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 roundtripDataSignature="AMtx7miQljhkmbDqolAIzQ4TE39QnOV4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b4fe02b9f9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g1b4fe02b9f9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c1e5ff589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c1e5ff5894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g1b4fe02b9f9_2_0"/>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5" name="Google Shape;55;g1b4fe02b9f9_2_0"/>
          <p:cNvSpPr/>
          <p:nvPr/>
        </p:nvSpPr>
        <p:spPr>
          <a:xfrm flipH="1" rot="-2700000">
            <a:off x="5951977" y="1028961"/>
            <a:ext cx="4598611" cy="4150751"/>
          </a:xfrm>
          <a:custGeom>
            <a:rect b="b" l="l" r="r" t="t"/>
            <a:pathLst>
              <a:path extrusionOk="0" h="5537781" w="6135300">
                <a:moveTo>
                  <a:pt x="0" y="0"/>
                </a:moveTo>
                <a:lnTo>
                  <a:pt x="6135300" y="0"/>
                </a:lnTo>
                <a:lnTo>
                  <a:pt x="6135300" y="3548931"/>
                </a:lnTo>
                <a:lnTo>
                  <a:pt x="4146451" y="5537781"/>
                </a:lnTo>
                <a:lnTo>
                  <a:pt x="0" y="1391331"/>
                </a:lnTo>
                <a:close/>
              </a:path>
            </a:pathLst>
          </a:custGeom>
          <a:solidFill>
            <a:schemeClr val="accent1">
              <a:alpha val="27843"/>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6" name="Google Shape;56;g1b4fe02b9f9_2_0"/>
          <p:cNvSpPr/>
          <p:nvPr/>
        </p:nvSpPr>
        <p:spPr>
          <a:xfrm>
            <a:off x="3587890" y="3954286"/>
            <a:ext cx="2378400" cy="1189200"/>
          </a:xfrm>
          <a:prstGeom prst="triangle">
            <a:avLst>
              <a:gd fmla="val 50000" name="adj"/>
            </a:avLst>
          </a:prstGeom>
          <a:solidFill>
            <a:schemeClr val="accent4">
              <a:alpha val="27843"/>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7" name="Google Shape;57;g1b4fe02b9f9_2_0"/>
          <p:cNvSpPr/>
          <p:nvPr/>
        </p:nvSpPr>
        <p:spPr>
          <a:xfrm rot="2700000">
            <a:off x="5205229" y="1307168"/>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8" name="Google Shape;58;g1b4fe02b9f9_2_0"/>
          <p:cNvSpPr/>
          <p:nvPr/>
        </p:nvSpPr>
        <p:spPr>
          <a:xfrm rot="2700000">
            <a:off x="48762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9" name="Google Shape;59;g1b4fe02b9f9_2_0"/>
          <p:cNvSpPr/>
          <p:nvPr/>
        </p:nvSpPr>
        <p:spPr>
          <a:xfrm flipH="1" rot="-2700000">
            <a:off x="-685252" y="219325"/>
            <a:ext cx="3787880" cy="6896447"/>
          </a:xfrm>
          <a:custGeom>
            <a:rect b="b" l="l" r="r" t="t"/>
            <a:pathLst>
              <a:path extrusionOk="0" h="9200989" w="5053652">
                <a:moveTo>
                  <a:pt x="0" y="209273"/>
                </a:moveTo>
                <a:lnTo>
                  <a:pt x="209274" y="0"/>
                </a:lnTo>
                <a:lnTo>
                  <a:pt x="5053652" y="4844379"/>
                </a:lnTo>
                <a:lnTo>
                  <a:pt x="697042" y="9200989"/>
                </a:lnTo>
                <a:lnTo>
                  <a:pt x="0" y="9200989"/>
                </a:lnTo>
                <a:close/>
              </a:path>
            </a:pathLst>
          </a:custGeom>
          <a:solidFill>
            <a:schemeClr val="accent1">
              <a:alpha val="27843"/>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Logo&#10;&#10;Description automatically generated" id="60" name="Google Shape;60;g1b4fe02b9f9_2_0"/>
          <p:cNvPicPr preferRelativeResize="0"/>
          <p:nvPr/>
        </p:nvPicPr>
        <p:blipFill rotWithShape="1">
          <a:blip r:embed="rId3">
            <a:alphaModFix/>
          </a:blip>
          <a:srcRect b="0" l="0" r="0" t="0"/>
          <a:stretch/>
        </p:blipFill>
        <p:spPr>
          <a:xfrm>
            <a:off x="241301" y="1638365"/>
            <a:ext cx="3733538" cy="1866769"/>
          </a:xfrm>
          <a:prstGeom prst="rect">
            <a:avLst/>
          </a:prstGeom>
          <a:noFill/>
          <a:ln>
            <a:noFill/>
          </a:ln>
        </p:spPr>
      </p:pic>
      <p:pic>
        <p:nvPicPr>
          <p:cNvPr id="61" name="Google Shape;61;g1b4fe02b9f9_2_0"/>
          <p:cNvPicPr preferRelativeResize="0"/>
          <p:nvPr/>
        </p:nvPicPr>
        <p:blipFill>
          <a:blip r:embed="rId4">
            <a:alphaModFix/>
          </a:blip>
          <a:stretch>
            <a:fillRect/>
          </a:stretch>
        </p:blipFill>
        <p:spPr>
          <a:xfrm>
            <a:off x="5663120" y="2097975"/>
            <a:ext cx="1788100" cy="82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g1c1e5ff5894_0_20"/>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67" name="Google Shape;67;g1c1e5ff5894_0_20"/>
          <p:cNvPicPr preferRelativeResize="0"/>
          <p:nvPr/>
        </p:nvPicPr>
        <p:blipFill>
          <a:blip r:embed="rId4">
            <a:alphaModFix/>
          </a:blip>
          <a:stretch>
            <a:fillRect/>
          </a:stretch>
        </p:blipFill>
        <p:spPr>
          <a:xfrm>
            <a:off x="1" y="0"/>
            <a:ext cx="692825" cy="318150"/>
          </a:xfrm>
          <a:prstGeom prst="rect">
            <a:avLst/>
          </a:prstGeom>
          <a:noFill/>
          <a:ln>
            <a:noFill/>
          </a:ln>
        </p:spPr>
      </p:pic>
      <p:sp>
        <p:nvSpPr>
          <p:cNvPr id="68" name="Google Shape;68;g1c1e5ff5894_0_20"/>
          <p:cNvSpPr txBox="1"/>
          <p:nvPr/>
        </p:nvSpPr>
        <p:spPr>
          <a:xfrm>
            <a:off x="692825" y="59950"/>
            <a:ext cx="6619500" cy="22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b="1" lang="en" sz="2300">
                <a:solidFill>
                  <a:schemeClr val="dk1"/>
                </a:solidFill>
              </a:rPr>
              <a:t>                    </a:t>
            </a:r>
            <a:r>
              <a:rPr b="1" lang="en" sz="2300">
                <a:solidFill>
                  <a:schemeClr val="dk1"/>
                </a:solidFill>
              </a:rPr>
              <a:t>What is ArgoCD?</a:t>
            </a:r>
            <a:endParaRPr b="1" sz="2300">
              <a:solidFill>
                <a:schemeClr val="dk1"/>
              </a:solidFill>
            </a:endParaRPr>
          </a:p>
          <a:p>
            <a:pPr indent="0" lvl="0" marL="0" rtl="0" algn="l">
              <a:lnSpc>
                <a:spcPct val="115000"/>
              </a:lnSpc>
              <a:spcBef>
                <a:spcPts val="2400"/>
              </a:spcBef>
              <a:spcAft>
                <a:spcPts val="0"/>
              </a:spcAft>
              <a:buNone/>
            </a:pPr>
            <a:r>
              <a:t/>
            </a:r>
            <a:endParaRPr b="1" sz="2300">
              <a:solidFill>
                <a:schemeClr val="dk1"/>
              </a:solidFill>
            </a:endParaRPr>
          </a:p>
          <a:p>
            <a:pPr indent="0" lvl="0" marL="0" rtl="0" algn="l">
              <a:lnSpc>
                <a:spcPct val="115000"/>
              </a:lnSpc>
              <a:spcBef>
                <a:spcPts val="1200"/>
              </a:spcBef>
              <a:spcAft>
                <a:spcPts val="1200"/>
              </a:spcAft>
              <a:buNone/>
            </a:pPr>
            <a:r>
              <a:rPr lang="en" sz="1100">
                <a:solidFill>
                  <a:schemeClr val="dk1"/>
                </a:solidFill>
              </a:rPr>
              <a:t>Argo CD is a declarative continuous delivery tool for Kubernetes applications. It uses the GitOps style to create and manage Kubernetes clusters. When any changes are made to the application configuration in Git, Argo CD will compare it with the configurations of the running application and notify users to bring the desired and live state into sync.</a:t>
            </a:r>
            <a:endParaRPr sz="1100">
              <a:solidFill>
                <a:schemeClr val="dk1"/>
              </a:solidFill>
            </a:endParaRPr>
          </a:p>
        </p:txBody>
      </p:sp>
      <p:sp>
        <p:nvSpPr>
          <p:cNvPr id="69" name="Google Shape;69;g1c1e5ff5894_0_20"/>
          <p:cNvSpPr txBox="1"/>
          <p:nvPr/>
        </p:nvSpPr>
        <p:spPr>
          <a:xfrm>
            <a:off x="1566275" y="3087575"/>
            <a:ext cx="5339400" cy="615600"/>
          </a:xfrm>
          <a:prstGeom prst="rect">
            <a:avLst/>
          </a:prstGeom>
          <a:solidFill>
            <a:srgbClr val="00FF00"/>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This means ArgCD is a tool that allow us to deploy application on kubernetes automatically.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