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2" r:id="rId8"/>
    <p:sldId id="263" r:id="rId9"/>
    <p:sldId id="268" r:id="rId10"/>
    <p:sldId id="270" r:id="rId11"/>
    <p:sldId id="269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FDBFB-AE1F-433F-88E9-34438809B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BDE4CA-5F60-463B-94F5-DA3B3BB35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BF4DB-57CF-4202-900A-27487A61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D94A7-FAEA-4E34-85CC-2D595E6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9D933-5134-42C6-94D9-99C7F9BD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A13BF-0D3A-4330-BEFD-6369C46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2D37A5-174D-4EEE-967E-1A6670D6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E079A-268B-4222-AB34-E72A97D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D6A9A-8381-463E-9E38-E66953C6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789F8-295A-4B43-B0A4-4012DAAB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1D38A1-050D-471B-96C0-430ED2EF2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95D402-9D81-46FD-928D-6EE0686C4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FABA-4951-48C6-B868-2B7C1DFA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06C73-896F-4093-9B7D-D5C7FF95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8706B0-528A-412A-9045-D3010CB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BFDCC-593E-4EEF-936F-BD8318CB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0B1FF-D42C-4095-B8A0-A058B17D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91D75-1FD0-4928-96C3-08EEAC56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78DCDF-1B99-47A4-B8FE-EC516FCE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EB832-3FC2-441E-9E99-8A227E39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9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65773-1672-4F5B-83D9-252CFF45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152BC-2F4D-4A1E-BF6C-3CC4524B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9C6A7-A860-4943-A642-D4ABD91E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6BE2E-25AB-407F-8441-79259FF6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9036C-EDDE-4685-B2F9-21D60703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26256-DF50-4AFF-A91E-1F83A041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78EBB-D502-4BD7-BA6C-93BA1A62D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1D5E16-747B-4CA7-AD82-210FBDBF1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9B351-AA96-45D4-8802-95E81127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628BE-8012-4B8E-A9C0-032D497D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4F50F4-6542-4D74-87A4-355C5E2C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4BE47-0976-4757-8E27-9B13748D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209ED-B8FF-41D3-9B9E-4DD1E5CF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B53C59-D33A-41BE-8E25-45423674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C56DAD-B5CF-4474-97BB-3D4ADD450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332E02-4682-4318-9D48-DB77E4C8D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4E3ECE-E5D5-46C6-89E9-6356A2EA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D89740-E073-4FFD-987B-BCF983D1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4F4871-1130-4EB9-A304-61EC962F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D7BE5-AEFC-4DCB-B07F-1D99FDE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D47990-C93B-4E10-ACD2-CA7C291A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E775B4-BEDA-4BDC-985D-13785064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D9F65-3473-4227-8F8F-7D59BFB8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476848-4163-4B3C-BF45-62EC0DE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8C7BD3-8B63-4191-B8B7-9847875D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5F5814-EDAC-4392-A965-3D2A3C0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85A44-F5B1-4D4F-8FA3-7D720349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35B8F-F206-4C47-A404-DE68A023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F2CBBA-DB81-4F79-9879-8D47F867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18AFE-DC05-4A35-84B8-655E3517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85F702-F78C-4FC1-AC41-A0B61D34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45FA6-9AD6-4EFB-AD54-3F9B3228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D1AC0-4EF3-409B-85D2-240835DD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9FB6DE-D6F8-43F1-873B-C7DFF3D7E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CEDD4D-68DC-4A6C-AB52-240067C33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ECBA79-E443-4E7F-9647-2C630EC5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7B5B52-7E20-44D1-88D6-FFE55BC1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23B9B2-DD35-4AEC-BD2E-F7063558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5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C854A-B0B3-45E8-B39B-5ADAD54F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1567B-3375-427C-8E5D-B22B449A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C996E-9153-4C87-9A02-3B8CF3136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25B6-10A1-4827-AC3C-2E654B9ECB9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24EE5-BCBA-4CE6-BAF2-7E03E0EE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A3078-C4D4-457F-90E0-663DE147D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FCAE-F8A7-4318-A2A9-368AD5FA0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0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7000">
              <a:srgbClr val="FFFFFF"/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5301208"/>
            <a:ext cx="6858000" cy="432048"/>
          </a:xfrm>
        </p:spPr>
        <p:txBody>
          <a:bodyPr/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Команда </a:t>
            </a:r>
            <a:r>
              <a:rPr lang="en-US" dirty="0">
                <a:latin typeface="Arial" pitchFamily="34" charset="0"/>
                <a:cs typeface="Arial" pitchFamily="34" charset="0"/>
              </a:rPr>
              <a:t>Peace of GIS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2036455"/>
            <a:ext cx="76328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5000" b="1" dirty="0">
                <a:latin typeface="Arial" pitchFamily="34" charset="0"/>
                <a:cs typeface="Arial" pitchFamily="34" charset="0"/>
              </a:rPr>
              <a:t>Сервис оптимизации поиска для оценки залога</a:t>
            </a:r>
          </a:p>
        </p:txBody>
      </p:sp>
    </p:spTree>
    <p:extLst>
      <p:ext uri="{BB962C8B-B14F-4D97-AF65-F5344CB8AC3E}">
        <p14:creationId xmlns:p14="http://schemas.microsoft.com/office/powerpoint/2010/main" val="26283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FA804C-4449-483B-9B80-9C3F62AF1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16401"/>
          <a:stretch/>
        </p:blipFill>
        <p:spPr>
          <a:xfrm>
            <a:off x="1359792" y="1124744"/>
            <a:ext cx="644261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Резюме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250991"/>
            <a:ext cx="8352928" cy="3690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Статус:		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MVP</a:t>
            </a:r>
          </a:p>
          <a:p>
            <a:pPr>
              <a:lnSpc>
                <a:spcPct val="20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Готовность системы:		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75%</a:t>
            </a:r>
          </a:p>
          <a:p>
            <a:pPr>
              <a:lnSpc>
                <a:spcPct val="20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Стек технологий: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Python, Java, Postgres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Анализ источников: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avito.ru, cian.ru, drom.ru</a:t>
            </a:r>
          </a:p>
          <a:p>
            <a:pPr>
              <a:lnSpc>
                <a:spcPct val="20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Отказоустойчивость:	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microservices architecture</a:t>
            </a:r>
          </a:p>
          <a:p>
            <a:pPr>
              <a:lnSpc>
                <a:spcPct val="20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Масштабируемость: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Kubernetes, Docker</a:t>
            </a:r>
          </a:p>
        </p:txBody>
      </p:sp>
    </p:spTree>
    <p:extLst>
      <p:ext uri="{BB962C8B-B14F-4D97-AF65-F5344CB8AC3E}">
        <p14:creationId xmlns:p14="http://schemas.microsoft.com/office/powerpoint/2010/main" val="196749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7943" y="306896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546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Описание проекта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04633" y="1556792"/>
            <a:ext cx="8352928" cy="206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Сервис оптимизации поиска для оценки залога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позволяет сократить затраты на обслуживание клиентов и ускорить процесс предоставления кредита заёмщику более чем в 3 раза.</a:t>
            </a:r>
          </a:p>
        </p:txBody>
      </p:sp>
    </p:spTree>
    <p:extLst>
      <p:ext uri="{BB962C8B-B14F-4D97-AF65-F5344CB8AC3E}">
        <p14:creationId xmlns:p14="http://schemas.microsoft.com/office/powerpoint/2010/main" val="17907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Проблемы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196752"/>
            <a:ext cx="8352928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При проведении Проблемного Интервью</a:t>
            </a:r>
          </a:p>
          <a:p>
            <a:pPr algn="ctr">
              <a:lnSpc>
                <a:spcPct val="150000"/>
              </a:lnSpc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выявлены проблемы:</a:t>
            </a:r>
          </a:p>
          <a:p>
            <a:pPr algn="ctr">
              <a:lnSpc>
                <a:spcPct val="150000"/>
              </a:lnSpc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Процесс выдачи определения стоимости залогового имущества составляет от 90 до 480 минут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Необходимо большое количество сотрудников для обслуживания всех заявок в ручном режиме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Высока вероятность ошибки оператора при оценке стоимости имущества</a:t>
            </a:r>
          </a:p>
        </p:txBody>
      </p:sp>
    </p:spTree>
    <p:extLst>
      <p:ext uri="{BB962C8B-B14F-4D97-AF65-F5344CB8AC3E}">
        <p14:creationId xmlns:p14="http://schemas.microsoft.com/office/powerpoint/2010/main" val="137082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Гипотеза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916832"/>
            <a:ext cx="8352928" cy="232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Организации, предоставляющие кредиты под залог 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теряют до 50% клиентов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если выдача займа происходит слишком долго, по сравнению с конкурентами при одинаковых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409138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Решение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196752"/>
            <a:ext cx="8352928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Сервис оптимизации поиска для оценки залогового имущества решает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проблему низкой эффективности обслуживания клиентов</a:t>
            </a:r>
          </a:p>
          <a:p>
            <a:pPr algn="ctr">
              <a:lnSpc>
                <a:spcPct val="150000"/>
              </a:lnSpc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Система позволяет: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Ускорить время выдачи решения по предоставлению кредита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Быстро получить информацию о стоимости залогового объекта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Оценить наличие обременений и чистоту залогового объекта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Устранить человеческий фактор, сократив число ошибок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Рассчитать стоимость объекта на основе введенных показателей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52353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Целевая аудитория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7903" y="1676844"/>
            <a:ext cx="8352928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Банки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Кредитные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48590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5536" y="260648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Бизнес модель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(Lean Canvas)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17"/>
          <p:cNvSpPr/>
          <p:nvPr/>
        </p:nvSpPr>
        <p:spPr>
          <a:xfrm>
            <a:off x="162444" y="502859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Структура расходов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ИТ-затраты</a:t>
            </a: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Заработная плата персонала</a:t>
            </a:r>
            <a:endParaRPr lang="ru-RU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ounded Rectangle 3"/>
          <p:cNvSpPr/>
          <p:nvPr/>
        </p:nvSpPr>
        <p:spPr>
          <a:xfrm>
            <a:off x="174087" y="1052736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Проблема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 Низкая скорость выдачи займа</a:t>
            </a:r>
          </a:p>
          <a:p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Сложность оценки стоимости объекта</a:t>
            </a:r>
          </a:p>
          <a:p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3) Высокая доля ошибок определения стоимости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Конкуренты</a:t>
            </a:r>
          </a:p>
          <a:p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Банковские система и системы сторонних разработчиков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11"/>
          <p:cNvSpPr/>
          <p:nvPr/>
        </p:nvSpPr>
        <p:spPr>
          <a:xfrm>
            <a:off x="1917192" y="1052737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Решение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Автоматическое определение стоимости объекта</a:t>
            </a:r>
          </a:p>
          <a:p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Проверка чистоты объекта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12"/>
          <p:cNvSpPr/>
          <p:nvPr/>
        </p:nvSpPr>
        <p:spPr>
          <a:xfrm>
            <a:off x="1917192" y="3040666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Ключевые метрики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 Число клиентов</a:t>
            </a: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Скорость обслуживания и выдачи займа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13"/>
          <p:cNvSpPr/>
          <p:nvPr/>
        </p:nvSpPr>
        <p:spPr>
          <a:xfrm>
            <a:off x="3654106" y="1052737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Уникальное ценностное предложение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Увеличить число клиентов на 50%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4"/>
          <p:cNvSpPr/>
          <p:nvPr/>
        </p:nvSpPr>
        <p:spPr>
          <a:xfrm>
            <a:off x="5418898" y="1052737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Неконкурентное преимущество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Архитектура ПО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5418898" y="3040666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Каналы</a:t>
            </a:r>
          </a:p>
          <a:p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Предложение кредитным организациям,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SEO</a:t>
            </a:r>
          </a:p>
        </p:txBody>
      </p:sp>
      <p:sp>
        <p:nvSpPr>
          <p:cNvPr id="13" name="Rounded Rectangle 16"/>
          <p:cNvSpPr/>
          <p:nvPr/>
        </p:nvSpPr>
        <p:spPr>
          <a:xfrm>
            <a:off x="7183690" y="1060953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Клиентские сегменты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Банки</a:t>
            </a:r>
          </a:p>
          <a:p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Кредитные организации</a:t>
            </a: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4"/>
          <p:cNvSpPr/>
          <p:nvPr/>
        </p:nvSpPr>
        <p:spPr>
          <a:xfrm>
            <a:off x="152400" y="1052737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868983" y="6309320"/>
            <a:ext cx="964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Продукт</a:t>
            </a:r>
            <a:endParaRPr lang="en-US" sz="2000" dirty="0"/>
          </a:p>
        </p:txBody>
      </p:sp>
      <p:sp>
        <p:nvSpPr>
          <p:cNvPr id="16" name="Rectangle 38"/>
          <p:cNvSpPr/>
          <p:nvPr/>
        </p:nvSpPr>
        <p:spPr>
          <a:xfrm>
            <a:off x="6356566" y="6309320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Рынок</a:t>
            </a:r>
            <a:endParaRPr lang="en-US" sz="2000" dirty="0"/>
          </a:p>
        </p:txBody>
      </p:sp>
      <p:sp>
        <p:nvSpPr>
          <p:cNvPr id="17" name="Rounded Rectangle 17"/>
          <p:cNvSpPr/>
          <p:nvPr/>
        </p:nvSpPr>
        <p:spPr>
          <a:xfrm>
            <a:off x="4536502" y="5027031"/>
            <a:ext cx="4398041" cy="133840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Структура доходов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Увеличение числа выданных займов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SaaS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Команда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95536" y="1142449"/>
            <a:ext cx="8352928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Михаил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Каспарьян</a:t>
            </a:r>
            <a:r>
              <a:rPr lang="ru-RU" dirty="0">
                <a:latin typeface="Arial" pitchFamily="34" charset="0"/>
                <a:cs typeface="Arial" pitchFamily="34" charset="0"/>
              </a:rPr>
              <a:t> – Разработка, Университет Иннополис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Илья Сосновский – Разработка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Виталий Иванов – Разработка, Университет Иннополис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0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64673" y="26064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0" algn="ctr">
              <a:buFont typeface="Georgia" pitchFamily="18" charset="0"/>
              <a:buNone/>
            </a:pPr>
            <a:r>
              <a:rPr lang="ru-RU" sz="4000" b="1" dirty="0">
                <a:latin typeface="Arial" pitchFamily="34" charset="0"/>
                <a:cs typeface="Arial" pitchFamily="34" charset="0"/>
              </a:rPr>
              <a:t>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9CE671-A521-4C09-AC24-BFDB6893F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1258010" y="980728"/>
            <a:ext cx="662798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17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283</Words>
  <Application>Microsoft Office PowerPoint</Application>
  <PresentationFormat>Экран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Максим Милованов</cp:lastModifiedBy>
  <cp:revision>65</cp:revision>
  <dcterms:created xsi:type="dcterms:W3CDTF">2018-05-19T05:24:37Z</dcterms:created>
  <dcterms:modified xsi:type="dcterms:W3CDTF">2019-03-30T08:15:44Z</dcterms:modified>
</cp:coreProperties>
</file>