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E53A9B-93AB-4874-8690-98BD8E29D13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4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5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9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7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6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04655-A847-47BB-9D5A-E9EA0C107C26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D21D-163B-41FC-B477-BA6A5FF8A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9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8784976" cy="1470025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并</a:t>
            </a:r>
            <a:r>
              <a:rPr lang="zh-CN" altLang="en-US" sz="54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发程序与数据同步</a:t>
            </a:r>
            <a:endParaRPr lang="zh-CN" altLang="en-US" sz="5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0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volatile/synchronized/lock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556792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volatile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缓</a:t>
            </a:r>
            <a:r>
              <a:rPr lang="zh-CN" altLang="en-US" dirty="0">
                <a:solidFill>
                  <a:schemeClr val="bg1"/>
                </a:solidFill>
              </a:rPr>
              <a:t>存数据写回内存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通知该内存地址数据无效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其他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重取该内存地址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JVM</a:t>
            </a:r>
            <a:r>
              <a:rPr lang="zh-CN" altLang="en-US" dirty="0">
                <a:solidFill>
                  <a:schemeClr val="bg1"/>
                </a:solidFill>
              </a:rPr>
              <a:t>可发送</a:t>
            </a:r>
            <a:r>
              <a:rPr lang="en-US" altLang="zh-CN" dirty="0">
                <a:solidFill>
                  <a:schemeClr val="bg1"/>
                </a:solidFill>
              </a:rPr>
              <a:t>LOCK#</a:t>
            </a:r>
            <a:r>
              <a:rPr lang="zh-CN" altLang="en-US" dirty="0">
                <a:solidFill>
                  <a:schemeClr val="bg1"/>
                </a:solidFill>
              </a:rPr>
              <a:t>信号，锁总线实现，或者使用</a:t>
            </a:r>
            <a:r>
              <a:rPr lang="en-US" altLang="zh-CN" dirty="0">
                <a:solidFill>
                  <a:schemeClr val="bg1"/>
                </a:solidFill>
              </a:rPr>
              <a:t>MESI</a:t>
            </a:r>
            <a:r>
              <a:rPr lang="zh-CN" altLang="en-US" dirty="0">
                <a:solidFill>
                  <a:schemeClr val="bg1"/>
                </a:solidFill>
              </a:rPr>
              <a:t>协议通过嗅探技术维护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缓存一致性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synchronized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en-US" altLang="zh-CN" dirty="0">
                <a:solidFill>
                  <a:schemeClr val="bg1"/>
                </a:solidFill>
              </a:rPr>
              <a:t>monitorenter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monitorexit</a:t>
            </a:r>
            <a:r>
              <a:rPr lang="zh-CN" altLang="en-US" dirty="0">
                <a:solidFill>
                  <a:schemeClr val="bg1"/>
                </a:solidFill>
              </a:rPr>
              <a:t>指令实现同步代码。任何对象都有一个</a:t>
            </a:r>
            <a:r>
              <a:rPr lang="en-US" altLang="zh-CN" dirty="0">
                <a:solidFill>
                  <a:schemeClr val="bg1"/>
                </a:solidFill>
              </a:rPr>
              <a:t>monitor</a:t>
            </a:r>
            <a:r>
              <a:rPr lang="zh-CN" altLang="en-US" dirty="0">
                <a:solidFill>
                  <a:schemeClr val="bg1"/>
                </a:solidFill>
              </a:rPr>
              <a:t>与之关联，运行</a:t>
            </a:r>
            <a:r>
              <a:rPr lang="en-US" altLang="zh-CN" dirty="0">
                <a:solidFill>
                  <a:schemeClr val="bg1"/>
                </a:solidFill>
              </a:rPr>
              <a:t>monitorenter</a:t>
            </a:r>
            <a:r>
              <a:rPr lang="zh-CN" altLang="en-US" dirty="0">
                <a:solidFill>
                  <a:schemeClr val="bg1"/>
                </a:solidFill>
              </a:rPr>
              <a:t>指令时，将占有</a:t>
            </a:r>
            <a:r>
              <a:rPr lang="en-US" altLang="zh-CN" dirty="0">
                <a:solidFill>
                  <a:schemeClr val="bg1"/>
                </a:solidFill>
              </a:rPr>
              <a:t>monitor</a:t>
            </a:r>
            <a:r>
              <a:rPr lang="zh-CN" altLang="en-US" dirty="0">
                <a:solidFill>
                  <a:schemeClr val="bg1"/>
                </a:solidFill>
              </a:rPr>
              <a:t>，即获取对象的锁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l</a:t>
            </a:r>
            <a:r>
              <a:rPr lang="en-US" altLang="zh-CN" b="1" dirty="0" smtClean="0">
                <a:solidFill>
                  <a:schemeClr val="bg1"/>
                </a:solidFill>
              </a:rPr>
              <a:t>ock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en-US" altLang="zh-CN" dirty="0">
                <a:solidFill>
                  <a:schemeClr val="bg1"/>
                </a:solidFill>
              </a:rPr>
              <a:t>volatile</a:t>
            </a:r>
            <a:r>
              <a:rPr lang="zh-CN" altLang="en-US" dirty="0">
                <a:solidFill>
                  <a:schemeClr val="bg1"/>
                </a:solidFill>
              </a:rPr>
              <a:t>变量的读写和</a:t>
            </a:r>
            <a:r>
              <a:rPr lang="en-US" altLang="zh-CN" dirty="0">
                <a:solidFill>
                  <a:schemeClr val="bg1"/>
                </a:solidFill>
              </a:rPr>
              <a:t>CAS</a:t>
            </a:r>
            <a:r>
              <a:rPr lang="zh-CN" altLang="en-US" dirty="0">
                <a:solidFill>
                  <a:schemeClr val="bg1"/>
                </a:solidFill>
              </a:rPr>
              <a:t>操作实</a:t>
            </a:r>
            <a:r>
              <a:rPr lang="zh-CN" altLang="en-US" dirty="0" smtClean="0">
                <a:solidFill>
                  <a:schemeClr val="bg1"/>
                </a:solidFill>
              </a:rPr>
              <a:t>现。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volatile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CAS -&gt; AQS</a:t>
            </a:r>
            <a:r>
              <a:rPr lang="zh-CN" altLang="en-US" dirty="0">
                <a:solidFill>
                  <a:schemeClr val="bg1"/>
                </a:solidFill>
              </a:rPr>
              <a:t>、非阻塞数据结构、原子变量类 </a:t>
            </a:r>
            <a:r>
              <a:rPr lang="en-US" altLang="zh-CN" dirty="0">
                <a:solidFill>
                  <a:schemeClr val="bg1"/>
                </a:solidFill>
              </a:rPr>
              <a:t>-&gt; </a:t>
            </a:r>
            <a:r>
              <a:rPr lang="zh-CN" altLang="en-US" dirty="0">
                <a:solidFill>
                  <a:schemeClr val="bg1"/>
                </a:solidFill>
              </a:rPr>
              <a:t>高层</a:t>
            </a:r>
            <a:r>
              <a:rPr lang="en-US" altLang="zh-CN" dirty="0">
                <a:solidFill>
                  <a:schemeClr val="bg1"/>
                </a:solidFill>
              </a:rPr>
              <a:t>concurrent</a:t>
            </a:r>
            <a:r>
              <a:rPr lang="zh-CN" altLang="en-US" dirty="0">
                <a:solidFill>
                  <a:schemeClr val="bg1"/>
                </a:solidFill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2799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wait/notify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882" y="2204864"/>
            <a:ext cx="5040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基本范</a:t>
            </a:r>
            <a:r>
              <a:rPr lang="zh-CN" altLang="en-US" b="1" dirty="0" smtClean="0">
                <a:solidFill>
                  <a:schemeClr val="bg1"/>
                </a:solidFill>
              </a:rPr>
              <a:t>式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synchronized ( lock 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while (!flag)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      lock.wait();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  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synchronized </a:t>
            </a:r>
            <a:r>
              <a:rPr lang="en-US" altLang="zh-CN" dirty="0">
                <a:solidFill>
                  <a:schemeClr val="bg1"/>
                </a:solidFill>
              </a:rPr>
              <a:t>( lock 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flag = true;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  lock.notifyAll();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62219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wait/notify</a:t>
            </a:r>
            <a:r>
              <a:rPr lang="zh-CN" altLang="en-US" dirty="0" smtClean="0">
                <a:solidFill>
                  <a:schemeClr val="bg1"/>
                </a:solidFill>
              </a:rPr>
              <a:t>：线</a:t>
            </a:r>
            <a:r>
              <a:rPr lang="zh-CN" altLang="en-US" dirty="0">
                <a:solidFill>
                  <a:schemeClr val="bg1"/>
                </a:solidFill>
              </a:rPr>
              <a:t>程间协作和通信机制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未正确同步的并发程序可能会导致多线程间数据访问不安全</a:t>
            </a:r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3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数据访问不安全的原因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9063" y="4751657"/>
            <a:ext cx="6624736" cy="14401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主存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43046" y="5115182"/>
            <a:ext cx="1944216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变量</a:t>
            </a:r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5434398" y="5144726"/>
            <a:ext cx="1944216" cy="576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变量</a:t>
            </a:r>
            <a:r>
              <a:rPr lang="en-US" altLang="zh-CN" sz="1400" dirty="0" smtClean="0"/>
              <a:t>y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1608802" y="1412776"/>
            <a:ext cx="1739062" cy="6480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线程</a:t>
            </a:r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292080" y="1412776"/>
            <a:ext cx="1739062" cy="6480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线程</a:t>
            </a:r>
            <a:r>
              <a:rPr lang="en-US" altLang="zh-CN" sz="1600" dirty="0" smtClean="0"/>
              <a:t>B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128156" y="2860866"/>
            <a:ext cx="2866873" cy="11521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本地内存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330732" y="2992723"/>
            <a:ext cx="1249271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变量</a:t>
            </a:r>
            <a:r>
              <a:rPr lang="en-US" altLang="zh-CN" sz="1100" dirty="0" smtClean="0"/>
              <a:t>x</a:t>
            </a:r>
            <a:r>
              <a:rPr lang="zh-CN" altLang="en-US" sz="1100" dirty="0" smtClean="0"/>
              <a:t>副本</a:t>
            </a:r>
            <a:endParaRPr lang="zh-CN" altLang="en-US" sz="1100" dirty="0"/>
          </a:p>
        </p:txBody>
      </p:sp>
      <p:sp>
        <p:nvSpPr>
          <p:cNvPr id="11" name="椭圆 10"/>
          <p:cNvSpPr/>
          <p:nvPr/>
        </p:nvSpPr>
        <p:spPr>
          <a:xfrm>
            <a:off x="2561592" y="3660884"/>
            <a:ext cx="1249271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变量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副本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4886925" y="2860866"/>
            <a:ext cx="2866873" cy="11521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本地内存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946791" y="2990146"/>
            <a:ext cx="1249271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变量</a:t>
            </a:r>
            <a:r>
              <a:rPr lang="en-US" altLang="zh-CN" sz="1100" dirty="0" smtClean="0"/>
              <a:t>x</a:t>
            </a:r>
            <a:r>
              <a:rPr lang="zh-CN" altLang="en-US" sz="1100" dirty="0" smtClean="0"/>
              <a:t>副本</a:t>
            </a:r>
            <a:endParaRPr lang="zh-CN" altLang="en-US" sz="1100" dirty="0"/>
          </a:p>
        </p:txBody>
      </p:sp>
      <p:sp>
        <p:nvSpPr>
          <p:cNvPr id="14" name="椭圆 13"/>
          <p:cNvSpPr/>
          <p:nvPr/>
        </p:nvSpPr>
        <p:spPr>
          <a:xfrm>
            <a:off x="6406505" y="3658307"/>
            <a:ext cx="1249271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变量</a:t>
            </a:r>
            <a:r>
              <a:rPr lang="en-US" altLang="zh-CN" sz="1100" dirty="0" smtClean="0"/>
              <a:t>y</a:t>
            </a:r>
            <a:r>
              <a:rPr lang="zh-CN" altLang="en-US" sz="1100" dirty="0" smtClean="0"/>
              <a:t>副本</a:t>
            </a:r>
            <a:endParaRPr lang="zh-CN" altLang="en-US" sz="1100" dirty="0"/>
          </a:p>
        </p:txBody>
      </p:sp>
      <p:sp>
        <p:nvSpPr>
          <p:cNvPr id="15" name="下箭头 14"/>
          <p:cNvSpPr/>
          <p:nvPr/>
        </p:nvSpPr>
        <p:spPr>
          <a:xfrm>
            <a:off x="2294742" y="2105944"/>
            <a:ext cx="320412" cy="6480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998568" y="2102006"/>
            <a:ext cx="320412" cy="6480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下箭头 16"/>
          <p:cNvSpPr/>
          <p:nvPr/>
        </p:nvSpPr>
        <p:spPr>
          <a:xfrm>
            <a:off x="2386964" y="4093068"/>
            <a:ext cx="182737" cy="60257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6067405" y="4093068"/>
            <a:ext cx="182737" cy="602577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7826" y="1412776"/>
            <a:ext cx="241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A: x = 1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B: y = x == 1 ? 1 : 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A: print (y)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数据访问不安全的原因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813557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数据依赖性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如果两个操作访问同一个变量，且这两个操作中有一个为写操作，则两操作间存在数据依赖性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重排序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处</a:t>
            </a:r>
            <a:r>
              <a:rPr lang="zh-CN" altLang="en-US" dirty="0">
                <a:solidFill>
                  <a:schemeClr val="bg1"/>
                </a:solidFill>
              </a:rPr>
              <a:t>理器、编译器和</a:t>
            </a:r>
            <a:r>
              <a:rPr lang="en-US" altLang="zh-CN" dirty="0">
                <a:solidFill>
                  <a:schemeClr val="bg1"/>
                </a:solidFill>
              </a:rPr>
              <a:t>runtime</a:t>
            </a:r>
            <a:r>
              <a:rPr lang="zh-CN" altLang="en-US" dirty="0">
                <a:solidFill>
                  <a:schemeClr val="bg1"/>
                </a:solidFill>
              </a:rPr>
              <a:t>可能对不存在数据依赖性的单线程操作进行重排序，且保证单线程执行结果不变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056" y="4527793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nt a = 3;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nt b = 4;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int c = a * b;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450912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 b = 4;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int a = 3;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int c = a * b; </a:t>
            </a:r>
          </a:p>
        </p:txBody>
      </p:sp>
      <p:sp>
        <p:nvSpPr>
          <p:cNvPr id="7" name="右箭头 6"/>
          <p:cNvSpPr/>
          <p:nvPr/>
        </p:nvSpPr>
        <p:spPr>
          <a:xfrm>
            <a:off x="3563888" y="4841577"/>
            <a:ext cx="1548172" cy="2584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数据访问不安全的原因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62880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多线程的影响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重</a:t>
            </a:r>
            <a:r>
              <a:rPr lang="zh-CN" altLang="en-US" dirty="0">
                <a:solidFill>
                  <a:schemeClr val="bg1"/>
                </a:solidFill>
              </a:rPr>
              <a:t>排序会导致多线程执行时语义破坏。处理器和编译器不保证多线程间的数据依赖关系。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2603305"/>
            <a:ext cx="2308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</a:rPr>
              <a:t>ublic void write ()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a = 1;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flag = true;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</a:rPr>
              <a:t>ublic void read 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if (flag)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int i = a * a;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3295802"/>
            <a:ext cx="1440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flag = true;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 = 1;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1291" y="3573016"/>
            <a:ext cx="1525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 (flag)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int i = a * a;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436096" y="3777792"/>
            <a:ext cx="504056" cy="16213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线程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7301825" y="3927701"/>
            <a:ext cx="504056" cy="104495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线程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9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数据访问不安全的原因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528193"/>
            <a:ext cx="8229600" cy="1252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900" b="1" dirty="0">
                <a:solidFill>
                  <a:schemeClr val="bg1"/>
                </a:solidFill>
              </a:rPr>
              <a:t>猜测执行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代码中存在控制依赖性时，编译器和处理器会使用猜测执行来克服控制相关性对并行度的影响。处理器可能提前计算控制块中的内容，保存临时结果，等进行条件判断直接写入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780928"/>
            <a:ext cx="2308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</a:rPr>
              <a:t>ublic void write ()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a = 1;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flag = true;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</a:rPr>
              <a:t>ublic void read 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if (flag)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int i = a * a;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3573016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 = 1;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flag = true;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814065" y="3927701"/>
            <a:ext cx="504056" cy="104495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线程</a:t>
            </a: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72200" y="3284984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</a:rPr>
              <a:t>emp = a * a;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If(flag)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int i = temp;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660232" y="3715672"/>
            <a:ext cx="504056" cy="16213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线程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8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顺序一致性</a:t>
            </a:r>
          </a:p>
        </p:txBody>
      </p:sp>
      <p:sp>
        <p:nvSpPr>
          <p:cNvPr id="5" name="矩形 4"/>
          <p:cNvSpPr/>
          <p:nvPr/>
        </p:nvSpPr>
        <p:spPr>
          <a:xfrm>
            <a:off x="617694" y="1412776"/>
            <a:ext cx="79147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特征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一个线程中的所有操作必须按照程序的顺序来执</a:t>
            </a:r>
            <a:r>
              <a:rPr lang="zh-CN" altLang="en-US" dirty="0" smtClean="0">
                <a:solidFill>
                  <a:schemeClr val="bg1"/>
                </a:solidFill>
              </a:rPr>
              <a:t>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（不管程序是否同步）所有线程都只能看到一个单一的操作执行顺序。在顺序一致性内存模型中，每个操作都必须原子执行且立刻对所有线程可</a:t>
            </a:r>
            <a:r>
              <a:rPr lang="zh-CN" altLang="en-US" dirty="0" smtClean="0">
                <a:solidFill>
                  <a:schemeClr val="bg1"/>
                </a:solidFill>
              </a:rPr>
              <a:t>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JMM (Java Memory Model) </a:t>
            </a:r>
            <a:r>
              <a:rPr lang="zh-CN" altLang="en-US" b="1" dirty="0" smtClean="0">
                <a:solidFill>
                  <a:schemeClr val="bg1"/>
                </a:solidFill>
              </a:rPr>
              <a:t>同</a:t>
            </a:r>
            <a:r>
              <a:rPr lang="zh-CN" altLang="en-US" b="1" dirty="0">
                <a:solidFill>
                  <a:schemeClr val="bg1"/>
                </a:solidFill>
              </a:rPr>
              <a:t>步保证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如果程序是正确同步的，程序的执行将具有顺序一致性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即程序的执行结果与该程序在顺序一致性内存模型中的执行结果相</a:t>
            </a:r>
            <a:r>
              <a:rPr lang="zh-CN" altLang="en-US" dirty="0" smtClean="0">
                <a:solidFill>
                  <a:schemeClr val="bg1"/>
                </a:solidFill>
              </a:rPr>
              <a:t>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未同步的程序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1.JMM</a:t>
            </a:r>
            <a:r>
              <a:rPr lang="zh-CN" altLang="en-US" dirty="0">
                <a:solidFill>
                  <a:schemeClr val="bg1"/>
                </a:solidFill>
              </a:rPr>
              <a:t>仅提供最小安全性（值不会无中生有）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不保证程序顺序执行，不保证结果与该程序在顺序一致性模型中的执行结果一致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不保证所有线程看到一致的操作执行顺序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不保证对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  <a:r>
              <a:rPr lang="en-US" altLang="zh-CN" dirty="0">
                <a:solidFill>
                  <a:schemeClr val="bg1"/>
                </a:solidFill>
              </a:rPr>
              <a:t>long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double</a:t>
            </a:r>
            <a:r>
              <a:rPr lang="zh-CN" altLang="en-US" dirty="0">
                <a:solidFill>
                  <a:schemeClr val="bg1"/>
                </a:solidFill>
              </a:rPr>
              <a:t>型的写操作具有原子</a:t>
            </a:r>
            <a:r>
              <a:rPr lang="zh-CN" altLang="en-US" dirty="0" smtClean="0">
                <a:solidFill>
                  <a:schemeClr val="bg1"/>
                </a:solidFill>
              </a:rPr>
              <a:t>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happens-before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588" y="1628800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定义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如果一个操作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另一个操作，那么第一个操作的执行结果将对第二个操作可见，而且第一个操作的执行顺序排在第二个操作之前。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两个操作之间存在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关系，并不意味着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平台的具体实现必须要按照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关系指定的顺序来执行。如果重排序之后的执行结果，与按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关系来执行的结果一致，那么这种重排序并不非法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happens-before</a:t>
            </a:r>
            <a:r>
              <a:rPr lang="zh-CN" altLang="en-US" b="1" dirty="0">
                <a:solidFill>
                  <a:schemeClr val="bg1"/>
                </a:solidFill>
              </a:rPr>
              <a:t>规则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程序顺序规则：一个线程中的每个操作，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于该线程中的任意后续操作。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监视器规则：对一个锁的解锁，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于随后对这个锁的加锁。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3.volatile</a:t>
            </a:r>
            <a:r>
              <a:rPr lang="zh-CN" altLang="en-US" dirty="0">
                <a:solidFill>
                  <a:schemeClr val="bg1"/>
                </a:solidFill>
              </a:rPr>
              <a:t>变量规则：对一个</a:t>
            </a:r>
            <a:r>
              <a:rPr lang="en-US" altLang="zh-CN" dirty="0">
                <a:solidFill>
                  <a:schemeClr val="bg1"/>
                </a:solidFill>
              </a:rPr>
              <a:t>volatile</a:t>
            </a:r>
            <a:r>
              <a:rPr lang="zh-CN" altLang="en-US" dirty="0">
                <a:solidFill>
                  <a:schemeClr val="bg1"/>
                </a:solidFill>
              </a:rPr>
              <a:t>域的写，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于任意后续对这个</a:t>
            </a:r>
            <a:r>
              <a:rPr lang="en-US" altLang="zh-CN" dirty="0">
                <a:solidFill>
                  <a:schemeClr val="bg1"/>
                </a:solidFill>
              </a:rPr>
              <a:t>volatile</a:t>
            </a:r>
            <a:r>
              <a:rPr lang="zh-CN" altLang="en-US" dirty="0">
                <a:solidFill>
                  <a:schemeClr val="bg1"/>
                </a:solidFill>
              </a:rPr>
              <a:t>域的读。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传递性：如果</a:t>
            </a:r>
            <a:r>
              <a:rPr lang="en-US" altLang="zh-CN" dirty="0">
                <a:solidFill>
                  <a:schemeClr val="bg1"/>
                </a:solidFill>
              </a:rPr>
              <a:t>A happens-before B</a:t>
            </a:r>
            <a:r>
              <a:rPr lang="zh-CN" altLang="en-US" dirty="0">
                <a:solidFill>
                  <a:schemeClr val="bg1"/>
                </a:solidFill>
              </a:rPr>
              <a:t>，且</a:t>
            </a:r>
            <a:r>
              <a:rPr lang="en-US" altLang="zh-CN" dirty="0">
                <a:solidFill>
                  <a:schemeClr val="bg1"/>
                </a:solidFill>
              </a:rPr>
              <a:t>B happens-before C</a:t>
            </a:r>
            <a:r>
              <a:rPr lang="zh-CN" altLang="en-US" dirty="0">
                <a:solidFill>
                  <a:schemeClr val="bg1"/>
                </a:solidFill>
              </a:rPr>
              <a:t>，那么</a:t>
            </a:r>
            <a:r>
              <a:rPr lang="en-US" altLang="zh-CN" dirty="0">
                <a:solidFill>
                  <a:schemeClr val="bg1"/>
                </a:solidFill>
              </a:rPr>
              <a:t>A happens-before C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5.start()</a:t>
            </a:r>
            <a:r>
              <a:rPr lang="zh-CN" altLang="en-US" dirty="0">
                <a:solidFill>
                  <a:schemeClr val="bg1"/>
                </a:solidFill>
              </a:rPr>
              <a:t>规则：如果线程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执行操作</a:t>
            </a:r>
            <a:r>
              <a:rPr lang="en-US" altLang="zh-CN" dirty="0">
                <a:solidFill>
                  <a:schemeClr val="bg1"/>
                </a:solidFill>
              </a:rPr>
              <a:t>ThreadB.start()</a:t>
            </a:r>
            <a:r>
              <a:rPr lang="zh-CN" altLang="en-US" dirty="0">
                <a:solidFill>
                  <a:schemeClr val="bg1"/>
                </a:solidFill>
              </a:rPr>
              <a:t>，那么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线程的</a:t>
            </a:r>
            <a:r>
              <a:rPr lang="en-US" altLang="zh-CN" dirty="0">
                <a:solidFill>
                  <a:schemeClr val="bg1"/>
                </a:solidFill>
              </a:rPr>
              <a:t>ThreadB.start()</a:t>
            </a:r>
            <a:r>
              <a:rPr lang="zh-CN" altLang="en-US" dirty="0">
                <a:solidFill>
                  <a:schemeClr val="bg1"/>
                </a:solidFill>
              </a:rPr>
              <a:t>操作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于线程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中的任意操作。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6.join()</a:t>
            </a:r>
            <a:r>
              <a:rPr lang="zh-CN" altLang="en-US" dirty="0">
                <a:solidFill>
                  <a:schemeClr val="bg1"/>
                </a:solidFill>
              </a:rPr>
              <a:t>规则：如果线程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执行操作</a:t>
            </a:r>
            <a:r>
              <a:rPr lang="en-US" altLang="zh-CN" dirty="0">
                <a:solidFill>
                  <a:schemeClr val="bg1"/>
                </a:solidFill>
              </a:rPr>
              <a:t>ThreadB.join()</a:t>
            </a:r>
            <a:r>
              <a:rPr lang="zh-CN" altLang="en-US" dirty="0">
                <a:solidFill>
                  <a:schemeClr val="bg1"/>
                </a:solidFill>
              </a:rPr>
              <a:t>并成功返回，那么线程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中的任意操作</a:t>
            </a:r>
            <a:r>
              <a:rPr lang="en-US" altLang="zh-CN" dirty="0">
                <a:solidFill>
                  <a:schemeClr val="bg1"/>
                </a:solidFill>
              </a:rPr>
              <a:t>happens-before</a:t>
            </a:r>
            <a:r>
              <a:rPr lang="zh-CN" altLang="en-US" dirty="0">
                <a:solidFill>
                  <a:schemeClr val="bg1"/>
                </a:solidFill>
              </a:rPr>
              <a:t>于线程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从</a:t>
            </a:r>
            <a:r>
              <a:rPr lang="en-US" altLang="zh-CN" dirty="0">
                <a:solidFill>
                  <a:schemeClr val="bg1"/>
                </a:solidFill>
              </a:rPr>
              <a:t>ThreadB.join()</a:t>
            </a:r>
            <a:r>
              <a:rPr lang="zh-CN" altLang="en-US" dirty="0">
                <a:solidFill>
                  <a:schemeClr val="bg1"/>
                </a:solidFill>
              </a:rPr>
              <a:t>操作成功返回。</a:t>
            </a:r>
          </a:p>
        </p:txBody>
      </p:sp>
    </p:spTree>
    <p:extLst>
      <p:ext uri="{BB962C8B-B14F-4D97-AF65-F5344CB8AC3E}">
        <p14:creationId xmlns:p14="http://schemas.microsoft.com/office/powerpoint/2010/main" val="787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happens-before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的内存语义和实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2064296"/>
            <a:ext cx="8334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内存语义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 smtClean="0">
                <a:solidFill>
                  <a:schemeClr val="bg1"/>
                </a:solidFill>
              </a:rPr>
              <a:t>若</a:t>
            </a:r>
            <a:r>
              <a:rPr lang="en-US" altLang="zh-CN" dirty="0" smtClean="0">
                <a:solidFill>
                  <a:schemeClr val="bg1"/>
                </a:solidFill>
              </a:rPr>
              <a:t>A </a:t>
            </a:r>
            <a:r>
              <a:rPr lang="en-US" altLang="zh-CN" dirty="0" smtClean="0">
                <a:solidFill>
                  <a:schemeClr val="bg1"/>
                </a:solidFill>
              </a:rPr>
              <a:t>happens-before B</a:t>
            </a:r>
            <a:r>
              <a:rPr lang="zh-CN" altLang="en-US" dirty="0" smtClean="0">
                <a:solidFill>
                  <a:schemeClr val="bg1"/>
                </a:solidFill>
              </a:rPr>
              <a:t>，则：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当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操作完成时，</a:t>
            </a:r>
            <a:r>
              <a:rPr lang="en-US" altLang="zh-CN" dirty="0">
                <a:solidFill>
                  <a:schemeClr val="bg1"/>
                </a:solidFill>
              </a:rPr>
              <a:t>JMM</a:t>
            </a:r>
            <a:r>
              <a:rPr lang="zh-CN" altLang="en-US" dirty="0">
                <a:solidFill>
                  <a:schemeClr val="bg1"/>
                </a:solidFill>
              </a:rPr>
              <a:t>会把该线程对应的本地内存中的共享变量值刷新到主内</a:t>
            </a:r>
            <a:r>
              <a:rPr lang="zh-CN" altLang="en-US" dirty="0" smtClean="0">
                <a:solidFill>
                  <a:schemeClr val="bg1"/>
                </a:solidFill>
              </a:rPr>
              <a:t>存；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当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操作开始时，</a:t>
            </a:r>
            <a:r>
              <a:rPr lang="en-US" altLang="zh-CN" dirty="0">
                <a:solidFill>
                  <a:schemeClr val="bg1"/>
                </a:solidFill>
              </a:rPr>
              <a:t>JMM</a:t>
            </a:r>
            <a:r>
              <a:rPr lang="zh-CN" altLang="en-US" dirty="0">
                <a:solidFill>
                  <a:schemeClr val="bg1"/>
                </a:solidFill>
              </a:rPr>
              <a:t>会把该线程对应的本地内存置为无效。线程接下来将从主内存中读取共享变</a:t>
            </a:r>
            <a:r>
              <a:rPr lang="zh-CN" altLang="en-US" dirty="0" smtClean="0">
                <a:solidFill>
                  <a:schemeClr val="bg1"/>
                </a:solidFill>
              </a:rPr>
              <a:t>量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1378</Words>
  <Application>Microsoft Office PowerPoint</Application>
  <PresentationFormat>全屏显示(4:3)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并发程序与数据同步</vt:lpstr>
      <vt:lpstr>PowerPoint 演示文稿</vt:lpstr>
      <vt:lpstr>数据访问不安全的原因(一)</vt:lpstr>
      <vt:lpstr>数据访问不安全的原因(二)</vt:lpstr>
      <vt:lpstr>数据访问不安全的原因(二)</vt:lpstr>
      <vt:lpstr>数据访问不安全的原因(二)</vt:lpstr>
      <vt:lpstr>顺序一致性</vt:lpstr>
      <vt:lpstr>happens-before</vt:lpstr>
      <vt:lpstr>happens-before的内存语义和实现</vt:lpstr>
      <vt:lpstr>volatile/synchronized/lock</vt:lpstr>
      <vt:lpstr>wait/notify</vt:lpstr>
    </vt:vector>
  </TitlesOfParts>
  <Company>BFSU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and Synchronization</dc:title>
  <dc:creator>Sacephor</dc:creator>
  <cp:lastModifiedBy>Sacephor</cp:lastModifiedBy>
  <cp:revision>33</cp:revision>
  <dcterms:created xsi:type="dcterms:W3CDTF">2017-07-25T11:49:02Z</dcterms:created>
  <dcterms:modified xsi:type="dcterms:W3CDTF">2017-07-26T13:05:58Z</dcterms:modified>
</cp:coreProperties>
</file>