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63" r:id="rId3"/>
    <p:sldId id="487" r:id="rId4"/>
    <p:sldId id="489" r:id="rId6"/>
    <p:sldId id="490" r:id="rId7"/>
    <p:sldId id="491" r:id="rId8"/>
    <p:sldId id="492" r:id="rId9"/>
    <p:sldId id="488" r:id="rId10"/>
    <p:sldId id="464" r:id="rId11"/>
    <p:sldId id="395" r:id="rId12"/>
    <p:sldId id="398" r:id="rId13"/>
    <p:sldId id="399" r:id="rId14"/>
    <p:sldId id="400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05" r:id="rId31"/>
    <p:sldId id="449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11" autoAdjust="0"/>
  </p:normalViewPr>
  <p:slideViewPr>
    <p:cSldViewPr>
      <p:cViewPr>
        <p:scale>
          <a:sx n="66" d="100"/>
          <a:sy n="66" d="100"/>
        </p:scale>
        <p:origin x="-725" y="-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75117-2C7F-42D8-8F08-A327E964D8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91D3B-2275-434E-9A12-A9E944C71E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anchor="t" anchorCtr="0"/>
          <a:p>
            <a:pPr lvl="0"/>
            <a:r>
              <a:rPr lang="en-US" altLang="zh-CN"/>
              <a:t>1</a:t>
            </a:r>
            <a:r>
              <a:rPr lang="zh-CN" altLang="en-US"/>
              <a:t>、课堂纪律</a:t>
            </a:r>
            <a:r>
              <a:rPr lang="en-US" altLang="zh-CN"/>
              <a:t>(</a:t>
            </a:r>
            <a:r>
              <a:rPr lang="zh-CN" altLang="en-US"/>
              <a:t>不能讲话、互相尊重、讨论质疑）</a:t>
            </a:r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、关于请假（向班长请假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en-US" altLang="zh-CN"/>
              <a:t>3</a:t>
            </a:r>
            <a:r>
              <a:rPr lang="zh-CN" altLang="en-US"/>
              <a:t>、课件内容全部都会给，其他的一些附加资料 </a:t>
            </a:r>
            <a:r>
              <a:rPr lang="en-US" altLang="zh-CN"/>
              <a:t>,</a:t>
            </a:r>
            <a:r>
              <a:rPr lang="zh-CN" altLang="en-US"/>
              <a:t>期末没划重点，考试部分不在课本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8195" name="日期占位符 3"/>
          <p:cNvSpPr>
            <a:spLocks noGrp="1"/>
          </p:cNvSpPr>
          <p:nvPr>
            <p:ph type="dt" sz="half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r" eaLnBrk="0" hangingPunct="0"/>
            <a:fld id="{BB962C8B-B14F-4D97-AF65-F5344CB8AC3E}" type="datetime11">
              <a:rPr lang="en-US" altLang="zh-CN" sz="1200" b="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2min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（教师讲解）</a:t>
            </a:r>
            <a:endParaRPr lang="zh-CN" alt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6E82501-53DA-4152-84B0-51135B15EEA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时间：</a:t>
            </a:r>
            <a:r>
              <a:rPr lang="en-US" altLang="zh-CN" sz="1200" dirty="0">
                <a:solidFill>
                  <a:srgbClr val="FF0000"/>
                </a:solidFill>
              </a:rPr>
              <a:t>2min</a:t>
            </a:r>
            <a:r>
              <a:rPr lang="zh-CN" altLang="en-US" sz="1200" dirty="0">
                <a:solidFill>
                  <a:srgbClr val="FF0000"/>
                </a:solidFill>
              </a:rPr>
              <a:t>（教师讲解）</a:t>
            </a:r>
            <a:endParaRPr lang="zh-CN" alt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6E82501-53DA-4152-84B0-51135B15EEA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72033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4338" name="文本占位符 172034"/>
          <p:cNvSpPr>
            <a:spLocks noGrp="1"/>
          </p:cNvSpPr>
          <p:nvPr>
            <p:ph type="body"/>
          </p:nvPr>
        </p:nvSpPr>
        <p:spPr/>
        <p:txBody>
          <a:bodyPr anchor="t" anchorCtr="0"/>
          <a:p>
            <a:pPr lvl="0"/>
            <a:r>
              <a:rPr lang="zh-CN" altLang="en-US" dirty="0"/>
              <a:t>结束语！！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31300" cy="513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dministrator\Desktop\deep-web-06-1920x108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1563637"/>
            <a:ext cx="9144000" cy="172819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685800" y="1566187"/>
            <a:ext cx="7772400" cy="1712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云计算与数据中心</a:t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r>
              <a:rPr lang="en-US" altLang="zh-CN" sz="3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 Computing and Data Center</a:t>
            </a:r>
            <a:endParaRPr lang="en-US" altLang="zh-CN" sz="33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黑体" panose="02010609060101010101" pitchFamily="49" charset="-122"/>
              </a:rPr>
              <a:t>三大认识角度之一：</a:t>
            </a:r>
            <a:r>
              <a:rPr lang="zh-CN" altLang="en-US" sz="4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商业模式</a:t>
            </a:r>
            <a:endParaRPr lang="zh-CN" altLang="en-US" sz="40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196" y="3147814"/>
            <a:ext cx="4322812" cy="178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131590"/>
            <a:ext cx="6840760" cy="189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04048" y="3429197"/>
            <a:ext cx="3837112" cy="144680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200" dirty="0" smtClean="0">
                <a:latin typeface="+mj-lt"/>
                <a:ea typeface="黑体" panose="02010609060101010101" pitchFamily="49" charset="-122"/>
              </a:rPr>
              <a:t>基础架构即服务（</a:t>
            </a:r>
            <a:r>
              <a:rPr lang="en-US" altLang="zh-CN" sz="2200" dirty="0" smtClean="0">
                <a:latin typeface="+mj-lt"/>
                <a:ea typeface="黑体" panose="02010609060101010101" pitchFamily="49" charset="-122"/>
              </a:rPr>
              <a:t>IaaS</a:t>
            </a:r>
            <a:r>
              <a:rPr lang="zh-CN" altLang="zh-CN" sz="2200" dirty="0" smtClean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2200" dirty="0" smtClean="0">
              <a:latin typeface="+mj-lt"/>
              <a:ea typeface="黑体" panose="02010609060101010101" pitchFamily="49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200" dirty="0" smtClean="0">
                <a:latin typeface="+mj-lt"/>
                <a:ea typeface="黑体" panose="02010609060101010101" pitchFamily="49" charset="-122"/>
              </a:rPr>
              <a:t>平台即服务（</a:t>
            </a:r>
            <a:r>
              <a:rPr lang="en-US" altLang="zh-CN" sz="2200" dirty="0" smtClean="0">
                <a:latin typeface="+mj-lt"/>
                <a:ea typeface="黑体" panose="02010609060101010101" pitchFamily="49" charset="-122"/>
              </a:rPr>
              <a:t>PaaS</a:t>
            </a:r>
            <a:r>
              <a:rPr lang="zh-CN" altLang="zh-CN" sz="2200" dirty="0" smtClean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2200" dirty="0" smtClean="0">
              <a:latin typeface="+mj-lt"/>
              <a:ea typeface="黑体" panose="02010609060101010101" pitchFamily="49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200" dirty="0" smtClean="0">
                <a:latin typeface="+mj-lt"/>
                <a:ea typeface="黑体" panose="02010609060101010101" pitchFamily="49" charset="-122"/>
              </a:rPr>
              <a:t>软件即服务（</a:t>
            </a:r>
            <a:r>
              <a:rPr lang="en-US" altLang="zh-CN" sz="2200" dirty="0" smtClean="0">
                <a:latin typeface="+mj-lt"/>
                <a:ea typeface="黑体" panose="02010609060101010101" pitchFamily="49" charset="-122"/>
              </a:rPr>
              <a:t>SaaS</a:t>
            </a:r>
            <a:r>
              <a:rPr lang="zh-CN" altLang="zh-CN" sz="2200" dirty="0" smtClean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2200" dirty="0" smtClean="0">
              <a:latin typeface="+mj-lt"/>
              <a:ea typeface="黑体" panose="02010609060101010101" pitchFamily="49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j-lt"/>
                <a:ea typeface="黑体" panose="02010609060101010101" pitchFamily="49" charset="-122"/>
              </a:rPr>
              <a:t>一切皆为服务（</a:t>
            </a:r>
            <a:r>
              <a:rPr lang="en-US" altLang="zh-CN" sz="2200" dirty="0" smtClean="0">
                <a:latin typeface="+mj-lt"/>
                <a:ea typeface="黑体" panose="02010609060101010101" pitchFamily="49" charset="-122"/>
              </a:rPr>
              <a:t>XaaS</a:t>
            </a:r>
            <a:r>
              <a:rPr lang="zh-CN" altLang="en-US" sz="2200" dirty="0" smtClean="0">
                <a:latin typeface="+mj-lt"/>
                <a:ea typeface="黑体" panose="02010609060101010101" pitchFamily="49" charset="-122"/>
              </a:rPr>
              <a:t>）</a:t>
            </a:r>
            <a:endParaRPr lang="zh-CN" altLang="zh-CN" sz="2200" dirty="0" smtClean="0">
              <a:latin typeface="+mj-lt"/>
              <a:ea typeface="黑体" panose="02010609060101010101" pitchFamily="49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200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黑体" panose="02010609060101010101" pitchFamily="49" charset="-122"/>
              </a:rPr>
              <a:t>三大认识角度之二：</a:t>
            </a:r>
            <a:r>
              <a:rPr lang="zh-CN" altLang="en-US" sz="4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计算范式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1128" y="1419622"/>
            <a:ext cx="6459229" cy="296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565" y="1997822"/>
            <a:ext cx="2008683" cy="237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黑体" panose="02010609060101010101" pitchFamily="49" charset="-122"/>
              </a:rPr>
              <a:t>三大认识角度之三：</a:t>
            </a:r>
            <a:r>
              <a:rPr lang="zh-CN" altLang="en-US" sz="4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079" y="1515954"/>
            <a:ext cx="4424536" cy="312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80055"/>
            <a:ext cx="42493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黑体" panose="02010609060101010101" pitchFamily="49" charset="-122"/>
              </a:rPr>
              <a:t>云计算的知识体系概览</a:t>
            </a:r>
            <a:endParaRPr lang="zh-CN" altLang="en-US" sz="4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48606" y="1491630"/>
          <a:ext cx="8021117" cy="315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1" imgW="9537700" imgH="3746500" progId="Visio.Drawing.11">
                  <p:embed/>
                </p:oleObj>
              </mc:Choice>
              <mc:Fallback>
                <p:oleObj name="Visio" r:id="rId1" imgW="9537700" imgH="3746500" progId="Visio.Drawing.11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06" y="1491630"/>
                        <a:ext cx="8021117" cy="31533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章 云计算概述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03598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初识云计算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云计算的公共特征与分类	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云计算的三元认识论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云计算的开源方法论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GitHub</a:t>
            </a: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1635646"/>
            <a:ext cx="388898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章 分布式原理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2.1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分布式计算概述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2.2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分布式计算的理论基础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2.3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分布式系统概述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2.4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分布式系统的进阶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2.5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典型的分布式系统</a:t>
            </a:r>
            <a:endParaRPr lang="en-US" altLang="zh-CN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2.6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Apache Hadoop	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16016" y="3291830"/>
            <a:ext cx="4192702" cy="16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ea typeface="黑体" panose="02010609060101010101" pitchFamily="49" charset="-122"/>
              </a:rPr>
              <a:t>章 云计算架构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3.1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云计算的本质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3.2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云计算的架构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3.3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云栈和云体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3.4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软件定义的数据中心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3.5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OpenStack	</a:t>
            </a:r>
            <a:endParaRPr lang="en-US" altLang="zh-CN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70669" y="3125316"/>
            <a:ext cx="4893819" cy="182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ea typeface="黑体" panose="02010609060101010101" pitchFamily="49" charset="-122"/>
              </a:rPr>
              <a:t>章 虚拟化技术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虚拟化的定义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服务器虚拟化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商用虚拟机技术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新型硬件虚拟化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Xen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虚拟化技术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4.6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KVM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虚拟化技术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4.7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轻量级虚拟化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4.8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Docker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容器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5976" y="2917544"/>
            <a:ext cx="4566642" cy="203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章 分布式存储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5.1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分布式存储的基础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5.2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文件存储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5.3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从单机存储系统到分布式存储系统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5.4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实践：分布式存储系统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Ceph</a:t>
            </a: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2699" y="3075806"/>
            <a:ext cx="3409781" cy="180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3659" y="3219822"/>
            <a:ext cx="4659687" cy="178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章 云计算网络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6.1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网络基本概念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数据中心网络：云计算的骨架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网络虚拟化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租户网络管理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实践：用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Mininet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搭建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OpenFlow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5"/>
          <p:cNvSpPr/>
          <p:nvPr/>
        </p:nvSpPr>
        <p:spPr>
          <a:xfrm>
            <a:off x="1457166" y="148431"/>
            <a:ext cx="5832872" cy="1222772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tx1">
                <a:alpha val="73999"/>
              </a:scheme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</a:bodyPr>
          <a:p>
            <a:pPr lvl="0" indent="0" algn="ctr" fontAlgn="base">
              <a:buClr>
                <a:srgbClr val="000000"/>
              </a:buClr>
            </a:pPr>
            <a:r>
              <a:rPr lang="zh-CN" altLang="en-US" sz="4500" strike="noStrike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云计算与数据中心</a:t>
            </a:r>
            <a:endParaRPr lang="zh-CN" altLang="en-US" sz="4500" strike="noStrike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Text Box 20"/>
          <p:cNvSpPr txBox="1"/>
          <p:nvPr/>
        </p:nvSpPr>
        <p:spPr>
          <a:xfrm>
            <a:off x="430530" y="1115695"/>
            <a:ext cx="8282940" cy="359981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姓名：林</a:t>
            </a:r>
            <a:r>
              <a:rPr lang="en-US" altLang="zh-CN" sz="2400" b="1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庆新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TEL:13860642501</a:t>
            </a:r>
            <a:endParaRPr lang="en-US" altLang="zh-CN" sz="24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QQ:125885030</a:t>
            </a:r>
            <a:endParaRPr lang="en-US" altLang="zh-CN" sz="24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EMail: </a:t>
            </a:r>
            <a:r>
              <a:rPr lang="en-US" altLang="zh-CN" sz="2400" b="1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lqx@fzu.edu.cn</a:t>
            </a:r>
            <a:endParaRPr lang="en-US" altLang="zh-CN" sz="2400" b="1" err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办公室：轻工楼</a:t>
            </a:r>
            <a:r>
              <a:rPr lang="en-US" altLang="zh-CN" sz="2400" b="1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r>
              <a:rPr lang="zh-CN" altLang="en-US" sz="2400" b="1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室</a:t>
            </a:r>
            <a:endParaRPr lang="zh-CN" altLang="en-US" sz="2400" b="1" err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链接：https://pan.baidu.com/s/1f555fOmYpi6nNuk44J6ucQ   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密码：61gy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ea typeface="黑体" panose="02010609060101010101" pitchFamily="49" charset="-122"/>
              </a:rPr>
              <a:t>章 云计算安全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7.1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云安全概述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7.2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虚拟机安全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7.3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云存储安全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7.4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云数据安全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7.5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实践：全同态加密算法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03848" y="3430116"/>
            <a:ext cx="5732062" cy="15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ea typeface="黑体" panose="02010609060101010101" pitchFamily="49" charset="-122"/>
              </a:rPr>
              <a:t>章 云原生应用的开发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8.1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云原生的相关概念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8.2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云原生应用开发实践的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12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要素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8.3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云原生应用开发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8.4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实践：基于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Node.js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的云原生应用开发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41237" y="3038523"/>
            <a:ext cx="4146401" cy="19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ea typeface="黑体" panose="02010609060101010101" pitchFamily="49" charset="-122"/>
              </a:rPr>
              <a:t>章 云计算操作系统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9.1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计算机软件与操作系统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9.2 UNIX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类操作系统的发展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9.3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云操作系统概述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9.4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云计算编程模型与环境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9.5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云操作系统的资源调度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9.6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Mesos	</a:t>
            </a:r>
            <a:endParaRPr lang="en-US" altLang="zh-CN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89175" y="2787773"/>
            <a:ext cx="2831297" cy="209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ea typeface="黑体" panose="02010609060101010101" pitchFamily="49" charset="-122"/>
              </a:rPr>
              <a:t>章 云端软件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10.1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从软件到云件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10.2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云件系统架构与运行原理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10.3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云件的开发模式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10.4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云件在大规模在线实训平台中的应用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10.5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实践：云件应用开发实例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3285186"/>
            <a:ext cx="4392488" cy="17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ea typeface="黑体" panose="02010609060101010101" pitchFamily="49" charset="-122"/>
              </a:rPr>
              <a:t>章 云计算运维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11.1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云服务环境的监控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11.2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云监控解决方案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11.3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智能运维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11.4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实例：智能运维在大视频运维中的应用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29180" y="3147814"/>
            <a:ext cx="4135392" cy="182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ea typeface="黑体" panose="02010609060101010101" pitchFamily="49" charset="-122"/>
              </a:rPr>
              <a:t>章 桌面云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12.1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桌面云概述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12.2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桌面云架构与关键技术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12.3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桌面云典型应用案例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12.4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实践：基于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OpenStack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的桌面云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5976" y="3098352"/>
            <a:ext cx="4454674" cy="177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13</a:t>
            </a:r>
            <a:r>
              <a:rPr lang="zh-CN" altLang="en-US" dirty="0" smtClean="0">
                <a:ea typeface="黑体" panose="02010609060101010101" pitchFamily="49" charset="-122"/>
              </a:rPr>
              <a:t>章 软件开发云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13.1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软件开发云的概念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13.2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华为软件开发云服务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13.3 DevCloud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技术方案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13.4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实践：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DevCloud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实战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25095" y="3003202"/>
            <a:ext cx="4923643" cy="1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14</a:t>
            </a:r>
            <a:r>
              <a:rPr lang="zh-CN" altLang="en-US" dirty="0" smtClean="0">
                <a:ea typeface="黑体" panose="02010609060101010101" pitchFamily="49" charset="-122"/>
              </a:rPr>
              <a:t>章 大数据与人工智能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14.1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初识大数据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14.2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初识人工智能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14.3 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云计算、大数据与人工智能的关系</a:t>
            </a:r>
            <a:endParaRPr lang="en-US" altLang="zh-CN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	14.3.1 </a:t>
            </a:r>
            <a:r>
              <a:rPr lang="zh-CN" altLang="zh-CN" sz="2400" dirty="0" smtClean="0">
                <a:latin typeface="+mj-lt"/>
                <a:ea typeface="黑体" panose="02010609060101010101" pitchFamily="49" charset="-122"/>
              </a:rPr>
              <a:t>云计算与大数据的融合</a:t>
            </a: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	</a:t>
            </a:r>
            <a:endParaRPr lang="zh-CN" altLang="zh-CN" sz="2400" dirty="0" smtClean="0">
              <a:latin typeface="+mj-lt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  <a:ea typeface="黑体" panose="02010609060101010101" pitchFamily="49" charset="-122"/>
              </a:rPr>
              <a:t>	14.3.2 </a:t>
            </a:r>
            <a:r>
              <a:rPr lang="zh-CN" altLang="zh-CN" sz="2400" dirty="0" smtClean="0">
                <a:latin typeface="+mj-lt"/>
                <a:ea typeface="黑体" panose="02010609060101010101" pitchFamily="49" charset="-122"/>
              </a:rPr>
              <a:t>云计算与人工智能的融合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latin typeface="+mj-lt"/>
                <a:ea typeface="黑体" panose="02010609060101010101" pitchFamily="49" charset="-122"/>
              </a:rPr>
              <a:t>	</a:t>
            </a:r>
            <a:endParaRPr lang="zh-CN" altLang="en-US" sz="2400" dirty="0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6193643" y="2560397"/>
            <a:ext cx="2652537" cy="226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253"/>
            <a:ext cx="8229600" cy="9976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smtClean="0">
                <a:ea typeface="黑体" panose="02010609060101010101" pitchFamily="49" charset="-122"/>
              </a:rPr>
              <a:t>《</a:t>
            </a:r>
            <a:r>
              <a:rPr lang="zh-CN" altLang="en-US" sz="2800" dirty="0" smtClean="0">
                <a:ea typeface="黑体" panose="02010609060101010101" pitchFamily="49" charset="-122"/>
              </a:rPr>
              <a:t>云计算原理与实践</a:t>
            </a:r>
            <a:r>
              <a:rPr lang="en-US" altLang="zh-CN" sz="2800" dirty="0" smtClean="0">
                <a:ea typeface="黑体" panose="02010609060101010101" pitchFamily="49" charset="-122"/>
              </a:rPr>
              <a:t>》</a:t>
            </a:r>
            <a:r>
              <a:rPr lang="zh-CN" altLang="zh-CN" sz="2800" dirty="0" smtClean="0">
                <a:ea typeface="黑体" panose="02010609060101010101" pitchFamily="49" charset="-122"/>
              </a:rPr>
              <a:t>所涉及到的开源软件</a:t>
            </a:r>
            <a:br>
              <a:rPr lang="en-US" altLang="zh-CN" sz="2800" dirty="0" smtClean="0">
                <a:ea typeface="黑体" panose="02010609060101010101" pitchFamily="49" charset="-122"/>
              </a:rPr>
            </a:br>
            <a:r>
              <a:rPr lang="zh-CN" altLang="zh-CN" sz="2000" dirty="0" smtClean="0">
                <a:ea typeface="黑体" panose="02010609060101010101" pitchFamily="49" charset="-122"/>
              </a:rPr>
              <a:t> （按在书中出现的先后顺序）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50" y="1200150"/>
            <a:ext cx="4906888" cy="3819872"/>
          </a:xfrm>
        </p:spPr>
        <p:txBody>
          <a:bodyPr>
            <a:noAutofit/>
          </a:bodyPr>
          <a:lstStyle/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GitHub</a:t>
            </a:r>
            <a:r>
              <a:rPr lang="en-US" altLang="zh-CN" sz="1400" dirty="0" smtClean="0"/>
              <a:t>	           	 https://github.com/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Git		</a:t>
            </a:r>
            <a:r>
              <a:rPr lang="en-US" altLang="zh-CN" sz="1400" dirty="0" smtClean="0"/>
              <a:t>https://git-scm.com/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Hadoop</a:t>
            </a:r>
            <a:r>
              <a:rPr lang="en-US" altLang="zh-CN" sz="1400" dirty="0" smtClean="0"/>
              <a:t>	http://hadoop.apache.org/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Globus</a:t>
            </a:r>
            <a:r>
              <a:rPr lang="en-US" altLang="zh-CN" sz="1400" dirty="0" smtClean="0"/>
              <a:t>		http://toolkit.globus.org/toolkit/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HTCondor</a:t>
            </a:r>
            <a:r>
              <a:rPr lang="en-US" altLang="zh-CN" sz="1400" dirty="0" smtClean="0"/>
              <a:t>	https://research.cs.wisc.edu/htcondor/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OpenStack</a:t>
            </a:r>
            <a:r>
              <a:rPr lang="en-US" altLang="zh-CN" sz="1400" dirty="0" smtClean="0"/>
              <a:t>	https://www.openstack.org/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KVM</a:t>
            </a:r>
            <a:r>
              <a:rPr lang="en-US" altLang="zh-CN" sz="1400" dirty="0" smtClean="0"/>
              <a:t>		https://www.linux-kvm.org/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Xen</a:t>
            </a:r>
            <a:r>
              <a:rPr lang="en-US" altLang="zh-CN" sz="1400" dirty="0" smtClean="0"/>
              <a:t>		https://www.xenproject.org/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Docker</a:t>
            </a:r>
            <a:r>
              <a:rPr lang="en-US" altLang="zh-CN" sz="1400" dirty="0" smtClean="0"/>
              <a:t>		https://www.docker.com/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Ceph</a:t>
            </a:r>
            <a:r>
              <a:rPr lang="en-US" altLang="zh-CN" sz="1400" dirty="0" smtClean="0"/>
              <a:t>		https://ceph.com/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Mininet</a:t>
            </a:r>
            <a:r>
              <a:rPr lang="en-US" altLang="zh-CN" sz="1400" dirty="0" smtClean="0"/>
              <a:t>		http://mininet.org/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OpenDaylight</a:t>
            </a:r>
            <a:r>
              <a:rPr lang="en-US" altLang="zh-CN" sz="1400" dirty="0" smtClean="0"/>
              <a:t>	https://www.opendaylight.org/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HElib</a:t>
            </a:r>
            <a:r>
              <a:rPr lang="en-US" altLang="zh-CN" sz="1400" dirty="0" smtClean="0"/>
              <a:t>		https://github.com/shaih/HElib/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FHE-CODE</a:t>
            </a:r>
            <a:r>
              <a:rPr lang="en-US" altLang="zh-CN" sz="1400" dirty="0" smtClean="0"/>
              <a:t>	https://github.com/rdancer/fhe</a:t>
            </a:r>
            <a:endParaRPr lang="zh-CN" altLang="zh-CN" sz="1400" dirty="0" smtClean="0"/>
          </a:p>
          <a:p>
            <a:pPr lvl="0"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Node.js</a:t>
            </a:r>
            <a:r>
              <a:rPr lang="en-US" altLang="zh-CN" sz="1400" dirty="0" smtClean="0"/>
              <a:t>		https://nodejs.org/</a:t>
            </a:r>
            <a:endParaRPr lang="zh-CN" altLang="zh-CN" sz="1400" dirty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4961537" y="1200150"/>
            <a:ext cx="4834880" cy="3943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Kubernetes</a:t>
            </a:r>
            <a:r>
              <a:rPr lang="en-US" altLang="zh-CN" sz="1400" dirty="0" smtClean="0"/>
              <a:t>	 https://kubernetes.io/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Mesos</a:t>
            </a:r>
            <a:r>
              <a:rPr lang="en-US" altLang="zh-CN" sz="1400" dirty="0" smtClean="0"/>
              <a:t>		http://mesos.apache.org/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Rancher</a:t>
            </a:r>
            <a:r>
              <a:rPr lang="en-US" altLang="zh-CN" sz="1400" dirty="0" smtClean="0"/>
              <a:t>	https://rancher.com/rancher/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WebRTC</a:t>
            </a:r>
            <a:r>
              <a:rPr lang="en-US" altLang="zh-CN" sz="1400" dirty="0" smtClean="0"/>
              <a:t>	https://webrtc.org/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CloudwareHub</a:t>
            </a:r>
            <a:r>
              <a:rPr lang="en-US" altLang="zh-CN" sz="1400" dirty="0" smtClean="0"/>
              <a:t>	https://github.com/cloudwarelabs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Ganglia</a:t>
            </a:r>
            <a:r>
              <a:rPr lang="en-US" altLang="zh-CN" sz="1400" dirty="0" smtClean="0"/>
              <a:t>		http://ganglia.info/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Nagios</a:t>
            </a:r>
            <a:r>
              <a:rPr lang="en-US" altLang="zh-CN" sz="1400" dirty="0" smtClean="0"/>
              <a:t>		https://www.nagios.org/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Cacti</a:t>
            </a:r>
            <a:r>
              <a:rPr lang="en-US" altLang="zh-CN" sz="1400" dirty="0" smtClean="0"/>
              <a:t>		https://www.cacti.net/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Zabbix</a:t>
            </a:r>
            <a:r>
              <a:rPr lang="en-US" altLang="zh-CN" sz="1400" dirty="0" smtClean="0"/>
              <a:t>		https://www.zabbix.com/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err="1" smtClean="0">
                <a:solidFill>
                  <a:srgbClr val="FF0000"/>
                </a:solidFill>
              </a:rPr>
              <a:t>Ntop</a:t>
            </a:r>
            <a:r>
              <a:rPr lang="en-US" altLang="zh-CN" sz="1400" dirty="0" smtClean="0"/>
              <a:t>		https://www.ntop.org/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cAdvisor</a:t>
            </a:r>
            <a:r>
              <a:rPr lang="en-US" altLang="zh-CN" sz="1400" dirty="0" smtClean="0"/>
              <a:t>	https://github.com/google/cadvisor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Prometheus</a:t>
            </a:r>
            <a:r>
              <a:rPr lang="en-US" altLang="zh-CN" sz="1400" dirty="0" smtClean="0"/>
              <a:t>	https://prometheus.io/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Sysdig</a:t>
            </a:r>
            <a:r>
              <a:rPr lang="en-US" altLang="zh-CN" sz="1400" dirty="0" smtClean="0"/>
              <a:t>		https://sysdig.com/opensource/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TensorFlow</a:t>
            </a:r>
            <a:r>
              <a:rPr lang="en-US" altLang="zh-CN" sz="1400" dirty="0" smtClean="0"/>
              <a:t>	https://www.tensorflow.org/</a:t>
            </a:r>
            <a:endParaRPr lang="zh-CN" altLang="zh-CN" sz="1400" dirty="0" smtClean="0"/>
          </a:p>
          <a:p>
            <a:pPr marL="342900" lvl="0" indent="-342900">
              <a:spcBef>
                <a:spcPts val="300"/>
              </a:spcBef>
              <a:buFont typeface="+mj-lt"/>
              <a:buAutoNum type="arabicPeriod" startAt="16"/>
            </a:pPr>
            <a:r>
              <a:rPr lang="en-US" altLang="zh-CN" sz="1400" dirty="0" smtClean="0">
                <a:solidFill>
                  <a:srgbClr val="FF0000"/>
                </a:solidFill>
              </a:rPr>
              <a:t>Spark</a:t>
            </a:r>
            <a:r>
              <a:rPr lang="en-US" altLang="zh-CN" sz="1400" dirty="0" smtClean="0"/>
              <a:t>		http://spark.apache.org/</a:t>
            </a:r>
            <a:endParaRPr lang="zh-CN" altLang="zh-CN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269421" y="2166129"/>
            <a:ext cx="5528429" cy="1368152"/>
          </a:xfrm>
        </p:spPr>
        <p:txBody>
          <a:bodyPr>
            <a:noAutofit/>
          </a:bodyPr>
          <a:lstStyle/>
          <a:p>
            <a:r>
              <a:rPr lang="en-US" altLang="zh-CN" sz="6000" b="1" i="1" dirty="0" smtClean="0">
                <a:latin typeface="+mn-lt"/>
                <a:ea typeface="宋体" panose="02010600030101010101" pitchFamily="2" charset="-122"/>
              </a:rPr>
              <a:t>Thanks!</a:t>
            </a:r>
            <a:endParaRPr lang="zh-CN" altLang="en-US" sz="6000" b="1" i="1" dirty="0" smtClean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课堂说明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2885"/>
            <a:ext cx="8192770" cy="307340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pPr lvl="0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、课堂纪律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不能讲话、互相尊重、讨论质疑）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、关于请假（向班长请假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、课件内容全部都会给，其他的一些附加资料 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期末没划重点，考试部分不在课本</a:t>
            </a:r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1386205" y="141605"/>
            <a:ext cx="6010275" cy="815340"/>
          </a:xfrm>
        </p:spPr>
        <p:txBody>
          <a:bodyPr wrap="square" anchor="ctr" anchorCtr="0">
            <a:noAutofit/>
          </a:bodyPr>
          <a:p>
            <a:r>
              <a:rPr lang="zh-CN" altLang="en-US" sz="4800" b="1" dirty="0">
                <a:solidFill>
                  <a:schemeClr val="tx1"/>
                </a:solidFill>
              </a:rPr>
              <a:t>考核方式</a:t>
            </a:r>
            <a:r>
              <a:rPr lang="zh-CN" altLang="en-US" sz="4800" b="1" dirty="0">
                <a:solidFill>
                  <a:schemeClr val="bg1"/>
                </a:solidFill>
              </a:rPr>
              <a:t>考核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4294967295"/>
          </p:nvPr>
        </p:nvSpPr>
        <p:spPr>
          <a:xfrm>
            <a:off x="561975" y="1337310"/>
            <a:ext cx="8122285" cy="337820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anchor="t">
            <a:normAutofit lnSpcReduction="10000"/>
          </a:bodyPr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理论：</a:t>
            </a:r>
            <a:r>
              <a:rPr kumimoji="0" lang="en-US" altLang="zh-CN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(20</a:t>
            </a:r>
            <a:r>
              <a:rPr kumimoji="0" lang="zh-CN" altLang="en-US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学时</a:t>
            </a:r>
            <a:r>
              <a:rPr kumimoji="0" lang="en-US" altLang="zh-CN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)+</a:t>
            </a:r>
            <a:r>
              <a:rPr lang="zh-CN" altLang="en-US" sz="2100" b="1" dirty="0">
                <a:latin typeface="楷体_GB2312" panose="02010609030101010101" pitchFamily="1" charset="-122"/>
                <a:sym typeface="+mn-ea"/>
              </a:rPr>
              <a:t>实验（</a:t>
            </a:r>
            <a:r>
              <a:rPr lang="en-US" altLang="zh-CN" sz="2100" b="1" dirty="0">
                <a:latin typeface="楷体_GB2312" panose="02010609030101010101" pitchFamily="1" charset="-122"/>
                <a:sym typeface="+mn-ea"/>
              </a:rPr>
              <a:t>12</a:t>
            </a:r>
            <a:r>
              <a:rPr lang="zh-CN" altLang="en-US" sz="2100" b="1" dirty="0">
                <a:latin typeface="楷体_GB2312" panose="02010609030101010101" pitchFamily="1" charset="-122"/>
                <a:sym typeface="+mn-ea"/>
              </a:rPr>
              <a:t>学时）</a:t>
            </a:r>
            <a:endParaRPr lang="zh-CN" altLang="en-US" sz="2100" b="1" dirty="0">
              <a:latin typeface="楷体_GB2312" panose="02010609030101010101" pitchFamily="1" charset="-12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100" b="1" i="0" u="none" strike="noStrike" kern="1200" cap="none" spc="0" normalizeH="0" baseline="0" noProof="1">
              <a:solidFill>
                <a:schemeClr val="tx1"/>
              </a:solidFill>
              <a:latin typeface="楷体_GB2312" panose="02010609030101010101" pitchFamily="1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10%×出勤率+10%×课堂表现+30%</a:t>
            </a:r>
            <a:r>
              <a:rPr kumimoji="0" lang="zh-CN" altLang="en-US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实验（实验报告</a:t>
            </a:r>
            <a:r>
              <a:rPr kumimoji="0" lang="en-US" altLang="zh-CN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+</a:t>
            </a:r>
            <a:r>
              <a:rPr kumimoji="0" lang="zh-CN" altLang="en-US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实验效果</a:t>
            </a:r>
            <a:r>
              <a:rPr kumimoji="0" lang="zh-CN" altLang="en-US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）</a:t>
            </a:r>
            <a:r>
              <a:rPr kumimoji="0" lang="en-US" altLang="zh-CN" sz="21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+50%×期末卷面成绩</a:t>
            </a:r>
            <a:endParaRPr kumimoji="0" lang="en-US" altLang="zh-CN" sz="2100" b="1" i="0" u="none" strike="noStrike" kern="1200" cap="none" spc="0" normalizeH="0" baseline="0" noProof="1">
              <a:solidFill>
                <a:schemeClr val="tx1"/>
              </a:solidFill>
              <a:latin typeface="楷体_GB2312" panose="02010609030101010101" pitchFamily="1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100" b="1" i="0" u="none" strike="noStrike" kern="1200" cap="none" spc="0" normalizeH="0" baseline="0" noProof="1" dirty="0">
              <a:solidFill>
                <a:srgbClr val="FF0000"/>
              </a:solidFill>
              <a:latin typeface="楷体_GB2312" panose="02010609030101010101" pitchFamily="1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100" b="1" i="0" u="none" strike="noStrike" kern="1200" cap="none" spc="0" normalizeH="0" baseline="0" noProof="1" dirty="0">
                <a:solidFill>
                  <a:srgbClr val="FF0000"/>
                </a:solidFill>
                <a:latin typeface="楷体_GB2312" panose="02010609030101010101" pitchFamily="1" charset="-122"/>
                <a:ea typeface="+mn-ea"/>
                <a:cs typeface="+mn-cs"/>
              </a:rPr>
              <a:t>加分：</a:t>
            </a:r>
            <a:endParaRPr kumimoji="0" lang="zh-CN" altLang="en-US" sz="2100" b="1" i="0" u="none" strike="noStrike" kern="1200" cap="none" spc="0" normalizeH="0" baseline="0" noProof="1" dirty="0">
              <a:solidFill>
                <a:srgbClr val="FF0000"/>
              </a:solidFill>
              <a:latin typeface="楷体_GB2312" panose="02010609030101010101" pitchFamily="1" charset="-122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l"/>
            </a:pPr>
            <a:r>
              <a:rPr kumimoji="0" lang="en-US" altLang="zh-CN" sz="18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15-30</a:t>
            </a: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分钟的相关技术专题分享（每次总成绩直接加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10</a:t>
            </a: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楷体_GB2312" panose="02010609030101010101" pitchFamily="1" charset="-122"/>
                <a:ea typeface="+mn-ea"/>
                <a:cs typeface="+mn-cs"/>
              </a:rPr>
              <a:t>分）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tx1"/>
              </a:solidFill>
              <a:latin typeface="楷体_GB2312" panose="02010609030101010101" pitchFamily="1" charset="-122"/>
              <a:ea typeface="+mn-ea"/>
              <a:cs typeface="+mn-cs"/>
            </a:endParaRPr>
          </a:p>
        </p:txBody>
      </p:sp>
      <p:sp>
        <p:nvSpPr>
          <p:cNvPr id="19459" name="日期占位符 1"/>
          <p:cNvSpPr/>
          <p:nvPr>
            <p:ph type="dt" sz="half" idx="10"/>
          </p:nvPr>
        </p:nvSpPr>
        <p:spPr/>
        <p:txBody>
          <a:bodyPr anchor="t" anchorCtr="0"/>
          <a:p>
            <a:fld id="{BB962C8B-B14F-4D97-AF65-F5344CB8AC3E}" type="datetime11">
              <a:rPr lang="zh-CN" altLang="en-US" sz="1050" b="0" dirty="0"/>
            </a:fld>
            <a:endParaRPr lang="zh-CN" altLang="en-US" sz="1050" b="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dfp.com/uploads/allimg/121214/09355V356-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769" y="-54769"/>
            <a:ext cx="9144000" cy="5143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771351"/>
            <a:ext cx="9144000" cy="3600450"/>
          </a:xfrm>
          <a:prstGeom prst="rect">
            <a:avLst/>
          </a:prstGeom>
          <a:gradFill flip="none" rotWithShape="1">
            <a:gsLst>
              <a:gs pos="0">
                <a:srgbClr val="B3B3B3">
                  <a:alpha val="35000"/>
                </a:srgbClr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5000">
              <a:latin typeface="Arial" panose="020B0604020202020204"/>
              <a:ea typeface="黑体" panose="02010609060101010101" pitchFamily="49" charset="-122"/>
              <a:sym typeface="Arial" panose="020B0604020202020204"/>
            </a:endParaRPr>
          </a:p>
        </p:txBody>
      </p:sp>
      <p:grpSp>
        <p:nvGrpSpPr>
          <p:cNvPr id="2" name="组合 387"/>
          <p:cNvGrpSpPr/>
          <p:nvPr/>
        </p:nvGrpSpPr>
        <p:grpSpPr>
          <a:xfrm>
            <a:off x="1176923" y="4478888"/>
            <a:ext cx="6790350" cy="180000"/>
            <a:chOff x="1176923" y="4565650"/>
            <a:chExt cx="6790350" cy="180000"/>
          </a:xfrm>
        </p:grpSpPr>
        <p:sp>
          <p:nvSpPr>
            <p:cNvPr id="10" name="椭圆 9"/>
            <p:cNvSpPr/>
            <p:nvPr/>
          </p:nvSpPr>
          <p:spPr>
            <a:xfrm>
              <a:off x="144133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B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70575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C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7016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D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23457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E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49899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F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6340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G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782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H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9223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I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5664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J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82106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K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08547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L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4989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L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61430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N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87871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O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14313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P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0754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Q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67196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R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93637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S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20078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T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46520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U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72961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V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9403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W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25844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X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52285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Y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8727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Z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7692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A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388"/>
          <p:cNvGrpSpPr/>
          <p:nvPr/>
        </p:nvGrpSpPr>
        <p:grpSpPr>
          <a:xfrm>
            <a:off x="1176728" y="4726538"/>
            <a:ext cx="6789600" cy="180000"/>
            <a:chOff x="1176728" y="4813300"/>
            <a:chExt cx="6789600" cy="180000"/>
          </a:xfrm>
        </p:grpSpPr>
        <p:sp>
          <p:nvSpPr>
            <p:cNvPr id="36" name="椭圆 35"/>
            <p:cNvSpPr/>
            <p:nvPr/>
          </p:nvSpPr>
          <p:spPr>
            <a:xfrm>
              <a:off x="117672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44111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70549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3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96988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4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23426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5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49864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6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6303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7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02741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8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29180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9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55618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10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2056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11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08495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12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4933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13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61372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14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87810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15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4248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16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40687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17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67125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18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93564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19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20002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20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46440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21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72879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22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99317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23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25756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24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752194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25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78632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26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2779776" y="65055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学习中什么更重要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7624341" y="1272037"/>
            <a:ext cx="295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7923987" y="1272038"/>
            <a:ext cx="681078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74"/>
          <p:cNvGrpSpPr/>
          <p:nvPr/>
        </p:nvGrpSpPr>
        <p:grpSpPr>
          <a:xfrm>
            <a:off x="672425" y="1312187"/>
            <a:ext cx="3236513" cy="288000"/>
            <a:chOff x="304124" y="1075510"/>
            <a:chExt cx="3236512" cy="288000"/>
          </a:xfrm>
        </p:grpSpPr>
        <p:sp>
          <p:nvSpPr>
            <p:cNvPr id="64" name="椭圆 63"/>
            <p:cNvSpPr/>
            <p:nvPr/>
          </p:nvSpPr>
          <p:spPr>
            <a:xfrm>
              <a:off x="1778380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L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15508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D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884072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G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252636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E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672688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N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1041252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O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2146944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E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1409816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W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04124" y="107551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K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200" name="TextBox 10"/>
          <p:cNvSpPr txBox="1">
            <a:spLocks noChangeArrowheads="1"/>
          </p:cNvSpPr>
          <p:nvPr/>
        </p:nvSpPr>
        <p:spPr bwMode="auto">
          <a:xfrm>
            <a:off x="3950591" y="1272037"/>
            <a:ext cx="288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75"/>
          <p:cNvGrpSpPr/>
          <p:nvPr/>
        </p:nvGrpSpPr>
        <p:grpSpPr>
          <a:xfrm>
            <a:off x="4358064" y="1312187"/>
            <a:ext cx="3236513" cy="288000"/>
            <a:chOff x="3989764" y="1075510"/>
            <a:chExt cx="3236512" cy="288000"/>
          </a:xfrm>
        </p:grpSpPr>
        <p:sp>
          <p:nvSpPr>
            <p:cNvPr id="71" name="椭圆 70"/>
            <p:cNvSpPr/>
            <p:nvPr/>
          </p:nvSpPr>
          <p:spPr>
            <a:xfrm>
              <a:off x="3989764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726892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5095456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23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5832584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4" name="椭圆 193"/>
            <p:cNvSpPr/>
            <p:nvPr/>
          </p:nvSpPr>
          <p:spPr>
            <a:xfrm>
              <a:off x="4358328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14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5464020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12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6569712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7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938276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6201148" y="107551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4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01" name="TextBox 10"/>
            <p:cNvSpPr txBox="1">
              <a:spLocks noChangeArrowheads="1"/>
            </p:cNvSpPr>
            <p:nvPr/>
          </p:nvSpPr>
          <p:spPr bwMode="auto">
            <a:xfrm>
              <a:off x="418633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TextBox 10"/>
            <p:cNvSpPr txBox="1">
              <a:spLocks noChangeArrowheads="1"/>
            </p:cNvSpPr>
            <p:nvPr/>
          </p:nvSpPr>
          <p:spPr bwMode="auto">
            <a:xfrm>
              <a:off x="455632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TextBox 10"/>
            <p:cNvSpPr txBox="1">
              <a:spLocks noChangeArrowheads="1"/>
            </p:cNvSpPr>
            <p:nvPr/>
          </p:nvSpPr>
          <p:spPr bwMode="auto">
            <a:xfrm>
              <a:off x="492631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TextBox 10"/>
            <p:cNvSpPr txBox="1">
              <a:spLocks noChangeArrowheads="1"/>
            </p:cNvSpPr>
            <p:nvPr/>
          </p:nvSpPr>
          <p:spPr bwMode="auto">
            <a:xfrm>
              <a:off x="529630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TextBox 10"/>
            <p:cNvSpPr txBox="1">
              <a:spLocks noChangeArrowheads="1"/>
            </p:cNvSpPr>
            <p:nvPr/>
          </p:nvSpPr>
          <p:spPr bwMode="auto">
            <a:xfrm>
              <a:off x="566629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TextBox 10"/>
            <p:cNvSpPr txBox="1">
              <a:spLocks noChangeArrowheads="1"/>
            </p:cNvSpPr>
            <p:nvPr/>
          </p:nvSpPr>
          <p:spPr bwMode="auto">
            <a:xfrm>
              <a:off x="603628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Box 10"/>
            <p:cNvSpPr txBox="1">
              <a:spLocks noChangeArrowheads="1"/>
            </p:cNvSpPr>
            <p:nvPr/>
          </p:nvSpPr>
          <p:spPr bwMode="auto">
            <a:xfrm>
              <a:off x="6406276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Box 10"/>
            <p:cNvSpPr txBox="1">
              <a:spLocks noChangeArrowheads="1"/>
            </p:cNvSpPr>
            <p:nvPr/>
          </p:nvSpPr>
          <p:spPr bwMode="auto">
            <a:xfrm>
              <a:off x="6776265" y="1111788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TextBox 10"/>
          <p:cNvSpPr txBox="1">
            <a:spLocks noChangeArrowheads="1"/>
          </p:cNvSpPr>
          <p:nvPr/>
        </p:nvSpPr>
        <p:spPr bwMode="auto">
          <a:xfrm>
            <a:off x="7959699" y="2188625"/>
            <a:ext cx="678113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en-US" altLang="zh-CN"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378"/>
          <p:cNvGrpSpPr/>
          <p:nvPr/>
        </p:nvGrpSpPr>
        <p:grpSpPr>
          <a:xfrm>
            <a:off x="672425" y="2238128"/>
            <a:ext cx="1393692" cy="288000"/>
            <a:chOff x="304124" y="2033201"/>
            <a:chExt cx="1393692" cy="288000"/>
          </a:xfrm>
        </p:grpSpPr>
        <p:sp>
          <p:nvSpPr>
            <p:cNvPr id="243" name="椭圆 242"/>
            <p:cNvSpPr/>
            <p:nvPr/>
          </p:nvSpPr>
          <p:spPr>
            <a:xfrm>
              <a:off x="672688" y="203320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U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>
              <a:off x="1041252" y="203320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C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1409816" y="203320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K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304124" y="203320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L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258" name="TextBox 10"/>
          <p:cNvSpPr txBox="1">
            <a:spLocks noChangeArrowheads="1"/>
          </p:cNvSpPr>
          <p:nvPr/>
        </p:nvSpPr>
        <p:spPr bwMode="auto">
          <a:xfrm>
            <a:off x="3945326" y="2211077"/>
            <a:ext cx="288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79"/>
          <p:cNvGrpSpPr/>
          <p:nvPr/>
        </p:nvGrpSpPr>
        <p:grpSpPr>
          <a:xfrm>
            <a:off x="4390717" y="2283371"/>
            <a:ext cx="1393692" cy="288000"/>
            <a:chOff x="2146944" y="2033201"/>
            <a:chExt cx="1393692" cy="288000"/>
          </a:xfrm>
        </p:grpSpPr>
        <p:sp>
          <p:nvSpPr>
            <p:cNvPr id="246" name="椭圆 245"/>
            <p:cNvSpPr/>
            <p:nvPr/>
          </p:nvSpPr>
          <p:spPr>
            <a:xfrm>
              <a:off x="2146944" y="203320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12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2884072" y="203320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3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252636" y="203320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2515508" y="203320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59" name="TextBox 10"/>
            <p:cNvSpPr txBox="1">
              <a:spLocks noChangeArrowheads="1"/>
            </p:cNvSpPr>
            <p:nvPr/>
          </p:nvSpPr>
          <p:spPr bwMode="auto">
            <a:xfrm>
              <a:off x="2343516" y="2072836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TextBox 10"/>
            <p:cNvSpPr txBox="1">
              <a:spLocks noChangeArrowheads="1"/>
            </p:cNvSpPr>
            <p:nvPr/>
          </p:nvSpPr>
          <p:spPr bwMode="auto">
            <a:xfrm>
              <a:off x="2713506" y="2072836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" name="TextBox 10"/>
            <p:cNvSpPr txBox="1">
              <a:spLocks noChangeArrowheads="1"/>
            </p:cNvSpPr>
            <p:nvPr/>
          </p:nvSpPr>
          <p:spPr bwMode="auto">
            <a:xfrm>
              <a:off x="3083496" y="2072836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Title 6"/>
          <p:cNvSpPr txBox="1"/>
          <p:nvPr>
            <p:custDataLst>
              <p:tags r:id="rId2"/>
            </p:custDataLst>
          </p:nvPr>
        </p:nvSpPr>
        <p:spPr>
          <a:xfrm>
            <a:off x="7660316" y="2561049"/>
            <a:ext cx="295275" cy="4127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54000" tIns="27146" rIns="54000" bIns="27146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220">
                <a:ln w="3175">
                  <a:noFill/>
                  <a:prstDash val="dash"/>
                </a:ln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endParaRPr lang="zh-CN" altLang="en-US" sz="1800" spc="220">
              <a:ln w="3175">
                <a:noFill/>
                <a:prstDash val="dash"/>
              </a:ln>
              <a:solidFill>
                <a:srgbClr val="FFFFF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9" name="TextBox 10"/>
          <p:cNvSpPr txBox="1">
            <a:spLocks noChangeArrowheads="1"/>
          </p:cNvSpPr>
          <p:nvPr/>
        </p:nvSpPr>
        <p:spPr bwMode="auto">
          <a:xfrm>
            <a:off x="7963985" y="2627360"/>
            <a:ext cx="678113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en-US" altLang="zh-CN"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380"/>
          <p:cNvGrpSpPr/>
          <p:nvPr/>
        </p:nvGrpSpPr>
        <p:grpSpPr>
          <a:xfrm>
            <a:off x="672425" y="2671148"/>
            <a:ext cx="1393692" cy="288000"/>
            <a:chOff x="304124" y="2478922"/>
            <a:chExt cx="1393692" cy="288000"/>
          </a:xfrm>
        </p:grpSpPr>
        <p:sp>
          <p:nvSpPr>
            <p:cNvPr id="270" name="椭圆 269"/>
            <p:cNvSpPr/>
            <p:nvPr/>
          </p:nvSpPr>
          <p:spPr>
            <a:xfrm>
              <a:off x="672688" y="2478922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O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1041252" y="2478922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V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09816" y="2478922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E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304124" y="2478922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L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278" name="TextBox 10"/>
          <p:cNvSpPr txBox="1">
            <a:spLocks noChangeArrowheads="1"/>
          </p:cNvSpPr>
          <p:nvPr/>
        </p:nvSpPr>
        <p:spPr bwMode="auto">
          <a:xfrm>
            <a:off x="3948659" y="2627111"/>
            <a:ext cx="288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381"/>
          <p:cNvGrpSpPr/>
          <p:nvPr/>
        </p:nvGrpSpPr>
        <p:grpSpPr>
          <a:xfrm>
            <a:off x="4405957" y="2673530"/>
            <a:ext cx="1393692" cy="288000"/>
            <a:chOff x="2146944" y="2478922"/>
            <a:chExt cx="1393692" cy="288000"/>
          </a:xfrm>
        </p:grpSpPr>
        <p:sp>
          <p:nvSpPr>
            <p:cNvPr id="273" name="椭圆 272"/>
            <p:cNvSpPr/>
            <p:nvPr/>
          </p:nvSpPr>
          <p:spPr>
            <a:xfrm>
              <a:off x="2146944" y="247892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12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2884072" y="247892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22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5" name="椭圆 274"/>
            <p:cNvSpPr/>
            <p:nvPr/>
          </p:nvSpPr>
          <p:spPr>
            <a:xfrm>
              <a:off x="3252636" y="247892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2515508" y="247892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79" name="TextBox 10"/>
            <p:cNvSpPr txBox="1">
              <a:spLocks noChangeArrowheads="1"/>
            </p:cNvSpPr>
            <p:nvPr/>
          </p:nvSpPr>
          <p:spPr bwMode="auto">
            <a:xfrm>
              <a:off x="2343516" y="2518557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TextBox 10"/>
            <p:cNvSpPr txBox="1">
              <a:spLocks noChangeArrowheads="1"/>
            </p:cNvSpPr>
            <p:nvPr/>
          </p:nvSpPr>
          <p:spPr bwMode="auto">
            <a:xfrm>
              <a:off x="2713506" y="2518557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TextBox 10"/>
            <p:cNvSpPr txBox="1">
              <a:spLocks noChangeArrowheads="1"/>
            </p:cNvSpPr>
            <p:nvPr/>
          </p:nvSpPr>
          <p:spPr bwMode="auto">
            <a:xfrm>
              <a:off x="3083496" y="2518557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71911" y="3046095"/>
            <a:ext cx="1067753" cy="386239"/>
            <a:chOff x="16092" y="6402"/>
            <a:chExt cx="2242" cy="811"/>
          </a:xfrm>
        </p:grpSpPr>
        <p:sp>
          <p:nvSpPr>
            <p:cNvPr id="283" name="TextBox 10"/>
            <p:cNvSpPr txBox="1">
              <a:spLocks noChangeArrowheads="1"/>
            </p:cNvSpPr>
            <p:nvPr/>
          </p:nvSpPr>
          <p:spPr bwMode="auto">
            <a:xfrm>
              <a:off x="16092" y="6402"/>
              <a:ext cx="620" cy="7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TextBox 10"/>
            <p:cNvSpPr txBox="1">
              <a:spLocks noChangeArrowheads="1"/>
            </p:cNvSpPr>
            <p:nvPr/>
          </p:nvSpPr>
          <p:spPr bwMode="auto">
            <a:xfrm>
              <a:off x="16831" y="6440"/>
              <a:ext cx="1503" cy="773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anchor="ctr">
              <a:spAutoFit/>
            </a:bodyPr>
            <a:lstStyle/>
            <a:p>
              <a:r>
                <a:rPr lang="en-US" altLang="zh-CN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72</a:t>
              </a:r>
              <a:r>
                <a:rPr lang="en-US" altLang="zh-CN" sz="12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0" name="TextBox 10"/>
          <p:cNvSpPr txBox="1">
            <a:spLocks noChangeArrowheads="1"/>
          </p:cNvSpPr>
          <p:nvPr/>
        </p:nvSpPr>
        <p:spPr bwMode="auto">
          <a:xfrm>
            <a:off x="8349645" y="3533064"/>
            <a:ext cx="295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TextBox 10"/>
          <p:cNvSpPr txBox="1">
            <a:spLocks noChangeArrowheads="1"/>
          </p:cNvSpPr>
          <p:nvPr/>
        </p:nvSpPr>
        <p:spPr bwMode="auto">
          <a:xfrm>
            <a:off x="8544788" y="3533810"/>
            <a:ext cx="681078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en-US" altLang="zh-CN"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TextBox 10"/>
          <p:cNvSpPr txBox="1">
            <a:spLocks noChangeArrowheads="1"/>
          </p:cNvSpPr>
          <p:nvPr/>
        </p:nvSpPr>
        <p:spPr bwMode="auto">
          <a:xfrm>
            <a:off x="4294301" y="3540295"/>
            <a:ext cx="288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384"/>
          <p:cNvGrpSpPr/>
          <p:nvPr/>
        </p:nvGrpSpPr>
        <p:grpSpPr>
          <a:xfrm>
            <a:off x="672425" y="3557747"/>
            <a:ext cx="3615891" cy="291242"/>
            <a:chOff x="304124" y="3321071"/>
            <a:chExt cx="3615891" cy="291242"/>
          </a:xfrm>
        </p:grpSpPr>
        <p:sp>
          <p:nvSpPr>
            <p:cNvPr id="312" name="椭圆 311"/>
            <p:cNvSpPr/>
            <p:nvPr/>
          </p:nvSpPr>
          <p:spPr>
            <a:xfrm>
              <a:off x="1783188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E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13" name="椭圆 312"/>
            <p:cNvSpPr/>
            <p:nvPr/>
          </p:nvSpPr>
          <p:spPr>
            <a:xfrm>
              <a:off x="2522720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S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14" name="椭圆 313"/>
            <p:cNvSpPr/>
            <p:nvPr/>
          </p:nvSpPr>
          <p:spPr>
            <a:xfrm>
              <a:off x="2892486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H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15" name="椭圆 314"/>
            <p:cNvSpPr/>
            <p:nvPr/>
          </p:nvSpPr>
          <p:spPr>
            <a:xfrm>
              <a:off x="3262252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I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2" name="椭圆 321"/>
            <p:cNvSpPr/>
            <p:nvPr/>
          </p:nvSpPr>
          <p:spPr>
            <a:xfrm>
              <a:off x="673890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E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3" name="椭圆 322"/>
            <p:cNvSpPr/>
            <p:nvPr/>
          </p:nvSpPr>
          <p:spPr>
            <a:xfrm>
              <a:off x="1043656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A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4" name="椭圆 323"/>
            <p:cNvSpPr/>
            <p:nvPr/>
          </p:nvSpPr>
          <p:spPr>
            <a:xfrm>
              <a:off x="2152954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R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5" name="椭圆 324"/>
            <p:cNvSpPr/>
            <p:nvPr/>
          </p:nvSpPr>
          <p:spPr>
            <a:xfrm>
              <a:off x="1413422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D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6" name="椭圆 325"/>
            <p:cNvSpPr/>
            <p:nvPr/>
          </p:nvSpPr>
          <p:spPr>
            <a:xfrm>
              <a:off x="304124" y="3324313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L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42" name="椭圆 341"/>
            <p:cNvSpPr/>
            <p:nvPr/>
          </p:nvSpPr>
          <p:spPr>
            <a:xfrm>
              <a:off x="3632015" y="332107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P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344"/>
          <p:cNvGrpSpPr/>
          <p:nvPr/>
        </p:nvGrpSpPr>
        <p:grpSpPr>
          <a:xfrm>
            <a:off x="4636925" y="3566734"/>
            <a:ext cx="3732552" cy="288000"/>
            <a:chOff x="4268625" y="3237552"/>
            <a:chExt cx="3732552" cy="288000"/>
          </a:xfrm>
        </p:grpSpPr>
        <p:sp>
          <p:nvSpPr>
            <p:cNvPr id="316" name="椭圆 315"/>
            <p:cNvSpPr/>
            <p:nvPr/>
          </p:nvSpPr>
          <p:spPr>
            <a:xfrm>
              <a:off x="4268625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12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17" name="椭圆 316"/>
            <p:cNvSpPr/>
            <p:nvPr/>
          </p:nvSpPr>
          <p:spPr>
            <a:xfrm>
              <a:off x="5034081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18" name="椭圆 317"/>
            <p:cNvSpPr/>
            <p:nvPr/>
          </p:nvSpPr>
          <p:spPr>
            <a:xfrm>
              <a:off x="5416809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4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19" name="椭圆 318"/>
            <p:cNvSpPr/>
            <p:nvPr/>
          </p:nvSpPr>
          <p:spPr>
            <a:xfrm>
              <a:off x="6182265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18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7" name="椭圆 326"/>
            <p:cNvSpPr/>
            <p:nvPr/>
          </p:nvSpPr>
          <p:spPr>
            <a:xfrm>
              <a:off x="4651353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8" name="椭圆 327"/>
            <p:cNvSpPr/>
            <p:nvPr/>
          </p:nvSpPr>
          <p:spPr>
            <a:xfrm>
              <a:off x="5799537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29" name="椭圆 328"/>
            <p:cNvSpPr/>
            <p:nvPr/>
          </p:nvSpPr>
          <p:spPr>
            <a:xfrm>
              <a:off x="6947721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8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30" name="椭圆 329"/>
            <p:cNvSpPr/>
            <p:nvPr/>
          </p:nvSpPr>
          <p:spPr>
            <a:xfrm>
              <a:off x="7330449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9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31" name="椭圆 330"/>
            <p:cNvSpPr/>
            <p:nvPr/>
          </p:nvSpPr>
          <p:spPr>
            <a:xfrm>
              <a:off x="6564993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19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33" name="TextBox 10"/>
            <p:cNvSpPr txBox="1">
              <a:spLocks noChangeArrowheads="1"/>
            </p:cNvSpPr>
            <p:nvPr/>
          </p:nvSpPr>
          <p:spPr bwMode="auto">
            <a:xfrm>
              <a:off x="4459989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TextBox 10"/>
            <p:cNvSpPr txBox="1">
              <a:spLocks noChangeArrowheads="1"/>
            </p:cNvSpPr>
            <p:nvPr/>
          </p:nvSpPr>
          <p:spPr bwMode="auto">
            <a:xfrm>
              <a:off x="4842717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TextBox 10"/>
            <p:cNvSpPr txBox="1">
              <a:spLocks noChangeArrowheads="1"/>
            </p:cNvSpPr>
            <p:nvPr/>
          </p:nvSpPr>
          <p:spPr bwMode="auto">
            <a:xfrm>
              <a:off x="5225445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TextBox 10"/>
            <p:cNvSpPr txBox="1">
              <a:spLocks noChangeArrowheads="1"/>
            </p:cNvSpPr>
            <p:nvPr/>
          </p:nvSpPr>
          <p:spPr bwMode="auto">
            <a:xfrm>
              <a:off x="5608173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TextBox 10"/>
            <p:cNvSpPr txBox="1">
              <a:spLocks noChangeArrowheads="1"/>
            </p:cNvSpPr>
            <p:nvPr/>
          </p:nvSpPr>
          <p:spPr bwMode="auto">
            <a:xfrm>
              <a:off x="5990901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TextBox 10"/>
            <p:cNvSpPr txBox="1">
              <a:spLocks noChangeArrowheads="1"/>
            </p:cNvSpPr>
            <p:nvPr/>
          </p:nvSpPr>
          <p:spPr bwMode="auto">
            <a:xfrm>
              <a:off x="6373629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" name="TextBox 10"/>
            <p:cNvSpPr txBox="1">
              <a:spLocks noChangeArrowheads="1"/>
            </p:cNvSpPr>
            <p:nvPr/>
          </p:nvSpPr>
          <p:spPr bwMode="auto">
            <a:xfrm>
              <a:off x="6756357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TextBox 10"/>
            <p:cNvSpPr txBox="1">
              <a:spLocks noChangeArrowheads="1"/>
            </p:cNvSpPr>
            <p:nvPr/>
          </p:nvSpPr>
          <p:spPr bwMode="auto">
            <a:xfrm>
              <a:off x="7139085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3" name="椭圆 342"/>
            <p:cNvSpPr/>
            <p:nvPr/>
          </p:nvSpPr>
          <p:spPr>
            <a:xfrm>
              <a:off x="7713177" y="3237552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16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44" name="TextBox 10"/>
            <p:cNvSpPr txBox="1">
              <a:spLocks noChangeArrowheads="1"/>
            </p:cNvSpPr>
            <p:nvPr/>
          </p:nvSpPr>
          <p:spPr bwMode="auto">
            <a:xfrm>
              <a:off x="7521813" y="3273830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TextBox 10"/>
          <p:cNvSpPr txBox="1">
            <a:spLocks noChangeArrowheads="1"/>
          </p:cNvSpPr>
          <p:nvPr/>
        </p:nvSpPr>
        <p:spPr bwMode="auto">
          <a:xfrm>
            <a:off x="7627640" y="1698596"/>
            <a:ext cx="295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TextBox 10"/>
          <p:cNvSpPr txBox="1">
            <a:spLocks noChangeArrowheads="1"/>
          </p:cNvSpPr>
          <p:nvPr/>
        </p:nvSpPr>
        <p:spPr bwMode="auto">
          <a:xfrm>
            <a:off x="7944534" y="1705081"/>
            <a:ext cx="880565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en-US" altLang="zh-CN" sz="1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376"/>
          <p:cNvGrpSpPr/>
          <p:nvPr/>
        </p:nvGrpSpPr>
        <p:grpSpPr>
          <a:xfrm>
            <a:off x="672425" y="1775606"/>
            <a:ext cx="2867948" cy="288000"/>
            <a:chOff x="304124" y="1538929"/>
            <a:chExt cx="2867948" cy="288000"/>
          </a:xfrm>
        </p:grpSpPr>
        <p:sp>
          <p:nvSpPr>
            <p:cNvPr id="351" name="椭圆 350"/>
            <p:cNvSpPr/>
            <p:nvPr/>
          </p:nvSpPr>
          <p:spPr>
            <a:xfrm>
              <a:off x="1409816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K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2146944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A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3" name="椭圆 352"/>
            <p:cNvSpPr/>
            <p:nvPr/>
          </p:nvSpPr>
          <p:spPr>
            <a:xfrm>
              <a:off x="2515508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R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4" name="椭圆 353"/>
            <p:cNvSpPr/>
            <p:nvPr/>
          </p:nvSpPr>
          <p:spPr>
            <a:xfrm>
              <a:off x="2884072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D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304124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W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0" name="椭圆 359"/>
            <p:cNvSpPr/>
            <p:nvPr/>
          </p:nvSpPr>
          <p:spPr>
            <a:xfrm>
              <a:off x="672688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O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1" name="椭圆 360"/>
            <p:cNvSpPr/>
            <p:nvPr/>
          </p:nvSpPr>
          <p:spPr>
            <a:xfrm>
              <a:off x="1778380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H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1041252" y="153892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R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67" name="TextBox 10"/>
          <p:cNvSpPr txBox="1">
            <a:spLocks noChangeArrowheads="1"/>
          </p:cNvSpPr>
          <p:nvPr/>
        </p:nvSpPr>
        <p:spPr bwMode="auto">
          <a:xfrm>
            <a:off x="3946357" y="1732242"/>
            <a:ext cx="288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377"/>
          <p:cNvGrpSpPr/>
          <p:nvPr/>
        </p:nvGrpSpPr>
        <p:grpSpPr>
          <a:xfrm>
            <a:off x="4369072" y="1742267"/>
            <a:ext cx="2867948" cy="288000"/>
            <a:chOff x="3621200" y="1538929"/>
            <a:chExt cx="2867948" cy="288000"/>
          </a:xfrm>
        </p:grpSpPr>
        <p:sp>
          <p:nvSpPr>
            <p:cNvPr id="355" name="椭圆 354"/>
            <p:cNvSpPr/>
            <p:nvPr/>
          </p:nvSpPr>
          <p:spPr>
            <a:xfrm>
              <a:off x="3621200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23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6" name="椭圆 355"/>
            <p:cNvSpPr/>
            <p:nvPr/>
          </p:nvSpPr>
          <p:spPr>
            <a:xfrm>
              <a:off x="4358328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18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7" name="椭圆 356"/>
            <p:cNvSpPr/>
            <p:nvPr/>
          </p:nvSpPr>
          <p:spPr>
            <a:xfrm>
              <a:off x="4726892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8" name="椭圆 357"/>
            <p:cNvSpPr/>
            <p:nvPr/>
          </p:nvSpPr>
          <p:spPr>
            <a:xfrm>
              <a:off x="5464020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3" name="椭圆 362"/>
            <p:cNvSpPr/>
            <p:nvPr/>
          </p:nvSpPr>
          <p:spPr>
            <a:xfrm>
              <a:off x="3989764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4" name="椭圆 363"/>
            <p:cNvSpPr/>
            <p:nvPr/>
          </p:nvSpPr>
          <p:spPr>
            <a:xfrm>
              <a:off x="5095456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8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6201148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4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6" name="椭圆 365"/>
            <p:cNvSpPr/>
            <p:nvPr/>
          </p:nvSpPr>
          <p:spPr>
            <a:xfrm>
              <a:off x="5832584" y="153892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18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8" name="TextBox 10"/>
            <p:cNvSpPr txBox="1">
              <a:spLocks noChangeArrowheads="1"/>
            </p:cNvSpPr>
            <p:nvPr/>
          </p:nvSpPr>
          <p:spPr bwMode="auto">
            <a:xfrm>
              <a:off x="381777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TextBox 10"/>
            <p:cNvSpPr txBox="1">
              <a:spLocks noChangeArrowheads="1"/>
            </p:cNvSpPr>
            <p:nvPr/>
          </p:nvSpPr>
          <p:spPr bwMode="auto">
            <a:xfrm>
              <a:off x="418776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TextBox 10"/>
            <p:cNvSpPr txBox="1">
              <a:spLocks noChangeArrowheads="1"/>
            </p:cNvSpPr>
            <p:nvPr/>
          </p:nvSpPr>
          <p:spPr bwMode="auto">
            <a:xfrm>
              <a:off x="455775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TextBox 10"/>
            <p:cNvSpPr txBox="1">
              <a:spLocks noChangeArrowheads="1"/>
            </p:cNvSpPr>
            <p:nvPr/>
          </p:nvSpPr>
          <p:spPr bwMode="auto">
            <a:xfrm>
              <a:off x="492774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TextBox 10"/>
            <p:cNvSpPr txBox="1">
              <a:spLocks noChangeArrowheads="1"/>
            </p:cNvSpPr>
            <p:nvPr/>
          </p:nvSpPr>
          <p:spPr bwMode="auto">
            <a:xfrm>
              <a:off x="529773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3" name="TextBox 10"/>
            <p:cNvSpPr txBox="1">
              <a:spLocks noChangeArrowheads="1"/>
            </p:cNvSpPr>
            <p:nvPr/>
          </p:nvSpPr>
          <p:spPr bwMode="auto">
            <a:xfrm>
              <a:off x="566772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4" name="TextBox 10"/>
            <p:cNvSpPr txBox="1">
              <a:spLocks noChangeArrowheads="1"/>
            </p:cNvSpPr>
            <p:nvPr/>
          </p:nvSpPr>
          <p:spPr bwMode="auto">
            <a:xfrm>
              <a:off x="6037712" y="1578564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92075" y="1303476"/>
            <a:ext cx="52070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b="1" dirty="0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2075" y="1760676"/>
            <a:ext cx="52070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</a:t>
            </a:r>
            <a:endParaRPr lang="zh-CN" altLang="en-US" b="1" dirty="0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2075" y="2236926"/>
            <a:ext cx="52070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好运</a:t>
            </a:r>
            <a:endParaRPr lang="zh-CN" altLang="en-US" b="1" dirty="0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2075" y="2662376"/>
            <a:ext cx="52070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爱情</a:t>
            </a:r>
            <a:endParaRPr lang="zh-CN" altLang="en-US" b="1" dirty="0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2075" y="3100526"/>
            <a:ext cx="52070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金钱</a:t>
            </a:r>
            <a:endParaRPr lang="zh-CN" altLang="en-US" b="1" dirty="0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0" y="3576776"/>
            <a:ext cx="69215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sz="1600" b="1" dirty="0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7624598" y="2149301"/>
            <a:ext cx="295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TextBox 10"/>
          <p:cNvSpPr txBox="1">
            <a:spLocks noChangeArrowheads="1"/>
          </p:cNvSpPr>
          <p:nvPr/>
        </p:nvSpPr>
        <p:spPr bwMode="auto">
          <a:xfrm>
            <a:off x="3944779" y="3042682"/>
            <a:ext cx="28813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383"/>
          <p:cNvGrpSpPr/>
          <p:nvPr/>
        </p:nvGrpSpPr>
        <p:grpSpPr>
          <a:xfrm>
            <a:off x="4390549" y="3111818"/>
            <a:ext cx="1762125" cy="288131"/>
            <a:chOff x="2515508" y="2863121"/>
            <a:chExt cx="1762256" cy="288000"/>
          </a:xfrm>
        </p:grpSpPr>
        <p:sp>
          <p:nvSpPr>
            <p:cNvPr id="289" name="椭圆 288"/>
            <p:cNvSpPr/>
            <p:nvPr/>
          </p:nvSpPr>
          <p:spPr>
            <a:xfrm>
              <a:off x="2515508" y="286312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13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3252636" y="286312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14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91" name="椭圆 290"/>
            <p:cNvSpPr/>
            <p:nvPr/>
          </p:nvSpPr>
          <p:spPr>
            <a:xfrm>
              <a:off x="3621200" y="286312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97" name="椭圆 296"/>
            <p:cNvSpPr/>
            <p:nvPr/>
          </p:nvSpPr>
          <p:spPr>
            <a:xfrm>
              <a:off x="2884072" y="286312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3989764" y="2863121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02" name="TextBox 10"/>
            <p:cNvSpPr txBox="1">
              <a:spLocks noChangeArrowheads="1"/>
            </p:cNvSpPr>
            <p:nvPr/>
          </p:nvSpPr>
          <p:spPr bwMode="auto">
            <a:xfrm>
              <a:off x="2712080" y="2902805"/>
              <a:ext cx="288000" cy="213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TextBox 10"/>
            <p:cNvSpPr txBox="1">
              <a:spLocks noChangeArrowheads="1"/>
            </p:cNvSpPr>
            <p:nvPr/>
          </p:nvSpPr>
          <p:spPr bwMode="auto">
            <a:xfrm>
              <a:off x="3082070" y="2902805"/>
              <a:ext cx="288000" cy="213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TextBox 10"/>
            <p:cNvSpPr txBox="1">
              <a:spLocks noChangeArrowheads="1"/>
            </p:cNvSpPr>
            <p:nvPr/>
          </p:nvSpPr>
          <p:spPr bwMode="auto">
            <a:xfrm>
              <a:off x="3452060" y="2902805"/>
              <a:ext cx="288000" cy="213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5" name="TextBox 10"/>
            <p:cNvSpPr txBox="1">
              <a:spLocks noChangeArrowheads="1"/>
            </p:cNvSpPr>
            <p:nvPr/>
          </p:nvSpPr>
          <p:spPr bwMode="auto">
            <a:xfrm>
              <a:off x="3822050" y="2902805"/>
              <a:ext cx="288000" cy="213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382"/>
          <p:cNvGrpSpPr/>
          <p:nvPr/>
        </p:nvGrpSpPr>
        <p:grpSpPr>
          <a:xfrm>
            <a:off x="687705" y="3074670"/>
            <a:ext cx="1762125" cy="288131"/>
            <a:chOff x="304124" y="2863121"/>
            <a:chExt cx="1762256" cy="288000"/>
          </a:xfrm>
        </p:grpSpPr>
        <p:sp>
          <p:nvSpPr>
            <p:cNvPr id="83" name="椭圆 82"/>
            <p:cNvSpPr/>
            <p:nvPr/>
          </p:nvSpPr>
          <p:spPr>
            <a:xfrm>
              <a:off x="304124" y="286312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M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041252" y="286312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N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409816" y="286312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E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778380" y="286312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Y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72688" y="286312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O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8" grpId="0"/>
      <p:bldP spid="77" grpId="0"/>
      <p:bldP spid="79" grpId="0" bldLvl="0" animBg="1"/>
      <p:bldP spid="200" grpId="0"/>
      <p:bldP spid="258" grpId="0"/>
      <p:bldP spid="89" grpId="0"/>
      <p:bldP spid="278" grpId="0"/>
      <p:bldP spid="320" grpId="0"/>
      <p:bldP spid="321" grpId="0" bldLvl="0" animBg="1"/>
      <p:bldP spid="332" grpId="0"/>
      <p:bldP spid="349" grpId="0"/>
      <p:bldP spid="350" grpId="0" bldLvl="0" animBg="1"/>
      <p:bldP spid="367" grpId="0"/>
      <p:bldP spid="235" grpId="0"/>
      <p:bldP spid="236" grpId="0"/>
      <p:bldP spid="237" grpId="0"/>
      <p:bldP spid="238" grpId="0"/>
      <p:bldP spid="240" grpId="0"/>
      <p:bldP spid="3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dfp.com/uploads/allimg/121214/09355V356-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07035" y="-204"/>
            <a:ext cx="9144000" cy="5143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6850" y="922020"/>
            <a:ext cx="8676005" cy="3600450"/>
          </a:xfrm>
          <a:prstGeom prst="rect">
            <a:avLst/>
          </a:prstGeom>
          <a:gradFill flip="none" rotWithShape="1">
            <a:gsLst>
              <a:gs pos="0">
                <a:srgbClr val="B3B3B3">
                  <a:alpha val="35000"/>
                </a:srgbClr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5000">
              <a:latin typeface="Arial" panose="020B0604020202020204"/>
              <a:ea typeface="黑体" panose="02010609060101010101" pitchFamily="49" charset="-122"/>
              <a:sym typeface="Arial" panose="020B0604020202020204"/>
            </a:endParaRPr>
          </a:p>
        </p:txBody>
      </p:sp>
      <p:grpSp>
        <p:nvGrpSpPr>
          <p:cNvPr id="2" name="组合 387"/>
          <p:cNvGrpSpPr/>
          <p:nvPr/>
        </p:nvGrpSpPr>
        <p:grpSpPr>
          <a:xfrm>
            <a:off x="1176923" y="4478888"/>
            <a:ext cx="6790350" cy="180000"/>
            <a:chOff x="1176923" y="4565650"/>
            <a:chExt cx="6790350" cy="180000"/>
          </a:xfrm>
        </p:grpSpPr>
        <p:sp>
          <p:nvSpPr>
            <p:cNvPr id="10" name="椭圆 9"/>
            <p:cNvSpPr/>
            <p:nvPr/>
          </p:nvSpPr>
          <p:spPr>
            <a:xfrm>
              <a:off x="144133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B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70575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C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7016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D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23457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E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49899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F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6340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G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782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H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9223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I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5664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J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82106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K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08547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L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4989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white"/>
                  </a:solidFill>
                </a:rPr>
                <a:t>M</a:t>
              </a:r>
              <a:endParaRPr lang="zh-CN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61430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N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87871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O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14313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P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0754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Q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67196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R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93637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S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20078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T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46520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U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729617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V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94031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W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258445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X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522859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Y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8727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Z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76923" y="4565650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A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388"/>
          <p:cNvGrpSpPr/>
          <p:nvPr/>
        </p:nvGrpSpPr>
        <p:grpSpPr>
          <a:xfrm>
            <a:off x="1176728" y="4726538"/>
            <a:ext cx="6789600" cy="180000"/>
            <a:chOff x="1176728" y="4813300"/>
            <a:chExt cx="6789600" cy="180000"/>
          </a:xfrm>
        </p:grpSpPr>
        <p:sp>
          <p:nvSpPr>
            <p:cNvPr id="36" name="椭圆 35"/>
            <p:cNvSpPr/>
            <p:nvPr/>
          </p:nvSpPr>
          <p:spPr>
            <a:xfrm>
              <a:off x="117672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44111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70549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3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96988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4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23426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5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49864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6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6303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7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02741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8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29180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9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55618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10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2056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11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08495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12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4933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13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61372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14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87810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15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4248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16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40687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17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67125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18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93564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19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20002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20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46440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21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728792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22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993176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23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257560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24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7521944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25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786328" y="48133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800" b="1">
                  <a:solidFill>
                    <a:prstClr val="white"/>
                  </a:solidFill>
                </a:rPr>
                <a:t>26</a:t>
              </a:r>
              <a:endParaRPr lang="zh-CN" altLang="en-US" sz="800" b="1">
                <a:solidFill>
                  <a:prstClr val="white"/>
                </a:solidFill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927860" y="145415"/>
            <a:ext cx="52882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学习中我们需要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10"/>
          <p:cNvSpPr txBox="1">
            <a:spLocks noChangeArrowheads="1"/>
          </p:cNvSpPr>
          <p:nvPr/>
        </p:nvSpPr>
        <p:spPr bwMode="auto">
          <a:xfrm>
            <a:off x="7303650" y="2305603"/>
            <a:ext cx="295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10"/>
          <p:cNvSpPr txBox="1">
            <a:spLocks noChangeArrowheads="1"/>
          </p:cNvSpPr>
          <p:nvPr/>
        </p:nvSpPr>
        <p:spPr bwMode="auto">
          <a:xfrm>
            <a:off x="7572919" y="2290519"/>
            <a:ext cx="1444748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TextBox 10"/>
          <p:cNvSpPr txBox="1">
            <a:spLocks noChangeArrowheads="1"/>
          </p:cNvSpPr>
          <p:nvPr/>
        </p:nvSpPr>
        <p:spPr bwMode="auto">
          <a:xfrm>
            <a:off x="4020989" y="2323546"/>
            <a:ext cx="288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386"/>
          <p:cNvGrpSpPr/>
          <p:nvPr/>
        </p:nvGrpSpPr>
        <p:grpSpPr>
          <a:xfrm>
            <a:off x="4428463" y="2376421"/>
            <a:ext cx="2867948" cy="288000"/>
            <a:chOff x="3621200" y="3807188"/>
            <a:chExt cx="2867948" cy="288000"/>
          </a:xfrm>
        </p:grpSpPr>
        <p:sp>
          <p:nvSpPr>
            <p:cNvPr id="213" name="椭圆 212"/>
            <p:cNvSpPr/>
            <p:nvPr/>
          </p:nvSpPr>
          <p:spPr>
            <a:xfrm>
              <a:off x="3621200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4358328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20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4726892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9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16" name="椭圆 215"/>
            <p:cNvSpPr/>
            <p:nvPr/>
          </p:nvSpPr>
          <p:spPr>
            <a:xfrm>
              <a:off x="5464020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21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89764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20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5095456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20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6201148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5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5832584" y="3807188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200" b="1">
                  <a:solidFill>
                    <a:prstClr val="white"/>
                  </a:solidFill>
                </a:rPr>
                <a:t>4</a:t>
              </a:r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28" name="TextBox 10"/>
            <p:cNvSpPr txBox="1">
              <a:spLocks noChangeArrowheads="1"/>
            </p:cNvSpPr>
            <p:nvPr/>
          </p:nvSpPr>
          <p:spPr bwMode="auto">
            <a:xfrm>
              <a:off x="381777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TextBox 10"/>
            <p:cNvSpPr txBox="1">
              <a:spLocks noChangeArrowheads="1"/>
            </p:cNvSpPr>
            <p:nvPr/>
          </p:nvSpPr>
          <p:spPr bwMode="auto">
            <a:xfrm>
              <a:off x="418776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TextBox 10"/>
            <p:cNvSpPr txBox="1">
              <a:spLocks noChangeArrowheads="1"/>
            </p:cNvSpPr>
            <p:nvPr/>
          </p:nvSpPr>
          <p:spPr bwMode="auto">
            <a:xfrm>
              <a:off x="455775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TextBox 10"/>
            <p:cNvSpPr txBox="1">
              <a:spLocks noChangeArrowheads="1"/>
            </p:cNvSpPr>
            <p:nvPr/>
          </p:nvSpPr>
          <p:spPr bwMode="auto">
            <a:xfrm>
              <a:off x="492774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TextBox 10"/>
            <p:cNvSpPr txBox="1">
              <a:spLocks noChangeArrowheads="1"/>
            </p:cNvSpPr>
            <p:nvPr/>
          </p:nvSpPr>
          <p:spPr bwMode="auto">
            <a:xfrm>
              <a:off x="529773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TextBox 10"/>
            <p:cNvSpPr txBox="1">
              <a:spLocks noChangeArrowheads="1"/>
            </p:cNvSpPr>
            <p:nvPr/>
          </p:nvSpPr>
          <p:spPr bwMode="auto">
            <a:xfrm>
              <a:off x="566772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TextBox 10"/>
            <p:cNvSpPr txBox="1">
              <a:spLocks noChangeArrowheads="1"/>
            </p:cNvSpPr>
            <p:nvPr/>
          </p:nvSpPr>
          <p:spPr bwMode="auto">
            <a:xfrm>
              <a:off x="6037712" y="3846823"/>
              <a:ext cx="288000" cy="213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385"/>
          <p:cNvGrpSpPr/>
          <p:nvPr/>
        </p:nvGrpSpPr>
        <p:grpSpPr>
          <a:xfrm>
            <a:off x="1111387" y="2376422"/>
            <a:ext cx="2867948" cy="288000"/>
            <a:chOff x="304124" y="3807188"/>
            <a:chExt cx="2867948" cy="288000"/>
          </a:xfrm>
        </p:grpSpPr>
        <p:sp>
          <p:nvSpPr>
            <p:cNvPr id="209" name="椭圆 208"/>
            <p:cNvSpPr/>
            <p:nvPr/>
          </p:nvSpPr>
          <p:spPr>
            <a:xfrm>
              <a:off x="1409816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I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2146944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U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2515508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D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2884072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E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04124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A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672688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T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1778380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T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1041252" y="3807188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200" b="1">
                  <a:solidFill>
                    <a:schemeClr val="tx2"/>
                  </a:solidFill>
                </a:rPr>
                <a:t>T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516395" y="2103941"/>
            <a:ext cx="571500" cy="31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8" grpId="0"/>
      <p:bldP spid="95" grpId="0"/>
      <p:bldP spid="96" grpId="0" bldLvl="0" animBg="1"/>
      <p:bldP spid="227" grpId="0"/>
      <p:bldP spid="2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71009"/>
          <p:cNvSpPr>
            <a:spLocks noGrp="1"/>
          </p:cNvSpPr>
          <p:nvPr>
            <p:ph type="title"/>
          </p:nvPr>
        </p:nvSpPr>
        <p:spPr>
          <a:xfrm>
            <a:off x="1277541" y="141685"/>
            <a:ext cx="4687490" cy="422672"/>
          </a:xfrm>
        </p:spPr>
        <p:txBody>
          <a:bodyPr anchor="ctr" anchorCtr="0">
            <a:normAutofit fontScale="90000"/>
          </a:bodyPr>
          <a:p>
            <a:r>
              <a:rPr lang="zh-CN" altLang="en-US" sz="2400" dirty="0">
                <a:solidFill>
                  <a:schemeClr val="bg1"/>
                </a:solidFill>
              </a:rPr>
              <a:t>学习方法和学习态度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3314" name="图片 901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1240" y="564515"/>
            <a:ext cx="4318635" cy="843915"/>
          </a:xfrm>
        </p:spPr>
      </p:pic>
      <p:pic>
        <p:nvPicPr>
          <p:cNvPr id="13315" name="图片 90119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1560195"/>
            <a:ext cx="6547485" cy="2049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文本框 171014"/>
          <p:cNvSpPr txBox="1"/>
          <p:nvPr/>
        </p:nvSpPr>
        <p:spPr>
          <a:xfrm>
            <a:off x="1871663" y="3489722"/>
            <a:ext cx="4316730" cy="1383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sz="21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1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理论（听课、作业、自学）</a:t>
            </a:r>
            <a:endParaRPr lang="zh-CN" altLang="en-US" sz="21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1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实践（课内实验、课外项目）</a:t>
            </a:r>
            <a:endParaRPr lang="zh-CN" altLang="en-US" sz="21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1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1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7" name="日期占位符 1"/>
          <p:cNvSpPr/>
          <p:nvPr>
            <p:ph type="dt" sz="half" idx="10"/>
          </p:nvPr>
        </p:nvSpPr>
        <p:spPr/>
        <p:txBody>
          <a:bodyPr anchor="t" anchorCtr="0"/>
          <a:p>
            <a:pPr algn="ctr" eaLnBrk="0" hangingPunct="0"/>
            <a:fld id="{BB962C8B-B14F-4D97-AF65-F5344CB8AC3E}" type="datetime11">
              <a:rPr lang="zh-CN" altLang="en-US" sz="105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5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79067" y="627534"/>
            <a:ext cx="7990656" cy="1102519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a typeface="黑体" panose="02010609060101010101" pitchFamily="49" charset="-122"/>
              </a:rPr>
              <a:t>云计算原理与实践</a:t>
            </a:r>
            <a:endParaRPr lang="zh-CN" altLang="en-US" sz="4400" dirty="0">
              <a:ea typeface="黑体" panose="02010609060101010101" pitchFamily="49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57606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Principles and Practice of Cloud Computing</a:t>
            </a:r>
            <a:endParaRPr lang="en-US" altLang="zh-CN" b="1" dirty="0" smtClean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pic>
        <p:nvPicPr>
          <p:cNvPr id="10" name="Picture 2" descr="E:\000 2016年度教学活动\000 书籍写作\0000 云计算原理与实践\Cov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79638" y="2381434"/>
            <a:ext cx="1800200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完整的</a:t>
            </a:r>
            <a:r>
              <a:rPr lang="zh-CN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云计算知识框架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三大认识角度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商业模式、计算范式、实现方式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四个关键技术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计算、存储、网络、安全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四种开发运维维度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云原生应用、云操作系统、云端软件、云运维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三大应用场景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桌面云、开发云、大数据与人工智能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9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75b249ba-6eac-4928-abc7-579fd6b156d2}"/>
  <p:tag name="KSO_WM_UNIT_TEXTBOXSTYLE_INDEX" val="9"/>
  <p:tag name="KSO_WM_UNIT_TEXTBOXSTYLE_TYPE" val="OnePara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演示</Application>
  <PresentationFormat>全屏显示(16:9)</PresentationFormat>
  <Paragraphs>760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Times New Roman</vt:lpstr>
      <vt:lpstr>楷体_GB2312</vt:lpstr>
      <vt:lpstr>Arial</vt:lpstr>
      <vt:lpstr>Segoe UI</vt:lpstr>
      <vt:lpstr>Batang</vt:lpstr>
      <vt:lpstr>Office 主题</vt:lpstr>
      <vt:lpstr>Visio.Drawing.11</vt:lpstr>
      <vt:lpstr>PowerPoint 演示文稿</vt:lpstr>
      <vt:lpstr>PowerPoint 演示文稿</vt:lpstr>
      <vt:lpstr>PowerPoint 演示文稿</vt:lpstr>
      <vt:lpstr>期末考核</vt:lpstr>
      <vt:lpstr>PowerPoint 演示文稿</vt:lpstr>
      <vt:lpstr>PowerPoint 演示文稿</vt:lpstr>
      <vt:lpstr>学习方法和学习态度</vt:lpstr>
      <vt:lpstr>云计算原理与实践</vt:lpstr>
      <vt:lpstr>完整的云计算知识框架</vt:lpstr>
      <vt:lpstr>三大认识角度之一：商业模式</vt:lpstr>
      <vt:lpstr>三大认识角度之二：计算范式</vt:lpstr>
      <vt:lpstr>三大认识角度之三：实现方式</vt:lpstr>
      <vt:lpstr>云计算的知识体系概览</vt:lpstr>
      <vt:lpstr>第1章 云计算概述</vt:lpstr>
      <vt:lpstr>第2章 分布式原理</vt:lpstr>
      <vt:lpstr>第3章 云计算架构</vt:lpstr>
      <vt:lpstr>第4章 虚拟化技术</vt:lpstr>
      <vt:lpstr>第5章 分布式存储</vt:lpstr>
      <vt:lpstr>第6章 云计算网络</vt:lpstr>
      <vt:lpstr>第7章 云计算安全</vt:lpstr>
      <vt:lpstr>第8章 云原生应用的开发</vt:lpstr>
      <vt:lpstr>第9章 云计算操作系统</vt:lpstr>
      <vt:lpstr>第10章 云端软件</vt:lpstr>
      <vt:lpstr>第11章 云计算运维</vt:lpstr>
      <vt:lpstr>第12章 桌面云</vt:lpstr>
      <vt:lpstr>第13章 软件开发云</vt:lpstr>
      <vt:lpstr>第14章 大数据与人工智能</vt:lpstr>
      <vt:lpstr>《云计算原理与实践》所涉及到的开源软件  （按在书中出现的先后顺序）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大数据原理与实践</dc:title>
  <dc:creator>Administrator</dc:creator>
  <cp:lastModifiedBy>lqx</cp:lastModifiedBy>
  <cp:revision>1593</cp:revision>
  <dcterms:created xsi:type="dcterms:W3CDTF">2020-10-12T14:29:51Z</dcterms:created>
  <dcterms:modified xsi:type="dcterms:W3CDTF">2020-10-12T14:29:51Z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