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84" r:id="rId3"/>
    <p:sldId id="491" r:id="rId5"/>
    <p:sldId id="423" r:id="rId6"/>
    <p:sldId id="485" r:id="rId7"/>
    <p:sldId id="496" r:id="rId8"/>
    <p:sldId id="518" r:id="rId9"/>
    <p:sldId id="519" r:id="rId10"/>
    <p:sldId id="521" r:id="rId11"/>
    <p:sldId id="562" r:id="rId12"/>
    <p:sldId id="487" r:id="rId13"/>
    <p:sldId id="499" r:id="rId14"/>
    <p:sldId id="563" r:id="rId15"/>
    <p:sldId id="564" r:id="rId16"/>
    <p:sldId id="565" r:id="rId17"/>
    <p:sldId id="566" r:id="rId18"/>
    <p:sldId id="500" r:id="rId19"/>
    <p:sldId id="568" r:id="rId20"/>
    <p:sldId id="567" r:id="rId21"/>
    <p:sldId id="569" r:id="rId22"/>
    <p:sldId id="571" r:id="rId23"/>
    <p:sldId id="572" r:id="rId24"/>
    <p:sldId id="573" r:id="rId25"/>
    <p:sldId id="574" r:id="rId26"/>
    <p:sldId id="501" r:id="rId27"/>
    <p:sldId id="539" r:id="rId28"/>
    <p:sldId id="540" r:id="rId29"/>
    <p:sldId id="541" r:id="rId30"/>
    <p:sldId id="575" r:id="rId31"/>
    <p:sldId id="577" r:id="rId32"/>
    <p:sldId id="635" r:id="rId33"/>
    <p:sldId id="634" r:id="rId34"/>
    <p:sldId id="638" r:id="rId35"/>
    <p:sldId id="637" r:id="rId36"/>
    <p:sldId id="639" r:id="rId37"/>
    <p:sldId id="636" r:id="rId38"/>
    <p:sldId id="578" r:id="rId39"/>
    <p:sldId id="494" r:id="rId40"/>
    <p:sldId id="502" r:id="rId41"/>
    <p:sldId id="582" r:id="rId42"/>
    <p:sldId id="542" r:id="rId43"/>
    <p:sldId id="583" r:id="rId44"/>
    <p:sldId id="584" r:id="rId45"/>
    <p:sldId id="585" r:id="rId46"/>
    <p:sldId id="586" r:id="rId47"/>
    <p:sldId id="587" r:id="rId48"/>
    <p:sldId id="588" r:id="rId49"/>
    <p:sldId id="589" r:id="rId50"/>
    <p:sldId id="489" r:id="rId51"/>
    <p:sldId id="504" r:id="rId52"/>
    <p:sldId id="545" r:id="rId53"/>
    <p:sldId id="590" r:id="rId54"/>
    <p:sldId id="591" r:id="rId55"/>
    <p:sldId id="592" r:id="rId56"/>
    <p:sldId id="593" r:id="rId57"/>
    <p:sldId id="594" r:id="rId58"/>
    <p:sldId id="595" r:id="rId59"/>
    <p:sldId id="596" r:id="rId60"/>
    <p:sldId id="597" r:id="rId61"/>
    <p:sldId id="598" r:id="rId62"/>
    <p:sldId id="599" r:id="rId63"/>
    <p:sldId id="506" r:id="rId64"/>
    <p:sldId id="490" r:id="rId65"/>
    <p:sldId id="508" r:id="rId66"/>
    <p:sldId id="601" r:id="rId67"/>
    <p:sldId id="602" r:id="rId68"/>
    <p:sldId id="603" r:id="rId69"/>
    <p:sldId id="509" r:id="rId70"/>
    <p:sldId id="604" r:id="rId71"/>
    <p:sldId id="605" r:id="rId72"/>
    <p:sldId id="606" r:id="rId73"/>
    <p:sldId id="510" r:id="rId74"/>
    <p:sldId id="607" r:id="rId75"/>
    <p:sldId id="608" r:id="rId76"/>
    <p:sldId id="609" r:id="rId77"/>
    <p:sldId id="610" r:id="rId78"/>
    <p:sldId id="611" r:id="rId79"/>
    <p:sldId id="613" r:id="rId80"/>
    <p:sldId id="614" r:id="rId81"/>
    <p:sldId id="511" r:id="rId82"/>
    <p:sldId id="486" r:id="rId8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611" autoAdjust="0"/>
  </p:normalViewPr>
  <p:slideViewPr>
    <p:cSldViewPr>
      <p:cViewPr>
        <p:scale>
          <a:sx n="66" d="100"/>
          <a:sy n="66" d="100"/>
        </p:scale>
        <p:origin x="-725" y="-62"/>
      </p:cViewPr>
      <p:guideLst>
        <p:guide orient="horz" pos="158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975117-2C7F-42D8-8F08-A327E964D8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91D3B-2275-434E-9A12-A9E944C71E9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spd="slow">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0" y="0"/>
            <a:ext cx="9131300" cy="5130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ut/>
  </p:transition>
  <p:txStyles>
    <p:titleStyle>
      <a:lvl1pPr algn="ctr" defTabSz="914400" rtl="0" eaLnBrk="1" latinLnBrk="0" hangingPunct="1">
        <a:spcBef>
          <a:spcPct val="0"/>
        </a:spcBef>
        <a:buNone/>
        <a:defRPr sz="4000" kern="1200">
          <a:solidFill>
            <a:schemeClr val="tx1"/>
          </a:solidFill>
          <a:latin typeface="+mj-lt"/>
          <a:ea typeface="黑体" panose="02010609060101010101" pitchFamily="49"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黑体" panose="02010609060101010101" pitchFamily="49"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黑体" panose="02010609060101010101" pitchFamily="49"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黑体" panose="02010609060101010101" pitchFamily="49"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62.xml"/><Relationship Id="rId4" Type="http://schemas.openxmlformats.org/officeDocument/2006/relationships/slide" Target="slide48.xml"/><Relationship Id="rId3" Type="http://schemas.openxmlformats.org/officeDocument/2006/relationships/slide" Target="slide36.xml"/><Relationship Id="rId2" Type="http://schemas.openxmlformats.org/officeDocument/2006/relationships/slide" Target="slide10.xml"/><Relationship Id="rId1" Type="http://schemas.openxmlformats.org/officeDocument/2006/relationships/slide" Target="slide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Administrator\Desktop\deep-web-06-1920x1080.jpg"/>
          <p:cNvPicPr>
            <a:picLocks noChangeAspect="1" noChangeArrowheads="1"/>
          </p:cNvPicPr>
          <p:nvPr/>
        </p:nvPicPr>
        <p:blipFill>
          <a:blip r:embed="rId1" cstate="print"/>
          <a:srcRect/>
          <a:stretch>
            <a:fillRect/>
          </a:stretch>
        </p:blipFill>
        <p:spPr bwMode="auto">
          <a:xfrm>
            <a:off x="0" y="-1"/>
            <a:ext cx="9144000" cy="5143499"/>
          </a:xfrm>
          <a:prstGeom prst="rect">
            <a:avLst/>
          </a:prstGeom>
          <a:noFill/>
        </p:spPr>
      </p:pic>
      <p:sp>
        <p:nvSpPr>
          <p:cNvPr id="9" name="矩形 8"/>
          <p:cNvSpPr/>
          <p:nvPr/>
        </p:nvSpPr>
        <p:spPr>
          <a:xfrm>
            <a:off x="0" y="1563637"/>
            <a:ext cx="9144000" cy="1728193"/>
          </a:xfrm>
          <a:prstGeom prst="rect">
            <a:avLst/>
          </a:prstGeom>
          <a:solidFill>
            <a:schemeClr val="bg1">
              <a:alpha val="3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sz="6600" b="1" spc="300" dirty="0">
              <a:latin typeface="微软雅黑" panose="020B0503020204020204" pitchFamily="34" charset="-122"/>
              <a:ea typeface="微软雅黑" panose="020B0503020204020204" pitchFamily="34" charset="-122"/>
            </a:endParaRPr>
          </a:p>
        </p:txBody>
      </p:sp>
      <p:sp>
        <p:nvSpPr>
          <p:cNvPr id="10" name="标题 1"/>
          <p:cNvSpPr txBox="1"/>
          <p:nvPr/>
        </p:nvSpPr>
        <p:spPr>
          <a:xfrm>
            <a:off x="685800" y="1566187"/>
            <a:ext cx="7772400" cy="1712764"/>
          </a:xfrm>
          <a:prstGeom prst="rect">
            <a:avLst/>
          </a:prstGeom>
        </p:spPr>
        <p:txBody>
          <a:bodyPr vert="horz" lIns="91440" tIns="45720" rIns="91440" bIns="45720" rtlCol="0" anchor="ctr">
            <a:normAutofit/>
          </a:bodyPr>
          <a:lstStyle/>
          <a:p>
            <a:pPr lvl="0" algn="ctr">
              <a:lnSpc>
                <a:spcPct val="120000"/>
              </a:lnSpc>
              <a:spcBef>
                <a:spcPct val="0"/>
              </a:spcBef>
              <a:spcAft>
                <a:spcPts val="600"/>
              </a:spcAft>
              <a:defRPr/>
            </a:pPr>
            <a:r>
              <a:rPr lang="zh-CN" altLang="en-US" sz="5200" dirty="0" smtClean="0">
                <a:solidFill>
                  <a:schemeClr val="bg1"/>
                </a:solidFill>
                <a:latin typeface="黑体" panose="02010609060101010101" pitchFamily="49" charset="-122"/>
                <a:ea typeface="黑体" panose="02010609060101010101" pitchFamily="49" charset="-122"/>
                <a:cs typeface="+mj-cs"/>
              </a:rPr>
              <a:t>云计算原理与实践</a:t>
            </a:r>
            <a:br>
              <a:rPr kumimoji="0" lang="en-US" altLang="zh-CN" sz="4400" b="0" i="0" u="none" strike="noStrike" kern="1200" cap="none" spc="0" normalizeH="0" baseline="0" noProof="0" dirty="0" smtClean="0">
                <a:ln>
                  <a:noFill/>
                </a:ln>
                <a:solidFill>
                  <a:schemeClr val="bg1"/>
                </a:solidFill>
                <a:effectLst/>
                <a:uLnTx/>
                <a:uFillTx/>
                <a:latin typeface="黑体" panose="02010609060101010101" pitchFamily="49" charset="-122"/>
                <a:ea typeface="黑体" panose="02010609060101010101" pitchFamily="49" charset="-122"/>
                <a:cs typeface="+mj-cs"/>
              </a:rPr>
            </a:br>
            <a:r>
              <a:rPr lang="en-US" altLang="zh-CN" sz="3300" dirty="0" smtClean="0">
                <a:solidFill>
                  <a:schemeClr val="bg1"/>
                </a:solidFill>
                <a:latin typeface="+mj-lt"/>
                <a:ea typeface="+mj-ea"/>
                <a:cs typeface="+mj-cs"/>
              </a:rPr>
              <a:t>Principles and Practice of Cloud Computing</a:t>
            </a:r>
            <a:endParaRPr lang="en-US" altLang="zh-CN" sz="3300" dirty="0" smtClean="0">
              <a:solidFill>
                <a:schemeClr val="bg1"/>
              </a:solidFill>
              <a:latin typeface="+mj-lt"/>
              <a:ea typeface="+mj-ea"/>
              <a:cs typeface="+mj-c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 </a:t>
            </a:r>
            <a:r>
              <a:rPr lang="zh-CN" altLang="zh-CN" smtClean="0"/>
              <a:t>分布式</a:t>
            </a:r>
            <a:r>
              <a:rPr lang="zh-CN" altLang="zh-CN"/>
              <a:t>计算的理论基础</a:t>
            </a:r>
            <a:endParaRPr lang="zh-CN" altLang="en-US" dirty="0"/>
          </a:p>
        </p:txBody>
      </p:sp>
      <p:sp>
        <p:nvSpPr>
          <p:cNvPr id="3" name="内容占位符 2"/>
          <p:cNvSpPr>
            <a:spLocks noGrp="1"/>
          </p:cNvSpPr>
          <p:nvPr>
            <p:ph idx="1"/>
          </p:nvPr>
        </p:nvSpPr>
        <p:spPr/>
        <p:txBody>
          <a:bodyPr/>
          <a:lstStyle/>
          <a:p>
            <a:pPr>
              <a:buNone/>
            </a:pPr>
            <a:r>
              <a:rPr lang="en-US" altLang="zh-CN" dirty="0"/>
              <a:t>2</a:t>
            </a:r>
            <a:r>
              <a:rPr lang="en-US" altLang="zh-CN" dirty="0" smtClean="0"/>
              <a:t>.2.1  ACID </a:t>
            </a:r>
            <a:r>
              <a:rPr lang="zh-CN" altLang="en-US" dirty="0" smtClean="0"/>
              <a:t>原则</a:t>
            </a:r>
            <a:endParaRPr lang="en-US" altLang="zh-CN" dirty="0" smtClean="0"/>
          </a:p>
          <a:p>
            <a:pPr>
              <a:buNone/>
            </a:pPr>
            <a:r>
              <a:rPr lang="en-US" altLang="zh-CN" dirty="0"/>
              <a:t>2</a:t>
            </a:r>
            <a:r>
              <a:rPr lang="en-US" altLang="zh-CN" dirty="0" smtClean="0"/>
              <a:t>.2.2  CAP</a:t>
            </a:r>
            <a:r>
              <a:rPr lang="zh-CN" altLang="en-US" dirty="0" smtClean="0"/>
              <a:t>理论</a:t>
            </a:r>
            <a:endParaRPr lang="en-US" altLang="zh-CN" dirty="0" smtClean="0"/>
          </a:p>
          <a:p>
            <a:pPr>
              <a:buNone/>
            </a:pPr>
            <a:r>
              <a:rPr lang="en-US" altLang="zh-CN" dirty="0"/>
              <a:t>2</a:t>
            </a:r>
            <a:r>
              <a:rPr lang="en-US" altLang="zh-CN" dirty="0" smtClean="0"/>
              <a:t>.2.3  BASE</a:t>
            </a:r>
            <a:r>
              <a:rPr lang="zh-CN" altLang="en-US" dirty="0" smtClean="0"/>
              <a:t>理论</a:t>
            </a:r>
            <a:endParaRPr lang="en-US" altLang="zh-CN" dirty="0" smtClean="0"/>
          </a:p>
          <a:p>
            <a:pPr>
              <a:buNone/>
            </a:pPr>
            <a:r>
              <a:rPr lang="en-US" altLang="zh-CN" dirty="0" smtClean="0"/>
              <a:t>2.2.4  </a:t>
            </a:r>
            <a:r>
              <a:rPr lang="zh-CN" altLang="en-US" dirty="0" smtClean="0"/>
              <a:t>最终一致性</a:t>
            </a:r>
            <a:endParaRPr lang="en-US" altLang="zh-CN" dirty="0" smtClean="0"/>
          </a:p>
          <a:p>
            <a:pPr>
              <a:buNone/>
            </a:pPr>
            <a:r>
              <a:rPr lang="en-US" altLang="zh-CN" dirty="0" smtClean="0"/>
              <a:t>2.2.5  </a:t>
            </a:r>
            <a:r>
              <a:rPr lang="zh-CN" altLang="en-US" dirty="0" smtClean="0"/>
              <a:t>一致性散列</a:t>
            </a:r>
            <a:endParaRPr lang="en-US" altLang="zh-CN" dirty="0" smtClean="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a:t>ACID</a:t>
            </a:r>
            <a:r>
              <a:rPr lang="zh-CN" altLang="zh-CN"/>
              <a:t>是数据库事务正常执行的四个原则，分别指</a:t>
            </a:r>
            <a:r>
              <a:rPr lang="zh-CN" altLang="zh-CN">
                <a:solidFill>
                  <a:srgbClr val="FF0000"/>
                </a:solidFill>
              </a:rPr>
              <a:t>原子性</a:t>
            </a:r>
            <a:r>
              <a:rPr lang="zh-CN" altLang="zh-CN"/>
              <a:t>、</a:t>
            </a:r>
            <a:r>
              <a:rPr lang="zh-CN" altLang="zh-CN">
                <a:solidFill>
                  <a:srgbClr val="FF0000"/>
                </a:solidFill>
              </a:rPr>
              <a:t>一致性</a:t>
            </a:r>
            <a:r>
              <a:rPr lang="zh-CN" altLang="zh-CN"/>
              <a:t>、</a:t>
            </a:r>
            <a:r>
              <a:rPr lang="zh-CN" altLang="zh-CN">
                <a:solidFill>
                  <a:srgbClr val="FF0000"/>
                </a:solidFill>
              </a:rPr>
              <a:t>隔离性</a:t>
            </a:r>
            <a:r>
              <a:rPr lang="zh-CN" altLang="zh-CN"/>
              <a:t>及</a:t>
            </a:r>
            <a:r>
              <a:rPr lang="zh-CN" altLang="zh-CN">
                <a:solidFill>
                  <a:srgbClr val="FF0000"/>
                </a:solidFill>
              </a:rPr>
              <a:t>持久性</a:t>
            </a:r>
            <a:r>
              <a:rPr lang="zh-CN" altLang="zh-CN"/>
              <a:t>。</a:t>
            </a:r>
            <a:endParaRPr lang="zh-CN" altLang="zh-CN"/>
          </a:p>
          <a:p>
            <a:pPr marL="0" indent="0">
              <a:lnSpc>
                <a:spcPct val="120000"/>
              </a:lnSpc>
              <a:buNone/>
            </a:pPr>
            <a:endParaRPr lang="zh-CN" altLang="en-US" dirty="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a:xfrm>
            <a:off x="395536" y="1203598"/>
            <a:ext cx="8229600" cy="3394472"/>
          </a:xfrm>
        </p:spPr>
        <p:txBody>
          <a:bodyPr>
            <a:noAutofit/>
          </a:bodyPr>
          <a:lstStyle/>
          <a:p>
            <a:pPr marL="0" indent="0">
              <a:buNone/>
            </a:pPr>
            <a:r>
              <a:rPr lang="en-US" altLang="zh-CN" sz="2000" b="1"/>
              <a:t>1</a:t>
            </a:r>
            <a:r>
              <a:rPr lang="zh-CN" altLang="zh-CN" sz="2000" b="1"/>
              <a:t>．</a:t>
            </a:r>
            <a:r>
              <a:rPr lang="en-US" altLang="zh-CN" sz="2000" b="1"/>
              <a:t>A</a:t>
            </a:r>
            <a:r>
              <a:rPr lang="zh-CN" altLang="zh-CN" sz="2000" b="1"/>
              <a:t>（</a:t>
            </a:r>
            <a:r>
              <a:rPr lang="en-US" altLang="zh-CN" sz="2000" b="1"/>
              <a:t>Atomicity</a:t>
            </a:r>
            <a:r>
              <a:rPr lang="zh-CN" altLang="zh-CN" sz="2000" b="1"/>
              <a:t>）—原子性</a:t>
            </a:r>
            <a:endParaRPr lang="zh-CN" altLang="zh-CN" sz="2000" b="1"/>
          </a:p>
          <a:p>
            <a:pPr marL="0" indent="0">
              <a:buNone/>
            </a:pPr>
            <a:r>
              <a:rPr lang="zh-CN" altLang="zh-CN" sz="2000"/>
              <a:t>原子性很容易理解，也就是说事务里的所有操作要么全部做完，要么都不做，事务成功的条件是事务里的所有操作都成功，只要有一个操作失败，整个事务就失败，需要回滚。</a:t>
            </a:r>
            <a:endParaRPr lang="zh-CN" altLang="zh-CN" sz="2000"/>
          </a:p>
          <a:p>
            <a:pPr marL="0" indent="0">
              <a:buNone/>
            </a:pPr>
            <a:r>
              <a:rPr lang="zh-CN" altLang="zh-CN" sz="2000"/>
              <a:t>例如银行转账，从</a:t>
            </a:r>
            <a:r>
              <a:rPr lang="en-US" altLang="zh-CN" sz="2000"/>
              <a:t>A</a:t>
            </a:r>
            <a:r>
              <a:rPr lang="zh-CN" altLang="zh-CN" sz="2000"/>
              <a:t>账户转</a:t>
            </a:r>
            <a:r>
              <a:rPr lang="en-US" altLang="zh-CN" sz="2000"/>
              <a:t>100</a:t>
            </a:r>
            <a:r>
              <a:rPr lang="zh-CN" altLang="zh-CN" sz="2000"/>
              <a:t>元至</a:t>
            </a:r>
            <a:r>
              <a:rPr lang="en-US" altLang="zh-CN" sz="2000"/>
              <a:t>B</a:t>
            </a:r>
            <a:r>
              <a:rPr lang="zh-CN" altLang="zh-CN" sz="2000"/>
              <a:t>账户，分为两个步骤：①从</a:t>
            </a:r>
            <a:r>
              <a:rPr lang="en-US" altLang="zh-CN" sz="2000"/>
              <a:t>A</a:t>
            </a:r>
            <a:r>
              <a:rPr lang="zh-CN" altLang="zh-CN" sz="2000"/>
              <a:t>账户取</a:t>
            </a:r>
            <a:r>
              <a:rPr lang="en-US" altLang="zh-CN" sz="2000"/>
              <a:t>100</a:t>
            </a:r>
            <a:r>
              <a:rPr lang="zh-CN" altLang="zh-CN" sz="2000"/>
              <a:t>元；②存入</a:t>
            </a:r>
            <a:r>
              <a:rPr lang="en-US" altLang="zh-CN" sz="2000"/>
              <a:t>100</a:t>
            </a:r>
            <a:r>
              <a:rPr lang="zh-CN" altLang="zh-CN" sz="2000"/>
              <a:t>元至</a:t>
            </a:r>
            <a:r>
              <a:rPr lang="en-US" altLang="zh-CN" sz="2000"/>
              <a:t>B</a:t>
            </a:r>
            <a:r>
              <a:rPr lang="zh-CN" altLang="zh-CN" sz="2000"/>
              <a:t>账户。</a:t>
            </a:r>
            <a:endParaRPr lang="zh-CN" altLang="zh-CN" sz="2000"/>
          </a:p>
          <a:p>
            <a:pPr marL="0" indent="0">
              <a:buNone/>
            </a:pPr>
            <a:r>
              <a:rPr lang="zh-CN" altLang="zh-CN" sz="2000"/>
              <a:t>这两步要么一起完成，要么一起不完成，如果只完成第一步，第二步失败，钱会莫名其妙少了</a:t>
            </a:r>
            <a:r>
              <a:rPr lang="en-US" altLang="zh-CN" sz="2000"/>
              <a:t>100</a:t>
            </a:r>
            <a:r>
              <a:rPr lang="zh-CN" altLang="zh-CN" sz="2000"/>
              <a:t>元</a:t>
            </a:r>
            <a:r>
              <a:rPr lang="zh-CN" altLang="zh-CN" sz="2000" smtClean="0"/>
              <a:t>。</a:t>
            </a:r>
            <a:endParaRPr lang="zh-CN" altLang="zh-CN" sz="2000"/>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b="1" smtClean="0"/>
              <a:t>2</a:t>
            </a:r>
            <a:r>
              <a:rPr lang="zh-CN" altLang="zh-CN" sz="2000" b="1"/>
              <a:t>．</a:t>
            </a:r>
            <a:r>
              <a:rPr lang="en-US" altLang="zh-CN" sz="2000" b="1"/>
              <a:t>C</a:t>
            </a:r>
            <a:r>
              <a:rPr lang="zh-CN" altLang="zh-CN" sz="2000" b="1"/>
              <a:t>（</a:t>
            </a:r>
            <a:r>
              <a:rPr lang="en-US" altLang="zh-CN" sz="2000" b="1"/>
              <a:t>Consistency</a:t>
            </a:r>
            <a:r>
              <a:rPr lang="zh-CN" altLang="zh-CN" sz="2000" b="1"/>
              <a:t>）—一致性</a:t>
            </a:r>
            <a:endParaRPr lang="zh-CN" altLang="zh-CN" sz="2000" b="1"/>
          </a:p>
          <a:p>
            <a:pPr marL="0" indent="0">
              <a:buNone/>
            </a:pPr>
            <a:r>
              <a:rPr lang="zh-CN" altLang="zh-CN" sz="2000"/>
              <a:t>一致性也比较容易理解，也就是说数据库要一直处于一致的状态，事务的运行不会改变数据库原本的一致性约束。</a:t>
            </a:r>
            <a:r>
              <a:rPr lang="zh-CN" altLang="zh-CN" sz="2000">
                <a:solidFill>
                  <a:srgbClr val="FF0000"/>
                </a:solidFill>
              </a:rPr>
              <a:t>从一个一致性到另一个一致性。</a:t>
            </a:r>
            <a:endParaRPr lang="zh-CN" altLang="zh-CN" sz="2000">
              <a:solidFill>
                <a:srgbClr val="FF0000"/>
              </a:solidFill>
            </a:endParaRPr>
          </a:p>
          <a:p>
            <a:pPr marL="0" indent="0">
              <a:buNone/>
            </a:pPr>
            <a:r>
              <a:rPr lang="zh-CN" altLang="zh-CN" sz="2000"/>
              <a:t>例如现有完整性约束</a:t>
            </a:r>
            <a:r>
              <a:rPr lang="en-US" altLang="zh-CN" sz="2000"/>
              <a:t>a + b = 10</a:t>
            </a:r>
            <a:r>
              <a:rPr lang="zh-CN" altLang="zh-CN" sz="2000"/>
              <a:t>，如果一个事务改变了</a:t>
            </a:r>
            <a:r>
              <a:rPr lang="en-US" altLang="zh-CN" sz="2000"/>
              <a:t>a</a:t>
            </a:r>
            <a:r>
              <a:rPr lang="zh-CN" altLang="zh-CN" sz="2000"/>
              <a:t>，那么必须得改变</a:t>
            </a:r>
            <a:r>
              <a:rPr lang="en-US" altLang="zh-CN" sz="2000"/>
              <a:t>b</a:t>
            </a:r>
            <a:r>
              <a:rPr lang="zh-CN" altLang="zh-CN" sz="2000"/>
              <a:t>，使得事务结束后依然满足</a:t>
            </a:r>
            <a:r>
              <a:rPr lang="en-US" altLang="zh-CN" sz="2000"/>
              <a:t>a + b = 10</a:t>
            </a:r>
            <a:r>
              <a:rPr lang="zh-CN" altLang="zh-CN" sz="2000"/>
              <a:t>，否则事务失败</a:t>
            </a:r>
            <a:r>
              <a:rPr lang="zh-CN" altLang="zh-CN" sz="2000" smtClean="0"/>
              <a:t>。</a:t>
            </a:r>
            <a:endParaRPr lang="zh-CN" altLang="zh-CN" sz="2000"/>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2000" b="1" smtClean="0"/>
              <a:t>3</a:t>
            </a:r>
            <a:r>
              <a:rPr lang="zh-CN" altLang="zh-CN" sz="2000" b="1"/>
              <a:t>．</a:t>
            </a:r>
            <a:r>
              <a:rPr lang="en-US" altLang="zh-CN" sz="2000" b="1"/>
              <a:t>I</a:t>
            </a:r>
            <a:r>
              <a:rPr lang="zh-CN" altLang="zh-CN" sz="2000" b="1"/>
              <a:t>（</a:t>
            </a:r>
            <a:r>
              <a:rPr lang="en-US" altLang="zh-CN" sz="2000" b="1"/>
              <a:t>Isolation</a:t>
            </a:r>
            <a:r>
              <a:rPr lang="zh-CN" altLang="zh-CN" sz="2000" b="1"/>
              <a:t>）—隔离性</a:t>
            </a:r>
            <a:endParaRPr lang="zh-CN" altLang="zh-CN" sz="2000" b="1"/>
          </a:p>
          <a:p>
            <a:pPr marL="0" indent="0">
              <a:buNone/>
            </a:pPr>
            <a:r>
              <a:rPr lang="zh-CN" altLang="zh-CN" sz="2000"/>
              <a:t>所谓的隔离性是指并发的事务之间不会互相影响，如果一个事务要访问的数据正在被另外一个事务修改，只要另外一个事务未提交，它所访问的数据就不受未提交事务的影响。</a:t>
            </a:r>
            <a:endParaRPr lang="zh-CN" altLang="zh-CN" sz="2000"/>
          </a:p>
          <a:p>
            <a:pPr marL="0" indent="0">
              <a:buNone/>
            </a:pPr>
            <a:r>
              <a:rPr lang="zh-CN" altLang="zh-CN" sz="2000"/>
              <a:t>例如交易是从</a:t>
            </a:r>
            <a:r>
              <a:rPr lang="en-US" altLang="zh-CN" sz="2000"/>
              <a:t>A</a:t>
            </a:r>
            <a:r>
              <a:rPr lang="zh-CN" altLang="zh-CN" sz="2000"/>
              <a:t>账户转</a:t>
            </a:r>
            <a:r>
              <a:rPr lang="en-US" altLang="zh-CN" sz="2000"/>
              <a:t>100</a:t>
            </a:r>
            <a:r>
              <a:rPr lang="zh-CN" altLang="zh-CN" sz="2000"/>
              <a:t>元至</a:t>
            </a:r>
            <a:r>
              <a:rPr lang="en-US" altLang="zh-CN" sz="2000"/>
              <a:t>B</a:t>
            </a:r>
            <a:r>
              <a:rPr lang="zh-CN" altLang="zh-CN" sz="2000"/>
              <a:t>账户，在这个交易还未完成的情况下，如果此时</a:t>
            </a:r>
            <a:r>
              <a:rPr lang="en-US" altLang="zh-CN" sz="2000"/>
              <a:t>B</a:t>
            </a:r>
            <a:r>
              <a:rPr lang="zh-CN" altLang="zh-CN" sz="2000"/>
              <a:t>查询自己的账户，是看不到新增加的</a:t>
            </a:r>
            <a:r>
              <a:rPr lang="en-US" altLang="zh-CN" sz="2000"/>
              <a:t>100</a:t>
            </a:r>
            <a:r>
              <a:rPr lang="zh-CN" altLang="zh-CN" sz="2000"/>
              <a:t>元的。</a:t>
            </a:r>
            <a:endParaRPr lang="zh-CN" altLang="zh-CN" sz="2000"/>
          </a:p>
          <a:p>
            <a:pPr marL="0" indent="0">
              <a:lnSpc>
                <a:spcPct val="120000"/>
              </a:lnSpc>
              <a:buNone/>
            </a:pPr>
            <a:endParaRPr lang="zh-CN" altLang="en-US" sz="2000" dirty="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2.2.1  ACID</a:t>
            </a:r>
            <a:r>
              <a:rPr lang="zh-CN" altLang="zh-CN"/>
              <a:t>原则</a:t>
            </a:r>
            <a:endParaRPr lang="zh-CN" altLang="en-US" dirty="0"/>
          </a:p>
        </p:txBody>
      </p:sp>
      <p:sp>
        <p:nvSpPr>
          <p:cNvPr id="3" name="内容占位符 2"/>
          <p:cNvSpPr>
            <a:spLocks noGrp="1"/>
          </p:cNvSpPr>
          <p:nvPr>
            <p:ph idx="1"/>
          </p:nvPr>
        </p:nvSpPr>
        <p:spPr/>
        <p:txBody>
          <a:bodyPr>
            <a:noAutofit/>
          </a:bodyPr>
          <a:lstStyle/>
          <a:p>
            <a:pPr marL="0" indent="0">
              <a:buNone/>
            </a:pPr>
            <a:endParaRPr lang="zh-CN" altLang="zh-CN" sz="2000"/>
          </a:p>
          <a:p>
            <a:pPr marL="0" indent="0">
              <a:buNone/>
            </a:pPr>
            <a:r>
              <a:rPr lang="en-US" altLang="zh-CN" sz="2000" b="1"/>
              <a:t>4</a:t>
            </a:r>
            <a:r>
              <a:rPr lang="zh-CN" altLang="zh-CN" sz="2000" b="1"/>
              <a:t>．</a:t>
            </a:r>
            <a:r>
              <a:rPr lang="en-US" altLang="zh-CN" sz="2000" b="1"/>
              <a:t>D</a:t>
            </a:r>
            <a:r>
              <a:rPr lang="zh-CN" altLang="zh-CN" sz="2000" b="1"/>
              <a:t>（</a:t>
            </a:r>
            <a:r>
              <a:rPr lang="en-US" altLang="zh-CN" sz="2000" b="1"/>
              <a:t>Durability</a:t>
            </a:r>
            <a:r>
              <a:rPr lang="zh-CN" altLang="zh-CN" sz="2000" b="1"/>
              <a:t>）—持久性</a:t>
            </a:r>
            <a:endParaRPr lang="zh-CN" altLang="zh-CN" sz="2000" b="1"/>
          </a:p>
          <a:p>
            <a:pPr marL="0" indent="0">
              <a:buNone/>
            </a:pPr>
            <a:r>
              <a:rPr lang="zh-CN" altLang="zh-CN" sz="2000"/>
              <a:t>持久性是指一旦事务提交后，它所做的修改将会永久保存在数据库上，即使出现宕机也不会丢失。</a:t>
            </a:r>
            <a:endParaRPr lang="zh-CN" altLang="zh-CN" sz="2000"/>
          </a:p>
          <a:p>
            <a:pPr marL="0" indent="0">
              <a:buNone/>
            </a:pPr>
            <a:r>
              <a:rPr lang="zh-CN" altLang="zh-CN" sz="2000"/>
              <a:t>这些原则解决了数据的一致性、系统的可靠性等关键问题，为关系数据库技术的成熟以及在不同领域的大规模应用创造了必要的条件。</a:t>
            </a:r>
            <a:endParaRPr lang="zh-CN" altLang="zh-CN" sz="2000"/>
          </a:p>
          <a:p>
            <a:pPr marL="0" indent="0">
              <a:lnSpc>
                <a:spcPct val="120000"/>
              </a:lnSpc>
              <a:buNone/>
            </a:pPr>
            <a:endParaRPr lang="zh-CN" altLang="en-US" sz="2000" dirty="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.2.2  CAP</a:t>
            </a:r>
            <a:r>
              <a:rPr lang="zh-CN" altLang="en-US" smtClean="0"/>
              <a:t>理论</a:t>
            </a:r>
            <a:endParaRPr lang="zh-CN" altLang="en-US" dirty="0"/>
          </a:p>
        </p:txBody>
      </p:sp>
      <p:sp>
        <p:nvSpPr>
          <p:cNvPr id="3" name="内容占位符 2"/>
          <p:cNvSpPr>
            <a:spLocks noGrp="1"/>
          </p:cNvSpPr>
          <p:nvPr>
            <p:ph idx="1"/>
          </p:nvPr>
        </p:nvSpPr>
        <p:spPr>
          <a:xfrm>
            <a:off x="457200" y="1200151"/>
            <a:ext cx="4906888" cy="3394472"/>
          </a:xfrm>
        </p:spPr>
        <p:txBody>
          <a:bodyPr>
            <a:normAutofit lnSpcReduction="10000"/>
          </a:bodyPr>
          <a:lstStyle/>
          <a:p>
            <a:pPr marL="0" indent="0">
              <a:buNone/>
            </a:pPr>
            <a:r>
              <a:rPr lang="en-US" altLang="zh-CN" sz="2000" b="1"/>
              <a:t>1</a:t>
            </a:r>
            <a:r>
              <a:rPr lang="zh-CN" altLang="zh-CN" sz="2000" b="1"/>
              <a:t>．</a:t>
            </a:r>
            <a:r>
              <a:rPr lang="en-US" altLang="zh-CN" sz="2000" b="1"/>
              <a:t>CAP</a:t>
            </a:r>
            <a:r>
              <a:rPr lang="zh-CN" altLang="zh-CN" sz="2000" b="1"/>
              <a:t>理论</a:t>
            </a:r>
            <a:r>
              <a:rPr lang="zh-CN" altLang="zh-CN" sz="2000" b="1" smtClean="0"/>
              <a:t>定义</a:t>
            </a:r>
            <a:r>
              <a:rPr lang="en-US" altLang="zh-CN" sz="2000"/>
              <a:t> </a:t>
            </a:r>
            <a:endParaRPr lang="zh-CN" altLang="zh-CN" sz="2000"/>
          </a:p>
          <a:p>
            <a:pPr marL="0" indent="0">
              <a:buNone/>
            </a:pPr>
            <a:r>
              <a:rPr lang="en-US" altLang="zh-CN" sz="2000"/>
              <a:t>2000</a:t>
            </a:r>
            <a:r>
              <a:rPr lang="zh-CN" altLang="zh-CN" sz="2000"/>
              <a:t>年</a:t>
            </a:r>
            <a:r>
              <a:rPr lang="en-US" altLang="zh-CN" sz="2000"/>
              <a:t>7</a:t>
            </a:r>
            <a:r>
              <a:rPr lang="zh-CN" altLang="zh-CN" sz="2000"/>
              <a:t>月，加州大学伯克利分校的埃里克·布鲁尔（</a:t>
            </a:r>
            <a:r>
              <a:rPr lang="en-US" altLang="zh-CN" sz="2000"/>
              <a:t>Eric Brewer</a:t>
            </a:r>
            <a:r>
              <a:rPr lang="zh-CN" altLang="zh-CN" sz="2000"/>
              <a:t>）教授在</a:t>
            </a:r>
            <a:r>
              <a:rPr lang="en-US" altLang="zh-CN" sz="2000"/>
              <a:t>ACM PODC</a:t>
            </a:r>
            <a:r>
              <a:rPr lang="zh-CN" altLang="zh-CN" sz="2000"/>
              <a:t>会议上提出</a:t>
            </a:r>
            <a:r>
              <a:rPr lang="en-US" altLang="zh-CN" sz="2000"/>
              <a:t>CAP</a:t>
            </a:r>
            <a:r>
              <a:rPr lang="zh-CN" altLang="zh-CN" sz="2000"/>
              <a:t>猜想。</a:t>
            </a:r>
            <a:r>
              <a:rPr lang="en-US" altLang="zh-CN" sz="2000"/>
              <a:t>2</a:t>
            </a:r>
            <a:r>
              <a:rPr lang="zh-CN" altLang="zh-CN" sz="2000"/>
              <a:t>年后，麻省理工学院的塞思·吉尔伯符（</a:t>
            </a:r>
            <a:r>
              <a:rPr lang="en-US" altLang="zh-CN" sz="2000"/>
              <a:t>Seth Gilbert</a:t>
            </a:r>
            <a:r>
              <a:rPr lang="zh-CN" altLang="zh-CN" sz="2000"/>
              <a:t>）和南希·林奇（</a:t>
            </a:r>
            <a:r>
              <a:rPr lang="en-US" altLang="zh-CN" sz="2000"/>
              <a:t>Nancy Lynch</a:t>
            </a:r>
            <a:r>
              <a:rPr lang="zh-CN" altLang="zh-CN" sz="2000"/>
              <a:t>）从理论上证明了</a:t>
            </a:r>
            <a:r>
              <a:rPr lang="en-US" altLang="zh-CN" sz="2000"/>
              <a:t>CAP</a:t>
            </a:r>
            <a:r>
              <a:rPr lang="zh-CN" altLang="zh-CN" sz="2000"/>
              <a:t>。之后，</a:t>
            </a:r>
            <a:r>
              <a:rPr lang="en-US" altLang="zh-CN" sz="2000">
                <a:solidFill>
                  <a:srgbClr val="FF0000"/>
                </a:solidFill>
              </a:rPr>
              <a:t>CAP</a:t>
            </a:r>
            <a:r>
              <a:rPr lang="zh-CN" altLang="zh-CN" sz="2000">
                <a:solidFill>
                  <a:srgbClr val="FF0000"/>
                </a:solidFill>
              </a:rPr>
              <a:t>理论正式成为分布式计算领域的公认定理。</a:t>
            </a:r>
            <a:r>
              <a:rPr lang="zh-CN" altLang="zh-CN" sz="2000"/>
              <a:t> 一个分布式系统最多只能同时满足一致性（</a:t>
            </a:r>
            <a:r>
              <a:rPr lang="en-US" altLang="zh-CN" sz="2000"/>
              <a:t>Consistency</a:t>
            </a:r>
            <a:r>
              <a:rPr lang="zh-CN" altLang="zh-CN" sz="2000"/>
              <a:t>）、可用性（</a:t>
            </a:r>
            <a:r>
              <a:rPr lang="en-US" altLang="zh-CN" sz="2000"/>
              <a:t>Availability</a:t>
            </a:r>
            <a:r>
              <a:rPr lang="zh-CN" altLang="zh-CN" sz="2000"/>
              <a:t>）和分区容错</a:t>
            </a:r>
            <a:r>
              <a:rPr lang="zh-CN" altLang="zh-CN" sz="2000" u="sng"/>
              <a:t>性</a:t>
            </a:r>
            <a:r>
              <a:rPr lang="zh-CN" altLang="zh-CN" sz="2000"/>
              <a:t>（</a:t>
            </a:r>
            <a:r>
              <a:rPr lang="en-US" altLang="zh-CN" sz="2000"/>
              <a:t>Partition tolerance</a:t>
            </a:r>
            <a:r>
              <a:rPr lang="zh-CN" altLang="zh-CN" sz="2000"/>
              <a:t>）这三项中的两项，如图</a:t>
            </a:r>
            <a:r>
              <a:rPr lang="en-US" altLang="zh-CN" sz="2000"/>
              <a:t>2.1</a:t>
            </a:r>
            <a:r>
              <a:rPr lang="zh-CN" altLang="zh-CN" sz="2000"/>
              <a:t>所示。</a:t>
            </a:r>
            <a:endParaRPr lang="zh-CN" altLang="zh-CN" sz="2000"/>
          </a:p>
          <a:p>
            <a:pPr marL="0" indent="0">
              <a:lnSpc>
                <a:spcPct val="120000"/>
              </a:lnSpc>
              <a:buNone/>
            </a:pPr>
            <a:endParaRPr lang="zh-CN" altLang="en-US" sz="2000" dirty="0"/>
          </a:p>
        </p:txBody>
      </p:sp>
      <p:pic>
        <p:nvPicPr>
          <p:cNvPr id="2050" name="Picture 2" descr="02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2977" y="1563638"/>
            <a:ext cx="3009270" cy="2852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mtClean="0"/>
              <a:t>一致性</a:t>
            </a:r>
            <a:endParaRPr lang="zh-CN" altLang="en-US" dirty="0"/>
          </a:p>
        </p:txBody>
      </p:sp>
      <p:sp>
        <p:nvSpPr>
          <p:cNvPr id="3" name="内容占位符 2"/>
          <p:cNvSpPr>
            <a:spLocks noGrp="1"/>
          </p:cNvSpPr>
          <p:nvPr>
            <p:ph idx="1"/>
          </p:nvPr>
        </p:nvSpPr>
        <p:spPr>
          <a:xfrm>
            <a:off x="159941" y="1203598"/>
            <a:ext cx="8964488" cy="3394472"/>
          </a:xfrm>
        </p:spPr>
        <p:txBody>
          <a:bodyPr>
            <a:normAutofit/>
          </a:bodyPr>
          <a:lstStyle/>
          <a:p>
            <a:pPr marL="0" indent="0">
              <a:buNone/>
            </a:pPr>
            <a:r>
              <a:rPr lang="zh-CN" altLang="zh-CN" sz="2000" smtClean="0">
                <a:solidFill>
                  <a:srgbClr val="FF0000"/>
                </a:solidFill>
              </a:rPr>
              <a:t>一致性</a:t>
            </a:r>
            <a:r>
              <a:rPr lang="zh-CN" altLang="zh-CN" sz="2000"/>
              <a:t>指“</a:t>
            </a:r>
            <a:r>
              <a:rPr lang="en-US" altLang="zh-CN" sz="2000"/>
              <a:t>All nodes see the same data at the same time</a:t>
            </a:r>
            <a:r>
              <a:rPr lang="zh-CN" altLang="zh-CN" sz="2000"/>
              <a:t>”，即更新操作成功并返回客户端完成后，所有节点在同一时间的数据完全一致。对于一致性，可以分为从客户端和服务端两个不同的视角来看</a:t>
            </a:r>
            <a:r>
              <a:rPr lang="zh-CN" altLang="zh-CN" sz="2000" smtClean="0"/>
              <a:t>。</a:t>
            </a:r>
            <a:endParaRPr lang="en-US" altLang="zh-CN" sz="2000" smtClean="0"/>
          </a:p>
          <a:p>
            <a:pPr marL="0" indent="0">
              <a:buNone/>
            </a:pPr>
            <a:endParaRPr lang="zh-CN" altLang="zh-CN" sz="2000"/>
          </a:p>
          <a:p>
            <a:pPr marL="0" indent="0">
              <a:buNone/>
            </a:pPr>
            <a:r>
              <a:rPr lang="en-US" altLang="zh-CN" sz="2000" smtClean="0">
                <a:sym typeface="Wingdings 2" panose="05020102010507070707"/>
              </a:rPr>
              <a:t> </a:t>
            </a:r>
            <a:r>
              <a:rPr lang="zh-CN" altLang="zh-CN" sz="2000" smtClean="0"/>
              <a:t>从</a:t>
            </a:r>
            <a:r>
              <a:rPr lang="zh-CN" altLang="zh-CN" sz="2000"/>
              <a:t>客户端来看，一致性主要指多并发访问时更新过的数据如何获取的问题。</a:t>
            </a:r>
            <a:endParaRPr lang="zh-CN" altLang="zh-CN" sz="2000"/>
          </a:p>
          <a:p>
            <a:pPr marL="0" indent="0">
              <a:buNone/>
            </a:pPr>
            <a:r>
              <a:rPr lang="en-US" altLang="zh-CN" sz="2000" smtClean="0">
                <a:sym typeface="Wingdings 2" panose="05020102010507070707"/>
              </a:rPr>
              <a:t></a:t>
            </a:r>
            <a:r>
              <a:rPr lang="en-US" altLang="zh-CN" sz="2000">
                <a:sym typeface="Wingdings 2" panose="05020102010507070707"/>
              </a:rPr>
              <a:t> </a:t>
            </a:r>
            <a:r>
              <a:rPr lang="zh-CN" altLang="zh-CN" sz="2000" smtClean="0"/>
              <a:t>从</a:t>
            </a:r>
            <a:r>
              <a:rPr lang="zh-CN" altLang="zh-CN" sz="2000"/>
              <a:t>服务端来看，则是如何将更新复制分布到整个系统，以保证数据的最终一致性问题。</a:t>
            </a:r>
            <a:endParaRPr lang="zh-CN" altLang="zh-CN" sz="2000"/>
          </a:p>
          <a:p>
            <a:pPr marL="0" indent="0">
              <a:lnSpc>
                <a:spcPct val="120000"/>
              </a:lnSpc>
              <a:buNone/>
            </a:pPr>
            <a:endParaRPr lang="zh-CN" altLang="en-US" sz="2000" dirty="0"/>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  </a:t>
            </a:r>
            <a:r>
              <a:rPr lang="zh-CN" altLang="en-US" smtClean="0"/>
              <a:t>可用性</a:t>
            </a:r>
            <a:endParaRPr lang="zh-CN" altLang="en-US" dirty="0"/>
          </a:p>
        </p:txBody>
      </p:sp>
      <p:sp>
        <p:nvSpPr>
          <p:cNvPr id="3" name="内容占位符 2"/>
          <p:cNvSpPr>
            <a:spLocks noGrp="1"/>
          </p:cNvSpPr>
          <p:nvPr>
            <p:ph idx="1"/>
          </p:nvPr>
        </p:nvSpPr>
        <p:spPr>
          <a:xfrm>
            <a:off x="179512" y="1203598"/>
            <a:ext cx="8964488" cy="3394472"/>
          </a:xfrm>
        </p:spPr>
        <p:txBody>
          <a:bodyPr>
            <a:normAutofit/>
          </a:bodyPr>
          <a:lstStyle/>
          <a:p>
            <a:pPr>
              <a:buFont typeface="Wingdings" panose="05000000000000000000" pitchFamily="2" charset="2"/>
              <a:buChar char="l"/>
            </a:pPr>
            <a:r>
              <a:rPr lang="zh-CN" altLang="zh-CN" sz="2000" smtClean="0">
                <a:solidFill>
                  <a:srgbClr val="FF0000"/>
                </a:solidFill>
              </a:rPr>
              <a:t>可用性</a:t>
            </a:r>
            <a:r>
              <a:rPr lang="zh-CN" altLang="zh-CN" sz="2000"/>
              <a:t>是指“</a:t>
            </a:r>
            <a:r>
              <a:rPr lang="en-US" altLang="zh-CN" sz="2000"/>
              <a:t>Reads and writes always succeed</a:t>
            </a:r>
            <a:r>
              <a:rPr lang="zh-CN" altLang="zh-CN" sz="2000"/>
              <a:t>”，即服务一直可用，而且是在正常的响应时间内。对于一个可用性的分布式系统，每一个非故障的节点必须对每一个请求作出响应。</a:t>
            </a:r>
            <a:endParaRPr lang="zh-CN" altLang="zh-CN" sz="2000"/>
          </a:p>
          <a:p>
            <a:pPr>
              <a:buFont typeface="Wingdings" panose="05000000000000000000" pitchFamily="2" charset="2"/>
              <a:buChar char="l"/>
            </a:pPr>
            <a:r>
              <a:rPr lang="zh-CN" altLang="zh-CN" sz="2000"/>
              <a:t>好的可用性主要是指系统能够很好地为用户服务，不出现用户操作失败或者访问超时等用户体验不好的情况。通常情况下可用性和分布式数据冗余、负载均衡等有着很大的关联。</a:t>
            </a:r>
            <a:endParaRPr lang="zh-CN" altLang="zh-CN" sz="2000"/>
          </a:p>
          <a:p>
            <a:pPr>
              <a:lnSpc>
                <a:spcPct val="120000"/>
              </a:lnSpc>
              <a:buFont typeface="Wingdings" panose="05000000000000000000" pitchFamily="2" charset="2"/>
              <a:buChar char="l"/>
            </a:pPr>
            <a:endParaRPr lang="zh-CN" altLang="en-US" sz="2000" dirty="0"/>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  </a:t>
            </a:r>
            <a:r>
              <a:rPr lang="zh-CN" altLang="zh-CN" smtClean="0"/>
              <a:t>分区</a:t>
            </a:r>
            <a:r>
              <a:rPr lang="zh-CN" altLang="zh-CN"/>
              <a:t>容错性</a:t>
            </a:r>
            <a:r>
              <a:rPr lang="en-US" altLang="zh-CN"/>
              <a:t> </a:t>
            </a:r>
            <a:endParaRPr lang="zh-CN" altLang="zh-CN"/>
          </a:p>
        </p:txBody>
      </p:sp>
      <p:sp>
        <p:nvSpPr>
          <p:cNvPr id="3" name="内容占位符 2"/>
          <p:cNvSpPr>
            <a:spLocks noGrp="1"/>
          </p:cNvSpPr>
          <p:nvPr>
            <p:ph idx="1"/>
          </p:nvPr>
        </p:nvSpPr>
        <p:spPr>
          <a:xfrm>
            <a:off x="179512" y="1203598"/>
            <a:ext cx="8964488" cy="3394472"/>
          </a:xfrm>
        </p:spPr>
        <p:txBody>
          <a:bodyPr>
            <a:normAutofit/>
          </a:bodyPr>
          <a:lstStyle/>
          <a:p>
            <a:r>
              <a:rPr lang="zh-CN" altLang="zh-CN" sz="2000" smtClean="0">
                <a:solidFill>
                  <a:srgbClr val="FF0000"/>
                </a:solidFill>
              </a:rPr>
              <a:t>分区</a:t>
            </a:r>
            <a:r>
              <a:rPr lang="zh-CN" altLang="zh-CN" sz="2000">
                <a:solidFill>
                  <a:srgbClr val="FF0000"/>
                </a:solidFill>
              </a:rPr>
              <a:t>容错性</a:t>
            </a:r>
            <a:r>
              <a:rPr lang="zh-CN" altLang="zh-CN" sz="2000"/>
              <a:t>指“</a:t>
            </a:r>
            <a:r>
              <a:rPr lang="en-US" altLang="zh-CN" sz="2000"/>
              <a:t>The system continues to operate despite arbitrary message loss or failure of part of the system</a:t>
            </a:r>
            <a:r>
              <a:rPr lang="zh-CN" altLang="zh-CN" sz="2000"/>
              <a:t>”，也就是指</a:t>
            </a:r>
            <a:r>
              <a:rPr lang="zh-CN" altLang="zh-CN" sz="2000">
                <a:solidFill>
                  <a:srgbClr val="FF0000"/>
                </a:solidFill>
              </a:rPr>
              <a:t>分布式系统在遇到某节点或网络分区故障的时候，仍然能够对外提供满足一致性和可用性的服务</a:t>
            </a:r>
            <a:r>
              <a:rPr lang="zh-CN" altLang="zh-CN" sz="2000" smtClean="0">
                <a:solidFill>
                  <a:srgbClr val="FF0000"/>
                </a:solidFill>
              </a:rPr>
              <a:t>。</a:t>
            </a:r>
            <a:endParaRPr lang="en-US" altLang="zh-CN" sz="2000" smtClean="0"/>
          </a:p>
          <a:p>
            <a:r>
              <a:rPr lang="zh-CN" altLang="zh-CN" sz="2000"/>
              <a:t>分区容错性和扩展性紧密相关。在分布式应用中，可能因为一些分布式的原因导致系统无法正常运转。好的分区容错性要求应用虽然是一个分布式系统，但看上去却好像是一个可以运转正常的整体。例如现在的分布式系统中有某一个或者几个机器宕掉了，其他剩下的机器还能够正常运转满足系统需求，或者是机器之间有网络异常，将分布式系统分隔为独立的几个部分，各个部分还能维持分布式系统的运作，这样就具有好的分区容错性。</a:t>
            </a:r>
            <a:endParaRPr lang="zh-CN" altLang="zh-CN" sz="2000"/>
          </a:p>
          <a:p>
            <a:endParaRPr lang="zh-CN" altLang="zh-CN" sz="2000"/>
          </a:p>
          <a:p>
            <a:pPr marL="0" indent="0">
              <a:lnSpc>
                <a:spcPct val="120000"/>
              </a:lnSpc>
              <a:buNone/>
            </a:pPr>
            <a:endParaRPr lang="zh-CN" altLang="en-US" sz="2000" dirty="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云计算原理与实践</a:t>
            </a:r>
            <a:r>
              <a:rPr lang="en-US" altLang="zh-CN" dirty="0" smtClean="0"/>
              <a:t>》</a:t>
            </a:r>
            <a:r>
              <a:rPr lang="zh-CN" altLang="en-US" dirty="0" smtClean="0"/>
              <a:t>课程总览</a:t>
            </a:r>
            <a:endParaRPr lang="zh-CN" altLang="en-US" dirty="0"/>
          </a:p>
        </p:txBody>
      </p:sp>
      <p:sp>
        <p:nvSpPr>
          <p:cNvPr id="10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025" name="Object 1"/>
          <p:cNvGraphicFramePr>
            <a:graphicFrameLocks noChangeAspect="1"/>
          </p:cNvGraphicFramePr>
          <p:nvPr/>
        </p:nvGraphicFramePr>
        <p:xfrm>
          <a:off x="671693" y="1563638"/>
          <a:ext cx="7670168" cy="3002707"/>
        </p:xfrm>
        <a:graphic>
          <a:graphicData uri="http://schemas.openxmlformats.org/presentationml/2006/ole">
            <mc:AlternateContent xmlns:mc="http://schemas.openxmlformats.org/markup-compatibility/2006">
              <mc:Choice xmlns:v="urn:schemas-microsoft-com:vml" Requires="v">
                <p:oleObj spid="_x0000_s1027" name="Visio" r:id="rId1" imgW="9537700" imgH="3746500" progId="Visio.Drawing.11">
                  <p:embed/>
                </p:oleObj>
              </mc:Choice>
              <mc:Fallback>
                <p:oleObj name="Visio" r:id="rId1" imgW="9537700" imgH="3746500" progId="Visio.Drawing.11">
                  <p:embed/>
                  <p:pic>
                    <p:nvPicPr>
                      <p:cNvPr id="0" name="图片 1026"/>
                      <p:cNvPicPr>
                        <a:picLocks noChangeAspect="1"/>
                      </p:cNvPicPr>
                      <p:nvPr/>
                    </p:nvPicPr>
                    <p:blipFill>
                      <a:blip r:embed="rId2"/>
                      <a:stretch>
                        <a:fillRect/>
                      </a:stretch>
                    </p:blipFill>
                    <p:spPr>
                      <a:xfrm>
                        <a:off x="671693" y="1563638"/>
                        <a:ext cx="7670168" cy="3002707"/>
                      </a:xfrm>
                      <a:prstGeom prst="rect">
                        <a:avLst/>
                      </a:prstGeom>
                      <a:noFill/>
                      <a:ln w="9525">
                        <a:noFill/>
                      </a:ln>
                    </p:spPr>
                  </p:pic>
                </p:oleObj>
              </mc:Fallback>
            </mc:AlternateContent>
          </a:graphicData>
        </a:graphic>
      </p:graphicFrame>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23478"/>
            <a:ext cx="8229600" cy="857250"/>
          </a:xfrm>
        </p:spPr>
        <p:txBody>
          <a:bodyPr>
            <a:normAutofit/>
          </a:bodyPr>
          <a:lstStyle/>
          <a:p>
            <a:r>
              <a:rPr lang="en-US" altLang="zh-CN"/>
              <a:t>2</a:t>
            </a:r>
            <a:r>
              <a:rPr lang="zh-CN" altLang="zh-CN"/>
              <a:t>．</a:t>
            </a:r>
            <a:r>
              <a:rPr lang="en-US" altLang="zh-CN"/>
              <a:t>CAP</a:t>
            </a:r>
            <a:r>
              <a:rPr lang="zh-CN" altLang="zh-CN"/>
              <a:t>理论的阐述与证明</a:t>
            </a:r>
            <a:endParaRPr lang="zh-CN" altLang="zh-CN"/>
          </a:p>
        </p:txBody>
      </p:sp>
      <p:pic>
        <p:nvPicPr>
          <p:cNvPr id="3074" name="Picture 2" descr="020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57372" y="987574"/>
            <a:ext cx="2846417" cy="336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97099" y="4517017"/>
            <a:ext cx="3416320" cy="461665"/>
          </a:xfrm>
          <a:prstGeom prst="rect">
            <a:avLst/>
          </a:prstGeom>
        </p:spPr>
        <p:txBody>
          <a:bodyPr wrap="none">
            <a:spAutoFit/>
          </a:bodyPr>
          <a:lstStyle/>
          <a:p>
            <a:r>
              <a:rPr lang="zh-CN" altLang="zh-CN" sz="2400">
                <a:latin typeface="黑体" panose="02010609060101010101" pitchFamily="49" charset="-122"/>
                <a:ea typeface="黑体" panose="02010609060101010101" pitchFamily="49" charset="-122"/>
              </a:rPr>
              <a:t>图</a:t>
            </a:r>
            <a:r>
              <a:rPr lang="en-US" altLang="zh-CN" sz="2400">
                <a:latin typeface="黑体" panose="02010609060101010101" pitchFamily="49" charset="-122"/>
                <a:ea typeface="黑体" panose="02010609060101010101" pitchFamily="49" charset="-122"/>
              </a:rPr>
              <a:t>2.2  CAP</a:t>
            </a:r>
            <a:r>
              <a:rPr lang="zh-CN" altLang="zh-CN" sz="2400">
                <a:latin typeface="黑体" panose="02010609060101010101" pitchFamily="49" charset="-122"/>
                <a:ea typeface="黑体" panose="02010609060101010101" pitchFamily="49" charset="-122"/>
              </a:rPr>
              <a:t>的基本场景 </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49298" y="699542"/>
            <a:ext cx="4955203" cy="461665"/>
          </a:xfrm>
          <a:prstGeom prst="rect">
            <a:avLst/>
          </a:prstGeom>
        </p:spPr>
        <p:txBody>
          <a:bodyPr wrap="none">
            <a:spAutoFit/>
          </a:bodyPr>
          <a:lstStyle/>
          <a:p>
            <a:r>
              <a:rPr lang="zh-CN" altLang="zh-CN" sz="2400">
                <a:latin typeface="黑体" panose="02010609060101010101" pitchFamily="49" charset="-122"/>
                <a:ea typeface="黑体" panose="02010609060101010101" pitchFamily="49" charset="-122"/>
              </a:rPr>
              <a:t>图</a:t>
            </a:r>
            <a:r>
              <a:rPr lang="en-US" altLang="zh-CN" sz="2400">
                <a:latin typeface="黑体" panose="02010609060101010101" pitchFamily="49" charset="-122"/>
                <a:ea typeface="黑体" panose="02010609060101010101" pitchFamily="49" charset="-122"/>
              </a:rPr>
              <a:t>2.3  </a:t>
            </a:r>
            <a:r>
              <a:rPr lang="zh-CN" altLang="zh-CN" sz="2400">
                <a:latin typeface="黑体" panose="02010609060101010101" pitchFamily="49" charset="-122"/>
                <a:ea typeface="黑体" panose="02010609060101010101" pitchFamily="49" charset="-122"/>
              </a:rPr>
              <a:t>分布式系统正常运转的流程</a:t>
            </a:r>
            <a:endParaRPr lang="zh-CN" altLang="en-US" sz="2400">
              <a:latin typeface="黑体" panose="02010609060101010101" pitchFamily="49" charset="-122"/>
              <a:ea typeface="黑体" panose="02010609060101010101" pitchFamily="49" charset="-122"/>
            </a:endParaRPr>
          </a:p>
        </p:txBody>
      </p:sp>
      <p:grpSp>
        <p:nvGrpSpPr>
          <p:cNvPr id="10" name="组合 9"/>
          <p:cNvGrpSpPr/>
          <p:nvPr/>
        </p:nvGrpSpPr>
        <p:grpSpPr>
          <a:xfrm>
            <a:off x="1310005" y="1519555"/>
            <a:ext cx="6667500" cy="2642870"/>
            <a:chOff x="2063" y="2393"/>
            <a:chExt cx="10500" cy="4162"/>
          </a:xfrm>
        </p:grpSpPr>
        <p:pic>
          <p:nvPicPr>
            <p:cNvPr id="4098" name="Picture 2" descr="020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3" y="2393"/>
              <a:ext cx="10501" cy="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2"/>
            <a:stretch>
              <a:fillRect/>
            </a:stretch>
          </p:blipFill>
          <p:spPr>
            <a:xfrm>
              <a:off x="5692" y="2616"/>
              <a:ext cx="3209" cy="1336"/>
            </a:xfrm>
            <a:prstGeom prst="rect">
              <a:avLst/>
            </a:prstGeom>
          </p:spPr>
        </p:pic>
        <p:pic>
          <p:nvPicPr>
            <p:cNvPr id="3" name="图片 2"/>
            <p:cNvPicPr>
              <a:picLocks noChangeAspect="1"/>
            </p:cNvPicPr>
            <p:nvPr/>
          </p:nvPicPr>
          <p:blipFill>
            <a:blip r:embed="rId2"/>
            <a:stretch>
              <a:fillRect/>
            </a:stretch>
          </p:blipFill>
          <p:spPr>
            <a:xfrm>
              <a:off x="9220" y="2619"/>
              <a:ext cx="3093" cy="1288"/>
            </a:xfrm>
            <a:prstGeom prst="rect">
              <a:avLst/>
            </a:prstGeom>
          </p:spPr>
        </p:pic>
        <p:pic>
          <p:nvPicPr>
            <p:cNvPr id="8" name="图片 7"/>
            <p:cNvPicPr>
              <a:picLocks noChangeAspect="1"/>
            </p:cNvPicPr>
            <p:nvPr/>
          </p:nvPicPr>
          <p:blipFill>
            <a:blip r:embed="rId3"/>
            <a:stretch>
              <a:fillRect/>
            </a:stretch>
          </p:blipFill>
          <p:spPr>
            <a:xfrm>
              <a:off x="11223" y="4977"/>
              <a:ext cx="758" cy="722"/>
            </a:xfrm>
            <a:prstGeom prst="rect">
              <a:avLst/>
            </a:prstGeom>
          </p:spPr>
        </p:pic>
      </p:gr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5736" y="699542"/>
            <a:ext cx="4913525" cy="523220"/>
          </a:xfrm>
          <a:prstGeom prst="rect">
            <a:avLst/>
          </a:prstGeom>
        </p:spPr>
        <p:txBody>
          <a:bodyPr wrap="none">
            <a:spAutoFit/>
          </a:bodyPr>
          <a:lstStyle/>
          <a:p>
            <a:r>
              <a:rPr lang="zh-CN" altLang="zh-CN" sz="2800">
                <a:latin typeface="黑体" panose="02010609060101010101" pitchFamily="49" charset="-122"/>
                <a:ea typeface="黑体" panose="02010609060101010101" pitchFamily="49" charset="-122"/>
              </a:rPr>
              <a:t>图2.4  断开N</a:t>
            </a:r>
            <a:r>
              <a:rPr lang="zh-CN" altLang="zh-CN" sz="2800" baseline="-25000">
                <a:latin typeface="黑体" panose="02010609060101010101" pitchFamily="49" charset="-122"/>
                <a:ea typeface="黑体" panose="02010609060101010101" pitchFamily="49" charset="-122"/>
              </a:rPr>
              <a:t>1</a:t>
            </a:r>
            <a:r>
              <a:rPr lang="zh-CN" altLang="zh-CN" sz="2800">
                <a:latin typeface="黑体" panose="02010609060101010101" pitchFamily="49" charset="-122"/>
                <a:ea typeface="黑体" panose="02010609060101010101" pitchFamily="49" charset="-122"/>
              </a:rPr>
              <a:t>和N</a:t>
            </a:r>
            <a:r>
              <a:rPr lang="zh-CN" altLang="zh-CN" sz="2800" baseline="-25000">
                <a:latin typeface="黑体" panose="02010609060101010101" pitchFamily="49" charset="-122"/>
                <a:ea typeface="黑体" panose="02010609060101010101" pitchFamily="49" charset="-122"/>
              </a:rPr>
              <a:t>2</a:t>
            </a:r>
            <a:r>
              <a:rPr lang="zh-CN" altLang="zh-CN" sz="2800">
                <a:latin typeface="黑体" panose="02010609060101010101" pitchFamily="49" charset="-122"/>
                <a:ea typeface="黑体" panose="02010609060101010101" pitchFamily="49" charset="-122"/>
              </a:rPr>
              <a:t>之间的网络</a:t>
            </a:r>
            <a:endParaRPr lang="zh-CN" altLang="zh-CN" sz="2800">
              <a:latin typeface="黑体" panose="02010609060101010101" pitchFamily="49" charset="-122"/>
              <a:ea typeface="黑体" panose="02010609060101010101" pitchFamily="49" charset="-122"/>
            </a:endParaRPr>
          </a:p>
        </p:txBody>
      </p:sp>
      <p:pic>
        <p:nvPicPr>
          <p:cNvPr id="5122" name="Picture 2" descr="020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4451" y="1563638"/>
            <a:ext cx="8064896" cy="319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3</a:t>
            </a:r>
            <a:r>
              <a:rPr lang="zh-CN" altLang="zh-CN"/>
              <a:t>．</a:t>
            </a:r>
            <a:r>
              <a:rPr lang="en-US" altLang="zh-CN"/>
              <a:t>CAP</a:t>
            </a:r>
            <a:r>
              <a:rPr lang="zh-CN" altLang="zh-CN" smtClean="0"/>
              <a:t>权衡</a:t>
            </a:r>
            <a:endParaRPr lang="zh-CN" altLang="zh-CN"/>
          </a:p>
        </p:txBody>
      </p:sp>
      <p:sp>
        <p:nvSpPr>
          <p:cNvPr id="3" name="内容占位符 2"/>
          <p:cNvSpPr>
            <a:spLocks noGrp="1"/>
          </p:cNvSpPr>
          <p:nvPr>
            <p:ph idx="1"/>
          </p:nvPr>
        </p:nvSpPr>
        <p:spPr>
          <a:xfrm>
            <a:off x="179512" y="1203598"/>
            <a:ext cx="8964488" cy="3394472"/>
          </a:xfrm>
        </p:spPr>
        <p:txBody>
          <a:bodyPr>
            <a:normAutofit fontScale="92500" lnSpcReduction="10000"/>
          </a:bodyPr>
          <a:lstStyle/>
          <a:p>
            <a:pPr marL="0" indent="0">
              <a:buNone/>
            </a:pPr>
            <a:r>
              <a:rPr lang="zh-CN" altLang="zh-CN" sz="2000" smtClean="0"/>
              <a:t>通过</a:t>
            </a:r>
            <a:r>
              <a:rPr lang="en-US" altLang="zh-CN" sz="2000"/>
              <a:t>CAP</a:t>
            </a:r>
            <a:r>
              <a:rPr lang="zh-CN" altLang="zh-CN" sz="2000"/>
              <a:t>理论，知道无法同时满足</a:t>
            </a:r>
            <a:r>
              <a:rPr lang="zh-CN" altLang="zh-CN" sz="2000">
                <a:solidFill>
                  <a:srgbClr val="FF0000"/>
                </a:solidFill>
              </a:rPr>
              <a:t>一致性</a:t>
            </a:r>
            <a:r>
              <a:rPr lang="zh-CN" altLang="zh-CN" sz="2000"/>
              <a:t>、</a:t>
            </a:r>
            <a:r>
              <a:rPr lang="zh-CN" altLang="zh-CN" sz="2000">
                <a:solidFill>
                  <a:srgbClr val="FF0000"/>
                </a:solidFill>
              </a:rPr>
              <a:t>可用性</a:t>
            </a:r>
            <a:r>
              <a:rPr lang="zh-CN" altLang="zh-CN" sz="2000"/>
              <a:t>和</a:t>
            </a:r>
            <a:r>
              <a:rPr lang="zh-CN" altLang="zh-CN" sz="2000">
                <a:solidFill>
                  <a:srgbClr val="FF0000"/>
                </a:solidFill>
              </a:rPr>
              <a:t>分区容错性</a:t>
            </a:r>
            <a:r>
              <a:rPr lang="zh-CN" altLang="zh-CN" sz="2000"/>
              <a:t>这三个特性，那应该如何取舍呢？</a:t>
            </a:r>
            <a:endParaRPr lang="zh-CN" altLang="zh-CN" sz="2000"/>
          </a:p>
          <a:p>
            <a:pPr marL="0" indent="0">
              <a:buNone/>
            </a:pPr>
            <a:r>
              <a:rPr lang="zh-CN" altLang="zh-CN" sz="2000"/>
              <a:t>（</a:t>
            </a:r>
            <a:r>
              <a:rPr lang="en-US" altLang="zh-CN" sz="2000"/>
              <a:t>1</a:t>
            </a:r>
            <a:r>
              <a:rPr lang="zh-CN" altLang="zh-CN" sz="2000"/>
              <a:t>）</a:t>
            </a:r>
            <a:r>
              <a:rPr lang="en-US" altLang="zh-CN" sz="2000"/>
              <a:t>CA without P</a:t>
            </a:r>
            <a:r>
              <a:rPr lang="zh-CN" altLang="zh-CN" sz="2000"/>
              <a:t>：如果不要求</a:t>
            </a:r>
            <a:r>
              <a:rPr lang="en-US" altLang="zh-CN" sz="2000"/>
              <a:t>P</a:t>
            </a:r>
            <a:r>
              <a:rPr lang="zh-CN" altLang="zh-CN" sz="2000"/>
              <a:t>（不允许分区），则</a:t>
            </a:r>
            <a:r>
              <a:rPr lang="en-US" altLang="zh-CN" sz="2000"/>
              <a:t>C</a:t>
            </a:r>
            <a:r>
              <a:rPr lang="zh-CN" altLang="zh-CN" sz="2000"/>
              <a:t>（强一致性）和</a:t>
            </a:r>
            <a:r>
              <a:rPr lang="en-US" altLang="zh-CN" sz="2000"/>
              <a:t>A</a:t>
            </a:r>
            <a:r>
              <a:rPr lang="zh-CN" altLang="zh-CN" sz="2000"/>
              <a:t>（可用性）是可以保证的。但其实分区始终会存在，因此</a:t>
            </a:r>
            <a:r>
              <a:rPr lang="en-US" altLang="zh-CN" sz="2000"/>
              <a:t>CA</a:t>
            </a:r>
            <a:r>
              <a:rPr lang="zh-CN" altLang="zh-CN" sz="2000"/>
              <a:t>的系统</a:t>
            </a:r>
            <a:r>
              <a:rPr lang="zh-CN" altLang="zh-CN" sz="2000" u="sng"/>
              <a:t>更多的是</a:t>
            </a:r>
            <a:r>
              <a:rPr lang="zh-CN" altLang="zh-CN" sz="2000"/>
              <a:t>允许分区后各子系统依然保持</a:t>
            </a:r>
            <a:r>
              <a:rPr lang="en-US" altLang="zh-CN" sz="2000"/>
              <a:t>CA</a:t>
            </a:r>
            <a:r>
              <a:rPr lang="zh-CN" altLang="zh-CN" sz="2000"/>
              <a:t>。</a:t>
            </a:r>
            <a:endParaRPr lang="zh-CN" altLang="zh-CN" sz="2000"/>
          </a:p>
          <a:p>
            <a:pPr marL="0" indent="0">
              <a:buNone/>
            </a:pPr>
            <a:r>
              <a:rPr lang="zh-CN" altLang="zh-CN" sz="2000"/>
              <a:t>（</a:t>
            </a:r>
            <a:r>
              <a:rPr lang="en-US" altLang="zh-CN" sz="2000"/>
              <a:t>2</a:t>
            </a:r>
            <a:r>
              <a:rPr lang="zh-CN" altLang="zh-CN" sz="2000"/>
              <a:t>）</a:t>
            </a:r>
            <a:r>
              <a:rPr lang="en-US" altLang="zh-CN" sz="2000"/>
              <a:t>CP without A</a:t>
            </a:r>
            <a:r>
              <a:rPr lang="zh-CN" altLang="zh-CN" sz="2000"/>
              <a:t>：如果不要求</a:t>
            </a:r>
            <a:r>
              <a:rPr lang="en-US" altLang="zh-CN" sz="2000"/>
              <a:t>A</a:t>
            </a:r>
            <a:r>
              <a:rPr lang="zh-CN" altLang="zh-CN" sz="2000"/>
              <a:t>（可用），相当于每个请求都需要在</a:t>
            </a:r>
            <a:r>
              <a:rPr lang="en-US" altLang="zh-CN" sz="2000"/>
              <a:t>Server</a:t>
            </a:r>
            <a:r>
              <a:rPr lang="zh-CN" altLang="zh-CN" sz="2000"/>
              <a:t>之间强一致，而</a:t>
            </a:r>
            <a:r>
              <a:rPr lang="en-US" altLang="zh-CN" sz="2000"/>
              <a:t>P</a:t>
            </a:r>
            <a:r>
              <a:rPr lang="zh-CN" altLang="zh-CN" sz="2000"/>
              <a:t>（分区）会导致同步时间无限延长，如此</a:t>
            </a:r>
            <a:r>
              <a:rPr lang="en-US" altLang="zh-CN" sz="2000"/>
              <a:t>CP</a:t>
            </a:r>
            <a:r>
              <a:rPr lang="zh-CN" altLang="zh-CN" sz="2000"/>
              <a:t>也是可以保证的。很多传统的数据库分布式事务都属于这种模式。</a:t>
            </a:r>
            <a:endParaRPr lang="zh-CN" altLang="zh-CN" sz="2000"/>
          </a:p>
          <a:p>
            <a:pPr marL="0" indent="0">
              <a:buNone/>
            </a:pPr>
            <a:r>
              <a:rPr lang="zh-CN" altLang="zh-CN" sz="2000"/>
              <a:t>（</a:t>
            </a:r>
            <a:r>
              <a:rPr lang="en-US" altLang="zh-CN" sz="2000"/>
              <a:t>3</a:t>
            </a:r>
            <a:r>
              <a:rPr lang="zh-CN" altLang="zh-CN" sz="2000"/>
              <a:t>）</a:t>
            </a:r>
            <a:r>
              <a:rPr lang="en-US" altLang="zh-CN" sz="2000"/>
              <a:t>AP without C</a:t>
            </a:r>
            <a:r>
              <a:rPr lang="zh-CN" altLang="zh-CN" sz="2000"/>
              <a:t>：要高可用并允许分区，则需放弃一致性。一旦分区发生，节点之间可能会失去联系，为了高可用，每个节点只能用本地数据提供服务，而这样会导致全局数据的不一致性。现在众多的</a:t>
            </a:r>
            <a:r>
              <a:rPr lang="en-US" altLang="zh-CN" sz="2000"/>
              <a:t>NoSQL</a:t>
            </a:r>
            <a:r>
              <a:rPr lang="zh-CN" altLang="zh-CN" sz="2000"/>
              <a:t>都属于此类。</a:t>
            </a:r>
            <a:endParaRPr lang="zh-CN" altLang="zh-CN" sz="2000"/>
          </a:p>
          <a:p>
            <a:pPr marL="0" indent="0">
              <a:buNone/>
            </a:pPr>
            <a:endParaRPr lang="zh-CN" altLang="zh-CN" sz="2000"/>
          </a:p>
          <a:p>
            <a:pPr marL="0" indent="0">
              <a:lnSpc>
                <a:spcPct val="120000"/>
              </a:lnSpc>
              <a:buNone/>
            </a:pPr>
            <a:endParaRPr lang="zh-CN" altLang="en-US" sz="2000" dirty="0"/>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.2.3  </a:t>
            </a:r>
            <a:r>
              <a:rPr lang="en-US" altLang="zh-CN"/>
              <a:t>BASE</a:t>
            </a:r>
            <a:r>
              <a:rPr lang="zh-CN" altLang="zh-CN"/>
              <a:t>理论</a:t>
            </a:r>
            <a:endParaRPr lang="zh-CN" altLang="en-US" dirty="0"/>
          </a:p>
        </p:txBody>
      </p:sp>
      <p:sp>
        <p:nvSpPr>
          <p:cNvPr id="3" name="内容占位符 2"/>
          <p:cNvSpPr>
            <a:spLocks noGrp="1"/>
          </p:cNvSpPr>
          <p:nvPr>
            <p:ph idx="1"/>
          </p:nvPr>
        </p:nvSpPr>
        <p:spPr/>
        <p:txBody>
          <a:bodyPr>
            <a:normAutofit/>
          </a:bodyPr>
          <a:lstStyle/>
          <a:p>
            <a:r>
              <a:rPr lang="zh-CN" altLang="zh-CN" sz="2000"/>
              <a:t>丹·普里切特（</a:t>
            </a:r>
            <a:r>
              <a:rPr lang="en-US" altLang="zh-CN" sz="2000"/>
              <a:t>Dan Pritchett</a:t>
            </a:r>
            <a:r>
              <a:rPr lang="zh-CN" altLang="zh-CN" sz="2000"/>
              <a:t>）在对大规模分布式系统的实践总结过程中，提出了</a:t>
            </a:r>
            <a:r>
              <a:rPr lang="en-US" altLang="zh-CN" sz="2000">
                <a:solidFill>
                  <a:srgbClr val="FF0000"/>
                </a:solidFill>
              </a:rPr>
              <a:t>BASE</a:t>
            </a:r>
            <a:r>
              <a:rPr lang="zh-CN" altLang="zh-CN" sz="2000">
                <a:solidFill>
                  <a:srgbClr val="FF0000"/>
                </a:solidFill>
              </a:rPr>
              <a:t>理论</a:t>
            </a:r>
            <a:r>
              <a:rPr lang="zh-CN" altLang="zh-CN" sz="2000"/>
              <a:t>，</a:t>
            </a:r>
            <a:r>
              <a:rPr lang="en-US" altLang="zh-CN" sz="2000"/>
              <a:t>BASE</a:t>
            </a:r>
            <a:r>
              <a:rPr lang="zh-CN" altLang="zh-CN" sz="2000"/>
              <a:t>理论是对</a:t>
            </a:r>
            <a:r>
              <a:rPr lang="en-US" altLang="zh-CN" sz="2000"/>
              <a:t>CAP</a:t>
            </a:r>
            <a:r>
              <a:rPr lang="zh-CN" altLang="zh-CN" sz="2000"/>
              <a:t>理论的延伸，核心思想是即使无法做到强一致性（</a:t>
            </a:r>
            <a:r>
              <a:rPr lang="en-US" altLang="zh-CN" sz="2000"/>
              <a:t>Strong Consistency</a:t>
            </a:r>
            <a:r>
              <a:rPr lang="zh-CN" altLang="zh-CN" sz="2000"/>
              <a:t>，</a:t>
            </a:r>
            <a:r>
              <a:rPr lang="en-US" altLang="zh-CN" sz="2000"/>
              <a:t>CAP</a:t>
            </a:r>
            <a:r>
              <a:rPr lang="zh-CN" altLang="zh-CN" sz="2000"/>
              <a:t>的一致性就是强一致性），但应用可以采用适合的方式达到</a:t>
            </a:r>
            <a:r>
              <a:rPr lang="zh-CN" altLang="zh-CN" sz="2000">
                <a:solidFill>
                  <a:srgbClr val="FF0000"/>
                </a:solidFill>
              </a:rPr>
              <a:t>最终一致性</a:t>
            </a:r>
            <a:r>
              <a:rPr lang="zh-CN" altLang="zh-CN" sz="2000"/>
              <a:t>（</a:t>
            </a:r>
            <a:r>
              <a:rPr lang="en-US" altLang="zh-CN" sz="2000"/>
              <a:t>Eventual Consistency</a:t>
            </a:r>
            <a:r>
              <a:rPr lang="zh-CN" altLang="zh-CN" sz="2000"/>
              <a:t>）。</a:t>
            </a:r>
            <a:endParaRPr lang="zh-CN" altLang="zh-CN" sz="2000"/>
          </a:p>
          <a:p>
            <a:r>
              <a:rPr lang="en-US" altLang="zh-CN" sz="2000"/>
              <a:t>BASE</a:t>
            </a:r>
            <a:r>
              <a:rPr lang="zh-CN" altLang="zh-CN" sz="2000"/>
              <a:t>是指</a:t>
            </a:r>
            <a:r>
              <a:rPr lang="zh-CN" altLang="zh-CN" sz="2000">
                <a:solidFill>
                  <a:srgbClr val="FF0000"/>
                </a:solidFill>
              </a:rPr>
              <a:t>基本可用</a:t>
            </a:r>
            <a:r>
              <a:rPr lang="zh-CN" altLang="zh-CN" sz="2000"/>
              <a:t>（</a:t>
            </a:r>
            <a:r>
              <a:rPr lang="en-US" altLang="zh-CN" sz="2000"/>
              <a:t>Basically Available</a:t>
            </a:r>
            <a:r>
              <a:rPr lang="zh-CN" altLang="zh-CN" sz="2000"/>
              <a:t>）、</a:t>
            </a:r>
            <a:r>
              <a:rPr lang="zh-CN" altLang="zh-CN" sz="2000">
                <a:solidFill>
                  <a:srgbClr val="FF0000"/>
                </a:solidFill>
              </a:rPr>
              <a:t>软状态</a:t>
            </a:r>
            <a:r>
              <a:rPr lang="zh-CN" altLang="zh-CN" sz="2000"/>
              <a:t>（</a:t>
            </a:r>
            <a:r>
              <a:rPr lang="en-US" altLang="zh-CN" sz="2000"/>
              <a:t>Soft State</a:t>
            </a:r>
            <a:r>
              <a:rPr lang="zh-CN" altLang="zh-CN" sz="2000"/>
              <a:t>）、</a:t>
            </a:r>
            <a:r>
              <a:rPr lang="zh-CN" altLang="zh-CN" sz="2000">
                <a:solidFill>
                  <a:srgbClr val="FF0000"/>
                </a:solidFill>
              </a:rPr>
              <a:t>最终一致性</a:t>
            </a:r>
            <a:r>
              <a:rPr lang="zh-CN" altLang="zh-CN" sz="2000"/>
              <a:t>（</a:t>
            </a:r>
            <a:r>
              <a:rPr lang="en-US" altLang="zh-CN" sz="2000"/>
              <a:t>Eventual Consistency</a:t>
            </a:r>
            <a:r>
              <a:rPr lang="zh-CN" altLang="zh-CN" sz="2000"/>
              <a:t>）。</a:t>
            </a:r>
            <a:endParaRPr lang="zh-CN" altLang="zh-CN" sz="2000"/>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1</a:t>
            </a:r>
            <a:r>
              <a:rPr lang="zh-CN" altLang="en-US" smtClean="0"/>
              <a:t>．</a:t>
            </a:r>
            <a:r>
              <a:rPr lang="zh-CN" altLang="zh-CN"/>
              <a:t>基本可用</a:t>
            </a:r>
            <a:endParaRPr lang="zh-CN" altLang="en-US" dirty="0"/>
          </a:p>
        </p:txBody>
      </p:sp>
      <p:sp>
        <p:nvSpPr>
          <p:cNvPr id="3" name="内容占位符 2"/>
          <p:cNvSpPr>
            <a:spLocks noGrp="1"/>
          </p:cNvSpPr>
          <p:nvPr>
            <p:ph idx="1"/>
          </p:nvPr>
        </p:nvSpPr>
        <p:spPr/>
        <p:txBody>
          <a:bodyPr>
            <a:normAutofit/>
          </a:bodyPr>
          <a:lstStyle/>
          <a:p>
            <a:r>
              <a:rPr lang="zh-CN" altLang="zh-CN">
                <a:solidFill>
                  <a:srgbClr val="FF0000"/>
                </a:solidFill>
              </a:rPr>
              <a:t>基本可用</a:t>
            </a:r>
            <a:r>
              <a:rPr lang="zh-CN" altLang="zh-CN"/>
              <a:t>是指分布式系统在出现故障的时候，允许损失部分可用性，即保证核心可用。电商大促时，为了应对访问量激增，部分用户可能会被引导到降级页面，服务层也可能只提供降级服务。这就是损失部分可用性的体现。</a:t>
            </a:r>
            <a:endParaRPr lang="zh-CN" altLang="zh-CN"/>
          </a:p>
          <a:p>
            <a:pPr>
              <a:lnSpc>
                <a:spcPct val="120000"/>
              </a:lnSpc>
            </a:pPr>
            <a:endParaRPr lang="zh-CN" altLang="en-US" dirty="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a:t>
            </a:r>
            <a:r>
              <a:rPr lang="zh-CN" altLang="en-US" smtClean="0"/>
              <a:t>．</a:t>
            </a:r>
            <a:r>
              <a:rPr lang="zh-CN" altLang="zh-CN"/>
              <a:t>软状态</a:t>
            </a:r>
            <a:endParaRPr lang="zh-CN" altLang="en-US" dirty="0"/>
          </a:p>
        </p:txBody>
      </p:sp>
      <p:sp>
        <p:nvSpPr>
          <p:cNvPr id="3" name="内容占位符 2"/>
          <p:cNvSpPr>
            <a:spLocks noGrp="1"/>
          </p:cNvSpPr>
          <p:nvPr>
            <p:ph idx="1"/>
          </p:nvPr>
        </p:nvSpPr>
        <p:spPr/>
        <p:txBody>
          <a:bodyPr>
            <a:normAutofit/>
          </a:bodyPr>
          <a:lstStyle/>
          <a:p>
            <a:r>
              <a:rPr lang="zh-CN" altLang="zh-CN"/>
              <a:t>软状态是指允许系统存在中间状态，而该中间状态不会影响系统整体可用性。</a:t>
            </a:r>
            <a:endParaRPr lang="zh-CN" altLang="zh-CN"/>
          </a:p>
          <a:p>
            <a:r>
              <a:rPr lang="zh-CN" altLang="zh-CN"/>
              <a:t>分布式存储中一般一份数据至少会有三个副本，允许不同节点间副本同步的延时就是软状态的体现。例如</a:t>
            </a:r>
            <a:r>
              <a:rPr lang="en-US" altLang="zh-CN"/>
              <a:t>MySQL replication</a:t>
            </a:r>
            <a:r>
              <a:rPr lang="zh-CN" altLang="zh-CN"/>
              <a:t>的异步复制就是这种体现。</a:t>
            </a:r>
            <a:endParaRPr lang="zh-CN" altLang="zh-CN"/>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3</a:t>
            </a:r>
            <a:r>
              <a:rPr lang="zh-CN" altLang="en-US" smtClean="0"/>
              <a:t>．</a:t>
            </a:r>
            <a:r>
              <a:rPr lang="zh-CN" altLang="zh-CN"/>
              <a:t>最终一致性</a:t>
            </a:r>
            <a:endParaRPr lang="zh-CN" altLang="en-US" dirty="0"/>
          </a:p>
        </p:txBody>
      </p:sp>
      <p:sp>
        <p:nvSpPr>
          <p:cNvPr id="3" name="内容占位符 2"/>
          <p:cNvSpPr>
            <a:spLocks noGrp="1"/>
          </p:cNvSpPr>
          <p:nvPr>
            <p:ph idx="1"/>
          </p:nvPr>
        </p:nvSpPr>
        <p:spPr>
          <a:xfrm>
            <a:off x="457200" y="1200150"/>
            <a:ext cx="8229600" cy="3531839"/>
          </a:xfrm>
        </p:spPr>
        <p:txBody>
          <a:bodyPr>
            <a:noAutofit/>
          </a:bodyPr>
          <a:lstStyle/>
          <a:p>
            <a:r>
              <a:rPr lang="zh-CN" altLang="zh-CN" sz="2000">
                <a:solidFill>
                  <a:srgbClr val="FF0000"/>
                </a:solidFill>
              </a:rPr>
              <a:t>最终一致性</a:t>
            </a:r>
            <a:r>
              <a:rPr lang="zh-CN" altLang="zh-CN" sz="2000"/>
              <a:t>是指系统中的所有数据副本经过一定时间后，最终能够达到一致的状态。</a:t>
            </a:r>
            <a:endParaRPr lang="zh-CN" altLang="zh-CN" sz="2000"/>
          </a:p>
          <a:p>
            <a:r>
              <a:rPr lang="zh-CN" altLang="zh-CN" sz="2000"/>
              <a:t>弱一致性和强一致性相反，最终一致性是弱一致性的一种特殊情况。</a:t>
            </a:r>
            <a:endParaRPr lang="zh-CN" altLang="zh-CN" sz="2000"/>
          </a:p>
          <a:p>
            <a:r>
              <a:rPr lang="en-US" altLang="zh-CN" sz="2000"/>
              <a:t>BASE</a:t>
            </a:r>
            <a:r>
              <a:rPr lang="zh-CN" altLang="zh-CN" sz="2000"/>
              <a:t>和</a:t>
            </a:r>
            <a:r>
              <a:rPr lang="en-US" altLang="zh-CN" sz="2000"/>
              <a:t>ACID</a:t>
            </a:r>
            <a:r>
              <a:rPr lang="zh-CN" altLang="zh-CN" sz="2000"/>
              <a:t>的区别与联系是什么呢？</a:t>
            </a:r>
            <a:r>
              <a:rPr lang="en-US" altLang="zh-CN" sz="2000"/>
              <a:t>ACID</a:t>
            </a:r>
            <a:r>
              <a:rPr lang="zh-CN" altLang="zh-CN" sz="2000"/>
              <a:t>是传统数据库常用的设计理念，追求强一致性模型。</a:t>
            </a:r>
            <a:r>
              <a:rPr lang="en-US" altLang="zh-CN" sz="2000"/>
              <a:t>BASE</a:t>
            </a:r>
            <a:r>
              <a:rPr lang="zh-CN" altLang="zh-CN" sz="2000"/>
              <a:t>支持的是大型分布式系统，提出通过</a:t>
            </a:r>
            <a:r>
              <a:rPr lang="zh-CN" altLang="zh-CN" sz="2000" u="sng"/>
              <a:t>牺牲</a:t>
            </a:r>
            <a:r>
              <a:rPr lang="zh-CN" altLang="zh-CN" sz="2000"/>
              <a:t>强一致性获得高可用性。</a:t>
            </a:r>
            <a:r>
              <a:rPr lang="en-US" altLang="zh-CN" sz="2000"/>
              <a:t>ACID</a:t>
            </a:r>
            <a:r>
              <a:rPr lang="zh-CN" altLang="zh-CN" sz="2000"/>
              <a:t>和</a:t>
            </a:r>
            <a:r>
              <a:rPr lang="en-US" altLang="zh-CN" sz="2000"/>
              <a:t>BASE</a:t>
            </a:r>
            <a:r>
              <a:rPr lang="zh-CN" altLang="zh-CN" sz="2000"/>
              <a:t>代表了两种截然相反的设计哲学。在分布式系统设计的场景中，系统组件对一致性要求是不同的，因此</a:t>
            </a:r>
            <a:r>
              <a:rPr lang="en-US" altLang="zh-CN" sz="2000"/>
              <a:t>ACID</a:t>
            </a:r>
            <a:r>
              <a:rPr lang="zh-CN" altLang="zh-CN" sz="2000"/>
              <a:t>和</a:t>
            </a:r>
            <a:r>
              <a:rPr lang="en-US" altLang="zh-CN" sz="2000"/>
              <a:t>BASE</a:t>
            </a:r>
            <a:r>
              <a:rPr lang="zh-CN" altLang="zh-CN" sz="2000"/>
              <a:t>又会结合使用。</a:t>
            </a:r>
            <a:endParaRPr lang="zh-CN" altLang="zh-CN" sz="2000"/>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2.2.4  </a:t>
            </a:r>
            <a:r>
              <a:rPr lang="zh-CN" altLang="en-US" smtClean="0"/>
              <a:t>最终一致性</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zh-CN" altLang="zh-CN" sz="2000" smtClean="0"/>
              <a:t>下面</a:t>
            </a:r>
            <a:r>
              <a:rPr lang="zh-CN" altLang="zh-CN" sz="2000"/>
              <a:t>以上面的场景来描述下不同程度的一致性。</a:t>
            </a:r>
            <a:endParaRPr lang="zh-CN" altLang="zh-CN" sz="2000"/>
          </a:p>
          <a:p>
            <a:pPr marL="0" indent="0">
              <a:buNone/>
            </a:pPr>
            <a:r>
              <a:rPr lang="en-US" altLang="zh-CN" sz="2000" smtClean="0">
                <a:sym typeface="Wingdings 2" panose="05020102010507070707"/>
              </a:rPr>
              <a:t></a:t>
            </a:r>
            <a:r>
              <a:rPr lang="zh-CN" altLang="zh-CN" sz="2000" b="1" smtClean="0"/>
              <a:t>强</a:t>
            </a:r>
            <a:r>
              <a:rPr lang="zh-CN" altLang="zh-CN" sz="2000" b="1"/>
              <a:t>一致性（即时一致性）</a:t>
            </a:r>
            <a:r>
              <a:rPr lang="zh-CN" altLang="zh-CN" sz="2000"/>
              <a:t>：假如</a:t>
            </a:r>
            <a:r>
              <a:rPr lang="en-US" altLang="zh-CN" sz="2000"/>
              <a:t>A</a:t>
            </a:r>
            <a:r>
              <a:rPr lang="zh-CN" altLang="zh-CN" sz="2000"/>
              <a:t>先写入了一个值到存储系统，存储系统保证后续</a:t>
            </a:r>
            <a:r>
              <a:rPr lang="en-US" altLang="zh-CN" sz="2000"/>
              <a:t>A</a:t>
            </a:r>
            <a:r>
              <a:rPr lang="zh-CN" altLang="zh-CN" sz="2000"/>
              <a:t>、</a:t>
            </a:r>
            <a:r>
              <a:rPr lang="en-US" altLang="zh-CN" sz="2000"/>
              <a:t>B</a:t>
            </a:r>
            <a:r>
              <a:rPr lang="zh-CN" altLang="zh-CN" sz="2000"/>
              <a:t>、</a:t>
            </a:r>
            <a:r>
              <a:rPr lang="en-US" altLang="zh-CN" sz="2000"/>
              <a:t>C</a:t>
            </a:r>
            <a:r>
              <a:rPr lang="zh-CN" altLang="zh-CN" sz="2000"/>
              <a:t>的读取操作都将返回最新值。</a:t>
            </a:r>
            <a:endParaRPr lang="zh-CN" altLang="zh-CN" sz="2000"/>
          </a:p>
          <a:p>
            <a:pPr marL="0" indent="0">
              <a:buNone/>
            </a:pPr>
            <a:r>
              <a:rPr lang="en-US" altLang="zh-CN" sz="2000" smtClean="0">
                <a:sym typeface="Wingdings 2" panose="05020102010507070707"/>
              </a:rPr>
              <a:t></a:t>
            </a:r>
            <a:r>
              <a:rPr lang="zh-CN" altLang="zh-CN" sz="2000" b="1" smtClean="0"/>
              <a:t>弱</a:t>
            </a:r>
            <a:r>
              <a:rPr lang="zh-CN" altLang="zh-CN" sz="2000" b="1"/>
              <a:t>一致性</a:t>
            </a:r>
            <a:r>
              <a:rPr lang="zh-CN" altLang="zh-CN" sz="2000"/>
              <a:t>：假如</a:t>
            </a:r>
            <a:r>
              <a:rPr lang="en-US" altLang="zh-CN" sz="2000"/>
              <a:t>A</a:t>
            </a:r>
            <a:r>
              <a:rPr lang="zh-CN" altLang="zh-CN" sz="2000"/>
              <a:t>先写入了一个值到存储系统，存储系统不能保证后续</a:t>
            </a:r>
            <a:r>
              <a:rPr lang="en-US" altLang="zh-CN" sz="2000"/>
              <a:t>A</a:t>
            </a:r>
            <a:r>
              <a:rPr lang="zh-CN" altLang="zh-CN" sz="2000"/>
              <a:t>、</a:t>
            </a:r>
            <a:r>
              <a:rPr lang="en-US" altLang="zh-CN" sz="2000"/>
              <a:t>B</a:t>
            </a:r>
            <a:r>
              <a:rPr lang="zh-CN" altLang="zh-CN" sz="2000"/>
              <a:t>、</a:t>
            </a:r>
            <a:r>
              <a:rPr lang="en-US" altLang="zh-CN" sz="2000"/>
              <a:t>C</a:t>
            </a:r>
            <a:r>
              <a:rPr lang="zh-CN" altLang="zh-CN" sz="2000"/>
              <a:t>的读取操作能读取到最新值。此种情况下有一个“</a:t>
            </a:r>
            <a:r>
              <a:rPr lang="zh-CN" altLang="zh-CN" sz="2000">
                <a:solidFill>
                  <a:srgbClr val="FF0000"/>
                </a:solidFill>
              </a:rPr>
              <a:t>时间窗口”</a:t>
            </a:r>
            <a:r>
              <a:rPr lang="zh-CN" altLang="zh-CN" sz="2000"/>
              <a:t>的概念，它特指从</a:t>
            </a:r>
            <a:r>
              <a:rPr lang="en-US" altLang="zh-CN" sz="2000"/>
              <a:t>A</a:t>
            </a:r>
            <a:r>
              <a:rPr lang="zh-CN" altLang="zh-CN" sz="2000"/>
              <a:t>写入值，到后续操作</a:t>
            </a:r>
            <a:r>
              <a:rPr lang="en-US" altLang="zh-CN" sz="2000"/>
              <a:t>A</a:t>
            </a:r>
            <a:r>
              <a:rPr lang="zh-CN" altLang="zh-CN" sz="2000"/>
              <a:t>、</a:t>
            </a:r>
            <a:r>
              <a:rPr lang="en-US" altLang="zh-CN" sz="2000"/>
              <a:t>B</a:t>
            </a:r>
            <a:r>
              <a:rPr lang="zh-CN" altLang="zh-CN" sz="2000"/>
              <a:t>、</a:t>
            </a:r>
            <a:r>
              <a:rPr lang="en-US" altLang="zh-CN" sz="2000"/>
              <a:t>C</a:t>
            </a:r>
            <a:r>
              <a:rPr lang="zh-CN" altLang="zh-CN" sz="2000"/>
              <a:t>读取到最新值这一段时间。“时间窗口”类似时空穿梭门，不过穿梭门是可以穿越到过去的，而一致性窗口只能穿越到未来，方法很简单，就是“等会儿”。</a:t>
            </a:r>
            <a:endParaRPr lang="zh-CN" altLang="zh-CN" sz="2000"/>
          </a:p>
          <a:p>
            <a:pPr marL="0" indent="0">
              <a:buNone/>
            </a:pPr>
            <a:r>
              <a:rPr lang="en-US" altLang="zh-CN" sz="2000" smtClean="0">
                <a:sym typeface="Wingdings 2" panose="05020102010507070707"/>
              </a:rPr>
              <a:t></a:t>
            </a:r>
            <a:r>
              <a:rPr lang="zh-CN" altLang="zh-CN" sz="2000" b="1" smtClean="0"/>
              <a:t>最终</a:t>
            </a:r>
            <a:r>
              <a:rPr lang="zh-CN" altLang="zh-CN" sz="2000" b="1"/>
              <a:t>一致性</a:t>
            </a:r>
            <a:r>
              <a:rPr lang="zh-CN" altLang="zh-CN" sz="2000"/>
              <a:t>：是弱一致性的一种特例。假如</a:t>
            </a:r>
            <a:r>
              <a:rPr lang="en-US" altLang="zh-CN" sz="2000"/>
              <a:t>A</a:t>
            </a:r>
            <a:r>
              <a:rPr lang="zh-CN" altLang="zh-CN" sz="2000"/>
              <a:t>首先“写”了一个值到存储系统，存储系统保证如果在</a:t>
            </a:r>
            <a:r>
              <a:rPr lang="en-US" altLang="zh-CN" sz="2000"/>
              <a:t>A</a:t>
            </a:r>
            <a:r>
              <a:rPr lang="zh-CN" altLang="zh-CN" sz="2000"/>
              <a:t>、</a:t>
            </a:r>
            <a:r>
              <a:rPr lang="en-US" altLang="zh-CN" sz="2000"/>
              <a:t>B</a:t>
            </a:r>
            <a:r>
              <a:rPr lang="zh-CN" altLang="zh-CN" sz="2000"/>
              <a:t>、</a:t>
            </a:r>
            <a:r>
              <a:rPr lang="en-US" altLang="zh-CN" sz="2000"/>
              <a:t>C</a:t>
            </a:r>
            <a:r>
              <a:rPr lang="zh-CN" altLang="zh-CN" sz="2000"/>
              <a:t>后续读取之前没有其他写操作更新同样的值的话，最终所有的读取操作都会读取到</a:t>
            </a:r>
            <a:r>
              <a:rPr lang="en-US" altLang="zh-CN" sz="2000"/>
              <a:t>A</a:t>
            </a:r>
            <a:r>
              <a:rPr lang="zh-CN" altLang="zh-CN" sz="2000"/>
              <a:t>写入的最新值。此种情况下，如果没有失败发生的话，“</a:t>
            </a:r>
            <a:r>
              <a:rPr lang="zh-CN" altLang="zh-CN" sz="2000">
                <a:solidFill>
                  <a:srgbClr val="FF0000"/>
                </a:solidFill>
              </a:rPr>
              <a:t>不一致性窗口</a:t>
            </a:r>
            <a:r>
              <a:rPr lang="zh-CN" altLang="zh-CN" sz="2000"/>
              <a:t>”的大小依赖于以下的几个因素：</a:t>
            </a:r>
            <a:r>
              <a:rPr lang="zh-CN" altLang="zh-CN" sz="2000">
                <a:solidFill>
                  <a:srgbClr val="FF0000"/>
                </a:solidFill>
              </a:rPr>
              <a:t>交互延迟，系统的负载，以及复制技术中复本的个数</a:t>
            </a:r>
            <a:r>
              <a:rPr lang="zh-CN" altLang="zh-CN" sz="2000"/>
              <a:t>。最终一致性方面最出名的系统可以说是</a:t>
            </a:r>
            <a:r>
              <a:rPr lang="en-US" altLang="zh-CN" sz="2000"/>
              <a:t>DNS</a:t>
            </a:r>
            <a:r>
              <a:rPr lang="zh-CN" altLang="zh-CN" sz="2000"/>
              <a:t>系统，当更新一个域名的</a:t>
            </a:r>
            <a:r>
              <a:rPr lang="en-US" altLang="zh-CN" sz="2000"/>
              <a:t>IP</a:t>
            </a:r>
            <a:r>
              <a:rPr lang="zh-CN" altLang="zh-CN" sz="2000"/>
              <a:t>以后，根据配置策略以及缓存控制策略的不同，最终所有的客户都会看到最新的值。</a:t>
            </a:r>
            <a:endParaRPr lang="zh-CN" altLang="zh-CN" sz="2000"/>
          </a:p>
          <a:p>
            <a:pPr marL="0" indent="0">
              <a:buNone/>
            </a:pPr>
            <a:endParaRPr lang="zh-CN" altLang="zh-CN" sz="2000"/>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2.2.5 </a:t>
            </a:r>
            <a:r>
              <a:rPr lang="zh-CN" altLang="zh-CN" smtClean="0"/>
              <a:t>一致性</a:t>
            </a:r>
            <a:r>
              <a:rPr lang="zh-CN" altLang="zh-CN"/>
              <a:t>散</a:t>
            </a:r>
            <a:r>
              <a:rPr lang="zh-CN" altLang="zh-CN" smtClean="0"/>
              <a:t>列</a:t>
            </a:r>
            <a:endParaRPr lang="zh-CN" altLang="en-US" dirty="0"/>
          </a:p>
        </p:txBody>
      </p:sp>
      <p:sp>
        <p:nvSpPr>
          <p:cNvPr id="3" name="内容占位符 2"/>
          <p:cNvSpPr>
            <a:spLocks noGrp="1"/>
          </p:cNvSpPr>
          <p:nvPr>
            <p:ph idx="1"/>
          </p:nvPr>
        </p:nvSpPr>
        <p:spPr>
          <a:xfrm>
            <a:off x="457200" y="1200151"/>
            <a:ext cx="4906888" cy="3394472"/>
          </a:xfrm>
        </p:spPr>
        <p:txBody>
          <a:bodyPr>
            <a:normAutofit/>
          </a:bodyPr>
          <a:lstStyle/>
          <a:p>
            <a:pPr marL="0" indent="0">
              <a:buNone/>
            </a:pPr>
            <a:r>
              <a:rPr lang="en-US" altLang="zh-CN" sz="1800" b="1"/>
              <a:t>1</a:t>
            </a:r>
            <a:r>
              <a:rPr lang="zh-CN" altLang="zh-CN" sz="1800" b="1"/>
              <a:t>．基本概念</a:t>
            </a:r>
            <a:endParaRPr lang="zh-CN" altLang="zh-CN" sz="1800" b="1"/>
          </a:p>
          <a:p>
            <a:pPr marL="0" indent="0">
              <a:buNone/>
            </a:pPr>
            <a:r>
              <a:rPr lang="zh-CN" altLang="zh-CN" sz="1800"/>
              <a:t>一致性散列算法（</a:t>
            </a:r>
            <a:r>
              <a:rPr lang="en-US" altLang="zh-CN" sz="1800"/>
              <a:t>Consistent Hashing</a:t>
            </a:r>
            <a:r>
              <a:rPr lang="zh-CN" altLang="zh-CN" sz="1800"/>
              <a:t>）最早在论文</a:t>
            </a:r>
            <a:r>
              <a:rPr lang="en-US" altLang="zh-CN" sz="1800" i="1"/>
              <a:t>Consistent Hashing and Random Trees: Distributed Caching Protocols for Relieving Hot Spots on the World Wide Web</a:t>
            </a:r>
            <a:r>
              <a:rPr lang="zh-CN" altLang="zh-CN" sz="1800"/>
              <a:t>中被提出。简单来说，一致性散列将整个散列值空间组织成一个虚拟的圆环。假设某散列函数</a:t>
            </a:r>
            <a:r>
              <a:rPr lang="en-US" altLang="zh-CN" sz="1800"/>
              <a:t>H</a:t>
            </a:r>
            <a:r>
              <a:rPr lang="zh-CN" altLang="zh-CN" sz="1800"/>
              <a:t>的值空间为</a:t>
            </a:r>
            <a:r>
              <a:rPr lang="en-US" altLang="zh-CN" sz="1800"/>
              <a:t>0</a:t>
            </a:r>
            <a:r>
              <a:rPr lang="zh-CN" altLang="zh-CN" sz="1800"/>
              <a:t>～</a:t>
            </a:r>
            <a:r>
              <a:rPr lang="en-US" altLang="zh-CN" sz="1800"/>
              <a:t>2</a:t>
            </a:r>
            <a:r>
              <a:rPr lang="en-US" altLang="zh-CN" sz="1800" baseline="30000"/>
              <a:t>32</a:t>
            </a:r>
            <a:r>
              <a:rPr lang="zh-CN" altLang="zh-CN" sz="1800"/>
              <a:t>－</a:t>
            </a:r>
            <a:r>
              <a:rPr lang="en-US" altLang="zh-CN" sz="1800"/>
              <a:t>1</a:t>
            </a:r>
            <a:r>
              <a:rPr lang="zh-CN" altLang="zh-CN" sz="1800"/>
              <a:t>（即散列值是一个</a:t>
            </a:r>
            <a:r>
              <a:rPr lang="en-US" altLang="zh-CN" sz="1800"/>
              <a:t>32</a:t>
            </a:r>
            <a:r>
              <a:rPr lang="zh-CN" altLang="zh-CN" sz="1800"/>
              <a:t>位无符号整形），整个散列空间环如</a:t>
            </a:r>
            <a:r>
              <a:rPr lang="zh-CN" altLang="zh-CN" sz="1800" smtClean="0"/>
              <a:t>图所</a:t>
            </a:r>
            <a:r>
              <a:rPr lang="zh-CN" altLang="zh-CN" sz="1800"/>
              <a:t>示。</a:t>
            </a:r>
            <a:endParaRPr lang="zh-CN" altLang="zh-CN" sz="1800"/>
          </a:p>
          <a:p>
            <a:pPr marL="0" indent="0">
              <a:buNone/>
            </a:pPr>
            <a:endParaRPr lang="zh-CN" altLang="zh-CN" sz="2000"/>
          </a:p>
          <a:p>
            <a:pPr marL="0" indent="0">
              <a:buNone/>
            </a:pPr>
            <a:endParaRPr lang="zh-CN" altLang="zh-CN" sz="2000"/>
          </a:p>
        </p:txBody>
      </p:sp>
      <p:pic>
        <p:nvPicPr>
          <p:cNvPr id="4" name="图片 3"/>
          <p:cNvPicPr>
            <a:picLocks noChangeAspect="1"/>
          </p:cNvPicPr>
          <p:nvPr/>
        </p:nvPicPr>
        <p:blipFill>
          <a:blip r:embed="rId1"/>
          <a:stretch>
            <a:fillRect/>
          </a:stretch>
        </p:blipFill>
        <p:spPr>
          <a:xfrm>
            <a:off x="5502275" y="881380"/>
            <a:ext cx="3345180" cy="3634105"/>
          </a:xfrm>
          <a:prstGeom prst="rect">
            <a:avLst/>
          </a:prstGeom>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normAutofit/>
          </a:bodyPr>
          <a:lstStyle/>
          <a:p>
            <a:pPr>
              <a:lnSpc>
                <a:spcPct val="120000"/>
              </a:lnSpc>
              <a:buFont typeface="Wingdings" panose="05000000000000000000" charset="0"/>
              <a:buChar char=""/>
            </a:pPr>
            <a:r>
              <a:rPr lang="en-US" altLang="zh-CN" sz="2800">
                <a:hlinkClick r:id="rId1" tooltip="" action="ppaction://hlinksldjump"/>
              </a:rPr>
              <a:t>2</a:t>
            </a:r>
            <a:r>
              <a:rPr lang="en-US" altLang="zh-CN" sz="2800" smtClean="0">
                <a:hlinkClick r:id="rId1" tooltip="" action="ppaction://hlinksldjump"/>
              </a:rPr>
              <a:t>.1  </a:t>
            </a:r>
            <a:r>
              <a:rPr lang="zh-CN" altLang="zh-CN" sz="2800" smtClean="0">
                <a:hlinkClick r:id="rId1" tooltip="" action="ppaction://hlinksldjump"/>
              </a:rPr>
              <a:t>分布式</a:t>
            </a:r>
            <a:r>
              <a:rPr lang="zh-CN" altLang="zh-CN" sz="2800">
                <a:hlinkClick r:id="rId1" tooltip="" action="ppaction://hlinksldjump"/>
              </a:rPr>
              <a:t>计算概述</a:t>
            </a:r>
            <a:r>
              <a:rPr lang="zh-CN" altLang="en-US" sz="2800" smtClean="0"/>
              <a:t>	</a:t>
            </a:r>
            <a:endParaRPr lang="en-US" altLang="zh-CN" sz="2800" smtClean="0"/>
          </a:p>
          <a:p>
            <a:pPr>
              <a:lnSpc>
                <a:spcPct val="120000"/>
              </a:lnSpc>
              <a:buFont typeface="Wingdings" panose="05000000000000000000" charset="0"/>
              <a:buChar char=""/>
            </a:pPr>
            <a:r>
              <a:rPr lang="en-US" altLang="zh-CN" sz="2800" smtClean="0">
                <a:solidFill>
                  <a:srgbClr val="FF0000"/>
                </a:solidFill>
                <a:hlinkClick r:id="rId2" tooltip="" action="ppaction://hlinksldjump"/>
              </a:rPr>
              <a:t>2.2  </a:t>
            </a:r>
            <a:r>
              <a:rPr lang="zh-CN" altLang="zh-CN" sz="2800" smtClean="0">
                <a:solidFill>
                  <a:srgbClr val="FF0000"/>
                </a:solidFill>
                <a:hlinkClick r:id="rId2" tooltip="" action="ppaction://hlinksldjump"/>
              </a:rPr>
              <a:t>分布式</a:t>
            </a:r>
            <a:r>
              <a:rPr lang="zh-CN" altLang="zh-CN" sz="2800">
                <a:solidFill>
                  <a:srgbClr val="FF0000"/>
                </a:solidFill>
                <a:hlinkClick r:id="rId2" tooltip="" action="ppaction://hlinksldjump"/>
              </a:rPr>
              <a:t>计算的理论</a:t>
            </a:r>
            <a:r>
              <a:rPr lang="zh-CN" altLang="zh-CN" sz="2800" smtClean="0">
                <a:solidFill>
                  <a:srgbClr val="FF0000"/>
                </a:solidFill>
                <a:hlinkClick r:id="rId2" tooltip="" action="ppaction://hlinksldjump"/>
              </a:rPr>
              <a:t>基础</a:t>
            </a:r>
            <a:endParaRPr lang="en-US" altLang="zh-CN" sz="2800" smtClean="0"/>
          </a:p>
          <a:p>
            <a:pPr>
              <a:lnSpc>
                <a:spcPct val="120000"/>
              </a:lnSpc>
              <a:buFont typeface="Wingdings" panose="05000000000000000000" charset="0"/>
              <a:buChar char=""/>
            </a:pPr>
            <a:r>
              <a:rPr lang="en-US" altLang="zh-CN" sz="2800" smtClean="0">
                <a:solidFill>
                  <a:srgbClr val="FF0000"/>
                </a:solidFill>
                <a:hlinkClick r:id="rId3" tooltip="" action="ppaction://hlinksldjump"/>
              </a:rPr>
              <a:t>2.3  </a:t>
            </a:r>
            <a:r>
              <a:rPr lang="zh-CN" altLang="zh-CN" sz="2800" smtClean="0">
                <a:solidFill>
                  <a:srgbClr val="FF0000"/>
                </a:solidFill>
                <a:hlinkClick r:id="rId3" tooltip="" action="ppaction://hlinksldjump"/>
              </a:rPr>
              <a:t>分布式系统概述</a:t>
            </a:r>
            <a:endParaRPr lang="en-US" altLang="zh-CN" sz="2800" smtClean="0"/>
          </a:p>
          <a:p>
            <a:pPr>
              <a:lnSpc>
                <a:spcPct val="120000"/>
              </a:lnSpc>
              <a:buFont typeface="Wingdings" panose="05000000000000000000" charset="0"/>
              <a:buChar char=""/>
            </a:pPr>
            <a:r>
              <a:rPr lang="en-US" altLang="zh-CN" sz="2800" smtClean="0">
                <a:solidFill>
                  <a:schemeClr val="tx1"/>
                </a:solidFill>
                <a:hlinkClick r:id="rId4" tooltip="" action="ppaction://hlinksldjump"/>
              </a:rPr>
              <a:t>2.4  </a:t>
            </a:r>
            <a:r>
              <a:rPr lang="zh-CN" altLang="zh-CN" sz="2800" smtClean="0">
                <a:solidFill>
                  <a:schemeClr val="tx1"/>
                </a:solidFill>
                <a:hlinkClick r:id="rId4" tooltip="" action="ppaction://hlinksldjump"/>
              </a:rPr>
              <a:t>分布式</a:t>
            </a:r>
            <a:r>
              <a:rPr lang="zh-CN" altLang="zh-CN" sz="2800">
                <a:solidFill>
                  <a:schemeClr val="tx1"/>
                </a:solidFill>
                <a:hlinkClick r:id="rId4" tooltip="" action="ppaction://hlinksldjump"/>
              </a:rPr>
              <a:t>系统的进</a:t>
            </a:r>
            <a:r>
              <a:rPr lang="zh-CN" altLang="zh-CN" sz="2800" smtClean="0">
                <a:solidFill>
                  <a:schemeClr val="tx1"/>
                </a:solidFill>
                <a:hlinkClick r:id="rId4" tooltip="" action="ppaction://hlinksldjump"/>
              </a:rPr>
              <a:t>阶</a:t>
            </a:r>
            <a:endParaRPr lang="en-US" altLang="zh-CN" sz="2800" smtClean="0"/>
          </a:p>
          <a:p>
            <a:pPr>
              <a:lnSpc>
                <a:spcPct val="120000"/>
              </a:lnSpc>
              <a:buFont typeface="Wingdings" panose="05000000000000000000" charset="0"/>
              <a:buChar char=""/>
            </a:pPr>
            <a:r>
              <a:rPr lang="en-US" altLang="zh-CN" sz="2800" smtClean="0">
                <a:hlinkClick r:id="rId5" tooltip="" action="ppaction://hlinksldjump"/>
              </a:rPr>
              <a:t>2.5  </a:t>
            </a:r>
            <a:r>
              <a:rPr lang="zh-CN" altLang="zh-CN" sz="2800" smtClean="0">
                <a:hlinkClick r:id="rId5" tooltip="" action="ppaction://hlinksldjump"/>
              </a:rPr>
              <a:t>典型</a:t>
            </a:r>
            <a:r>
              <a:rPr lang="zh-CN" altLang="zh-CN" sz="2800">
                <a:hlinkClick r:id="rId5" tooltip="" action="ppaction://hlinksldjump"/>
              </a:rPr>
              <a:t>的分布式系统</a:t>
            </a:r>
            <a:endParaRPr lang="en-US" altLang="zh-CN" sz="2800" dirty="0" smtClean="0"/>
          </a:p>
          <a:p>
            <a:pPr>
              <a:lnSpc>
                <a:spcPct val="120000"/>
              </a:lnSpc>
            </a:pPr>
            <a:endParaRPr lang="en-US" altLang="zh-CN" sz="2800" dirty="0" smtClean="0">
              <a:latin typeface="+mj-lt"/>
              <a:ea typeface="黑体" panose="02010609060101010101" pitchFamily="49" charset="-122"/>
            </a:endParaRPr>
          </a:p>
        </p:txBody>
      </p:sp>
      <p:sp>
        <p:nvSpPr>
          <p:cNvPr id="10" name="TextBox 9"/>
          <p:cNvSpPr txBox="1"/>
          <p:nvPr/>
        </p:nvSpPr>
        <p:spPr>
          <a:xfrm>
            <a:off x="5963302" y="2738916"/>
            <a:ext cx="1398588" cy="369332"/>
          </a:xfrm>
          <a:prstGeom prst="rect">
            <a:avLst/>
          </a:prstGeom>
          <a:noFill/>
        </p:spPr>
        <p:txBody>
          <a:bodyPr wrap="none" rtlCol="0">
            <a:spAutoFit/>
          </a:bodyPr>
          <a:lstStyle/>
          <a:p>
            <a:r>
              <a:rPr lang="en-US" altLang="zh-CN" b="1" u="sng" dirty="0" smtClean="0">
                <a:solidFill>
                  <a:schemeClr val="bg1"/>
                </a:solidFill>
              </a:rPr>
              <a:t>Data Science</a:t>
            </a:r>
            <a:endParaRPr lang="zh-CN" altLang="en-US" b="1" u="sng" dirty="0">
              <a:solidFill>
                <a:schemeClr val="bg1"/>
              </a:solidFill>
            </a:endParaRPr>
          </a:p>
        </p:txBody>
      </p:sp>
      <p:sp>
        <p:nvSpPr>
          <p:cNvPr id="12" name="TextBox 11"/>
          <p:cNvSpPr txBox="1"/>
          <p:nvPr/>
        </p:nvSpPr>
        <p:spPr>
          <a:xfrm>
            <a:off x="5220072" y="3291830"/>
            <a:ext cx="735907" cy="276999"/>
          </a:xfrm>
          <a:prstGeom prst="rect">
            <a:avLst/>
          </a:prstGeom>
          <a:noFill/>
        </p:spPr>
        <p:txBody>
          <a:bodyPr wrap="none" rtlCol="0">
            <a:spAutoFit/>
          </a:bodyPr>
          <a:lstStyle/>
          <a:p>
            <a:r>
              <a:rPr lang="en-US" altLang="zh-CN" sz="1200" dirty="0" smtClean="0">
                <a:solidFill>
                  <a:schemeClr val="bg1"/>
                </a:solidFill>
              </a:rPr>
              <a:t>Statistics</a:t>
            </a:r>
            <a:endParaRPr lang="zh-CN" altLang="en-US" sz="1200" dirty="0">
              <a:solidFill>
                <a:schemeClr val="bg1"/>
              </a:solidFill>
            </a:endParaRPr>
          </a:p>
        </p:txBody>
      </p:sp>
      <p:sp>
        <p:nvSpPr>
          <p:cNvPr id="13" name="TextBox 12"/>
          <p:cNvSpPr txBox="1"/>
          <p:nvPr/>
        </p:nvSpPr>
        <p:spPr>
          <a:xfrm>
            <a:off x="5231647" y="4420808"/>
            <a:ext cx="1298753" cy="276999"/>
          </a:xfrm>
          <a:prstGeom prst="rect">
            <a:avLst/>
          </a:prstGeom>
          <a:noFill/>
        </p:spPr>
        <p:txBody>
          <a:bodyPr wrap="none" rtlCol="0">
            <a:spAutoFit/>
          </a:bodyPr>
          <a:lstStyle/>
          <a:p>
            <a:r>
              <a:rPr lang="en-US" altLang="zh-CN" sz="1200" dirty="0" smtClean="0">
                <a:solidFill>
                  <a:schemeClr val="bg1"/>
                </a:solidFill>
              </a:rPr>
              <a:t>Machine Learning</a:t>
            </a:r>
            <a:endParaRPr lang="zh-CN" altLang="en-US" sz="1200" dirty="0">
              <a:solidFill>
                <a:schemeClr val="bg1"/>
              </a:solidFill>
            </a:endParaRPr>
          </a:p>
        </p:txBody>
      </p:sp>
      <p:sp>
        <p:nvSpPr>
          <p:cNvPr id="14" name="TextBox 13"/>
          <p:cNvSpPr txBox="1"/>
          <p:nvPr/>
        </p:nvSpPr>
        <p:spPr>
          <a:xfrm>
            <a:off x="6781098" y="2487625"/>
            <a:ext cx="1285224" cy="276999"/>
          </a:xfrm>
          <a:prstGeom prst="rect">
            <a:avLst/>
          </a:prstGeom>
          <a:noFill/>
        </p:spPr>
        <p:txBody>
          <a:bodyPr wrap="none" rtlCol="0">
            <a:spAutoFit/>
          </a:bodyPr>
          <a:lstStyle/>
          <a:p>
            <a:r>
              <a:rPr lang="en-US" altLang="zh-CN" sz="1200" dirty="0" smtClean="0">
                <a:solidFill>
                  <a:schemeClr val="bg1"/>
                </a:solidFill>
              </a:rPr>
              <a:t>Domain expertise</a:t>
            </a:r>
            <a:endParaRPr lang="zh-CN" altLang="en-US" sz="1200" dirty="0">
              <a:solidFill>
                <a:schemeClr val="bg1"/>
              </a:solidFill>
            </a:endParaRPr>
          </a:p>
        </p:txBody>
      </p:sp>
      <p:sp>
        <p:nvSpPr>
          <p:cNvPr id="15" name="TextBox 14"/>
          <p:cNvSpPr txBox="1"/>
          <p:nvPr/>
        </p:nvSpPr>
        <p:spPr>
          <a:xfrm>
            <a:off x="7120546" y="3268680"/>
            <a:ext cx="1005788" cy="276999"/>
          </a:xfrm>
          <a:prstGeom prst="rect">
            <a:avLst/>
          </a:prstGeom>
          <a:noFill/>
        </p:spPr>
        <p:txBody>
          <a:bodyPr wrap="none" rtlCol="0">
            <a:spAutoFit/>
          </a:bodyPr>
          <a:lstStyle/>
          <a:p>
            <a:r>
              <a:rPr lang="en-US" altLang="zh-CN" sz="1200" dirty="0" smtClean="0">
                <a:solidFill>
                  <a:schemeClr val="bg1"/>
                </a:solidFill>
              </a:rPr>
              <a:t>Mathematics</a:t>
            </a:r>
            <a:endParaRPr lang="zh-CN" altLang="en-US" sz="1200" dirty="0">
              <a:solidFill>
                <a:schemeClr val="bg1"/>
              </a:solidFill>
            </a:endParaRPr>
          </a:p>
        </p:txBody>
      </p:sp>
      <p:sp>
        <p:nvSpPr>
          <p:cNvPr id="16" name="TextBox 15"/>
          <p:cNvSpPr txBox="1"/>
          <p:nvPr/>
        </p:nvSpPr>
        <p:spPr>
          <a:xfrm>
            <a:off x="6792673" y="4420808"/>
            <a:ext cx="1248996" cy="276999"/>
          </a:xfrm>
          <a:prstGeom prst="rect">
            <a:avLst/>
          </a:prstGeom>
          <a:noFill/>
        </p:spPr>
        <p:txBody>
          <a:bodyPr wrap="none" rtlCol="0">
            <a:spAutoFit/>
          </a:bodyPr>
          <a:lstStyle/>
          <a:p>
            <a:r>
              <a:rPr lang="en-US" altLang="zh-CN" sz="1200" dirty="0" smtClean="0">
                <a:solidFill>
                  <a:schemeClr val="bg1"/>
                </a:solidFill>
              </a:rPr>
              <a:t>Data engineering</a:t>
            </a:r>
            <a:endParaRPr lang="zh-CN" altLang="en-US" sz="120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节点分布</a:t>
            </a:r>
            <a:endParaRPr lang="zh-CN" altLang="en-US"/>
          </a:p>
        </p:txBody>
      </p:sp>
      <p:sp>
        <p:nvSpPr>
          <p:cNvPr id="3" name="内容占位符 2"/>
          <p:cNvSpPr>
            <a:spLocks noGrp="1"/>
          </p:cNvSpPr>
          <p:nvPr>
            <p:ph idx="1"/>
          </p:nvPr>
        </p:nvSpPr>
        <p:spPr>
          <a:xfrm>
            <a:off x="260350" y="1221740"/>
            <a:ext cx="5036820" cy="3394710"/>
          </a:xfrm>
        </p:spPr>
        <p:txBody>
          <a:bodyPr/>
          <a:p>
            <a:r>
              <a:rPr lang="zh-CN" altLang="en-US"/>
              <a:t>然后我们将我们的节点进行一次哈希，按照一定的规则，比如按照 ip 地址的哈希值，让节点落在哈希环上。比如此时我们可能得到了如下图的环:</a:t>
            </a:r>
            <a:endParaRPr lang="zh-CN" altLang="en-US"/>
          </a:p>
        </p:txBody>
      </p:sp>
      <p:pic>
        <p:nvPicPr>
          <p:cNvPr id="4" name="图片 3"/>
          <p:cNvPicPr>
            <a:picLocks noChangeAspect="1"/>
          </p:cNvPicPr>
          <p:nvPr/>
        </p:nvPicPr>
        <p:blipFill>
          <a:blip r:embed="rId1"/>
          <a:stretch>
            <a:fillRect/>
          </a:stretch>
        </p:blipFill>
        <p:spPr>
          <a:xfrm>
            <a:off x="5203190" y="1228725"/>
            <a:ext cx="3883660" cy="3387725"/>
          </a:xfrm>
          <a:prstGeom prst="rect">
            <a:avLst/>
          </a:prstGeom>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数据存储</a:t>
            </a:r>
            <a:endParaRPr lang="zh-CN" altLang="en-US"/>
          </a:p>
        </p:txBody>
      </p:sp>
      <p:sp>
        <p:nvSpPr>
          <p:cNvPr id="3" name="内容占位符 2"/>
          <p:cNvSpPr>
            <a:spLocks noGrp="1"/>
          </p:cNvSpPr>
          <p:nvPr>
            <p:ph idx="1"/>
          </p:nvPr>
        </p:nvSpPr>
        <p:spPr>
          <a:xfrm>
            <a:off x="341630" y="1200150"/>
            <a:ext cx="4646930" cy="3394710"/>
          </a:xfrm>
        </p:spPr>
        <p:txBody>
          <a:bodyPr>
            <a:normAutofit fontScale="60000"/>
          </a:bodyPr>
          <a:p>
            <a:r>
              <a:rPr lang="zh-CN" altLang="en-US"/>
              <a:t>通过数据 key 找到对应的服务器然后存储了，约定,通过数据 key 的哈希值落在哈希环上的节点，如果命中了机器节点就落在这个机器上，否则落在</a:t>
            </a:r>
            <a:r>
              <a:rPr lang="zh-CN" altLang="en-US">
                <a:solidFill>
                  <a:srgbClr val="FF0000"/>
                </a:solidFill>
              </a:rPr>
              <a:t>顺时针直到碰到第一个机器</a:t>
            </a:r>
            <a:r>
              <a:rPr lang="zh-CN" altLang="en-US"/>
              <a:t>。如下图所示 : A 的哈希值落在了 D2 节点的前面，往下找落在了 D2 机器上，D的哈希值 在 D1 节点的前面，往下找到了 D1 机器，B的哈希值刚好落在了D1 节点上，依次~~~</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4897120" y="831215"/>
            <a:ext cx="3989705" cy="3480435"/>
          </a:xfrm>
          <a:prstGeom prst="rect">
            <a:avLst/>
          </a:prstGeom>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某节点宕机</a:t>
            </a:r>
            <a:endParaRPr lang="zh-CN" altLang="en-US"/>
          </a:p>
        </p:txBody>
      </p:sp>
      <p:sp>
        <p:nvSpPr>
          <p:cNvPr id="3" name="内容占位符 2"/>
          <p:cNvSpPr>
            <a:spLocks noGrp="1"/>
          </p:cNvSpPr>
          <p:nvPr>
            <p:ph idx="1"/>
          </p:nvPr>
        </p:nvSpPr>
        <p:spPr>
          <a:xfrm>
            <a:off x="457200" y="1200150"/>
            <a:ext cx="4899660" cy="3351530"/>
          </a:xfrm>
        </p:spPr>
        <p:txBody>
          <a:bodyPr>
            <a:normAutofit fontScale="60000"/>
          </a:bodyPr>
          <a:p>
            <a:r>
              <a:rPr lang="zh-CN" altLang="en-US"/>
              <a:t>当节</a:t>
            </a:r>
            <a:r>
              <a:rPr lang="zh-CN" altLang="en-US">
                <a:solidFill>
                  <a:srgbClr val="FF0000"/>
                </a:solidFill>
              </a:rPr>
              <a:t>点宕机时</a:t>
            </a:r>
            <a:r>
              <a:rPr lang="zh-CN" altLang="en-US"/>
              <a:t>，数据记录会</a:t>
            </a:r>
            <a:r>
              <a:rPr lang="zh-CN" altLang="en-US">
                <a:solidFill>
                  <a:srgbClr val="FF0000"/>
                </a:solidFill>
              </a:rPr>
              <a:t>被定位到下一个节点上</a:t>
            </a:r>
            <a:r>
              <a:rPr lang="zh-CN" altLang="en-US"/>
              <a:t>。</a:t>
            </a:r>
            <a:endParaRPr lang="zh-CN" altLang="en-US"/>
          </a:p>
          <a:p>
            <a:endParaRPr lang="zh-CN" altLang="en-US"/>
          </a:p>
          <a:p>
            <a:r>
              <a:rPr lang="zh-CN" altLang="en-US"/>
              <a:t>假设上图中的 节点 D2 因为一些原因宕机了,可以看到，只有数据 A 的记录需要重新重新定位存储到节点 D1 上，因为 D1 是 D2 的下一个节点，其它的数据都没有被影响到，此时被影响的仅仅是 图中的 D0-D2 这段区间的记录，也就是之前落在 D2 上的数据现在都要落到 D1 上面了</a:t>
            </a:r>
            <a:endParaRPr lang="zh-CN" altLang="en-US"/>
          </a:p>
        </p:txBody>
      </p:sp>
      <p:pic>
        <p:nvPicPr>
          <p:cNvPr id="4" name="图片 3"/>
          <p:cNvPicPr>
            <a:picLocks noChangeAspect="1"/>
          </p:cNvPicPr>
          <p:nvPr/>
        </p:nvPicPr>
        <p:blipFill>
          <a:blip r:embed="rId1"/>
          <a:stretch>
            <a:fillRect/>
          </a:stretch>
        </p:blipFill>
        <p:spPr>
          <a:xfrm>
            <a:off x="5137785" y="982980"/>
            <a:ext cx="3842385" cy="3351530"/>
          </a:xfrm>
          <a:prstGeom prst="rect">
            <a:avLst/>
          </a:prstGeom>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新增节点</a:t>
            </a:r>
            <a:endParaRPr lang="zh-CN" altLang="en-US"/>
          </a:p>
        </p:txBody>
      </p:sp>
      <p:sp>
        <p:nvSpPr>
          <p:cNvPr id="3" name="内容占位符 2"/>
          <p:cNvSpPr>
            <a:spLocks noGrp="1"/>
          </p:cNvSpPr>
          <p:nvPr>
            <p:ph idx="1"/>
          </p:nvPr>
        </p:nvSpPr>
        <p:spPr>
          <a:xfrm>
            <a:off x="457200" y="1200150"/>
            <a:ext cx="4652010" cy="3490595"/>
          </a:xfrm>
        </p:spPr>
        <p:txBody>
          <a:bodyPr>
            <a:normAutofit fontScale="60000"/>
          </a:bodyPr>
          <a:p>
            <a:r>
              <a:rPr lang="zh-CN" altLang="en-US">
                <a:sym typeface="+mn-ea"/>
              </a:rPr>
              <a:t>当</a:t>
            </a:r>
            <a:r>
              <a:rPr lang="zh-CN" altLang="en-US">
                <a:solidFill>
                  <a:srgbClr val="FF0000"/>
                </a:solidFill>
                <a:sym typeface="+mn-ea"/>
              </a:rPr>
              <a:t>新增节点</a:t>
            </a:r>
            <a:r>
              <a:rPr lang="zh-CN" altLang="en-US">
                <a:sym typeface="+mn-ea"/>
              </a:rPr>
              <a:t>的时候 ，相关区间内的数据记录就需要重新哈希</a:t>
            </a:r>
            <a:endParaRPr lang="zh-CN" altLang="en-US">
              <a:sym typeface="+mn-ea"/>
            </a:endParaRPr>
          </a:p>
          <a:p>
            <a:endParaRPr lang="zh-CN" altLang="en-US"/>
          </a:p>
          <a:p>
            <a:r>
              <a:rPr lang="zh-CN" altLang="en-US"/>
              <a:t>假设我们需要增加一台机器，也就是增加一个节点D4，如下图所示，这个节点落在 D2-D1 之间，按照上述的哈希环上的哈希值落在节点的规则，那么此时之前落在 D2 到 D4 之间的数据都需要重新定位到新的节点上面了，而其它位置的数据是不需要有改变的。</a:t>
            </a:r>
            <a:endParaRPr lang="zh-CN" altLang="en-US"/>
          </a:p>
          <a:p>
            <a:endParaRPr lang="zh-CN" altLang="en-US"/>
          </a:p>
          <a:p>
            <a:endParaRPr lang="zh-CN" altLang="en-US"/>
          </a:p>
        </p:txBody>
      </p:sp>
      <p:pic>
        <p:nvPicPr>
          <p:cNvPr id="4" name="图片 3"/>
          <p:cNvPicPr>
            <a:picLocks noChangeAspect="1"/>
          </p:cNvPicPr>
          <p:nvPr/>
        </p:nvPicPr>
        <p:blipFill>
          <a:blip r:embed="rId1"/>
          <a:stretch>
            <a:fillRect/>
          </a:stretch>
        </p:blipFill>
        <p:spPr>
          <a:xfrm>
            <a:off x="5109210" y="1200150"/>
            <a:ext cx="3883025" cy="3387090"/>
          </a:xfrm>
          <a:prstGeom prst="rect">
            <a:avLst/>
          </a:prstGeom>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一致性哈希的数据倾斜问题</a:t>
            </a:r>
            <a:endParaRPr lang="zh-CN" altLang="en-US"/>
          </a:p>
        </p:txBody>
      </p:sp>
      <p:sp>
        <p:nvSpPr>
          <p:cNvPr id="3" name="内容占位符 2"/>
          <p:cNvSpPr>
            <a:spLocks noGrp="1"/>
          </p:cNvSpPr>
          <p:nvPr>
            <p:ph idx="1"/>
          </p:nvPr>
        </p:nvSpPr>
        <p:spPr>
          <a:xfrm>
            <a:off x="457200" y="1200150"/>
            <a:ext cx="4834890" cy="3394710"/>
          </a:xfrm>
        </p:spPr>
        <p:txBody>
          <a:bodyPr>
            <a:normAutofit fontScale="70000"/>
          </a:bodyPr>
          <a:p>
            <a:r>
              <a:rPr lang="zh-CN" altLang="en-US"/>
              <a:t>一致性Hash算法在服务节点太少时，容易因为</a:t>
            </a:r>
            <a:r>
              <a:rPr lang="zh-CN" altLang="en-US">
                <a:solidFill>
                  <a:srgbClr val="FF0000"/>
                </a:solidFill>
              </a:rPr>
              <a:t>节点分部不均匀而造成数据倾斜（</a:t>
            </a:r>
            <a:r>
              <a:rPr lang="zh-CN" altLang="en-US"/>
              <a:t>被缓存的对象大部分集中缓存在某一台服务器上）问题。比如只有 2 台机器，这 2 台机器离的很近，那么顺时针第一个机器节点上将存在大量的数据，第二个机器节点上数据会很少。如下图所示，D0 机器承载了绝大多数的数据</a:t>
            </a:r>
            <a:endParaRPr lang="zh-CN" altLang="en-US"/>
          </a:p>
          <a:p>
            <a:endParaRPr lang="zh-CN" altLang="en-US"/>
          </a:p>
        </p:txBody>
      </p:sp>
      <p:pic>
        <p:nvPicPr>
          <p:cNvPr id="4" name="图片 3"/>
          <p:cNvPicPr>
            <a:picLocks noChangeAspect="1"/>
          </p:cNvPicPr>
          <p:nvPr/>
        </p:nvPicPr>
        <p:blipFill>
          <a:blip r:embed="rId1"/>
          <a:stretch>
            <a:fillRect/>
          </a:stretch>
        </p:blipFill>
        <p:spPr>
          <a:xfrm>
            <a:off x="5212715" y="1134745"/>
            <a:ext cx="3801110" cy="3566160"/>
          </a:xfrm>
          <a:prstGeom prst="rect">
            <a:avLst/>
          </a:prstGeom>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虚拟节点解决数据倾斜问题</a:t>
            </a:r>
            <a:endParaRPr lang="zh-CN" altLang="en-US"/>
          </a:p>
        </p:txBody>
      </p:sp>
      <p:sp>
        <p:nvSpPr>
          <p:cNvPr id="3" name="内容占位符 2"/>
          <p:cNvSpPr>
            <a:spLocks noGrp="1"/>
          </p:cNvSpPr>
          <p:nvPr>
            <p:ph idx="1"/>
          </p:nvPr>
        </p:nvSpPr>
        <p:spPr>
          <a:xfrm>
            <a:off x="457200" y="1200150"/>
            <a:ext cx="4957445" cy="3394710"/>
          </a:xfrm>
        </p:spPr>
        <p:txBody>
          <a:bodyPr>
            <a:normAutofit fontScale="50000"/>
          </a:bodyPr>
          <a:p>
            <a:r>
              <a:rPr lang="zh-CN" altLang="en-US"/>
              <a:t>为了避免出现数据倾斜问题，一致性 Hash 算法引入了虚拟节点的机制，也就是</a:t>
            </a:r>
            <a:r>
              <a:rPr lang="zh-CN" altLang="en-US">
                <a:solidFill>
                  <a:srgbClr val="FF0000"/>
                </a:solidFill>
              </a:rPr>
              <a:t>每个机器节点会进行多次哈希，最终每个机器节点在哈希环上会有多个虚拟节点存在</a:t>
            </a:r>
            <a:r>
              <a:rPr lang="zh-CN" altLang="en-US"/>
              <a:t>，使用这种方式来大大削弱甚至避免数据倾斜问题。同时数据定位算法不变，只是多了一步虚拟节点到实际节点的映射，例如定位到“D1#1”、“D1#2”、“D1#3”三个虚拟节点的数据均定位到 D1 上。这样就解决了服务节点少时数据倾斜的问题。在实际应用中，通常将虚拟节点数设置为32甚至更大，因此即使很少的服务节点也能做到相对均匀的数据分布。这也是 Dubbo 负载均衡中有一种一致性哈希负载均衡的实现思想。</a:t>
            </a:r>
            <a:endParaRPr lang="zh-CN" altLang="en-US"/>
          </a:p>
          <a:p>
            <a:endParaRPr lang="zh-CN" altLang="en-US"/>
          </a:p>
        </p:txBody>
      </p:sp>
      <p:pic>
        <p:nvPicPr>
          <p:cNvPr id="4" name="图片 3"/>
          <p:cNvPicPr>
            <a:picLocks noChangeAspect="1"/>
          </p:cNvPicPr>
          <p:nvPr/>
        </p:nvPicPr>
        <p:blipFill>
          <a:blip r:embed="rId1"/>
          <a:stretch>
            <a:fillRect/>
          </a:stretch>
        </p:blipFill>
        <p:spPr>
          <a:xfrm>
            <a:off x="5269865" y="1134745"/>
            <a:ext cx="3741420" cy="3218815"/>
          </a:xfrm>
          <a:prstGeom prst="rect">
            <a:avLst/>
          </a:prstGeom>
        </p:spPr>
      </p:pic>
      <p:sp>
        <p:nvSpPr>
          <p:cNvPr id="5" name="动作按钮: 后退或前一项 4">
            <a:hlinkClick r:id="rId2"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2.3 </a:t>
            </a:r>
            <a:r>
              <a:rPr lang="zh-CN" altLang="zh-CN" smtClean="0"/>
              <a:t>分布式</a:t>
            </a:r>
            <a:r>
              <a:rPr lang="zh-CN" altLang="zh-CN"/>
              <a:t>系统概述</a:t>
            </a:r>
            <a:endParaRPr lang="zh-CN" altLang="en-US" dirty="0"/>
          </a:p>
        </p:txBody>
      </p:sp>
      <p:sp>
        <p:nvSpPr>
          <p:cNvPr id="3" name="内容占位符 2"/>
          <p:cNvSpPr>
            <a:spLocks noGrp="1"/>
          </p:cNvSpPr>
          <p:nvPr>
            <p:ph idx="1"/>
          </p:nvPr>
        </p:nvSpPr>
        <p:spPr/>
        <p:txBody>
          <a:bodyPr/>
          <a:lstStyle/>
          <a:p>
            <a:pPr>
              <a:buNone/>
            </a:pPr>
            <a:r>
              <a:rPr lang="en-US" altLang="zh-CN" smtClean="0"/>
              <a:t>2.3.1  </a:t>
            </a:r>
            <a:r>
              <a:rPr lang="zh-CN" altLang="zh-CN" smtClean="0"/>
              <a:t>分布式</a:t>
            </a:r>
            <a:r>
              <a:rPr lang="zh-CN" altLang="zh-CN"/>
              <a:t>系统的基础知识</a:t>
            </a:r>
            <a:r>
              <a:rPr lang="zh-CN" altLang="en-US" dirty="0" smtClean="0"/>
              <a:t>	</a:t>
            </a:r>
            <a:endParaRPr lang="en-US" altLang="zh-CN" dirty="0" smtClean="0"/>
          </a:p>
          <a:p>
            <a:pPr>
              <a:buNone/>
            </a:pPr>
            <a:r>
              <a:rPr lang="en-US" altLang="zh-CN" smtClean="0"/>
              <a:t>2.3.2  </a:t>
            </a:r>
            <a:r>
              <a:rPr lang="zh-CN" altLang="zh-CN" smtClean="0"/>
              <a:t>分布式</a:t>
            </a:r>
            <a:r>
              <a:rPr lang="zh-CN" altLang="zh-CN"/>
              <a:t>系统的特性</a:t>
            </a:r>
            <a:r>
              <a:rPr lang="zh-CN" altLang="en-US" dirty="0" smtClean="0"/>
              <a:t>	</a:t>
            </a:r>
            <a:endParaRPr lang="en-US" altLang="zh-CN" dirty="0" smtClean="0"/>
          </a:p>
          <a:p>
            <a:pPr>
              <a:buNone/>
            </a:pPr>
            <a:r>
              <a:rPr lang="en-US" altLang="zh-CN" smtClean="0"/>
              <a:t>2.3.3  </a:t>
            </a:r>
            <a:r>
              <a:rPr lang="zh-CN" altLang="zh-CN" smtClean="0"/>
              <a:t>分布式</a:t>
            </a:r>
            <a:r>
              <a:rPr lang="zh-CN" altLang="zh-CN"/>
              <a:t>存储系统实例：</a:t>
            </a:r>
            <a:r>
              <a:rPr lang="en-US" altLang="zh-CN"/>
              <a:t>Apache Hadoop</a:t>
            </a:r>
            <a:r>
              <a:rPr lang="zh-CN" altLang="en-US" dirty="0" smtClean="0"/>
              <a:t>	</a:t>
            </a:r>
            <a:endParaRPr lang="en-US" altLang="zh-CN" dirty="0" smtClean="0"/>
          </a:p>
          <a:p>
            <a:pPr>
              <a:buNone/>
            </a:pPr>
            <a:endParaRPr lang="zh-CN" altLang="en-US" dirty="0"/>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2.3.1  </a:t>
            </a:r>
            <a:r>
              <a:rPr lang="zh-CN" altLang="zh-CN" smtClean="0"/>
              <a:t>分布式</a:t>
            </a:r>
            <a:r>
              <a:rPr lang="zh-CN" altLang="zh-CN"/>
              <a:t>系统的基础知识</a:t>
            </a:r>
            <a:r>
              <a:rPr lang="zh-CN" altLang="en-US" dirty="0" smtClean="0"/>
              <a:t>	</a:t>
            </a:r>
            <a:endParaRPr lang="zh-CN" altLang="en-US" dirty="0"/>
          </a:p>
        </p:txBody>
      </p:sp>
      <p:sp>
        <p:nvSpPr>
          <p:cNvPr id="3" name="内容占位符 2"/>
          <p:cNvSpPr>
            <a:spLocks noGrp="1"/>
          </p:cNvSpPr>
          <p:nvPr>
            <p:ph idx="1"/>
          </p:nvPr>
        </p:nvSpPr>
        <p:spPr/>
        <p:txBody>
          <a:bodyPr>
            <a:normAutofit lnSpcReduction="10000"/>
          </a:bodyPr>
          <a:lstStyle/>
          <a:p>
            <a:r>
              <a:rPr lang="zh-CN" altLang="zh-CN" sz="2000"/>
              <a:t>大数据技术的需求是推动分布式系统发展的一大动力。</a:t>
            </a:r>
            <a:endParaRPr lang="zh-CN" altLang="zh-CN" sz="2000"/>
          </a:p>
          <a:p>
            <a:endParaRPr lang="zh-CN" altLang="zh-CN" sz="2000"/>
          </a:p>
          <a:p>
            <a:r>
              <a:rPr lang="zh-CN" altLang="zh-CN" sz="2000"/>
              <a:t>互联网的业务发展很快，而且注重成本，这就使得存储系统不能依靠传统的纵向扩展的方式。</a:t>
            </a:r>
            <a:endParaRPr lang="zh-CN" altLang="zh-CN" sz="2000"/>
          </a:p>
          <a:p>
            <a:endParaRPr lang="zh-CN" altLang="zh-CN" sz="2000"/>
          </a:p>
          <a:p>
            <a:r>
              <a:rPr lang="zh-CN" altLang="zh-CN" sz="2000"/>
              <a:t>互联网后端的分布式系统要求支持横向扩展，即通过增加普通</a:t>
            </a:r>
            <a:r>
              <a:rPr lang="en-US" altLang="zh-CN" sz="2000"/>
              <a:t>PC</a:t>
            </a:r>
            <a:r>
              <a:rPr lang="zh-CN" altLang="zh-CN" sz="2000"/>
              <a:t>服务器来提高系统的整体处理能力。普通</a:t>
            </a:r>
            <a:r>
              <a:rPr lang="en-US" altLang="zh-CN" sz="2000"/>
              <a:t>PC</a:t>
            </a:r>
            <a:r>
              <a:rPr lang="zh-CN" altLang="zh-CN" sz="2000"/>
              <a:t>服务器性价比高，故障率也高，需要在软件层面实现自动容错，保证数据的一致性。</a:t>
            </a:r>
            <a:endParaRPr lang="zh-CN" altLang="zh-CN" sz="200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2.3.2  </a:t>
            </a:r>
            <a:r>
              <a:rPr lang="zh-CN" altLang="zh-CN" smtClean="0"/>
              <a:t>分布式</a:t>
            </a:r>
            <a:r>
              <a:rPr lang="zh-CN" altLang="zh-CN"/>
              <a:t>系统的</a:t>
            </a:r>
            <a:r>
              <a:rPr lang="zh-CN" altLang="zh-CN" smtClean="0"/>
              <a:t>特性</a:t>
            </a:r>
            <a:r>
              <a:rPr lang="zh-CN" altLang="en-US" dirty="0" smtClean="0"/>
              <a:t>	</a:t>
            </a:r>
            <a:endParaRPr lang="zh-CN" altLang="en-US" dirty="0"/>
          </a:p>
        </p:txBody>
      </p:sp>
      <p:sp>
        <p:nvSpPr>
          <p:cNvPr id="3" name="内容占位符 2"/>
          <p:cNvSpPr>
            <a:spLocks noGrp="1"/>
          </p:cNvSpPr>
          <p:nvPr>
            <p:ph idx="1"/>
          </p:nvPr>
        </p:nvSpPr>
        <p:spPr/>
        <p:txBody>
          <a:bodyPr>
            <a:normAutofit/>
          </a:bodyPr>
          <a:lstStyle/>
          <a:p>
            <a:pPr>
              <a:spcBef>
                <a:spcPts val="600"/>
              </a:spcBef>
            </a:pPr>
            <a:r>
              <a:rPr lang="zh-CN" altLang="zh-CN" sz="2400"/>
              <a:t>乔治·库鲁里斯（</a:t>
            </a:r>
            <a:r>
              <a:rPr lang="en-US" altLang="zh-CN" sz="2400"/>
              <a:t>George Coulouris</a:t>
            </a:r>
            <a:r>
              <a:rPr lang="zh-CN" altLang="zh-CN" sz="2400"/>
              <a:t>）是《分布式系统：概念与设计》（</a:t>
            </a:r>
            <a:r>
              <a:rPr lang="en-US" altLang="zh-CN" sz="2400" i="1"/>
              <a:t>Distributed Systems:Concepts and Design</a:t>
            </a:r>
            <a:r>
              <a:rPr lang="zh-CN" altLang="zh-CN" sz="2400"/>
              <a:t>）一书的作者，曾是剑桥大学的高级研究员。他曾经对分布式系统下了一个简单的定义：你会知道系统当中的某台计算机崩溃或停止运行了，但是你的软件却永远不会。这句话虽然简单，但是却道出了分布式系统的关键特性。分布式系统的特性包括</a:t>
            </a:r>
            <a:r>
              <a:rPr lang="zh-CN" altLang="zh-CN" sz="2400">
                <a:solidFill>
                  <a:srgbClr val="FF0000"/>
                </a:solidFill>
              </a:rPr>
              <a:t>容错性</a:t>
            </a:r>
            <a:r>
              <a:rPr lang="zh-CN" altLang="zh-CN" sz="2400"/>
              <a:t>、</a:t>
            </a:r>
            <a:r>
              <a:rPr lang="zh-CN" altLang="zh-CN" sz="2400">
                <a:solidFill>
                  <a:srgbClr val="FF0000"/>
                </a:solidFill>
              </a:rPr>
              <a:t>高可扩展性</a:t>
            </a:r>
            <a:r>
              <a:rPr lang="zh-CN" altLang="zh-CN" sz="2400"/>
              <a:t>、</a:t>
            </a:r>
            <a:r>
              <a:rPr lang="zh-CN" altLang="zh-CN" sz="2400">
                <a:solidFill>
                  <a:srgbClr val="FF0000"/>
                </a:solidFill>
              </a:rPr>
              <a:t>开放性</a:t>
            </a:r>
            <a:r>
              <a:rPr lang="zh-CN" altLang="zh-CN" sz="2400"/>
              <a:t>、</a:t>
            </a:r>
            <a:r>
              <a:rPr lang="zh-CN" altLang="zh-CN" sz="2400">
                <a:solidFill>
                  <a:srgbClr val="FF0000"/>
                </a:solidFill>
              </a:rPr>
              <a:t>并发处理能力</a:t>
            </a:r>
            <a:r>
              <a:rPr lang="zh-CN" altLang="zh-CN" sz="2400"/>
              <a:t>和</a:t>
            </a:r>
            <a:r>
              <a:rPr lang="zh-CN" altLang="zh-CN" sz="2400" smtClean="0">
                <a:solidFill>
                  <a:srgbClr val="FF0000"/>
                </a:solidFill>
              </a:rPr>
              <a:t>透明性</a:t>
            </a:r>
            <a:r>
              <a:rPr lang="zh-CN" altLang="en-US" sz="2400" smtClean="0"/>
              <a:t>。</a:t>
            </a:r>
            <a:endParaRPr lang="zh-CN" altLang="en-US" sz="2400" dirty="0"/>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smtClean="0"/>
              <a:t>2.3.3  </a:t>
            </a:r>
            <a:r>
              <a:rPr lang="zh-CN" altLang="zh-CN" sz="2800"/>
              <a:t>分布式存储系统实例：</a:t>
            </a:r>
            <a:r>
              <a:rPr lang="en-US" altLang="zh-CN" sz="2800"/>
              <a:t>Apache </a:t>
            </a:r>
            <a:r>
              <a:rPr lang="en-US" altLang="zh-CN" sz="2800" smtClean="0"/>
              <a:t>Hadoop</a:t>
            </a:r>
            <a:r>
              <a:rPr lang="zh-CN" altLang="en-US" sz="2800" dirty="0" smtClean="0"/>
              <a:t>	</a:t>
            </a:r>
            <a:endParaRPr lang="zh-CN" altLang="en-US" sz="2800" dirty="0"/>
          </a:p>
        </p:txBody>
      </p:sp>
      <p:sp>
        <p:nvSpPr>
          <p:cNvPr id="3" name="内容占位符 2"/>
          <p:cNvSpPr>
            <a:spLocks noGrp="1"/>
          </p:cNvSpPr>
          <p:nvPr>
            <p:ph idx="1"/>
          </p:nvPr>
        </p:nvSpPr>
        <p:spPr/>
        <p:txBody>
          <a:bodyPr>
            <a:normAutofit lnSpcReduction="10000"/>
          </a:bodyPr>
          <a:lstStyle/>
          <a:p>
            <a:pPr>
              <a:spcBef>
                <a:spcPts val="600"/>
              </a:spcBef>
            </a:pPr>
            <a:r>
              <a:rPr lang="en-US" altLang="zh-CN" sz="2400"/>
              <a:t>Hadoop</a:t>
            </a:r>
            <a:r>
              <a:rPr lang="zh-CN" altLang="zh-CN" sz="2400"/>
              <a:t>是由</a:t>
            </a:r>
            <a:r>
              <a:rPr lang="en-US" altLang="zh-CN" sz="2400"/>
              <a:t>Apache</a:t>
            </a:r>
            <a:r>
              <a:rPr lang="zh-CN" altLang="zh-CN" sz="2400"/>
              <a:t>基金会开发的分布式存储与计算框架。用户不需要了解底层的分布式计算原理就可以轻松开发出分布式计算程序，可以充分利用集群中闲置的计算资源，将集群的真正威力调动起来</a:t>
            </a:r>
            <a:r>
              <a:rPr lang="zh-CN" altLang="zh-CN" sz="2400" smtClean="0"/>
              <a:t>。</a:t>
            </a:r>
            <a:endParaRPr lang="en-US" altLang="zh-CN" sz="2400" smtClean="0"/>
          </a:p>
          <a:p>
            <a:pPr>
              <a:spcBef>
                <a:spcPts val="600"/>
              </a:spcBef>
            </a:pPr>
            <a:r>
              <a:rPr lang="en-US" altLang="zh-CN" sz="2400"/>
              <a:t>Hadoop</a:t>
            </a:r>
            <a:r>
              <a:rPr lang="zh-CN" altLang="zh-CN" sz="2400"/>
              <a:t>由两个重要模块组成。一个是</a:t>
            </a:r>
            <a:r>
              <a:rPr lang="en-US" altLang="zh-CN" sz="2400"/>
              <a:t>Hadoop</a:t>
            </a:r>
            <a:r>
              <a:rPr lang="zh-CN" altLang="zh-CN" sz="2400"/>
              <a:t>分布式文件系统（</a:t>
            </a:r>
            <a:r>
              <a:rPr lang="en-US" altLang="zh-CN" sz="2400"/>
              <a:t>Hadoop Distributed File System</a:t>
            </a:r>
            <a:r>
              <a:rPr lang="zh-CN" altLang="zh-CN" sz="2400"/>
              <a:t>），顾名思义，就是一个分布式的文件系统，可以将文件数据分布式地存储在集群中的不同节点上。另一个是</a:t>
            </a:r>
            <a:r>
              <a:rPr lang="en-US" altLang="zh-CN" sz="2400"/>
              <a:t>MapReduce</a:t>
            </a:r>
            <a:r>
              <a:rPr lang="zh-CN" altLang="zh-CN" sz="2400"/>
              <a:t>系统，是一个针对大量数据的分布式计算系统。</a:t>
            </a:r>
            <a:endParaRPr lang="zh-CN" altLang="en-US" sz="2400" dirty="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2.1  </a:t>
            </a:r>
            <a:r>
              <a:rPr lang="zh-CN" altLang="zh-CN"/>
              <a:t>分布式计算概述</a:t>
            </a:r>
            <a:r>
              <a:rPr lang="zh-CN" altLang="en-US" dirty="0" smtClean="0"/>
              <a:t>	</a:t>
            </a:r>
            <a:endParaRPr lang="zh-CN" altLang="en-US" dirty="0"/>
          </a:p>
        </p:txBody>
      </p:sp>
      <p:sp>
        <p:nvSpPr>
          <p:cNvPr id="4" name="内容占位符 2"/>
          <p:cNvSpPr>
            <a:spLocks noGrp="1"/>
          </p:cNvSpPr>
          <p:nvPr>
            <p:ph idx="1"/>
          </p:nvPr>
        </p:nvSpPr>
        <p:spPr>
          <a:xfrm>
            <a:off x="457200" y="1200151"/>
            <a:ext cx="8229600" cy="3394472"/>
          </a:xfrm>
        </p:spPr>
        <p:txBody>
          <a:bodyPr/>
          <a:lstStyle/>
          <a:p>
            <a:pPr>
              <a:buNone/>
            </a:pPr>
            <a:r>
              <a:rPr lang="en-US" altLang="zh-CN"/>
              <a:t>2</a:t>
            </a:r>
            <a:r>
              <a:rPr lang="en-US" altLang="zh-CN" smtClean="0"/>
              <a:t>.1.1  </a:t>
            </a:r>
            <a:r>
              <a:rPr lang="zh-CN" altLang="en-US"/>
              <a:t>基本概念</a:t>
            </a:r>
            <a:endParaRPr lang="en-US" altLang="zh-CN" dirty="0" smtClean="0"/>
          </a:p>
          <a:p>
            <a:pPr>
              <a:buNone/>
            </a:pPr>
            <a:r>
              <a:rPr lang="en-US" altLang="zh-CN" smtClean="0"/>
              <a:t>2.1.2  </a:t>
            </a:r>
            <a:r>
              <a:rPr lang="zh-CN" altLang="zh-CN" smtClean="0"/>
              <a:t>分布式</a:t>
            </a:r>
            <a:r>
              <a:rPr lang="zh-CN" altLang="zh-CN"/>
              <a:t>计算的</a:t>
            </a:r>
            <a:r>
              <a:rPr lang="zh-CN" altLang="zh-CN" smtClean="0"/>
              <a:t>原理</a:t>
            </a:r>
            <a:endParaRPr lang="en-US" altLang="zh-CN" dirty="0" smtClean="0"/>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图2.13  Hadoop的核心组成</a:t>
            </a:r>
            <a:endParaRPr lang="zh-CN" altLang="zh-CN"/>
          </a:p>
        </p:txBody>
      </p:sp>
      <p:pic>
        <p:nvPicPr>
          <p:cNvPr id="10242" name="Picture 2" descr="02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536" y="1203598"/>
            <a:ext cx="8449486" cy="321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smtClean="0"/>
              <a:t>1</a:t>
            </a:r>
            <a:r>
              <a:rPr lang="zh-CN" altLang="zh-CN" sz="2800" b="1" smtClean="0"/>
              <a:t>．</a:t>
            </a:r>
            <a:r>
              <a:rPr lang="zh-CN" altLang="zh-CN" sz="2800" b="1"/>
              <a:t>关于</a:t>
            </a:r>
            <a:r>
              <a:rPr lang="en-US" altLang="zh-CN" sz="2800" b="1"/>
              <a:t>Apache </a:t>
            </a:r>
            <a:r>
              <a:rPr lang="en-US" altLang="zh-CN" sz="2800" b="1" smtClean="0"/>
              <a:t>Hadoop</a:t>
            </a:r>
            <a:endParaRPr lang="zh-CN" altLang="en-US" sz="2800" dirty="0"/>
          </a:p>
        </p:txBody>
      </p:sp>
      <p:sp>
        <p:nvSpPr>
          <p:cNvPr id="3" name="内容占位符 2"/>
          <p:cNvSpPr>
            <a:spLocks noGrp="1"/>
          </p:cNvSpPr>
          <p:nvPr>
            <p:ph idx="1"/>
          </p:nvPr>
        </p:nvSpPr>
        <p:spPr/>
        <p:txBody>
          <a:bodyPr>
            <a:normAutofit fontScale="92500" lnSpcReduction="20000"/>
          </a:bodyPr>
          <a:lstStyle/>
          <a:p>
            <a:r>
              <a:rPr lang="en-US" altLang="zh-CN" sz="2400" smtClean="0"/>
              <a:t>Hadoop</a:t>
            </a:r>
            <a:r>
              <a:rPr lang="zh-CN" altLang="zh-CN" sz="2400"/>
              <a:t>的思路来自谷歌提出的</a:t>
            </a:r>
            <a:r>
              <a:rPr lang="en-US" altLang="zh-CN" sz="2400"/>
              <a:t>MapReduce</a:t>
            </a:r>
            <a:r>
              <a:rPr lang="zh-CN" altLang="zh-CN" sz="2400"/>
              <a:t>分布式计算框架。谷歌的</a:t>
            </a:r>
            <a:r>
              <a:rPr lang="en-US" altLang="zh-CN" sz="2400"/>
              <a:t>MapReduce</a:t>
            </a:r>
            <a:r>
              <a:rPr lang="zh-CN" altLang="zh-CN" sz="2400"/>
              <a:t>框架可以把一个应用程序分解为许多并行计算指令，跨越大量的计算节点运行非常巨大的数据集。而</a:t>
            </a:r>
            <a:r>
              <a:rPr lang="en-US" altLang="zh-CN" sz="2400"/>
              <a:t>Hadoop</a:t>
            </a:r>
            <a:r>
              <a:rPr lang="zh-CN" altLang="zh-CN" sz="2400"/>
              <a:t>的</a:t>
            </a:r>
            <a:r>
              <a:rPr lang="en-US" altLang="zh-CN" sz="2400"/>
              <a:t>MapReduce</a:t>
            </a:r>
            <a:r>
              <a:rPr lang="zh-CN" altLang="zh-CN" sz="2400"/>
              <a:t>则是对谷歌</a:t>
            </a:r>
            <a:r>
              <a:rPr lang="en-US" altLang="zh-CN" sz="2400"/>
              <a:t>MapReduce</a:t>
            </a:r>
            <a:r>
              <a:rPr lang="zh-CN" altLang="zh-CN" sz="2400"/>
              <a:t>的开源实现。另一方面其分布式文件系统则是谷歌的</a:t>
            </a:r>
            <a:r>
              <a:rPr lang="en-US" altLang="zh-CN" sz="2400"/>
              <a:t>GFS</a:t>
            </a:r>
            <a:r>
              <a:rPr lang="zh-CN" altLang="zh-CN" sz="2400"/>
              <a:t>的开源实现。</a:t>
            </a:r>
            <a:endParaRPr lang="zh-CN" altLang="zh-CN" sz="2400"/>
          </a:p>
          <a:p>
            <a:r>
              <a:rPr lang="en-US" altLang="zh-CN" sz="2400"/>
              <a:t>Hadoop</a:t>
            </a:r>
            <a:r>
              <a:rPr lang="zh-CN" altLang="zh-CN" sz="2400"/>
              <a:t>原本是</a:t>
            </a:r>
            <a:r>
              <a:rPr lang="en-US" altLang="zh-CN" sz="2400"/>
              <a:t>Apache Nutch</a:t>
            </a:r>
            <a:r>
              <a:rPr lang="zh-CN" altLang="zh-CN" sz="2400"/>
              <a:t>中的一个子项目。后来</a:t>
            </a:r>
            <a:r>
              <a:rPr lang="en-US" altLang="zh-CN" sz="2400"/>
              <a:t>Apache</a:t>
            </a:r>
            <a:r>
              <a:rPr lang="zh-CN" altLang="zh-CN" sz="2400"/>
              <a:t>将</a:t>
            </a:r>
            <a:r>
              <a:rPr lang="en-US" altLang="zh-CN" sz="2400"/>
              <a:t>MapReduce</a:t>
            </a:r>
            <a:r>
              <a:rPr lang="zh-CN" altLang="zh-CN" sz="2400"/>
              <a:t>模块与</a:t>
            </a:r>
            <a:r>
              <a:rPr lang="en-US" altLang="zh-CN" sz="2400"/>
              <a:t>Nutch Distributed File System</a:t>
            </a:r>
            <a:r>
              <a:rPr lang="zh-CN" altLang="zh-CN" sz="2400"/>
              <a:t>（</a:t>
            </a:r>
            <a:r>
              <a:rPr lang="en-US" altLang="zh-CN" sz="2400"/>
              <a:t>NDFS</a:t>
            </a:r>
            <a:r>
              <a:rPr lang="zh-CN" altLang="zh-CN" sz="2400"/>
              <a:t>）单独抽离出来成为一个顶级项目。</a:t>
            </a:r>
            <a:endParaRPr lang="zh-CN" altLang="zh-CN" sz="2400"/>
          </a:p>
          <a:p>
            <a:r>
              <a:rPr lang="en-US" altLang="zh-CN" sz="2400"/>
              <a:t>Hadoop</a:t>
            </a:r>
            <a:r>
              <a:rPr lang="zh-CN" altLang="zh-CN" sz="2400"/>
              <a:t>已经成为目前世界上最流行的分布式计算框架之一，</a:t>
            </a:r>
            <a:r>
              <a:rPr lang="en-US" altLang="zh-CN" sz="2400"/>
              <a:t>Apache</a:t>
            </a:r>
            <a:r>
              <a:rPr lang="zh-CN" altLang="zh-CN" sz="2400"/>
              <a:t>也建立了不少与</a:t>
            </a:r>
            <a:r>
              <a:rPr lang="en-US" altLang="zh-CN" sz="2400"/>
              <a:t>Hadoop</a:t>
            </a:r>
            <a:r>
              <a:rPr lang="zh-CN" altLang="zh-CN" sz="2400"/>
              <a:t>相关的项目，如</a:t>
            </a:r>
            <a:r>
              <a:rPr lang="en-US" altLang="zh-CN" sz="2400"/>
              <a:t>HBase</a:t>
            </a:r>
            <a:r>
              <a:rPr lang="zh-CN" altLang="zh-CN" sz="2400"/>
              <a:t>、</a:t>
            </a:r>
            <a:r>
              <a:rPr lang="en-US" altLang="zh-CN" sz="2400"/>
              <a:t>Cassandra</a:t>
            </a:r>
            <a:r>
              <a:rPr lang="zh-CN" altLang="zh-CN" sz="2400"/>
              <a:t>、</a:t>
            </a:r>
            <a:r>
              <a:rPr lang="en-US" altLang="zh-CN" sz="2400"/>
              <a:t>Avro</a:t>
            </a:r>
            <a:r>
              <a:rPr lang="zh-CN" altLang="zh-CN" sz="2400"/>
              <a:t>、</a:t>
            </a:r>
            <a:r>
              <a:rPr lang="en-US" altLang="zh-CN" sz="2400"/>
              <a:t>Hive</a:t>
            </a:r>
            <a:r>
              <a:rPr lang="zh-CN" altLang="zh-CN" sz="2400"/>
              <a:t>、</a:t>
            </a:r>
            <a:r>
              <a:rPr lang="en-US" altLang="zh-CN" sz="2400"/>
              <a:t>Mahout</a:t>
            </a:r>
            <a:r>
              <a:rPr lang="zh-CN" altLang="zh-CN" sz="2400"/>
              <a:t>等项目。</a:t>
            </a:r>
            <a:endParaRPr lang="zh-CN" altLang="zh-CN" sz="2400"/>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endParaRPr lang="zh-CN" altLang="zh-CN" sz="2800" b="1"/>
          </a:p>
        </p:txBody>
      </p:sp>
      <p:sp>
        <p:nvSpPr>
          <p:cNvPr id="3" name="内容占位符 2"/>
          <p:cNvSpPr>
            <a:spLocks noGrp="1"/>
          </p:cNvSpPr>
          <p:nvPr>
            <p:ph idx="1"/>
          </p:nvPr>
        </p:nvSpPr>
        <p:spPr/>
        <p:txBody>
          <a:bodyPr>
            <a:normAutofit/>
          </a:bodyPr>
          <a:lstStyle/>
          <a:p>
            <a:r>
              <a:rPr lang="en-US" altLang="zh-CN" sz="2400" smtClean="0"/>
              <a:t>Hadoop</a:t>
            </a:r>
            <a:r>
              <a:rPr lang="zh-CN" altLang="zh-CN" sz="2400" smtClean="0"/>
              <a:t>分布式文件系统（</a:t>
            </a:r>
            <a:r>
              <a:rPr lang="en-US" altLang="zh-CN" sz="2400" smtClean="0"/>
              <a:t>HDFS</a:t>
            </a:r>
            <a:r>
              <a:rPr lang="zh-CN" altLang="zh-CN" sz="2400" smtClean="0"/>
              <a:t>）是一个主从式的分布式文件系统，是</a:t>
            </a:r>
            <a:r>
              <a:rPr lang="en-US" altLang="zh-CN" sz="2400" smtClean="0"/>
              <a:t>GFS</a:t>
            </a:r>
            <a:r>
              <a:rPr lang="zh-CN" altLang="zh-CN" sz="2400" smtClean="0"/>
              <a:t>的一种开源实现。</a:t>
            </a:r>
            <a:r>
              <a:rPr lang="en-US" altLang="zh-CN" sz="2400" smtClean="0"/>
              <a:t>HDFS</a:t>
            </a:r>
            <a:r>
              <a:rPr lang="zh-CN" altLang="zh-CN" sz="2400" smtClean="0"/>
              <a:t>可以利用大量廉价存储器组成分布式存储集群，取代昂贵的集中式磁盘存储阵列。而</a:t>
            </a:r>
            <a:r>
              <a:rPr lang="en-US" altLang="zh-CN" sz="2400" smtClean="0"/>
              <a:t>HDFS</a:t>
            </a:r>
            <a:r>
              <a:rPr lang="zh-CN" altLang="zh-CN" sz="2400" smtClean="0"/>
              <a:t>集群由一个</a:t>
            </a:r>
            <a:r>
              <a:rPr lang="en-US" altLang="zh-CN" sz="2400" smtClean="0"/>
              <a:t>NameNode</a:t>
            </a:r>
            <a:r>
              <a:rPr lang="zh-CN" altLang="zh-CN" sz="2400" smtClean="0"/>
              <a:t>和多个</a:t>
            </a:r>
            <a:r>
              <a:rPr lang="en-US" altLang="zh-CN" sz="2400" smtClean="0"/>
              <a:t>DataNode</a:t>
            </a:r>
            <a:r>
              <a:rPr lang="zh-CN" altLang="zh-CN" sz="2400" smtClean="0"/>
              <a:t>组成，除此之外还有用于热备份的</a:t>
            </a:r>
            <a:r>
              <a:rPr lang="en-US" altLang="zh-CN" sz="2400" smtClean="0"/>
              <a:t>Secondary NameNode</a:t>
            </a:r>
            <a:r>
              <a:rPr lang="zh-CN" altLang="zh-CN" sz="2400" smtClean="0"/>
              <a:t>，防止集群出现单点故障。</a:t>
            </a:r>
            <a:endParaRPr lang="zh-CN" altLang="zh-CN" sz="2400"/>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endParaRPr lang="zh-CN" altLang="zh-CN" sz="2800" b="1"/>
          </a:p>
        </p:txBody>
      </p:sp>
      <p:sp>
        <p:nvSpPr>
          <p:cNvPr id="3" name="内容占位符 2"/>
          <p:cNvSpPr>
            <a:spLocks noGrp="1"/>
          </p:cNvSpPr>
          <p:nvPr>
            <p:ph idx="1"/>
          </p:nvPr>
        </p:nvSpPr>
        <p:spPr/>
        <p:txBody>
          <a:bodyPr>
            <a:normAutofit fontScale="92500" lnSpcReduction="10000"/>
          </a:bodyPr>
          <a:lstStyle/>
          <a:p>
            <a:pPr marL="0" indent="0">
              <a:buNone/>
            </a:pPr>
            <a:r>
              <a:rPr lang="zh-CN" altLang="zh-CN" sz="2400"/>
              <a:t>（</a:t>
            </a:r>
            <a:r>
              <a:rPr lang="en-US" altLang="zh-CN" sz="2400"/>
              <a:t>1</a:t>
            </a:r>
            <a:r>
              <a:rPr lang="zh-CN" altLang="zh-CN" sz="2400"/>
              <a:t>）</a:t>
            </a:r>
            <a:r>
              <a:rPr lang="en-US" altLang="zh-CN" sz="2400"/>
              <a:t>NameNode</a:t>
            </a:r>
            <a:endParaRPr lang="zh-CN" altLang="zh-CN" sz="2400"/>
          </a:p>
          <a:p>
            <a:r>
              <a:rPr lang="en-US" altLang="zh-CN" sz="2400"/>
              <a:t>NameNode</a:t>
            </a:r>
            <a:r>
              <a:rPr lang="zh-CN" altLang="zh-CN" sz="2400"/>
              <a:t>是整个集群的管理者。它并不存储数据本身，而负责存储文件系统的元数据。它负责管理文件系统名称空间，并控制外部客户端对文件系统的访问。</a:t>
            </a:r>
            <a:endParaRPr lang="zh-CN" altLang="zh-CN" sz="2400"/>
          </a:p>
          <a:p>
            <a:r>
              <a:rPr lang="en-US" altLang="zh-CN" sz="2400"/>
              <a:t>NameNode</a:t>
            </a:r>
            <a:r>
              <a:rPr lang="zh-CN" altLang="zh-CN" sz="2400"/>
              <a:t>决定如何将文件内容映射到</a:t>
            </a:r>
            <a:r>
              <a:rPr lang="en-US" altLang="zh-CN" sz="2400"/>
              <a:t>DataNode</a:t>
            </a:r>
            <a:r>
              <a:rPr lang="zh-CN" altLang="zh-CN" sz="2400"/>
              <a:t>的数据块上。此外，实际数据传输并不会经过</a:t>
            </a:r>
            <a:r>
              <a:rPr lang="en-US" altLang="zh-CN" sz="2400"/>
              <a:t>NameNode</a:t>
            </a:r>
            <a:r>
              <a:rPr lang="zh-CN" altLang="zh-CN" sz="2400"/>
              <a:t>，而会让对应的</a:t>
            </a:r>
            <a:r>
              <a:rPr lang="en-US" altLang="zh-CN" sz="2400"/>
              <a:t>DataNode</a:t>
            </a:r>
            <a:r>
              <a:rPr lang="zh-CN" altLang="zh-CN" sz="2400"/>
              <a:t>接收实际数据，并处理分布式存储系统的负载均衡问题。</a:t>
            </a:r>
            <a:endParaRPr lang="zh-CN" altLang="zh-CN" sz="2400"/>
          </a:p>
          <a:p>
            <a:r>
              <a:rPr lang="zh-CN" altLang="zh-CN" sz="2400"/>
              <a:t>整个文件系统只有一个</a:t>
            </a:r>
            <a:r>
              <a:rPr lang="en-US" altLang="zh-CN" sz="2400"/>
              <a:t>NameNode</a:t>
            </a:r>
            <a:r>
              <a:rPr lang="zh-CN" altLang="zh-CN" sz="2400"/>
              <a:t>，因此很明显集群可能会出现单点故障，这点需要利用</a:t>
            </a:r>
            <a:r>
              <a:rPr lang="en-US" altLang="zh-CN" sz="2400"/>
              <a:t>Secondary NameNode</a:t>
            </a:r>
            <a:r>
              <a:rPr lang="zh-CN" altLang="zh-CN" sz="2400"/>
              <a:t>来解决问题。</a:t>
            </a:r>
            <a:endParaRPr lang="zh-CN" altLang="zh-CN" sz="2400"/>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endParaRPr lang="zh-CN" altLang="zh-CN" sz="2800" b="1"/>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2</a:t>
            </a:r>
            <a:r>
              <a:rPr lang="zh-CN" altLang="zh-CN" sz="2400"/>
              <a:t>）</a:t>
            </a:r>
            <a:r>
              <a:rPr lang="en-US" altLang="zh-CN" sz="2400"/>
              <a:t>Secondary NameNode</a:t>
            </a:r>
            <a:endParaRPr lang="zh-CN" altLang="zh-CN" sz="2400"/>
          </a:p>
          <a:p>
            <a:r>
              <a:rPr lang="en-US" altLang="zh-CN" sz="2400"/>
              <a:t>Secondary NameNode</a:t>
            </a:r>
            <a:r>
              <a:rPr lang="zh-CN" altLang="zh-CN" sz="2400"/>
              <a:t>是</a:t>
            </a:r>
            <a:r>
              <a:rPr lang="en-US" altLang="zh-CN" sz="2400"/>
              <a:t>NameNode</a:t>
            </a:r>
            <a:r>
              <a:rPr lang="zh-CN" altLang="zh-CN" sz="2400"/>
              <a:t>的备份节点，</a:t>
            </a:r>
            <a:r>
              <a:rPr lang="en-US" altLang="zh-CN" sz="2400"/>
              <a:t>HDFS</a:t>
            </a:r>
            <a:r>
              <a:rPr lang="zh-CN" altLang="zh-CN" sz="2400"/>
              <a:t>会将</a:t>
            </a:r>
            <a:r>
              <a:rPr lang="en-US" altLang="zh-CN" sz="2400"/>
              <a:t>NameNode</a:t>
            </a:r>
            <a:r>
              <a:rPr lang="zh-CN" altLang="zh-CN" sz="2400"/>
              <a:t>的数据实时备份到</a:t>
            </a:r>
            <a:r>
              <a:rPr lang="en-US" altLang="zh-CN" sz="2400"/>
              <a:t>Secondary NameNode</a:t>
            </a:r>
            <a:r>
              <a:rPr lang="zh-CN" altLang="zh-CN" sz="2400"/>
              <a:t>上，当</a:t>
            </a:r>
            <a:r>
              <a:rPr lang="en-US" altLang="zh-CN" sz="2400"/>
              <a:t>NameNode</a:t>
            </a:r>
            <a:r>
              <a:rPr lang="zh-CN" altLang="zh-CN" sz="2400"/>
              <a:t>宕机需要重启时，则可以利用</a:t>
            </a:r>
            <a:r>
              <a:rPr lang="en-US" altLang="zh-CN" sz="2400"/>
              <a:t>Secondary NameNode</a:t>
            </a:r>
            <a:r>
              <a:rPr lang="zh-CN" altLang="zh-CN" sz="2400"/>
              <a:t>中的数据加快</a:t>
            </a:r>
            <a:r>
              <a:rPr lang="en-US" altLang="zh-CN" sz="2400"/>
              <a:t>NameNode</a:t>
            </a:r>
            <a:r>
              <a:rPr lang="zh-CN" altLang="zh-CN" sz="2400"/>
              <a:t>的重启恢复速度。</a:t>
            </a:r>
            <a:endParaRPr lang="zh-CN" altLang="zh-CN" sz="240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endParaRPr lang="zh-CN" altLang="zh-CN" sz="2800" b="1"/>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3</a:t>
            </a:r>
            <a:r>
              <a:rPr lang="zh-CN" altLang="zh-CN" sz="2400"/>
              <a:t>）</a:t>
            </a:r>
            <a:r>
              <a:rPr lang="en-US" altLang="zh-CN" sz="2400"/>
              <a:t>DataNode</a:t>
            </a:r>
            <a:endParaRPr lang="zh-CN" altLang="zh-CN" sz="2400"/>
          </a:p>
          <a:p>
            <a:r>
              <a:rPr lang="en-US" altLang="zh-CN" sz="2400"/>
              <a:t>DataNode</a:t>
            </a:r>
            <a:r>
              <a:rPr lang="zh-CN" altLang="zh-CN" sz="2400"/>
              <a:t>是实际的数据存储节点，负责相应</a:t>
            </a:r>
            <a:r>
              <a:rPr lang="en-US" altLang="zh-CN" sz="2400"/>
              <a:t>NameNode</a:t>
            </a:r>
            <a:r>
              <a:rPr lang="zh-CN" altLang="zh-CN" sz="2400"/>
              <a:t>创建、删除和复制块的命令。</a:t>
            </a:r>
            <a:r>
              <a:rPr lang="en-US" altLang="zh-CN" sz="2400"/>
              <a:t>NameNode</a:t>
            </a:r>
            <a:r>
              <a:rPr lang="zh-CN" altLang="zh-CN" sz="2400"/>
              <a:t>会读取来自</a:t>
            </a:r>
            <a:r>
              <a:rPr lang="en-US" altLang="zh-CN" sz="2400"/>
              <a:t>DataNode</a:t>
            </a:r>
            <a:r>
              <a:rPr lang="zh-CN" altLang="zh-CN" sz="2400"/>
              <a:t>的心跳信息，以此判断</a:t>
            </a:r>
            <a:r>
              <a:rPr lang="en-US" altLang="zh-CN" sz="2400"/>
              <a:t>DataNode</a:t>
            </a:r>
            <a:r>
              <a:rPr lang="zh-CN" altLang="zh-CN" sz="2400"/>
              <a:t>是否存活。同一份数据会以多份副本存储在不同的</a:t>
            </a:r>
            <a:r>
              <a:rPr lang="en-US" altLang="zh-CN" sz="2400"/>
              <a:t>DataNode</a:t>
            </a:r>
            <a:r>
              <a:rPr lang="zh-CN" altLang="zh-CN" sz="2400"/>
              <a:t>上，一旦某一个</a:t>
            </a:r>
            <a:r>
              <a:rPr lang="en-US" altLang="zh-CN" sz="2400"/>
              <a:t>DataNode</a:t>
            </a:r>
            <a:r>
              <a:rPr lang="zh-CN" altLang="zh-CN" sz="2400"/>
              <a:t>宕机，</a:t>
            </a:r>
            <a:r>
              <a:rPr lang="en-US" altLang="zh-CN" sz="2400"/>
              <a:t>NameNode</a:t>
            </a:r>
            <a:r>
              <a:rPr lang="zh-CN" altLang="zh-CN" sz="2400"/>
              <a:t>会立即采取手段来处理问题。</a:t>
            </a:r>
            <a:endParaRPr lang="zh-CN" altLang="zh-CN" sz="2400"/>
          </a:p>
          <a:p>
            <a:endParaRPr lang="zh-CN" altLang="zh-CN" sz="2400"/>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a:t>2</a:t>
            </a:r>
            <a:r>
              <a:rPr lang="zh-CN" altLang="zh-CN" sz="2800" b="1"/>
              <a:t>．</a:t>
            </a:r>
            <a:r>
              <a:rPr lang="en-US" altLang="zh-CN" sz="2800" b="1"/>
              <a:t>HDFS</a:t>
            </a:r>
            <a:r>
              <a:rPr lang="zh-CN" altLang="zh-CN" sz="2800" b="1"/>
              <a:t>分布式文件系统</a:t>
            </a:r>
            <a:endParaRPr lang="zh-CN" altLang="zh-CN" sz="2800" b="1"/>
          </a:p>
        </p:txBody>
      </p:sp>
      <p:sp>
        <p:nvSpPr>
          <p:cNvPr id="3" name="内容占位符 2"/>
          <p:cNvSpPr>
            <a:spLocks noGrp="1"/>
          </p:cNvSpPr>
          <p:nvPr>
            <p:ph idx="1"/>
          </p:nvPr>
        </p:nvSpPr>
        <p:spPr/>
        <p:txBody>
          <a:bodyPr>
            <a:normAutofit fontScale="92500" lnSpcReduction="10000"/>
          </a:bodyPr>
          <a:lstStyle/>
          <a:p>
            <a:pPr marL="0" indent="0">
              <a:buNone/>
            </a:pPr>
            <a:r>
              <a:rPr lang="zh-CN" altLang="zh-CN" sz="2400"/>
              <a:t>（</a:t>
            </a:r>
            <a:r>
              <a:rPr lang="en-US" altLang="zh-CN" sz="2400"/>
              <a:t>4</a:t>
            </a:r>
            <a:r>
              <a:rPr lang="zh-CN" altLang="zh-CN" sz="2400"/>
              <a:t>）</a:t>
            </a:r>
            <a:r>
              <a:rPr lang="en-US" altLang="zh-CN" sz="2400"/>
              <a:t>MapReduce</a:t>
            </a:r>
            <a:r>
              <a:rPr lang="zh-CN" altLang="zh-CN" sz="2400"/>
              <a:t>模型</a:t>
            </a:r>
            <a:endParaRPr lang="zh-CN" altLang="zh-CN" sz="2400"/>
          </a:p>
          <a:p>
            <a:r>
              <a:rPr lang="en-US" altLang="zh-CN" sz="2400"/>
              <a:t>MapReduce</a:t>
            </a:r>
            <a:r>
              <a:rPr lang="zh-CN" altLang="zh-CN" sz="2400"/>
              <a:t>既是</a:t>
            </a:r>
            <a:r>
              <a:rPr lang="en-US" altLang="zh-CN" sz="2400"/>
              <a:t>Hadoop</a:t>
            </a:r>
            <a:r>
              <a:rPr lang="zh-CN" altLang="zh-CN" sz="2400"/>
              <a:t>中的模块，也是一个计算模型。用户需要自己将算法划分成</a:t>
            </a:r>
            <a:r>
              <a:rPr lang="en-US" altLang="zh-CN" sz="2400"/>
              <a:t>Map</a:t>
            </a:r>
            <a:r>
              <a:rPr lang="zh-CN" altLang="zh-CN" sz="2400"/>
              <a:t>和</a:t>
            </a:r>
            <a:r>
              <a:rPr lang="en-US" altLang="zh-CN" sz="2400"/>
              <a:t>Reduce</a:t>
            </a:r>
            <a:r>
              <a:rPr lang="zh-CN" altLang="zh-CN" sz="2400"/>
              <a:t>两个阶段。首先将数据划分为小块的数据，将数据分配到不同计算节点的</a:t>
            </a:r>
            <a:r>
              <a:rPr lang="en-US" altLang="zh-CN" sz="2400"/>
              <a:t>Map</a:t>
            </a:r>
            <a:r>
              <a:rPr lang="zh-CN" altLang="zh-CN" sz="2400"/>
              <a:t>任务中计算，然后将计算结果汇总到</a:t>
            </a:r>
            <a:r>
              <a:rPr lang="en-US" altLang="zh-CN" sz="2400"/>
              <a:t>Reduce</a:t>
            </a:r>
            <a:r>
              <a:rPr lang="zh-CN" altLang="zh-CN" sz="2400"/>
              <a:t>节点中进行合并，得出最终结果。</a:t>
            </a:r>
            <a:endParaRPr lang="zh-CN" altLang="zh-CN" sz="2400"/>
          </a:p>
          <a:p>
            <a:r>
              <a:rPr lang="en-US" altLang="zh-CN" sz="2400"/>
              <a:t>MapReduce</a:t>
            </a:r>
            <a:r>
              <a:rPr lang="zh-CN" altLang="zh-CN" sz="2400"/>
              <a:t>系统也是主从式的计算系统。在使用</a:t>
            </a:r>
            <a:r>
              <a:rPr lang="en-US" altLang="zh-CN" sz="2400"/>
              <a:t>YARN</a:t>
            </a:r>
            <a:r>
              <a:rPr lang="zh-CN" altLang="zh-CN" sz="2400"/>
              <a:t>后，每个集群有一个</a:t>
            </a:r>
            <a:r>
              <a:rPr lang="en-US" altLang="zh-CN" sz="2400"/>
              <a:t>Resource-Manager</a:t>
            </a:r>
            <a:r>
              <a:rPr lang="zh-CN" altLang="zh-CN" sz="2400"/>
              <a:t>，用于管理整个集群。集群中每个计算节点都有一个</a:t>
            </a:r>
            <a:r>
              <a:rPr lang="en-US" altLang="zh-CN" sz="2400"/>
              <a:t>NodeManager</a:t>
            </a:r>
            <a:r>
              <a:rPr lang="zh-CN" altLang="zh-CN" sz="2400"/>
              <a:t>，负责管理某个节点的容器并监视其资源使用。每个应用程序由一个</a:t>
            </a:r>
            <a:r>
              <a:rPr lang="en-US" altLang="zh-CN" sz="2400"/>
              <a:t>MRAppMaster</a:t>
            </a:r>
            <a:r>
              <a:rPr lang="zh-CN" altLang="zh-CN" sz="2400"/>
              <a:t>进行管理。</a:t>
            </a:r>
            <a:endParaRPr lang="zh-CN" altLang="zh-CN" sz="2400"/>
          </a:p>
          <a:p>
            <a:endParaRPr lang="zh-CN" altLang="zh-CN" sz="2400"/>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smtClean="0"/>
              <a:t>3</a:t>
            </a:r>
            <a:r>
              <a:rPr lang="zh-CN" altLang="zh-CN" sz="2800" b="1"/>
              <a:t>．</a:t>
            </a:r>
            <a:r>
              <a:rPr lang="en-US" altLang="zh-CN" sz="2800" b="1"/>
              <a:t>Apache Hadoop</a:t>
            </a:r>
            <a:r>
              <a:rPr lang="zh-CN" altLang="zh-CN" sz="2800" b="1"/>
              <a:t>特性</a:t>
            </a:r>
            <a:endParaRPr lang="zh-CN" altLang="zh-CN" sz="2800" b="1"/>
          </a:p>
        </p:txBody>
      </p:sp>
      <p:sp>
        <p:nvSpPr>
          <p:cNvPr id="3" name="内容占位符 2"/>
          <p:cNvSpPr>
            <a:spLocks noGrp="1"/>
          </p:cNvSpPr>
          <p:nvPr>
            <p:ph idx="1"/>
          </p:nvPr>
        </p:nvSpPr>
        <p:spPr/>
        <p:txBody>
          <a:bodyPr>
            <a:normAutofit fontScale="92500" lnSpcReduction="20000"/>
          </a:bodyPr>
          <a:lstStyle/>
          <a:p>
            <a:pPr marL="0" indent="0">
              <a:buNone/>
            </a:pPr>
            <a:r>
              <a:rPr lang="zh-CN" altLang="zh-CN" sz="2400" smtClean="0"/>
              <a:t>（</a:t>
            </a:r>
            <a:r>
              <a:rPr lang="en-US" altLang="zh-CN" sz="2400"/>
              <a:t>1</a:t>
            </a:r>
            <a:r>
              <a:rPr lang="zh-CN" altLang="zh-CN" sz="2400"/>
              <a:t>）高可靠性：</a:t>
            </a:r>
            <a:r>
              <a:rPr lang="en-US" altLang="zh-CN" sz="2400"/>
              <a:t>Apache Hadoop</a:t>
            </a:r>
            <a:r>
              <a:rPr lang="zh-CN" altLang="zh-CN" sz="2400"/>
              <a:t>可以可靠地将数据存储到节点上。</a:t>
            </a:r>
            <a:endParaRPr lang="zh-CN" altLang="zh-CN" sz="2400"/>
          </a:p>
          <a:p>
            <a:pPr marL="0" indent="0">
              <a:buNone/>
            </a:pPr>
            <a:r>
              <a:rPr lang="zh-CN" altLang="zh-CN" sz="2400"/>
              <a:t>（</a:t>
            </a:r>
            <a:r>
              <a:rPr lang="en-US" altLang="zh-CN" sz="2400"/>
              <a:t>2</a:t>
            </a:r>
            <a:r>
              <a:rPr lang="zh-CN" altLang="zh-CN" sz="2400"/>
              <a:t>）高可扩展性：</a:t>
            </a:r>
            <a:r>
              <a:rPr lang="en-US" altLang="zh-CN" sz="2400"/>
              <a:t>Apache Hadoop</a:t>
            </a:r>
            <a:r>
              <a:rPr lang="zh-CN" altLang="zh-CN" sz="2400"/>
              <a:t>的存储和计算节点可以快速扩展，并自动进行负载均衡。</a:t>
            </a:r>
            <a:endParaRPr lang="zh-CN" altLang="zh-CN" sz="2400"/>
          </a:p>
          <a:p>
            <a:pPr marL="0" indent="0">
              <a:buNone/>
            </a:pPr>
            <a:r>
              <a:rPr lang="zh-CN" altLang="zh-CN" sz="2400"/>
              <a:t>（</a:t>
            </a:r>
            <a:r>
              <a:rPr lang="en-US" altLang="zh-CN" sz="2400"/>
              <a:t>3</a:t>
            </a:r>
            <a:r>
              <a:rPr lang="zh-CN" altLang="zh-CN" sz="2400"/>
              <a:t>）高效性：一方面</a:t>
            </a:r>
            <a:r>
              <a:rPr lang="en-US" altLang="zh-CN" sz="2400"/>
              <a:t>Apache Hadoop</a:t>
            </a:r>
            <a:r>
              <a:rPr lang="zh-CN" altLang="zh-CN" sz="2400"/>
              <a:t>会自动在各个节点之间动态调动数据，保证每个节点存储均衡，另一方面读取数据时我们可以从不同节点并行读取，提高数据读取的速度。</a:t>
            </a:r>
            <a:endParaRPr lang="zh-CN" altLang="zh-CN" sz="2400"/>
          </a:p>
          <a:p>
            <a:pPr marL="0" indent="0">
              <a:buNone/>
            </a:pPr>
            <a:r>
              <a:rPr lang="zh-CN" altLang="zh-CN" sz="2400"/>
              <a:t>（</a:t>
            </a:r>
            <a:r>
              <a:rPr lang="en-US" altLang="zh-CN" sz="2400"/>
              <a:t>4</a:t>
            </a:r>
            <a:r>
              <a:rPr lang="zh-CN" altLang="zh-CN" sz="2400"/>
              <a:t>）高容错性：</a:t>
            </a:r>
            <a:r>
              <a:rPr lang="en-US" altLang="zh-CN" sz="2400"/>
              <a:t>Apache Hadoop</a:t>
            </a:r>
            <a:r>
              <a:rPr lang="zh-CN" altLang="zh-CN" sz="2400"/>
              <a:t>会将数据冗余存储在不同节点上，保证数据容错性，计算任务失败时也会自动重新分配任务。</a:t>
            </a:r>
            <a:endParaRPr lang="zh-CN" altLang="zh-CN" sz="2400"/>
          </a:p>
          <a:p>
            <a:pPr marL="0" indent="0">
              <a:buNone/>
            </a:pPr>
            <a:r>
              <a:rPr lang="zh-CN" altLang="zh-CN" sz="2400"/>
              <a:t>（</a:t>
            </a:r>
            <a:r>
              <a:rPr lang="en-US" altLang="zh-CN" sz="2400"/>
              <a:t>5</a:t>
            </a:r>
            <a:r>
              <a:rPr lang="zh-CN" altLang="zh-CN" sz="2400"/>
              <a:t>）低成本：</a:t>
            </a:r>
            <a:r>
              <a:rPr lang="en-US" altLang="zh-CN" sz="2400"/>
              <a:t>Apache Hadoop</a:t>
            </a:r>
            <a:r>
              <a:rPr lang="zh-CN" altLang="zh-CN" sz="2400"/>
              <a:t>是开源软件，可以节省商业软件的购买成本。同时，</a:t>
            </a:r>
            <a:r>
              <a:rPr lang="en-US" altLang="zh-CN" sz="2400"/>
              <a:t>Apache Hadoop</a:t>
            </a:r>
            <a:r>
              <a:rPr lang="zh-CN" altLang="zh-CN" sz="2400"/>
              <a:t>可以用廉价节点组成的集群取代昂贵的超级计算机，从而可以节省硬件成本。</a:t>
            </a:r>
            <a:endParaRPr lang="zh-CN" altLang="zh-CN" sz="2400"/>
          </a:p>
          <a:p>
            <a:pPr marL="0" indent="0">
              <a:buNone/>
            </a:pPr>
            <a:endParaRPr lang="zh-CN" altLang="zh-CN" sz="240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2.4  </a:t>
            </a:r>
            <a:r>
              <a:rPr lang="zh-CN" altLang="zh-CN" smtClean="0"/>
              <a:t>分布式</a:t>
            </a:r>
            <a:r>
              <a:rPr lang="zh-CN" altLang="zh-CN"/>
              <a:t>系统的进阶</a:t>
            </a:r>
            <a:endParaRPr lang="zh-CN" altLang="en-US" dirty="0"/>
          </a:p>
        </p:txBody>
      </p:sp>
      <p:sp>
        <p:nvSpPr>
          <p:cNvPr id="3" name="内容占位符 2"/>
          <p:cNvSpPr>
            <a:spLocks noGrp="1"/>
          </p:cNvSpPr>
          <p:nvPr>
            <p:ph idx="1"/>
          </p:nvPr>
        </p:nvSpPr>
        <p:spPr/>
        <p:txBody>
          <a:bodyPr>
            <a:normAutofit/>
          </a:bodyPr>
          <a:lstStyle/>
          <a:p>
            <a:pPr>
              <a:buNone/>
            </a:pPr>
            <a:r>
              <a:rPr lang="en-US" altLang="zh-CN" sz="3000"/>
              <a:t>2</a:t>
            </a:r>
            <a:r>
              <a:rPr lang="en-US" altLang="zh-CN" sz="3000" smtClean="0"/>
              <a:t>.4.1  </a:t>
            </a:r>
            <a:r>
              <a:rPr lang="zh-CN" altLang="zh-CN" sz="2800" smtClean="0"/>
              <a:t>分布式</a:t>
            </a:r>
            <a:r>
              <a:rPr lang="zh-CN" altLang="zh-CN" sz="2800"/>
              <a:t>存储系统</a:t>
            </a:r>
            <a:endParaRPr lang="en-US" altLang="zh-CN" sz="3000" dirty="0" smtClean="0"/>
          </a:p>
          <a:p>
            <a:pPr>
              <a:buNone/>
            </a:pPr>
            <a:r>
              <a:rPr lang="en-US" altLang="zh-CN" sz="3000"/>
              <a:t>2</a:t>
            </a:r>
            <a:r>
              <a:rPr lang="en-US" altLang="zh-CN" sz="3000" smtClean="0"/>
              <a:t>.4.2  </a:t>
            </a:r>
            <a:r>
              <a:rPr lang="zh-CN" altLang="zh-CN" sz="2800" smtClean="0"/>
              <a:t>分布式计算系统</a:t>
            </a:r>
            <a:endParaRPr lang="en-US" altLang="zh-CN" sz="2800" smtClean="0"/>
          </a:p>
          <a:p>
            <a:pPr>
              <a:buNone/>
            </a:pPr>
            <a:r>
              <a:rPr lang="en-US" altLang="zh-CN" sz="3000"/>
              <a:t>2</a:t>
            </a:r>
            <a:r>
              <a:rPr lang="en-US" altLang="zh-CN" sz="3000" smtClean="0"/>
              <a:t>.4.3  </a:t>
            </a:r>
            <a:r>
              <a:rPr lang="zh-CN" altLang="zh-CN" sz="2800" smtClean="0"/>
              <a:t>分布式</a:t>
            </a:r>
            <a:r>
              <a:rPr lang="zh-CN" altLang="zh-CN" sz="2800"/>
              <a:t>资源管理系统</a:t>
            </a:r>
            <a:endParaRPr lang="en-US" altLang="zh-CN" sz="3000" smtClean="0"/>
          </a:p>
          <a:p>
            <a:pPr>
              <a:buNone/>
            </a:pPr>
            <a:endParaRPr lang="zh-CN" altLang="en-US" sz="3000" dirty="0"/>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.4.1  </a:t>
            </a:r>
            <a:r>
              <a:rPr lang="zh-CN" altLang="zh-CN"/>
              <a:t> 分布式存储系统</a:t>
            </a:r>
            <a:endParaRPr lang="zh-CN" altLang="en-US" dirty="0"/>
          </a:p>
        </p:txBody>
      </p:sp>
      <p:sp>
        <p:nvSpPr>
          <p:cNvPr id="3" name="内容占位符 2"/>
          <p:cNvSpPr>
            <a:spLocks noGrp="1"/>
          </p:cNvSpPr>
          <p:nvPr>
            <p:ph idx="1"/>
          </p:nvPr>
        </p:nvSpPr>
        <p:spPr/>
        <p:txBody>
          <a:bodyPr>
            <a:normAutofit/>
          </a:bodyPr>
          <a:lstStyle/>
          <a:p>
            <a:r>
              <a:rPr lang="zh-CN" altLang="zh-CN" sz="2800"/>
              <a:t>分布式存储系统大致可分为</a:t>
            </a:r>
            <a:r>
              <a:rPr lang="en-US" altLang="zh-CN" sz="2800"/>
              <a:t>5</a:t>
            </a:r>
            <a:r>
              <a:rPr lang="zh-CN" altLang="zh-CN" sz="2800"/>
              <a:t>个子方向：结构化存储、非结构化存储、半结构化存储、</a:t>
            </a:r>
            <a:r>
              <a:rPr lang="en-US" altLang="zh-CN" sz="2800"/>
              <a:t>In-memory </a:t>
            </a:r>
            <a:r>
              <a:rPr lang="zh-CN" altLang="zh-CN" sz="2800"/>
              <a:t>存储及</a:t>
            </a:r>
            <a:r>
              <a:rPr lang="en-US" altLang="zh-CN" sz="2800"/>
              <a:t>NewSQL</a:t>
            </a:r>
            <a:r>
              <a:rPr lang="zh-CN" altLang="zh-CN" sz="2800"/>
              <a:t>。</a:t>
            </a:r>
            <a:endParaRPr lang="zh-CN" altLang="zh-CN" sz="2800"/>
          </a:p>
          <a:p>
            <a:r>
              <a:rPr lang="zh-CN" altLang="zh-CN" sz="2800"/>
              <a:t>分布式存储系统还有一系列的理论、算法、技术作为支撑，例如</a:t>
            </a:r>
            <a:r>
              <a:rPr lang="en-US" altLang="zh-CN" sz="2800"/>
              <a:t> Paxos</a:t>
            </a:r>
            <a:r>
              <a:rPr lang="zh-CN" altLang="zh-CN" sz="2800"/>
              <a:t>、</a:t>
            </a:r>
            <a:r>
              <a:rPr lang="en-US" altLang="zh-CN" sz="2800"/>
              <a:t>CAP</a:t>
            </a:r>
            <a:r>
              <a:rPr lang="zh-CN" altLang="zh-CN" sz="2800"/>
              <a:t>理论、一致性散列</a:t>
            </a:r>
            <a:r>
              <a:rPr lang="zh-CN" altLang="zh-CN" sz="2800" smtClean="0"/>
              <a:t>等</a:t>
            </a:r>
            <a:r>
              <a:rPr lang="zh-CN" altLang="en-US" sz="2800" smtClean="0"/>
              <a:t>。</a:t>
            </a:r>
            <a:endParaRPr lang="zh-CN" altLang="en-US" sz="2800" dirty="0"/>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.1.1  </a:t>
            </a:r>
            <a:r>
              <a:rPr lang="zh-CN" altLang="en-US" smtClean="0"/>
              <a:t>基本概念</a:t>
            </a:r>
            <a:endParaRPr lang="zh-CN" altLang="en-US" dirty="0"/>
          </a:p>
        </p:txBody>
      </p:sp>
      <p:sp>
        <p:nvSpPr>
          <p:cNvPr id="3" name="内容占位符 2"/>
          <p:cNvSpPr>
            <a:spLocks noGrp="1"/>
          </p:cNvSpPr>
          <p:nvPr>
            <p:ph idx="1"/>
          </p:nvPr>
        </p:nvSpPr>
        <p:spPr>
          <a:xfrm>
            <a:off x="457200" y="1200150"/>
            <a:ext cx="8229600" cy="3531839"/>
          </a:xfrm>
        </p:spPr>
        <p:txBody>
          <a:bodyPr>
            <a:normAutofit lnSpcReduction="10000"/>
          </a:bodyPr>
          <a:lstStyle/>
          <a:p>
            <a:pPr marL="0" indent="0">
              <a:buNone/>
            </a:pPr>
            <a:r>
              <a:rPr lang="zh-CN" altLang="zh-CN" sz="2400" smtClean="0"/>
              <a:t>（</a:t>
            </a:r>
            <a:r>
              <a:rPr lang="en-US" altLang="zh-CN" sz="2400"/>
              <a:t>1</a:t>
            </a:r>
            <a:r>
              <a:rPr lang="zh-CN" altLang="zh-CN" sz="2400"/>
              <a:t>）</a:t>
            </a:r>
            <a:r>
              <a:rPr lang="zh-CN" altLang="zh-CN" sz="2400">
                <a:solidFill>
                  <a:srgbClr val="FF0000"/>
                </a:solidFill>
              </a:rPr>
              <a:t>集中式计算</a:t>
            </a:r>
            <a:endParaRPr lang="zh-CN" altLang="zh-CN" sz="2400">
              <a:solidFill>
                <a:srgbClr val="FF0000"/>
              </a:solidFill>
            </a:endParaRPr>
          </a:p>
          <a:p>
            <a:pPr marL="0" indent="0">
              <a:buNone/>
            </a:pPr>
            <a:r>
              <a:rPr lang="zh-CN" altLang="zh-CN" sz="2400"/>
              <a:t>集中式计算完全依赖于一台大型的中心计算机的处理能力，这台中心计算机称为主机（</a:t>
            </a:r>
            <a:r>
              <a:rPr lang="en-US" altLang="zh-CN" sz="2400"/>
              <a:t>Host</a:t>
            </a:r>
            <a:r>
              <a:rPr lang="zh-CN" altLang="zh-CN" sz="2400"/>
              <a:t>或</a:t>
            </a:r>
            <a:r>
              <a:rPr lang="en-US" altLang="zh-CN" sz="2400"/>
              <a:t>mainframe</a:t>
            </a:r>
            <a:r>
              <a:rPr lang="zh-CN" altLang="zh-CN" sz="2400"/>
              <a:t>），与中心计算机相连的终端设备具有各不相同非常低的计算能力。实际上大多数终端完全不具有处理能力，仅作为输入输出设备使用。</a:t>
            </a:r>
            <a:endParaRPr lang="zh-CN" altLang="zh-CN" sz="2400"/>
          </a:p>
          <a:p>
            <a:pPr marL="0" indent="0">
              <a:buNone/>
            </a:pPr>
            <a:r>
              <a:rPr lang="zh-CN" altLang="zh-CN" sz="2400"/>
              <a:t>（</a:t>
            </a:r>
            <a:r>
              <a:rPr lang="en-US" altLang="zh-CN" sz="2400"/>
              <a:t>2</a:t>
            </a:r>
            <a:r>
              <a:rPr lang="zh-CN" altLang="zh-CN" sz="2400"/>
              <a:t>）</a:t>
            </a:r>
            <a:r>
              <a:rPr lang="zh-CN" altLang="zh-CN" sz="2400">
                <a:solidFill>
                  <a:srgbClr val="FF0000"/>
                </a:solidFill>
              </a:rPr>
              <a:t>分布式计算</a:t>
            </a:r>
            <a:r>
              <a:rPr lang="en-US" altLang="zh-CN" sz="2400">
                <a:solidFill>
                  <a:srgbClr val="FF0000"/>
                </a:solidFill>
              </a:rPr>
              <a:t> </a:t>
            </a:r>
            <a:endParaRPr lang="zh-CN" altLang="zh-CN" sz="2400">
              <a:solidFill>
                <a:srgbClr val="FF0000"/>
              </a:solidFill>
            </a:endParaRPr>
          </a:p>
          <a:p>
            <a:pPr marL="0" indent="0">
              <a:buNone/>
            </a:pPr>
            <a:r>
              <a:rPr lang="zh-CN" altLang="zh-CN" sz="2400"/>
              <a:t>与集中式计算相反，分布式计算中，多个通过网络互联的计算机都具有一定的计算能力，它们之间互相传递数据，实现信息共享，协作共同完成一个处理任务。 </a:t>
            </a:r>
            <a:endParaRPr lang="zh-CN" altLang="en-US" sz="2000" dirty="0"/>
          </a:p>
        </p:txBody>
      </p:sp>
    </p:spTree>
  </p:cSld>
  <p:clrMapOvr>
    <a:masterClrMapping/>
  </p:clrMapOvr>
  <p:transition spd="slow">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t>1</a:t>
            </a:r>
            <a:r>
              <a:rPr lang="zh-CN" altLang="zh-CN" b="1"/>
              <a:t>．结构化存储</a:t>
            </a:r>
            <a:endParaRPr lang="zh-CN" altLang="zh-CN" b="1"/>
          </a:p>
        </p:txBody>
      </p:sp>
      <p:sp>
        <p:nvSpPr>
          <p:cNvPr id="3" name="内容占位符 2"/>
          <p:cNvSpPr>
            <a:spLocks noGrp="1"/>
          </p:cNvSpPr>
          <p:nvPr>
            <p:ph idx="1"/>
          </p:nvPr>
        </p:nvSpPr>
        <p:spPr/>
        <p:txBody>
          <a:bodyPr>
            <a:normAutofit lnSpcReduction="10000"/>
          </a:bodyPr>
          <a:lstStyle/>
          <a:p>
            <a:pPr marL="0" indent="0">
              <a:buNone/>
            </a:pPr>
            <a:r>
              <a:rPr lang="zh-CN" altLang="zh-CN" sz="2400" smtClean="0"/>
              <a:t>结构化</a:t>
            </a:r>
            <a:r>
              <a:rPr lang="zh-CN" altLang="zh-CN" sz="2400"/>
              <a:t>存储的历史非常古老，典型的场景就是事务处理系统或者关系型数据库（</a:t>
            </a:r>
            <a:r>
              <a:rPr lang="en-US" altLang="zh-CN" sz="2400"/>
              <a:t>RDBMS</a:t>
            </a:r>
            <a:r>
              <a:rPr lang="zh-CN" altLang="zh-CN" sz="2400"/>
              <a:t>）。传统的结构化存储都是从单机做起的，例如大家耳熟能详的</a:t>
            </a:r>
            <a:r>
              <a:rPr lang="en-US" altLang="zh-CN" sz="2400"/>
              <a:t>SQLSERVER</a:t>
            </a:r>
            <a:r>
              <a:rPr lang="zh-CN" altLang="en-US" sz="2400"/>
              <a:t>、</a:t>
            </a:r>
            <a:r>
              <a:rPr lang="en-US" altLang="zh-CN" sz="2400"/>
              <a:t>MYSQL</a:t>
            </a:r>
            <a:r>
              <a:rPr lang="zh-CN" altLang="en-US" sz="2400"/>
              <a:t>、</a:t>
            </a:r>
            <a:r>
              <a:rPr lang="en-US" altLang="zh-CN" sz="2400"/>
              <a:t>ORALCE</a:t>
            </a:r>
            <a:r>
              <a:rPr lang="zh-CN" altLang="zh-CN" sz="2400"/>
              <a:t>。传统的结构化存储系统强调以下内容。</a:t>
            </a:r>
            <a:endParaRPr lang="zh-CN" altLang="zh-CN" sz="2400"/>
          </a:p>
          <a:p>
            <a:pPr marL="0" indent="0">
              <a:buNone/>
            </a:pPr>
            <a:r>
              <a:rPr lang="en-US" altLang="zh-CN" sz="2400">
                <a:sym typeface="Wingdings 2" panose="05020102010507070707"/>
              </a:rPr>
              <a:t></a:t>
            </a:r>
            <a:r>
              <a:rPr lang="en-US" altLang="zh-CN" sz="2400"/>
              <a:t>	</a:t>
            </a:r>
            <a:r>
              <a:rPr lang="zh-CN" altLang="zh-CN" sz="2400"/>
              <a:t>结构化的数据（例如关系表）；</a:t>
            </a:r>
            <a:endParaRPr lang="zh-CN" altLang="zh-CN" sz="2400"/>
          </a:p>
          <a:p>
            <a:pPr marL="0" indent="0">
              <a:buNone/>
            </a:pPr>
            <a:r>
              <a:rPr lang="en-US" altLang="zh-CN" sz="2400">
                <a:sym typeface="Wingdings 2" panose="05020102010507070707"/>
              </a:rPr>
              <a:t></a:t>
            </a:r>
            <a:r>
              <a:rPr lang="en-US" altLang="zh-CN" sz="2400"/>
              <a:t>	</a:t>
            </a:r>
            <a:r>
              <a:rPr lang="zh-CN" altLang="zh-CN" sz="2400"/>
              <a:t>强一致性（例如银行系统，电商系统等场景）；</a:t>
            </a:r>
            <a:endParaRPr lang="zh-CN" altLang="zh-CN" sz="2400"/>
          </a:p>
          <a:p>
            <a:pPr marL="0" indent="0">
              <a:buNone/>
            </a:pPr>
            <a:r>
              <a:rPr lang="en-US" altLang="zh-CN" sz="2400">
                <a:sym typeface="Wingdings 2" panose="05020102010507070707"/>
              </a:rPr>
              <a:t></a:t>
            </a:r>
            <a:r>
              <a:rPr lang="en-US" altLang="zh-CN" sz="2400"/>
              <a:t>	</a:t>
            </a:r>
            <a:r>
              <a:rPr lang="zh-CN" altLang="zh-CN" sz="2400"/>
              <a:t>随机访问（索引、增删查改、</a:t>
            </a:r>
            <a:r>
              <a:rPr lang="en-US" altLang="zh-CN" sz="2400"/>
              <a:t>SQL</a:t>
            </a:r>
            <a:r>
              <a:rPr lang="zh-CN" altLang="zh-CN" sz="2400"/>
              <a:t>）。</a:t>
            </a:r>
            <a:endParaRPr lang="zh-CN" altLang="zh-CN" sz="2400"/>
          </a:p>
          <a:p>
            <a:pPr marL="0" indent="0">
              <a:buNone/>
            </a:pPr>
            <a:endParaRPr lang="zh-CN" altLang="en-US" sz="2400" dirty="0"/>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a:t>
            </a:r>
            <a:r>
              <a:rPr lang="zh-CN" altLang="zh-CN" b="1"/>
              <a:t>．非结构化</a:t>
            </a:r>
            <a:r>
              <a:rPr lang="zh-CN" altLang="zh-CN" b="1" smtClean="0"/>
              <a:t>存储</a:t>
            </a:r>
            <a:endParaRPr lang="zh-CN" altLang="zh-CN" b="1"/>
          </a:p>
        </p:txBody>
      </p:sp>
      <p:sp>
        <p:nvSpPr>
          <p:cNvPr id="3" name="内容占位符 2"/>
          <p:cNvSpPr>
            <a:spLocks noGrp="1"/>
          </p:cNvSpPr>
          <p:nvPr>
            <p:ph idx="1"/>
          </p:nvPr>
        </p:nvSpPr>
        <p:spPr/>
        <p:txBody>
          <a:bodyPr>
            <a:normAutofit lnSpcReduction="10000"/>
          </a:bodyPr>
          <a:lstStyle/>
          <a:p>
            <a:pPr marL="0" indent="0">
              <a:buNone/>
            </a:pPr>
            <a:r>
              <a:rPr lang="zh-CN" altLang="zh-CN" sz="2400" smtClean="0"/>
              <a:t>与</a:t>
            </a:r>
            <a:r>
              <a:rPr lang="zh-CN" altLang="zh-CN" sz="2400"/>
              <a:t>结构化存储不同的是，非结构化存储强调的是</a:t>
            </a:r>
            <a:r>
              <a:rPr lang="zh-CN" altLang="zh-CN" sz="2400">
                <a:solidFill>
                  <a:srgbClr val="FF0000"/>
                </a:solidFill>
              </a:rPr>
              <a:t>高可扩展性</a:t>
            </a:r>
            <a:r>
              <a:rPr lang="zh-CN" altLang="zh-CN" sz="2400"/>
              <a:t>，典型的系统就是分布式文件系统。</a:t>
            </a:r>
            <a:endParaRPr lang="zh-CN" altLang="zh-CN" sz="2400"/>
          </a:p>
          <a:p>
            <a:pPr marL="0" indent="0">
              <a:buNone/>
            </a:pPr>
            <a:endParaRPr lang="en-US" altLang="zh-CN" sz="2400"/>
          </a:p>
          <a:p>
            <a:pPr marL="0" indent="0">
              <a:buNone/>
            </a:pPr>
            <a:r>
              <a:rPr lang="en-US" altLang="zh-CN" sz="2400"/>
              <a:t>Google</a:t>
            </a:r>
            <a:r>
              <a:rPr lang="zh-CN" altLang="zh-CN" sz="2400"/>
              <a:t>在</a:t>
            </a:r>
            <a:r>
              <a:rPr lang="en-US" altLang="zh-CN" sz="2400"/>
              <a:t>2003</a:t>
            </a:r>
            <a:r>
              <a:rPr lang="zh-CN" altLang="zh-CN" sz="2400"/>
              <a:t>年</a:t>
            </a:r>
            <a:r>
              <a:rPr lang="en-US" altLang="zh-CN" sz="2400"/>
              <a:t>SOSP</a:t>
            </a:r>
            <a:r>
              <a:rPr lang="zh-CN" altLang="zh-CN" sz="2400"/>
              <a:t>会议上推出的</a:t>
            </a:r>
            <a:r>
              <a:rPr lang="en-US" altLang="zh-CN" sz="2400"/>
              <a:t>GFS</a:t>
            </a:r>
            <a:r>
              <a:rPr lang="zh-CN" altLang="zh-CN" sz="2400"/>
              <a:t>（</a:t>
            </a:r>
            <a:r>
              <a:rPr lang="en-US" altLang="zh-CN" sz="2400"/>
              <a:t>Google File System</a:t>
            </a:r>
            <a:r>
              <a:rPr lang="zh-CN" altLang="zh-CN" sz="2400"/>
              <a:t>）则走出了里程碑的一步，其开源实现对应为</a:t>
            </a:r>
            <a:r>
              <a:rPr lang="en-US" altLang="zh-CN" sz="2400"/>
              <a:t>HDFS</a:t>
            </a:r>
            <a:r>
              <a:rPr lang="zh-CN" altLang="zh-CN" sz="2400"/>
              <a:t>。</a:t>
            </a:r>
            <a:endParaRPr lang="zh-CN" altLang="zh-CN" sz="2400"/>
          </a:p>
          <a:p>
            <a:pPr marL="0" indent="0">
              <a:buNone/>
            </a:pPr>
            <a:endParaRPr lang="zh-CN" altLang="zh-CN" sz="2400"/>
          </a:p>
          <a:p>
            <a:pPr marL="0" indent="0">
              <a:buNone/>
            </a:pPr>
            <a:r>
              <a:rPr lang="zh-CN" altLang="en-US" sz="2400"/>
              <a:t>互联网：</a:t>
            </a:r>
            <a:r>
              <a:rPr lang="en-US" altLang="zh-CN" sz="2400"/>
              <a:t>GFS</a:t>
            </a:r>
            <a:r>
              <a:rPr lang="zh-CN" altLang="en-US" sz="2400"/>
              <a:t>、</a:t>
            </a:r>
            <a:r>
              <a:rPr lang="en-US" altLang="zh-CN" sz="2400"/>
              <a:t>TFS</a:t>
            </a:r>
            <a:r>
              <a:rPr lang="zh-CN" altLang="en-US" sz="2400"/>
              <a:t>、</a:t>
            </a:r>
            <a:r>
              <a:rPr lang="en-US" altLang="zh-CN" sz="2400"/>
              <a:t>S3</a:t>
            </a:r>
            <a:r>
              <a:rPr lang="zh-CN" altLang="en-US" sz="2400"/>
              <a:t>（亚马孙）、Haystack（</a:t>
            </a:r>
            <a:r>
              <a:rPr lang="en-US" altLang="zh-CN" sz="2400"/>
              <a:t>facebook</a:t>
            </a:r>
            <a:r>
              <a:rPr lang="zh-CN" altLang="en-US" sz="2400"/>
              <a:t>）</a:t>
            </a:r>
            <a:endParaRPr lang="zh-CN" altLang="en-US" sz="2400"/>
          </a:p>
          <a:p>
            <a:pPr marL="0" indent="0">
              <a:buNone/>
            </a:pPr>
            <a:r>
              <a:rPr lang="zh-CN" altLang="en-US" sz="2400"/>
              <a:t>开源：</a:t>
            </a:r>
            <a:r>
              <a:rPr lang="en-US" altLang="zh-CN" sz="2400"/>
              <a:t>ceph</a:t>
            </a:r>
            <a:r>
              <a:rPr lang="zh-CN" altLang="en-US" sz="2400"/>
              <a:t>、</a:t>
            </a:r>
            <a:r>
              <a:rPr lang="en-US" altLang="zh-CN" sz="2400"/>
              <a:t>HDFS</a:t>
            </a:r>
            <a:r>
              <a:rPr lang="zh-CN" altLang="en-US" sz="2400"/>
              <a:t>、</a:t>
            </a:r>
            <a:r>
              <a:rPr lang="en-US" altLang="zh-CN" sz="2400"/>
              <a:t>swift</a:t>
            </a:r>
            <a:r>
              <a:rPr lang="zh-CN" altLang="en-US" sz="2400"/>
              <a:t>、</a:t>
            </a:r>
            <a:r>
              <a:rPr lang="en-US" altLang="zh-CN" sz="2400"/>
              <a:t>cinder</a:t>
            </a:r>
            <a:r>
              <a:rPr lang="zh-CN" altLang="en-US" sz="2400"/>
              <a:t>等</a:t>
            </a:r>
            <a:r>
              <a:rPr lang="en-US" altLang="zh-CN" sz="2400"/>
              <a:t> </a:t>
            </a:r>
            <a:endParaRPr lang="zh-CN" altLang="zh-CN" sz="2400"/>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3</a:t>
            </a:r>
            <a:r>
              <a:rPr lang="zh-CN" altLang="zh-CN" b="1"/>
              <a:t>．半结构化</a:t>
            </a:r>
            <a:r>
              <a:rPr lang="zh-CN" altLang="zh-CN" b="1" smtClean="0"/>
              <a:t>存储</a:t>
            </a:r>
            <a:endParaRPr lang="zh-CN" altLang="zh-CN" b="1"/>
          </a:p>
        </p:txBody>
      </p:sp>
      <p:sp>
        <p:nvSpPr>
          <p:cNvPr id="3" name="内容占位符 2"/>
          <p:cNvSpPr>
            <a:spLocks noGrp="1"/>
          </p:cNvSpPr>
          <p:nvPr>
            <p:ph idx="1"/>
          </p:nvPr>
        </p:nvSpPr>
        <p:spPr/>
        <p:txBody>
          <a:bodyPr>
            <a:normAutofit lnSpcReduction="10000"/>
          </a:bodyPr>
          <a:lstStyle/>
          <a:p>
            <a:r>
              <a:rPr lang="zh-CN" altLang="zh-CN" sz="2400" smtClean="0"/>
              <a:t>半</a:t>
            </a:r>
            <a:r>
              <a:rPr lang="zh-CN" altLang="zh-CN" sz="2400"/>
              <a:t>结构化存储的提出是为了解决结非结构化存储系统随机访问性能差的问题。</a:t>
            </a:r>
            <a:endParaRPr lang="zh-CN" altLang="zh-CN" sz="2400"/>
          </a:p>
          <a:p>
            <a:r>
              <a:rPr lang="zh-CN" altLang="zh-CN" sz="2400"/>
              <a:t>我们通常会听到一些流行的名词，例如</a:t>
            </a:r>
            <a:r>
              <a:rPr lang="en-US" altLang="zh-CN" sz="2400"/>
              <a:t>NoSQL</a:t>
            </a:r>
            <a:r>
              <a:rPr lang="zh-CN" altLang="zh-CN" sz="2400"/>
              <a:t>、</a:t>
            </a:r>
            <a:r>
              <a:rPr lang="en-US" altLang="zh-CN" sz="2400"/>
              <a:t>Key-Value Store</a:t>
            </a:r>
            <a:r>
              <a:rPr lang="zh-CN" altLang="zh-CN" sz="2400"/>
              <a:t>，包括对象存储等。这些都属于半结构化存储研究的领域，其中以</a:t>
            </a:r>
            <a:r>
              <a:rPr lang="en-US" altLang="zh-CN" sz="2400"/>
              <a:t>NoSQL</a:t>
            </a:r>
            <a:r>
              <a:rPr lang="zh-CN" altLang="zh-CN" sz="2400"/>
              <a:t>的发展势头最为强劲。</a:t>
            </a:r>
            <a:endParaRPr lang="zh-CN" altLang="zh-CN" sz="2400"/>
          </a:p>
          <a:p>
            <a:r>
              <a:rPr lang="en-US" altLang="zh-CN" sz="2400"/>
              <a:t>NoSQL</a:t>
            </a:r>
            <a:r>
              <a:rPr lang="zh-CN" altLang="zh-CN" sz="2400"/>
              <a:t>系统既有分布式文件系统所具有的可扩展性，又有结构化存储系统的随机访问能力（例如随机操作），系统在设计时通常选择简单键值（</a:t>
            </a:r>
            <a:r>
              <a:rPr lang="en-US" altLang="zh-CN" sz="2400"/>
              <a:t>K-V</a:t>
            </a:r>
            <a:r>
              <a:rPr lang="zh-CN" altLang="zh-CN" sz="2400"/>
              <a:t>）进行存储，抛弃了传统</a:t>
            </a:r>
            <a:r>
              <a:rPr lang="en-US" altLang="zh-CN" sz="2400"/>
              <a:t>RDBMS</a:t>
            </a:r>
            <a:r>
              <a:rPr lang="zh-CN" altLang="zh-CN" sz="2400"/>
              <a:t>里复杂</a:t>
            </a:r>
            <a:r>
              <a:rPr lang="en-US" altLang="zh-CN" sz="2400"/>
              <a:t>SQL</a:t>
            </a:r>
            <a:r>
              <a:rPr lang="zh-CN" altLang="zh-CN" sz="2400"/>
              <a:t>查询及</a:t>
            </a:r>
            <a:r>
              <a:rPr lang="en-US" altLang="zh-CN" sz="2400"/>
              <a:t>ACID</a:t>
            </a:r>
            <a:r>
              <a:rPr lang="zh-CN" altLang="zh-CN" sz="2400"/>
              <a:t>事务</a:t>
            </a:r>
            <a:r>
              <a:rPr lang="zh-CN" altLang="zh-CN" sz="2400" smtClean="0"/>
              <a:t>。</a:t>
            </a:r>
            <a:endParaRPr lang="zh-CN" altLang="zh-CN" sz="2400"/>
          </a:p>
        </p:txBody>
      </p:sp>
    </p:spTree>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4</a:t>
            </a:r>
            <a:r>
              <a:rPr lang="zh-CN" altLang="zh-CN" b="1"/>
              <a:t>．</a:t>
            </a:r>
            <a:r>
              <a:rPr lang="en-US" altLang="zh-CN" b="1"/>
              <a:t>In-memory</a:t>
            </a:r>
            <a:r>
              <a:rPr lang="zh-CN" altLang="zh-CN" b="1" smtClean="0"/>
              <a:t>存储</a:t>
            </a:r>
            <a:endParaRPr lang="zh-CN" altLang="zh-CN" b="1"/>
          </a:p>
        </p:txBody>
      </p:sp>
      <p:sp>
        <p:nvSpPr>
          <p:cNvPr id="3" name="内容占位符 2"/>
          <p:cNvSpPr>
            <a:spLocks noGrp="1"/>
          </p:cNvSpPr>
          <p:nvPr>
            <p:ph idx="1"/>
          </p:nvPr>
        </p:nvSpPr>
        <p:spPr/>
        <p:txBody>
          <a:bodyPr>
            <a:normAutofit/>
          </a:bodyPr>
          <a:lstStyle/>
          <a:p>
            <a:r>
              <a:rPr lang="zh-CN" altLang="zh-CN" sz="2400" smtClean="0"/>
              <a:t>随着</a:t>
            </a:r>
            <a:r>
              <a:rPr lang="zh-CN" altLang="zh-CN" sz="2400"/>
              <a:t>业务的并发越来越高，存储系统对低延迟的要求也越来越高。同时由于摩尔定律以及内存的价格不断下降，基于内存的存储系统也开始普及。顾名思义，</a:t>
            </a:r>
            <a:r>
              <a:rPr lang="en-US" altLang="zh-CN" sz="2400"/>
              <a:t>In-memory</a:t>
            </a:r>
            <a:r>
              <a:rPr lang="zh-CN" altLang="zh-CN" sz="2400"/>
              <a:t>存储就是将数据存储在内存中，从而获得读写的高性能。比较有名的系统包括</a:t>
            </a:r>
            <a:r>
              <a:rPr lang="en-US" altLang="zh-CN" sz="2400"/>
              <a:t>Memcached</a:t>
            </a:r>
            <a:r>
              <a:rPr lang="zh-CN" altLang="zh-CN" sz="2400"/>
              <a:t>和</a:t>
            </a:r>
            <a:r>
              <a:rPr lang="en-US" altLang="zh-CN" sz="2400"/>
              <a:t>Redis</a:t>
            </a:r>
            <a:r>
              <a:rPr lang="zh-CN" altLang="zh-CN" sz="2400"/>
              <a:t>。</a:t>
            </a:r>
            <a:endParaRPr lang="zh-CN" altLang="zh-CN" sz="2400"/>
          </a:p>
        </p:txBody>
      </p:sp>
    </p:spTree>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5</a:t>
            </a:r>
            <a:r>
              <a:rPr lang="zh-CN" altLang="zh-CN" b="1"/>
              <a:t>．</a:t>
            </a:r>
            <a:r>
              <a:rPr lang="en-US" altLang="zh-CN" b="1" smtClean="0"/>
              <a:t>NewSQL</a:t>
            </a:r>
            <a:endParaRPr lang="zh-CN" altLang="zh-CN" b="1"/>
          </a:p>
        </p:txBody>
      </p:sp>
      <p:sp>
        <p:nvSpPr>
          <p:cNvPr id="3" name="内容占位符 2"/>
          <p:cNvSpPr>
            <a:spLocks noGrp="1"/>
          </p:cNvSpPr>
          <p:nvPr>
            <p:ph idx="1"/>
          </p:nvPr>
        </p:nvSpPr>
        <p:spPr/>
        <p:txBody>
          <a:bodyPr>
            <a:normAutofit/>
          </a:bodyPr>
          <a:lstStyle/>
          <a:p>
            <a:r>
              <a:rPr lang="zh-CN" altLang="zh-CN" sz="2400" smtClean="0"/>
              <a:t>前面</a:t>
            </a:r>
            <a:r>
              <a:rPr lang="zh-CN" altLang="zh-CN" sz="2400"/>
              <a:t>介绍结构化存储时提到，单机</a:t>
            </a:r>
            <a:r>
              <a:rPr lang="en-US" altLang="zh-CN" sz="2400"/>
              <a:t>RDBMS</a:t>
            </a:r>
            <a:r>
              <a:rPr lang="zh-CN" altLang="zh-CN" sz="2400"/>
              <a:t>系统在可扩展性上面临着巨大的挑战，然而</a:t>
            </a:r>
            <a:r>
              <a:rPr lang="en-US" altLang="zh-CN" sz="2400"/>
              <a:t>NoSQL</a:t>
            </a:r>
            <a:r>
              <a:rPr lang="zh-CN" altLang="zh-CN" sz="2400"/>
              <a:t>不能很好的支持关系模型。那有没有一种系统</a:t>
            </a:r>
            <a:r>
              <a:rPr lang="zh-CN" altLang="zh-CN" sz="2400">
                <a:solidFill>
                  <a:srgbClr val="FF0000"/>
                </a:solidFill>
              </a:rPr>
              <a:t>能兼备</a:t>
            </a:r>
            <a:r>
              <a:rPr lang="en-US" altLang="zh-CN" sz="2400">
                <a:solidFill>
                  <a:srgbClr val="FF0000"/>
                </a:solidFill>
              </a:rPr>
              <a:t>RDBMS</a:t>
            </a:r>
            <a:r>
              <a:rPr lang="zh-CN" altLang="zh-CN" sz="2400">
                <a:solidFill>
                  <a:srgbClr val="FF0000"/>
                </a:solidFill>
              </a:rPr>
              <a:t>的特性</a:t>
            </a:r>
            <a:r>
              <a:rPr lang="zh-CN" altLang="zh-CN" sz="2400"/>
              <a:t>（例如，完整的</a:t>
            </a:r>
            <a:r>
              <a:rPr lang="en-US" altLang="zh-CN" sz="2400"/>
              <a:t>SQL</a:t>
            </a:r>
            <a:r>
              <a:rPr lang="zh-CN" altLang="zh-CN" sz="2400"/>
              <a:t>支持、</a:t>
            </a:r>
            <a:r>
              <a:rPr lang="en-US" altLang="zh-CN" sz="2400"/>
              <a:t>ACID</a:t>
            </a:r>
            <a:r>
              <a:rPr lang="zh-CN" altLang="zh-CN" sz="2400"/>
              <a:t>事务支持），又能像</a:t>
            </a:r>
            <a:r>
              <a:rPr lang="en-US" altLang="zh-CN" sz="2400"/>
              <a:t>NoSQL</a:t>
            </a:r>
            <a:r>
              <a:rPr lang="zh-CN" altLang="zh-CN" sz="2400"/>
              <a:t>系统那样</a:t>
            </a:r>
            <a:r>
              <a:rPr lang="zh-CN" altLang="zh-CN" sz="2400">
                <a:solidFill>
                  <a:srgbClr val="FF0000"/>
                </a:solidFill>
              </a:rPr>
              <a:t>具有强大的可扩展能力</a:t>
            </a:r>
            <a:r>
              <a:rPr lang="zh-CN" altLang="zh-CN" sz="2400"/>
              <a:t>呢？</a:t>
            </a:r>
            <a:endParaRPr lang="zh-CN" altLang="zh-CN" sz="2400"/>
          </a:p>
          <a:p>
            <a:r>
              <a:rPr lang="en-US" altLang="zh-CN" sz="2400"/>
              <a:t>2012</a:t>
            </a:r>
            <a:r>
              <a:rPr lang="zh-CN" altLang="zh-CN" sz="2400"/>
              <a:t>年</a:t>
            </a:r>
            <a:r>
              <a:rPr lang="en-US" altLang="zh-CN" sz="2400"/>
              <a:t>Google</a:t>
            </a:r>
            <a:r>
              <a:rPr lang="zh-CN" altLang="zh-CN" sz="2400"/>
              <a:t>在</a:t>
            </a:r>
            <a:r>
              <a:rPr lang="en-US" altLang="zh-CN" sz="2400"/>
              <a:t>OSDI</a:t>
            </a:r>
            <a:r>
              <a:rPr lang="zh-CN" altLang="zh-CN" sz="2400"/>
              <a:t>会议上发表的</a:t>
            </a:r>
            <a:r>
              <a:rPr lang="en-US" altLang="zh-CN" sz="2400"/>
              <a:t>Spanner</a:t>
            </a:r>
            <a:r>
              <a:rPr lang="zh-CN" altLang="zh-CN" sz="2400"/>
              <a:t>，以及</a:t>
            </a:r>
            <a:r>
              <a:rPr lang="en-US" altLang="zh-CN" sz="2400"/>
              <a:t>2013</a:t>
            </a:r>
            <a:r>
              <a:rPr lang="zh-CN" altLang="zh-CN" sz="2400"/>
              <a:t>年在</a:t>
            </a:r>
            <a:r>
              <a:rPr lang="en-US" altLang="zh-CN" sz="2400"/>
              <a:t>SIGMOD</a:t>
            </a:r>
            <a:r>
              <a:rPr lang="zh-CN" altLang="zh-CN" sz="2400"/>
              <a:t>会议上发表的</a:t>
            </a:r>
            <a:r>
              <a:rPr lang="en-US" altLang="zh-CN" sz="2400"/>
              <a:t>F1</a:t>
            </a:r>
            <a:r>
              <a:rPr lang="zh-CN" altLang="zh-CN" sz="2400"/>
              <a:t>，让业界第一次看到了关系模型和</a:t>
            </a:r>
            <a:r>
              <a:rPr lang="en-US" altLang="zh-CN" sz="2400"/>
              <a:t>NoSQL</a:t>
            </a:r>
            <a:r>
              <a:rPr lang="zh-CN" altLang="zh-CN" sz="2400"/>
              <a:t>在超大规模数据中心上融合的可能性。</a:t>
            </a:r>
            <a:endParaRPr lang="zh-CN" altLang="zh-CN" sz="2400"/>
          </a:p>
        </p:txBody>
      </p:sp>
    </p:spTree>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2.4.2  </a:t>
            </a:r>
            <a:r>
              <a:rPr lang="zh-CN" altLang="zh-CN"/>
              <a:t>分布式计算系统</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800">
                <a:solidFill>
                  <a:srgbClr val="FF0000"/>
                </a:solidFill>
              </a:rPr>
              <a:t>分布式计算和并行计算一样吗</a:t>
            </a:r>
            <a:r>
              <a:rPr lang="zh-CN" altLang="zh-CN" sz="2800" smtClean="0">
                <a:solidFill>
                  <a:srgbClr val="FF0000"/>
                </a:solidFill>
              </a:rPr>
              <a:t>？</a:t>
            </a:r>
            <a:endParaRPr lang="en-US" altLang="zh-CN" sz="2800" smtClean="0">
              <a:solidFill>
                <a:srgbClr val="FF0000"/>
              </a:solidFill>
            </a:endParaRPr>
          </a:p>
          <a:p>
            <a:pPr marL="0" indent="0">
              <a:buNone/>
            </a:pPr>
            <a:r>
              <a:rPr lang="zh-CN" altLang="zh-CN" sz="2800" smtClean="0"/>
              <a:t>可以</a:t>
            </a:r>
            <a:r>
              <a:rPr lang="zh-CN" altLang="zh-CN" sz="2800"/>
              <a:t>这样认为</a:t>
            </a:r>
            <a:r>
              <a:rPr lang="zh-CN" altLang="zh-CN" sz="2800" smtClean="0"/>
              <a:t>：</a:t>
            </a:r>
            <a:endParaRPr lang="zh-CN" altLang="zh-CN" sz="2800"/>
          </a:p>
          <a:p>
            <a:pPr marL="0" indent="0">
              <a:buNone/>
            </a:pPr>
            <a:r>
              <a:rPr lang="en-US" altLang="zh-CN" sz="2800" smtClean="0">
                <a:sym typeface="Wingdings 2" panose="05020102010507070707"/>
              </a:rPr>
              <a:t></a:t>
            </a:r>
            <a:r>
              <a:rPr lang="en-US" altLang="zh-CN" sz="2800">
                <a:sym typeface="Wingdings 2" panose="05020102010507070707"/>
              </a:rPr>
              <a:t> </a:t>
            </a:r>
            <a:r>
              <a:rPr lang="en-US" altLang="zh-CN" sz="2800" smtClean="0">
                <a:sym typeface="Wingdings 2" panose="05020102010507070707"/>
              </a:rPr>
              <a:t> </a:t>
            </a:r>
            <a:r>
              <a:rPr lang="zh-CN" altLang="zh-CN" sz="2800" smtClean="0"/>
              <a:t>传统</a:t>
            </a:r>
            <a:r>
              <a:rPr lang="zh-CN" altLang="zh-CN" sz="2800"/>
              <a:t>的并行计算的要求：投入更多机器，数据大小不变，计算速度更快。</a:t>
            </a:r>
            <a:r>
              <a:rPr lang="en-US" altLang="zh-CN" sz="2800"/>
              <a:t>-----&gt;</a:t>
            </a:r>
            <a:r>
              <a:rPr lang="zh-CN" altLang="en-US" sz="2800">
                <a:solidFill>
                  <a:srgbClr val="FF0000"/>
                </a:solidFill>
              </a:rPr>
              <a:t>计算速度</a:t>
            </a:r>
            <a:endParaRPr lang="zh-CN" altLang="zh-CN" sz="2800"/>
          </a:p>
          <a:p>
            <a:pPr marL="0" indent="0">
              <a:buNone/>
            </a:pPr>
            <a:r>
              <a:rPr lang="en-US" altLang="zh-CN" sz="2800" smtClean="0">
                <a:sym typeface="Wingdings 2" panose="05020102010507070707"/>
              </a:rPr>
              <a:t></a:t>
            </a:r>
            <a:r>
              <a:rPr lang="en-US" altLang="zh-CN" sz="2800">
                <a:sym typeface="Wingdings 2" panose="05020102010507070707"/>
              </a:rPr>
              <a:t> </a:t>
            </a:r>
            <a:r>
              <a:rPr lang="en-US" altLang="zh-CN" sz="2800" smtClean="0">
                <a:sym typeface="Wingdings 2" panose="05020102010507070707"/>
              </a:rPr>
              <a:t> </a:t>
            </a:r>
            <a:r>
              <a:rPr lang="zh-CN" altLang="zh-CN" sz="2800" smtClean="0"/>
              <a:t>分布式</a:t>
            </a:r>
            <a:r>
              <a:rPr lang="zh-CN" altLang="zh-CN" sz="2800"/>
              <a:t>计算的要求：投入更多的机器，能处理更大的数据。</a:t>
            </a:r>
            <a:r>
              <a:rPr lang="en-US" altLang="zh-CN" sz="2800"/>
              <a:t>---&gt;</a:t>
            </a:r>
            <a:r>
              <a:rPr lang="zh-CN" altLang="en-US" sz="2800">
                <a:solidFill>
                  <a:srgbClr val="FF0000"/>
                </a:solidFill>
              </a:rPr>
              <a:t>处理能力</a:t>
            </a:r>
            <a:endParaRPr lang="zh-CN" altLang="en-US" sz="2800">
              <a:solidFill>
                <a:srgbClr val="FF0000"/>
              </a:solidFill>
            </a:endParaRPr>
          </a:p>
        </p:txBody>
      </p:sp>
    </p:spTree>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1</a:t>
            </a:r>
            <a:r>
              <a:rPr lang="zh-CN" altLang="zh-CN" b="1" smtClean="0"/>
              <a:t>．传统基于消息的系统</a:t>
            </a:r>
            <a:endParaRPr lang="zh-CN" altLang="zh-CN" b="1"/>
          </a:p>
        </p:txBody>
      </p:sp>
      <p:sp>
        <p:nvSpPr>
          <p:cNvPr id="3" name="内容占位符 2"/>
          <p:cNvSpPr>
            <a:spLocks noGrp="1"/>
          </p:cNvSpPr>
          <p:nvPr>
            <p:ph idx="1"/>
          </p:nvPr>
        </p:nvSpPr>
        <p:spPr/>
        <p:txBody>
          <a:bodyPr>
            <a:normAutofit/>
          </a:bodyPr>
          <a:lstStyle/>
          <a:p>
            <a:r>
              <a:rPr lang="zh-CN" altLang="zh-CN" sz="2400" smtClean="0"/>
              <a:t>这</a:t>
            </a:r>
            <a:r>
              <a:rPr lang="zh-CN" altLang="zh-CN" sz="2400"/>
              <a:t>类系统里比较有代表性的就是</a:t>
            </a:r>
            <a:r>
              <a:rPr lang="en-US" altLang="zh-CN" sz="2400"/>
              <a:t>MPI</a:t>
            </a:r>
            <a:r>
              <a:rPr lang="zh-CN" altLang="zh-CN" sz="2400"/>
              <a:t>（</a:t>
            </a:r>
            <a:r>
              <a:rPr lang="en-US" altLang="zh-CN" sz="2400"/>
              <a:t>Message Passing Interface</a:t>
            </a:r>
            <a:r>
              <a:rPr lang="zh-CN" altLang="zh-CN" sz="2400"/>
              <a:t>）。目前比较流行的两个</a:t>
            </a:r>
            <a:r>
              <a:rPr lang="en-US" altLang="zh-CN" sz="2400"/>
              <a:t>MPI</a:t>
            </a:r>
            <a:r>
              <a:rPr lang="zh-CN" altLang="zh-CN" sz="2400"/>
              <a:t>实现是</a:t>
            </a:r>
            <a:r>
              <a:rPr lang="en-US" altLang="zh-CN" sz="2400"/>
              <a:t>MPICH2</a:t>
            </a:r>
            <a:r>
              <a:rPr lang="zh-CN" altLang="zh-CN" sz="2400"/>
              <a:t>和</a:t>
            </a:r>
            <a:r>
              <a:rPr lang="en-US" altLang="zh-CN" sz="2400"/>
              <a:t>OpenMPI</a:t>
            </a:r>
            <a:r>
              <a:rPr lang="zh-CN" altLang="zh-CN" sz="2400"/>
              <a:t>。</a:t>
            </a:r>
            <a:r>
              <a:rPr lang="en-US" altLang="zh-CN" sz="2400"/>
              <a:t>MPI</a:t>
            </a:r>
            <a:r>
              <a:rPr lang="zh-CN" altLang="zh-CN" sz="2400"/>
              <a:t>这个框架非常灵活，对程序的结构几乎没有太多约束，以至于人们有时把</a:t>
            </a:r>
            <a:r>
              <a:rPr lang="en-US" altLang="zh-CN" sz="2400"/>
              <a:t>MPI</a:t>
            </a:r>
            <a:r>
              <a:rPr lang="zh-CN" altLang="zh-CN" sz="2400"/>
              <a:t>称为一组接口</a:t>
            </a:r>
            <a:r>
              <a:rPr lang="en-US" altLang="zh-CN" sz="2400"/>
              <a:t>API</a:t>
            </a:r>
            <a:r>
              <a:rPr lang="zh-CN" altLang="zh-CN" sz="2400"/>
              <a:t>，而不是系统框架。</a:t>
            </a:r>
            <a:r>
              <a:rPr lang="en-US" altLang="zh-CN" sz="2400"/>
              <a:t>MPI</a:t>
            </a:r>
            <a:r>
              <a:rPr lang="zh-CN" altLang="zh-CN" sz="2400"/>
              <a:t>除了提供消息传递接口之外，其框架还实现了资源管理和分配，以及调度的功能。除此之外，</a:t>
            </a:r>
            <a:r>
              <a:rPr lang="en-US" altLang="zh-CN" sz="2400"/>
              <a:t>MPI</a:t>
            </a:r>
            <a:r>
              <a:rPr lang="zh-CN" altLang="zh-CN" sz="2400"/>
              <a:t>在高性能计算里也被广泛使用，通常可以和</a:t>
            </a:r>
            <a:r>
              <a:rPr lang="en-US" altLang="zh-CN" sz="2400"/>
              <a:t> Infiniband </a:t>
            </a:r>
            <a:r>
              <a:rPr lang="zh-CN" altLang="zh-CN" sz="2400"/>
              <a:t>这样的高速网络无缝结合。</a:t>
            </a:r>
            <a:endParaRPr lang="zh-CN" altLang="zh-CN" sz="2400"/>
          </a:p>
        </p:txBody>
      </p:sp>
    </p:spTree>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2</a:t>
            </a:r>
            <a:r>
              <a:rPr lang="zh-CN" altLang="zh-CN" b="1"/>
              <a:t>．</a:t>
            </a:r>
            <a:r>
              <a:rPr lang="en-US" altLang="zh-CN" b="1"/>
              <a:t>MapReduce</a:t>
            </a:r>
            <a:r>
              <a:rPr lang="zh-CN" altLang="zh-CN" b="1"/>
              <a:t>家族</a:t>
            </a:r>
            <a:r>
              <a:rPr lang="zh-CN" altLang="zh-CN" b="1" smtClean="0"/>
              <a:t>系统</a:t>
            </a:r>
            <a:endParaRPr lang="zh-CN" altLang="zh-CN" b="1"/>
          </a:p>
        </p:txBody>
      </p:sp>
      <p:sp>
        <p:nvSpPr>
          <p:cNvPr id="3" name="内容占位符 2"/>
          <p:cNvSpPr>
            <a:spLocks noGrp="1"/>
          </p:cNvSpPr>
          <p:nvPr>
            <p:ph idx="1"/>
          </p:nvPr>
        </p:nvSpPr>
        <p:spPr/>
        <p:txBody>
          <a:bodyPr>
            <a:normAutofit fontScale="92500" lnSpcReduction="10000"/>
          </a:bodyPr>
          <a:lstStyle/>
          <a:p>
            <a:r>
              <a:rPr lang="zh-CN" altLang="zh-CN" sz="2400" smtClean="0"/>
              <a:t>这</a:t>
            </a:r>
            <a:r>
              <a:rPr lang="zh-CN" altLang="zh-CN" sz="2400"/>
              <a:t>一类系统又称作</a:t>
            </a:r>
            <a:r>
              <a:rPr lang="en-US" altLang="zh-CN" sz="2400"/>
              <a:t>Dataflow</a:t>
            </a:r>
            <a:r>
              <a:rPr lang="zh-CN" altLang="zh-CN" sz="2400"/>
              <a:t>系统，其中以</a:t>
            </a:r>
            <a:r>
              <a:rPr lang="en-US" altLang="zh-CN" sz="2400"/>
              <a:t>Hadoop MapReduce</a:t>
            </a:r>
            <a:r>
              <a:rPr lang="zh-CN" altLang="zh-CN" sz="2400"/>
              <a:t>和</a:t>
            </a:r>
            <a:r>
              <a:rPr lang="en-US" altLang="zh-CN" sz="2400"/>
              <a:t>Spark</a:t>
            </a:r>
            <a:r>
              <a:rPr lang="zh-CN" altLang="zh-CN" sz="2400"/>
              <a:t>为代表。其实在学术界有很多类似的系统，例如</a:t>
            </a:r>
            <a:r>
              <a:rPr lang="en-US" altLang="zh-CN" sz="2400"/>
              <a:t>Dryad</a:t>
            </a:r>
            <a:r>
              <a:rPr lang="zh-CN" altLang="zh-CN" sz="2400"/>
              <a:t>、</a:t>
            </a:r>
            <a:r>
              <a:rPr lang="en-US" altLang="zh-CN" sz="2400"/>
              <a:t>Twister</a:t>
            </a:r>
            <a:r>
              <a:rPr lang="zh-CN" altLang="zh-CN" sz="2400"/>
              <a:t>等。这一类系统的特点是将</a:t>
            </a:r>
            <a:r>
              <a:rPr lang="zh-CN" altLang="zh-CN" sz="2400">
                <a:solidFill>
                  <a:srgbClr val="FF0000"/>
                </a:solidFill>
              </a:rPr>
              <a:t>计算抽象成为高层操作</a:t>
            </a:r>
            <a:r>
              <a:rPr lang="zh-CN" altLang="zh-CN" sz="2400"/>
              <a:t>，例如像</a:t>
            </a:r>
            <a:r>
              <a:rPr lang="en-US" altLang="zh-CN" sz="2400"/>
              <a:t>Map</a:t>
            </a:r>
            <a:r>
              <a:rPr lang="zh-CN" altLang="zh-CN" sz="2400"/>
              <a:t>、</a:t>
            </a:r>
            <a:r>
              <a:rPr lang="en-US" altLang="zh-CN" sz="2400"/>
              <a:t>Reduce</a:t>
            </a:r>
            <a:r>
              <a:rPr lang="zh-CN" altLang="zh-CN" sz="2400"/>
              <a:t>、</a:t>
            </a:r>
            <a:r>
              <a:rPr lang="en-US" altLang="zh-CN" sz="2400"/>
              <a:t>Filter</a:t>
            </a:r>
            <a:r>
              <a:rPr lang="zh-CN" altLang="zh-CN" sz="2400"/>
              <a:t>这样的函数式算子，将算子组合成有向无环图</a:t>
            </a:r>
            <a:r>
              <a:rPr lang="en-US" altLang="zh-CN" sz="2400"/>
              <a:t>DAG</a:t>
            </a:r>
            <a:r>
              <a:rPr lang="zh-CN" altLang="zh-CN" sz="2400"/>
              <a:t>，然后由后端的调度引擎进行并行化调度。其中，</a:t>
            </a:r>
            <a:r>
              <a:rPr lang="en-US" altLang="zh-CN" sz="2400"/>
              <a:t>MapReduce</a:t>
            </a:r>
            <a:r>
              <a:rPr lang="zh-CN" altLang="zh-CN" sz="2400"/>
              <a:t>系统属于比较简单的</a:t>
            </a:r>
            <a:r>
              <a:rPr lang="en-US" altLang="zh-CN" sz="2400"/>
              <a:t>DAG</a:t>
            </a:r>
            <a:r>
              <a:rPr lang="zh-CN" altLang="zh-CN" sz="2400"/>
              <a:t>，只有</a:t>
            </a:r>
            <a:r>
              <a:rPr lang="en-US" altLang="zh-CN" sz="2400"/>
              <a:t>Map</a:t>
            </a:r>
            <a:r>
              <a:rPr lang="zh-CN" altLang="zh-CN" sz="2400"/>
              <a:t>和</a:t>
            </a:r>
            <a:r>
              <a:rPr lang="en-US" altLang="zh-CN" sz="2400"/>
              <a:t>reduce</a:t>
            </a:r>
            <a:r>
              <a:rPr lang="zh-CN" altLang="zh-CN" sz="2400"/>
              <a:t>两层节点。</a:t>
            </a:r>
            <a:r>
              <a:rPr lang="en-US" altLang="zh-CN" sz="2400"/>
              <a:t>MapReduce</a:t>
            </a:r>
            <a:r>
              <a:rPr lang="zh-CN" altLang="zh-CN" sz="2400"/>
              <a:t>这样的系统之所以可以扩展到超大规模的集群上运行，就是因为其完备的容错机制。在</a:t>
            </a:r>
            <a:r>
              <a:rPr lang="en-US" altLang="zh-CN" sz="2400"/>
              <a:t>Hadoop</a:t>
            </a:r>
            <a:r>
              <a:rPr lang="zh-CN" altLang="zh-CN" sz="2400"/>
              <a:t>社区还有很多基于</a:t>
            </a:r>
            <a:r>
              <a:rPr lang="en-US" altLang="zh-CN" sz="2400"/>
              <a:t>MapReduce</a:t>
            </a:r>
            <a:r>
              <a:rPr lang="zh-CN" altLang="zh-CN" sz="2400"/>
              <a:t>框架的衍生产品，例如</a:t>
            </a:r>
            <a:r>
              <a:rPr lang="en-US" altLang="zh-CN" sz="2400"/>
              <a:t>Hive</a:t>
            </a:r>
            <a:r>
              <a:rPr lang="zh-CN" altLang="zh-CN" sz="2400"/>
              <a:t>（一种并行数据库</a:t>
            </a:r>
            <a:r>
              <a:rPr lang="en-US" altLang="zh-CN" sz="2400"/>
              <a:t>OLAP</a:t>
            </a:r>
            <a:r>
              <a:rPr lang="zh-CN" altLang="zh-CN" sz="2400"/>
              <a:t>）、</a:t>
            </a:r>
            <a:r>
              <a:rPr lang="en-US" altLang="zh-CN" sz="2400"/>
              <a:t>Pig</a:t>
            </a:r>
            <a:r>
              <a:rPr lang="zh-CN" altLang="zh-CN" sz="2400"/>
              <a:t>（交互式数据操作）等。</a:t>
            </a:r>
            <a:endParaRPr lang="zh-CN" altLang="zh-CN" sz="2400"/>
          </a:p>
        </p:txBody>
      </p:sp>
    </p:spTree>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3</a:t>
            </a:r>
            <a:r>
              <a:rPr lang="zh-CN" altLang="zh-CN" b="1"/>
              <a:t>．图</a:t>
            </a:r>
            <a:r>
              <a:rPr lang="zh-CN" altLang="zh-CN" b="1" smtClean="0"/>
              <a:t>计算系统</a:t>
            </a:r>
            <a:endParaRPr lang="zh-CN" altLang="zh-CN" b="1"/>
          </a:p>
        </p:txBody>
      </p:sp>
      <p:sp>
        <p:nvSpPr>
          <p:cNvPr id="3" name="内容占位符 2"/>
          <p:cNvSpPr>
            <a:spLocks noGrp="1"/>
          </p:cNvSpPr>
          <p:nvPr>
            <p:ph idx="1"/>
          </p:nvPr>
        </p:nvSpPr>
        <p:spPr/>
        <p:txBody>
          <a:bodyPr>
            <a:normAutofit fontScale="92500"/>
          </a:bodyPr>
          <a:lstStyle/>
          <a:p>
            <a:r>
              <a:rPr lang="zh-CN" altLang="zh-CN" sz="2400" smtClean="0"/>
              <a:t>图</a:t>
            </a:r>
            <a:r>
              <a:rPr lang="zh-CN" altLang="zh-CN" sz="2400"/>
              <a:t>计算系统是分布式计算的另一个分支，这些系统都是把计算过程抽象成图，然后在不同节点分布式执行，例如</a:t>
            </a:r>
            <a:r>
              <a:rPr lang="en-US" altLang="zh-CN" sz="2400"/>
              <a:t>PageRank</a:t>
            </a:r>
            <a:r>
              <a:rPr lang="zh-CN" altLang="zh-CN" sz="2400"/>
              <a:t>这样的任务，很适合用图计算系统来表示。</a:t>
            </a:r>
            <a:endParaRPr lang="zh-CN" altLang="zh-CN" sz="2400"/>
          </a:p>
          <a:p>
            <a:r>
              <a:rPr lang="zh-CN" altLang="zh-CN" sz="2400"/>
              <a:t>大数据图是无法使用单台机器进行处理的，如果对大图数据进行并行处理，对于每一个顶点之间都是连通的图来讲，难以分割成若干完全独立的子图进行独立的并行处理。即使可以分割，也会面临并行机器的协同处理，以及将最后的处理结果进行合并等一系列问题。这需要图数据处理系统选取合适的图分割以及图计算模型来迎接挑战并解决问题。</a:t>
            </a:r>
            <a:endParaRPr lang="zh-CN" altLang="zh-CN" sz="2400"/>
          </a:p>
        </p:txBody>
      </p:sp>
    </p:spTree>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4</a:t>
            </a:r>
            <a:r>
              <a:rPr lang="zh-CN" altLang="zh-CN" b="1"/>
              <a:t>．基于状态的系统</a:t>
            </a:r>
            <a:endParaRPr lang="zh-CN" altLang="zh-CN" b="1"/>
          </a:p>
        </p:txBody>
      </p:sp>
      <p:sp>
        <p:nvSpPr>
          <p:cNvPr id="3" name="内容占位符 2"/>
          <p:cNvSpPr>
            <a:spLocks noGrp="1"/>
          </p:cNvSpPr>
          <p:nvPr>
            <p:ph idx="1"/>
          </p:nvPr>
        </p:nvSpPr>
        <p:spPr/>
        <p:txBody>
          <a:bodyPr>
            <a:normAutofit/>
          </a:bodyPr>
          <a:lstStyle/>
          <a:p>
            <a:r>
              <a:rPr lang="zh-CN" altLang="zh-CN" sz="2400"/>
              <a:t>这一类系统主要包括</a:t>
            </a:r>
            <a:r>
              <a:rPr lang="en-US" altLang="zh-CN" sz="2400"/>
              <a:t>2010</a:t>
            </a:r>
            <a:r>
              <a:rPr lang="zh-CN" altLang="zh-CN" sz="2400"/>
              <a:t>年在</a:t>
            </a:r>
            <a:r>
              <a:rPr lang="en-US" altLang="zh-CN" sz="2400"/>
              <a:t>OSDI</a:t>
            </a:r>
            <a:r>
              <a:rPr lang="zh-CN" altLang="zh-CN" sz="2400"/>
              <a:t>会议上推出的</a:t>
            </a:r>
            <a:r>
              <a:rPr lang="en-US" altLang="zh-CN" sz="2400"/>
              <a:t>Piccolo</a:t>
            </a:r>
            <a:r>
              <a:rPr lang="zh-CN" altLang="zh-CN" sz="2400"/>
              <a:t>，以及后来</a:t>
            </a:r>
            <a:r>
              <a:rPr lang="en-US" altLang="zh-CN" sz="2400"/>
              <a:t>2012</a:t>
            </a:r>
            <a:r>
              <a:rPr lang="zh-CN" altLang="zh-CN" sz="2400"/>
              <a:t>年在</a:t>
            </a:r>
            <a:r>
              <a:rPr lang="en-US" altLang="zh-CN" sz="2400"/>
              <a:t>NIPS</a:t>
            </a:r>
            <a:r>
              <a:rPr lang="zh-CN" altLang="zh-CN" sz="2400"/>
              <a:t>会议上</a:t>
            </a:r>
            <a:r>
              <a:rPr lang="en-US" altLang="zh-CN" sz="2400"/>
              <a:t> Google</a:t>
            </a:r>
            <a:r>
              <a:rPr lang="zh-CN" altLang="zh-CN" sz="2400"/>
              <a:t>推出的开源机器学习系统</a:t>
            </a:r>
            <a:r>
              <a:rPr lang="en-US" altLang="zh-CN" sz="2400"/>
              <a:t>DistBelief</a:t>
            </a:r>
            <a:r>
              <a:rPr lang="zh-CN" altLang="zh-CN" sz="2400"/>
              <a:t>，再到后来被机器学习领域广泛应用的参数服务器（</a:t>
            </a:r>
            <a:r>
              <a:rPr lang="en-US" altLang="zh-CN" sz="2400"/>
              <a:t>Parameter Server</a:t>
            </a:r>
            <a:r>
              <a:rPr lang="zh-CN" altLang="zh-CN" sz="2400"/>
              <a:t>）架构。</a:t>
            </a:r>
            <a:endParaRPr lang="zh-CN" altLang="zh-CN" sz="240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中科院的</a:t>
            </a:r>
            <a:r>
              <a:rPr lang="zh-CN" altLang="en-US" dirty="0" smtClean="0"/>
              <a:t>定义</a:t>
            </a:r>
            <a:endParaRPr lang="zh-CN" altLang="en-US" dirty="0"/>
          </a:p>
        </p:txBody>
      </p:sp>
      <p:sp>
        <p:nvSpPr>
          <p:cNvPr id="3" name="内容占位符 2"/>
          <p:cNvSpPr>
            <a:spLocks noGrp="1"/>
          </p:cNvSpPr>
          <p:nvPr>
            <p:ph idx="1"/>
          </p:nvPr>
        </p:nvSpPr>
        <p:spPr>
          <a:xfrm>
            <a:off x="457200" y="1200150"/>
            <a:ext cx="8229600" cy="3531839"/>
          </a:xfrm>
        </p:spPr>
        <p:txBody>
          <a:bodyPr>
            <a:normAutofit/>
          </a:bodyPr>
          <a:lstStyle/>
          <a:p>
            <a:pPr>
              <a:buNone/>
            </a:pPr>
            <a:r>
              <a:rPr lang="zh-CN" altLang="zh-CN" sz="2400" dirty="0">
                <a:solidFill>
                  <a:srgbClr val="FF0000"/>
                </a:solidFill>
              </a:rPr>
              <a:t>中国科学院</a:t>
            </a:r>
            <a:r>
              <a:rPr lang="zh-CN" altLang="zh-CN" sz="2400" dirty="0"/>
              <a:t>对分布式计算有一个定义</a:t>
            </a:r>
            <a:r>
              <a:rPr lang="zh-CN" altLang="zh-CN" sz="2400" dirty="0" smtClean="0"/>
              <a:t>：</a:t>
            </a:r>
            <a:endParaRPr lang="en-US" altLang="zh-CN" sz="2400" dirty="0" smtClean="0"/>
          </a:p>
          <a:p>
            <a:pPr>
              <a:buNone/>
            </a:pPr>
            <a:endParaRPr lang="en-US" altLang="zh-CN" sz="2000" dirty="0"/>
          </a:p>
          <a:p>
            <a:pPr>
              <a:buNone/>
            </a:pPr>
            <a:r>
              <a:rPr lang="en-US" altLang="zh-CN" sz="2000" dirty="0" smtClean="0"/>
              <a:t>      </a:t>
            </a:r>
            <a:r>
              <a:rPr lang="zh-CN" altLang="zh-CN" sz="2800" dirty="0" smtClean="0"/>
              <a:t>分布式</a:t>
            </a:r>
            <a:r>
              <a:rPr lang="zh-CN" altLang="zh-CN" sz="2800" dirty="0"/>
              <a:t>计算就是在两个或多个软件互相共享信息，这些软件既可以在同一台计算机上运行，也可以在通过网络连接起来的多台计算机上运行。</a:t>
            </a:r>
            <a:endParaRPr lang="zh-CN" altLang="en-US" sz="2800" dirty="0"/>
          </a:p>
          <a:p>
            <a:pPr>
              <a:buNone/>
            </a:pPr>
            <a:endParaRPr lang="zh-CN" altLang="en-US" sz="2000" dirty="0"/>
          </a:p>
        </p:txBody>
      </p:sp>
    </p:spTree>
  </p:cSld>
  <p:clrMapOvr>
    <a:masterClrMapping/>
  </p:clrMapOvr>
  <p:transition spd="slow">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smtClean="0"/>
              <a:t>5</a:t>
            </a:r>
            <a:r>
              <a:rPr lang="zh-CN" altLang="zh-CN" b="1"/>
              <a:t>．实时流处理</a:t>
            </a:r>
            <a:r>
              <a:rPr lang="zh-CN" altLang="zh-CN" b="1" smtClean="0"/>
              <a:t>系统</a:t>
            </a:r>
            <a:endParaRPr lang="zh-CN" altLang="zh-CN" b="1"/>
          </a:p>
        </p:txBody>
      </p:sp>
      <p:sp>
        <p:nvSpPr>
          <p:cNvPr id="3" name="内容占位符 2"/>
          <p:cNvSpPr>
            <a:spLocks noGrp="1"/>
          </p:cNvSpPr>
          <p:nvPr>
            <p:ph idx="1"/>
          </p:nvPr>
        </p:nvSpPr>
        <p:spPr/>
        <p:txBody>
          <a:bodyPr>
            <a:normAutofit/>
          </a:bodyPr>
          <a:lstStyle/>
          <a:p>
            <a:r>
              <a:rPr lang="zh-CN" altLang="zh-CN" sz="2400" smtClean="0"/>
              <a:t>实时</a:t>
            </a:r>
            <a:r>
              <a:rPr lang="zh-CN" altLang="zh-CN" sz="2400"/>
              <a:t>流处理系统是为高效实时地处理流式数据而提供服务的，更关注数据处理的实时性，能够更加快速地为决策提供支持。流处理是由复杂事件处理（</a:t>
            </a:r>
            <a:r>
              <a:rPr lang="en-US" altLang="zh-CN" sz="2400"/>
              <a:t>CEP</a:t>
            </a:r>
            <a:r>
              <a:rPr lang="zh-CN" altLang="zh-CN" sz="2400"/>
              <a:t>）发展而来的，流处理模式包括两种：连续查询处理模式、可扩展数据流模式。</a:t>
            </a:r>
            <a:endParaRPr lang="zh-CN" altLang="zh-CN" sz="2400"/>
          </a:p>
        </p:txBody>
      </p:sp>
    </p:spTree>
  </p:cSld>
  <p:clrMapOvr>
    <a:masterClrMapping/>
  </p:clrMapOvr>
  <p:transition spd="slow">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.4.3  </a:t>
            </a:r>
            <a:r>
              <a:rPr lang="zh-CN" altLang="zh-CN"/>
              <a:t> 分布式资源管理系统</a:t>
            </a:r>
            <a:endParaRPr lang="zh-CN" altLang="en-US" dirty="0"/>
          </a:p>
        </p:txBody>
      </p:sp>
      <p:sp>
        <p:nvSpPr>
          <p:cNvPr id="3" name="内容占位符 2"/>
          <p:cNvSpPr>
            <a:spLocks noGrp="1"/>
          </p:cNvSpPr>
          <p:nvPr>
            <p:ph idx="1"/>
          </p:nvPr>
        </p:nvSpPr>
        <p:spPr/>
        <p:txBody>
          <a:bodyPr>
            <a:normAutofit/>
          </a:bodyPr>
          <a:lstStyle/>
          <a:p>
            <a:pPr>
              <a:buNone/>
            </a:pPr>
            <a:r>
              <a:rPr lang="en-US" altLang="zh-CN" sz="2000" smtClean="0"/>
              <a:t>      </a:t>
            </a:r>
            <a:r>
              <a:rPr lang="zh-CN" altLang="zh-CN" sz="2000" smtClean="0"/>
              <a:t>从</a:t>
            </a:r>
            <a:r>
              <a:rPr lang="zh-CN" altLang="zh-CN" sz="2000"/>
              <a:t>支持离线处理的</a:t>
            </a:r>
            <a:r>
              <a:rPr lang="en-US" altLang="zh-CN" sz="2000"/>
              <a:t>MapReduce</a:t>
            </a:r>
            <a:r>
              <a:rPr lang="zh-CN" altLang="zh-CN" sz="2000"/>
              <a:t>，到支持在线处理的</a:t>
            </a:r>
            <a:r>
              <a:rPr lang="en-US" altLang="zh-CN" sz="2000"/>
              <a:t>Storm</a:t>
            </a:r>
            <a:r>
              <a:rPr lang="zh-CN" altLang="zh-CN" sz="2000"/>
              <a:t>，从迭代式计算框架</a:t>
            </a:r>
            <a:r>
              <a:rPr lang="en-US" altLang="zh-CN" sz="2000"/>
              <a:t>Spark</a:t>
            </a:r>
            <a:r>
              <a:rPr lang="zh-CN" altLang="zh-CN" sz="2000"/>
              <a:t>到流式处理框架</a:t>
            </a:r>
            <a:r>
              <a:rPr lang="en-US" altLang="zh-CN" sz="2000"/>
              <a:t>S4</a:t>
            </a:r>
            <a:r>
              <a:rPr lang="zh-CN" altLang="zh-CN" sz="2000"/>
              <a:t>，各种框架诞生于不同的公司或者实验室，它们各有所长，各自解决了某一类应用问题。而在大部分互联网公司中，这几种框架可能都会采用，例如对于搜索引擎公司，可能的技术方案如下：网页建索引采用</a:t>
            </a:r>
            <a:r>
              <a:rPr lang="en-US" altLang="zh-CN" sz="2000"/>
              <a:t>MapReduce</a:t>
            </a:r>
            <a:r>
              <a:rPr lang="zh-CN" altLang="zh-CN" sz="2000"/>
              <a:t>框架，自然语言处理</a:t>
            </a:r>
            <a:r>
              <a:rPr lang="en-US" altLang="zh-CN" sz="2000"/>
              <a:t>/</a:t>
            </a:r>
            <a:r>
              <a:rPr lang="zh-CN" altLang="zh-CN" sz="2000"/>
              <a:t>数据挖掘采用</a:t>
            </a:r>
            <a:r>
              <a:rPr lang="en-US" altLang="zh-CN" sz="2000"/>
              <a:t>Spark</a:t>
            </a:r>
            <a:r>
              <a:rPr lang="zh-CN" altLang="zh-CN" sz="2000"/>
              <a:t>（网页</a:t>
            </a:r>
            <a:r>
              <a:rPr lang="en-US" altLang="zh-CN" sz="2000"/>
              <a:t>PageRank</a:t>
            </a:r>
            <a:r>
              <a:rPr lang="zh-CN" altLang="zh-CN" sz="2000"/>
              <a:t>计算、聚类分类算法等），对性能要求很高的数据挖掘算法用</a:t>
            </a:r>
            <a:r>
              <a:rPr lang="en-US" altLang="zh-CN" sz="2000"/>
              <a:t>MPI</a:t>
            </a:r>
            <a:r>
              <a:rPr lang="zh-CN" altLang="zh-CN" sz="2000"/>
              <a:t>等。考虑到资源利用率、运维成本、数据共享等因素，公司一般希望将所有这些框架部署到一个公共的集群中，让它们共享集群的资源，并对资源进行统一使用，这样，便诞生了资源统一管理与调度平台，典型的代表是</a:t>
            </a:r>
            <a:r>
              <a:rPr lang="en-US" altLang="zh-CN" sz="2000"/>
              <a:t>Mesos</a:t>
            </a:r>
            <a:r>
              <a:rPr lang="zh-CN" altLang="zh-CN" sz="2000"/>
              <a:t>和</a:t>
            </a:r>
            <a:r>
              <a:rPr lang="en-US" altLang="zh-CN" sz="2000"/>
              <a:t>YARN</a:t>
            </a:r>
            <a:r>
              <a:rPr lang="zh-CN" altLang="zh-CN" sz="2000"/>
              <a:t>。</a:t>
            </a:r>
            <a:endParaRPr lang="zh-CN" altLang="en-US" sz="2000" dirty="0"/>
          </a:p>
        </p:txBody>
      </p:sp>
      <p:sp>
        <p:nvSpPr>
          <p:cNvPr id="4" name="动作按钮: 后退或前一项 3">
            <a:hlinkClick r:id="rId1"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  </a:t>
            </a:r>
            <a:r>
              <a:rPr lang="zh-CN" altLang="zh-CN" smtClean="0"/>
              <a:t>典型</a:t>
            </a:r>
            <a:r>
              <a:rPr lang="zh-CN" altLang="zh-CN"/>
              <a:t>的分布式系统</a:t>
            </a:r>
            <a:endParaRPr lang="zh-CN" altLang="en-US" dirty="0"/>
          </a:p>
        </p:txBody>
      </p:sp>
      <p:sp>
        <p:nvSpPr>
          <p:cNvPr id="3" name="内容占位符 2"/>
          <p:cNvSpPr>
            <a:spLocks noGrp="1"/>
          </p:cNvSpPr>
          <p:nvPr>
            <p:ph idx="1"/>
          </p:nvPr>
        </p:nvSpPr>
        <p:spPr/>
        <p:txBody>
          <a:bodyPr/>
          <a:lstStyle/>
          <a:p>
            <a:pPr>
              <a:buNone/>
            </a:pPr>
            <a:r>
              <a:rPr lang="en-US" altLang="zh-CN" smtClean="0"/>
              <a:t>2.5.1  </a:t>
            </a:r>
            <a:r>
              <a:rPr lang="zh-CN" altLang="zh-CN" smtClean="0"/>
              <a:t>网格系统</a:t>
            </a:r>
            <a:endParaRPr lang="en-US" altLang="zh-CN" smtClean="0"/>
          </a:p>
          <a:p>
            <a:pPr>
              <a:buNone/>
            </a:pPr>
            <a:r>
              <a:rPr lang="en-US" altLang="zh-CN"/>
              <a:t>2</a:t>
            </a:r>
            <a:r>
              <a:rPr lang="en-US" altLang="zh-CN" smtClean="0"/>
              <a:t>.5.2  </a:t>
            </a:r>
            <a:r>
              <a:rPr lang="en-US" altLang="zh-CN"/>
              <a:t>P2P</a:t>
            </a:r>
            <a:r>
              <a:rPr lang="zh-CN" altLang="zh-CN" smtClean="0"/>
              <a:t>系统</a:t>
            </a:r>
            <a:endParaRPr lang="en-US" altLang="zh-CN" smtClean="0"/>
          </a:p>
          <a:p>
            <a:pPr>
              <a:buNone/>
            </a:pPr>
            <a:r>
              <a:rPr lang="en-US" altLang="zh-CN"/>
              <a:t>2</a:t>
            </a:r>
            <a:r>
              <a:rPr lang="en-US" altLang="zh-CN" smtClean="0"/>
              <a:t>.5.3  </a:t>
            </a:r>
            <a:r>
              <a:rPr lang="zh-CN" altLang="zh-CN" smtClean="0"/>
              <a:t>透明计算</a:t>
            </a:r>
            <a:endParaRPr lang="en-US" altLang="zh-CN" smtClean="0"/>
          </a:p>
          <a:p>
            <a:pPr>
              <a:buNone/>
            </a:pPr>
            <a:r>
              <a:rPr lang="en-US" altLang="zh-CN"/>
              <a:t>2.5.4  </a:t>
            </a:r>
            <a:r>
              <a:rPr lang="zh-CN" altLang="zh-CN"/>
              <a:t>区块链系统</a:t>
            </a:r>
            <a:endParaRPr lang="zh-CN" altLang="zh-CN"/>
          </a:p>
          <a:p>
            <a:pPr>
              <a:buNone/>
            </a:pPr>
            <a:endParaRPr lang="zh-CN" altLang="en-US" dirty="0"/>
          </a:p>
        </p:txBody>
      </p:sp>
    </p:spTree>
  </p:cSld>
  <p:clrMapOvr>
    <a:masterClrMapping/>
  </p:clrMapOvr>
  <p:transition spd="slow">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2.5.1  </a:t>
            </a:r>
            <a:r>
              <a:rPr lang="zh-CN" altLang="zh-CN" smtClean="0"/>
              <a:t>网格系统</a:t>
            </a:r>
            <a:endParaRPr lang="zh-CN" altLang="en-US" dirty="0"/>
          </a:p>
        </p:txBody>
      </p:sp>
      <p:sp>
        <p:nvSpPr>
          <p:cNvPr id="3" name="内容占位符 2"/>
          <p:cNvSpPr>
            <a:spLocks noGrp="1"/>
          </p:cNvSpPr>
          <p:nvPr>
            <p:ph idx="1"/>
          </p:nvPr>
        </p:nvSpPr>
        <p:spPr/>
        <p:txBody>
          <a:bodyPr>
            <a:normAutofit/>
          </a:bodyPr>
          <a:lstStyle/>
          <a:p>
            <a:r>
              <a:rPr lang="zh-CN" altLang="zh-CN" sz="2000">
                <a:solidFill>
                  <a:srgbClr val="FF0000"/>
                </a:solidFill>
              </a:rPr>
              <a:t>网格</a:t>
            </a:r>
            <a:r>
              <a:rPr lang="zh-CN" altLang="zh-CN" sz="2000"/>
              <a:t>是一种能够将多组织拥有和管理的计算机、网络、数据库和科学仪器综合协同使用的基础设施。网格应用程序大多涉及</a:t>
            </a:r>
            <a:r>
              <a:rPr lang="zh-CN" altLang="zh-CN" sz="2000">
                <a:solidFill>
                  <a:srgbClr val="FF0000"/>
                </a:solidFill>
              </a:rPr>
              <a:t>需要跨越组织界限的可安全共享的大规模数据和</a:t>
            </a:r>
            <a:r>
              <a:rPr lang="en-US" altLang="zh-CN" sz="2000">
                <a:solidFill>
                  <a:srgbClr val="FF0000"/>
                </a:solidFill>
              </a:rPr>
              <a:t>/</a:t>
            </a:r>
            <a:r>
              <a:rPr lang="zh-CN" altLang="zh-CN" sz="2000">
                <a:solidFill>
                  <a:srgbClr val="FF0000"/>
                </a:solidFill>
              </a:rPr>
              <a:t>或计算资源</a:t>
            </a:r>
            <a:r>
              <a:rPr lang="zh-CN" altLang="zh-CN" sz="2000"/>
              <a:t>。这使网格应用程序的管理和部署成为一项复杂的任务。在混杂的网格环境中，网格中间件为用户提供了无缝的计算能力和统一访问资源能力。目前，世界范围内已经发展有数个工具包和系统，其中大部分是学术研究项目的成果。</a:t>
            </a:r>
            <a:endParaRPr lang="zh-CN" altLang="zh-CN" sz="2000"/>
          </a:p>
        </p:txBody>
      </p:sp>
    </p:spTree>
  </p:cSld>
  <p:clrMapOvr>
    <a:masterClrMapping/>
  </p:clrMapOvr>
  <p:transition spd="slow">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1. </a:t>
            </a:r>
            <a:r>
              <a:rPr lang="zh-CN" altLang="en-US" smtClean="0"/>
              <a:t>网格的概念</a:t>
            </a:r>
            <a:endParaRPr lang="zh-CN" altLang="zh-CN" b="1"/>
          </a:p>
        </p:txBody>
      </p:sp>
      <p:sp>
        <p:nvSpPr>
          <p:cNvPr id="3" name="内容占位符 2"/>
          <p:cNvSpPr>
            <a:spLocks noGrp="1"/>
          </p:cNvSpPr>
          <p:nvPr>
            <p:ph idx="1"/>
          </p:nvPr>
        </p:nvSpPr>
        <p:spPr/>
        <p:txBody>
          <a:bodyPr>
            <a:normAutofit/>
          </a:bodyPr>
          <a:lstStyle/>
          <a:p>
            <a:r>
              <a:rPr lang="en-US" altLang="zh-CN" sz="2400"/>
              <a:t>Globus</a:t>
            </a:r>
            <a:r>
              <a:rPr lang="zh-CN" altLang="zh-CN" sz="2400"/>
              <a:t>定义网格为：一种能够整合的合作使用的由多家组织所拥有和管理的高端计算机、网络、数据库、实验设备的基础设施</a:t>
            </a:r>
            <a:r>
              <a:rPr lang="zh-CN" altLang="zh-CN" sz="2400" smtClean="0"/>
              <a:t>。</a:t>
            </a:r>
            <a:endParaRPr lang="en-US" altLang="zh-CN" sz="2400" smtClean="0"/>
          </a:p>
          <a:p>
            <a:r>
              <a:rPr lang="zh-CN" altLang="zh-CN" sz="2400" smtClean="0"/>
              <a:t>由</a:t>
            </a:r>
            <a:r>
              <a:rPr lang="en-US" altLang="zh-CN" sz="2400"/>
              <a:t>Gridbus</a:t>
            </a:r>
            <a:r>
              <a:rPr lang="zh-CN" altLang="zh-CN" sz="2400"/>
              <a:t>提出一种基于效能的网格定义：网格是一类并行、分布系统，能够在运行时动态分享、选择、聚合地理散布的自治资源，依据它们的可用性、能力、性能、代价以及用户对服务质量的需求。</a:t>
            </a:r>
            <a:r>
              <a:rPr lang="en-US" altLang="zh-CN" sz="2400"/>
              <a:t> </a:t>
            </a:r>
            <a:endParaRPr lang="zh-CN" altLang="zh-CN" sz="2400"/>
          </a:p>
        </p:txBody>
      </p:sp>
    </p:spTree>
  </p:cSld>
  <p:clrMapOvr>
    <a:masterClrMapping/>
  </p:clrMapOvr>
  <p:transition spd="slow">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857250"/>
          </a:xfrm>
        </p:spPr>
        <p:txBody>
          <a:bodyPr>
            <a:normAutofit/>
          </a:bodyPr>
          <a:lstStyle/>
          <a:p>
            <a:r>
              <a:rPr lang="en-US" altLang="zh-CN" smtClean="0"/>
              <a:t>2. </a:t>
            </a:r>
            <a:r>
              <a:rPr lang="zh-CN" altLang="zh-CN" smtClean="0"/>
              <a:t>网格</a:t>
            </a:r>
            <a:r>
              <a:rPr lang="zh-CN" altLang="zh-CN"/>
              <a:t>的组成</a:t>
            </a:r>
            <a:endParaRPr lang="zh-CN" altLang="zh-CN" b="1"/>
          </a:p>
        </p:txBody>
      </p:sp>
      <p:pic>
        <p:nvPicPr>
          <p:cNvPr id="11266" name="Picture 2" descr="021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83768" y="755312"/>
            <a:ext cx="4536504" cy="438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3</a:t>
            </a:r>
            <a:r>
              <a:rPr lang="zh-CN" altLang="zh-CN"/>
              <a:t>．</a:t>
            </a:r>
            <a:r>
              <a:rPr lang="en-US" altLang="zh-CN"/>
              <a:t>Globus</a:t>
            </a:r>
            <a:r>
              <a:rPr lang="zh-CN" altLang="zh-CN" smtClean="0"/>
              <a:t>工具包</a:t>
            </a:r>
            <a:endParaRPr lang="zh-CN" altLang="zh-CN"/>
          </a:p>
        </p:txBody>
      </p:sp>
      <p:sp>
        <p:nvSpPr>
          <p:cNvPr id="3" name="内容占位符 2"/>
          <p:cNvSpPr>
            <a:spLocks noGrp="1"/>
          </p:cNvSpPr>
          <p:nvPr>
            <p:ph idx="1"/>
          </p:nvPr>
        </p:nvSpPr>
        <p:spPr>
          <a:xfrm>
            <a:off x="179512" y="1203598"/>
            <a:ext cx="4258816" cy="3394472"/>
          </a:xfrm>
        </p:spPr>
        <p:txBody>
          <a:bodyPr>
            <a:normAutofit/>
          </a:bodyPr>
          <a:lstStyle/>
          <a:p>
            <a:r>
              <a:rPr lang="en-US" altLang="zh-CN" sz="2400"/>
              <a:t>Globus</a:t>
            </a:r>
            <a:r>
              <a:rPr lang="zh-CN" altLang="zh-CN" sz="2400"/>
              <a:t>是一种研究网格环境中互操作的中间件技术，为科学和工程上的网格计算应用程序提供基本的支撑环境。它定义了构建计算网格的一组基本服务和功能，包括安全、资源管理、通信、目录管理等基本服务，被许多应用网格项目采用。</a:t>
            </a:r>
            <a:endParaRPr lang="zh-CN" altLang="zh-CN" sz="2400"/>
          </a:p>
        </p:txBody>
      </p:sp>
      <p:pic>
        <p:nvPicPr>
          <p:cNvPr id="12290" name="Picture 2" descr="021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18848" y="1275606"/>
            <a:ext cx="4473632"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2</a:t>
            </a:r>
            <a:r>
              <a:rPr lang="en-US" altLang="zh-CN" smtClean="0"/>
              <a:t>.5.2  </a:t>
            </a:r>
            <a:r>
              <a:rPr lang="en-US" altLang="zh-CN"/>
              <a:t> P2P</a:t>
            </a:r>
            <a:r>
              <a:rPr lang="zh-CN" altLang="zh-CN"/>
              <a:t>系统</a:t>
            </a:r>
            <a:endParaRPr lang="zh-CN" altLang="en-US" dirty="0"/>
          </a:p>
        </p:txBody>
      </p:sp>
      <p:sp>
        <p:nvSpPr>
          <p:cNvPr id="3" name="内容占位符 2"/>
          <p:cNvSpPr>
            <a:spLocks noGrp="1"/>
          </p:cNvSpPr>
          <p:nvPr>
            <p:ph idx="1"/>
          </p:nvPr>
        </p:nvSpPr>
        <p:spPr/>
        <p:txBody>
          <a:bodyPr>
            <a:normAutofit/>
          </a:bodyPr>
          <a:lstStyle/>
          <a:p>
            <a:pPr>
              <a:buNone/>
            </a:pPr>
            <a:r>
              <a:rPr lang="en-US" altLang="zh-CN" sz="2400" smtClean="0"/>
              <a:t>     </a:t>
            </a:r>
            <a:r>
              <a:rPr lang="zh-CN" altLang="zh-CN" sz="2400" smtClean="0">
                <a:solidFill>
                  <a:srgbClr val="FF0000"/>
                </a:solidFill>
              </a:rPr>
              <a:t>对等</a:t>
            </a:r>
            <a:r>
              <a:rPr lang="zh-CN" altLang="zh-CN" sz="2400">
                <a:solidFill>
                  <a:srgbClr val="FF0000"/>
                </a:solidFill>
              </a:rPr>
              <a:t>网络系统</a:t>
            </a:r>
            <a:r>
              <a:rPr lang="zh-CN" altLang="zh-CN" sz="2400"/>
              <a:t>（</a:t>
            </a:r>
            <a:r>
              <a:rPr lang="en-US" altLang="zh-CN" sz="2400"/>
              <a:t>Peer-to-Peer</a:t>
            </a:r>
            <a:r>
              <a:rPr lang="zh-CN" altLang="zh-CN" sz="2400"/>
              <a:t>），简称</a:t>
            </a:r>
            <a:r>
              <a:rPr lang="en-US" altLang="zh-CN" sz="2400"/>
              <a:t>P2P</a:t>
            </a:r>
            <a:r>
              <a:rPr lang="zh-CN" altLang="zh-CN" sz="2400"/>
              <a:t>系统，即媒体及公众所称的“点对点系统”，是一种应用在对等者（</a:t>
            </a:r>
            <a:r>
              <a:rPr lang="en-US" altLang="zh-CN" sz="2400"/>
              <a:t>Peer</a:t>
            </a:r>
            <a:r>
              <a:rPr lang="zh-CN" altLang="zh-CN" sz="2400"/>
              <a:t>）之间分配任务和工作负载的分布式应用架构的系统。对等网络的思想是：网络的所有参与者共享他们所拥有的一部分硬件资源，包括处理器资源、存储资源和网络资源等，这些共享资源可以通过网络被其他对等者直接访问并为之提供服务和内容。</a:t>
            </a:r>
            <a:endParaRPr lang="zh-CN" altLang="en-US" sz="2400" dirty="0" smtClean="0"/>
          </a:p>
        </p:txBody>
      </p:sp>
    </p:spTree>
  </p:cSld>
  <p:clrMapOvr>
    <a:masterClrMapping/>
  </p:clrMapOvr>
  <p:transition spd="slow">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P2P</a:t>
            </a:r>
            <a:r>
              <a:rPr lang="zh-CN" altLang="zh-CN" smtClean="0"/>
              <a:t>系统</a:t>
            </a:r>
            <a:r>
              <a:rPr lang="zh-CN" altLang="en-US" smtClean="0"/>
              <a:t>性质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a:t>）高度</a:t>
            </a:r>
            <a:r>
              <a:rPr lang="zh-CN" altLang="zh-CN" sz="2400" smtClean="0"/>
              <a:t>分散化</a:t>
            </a:r>
            <a:endParaRPr lang="en-US" altLang="zh-CN" sz="2400" smtClean="0"/>
          </a:p>
          <a:p>
            <a:pPr marL="0" indent="0">
              <a:buNone/>
            </a:pPr>
            <a:r>
              <a:rPr lang="zh-CN" altLang="zh-CN" sz="2400"/>
              <a:t>（</a:t>
            </a:r>
            <a:r>
              <a:rPr lang="en-US" altLang="zh-CN" sz="2400"/>
              <a:t>2</a:t>
            </a:r>
            <a:r>
              <a:rPr lang="zh-CN" altLang="zh-CN" sz="2400"/>
              <a:t>）自组织</a:t>
            </a:r>
            <a:r>
              <a:rPr lang="zh-CN" altLang="zh-CN" sz="2400" smtClean="0"/>
              <a:t>性</a:t>
            </a:r>
            <a:endParaRPr lang="en-US" altLang="zh-CN" sz="2400" smtClean="0"/>
          </a:p>
          <a:p>
            <a:pPr marL="0" indent="0">
              <a:buNone/>
            </a:pPr>
            <a:r>
              <a:rPr lang="zh-CN" altLang="zh-CN" sz="2400"/>
              <a:t>（</a:t>
            </a:r>
            <a:r>
              <a:rPr lang="en-US" altLang="zh-CN" sz="2400"/>
              <a:t>3</a:t>
            </a:r>
            <a:r>
              <a:rPr lang="zh-CN" altLang="zh-CN" sz="2400"/>
              <a:t>）多管理域</a:t>
            </a:r>
            <a:endParaRPr lang="zh-CN" altLang="zh-CN" sz="2400"/>
          </a:p>
        </p:txBody>
      </p:sp>
    </p:spTree>
  </p:cSld>
  <p:clrMapOvr>
    <a:masterClrMapping/>
  </p:clrMapOvr>
  <p:transition spd="slow">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P2P</a:t>
            </a:r>
            <a:r>
              <a:rPr lang="zh-CN" altLang="zh-CN" smtClean="0"/>
              <a:t>系统</a:t>
            </a:r>
            <a:r>
              <a:rPr lang="zh-CN" altLang="en-US" smtClean="0"/>
              <a:t>特点</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smtClean="0"/>
              <a:t>）</a:t>
            </a:r>
            <a:r>
              <a:rPr lang="zh-CN" altLang="zh-CN" sz="2400"/>
              <a:t>部署低</a:t>
            </a:r>
            <a:r>
              <a:rPr lang="zh-CN" altLang="zh-CN" sz="2400" smtClean="0"/>
              <a:t>门槛</a:t>
            </a:r>
            <a:endParaRPr lang="en-US" altLang="zh-CN" sz="2400" smtClean="0"/>
          </a:p>
          <a:p>
            <a:pPr marL="0" indent="0">
              <a:buNone/>
            </a:pPr>
            <a:r>
              <a:rPr lang="zh-CN" altLang="zh-CN" sz="2400" smtClean="0"/>
              <a:t>（</a:t>
            </a:r>
            <a:r>
              <a:rPr lang="en-US" altLang="zh-CN" sz="2400"/>
              <a:t>2</a:t>
            </a:r>
            <a:r>
              <a:rPr lang="zh-CN" altLang="zh-CN" sz="2400" smtClean="0"/>
              <a:t>）</a:t>
            </a:r>
            <a:r>
              <a:rPr lang="zh-CN" altLang="zh-CN" sz="2400"/>
              <a:t>有机增长</a:t>
            </a:r>
            <a:endParaRPr lang="en-US" altLang="zh-CN" sz="2400" smtClean="0"/>
          </a:p>
          <a:p>
            <a:pPr marL="0" indent="0">
              <a:buNone/>
            </a:pPr>
            <a:r>
              <a:rPr lang="zh-CN" altLang="zh-CN" sz="2400"/>
              <a:t>（</a:t>
            </a:r>
            <a:r>
              <a:rPr lang="en-US" altLang="zh-CN" sz="2400"/>
              <a:t>3</a:t>
            </a:r>
            <a:r>
              <a:rPr lang="zh-CN" altLang="zh-CN" sz="2400" smtClean="0"/>
              <a:t>）</a:t>
            </a:r>
            <a:r>
              <a:rPr lang="zh-CN" altLang="zh-CN" sz="2400"/>
              <a:t>对故障与攻击的</a:t>
            </a:r>
            <a:r>
              <a:rPr lang="zh-CN" altLang="zh-CN" sz="2400" smtClean="0"/>
              <a:t>恢复力</a:t>
            </a:r>
            <a:endParaRPr lang="en-US" altLang="zh-CN" sz="2400" smtClean="0"/>
          </a:p>
          <a:p>
            <a:pPr marL="0" indent="0">
              <a:buNone/>
            </a:pPr>
            <a:r>
              <a:rPr lang="zh-CN" altLang="en-US" sz="2400" smtClean="0"/>
              <a:t>（</a:t>
            </a:r>
            <a:r>
              <a:rPr lang="en-US" altLang="zh-CN" sz="2400" smtClean="0"/>
              <a:t>4</a:t>
            </a:r>
            <a:r>
              <a:rPr lang="zh-CN" altLang="en-US" sz="2400" smtClean="0"/>
              <a:t>）</a:t>
            </a:r>
            <a:r>
              <a:rPr lang="zh-CN" altLang="zh-CN" sz="2400" smtClean="0"/>
              <a:t>资源</a:t>
            </a:r>
            <a:r>
              <a:rPr lang="zh-CN" altLang="zh-CN" sz="2400"/>
              <a:t>的丰富性与多样性</a:t>
            </a:r>
            <a:endParaRPr lang="zh-CN" altLang="zh-CN" sz="240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771550"/>
            <a:ext cx="7437512" cy="3531839"/>
          </a:xfrm>
        </p:spPr>
        <p:txBody>
          <a:bodyPr>
            <a:normAutofit/>
          </a:bodyPr>
          <a:lstStyle/>
          <a:p>
            <a:pPr marL="0" indent="0">
              <a:buNone/>
            </a:pPr>
            <a:r>
              <a:rPr lang="zh-CN" altLang="zh-CN" sz="2400" smtClean="0"/>
              <a:t>分布式</a:t>
            </a:r>
            <a:r>
              <a:rPr lang="zh-CN" altLang="zh-CN" sz="2400"/>
              <a:t>计算比起其他算法具有以下几个</a:t>
            </a:r>
            <a:r>
              <a:rPr lang="zh-CN" altLang="zh-CN" sz="2400">
                <a:solidFill>
                  <a:srgbClr val="FF0000"/>
                </a:solidFill>
              </a:rPr>
              <a:t>优点</a:t>
            </a:r>
            <a:r>
              <a:rPr lang="zh-CN" altLang="zh-CN" sz="2400" smtClean="0"/>
              <a:t>。</a:t>
            </a:r>
            <a:endParaRPr lang="en-US" altLang="zh-CN" sz="2400" smtClean="0"/>
          </a:p>
          <a:p>
            <a:pPr marL="0" indent="0">
              <a:buNone/>
            </a:pPr>
            <a:endParaRPr lang="zh-CN" altLang="zh-CN" sz="2400"/>
          </a:p>
          <a:p>
            <a:pPr marL="0" indent="0">
              <a:buNone/>
            </a:pPr>
            <a:r>
              <a:rPr lang="en-US" altLang="zh-CN" sz="2400" smtClean="0">
                <a:sym typeface="Wingdings 2" panose="05020102010507070707"/>
              </a:rPr>
              <a:t></a:t>
            </a:r>
            <a:r>
              <a:rPr lang="en-US" altLang="zh-CN" sz="2400">
                <a:sym typeface="Wingdings 2" panose="05020102010507070707"/>
              </a:rPr>
              <a:t> </a:t>
            </a:r>
            <a:r>
              <a:rPr lang="en-US" altLang="zh-CN" sz="2400" smtClean="0">
                <a:sym typeface="Wingdings 2" panose="05020102010507070707"/>
              </a:rPr>
              <a:t> </a:t>
            </a:r>
            <a:r>
              <a:rPr lang="zh-CN" altLang="zh-CN" sz="2400" smtClean="0"/>
              <a:t>稀有</a:t>
            </a:r>
            <a:r>
              <a:rPr lang="zh-CN" altLang="zh-CN" sz="2400"/>
              <a:t>资源可以共享；</a:t>
            </a:r>
            <a:endParaRPr lang="zh-CN" altLang="zh-CN" sz="2400"/>
          </a:p>
          <a:p>
            <a:pPr marL="0" indent="0">
              <a:buNone/>
            </a:pPr>
            <a:r>
              <a:rPr lang="en-US" altLang="zh-CN" sz="2400" smtClean="0">
                <a:sym typeface="Wingdings 2" panose="05020102010507070707"/>
              </a:rPr>
              <a:t></a:t>
            </a:r>
            <a:r>
              <a:rPr lang="en-US" altLang="zh-CN" sz="2400">
                <a:sym typeface="Wingdings 2" panose="05020102010507070707"/>
              </a:rPr>
              <a:t> </a:t>
            </a:r>
            <a:r>
              <a:rPr lang="en-US" altLang="zh-CN" sz="2400" smtClean="0">
                <a:sym typeface="Wingdings 2" panose="05020102010507070707"/>
              </a:rPr>
              <a:t> </a:t>
            </a:r>
            <a:r>
              <a:rPr lang="zh-CN" altLang="zh-CN" sz="2400" smtClean="0"/>
              <a:t>通过</a:t>
            </a:r>
            <a:r>
              <a:rPr lang="zh-CN" altLang="zh-CN" sz="2400"/>
              <a:t>分布式计算可以在多台计算机上平衡计算负载；</a:t>
            </a:r>
            <a:endParaRPr lang="zh-CN" altLang="zh-CN" sz="2400"/>
          </a:p>
          <a:p>
            <a:pPr marL="0" indent="0">
              <a:buNone/>
            </a:pPr>
            <a:r>
              <a:rPr lang="en-US" altLang="zh-CN" sz="2400" smtClean="0">
                <a:sym typeface="Wingdings 2" panose="05020102010507070707"/>
              </a:rPr>
              <a:t></a:t>
            </a:r>
            <a:r>
              <a:rPr lang="en-US" altLang="zh-CN" sz="2400">
                <a:sym typeface="Wingdings 2" panose="05020102010507070707"/>
              </a:rPr>
              <a:t> </a:t>
            </a:r>
            <a:r>
              <a:rPr lang="en-US" altLang="zh-CN" sz="2400" smtClean="0">
                <a:sym typeface="Wingdings 2" panose="05020102010507070707"/>
              </a:rPr>
              <a:t> </a:t>
            </a:r>
            <a:r>
              <a:rPr lang="zh-CN" altLang="zh-CN" sz="2400" smtClean="0"/>
              <a:t>可以</a:t>
            </a:r>
            <a:r>
              <a:rPr lang="zh-CN" altLang="zh-CN" sz="2400"/>
              <a:t>把程序放在最适合运行它的计算机上。</a:t>
            </a:r>
            <a:endParaRPr lang="zh-CN" altLang="zh-CN" sz="2400"/>
          </a:p>
        </p:txBody>
      </p:sp>
    </p:spTree>
  </p:cSld>
  <p:clrMapOvr>
    <a:masterClrMapping/>
  </p:clrMapOvr>
  <p:transition spd="slow">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对等网络应用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smtClean="0"/>
              <a:t>）</a:t>
            </a:r>
            <a:r>
              <a:rPr lang="zh-CN" altLang="zh-CN" sz="2400"/>
              <a:t>共享及分发</a:t>
            </a:r>
            <a:r>
              <a:rPr lang="zh-CN" altLang="zh-CN" sz="2400" smtClean="0"/>
              <a:t>文件</a:t>
            </a:r>
            <a:endParaRPr lang="en-US" altLang="zh-CN" sz="2400" smtClean="0"/>
          </a:p>
          <a:p>
            <a:pPr marL="0" indent="0">
              <a:buNone/>
            </a:pPr>
            <a:r>
              <a:rPr lang="zh-CN" altLang="zh-CN" sz="2400" smtClean="0"/>
              <a:t>（</a:t>
            </a:r>
            <a:r>
              <a:rPr lang="en-US" altLang="zh-CN" sz="2400"/>
              <a:t>2</a:t>
            </a:r>
            <a:r>
              <a:rPr lang="zh-CN" altLang="zh-CN" sz="2400" smtClean="0"/>
              <a:t>）</a:t>
            </a:r>
            <a:r>
              <a:rPr lang="zh-CN" altLang="zh-CN" sz="2400"/>
              <a:t>流</a:t>
            </a:r>
            <a:r>
              <a:rPr lang="zh-CN" altLang="zh-CN" sz="2400" smtClean="0"/>
              <a:t>媒体</a:t>
            </a:r>
            <a:endParaRPr lang="en-US" altLang="zh-CN" sz="2400" smtClean="0"/>
          </a:p>
          <a:p>
            <a:pPr marL="0" indent="0">
              <a:buNone/>
            </a:pPr>
            <a:r>
              <a:rPr lang="zh-CN" altLang="zh-CN" sz="2400" smtClean="0"/>
              <a:t>（</a:t>
            </a:r>
            <a:r>
              <a:rPr lang="en-US" altLang="zh-CN" sz="2400"/>
              <a:t>3</a:t>
            </a:r>
            <a:r>
              <a:rPr lang="zh-CN" altLang="zh-CN" sz="2400" smtClean="0"/>
              <a:t>）</a:t>
            </a:r>
            <a:r>
              <a:rPr lang="zh-CN" altLang="zh-CN" sz="2400"/>
              <a:t>电话</a:t>
            </a:r>
            <a:endParaRPr lang="en-US" altLang="zh-CN" sz="2400" smtClean="0"/>
          </a:p>
          <a:p>
            <a:pPr marL="0" indent="0">
              <a:buNone/>
            </a:pPr>
            <a:r>
              <a:rPr lang="zh-CN" altLang="en-US" sz="2400" smtClean="0"/>
              <a:t>（</a:t>
            </a:r>
            <a:r>
              <a:rPr lang="en-US" altLang="zh-CN" sz="2400" smtClean="0"/>
              <a:t>4</a:t>
            </a:r>
            <a:r>
              <a:rPr lang="zh-CN" altLang="en-US" sz="2400" smtClean="0"/>
              <a:t>）</a:t>
            </a:r>
            <a:r>
              <a:rPr lang="zh-CN" altLang="zh-CN" sz="2400"/>
              <a:t>志愿计算</a:t>
            </a:r>
            <a:endParaRPr lang="zh-CN" altLang="zh-CN" sz="2400"/>
          </a:p>
        </p:txBody>
      </p:sp>
    </p:spTree>
  </p:cSld>
  <p:clrMapOvr>
    <a:masterClrMapping/>
  </p:clrMapOvr>
  <p:transition spd="slow">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2.5.3  </a:t>
            </a:r>
            <a:r>
              <a:rPr lang="zh-CN" altLang="zh-CN" smtClean="0"/>
              <a:t>透明</a:t>
            </a:r>
            <a:r>
              <a:rPr lang="zh-CN" altLang="zh-CN"/>
              <a:t>计算</a:t>
            </a:r>
            <a:endParaRPr lang="zh-CN" altLang="en-US" dirty="0"/>
          </a:p>
        </p:txBody>
      </p:sp>
      <p:sp>
        <p:nvSpPr>
          <p:cNvPr id="3" name="矩形 2"/>
          <p:cNvSpPr/>
          <p:nvPr/>
        </p:nvSpPr>
        <p:spPr>
          <a:xfrm>
            <a:off x="1043608" y="1131590"/>
            <a:ext cx="6984776" cy="3108543"/>
          </a:xfrm>
          <a:prstGeom prst="rect">
            <a:avLst/>
          </a:prstGeom>
        </p:spPr>
        <p:txBody>
          <a:bodyPr wrap="square">
            <a:spAutoFit/>
          </a:bodyPr>
          <a:lstStyle/>
          <a:p>
            <a:r>
              <a:rPr lang="zh-CN" altLang="zh-CN" sz="2800">
                <a:solidFill>
                  <a:srgbClr val="FF0000"/>
                </a:solidFill>
                <a:latin typeface="黑体" panose="02010609060101010101" pitchFamily="49" charset="-122"/>
                <a:ea typeface="黑体" panose="02010609060101010101" pitchFamily="49" charset="-122"/>
              </a:rPr>
              <a:t>透明计算</a:t>
            </a:r>
            <a:r>
              <a:rPr lang="zh-CN" altLang="zh-CN" sz="2800">
                <a:latin typeface="黑体" panose="02010609060101010101" pitchFamily="49" charset="-122"/>
                <a:ea typeface="黑体" panose="02010609060101010101" pitchFamily="49" charset="-122"/>
              </a:rPr>
              <a:t>是一种用户无须感知计算机操作系统、中间件、应用程序和通信网络的具体所在，只需根据自己的需求，通过网络从所使用的各种终端设备（包括固定、移动及家庭中的各类终端设备）中选择并使用相应服务（例如计算、电话、电视、上网和娱乐等）的计算模式。</a:t>
            </a:r>
            <a:endParaRPr lang="zh-CN" altLang="zh-CN" sz="2800">
              <a:latin typeface="黑体" panose="02010609060101010101" pitchFamily="49" charset="-122"/>
              <a:ea typeface="黑体" panose="02010609060101010101" pitchFamily="49" charset="-122"/>
            </a:endParaRPr>
          </a:p>
        </p:txBody>
      </p:sp>
    </p:spTree>
  </p:cSld>
  <p:clrMapOvr>
    <a:masterClrMapping/>
  </p:clrMapOvr>
  <p:transition spd="slow">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图2</a:t>
            </a:r>
            <a:r>
              <a:rPr lang="zh-CN" altLang="zh-CN" smtClean="0"/>
              <a:t>.</a:t>
            </a:r>
            <a:r>
              <a:rPr lang="en-US" altLang="zh-CN" smtClean="0"/>
              <a:t>20 </a:t>
            </a:r>
            <a:r>
              <a:rPr lang="zh-CN" altLang="zh-CN" smtClean="0"/>
              <a:t>透明</a:t>
            </a:r>
            <a:r>
              <a:rPr lang="zh-CN" altLang="zh-CN"/>
              <a:t>计算模式</a:t>
            </a:r>
            <a:endParaRPr lang="zh-CN" altLang="zh-CN"/>
          </a:p>
        </p:txBody>
      </p:sp>
      <p:pic>
        <p:nvPicPr>
          <p:cNvPr id="14338" name="Picture 2" descr="02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7664" y="1203598"/>
            <a:ext cx="6516216" cy="357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透明计算核心技术</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a:t>（</a:t>
            </a:r>
            <a:r>
              <a:rPr lang="en-US" altLang="zh-CN" sz="2400"/>
              <a:t>1</a:t>
            </a:r>
            <a:r>
              <a:rPr lang="zh-CN" altLang="zh-CN" sz="2400" smtClean="0"/>
              <a:t>）</a:t>
            </a:r>
            <a:r>
              <a:rPr lang="zh-CN" altLang="zh-CN" sz="2400"/>
              <a:t>透明云</a:t>
            </a:r>
            <a:r>
              <a:rPr lang="zh-CN" altLang="zh-CN" sz="2400" smtClean="0"/>
              <a:t>架构</a:t>
            </a:r>
            <a:endParaRPr lang="en-US" altLang="zh-CN" sz="2400" smtClean="0"/>
          </a:p>
        </p:txBody>
      </p:sp>
      <p:pic>
        <p:nvPicPr>
          <p:cNvPr id="15362" name="Picture 2" descr="022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79912" y="1419622"/>
            <a:ext cx="3680620" cy="300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透明计算核心技术</a:t>
            </a:r>
            <a:endParaRPr lang="zh-CN" altLang="en-US" dirty="0"/>
          </a:p>
        </p:txBody>
      </p:sp>
      <p:sp>
        <p:nvSpPr>
          <p:cNvPr id="3" name="内容占位符 2"/>
          <p:cNvSpPr>
            <a:spLocks noGrp="1"/>
          </p:cNvSpPr>
          <p:nvPr>
            <p:ph idx="1"/>
          </p:nvPr>
        </p:nvSpPr>
        <p:spPr>
          <a:xfrm>
            <a:off x="457200" y="1200151"/>
            <a:ext cx="4690864" cy="1083567"/>
          </a:xfrm>
        </p:spPr>
        <p:txBody>
          <a:bodyPr>
            <a:normAutofit/>
          </a:bodyPr>
          <a:lstStyle/>
          <a:p>
            <a:pPr marL="0" indent="0">
              <a:buNone/>
            </a:pPr>
            <a:r>
              <a:rPr lang="zh-CN" altLang="zh-CN" sz="2400" smtClean="0"/>
              <a:t>（</a:t>
            </a:r>
            <a:r>
              <a:rPr lang="en-US" altLang="zh-CN" sz="2400"/>
              <a:t>2</a:t>
            </a:r>
            <a:r>
              <a:rPr lang="zh-CN" altLang="zh-CN" sz="2400" smtClean="0"/>
              <a:t>）</a:t>
            </a:r>
            <a:r>
              <a:rPr lang="zh-CN" altLang="zh-CN" sz="2400"/>
              <a:t>元操作系统（</a:t>
            </a:r>
            <a:r>
              <a:rPr lang="en-US" altLang="zh-CN" sz="2400"/>
              <a:t>Meta OS</a:t>
            </a:r>
            <a:r>
              <a:rPr lang="zh-CN" altLang="zh-CN" sz="2400" smtClean="0"/>
              <a:t>）</a:t>
            </a:r>
            <a:endParaRPr lang="en-US" altLang="zh-CN" sz="2400" smtClean="0"/>
          </a:p>
          <a:p>
            <a:pPr marL="0" indent="0">
              <a:buNone/>
            </a:pPr>
            <a:r>
              <a:rPr lang="zh-CN" altLang="zh-CN" sz="2400"/>
              <a:t>（</a:t>
            </a:r>
            <a:r>
              <a:rPr lang="en-US" altLang="zh-CN" sz="2400"/>
              <a:t>3</a:t>
            </a:r>
            <a:r>
              <a:rPr lang="zh-CN" altLang="zh-CN" sz="2400"/>
              <a:t>）客户端实现</a:t>
            </a:r>
            <a:endParaRPr lang="zh-CN" altLang="zh-CN" sz="2400"/>
          </a:p>
          <a:p>
            <a:pPr marL="0" indent="0">
              <a:buNone/>
            </a:pPr>
            <a:endParaRPr lang="en-US" altLang="zh-CN" sz="2400" smtClean="0"/>
          </a:p>
        </p:txBody>
      </p:sp>
      <p:pic>
        <p:nvPicPr>
          <p:cNvPr id="16386" name="Picture 2" descr="022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07904" y="1995686"/>
            <a:ext cx="4696671"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379337" y="4299942"/>
            <a:ext cx="3775393" cy="400110"/>
          </a:xfrm>
          <a:prstGeom prst="rect">
            <a:avLst/>
          </a:prstGeom>
        </p:spPr>
        <p:txBody>
          <a:bodyPr wrap="none">
            <a:spAutoFit/>
          </a:bodyPr>
          <a:lstStyle/>
          <a:p>
            <a:r>
              <a:rPr lang="zh-CN" altLang="zh-CN" sz="2000">
                <a:latin typeface="黑体" panose="02010609060101010101" pitchFamily="49" charset="-122"/>
                <a:ea typeface="黑体" panose="02010609060101010101" pitchFamily="49" charset="-122"/>
              </a:rPr>
              <a:t>图2.23  HTML5与传统APP的对比</a:t>
            </a:r>
            <a:endParaRPr lang="zh-CN" altLang="zh-CN" sz="2000">
              <a:latin typeface="黑体" panose="02010609060101010101" pitchFamily="49" charset="-122"/>
              <a:ea typeface="黑体" panose="02010609060101010101" pitchFamily="49" charset="-122"/>
            </a:endParaRPr>
          </a:p>
        </p:txBody>
      </p:sp>
    </p:spTree>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mtClean="0"/>
              <a:t>2.5.4  </a:t>
            </a:r>
            <a:r>
              <a:rPr lang="zh-CN" altLang="zh-CN"/>
              <a:t>区块链系统</a:t>
            </a:r>
            <a:endParaRPr lang="zh-CN" altLang="en-US" dirty="0"/>
          </a:p>
        </p:txBody>
      </p:sp>
      <p:sp>
        <p:nvSpPr>
          <p:cNvPr id="3" name="矩形 2"/>
          <p:cNvSpPr/>
          <p:nvPr/>
        </p:nvSpPr>
        <p:spPr>
          <a:xfrm>
            <a:off x="1043608" y="1131590"/>
            <a:ext cx="6984776" cy="3046988"/>
          </a:xfrm>
          <a:prstGeom prst="rect">
            <a:avLst/>
          </a:prstGeom>
        </p:spPr>
        <p:txBody>
          <a:bodyPr wrap="square">
            <a:spAutoFit/>
          </a:bodyPr>
          <a:lstStyle/>
          <a:p>
            <a:r>
              <a:rPr lang="zh-CN" altLang="zh-CN" sz="2400">
                <a:solidFill>
                  <a:srgbClr val="FF0000"/>
                </a:solidFill>
                <a:latin typeface="黑体" panose="02010609060101010101" pitchFamily="49" charset="-122"/>
                <a:ea typeface="黑体" panose="02010609060101010101" pitchFamily="49" charset="-122"/>
              </a:rPr>
              <a:t>区块链</a:t>
            </a:r>
            <a:r>
              <a:rPr lang="zh-CN" altLang="zh-CN"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Blockchain</a:t>
            </a:r>
            <a:r>
              <a:rPr lang="zh-CN" altLang="zh-CN" sz="2400">
                <a:latin typeface="黑体" panose="02010609060101010101" pitchFamily="49" charset="-122"/>
                <a:ea typeface="黑体" panose="02010609060101010101" pitchFamily="49" charset="-122"/>
              </a:rPr>
              <a:t>）是一种去中心化、不可篡改、可追溯、多方共同维护的</a:t>
            </a:r>
            <a:r>
              <a:rPr lang="zh-CN" altLang="zh-CN" sz="2400">
                <a:solidFill>
                  <a:srgbClr val="FF0000"/>
                </a:solidFill>
                <a:latin typeface="黑体" panose="02010609060101010101" pitchFamily="49" charset="-122"/>
                <a:ea typeface="黑体" panose="02010609060101010101" pitchFamily="49" charset="-122"/>
              </a:rPr>
              <a:t>分布式数据库系统</a:t>
            </a:r>
            <a:r>
              <a:rPr lang="zh-CN" altLang="zh-CN" sz="2400">
                <a:latin typeface="黑体" panose="02010609060101010101" pitchFamily="49" charset="-122"/>
                <a:ea typeface="黑体" panose="02010609060101010101" pitchFamily="49" charset="-122"/>
              </a:rPr>
              <a:t>，能够将传统单方维护的仅涉及自己业务的多个孤立数据库整合在一起，</a:t>
            </a:r>
            <a:r>
              <a:rPr lang="zh-CN" altLang="zh-CN" sz="2400">
                <a:solidFill>
                  <a:srgbClr val="FF0000"/>
                </a:solidFill>
                <a:latin typeface="黑体" panose="02010609060101010101" pitchFamily="49" charset="-122"/>
                <a:ea typeface="黑体" panose="02010609060101010101" pitchFamily="49" charset="-122"/>
              </a:rPr>
              <a:t>分布式地存储在多方共同维护的多个节点</a:t>
            </a:r>
            <a:r>
              <a:rPr lang="zh-CN" altLang="zh-CN" sz="2400">
                <a:latin typeface="黑体" panose="02010609060101010101" pitchFamily="49" charset="-122"/>
                <a:ea typeface="黑体" panose="02010609060101010101" pitchFamily="49" charset="-122"/>
              </a:rPr>
              <a:t>，任何一方都无法完全控制这些数据，只能按照严格的规则和共识进行更新，从而实现了可信的多方间的信息共享和监督，避免了烦琐的人工对账，提高了业务处理效率，降低了交易成本</a:t>
            </a:r>
            <a:r>
              <a:rPr lang="zh-CN" altLang="zh-CN" sz="2400" smtClean="0">
                <a:latin typeface="黑体" panose="02010609060101010101" pitchFamily="49" charset="-122"/>
                <a:ea typeface="黑体" panose="02010609060101010101" pitchFamily="49" charset="-122"/>
              </a:rPr>
              <a:t>。</a:t>
            </a:r>
            <a:endParaRPr lang="zh-CN" altLang="zh-CN" sz="2400">
              <a:latin typeface="黑体" panose="02010609060101010101" pitchFamily="49" charset="-122"/>
              <a:ea typeface="黑体" panose="02010609060101010101" pitchFamily="49" charset="-122"/>
            </a:endParaRPr>
          </a:p>
        </p:txBody>
      </p:sp>
    </p:spTree>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区块链的核心特征</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smtClean="0"/>
              <a:t>① </a:t>
            </a:r>
            <a:r>
              <a:rPr lang="zh-CN" altLang="zh-CN" sz="2400"/>
              <a:t>块链结构：每一块有时间戳，每一块都含有前面一块的散列加密信息，对每个交易进行验证。</a:t>
            </a:r>
            <a:endParaRPr lang="zh-CN" altLang="zh-CN" sz="2400"/>
          </a:p>
          <a:p>
            <a:pPr marL="0" indent="0">
              <a:buNone/>
            </a:pPr>
            <a:r>
              <a:rPr lang="zh-CN" altLang="zh-CN" sz="2400"/>
              <a:t>② 多独立拷贝存储：区块链系统的每个节点都存储同样信息。</a:t>
            </a:r>
            <a:endParaRPr lang="zh-CN" altLang="zh-CN" sz="2400"/>
          </a:p>
          <a:p>
            <a:pPr marL="0" indent="0">
              <a:buNone/>
            </a:pPr>
            <a:r>
              <a:rPr lang="zh-CN" altLang="zh-CN" sz="2400"/>
              <a:t>③ 拜占庭容错：容忍少于</a:t>
            </a:r>
            <a:r>
              <a:rPr lang="en-US" altLang="zh-CN" sz="2400"/>
              <a:t>1/3 </a:t>
            </a:r>
            <a:r>
              <a:rPr lang="zh-CN" altLang="zh-CN" sz="2400"/>
              <a:t>节点恶意作弊或被黑客攻击，系统仍然能够正常工作。</a:t>
            </a:r>
            <a:endParaRPr lang="zh-CN" altLang="zh-CN" sz="2400"/>
          </a:p>
        </p:txBody>
      </p:sp>
    </p:spTree>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区块链体系架构</a:t>
            </a:r>
            <a:endParaRPr lang="zh-CN" altLang="zh-CN"/>
          </a:p>
        </p:txBody>
      </p:sp>
      <p:pic>
        <p:nvPicPr>
          <p:cNvPr id="17410" name="Picture 2" descr="022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92582" y="1419622"/>
            <a:ext cx="5164091" cy="33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a:t>区</a:t>
            </a:r>
            <a:r>
              <a:rPr lang="zh-CN" altLang="zh-CN" smtClean="0"/>
              <a:t>块链</a:t>
            </a:r>
            <a:r>
              <a:rPr lang="zh-CN" altLang="en-US" smtClean="0"/>
              <a:t>应用</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zh-CN" sz="2400" smtClean="0"/>
              <a:t>（</a:t>
            </a:r>
            <a:r>
              <a:rPr lang="en-US" altLang="zh-CN" sz="2400"/>
              <a:t>1</a:t>
            </a:r>
            <a:r>
              <a:rPr lang="zh-CN" altLang="zh-CN" sz="2400"/>
              <a:t>）数字创意的助推器</a:t>
            </a:r>
            <a:endParaRPr lang="zh-CN" altLang="zh-CN" sz="2400"/>
          </a:p>
          <a:p>
            <a:pPr marL="0" indent="0">
              <a:buNone/>
            </a:pPr>
            <a:r>
              <a:rPr lang="zh-CN" altLang="zh-CN" sz="2400" smtClean="0"/>
              <a:t>（</a:t>
            </a:r>
            <a:r>
              <a:rPr lang="en-US" altLang="zh-CN" sz="2400"/>
              <a:t>2</a:t>
            </a:r>
            <a:r>
              <a:rPr lang="zh-CN" altLang="zh-CN" sz="2400" smtClean="0"/>
              <a:t>）</a:t>
            </a:r>
            <a:r>
              <a:rPr lang="zh-CN" altLang="zh-CN" sz="2400"/>
              <a:t>万物互联的万物</a:t>
            </a:r>
            <a:r>
              <a:rPr lang="zh-CN" altLang="zh-CN" sz="2400" smtClean="0"/>
              <a:t>账簿</a:t>
            </a:r>
            <a:endParaRPr lang="en-US" altLang="zh-CN" sz="2400" smtClean="0"/>
          </a:p>
          <a:p>
            <a:pPr marL="0" indent="0">
              <a:buNone/>
            </a:pPr>
            <a:r>
              <a:rPr lang="zh-CN" altLang="zh-CN" sz="2400"/>
              <a:t>（</a:t>
            </a:r>
            <a:r>
              <a:rPr lang="en-US" altLang="zh-CN" sz="2400"/>
              <a:t>3</a:t>
            </a:r>
            <a:r>
              <a:rPr lang="zh-CN" altLang="zh-CN" sz="2400"/>
              <a:t>）供应链端到端防伪</a:t>
            </a:r>
            <a:endParaRPr lang="zh-CN" altLang="zh-CN" sz="2400"/>
          </a:p>
          <a:p>
            <a:pPr marL="0" indent="0">
              <a:buNone/>
            </a:pPr>
            <a:r>
              <a:rPr lang="zh-CN" altLang="zh-CN" sz="2400"/>
              <a:t>（</a:t>
            </a:r>
            <a:r>
              <a:rPr lang="en-US" altLang="zh-CN" sz="2400"/>
              <a:t>4</a:t>
            </a:r>
            <a:r>
              <a:rPr lang="zh-CN" altLang="zh-CN" sz="2400"/>
              <a:t>）隐私数据保护的密码机</a:t>
            </a:r>
            <a:endParaRPr lang="zh-CN" altLang="zh-CN" sz="2400"/>
          </a:p>
          <a:p>
            <a:pPr marL="0" indent="0">
              <a:buNone/>
            </a:pPr>
            <a:r>
              <a:rPr lang="zh-CN" altLang="zh-CN" sz="2400"/>
              <a:t>（</a:t>
            </a:r>
            <a:r>
              <a:rPr lang="en-US" altLang="zh-CN" sz="2400"/>
              <a:t>5</a:t>
            </a:r>
            <a:r>
              <a:rPr lang="zh-CN" altLang="zh-CN" sz="2400"/>
              <a:t>）互联网新技术</a:t>
            </a:r>
            <a:endParaRPr lang="zh-CN" altLang="zh-CN" sz="2400"/>
          </a:p>
          <a:p>
            <a:pPr marL="0" indent="0">
              <a:buNone/>
            </a:pPr>
            <a:endParaRPr lang="zh-CN" altLang="zh-CN" sz="2400"/>
          </a:p>
        </p:txBody>
      </p:sp>
    </p:spTree>
  </p:cSld>
  <p:clrMapOvr>
    <a:masterClrMapping/>
  </p:clrMapOvr>
  <p:transition spd="slow">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a:xfrm>
            <a:off x="3851920" y="2355725"/>
            <a:ext cx="4834880" cy="2016225"/>
          </a:xfrm>
          <a:prstGeom prst="rect">
            <a:avLst/>
          </a:prstGeom>
        </p:spPr>
        <p:txBody>
          <a:bodyPr vert="horz" lIns="91440" tIns="45720" rIns="91440" bIns="45720" rtlCol="0">
            <a:normAutofit/>
          </a:bodyPr>
          <a:lstStyle/>
          <a:p>
            <a:pPr marL="342900" indent="-342900">
              <a:lnSpc>
                <a:spcPct val="120000"/>
              </a:lnSpc>
              <a:buFont typeface="Arial" panose="020B0604020202020204" pitchFamily="34" charset="0"/>
              <a:buChar char="•"/>
            </a:pPr>
            <a:r>
              <a:rPr lang="zh-CN" altLang="zh-CN" sz="2000">
                <a:latin typeface="黑体" panose="02010609060101010101" pitchFamily="49" charset="-122"/>
                <a:ea typeface="黑体" panose="02010609060101010101" pitchFamily="49" charset="-122"/>
              </a:rPr>
              <a:t>分布式计算概述</a:t>
            </a:r>
            <a:r>
              <a:rPr lang="zh-CN" altLang="en-US" sz="2000">
                <a:latin typeface="黑体" panose="02010609060101010101" pitchFamily="49" charset="-122"/>
                <a:ea typeface="黑体" panose="02010609060101010101" pitchFamily="49" charset="-122"/>
              </a:rPr>
              <a:t>	</a:t>
            </a:r>
            <a:endParaRPr lang="en-US" altLang="zh-CN" sz="2000">
              <a:latin typeface="黑体" panose="02010609060101010101" pitchFamily="49" charset="-122"/>
              <a:ea typeface="黑体" panose="02010609060101010101" pitchFamily="49" charset="-122"/>
            </a:endParaRPr>
          </a:p>
          <a:p>
            <a:pPr marL="342900" indent="-342900">
              <a:lnSpc>
                <a:spcPct val="120000"/>
              </a:lnSpc>
              <a:buFont typeface="Arial" panose="020B0604020202020204" pitchFamily="34" charset="0"/>
              <a:buChar char="•"/>
            </a:pPr>
            <a:r>
              <a:rPr lang="zh-CN" altLang="zh-CN" sz="2000" smtClean="0">
                <a:latin typeface="黑体" panose="02010609060101010101" pitchFamily="49" charset="-122"/>
                <a:ea typeface="黑体" panose="02010609060101010101" pitchFamily="49" charset="-122"/>
              </a:rPr>
              <a:t>分布式</a:t>
            </a:r>
            <a:r>
              <a:rPr lang="zh-CN" altLang="zh-CN" sz="2000">
                <a:latin typeface="黑体" panose="02010609060101010101" pitchFamily="49" charset="-122"/>
                <a:ea typeface="黑体" panose="02010609060101010101" pitchFamily="49" charset="-122"/>
              </a:rPr>
              <a:t>计算的理论基础</a:t>
            </a:r>
            <a:endParaRPr lang="en-US" altLang="zh-CN" sz="2000">
              <a:latin typeface="黑体" panose="02010609060101010101" pitchFamily="49" charset="-122"/>
              <a:ea typeface="黑体" panose="02010609060101010101" pitchFamily="49" charset="-122"/>
            </a:endParaRPr>
          </a:p>
          <a:p>
            <a:pPr marL="342900" indent="-342900">
              <a:lnSpc>
                <a:spcPct val="120000"/>
              </a:lnSpc>
              <a:buFont typeface="Arial" panose="020B0604020202020204" pitchFamily="34" charset="0"/>
              <a:buChar char="•"/>
            </a:pPr>
            <a:r>
              <a:rPr lang="zh-CN" altLang="zh-CN" sz="2000" smtClean="0">
                <a:latin typeface="黑体" panose="02010609060101010101" pitchFamily="49" charset="-122"/>
                <a:ea typeface="黑体" panose="02010609060101010101" pitchFamily="49" charset="-122"/>
              </a:rPr>
              <a:t>分布式</a:t>
            </a:r>
            <a:r>
              <a:rPr lang="zh-CN" altLang="zh-CN" sz="2000">
                <a:latin typeface="黑体" panose="02010609060101010101" pitchFamily="49" charset="-122"/>
                <a:ea typeface="黑体" panose="02010609060101010101" pitchFamily="49" charset="-122"/>
              </a:rPr>
              <a:t>系统概述</a:t>
            </a:r>
            <a:endParaRPr lang="en-US" altLang="zh-CN" sz="2000">
              <a:latin typeface="黑体" panose="02010609060101010101" pitchFamily="49" charset="-122"/>
              <a:ea typeface="黑体" panose="02010609060101010101" pitchFamily="49" charset="-122"/>
            </a:endParaRPr>
          </a:p>
          <a:p>
            <a:pPr marL="342900" indent="-342900">
              <a:lnSpc>
                <a:spcPct val="120000"/>
              </a:lnSpc>
              <a:buFont typeface="Arial" panose="020B0604020202020204" pitchFamily="34" charset="0"/>
              <a:buChar char="•"/>
            </a:pPr>
            <a:r>
              <a:rPr lang="zh-CN" altLang="zh-CN" sz="2000" smtClean="0">
                <a:latin typeface="黑体" panose="02010609060101010101" pitchFamily="49" charset="-122"/>
                <a:ea typeface="黑体" panose="02010609060101010101" pitchFamily="49" charset="-122"/>
              </a:rPr>
              <a:t>分布式</a:t>
            </a:r>
            <a:r>
              <a:rPr lang="zh-CN" altLang="zh-CN" sz="2000">
                <a:latin typeface="黑体" panose="02010609060101010101" pitchFamily="49" charset="-122"/>
                <a:ea typeface="黑体" panose="02010609060101010101" pitchFamily="49" charset="-122"/>
              </a:rPr>
              <a:t>系统的进阶</a:t>
            </a:r>
            <a:endParaRPr lang="en-US" altLang="zh-CN" sz="2000">
              <a:latin typeface="黑体" panose="02010609060101010101" pitchFamily="49" charset="-122"/>
              <a:ea typeface="黑体" panose="02010609060101010101" pitchFamily="49" charset="-122"/>
            </a:endParaRPr>
          </a:p>
          <a:p>
            <a:pPr marL="342900" indent="-342900">
              <a:lnSpc>
                <a:spcPct val="120000"/>
              </a:lnSpc>
              <a:buFont typeface="Arial" panose="020B0604020202020204" pitchFamily="34" charset="0"/>
              <a:buChar char="•"/>
            </a:pPr>
            <a:r>
              <a:rPr lang="zh-CN" altLang="zh-CN" sz="2000" smtClean="0">
                <a:latin typeface="黑体" panose="02010609060101010101" pitchFamily="49" charset="-122"/>
                <a:ea typeface="黑体" panose="02010609060101010101" pitchFamily="49" charset="-122"/>
              </a:rPr>
              <a:t>典型</a:t>
            </a:r>
            <a:r>
              <a:rPr lang="zh-CN" altLang="zh-CN" sz="2000">
                <a:latin typeface="黑体" panose="02010609060101010101" pitchFamily="49" charset="-122"/>
                <a:ea typeface="黑体" panose="02010609060101010101" pitchFamily="49" charset="-122"/>
              </a:rPr>
              <a:t>的分布式系统</a:t>
            </a:r>
            <a:endParaRPr lang="en-US" altLang="zh-CN" sz="2000" dirty="0">
              <a:latin typeface="黑体" panose="02010609060101010101" pitchFamily="49" charset="-122"/>
              <a:ea typeface="黑体" panose="02010609060101010101" pitchFamily="49" charset="-122"/>
            </a:endParaRPr>
          </a:p>
        </p:txBody>
      </p:sp>
      <p:pic>
        <p:nvPicPr>
          <p:cNvPr id="5" name="Picture 2"/>
          <p:cNvPicPr>
            <a:picLocks noChangeAspect="1" noChangeArrowheads="1"/>
          </p:cNvPicPr>
          <p:nvPr/>
        </p:nvPicPr>
        <p:blipFill>
          <a:blip r:embed="rId1" cstate="print"/>
          <a:srcRect/>
          <a:stretch>
            <a:fillRect/>
          </a:stretch>
        </p:blipFill>
        <p:spPr bwMode="auto">
          <a:xfrm>
            <a:off x="239945" y="1909647"/>
            <a:ext cx="3528392" cy="2352261"/>
          </a:xfrm>
          <a:prstGeom prst="rect">
            <a:avLst/>
          </a:prstGeom>
          <a:noFill/>
          <a:ln w="9525">
            <a:noFill/>
            <a:miter lim="800000"/>
            <a:headEnd/>
            <a:tailEnd/>
          </a:ln>
        </p:spPr>
      </p:pic>
      <p:sp>
        <p:nvSpPr>
          <p:cNvPr id="6" name="标题 1"/>
          <p:cNvSpPr txBox="1"/>
          <p:nvPr/>
        </p:nvSpPr>
        <p:spPr>
          <a:xfrm>
            <a:off x="685800" y="699542"/>
            <a:ext cx="7772400" cy="1102519"/>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zh-CN" altLang="en-US" sz="4400" noProof="0" dirty="0" smtClean="0">
                <a:latin typeface="黑体" panose="02010609060101010101" pitchFamily="49" charset="-122"/>
                <a:ea typeface="黑体" panose="02010609060101010101" pitchFamily="49" charset="-122"/>
                <a:cs typeface="+mj-cs"/>
              </a:rPr>
              <a:t>小</a:t>
            </a:r>
            <a:r>
              <a:rPr kumimoji="0" lang="zh-CN" altLang="en-US" sz="4400" b="0"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结</a:t>
            </a:r>
            <a:endParaRPr kumimoji="0" lang="zh-CN" altLang="en-US" sz="4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endParaRPr>
          </a:p>
        </p:txBody>
      </p:sp>
      <p:sp>
        <p:nvSpPr>
          <p:cNvPr id="2" name="动作按钮: 后退或前一项 1">
            <a:hlinkClick r:id="rId2"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分布式计算的原理</a:t>
            </a:r>
            <a:endParaRPr lang="zh-CN" altLang="en-US" dirty="0"/>
          </a:p>
        </p:txBody>
      </p:sp>
      <p:sp>
        <p:nvSpPr>
          <p:cNvPr id="3" name="内容占位符 2"/>
          <p:cNvSpPr>
            <a:spLocks noGrp="1"/>
          </p:cNvSpPr>
          <p:nvPr>
            <p:ph idx="1"/>
          </p:nvPr>
        </p:nvSpPr>
        <p:spPr>
          <a:xfrm>
            <a:off x="457200" y="1200150"/>
            <a:ext cx="8229600" cy="3603847"/>
          </a:xfrm>
        </p:spPr>
        <p:txBody>
          <a:bodyPr>
            <a:noAutofit/>
          </a:bodyPr>
          <a:lstStyle/>
          <a:p>
            <a:r>
              <a:rPr lang="zh-CN" altLang="zh-CN" sz="2400"/>
              <a:t>分布式计算就是将计算任务分摊到</a:t>
            </a:r>
            <a:r>
              <a:rPr lang="zh-CN" altLang="zh-CN" sz="2400">
                <a:solidFill>
                  <a:srgbClr val="FF0000"/>
                </a:solidFill>
              </a:rPr>
              <a:t>大量的计算节点</a:t>
            </a:r>
            <a:r>
              <a:rPr lang="zh-CN" altLang="zh-CN" sz="2400"/>
              <a:t>上，一</a:t>
            </a:r>
            <a:r>
              <a:rPr lang="zh-CN" altLang="zh-CN" sz="2400">
                <a:solidFill>
                  <a:srgbClr val="FF0000"/>
                </a:solidFill>
              </a:rPr>
              <a:t>起完成海量的计算任务</a:t>
            </a:r>
            <a:r>
              <a:rPr lang="zh-CN" altLang="zh-CN" sz="2400"/>
              <a:t>。而分布式计算的原理和并行计算类似，就是将一个复杂庞大的计算任务适当划分为一个个小任务，任务并行执行，只不过分布式计算会将这些任务分配到不同的计算节点上，每个计算节点只需要完成自己的计算任务即可，可以有效分担海量的计算任务。而每个计算节点也可以并行处理自身的任务，更加充分利用机器的</a:t>
            </a:r>
            <a:r>
              <a:rPr lang="en-US" altLang="zh-CN" sz="2400"/>
              <a:t>CPU</a:t>
            </a:r>
            <a:r>
              <a:rPr lang="zh-CN" altLang="zh-CN" sz="2400"/>
              <a:t>资源。</a:t>
            </a:r>
            <a:r>
              <a:rPr lang="zh-CN" altLang="zh-CN" sz="2400">
                <a:solidFill>
                  <a:srgbClr val="FF0000"/>
                </a:solidFill>
              </a:rPr>
              <a:t>最后再将每个节点的计算结果汇总，得到最后的计算结果。</a:t>
            </a:r>
            <a:endParaRPr lang="zh-CN" altLang="zh-CN" sz="2400">
              <a:solidFill>
                <a:srgbClr val="FF0000"/>
              </a:solidFill>
            </a:endParaRPr>
          </a:p>
        </p:txBody>
      </p:sp>
    </p:spTree>
  </p:cSld>
  <p:clrMapOvr>
    <a:masterClrMapping/>
  </p:clrMapOvr>
  <p:transition spd="slow">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2066856" y="1887999"/>
            <a:ext cx="5528429" cy="1368152"/>
          </a:xfrm>
        </p:spPr>
        <p:txBody>
          <a:bodyPr>
            <a:noAutofit/>
          </a:bodyPr>
          <a:lstStyle/>
          <a:p>
            <a:r>
              <a:rPr lang="en-US" altLang="zh-CN" sz="6000" b="1" i="1" dirty="0" smtClean="0">
                <a:latin typeface="+mn-lt"/>
                <a:ea typeface="宋体" panose="02010600030101010101" pitchFamily="2" charset="-122"/>
              </a:rPr>
              <a:t>Thanks!</a:t>
            </a:r>
            <a:endParaRPr lang="zh-CN" altLang="en-US" sz="6000" b="1" i="1" dirty="0" smtClean="0">
              <a:latin typeface="+mn-lt"/>
              <a:ea typeface="宋体" panose="02010600030101010101" pitchFamily="2" charset="-122"/>
            </a:endParaRPr>
          </a:p>
        </p:txBody>
      </p:sp>
    </p:spTree>
  </p:cSld>
  <p:clrMapOvr>
    <a:masterClrMapping/>
  </p:clrMapOvr>
  <p:transition spd="slow" advTm="11091">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5486"/>
            <a:ext cx="8229600" cy="4803998"/>
          </a:xfrm>
        </p:spPr>
        <p:txBody>
          <a:bodyPr>
            <a:noAutofit/>
          </a:bodyPr>
          <a:lstStyle/>
          <a:p>
            <a:pPr marL="0" indent="0">
              <a:buNone/>
            </a:pPr>
            <a:r>
              <a:rPr lang="zh-CN" altLang="zh-CN" sz="2000"/>
              <a:t>分布式计算一般分为以下几</a:t>
            </a:r>
            <a:r>
              <a:rPr lang="zh-CN" altLang="zh-CN" sz="2000" smtClean="0"/>
              <a:t>步</a:t>
            </a:r>
            <a:r>
              <a:rPr lang="zh-CN" altLang="en-US" sz="2000" smtClean="0"/>
              <a:t>：</a:t>
            </a:r>
            <a:endParaRPr lang="zh-CN" altLang="zh-CN" sz="2000"/>
          </a:p>
          <a:p>
            <a:pPr marL="0" indent="0">
              <a:buNone/>
            </a:pPr>
            <a:r>
              <a:rPr lang="en-US" altLang="zh-CN" sz="2000" b="1"/>
              <a:t>1</a:t>
            </a:r>
            <a:r>
              <a:rPr lang="zh-CN" altLang="zh-CN" sz="2000" b="1"/>
              <a:t>．</a:t>
            </a:r>
            <a:r>
              <a:rPr lang="zh-CN" altLang="zh-CN" sz="2000" b="1">
                <a:solidFill>
                  <a:srgbClr val="FF0000"/>
                </a:solidFill>
              </a:rPr>
              <a:t>设计分布式计算模型</a:t>
            </a:r>
            <a:endParaRPr lang="zh-CN" altLang="zh-CN" sz="2000" b="1">
              <a:solidFill>
                <a:srgbClr val="FF0000"/>
              </a:solidFill>
            </a:endParaRPr>
          </a:p>
          <a:p>
            <a:pPr marL="0" indent="0">
              <a:buNone/>
            </a:pPr>
            <a:r>
              <a:rPr lang="zh-CN" altLang="zh-CN" sz="2000"/>
              <a:t>首先要规定分布式系统的计算模型。计算模型决定了系统中各个组件应该如何运行，组件之间应该如何进行消息通信，组件和节点应该如何管理等。</a:t>
            </a:r>
            <a:endParaRPr lang="zh-CN" altLang="zh-CN" sz="2000"/>
          </a:p>
          <a:p>
            <a:pPr marL="0" indent="0">
              <a:buNone/>
            </a:pPr>
            <a:r>
              <a:rPr lang="en-US" altLang="zh-CN" sz="2000" b="1"/>
              <a:t>2</a:t>
            </a:r>
            <a:r>
              <a:rPr lang="zh-CN" altLang="zh-CN" sz="2000" b="1"/>
              <a:t>．</a:t>
            </a:r>
            <a:r>
              <a:rPr lang="zh-CN" altLang="zh-CN" sz="2000" b="1">
                <a:solidFill>
                  <a:srgbClr val="FF0000"/>
                </a:solidFill>
              </a:rPr>
              <a:t>分布式任务分配</a:t>
            </a:r>
            <a:endParaRPr lang="zh-CN" altLang="zh-CN" sz="2000" b="1">
              <a:solidFill>
                <a:srgbClr val="FF0000"/>
              </a:solidFill>
            </a:endParaRPr>
          </a:p>
          <a:p>
            <a:pPr marL="0" indent="0">
              <a:buNone/>
            </a:pPr>
            <a:r>
              <a:rPr lang="zh-CN" altLang="zh-CN" sz="2000"/>
              <a:t>分布式算法不同于普通算法。普通算法通常是按部就班，一步接一步完成任务。而分布式计算中计算任务是分摊到各个节点上的。该算法着重解决的是能否分配任务，或如何分配任务的问题。</a:t>
            </a:r>
            <a:endParaRPr lang="zh-CN" altLang="zh-CN" sz="2000"/>
          </a:p>
          <a:p>
            <a:pPr marL="0" indent="0">
              <a:buNone/>
            </a:pPr>
            <a:r>
              <a:rPr lang="en-US" altLang="zh-CN" sz="2000" b="1"/>
              <a:t>3</a:t>
            </a:r>
            <a:r>
              <a:rPr lang="zh-CN" altLang="zh-CN" sz="2000" b="1"/>
              <a:t>．</a:t>
            </a:r>
            <a:r>
              <a:rPr lang="zh-CN" altLang="zh-CN" sz="2000" b="1">
                <a:solidFill>
                  <a:srgbClr val="FF0000"/>
                </a:solidFill>
              </a:rPr>
              <a:t>编写并执行分布式程序</a:t>
            </a:r>
            <a:endParaRPr lang="zh-CN" altLang="zh-CN" sz="2000" b="1">
              <a:solidFill>
                <a:srgbClr val="FF0000"/>
              </a:solidFill>
            </a:endParaRPr>
          </a:p>
          <a:p>
            <a:pPr marL="0" indent="0">
              <a:buNone/>
            </a:pPr>
            <a:r>
              <a:rPr lang="zh-CN" altLang="zh-CN" sz="2000"/>
              <a:t>使用特定的分布式计算框架与计算模型，将分布式算法转化为实现，并尽量保证整个集群的高效</a:t>
            </a:r>
            <a:r>
              <a:rPr lang="zh-CN" altLang="zh-CN" sz="2000" smtClean="0"/>
              <a:t>运行</a:t>
            </a:r>
            <a:r>
              <a:rPr lang="zh-CN" altLang="en-US" sz="2000" smtClean="0"/>
              <a:t>，</a:t>
            </a:r>
            <a:r>
              <a:rPr lang="zh-CN" altLang="zh-CN" sz="2000"/>
              <a:t>难点</a:t>
            </a:r>
            <a:r>
              <a:rPr lang="zh-CN" altLang="en-US" sz="2000"/>
              <a:t>：</a:t>
            </a:r>
            <a:endParaRPr lang="zh-CN" altLang="zh-CN" sz="2000"/>
          </a:p>
          <a:p>
            <a:pPr marL="0" indent="0">
              <a:buNone/>
            </a:pPr>
            <a:r>
              <a:rPr lang="zh-CN" altLang="zh-CN" sz="2000"/>
              <a:t>（</a:t>
            </a:r>
            <a:r>
              <a:rPr lang="en-US" altLang="zh-CN" sz="2000"/>
              <a:t>1</a:t>
            </a:r>
            <a:r>
              <a:rPr lang="zh-CN" altLang="zh-CN" sz="2000"/>
              <a:t>）计算任务的划分</a:t>
            </a:r>
            <a:endParaRPr lang="zh-CN" altLang="zh-CN" sz="2000"/>
          </a:p>
          <a:p>
            <a:pPr marL="0" indent="0">
              <a:buNone/>
            </a:pPr>
            <a:r>
              <a:rPr lang="zh-CN" altLang="zh-CN" sz="2000"/>
              <a:t>（</a:t>
            </a:r>
            <a:r>
              <a:rPr lang="en-US" altLang="zh-CN" sz="2000"/>
              <a:t>2</a:t>
            </a:r>
            <a:r>
              <a:rPr lang="zh-CN" altLang="zh-CN" sz="2000"/>
              <a:t>）多节点之间的通信方式</a:t>
            </a:r>
            <a:endParaRPr lang="zh-CN" altLang="zh-CN" sz="2000"/>
          </a:p>
          <a:p>
            <a:pPr marL="0" indent="0">
              <a:buNone/>
            </a:pPr>
            <a:endParaRPr lang="zh-CN" altLang="zh-CN" sz="2000"/>
          </a:p>
        </p:txBody>
      </p:sp>
      <p:sp>
        <p:nvSpPr>
          <p:cNvPr id="4" name="动作按钮: 后退或前一项 3">
            <a:hlinkClick r:id="rId1" tooltip="" action="ppaction://hlinksldjump" highlightClick="1"/>
          </p:cNvPr>
          <p:cNvSpPr/>
          <p:nvPr/>
        </p:nvSpPr>
        <p:spPr>
          <a:xfrm>
            <a:off x="8052118" y="4594860"/>
            <a:ext cx="720725" cy="360363"/>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cut/>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12375</Words>
  <Application>WPS 演示</Application>
  <PresentationFormat>全屏显示(16:9)</PresentationFormat>
  <Paragraphs>461</Paragraphs>
  <Slides>80</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93" baseType="lpstr">
      <vt:lpstr>Arial</vt:lpstr>
      <vt:lpstr>宋体</vt:lpstr>
      <vt:lpstr>Wingdings</vt:lpstr>
      <vt:lpstr>黑体</vt:lpstr>
      <vt:lpstr>微软雅黑</vt:lpstr>
      <vt:lpstr>Wingdings 2</vt:lpstr>
      <vt:lpstr>Calibri</vt:lpstr>
      <vt:lpstr>Arial Unicode MS</vt:lpstr>
      <vt:lpstr>Batang</vt:lpstr>
      <vt:lpstr>Times New Roman</vt:lpstr>
      <vt:lpstr>Wingdings</vt:lpstr>
      <vt:lpstr>Office 主题</vt:lpstr>
      <vt:lpstr>Visio.Drawing.11</vt:lpstr>
      <vt:lpstr>PowerPoint 演示文稿</vt:lpstr>
      <vt:lpstr>《云计算原理与实践》课程总览</vt:lpstr>
      <vt:lpstr>Outline</vt:lpstr>
      <vt:lpstr>2.1  分布式计算概述	</vt:lpstr>
      <vt:lpstr>2.1.1  基本概念</vt:lpstr>
      <vt:lpstr>中科院的定义</vt:lpstr>
      <vt:lpstr>PowerPoint 演示文稿</vt:lpstr>
      <vt:lpstr>2.1.2  分布式计算的原理</vt:lpstr>
      <vt:lpstr>PowerPoint 演示文稿</vt:lpstr>
      <vt:lpstr>2.2 分布式计算的理论基础</vt:lpstr>
      <vt:lpstr>2.2.1  ACID原则</vt:lpstr>
      <vt:lpstr>2.2.1  ACID原则</vt:lpstr>
      <vt:lpstr>2.2.1  ACID原则</vt:lpstr>
      <vt:lpstr>2.2.1  ACID原则</vt:lpstr>
      <vt:lpstr>2.2.1  ACID原则</vt:lpstr>
      <vt:lpstr>2.2.2  CAP理论</vt:lpstr>
      <vt:lpstr>一致性</vt:lpstr>
      <vt:lpstr>  可用性</vt:lpstr>
      <vt:lpstr>  分区容错性 </vt:lpstr>
      <vt:lpstr>2．CAP理论的阐述与证明</vt:lpstr>
      <vt:lpstr>PowerPoint 演示文稿</vt:lpstr>
      <vt:lpstr>PowerPoint 演示文稿</vt:lpstr>
      <vt:lpstr>3．CAP权衡</vt:lpstr>
      <vt:lpstr>2.2.3  BASE理论</vt:lpstr>
      <vt:lpstr>1．基本可用</vt:lpstr>
      <vt:lpstr>2．软状态</vt:lpstr>
      <vt:lpstr>3．最终一致性</vt:lpstr>
      <vt:lpstr>2.2.4  最终一致性</vt:lpstr>
      <vt:lpstr>2.2.5 一致性散列</vt:lpstr>
      <vt:lpstr>节点分布</vt:lpstr>
      <vt:lpstr>数据存储</vt:lpstr>
      <vt:lpstr>某节点宕机</vt:lpstr>
      <vt:lpstr>新增节点</vt:lpstr>
      <vt:lpstr>一致性哈希的数据倾斜问题</vt:lpstr>
      <vt:lpstr>虚拟节点解决数据倾斜问题</vt:lpstr>
      <vt:lpstr>2.3 分布式系统概述</vt:lpstr>
      <vt:lpstr>2.3.1  分布式系统的基础知识	</vt:lpstr>
      <vt:lpstr>2.3.2  分布式系统的特性	</vt:lpstr>
      <vt:lpstr>2.3.3  分布式存储系统实例：Apache Hadoop	</vt:lpstr>
      <vt:lpstr>图2.13  Hadoop的核心组成</vt:lpstr>
      <vt:lpstr>1．关于Apache Hadoop</vt:lpstr>
      <vt:lpstr>2．HDFS分布式文件系统</vt:lpstr>
      <vt:lpstr>2．HDFS分布式文件系统</vt:lpstr>
      <vt:lpstr>2．HDFS分布式文件系统</vt:lpstr>
      <vt:lpstr>2．HDFS分布式文件系统</vt:lpstr>
      <vt:lpstr>2．HDFS分布式文件系统</vt:lpstr>
      <vt:lpstr>3．Apache Hadoop特性</vt:lpstr>
      <vt:lpstr>2.4  分布式系统的进阶</vt:lpstr>
      <vt:lpstr>2.4.1   分布式存储系统</vt:lpstr>
      <vt:lpstr>1．结构化存储</vt:lpstr>
      <vt:lpstr>2．非结构化存储</vt:lpstr>
      <vt:lpstr>3．半结构化存储</vt:lpstr>
      <vt:lpstr>4．In-memory存储</vt:lpstr>
      <vt:lpstr>5．NewSQL</vt:lpstr>
      <vt:lpstr>2.4.2  分布式计算系统</vt:lpstr>
      <vt:lpstr>1．传统基于消息的系统</vt:lpstr>
      <vt:lpstr>2．MapReduce家族系统</vt:lpstr>
      <vt:lpstr>3．图计算系统</vt:lpstr>
      <vt:lpstr>4．基于状态的系统</vt:lpstr>
      <vt:lpstr>5．实时流处理系统</vt:lpstr>
      <vt:lpstr>2.4.3   分布式资源管理系统</vt:lpstr>
      <vt:lpstr>2.5  典型的分布式系统</vt:lpstr>
      <vt:lpstr>2.5.1  网格系统</vt:lpstr>
      <vt:lpstr>1. 网格的概念</vt:lpstr>
      <vt:lpstr>2. 网格的组成</vt:lpstr>
      <vt:lpstr>3．Globus工具包</vt:lpstr>
      <vt:lpstr>2.5.2   P2P系统</vt:lpstr>
      <vt:lpstr>P2P系统性质</vt:lpstr>
      <vt:lpstr>P2P系统特点</vt:lpstr>
      <vt:lpstr>对等网络应用</vt:lpstr>
      <vt:lpstr>2.5.3  透明计算</vt:lpstr>
      <vt:lpstr>图2.20 透明计算模式</vt:lpstr>
      <vt:lpstr>透明计算核心技术</vt:lpstr>
      <vt:lpstr>透明计算核心技术</vt:lpstr>
      <vt:lpstr>2.5.4  区块链系统</vt:lpstr>
      <vt:lpstr>区块链的核心特征</vt:lpstr>
      <vt:lpstr>区块链体系架构</vt:lpstr>
      <vt:lpstr>区块链应用</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大数据原理与实践</dc:title>
  <dc:creator>Administrator</dc:creator>
  <cp:lastModifiedBy>lqx</cp:lastModifiedBy>
  <cp:revision>2332</cp:revision>
  <dcterms:created xsi:type="dcterms:W3CDTF">2020-10-14T13:32:52Z</dcterms:created>
  <dcterms:modified xsi:type="dcterms:W3CDTF">2020-10-14T13:32:52Z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2052-11.1.0.8392</vt:lpwstr>
  </property>
</Properties>
</file>