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84" r:id="rId3"/>
    <p:sldId id="616" r:id="rId4"/>
    <p:sldId id="423" r:id="rId5"/>
    <p:sldId id="485" r:id="rId7"/>
    <p:sldId id="522" r:id="rId8"/>
    <p:sldId id="562" r:id="rId9"/>
    <p:sldId id="563" r:id="rId10"/>
    <p:sldId id="564" r:id="rId11"/>
    <p:sldId id="487" r:id="rId12"/>
    <p:sldId id="534" r:id="rId13"/>
    <p:sldId id="565" r:id="rId14"/>
    <p:sldId id="519" r:id="rId15"/>
    <p:sldId id="566" r:id="rId16"/>
    <p:sldId id="567" r:id="rId17"/>
    <p:sldId id="614" r:id="rId18"/>
    <p:sldId id="568" r:id="rId19"/>
    <p:sldId id="507" r:id="rId20"/>
    <p:sldId id="569" r:id="rId21"/>
    <p:sldId id="570" r:id="rId22"/>
    <p:sldId id="571" r:id="rId23"/>
    <p:sldId id="572" r:id="rId24"/>
    <p:sldId id="574" r:id="rId25"/>
    <p:sldId id="575" r:id="rId26"/>
    <p:sldId id="595" r:id="rId27"/>
    <p:sldId id="576" r:id="rId28"/>
    <p:sldId id="577" r:id="rId29"/>
    <p:sldId id="518" r:id="rId30"/>
    <p:sldId id="579" r:id="rId31"/>
    <p:sldId id="580" r:id="rId32"/>
    <p:sldId id="581" r:id="rId33"/>
    <p:sldId id="582" r:id="rId34"/>
    <p:sldId id="583" r:id="rId35"/>
    <p:sldId id="521" r:id="rId36"/>
    <p:sldId id="584" r:id="rId37"/>
    <p:sldId id="585" r:id="rId38"/>
    <p:sldId id="596" r:id="rId39"/>
    <p:sldId id="597" r:id="rId40"/>
    <p:sldId id="598" r:id="rId41"/>
    <p:sldId id="606" r:id="rId42"/>
    <p:sldId id="498" r:id="rId43"/>
    <p:sldId id="607" r:id="rId44"/>
    <p:sldId id="492" r:id="rId45"/>
    <p:sldId id="609" r:id="rId46"/>
    <p:sldId id="608" r:id="rId47"/>
    <p:sldId id="610" r:id="rId48"/>
    <p:sldId id="611" r:id="rId49"/>
    <p:sldId id="612" r:id="rId50"/>
    <p:sldId id="613" r:id="rId51"/>
    <p:sldId id="511" r:id="rId52"/>
    <p:sldId id="486" r:id="rId5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902"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75117-2C7F-42D8-8F08-A327E964D8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91D3B-2275-434E-9A12-A9E944C71E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w="9525"/>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0" y="0"/>
            <a:ext cx="9131300" cy="5130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ut/>
  </p:transition>
  <p:txStyles>
    <p:title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46.xml"/><Relationship Id="rId7" Type="http://schemas.openxmlformats.org/officeDocument/2006/relationships/slide" Target="slide39.xml"/><Relationship Id="rId6" Type="http://schemas.openxmlformats.org/officeDocument/2006/relationships/slide" Target="slide36.xml"/><Relationship Id="rId5" Type="http://schemas.openxmlformats.org/officeDocument/2006/relationships/slide" Target="slide32.xml"/><Relationship Id="rId4" Type="http://schemas.openxmlformats.org/officeDocument/2006/relationships/slide" Target="slide22.xml"/><Relationship Id="rId3" Type="http://schemas.openxmlformats.org/officeDocument/2006/relationships/slide" Target="slide17.xml"/><Relationship Id="rId2" Type="http://schemas.openxmlformats.org/officeDocument/2006/relationships/slide" Target="slide9.xml"/><Relationship Id="rId10" Type="http://schemas.openxmlformats.org/officeDocument/2006/relationships/notesSlide" Target="../notesSlides/notesSlide1.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xml"/><Relationship Id="rId1" Type="http://schemas.openxmlformats.org/officeDocument/2006/relationships/image" Target="../media/image1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Desktop\deep-web-06-1920x1080.jpg"/>
          <p:cNvPicPr>
            <a:picLocks noChangeAspect="1" noChangeArrowheads="1"/>
          </p:cNvPicPr>
          <p:nvPr/>
        </p:nvPicPr>
        <p:blipFill>
          <a:blip r:embed="rId1" cstate="print"/>
          <a:srcRect/>
          <a:stretch>
            <a:fillRect/>
          </a:stretch>
        </p:blipFill>
        <p:spPr bwMode="auto">
          <a:xfrm>
            <a:off x="0" y="-1"/>
            <a:ext cx="9144000" cy="5143499"/>
          </a:xfrm>
          <a:prstGeom prst="rect">
            <a:avLst/>
          </a:prstGeom>
          <a:noFill/>
        </p:spPr>
      </p:pic>
      <p:sp>
        <p:nvSpPr>
          <p:cNvPr id="9" name="矩形 8"/>
          <p:cNvSpPr/>
          <p:nvPr/>
        </p:nvSpPr>
        <p:spPr>
          <a:xfrm>
            <a:off x="0" y="1563637"/>
            <a:ext cx="9144000" cy="1728193"/>
          </a:xfrm>
          <a:prstGeom prst="rect">
            <a:avLst/>
          </a:prstGeom>
          <a:solidFill>
            <a:schemeClr val="bg1">
              <a:alpha val="3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600" b="1" spc="300" dirty="0">
              <a:latin typeface="微软雅黑" panose="020B0503020204020204" pitchFamily="34" charset="-122"/>
              <a:ea typeface="微软雅黑" panose="020B0503020204020204" pitchFamily="34" charset="-122"/>
            </a:endParaRPr>
          </a:p>
        </p:txBody>
      </p:sp>
      <p:sp>
        <p:nvSpPr>
          <p:cNvPr id="10" name="标题 1"/>
          <p:cNvSpPr txBox="1"/>
          <p:nvPr/>
        </p:nvSpPr>
        <p:spPr>
          <a:xfrm>
            <a:off x="685800" y="1566187"/>
            <a:ext cx="7772400" cy="1712764"/>
          </a:xfrm>
          <a:prstGeom prst="rect">
            <a:avLst/>
          </a:prstGeom>
        </p:spPr>
        <p:txBody>
          <a:bodyPr vert="horz" lIns="91440" tIns="45720" rIns="91440" bIns="45720" rtlCol="0" anchor="ctr">
            <a:normAutofit/>
          </a:bodyPr>
          <a:lstStyle/>
          <a:p>
            <a:pPr lvl="0" algn="ctr">
              <a:lnSpc>
                <a:spcPct val="120000"/>
              </a:lnSpc>
              <a:spcBef>
                <a:spcPct val="0"/>
              </a:spcBef>
              <a:spcAft>
                <a:spcPts val="600"/>
              </a:spcAft>
              <a:defRPr/>
            </a:pPr>
            <a:r>
              <a:rPr lang="zh-CN" altLang="en-US" sz="5200" dirty="0">
                <a:solidFill>
                  <a:schemeClr val="bg1"/>
                </a:solidFill>
                <a:latin typeface="黑体" panose="02010609060101010101" pitchFamily="49" charset="-122"/>
                <a:ea typeface="黑体" panose="02010609060101010101" pitchFamily="49" charset="-122"/>
                <a:cs typeface="+mj-cs"/>
              </a:rPr>
              <a:t>云计算原理与实践</a:t>
            </a:r>
            <a:br>
              <a:rPr kumimoji="0" lang="en-US" altLang="zh-CN" sz="44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j-cs"/>
              </a:rPr>
            </a:br>
            <a:r>
              <a:rPr lang="en-US" altLang="zh-CN" sz="3300" dirty="0">
                <a:solidFill>
                  <a:schemeClr val="bg1"/>
                </a:solidFill>
                <a:latin typeface="+mj-lt"/>
                <a:ea typeface="+mj-ea"/>
                <a:cs typeface="+mj-cs"/>
              </a:rPr>
              <a:t>Principles and Practice of Cloud Computing</a:t>
            </a:r>
            <a:endParaRPr lang="en-US" altLang="zh-CN" sz="3300" dirty="0">
              <a:solidFill>
                <a:schemeClr val="bg1"/>
              </a:solidFill>
              <a:latin typeface="+mj-lt"/>
              <a:ea typeface="+mj-ea"/>
              <a:cs typeface="+mj-cs"/>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626947"/>
            <a:ext cx="7272808" cy="493902"/>
          </a:xfrm>
        </p:spPr>
        <p:txBody>
          <a:bodyPr>
            <a:normAutofit/>
          </a:bodyPr>
          <a:lstStyle/>
          <a:p>
            <a:r>
              <a:rPr lang="zh-CN" altLang="en-US" sz="2400" dirty="0"/>
              <a:t>图</a:t>
            </a:r>
            <a:r>
              <a:rPr lang="en-US" altLang="zh-CN" sz="2400" dirty="0"/>
              <a:t>4.1  </a:t>
            </a:r>
            <a:r>
              <a:rPr lang="zh-CN" altLang="zh-CN" sz="2400" dirty="0"/>
              <a:t>虚拟化前后的计算机体系结构</a:t>
            </a:r>
            <a:endParaRPr lang="zh-CN" altLang="en-US" sz="2400" dirty="0"/>
          </a:p>
        </p:txBody>
      </p:sp>
      <p:pic>
        <p:nvPicPr>
          <p:cNvPr id="2051" name="Picture 3" descr="04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7584" y="1203696"/>
            <a:ext cx="6840760" cy="327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en-US" altLang="zh-CN" dirty="0"/>
              <a:t>4.2  </a:t>
            </a:r>
            <a:r>
              <a:rPr lang="zh-CN" altLang="zh-CN" dirty="0"/>
              <a:t>服务器虚拟化</a:t>
            </a:r>
            <a:endParaRPr lang="zh-CN" altLang="en-US" dirty="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356497"/>
            <a:ext cx="8229600" cy="857250"/>
          </a:xfrm>
        </p:spPr>
        <p:txBody>
          <a:bodyPr>
            <a:normAutofit/>
          </a:bodyPr>
          <a:lstStyle/>
          <a:p>
            <a:r>
              <a:rPr lang="zh-CN" altLang="en-US" sz="2400" dirty="0"/>
              <a:t>图</a:t>
            </a:r>
            <a:r>
              <a:rPr lang="en-US" altLang="zh-CN" sz="2400" dirty="0"/>
              <a:t>4.2  </a:t>
            </a:r>
            <a:r>
              <a:rPr lang="zh-CN" altLang="zh-CN" sz="2400" dirty="0"/>
              <a:t>虚拟化软件层所处的位置</a:t>
            </a:r>
            <a:endParaRPr lang="zh-CN" altLang="en-US" sz="2400" dirty="0"/>
          </a:p>
        </p:txBody>
      </p:sp>
      <p:pic>
        <p:nvPicPr>
          <p:cNvPr id="3074" name="Picture 2" descr="040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7664" y="1347614"/>
            <a:ext cx="5256584" cy="310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457200" y="26020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en-US" altLang="zh-CN" dirty="0"/>
              <a:t>4.2  </a:t>
            </a:r>
            <a:r>
              <a:rPr lang="zh-CN" altLang="zh-CN" dirty="0"/>
              <a:t>服务器虚拟化</a:t>
            </a:r>
            <a:endParaRPr lang="zh-CN" altLang="en-US"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609600" y="3583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en-US" altLang="zh-CN" dirty="0"/>
              <a:t>4.2.1  x86</a:t>
            </a:r>
            <a:r>
              <a:rPr lang="zh-CN" altLang="zh-CN" dirty="0"/>
              <a:t>架构对虚拟化的限制</a:t>
            </a:r>
            <a:endParaRPr lang="zh-CN" altLang="en-US" dirty="0"/>
          </a:p>
        </p:txBody>
      </p:sp>
      <p:pic>
        <p:nvPicPr>
          <p:cNvPr id="4099" name="Picture 3" descr="040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40152" y="1635646"/>
            <a:ext cx="3013114"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5148064" y="4371950"/>
            <a:ext cx="4104456" cy="857250"/>
          </a:xfrm>
        </p:spPr>
        <p:txBody>
          <a:bodyPr>
            <a:noAutofit/>
          </a:bodyPr>
          <a:lstStyle/>
          <a:p>
            <a:r>
              <a:rPr lang="zh-CN" altLang="en-US" sz="2000" dirty="0"/>
              <a:t>图</a:t>
            </a:r>
            <a:r>
              <a:rPr lang="en-US" altLang="zh-CN" sz="2000" dirty="0"/>
              <a:t>4.3  x86</a:t>
            </a:r>
            <a:r>
              <a:rPr lang="zh-CN" altLang="zh-CN" sz="2000" dirty="0"/>
              <a:t>架构下指令执行方式</a:t>
            </a:r>
            <a:endParaRPr lang="zh-CN" altLang="en-US" sz="2000" dirty="0"/>
          </a:p>
        </p:txBody>
      </p:sp>
      <p:sp>
        <p:nvSpPr>
          <p:cNvPr id="12" name="内容占位符 2"/>
          <p:cNvSpPr txBox="1"/>
          <p:nvPr/>
        </p:nvSpPr>
        <p:spPr>
          <a:xfrm>
            <a:off x="323528" y="1563638"/>
            <a:ext cx="5400600" cy="30243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200" dirty="0"/>
              <a:t>通过</a:t>
            </a:r>
            <a:r>
              <a:rPr lang="zh-CN" altLang="zh-CN" sz="2200" dirty="0">
                <a:solidFill>
                  <a:srgbClr val="C00000"/>
                </a:solidFill>
              </a:rPr>
              <a:t>虚拟机监控器（</a:t>
            </a:r>
            <a:r>
              <a:rPr lang="en-US" altLang="zh-CN" sz="2200" dirty="0">
                <a:solidFill>
                  <a:srgbClr val="C00000"/>
                </a:solidFill>
              </a:rPr>
              <a:t>VMM</a:t>
            </a:r>
            <a:r>
              <a:rPr lang="zh-CN" altLang="zh-CN" sz="2200" dirty="0">
                <a:solidFill>
                  <a:srgbClr val="C00000"/>
                </a:solidFill>
              </a:rPr>
              <a:t>）</a:t>
            </a:r>
            <a:r>
              <a:rPr lang="zh-CN" altLang="zh-CN" sz="2200" dirty="0"/>
              <a:t>可实现客户操作系统对硬件的访问，根据其原理不同分为以下</a:t>
            </a:r>
            <a:r>
              <a:rPr lang="en-US" altLang="zh-CN" sz="2200" dirty="0"/>
              <a:t>3</a:t>
            </a:r>
            <a:r>
              <a:rPr lang="zh-CN" altLang="zh-CN" sz="2200" dirty="0"/>
              <a:t>种技术</a:t>
            </a:r>
            <a:r>
              <a:rPr lang="zh-CN" altLang="en-US" sz="2200" dirty="0"/>
              <a:t>：</a:t>
            </a:r>
            <a:endParaRPr lang="en-US" altLang="zh-CN" sz="2200" dirty="0"/>
          </a:p>
          <a:p>
            <a:pPr lvl="1"/>
            <a:r>
              <a:rPr lang="zh-CN" altLang="zh-CN" sz="2200" dirty="0">
                <a:solidFill>
                  <a:srgbClr val="FF0000"/>
                </a:solidFill>
              </a:rPr>
              <a:t>全虚拟化；</a:t>
            </a:r>
            <a:endParaRPr lang="zh-CN" altLang="zh-CN" sz="2200" dirty="0">
              <a:solidFill>
                <a:srgbClr val="FF0000"/>
              </a:solidFill>
            </a:endParaRPr>
          </a:p>
          <a:p>
            <a:pPr lvl="1"/>
            <a:r>
              <a:rPr lang="zh-CN" altLang="zh-CN" sz="2200" dirty="0">
                <a:solidFill>
                  <a:srgbClr val="FF0000"/>
                </a:solidFill>
              </a:rPr>
              <a:t>半虚拟化；</a:t>
            </a:r>
            <a:endParaRPr lang="zh-CN" altLang="zh-CN" sz="2200" dirty="0">
              <a:solidFill>
                <a:srgbClr val="FF0000"/>
              </a:solidFill>
            </a:endParaRPr>
          </a:p>
          <a:p>
            <a:pPr lvl="1"/>
            <a:r>
              <a:rPr lang="zh-CN" altLang="zh-CN" sz="2200" dirty="0">
                <a:solidFill>
                  <a:srgbClr val="FF0000"/>
                </a:solidFill>
              </a:rPr>
              <a:t>硬件辅助虚拟化</a:t>
            </a:r>
            <a:endParaRPr lang="zh-CN" altLang="zh-CN" sz="2200" dirty="0">
              <a:solidFill>
                <a:srgbClr val="FF0000"/>
              </a:solidFil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609600" y="3583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en-US" altLang="zh-CN" dirty="0"/>
              <a:t>4.2.2  </a:t>
            </a:r>
            <a:r>
              <a:rPr lang="zh-CN" altLang="zh-CN" dirty="0"/>
              <a:t>全虚拟化</a:t>
            </a:r>
            <a:endParaRPr lang="en-US" altLang="zh-CN" dirty="0"/>
          </a:p>
        </p:txBody>
      </p:sp>
      <p:sp>
        <p:nvSpPr>
          <p:cNvPr id="11" name="标题 1"/>
          <p:cNvSpPr>
            <a:spLocks noGrp="1"/>
          </p:cNvSpPr>
          <p:nvPr>
            <p:ph type="title"/>
          </p:nvPr>
        </p:nvSpPr>
        <p:spPr>
          <a:xfrm>
            <a:off x="5148064" y="4371950"/>
            <a:ext cx="4104456" cy="857250"/>
          </a:xfrm>
        </p:spPr>
        <p:txBody>
          <a:bodyPr>
            <a:noAutofit/>
          </a:bodyPr>
          <a:lstStyle/>
          <a:p>
            <a:r>
              <a:rPr lang="zh-CN" altLang="en-US" sz="2000" dirty="0"/>
              <a:t>图</a:t>
            </a:r>
            <a:r>
              <a:rPr lang="en-US" altLang="zh-CN" sz="2000" dirty="0"/>
              <a:t>4.4  </a:t>
            </a:r>
            <a:r>
              <a:rPr lang="zh-CN" altLang="en-US" sz="2000" dirty="0"/>
              <a:t>使用</a:t>
            </a:r>
            <a:r>
              <a:rPr lang="en-US" altLang="zh-CN" sz="2000" dirty="0"/>
              <a:t>VMM</a:t>
            </a:r>
            <a:r>
              <a:rPr lang="zh-CN" altLang="en-US" sz="2000" dirty="0"/>
              <a:t>二进制翻译客户操作系统的请求</a:t>
            </a:r>
            <a:endParaRPr lang="zh-CN" altLang="en-US" sz="2000" dirty="0"/>
          </a:p>
        </p:txBody>
      </p:sp>
      <p:sp>
        <p:nvSpPr>
          <p:cNvPr id="12" name="内容占位符 2"/>
          <p:cNvSpPr txBox="1"/>
          <p:nvPr/>
        </p:nvSpPr>
        <p:spPr>
          <a:xfrm>
            <a:off x="179512" y="1491630"/>
            <a:ext cx="5040560" cy="32934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a:solidFill>
                  <a:srgbClr val="C00000"/>
                </a:solidFill>
              </a:rPr>
              <a:t>二进制翻译技术</a:t>
            </a:r>
            <a:r>
              <a:rPr lang="zh-CN" altLang="en-US" sz="2000" dirty="0"/>
              <a:t>简称</a:t>
            </a:r>
            <a:r>
              <a:rPr lang="en-US" altLang="zh-CN" sz="2000" dirty="0"/>
              <a:t>BT</a:t>
            </a:r>
            <a:r>
              <a:rPr lang="zh-CN" altLang="en-US" sz="2000" dirty="0"/>
              <a:t>，是一种直接翻译可执行二进制程序的技术，能够把一种处理器上的二进制程序翻译到另一种处理器上执行。</a:t>
            </a:r>
            <a:endParaRPr lang="en-US" altLang="zh-CN" sz="2000" dirty="0"/>
          </a:p>
          <a:p>
            <a:r>
              <a:rPr lang="zh-CN" altLang="en-US" sz="2000" dirty="0"/>
              <a:t>虚拟化软件层将操作系统的指令翻译并将结果缓存供之后使用，而用户级指令无须修改就可以运行，具有和物理机一样的执行速度。</a:t>
            </a:r>
            <a:endParaRPr lang="en-US" altLang="zh-CN" sz="2000" dirty="0"/>
          </a:p>
        </p:txBody>
      </p:sp>
      <p:pic>
        <p:nvPicPr>
          <p:cNvPr id="5122" name="Picture 2" descr="040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79923" y="1393703"/>
            <a:ext cx="3691136" cy="280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609600" y="3583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en-US" altLang="zh-CN" dirty="0"/>
              <a:t>4.2.3  </a:t>
            </a:r>
            <a:r>
              <a:rPr lang="zh-CN" altLang="en-US" dirty="0"/>
              <a:t>半</a:t>
            </a:r>
            <a:r>
              <a:rPr lang="zh-CN" altLang="zh-CN" dirty="0"/>
              <a:t>虚拟化</a:t>
            </a:r>
            <a:endParaRPr lang="en-US" altLang="zh-CN" dirty="0"/>
          </a:p>
        </p:txBody>
      </p:sp>
      <p:sp>
        <p:nvSpPr>
          <p:cNvPr id="11" name="标题 1"/>
          <p:cNvSpPr>
            <a:spLocks noGrp="1"/>
          </p:cNvSpPr>
          <p:nvPr>
            <p:ph type="title"/>
          </p:nvPr>
        </p:nvSpPr>
        <p:spPr>
          <a:xfrm>
            <a:off x="4427984" y="4356497"/>
            <a:ext cx="4608512" cy="829767"/>
          </a:xfrm>
        </p:spPr>
        <p:txBody>
          <a:bodyPr>
            <a:noAutofit/>
          </a:bodyPr>
          <a:lstStyle/>
          <a:p>
            <a:r>
              <a:rPr lang="zh-CN" altLang="en-US" sz="2000" dirty="0"/>
              <a:t>图</a:t>
            </a:r>
            <a:r>
              <a:rPr lang="en-US" altLang="zh-CN" sz="2000" dirty="0"/>
              <a:t>4.5  </a:t>
            </a:r>
            <a:r>
              <a:rPr lang="zh-CN" altLang="en-US" sz="2000" dirty="0"/>
              <a:t>将不可虚拟化的操作系统指令替换为超级调用</a:t>
            </a:r>
            <a:endParaRPr lang="zh-CN" altLang="en-US" sz="2000" dirty="0"/>
          </a:p>
        </p:txBody>
      </p:sp>
      <p:sp>
        <p:nvSpPr>
          <p:cNvPr id="12" name="内容占位符 2"/>
          <p:cNvSpPr txBox="1"/>
          <p:nvPr/>
        </p:nvSpPr>
        <p:spPr>
          <a:xfrm>
            <a:off x="232792" y="1491630"/>
            <a:ext cx="4680520" cy="31683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200" dirty="0">
                <a:solidFill>
                  <a:srgbClr val="C00000"/>
                </a:solidFill>
              </a:rPr>
              <a:t>半虚拟化</a:t>
            </a:r>
            <a:r>
              <a:rPr lang="zh-CN" altLang="en-US" sz="2200" dirty="0"/>
              <a:t>指的是虚拟机系统和虚拟化软件层通过交互来改善性能和效率。</a:t>
            </a:r>
            <a:endParaRPr lang="en-US" altLang="zh-CN" sz="2200" dirty="0"/>
          </a:p>
          <a:p>
            <a:r>
              <a:rPr lang="zh-CN" altLang="en-US" sz="2200" dirty="0"/>
              <a:t>半虚拟化涉及修改操作系统内核来将不可虚拟化的指令替换为可直接与虚拟化层交互的超级调用（</a:t>
            </a:r>
            <a:r>
              <a:rPr lang="en-US" altLang="zh-CN" sz="2200" dirty="0" err="1"/>
              <a:t>hypercalls</a:t>
            </a:r>
            <a:r>
              <a:rPr lang="zh-CN" altLang="en-US" sz="2200" dirty="0"/>
              <a:t>）。</a:t>
            </a:r>
            <a:endParaRPr lang="en-US" altLang="zh-CN" sz="2200" dirty="0"/>
          </a:p>
        </p:txBody>
      </p:sp>
      <p:pic>
        <p:nvPicPr>
          <p:cNvPr id="6146" name="Picture 2" descr="040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04048" y="1274110"/>
            <a:ext cx="3907160" cy="313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609600" y="3583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en-US" altLang="zh-CN" dirty="0"/>
              <a:t>4.2.3  </a:t>
            </a:r>
            <a:r>
              <a:rPr lang="zh-CN" altLang="en-US" dirty="0"/>
              <a:t>半</a:t>
            </a:r>
            <a:r>
              <a:rPr lang="zh-CN" altLang="zh-CN" dirty="0"/>
              <a:t>虚拟化</a:t>
            </a:r>
            <a:endParaRPr lang="en-US" altLang="zh-CN" dirty="0"/>
          </a:p>
        </p:txBody>
      </p:sp>
      <p:sp>
        <p:nvSpPr>
          <p:cNvPr id="12" name="内容占位符 2"/>
          <p:cNvSpPr txBox="1"/>
          <p:nvPr/>
        </p:nvSpPr>
        <p:spPr>
          <a:xfrm>
            <a:off x="232792" y="1491630"/>
            <a:ext cx="8299648" cy="34563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200" dirty="0">
                <a:solidFill>
                  <a:srgbClr val="C00000"/>
                </a:solidFill>
              </a:rPr>
              <a:t>半虚拟化</a:t>
            </a:r>
            <a:r>
              <a:rPr lang="zh-CN" altLang="en-US" sz="2200" dirty="0"/>
              <a:t>和</a:t>
            </a:r>
            <a:r>
              <a:rPr lang="zh-CN" altLang="en-US" sz="2200" dirty="0">
                <a:solidFill>
                  <a:srgbClr val="C00000"/>
                </a:solidFill>
              </a:rPr>
              <a:t>全虚拟化</a:t>
            </a:r>
            <a:r>
              <a:rPr lang="zh-CN" altLang="en-US" sz="2200" dirty="0"/>
              <a:t>不一样，</a:t>
            </a:r>
            <a:r>
              <a:rPr lang="zh-CN" altLang="en-US" sz="2200" dirty="0">
                <a:solidFill>
                  <a:srgbClr val="C00000"/>
                </a:solidFill>
              </a:rPr>
              <a:t>全虚拟化</a:t>
            </a:r>
            <a:r>
              <a:rPr lang="zh-CN" altLang="en-US" sz="2200" dirty="0"/>
              <a:t>时未经修改的虚拟机系统不知道自身被虚拟化，系统敏感的调用陷入虚拟化层后再进行二进制翻译。</a:t>
            </a:r>
            <a:endParaRPr lang="en-US" altLang="zh-CN" sz="2200" dirty="0"/>
          </a:p>
          <a:p>
            <a:r>
              <a:rPr lang="zh-CN" altLang="en-US" sz="2200" dirty="0"/>
              <a:t>半虚拟化的价值在于</a:t>
            </a:r>
            <a:r>
              <a:rPr lang="zh-CN" altLang="en-US" sz="2200" dirty="0">
                <a:solidFill>
                  <a:srgbClr val="C00000"/>
                </a:solidFill>
              </a:rPr>
              <a:t>更低的虚拟化代价</a:t>
            </a:r>
            <a:r>
              <a:rPr lang="zh-CN" altLang="en-US" sz="2200" dirty="0"/>
              <a:t>，但是相对全虚拟化，半虚拟化的性能优势根据不同的工作负载有很大差别。</a:t>
            </a:r>
            <a:endParaRPr lang="en-US" altLang="zh-CN" sz="2200" dirty="0"/>
          </a:p>
          <a:p>
            <a:r>
              <a:rPr lang="zh-CN" altLang="en-US" sz="2200" dirty="0"/>
              <a:t>半虚拟化不支持未经修改的操作系统（如</a:t>
            </a:r>
            <a:r>
              <a:rPr lang="en-US" altLang="zh-CN" sz="2200" dirty="0"/>
              <a:t>Windows</a:t>
            </a:r>
            <a:r>
              <a:rPr lang="zh-CN" altLang="en-US" sz="2200" dirty="0"/>
              <a:t>），因此它的兼容性和可移植性较差。由于半虚拟化需要系统内核的深度修改，在生产环境中，技术支持和维护上会有很大的问题。</a:t>
            </a:r>
            <a:endParaRPr lang="en-US" altLang="zh-CN" sz="2200" dirty="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609600" y="3583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en-US" altLang="zh-CN" dirty="0"/>
              <a:t>4.2.4  </a:t>
            </a:r>
            <a:r>
              <a:rPr lang="zh-CN" altLang="en-US" dirty="0"/>
              <a:t>硬件辅助</a:t>
            </a:r>
            <a:r>
              <a:rPr lang="zh-CN" altLang="zh-CN" dirty="0"/>
              <a:t>虚拟化</a:t>
            </a:r>
            <a:endParaRPr lang="en-US" altLang="zh-CN" dirty="0"/>
          </a:p>
        </p:txBody>
      </p:sp>
      <p:sp>
        <p:nvSpPr>
          <p:cNvPr id="11" name="标题 1"/>
          <p:cNvSpPr>
            <a:spLocks noGrp="1"/>
          </p:cNvSpPr>
          <p:nvPr>
            <p:ph type="title"/>
          </p:nvPr>
        </p:nvSpPr>
        <p:spPr>
          <a:xfrm>
            <a:off x="5148064" y="4371950"/>
            <a:ext cx="4104456" cy="857250"/>
          </a:xfrm>
        </p:spPr>
        <p:txBody>
          <a:bodyPr>
            <a:noAutofit/>
          </a:bodyPr>
          <a:lstStyle/>
          <a:p>
            <a:r>
              <a:rPr lang="zh-CN" altLang="en-US" sz="2000" dirty="0"/>
              <a:t>图</a:t>
            </a:r>
            <a:r>
              <a:rPr lang="en-US" altLang="zh-CN" sz="2000" dirty="0"/>
              <a:t>4.6  </a:t>
            </a:r>
            <a:r>
              <a:rPr lang="zh-CN" altLang="en-US" sz="2000" dirty="0"/>
              <a:t>使用</a:t>
            </a:r>
            <a:r>
              <a:rPr lang="en-US" altLang="zh-CN" sz="2000" dirty="0"/>
              <a:t>VMM</a:t>
            </a:r>
            <a:r>
              <a:rPr lang="zh-CN" altLang="en-US" sz="2000" dirty="0"/>
              <a:t>二进制翻译客户操作系统的请求</a:t>
            </a:r>
            <a:endParaRPr lang="zh-CN" altLang="en-US" sz="2000" dirty="0"/>
          </a:p>
        </p:txBody>
      </p:sp>
      <p:sp>
        <p:nvSpPr>
          <p:cNvPr id="12" name="内容占位符 2"/>
          <p:cNvSpPr txBox="1"/>
          <p:nvPr/>
        </p:nvSpPr>
        <p:spPr>
          <a:xfrm>
            <a:off x="43880" y="1419622"/>
            <a:ext cx="4384104" cy="37238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200" dirty="0"/>
              <a:t>第一代技术包括</a:t>
            </a:r>
            <a:r>
              <a:rPr lang="en-US" altLang="zh-CN" sz="2200" dirty="0"/>
              <a:t>Intel</a:t>
            </a:r>
            <a:r>
              <a:rPr lang="zh-CN" altLang="en-US" sz="2200" dirty="0"/>
              <a:t>的</a:t>
            </a:r>
            <a:r>
              <a:rPr lang="en-US" altLang="zh-CN" sz="2200" dirty="0"/>
              <a:t>VT-x</a:t>
            </a:r>
            <a:r>
              <a:rPr lang="zh-CN" altLang="en-US" sz="2200" dirty="0"/>
              <a:t>和</a:t>
            </a:r>
            <a:r>
              <a:rPr lang="en-US" altLang="zh-CN" sz="2200" dirty="0"/>
              <a:t>AMD</a:t>
            </a:r>
            <a:r>
              <a:rPr lang="zh-CN" altLang="en-US" sz="2200" dirty="0"/>
              <a:t>的</a:t>
            </a:r>
            <a:r>
              <a:rPr lang="en-US" altLang="zh-CN" sz="2200" dirty="0"/>
              <a:t>AMD-V</a:t>
            </a:r>
            <a:r>
              <a:rPr lang="zh-CN" altLang="en-US" sz="2200" dirty="0"/>
              <a:t>，两者都针对特权指令为</a:t>
            </a:r>
            <a:r>
              <a:rPr lang="en-US" altLang="zh-CN" sz="2200" dirty="0"/>
              <a:t>CPU</a:t>
            </a:r>
            <a:r>
              <a:rPr lang="zh-CN" altLang="en-US" sz="2200" dirty="0"/>
              <a:t>添加了一个执行模式，即</a:t>
            </a:r>
            <a:r>
              <a:rPr lang="en-US" altLang="zh-CN" sz="2200" dirty="0"/>
              <a:t>VMM</a:t>
            </a:r>
            <a:r>
              <a:rPr lang="zh-CN" altLang="en-US" sz="2200" dirty="0"/>
              <a:t>运行在一个新增的根模式下。</a:t>
            </a:r>
            <a:endParaRPr lang="en-US" altLang="zh-CN" sz="2200" dirty="0"/>
          </a:p>
          <a:p>
            <a:r>
              <a:rPr lang="zh-CN" altLang="en-US" sz="2200" dirty="0"/>
              <a:t>随着对</a:t>
            </a:r>
            <a:r>
              <a:rPr lang="en-US" altLang="zh-CN" sz="2200" dirty="0"/>
              <a:t>CPU</a:t>
            </a:r>
            <a:r>
              <a:rPr lang="zh-CN" altLang="en-US" sz="2200" dirty="0"/>
              <a:t>、内存和</a:t>
            </a:r>
            <a:r>
              <a:rPr lang="en-US" altLang="zh-CN" sz="2200" dirty="0"/>
              <a:t>I/O</a:t>
            </a:r>
            <a:r>
              <a:rPr lang="zh-CN" altLang="en-US" sz="2200" dirty="0"/>
              <a:t>设备进行硬件辅助开发，半虚拟化相对于硬件辅助虚拟化的性能优势将逐渐缩小。</a:t>
            </a:r>
            <a:endParaRPr lang="en-US" altLang="zh-CN" sz="2200" dirty="0"/>
          </a:p>
        </p:txBody>
      </p:sp>
      <p:pic>
        <p:nvPicPr>
          <p:cNvPr id="7170" name="Picture 2" descr="040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92228" y="1419622"/>
            <a:ext cx="4246972"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动作按钮: 后退或前一项 3">
            <a:hlinkClick r:id="rId2" action="ppaction://hlinksldjump" highlightClick="1"/>
          </p:cNvPr>
          <p:cNvSpPr/>
          <p:nvPr/>
        </p:nvSpPr>
        <p:spPr>
          <a:xfrm>
            <a:off x="8292783" y="4011295"/>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  </a:t>
            </a:r>
            <a:r>
              <a:rPr lang="zh-CN" altLang="en-US" dirty="0"/>
              <a:t>商用虚拟机技术</a:t>
            </a:r>
            <a:endParaRPr lang="zh-CN" altLang="en-US" dirty="0"/>
          </a:p>
        </p:txBody>
      </p:sp>
      <p:sp>
        <p:nvSpPr>
          <p:cNvPr id="4" name="内容占位符 2"/>
          <p:cNvSpPr txBox="1"/>
          <p:nvPr/>
        </p:nvSpPr>
        <p:spPr>
          <a:xfrm>
            <a:off x="450972" y="1131590"/>
            <a:ext cx="7793436" cy="38884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altLang="zh-CN" sz="2400" dirty="0"/>
              <a:t>1</a:t>
            </a:r>
            <a:r>
              <a:rPr lang="zh-CN" altLang="en-US" sz="2400" dirty="0"/>
              <a:t>．</a:t>
            </a:r>
            <a:r>
              <a:rPr lang="en-US" altLang="zh-CN" sz="2400" dirty="0"/>
              <a:t>Xen</a:t>
            </a:r>
            <a:r>
              <a:rPr lang="zh-CN" altLang="en-US" sz="2400" dirty="0"/>
              <a:t>虚拟机技术</a:t>
            </a:r>
            <a:endParaRPr lang="en-US" altLang="zh-CN" sz="2400" dirty="0"/>
          </a:p>
          <a:p>
            <a:r>
              <a:rPr lang="en-US" altLang="zh-CN" sz="2000" dirty="0"/>
              <a:t>Xen</a:t>
            </a:r>
            <a:r>
              <a:rPr lang="zh-CN" altLang="en-US" sz="2000" dirty="0"/>
              <a:t>虚拟机技术是英国剑桥大学计算机实验室原始开发的。之后，</a:t>
            </a:r>
            <a:r>
              <a:rPr lang="en-US" altLang="zh-CN" sz="2000" dirty="0"/>
              <a:t>Xen</a:t>
            </a:r>
            <a:r>
              <a:rPr lang="zh-CN" altLang="en-US" sz="2000" dirty="0"/>
              <a:t>社区负责</a:t>
            </a:r>
            <a:r>
              <a:rPr lang="en-US" altLang="zh-CN" sz="2000" dirty="0"/>
              <a:t>Xen</a:t>
            </a:r>
            <a:r>
              <a:rPr lang="zh-CN" altLang="en-US" sz="2000" dirty="0"/>
              <a:t>的后续版本开发并将其作为免费</a:t>
            </a:r>
            <a:r>
              <a:rPr lang="zh-CN" altLang="en-US" sz="2000" dirty="0">
                <a:solidFill>
                  <a:srgbClr val="FF0000"/>
                </a:solidFill>
              </a:rPr>
              <a:t>开源的软件</a:t>
            </a:r>
            <a:r>
              <a:rPr lang="zh-CN" altLang="en-US" sz="2000" dirty="0"/>
              <a:t>，以</a:t>
            </a:r>
            <a:r>
              <a:rPr lang="en-US" altLang="zh-CN" sz="2000" dirty="0"/>
              <a:t>GNU</a:t>
            </a:r>
            <a:r>
              <a:rPr lang="zh-CN" altLang="en-US" sz="2000" dirty="0"/>
              <a:t>通用公众执照（</a:t>
            </a:r>
            <a:r>
              <a:rPr lang="en-US" altLang="zh-CN" sz="2000" dirty="0"/>
              <a:t>General Public License</a:t>
            </a:r>
            <a:r>
              <a:rPr lang="zh-CN" altLang="en-US" sz="2000" dirty="0"/>
              <a:t>）（</a:t>
            </a:r>
            <a:r>
              <a:rPr lang="en-US" altLang="zh-CN" sz="2000" dirty="0"/>
              <a:t>GPLv2</a:t>
            </a:r>
            <a:r>
              <a:rPr lang="zh-CN" altLang="en-US" sz="2000" dirty="0"/>
              <a:t>）进行使用。</a:t>
            </a:r>
            <a:endParaRPr lang="en-US" altLang="zh-CN" sz="2000" dirty="0"/>
          </a:p>
          <a:p>
            <a:r>
              <a:rPr lang="en-US" altLang="zh-CN" sz="2000" dirty="0"/>
              <a:t>Xen</a:t>
            </a:r>
            <a:r>
              <a:rPr lang="zh-CN" altLang="en-US" sz="2000" dirty="0"/>
              <a:t>虚拟机技术目前支持的计算机架构包括</a:t>
            </a:r>
            <a:r>
              <a:rPr lang="en-US" altLang="zh-CN" sz="2000" dirty="0"/>
              <a:t>Intel</a:t>
            </a:r>
            <a:r>
              <a:rPr lang="zh-CN" altLang="en-US" sz="2000" dirty="0"/>
              <a:t>公司的</a:t>
            </a:r>
            <a:r>
              <a:rPr lang="en-US" altLang="zh-CN" sz="2000" dirty="0"/>
              <a:t>IA-32</a:t>
            </a:r>
            <a:r>
              <a:rPr lang="zh-CN" altLang="en-US" sz="2000" dirty="0"/>
              <a:t>、</a:t>
            </a:r>
            <a:r>
              <a:rPr lang="en-US" altLang="zh-CN" sz="2000" dirty="0"/>
              <a:t>x86-64</a:t>
            </a:r>
            <a:r>
              <a:rPr lang="zh-CN" altLang="en-US" sz="2000" dirty="0"/>
              <a:t>和</a:t>
            </a:r>
            <a:r>
              <a:rPr lang="en-US" altLang="zh-CN" sz="2000" dirty="0"/>
              <a:t>ARM</a:t>
            </a:r>
            <a:r>
              <a:rPr lang="zh-CN" altLang="en-US" sz="2000" dirty="0"/>
              <a:t>公司的</a:t>
            </a:r>
            <a:r>
              <a:rPr lang="en-US" altLang="zh-CN" sz="2000" dirty="0"/>
              <a:t>ARM</a:t>
            </a:r>
            <a:r>
              <a:rPr lang="zh-CN" altLang="en-US" sz="2000" dirty="0"/>
              <a:t>。</a:t>
            </a:r>
            <a:endParaRPr lang="en-US" altLang="zh-CN" sz="2000" dirty="0"/>
          </a:p>
          <a:p>
            <a:r>
              <a:rPr lang="en-US" altLang="zh-CN" sz="2000" dirty="0"/>
              <a:t>Xen</a:t>
            </a:r>
            <a:r>
              <a:rPr lang="zh-CN" altLang="en-US" sz="2000" dirty="0"/>
              <a:t>在目前已经有很多版本，著名的亚马逊</a:t>
            </a:r>
            <a:r>
              <a:rPr lang="en-US" altLang="zh-CN" sz="2000" dirty="0"/>
              <a:t>Web</a:t>
            </a:r>
            <a:r>
              <a:rPr lang="zh-CN" altLang="en-US" sz="2000" dirty="0"/>
              <a:t>服务（</a:t>
            </a:r>
            <a:r>
              <a:rPr lang="en-US" altLang="zh-CN" sz="2000" dirty="0"/>
              <a:t>AWS</a:t>
            </a:r>
            <a:r>
              <a:rPr lang="zh-CN" altLang="en-US" sz="2000" dirty="0"/>
              <a:t>）就建立于</a:t>
            </a:r>
            <a:r>
              <a:rPr lang="en-US" altLang="zh-CN" sz="2000" dirty="0"/>
              <a:t>Xen</a:t>
            </a:r>
            <a:r>
              <a:rPr lang="zh-CN" altLang="en-US" sz="2000" dirty="0"/>
              <a:t>虚拟机技术之上。</a:t>
            </a:r>
            <a:r>
              <a:rPr lang="en-US" altLang="zh-CN" sz="2000" dirty="0"/>
              <a:t>Xen</a:t>
            </a:r>
            <a:r>
              <a:rPr lang="zh-CN" altLang="en-US" sz="2000" dirty="0"/>
              <a:t>虚拟机的最大商用支持者为美国的</a:t>
            </a:r>
            <a:r>
              <a:rPr lang="en-US" altLang="zh-CN" sz="2000" dirty="0"/>
              <a:t>Citrix</a:t>
            </a:r>
            <a:r>
              <a:rPr lang="zh-CN" altLang="en-US" sz="2000" dirty="0"/>
              <a:t>公司。</a:t>
            </a:r>
            <a:endParaRPr lang="zh-CN" altLang="en-US" sz="2000" dirty="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  </a:t>
            </a:r>
            <a:r>
              <a:rPr lang="zh-CN" altLang="en-US" dirty="0"/>
              <a:t>商用虚拟机技术</a:t>
            </a:r>
            <a:endParaRPr lang="zh-CN" altLang="en-US" dirty="0"/>
          </a:p>
        </p:txBody>
      </p:sp>
      <p:sp>
        <p:nvSpPr>
          <p:cNvPr id="4" name="内容占位符 2"/>
          <p:cNvSpPr txBox="1"/>
          <p:nvPr/>
        </p:nvSpPr>
        <p:spPr>
          <a:xfrm>
            <a:off x="457200" y="1203598"/>
            <a:ext cx="7632848" cy="36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altLang="zh-CN" sz="2400" dirty="0"/>
              <a:t>2</a:t>
            </a:r>
            <a:r>
              <a:rPr lang="zh-CN" altLang="en-US" sz="2400" dirty="0"/>
              <a:t>．</a:t>
            </a:r>
            <a:r>
              <a:rPr lang="en-US" altLang="zh-CN" sz="2400" dirty="0"/>
              <a:t>KVM</a:t>
            </a:r>
            <a:r>
              <a:rPr lang="zh-CN" altLang="en-US" sz="2400" dirty="0"/>
              <a:t>虚拟机技术</a:t>
            </a:r>
            <a:endParaRPr lang="en-US" altLang="zh-CN" sz="2400" dirty="0"/>
          </a:p>
          <a:p>
            <a:r>
              <a:rPr lang="en-US" altLang="zh-CN" sz="2000" dirty="0"/>
              <a:t>KVM</a:t>
            </a:r>
            <a:r>
              <a:rPr lang="zh-CN" altLang="en-US" sz="2000" dirty="0"/>
              <a:t>是基于内核的虚拟机（</a:t>
            </a:r>
            <a:r>
              <a:rPr lang="en-US" altLang="zh-CN" sz="2000" dirty="0"/>
              <a:t>Kernel-based Virtual Machine</a:t>
            </a:r>
            <a:r>
              <a:rPr lang="zh-CN" altLang="en-US" sz="2000" dirty="0"/>
              <a:t>）的缩写。</a:t>
            </a:r>
            <a:endParaRPr lang="en-US" altLang="zh-CN" sz="2000" dirty="0"/>
          </a:p>
          <a:p>
            <a:r>
              <a:rPr lang="en-US" altLang="zh-CN" sz="2000" dirty="0"/>
              <a:t>KVM</a:t>
            </a:r>
            <a:r>
              <a:rPr lang="zh-CN" altLang="en-US" sz="2000" dirty="0"/>
              <a:t>虚拟机监视器既可以在</a:t>
            </a:r>
            <a:r>
              <a:rPr lang="zh-CN" altLang="en-US" sz="2000" dirty="0">
                <a:solidFill>
                  <a:srgbClr val="C00000"/>
                </a:solidFill>
              </a:rPr>
              <a:t>全虚拟化模式</a:t>
            </a:r>
            <a:r>
              <a:rPr lang="zh-CN" altLang="en-US" sz="2000" dirty="0"/>
              <a:t>下运行，也能够为部分操作系统提供</a:t>
            </a:r>
            <a:r>
              <a:rPr lang="zh-CN" altLang="en-US" sz="2000" dirty="0">
                <a:solidFill>
                  <a:srgbClr val="C00000"/>
                </a:solidFill>
              </a:rPr>
              <a:t>准虚拟化</a:t>
            </a:r>
            <a:r>
              <a:rPr lang="zh-CN" altLang="en-US" sz="2000" dirty="0"/>
              <a:t>支持。</a:t>
            </a:r>
            <a:endParaRPr lang="en-US" altLang="zh-CN" sz="2000" dirty="0"/>
          </a:p>
          <a:p>
            <a:r>
              <a:rPr lang="zh-CN" altLang="en-US" sz="2000" dirty="0">
                <a:solidFill>
                  <a:srgbClr val="C00000"/>
                </a:solidFill>
              </a:rPr>
              <a:t>在准虚拟化模式下</a:t>
            </a:r>
            <a:r>
              <a:rPr lang="zh-CN" altLang="en-US" sz="2000" dirty="0"/>
              <a:t>，</a:t>
            </a:r>
            <a:r>
              <a:rPr lang="en-US" altLang="zh-CN" sz="2000" dirty="0"/>
              <a:t>KVM</a:t>
            </a:r>
            <a:r>
              <a:rPr lang="zh-CN" altLang="en-US" sz="2000" dirty="0"/>
              <a:t>使用一种称为</a:t>
            </a:r>
            <a:r>
              <a:rPr lang="en-US" altLang="zh-CN" sz="2000" dirty="0" err="1"/>
              <a:t>VirtIO</a:t>
            </a:r>
            <a:r>
              <a:rPr lang="zh-CN" altLang="en-US" sz="2000" dirty="0"/>
              <a:t>的框架作为后端驱动。该框架能够支持准虚拟化的以太网卡、准虚拟化的控制器，调整宿主内存容量的设备，以及使用</a:t>
            </a:r>
            <a:r>
              <a:rPr lang="en-US" altLang="zh-CN" sz="2000" dirty="0"/>
              <a:t>SPICE</a:t>
            </a:r>
            <a:r>
              <a:rPr lang="zh-CN" altLang="en-US" sz="2000" dirty="0"/>
              <a:t>或</a:t>
            </a:r>
            <a:r>
              <a:rPr lang="en-US" altLang="zh-CN" sz="2000" dirty="0"/>
              <a:t>VMware</a:t>
            </a:r>
            <a:r>
              <a:rPr lang="zh-CN" altLang="en-US" sz="2000" dirty="0"/>
              <a:t>驱动程序的</a:t>
            </a:r>
            <a:r>
              <a:rPr lang="en-US" altLang="zh-CN" sz="2000" dirty="0"/>
              <a:t>VGA</a:t>
            </a:r>
            <a:r>
              <a:rPr lang="zh-CN" altLang="en-US" sz="2000" dirty="0"/>
              <a:t>图形界面。</a:t>
            </a:r>
            <a:endParaRPr lang="zh-CN" altLang="en-US" sz="2000" dirty="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  </a:t>
            </a:r>
            <a:r>
              <a:rPr lang="zh-CN" altLang="en-US" dirty="0"/>
              <a:t>商用虚拟机技术</a:t>
            </a:r>
            <a:endParaRPr lang="zh-CN" altLang="en-US" dirty="0"/>
          </a:p>
        </p:txBody>
      </p:sp>
      <p:sp>
        <p:nvSpPr>
          <p:cNvPr id="4" name="内容占位符 2"/>
          <p:cNvSpPr txBox="1"/>
          <p:nvPr/>
        </p:nvSpPr>
        <p:spPr>
          <a:xfrm>
            <a:off x="457200" y="1203598"/>
            <a:ext cx="7632848" cy="36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altLang="zh-CN" sz="2400" dirty="0"/>
              <a:t>3</a:t>
            </a:r>
            <a:r>
              <a:rPr lang="zh-CN" altLang="en-US" sz="2400" dirty="0"/>
              <a:t>．</a:t>
            </a:r>
            <a:r>
              <a:rPr lang="en-US" altLang="zh-CN" sz="2400" dirty="0"/>
              <a:t>Hyper-V</a:t>
            </a:r>
            <a:r>
              <a:rPr lang="zh-CN" altLang="en-US" sz="2400" dirty="0"/>
              <a:t>虚拟化技术</a:t>
            </a:r>
            <a:endParaRPr lang="en-US" altLang="zh-CN" sz="2400" dirty="0"/>
          </a:p>
          <a:p>
            <a:r>
              <a:rPr lang="en-US" altLang="zh-CN" sz="2000" dirty="0"/>
              <a:t>Hyper-V</a:t>
            </a:r>
            <a:r>
              <a:rPr lang="zh-CN" altLang="en-US" sz="2000" dirty="0"/>
              <a:t>是微软公司使用的虚拟机监视器，其前身是</a:t>
            </a:r>
            <a:r>
              <a:rPr lang="en-US" altLang="zh-CN" sz="2000" dirty="0"/>
              <a:t>Windows</a:t>
            </a:r>
            <a:r>
              <a:rPr lang="zh-CN" altLang="en-US" sz="2000" dirty="0"/>
              <a:t>服务器虚拟化（</a:t>
            </a:r>
            <a:r>
              <a:rPr lang="en-US" altLang="zh-CN" sz="2000" dirty="0"/>
              <a:t>Windows Server Virtualization</a:t>
            </a:r>
            <a:r>
              <a:rPr lang="zh-CN" altLang="en-US" sz="2000" dirty="0"/>
              <a:t>）。</a:t>
            </a:r>
            <a:endParaRPr lang="en-US" altLang="zh-CN" sz="2000" dirty="0"/>
          </a:p>
          <a:p>
            <a:r>
              <a:rPr lang="en-US" altLang="zh-CN" sz="2000" dirty="0"/>
              <a:t>Hyper-V</a:t>
            </a:r>
            <a:r>
              <a:rPr lang="zh-CN" altLang="en-US" sz="2000" dirty="0"/>
              <a:t>也是</a:t>
            </a:r>
            <a:r>
              <a:rPr lang="zh-CN" altLang="en-US" sz="2000" dirty="0">
                <a:solidFill>
                  <a:srgbClr val="C00000"/>
                </a:solidFill>
              </a:rPr>
              <a:t>准虚拟化的监视器</a:t>
            </a:r>
            <a:r>
              <a:rPr lang="zh-CN" altLang="en-US" sz="2000" dirty="0"/>
              <a:t>，其主机操作系统为经过</a:t>
            </a:r>
            <a:r>
              <a:rPr lang="en-US" altLang="zh-CN" sz="2000" dirty="0"/>
              <a:t>Hyper-V</a:t>
            </a:r>
            <a:r>
              <a:rPr lang="zh-CN" altLang="en-US" sz="2000" dirty="0"/>
              <a:t>修改的</a:t>
            </a:r>
            <a:r>
              <a:rPr lang="en-US" altLang="zh-CN" sz="2000" dirty="0"/>
              <a:t>Windows</a:t>
            </a:r>
            <a:r>
              <a:rPr lang="zh-CN" altLang="en-US" sz="2000" dirty="0"/>
              <a:t>服务器，其提供的虚拟机容器称为划分，其中</a:t>
            </a:r>
            <a:r>
              <a:rPr lang="zh-CN" altLang="en-US" sz="2000" dirty="0">
                <a:solidFill>
                  <a:srgbClr val="FF0000"/>
                </a:solidFill>
              </a:rPr>
              <a:t>根划分里面容纳的是主机</a:t>
            </a:r>
            <a:r>
              <a:rPr lang="zh-CN" altLang="en-US" sz="2000" dirty="0"/>
              <a:t>操作系统，子划分里面则运行</a:t>
            </a:r>
            <a:r>
              <a:rPr lang="zh-CN" altLang="en-US" sz="2000" dirty="0">
                <a:solidFill>
                  <a:srgbClr val="FF0000"/>
                </a:solidFill>
              </a:rPr>
              <a:t>宿主操作系统。</a:t>
            </a:r>
            <a:endParaRPr lang="en-US" altLang="zh-CN" sz="2000" dirty="0">
              <a:solidFill>
                <a:srgbClr val="FF0000"/>
              </a:solidFill>
            </a:endParaRPr>
          </a:p>
          <a:p>
            <a:r>
              <a:rPr lang="zh-CN" altLang="en-US" sz="2000" dirty="0"/>
              <a:t>目前，</a:t>
            </a:r>
            <a:r>
              <a:rPr lang="en-US" altLang="zh-CN" sz="2000" dirty="0"/>
              <a:t>Hyper-V</a:t>
            </a:r>
            <a:r>
              <a:rPr lang="zh-CN" altLang="en-US" sz="2000" dirty="0"/>
              <a:t>的使用者主要是微软的</a:t>
            </a:r>
            <a:r>
              <a:rPr lang="en-US" altLang="zh-CN" sz="2000" dirty="0"/>
              <a:t>Windows Azure</a:t>
            </a:r>
            <a:r>
              <a:rPr lang="zh-CN" altLang="en-US" sz="2000" dirty="0"/>
              <a:t>。</a:t>
            </a:r>
            <a:endParaRPr lang="zh-CN" altLang="en-US" sz="2000" dirty="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云计算原理与实践</a:t>
            </a:r>
            <a:r>
              <a:rPr lang="en-US" altLang="zh-CN" dirty="0" smtClean="0"/>
              <a:t>》</a:t>
            </a:r>
            <a:r>
              <a:rPr lang="zh-CN" altLang="en-US" dirty="0" smtClean="0"/>
              <a:t>课程总览</a:t>
            </a:r>
            <a:endParaRPr lang="zh-CN" altLang="en-US" dirty="0"/>
          </a:p>
        </p:txBody>
      </p:sp>
      <p:sp>
        <p:nvSpPr>
          <p:cNvPr id="10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25" name="Object 1"/>
          <p:cNvGraphicFramePr>
            <a:graphicFrameLocks noChangeAspect="1"/>
          </p:cNvGraphicFramePr>
          <p:nvPr/>
        </p:nvGraphicFramePr>
        <p:xfrm>
          <a:off x="671693" y="1563638"/>
          <a:ext cx="7670168" cy="3002707"/>
        </p:xfrm>
        <a:graphic>
          <a:graphicData uri="http://schemas.openxmlformats.org/presentationml/2006/ole">
            <mc:AlternateContent xmlns:mc="http://schemas.openxmlformats.org/markup-compatibility/2006">
              <mc:Choice xmlns:v="urn:schemas-microsoft-com:vml" Requires="v">
                <p:oleObj spid="_x0000_s1027" name="Visio" r:id="rId1" imgW="9537700" imgH="3746500" progId="Visio.Drawing.11">
                  <p:embed/>
                </p:oleObj>
              </mc:Choice>
              <mc:Fallback>
                <p:oleObj name="Visio" r:id="rId1" imgW="9537700" imgH="3746500" progId="Visio.Drawing.11">
                  <p:embed/>
                  <p:pic>
                    <p:nvPicPr>
                      <p:cNvPr id="0" name="图片 1026"/>
                      <p:cNvPicPr>
                        <a:picLocks noChangeAspect="1"/>
                      </p:cNvPicPr>
                      <p:nvPr/>
                    </p:nvPicPr>
                    <p:blipFill>
                      <a:blip r:embed="rId2"/>
                      <a:stretch>
                        <a:fillRect/>
                      </a:stretch>
                    </p:blipFill>
                    <p:spPr>
                      <a:xfrm>
                        <a:off x="671693" y="1563638"/>
                        <a:ext cx="7670168" cy="3002707"/>
                      </a:xfrm>
                      <a:prstGeom prst="rect">
                        <a:avLst/>
                      </a:prstGeom>
                      <a:noFill/>
                      <a:ln w="9525">
                        <a:noFill/>
                      </a:ln>
                    </p:spPr>
                  </p:pic>
                </p:oleObj>
              </mc:Fallback>
            </mc:AlternateContent>
          </a:graphicData>
        </a:graphic>
      </p:graphicFrame>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  </a:t>
            </a:r>
            <a:r>
              <a:rPr lang="zh-CN" altLang="en-US" dirty="0"/>
              <a:t>商用虚拟机技术</a:t>
            </a:r>
            <a:endParaRPr lang="zh-CN" altLang="en-US" dirty="0"/>
          </a:p>
        </p:txBody>
      </p:sp>
      <p:sp>
        <p:nvSpPr>
          <p:cNvPr id="4" name="内容占位符 2"/>
          <p:cNvSpPr txBox="1"/>
          <p:nvPr/>
        </p:nvSpPr>
        <p:spPr>
          <a:xfrm>
            <a:off x="457200" y="1203598"/>
            <a:ext cx="7632848" cy="36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altLang="zh-CN" sz="2400" dirty="0"/>
              <a:t>4</a:t>
            </a:r>
            <a:r>
              <a:rPr lang="zh-CN" altLang="en-US" sz="2400" dirty="0"/>
              <a:t>．</a:t>
            </a:r>
            <a:r>
              <a:rPr lang="en-US" altLang="zh-CN" sz="2400" dirty="0"/>
              <a:t>VMware ESX</a:t>
            </a:r>
            <a:r>
              <a:rPr lang="zh-CN" altLang="en-US" sz="2400" dirty="0"/>
              <a:t>和</a:t>
            </a:r>
            <a:r>
              <a:rPr lang="en-US" altLang="zh-CN" sz="2400" dirty="0" err="1"/>
              <a:t>ESXi</a:t>
            </a:r>
            <a:r>
              <a:rPr lang="zh-CN" altLang="en-US" sz="2400" dirty="0"/>
              <a:t>虚拟化技术</a:t>
            </a:r>
            <a:endParaRPr lang="en-US" altLang="zh-CN" sz="2400" dirty="0"/>
          </a:p>
          <a:p>
            <a:r>
              <a:rPr lang="en-US" altLang="zh-CN" sz="2000" dirty="0"/>
              <a:t>VMware</a:t>
            </a:r>
            <a:r>
              <a:rPr lang="zh-CN" altLang="en-US" sz="2000" dirty="0"/>
              <a:t>公司的</a:t>
            </a:r>
            <a:r>
              <a:rPr lang="en-US" altLang="zh-CN" sz="2000" dirty="0"/>
              <a:t>ESX</a:t>
            </a:r>
            <a:r>
              <a:rPr lang="zh-CN" altLang="en-US" sz="2000" dirty="0"/>
              <a:t>虚拟机监视器是一个企业级的虚拟化产品，为</a:t>
            </a:r>
            <a:r>
              <a:rPr lang="en-US" altLang="zh-CN" sz="2000" dirty="0"/>
              <a:t>VMware</a:t>
            </a:r>
            <a:r>
              <a:rPr lang="zh-CN" altLang="en-US" sz="2000" dirty="0"/>
              <a:t>虚拟化产品家族（被称为</a:t>
            </a:r>
            <a:r>
              <a:rPr lang="en-US" altLang="zh-CN" sz="2000" dirty="0"/>
              <a:t>VMWare</a:t>
            </a:r>
            <a:r>
              <a:rPr lang="zh-CN" altLang="en-US" sz="2000" dirty="0"/>
              <a:t>基础设施）里的一员。</a:t>
            </a:r>
            <a:endParaRPr lang="en-US" altLang="zh-CN" sz="2000" dirty="0"/>
          </a:p>
          <a:p>
            <a:r>
              <a:rPr lang="en-US" altLang="zh-CN" sz="2000" dirty="0"/>
              <a:t>ESX</a:t>
            </a:r>
            <a:r>
              <a:rPr lang="zh-CN" altLang="en-US" sz="2000" dirty="0"/>
              <a:t>和</a:t>
            </a:r>
            <a:r>
              <a:rPr lang="en-US" altLang="zh-CN" sz="2000" dirty="0" err="1"/>
              <a:t>ESXi</a:t>
            </a:r>
            <a:r>
              <a:rPr lang="zh-CN" altLang="en-US" sz="2000" dirty="0"/>
              <a:t>均为</a:t>
            </a:r>
            <a:r>
              <a:rPr lang="zh-CN" altLang="en-US" sz="2000" dirty="0">
                <a:solidFill>
                  <a:srgbClr val="C00000"/>
                </a:solidFill>
              </a:rPr>
              <a:t>全虚拟化产品</a:t>
            </a:r>
            <a:r>
              <a:rPr lang="zh-CN" altLang="en-US" sz="2000" dirty="0"/>
              <a:t>，都是运行在裸机上的虚拟机监视器，它们无须主机操作系统的协作，就能够将硬件的全部功能虚拟化，提供给上面的宿主操作系统使用。</a:t>
            </a:r>
            <a:endParaRPr lang="en-US" altLang="zh-CN" sz="2000" dirty="0"/>
          </a:p>
          <a:p>
            <a:r>
              <a:rPr lang="en-US" altLang="zh-CN" sz="2000" dirty="0"/>
              <a:t>ESX</a:t>
            </a:r>
            <a:r>
              <a:rPr lang="zh-CN" altLang="en-US" sz="2000" dirty="0"/>
              <a:t>和</a:t>
            </a:r>
            <a:r>
              <a:rPr lang="en-US" altLang="zh-CN" sz="2000" dirty="0" err="1"/>
              <a:t>ESXi</a:t>
            </a:r>
            <a:r>
              <a:rPr lang="zh-CN" altLang="en-US" sz="2000" dirty="0"/>
              <a:t>为上面可以运行任意操作系统，如</a:t>
            </a:r>
            <a:r>
              <a:rPr lang="en-US" altLang="zh-CN" sz="2000" dirty="0"/>
              <a:t>Windows</a:t>
            </a:r>
            <a:r>
              <a:rPr lang="zh-CN" altLang="en-US" sz="2000" dirty="0"/>
              <a:t>、</a:t>
            </a:r>
            <a:r>
              <a:rPr lang="en-US" altLang="zh-CN" sz="2000" dirty="0"/>
              <a:t>Linux</a:t>
            </a:r>
            <a:r>
              <a:rPr lang="zh-CN" altLang="en-US" sz="2000" dirty="0"/>
              <a:t>、</a:t>
            </a:r>
            <a:r>
              <a:rPr lang="en-US" altLang="zh-CN" sz="2000" dirty="0"/>
              <a:t>BSD</a:t>
            </a:r>
            <a:r>
              <a:rPr lang="zh-CN" altLang="en-US" sz="2000" dirty="0"/>
              <a:t>等。</a:t>
            </a:r>
            <a:r>
              <a:rPr lang="en-US" altLang="zh-CN" sz="2000" dirty="0"/>
              <a:t>ESX</a:t>
            </a:r>
            <a:r>
              <a:rPr lang="zh-CN" altLang="en-US" sz="2000" dirty="0"/>
              <a:t>和</a:t>
            </a:r>
            <a:r>
              <a:rPr lang="en-US" altLang="zh-CN" sz="2000" dirty="0" err="1"/>
              <a:t>ESXi</a:t>
            </a:r>
            <a:r>
              <a:rPr lang="zh-CN" altLang="en-US" sz="2000" dirty="0"/>
              <a:t>的商用范围极为广泛，是目前市面上最成功的虚拟化产品之一。</a:t>
            </a:r>
            <a:endParaRPr lang="zh-CN" altLang="en-US" sz="2000" dirty="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  </a:t>
            </a:r>
            <a:r>
              <a:rPr lang="zh-CN" altLang="en-US" dirty="0"/>
              <a:t>商用虚拟机技术</a:t>
            </a:r>
            <a:endParaRPr lang="zh-CN" altLang="en-US" dirty="0"/>
          </a:p>
        </p:txBody>
      </p:sp>
      <p:sp>
        <p:nvSpPr>
          <p:cNvPr id="4" name="内容占位符 2"/>
          <p:cNvSpPr txBox="1"/>
          <p:nvPr/>
        </p:nvSpPr>
        <p:spPr>
          <a:xfrm>
            <a:off x="457200" y="1203598"/>
            <a:ext cx="7571184" cy="36724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altLang="zh-CN" sz="2400" dirty="0"/>
              <a:t>5</a:t>
            </a:r>
            <a:r>
              <a:rPr lang="zh-CN" altLang="en-US" sz="2400" dirty="0"/>
              <a:t>．</a:t>
            </a:r>
            <a:r>
              <a:rPr lang="en-US" altLang="zh-CN" sz="2400" dirty="0" err="1"/>
              <a:t>VmWare</a:t>
            </a:r>
            <a:r>
              <a:rPr lang="en-US" altLang="zh-CN" sz="2400" dirty="0"/>
              <a:t> Workstation</a:t>
            </a:r>
            <a:endParaRPr lang="en-US" altLang="zh-CN" sz="2400" dirty="0"/>
          </a:p>
          <a:p>
            <a:r>
              <a:rPr lang="en-US" altLang="zh-CN" sz="2000" dirty="0" err="1"/>
              <a:t>VmWare</a:t>
            </a:r>
            <a:r>
              <a:rPr lang="en-US" altLang="zh-CN" sz="2000" dirty="0"/>
              <a:t> Workstation</a:t>
            </a:r>
            <a:r>
              <a:rPr lang="zh-CN" altLang="en-US" sz="2000" dirty="0"/>
              <a:t>是运行在</a:t>
            </a:r>
            <a:r>
              <a:rPr lang="en-US" altLang="zh-CN" sz="2000" dirty="0"/>
              <a:t>x86-64</a:t>
            </a:r>
            <a:r>
              <a:rPr lang="zh-CN" altLang="en-US" sz="2000" dirty="0"/>
              <a:t>体系架构上的虚拟机监视器。</a:t>
            </a:r>
            <a:endParaRPr lang="en-US" altLang="zh-CN" sz="2000" dirty="0"/>
          </a:p>
          <a:p>
            <a:r>
              <a:rPr lang="zh-CN" altLang="en-US" sz="2000" dirty="0"/>
              <a:t>该虚拟机监视器与</a:t>
            </a:r>
            <a:r>
              <a:rPr lang="en-US" altLang="zh-CN" sz="2000" dirty="0"/>
              <a:t>ESX</a:t>
            </a:r>
            <a:r>
              <a:rPr lang="zh-CN" altLang="en-US" sz="2000" dirty="0"/>
              <a:t>的不同之处在于它是一个</a:t>
            </a:r>
            <a:r>
              <a:rPr lang="zh-CN" altLang="en-US" sz="2000" dirty="0">
                <a:solidFill>
                  <a:srgbClr val="C00000"/>
                </a:solidFill>
              </a:rPr>
              <a:t>准虚拟化系统</a:t>
            </a:r>
            <a:r>
              <a:rPr lang="zh-CN" altLang="en-US" sz="2000" dirty="0"/>
              <a:t>，能够桥接现有的主机网络适配器，并与虚拟机共享物理磁盘和</a:t>
            </a:r>
            <a:r>
              <a:rPr lang="en-US" altLang="zh-CN" sz="2000" dirty="0"/>
              <a:t>USB</a:t>
            </a:r>
            <a:r>
              <a:rPr lang="zh-CN" altLang="en-US" sz="2000" dirty="0"/>
              <a:t>设备。</a:t>
            </a:r>
            <a:endParaRPr lang="en-US" altLang="zh-CN" sz="2000" dirty="0"/>
          </a:p>
          <a:p>
            <a:r>
              <a:rPr lang="en-US" altLang="zh-CN" sz="2000" dirty="0" err="1"/>
              <a:t>VmWare</a:t>
            </a:r>
            <a:r>
              <a:rPr lang="en-US" altLang="zh-CN" sz="2000" dirty="0"/>
              <a:t> Workstation</a:t>
            </a:r>
            <a:r>
              <a:rPr lang="zh-CN" altLang="en-US" sz="2000" dirty="0"/>
              <a:t>的一个比较独特的功能是可以将多个虚拟机作为一个组来看待，一起启动、关闭、挂起、复活等，这对于搭建测试环境来说非常有用。</a:t>
            </a:r>
            <a:endParaRPr lang="zh-CN" altLang="en-US" sz="2000" dirty="0"/>
          </a:p>
        </p:txBody>
      </p:sp>
      <p:sp>
        <p:nvSpPr>
          <p:cNvPr id="3" name="动作按钮: 后退或前一项 2">
            <a:hlinkClick r:id="rId1"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  </a:t>
            </a:r>
            <a:r>
              <a:rPr lang="zh-CN" altLang="en-US" dirty="0"/>
              <a:t>新型硬件</a:t>
            </a:r>
            <a:r>
              <a:rPr lang="zh-CN" altLang="zh-CN" dirty="0"/>
              <a:t>虚拟化</a:t>
            </a:r>
            <a:endParaRPr lang="zh-CN" altLang="en-US" dirty="0"/>
          </a:p>
        </p:txBody>
      </p:sp>
      <p:sp>
        <p:nvSpPr>
          <p:cNvPr id="3" name="内容占位符 2"/>
          <p:cNvSpPr>
            <a:spLocks noGrp="1"/>
          </p:cNvSpPr>
          <p:nvPr>
            <p:ph idx="1"/>
          </p:nvPr>
        </p:nvSpPr>
        <p:spPr>
          <a:xfrm>
            <a:off x="457200" y="1200151"/>
            <a:ext cx="7787208" cy="2307703"/>
          </a:xfrm>
        </p:spPr>
        <p:txBody>
          <a:bodyPr/>
          <a:lstStyle/>
          <a:p>
            <a:pPr>
              <a:buNone/>
            </a:pPr>
            <a:r>
              <a:rPr lang="en-US" altLang="zh-CN" dirty="0"/>
              <a:t>4.4.1  </a:t>
            </a:r>
            <a:r>
              <a:rPr lang="zh-CN" altLang="zh-CN" dirty="0"/>
              <a:t>硬件虚拟化背景</a:t>
            </a:r>
            <a:endParaRPr lang="en-US" altLang="zh-CN" dirty="0"/>
          </a:p>
          <a:p>
            <a:pPr>
              <a:buNone/>
            </a:pPr>
            <a:r>
              <a:rPr lang="en-US" altLang="zh-CN" dirty="0"/>
              <a:t>4.4.2  </a:t>
            </a:r>
            <a:r>
              <a:rPr lang="zh-CN" altLang="zh-CN" dirty="0"/>
              <a:t>硬件虚拟化的代表</a:t>
            </a:r>
            <a:endParaRPr lang="en-US" altLang="zh-CN" dirty="0"/>
          </a:p>
          <a:p>
            <a:pPr>
              <a:buNone/>
            </a:pPr>
            <a:r>
              <a:rPr lang="en-US" altLang="zh-CN" dirty="0"/>
              <a:t>4.4.3  </a:t>
            </a:r>
            <a:r>
              <a:rPr lang="zh-CN" altLang="zh-CN" dirty="0"/>
              <a:t>硬件虚拟化的未来</a:t>
            </a:r>
            <a:endParaRPr lang="zh-CN" altLang="en-US" dirty="0"/>
          </a:p>
          <a:p>
            <a:endParaRPr lang="zh-CN" altLang="en-US" dirty="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图</a:t>
            </a:r>
            <a:r>
              <a:rPr lang="en-US" altLang="zh-CN" dirty="0"/>
              <a:t>4.7  </a:t>
            </a:r>
            <a:r>
              <a:rPr lang="zh-CN" altLang="en-US" dirty="0"/>
              <a:t>新型硬件的晶体管数目变化趋势</a:t>
            </a:r>
            <a:endParaRPr lang="zh-CN" altLang="en-US" dirty="0"/>
          </a:p>
        </p:txBody>
      </p:sp>
      <p:pic>
        <p:nvPicPr>
          <p:cNvPr id="8194" name="Picture 2" descr="040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31640" y="1275606"/>
            <a:ext cx="5837448"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4.4.1  </a:t>
            </a:r>
            <a:r>
              <a:rPr lang="zh-CN" altLang="zh-CN" dirty="0"/>
              <a:t>硬件虚拟化背景</a:t>
            </a:r>
            <a:endParaRPr lang="zh-CN" altLang="en-US" dirty="0"/>
          </a:p>
        </p:txBody>
      </p:sp>
      <p:sp>
        <p:nvSpPr>
          <p:cNvPr id="8" name="内容占位符 2"/>
          <p:cNvSpPr>
            <a:spLocks noGrp="1"/>
          </p:cNvSpPr>
          <p:nvPr>
            <p:ph idx="1"/>
          </p:nvPr>
        </p:nvSpPr>
        <p:spPr>
          <a:xfrm>
            <a:off x="162388" y="1131590"/>
            <a:ext cx="8388424" cy="3478648"/>
          </a:xfrm>
        </p:spPr>
        <p:txBody>
          <a:bodyPr>
            <a:normAutofit/>
          </a:bodyPr>
          <a:lstStyle/>
          <a:p>
            <a:pPr>
              <a:lnSpc>
                <a:spcPct val="120000"/>
              </a:lnSpc>
            </a:pPr>
            <a:r>
              <a:rPr lang="zh-CN" altLang="en-US" sz="2000" dirty="0"/>
              <a:t>现有虚拟化技术主要针对</a:t>
            </a:r>
            <a:r>
              <a:rPr lang="zh-CN" altLang="en-US" sz="2000" dirty="0">
                <a:solidFill>
                  <a:srgbClr val="C00000"/>
                </a:solidFill>
              </a:rPr>
              <a:t>通用的硬件平台</a:t>
            </a:r>
            <a:r>
              <a:rPr lang="zh-CN" altLang="en-US" sz="2000" dirty="0"/>
              <a:t>（如</a:t>
            </a:r>
            <a:r>
              <a:rPr lang="en-US" altLang="zh-CN" sz="2000" dirty="0"/>
              <a:t>x86</a:t>
            </a:r>
            <a:r>
              <a:rPr lang="zh-CN" altLang="en-US" sz="2000" dirty="0"/>
              <a:t>和</a:t>
            </a:r>
            <a:r>
              <a:rPr lang="en-US" altLang="zh-CN" sz="2000" dirty="0"/>
              <a:t>x86-64</a:t>
            </a:r>
            <a:r>
              <a:rPr lang="zh-CN" altLang="en-US" sz="2000" dirty="0"/>
              <a:t>）和</a:t>
            </a:r>
            <a:r>
              <a:rPr lang="zh-CN" altLang="en-US" sz="2000" dirty="0">
                <a:solidFill>
                  <a:srgbClr val="C00000"/>
                </a:solidFill>
              </a:rPr>
              <a:t>系统软件栈</a:t>
            </a:r>
            <a:r>
              <a:rPr lang="zh-CN" altLang="en-US" sz="2000" dirty="0"/>
              <a:t>（如</a:t>
            </a:r>
            <a:r>
              <a:rPr lang="en-US" altLang="zh-CN" sz="2000" dirty="0"/>
              <a:t>Linux</a:t>
            </a:r>
            <a:r>
              <a:rPr lang="zh-CN" altLang="en-US" sz="2000" dirty="0"/>
              <a:t>和</a:t>
            </a:r>
            <a:r>
              <a:rPr lang="en-US" altLang="zh-CN" sz="2000" dirty="0"/>
              <a:t>Windows</a:t>
            </a:r>
            <a:r>
              <a:rPr lang="zh-CN" altLang="en-US" sz="2000" dirty="0"/>
              <a:t>），强调对于物理硬件的整合和系统软件栈的兼容，目前还不能高效地承载</a:t>
            </a:r>
            <a:r>
              <a:rPr lang="zh-CN" altLang="en-US" sz="2000" dirty="0">
                <a:solidFill>
                  <a:srgbClr val="C00000"/>
                </a:solidFill>
              </a:rPr>
              <a:t>新型硬件</a:t>
            </a:r>
            <a:r>
              <a:rPr lang="zh-CN" altLang="en-US" sz="2000" dirty="0"/>
              <a:t>能力供给。</a:t>
            </a:r>
            <a:endParaRPr lang="en-US" altLang="zh-CN" sz="2000" dirty="0"/>
          </a:p>
          <a:p>
            <a:pPr>
              <a:lnSpc>
                <a:spcPct val="120000"/>
              </a:lnSpc>
            </a:pPr>
            <a:r>
              <a:rPr lang="zh-CN" altLang="en-US" sz="2000" dirty="0"/>
              <a:t>工业界和学术界还在寻求新型硬件的虚拟化解决方案，已经提出了</a:t>
            </a:r>
            <a:r>
              <a:rPr lang="en-US" altLang="zh-CN" sz="2000" dirty="0"/>
              <a:t>GPU</a:t>
            </a:r>
            <a:r>
              <a:rPr lang="zh-CN" altLang="en-US" sz="2000" dirty="0"/>
              <a:t>、</a:t>
            </a:r>
            <a:r>
              <a:rPr lang="en-US" altLang="zh-CN" sz="2000" dirty="0"/>
              <a:t>RDMA</a:t>
            </a:r>
            <a:r>
              <a:rPr lang="zh-CN" altLang="en-US" sz="2000" dirty="0"/>
              <a:t>等硬件资源的直通独占式虚拟化方案。对比</a:t>
            </a:r>
            <a:r>
              <a:rPr lang="en-US" altLang="zh-CN" sz="2000" dirty="0"/>
              <a:t>CPU</a:t>
            </a:r>
            <a:r>
              <a:rPr lang="zh-CN" altLang="en-US" sz="2000" dirty="0"/>
              <a:t>、</a:t>
            </a:r>
            <a:r>
              <a:rPr lang="en-US" altLang="zh-CN" sz="2000" dirty="0"/>
              <a:t>I/O</a:t>
            </a:r>
            <a:r>
              <a:rPr lang="zh-CN" altLang="en-US" sz="2000" dirty="0"/>
              <a:t>等传统硬件的虚拟化发展历程，</a:t>
            </a:r>
            <a:r>
              <a:rPr lang="en-US" altLang="zh-CN" sz="2000" dirty="0"/>
              <a:t>RDMA/FPGA</a:t>
            </a:r>
            <a:r>
              <a:rPr lang="zh-CN" altLang="en-US" sz="2000" dirty="0"/>
              <a:t>等新型硬件的虚拟化尚处于早期阶段。</a:t>
            </a:r>
            <a:endParaRPr lang="zh-CN" altLang="en-US" sz="2000" dirty="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图</a:t>
            </a:r>
            <a:r>
              <a:rPr lang="en-US" altLang="zh-CN" dirty="0"/>
              <a:t>4.8  </a:t>
            </a:r>
            <a:r>
              <a:rPr lang="zh-CN" altLang="en-US" dirty="0"/>
              <a:t>设备虚拟化的三种主要方法</a:t>
            </a:r>
            <a:endParaRPr lang="zh-CN" altLang="en-US" dirty="0"/>
          </a:p>
        </p:txBody>
      </p:sp>
      <p:pic>
        <p:nvPicPr>
          <p:cNvPr id="9218" name="Picture 2" descr="040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2752" y="1239411"/>
            <a:ext cx="6547713" cy="3594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2"/>
          <a:srcRect l="-2226"/>
          <a:stretch>
            <a:fillRect/>
          </a:stretch>
        </p:blipFill>
        <p:spPr>
          <a:xfrm>
            <a:off x="526415" y="1757680"/>
            <a:ext cx="7061200" cy="3178175"/>
          </a:xfrm>
          <a:prstGeom prst="roundRect">
            <a:avLst/>
          </a:prstGeom>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1203598"/>
            <a:ext cx="7571184" cy="36724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a:solidFill>
                  <a:srgbClr val="C00000"/>
                </a:solidFill>
              </a:rPr>
              <a:t>基于软件模拟的全虚拟化方法：</a:t>
            </a:r>
            <a:r>
              <a:rPr lang="zh-CN" altLang="en-US" sz="2000" dirty="0"/>
              <a:t>能够支持多个设备共享，并不需要修改客户操作系统，但上下文切换开销大，性能低；</a:t>
            </a:r>
            <a:endParaRPr lang="en-US" altLang="zh-CN" sz="2000" dirty="0"/>
          </a:p>
          <a:p>
            <a:r>
              <a:rPr lang="zh-CN" altLang="en-US" sz="2000" dirty="0">
                <a:solidFill>
                  <a:srgbClr val="C00000"/>
                </a:solidFill>
              </a:rPr>
              <a:t>基于直通独占的方式：</a:t>
            </a:r>
            <a:r>
              <a:rPr lang="zh-CN" altLang="en-US" sz="2000" dirty="0"/>
              <a:t>能够使虚拟机直通访问物理设备，减少了虚拟机监控器的切换开销，性能高，但共享困难；</a:t>
            </a:r>
            <a:endParaRPr lang="en-US" altLang="zh-CN" sz="2000" dirty="0"/>
          </a:p>
          <a:p>
            <a:r>
              <a:rPr lang="zh-CN" altLang="en-US" sz="2000" dirty="0">
                <a:solidFill>
                  <a:srgbClr val="C00000"/>
                </a:solidFill>
              </a:rPr>
              <a:t>基于硬件辅助虚拟化的全虚拟化方法：</a:t>
            </a:r>
            <a:r>
              <a:rPr lang="zh-CN" altLang="en-US" sz="2000" dirty="0"/>
              <a:t>解决了直通和共享的矛盾，是虚拟化技术走向成熟的标志。</a:t>
            </a:r>
            <a:endParaRPr lang="en-US" altLang="zh-CN" sz="2000" dirty="0"/>
          </a:p>
          <a:p>
            <a:r>
              <a:rPr lang="zh-CN" altLang="en-US" sz="2000" dirty="0"/>
              <a:t>目前，基于硬件辅助的虚拟化方法在</a:t>
            </a:r>
            <a:r>
              <a:rPr lang="en-US" altLang="zh-CN" sz="2000" dirty="0"/>
              <a:t>CPU</a:t>
            </a:r>
            <a:r>
              <a:rPr lang="zh-CN" altLang="en-US" sz="2000" dirty="0"/>
              <a:t>、内存、网络等传统硬件资源上获得了成功，</a:t>
            </a:r>
            <a:r>
              <a:rPr lang="en-US" altLang="zh-CN" sz="2000" dirty="0"/>
              <a:t>CPU </a:t>
            </a:r>
            <a:r>
              <a:rPr lang="zh-CN" altLang="en-US" sz="2000" dirty="0"/>
              <a:t>和内存虚拟化资源已经接近物理性能。</a:t>
            </a:r>
            <a:endParaRPr lang="zh-CN" altLang="en-US" sz="2000" dirty="0"/>
          </a:p>
        </p:txBody>
      </p:sp>
      <p:sp>
        <p:nvSpPr>
          <p:cNvPr id="6" name="标题 1"/>
          <p:cNvSpPr>
            <a:spLocks noGrp="1"/>
          </p:cNvSpPr>
          <p:nvPr>
            <p:ph type="title"/>
          </p:nvPr>
        </p:nvSpPr>
        <p:spPr>
          <a:xfrm>
            <a:off x="457200" y="205978"/>
            <a:ext cx="8229600" cy="857250"/>
          </a:xfrm>
        </p:spPr>
        <p:txBody>
          <a:bodyPr>
            <a:normAutofit/>
          </a:bodyPr>
          <a:lstStyle/>
          <a:p>
            <a:r>
              <a:rPr lang="en-US" altLang="zh-CN" dirty="0"/>
              <a:t>4.4.1  </a:t>
            </a:r>
            <a:r>
              <a:rPr lang="zh-CN" altLang="zh-CN" dirty="0"/>
              <a:t>硬件虚拟化背景</a:t>
            </a:r>
            <a:endParaRPr lang="zh-CN" altLang="en-US" dirty="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4.4.2  </a:t>
            </a:r>
            <a:r>
              <a:rPr lang="zh-CN" altLang="zh-CN" dirty="0"/>
              <a:t>硬件虚拟化的代表</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en-US" altLang="zh-CN" sz="2400" dirty="0"/>
              <a:t>1</a:t>
            </a:r>
            <a:r>
              <a:rPr lang="zh-CN" altLang="en-US" sz="2400" dirty="0"/>
              <a:t>．</a:t>
            </a:r>
            <a:r>
              <a:rPr lang="en-US" altLang="zh-CN" sz="2400" dirty="0"/>
              <a:t>GPU</a:t>
            </a:r>
            <a:r>
              <a:rPr lang="zh-CN" altLang="en-US" sz="2400" dirty="0"/>
              <a:t>虚拟化</a:t>
            </a:r>
            <a:endParaRPr lang="en-US" altLang="zh-CN" sz="2400" dirty="0"/>
          </a:p>
          <a:p>
            <a:r>
              <a:rPr lang="en-US" altLang="zh-CN" sz="2000" dirty="0">
                <a:solidFill>
                  <a:srgbClr val="C00000"/>
                </a:solidFill>
              </a:rPr>
              <a:t>GPU</a:t>
            </a:r>
            <a:r>
              <a:rPr lang="zh-CN" altLang="en-US" sz="2000" dirty="0"/>
              <a:t>是计算机的一个重要组成部分，但</a:t>
            </a:r>
            <a:r>
              <a:rPr lang="en-US" altLang="zh-CN" sz="2000" dirty="0"/>
              <a:t>GPU</a:t>
            </a:r>
            <a:r>
              <a:rPr lang="zh-CN" altLang="en-US" sz="2000" dirty="0"/>
              <a:t>这类重要资源虚拟化的性能、扩展性和可用性相对于</a:t>
            </a:r>
            <a:r>
              <a:rPr lang="en-US" altLang="zh-CN" sz="2000" dirty="0"/>
              <a:t>CPU</a:t>
            </a:r>
            <a:r>
              <a:rPr lang="zh-CN" altLang="en-US" sz="2000" dirty="0"/>
              <a:t>还处于滞后的阶段。</a:t>
            </a:r>
            <a:endParaRPr lang="en-US" altLang="zh-CN" sz="2000" dirty="0"/>
          </a:p>
          <a:p>
            <a:r>
              <a:rPr lang="zh-CN" altLang="en-US" sz="2000" dirty="0"/>
              <a:t>由于</a:t>
            </a:r>
            <a:r>
              <a:rPr lang="en-US" altLang="zh-CN" sz="2000" dirty="0"/>
              <a:t>GPU</a:t>
            </a:r>
            <a:r>
              <a:rPr lang="zh-CN" altLang="en-US" sz="2000" dirty="0"/>
              <a:t>结构复杂，技术限制多，直到</a:t>
            </a:r>
            <a:r>
              <a:rPr lang="en-US" altLang="zh-CN" sz="2000" dirty="0"/>
              <a:t>2014</a:t>
            </a:r>
            <a:r>
              <a:rPr lang="zh-CN" altLang="en-US" sz="2000" dirty="0"/>
              <a:t>年才提出了两种针对主流</a:t>
            </a:r>
            <a:r>
              <a:rPr lang="en-US" altLang="zh-CN" sz="2000" dirty="0"/>
              <a:t>GPU</a:t>
            </a:r>
            <a:r>
              <a:rPr lang="zh-CN" altLang="en-US" sz="2000" dirty="0"/>
              <a:t>平台的硬件辅助的全虚拟化方案，即</a:t>
            </a:r>
            <a:r>
              <a:rPr lang="zh-CN" altLang="en-US" sz="2000" dirty="0">
                <a:solidFill>
                  <a:srgbClr val="C00000"/>
                </a:solidFill>
              </a:rPr>
              <a:t>基于英伟达</a:t>
            </a:r>
            <a:r>
              <a:rPr lang="en-US" altLang="zh-CN" sz="2000" dirty="0">
                <a:solidFill>
                  <a:srgbClr val="C00000"/>
                </a:solidFill>
              </a:rPr>
              <a:t>GPU</a:t>
            </a:r>
            <a:r>
              <a:rPr lang="zh-CN" altLang="en-US" sz="2000" dirty="0">
                <a:solidFill>
                  <a:srgbClr val="C00000"/>
                </a:solidFill>
              </a:rPr>
              <a:t>的</a:t>
            </a:r>
            <a:r>
              <a:rPr lang="en-US" altLang="zh-CN" sz="2000" dirty="0" err="1">
                <a:solidFill>
                  <a:srgbClr val="C00000"/>
                </a:solidFill>
              </a:rPr>
              <a:t>GPUvm</a:t>
            </a:r>
            <a:r>
              <a:rPr lang="zh-CN" altLang="en-US" sz="2000" dirty="0"/>
              <a:t>和</a:t>
            </a:r>
            <a:r>
              <a:rPr lang="zh-CN" altLang="en-US" sz="2000" dirty="0">
                <a:solidFill>
                  <a:srgbClr val="C00000"/>
                </a:solidFill>
              </a:rPr>
              <a:t>基于英特尔</a:t>
            </a:r>
            <a:r>
              <a:rPr lang="en-US" altLang="zh-CN" sz="2000" dirty="0">
                <a:solidFill>
                  <a:srgbClr val="C00000"/>
                </a:solidFill>
              </a:rPr>
              <a:t>GPU</a:t>
            </a:r>
            <a:r>
              <a:rPr lang="zh-CN" altLang="en-US" sz="2000" dirty="0">
                <a:solidFill>
                  <a:srgbClr val="C00000"/>
                </a:solidFill>
              </a:rPr>
              <a:t>的</a:t>
            </a:r>
            <a:r>
              <a:rPr lang="en-US" altLang="zh-CN" sz="2000" dirty="0" err="1">
                <a:solidFill>
                  <a:srgbClr val="C00000"/>
                </a:solidFill>
              </a:rPr>
              <a:t>gVirt</a:t>
            </a:r>
            <a:r>
              <a:rPr lang="zh-CN" altLang="en-US" sz="2000" dirty="0"/>
              <a:t>。</a:t>
            </a:r>
            <a:endParaRPr lang="zh-CN" altLang="en-US" sz="2000" dirty="0"/>
          </a:p>
          <a:p>
            <a:endParaRPr lang="zh-CN" altLang="en-US" sz="2000" dirty="0"/>
          </a:p>
        </p:txBody>
      </p:sp>
      <p:sp>
        <p:nvSpPr>
          <p:cNvPr id="4" name="内容占位符 2"/>
          <p:cNvSpPr txBox="1"/>
          <p:nvPr/>
        </p:nvSpPr>
        <p:spPr>
          <a:xfrm>
            <a:off x="457200" y="3435846"/>
            <a:ext cx="8363272" cy="137159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None/>
            </a:pPr>
            <a:r>
              <a:rPr lang="en-US" altLang="zh-CN" sz="2400" dirty="0"/>
              <a:t>2</a:t>
            </a:r>
            <a:r>
              <a:rPr lang="zh-CN" altLang="en-US" sz="2400" dirty="0"/>
              <a:t>．</a:t>
            </a:r>
            <a:r>
              <a:rPr lang="en-US" altLang="zh-CN" sz="2400" dirty="0"/>
              <a:t>FPGA</a:t>
            </a:r>
            <a:r>
              <a:rPr lang="zh-CN" altLang="en-US" sz="2400" dirty="0"/>
              <a:t>虚拟化</a:t>
            </a:r>
            <a:endParaRPr lang="en-US" altLang="zh-CN" sz="2400" dirty="0"/>
          </a:p>
          <a:p>
            <a:r>
              <a:rPr lang="en-US" altLang="zh-CN" sz="2000" dirty="0">
                <a:solidFill>
                  <a:srgbClr val="C00000"/>
                </a:solidFill>
              </a:rPr>
              <a:t>FPGA</a:t>
            </a:r>
            <a:r>
              <a:rPr lang="zh-CN" altLang="en-US" sz="2000" dirty="0"/>
              <a:t>作为一种可重新配置的计算资源，与现有的虚拟化框架并不兼容。</a:t>
            </a:r>
            <a:r>
              <a:rPr lang="en-US" altLang="zh-CN" sz="2000" dirty="0"/>
              <a:t>FPGA</a:t>
            </a:r>
            <a:r>
              <a:rPr lang="zh-CN" altLang="en-US" sz="2000" dirty="0"/>
              <a:t>器件与各自的开发生态（工具链、库等）具有紧密的耦合关系，目前还没有统一的二进制接口规范。</a:t>
            </a:r>
            <a:endParaRPr lang="en-US" altLang="zh-CN" sz="2000" dirty="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4.4.2  </a:t>
            </a:r>
            <a:r>
              <a:rPr lang="zh-CN" altLang="zh-CN" dirty="0"/>
              <a:t>硬件虚拟化的代表</a:t>
            </a:r>
            <a:endParaRPr lang="zh-CN" altLang="en-US" dirty="0"/>
          </a:p>
        </p:txBody>
      </p:sp>
      <p:sp>
        <p:nvSpPr>
          <p:cNvPr id="4" name="内容占位符 2"/>
          <p:cNvSpPr txBox="1"/>
          <p:nvPr/>
        </p:nvSpPr>
        <p:spPr>
          <a:xfrm>
            <a:off x="323528" y="1275606"/>
            <a:ext cx="8214084" cy="18722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altLang="zh-CN" sz="2400" dirty="0"/>
              <a:t>3</a:t>
            </a:r>
            <a:r>
              <a:rPr lang="zh-CN" altLang="en-US" sz="2400" dirty="0"/>
              <a:t>．</a:t>
            </a:r>
            <a:r>
              <a:rPr lang="en-US" altLang="zh-CN" sz="2400" dirty="0"/>
              <a:t>RDMA</a:t>
            </a:r>
            <a:r>
              <a:rPr lang="zh-CN" altLang="en-US" sz="2400" dirty="0"/>
              <a:t>虚拟化</a:t>
            </a:r>
            <a:endParaRPr lang="en-US" altLang="zh-CN" sz="2400" dirty="0"/>
          </a:p>
          <a:p>
            <a:r>
              <a:rPr lang="zh-CN" altLang="en-US" sz="2000" dirty="0"/>
              <a:t>近年来，人们开始探索</a:t>
            </a:r>
            <a:r>
              <a:rPr lang="en-US" altLang="zh-CN" sz="2000" dirty="0">
                <a:solidFill>
                  <a:srgbClr val="C00000"/>
                </a:solidFill>
              </a:rPr>
              <a:t>RDMA</a:t>
            </a:r>
            <a:r>
              <a:rPr lang="zh-CN" altLang="en-US" sz="2000" dirty="0">
                <a:solidFill>
                  <a:srgbClr val="C00000"/>
                </a:solidFill>
              </a:rPr>
              <a:t>硬件虚拟化技术</a:t>
            </a:r>
            <a:r>
              <a:rPr lang="zh-CN" altLang="en-US" sz="2000" dirty="0"/>
              <a:t>在高性能计算等领域的应用，基于</a:t>
            </a:r>
            <a:r>
              <a:rPr lang="en-US" altLang="zh-CN" sz="2000" dirty="0"/>
              <a:t>SR-IOV</a:t>
            </a:r>
            <a:r>
              <a:rPr lang="zh-CN" altLang="en-US" sz="2000" dirty="0"/>
              <a:t>的</a:t>
            </a:r>
            <a:r>
              <a:rPr lang="en-US" altLang="zh-CN" sz="2000" dirty="0"/>
              <a:t>RDMA</a:t>
            </a:r>
            <a:r>
              <a:rPr lang="zh-CN" altLang="en-US" sz="2000" dirty="0"/>
              <a:t>在部分场景已能够媲美原生系统的高吞吐量与低延时指标。</a:t>
            </a:r>
            <a:endParaRPr lang="zh-CN" altLang="en-US" sz="2000" dirty="0"/>
          </a:p>
        </p:txBody>
      </p:sp>
      <p:sp>
        <p:nvSpPr>
          <p:cNvPr id="7" name="内容占位符 2"/>
          <p:cNvSpPr txBox="1"/>
          <p:nvPr/>
        </p:nvSpPr>
        <p:spPr>
          <a:xfrm>
            <a:off x="395536" y="2931790"/>
            <a:ext cx="8214084" cy="18722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altLang="zh-CN" sz="2400" dirty="0"/>
              <a:t>4</a:t>
            </a:r>
            <a:r>
              <a:rPr lang="zh-CN" altLang="en-US" sz="2400" dirty="0"/>
              <a:t>．</a:t>
            </a:r>
            <a:r>
              <a:rPr lang="en-US" altLang="zh-CN" sz="2400" dirty="0"/>
              <a:t>NVM</a:t>
            </a:r>
            <a:r>
              <a:rPr lang="zh-CN" altLang="en-US" sz="2400" dirty="0"/>
              <a:t>虚拟化</a:t>
            </a:r>
            <a:endParaRPr lang="en-US" altLang="zh-CN" sz="2400" dirty="0"/>
          </a:p>
          <a:p>
            <a:r>
              <a:rPr lang="en-US" altLang="zh-CN" sz="2000" dirty="0">
                <a:solidFill>
                  <a:srgbClr val="C00000"/>
                </a:solidFill>
              </a:rPr>
              <a:t>NVM</a:t>
            </a:r>
            <a:r>
              <a:rPr lang="zh-CN" altLang="en-US" sz="2000" dirty="0"/>
              <a:t>是一种新的存储技术，它同时拥有内存字节寻址的高性能以及数据存储持久化的特性，因此备受关注。但</a:t>
            </a:r>
            <a:r>
              <a:rPr lang="en-US" altLang="zh-CN" sz="2000" dirty="0"/>
              <a:t>NVM</a:t>
            </a:r>
            <a:r>
              <a:rPr lang="zh-CN" altLang="en-US" sz="2000" dirty="0"/>
              <a:t>存在价格高、容量小、使用方式多变等问题，如何进行虚拟化支持进而投入到云环境中使用，仍处在研究的起步阶段。</a:t>
            </a:r>
            <a:endParaRPr lang="zh-CN" altLang="en-US" sz="2000" dirty="0"/>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4.4.3  </a:t>
            </a:r>
            <a:r>
              <a:rPr lang="zh-CN" altLang="zh-CN" dirty="0"/>
              <a:t>硬件虚拟化的</a:t>
            </a:r>
            <a:r>
              <a:rPr lang="zh-CN" altLang="en-US" dirty="0"/>
              <a:t>未来</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en-US" altLang="zh-CN" sz="2400" dirty="0"/>
              <a:t>1</a:t>
            </a:r>
            <a:r>
              <a:rPr lang="zh-CN" altLang="en-US" sz="2400" dirty="0"/>
              <a:t>．极端虚拟化</a:t>
            </a:r>
            <a:endParaRPr lang="en-US" altLang="zh-CN" sz="2400" dirty="0"/>
          </a:p>
          <a:p>
            <a:r>
              <a:rPr lang="zh-CN" altLang="en-US" sz="2000" dirty="0"/>
              <a:t>随着云计算系统应用范围的不断扩大，虚拟机目前正向极大和极小两个方向演化。</a:t>
            </a:r>
            <a:endParaRPr lang="en-US" altLang="zh-CN" sz="2000" dirty="0"/>
          </a:p>
          <a:p>
            <a:r>
              <a:rPr lang="zh-CN" altLang="en-US" sz="2000" dirty="0"/>
              <a:t>由于新型硬件设备的加入，单机的处理能力不断增强，由此产生了在单机上构建巨规模</a:t>
            </a:r>
            <a:r>
              <a:rPr lang="en-US" altLang="zh-CN" sz="2000" dirty="0"/>
              <a:t>/</a:t>
            </a:r>
            <a:r>
              <a:rPr lang="zh-CN" altLang="en-US" sz="2000" dirty="0"/>
              <a:t>巨型虚拟机的迫切需求。</a:t>
            </a:r>
            <a:endParaRPr lang="en-US" altLang="zh-CN" sz="2000" dirty="0"/>
          </a:p>
          <a:p>
            <a:r>
              <a:rPr lang="zh-CN" altLang="en-US" sz="2000" dirty="0"/>
              <a:t>同时，针对部署在智能移动终端上、面向极端受限的特征化硬件环境的微型虚拟机，需要能够便捷共享集约化硬件资源、高效抽象具有多样性的硬件设备，按需移动和重构组件化的虚拟机，以及提供面向交互式和移动性的个性化系统软件栈。</a:t>
            </a:r>
            <a:endParaRPr lang="zh-CN" altLang="en-US" sz="2000" dirty="0"/>
          </a:p>
        </p:txBody>
      </p:sp>
      <p:sp>
        <p:nvSpPr>
          <p:cNvPr id="4" name="内容占位符 2"/>
          <p:cNvSpPr txBox="1"/>
          <p:nvPr/>
        </p:nvSpPr>
        <p:spPr>
          <a:xfrm>
            <a:off x="457200" y="3435846"/>
            <a:ext cx="8363272" cy="1371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None/>
            </a:pPr>
            <a:endParaRPr lang="en-US" altLang="zh-CN" sz="2000"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en-US" altLang="zh-CN" sz="3100" dirty="0">
                <a:hlinkClick r:id="rId1" tooltip="" action="ppaction://hlinksldjump"/>
              </a:rPr>
              <a:t>4.1  </a:t>
            </a:r>
            <a:r>
              <a:rPr lang="zh-CN" altLang="en-US" sz="3100" dirty="0">
                <a:hlinkClick r:id="rId1" tooltip="" action="ppaction://hlinksldjump"/>
              </a:rPr>
              <a:t>虚拟化的定义</a:t>
            </a:r>
            <a:endParaRPr lang="en-US" altLang="zh-CN" sz="3100" dirty="0"/>
          </a:p>
          <a:p>
            <a:pPr>
              <a:lnSpc>
                <a:spcPct val="120000"/>
              </a:lnSpc>
            </a:pPr>
            <a:r>
              <a:rPr lang="en-US" altLang="zh-CN" sz="3100" dirty="0">
                <a:hlinkClick r:id="rId2" tooltip="" action="ppaction://hlinksldjump"/>
              </a:rPr>
              <a:t>4.2  </a:t>
            </a:r>
            <a:r>
              <a:rPr lang="zh-CN" altLang="en-US" sz="3100" dirty="0">
                <a:hlinkClick r:id="rId2" tooltip="" action="ppaction://hlinksldjump"/>
              </a:rPr>
              <a:t>服务器虚拟化</a:t>
            </a:r>
            <a:endParaRPr lang="en-US" altLang="zh-CN" sz="3100" dirty="0"/>
          </a:p>
          <a:p>
            <a:pPr>
              <a:lnSpc>
                <a:spcPct val="120000"/>
              </a:lnSpc>
            </a:pPr>
            <a:r>
              <a:rPr lang="en-US" altLang="zh-CN" sz="3100" dirty="0">
                <a:hlinkClick r:id="rId3" tooltip="" action="ppaction://hlinksldjump"/>
              </a:rPr>
              <a:t>4.3  </a:t>
            </a:r>
            <a:r>
              <a:rPr lang="zh-CN" altLang="en-US" sz="3100" dirty="0">
                <a:hlinkClick r:id="rId3" tooltip="" action="ppaction://hlinksldjump"/>
              </a:rPr>
              <a:t>商用虚拟机技术</a:t>
            </a:r>
            <a:endParaRPr lang="en-US" altLang="zh-CN" sz="3100" dirty="0"/>
          </a:p>
          <a:p>
            <a:pPr>
              <a:lnSpc>
                <a:spcPct val="120000"/>
              </a:lnSpc>
            </a:pPr>
            <a:r>
              <a:rPr lang="en-US" altLang="zh-CN" sz="3100" dirty="0">
                <a:hlinkClick r:id="rId4" tooltip="" action="ppaction://hlinksldjump"/>
              </a:rPr>
              <a:t>4.4  </a:t>
            </a:r>
            <a:r>
              <a:rPr lang="zh-CN" altLang="zh-CN" sz="3100" dirty="0">
                <a:hlinkClick r:id="rId4" tooltip="" action="ppaction://hlinksldjump"/>
              </a:rPr>
              <a:t>新型硬件虚拟化</a:t>
            </a:r>
            <a:endParaRPr lang="en-US" altLang="zh-CN" sz="3100" dirty="0"/>
          </a:p>
          <a:p>
            <a:pPr>
              <a:lnSpc>
                <a:spcPct val="120000"/>
              </a:lnSpc>
            </a:pPr>
            <a:r>
              <a:rPr lang="en-US" altLang="zh-CN" sz="3100" dirty="0">
                <a:hlinkClick r:id="rId5" tooltip="" action="ppaction://hlinksldjump"/>
              </a:rPr>
              <a:t>4.5  </a:t>
            </a:r>
            <a:r>
              <a:rPr lang="zh-CN" altLang="zh-CN" sz="3100" dirty="0">
                <a:hlinkClick r:id="rId5" tooltip="" action="ppaction://hlinksldjump"/>
              </a:rPr>
              <a:t>实践：</a:t>
            </a:r>
            <a:r>
              <a:rPr lang="en-US" altLang="zh-CN" sz="3100" dirty="0">
                <a:hlinkClick r:id="rId5" tooltip="" action="ppaction://hlinksldjump"/>
              </a:rPr>
              <a:t>Xen</a:t>
            </a:r>
            <a:r>
              <a:rPr lang="zh-CN" altLang="zh-CN" sz="3100" dirty="0">
                <a:hlinkClick r:id="rId5" tooltip="" action="ppaction://hlinksldjump"/>
              </a:rPr>
              <a:t>虚拟化技术</a:t>
            </a:r>
            <a:endParaRPr lang="en-US" altLang="zh-CN" sz="3100" dirty="0"/>
          </a:p>
          <a:p>
            <a:pPr>
              <a:lnSpc>
                <a:spcPct val="120000"/>
              </a:lnSpc>
            </a:pPr>
            <a:r>
              <a:rPr lang="en-US" altLang="zh-CN" sz="3100" dirty="0">
                <a:latin typeface="+mj-lt"/>
                <a:ea typeface="黑体" panose="02010609060101010101" pitchFamily="49" charset="-122"/>
                <a:hlinkClick r:id="rId6" tooltip="" action="ppaction://hlinksldjump"/>
              </a:rPr>
              <a:t>4.6  </a:t>
            </a:r>
            <a:r>
              <a:rPr lang="zh-CN" altLang="zh-CN" sz="3100" dirty="0">
                <a:hlinkClick r:id="rId6" tooltip="" action="ppaction://hlinksldjump"/>
              </a:rPr>
              <a:t>实践：</a:t>
            </a:r>
            <a:r>
              <a:rPr lang="en-US" altLang="zh-CN" sz="3100" dirty="0">
                <a:hlinkClick r:id="rId6" tooltip="" action="ppaction://hlinksldjump"/>
              </a:rPr>
              <a:t>KVM</a:t>
            </a:r>
            <a:r>
              <a:rPr lang="zh-CN" altLang="zh-CN" sz="3100" dirty="0">
                <a:hlinkClick r:id="rId6" tooltip="" action="ppaction://hlinksldjump"/>
              </a:rPr>
              <a:t>虚拟化技术</a:t>
            </a:r>
            <a:endParaRPr lang="en-US" altLang="zh-CN" sz="3100" dirty="0"/>
          </a:p>
          <a:p>
            <a:pPr>
              <a:lnSpc>
                <a:spcPct val="120000"/>
              </a:lnSpc>
            </a:pPr>
            <a:r>
              <a:rPr lang="en-US" altLang="zh-CN" sz="3100" dirty="0">
                <a:latin typeface="+mj-lt"/>
                <a:ea typeface="黑体" panose="02010609060101010101" pitchFamily="49" charset="-122"/>
                <a:hlinkClick r:id="rId7" tooltip="" action="ppaction://hlinksldjump"/>
              </a:rPr>
              <a:t>4.7  </a:t>
            </a:r>
            <a:r>
              <a:rPr lang="zh-CN" altLang="zh-CN" sz="3100" dirty="0">
                <a:hlinkClick r:id="rId7" tooltip="" action="ppaction://hlinksldjump"/>
              </a:rPr>
              <a:t>轻量级虚拟化</a:t>
            </a:r>
            <a:endParaRPr lang="en-US" altLang="zh-CN" sz="3100" dirty="0"/>
          </a:p>
          <a:p>
            <a:pPr>
              <a:lnSpc>
                <a:spcPct val="120000"/>
              </a:lnSpc>
            </a:pPr>
            <a:r>
              <a:rPr lang="en-US" altLang="zh-CN" sz="3100" dirty="0">
                <a:hlinkClick r:id="rId8" tooltip="" action="ppaction://hlinksldjump"/>
              </a:rPr>
              <a:t>4.8  </a:t>
            </a:r>
            <a:r>
              <a:rPr lang="zh-CN" altLang="zh-CN" sz="3100" dirty="0">
                <a:hlinkClick r:id="rId8" tooltip="" action="ppaction://hlinksldjump"/>
              </a:rPr>
              <a:t>实践：</a:t>
            </a:r>
            <a:r>
              <a:rPr lang="en-US" altLang="zh-CN" sz="3100" dirty="0">
                <a:hlinkClick r:id="rId8" tooltip="" action="ppaction://hlinksldjump"/>
              </a:rPr>
              <a:t>Docker</a:t>
            </a:r>
            <a:r>
              <a:rPr lang="zh-CN" altLang="zh-CN" sz="3100" dirty="0">
                <a:hlinkClick r:id="rId8" tooltip="" action="ppaction://hlinksldjump"/>
              </a:rPr>
              <a:t>容器</a:t>
            </a:r>
            <a:endParaRPr lang="en-US" altLang="zh-CN" sz="3100" dirty="0"/>
          </a:p>
          <a:p>
            <a:pPr>
              <a:lnSpc>
                <a:spcPct val="120000"/>
              </a:lnSpc>
            </a:pPr>
            <a:endParaRPr lang="en-US" altLang="zh-CN" dirty="0"/>
          </a:p>
          <a:p>
            <a:pPr>
              <a:lnSpc>
                <a:spcPct val="120000"/>
              </a:lnSpc>
            </a:pPr>
            <a:endParaRPr lang="en-US" altLang="zh-CN" sz="2800" dirty="0">
              <a:latin typeface="+mj-lt"/>
              <a:ea typeface="黑体" panose="02010609060101010101" pitchFamily="49" charset="-122"/>
            </a:endParaRPr>
          </a:p>
        </p:txBody>
      </p:sp>
      <p:sp>
        <p:nvSpPr>
          <p:cNvPr id="10" name="TextBox 9"/>
          <p:cNvSpPr txBox="1"/>
          <p:nvPr/>
        </p:nvSpPr>
        <p:spPr>
          <a:xfrm>
            <a:off x="5963302" y="2738916"/>
            <a:ext cx="1398588" cy="369332"/>
          </a:xfrm>
          <a:prstGeom prst="rect">
            <a:avLst/>
          </a:prstGeom>
          <a:noFill/>
        </p:spPr>
        <p:txBody>
          <a:bodyPr wrap="none" rtlCol="0">
            <a:spAutoFit/>
          </a:bodyPr>
          <a:lstStyle/>
          <a:p>
            <a:r>
              <a:rPr lang="en-US" altLang="zh-CN" b="1" u="sng" dirty="0">
                <a:solidFill>
                  <a:schemeClr val="bg1"/>
                </a:solidFill>
              </a:rPr>
              <a:t>Data Science</a:t>
            </a:r>
            <a:endParaRPr lang="zh-CN" altLang="en-US" b="1" u="sng" dirty="0">
              <a:solidFill>
                <a:schemeClr val="bg1"/>
              </a:solidFill>
            </a:endParaRPr>
          </a:p>
        </p:txBody>
      </p:sp>
      <p:sp>
        <p:nvSpPr>
          <p:cNvPr id="12" name="TextBox 11"/>
          <p:cNvSpPr txBox="1"/>
          <p:nvPr/>
        </p:nvSpPr>
        <p:spPr>
          <a:xfrm>
            <a:off x="5220072" y="3291830"/>
            <a:ext cx="735907" cy="276999"/>
          </a:xfrm>
          <a:prstGeom prst="rect">
            <a:avLst/>
          </a:prstGeom>
          <a:noFill/>
        </p:spPr>
        <p:txBody>
          <a:bodyPr wrap="none" rtlCol="0">
            <a:spAutoFit/>
          </a:bodyPr>
          <a:lstStyle/>
          <a:p>
            <a:r>
              <a:rPr lang="en-US" altLang="zh-CN" sz="1200" dirty="0">
                <a:solidFill>
                  <a:schemeClr val="bg1"/>
                </a:solidFill>
              </a:rPr>
              <a:t>Statistics</a:t>
            </a:r>
            <a:endParaRPr lang="zh-CN" altLang="en-US" sz="1200" dirty="0">
              <a:solidFill>
                <a:schemeClr val="bg1"/>
              </a:solidFill>
            </a:endParaRPr>
          </a:p>
        </p:txBody>
      </p:sp>
      <p:sp>
        <p:nvSpPr>
          <p:cNvPr id="13" name="TextBox 12"/>
          <p:cNvSpPr txBox="1"/>
          <p:nvPr/>
        </p:nvSpPr>
        <p:spPr>
          <a:xfrm>
            <a:off x="5231647" y="4420808"/>
            <a:ext cx="1298753" cy="276999"/>
          </a:xfrm>
          <a:prstGeom prst="rect">
            <a:avLst/>
          </a:prstGeom>
          <a:noFill/>
        </p:spPr>
        <p:txBody>
          <a:bodyPr wrap="none" rtlCol="0">
            <a:spAutoFit/>
          </a:bodyPr>
          <a:lstStyle/>
          <a:p>
            <a:r>
              <a:rPr lang="en-US" altLang="zh-CN" sz="1200" dirty="0">
                <a:solidFill>
                  <a:schemeClr val="bg1"/>
                </a:solidFill>
              </a:rPr>
              <a:t>Machine Learning</a:t>
            </a:r>
            <a:endParaRPr lang="zh-CN" altLang="en-US" sz="1200" dirty="0">
              <a:solidFill>
                <a:schemeClr val="bg1"/>
              </a:solidFill>
            </a:endParaRPr>
          </a:p>
        </p:txBody>
      </p:sp>
      <p:sp>
        <p:nvSpPr>
          <p:cNvPr id="14" name="TextBox 13"/>
          <p:cNvSpPr txBox="1"/>
          <p:nvPr/>
        </p:nvSpPr>
        <p:spPr>
          <a:xfrm>
            <a:off x="6781098" y="2487625"/>
            <a:ext cx="1285224" cy="276999"/>
          </a:xfrm>
          <a:prstGeom prst="rect">
            <a:avLst/>
          </a:prstGeom>
          <a:noFill/>
        </p:spPr>
        <p:txBody>
          <a:bodyPr wrap="none" rtlCol="0">
            <a:spAutoFit/>
          </a:bodyPr>
          <a:lstStyle/>
          <a:p>
            <a:r>
              <a:rPr lang="en-US" altLang="zh-CN" sz="1200" dirty="0">
                <a:solidFill>
                  <a:schemeClr val="bg1"/>
                </a:solidFill>
              </a:rPr>
              <a:t>Domain expertise</a:t>
            </a:r>
            <a:endParaRPr lang="zh-CN" altLang="en-US" sz="1200" dirty="0">
              <a:solidFill>
                <a:schemeClr val="bg1"/>
              </a:solidFill>
            </a:endParaRPr>
          </a:p>
        </p:txBody>
      </p:sp>
      <p:sp>
        <p:nvSpPr>
          <p:cNvPr id="15" name="TextBox 14"/>
          <p:cNvSpPr txBox="1"/>
          <p:nvPr/>
        </p:nvSpPr>
        <p:spPr>
          <a:xfrm>
            <a:off x="7120546" y="3268680"/>
            <a:ext cx="1005788" cy="276999"/>
          </a:xfrm>
          <a:prstGeom prst="rect">
            <a:avLst/>
          </a:prstGeom>
          <a:noFill/>
        </p:spPr>
        <p:txBody>
          <a:bodyPr wrap="none" rtlCol="0">
            <a:spAutoFit/>
          </a:bodyPr>
          <a:lstStyle/>
          <a:p>
            <a:r>
              <a:rPr lang="en-US" altLang="zh-CN" sz="1200" dirty="0">
                <a:solidFill>
                  <a:schemeClr val="bg1"/>
                </a:solidFill>
              </a:rPr>
              <a:t>Mathematics</a:t>
            </a:r>
            <a:endParaRPr lang="zh-CN" altLang="en-US" sz="1200" dirty="0">
              <a:solidFill>
                <a:schemeClr val="bg1"/>
              </a:solidFill>
            </a:endParaRPr>
          </a:p>
        </p:txBody>
      </p:sp>
      <p:sp>
        <p:nvSpPr>
          <p:cNvPr id="16" name="TextBox 15"/>
          <p:cNvSpPr txBox="1"/>
          <p:nvPr/>
        </p:nvSpPr>
        <p:spPr>
          <a:xfrm>
            <a:off x="6792673" y="4420808"/>
            <a:ext cx="1248996" cy="276999"/>
          </a:xfrm>
          <a:prstGeom prst="rect">
            <a:avLst/>
          </a:prstGeom>
          <a:noFill/>
        </p:spPr>
        <p:txBody>
          <a:bodyPr wrap="none" rtlCol="0">
            <a:spAutoFit/>
          </a:bodyPr>
          <a:lstStyle/>
          <a:p>
            <a:r>
              <a:rPr lang="en-US" altLang="zh-CN" sz="1200" dirty="0">
                <a:solidFill>
                  <a:schemeClr val="bg1"/>
                </a:solidFill>
              </a:rPr>
              <a:t>Data engineering</a:t>
            </a:r>
            <a:endParaRPr lang="zh-CN" altLang="en-US" sz="1200" dirty="0">
              <a:solidFill>
                <a:schemeClr val="bg1"/>
              </a:solidFill>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4.4.3  </a:t>
            </a:r>
            <a:r>
              <a:rPr lang="zh-CN" altLang="zh-CN" dirty="0"/>
              <a:t>硬件虚拟化的</a:t>
            </a:r>
            <a:r>
              <a:rPr lang="zh-CN" altLang="en-US" dirty="0"/>
              <a:t>未来</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en-US" altLang="zh-CN" sz="2400" dirty="0"/>
              <a:t>2</a:t>
            </a:r>
            <a:r>
              <a:rPr lang="zh-CN" altLang="en-US" sz="2400" dirty="0"/>
              <a:t>．异构硬件的融合和归一化</a:t>
            </a:r>
            <a:endParaRPr lang="en-US" altLang="zh-CN" sz="2400" dirty="0"/>
          </a:p>
          <a:p>
            <a:r>
              <a:rPr lang="zh-CN" altLang="en-US" sz="2000" dirty="0"/>
              <a:t>首先，异构硬件的融合将本着“优势互补”的原则，向应用提供优势资源以满足极端化需求。</a:t>
            </a:r>
            <a:endParaRPr lang="en-US" altLang="zh-CN" sz="2000" dirty="0"/>
          </a:p>
          <a:p>
            <a:r>
              <a:rPr lang="zh-CN" altLang="en-US" sz="2000" dirty="0"/>
              <a:t>其次，不同的硬件需要采用不同的虚拟化方法，提供各异的接口以获得最佳的性能。</a:t>
            </a:r>
            <a:endParaRPr lang="en-US" altLang="zh-CN" sz="2000" dirty="0"/>
          </a:p>
          <a:p>
            <a:r>
              <a:rPr lang="zh-CN" altLang="en-US" sz="2000" dirty="0"/>
              <a:t>因此，要通过虚拟化实现异构硬件归一化管理，向应用</a:t>
            </a:r>
            <a:r>
              <a:rPr lang="zh-CN" altLang="en-US" sz="2000" dirty="0">
                <a:solidFill>
                  <a:srgbClr val="FF0000"/>
                </a:solidFill>
              </a:rPr>
              <a:t>提供统一的编程接口</a:t>
            </a:r>
            <a:r>
              <a:rPr lang="zh-CN" altLang="en-US" sz="2000" dirty="0"/>
              <a:t>。可利用来自应用的需求信息动态判断实际的后台执行硬件，实现应用需求指导的动态硬件选择技术。</a:t>
            </a:r>
            <a:endParaRPr lang="zh-CN" altLang="en-US" sz="2000" dirty="0"/>
          </a:p>
        </p:txBody>
      </p:sp>
      <p:sp>
        <p:nvSpPr>
          <p:cNvPr id="4" name="内容占位符 2"/>
          <p:cNvSpPr txBox="1"/>
          <p:nvPr/>
        </p:nvSpPr>
        <p:spPr>
          <a:xfrm>
            <a:off x="457200" y="3435846"/>
            <a:ext cx="8363272" cy="1371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None/>
            </a:pPr>
            <a:endParaRPr lang="en-US" altLang="zh-CN" sz="2000" dirty="0"/>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4.4.3  </a:t>
            </a:r>
            <a:r>
              <a:rPr lang="zh-CN" altLang="zh-CN" dirty="0"/>
              <a:t>硬件虚拟化的</a:t>
            </a:r>
            <a:r>
              <a:rPr lang="zh-CN" altLang="en-US" dirty="0"/>
              <a:t>未来</a:t>
            </a:r>
            <a:endParaRPr lang="zh-CN" altLang="en-US" dirty="0"/>
          </a:p>
        </p:txBody>
      </p:sp>
      <p:sp>
        <p:nvSpPr>
          <p:cNvPr id="3" name="内容占位符 2"/>
          <p:cNvSpPr>
            <a:spLocks noGrp="1"/>
          </p:cNvSpPr>
          <p:nvPr>
            <p:ph idx="1"/>
          </p:nvPr>
        </p:nvSpPr>
        <p:spPr>
          <a:xfrm>
            <a:off x="457200" y="1200150"/>
            <a:ext cx="8229600" cy="3607295"/>
          </a:xfrm>
        </p:spPr>
        <p:txBody>
          <a:bodyPr>
            <a:normAutofit/>
          </a:bodyPr>
          <a:lstStyle/>
          <a:p>
            <a:pPr>
              <a:buNone/>
            </a:pPr>
            <a:r>
              <a:rPr lang="en-US" altLang="zh-CN" sz="2400" dirty="0"/>
              <a:t>3</a:t>
            </a:r>
            <a:r>
              <a:rPr lang="zh-CN" altLang="en-US" sz="2400" dirty="0"/>
              <a:t>．多硬件和特性的聚合和抽象</a:t>
            </a:r>
            <a:endParaRPr lang="en-US" altLang="zh-CN" sz="2400" dirty="0"/>
          </a:p>
          <a:p>
            <a:r>
              <a:rPr lang="zh-CN" altLang="en-US" sz="2000" dirty="0"/>
              <a:t>目前，虚拟化侧重于“</a:t>
            </a:r>
            <a:r>
              <a:rPr lang="zh-CN" altLang="en-US" sz="2000" dirty="0">
                <a:solidFill>
                  <a:srgbClr val="FF0000"/>
                </a:solidFill>
              </a:rPr>
              <a:t>一虚多</a:t>
            </a:r>
            <a:r>
              <a:rPr lang="zh-CN" altLang="en-US" sz="2000" dirty="0"/>
              <a:t>”技术，即将单个物理资源通过虚拟化技术作为多个虚拟资源提供。同时，可利用新型硬件实现对多硬件或多特性的虚拟化聚合和抽象，提升硬件性能，甚至突破单一硬件的物理极限（“</a:t>
            </a:r>
            <a:r>
              <a:rPr lang="zh-CN" altLang="en-US" sz="2000" dirty="0">
                <a:solidFill>
                  <a:srgbClr val="FF0000"/>
                </a:solidFill>
              </a:rPr>
              <a:t>多虚一</a:t>
            </a:r>
            <a:r>
              <a:rPr lang="zh-CN" altLang="en-US" sz="2000" dirty="0"/>
              <a:t>”）。</a:t>
            </a:r>
            <a:endParaRPr lang="en-US" altLang="zh-CN" sz="2000" dirty="0"/>
          </a:p>
        </p:txBody>
      </p:sp>
      <p:sp>
        <p:nvSpPr>
          <p:cNvPr id="4" name="内容占位符 2"/>
          <p:cNvSpPr txBox="1"/>
          <p:nvPr/>
        </p:nvSpPr>
        <p:spPr>
          <a:xfrm>
            <a:off x="457200" y="3435846"/>
            <a:ext cx="8363272" cy="1371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None/>
            </a:pPr>
            <a:endParaRPr lang="en-US" altLang="zh-CN" sz="2000" dirty="0"/>
          </a:p>
        </p:txBody>
      </p:sp>
      <p:sp>
        <p:nvSpPr>
          <p:cNvPr id="5" name="动作按钮: 后退或前一项 4">
            <a:hlinkClick r:id="rId1"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  </a:t>
            </a:r>
            <a:r>
              <a:rPr lang="zh-CN" altLang="zh-CN" dirty="0"/>
              <a:t>：</a:t>
            </a:r>
            <a:r>
              <a:rPr lang="en-US" altLang="zh-CN" dirty="0"/>
              <a:t>Xen</a:t>
            </a:r>
            <a:r>
              <a:rPr lang="zh-CN" altLang="zh-CN" dirty="0"/>
              <a:t>虚拟化技术</a:t>
            </a:r>
            <a:endParaRPr lang="zh-CN" altLang="en-US" dirty="0"/>
          </a:p>
        </p:txBody>
      </p:sp>
      <p:sp>
        <p:nvSpPr>
          <p:cNvPr id="3" name="内容占位符 2"/>
          <p:cNvSpPr>
            <a:spLocks noGrp="1"/>
          </p:cNvSpPr>
          <p:nvPr>
            <p:ph idx="1"/>
          </p:nvPr>
        </p:nvSpPr>
        <p:spPr>
          <a:xfrm>
            <a:off x="457200" y="1200151"/>
            <a:ext cx="7787208" cy="2307703"/>
          </a:xfrm>
        </p:spPr>
        <p:txBody>
          <a:bodyPr/>
          <a:lstStyle/>
          <a:p>
            <a:pPr>
              <a:buNone/>
            </a:pPr>
            <a:r>
              <a:rPr lang="en-US" altLang="zh-CN" dirty="0"/>
              <a:t>4.5.1  Xen</a:t>
            </a:r>
            <a:r>
              <a:rPr lang="zh-CN" altLang="zh-CN" dirty="0"/>
              <a:t>的历史</a:t>
            </a:r>
            <a:endParaRPr lang="en-US" altLang="zh-CN" dirty="0"/>
          </a:p>
          <a:p>
            <a:pPr>
              <a:buNone/>
            </a:pPr>
            <a:r>
              <a:rPr lang="en-US" altLang="zh-CN" dirty="0"/>
              <a:t>4.5.2  Xen</a:t>
            </a:r>
            <a:r>
              <a:rPr lang="zh-CN" altLang="zh-CN" dirty="0"/>
              <a:t>功能概览</a:t>
            </a:r>
            <a:endParaRPr lang="en-US" altLang="zh-CN" dirty="0"/>
          </a:p>
          <a:p>
            <a:pPr>
              <a:buNone/>
            </a:pPr>
            <a:r>
              <a:rPr lang="en-US" altLang="zh-CN" dirty="0"/>
              <a:t>4.5.3  Xen</a:t>
            </a:r>
            <a:r>
              <a:rPr lang="zh-CN" altLang="zh-CN" dirty="0"/>
              <a:t>实际操作</a:t>
            </a:r>
            <a:endParaRPr lang="zh-CN" altLang="en-US" dirty="0"/>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00151"/>
            <a:ext cx="8291264" cy="3531840"/>
          </a:xfrm>
        </p:spPr>
        <p:txBody>
          <a:bodyPr>
            <a:noAutofit/>
          </a:bodyPr>
          <a:lstStyle/>
          <a:p>
            <a:r>
              <a:rPr lang="en-US" altLang="zh-CN" sz="2000" dirty="0"/>
              <a:t>20</a:t>
            </a:r>
            <a:r>
              <a:rPr lang="zh-CN" altLang="en-US" sz="2000" dirty="0"/>
              <a:t>世纪</a:t>
            </a:r>
            <a:r>
              <a:rPr lang="en-US" altLang="zh-CN" sz="2000" dirty="0"/>
              <a:t>90</a:t>
            </a:r>
            <a:r>
              <a:rPr lang="zh-CN" altLang="en-US" sz="2000" dirty="0"/>
              <a:t>年代，剑桥大学的伊恩</a:t>
            </a:r>
            <a:r>
              <a:rPr lang="en-US" altLang="zh-CN" sz="2000" dirty="0"/>
              <a:t>·</a:t>
            </a:r>
            <a:r>
              <a:rPr lang="zh-CN" altLang="en-US" sz="2000" dirty="0"/>
              <a:t>普拉特（</a:t>
            </a:r>
            <a:r>
              <a:rPr lang="en-US" altLang="zh-CN" sz="2000" dirty="0"/>
              <a:t>Ian Pratt</a:t>
            </a:r>
            <a:r>
              <a:rPr lang="zh-CN" altLang="en-US" sz="2000" dirty="0"/>
              <a:t>）和基尔</a:t>
            </a:r>
            <a:r>
              <a:rPr lang="en-US" altLang="zh-CN" sz="2000" dirty="0"/>
              <a:t>·</a:t>
            </a:r>
            <a:r>
              <a:rPr lang="zh-CN" altLang="en-US" sz="2000" dirty="0"/>
              <a:t>弗雷特（</a:t>
            </a:r>
            <a:r>
              <a:rPr lang="en-US" altLang="zh-CN" sz="2000" dirty="0"/>
              <a:t>Keir Fraser</a:t>
            </a:r>
            <a:r>
              <a:rPr lang="zh-CN" altLang="en-US" sz="2000" dirty="0"/>
              <a:t>）在一个叫作</a:t>
            </a:r>
            <a:r>
              <a:rPr lang="en-US" altLang="zh-CN" sz="2000" dirty="0" err="1"/>
              <a:t>Xenoserver</a:t>
            </a:r>
            <a:r>
              <a:rPr lang="zh-CN" altLang="en-US" sz="2000" dirty="0"/>
              <a:t>的研究项目中，开发了</a:t>
            </a:r>
            <a:r>
              <a:rPr lang="en-US" altLang="zh-CN" sz="2000" dirty="0"/>
              <a:t>Xen</a:t>
            </a:r>
            <a:r>
              <a:rPr lang="zh-CN" altLang="en-US" sz="2000" dirty="0"/>
              <a:t>虚拟机。作为</a:t>
            </a:r>
            <a:r>
              <a:rPr lang="en-US" altLang="zh-CN" sz="2000" dirty="0" err="1"/>
              <a:t>Xenoserver</a:t>
            </a:r>
            <a:r>
              <a:rPr lang="zh-CN" altLang="en-US" sz="2000" dirty="0"/>
              <a:t>的核心，</a:t>
            </a:r>
            <a:r>
              <a:rPr lang="en-US" altLang="zh-CN" sz="2000" dirty="0">
                <a:solidFill>
                  <a:srgbClr val="C00000"/>
                </a:solidFill>
              </a:rPr>
              <a:t>Xen</a:t>
            </a:r>
            <a:r>
              <a:rPr lang="zh-CN" altLang="en-US" sz="2000" dirty="0">
                <a:solidFill>
                  <a:srgbClr val="C00000"/>
                </a:solidFill>
              </a:rPr>
              <a:t>虚拟机负责管理和分配系统资源，并提供必要的统计功能</a:t>
            </a:r>
            <a:r>
              <a:rPr lang="zh-CN" altLang="en-US" sz="2000" dirty="0"/>
              <a:t>，其一开始是作为一个准虚拟化的解决方案出现的。</a:t>
            </a:r>
            <a:endParaRPr lang="en-US" altLang="zh-CN" sz="2000" dirty="0"/>
          </a:p>
          <a:p>
            <a:r>
              <a:rPr lang="en-US" altLang="zh-CN" sz="2000" dirty="0"/>
              <a:t>2002</a:t>
            </a:r>
            <a:r>
              <a:rPr lang="zh-CN" altLang="en-US" sz="2000" dirty="0"/>
              <a:t>年</a:t>
            </a:r>
            <a:r>
              <a:rPr lang="en-US" altLang="zh-CN" sz="2000" dirty="0"/>
              <a:t>Xen</a:t>
            </a:r>
            <a:r>
              <a:rPr lang="zh-CN" altLang="en-US" sz="2000" dirty="0"/>
              <a:t>正式被开源，在先后推出了</a:t>
            </a:r>
            <a:r>
              <a:rPr lang="en-US" altLang="zh-CN" sz="2000" dirty="0"/>
              <a:t>1.0</a:t>
            </a:r>
            <a:r>
              <a:rPr lang="zh-CN" altLang="en-US" sz="2000" dirty="0"/>
              <a:t>和</a:t>
            </a:r>
            <a:r>
              <a:rPr lang="en-US" altLang="zh-CN" sz="2000" dirty="0"/>
              <a:t>2.0</a:t>
            </a:r>
            <a:r>
              <a:rPr lang="zh-CN" altLang="en-US" sz="2000" dirty="0"/>
              <a:t>版本之后，</a:t>
            </a:r>
            <a:r>
              <a:rPr lang="en-US" altLang="zh-CN" sz="2000" dirty="0"/>
              <a:t>Xen</a:t>
            </a:r>
            <a:r>
              <a:rPr lang="zh-CN" altLang="en-US" sz="2000" dirty="0"/>
              <a:t>开始被诸如</a:t>
            </a:r>
            <a:r>
              <a:rPr lang="en-US" altLang="zh-CN" sz="2000" dirty="0"/>
              <a:t>Red Hat</a:t>
            </a:r>
            <a:r>
              <a:rPr lang="zh-CN" altLang="en-US" sz="2000" dirty="0"/>
              <a:t>、</a:t>
            </a:r>
            <a:r>
              <a:rPr lang="en-US" altLang="zh-CN" sz="2000" dirty="0"/>
              <a:t>Novell</a:t>
            </a:r>
            <a:r>
              <a:rPr lang="zh-CN" altLang="en-US" sz="2000" dirty="0"/>
              <a:t>和</a:t>
            </a:r>
            <a:r>
              <a:rPr lang="en-US" altLang="zh-CN" sz="2000" dirty="0"/>
              <a:t>Sun</a:t>
            </a:r>
            <a:r>
              <a:rPr lang="zh-CN" altLang="en-US" sz="2000" dirty="0"/>
              <a:t>等公司的</a:t>
            </a:r>
            <a:r>
              <a:rPr lang="en-US" altLang="zh-CN" sz="2000" dirty="0"/>
              <a:t>Linux</a:t>
            </a:r>
            <a:r>
              <a:rPr lang="zh-CN" altLang="en-US" sz="2000" dirty="0"/>
              <a:t>发行版集成，作为其中的虚拟化解决方案。</a:t>
            </a:r>
            <a:endParaRPr lang="zh-CN" altLang="en-US" sz="2000" dirty="0"/>
          </a:p>
          <a:p>
            <a:r>
              <a:rPr lang="en-US" altLang="zh-CN" sz="2000" dirty="0"/>
              <a:t>2005</a:t>
            </a:r>
            <a:r>
              <a:rPr lang="zh-CN" altLang="en-US" sz="2000" dirty="0"/>
              <a:t>年发布的</a:t>
            </a:r>
            <a:r>
              <a:rPr lang="en-US" altLang="zh-CN" sz="2000" dirty="0"/>
              <a:t>Xen 3.0</a:t>
            </a:r>
            <a:r>
              <a:rPr lang="zh-CN" altLang="en-US" sz="2000" dirty="0"/>
              <a:t>开始正式支持</a:t>
            </a:r>
            <a:r>
              <a:rPr lang="en-US" altLang="zh-CN" sz="2000" dirty="0"/>
              <a:t>Intel</a:t>
            </a:r>
            <a:r>
              <a:rPr lang="zh-CN" altLang="en-US" sz="2000" dirty="0"/>
              <a:t>的</a:t>
            </a:r>
            <a:r>
              <a:rPr lang="en-US" altLang="zh-CN" sz="2000" dirty="0"/>
              <a:t>VT</a:t>
            </a:r>
            <a:r>
              <a:rPr lang="zh-CN" altLang="en-US" sz="2000" dirty="0"/>
              <a:t>技术和</a:t>
            </a:r>
            <a:r>
              <a:rPr lang="en-US" altLang="zh-CN" sz="2000" dirty="0"/>
              <a:t>IA64</a:t>
            </a:r>
            <a:r>
              <a:rPr lang="zh-CN" altLang="en-US" sz="2000" dirty="0"/>
              <a:t>架构，从而</a:t>
            </a:r>
            <a:r>
              <a:rPr lang="en-US" altLang="zh-CN" sz="2000" dirty="0"/>
              <a:t>Xen</a:t>
            </a:r>
            <a:r>
              <a:rPr lang="zh-CN" altLang="en-US" sz="2000" dirty="0"/>
              <a:t>虚拟机可以运行完全没有修改的操作系统。</a:t>
            </a:r>
            <a:endParaRPr lang="en-US" altLang="zh-CN" sz="2000" dirty="0"/>
          </a:p>
          <a:p>
            <a:r>
              <a:rPr lang="en-US" altLang="zh-CN" sz="2000" dirty="0"/>
              <a:t>2007</a:t>
            </a:r>
            <a:r>
              <a:rPr lang="zh-CN" altLang="en-US" sz="2000" dirty="0"/>
              <a:t>年</a:t>
            </a:r>
            <a:r>
              <a:rPr lang="en-US" altLang="zh-CN" sz="2000" dirty="0"/>
              <a:t>10</a:t>
            </a:r>
            <a:r>
              <a:rPr lang="zh-CN" altLang="en-US" sz="2000" dirty="0"/>
              <a:t>月，思杰（</a:t>
            </a:r>
            <a:r>
              <a:rPr lang="en-US" altLang="zh-CN" sz="2000" dirty="0"/>
              <a:t>Citrix</a:t>
            </a:r>
            <a:r>
              <a:rPr lang="zh-CN" altLang="en-US" sz="2000" dirty="0"/>
              <a:t>）公司出资</a:t>
            </a:r>
            <a:r>
              <a:rPr lang="en-US" altLang="zh-CN" sz="2000" dirty="0"/>
              <a:t>5</a:t>
            </a:r>
            <a:r>
              <a:rPr lang="zh-CN" altLang="en-US" sz="2000" dirty="0"/>
              <a:t>亿美元收购了</a:t>
            </a:r>
            <a:r>
              <a:rPr lang="en-US" altLang="zh-CN" sz="2000" dirty="0" err="1"/>
              <a:t>XenSource</a:t>
            </a:r>
            <a:r>
              <a:rPr lang="zh-CN" altLang="en-US" sz="2000" dirty="0"/>
              <a:t>。</a:t>
            </a:r>
            <a:endParaRPr lang="zh-CN" altLang="en-US" sz="2000" dirty="0"/>
          </a:p>
        </p:txBody>
      </p:sp>
      <p:sp>
        <p:nvSpPr>
          <p:cNvPr id="6" name="标题 1"/>
          <p:cNvSpPr>
            <a:spLocks noGrp="1"/>
          </p:cNvSpPr>
          <p:nvPr>
            <p:ph type="title"/>
          </p:nvPr>
        </p:nvSpPr>
        <p:spPr>
          <a:xfrm>
            <a:off x="457200" y="205978"/>
            <a:ext cx="8229600" cy="857250"/>
          </a:xfrm>
        </p:spPr>
        <p:txBody>
          <a:bodyPr>
            <a:normAutofit/>
          </a:bodyPr>
          <a:lstStyle/>
          <a:p>
            <a:r>
              <a:rPr lang="en-US" altLang="zh-CN" dirty="0"/>
              <a:t>4.5.1  Xen</a:t>
            </a:r>
            <a:r>
              <a:rPr lang="zh-CN" altLang="zh-CN" dirty="0"/>
              <a:t>的历史</a:t>
            </a:r>
            <a:endParaRPr lang="zh-CN" altLang="en-US" dirty="0"/>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00151"/>
            <a:ext cx="8147248" cy="3099791"/>
          </a:xfrm>
        </p:spPr>
        <p:txBody>
          <a:bodyPr>
            <a:noAutofit/>
          </a:bodyPr>
          <a:lstStyle/>
          <a:p>
            <a:r>
              <a:rPr lang="en-US" altLang="zh-CN" sz="2400" dirty="0"/>
              <a:t>Xen</a:t>
            </a:r>
            <a:r>
              <a:rPr lang="zh-CN" altLang="en-US" sz="2400" dirty="0"/>
              <a:t>是一个直接在系统硬件上运行的</a:t>
            </a:r>
            <a:r>
              <a:rPr lang="zh-CN" altLang="en-US" sz="2400" dirty="0">
                <a:solidFill>
                  <a:srgbClr val="C00000"/>
                </a:solidFill>
              </a:rPr>
              <a:t>虚拟机管理程序</a:t>
            </a:r>
            <a:r>
              <a:rPr lang="zh-CN" altLang="en-US" sz="2400" dirty="0"/>
              <a:t>。</a:t>
            </a:r>
            <a:endParaRPr lang="en-US" altLang="zh-CN" sz="2400" dirty="0"/>
          </a:p>
          <a:p>
            <a:r>
              <a:rPr lang="en-US" altLang="zh-CN" sz="2400" dirty="0"/>
              <a:t>Xen</a:t>
            </a:r>
            <a:r>
              <a:rPr lang="zh-CN" altLang="en-US" sz="2400" dirty="0"/>
              <a:t>在系统硬件与虚拟机之间插入一个</a:t>
            </a:r>
            <a:r>
              <a:rPr lang="zh-CN" altLang="en-US" sz="2400" dirty="0">
                <a:solidFill>
                  <a:srgbClr val="C00000"/>
                </a:solidFill>
              </a:rPr>
              <a:t>虚拟化层</a:t>
            </a:r>
            <a:r>
              <a:rPr lang="zh-CN" altLang="en-US" sz="2400" dirty="0"/>
              <a:t>，将系统硬件转换为一个</a:t>
            </a:r>
            <a:r>
              <a:rPr lang="zh-CN" altLang="en-US" sz="2400" dirty="0">
                <a:solidFill>
                  <a:srgbClr val="C00000"/>
                </a:solidFill>
              </a:rPr>
              <a:t>逻辑计算资源池</a:t>
            </a:r>
            <a:r>
              <a:rPr lang="zh-CN" altLang="en-US" sz="2400" dirty="0"/>
              <a:t>，</a:t>
            </a:r>
            <a:r>
              <a:rPr lang="en-US" altLang="zh-CN" sz="2400" dirty="0"/>
              <a:t>Xen</a:t>
            </a:r>
            <a:r>
              <a:rPr lang="zh-CN" altLang="en-US" sz="2400" dirty="0"/>
              <a:t>可将其中的资源动态地分配给任何操作系统或应用程序。在虚拟机中运行的操作系统能够与虚拟资源交互，就好像它们是物理资源一样。</a:t>
            </a:r>
            <a:endParaRPr lang="zh-CN" altLang="en-US" sz="2400" dirty="0"/>
          </a:p>
        </p:txBody>
      </p:sp>
      <p:sp>
        <p:nvSpPr>
          <p:cNvPr id="6" name="标题 1"/>
          <p:cNvSpPr>
            <a:spLocks noGrp="1"/>
          </p:cNvSpPr>
          <p:nvPr>
            <p:ph type="title"/>
          </p:nvPr>
        </p:nvSpPr>
        <p:spPr>
          <a:xfrm>
            <a:off x="457200" y="205978"/>
            <a:ext cx="8229600" cy="857250"/>
          </a:xfrm>
        </p:spPr>
        <p:txBody>
          <a:bodyPr>
            <a:normAutofit/>
          </a:bodyPr>
          <a:lstStyle/>
          <a:p>
            <a:r>
              <a:rPr lang="en-US" altLang="zh-CN" dirty="0"/>
              <a:t>4.5.2  Xen</a:t>
            </a:r>
            <a:r>
              <a:rPr lang="zh-CN" altLang="zh-CN" dirty="0"/>
              <a:t>功能概览</a:t>
            </a:r>
            <a:endParaRPr lang="zh-CN" altLang="en-US" dirty="0"/>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205978"/>
            <a:ext cx="8229600" cy="857250"/>
          </a:xfrm>
        </p:spPr>
        <p:txBody>
          <a:bodyPr>
            <a:normAutofit/>
          </a:bodyPr>
          <a:lstStyle/>
          <a:p>
            <a:r>
              <a:rPr lang="zh-CN" altLang="en-US" dirty="0"/>
              <a:t>图</a:t>
            </a:r>
            <a:r>
              <a:rPr lang="en-US" altLang="zh-CN" dirty="0"/>
              <a:t>4.9  Xen</a:t>
            </a:r>
            <a:r>
              <a:rPr lang="zh-CN" altLang="en-US" dirty="0"/>
              <a:t>的总体结构</a:t>
            </a:r>
            <a:endParaRPr lang="zh-CN" altLang="zh-CN" dirty="0"/>
          </a:p>
        </p:txBody>
      </p:sp>
      <p:pic>
        <p:nvPicPr>
          <p:cNvPr id="10242" name="Picture 2" descr="040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91680" y="987574"/>
            <a:ext cx="5472608" cy="4129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动作按钮: 后退或前一项 3">
            <a:hlinkClick r:id="rId2"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4.6  KVM</a:t>
            </a:r>
            <a:r>
              <a:rPr lang="zh-CN" altLang="zh-CN" dirty="0"/>
              <a:t>虚拟化技术</a:t>
            </a:r>
            <a:endParaRPr lang="zh-CN" altLang="en-US" dirty="0"/>
          </a:p>
        </p:txBody>
      </p:sp>
      <p:sp>
        <p:nvSpPr>
          <p:cNvPr id="3" name="内容占位符 2"/>
          <p:cNvSpPr>
            <a:spLocks noGrp="1"/>
          </p:cNvSpPr>
          <p:nvPr>
            <p:ph idx="1"/>
          </p:nvPr>
        </p:nvSpPr>
        <p:spPr>
          <a:xfrm>
            <a:off x="457200" y="1200151"/>
            <a:ext cx="7787208" cy="2307703"/>
          </a:xfrm>
        </p:spPr>
        <p:txBody>
          <a:bodyPr/>
          <a:lstStyle/>
          <a:p>
            <a:pPr>
              <a:buNone/>
            </a:pPr>
            <a:r>
              <a:rPr lang="en-US" altLang="zh-CN" dirty="0"/>
              <a:t>4.6.1  KVM</a:t>
            </a:r>
            <a:r>
              <a:rPr lang="zh-CN" altLang="zh-CN" dirty="0"/>
              <a:t>简介</a:t>
            </a:r>
            <a:endParaRPr lang="en-US" altLang="zh-CN" dirty="0"/>
          </a:p>
          <a:p>
            <a:pPr>
              <a:buNone/>
            </a:pPr>
            <a:r>
              <a:rPr lang="en-US" altLang="zh-CN" dirty="0"/>
              <a:t>4.6.2  KVM</a:t>
            </a:r>
            <a:r>
              <a:rPr lang="zh-CN" altLang="zh-CN" dirty="0"/>
              <a:t>的基本安装操作</a:t>
            </a:r>
            <a:endParaRPr lang="zh-CN" altLang="en-US" dirty="0"/>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00151"/>
            <a:ext cx="8291264" cy="3531840"/>
          </a:xfrm>
        </p:spPr>
        <p:txBody>
          <a:bodyPr>
            <a:noAutofit/>
          </a:bodyPr>
          <a:lstStyle/>
          <a:p>
            <a:r>
              <a:rPr lang="en-US" altLang="zh-CN" sz="2000" dirty="0"/>
              <a:t>KVM</a:t>
            </a:r>
            <a:r>
              <a:rPr lang="zh-CN" altLang="en-US" sz="2000" dirty="0"/>
              <a:t>的全称是</a:t>
            </a:r>
            <a:r>
              <a:rPr lang="en-US" altLang="zh-CN" sz="2000" dirty="0">
                <a:solidFill>
                  <a:srgbClr val="C00000"/>
                </a:solidFill>
              </a:rPr>
              <a:t>Kernel Virtual Machine</a:t>
            </a:r>
            <a:r>
              <a:rPr lang="zh-CN" altLang="en-US" sz="2000" dirty="0"/>
              <a:t>，即内核虚拟机。</a:t>
            </a:r>
            <a:endParaRPr lang="en-US" altLang="zh-CN" sz="2000" dirty="0"/>
          </a:p>
          <a:p>
            <a:r>
              <a:rPr lang="en-US" altLang="zh-CN" sz="2000" dirty="0"/>
              <a:t>KVM</a:t>
            </a:r>
            <a:r>
              <a:rPr lang="zh-CN" altLang="en-US" sz="2000" dirty="0"/>
              <a:t>的运行需要主机是</a:t>
            </a:r>
            <a:r>
              <a:rPr lang="en-US" altLang="zh-CN" sz="2000" dirty="0">
                <a:solidFill>
                  <a:srgbClr val="C00000"/>
                </a:solidFill>
              </a:rPr>
              <a:t>x86</a:t>
            </a:r>
            <a:r>
              <a:rPr lang="zh-CN" altLang="en-US" sz="2000" dirty="0">
                <a:solidFill>
                  <a:srgbClr val="C00000"/>
                </a:solidFill>
              </a:rPr>
              <a:t>架构且硬件支持虚拟化技术</a:t>
            </a:r>
            <a:r>
              <a:rPr lang="zh-CN" altLang="en-US" sz="2000" dirty="0"/>
              <a:t>（如</a:t>
            </a:r>
            <a:r>
              <a:rPr lang="en-US" altLang="zh-CN" sz="2000" dirty="0"/>
              <a:t>Intel VT</a:t>
            </a:r>
            <a:r>
              <a:rPr lang="zh-CN" altLang="en-US" sz="2000" dirty="0"/>
              <a:t>或</a:t>
            </a:r>
            <a:r>
              <a:rPr lang="en-US" altLang="zh-CN" sz="2000" dirty="0"/>
              <a:t>AMD-V</a:t>
            </a:r>
            <a:r>
              <a:rPr lang="zh-CN" altLang="en-US" sz="2000" dirty="0"/>
              <a:t>），还需要一个经过修改的</a:t>
            </a:r>
            <a:r>
              <a:rPr lang="en-US" altLang="zh-CN" sz="2000" dirty="0">
                <a:solidFill>
                  <a:srgbClr val="C00000"/>
                </a:solidFill>
              </a:rPr>
              <a:t>QEMU</a:t>
            </a:r>
            <a:r>
              <a:rPr lang="zh-CN" altLang="en-US" sz="2000" dirty="0">
                <a:solidFill>
                  <a:srgbClr val="C00000"/>
                </a:solidFill>
              </a:rPr>
              <a:t>软件（</a:t>
            </a:r>
            <a:r>
              <a:rPr lang="en-US" altLang="zh-CN" sz="2000" dirty="0" err="1">
                <a:solidFill>
                  <a:srgbClr val="C00000"/>
                </a:solidFill>
              </a:rPr>
              <a:t>qemu-kvm</a:t>
            </a:r>
            <a:r>
              <a:rPr lang="zh-CN" altLang="en-US" sz="2000" dirty="0">
                <a:solidFill>
                  <a:srgbClr val="C00000"/>
                </a:solidFill>
              </a:rPr>
              <a:t>）</a:t>
            </a:r>
            <a:r>
              <a:rPr lang="zh-CN" altLang="en-US" sz="2000" dirty="0"/>
              <a:t>作为虚拟机上层控制和界面。</a:t>
            </a:r>
            <a:r>
              <a:rPr lang="en-US" altLang="zh-CN" sz="2000" dirty="0"/>
              <a:t>KVM</a:t>
            </a:r>
            <a:r>
              <a:rPr lang="zh-CN" altLang="en-US" sz="2000" dirty="0"/>
              <a:t>能在不改变</a:t>
            </a:r>
            <a:r>
              <a:rPr lang="en-US" altLang="zh-CN" sz="2000" dirty="0"/>
              <a:t>Linux</a:t>
            </a:r>
            <a:r>
              <a:rPr lang="zh-CN" altLang="en-US" sz="2000" dirty="0"/>
              <a:t>或</a:t>
            </a:r>
            <a:r>
              <a:rPr lang="en-US" altLang="zh-CN" sz="2000" dirty="0"/>
              <a:t>Windows</a:t>
            </a:r>
            <a:r>
              <a:rPr lang="zh-CN" altLang="en-US" sz="2000" dirty="0"/>
              <a:t>镜像的情况下同时运行多个虚拟机，并为每一个虚拟机配置个性化硬件环境。支持</a:t>
            </a:r>
            <a:r>
              <a:rPr lang="en-US" altLang="zh-CN" sz="2000" dirty="0"/>
              <a:t>KVM</a:t>
            </a:r>
            <a:r>
              <a:rPr lang="zh-CN" altLang="en-US" sz="2000" dirty="0"/>
              <a:t>虚拟化技术的操作系统有很多，包括各种</a:t>
            </a:r>
            <a:r>
              <a:rPr lang="en-US" altLang="zh-CN" sz="2000" dirty="0"/>
              <a:t>Linux</a:t>
            </a:r>
            <a:r>
              <a:rPr lang="zh-CN" altLang="en-US" sz="2000" dirty="0"/>
              <a:t>版本、</a:t>
            </a:r>
            <a:r>
              <a:rPr lang="en-US" altLang="zh-CN" sz="2000" dirty="0"/>
              <a:t>FreeBSD</a:t>
            </a:r>
            <a:r>
              <a:rPr lang="zh-CN" altLang="en-US" sz="2000" dirty="0"/>
              <a:t>、</a:t>
            </a:r>
            <a:r>
              <a:rPr lang="en-US" altLang="zh-CN" sz="2000" dirty="0"/>
              <a:t>Solaris</a:t>
            </a:r>
            <a:r>
              <a:rPr lang="zh-CN" altLang="en-US" sz="2000" dirty="0"/>
              <a:t>、</a:t>
            </a:r>
            <a:r>
              <a:rPr lang="en-US" altLang="zh-CN" sz="2000" dirty="0"/>
              <a:t>Windows</a:t>
            </a:r>
            <a:r>
              <a:rPr lang="zh-CN" altLang="en-US" sz="2000" dirty="0"/>
              <a:t>、</a:t>
            </a:r>
            <a:r>
              <a:rPr lang="en-US" altLang="zh-CN" sz="2000" dirty="0"/>
              <a:t>Haiku</a:t>
            </a:r>
            <a:r>
              <a:rPr lang="zh-CN" altLang="en-US" sz="2000" dirty="0"/>
              <a:t>、</a:t>
            </a:r>
            <a:r>
              <a:rPr lang="en-US" altLang="zh-CN" sz="2000" dirty="0" err="1"/>
              <a:t>ReactOS</a:t>
            </a:r>
            <a:r>
              <a:rPr lang="zh-CN" altLang="en-US" sz="2000" dirty="0"/>
              <a:t>、</a:t>
            </a:r>
            <a:r>
              <a:rPr lang="en-US" altLang="zh-CN" sz="2000" dirty="0"/>
              <a:t>Plan 9</a:t>
            </a:r>
            <a:r>
              <a:rPr lang="zh-CN" altLang="en-US" sz="2000" dirty="0"/>
              <a:t>、</a:t>
            </a:r>
            <a:r>
              <a:rPr lang="en-US" altLang="zh-CN" sz="2000" dirty="0"/>
              <a:t>AROS Research OS</a:t>
            </a:r>
            <a:r>
              <a:rPr lang="zh-CN" altLang="en-US" sz="2000" dirty="0"/>
              <a:t>、</a:t>
            </a:r>
            <a:r>
              <a:rPr lang="en-US" altLang="zh-CN" sz="2000" dirty="0"/>
              <a:t>Mac OS X</a:t>
            </a:r>
            <a:r>
              <a:rPr lang="zh-CN" altLang="en-US" sz="2000" dirty="0"/>
              <a:t>等。</a:t>
            </a:r>
            <a:endParaRPr lang="zh-CN" altLang="en-US" sz="2000" dirty="0"/>
          </a:p>
        </p:txBody>
      </p:sp>
      <p:sp>
        <p:nvSpPr>
          <p:cNvPr id="6" name="标题 1"/>
          <p:cNvSpPr>
            <a:spLocks noGrp="1"/>
          </p:cNvSpPr>
          <p:nvPr>
            <p:ph type="title"/>
          </p:nvPr>
        </p:nvSpPr>
        <p:spPr>
          <a:xfrm>
            <a:off x="457200" y="205978"/>
            <a:ext cx="8229600" cy="857250"/>
          </a:xfrm>
        </p:spPr>
        <p:txBody>
          <a:bodyPr>
            <a:normAutofit/>
          </a:bodyPr>
          <a:lstStyle/>
          <a:p>
            <a:r>
              <a:rPr lang="en-US" altLang="zh-CN" dirty="0"/>
              <a:t>4.6.1  KVM</a:t>
            </a:r>
            <a:r>
              <a:rPr lang="zh-CN" altLang="zh-CN" dirty="0"/>
              <a:t>简介</a:t>
            </a:r>
            <a:endParaRPr lang="zh-CN" altLang="en-US" dirty="0"/>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4.6.2 KVM</a:t>
            </a:r>
            <a:r>
              <a:rPr lang="zh-CN" altLang="zh-CN" dirty="0"/>
              <a:t>的基本安装操作</a:t>
            </a:r>
            <a:endParaRPr lang="zh-CN" altLang="en-US" dirty="0"/>
          </a:p>
        </p:txBody>
      </p:sp>
      <p:sp>
        <p:nvSpPr>
          <p:cNvPr id="3" name="内容占位符 2"/>
          <p:cNvSpPr>
            <a:spLocks noGrp="1"/>
          </p:cNvSpPr>
          <p:nvPr>
            <p:ph idx="1"/>
          </p:nvPr>
        </p:nvSpPr>
        <p:spPr>
          <a:xfrm>
            <a:off x="457200" y="1347614"/>
            <a:ext cx="6275040" cy="3528392"/>
          </a:xfrm>
        </p:spPr>
        <p:txBody>
          <a:bodyPr>
            <a:normAutofit/>
          </a:bodyPr>
          <a:lstStyle/>
          <a:p>
            <a:pPr>
              <a:buNone/>
            </a:pPr>
            <a:r>
              <a:rPr lang="en-US" altLang="zh-CN" sz="2400" dirty="0"/>
              <a:t>1</a:t>
            </a:r>
            <a:r>
              <a:rPr lang="zh-CN" altLang="en-US" sz="2400" dirty="0"/>
              <a:t>．安装</a:t>
            </a:r>
            <a:r>
              <a:rPr lang="en-US" altLang="zh-CN" sz="2400" dirty="0" err="1"/>
              <a:t>kvm</a:t>
            </a:r>
            <a:r>
              <a:rPr lang="zh-CN" altLang="en-US" sz="2400" dirty="0"/>
              <a:t>及其依赖包</a:t>
            </a:r>
            <a:endParaRPr lang="en-US" altLang="zh-CN" sz="2400" dirty="0"/>
          </a:p>
          <a:p>
            <a:pPr>
              <a:buNone/>
            </a:pPr>
            <a:r>
              <a:rPr lang="en-US" altLang="zh-CN" sz="2400" dirty="0"/>
              <a:t>2</a:t>
            </a:r>
            <a:r>
              <a:rPr lang="zh-CN" altLang="en-US" sz="2400" dirty="0"/>
              <a:t>．启动</a:t>
            </a:r>
            <a:r>
              <a:rPr lang="en-US" altLang="zh-CN" sz="2400" dirty="0" err="1"/>
              <a:t>Virt</a:t>
            </a:r>
            <a:r>
              <a:rPr lang="en-US" altLang="zh-CN" sz="2400" dirty="0"/>
              <a:t> Manager</a:t>
            </a:r>
            <a:endParaRPr lang="en-US" altLang="zh-CN" sz="2400" dirty="0"/>
          </a:p>
          <a:p>
            <a:pPr>
              <a:buNone/>
            </a:pPr>
            <a:r>
              <a:rPr lang="en-US" altLang="zh-CN" sz="2400" dirty="0"/>
              <a:t>3</a:t>
            </a:r>
            <a:r>
              <a:rPr lang="zh-CN" altLang="en-US" sz="2400" dirty="0"/>
              <a:t>．配置桥接接口</a:t>
            </a:r>
            <a:endParaRPr lang="en-US" altLang="zh-CN" sz="2400" dirty="0"/>
          </a:p>
          <a:p>
            <a:pPr>
              <a:buNone/>
            </a:pPr>
            <a:r>
              <a:rPr lang="en-US" altLang="zh-CN" sz="2400" dirty="0"/>
              <a:t>4.   </a:t>
            </a:r>
            <a:r>
              <a:rPr lang="zh-CN" altLang="en-US" sz="2400" dirty="0"/>
              <a:t>创建虚拟机</a:t>
            </a:r>
            <a:endParaRPr lang="en-US" altLang="zh-CN" sz="2400" dirty="0"/>
          </a:p>
        </p:txBody>
      </p:sp>
      <p:sp>
        <p:nvSpPr>
          <p:cNvPr id="4" name="动作按钮: 后退或前一项 3">
            <a:hlinkClick r:id="rId1"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4.7  </a:t>
            </a:r>
            <a:r>
              <a:rPr lang="zh-CN" altLang="zh-CN" dirty="0"/>
              <a:t>轻量级虚拟化</a:t>
            </a:r>
            <a:endParaRPr lang="zh-CN" altLang="en-US" dirty="0"/>
          </a:p>
        </p:txBody>
      </p:sp>
      <p:sp>
        <p:nvSpPr>
          <p:cNvPr id="3" name="内容占位符 2"/>
          <p:cNvSpPr>
            <a:spLocks noGrp="1"/>
          </p:cNvSpPr>
          <p:nvPr>
            <p:ph idx="1"/>
          </p:nvPr>
        </p:nvSpPr>
        <p:spPr>
          <a:xfrm>
            <a:off x="457200" y="1200151"/>
            <a:ext cx="7787208" cy="2307703"/>
          </a:xfrm>
        </p:spPr>
        <p:txBody>
          <a:bodyPr/>
          <a:lstStyle/>
          <a:p>
            <a:pPr>
              <a:buNone/>
            </a:pPr>
            <a:r>
              <a:rPr lang="en-US" altLang="zh-CN" dirty="0"/>
              <a:t>4.7.1  </a:t>
            </a:r>
            <a:r>
              <a:rPr lang="zh-CN" altLang="zh-CN" dirty="0"/>
              <a:t>容器技术简介</a:t>
            </a:r>
            <a:endParaRPr lang="en-US" altLang="zh-CN" dirty="0"/>
          </a:p>
          <a:p>
            <a:pPr>
              <a:buNone/>
            </a:pPr>
            <a:r>
              <a:rPr lang="en-US" altLang="zh-CN" dirty="0"/>
              <a:t>4.7.2  </a:t>
            </a:r>
            <a:r>
              <a:rPr lang="zh-CN" altLang="zh-CN" dirty="0"/>
              <a:t>容器与虚拟机的对比</a:t>
            </a:r>
            <a:endParaRPr lang="en-US" altLang="zh-CN" dirty="0"/>
          </a:p>
          <a:p>
            <a:pPr>
              <a:buNone/>
            </a:pPr>
            <a:r>
              <a:rPr lang="en-US" altLang="zh-CN" dirty="0"/>
              <a:t>4.7.3  </a:t>
            </a:r>
            <a:r>
              <a:rPr lang="zh-CN" altLang="zh-CN" dirty="0"/>
              <a:t>容器背后的内核知识</a:t>
            </a:r>
            <a:endParaRPr lang="zh-CN" altLang="en-US" dirty="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4.1  </a:t>
            </a:r>
            <a:r>
              <a:rPr lang="zh-CN" altLang="en-US" dirty="0"/>
              <a:t>虚拟化的定义</a:t>
            </a:r>
            <a:endParaRPr lang="zh-CN" altLang="en-US" dirty="0"/>
          </a:p>
        </p:txBody>
      </p:sp>
      <p:sp>
        <p:nvSpPr>
          <p:cNvPr id="5" name="内容占位符 2"/>
          <p:cNvSpPr>
            <a:spLocks noGrp="1"/>
          </p:cNvSpPr>
          <p:nvPr>
            <p:ph idx="1"/>
          </p:nvPr>
        </p:nvSpPr>
        <p:spPr>
          <a:xfrm>
            <a:off x="457200" y="1200151"/>
            <a:ext cx="8229600" cy="3394472"/>
          </a:xfrm>
        </p:spPr>
        <p:txBody>
          <a:bodyPr>
            <a:normAutofit fontScale="85000" lnSpcReduction="20000"/>
          </a:bodyPr>
          <a:lstStyle/>
          <a:p>
            <a:pPr>
              <a:lnSpc>
                <a:spcPct val="120000"/>
              </a:lnSpc>
              <a:tabLst>
                <a:tab pos="0" algn="l"/>
              </a:tabLst>
            </a:pPr>
            <a:r>
              <a:rPr lang="zh-CN" altLang="en-US" dirty="0"/>
              <a:t>在计算机科学领域中，虚拟化代表着对计算资源的抽象，而不仅仅局限于虚拟机的概念。</a:t>
            </a:r>
            <a:endParaRPr lang="en-US" altLang="zh-CN" dirty="0"/>
          </a:p>
          <a:p>
            <a:pPr>
              <a:lnSpc>
                <a:spcPct val="120000"/>
              </a:lnSpc>
              <a:tabLst>
                <a:tab pos="0" algn="l"/>
              </a:tabLst>
            </a:pPr>
            <a:r>
              <a:rPr lang="zh-CN" altLang="zh-CN" dirty="0"/>
              <a:t>虚拟化技术</a:t>
            </a:r>
            <a:r>
              <a:rPr lang="zh-CN" altLang="en-US" dirty="0"/>
              <a:t>分</a:t>
            </a:r>
            <a:r>
              <a:rPr lang="zh-CN" altLang="zh-CN" dirty="0"/>
              <a:t>类</a:t>
            </a:r>
            <a:r>
              <a:rPr lang="zh-CN" altLang="en-US" dirty="0"/>
              <a:t>：</a:t>
            </a:r>
            <a:endParaRPr lang="en-US" altLang="zh-CN" dirty="0"/>
          </a:p>
          <a:p>
            <a:pPr marL="0" indent="0">
              <a:lnSpc>
                <a:spcPct val="120000"/>
              </a:lnSpc>
              <a:buNone/>
              <a:tabLst>
                <a:tab pos="0" algn="l"/>
              </a:tabLst>
            </a:pPr>
            <a:r>
              <a:rPr lang="en-US" altLang="zh-CN" dirty="0"/>
              <a:t>	     1</a:t>
            </a:r>
            <a:r>
              <a:rPr lang="zh-CN" altLang="en-US" dirty="0"/>
              <a:t>．</a:t>
            </a:r>
            <a:r>
              <a:rPr lang="zh-CN" altLang="zh-CN" dirty="0"/>
              <a:t>服务器虚拟化</a:t>
            </a:r>
            <a:endParaRPr lang="en-US" altLang="zh-CN" dirty="0"/>
          </a:p>
          <a:p>
            <a:pPr marL="0" indent="0">
              <a:lnSpc>
                <a:spcPct val="120000"/>
              </a:lnSpc>
              <a:buNone/>
              <a:tabLst>
                <a:tab pos="0" algn="l"/>
              </a:tabLst>
            </a:pPr>
            <a:r>
              <a:rPr lang="en-US" altLang="zh-CN" dirty="0"/>
              <a:t>     2</a:t>
            </a:r>
            <a:r>
              <a:rPr lang="zh-CN" altLang="en-US" dirty="0"/>
              <a:t>．</a:t>
            </a:r>
            <a:r>
              <a:rPr lang="zh-CN" altLang="zh-CN" dirty="0"/>
              <a:t>网络虚拟化</a:t>
            </a:r>
            <a:endParaRPr lang="en-US" altLang="zh-CN" dirty="0"/>
          </a:p>
          <a:p>
            <a:pPr marL="0" indent="0">
              <a:lnSpc>
                <a:spcPct val="120000"/>
              </a:lnSpc>
              <a:buNone/>
              <a:tabLst>
                <a:tab pos="0" algn="l"/>
              </a:tabLst>
            </a:pPr>
            <a:r>
              <a:rPr lang="en-US" altLang="zh-CN" dirty="0"/>
              <a:t>     3</a:t>
            </a:r>
            <a:r>
              <a:rPr lang="zh-CN" altLang="en-US" dirty="0"/>
              <a:t>．</a:t>
            </a:r>
            <a:r>
              <a:rPr lang="zh-CN" altLang="zh-CN" dirty="0"/>
              <a:t>桌面虚拟化</a:t>
            </a:r>
            <a:endParaRPr lang="en-US" altLang="zh-CN" dirty="0"/>
          </a:p>
          <a:p>
            <a:pPr marL="0" indent="0">
              <a:lnSpc>
                <a:spcPct val="120000"/>
              </a:lnSpc>
              <a:buNone/>
              <a:tabLst>
                <a:tab pos="0" algn="l"/>
              </a:tabLst>
            </a:pPr>
            <a:r>
              <a:rPr lang="en-US" altLang="zh-CN" dirty="0"/>
              <a:t>	     4</a:t>
            </a:r>
            <a:r>
              <a:rPr lang="zh-CN" altLang="en-US" dirty="0"/>
              <a:t>．</a:t>
            </a:r>
            <a:r>
              <a:rPr lang="zh-CN" altLang="zh-CN" dirty="0"/>
              <a:t>软件定义的存储</a:t>
            </a:r>
            <a:endParaRPr lang="en-US" altLang="zh-CN" dirty="0"/>
          </a:p>
          <a:p>
            <a:pPr marL="0" indent="0">
              <a:lnSpc>
                <a:spcPct val="120000"/>
              </a:lnSpc>
              <a:buNone/>
            </a:pPr>
            <a:endParaRPr lang="zh-CN" altLang="en-US" dirty="0"/>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4.7.1 </a:t>
            </a:r>
            <a:r>
              <a:rPr lang="zh-CN" altLang="zh-CN" dirty="0"/>
              <a:t>容器技术简介</a:t>
            </a:r>
            <a:endParaRPr lang="zh-CN" altLang="en-US" dirty="0"/>
          </a:p>
        </p:txBody>
      </p:sp>
      <p:sp>
        <p:nvSpPr>
          <p:cNvPr id="5" name="矩形 4"/>
          <p:cNvSpPr/>
          <p:nvPr/>
        </p:nvSpPr>
        <p:spPr>
          <a:xfrm>
            <a:off x="2555776" y="4083918"/>
            <a:ext cx="3960440" cy="461665"/>
          </a:xfrm>
          <a:prstGeom prst="rect">
            <a:avLst/>
          </a:prstGeom>
        </p:spPr>
        <p:txBody>
          <a:bodyPr wrap="square">
            <a:spAutoFit/>
          </a:bodyPr>
          <a:lstStyle/>
          <a:p>
            <a:r>
              <a:rPr lang="zh-CN" altLang="en-US" sz="2400" dirty="0">
                <a:latin typeface="+mj-lt"/>
                <a:ea typeface="黑体" panose="02010609060101010101" pitchFamily="49" charset="-122"/>
              </a:rPr>
              <a:t>图</a:t>
            </a:r>
            <a:r>
              <a:rPr lang="en-US" altLang="zh-CN" sz="2400" dirty="0">
                <a:latin typeface="+mj-lt"/>
                <a:ea typeface="黑体" panose="02010609060101010101" pitchFamily="49" charset="-122"/>
              </a:rPr>
              <a:t>4.23  </a:t>
            </a:r>
            <a:r>
              <a:rPr lang="zh-CN" altLang="en-US" sz="2400" dirty="0">
                <a:latin typeface="+mj-lt"/>
                <a:ea typeface="黑体" panose="02010609060101010101" pitchFamily="49" charset="-122"/>
              </a:rPr>
              <a:t>容器技术的发展过程</a:t>
            </a:r>
            <a:endParaRPr lang="zh-CN" altLang="zh-CN" sz="2400" dirty="0">
              <a:latin typeface="+mj-lt"/>
              <a:ea typeface="黑体" panose="02010609060101010101" pitchFamily="49" charset="-122"/>
            </a:endParaRPr>
          </a:p>
        </p:txBody>
      </p:sp>
      <p:pic>
        <p:nvPicPr>
          <p:cNvPr id="2050" name="Picture 2"/>
          <p:cNvPicPr>
            <a:picLocks noChangeAspect="1" noChangeArrowheads="1"/>
          </p:cNvPicPr>
          <p:nvPr/>
        </p:nvPicPr>
        <p:blipFill>
          <a:blip r:embed="rId1" cstate="print"/>
          <a:srcRect/>
          <a:stretch>
            <a:fillRect/>
          </a:stretch>
        </p:blipFill>
        <p:spPr bwMode="auto">
          <a:xfrm>
            <a:off x="268536" y="1677938"/>
            <a:ext cx="8632060" cy="2304256"/>
          </a:xfrm>
          <a:prstGeom prst="rect">
            <a:avLst/>
          </a:prstGeom>
          <a:noFill/>
          <a:ln w="9525">
            <a:noFill/>
            <a:miter lim="800000"/>
            <a:headEnd/>
            <a:tailEnd/>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4.7.2  </a:t>
            </a:r>
            <a:r>
              <a:rPr lang="zh-CN" altLang="zh-CN" dirty="0"/>
              <a:t>容器与虚拟机的对比</a:t>
            </a:r>
            <a:endParaRPr lang="zh-CN" altLang="en-US" dirty="0"/>
          </a:p>
        </p:txBody>
      </p:sp>
      <p:sp>
        <p:nvSpPr>
          <p:cNvPr id="5" name="矩形 4"/>
          <p:cNvSpPr/>
          <p:nvPr/>
        </p:nvSpPr>
        <p:spPr>
          <a:xfrm>
            <a:off x="2123728" y="3939902"/>
            <a:ext cx="4464496" cy="369332"/>
          </a:xfrm>
          <a:prstGeom prst="rect">
            <a:avLst/>
          </a:prstGeom>
        </p:spPr>
        <p:txBody>
          <a:bodyPr wrap="square">
            <a:spAutoFit/>
          </a:bodyPr>
          <a:lstStyle/>
          <a:p>
            <a:r>
              <a:rPr lang="zh-CN" altLang="en-US" dirty="0">
                <a:latin typeface="+mj-lt"/>
                <a:ea typeface="黑体" panose="02010609060101010101" pitchFamily="49" charset="-122"/>
              </a:rPr>
              <a:t>图</a:t>
            </a:r>
            <a:r>
              <a:rPr lang="en-US" altLang="zh-CN" dirty="0">
                <a:latin typeface="+mj-lt"/>
                <a:ea typeface="黑体" panose="02010609060101010101" pitchFamily="49" charset="-122"/>
              </a:rPr>
              <a:t>4.24  </a:t>
            </a:r>
            <a:r>
              <a:rPr lang="zh-CN" altLang="en-US" dirty="0">
                <a:latin typeface="+mj-lt"/>
                <a:ea typeface="黑体" panose="02010609060101010101" pitchFamily="49" charset="-122"/>
              </a:rPr>
              <a:t>虚拟机（左）与 容器（右）的区别</a:t>
            </a:r>
            <a:endParaRPr lang="zh-CN" altLang="zh-CN" dirty="0">
              <a:latin typeface="+mj-lt"/>
              <a:ea typeface="黑体" panose="02010609060101010101" pitchFamily="49" charset="-122"/>
            </a:endParaRPr>
          </a:p>
        </p:txBody>
      </p:sp>
      <p:pic>
        <p:nvPicPr>
          <p:cNvPr id="9218"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75656" y="1278961"/>
            <a:ext cx="2880320" cy="258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1271080"/>
            <a:ext cx="2880320" cy="258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4.7.3  </a:t>
            </a:r>
            <a:r>
              <a:rPr lang="zh-CN" altLang="zh-CN" dirty="0"/>
              <a:t>容器背后的内核知识</a:t>
            </a:r>
            <a:endParaRPr lang="zh-CN" altLang="en-US" dirty="0"/>
          </a:p>
        </p:txBody>
      </p:sp>
      <p:sp>
        <p:nvSpPr>
          <p:cNvPr id="3" name="内容占位符 2"/>
          <p:cNvSpPr>
            <a:spLocks noGrp="1"/>
          </p:cNvSpPr>
          <p:nvPr>
            <p:ph idx="1"/>
          </p:nvPr>
        </p:nvSpPr>
        <p:spPr>
          <a:xfrm>
            <a:off x="539552" y="1203598"/>
            <a:ext cx="7992888" cy="3600400"/>
          </a:xfrm>
        </p:spPr>
        <p:txBody>
          <a:bodyPr>
            <a:normAutofit/>
          </a:bodyPr>
          <a:lstStyle/>
          <a:p>
            <a:pPr marL="0" indent="0">
              <a:lnSpc>
                <a:spcPct val="120000"/>
              </a:lnSpc>
              <a:buNone/>
            </a:pPr>
            <a:r>
              <a:rPr lang="en-US" altLang="zh-CN" sz="2400" dirty="0"/>
              <a:t>Docker</a:t>
            </a:r>
            <a:r>
              <a:rPr lang="zh-CN" altLang="en-US" sz="2400" dirty="0"/>
              <a:t>容器本质上是宿主机上的一个进程，通过</a:t>
            </a:r>
            <a:r>
              <a:rPr lang="en-US" altLang="zh-CN" sz="2400" dirty="0">
                <a:solidFill>
                  <a:srgbClr val="C00000"/>
                </a:solidFill>
              </a:rPr>
              <a:t>namespace</a:t>
            </a:r>
            <a:r>
              <a:rPr lang="zh-CN" altLang="en-US" sz="2400" dirty="0"/>
              <a:t>实现了资源隔离，通过</a:t>
            </a:r>
            <a:r>
              <a:rPr lang="en-US" altLang="zh-CN" sz="2400" dirty="0" err="1">
                <a:solidFill>
                  <a:srgbClr val="C00000"/>
                </a:solidFill>
              </a:rPr>
              <a:t>cgroups</a:t>
            </a:r>
            <a:r>
              <a:rPr lang="zh-CN" altLang="en-US" sz="2400" dirty="0"/>
              <a:t>实现了资源限制，通过</a:t>
            </a:r>
            <a:r>
              <a:rPr lang="zh-CN" altLang="en-US" sz="2400" dirty="0">
                <a:solidFill>
                  <a:srgbClr val="C00000"/>
                </a:solidFill>
              </a:rPr>
              <a:t>写时复制技术(copy-on-write)</a:t>
            </a:r>
            <a:r>
              <a:rPr lang="zh-CN" altLang="en-US" sz="2400" dirty="0"/>
              <a:t>实现了高效的文件操作。</a:t>
            </a:r>
            <a:endParaRPr lang="en-US" altLang="zh-CN" sz="2400" dirty="0"/>
          </a:p>
          <a:p>
            <a:pPr marL="811530" indent="-455930">
              <a:lnSpc>
                <a:spcPct val="120000"/>
              </a:lnSpc>
              <a:buFont typeface="+mj-lt"/>
              <a:buAutoNum type="arabicPeriod"/>
            </a:pPr>
            <a:r>
              <a:rPr lang="en-US" altLang="zh-CN" sz="2400" dirty="0"/>
              <a:t>namespace</a:t>
            </a:r>
            <a:r>
              <a:rPr lang="zh-CN" altLang="zh-CN" sz="2400" dirty="0"/>
              <a:t>资源隔离</a:t>
            </a:r>
            <a:endParaRPr lang="zh-CN" altLang="en-US" sz="2400" dirty="0"/>
          </a:p>
          <a:p>
            <a:pPr marL="811530" indent="-455930">
              <a:lnSpc>
                <a:spcPct val="120000"/>
              </a:lnSpc>
              <a:buFont typeface="+mj-lt"/>
              <a:buAutoNum type="arabicPeriod"/>
            </a:pPr>
            <a:r>
              <a:rPr lang="en-US" altLang="zh-CN" sz="2400" dirty="0" err="1"/>
              <a:t>Cgroups</a:t>
            </a:r>
            <a:r>
              <a:rPr lang="zh-CN" altLang="en-US" sz="2400" dirty="0"/>
              <a:t>资源控制</a:t>
            </a:r>
            <a:endParaRPr lang="zh-CN" altLang="en-US" sz="2400" dirty="0"/>
          </a:p>
          <a:p>
            <a:pPr marL="811530" indent="-455930">
              <a:lnSpc>
                <a:spcPct val="120000"/>
              </a:lnSpc>
              <a:buFont typeface="+mj-lt"/>
              <a:buAutoNum type="arabicPeriod"/>
            </a:pPr>
            <a:r>
              <a:rPr lang="zh-CN" altLang="zh-CN" sz="2400" dirty="0"/>
              <a:t>写时复制技术</a:t>
            </a:r>
            <a:endParaRPr lang="zh-CN" altLang="en-US" sz="2400" dirty="0"/>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a:t>
            </a:r>
            <a:r>
              <a:rPr lang="zh-CN" altLang="zh-CN" dirty="0"/>
              <a:t>．</a:t>
            </a:r>
            <a:r>
              <a:rPr lang="en-US" altLang="zh-CN" dirty="0"/>
              <a:t>namespace</a:t>
            </a:r>
            <a:r>
              <a:rPr lang="zh-CN" altLang="zh-CN" dirty="0"/>
              <a:t>资源隔离</a:t>
            </a:r>
            <a:endParaRPr lang="zh-CN" altLang="en-US" dirty="0"/>
          </a:p>
        </p:txBody>
      </p:sp>
      <p:sp>
        <p:nvSpPr>
          <p:cNvPr id="3" name="内容占位符 2"/>
          <p:cNvSpPr>
            <a:spLocks noGrp="1"/>
          </p:cNvSpPr>
          <p:nvPr>
            <p:ph idx="1"/>
          </p:nvPr>
        </p:nvSpPr>
        <p:spPr>
          <a:xfrm>
            <a:off x="457200" y="1200151"/>
            <a:ext cx="8147248" cy="1011559"/>
          </a:xfrm>
        </p:spPr>
        <p:txBody>
          <a:bodyPr>
            <a:normAutofit/>
          </a:bodyPr>
          <a:lstStyle/>
          <a:p>
            <a:r>
              <a:rPr lang="en-US" altLang="zh-CN" sz="2200" dirty="0"/>
              <a:t>Linux</a:t>
            </a:r>
            <a:r>
              <a:rPr lang="zh-CN" altLang="en-US" sz="2200" dirty="0"/>
              <a:t>内核中提供了</a:t>
            </a:r>
            <a:r>
              <a:rPr lang="en-US" altLang="zh-CN" sz="2200" dirty="0"/>
              <a:t>6</a:t>
            </a:r>
            <a:r>
              <a:rPr lang="zh-CN" altLang="en-US" sz="2200" dirty="0"/>
              <a:t>种</a:t>
            </a:r>
            <a:r>
              <a:rPr lang="en-US" altLang="zh-CN" sz="2200" dirty="0"/>
              <a:t>namespace</a:t>
            </a:r>
            <a:r>
              <a:rPr lang="zh-CN" altLang="en-US" sz="2200" dirty="0"/>
              <a:t>系统调用，基本实现了容器需要的隔离机制。具体系统调用名称如表</a:t>
            </a:r>
            <a:r>
              <a:rPr lang="en-US" altLang="zh-CN" sz="2200" dirty="0"/>
              <a:t>4.1</a:t>
            </a:r>
            <a:r>
              <a:rPr lang="zh-CN" altLang="en-US" sz="2200" dirty="0"/>
              <a:t>所示。</a:t>
            </a:r>
            <a:endParaRPr lang="zh-CN" altLang="en-US" sz="2200" dirty="0"/>
          </a:p>
        </p:txBody>
      </p:sp>
      <p:pic>
        <p:nvPicPr>
          <p:cNvPr id="5" name="图片 4"/>
          <p:cNvPicPr>
            <a:picLocks noChangeAspect="1"/>
          </p:cNvPicPr>
          <p:nvPr/>
        </p:nvPicPr>
        <p:blipFill>
          <a:blip r:embed="rId1" cstate="print"/>
          <a:stretch>
            <a:fillRect/>
          </a:stretch>
        </p:blipFill>
        <p:spPr>
          <a:xfrm>
            <a:off x="780232" y="2396376"/>
            <a:ext cx="7776864" cy="2714264"/>
          </a:xfrm>
          <a:prstGeom prst="rect">
            <a:avLst/>
          </a:prstGeom>
        </p:spPr>
      </p:pic>
      <p:sp>
        <p:nvSpPr>
          <p:cNvPr id="6" name="矩形 5"/>
          <p:cNvSpPr/>
          <p:nvPr/>
        </p:nvSpPr>
        <p:spPr>
          <a:xfrm>
            <a:off x="780232" y="2027044"/>
            <a:ext cx="2755883" cy="369332"/>
          </a:xfrm>
          <a:prstGeom prst="rect">
            <a:avLst/>
          </a:prstGeom>
        </p:spPr>
        <p:txBody>
          <a:bodyPr wrap="none">
            <a:spAutoFit/>
          </a:bodyPr>
          <a:lstStyle/>
          <a:p>
            <a:r>
              <a:rPr lang="zh-CN" altLang="zh-CN" kern="1000" dirty="0">
                <a:latin typeface="Times New Roman" panose="02020603050405020304" pitchFamily="18" charset="0"/>
                <a:ea typeface="方正宋一简体"/>
                <a:cs typeface="Times New Roman" panose="02020603050405020304" pitchFamily="18" charset="0"/>
              </a:rPr>
              <a:t>表</a:t>
            </a:r>
            <a:r>
              <a:rPr lang="en-US" altLang="zh-CN" kern="1000" dirty="0">
                <a:latin typeface="Times New Roman" panose="02020603050405020304" pitchFamily="18" charset="0"/>
                <a:ea typeface="方正宋一简体"/>
              </a:rPr>
              <a:t>4.1  namespace</a:t>
            </a:r>
            <a:r>
              <a:rPr lang="zh-CN" altLang="zh-CN" kern="1000" dirty="0">
                <a:latin typeface="Times New Roman" panose="02020603050405020304" pitchFamily="18" charset="0"/>
                <a:ea typeface="方正宋一简体"/>
                <a:cs typeface="Times New Roman" panose="02020603050405020304" pitchFamily="18" charset="0"/>
              </a:rPr>
              <a:t>六项隔离</a:t>
            </a:r>
            <a:endParaRPr lang="zh-CN" altLang="en-US" dirty="0"/>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a:t>
            </a:r>
            <a:r>
              <a:rPr lang="zh-CN" altLang="zh-CN" dirty="0"/>
              <a:t>．</a:t>
            </a:r>
            <a:r>
              <a:rPr lang="en-US" altLang="zh-CN" dirty="0" err="1"/>
              <a:t>Cgroups</a:t>
            </a:r>
            <a:r>
              <a:rPr lang="zh-CN" altLang="en-US" dirty="0"/>
              <a:t>资源控制</a:t>
            </a:r>
            <a:endParaRPr lang="zh-CN" altLang="en-US" dirty="0"/>
          </a:p>
        </p:txBody>
      </p:sp>
      <p:sp>
        <p:nvSpPr>
          <p:cNvPr id="6" name="内容占位符 2"/>
          <p:cNvSpPr>
            <a:spLocks noGrp="1"/>
          </p:cNvSpPr>
          <p:nvPr>
            <p:ph idx="1"/>
          </p:nvPr>
        </p:nvSpPr>
        <p:spPr>
          <a:xfrm>
            <a:off x="179512" y="1063228"/>
            <a:ext cx="8856984" cy="3874294"/>
          </a:xfrm>
        </p:spPr>
        <p:txBody>
          <a:bodyPr>
            <a:noAutofit/>
          </a:bodyPr>
          <a:lstStyle/>
          <a:p>
            <a:r>
              <a:rPr lang="en-US" altLang="zh-CN" sz="2200" dirty="0"/>
              <a:t>Linux </a:t>
            </a:r>
            <a:r>
              <a:rPr lang="en-US" altLang="zh-CN" sz="2200" dirty="0" err="1"/>
              <a:t>cgroups</a:t>
            </a:r>
            <a:r>
              <a:rPr lang="en-US" altLang="zh-CN" sz="2200" dirty="0"/>
              <a:t> </a:t>
            </a:r>
            <a:r>
              <a:rPr lang="zh-CN" altLang="en-US" sz="2200" dirty="0"/>
              <a:t>的全称是 </a:t>
            </a:r>
            <a:r>
              <a:rPr lang="en-US" altLang="zh-CN" sz="2200" dirty="0">
                <a:solidFill>
                  <a:srgbClr val="C00000"/>
                </a:solidFill>
              </a:rPr>
              <a:t>Linux Control Groups</a:t>
            </a:r>
            <a:r>
              <a:rPr lang="zh-CN" altLang="en-US" sz="2200" dirty="0"/>
              <a:t>，它是</a:t>
            </a:r>
            <a:r>
              <a:rPr lang="en-US" altLang="zh-CN" sz="2200" dirty="0"/>
              <a:t>Linux</a:t>
            </a:r>
            <a:r>
              <a:rPr lang="zh-CN" altLang="en-US" sz="2200" dirty="0"/>
              <a:t>内核的特性，主要作用是限制、记录和隔离进程组（</a:t>
            </a:r>
            <a:r>
              <a:rPr lang="en-US" altLang="zh-CN" sz="2200" dirty="0"/>
              <a:t>process groups</a:t>
            </a:r>
            <a:r>
              <a:rPr lang="zh-CN" altLang="en-US" sz="2200" dirty="0"/>
              <a:t>）使用的物理资源（</a:t>
            </a:r>
            <a:r>
              <a:rPr lang="en-US" altLang="zh-CN" sz="2200" dirty="0"/>
              <a:t>CPU</a:t>
            </a:r>
            <a:r>
              <a:rPr lang="zh-CN" altLang="en-US" sz="2200" dirty="0"/>
              <a:t>、</a:t>
            </a:r>
            <a:r>
              <a:rPr lang="en-US" altLang="zh-CN" sz="2200" dirty="0"/>
              <a:t>memory</a:t>
            </a:r>
            <a:r>
              <a:rPr lang="zh-CN" altLang="en-US" sz="2200" dirty="0"/>
              <a:t>、</a:t>
            </a:r>
            <a:r>
              <a:rPr lang="en-US" altLang="zh-CN" sz="2200" dirty="0"/>
              <a:t>IO</a:t>
            </a:r>
            <a:r>
              <a:rPr lang="zh-CN" altLang="en-US" sz="2200" dirty="0"/>
              <a:t>等）。</a:t>
            </a:r>
            <a:r>
              <a:rPr lang="zh-CN" altLang="zh-CN" sz="2200" dirty="0"/>
              <a:t>它的主要功能包括以下几点</a:t>
            </a:r>
            <a:r>
              <a:rPr lang="zh-CN" altLang="en-US" sz="2200" dirty="0"/>
              <a:t>：</a:t>
            </a:r>
            <a:endParaRPr lang="zh-CN" altLang="en-US" sz="2200" dirty="0"/>
          </a:p>
          <a:p>
            <a:pPr lvl="1"/>
            <a:r>
              <a:rPr lang="zh-CN" altLang="zh-CN" sz="2200" dirty="0">
                <a:solidFill>
                  <a:srgbClr val="C00000"/>
                </a:solidFill>
              </a:rPr>
              <a:t>资源限制：</a:t>
            </a:r>
            <a:r>
              <a:rPr lang="zh-CN" altLang="zh-CN" sz="2200" dirty="0"/>
              <a:t>限制进程使用的资源上限，如最大内存、文件系统缓存使用限制。</a:t>
            </a:r>
            <a:endParaRPr lang="zh-CN" altLang="en-US" sz="2200" dirty="0"/>
          </a:p>
          <a:p>
            <a:pPr lvl="1"/>
            <a:r>
              <a:rPr lang="zh-CN" altLang="zh-CN" sz="2200" dirty="0">
                <a:solidFill>
                  <a:srgbClr val="C00000"/>
                </a:solidFill>
              </a:rPr>
              <a:t>优先级控制：</a:t>
            </a:r>
            <a:r>
              <a:rPr lang="zh-CN" altLang="zh-CN" sz="2200" dirty="0"/>
              <a:t>不同的组可以有不同的优先级，如</a:t>
            </a:r>
            <a:r>
              <a:rPr lang="en-US" altLang="zh-CN" sz="2200" dirty="0"/>
              <a:t>CPU</a:t>
            </a:r>
            <a:r>
              <a:rPr lang="zh-CN" altLang="zh-CN" sz="2200" dirty="0"/>
              <a:t>使用和磁盘</a:t>
            </a:r>
            <a:r>
              <a:rPr lang="en-US" altLang="zh-CN" sz="2200" dirty="0"/>
              <a:t>IO</a:t>
            </a:r>
            <a:r>
              <a:rPr lang="zh-CN" altLang="zh-CN" sz="2200" dirty="0"/>
              <a:t>吞吐。</a:t>
            </a:r>
            <a:endParaRPr lang="zh-CN" altLang="en-US" sz="2200" dirty="0"/>
          </a:p>
          <a:p>
            <a:pPr lvl="1"/>
            <a:r>
              <a:rPr lang="zh-CN" altLang="zh-CN" sz="2200" dirty="0">
                <a:solidFill>
                  <a:srgbClr val="C00000"/>
                </a:solidFill>
              </a:rPr>
              <a:t>审计：</a:t>
            </a:r>
            <a:r>
              <a:rPr lang="zh-CN" altLang="zh-CN" sz="2200" dirty="0"/>
              <a:t>计算</a:t>
            </a:r>
            <a:r>
              <a:rPr lang="en-US" altLang="zh-CN" sz="2200" dirty="0"/>
              <a:t> group </a:t>
            </a:r>
            <a:r>
              <a:rPr lang="zh-CN" altLang="zh-CN" sz="2200" dirty="0"/>
              <a:t>的资源使用情况，可以用来计费。</a:t>
            </a:r>
            <a:endParaRPr lang="en-US" altLang="zh-CN" sz="2200" dirty="0"/>
          </a:p>
          <a:p>
            <a:pPr lvl="1"/>
            <a:r>
              <a:rPr lang="zh-CN" altLang="zh-CN" sz="2200" dirty="0">
                <a:solidFill>
                  <a:srgbClr val="C00000"/>
                </a:solidFill>
              </a:rPr>
              <a:t>控制：</a:t>
            </a:r>
            <a:r>
              <a:rPr lang="zh-CN" altLang="zh-CN" sz="2200" dirty="0"/>
              <a:t>挂起一组进程，或者重启一组进程。</a:t>
            </a:r>
            <a:endParaRPr lang="zh-CN" altLang="en-US" sz="2200" dirty="0"/>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zh-CN" altLang="zh-CN" dirty="0"/>
              <a:t>写时复制技术</a:t>
            </a:r>
            <a:endParaRPr lang="zh-CN" altLang="en-US" dirty="0"/>
          </a:p>
        </p:txBody>
      </p:sp>
      <p:sp>
        <p:nvSpPr>
          <p:cNvPr id="7" name="标题 1"/>
          <p:cNvSpPr txBox="1"/>
          <p:nvPr/>
        </p:nvSpPr>
        <p:spPr>
          <a:xfrm>
            <a:off x="4526810" y="3893476"/>
            <a:ext cx="4608512" cy="82976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zh-CN" altLang="en-US" sz="2000" dirty="0"/>
              <a:t>图</a:t>
            </a:r>
            <a:r>
              <a:rPr lang="en-US" altLang="zh-CN" sz="2000" dirty="0"/>
              <a:t>4.25  Docker</a:t>
            </a:r>
            <a:r>
              <a:rPr lang="zh-CN" altLang="en-US" sz="2000" dirty="0"/>
              <a:t>镜像的文件结构</a:t>
            </a:r>
            <a:endParaRPr lang="zh-CN" altLang="en-US" sz="2000" dirty="0"/>
          </a:p>
        </p:txBody>
      </p:sp>
      <p:sp>
        <p:nvSpPr>
          <p:cNvPr id="8" name="内容占位符 2"/>
          <p:cNvSpPr>
            <a:spLocks noGrp="1"/>
          </p:cNvSpPr>
          <p:nvPr>
            <p:ph idx="1"/>
          </p:nvPr>
        </p:nvSpPr>
        <p:spPr>
          <a:xfrm>
            <a:off x="0" y="1109326"/>
            <a:ext cx="4860032" cy="3828196"/>
          </a:xfrm>
        </p:spPr>
        <p:txBody>
          <a:bodyPr>
            <a:normAutofit/>
          </a:bodyPr>
          <a:lstStyle/>
          <a:p>
            <a:pPr>
              <a:lnSpc>
                <a:spcPct val="120000"/>
              </a:lnSpc>
            </a:pPr>
            <a:r>
              <a:rPr lang="zh-CN" altLang="en-US" sz="2000" dirty="0"/>
              <a:t>当</a:t>
            </a:r>
            <a:r>
              <a:rPr lang="en-US" altLang="zh-CN" sz="2000" dirty="0"/>
              <a:t>Docker</a:t>
            </a:r>
            <a:r>
              <a:rPr lang="zh-CN" altLang="en-US" sz="2000" dirty="0"/>
              <a:t>第一次启动一个容器时，初始的读写层是空的，当文件系统发生变化时，这些变化都会应用到这一层之上。例如，如果想修改一个文件，这个文件首先会从该读写层下的只读层复制到该读写层。由此，该文件的只读版本依然存在于只读层，只是被读写层的该文件副本所隐藏，该机制则被称之为</a:t>
            </a:r>
            <a:r>
              <a:rPr lang="zh-CN" altLang="en-US" sz="2000" dirty="0">
                <a:solidFill>
                  <a:srgbClr val="C00000"/>
                </a:solidFill>
              </a:rPr>
              <a:t>写时复制（</a:t>
            </a:r>
            <a:r>
              <a:rPr lang="en-US" altLang="zh-CN" sz="2000" dirty="0">
                <a:solidFill>
                  <a:srgbClr val="C00000"/>
                </a:solidFill>
              </a:rPr>
              <a:t>Copy on write</a:t>
            </a:r>
            <a:r>
              <a:rPr lang="zh-CN" altLang="en-US" sz="2000" dirty="0">
                <a:solidFill>
                  <a:srgbClr val="C00000"/>
                </a:solidFill>
              </a:rPr>
              <a:t>）</a:t>
            </a:r>
            <a:r>
              <a:rPr lang="zh-CN" altLang="en-US" sz="2000" dirty="0"/>
              <a:t>。</a:t>
            </a:r>
            <a:endParaRPr lang="zh-CN" altLang="en-US" sz="2000" dirty="0"/>
          </a:p>
        </p:txBody>
      </p:sp>
      <p:pic>
        <p:nvPicPr>
          <p:cNvPr id="12290" name="Picture 2" descr="042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92080" y="1252322"/>
            <a:ext cx="3240360" cy="263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动作按钮: 后退或前一项 3">
            <a:hlinkClick r:id="rId2"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4.8  </a:t>
            </a:r>
            <a:r>
              <a:rPr lang="zh-CN" altLang="zh-CN" dirty="0"/>
              <a:t>实践：</a:t>
            </a:r>
            <a:r>
              <a:rPr lang="en-US" altLang="zh-CN" dirty="0"/>
              <a:t>Docker</a:t>
            </a:r>
            <a:r>
              <a:rPr lang="zh-CN" altLang="zh-CN" dirty="0"/>
              <a:t>容器</a:t>
            </a:r>
            <a:endParaRPr lang="zh-CN" altLang="en-US" dirty="0"/>
          </a:p>
        </p:txBody>
      </p:sp>
      <p:sp>
        <p:nvSpPr>
          <p:cNvPr id="3" name="内容占位符 2"/>
          <p:cNvSpPr>
            <a:spLocks noGrp="1"/>
          </p:cNvSpPr>
          <p:nvPr>
            <p:ph idx="1"/>
          </p:nvPr>
        </p:nvSpPr>
        <p:spPr>
          <a:xfrm>
            <a:off x="457200" y="1200151"/>
            <a:ext cx="7787208" cy="2307703"/>
          </a:xfrm>
        </p:spPr>
        <p:txBody>
          <a:bodyPr/>
          <a:lstStyle/>
          <a:p>
            <a:pPr>
              <a:buNone/>
            </a:pPr>
            <a:r>
              <a:rPr lang="en-US" altLang="zh-CN" dirty="0"/>
              <a:t>4.8.1  </a:t>
            </a:r>
            <a:r>
              <a:rPr lang="zh-CN" altLang="zh-CN" dirty="0"/>
              <a:t>安装</a:t>
            </a:r>
            <a:r>
              <a:rPr lang="en-US" altLang="zh-CN" dirty="0"/>
              <a:t>Docker</a:t>
            </a:r>
            <a:endParaRPr lang="en-US" altLang="zh-CN" dirty="0"/>
          </a:p>
          <a:p>
            <a:pPr>
              <a:buNone/>
            </a:pPr>
            <a:r>
              <a:rPr lang="en-US" altLang="zh-CN" dirty="0"/>
              <a:t>4.8.2  </a:t>
            </a:r>
            <a:r>
              <a:rPr lang="zh-CN" altLang="zh-CN" dirty="0"/>
              <a:t>运行第一个</a:t>
            </a:r>
            <a:r>
              <a:rPr lang="en-US" altLang="zh-CN" dirty="0"/>
              <a:t>Docker</a:t>
            </a:r>
            <a:r>
              <a:rPr lang="zh-CN" altLang="zh-CN" dirty="0"/>
              <a:t>容器</a:t>
            </a:r>
            <a:endParaRPr lang="zh-CN" altLang="en-US" dirty="0"/>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4.8.1  </a:t>
            </a:r>
            <a:r>
              <a:rPr lang="zh-CN" altLang="zh-CN" dirty="0"/>
              <a:t>安装</a:t>
            </a:r>
            <a:r>
              <a:rPr lang="en-US" altLang="zh-CN" dirty="0"/>
              <a:t>Docker</a:t>
            </a:r>
            <a:endParaRPr lang="en-US" altLang="zh-CN" dirty="0"/>
          </a:p>
        </p:txBody>
      </p:sp>
      <p:sp>
        <p:nvSpPr>
          <p:cNvPr id="3" name="内容占位符 2"/>
          <p:cNvSpPr>
            <a:spLocks noGrp="1"/>
          </p:cNvSpPr>
          <p:nvPr>
            <p:ph idx="1"/>
          </p:nvPr>
        </p:nvSpPr>
        <p:spPr>
          <a:xfrm>
            <a:off x="457200" y="1347614"/>
            <a:ext cx="6275040" cy="3528392"/>
          </a:xfrm>
        </p:spPr>
        <p:txBody>
          <a:bodyPr>
            <a:normAutofit/>
          </a:bodyPr>
          <a:lstStyle/>
          <a:p>
            <a:pPr>
              <a:buNone/>
            </a:pPr>
            <a:r>
              <a:rPr lang="en-US" altLang="zh-CN" sz="2400" dirty="0"/>
              <a:t>1</a:t>
            </a:r>
            <a:r>
              <a:rPr lang="zh-CN" altLang="en-US" sz="2400" dirty="0"/>
              <a:t>．安装可选内核模块包以使用</a:t>
            </a:r>
            <a:r>
              <a:rPr lang="en-US" altLang="zh-CN" sz="2400" dirty="0"/>
              <a:t>AUFS</a:t>
            </a:r>
            <a:endParaRPr lang="en-US" altLang="zh-CN" sz="2400" dirty="0"/>
          </a:p>
          <a:p>
            <a:pPr>
              <a:buNone/>
            </a:pPr>
            <a:r>
              <a:rPr lang="en-US" altLang="zh-CN" sz="2400" dirty="0"/>
              <a:t>2</a:t>
            </a:r>
            <a:r>
              <a:rPr lang="zh-CN" altLang="en-US" sz="2400" dirty="0"/>
              <a:t>．添加使用</a:t>
            </a:r>
            <a:r>
              <a:rPr lang="en-US" altLang="zh-CN" sz="2400" dirty="0"/>
              <a:t>HTTPS</a:t>
            </a:r>
            <a:r>
              <a:rPr lang="zh-CN" altLang="en-US" sz="2400" dirty="0"/>
              <a:t>传输的软件包以及</a:t>
            </a:r>
            <a:r>
              <a:rPr lang="en-US" altLang="zh-CN" sz="2400" dirty="0"/>
              <a:t>CA</a:t>
            </a:r>
            <a:r>
              <a:rPr lang="zh-CN" altLang="en-US" sz="2400" dirty="0"/>
              <a:t>证书</a:t>
            </a:r>
            <a:endParaRPr lang="en-US" altLang="zh-CN" sz="2400" dirty="0"/>
          </a:p>
          <a:p>
            <a:pPr>
              <a:buNone/>
            </a:pPr>
            <a:r>
              <a:rPr lang="en-US" altLang="zh-CN" sz="2400" dirty="0"/>
              <a:t>3</a:t>
            </a:r>
            <a:r>
              <a:rPr lang="zh-CN" altLang="en-US" sz="2400" dirty="0"/>
              <a:t>．添加软件源的</a:t>
            </a:r>
            <a:r>
              <a:rPr lang="en-US" altLang="zh-CN" sz="2400" dirty="0"/>
              <a:t>GPG</a:t>
            </a:r>
            <a:r>
              <a:rPr lang="zh-CN" altLang="en-US" sz="2400" dirty="0"/>
              <a:t>密钥</a:t>
            </a:r>
            <a:endParaRPr lang="en-US" altLang="zh-CN" sz="2400" dirty="0"/>
          </a:p>
          <a:p>
            <a:pPr marL="457200" indent="-457200">
              <a:buAutoNum type="arabicPeriod" startAt="4"/>
            </a:pPr>
            <a:r>
              <a:rPr lang="zh-CN" altLang="en-US" sz="2400" dirty="0"/>
              <a:t>向</a:t>
            </a:r>
            <a:r>
              <a:rPr lang="en-US" altLang="zh-CN" sz="2400" dirty="0" err="1"/>
              <a:t>source.list</a:t>
            </a:r>
            <a:r>
              <a:rPr lang="zh-CN" altLang="en-US" sz="2400" dirty="0"/>
              <a:t>中添加</a:t>
            </a:r>
            <a:r>
              <a:rPr lang="en-US" altLang="zh-CN" sz="2400" dirty="0"/>
              <a:t>Docker</a:t>
            </a:r>
            <a:r>
              <a:rPr lang="zh-CN" altLang="en-US" sz="2400" dirty="0"/>
              <a:t>软件源</a:t>
            </a:r>
            <a:endParaRPr lang="en-US" altLang="zh-CN" sz="2400" dirty="0"/>
          </a:p>
          <a:p>
            <a:pPr marL="457200" indent="-457200">
              <a:buAutoNum type="arabicPeriod" startAt="4"/>
            </a:pPr>
            <a:r>
              <a:rPr lang="zh-CN" altLang="en-US" sz="2400" dirty="0"/>
              <a:t>更新</a:t>
            </a:r>
            <a:r>
              <a:rPr lang="en-US" altLang="zh-CN" sz="2400" dirty="0"/>
              <a:t>apt</a:t>
            </a:r>
            <a:r>
              <a:rPr lang="zh-CN" altLang="en-US" sz="2400" dirty="0"/>
              <a:t>软件包缓存，并安装</a:t>
            </a:r>
            <a:r>
              <a:rPr lang="en-US" altLang="zh-CN" sz="2400" dirty="0"/>
              <a:t>docker-</a:t>
            </a:r>
            <a:r>
              <a:rPr lang="en-US" altLang="zh-CN" sz="2400" dirty="0" err="1"/>
              <a:t>ce</a:t>
            </a:r>
            <a:endParaRPr lang="en-US" altLang="zh-CN" sz="2400" dirty="0"/>
          </a:p>
          <a:p>
            <a:pPr marL="457200" indent="-457200">
              <a:buAutoNum type="arabicPeriod" startAt="4"/>
            </a:pPr>
            <a:r>
              <a:rPr lang="zh-CN" altLang="en-US" sz="2400" dirty="0"/>
              <a:t>测试</a:t>
            </a:r>
            <a:r>
              <a:rPr lang="en-US" altLang="zh-CN" sz="2400" dirty="0"/>
              <a:t>Docker</a:t>
            </a:r>
            <a:r>
              <a:rPr lang="zh-CN" altLang="en-US" sz="2400" dirty="0"/>
              <a:t>是否安装正确</a:t>
            </a:r>
            <a:endParaRPr lang="en-US" altLang="zh-CN" sz="2400" dirty="0"/>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4.8.2  </a:t>
            </a:r>
            <a:r>
              <a:rPr lang="zh-CN" altLang="zh-CN" dirty="0"/>
              <a:t>运行第一个</a:t>
            </a:r>
            <a:r>
              <a:rPr lang="en-US" altLang="zh-CN" dirty="0"/>
              <a:t>Docker</a:t>
            </a:r>
            <a:r>
              <a:rPr lang="zh-CN" altLang="zh-CN" dirty="0"/>
              <a:t>容器</a:t>
            </a:r>
            <a:endParaRPr lang="en-US" altLang="zh-CN" dirty="0"/>
          </a:p>
        </p:txBody>
      </p:sp>
      <p:sp>
        <p:nvSpPr>
          <p:cNvPr id="3" name="内容占位符 2"/>
          <p:cNvSpPr>
            <a:spLocks noGrp="1"/>
          </p:cNvSpPr>
          <p:nvPr>
            <p:ph idx="1"/>
          </p:nvPr>
        </p:nvSpPr>
        <p:spPr>
          <a:xfrm>
            <a:off x="457200" y="1347614"/>
            <a:ext cx="8075240" cy="3240360"/>
          </a:xfrm>
        </p:spPr>
        <p:txBody>
          <a:bodyPr>
            <a:normAutofit/>
          </a:bodyPr>
          <a:lstStyle/>
          <a:p>
            <a:pPr>
              <a:buNone/>
            </a:pPr>
            <a:r>
              <a:rPr lang="en-US" altLang="zh-CN" sz="2400" dirty="0"/>
              <a:t>1</a:t>
            </a:r>
            <a:r>
              <a:rPr lang="zh-CN" altLang="en-US" sz="2400" dirty="0"/>
              <a:t>．</a:t>
            </a:r>
            <a:r>
              <a:rPr lang="en-US" altLang="zh-CN" sz="2400" dirty="0"/>
              <a:t>pull</a:t>
            </a:r>
            <a:r>
              <a:rPr lang="zh-CN" altLang="en-US" sz="2400" dirty="0"/>
              <a:t>命令从远端的</a:t>
            </a:r>
            <a:r>
              <a:rPr lang="en-US" altLang="zh-CN" sz="2400" dirty="0"/>
              <a:t>Docker</a:t>
            </a:r>
            <a:r>
              <a:rPr lang="zh-CN" altLang="en-US" sz="2400" dirty="0"/>
              <a:t>仓库中将容器镜像拉取到本地</a:t>
            </a:r>
            <a:endParaRPr lang="en-US" altLang="zh-CN" sz="2400" dirty="0"/>
          </a:p>
          <a:p>
            <a:pPr>
              <a:buNone/>
            </a:pPr>
            <a:r>
              <a:rPr lang="en-US" altLang="zh-CN" sz="2400" dirty="0"/>
              <a:t>2</a:t>
            </a:r>
            <a:r>
              <a:rPr lang="zh-CN" altLang="en-US" sz="2400" dirty="0"/>
              <a:t>．执行</a:t>
            </a:r>
            <a:r>
              <a:rPr lang="en-US" altLang="zh-CN" sz="2400" dirty="0"/>
              <a:t>docker run</a:t>
            </a:r>
            <a:r>
              <a:rPr lang="zh-CN" altLang="en-US" sz="2400" dirty="0"/>
              <a:t>命令来运行容器</a:t>
            </a:r>
            <a:endParaRPr lang="en-US" altLang="zh-CN" sz="2400" dirty="0"/>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3851920" y="1419622"/>
            <a:ext cx="3827999" cy="3456383"/>
          </a:xfrm>
          <a:prstGeom prst="rect">
            <a:avLst/>
          </a:prstGeom>
        </p:spPr>
        <p:txBody>
          <a:bodyPr vert="horz" lIns="91440" tIns="45720" rIns="91440" bIns="45720" rtlCol="0">
            <a:normAutofit/>
          </a:bodyPr>
          <a:lstStyle/>
          <a:p>
            <a:pPr marL="342900" lvl="0" indent="-342900">
              <a:spcBef>
                <a:spcPts val="600"/>
              </a:spcBef>
              <a:buFont typeface="Arial" panose="020B0604020202020204" pitchFamily="34" charset="0"/>
              <a:buChar char="•"/>
              <a:defRPr/>
            </a:pPr>
            <a:r>
              <a:rPr lang="zh-CN" altLang="en-US" sz="2000" dirty="0">
                <a:latin typeface="+mj-lt"/>
                <a:ea typeface="黑体" panose="02010609060101010101" pitchFamily="49" charset="-122"/>
              </a:rPr>
              <a:t>初识云计算	</a:t>
            </a:r>
            <a:endParaRPr lang="zh-CN" altLang="en-US" sz="2000" dirty="0">
              <a:latin typeface="+mj-lt"/>
              <a:ea typeface="黑体" panose="02010609060101010101" pitchFamily="49" charset="-122"/>
            </a:endParaRPr>
          </a:p>
          <a:p>
            <a:pPr marL="342900" lvl="0" indent="-342900">
              <a:spcBef>
                <a:spcPts val="600"/>
              </a:spcBef>
              <a:buFont typeface="Arial" panose="020B0604020202020204" pitchFamily="34" charset="0"/>
              <a:buChar char="•"/>
              <a:defRPr/>
            </a:pPr>
            <a:r>
              <a:rPr lang="zh-CN" altLang="en-US" sz="2000" dirty="0">
                <a:latin typeface="+mj-lt"/>
                <a:ea typeface="黑体" panose="02010609060101010101" pitchFamily="49" charset="-122"/>
              </a:rPr>
              <a:t>虚拟化的定义</a:t>
            </a:r>
            <a:endParaRPr lang="zh-CN" altLang="en-US" sz="2000" dirty="0">
              <a:latin typeface="+mj-lt"/>
              <a:ea typeface="黑体" panose="02010609060101010101" pitchFamily="49" charset="-122"/>
            </a:endParaRPr>
          </a:p>
          <a:p>
            <a:pPr marL="342900" lvl="0" indent="-342900">
              <a:spcBef>
                <a:spcPts val="600"/>
              </a:spcBef>
              <a:buFont typeface="Arial" panose="020B0604020202020204" pitchFamily="34" charset="0"/>
              <a:buChar char="•"/>
              <a:defRPr/>
            </a:pPr>
            <a:r>
              <a:rPr lang="zh-CN" altLang="en-US" sz="2000" dirty="0">
                <a:latin typeface="+mj-lt"/>
                <a:ea typeface="黑体" panose="02010609060101010101" pitchFamily="49" charset="-122"/>
              </a:rPr>
              <a:t>服务器虚拟化</a:t>
            </a:r>
            <a:endParaRPr lang="zh-CN" altLang="en-US" sz="2000" dirty="0">
              <a:latin typeface="+mj-lt"/>
              <a:ea typeface="黑体" panose="02010609060101010101" pitchFamily="49" charset="-122"/>
            </a:endParaRPr>
          </a:p>
          <a:p>
            <a:pPr marL="342900" lvl="0" indent="-342900">
              <a:spcBef>
                <a:spcPts val="600"/>
              </a:spcBef>
              <a:buFont typeface="Arial" panose="020B0604020202020204" pitchFamily="34" charset="0"/>
              <a:buChar char="•"/>
              <a:defRPr/>
            </a:pPr>
            <a:r>
              <a:rPr lang="zh-CN" altLang="en-US" sz="2000" dirty="0">
                <a:latin typeface="+mj-lt"/>
                <a:ea typeface="黑体" panose="02010609060101010101" pitchFamily="49" charset="-122"/>
              </a:rPr>
              <a:t>商用虚拟机技术</a:t>
            </a:r>
            <a:endParaRPr lang="zh-CN" altLang="en-US" sz="2000" dirty="0">
              <a:latin typeface="+mj-lt"/>
              <a:ea typeface="黑体" panose="02010609060101010101" pitchFamily="49" charset="-122"/>
            </a:endParaRPr>
          </a:p>
          <a:p>
            <a:pPr marL="342900" lvl="0" indent="-342900">
              <a:spcBef>
                <a:spcPts val="600"/>
              </a:spcBef>
              <a:buFont typeface="Arial" panose="020B0604020202020204" pitchFamily="34" charset="0"/>
              <a:buChar char="•"/>
              <a:defRPr/>
            </a:pPr>
            <a:r>
              <a:rPr lang="zh-CN" altLang="en-US" sz="2000" dirty="0">
                <a:latin typeface="+mj-lt"/>
                <a:ea typeface="黑体" panose="02010609060101010101" pitchFamily="49" charset="-122"/>
              </a:rPr>
              <a:t>新型硬件虚拟化</a:t>
            </a:r>
            <a:endParaRPr lang="zh-CN" altLang="en-US" sz="2000" dirty="0">
              <a:latin typeface="+mj-lt"/>
              <a:ea typeface="黑体" panose="02010609060101010101" pitchFamily="49" charset="-122"/>
            </a:endParaRPr>
          </a:p>
          <a:p>
            <a:pPr marL="342900" lvl="0" indent="-342900">
              <a:spcBef>
                <a:spcPts val="600"/>
              </a:spcBef>
              <a:buFont typeface="Arial" panose="020B0604020202020204" pitchFamily="34" charset="0"/>
              <a:buChar char="•"/>
              <a:defRPr/>
            </a:pPr>
            <a:r>
              <a:rPr lang="zh-CN" altLang="en-US" sz="2000" dirty="0">
                <a:latin typeface="+mj-lt"/>
                <a:ea typeface="黑体" panose="02010609060101010101" pitchFamily="49" charset="-122"/>
              </a:rPr>
              <a:t>实践：</a:t>
            </a:r>
            <a:r>
              <a:rPr lang="en-US" altLang="zh-CN" sz="2000" dirty="0">
                <a:latin typeface="+mj-lt"/>
                <a:ea typeface="黑体" panose="02010609060101010101" pitchFamily="49" charset="-122"/>
              </a:rPr>
              <a:t>Xen</a:t>
            </a:r>
            <a:r>
              <a:rPr lang="zh-CN" altLang="en-US" sz="2000" dirty="0">
                <a:latin typeface="+mj-lt"/>
                <a:ea typeface="黑体" panose="02010609060101010101" pitchFamily="49" charset="-122"/>
              </a:rPr>
              <a:t>虚拟化技术</a:t>
            </a:r>
            <a:endParaRPr lang="zh-CN" altLang="en-US" sz="2000" dirty="0">
              <a:latin typeface="+mj-lt"/>
              <a:ea typeface="黑体" panose="02010609060101010101" pitchFamily="49" charset="-122"/>
            </a:endParaRPr>
          </a:p>
          <a:p>
            <a:pPr marL="342900" lvl="0" indent="-342900">
              <a:spcBef>
                <a:spcPts val="600"/>
              </a:spcBef>
              <a:buFont typeface="Arial" panose="020B0604020202020204" pitchFamily="34" charset="0"/>
              <a:buChar char="•"/>
              <a:defRPr/>
            </a:pPr>
            <a:r>
              <a:rPr lang="zh-CN" altLang="en-US" sz="2000" dirty="0">
                <a:latin typeface="+mj-lt"/>
                <a:ea typeface="黑体" panose="02010609060101010101" pitchFamily="49" charset="-122"/>
              </a:rPr>
              <a:t>实践：</a:t>
            </a:r>
            <a:r>
              <a:rPr lang="en-US" altLang="zh-CN" sz="2000" dirty="0">
                <a:latin typeface="+mj-lt"/>
                <a:ea typeface="黑体" panose="02010609060101010101" pitchFamily="49" charset="-122"/>
              </a:rPr>
              <a:t>KVM</a:t>
            </a:r>
            <a:r>
              <a:rPr lang="zh-CN" altLang="en-US" sz="2000" dirty="0">
                <a:latin typeface="+mj-lt"/>
                <a:ea typeface="黑体" panose="02010609060101010101" pitchFamily="49" charset="-122"/>
              </a:rPr>
              <a:t>虚拟化技术</a:t>
            </a:r>
            <a:endParaRPr lang="zh-CN" altLang="en-US" sz="2000" dirty="0">
              <a:latin typeface="+mj-lt"/>
              <a:ea typeface="黑体" panose="02010609060101010101" pitchFamily="49" charset="-122"/>
            </a:endParaRPr>
          </a:p>
          <a:p>
            <a:pPr marL="342900" lvl="0" indent="-342900">
              <a:spcBef>
                <a:spcPts val="600"/>
              </a:spcBef>
              <a:buFont typeface="Arial" panose="020B0604020202020204" pitchFamily="34" charset="0"/>
              <a:buChar char="•"/>
              <a:defRPr/>
            </a:pPr>
            <a:r>
              <a:rPr lang="zh-CN" altLang="en-US" sz="2000" dirty="0">
                <a:latin typeface="+mj-lt"/>
                <a:ea typeface="黑体" panose="02010609060101010101" pitchFamily="49" charset="-122"/>
              </a:rPr>
              <a:t>轻量级虚拟化</a:t>
            </a:r>
            <a:endParaRPr lang="zh-CN" altLang="en-US" sz="2000" dirty="0">
              <a:latin typeface="+mj-lt"/>
              <a:ea typeface="黑体" panose="02010609060101010101" pitchFamily="49" charset="-122"/>
            </a:endParaRPr>
          </a:p>
          <a:p>
            <a:pPr marL="342900" lvl="0" indent="-342900">
              <a:spcBef>
                <a:spcPts val="600"/>
              </a:spcBef>
              <a:buFont typeface="Arial" panose="020B0604020202020204" pitchFamily="34" charset="0"/>
              <a:buChar char="•"/>
              <a:defRPr/>
            </a:pPr>
            <a:r>
              <a:rPr lang="zh-CN" altLang="en-US" sz="2000" dirty="0">
                <a:latin typeface="+mj-lt"/>
                <a:ea typeface="黑体" panose="02010609060101010101" pitchFamily="49" charset="-122"/>
              </a:rPr>
              <a:t>实践：</a:t>
            </a:r>
            <a:r>
              <a:rPr lang="en-US" altLang="zh-CN" sz="2000" dirty="0">
                <a:latin typeface="+mj-lt"/>
                <a:ea typeface="黑体" panose="02010609060101010101" pitchFamily="49" charset="-122"/>
              </a:rPr>
              <a:t>Docker</a:t>
            </a:r>
            <a:r>
              <a:rPr lang="zh-CN" altLang="en-US" sz="2000" dirty="0">
                <a:latin typeface="+mj-lt"/>
                <a:ea typeface="黑体" panose="02010609060101010101" pitchFamily="49" charset="-122"/>
              </a:rPr>
              <a:t>容器</a:t>
            </a:r>
            <a:endParaRPr lang="zh-CN" altLang="en-US" sz="2000" dirty="0">
              <a:latin typeface="+mj-lt"/>
              <a:ea typeface="黑体" panose="02010609060101010101" pitchFamily="49" charset="-122"/>
            </a:endParaRPr>
          </a:p>
        </p:txBody>
      </p:sp>
      <p:sp>
        <p:nvSpPr>
          <p:cNvPr id="6" name="标题 1"/>
          <p:cNvSpPr txBox="1"/>
          <p:nvPr/>
        </p:nvSpPr>
        <p:spPr>
          <a:xfrm>
            <a:off x="467544" y="73893"/>
            <a:ext cx="7772400" cy="110251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zh-CN" altLang="en-US" sz="4400" noProof="0" dirty="0">
                <a:latin typeface="黑体" panose="02010609060101010101" pitchFamily="49" charset="-122"/>
                <a:ea typeface="黑体" panose="02010609060101010101" pitchFamily="49" charset="-122"/>
                <a:cs typeface="+mj-cs"/>
              </a:rPr>
              <a:t>小</a:t>
            </a:r>
            <a:r>
              <a:rPr kumimoji="0" lang="zh-CN" altLang="en-US" sz="4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结</a:t>
            </a:r>
            <a:endParaRPr kumimoji="0" lang="zh-CN" altLang="en-US" sz="4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pic>
        <p:nvPicPr>
          <p:cNvPr id="7" name="Picture 2"/>
          <p:cNvPicPr>
            <a:picLocks noChangeAspect="1" noChangeArrowheads="1"/>
          </p:cNvPicPr>
          <p:nvPr/>
        </p:nvPicPr>
        <p:blipFill>
          <a:blip r:embed="rId1" cstate="print"/>
          <a:srcRect/>
          <a:stretch>
            <a:fillRect/>
          </a:stretch>
        </p:blipFill>
        <p:spPr bwMode="auto">
          <a:xfrm>
            <a:off x="239945" y="1909647"/>
            <a:ext cx="3528392" cy="2352261"/>
          </a:xfrm>
          <a:prstGeom prst="rect">
            <a:avLst/>
          </a:prstGeom>
          <a:noFill/>
          <a:ln w="9525">
            <a:noFill/>
            <a:miter lim="800000"/>
            <a:headEnd/>
            <a:tailEnd/>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a:t>
            </a:r>
            <a:r>
              <a:rPr lang="zh-CN" altLang="zh-CN" dirty="0"/>
              <a:t>．服务器虚拟化</a:t>
            </a:r>
            <a:endParaRPr lang="zh-CN" altLang="en-US" dirty="0"/>
          </a:p>
        </p:txBody>
      </p:sp>
      <p:sp>
        <p:nvSpPr>
          <p:cNvPr id="3" name="内容占位符 2"/>
          <p:cNvSpPr>
            <a:spLocks noGrp="1"/>
          </p:cNvSpPr>
          <p:nvPr>
            <p:ph idx="1"/>
          </p:nvPr>
        </p:nvSpPr>
        <p:spPr/>
        <p:txBody>
          <a:bodyPr>
            <a:normAutofit/>
          </a:bodyPr>
          <a:lstStyle/>
          <a:p>
            <a:r>
              <a:rPr lang="zh-CN" altLang="en-US" sz="2200" dirty="0"/>
              <a:t>大多数服务器的容量利用率不足</a:t>
            </a:r>
            <a:r>
              <a:rPr lang="en-US" altLang="zh-CN" sz="2200" dirty="0"/>
              <a:t>15%</a:t>
            </a:r>
            <a:r>
              <a:rPr lang="zh-CN" altLang="en-US" sz="2200" dirty="0"/>
              <a:t>，这不仅导致了服务器数量剧增，还增加了部署复杂性。</a:t>
            </a:r>
            <a:endParaRPr lang="en-US" altLang="zh-CN" sz="2200" dirty="0"/>
          </a:p>
          <a:p>
            <a:r>
              <a:rPr lang="zh-CN" altLang="zh-CN" sz="2200" dirty="0"/>
              <a:t>实现服务器虚拟化后，多个操作系统可以作为虚拟机在单台物理服务器上运行，并且每个操作系统都可以访问底层服务器的计算资源，从而解决了效率低下问题。</a:t>
            </a:r>
            <a:endParaRPr lang="en-US" altLang="zh-CN" sz="2200" dirty="0"/>
          </a:p>
          <a:p>
            <a:r>
              <a:rPr lang="zh-CN" altLang="zh-CN" sz="2200" dirty="0"/>
              <a:t>将服务器集群聚合为一项整合资源，可以提高整体效率并降低成本。服务器虚拟化还可以加快工作负载部署速度、提高应用性能并改善可用性。</a:t>
            </a:r>
            <a:endParaRPr lang="zh-CN" altLang="en-US" sz="2200" dirty="0"/>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915726" y="1786399"/>
            <a:ext cx="5528429" cy="1368152"/>
          </a:xfrm>
        </p:spPr>
        <p:txBody>
          <a:bodyPr>
            <a:noAutofit/>
          </a:bodyPr>
          <a:lstStyle/>
          <a:p>
            <a:r>
              <a:rPr lang="en-US" altLang="zh-CN" sz="6000" b="1" i="1" dirty="0">
                <a:latin typeface="+mn-lt"/>
                <a:ea typeface="宋体" panose="02010600030101010101" pitchFamily="2" charset="-122"/>
              </a:rPr>
              <a:t>Thanks!</a:t>
            </a:r>
            <a:endParaRPr lang="zh-CN" altLang="en-US" sz="6000" b="1" i="1" dirty="0">
              <a:latin typeface="+mn-lt"/>
              <a:ea typeface="宋体" panose="02010600030101010101" pitchFamily="2" charset="-122"/>
            </a:endParaRPr>
          </a:p>
        </p:txBody>
      </p:sp>
    </p:spTree>
  </p:cSld>
  <p:clrMapOvr>
    <a:masterClrMapping/>
  </p:clrMapOvr>
  <p:transition spd="slow" advTm="11091">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a:t>
            </a:r>
            <a:r>
              <a:rPr lang="zh-CN" altLang="zh-CN" dirty="0"/>
              <a:t>．网络虚拟化</a:t>
            </a:r>
            <a:endParaRPr lang="zh-CN" altLang="en-US" dirty="0"/>
          </a:p>
        </p:txBody>
      </p:sp>
      <p:sp>
        <p:nvSpPr>
          <p:cNvPr id="3" name="内容占位符 2"/>
          <p:cNvSpPr>
            <a:spLocks noGrp="1"/>
          </p:cNvSpPr>
          <p:nvPr>
            <p:ph idx="1"/>
          </p:nvPr>
        </p:nvSpPr>
        <p:spPr>
          <a:xfrm>
            <a:off x="457200" y="1200151"/>
            <a:ext cx="8229600" cy="3387823"/>
          </a:xfrm>
        </p:spPr>
        <p:txBody>
          <a:bodyPr>
            <a:normAutofit/>
          </a:bodyPr>
          <a:lstStyle/>
          <a:p>
            <a:r>
              <a:rPr lang="zh-CN" altLang="zh-CN" sz="2200" dirty="0"/>
              <a:t>网络虚拟化以软件的形式完整再现了物理网络，应用在虚拟网络上的运行与在物理网络上的运行完全相同。</a:t>
            </a:r>
            <a:endParaRPr lang="en-US" altLang="zh-CN" sz="2200" dirty="0"/>
          </a:p>
          <a:p>
            <a:r>
              <a:rPr lang="zh-CN" altLang="zh-CN" sz="2200" dirty="0"/>
              <a:t>网络虚拟化向已连接的工作负载提供逻辑网络连接设备和服务（逻辑端口、交换机、路由器、防火墙、负载均衡器、</a:t>
            </a:r>
            <a:r>
              <a:rPr lang="en-US" altLang="zh-CN" sz="2200" dirty="0"/>
              <a:t>VPN</a:t>
            </a:r>
            <a:r>
              <a:rPr lang="zh-CN" altLang="zh-CN" sz="2200" dirty="0"/>
              <a:t>等）。</a:t>
            </a:r>
            <a:endParaRPr lang="en-US" altLang="zh-CN" sz="2200" dirty="0"/>
          </a:p>
          <a:p>
            <a:r>
              <a:rPr lang="zh-CN" altLang="zh-CN" sz="2200" dirty="0"/>
              <a:t>虚拟网络不仅可以提供与物理网络相同的功能特性和保证，而且具备虚拟化所具有的运维优势和硬件独立性。</a:t>
            </a:r>
            <a:endParaRPr lang="zh-CN" altLang="en-US" sz="2200" dirty="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a:t>
            </a:r>
            <a:r>
              <a:rPr lang="zh-CN" altLang="zh-CN" dirty="0"/>
              <a:t>．</a:t>
            </a:r>
            <a:r>
              <a:rPr lang="zh-CN" altLang="en-US" dirty="0"/>
              <a:t>桌面虚拟化</a:t>
            </a:r>
            <a:endParaRPr lang="zh-CN" altLang="en-US" dirty="0"/>
          </a:p>
        </p:txBody>
      </p:sp>
      <p:sp>
        <p:nvSpPr>
          <p:cNvPr id="3" name="内容占位符 2"/>
          <p:cNvSpPr>
            <a:spLocks noGrp="1"/>
          </p:cNvSpPr>
          <p:nvPr>
            <p:ph idx="1"/>
          </p:nvPr>
        </p:nvSpPr>
        <p:spPr/>
        <p:txBody>
          <a:bodyPr>
            <a:normAutofit/>
          </a:bodyPr>
          <a:lstStyle/>
          <a:p>
            <a:r>
              <a:rPr lang="zh-CN" altLang="zh-CN" sz="2200" dirty="0"/>
              <a:t>通过以代管服务的形式部署桌面，可以使使用者更加快速地对不断变化的需求做出响应。</a:t>
            </a:r>
            <a:endParaRPr lang="en-US" altLang="zh-CN" sz="2200" dirty="0"/>
          </a:p>
          <a:p>
            <a:r>
              <a:rPr lang="zh-CN" altLang="zh-CN" sz="2200" dirty="0"/>
              <a:t>外包员工、海外员工以及使用平板电脑的移动工作人员交付虚拟化桌面和应用，从而降低成本并改进服务。</a:t>
            </a:r>
            <a:endParaRPr lang="zh-CN" altLang="en-US" sz="2200" dirty="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a:t>
            </a:r>
            <a:r>
              <a:rPr lang="zh-CN" altLang="zh-CN" dirty="0"/>
              <a:t>．软件定义的存储</a:t>
            </a:r>
            <a:endParaRPr lang="zh-CN" altLang="en-US" dirty="0"/>
          </a:p>
        </p:txBody>
      </p:sp>
      <p:sp>
        <p:nvSpPr>
          <p:cNvPr id="3" name="内容占位符 2"/>
          <p:cNvSpPr>
            <a:spLocks noGrp="1"/>
          </p:cNvSpPr>
          <p:nvPr>
            <p:ph idx="1"/>
          </p:nvPr>
        </p:nvSpPr>
        <p:spPr>
          <a:xfrm>
            <a:off x="457200" y="1200151"/>
            <a:ext cx="8229600" cy="3394472"/>
          </a:xfrm>
        </p:spPr>
        <p:txBody>
          <a:bodyPr>
            <a:normAutofit/>
          </a:bodyPr>
          <a:lstStyle/>
          <a:p>
            <a:r>
              <a:rPr lang="zh-CN" altLang="zh-CN" sz="2200" dirty="0"/>
              <a:t>海量数据和实时应用使存储需求达到新的高度。</a:t>
            </a:r>
            <a:endParaRPr lang="en-US" altLang="zh-CN" sz="2200" dirty="0"/>
          </a:p>
          <a:p>
            <a:r>
              <a:rPr lang="zh-CN" altLang="zh-CN" sz="2200" dirty="0"/>
              <a:t>存储虚拟化对服务器内部的磁盘和闪存进行抽象，将它们组合到高性能存储池，并以软件形式交付。</a:t>
            </a:r>
            <a:endParaRPr lang="en-US" altLang="zh-CN" sz="2200" dirty="0"/>
          </a:p>
          <a:p>
            <a:r>
              <a:rPr lang="zh-CN" altLang="zh-CN" sz="2200" dirty="0"/>
              <a:t>软件定义的存储（</a:t>
            </a:r>
            <a:r>
              <a:rPr lang="en-US" altLang="zh-CN" sz="2200" dirty="0"/>
              <a:t>Software Defined Storage</a:t>
            </a:r>
            <a:r>
              <a:rPr lang="zh-CN" altLang="zh-CN" sz="2200" dirty="0"/>
              <a:t>，</a:t>
            </a:r>
            <a:r>
              <a:rPr lang="en-US" altLang="zh-CN" sz="2200" dirty="0"/>
              <a:t>SDS</a:t>
            </a:r>
            <a:r>
              <a:rPr lang="zh-CN" altLang="zh-CN" sz="2200" dirty="0"/>
              <a:t>）是一种全新的存储方法，可从根本上提高运维模式的效率。</a:t>
            </a:r>
            <a:endParaRPr lang="zh-CN" altLang="en-US" sz="2200" dirty="0"/>
          </a:p>
        </p:txBody>
      </p:sp>
      <p:sp>
        <p:nvSpPr>
          <p:cNvPr id="4" name="动作按钮: 后退或前一项 3">
            <a:hlinkClick r:id="rId1"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  </a:t>
            </a:r>
            <a:r>
              <a:rPr lang="zh-CN" altLang="zh-CN" dirty="0"/>
              <a:t>服务器虚拟化</a:t>
            </a:r>
            <a:endParaRPr lang="zh-CN" altLang="en-US" dirty="0"/>
          </a:p>
        </p:txBody>
      </p:sp>
      <p:sp>
        <p:nvSpPr>
          <p:cNvPr id="3" name="内容占位符 2"/>
          <p:cNvSpPr>
            <a:spLocks noGrp="1"/>
          </p:cNvSpPr>
          <p:nvPr>
            <p:ph idx="1"/>
          </p:nvPr>
        </p:nvSpPr>
        <p:spPr/>
        <p:txBody>
          <a:bodyPr/>
          <a:lstStyle/>
          <a:p>
            <a:pPr>
              <a:buNone/>
            </a:pPr>
            <a:r>
              <a:rPr lang="en-US" altLang="zh-CN" dirty="0"/>
              <a:t>4.2.1  x86</a:t>
            </a:r>
            <a:r>
              <a:rPr lang="zh-CN" altLang="zh-CN" dirty="0"/>
              <a:t>架构对虚拟化的限制</a:t>
            </a:r>
            <a:endParaRPr lang="en-US" altLang="zh-CN" dirty="0"/>
          </a:p>
          <a:p>
            <a:pPr>
              <a:buNone/>
            </a:pPr>
            <a:r>
              <a:rPr lang="en-US" altLang="zh-CN" dirty="0"/>
              <a:t>4.2.2  </a:t>
            </a:r>
            <a:r>
              <a:rPr lang="zh-CN" altLang="zh-CN" dirty="0"/>
              <a:t>全虚拟化</a:t>
            </a:r>
            <a:endParaRPr lang="en-US" altLang="zh-CN" dirty="0"/>
          </a:p>
          <a:p>
            <a:pPr>
              <a:buNone/>
            </a:pPr>
            <a:r>
              <a:rPr lang="en-US" altLang="zh-CN" dirty="0"/>
              <a:t>4.2.3  </a:t>
            </a:r>
            <a:r>
              <a:rPr lang="zh-CN" altLang="zh-CN" dirty="0"/>
              <a:t>半虚拟化</a:t>
            </a:r>
            <a:endParaRPr lang="en-US" altLang="zh-CN" dirty="0"/>
          </a:p>
          <a:p>
            <a:pPr>
              <a:buNone/>
            </a:pPr>
            <a:r>
              <a:rPr lang="en-US" altLang="zh-CN" dirty="0"/>
              <a:t>4.2.4  </a:t>
            </a:r>
            <a:r>
              <a:rPr lang="zh-CN" altLang="zh-CN" dirty="0"/>
              <a:t>硬件辅助虚拟化</a:t>
            </a:r>
            <a:endParaRPr lang="en-US" altLang="zh-CN" dirty="0"/>
          </a:p>
          <a:p>
            <a:pPr>
              <a:buNone/>
            </a:pPr>
            <a:endParaRPr lang="zh-CN" altLang="en-US" dirty="0"/>
          </a:p>
          <a:p>
            <a:endParaRPr lang="zh-CN" altLang="en-US" dirty="0"/>
          </a:p>
        </p:txBody>
      </p:sp>
    </p:spTree>
  </p:cSld>
  <p:clrMapOvr>
    <a:masterClrMapping/>
  </p:clrMapOvr>
  <p:transition spd="slow">
    <p:cu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6550</Words>
  <Application>WPS 演示</Application>
  <PresentationFormat>全屏显示(16:9)</PresentationFormat>
  <Paragraphs>321</Paragraphs>
  <Slides>50</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3" baseType="lpstr">
      <vt:lpstr>Arial</vt:lpstr>
      <vt:lpstr>宋体</vt:lpstr>
      <vt:lpstr>Wingdings</vt:lpstr>
      <vt:lpstr>黑体</vt:lpstr>
      <vt:lpstr>微软雅黑</vt:lpstr>
      <vt:lpstr>Times New Roman</vt:lpstr>
      <vt:lpstr>方正宋一简体</vt:lpstr>
      <vt:lpstr>文泉驿微米黑</vt:lpstr>
      <vt:lpstr>Calibri</vt:lpstr>
      <vt:lpstr>Arial Unicode MS</vt:lpstr>
      <vt:lpstr>Batang</vt:lpstr>
      <vt:lpstr>Office 主题</vt:lpstr>
      <vt:lpstr>Visio.Drawing.11</vt:lpstr>
      <vt:lpstr>PowerPoint 演示文稿</vt:lpstr>
      <vt:lpstr>《云计算原理与实践》课程总览</vt:lpstr>
      <vt:lpstr>Outline</vt:lpstr>
      <vt:lpstr>4.1  虚拟化的定义</vt:lpstr>
      <vt:lpstr>1．服务器虚拟化</vt:lpstr>
      <vt:lpstr>2．网络虚拟化</vt:lpstr>
      <vt:lpstr>3．桌面虚拟化</vt:lpstr>
      <vt:lpstr>4．软件定义的存储</vt:lpstr>
      <vt:lpstr>4.2  服务器虚拟化</vt:lpstr>
      <vt:lpstr>图4.1  虚拟化前后的计算机体系结构</vt:lpstr>
      <vt:lpstr>图4.2  虚拟化软件层所处的位置</vt:lpstr>
      <vt:lpstr>图4.3  x86架构下指令执行方式</vt:lpstr>
      <vt:lpstr>图4.4  使用VMM二进制翻译客户操作系统的请求</vt:lpstr>
      <vt:lpstr>图4.5  将不可虚拟化的操作系统指令替换为超级调用</vt:lpstr>
      <vt:lpstr>PowerPoint 演示文稿</vt:lpstr>
      <vt:lpstr>图4.6  使用VMM二进制翻译客户操作系统的请求</vt:lpstr>
      <vt:lpstr>4.3  商用虚拟机技术</vt:lpstr>
      <vt:lpstr>4.3  商用虚拟机技术</vt:lpstr>
      <vt:lpstr>4.3  商用虚拟机技术</vt:lpstr>
      <vt:lpstr>4.3  商用虚拟机技术</vt:lpstr>
      <vt:lpstr>4.3  商用虚拟机技术</vt:lpstr>
      <vt:lpstr>4.4  新型硬件虚拟化</vt:lpstr>
      <vt:lpstr>图4.7  新型硬件的晶体管数目变化趋势</vt:lpstr>
      <vt:lpstr>4.4.1  硬件虚拟化背景</vt:lpstr>
      <vt:lpstr>图4.8  设备虚拟化的三种主要方法</vt:lpstr>
      <vt:lpstr>4.4.1  硬件虚拟化背景</vt:lpstr>
      <vt:lpstr>4.4.2  硬件虚拟化的代表</vt:lpstr>
      <vt:lpstr>4.4.2  硬件虚拟化的代表</vt:lpstr>
      <vt:lpstr>4.4.3  硬件虚拟化的未来</vt:lpstr>
      <vt:lpstr>4.4.3  硬件虚拟化的未来</vt:lpstr>
      <vt:lpstr>4.4.3  硬件虚拟化的未来</vt:lpstr>
      <vt:lpstr>4.5  ：Xen虚拟化技术</vt:lpstr>
      <vt:lpstr>4.5.1  Xen的历史</vt:lpstr>
      <vt:lpstr>4.5.2  Xen功能概览</vt:lpstr>
      <vt:lpstr>图4.9  Xen的总体结构</vt:lpstr>
      <vt:lpstr>4.6  KVM虚拟化技术</vt:lpstr>
      <vt:lpstr>4.6.1  KVM简介</vt:lpstr>
      <vt:lpstr>4.6.2 KVM的基本安装操作</vt:lpstr>
      <vt:lpstr>4.7  轻量级虚拟化</vt:lpstr>
      <vt:lpstr>4.7.1 容器技术简介</vt:lpstr>
      <vt:lpstr>4.7.2  容器与虚拟机的对比</vt:lpstr>
      <vt:lpstr>4.7.3  容器背后的内核知识</vt:lpstr>
      <vt:lpstr>1．namespace资源隔离</vt:lpstr>
      <vt:lpstr>2．Cgroups资源控制</vt:lpstr>
      <vt:lpstr>3.  写时复制技术</vt:lpstr>
      <vt:lpstr>4.8  实践：Docker容器</vt:lpstr>
      <vt:lpstr>4.8.1  安装Docker</vt:lpstr>
      <vt:lpstr>4.8.2  运行第一个Docker容器</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lqx</cp:lastModifiedBy>
  <cp:revision>21</cp:revision>
  <dcterms:created xsi:type="dcterms:W3CDTF">2020-10-22T01:53:15Z</dcterms:created>
  <dcterms:modified xsi:type="dcterms:W3CDTF">2020-10-22T01:53:15Z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2052-11.1.0.8392</vt:lpwstr>
  </property>
</Properties>
</file>