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emf" ContentType="image/x-e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484" r:id="rId3"/>
    <p:sldId id="491" r:id="rId5"/>
    <p:sldId id="423" r:id="rId6"/>
    <p:sldId id="485" r:id="rId7"/>
    <p:sldId id="496" r:id="rId8"/>
    <p:sldId id="590" r:id="rId9"/>
    <p:sldId id="591" r:id="rId10"/>
    <p:sldId id="592" r:id="rId11"/>
    <p:sldId id="593" r:id="rId12"/>
    <p:sldId id="594" r:id="rId13"/>
    <p:sldId id="595" r:id="rId14"/>
    <p:sldId id="596" r:id="rId15"/>
    <p:sldId id="599" r:id="rId16"/>
    <p:sldId id="600" r:id="rId17"/>
    <p:sldId id="601" r:id="rId18"/>
    <p:sldId id="602" r:id="rId19"/>
    <p:sldId id="604" r:id="rId20"/>
    <p:sldId id="605" r:id="rId21"/>
    <p:sldId id="606" r:id="rId22"/>
    <p:sldId id="607" r:id="rId23"/>
    <p:sldId id="608" r:id="rId24"/>
    <p:sldId id="611" r:id="rId25"/>
    <p:sldId id="613" r:id="rId26"/>
    <p:sldId id="614" r:id="rId27"/>
    <p:sldId id="617" r:id="rId28"/>
    <p:sldId id="618" r:id="rId29"/>
    <p:sldId id="619" r:id="rId30"/>
    <p:sldId id="620" r:id="rId31"/>
    <p:sldId id="623" r:id="rId32"/>
    <p:sldId id="624" r:id="rId33"/>
    <p:sldId id="625" r:id="rId34"/>
    <p:sldId id="626" r:id="rId35"/>
    <p:sldId id="628" r:id="rId36"/>
    <p:sldId id="629" r:id="rId37"/>
    <p:sldId id="630" r:id="rId38"/>
    <p:sldId id="631" r:id="rId39"/>
    <p:sldId id="632" r:id="rId40"/>
    <p:sldId id="640" r:id="rId41"/>
    <p:sldId id="641" r:id="rId42"/>
    <p:sldId id="642" r:id="rId43"/>
    <p:sldId id="643" r:id="rId44"/>
    <p:sldId id="644" r:id="rId45"/>
    <p:sldId id="646" r:id="rId46"/>
    <p:sldId id="647" r:id="rId47"/>
    <p:sldId id="648" r:id="rId48"/>
    <p:sldId id="649" r:id="rId49"/>
    <p:sldId id="650" r:id="rId50"/>
    <p:sldId id="652" r:id="rId51"/>
    <p:sldId id="653" r:id="rId52"/>
    <p:sldId id="654" r:id="rId53"/>
    <p:sldId id="655" r:id="rId54"/>
    <p:sldId id="656" r:id="rId55"/>
    <p:sldId id="657" r:id="rId56"/>
    <p:sldId id="658" r:id="rId57"/>
    <p:sldId id="511" r:id="rId58"/>
    <p:sldId id="486" r:id="rId59"/>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00"/>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8611" autoAdjust="0"/>
  </p:normalViewPr>
  <p:slideViewPr>
    <p:cSldViewPr>
      <p:cViewPr varScale="1">
        <p:scale>
          <a:sx n="64" d="100"/>
          <a:sy n="64" d="100"/>
        </p:scale>
        <p:origin x="-773" y="-82"/>
      </p:cViewPr>
      <p:guideLst>
        <p:guide orient="horz" pos="1654"/>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2" Type="http://schemas.openxmlformats.org/officeDocument/2006/relationships/tableStyles" Target="tableStyles.xml"/><Relationship Id="rId61" Type="http://schemas.openxmlformats.org/officeDocument/2006/relationships/viewProps" Target="viewProps.xml"/><Relationship Id="rId60" Type="http://schemas.openxmlformats.org/officeDocument/2006/relationships/presProps" Target="presProps.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4975117-2C7F-42D8-8F08-A327E964D886}"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BD91D3B-2275-434E-9A12-A9E944C71E94}"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Rot="1" noChangeAspect="1" noChangeArrowheads="1" noTextEdit="1"/>
          </p:cNvSpPr>
          <p:nvPr>
            <p:ph type="sldImg"/>
          </p:nvPr>
        </p:nvSpPr>
        <p:spPr/>
      </p:sp>
      <p:sp>
        <p:nvSpPr>
          <p:cNvPr id="47107" name="Rectangle 3"/>
          <p:cNvSpPr>
            <a:spLocks noGrp="1" noChangeArrowheads="1"/>
          </p:cNvSpPr>
          <p:nvPr>
            <p:ph type="body" idx="1"/>
          </p:nvPr>
        </p:nvSpPr>
        <p:spPr>
          <a:noFill/>
          <a:ln w="9525"/>
        </p:spPr>
        <p:txBody>
          <a:bodyPr/>
          <a:lstStyle/>
          <a:p>
            <a:endParaRPr lang="zh-CN" alt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19"/>
            <a:ext cx="7772400" cy="1102519"/>
          </a:xfrm>
        </p:spPr>
        <p:txBody>
          <a:bodyPr/>
          <a:lstStyle/>
          <a:p>
            <a:r>
              <a:rPr lang="zh-CN" altLang="en-US" dirty="0" smtClean="0"/>
              <a:t>单击此处编辑母版标题样式</a:t>
            </a:r>
            <a:endParaRPr lang="zh-CN" altLang="en-US" dirty="0"/>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smtClean="0"/>
              <a:t>单击此处编辑母版副标题样式</a:t>
            </a:r>
            <a:endParaRPr lang="zh-CN" altLang="en-US" dirty="0"/>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transition spd="slow">
    <p:cu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transition spd="slow">
    <p:cu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79"/>
            <a:ext cx="2057400" cy="4388644"/>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05979"/>
            <a:ext cx="6019800" cy="4388644"/>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transition spd="slow">
    <p:cu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transition spd="slow">
    <p:cu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dirty="0" smtClean="0"/>
              <a:t>单击此处编辑母版文本样式</a:t>
            </a:r>
            <a:endParaRPr lang="zh-CN" altLang="en-US" dirty="0" smtClean="0"/>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transition spd="slow">
    <p:cu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单击此处编辑母版标题样式</a:t>
            </a:r>
            <a:endParaRPr lang="zh-CN" altLang="en-US" dirty="0"/>
          </a:p>
        </p:txBody>
      </p:sp>
      <p:sp>
        <p:nvSpPr>
          <p:cNvPr id="3" name="内容占位符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内容占位符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transition spd="slow">
    <p:cu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transition spd="slow">
    <p:cu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transition spd="slow">
    <p:cu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transition spd="slow">
    <p:cu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transition spd="slow">
    <p:cu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transition spd="slow">
    <p:cut/>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8"/>
            <a:ext cx="8229600" cy="857250"/>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日期占位符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fld>
            <a:endParaRPr lang="zh-CN" altLang="en-US"/>
          </a:p>
        </p:txBody>
      </p:sp>
      <p:sp>
        <p:nvSpPr>
          <p:cNvPr id="5" name="页脚占位符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fld>
            <a:endParaRPr lang="zh-CN" altLang="en-US"/>
          </a:p>
        </p:txBody>
      </p:sp>
      <p:sp>
        <p:nvSpPr>
          <p:cNvPr id="7" name="矩形 6"/>
          <p:cNvSpPr/>
          <p:nvPr userDrawn="1"/>
        </p:nvSpPr>
        <p:spPr>
          <a:xfrm>
            <a:off x="0" y="0"/>
            <a:ext cx="9131300" cy="51308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cut/>
  </p:transition>
  <p:txStyles>
    <p:titleStyle>
      <a:lvl1pPr algn="ctr" defTabSz="914400" rtl="0" eaLnBrk="1" latinLnBrk="0" hangingPunct="1">
        <a:spcBef>
          <a:spcPct val="0"/>
        </a:spcBef>
        <a:buNone/>
        <a:defRPr sz="4000" kern="1200">
          <a:solidFill>
            <a:schemeClr val="tx1"/>
          </a:solidFill>
          <a:latin typeface="+mj-lt"/>
          <a:ea typeface="黑体" panose="02010609060101010101" pitchFamily="49" charset="-122"/>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j-lt"/>
          <a:ea typeface="黑体" panose="02010609060101010101" pitchFamily="49" charset="-122"/>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j-lt"/>
          <a:ea typeface="黑体" panose="02010609060101010101" pitchFamily="49" charset="-122"/>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j-lt"/>
          <a:ea typeface="黑体" panose="02010609060101010101" pitchFamily="49" charset="-122"/>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j-lt"/>
          <a:ea typeface="黑体" panose="02010609060101010101" pitchFamily="49" charset="-122"/>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j-lt"/>
          <a:ea typeface="黑体" panose="02010609060101010101" pitchFamily="49"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slide" Target="slide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2.emf"/><Relationship Id="rId1" Type="http://schemas.openxmlformats.org/officeDocument/2006/relationships/oleObject" Target="../embeddings/oleObject1.bin"/></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slide" Target="slide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slide" Target="slide48.xml"/><Relationship Id="rId5" Type="http://schemas.openxmlformats.org/officeDocument/2006/relationships/slide" Target="slide38.xml"/><Relationship Id="rId4" Type="http://schemas.openxmlformats.org/officeDocument/2006/relationships/slide" Target="slide33.xml"/><Relationship Id="rId3" Type="http://schemas.openxmlformats.org/officeDocument/2006/relationships/slide" Target="slide25.xml"/><Relationship Id="rId2" Type="http://schemas.openxmlformats.org/officeDocument/2006/relationships/slide" Target="slide13.xml"/><Relationship Id="rId1" Type="http://schemas.openxmlformats.org/officeDocument/2006/relationships/slide" Target="slide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slide" Target="slide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slide" Target="slide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slide" Target="slide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slide" Target="slide3.xml"/><Relationship Id="rId1" Type="http://schemas.openxmlformats.org/officeDocument/2006/relationships/image" Target="../media/image8.png"/></Relationships>
</file>

<file path=ppt/slides/_rels/slide5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1" descr="C:\Users\Administrator\Desktop\deep-web-06-1920x1080.jpg"/>
          <p:cNvPicPr>
            <a:picLocks noChangeAspect="1" noChangeArrowheads="1"/>
          </p:cNvPicPr>
          <p:nvPr/>
        </p:nvPicPr>
        <p:blipFill>
          <a:blip r:embed="rId1" cstate="print"/>
          <a:srcRect/>
          <a:stretch>
            <a:fillRect/>
          </a:stretch>
        </p:blipFill>
        <p:spPr bwMode="auto">
          <a:xfrm>
            <a:off x="0" y="-1"/>
            <a:ext cx="9144000" cy="5143499"/>
          </a:xfrm>
          <a:prstGeom prst="rect">
            <a:avLst/>
          </a:prstGeom>
          <a:noFill/>
        </p:spPr>
      </p:pic>
      <p:sp>
        <p:nvSpPr>
          <p:cNvPr id="9" name="矩形 8"/>
          <p:cNvSpPr/>
          <p:nvPr/>
        </p:nvSpPr>
        <p:spPr>
          <a:xfrm>
            <a:off x="0" y="1563637"/>
            <a:ext cx="9144000" cy="1728193"/>
          </a:xfrm>
          <a:prstGeom prst="rect">
            <a:avLst/>
          </a:prstGeom>
          <a:solidFill>
            <a:schemeClr val="bg1">
              <a:alpha val="30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sz="6600" b="1" spc="300" dirty="0">
              <a:latin typeface="微软雅黑" panose="020B0503020204020204" pitchFamily="34" charset="-122"/>
              <a:ea typeface="微软雅黑" panose="020B0503020204020204" pitchFamily="34" charset="-122"/>
            </a:endParaRPr>
          </a:p>
        </p:txBody>
      </p:sp>
      <p:sp>
        <p:nvSpPr>
          <p:cNvPr id="10" name="标题 1"/>
          <p:cNvSpPr txBox="1"/>
          <p:nvPr/>
        </p:nvSpPr>
        <p:spPr>
          <a:xfrm>
            <a:off x="685800" y="1566187"/>
            <a:ext cx="7772400" cy="1712764"/>
          </a:xfrm>
          <a:prstGeom prst="rect">
            <a:avLst/>
          </a:prstGeom>
        </p:spPr>
        <p:txBody>
          <a:bodyPr vert="horz" lIns="91440" tIns="45720" rIns="91440" bIns="45720" rtlCol="0" anchor="ctr">
            <a:normAutofit/>
          </a:bodyPr>
          <a:lstStyle/>
          <a:p>
            <a:pPr lvl="0" algn="ctr">
              <a:lnSpc>
                <a:spcPct val="120000"/>
              </a:lnSpc>
              <a:spcBef>
                <a:spcPct val="0"/>
              </a:spcBef>
              <a:spcAft>
                <a:spcPts val="600"/>
              </a:spcAft>
              <a:defRPr/>
            </a:pPr>
            <a:r>
              <a:rPr lang="zh-CN" altLang="en-US" sz="5200" dirty="0" smtClean="0">
                <a:solidFill>
                  <a:schemeClr val="bg1"/>
                </a:solidFill>
                <a:latin typeface="黑体" panose="02010609060101010101" pitchFamily="49" charset="-122"/>
                <a:ea typeface="黑体" panose="02010609060101010101" pitchFamily="49" charset="-122"/>
                <a:cs typeface="+mj-cs"/>
              </a:rPr>
              <a:t>云计算原理与实践</a:t>
            </a:r>
            <a:br>
              <a:rPr kumimoji="0" lang="en-US" altLang="zh-CN" sz="4400" b="0" i="0" u="none" strike="noStrike" kern="1200" cap="none" spc="0" normalizeH="0" baseline="0" noProof="0" dirty="0" smtClean="0">
                <a:ln>
                  <a:noFill/>
                </a:ln>
                <a:solidFill>
                  <a:schemeClr val="bg1"/>
                </a:solidFill>
                <a:effectLst/>
                <a:uLnTx/>
                <a:uFillTx/>
                <a:latin typeface="黑体" panose="02010609060101010101" pitchFamily="49" charset="-122"/>
                <a:ea typeface="黑体" panose="02010609060101010101" pitchFamily="49" charset="-122"/>
                <a:cs typeface="+mj-cs"/>
              </a:rPr>
            </a:br>
            <a:r>
              <a:rPr lang="en-US" altLang="zh-CN" sz="3300" dirty="0" smtClean="0">
                <a:solidFill>
                  <a:schemeClr val="bg1"/>
                </a:solidFill>
                <a:latin typeface="+mj-lt"/>
                <a:ea typeface="+mj-ea"/>
                <a:cs typeface="+mj-cs"/>
              </a:rPr>
              <a:t>Principles and Practice of Cloud Computing</a:t>
            </a:r>
            <a:endParaRPr lang="en-US" altLang="zh-CN" sz="3300" dirty="0" smtClean="0">
              <a:solidFill>
                <a:schemeClr val="bg1"/>
              </a:solidFill>
              <a:latin typeface="+mj-lt"/>
              <a:ea typeface="+mj-ea"/>
              <a:cs typeface="+mj-cs"/>
            </a:endParaRPr>
          </a:p>
        </p:txBody>
      </p:sp>
    </p:spTree>
  </p:cSld>
  <p:clrMapOvr>
    <a:masterClrMapping/>
  </p:clrMapOvr>
  <p:transition spd="slow">
    <p:cu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dirty="0" smtClean="0"/>
              <a:t>9.1.2  操作系统的发展简史</a:t>
            </a:r>
            <a:endParaRPr dirty="0" smtClean="0"/>
          </a:p>
        </p:txBody>
      </p:sp>
      <p:sp>
        <p:nvSpPr>
          <p:cNvPr id="3" name="内容占位符 2"/>
          <p:cNvSpPr>
            <a:spLocks noGrp="1"/>
          </p:cNvSpPr>
          <p:nvPr>
            <p:ph idx="1"/>
          </p:nvPr>
        </p:nvSpPr>
        <p:spPr>
          <a:xfrm>
            <a:off x="457200" y="1200150"/>
            <a:ext cx="8229600" cy="3531839"/>
          </a:xfrm>
        </p:spPr>
        <p:txBody>
          <a:bodyPr>
            <a:normAutofit lnSpcReduction="10000"/>
          </a:bodyPr>
          <a:lstStyle/>
          <a:p>
            <a:r>
              <a:rPr sz="2000" dirty="0" smtClean="0"/>
              <a:t>进入网络时代之后，操作系统发展的一个新方向主要是提高操作系统的网络支持能力能力。</a:t>
            </a:r>
            <a:endParaRPr sz="2000" dirty="0" smtClean="0"/>
          </a:p>
          <a:p>
            <a:r>
              <a:rPr sz="2000" dirty="0" smtClean="0"/>
              <a:t>20世纪90年代出现了“</a:t>
            </a:r>
            <a:r>
              <a:rPr sz="2000" dirty="0" smtClean="0">
                <a:solidFill>
                  <a:srgbClr val="C00000"/>
                </a:solidFill>
              </a:rPr>
              <a:t>网络操作系统（Networking Operating System）</a:t>
            </a:r>
            <a:r>
              <a:rPr sz="2000" dirty="0" smtClean="0"/>
              <a:t>”概念，例如Novell Netware、Artisoft LANtastic等系统。严格来讲，这一类网络操作系统仅在原来单机操作系统之上添加了对网络协议的支持，它的本质上并不是现代意义上的网络化操作系统。</a:t>
            </a:r>
            <a:endParaRPr sz="2000" dirty="0" smtClean="0"/>
          </a:p>
          <a:p>
            <a:r>
              <a:rPr sz="2000" dirty="0" smtClean="0"/>
              <a:t>随着20多年来互联网的快速发展，操作系统面向的计算平台正在从单机平台和局域网平台向互联网平台转移。在互联网时代，随着单机操作系统的核心功能基本定型，网络化逐渐成为主流趋势。</a:t>
            </a:r>
            <a:endParaRPr sz="2000" dirty="0" smtClean="0"/>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dirty="0" smtClean="0"/>
              <a:t>9.1.2  操作系统的发展简史</a:t>
            </a:r>
            <a:endParaRPr dirty="0" smtClean="0"/>
          </a:p>
        </p:txBody>
      </p:sp>
      <p:sp>
        <p:nvSpPr>
          <p:cNvPr id="3" name="内容占位符 2"/>
          <p:cNvSpPr>
            <a:spLocks noGrp="1"/>
          </p:cNvSpPr>
          <p:nvPr>
            <p:ph idx="1"/>
          </p:nvPr>
        </p:nvSpPr>
        <p:spPr>
          <a:xfrm>
            <a:off x="457200" y="1200150"/>
            <a:ext cx="8229600" cy="3531839"/>
          </a:xfrm>
        </p:spPr>
        <p:txBody>
          <a:bodyPr>
            <a:normAutofit/>
          </a:bodyPr>
          <a:lstStyle/>
          <a:p>
            <a:r>
              <a:rPr sz="2000" dirty="0" smtClean="0"/>
              <a:t>许多组织和个人都曾经提出或者尝试开发过被称作是Internet OS的软件和系统，对于Internet OS到底应该是什么样子，以及它所涉及的范围到底有多大，一直都没有形成共识。</a:t>
            </a:r>
            <a:endParaRPr sz="2000" dirty="0" smtClean="0"/>
          </a:p>
          <a:p>
            <a:r>
              <a:rPr sz="2000" dirty="0" smtClean="0"/>
              <a:t>近年来，面向不同的互联网计算与应用模式，国内外都提出了许多面向云计算和数据中心的</a:t>
            </a:r>
            <a:r>
              <a:rPr sz="2000" dirty="0" smtClean="0">
                <a:solidFill>
                  <a:srgbClr val="C00000"/>
                </a:solidFill>
              </a:rPr>
              <a:t>云操作系统</a:t>
            </a:r>
            <a:r>
              <a:rPr sz="2000" dirty="0" smtClean="0"/>
              <a:t>。目前尚未有云操作系统的权威定义。</a:t>
            </a:r>
            <a:endParaRPr sz="2000" dirty="0" smtClean="0"/>
          </a:p>
          <a:p>
            <a:r>
              <a:rPr sz="2000" dirty="0" smtClean="0"/>
              <a:t>除此之外，随着移动互联网和物联网的发展，出现了面向不同领域的操作系统的概念和实现，例如物联网操作系统、机器人操作系统、企业操作系统、城市操作系统、家庭操作系统等。</a:t>
            </a:r>
            <a:endParaRPr sz="2000" dirty="0" smtClean="0"/>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dirty="0" smtClean="0"/>
              <a:t>9.1.3  操作系统的软件定义本质</a:t>
            </a:r>
            <a:endParaRPr dirty="0" smtClean="0"/>
          </a:p>
        </p:txBody>
      </p:sp>
      <p:sp>
        <p:nvSpPr>
          <p:cNvPr id="3" name="内容占位符 2"/>
          <p:cNvSpPr>
            <a:spLocks noGrp="1"/>
          </p:cNvSpPr>
          <p:nvPr>
            <p:ph idx="1"/>
          </p:nvPr>
        </p:nvSpPr>
        <p:spPr>
          <a:xfrm>
            <a:off x="457200" y="1200150"/>
            <a:ext cx="8229600" cy="3531839"/>
          </a:xfrm>
        </p:spPr>
        <p:txBody>
          <a:bodyPr>
            <a:normAutofit lnSpcReduction="10000"/>
          </a:bodyPr>
          <a:lstStyle/>
          <a:p>
            <a:r>
              <a:rPr sz="2000" dirty="0" smtClean="0"/>
              <a:t>随着“软件定义网络”的流行，近年来出现了各种各样不同的“</a:t>
            </a:r>
            <a:r>
              <a:rPr sz="2000" dirty="0" smtClean="0">
                <a:solidFill>
                  <a:srgbClr val="C00000"/>
                </a:solidFill>
              </a:rPr>
              <a:t>软件定义</a:t>
            </a:r>
            <a:r>
              <a:rPr sz="2000" dirty="0" smtClean="0"/>
              <a:t>”概念。“软件定义”的核心技术途径是硬件资源虚拟化和管理功能可编程。</a:t>
            </a:r>
            <a:endParaRPr sz="2000" dirty="0" smtClean="0"/>
          </a:p>
          <a:p>
            <a:endParaRPr sz="2000" dirty="0" smtClean="0"/>
          </a:p>
          <a:p>
            <a:r>
              <a:rPr sz="2000" dirty="0" smtClean="0"/>
              <a:t>云计算管理系统作为一种新兴的操作系统，是贯穿了硬件资源虚拟化、管理功能可编程特性的一个典型软件定义的系统。</a:t>
            </a:r>
            <a:endParaRPr sz="2000" dirty="0" smtClean="0"/>
          </a:p>
        </p:txBody>
      </p:sp>
      <p:sp>
        <p:nvSpPr>
          <p:cNvPr id="4" name="动作按钮: 后退或前一项 3">
            <a:hlinkClick r:id="rId1" action="ppaction://hlinksldjump" highlightClick="1"/>
          </p:cNvPr>
          <p:cNvSpPr/>
          <p:nvPr/>
        </p:nvSpPr>
        <p:spPr>
          <a:xfrm>
            <a:off x="8052118" y="4594860"/>
            <a:ext cx="720725" cy="360363"/>
          </a:xfrm>
          <a:prstGeom prst="actionButtonBackPrevious">
            <a:avLst/>
          </a:prstGeom>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dirty="0" smtClean="0"/>
              <a:t>9.2  UNIX类操作系统的发展</a:t>
            </a:r>
            <a:endParaRPr dirty="0" smtClean="0"/>
          </a:p>
        </p:txBody>
      </p:sp>
      <p:sp>
        <p:nvSpPr>
          <p:cNvPr id="4" name="内容占位符 2"/>
          <p:cNvSpPr>
            <a:spLocks noGrp="1"/>
          </p:cNvSpPr>
          <p:nvPr>
            <p:ph idx="1"/>
          </p:nvPr>
        </p:nvSpPr>
        <p:spPr>
          <a:xfrm>
            <a:off x="457200" y="1200151"/>
            <a:ext cx="8229600" cy="3394472"/>
          </a:xfrm>
        </p:spPr>
        <p:txBody>
          <a:bodyPr/>
          <a:lstStyle/>
          <a:p>
            <a:pPr>
              <a:buNone/>
            </a:pPr>
            <a:r>
              <a:rPr dirty="0" smtClean="0"/>
              <a:t>9.2.1  UNIX系统简介</a:t>
            </a:r>
            <a:endParaRPr dirty="0" smtClean="0"/>
          </a:p>
          <a:p>
            <a:pPr>
              <a:buNone/>
            </a:pPr>
            <a:r>
              <a:rPr dirty="0" smtClean="0"/>
              <a:t>9.2.2  UNIX家族的演化</a:t>
            </a:r>
            <a:endParaRPr dirty="0" smtClean="0"/>
          </a:p>
          <a:p>
            <a:pPr>
              <a:buNone/>
            </a:pPr>
            <a:r>
              <a:rPr dirty="0" smtClean="0"/>
              <a:t>9.2.3  类UNIX系统的发展</a:t>
            </a:r>
            <a:endParaRPr dirty="0" smtClean="0"/>
          </a:p>
          <a:p>
            <a:pPr>
              <a:buNone/>
            </a:pPr>
            <a:r>
              <a:rPr dirty="0" smtClean="0"/>
              <a:t>9.2.4  UNIX系统的展望</a:t>
            </a:r>
            <a:endParaRPr dirty="0" smtClean="0"/>
          </a:p>
          <a:p>
            <a:pPr>
              <a:buNone/>
            </a:pPr>
            <a:endParaRPr lang="en-US" altLang="zh-CN" dirty="0" smtClean="0"/>
          </a:p>
        </p:txBody>
      </p:sp>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dirty="0" smtClean="0">
                <a:sym typeface="+mn-ea"/>
              </a:rPr>
              <a:t>9.2.1  UNIX系统简介</a:t>
            </a:r>
            <a:endParaRPr dirty="0" smtClean="0"/>
          </a:p>
        </p:txBody>
      </p:sp>
      <p:sp>
        <p:nvSpPr>
          <p:cNvPr id="3" name="内容占位符 2"/>
          <p:cNvSpPr>
            <a:spLocks noGrp="1"/>
          </p:cNvSpPr>
          <p:nvPr>
            <p:ph idx="1"/>
          </p:nvPr>
        </p:nvSpPr>
        <p:spPr>
          <a:xfrm>
            <a:off x="457200" y="1200150"/>
            <a:ext cx="8229600" cy="3531839"/>
          </a:xfrm>
        </p:spPr>
        <p:txBody>
          <a:bodyPr>
            <a:normAutofit lnSpcReduction="20000"/>
          </a:bodyPr>
          <a:lstStyle/>
          <a:p>
            <a:r>
              <a:rPr sz="2000" dirty="0" smtClean="0"/>
              <a:t>1971年，UNIX诞生于美国AT&amp;T公司的贝尔实验室。经过40多年的发展和完善，UNIX已经成为一种主流的操作系统技术，基于此项技术的产品也形成了一个大家族。</a:t>
            </a:r>
            <a:endParaRPr sz="2000" dirty="0" smtClean="0"/>
          </a:p>
          <a:p>
            <a:r>
              <a:rPr sz="2000" dirty="0" smtClean="0"/>
              <a:t>UNIX的家族庞大</a:t>
            </a:r>
            <a:r>
              <a:rPr lang="zh-CN" sz="2000" dirty="0" smtClean="0"/>
              <a:t>，从贝尔实验室的UNIX V，到伯克利的BSD、DEC的Ultrix、惠普的HP-UX、IBM的AIX、SGI的IRIX、Novell的UnixWare、SCO的OpenServer、Compaq的Tru64 UNIX等，甚至苹果公司的MacOS ⅹ、教学用的Minix和开源Linux等都可以从UNIX版本演化或技术属性上归入UNIX类操作系统，它们为UNIX的繁荣做出了巨大贡献。</a:t>
            </a:r>
            <a:endParaRPr lang="zh-CN" sz="2000" dirty="0" smtClean="0"/>
          </a:p>
          <a:p>
            <a:r>
              <a:rPr lang="zh-CN" sz="2000" dirty="0" smtClean="0"/>
              <a:t>同时，U</a:t>
            </a:r>
            <a:r>
              <a:rPr lang="zh-CN" sz="2000" dirty="0" smtClean="0">
                <a:solidFill>
                  <a:srgbClr val="FF0000"/>
                </a:solidFill>
              </a:rPr>
              <a:t>NIX复杂的版本演化导致系统间相互不兼容</a:t>
            </a:r>
            <a:r>
              <a:rPr lang="zh-CN" sz="2000" dirty="0" smtClean="0"/>
              <a:t>，还带来了知识产权纷争。从诞生之初的开放代码方式，到各商业UNIX版本发展，再到SUN公司的OpenSolaris项目为代表的开源模式，UNIX在开源与不开源的竞争中，在知识产权纷争的影响中不断前行。</a:t>
            </a:r>
            <a:endParaRPr lang="zh-CN" sz="2000" dirty="0" smtClean="0"/>
          </a:p>
        </p:txBody>
      </p:sp>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dirty="0" smtClean="0">
                <a:sym typeface="+mn-ea"/>
              </a:rPr>
              <a:t>9.2.1  UNIX系统简介</a:t>
            </a:r>
            <a:endParaRPr dirty="0" smtClean="0"/>
          </a:p>
        </p:txBody>
      </p:sp>
      <p:sp>
        <p:nvSpPr>
          <p:cNvPr id="3" name="内容占位符 2"/>
          <p:cNvSpPr>
            <a:spLocks noGrp="1"/>
          </p:cNvSpPr>
          <p:nvPr>
            <p:ph idx="1"/>
          </p:nvPr>
        </p:nvSpPr>
        <p:spPr>
          <a:xfrm>
            <a:off x="457200" y="1200150"/>
            <a:ext cx="8229600" cy="3531839"/>
          </a:xfrm>
        </p:spPr>
        <p:txBody>
          <a:bodyPr>
            <a:normAutofit lnSpcReduction="20000"/>
          </a:bodyPr>
          <a:lstStyle/>
          <a:p>
            <a:r>
              <a:rPr sz="2000" dirty="0" smtClean="0"/>
              <a:t>现在，</a:t>
            </a:r>
            <a:r>
              <a:rPr sz="2000" dirty="0" smtClean="0">
                <a:solidFill>
                  <a:srgbClr val="C00000"/>
                </a:solidFill>
              </a:rPr>
              <a:t>UNIX、Linux和Windows</a:t>
            </a:r>
            <a:r>
              <a:rPr sz="2000" dirty="0" smtClean="0"/>
              <a:t>成为三大类主流操作系统。UNIX作为应用面最广、影响力最大的操作系统之一，一直是关键应用中的首选操作系统。</a:t>
            </a:r>
            <a:endParaRPr sz="2000" dirty="0" smtClean="0"/>
          </a:p>
          <a:p>
            <a:r>
              <a:rPr sz="2000" dirty="0" smtClean="0"/>
              <a:t>从技术属性上看，Linux应当归属于类UNIX操作系统（UNIX-like），但Linux作为UNIX技术的继承者，已日渐成为UNIX后续发展的重要替代产品和有力竞争者。</a:t>
            </a:r>
            <a:endParaRPr sz="2000" dirty="0" smtClean="0"/>
          </a:p>
          <a:p>
            <a:endParaRPr sz="2000" dirty="0" smtClean="0"/>
          </a:p>
          <a:p>
            <a:r>
              <a:rPr sz="2000" dirty="0" smtClean="0"/>
              <a:t>为便于叙述和理解，本节将UNIX类操作系统主要成员分成两大类：商业版UNIX操作系统和类UNIX操作系统。</a:t>
            </a:r>
            <a:endParaRPr sz="2000" dirty="0" smtClean="0"/>
          </a:p>
          <a:p>
            <a:endParaRPr sz="2000" dirty="0" smtClean="0"/>
          </a:p>
        </p:txBody>
      </p:sp>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dirty="0" smtClean="0">
                <a:sym typeface="+mn-ea"/>
              </a:rPr>
              <a:t>图9.2  UINX的发展史（源自Wikipedia）</a:t>
            </a:r>
            <a:endParaRPr dirty="0" smtClean="0">
              <a:sym typeface="+mn-ea"/>
            </a:endParaRPr>
          </a:p>
        </p:txBody>
      </p:sp>
      <p:pic>
        <p:nvPicPr>
          <p:cNvPr id="5" name="图片 4"/>
          <p:cNvPicPr>
            <a:picLocks noChangeAspect="1"/>
          </p:cNvPicPr>
          <p:nvPr/>
        </p:nvPicPr>
        <p:blipFill>
          <a:blip r:embed="rId1"/>
          <a:stretch>
            <a:fillRect/>
          </a:stretch>
        </p:blipFill>
        <p:spPr>
          <a:xfrm>
            <a:off x="1831340" y="1006475"/>
            <a:ext cx="5157470" cy="4080510"/>
          </a:xfrm>
          <a:prstGeom prst="rect">
            <a:avLst/>
          </a:prstGeom>
        </p:spPr>
      </p:pic>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dirty="0" smtClean="0">
                <a:sym typeface="+mn-ea"/>
              </a:rPr>
              <a:t>9.2.2  UNIX家族的演化</a:t>
            </a:r>
            <a:endParaRPr dirty="0" smtClean="0">
              <a:sym typeface="+mn-ea"/>
            </a:endParaRPr>
          </a:p>
        </p:txBody>
      </p:sp>
      <p:sp>
        <p:nvSpPr>
          <p:cNvPr id="3" name="内容占位符 2"/>
          <p:cNvSpPr>
            <a:spLocks noGrp="1"/>
          </p:cNvSpPr>
          <p:nvPr>
            <p:ph idx="1"/>
          </p:nvPr>
        </p:nvSpPr>
        <p:spPr>
          <a:xfrm>
            <a:off x="457200" y="1200150"/>
            <a:ext cx="8229600" cy="3531839"/>
          </a:xfrm>
        </p:spPr>
        <p:txBody>
          <a:bodyPr>
            <a:normAutofit lnSpcReduction="20000"/>
          </a:bodyPr>
          <a:lstStyle/>
          <a:p>
            <a:r>
              <a:rPr sz="2000" dirty="0" smtClean="0"/>
              <a:t>UNIX家族的演化大致可以分为三个阶段：初始研发阶段、商业推广阶段、成熟应用阶段。</a:t>
            </a:r>
            <a:endParaRPr sz="2000" dirty="0" smtClean="0"/>
          </a:p>
        </p:txBody>
      </p:sp>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dirty="0" smtClean="0">
                <a:sym typeface="+mn-ea"/>
              </a:rPr>
              <a:t>1．UNIX初始研发阶段</a:t>
            </a:r>
            <a:endParaRPr dirty="0" smtClean="0">
              <a:sym typeface="+mn-ea"/>
            </a:endParaRPr>
          </a:p>
        </p:txBody>
      </p:sp>
      <p:sp>
        <p:nvSpPr>
          <p:cNvPr id="3" name="内容占位符 2"/>
          <p:cNvSpPr>
            <a:spLocks noGrp="1"/>
          </p:cNvSpPr>
          <p:nvPr>
            <p:ph idx="1"/>
          </p:nvPr>
        </p:nvSpPr>
        <p:spPr>
          <a:xfrm>
            <a:off x="457200" y="1200150"/>
            <a:ext cx="8229600" cy="3531839"/>
          </a:xfrm>
        </p:spPr>
        <p:txBody>
          <a:bodyPr>
            <a:normAutofit lnSpcReduction="20000"/>
          </a:bodyPr>
          <a:lstStyle/>
          <a:p>
            <a:r>
              <a:rPr sz="2000" dirty="0" smtClean="0"/>
              <a:t>20世纪70年代是UNIX初始研发阶段。</a:t>
            </a:r>
            <a:endParaRPr sz="2000" dirty="0" smtClean="0"/>
          </a:p>
          <a:p>
            <a:r>
              <a:rPr sz="2000" dirty="0" smtClean="0"/>
              <a:t>1969年，贝尔实验室研究人员肯·托普森（Ken Thompson）在推出Multics项目时，准备将原本在Multics系统上开发的“太空旅行”游戏转移到DEC PDP-7上运行。在转移游戏程序运行环境的过程中，托普森和里奇共同动手设计了一套包含文件系统、命令解释器以及一些实用程序的支持多任务的操作系统。与Multics相对应，这个新操作系统被同事开玩笑取名</a:t>
            </a:r>
            <a:r>
              <a:rPr sz="2000" dirty="0" smtClean="0">
                <a:solidFill>
                  <a:srgbClr val="C00000"/>
                </a:solidFill>
              </a:rPr>
              <a:t>UNICS（UNiplexed Information and Computing System）</a:t>
            </a:r>
            <a:r>
              <a:rPr sz="2000" dirty="0" smtClean="0"/>
              <a:t>，之后取谐音便叫成了UNIX。1971年11月3日，UNIX第一版（UNIX V1）正式诞生。</a:t>
            </a:r>
            <a:endParaRPr sz="2000" dirty="0" smtClean="0"/>
          </a:p>
          <a:p>
            <a:r>
              <a:rPr sz="2000" dirty="0" smtClean="0"/>
              <a:t>1972年，UNIX发布了第二版，最大的改进是添加了后来成为UNIX标志特征之一的管道功能。</a:t>
            </a:r>
            <a:endParaRPr sz="2000" dirty="0" smtClean="0"/>
          </a:p>
          <a:p>
            <a:r>
              <a:rPr sz="2000" dirty="0" smtClean="0"/>
              <a:t>1979年，UNIX V发布。这是历史上第一个完整意义上的UNIX版本，也是最后一个广泛发布的研究型UNIX版本。</a:t>
            </a:r>
            <a:endParaRPr sz="2000" dirty="0" smtClean="0"/>
          </a:p>
        </p:txBody>
      </p:sp>
    </p:spTree>
  </p:cSld>
  <p:clrMapOvr>
    <a:masterClrMapping/>
  </p:clrMapOvr>
  <p:transition spd="slow">
    <p:cu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dirty="0" smtClean="0">
                <a:sym typeface="+mn-ea"/>
              </a:rPr>
              <a:t>1．UNIX初始研发阶段</a:t>
            </a:r>
            <a:endParaRPr dirty="0" smtClean="0">
              <a:sym typeface="+mn-ea"/>
            </a:endParaRPr>
          </a:p>
        </p:txBody>
      </p:sp>
      <p:sp>
        <p:nvSpPr>
          <p:cNvPr id="3" name="内容占位符 2"/>
          <p:cNvSpPr>
            <a:spLocks noGrp="1"/>
          </p:cNvSpPr>
          <p:nvPr>
            <p:ph idx="1"/>
          </p:nvPr>
        </p:nvSpPr>
        <p:spPr>
          <a:xfrm>
            <a:off x="457200" y="1200150"/>
            <a:ext cx="8229600" cy="3531839"/>
          </a:xfrm>
        </p:spPr>
        <p:txBody>
          <a:bodyPr>
            <a:normAutofit fontScale="90000" lnSpcReduction="10000"/>
          </a:bodyPr>
          <a:lstStyle/>
          <a:p>
            <a:r>
              <a:rPr sz="2000" dirty="0" smtClean="0"/>
              <a:t>从以上描述可以看出，初期的UNIX是</a:t>
            </a:r>
            <a:r>
              <a:rPr sz="2000" dirty="0" smtClean="0">
                <a:solidFill>
                  <a:srgbClr val="C00000"/>
                </a:solidFill>
              </a:rPr>
              <a:t>自由发展</a:t>
            </a:r>
            <a:r>
              <a:rPr sz="2000" dirty="0" smtClean="0"/>
              <a:t>的，依靠的也是美国AT&amp;T公司工程师的“自觉”努力，因而在这段时间UNIX的发展完全没有组织和系统可言。</a:t>
            </a:r>
            <a:endParaRPr sz="2000" dirty="0" smtClean="0"/>
          </a:p>
          <a:p>
            <a:r>
              <a:rPr sz="2000" dirty="0" smtClean="0"/>
              <a:t>1974年，托普森和里奇在《美国计算机通信》上发表了关于UNIX的文章，引起了加州大学伯克利分校（Thompson University of California，Berkeley）费布雷（Bob Febry）教授的极大兴趣，他决定将UNIX带到伯克利。</a:t>
            </a:r>
            <a:endParaRPr sz="2000" dirty="0" smtClean="0"/>
          </a:p>
          <a:p>
            <a:r>
              <a:rPr sz="2000" dirty="0" smtClean="0"/>
              <a:t>1975年，UNIX V6到达伯克利。也应邀回母校——加州大学伯克利分校任客座教授，讲授的科目就是UNIX。同年，乔伊（Bill Joy）大学毕业来到伯克利分校。当UNIX V6安装在学校的PDP-11/70机器上后，乔伊和他的同事便开始完善Pascal的性能，编写ex编辑器以及csh命令解释器等</a:t>
            </a:r>
            <a:r>
              <a:rPr lang="zh-CN" sz="2000" dirty="0" smtClean="0"/>
              <a:t>。</a:t>
            </a:r>
            <a:endParaRPr lang="zh-CN" sz="2000" dirty="0" smtClean="0"/>
          </a:p>
          <a:p>
            <a:r>
              <a:rPr sz="2000" dirty="0" smtClean="0"/>
              <a:t>在这一阶段中，尽管UNIX在教育、科研领域声誉日隆，但对计算机产业的影响仍然有限，原因在于它还只是一项非商业运作的技术。</a:t>
            </a:r>
            <a:endParaRPr sz="2000" dirty="0" smtClean="0"/>
          </a:p>
          <a:p>
            <a:endParaRPr sz="2000" dirty="0" smtClean="0"/>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t>
            </a:r>
            <a:r>
              <a:rPr lang="zh-CN" altLang="en-US" dirty="0" smtClean="0"/>
              <a:t>云计算原理与实践</a:t>
            </a:r>
            <a:r>
              <a:rPr lang="en-US" altLang="zh-CN" dirty="0" smtClean="0"/>
              <a:t>》</a:t>
            </a:r>
            <a:r>
              <a:rPr lang="zh-CN" altLang="en-US" dirty="0" smtClean="0"/>
              <a:t>课程总览</a:t>
            </a:r>
            <a:endParaRPr lang="zh-CN" altLang="en-US" dirty="0"/>
          </a:p>
        </p:txBody>
      </p:sp>
      <p:sp>
        <p:nvSpPr>
          <p:cNvPr id="1026"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graphicFrame>
        <p:nvGraphicFramePr>
          <p:cNvPr id="1025" name="Object 1"/>
          <p:cNvGraphicFramePr>
            <a:graphicFrameLocks noChangeAspect="1"/>
          </p:cNvGraphicFramePr>
          <p:nvPr/>
        </p:nvGraphicFramePr>
        <p:xfrm>
          <a:off x="671693" y="1563638"/>
          <a:ext cx="7670168" cy="3002707"/>
        </p:xfrm>
        <a:graphic>
          <a:graphicData uri="http://schemas.openxmlformats.org/presentationml/2006/ole">
            <mc:AlternateContent xmlns:mc="http://schemas.openxmlformats.org/markup-compatibility/2006">
              <mc:Choice xmlns:v="urn:schemas-microsoft-com:vml" Requires="v">
                <p:oleObj spid="_x0000_s1027" name="Visio" r:id="rId1" imgW="9537700" imgH="3746500" progId="Visio.Drawing.11">
                  <p:embed/>
                </p:oleObj>
              </mc:Choice>
              <mc:Fallback>
                <p:oleObj name="Visio" r:id="rId1" imgW="9537700" imgH="3746500" progId="Visio.Drawing.11">
                  <p:embed/>
                  <p:pic>
                    <p:nvPicPr>
                      <p:cNvPr id="0" name="图片 1026"/>
                      <p:cNvPicPr>
                        <a:picLocks noChangeAspect="1"/>
                      </p:cNvPicPr>
                      <p:nvPr/>
                    </p:nvPicPr>
                    <p:blipFill>
                      <a:blip r:embed="rId2"/>
                      <a:stretch>
                        <a:fillRect/>
                      </a:stretch>
                    </p:blipFill>
                    <p:spPr>
                      <a:xfrm>
                        <a:off x="671693" y="1563638"/>
                        <a:ext cx="7670168" cy="3002707"/>
                      </a:xfrm>
                      <a:prstGeom prst="rect">
                        <a:avLst/>
                      </a:prstGeom>
                      <a:noFill/>
                      <a:ln w="9525">
                        <a:noFill/>
                      </a:ln>
                    </p:spPr>
                  </p:pic>
                </p:oleObj>
              </mc:Fallback>
            </mc:AlternateContent>
          </a:graphicData>
        </a:graphic>
      </p:graphicFrame>
    </p:spTree>
  </p:cSld>
  <p:clrMapOvr>
    <a:masterClrMapping/>
  </p:clrMapOvr>
  <p:transition spd="slow">
    <p:cut/>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dirty="0" smtClean="0">
                <a:sym typeface="+mn-ea"/>
              </a:rPr>
              <a:t>2．UNIX商业推广阶段</a:t>
            </a:r>
            <a:endParaRPr dirty="0" smtClean="0">
              <a:sym typeface="+mn-ea"/>
            </a:endParaRPr>
          </a:p>
        </p:txBody>
      </p:sp>
      <p:sp>
        <p:nvSpPr>
          <p:cNvPr id="3" name="内容占位符 2"/>
          <p:cNvSpPr>
            <a:spLocks noGrp="1"/>
          </p:cNvSpPr>
          <p:nvPr>
            <p:ph idx="1"/>
          </p:nvPr>
        </p:nvSpPr>
        <p:spPr>
          <a:xfrm>
            <a:off x="457200" y="1200150"/>
            <a:ext cx="8229600" cy="3531839"/>
          </a:xfrm>
        </p:spPr>
        <p:txBody>
          <a:bodyPr>
            <a:normAutofit/>
          </a:bodyPr>
          <a:lstStyle/>
          <a:p>
            <a:r>
              <a:rPr sz="2000" dirty="0" smtClean="0"/>
              <a:t>UNIX商业化实质上意味着将产生各种</a:t>
            </a:r>
            <a:r>
              <a:rPr sz="2000" dirty="0" smtClean="0">
                <a:solidFill>
                  <a:srgbClr val="C00000"/>
                </a:solidFill>
              </a:rPr>
              <a:t>独立的UNIX版本</a:t>
            </a:r>
            <a:r>
              <a:rPr sz="2000" dirty="0" smtClean="0"/>
              <a:t>。</a:t>
            </a:r>
            <a:endParaRPr sz="2000" dirty="0" smtClean="0"/>
          </a:p>
          <a:p>
            <a:r>
              <a:rPr sz="2000" dirty="0" smtClean="0"/>
              <a:t>1980年，美国AT&amp;T公司发布了UNIX的可分发二进制版（Distribution Binary）许可证，启动了将UNIX商业化的计划。</a:t>
            </a:r>
            <a:endParaRPr sz="2000" dirty="0" smtClean="0"/>
          </a:p>
          <a:p>
            <a:r>
              <a:rPr sz="2000" dirty="0" smtClean="0"/>
              <a:t>1981年，美国AT&amp;T公司基于UNIX V7开发了UNIX System Ⅲ的第一个版本（1982年发布）。这是一个商业版本，仅供出售。</a:t>
            </a:r>
            <a:endParaRPr sz="2000" dirty="0" smtClean="0"/>
          </a:p>
          <a:p>
            <a:r>
              <a:rPr sz="2000" dirty="0" smtClean="0"/>
              <a:t>20世纪80年代，UNIX慢慢开始被修改并安装到DEC公司的PDP和Interdata系列、IBM的Series1系列以及VM/370等其他计算机平台上。</a:t>
            </a:r>
            <a:endParaRPr sz="2000" dirty="0" smtClean="0"/>
          </a:p>
          <a:p>
            <a:r>
              <a:rPr sz="2000" dirty="0" smtClean="0"/>
              <a:t>SUN公司是最早的工作站厂商，并一直在UNIX工作站领域发展，在UNIX技术方面做出过许多贡献。</a:t>
            </a:r>
            <a:endParaRPr sz="2000" dirty="0" smtClean="0"/>
          </a:p>
          <a:p>
            <a:endParaRPr lang="zh-CN" sz="2000" dirty="0" smtClean="0"/>
          </a:p>
        </p:txBody>
      </p:sp>
    </p:spTree>
  </p:cSld>
  <p:clrMapOvr>
    <a:masterClrMapping/>
  </p:clrMapOvr>
  <p:transition spd="slow">
    <p:cut/>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dirty="0" smtClean="0">
                <a:sym typeface="+mn-ea"/>
              </a:rPr>
              <a:t>3．UNIX成熟应用阶段</a:t>
            </a:r>
            <a:endParaRPr dirty="0" smtClean="0">
              <a:sym typeface="+mn-ea"/>
            </a:endParaRPr>
          </a:p>
        </p:txBody>
      </p:sp>
      <p:sp>
        <p:nvSpPr>
          <p:cNvPr id="3" name="内容占位符 2"/>
          <p:cNvSpPr>
            <a:spLocks noGrp="1"/>
          </p:cNvSpPr>
          <p:nvPr>
            <p:ph idx="1"/>
          </p:nvPr>
        </p:nvSpPr>
        <p:spPr>
          <a:xfrm>
            <a:off x="457200" y="1200150"/>
            <a:ext cx="8229600" cy="3531839"/>
          </a:xfrm>
        </p:spPr>
        <p:txBody>
          <a:bodyPr>
            <a:normAutofit lnSpcReduction="20000"/>
          </a:bodyPr>
          <a:lstStyle/>
          <a:p>
            <a:r>
              <a:rPr sz="2000" dirty="0" smtClean="0"/>
              <a:t>随着UNIX技术的不断发展和市场推广的不断进步，20世纪90年代中后期以来，UNIX逐步进入成熟应用阶段。它已经成为</a:t>
            </a:r>
            <a:r>
              <a:rPr sz="2000" dirty="0" smtClean="0">
                <a:solidFill>
                  <a:srgbClr val="C00000"/>
                </a:solidFill>
              </a:rPr>
              <a:t>大型机、服务器及工作站的主要操作系统</a:t>
            </a:r>
            <a:r>
              <a:rPr sz="2000" dirty="0" smtClean="0"/>
              <a:t>。当前，作为关键应用中的首选操作系统，UNIX依然保持着旺盛的生命力。</a:t>
            </a:r>
            <a:endParaRPr sz="2000" dirty="0" smtClean="0"/>
          </a:p>
        </p:txBody>
      </p:sp>
    </p:spTree>
  </p:cSld>
  <p:clrMapOvr>
    <a:masterClrMapping/>
  </p:clrMapOvr>
  <p:transition spd="slow">
    <p:cut/>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dirty="0" smtClean="0">
                <a:sym typeface="+mn-ea"/>
              </a:rPr>
              <a:t>9.2.3  类UNIX系统的发展</a:t>
            </a:r>
            <a:endParaRPr dirty="0" smtClean="0">
              <a:sym typeface="+mn-ea"/>
            </a:endParaRPr>
          </a:p>
        </p:txBody>
      </p:sp>
      <p:sp>
        <p:nvSpPr>
          <p:cNvPr id="3" name="内容占位符 2"/>
          <p:cNvSpPr>
            <a:spLocks noGrp="1"/>
          </p:cNvSpPr>
          <p:nvPr>
            <p:ph idx="1"/>
          </p:nvPr>
        </p:nvSpPr>
        <p:spPr>
          <a:xfrm>
            <a:off x="457200" y="1200150"/>
            <a:ext cx="8229600" cy="3531839"/>
          </a:xfrm>
        </p:spPr>
        <p:txBody>
          <a:bodyPr>
            <a:normAutofit lnSpcReduction="20000"/>
          </a:bodyPr>
          <a:lstStyle/>
          <a:p>
            <a:r>
              <a:rPr sz="2000" dirty="0" smtClean="0"/>
              <a:t>1984年，面对美国AT&amp;T公司启动的UNIX商业化计划和程序开发的封闭模式，</a:t>
            </a:r>
            <a:r>
              <a:rPr sz="2000" dirty="0" smtClean="0">
                <a:solidFill>
                  <a:srgbClr val="FF0000"/>
                </a:solidFill>
              </a:rPr>
              <a:t>麻省理工学院</a:t>
            </a:r>
            <a:r>
              <a:rPr sz="2000" dirty="0" smtClean="0"/>
              <a:t>的理查德·斯托曼（Richard M. Stallman）发起了一项国际性的源代码</a:t>
            </a:r>
            <a:r>
              <a:rPr sz="2000" dirty="0" smtClean="0">
                <a:solidFill>
                  <a:srgbClr val="FF0000"/>
                </a:solidFill>
              </a:rPr>
              <a:t>开放的GNU计划</a:t>
            </a:r>
            <a:r>
              <a:rPr sz="2000" dirty="0" smtClean="0"/>
              <a:t>，力图完成一个名为GNU的“</a:t>
            </a:r>
            <a:r>
              <a:rPr sz="2000" dirty="0" smtClean="0">
                <a:solidFill>
                  <a:srgbClr val="C00000"/>
                </a:solidFill>
              </a:rPr>
              <a:t>Free UNIX</a:t>
            </a:r>
            <a:r>
              <a:rPr sz="2000" dirty="0" smtClean="0"/>
              <a:t>”，重返20世纪70年代利用基于开放源码从事创作的美好时光</a:t>
            </a:r>
            <a:r>
              <a:rPr lang="zh-CN" sz="2000" dirty="0" smtClean="0"/>
              <a:t>。</a:t>
            </a:r>
            <a:endParaRPr lang="zh-CN" sz="2000" dirty="0" smtClean="0"/>
          </a:p>
          <a:p>
            <a:r>
              <a:rPr lang="zh-CN" sz="2000" dirty="0" smtClean="0"/>
              <a:t>到20世纪90年代初，GNU计划已经完成质量和数量都十分可观的系统工具。但这时的GNU还不是完整的操作系统，缺少一个属于自己的系统内核。</a:t>
            </a:r>
            <a:endParaRPr lang="zh-CN" sz="2000" dirty="0" smtClean="0"/>
          </a:p>
          <a:p>
            <a:r>
              <a:rPr lang="zh-CN" sz="2000" dirty="0" smtClean="0"/>
              <a:t>Linux正好填补了GNU计划中的内核空缺，并随着GNU计划快速发展起来。</a:t>
            </a:r>
            <a:endParaRPr lang="zh-CN" sz="2000" dirty="0" smtClean="0"/>
          </a:p>
        </p:txBody>
      </p:sp>
    </p:spTree>
  </p:cSld>
  <p:clrMapOvr>
    <a:masterClrMapping/>
  </p:clrMapOvr>
  <p:transition spd="slow">
    <p:cut/>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dirty="0" smtClean="0">
                <a:sym typeface="+mn-ea"/>
              </a:rPr>
              <a:t>9.2.3  类UNIX系统的发展</a:t>
            </a:r>
            <a:endParaRPr dirty="0" smtClean="0">
              <a:sym typeface="+mn-ea"/>
            </a:endParaRPr>
          </a:p>
        </p:txBody>
      </p:sp>
      <p:sp>
        <p:nvSpPr>
          <p:cNvPr id="3" name="内容占位符 2"/>
          <p:cNvSpPr>
            <a:spLocks noGrp="1"/>
          </p:cNvSpPr>
          <p:nvPr>
            <p:ph idx="1"/>
          </p:nvPr>
        </p:nvSpPr>
        <p:spPr>
          <a:xfrm>
            <a:off x="457200" y="1200150"/>
            <a:ext cx="8229600" cy="3531839"/>
          </a:xfrm>
        </p:spPr>
        <p:txBody>
          <a:bodyPr>
            <a:normAutofit lnSpcReduction="20000"/>
          </a:bodyPr>
          <a:lstStyle/>
          <a:p>
            <a:r>
              <a:rPr sz="2000" dirty="0" smtClean="0"/>
              <a:t>最初，由于版权问题，UNIX源码不再使用于教学，1987年荷兰计算机科学家安德鲁S. 塔嫩鲍姆（Andrew S. Tanenbaum）专门为此写了一个简化的类UNIX系统Minix（mini-UNIX）来给入门者学习。</a:t>
            </a:r>
            <a:endParaRPr sz="2000" dirty="0" smtClean="0"/>
          </a:p>
          <a:p>
            <a:r>
              <a:rPr sz="2000" dirty="0" smtClean="0"/>
              <a:t>1991年，芬兰赫尔辛基大学（University of Helsinki）的学生</a:t>
            </a:r>
            <a:r>
              <a:rPr sz="2000" dirty="0" smtClean="0">
                <a:solidFill>
                  <a:srgbClr val="C00000"/>
                </a:solidFill>
              </a:rPr>
              <a:t>托瓦尔得斯（Linus Torvalds）</a:t>
            </a:r>
            <a:r>
              <a:rPr sz="2000" dirty="0" smtClean="0"/>
              <a:t>在使用、研究Minix时，不满意其提供的功能，于是决定编写一个自己的Minix内核，最初名为“Linus' Minix”，后来改名为Linux。</a:t>
            </a:r>
            <a:endParaRPr sz="2000" dirty="0" smtClean="0"/>
          </a:p>
          <a:p>
            <a:r>
              <a:rPr lang="en-US" sz="2000" dirty="0" smtClean="0"/>
              <a:t>1</a:t>
            </a:r>
            <a:r>
              <a:rPr sz="2000" dirty="0" smtClean="0"/>
              <a:t>995年1月，鲍勃·扬（Bob Young）创办了</a:t>
            </a:r>
            <a:r>
              <a:rPr sz="2000" dirty="0" smtClean="0">
                <a:solidFill>
                  <a:srgbClr val="C00000"/>
                </a:solidFill>
              </a:rPr>
              <a:t>红帽（Red Hat）</a:t>
            </a:r>
            <a:r>
              <a:rPr sz="2000" dirty="0" smtClean="0"/>
              <a:t>公司，以Linux为核心，集成了400多个源代码开放的程序模块，冠以Red Hat Linux品牌在市场上出售。这种称为</a:t>
            </a:r>
            <a:r>
              <a:rPr sz="2000" dirty="0" smtClean="0">
                <a:solidFill>
                  <a:srgbClr val="C00000"/>
                </a:solidFill>
              </a:rPr>
              <a:t>Linux“发行版”</a:t>
            </a:r>
            <a:r>
              <a:rPr sz="2000" dirty="0" smtClean="0"/>
              <a:t>的经营模式是一种创举。</a:t>
            </a:r>
            <a:endParaRPr sz="2000" dirty="0" smtClean="0"/>
          </a:p>
          <a:p>
            <a:endParaRPr sz="2000" dirty="0" smtClean="0"/>
          </a:p>
        </p:txBody>
      </p:sp>
    </p:spTree>
  </p:cSld>
  <p:clrMapOvr>
    <a:masterClrMapping/>
  </p:clrMapOvr>
  <p:transition spd="slow">
    <p:cut/>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dirty="0" smtClean="0">
                <a:sym typeface="+mn-ea"/>
              </a:rPr>
              <a:t>9.2.3  类UNIX系统的发展</a:t>
            </a:r>
            <a:endParaRPr dirty="0" smtClean="0">
              <a:sym typeface="+mn-ea"/>
            </a:endParaRPr>
          </a:p>
        </p:txBody>
      </p:sp>
      <p:sp>
        <p:nvSpPr>
          <p:cNvPr id="3" name="内容占位符 2"/>
          <p:cNvSpPr>
            <a:spLocks noGrp="1"/>
          </p:cNvSpPr>
          <p:nvPr>
            <p:ph idx="1"/>
          </p:nvPr>
        </p:nvSpPr>
        <p:spPr>
          <a:xfrm>
            <a:off x="457200" y="1200150"/>
            <a:ext cx="8229600" cy="3531839"/>
          </a:xfrm>
        </p:spPr>
        <p:txBody>
          <a:bodyPr>
            <a:normAutofit lnSpcReduction="20000"/>
          </a:bodyPr>
          <a:lstStyle/>
          <a:p>
            <a:r>
              <a:rPr sz="2000" dirty="0" smtClean="0"/>
              <a:t>1998年2月，以雷蒙德（Eric Raymond）为首的一批开源人员认识到GNU/Linux体系产业化道路的本质是由市场竞争驱动的，于是创办了</a:t>
            </a:r>
            <a:r>
              <a:rPr sz="2000" dirty="0" smtClean="0">
                <a:solidFill>
                  <a:srgbClr val="C00000"/>
                </a:solidFill>
              </a:rPr>
              <a:t>开放源代码促进会（Open Source Initiative）</a:t>
            </a:r>
            <a:r>
              <a:rPr sz="2000" dirty="0" smtClean="0"/>
              <a:t>，在互联网世界开展了一场历史性的Linux产业化运动。</a:t>
            </a:r>
            <a:endParaRPr sz="2000" dirty="0" smtClean="0"/>
          </a:p>
          <a:p>
            <a:r>
              <a:rPr sz="2000" dirty="0" smtClean="0"/>
              <a:t>Linux最初是为Intel 386体系结构开发的，但由于其卓越的可移植性，很多厂商开始基于Linux来支持自己的平台。</a:t>
            </a:r>
            <a:endParaRPr sz="2000" dirty="0" smtClean="0"/>
          </a:p>
          <a:p>
            <a:r>
              <a:rPr sz="2000" dirty="0" smtClean="0"/>
              <a:t>由此可以看出，Linux的诞生具有偶然性，但又具有必然性。UNIX的商业化和知识产权纷争、快速发展的通用开放硬件平台等都成为其产生的关键因素。Linux的快速发展同样具有偶然性和必然性。微软在操作系统，特别是桌面领域形成的垄断地位和强硬营销策略，使很多国家的政府以及各大软硬件厂商为打破垄断而大力支持Linux的发展。</a:t>
            </a:r>
            <a:endParaRPr sz="2000" dirty="0" smtClean="0"/>
          </a:p>
        </p:txBody>
      </p:sp>
      <p:sp>
        <p:nvSpPr>
          <p:cNvPr id="4" name="动作按钮: 后退或前一项 3">
            <a:hlinkClick r:id="rId1" action="ppaction://hlinksldjump" highlightClick="1"/>
          </p:cNvPr>
          <p:cNvSpPr/>
          <p:nvPr/>
        </p:nvSpPr>
        <p:spPr>
          <a:xfrm>
            <a:off x="8052118" y="4594860"/>
            <a:ext cx="720725" cy="360363"/>
          </a:xfrm>
          <a:prstGeom prst="actionButtonBackPrevious">
            <a:avLst/>
          </a:prstGeom>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Tree>
  </p:cSld>
  <p:clrMapOvr>
    <a:masterClrMapping/>
  </p:clrMapOvr>
  <p:transition spd="slow">
    <p:cut/>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dirty="0" smtClean="0"/>
              <a:t>9.3  云操作系统概述</a:t>
            </a:r>
            <a:endParaRPr dirty="0" smtClean="0"/>
          </a:p>
        </p:txBody>
      </p:sp>
      <p:sp>
        <p:nvSpPr>
          <p:cNvPr id="4" name="内容占位符 2"/>
          <p:cNvSpPr>
            <a:spLocks noGrp="1"/>
          </p:cNvSpPr>
          <p:nvPr>
            <p:ph idx="1"/>
          </p:nvPr>
        </p:nvSpPr>
        <p:spPr>
          <a:xfrm>
            <a:off x="457200" y="1200151"/>
            <a:ext cx="8229600" cy="3394472"/>
          </a:xfrm>
        </p:spPr>
        <p:txBody>
          <a:bodyPr/>
          <a:lstStyle/>
          <a:p>
            <a:pPr>
              <a:buNone/>
            </a:pPr>
            <a:r>
              <a:rPr dirty="0" smtClean="0"/>
              <a:t>9.3.1  基本概念</a:t>
            </a:r>
            <a:endParaRPr dirty="0" smtClean="0"/>
          </a:p>
          <a:p>
            <a:pPr>
              <a:buNone/>
            </a:pPr>
            <a:r>
              <a:rPr dirty="0" smtClean="0"/>
              <a:t>9.3.2  云操作系统实例</a:t>
            </a:r>
            <a:endParaRPr dirty="0" smtClean="0"/>
          </a:p>
          <a:p>
            <a:pPr>
              <a:buNone/>
            </a:pPr>
            <a:r>
              <a:rPr dirty="0" smtClean="0"/>
              <a:t>9.3.3  云操作系统的挑战</a:t>
            </a:r>
            <a:endParaRPr dirty="0" smtClean="0"/>
          </a:p>
          <a:p>
            <a:pPr>
              <a:buNone/>
            </a:pPr>
            <a:r>
              <a:rPr dirty="0" smtClean="0"/>
              <a:t>9.3.4  新一代云操作系统的职责与功能</a:t>
            </a:r>
            <a:endParaRPr dirty="0" smtClean="0"/>
          </a:p>
          <a:p>
            <a:pPr>
              <a:buNone/>
            </a:pPr>
            <a:endParaRPr lang="en-US" altLang="zh-CN" dirty="0" smtClean="0"/>
          </a:p>
        </p:txBody>
      </p:sp>
    </p:spTree>
  </p:cSld>
  <p:clrMapOvr>
    <a:masterClrMapping/>
  </p:clrMapOvr>
  <p:transition spd="slow">
    <p:cut/>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dirty="0" smtClean="0">
                <a:sym typeface="+mn-ea"/>
              </a:rPr>
              <a:t>9.3.1  基本概念</a:t>
            </a:r>
            <a:endParaRPr dirty="0" smtClean="0">
              <a:sym typeface="+mn-ea"/>
            </a:endParaRPr>
          </a:p>
        </p:txBody>
      </p:sp>
      <p:sp>
        <p:nvSpPr>
          <p:cNvPr id="3" name="内容占位符 2"/>
          <p:cNvSpPr>
            <a:spLocks noGrp="1"/>
          </p:cNvSpPr>
          <p:nvPr>
            <p:ph idx="1"/>
          </p:nvPr>
        </p:nvSpPr>
        <p:spPr>
          <a:xfrm>
            <a:off x="457200" y="1200150"/>
            <a:ext cx="8229600" cy="3531839"/>
          </a:xfrm>
        </p:spPr>
        <p:txBody>
          <a:bodyPr>
            <a:normAutofit lnSpcReduction="20000"/>
          </a:bodyPr>
          <a:lstStyle/>
          <a:p>
            <a:r>
              <a:rPr sz="2000" dirty="0" smtClean="0"/>
              <a:t>云操作系统是指构架于服务器、存储、网络等基础硬件资源和单机操作系统、中间件、数据库等基础软件之上，管理海量的基础硬件、软件资源的云平台综合管理系统。</a:t>
            </a:r>
            <a:endParaRPr sz="2000" dirty="0" smtClean="0"/>
          </a:p>
          <a:p>
            <a:r>
              <a:rPr sz="2000" dirty="0" smtClean="0"/>
              <a:t>云操作系统的三大特点如下。</a:t>
            </a:r>
            <a:endParaRPr sz="2000" dirty="0" smtClean="0"/>
          </a:p>
          <a:p>
            <a:r>
              <a:rPr sz="2000" dirty="0" smtClean="0"/>
              <a:t>（1）</a:t>
            </a:r>
            <a:r>
              <a:rPr sz="2000" dirty="0" smtClean="0">
                <a:solidFill>
                  <a:srgbClr val="C00000"/>
                </a:solidFill>
                <a:effectLst/>
              </a:rPr>
              <a:t>网络化</a:t>
            </a:r>
            <a:r>
              <a:rPr sz="2000" dirty="0" smtClean="0"/>
              <a:t>：将“云计算”作为任务发送给各个处于不同地理位置的服务器处理，得到结果返回。</a:t>
            </a:r>
            <a:endParaRPr sz="2000" dirty="0" smtClean="0"/>
          </a:p>
          <a:p>
            <a:r>
              <a:rPr sz="2000" dirty="0" smtClean="0"/>
              <a:t>（2）</a:t>
            </a:r>
            <a:r>
              <a:rPr sz="2000" dirty="0" smtClean="0">
                <a:solidFill>
                  <a:srgbClr val="C00000"/>
                </a:solidFill>
              </a:rPr>
              <a:t>安全</a:t>
            </a:r>
            <a:r>
              <a:rPr sz="2000" dirty="0" smtClean="0"/>
              <a:t>：云计算在逻辑上的安全性。也就是说，云计算通过云服务，可以采用多种多样的安全保障措施来保证数据的安全。</a:t>
            </a:r>
            <a:endParaRPr sz="2000" dirty="0" smtClean="0"/>
          </a:p>
          <a:p>
            <a:r>
              <a:rPr lang="zh-CN" sz="2000" dirty="0" smtClean="0"/>
              <a:t>（</a:t>
            </a:r>
            <a:r>
              <a:rPr sz="2000" dirty="0" smtClean="0"/>
              <a:t>3）</a:t>
            </a:r>
            <a:r>
              <a:rPr sz="2000" dirty="0" smtClean="0">
                <a:solidFill>
                  <a:srgbClr val="C00000"/>
                </a:solidFill>
              </a:rPr>
              <a:t>具有“计算的可扩充性”</a:t>
            </a:r>
            <a:r>
              <a:rPr sz="2000" dirty="0" smtClean="0"/>
              <a:t>：本地硬件资源不足可以动态地申请网络硬件资源来为用户服务，这对于用户来说是透明的、不可见的，云操作系统将使“软件即服务”成为主要的软件服务，从而根本上杜绝了软件盗版问题。</a:t>
            </a:r>
            <a:endParaRPr sz="2000" dirty="0" smtClean="0"/>
          </a:p>
        </p:txBody>
      </p:sp>
    </p:spTree>
  </p:cSld>
  <p:clrMapOvr>
    <a:masterClrMapping/>
  </p:clrMapOvr>
  <p:transition spd="slow">
    <p:cut/>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dirty="0" smtClean="0">
                <a:sym typeface="+mn-ea"/>
              </a:rPr>
              <a:t>9.3.2  云操作系统实例</a:t>
            </a:r>
            <a:endParaRPr dirty="0" smtClean="0">
              <a:sym typeface="+mn-ea"/>
            </a:endParaRPr>
          </a:p>
        </p:txBody>
      </p:sp>
      <p:sp>
        <p:nvSpPr>
          <p:cNvPr id="3" name="内容占位符 2"/>
          <p:cNvSpPr>
            <a:spLocks noGrp="1"/>
          </p:cNvSpPr>
          <p:nvPr>
            <p:ph idx="1"/>
          </p:nvPr>
        </p:nvSpPr>
        <p:spPr>
          <a:xfrm>
            <a:off x="457200" y="1200150"/>
            <a:ext cx="8229600" cy="3531839"/>
          </a:xfrm>
        </p:spPr>
        <p:txBody>
          <a:bodyPr>
            <a:noAutofit/>
          </a:bodyPr>
          <a:lstStyle/>
          <a:p>
            <a:r>
              <a:rPr sz="1200" dirty="0" smtClean="0"/>
              <a:t>1．VMware vSphere </a:t>
            </a:r>
            <a:endParaRPr sz="1200" dirty="0" smtClean="0"/>
          </a:p>
          <a:p>
            <a:r>
              <a:rPr sz="1400" dirty="0" smtClean="0"/>
              <a:t>VMware vSphere是业界第一款云操作系统，是由虚拟化技术衍生出来的。vSphere能够更好地进行内部云与外部云之间的协同，构建跨越多个数据中心以及云提供商的私有云环境也成为其基本功能。</a:t>
            </a:r>
            <a:endParaRPr sz="1400" dirty="0" smtClean="0"/>
          </a:p>
          <a:p>
            <a:r>
              <a:rPr sz="1400" dirty="0" smtClean="0"/>
              <a:t>2．甲骨文Solaris </a:t>
            </a:r>
            <a:endParaRPr sz="1400" dirty="0" smtClean="0"/>
          </a:p>
          <a:p>
            <a:r>
              <a:rPr sz="1400" dirty="0" smtClean="0"/>
              <a:t>Oracle Solaris 11是甲骨文的一款云操作系统，能在SPARC、x86服务器和Oracle集成系统上建立大型企业级IaaS、PaaS和SaaS。</a:t>
            </a:r>
            <a:endParaRPr sz="1400" dirty="0" smtClean="0"/>
          </a:p>
          <a:p>
            <a:r>
              <a:rPr sz="1400" dirty="0" smtClean="0"/>
              <a:t>3．浪潮云海OS</a:t>
            </a:r>
            <a:endParaRPr sz="1400" dirty="0" smtClean="0"/>
          </a:p>
          <a:p>
            <a:r>
              <a:rPr sz="1400" dirty="0" smtClean="0"/>
              <a:t>浪潮云海是第一款国产的云计算中心操作系统，采用“Linux+Xen”开放标准技术路线，支持分布式计算、分布式存储等，性能更好、可用性更强、成本更低，于2010年底发布。</a:t>
            </a:r>
            <a:endParaRPr sz="1400" dirty="0" smtClean="0"/>
          </a:p>
          <a:p>
            <a:r>
              <a:rPr sz="1400" dirty="0" smtClean="0">
                <a:sym typeface="+mn-ea"/>
              </a:rPr>
              <a:t>4．微软Windows Server </a:t>
            </a:r>
            <a:endParaRPr sz="1400" dirty="0" smtClean="0"/>
          </a:p>
          <a:p>
            <a:r>
              <a:rPr sz="1400" dirty="0" smtClean="0">
                <a:sym typeface="+mn-ea"/>
              </a:rPr>
              <a:t>理论上Windows Server 2012每个服务器能够支撑320个处理器、4TB物理内存，每个虚拟机能够搭载64个虚拟处理器，通过Hyper-V能够扩展到1TB的内存，并不需要支付额外的费用。</a:t>
            </a:r>
            <a:endParaRPr sz="1400" dirty="0" smtClean="0">
              <a:sym typeface="+mn-ea"/>
            </a:endParaRPr>
          </a:p>
        </p:txBody>
      </p:sp>
    </p:spTree>
  </p:cSld>
  <p:clrMapOvr>
    <a:masterClrMapping/>
  </p:clrMapOvr>
  <p:transition spd="slow">
    <p:cut/>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dirty="0" smtClean="0">
                <a:sym typeface="+mn-ea"/>
              </a:rPr>
              <a:t>9.3.2  云操作系统实例</a:t>
            </a:r>
            <a:endParaRPr dirty="0" smtClean="0">
              <a:sym typeface="+mn-ea"/>
            </a:endParaRPr>
          </a:p>
        </p:txBody>
      </p:sp>
      <p:sp>
        <p:nvSpPr>
          <p:cNvPr id="3" name="内容占位符 2"/>
          <p:cNvSpPr>
            <a:spLocks noGrp="1"/>
          </p:cNvSpPr>
          <p:nvPr>
            <p:ph idx="1"/>
          </p:nvPr>
        </p:nvSpPr>
        <p:spPr>
          <a:xfrm>
            <a:off x="457200" y="1200150"/>
            <a:ext cx="8229600" cy="3531839"/>
          </a:xfrm>
        </p:spPr>
        <p:txBody>
          <a:bodyPr>
            <a:normAutofit fontScale="90000" lnSpcReduction="20000"/>
          </a:bodyPr>
          <a:lstStyle/>
          <a:p>
            <a:endParaRPr sz="2000" dirty="0" smtClean="0"/>
          </a:p>
          <a:p>
            <a:r>
              <a:rPr sz="2000" dirty="0" smtClean="0"/>
              <a:t>5．曙光Cloudview云操作系统</a:t>
            </a:r>
            <a:endParaRPr sz="2000" dirty="0" smtClean="0"/>
          </a:p>
          <a:p>
            <a:r>
              <a:rPr sz="2000" dirty="0" smtClean="0"/>
              <a:t>曙光Cloudview是一款面向公有云和私有云的云操作系统，通过网络将IT基础设施资源、软件与信息按需提供给用户使用，支持IaaS服务，并通过部署平台服务软件和业务服务软件支持PaaS服务和SaaS服务。</a:t>
            </a:r>
            <a:endParaRPr sz="2000" dirty="0" smtClean="0"/>
          </a:p>
          <a:p>
            <a:r>
              <a:rPr sz="2000" dirty="0" smtClean="0"/>
              <a:t>6．华为FusionSphere</a:t>
            </a:r>
            <a:endParaRPr sz="2000" dirty="0" smtClean="0"/>
          </a:p>
          <a:p>
            <a:r>
              <a:rPr sz="2000" dirty="0" smtClean="0"/>
              <a:t>华为云操作系统FusionSphere是华为自主创新的一款操作系统，提供强大的虚拟化功能和资源池管理、丰富的云基础服务组件和工具、开放的运维和管理API接口等，专门为云计算环境设计</a:t>
            </a:r>
            <a:r>
              <a:rPr lang="zh-CN" sz="2000" dirty="0" smtClean="0"/>
              <a:t>。</a:t>
            </a:r>
            <a:endParaRPr lang="zh-CN" sz="2000" dirty="0" smtClean="0"/>
          </a:p>
          <a:p>
            <a:r>
              <a:rPr lang="zh-CN" sz="2000" dirty="0" smtClean="0"/>
              <a:t>7．阿里YunOS</a:t>
            </a:r>
            <a:endParaRPr lang="zh-CN" sz="2000" dirty="0" smtClean="0"/>
          </a:p>
          <a:p>
            <a:r>
              <a:rPr lang="zh-CN" sz="2000" dirty="0" smtClean="0"/>
              <a:t>YunOS是阿里巴巴集团研发的智能操作系统，融合了阿里巴巴集团在大数据、云服务以及智能设备操作系统等多领域的技术成果，并且可搭载于智能手机、互联网汽车、智能家居、智能穿戴设备等多种智能终端。</a:t>
            </a:r>
            <a:endParaRPr lang="zh-CN" sz="2000" dirty="0" smtClean="0"/>
          </a:p>
        </p:txBody>
      </p:sp>
    </p:spTree>
  </p:cSld>
  <p:clrMapOvr>
    <a:masterClrMapping/>
  </p:clrMapOvr>
  <p:transition spd="slow">
    <p:cut/>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dirty="0" smtClean="0">
                <a:sym typeface="+mn-ea"/>
              </a:rPr>
              <a:t>9.3.</a:t>
            </a:r>
            <a:r>
              <a:rPr lang="en-US" dirty="0" smtClean="0">
                <a:sym typeface="+mn-ea"/>
              </a:rPr>
              <a:t>3</a:t>
            </a:r>
            <a:r>
              <a:rPr dirty="0" smtClean="0">
                <a:sym typeface="+mn-ea"/>
              </a:rPr>
              <a:t>  新一代云操作系统的职责与功能</a:t>
            </a:r>
            <a:endParaRPr dirty="0" smtClean="0">
              <a:sym typeface="+mn-ea"/>
            </a:endParaRPr>
          </a:p>
        </p:txBody>
      </p:sp>
      <p:sp>
        <p:nvSpPr>
          <p:cNvPr id="3" name="内容占位符 2"/>
          <p:cNvSpPr>
            <a:spLocks noGrp="1"/>
          </p:cNvSpPr>
          <p:nvPr>
            <p:ph idx="1"/>
          </p:nvPr>
        </p:nvSpPr>
        <p:spPr>
          <a:xfrm>
            <a:off x="457200" y="1200150"/>
            <a:ext cx="8229600" cy="3531839"/>
          </a:xfrm>
        </p:spPr>
        <p:txBody>
          <a:bodyPr>
            <a:normAutofit lnSpcReduction="20000"/>
          </a:bodyPr>
          <a:lstStyle/>
          <a:p>
            <a:r>
              <a:rPr sz="2000" dirty="0" smtClean="0"/>
              <a:t>既然传统操作系统已经很难满足数据中心的需求，那么云操作系统应该是什么样的呢？</a:t>
            </a:r>
            <a:endParaRPr sz="2000" dirty="0" smtClean="0"/>
          </a:p>
          <a:p>
            <a:r>
              <a:rPr sz="2000" dirty="0" smtClean="0"/>
              <a:t>从运营商的角度来看，它将</a:t>
            </a:r>
            <a:r>
              <a:rPr sz="2000" dirty="0" smtClean="0">
                <a:solidFill>
                  <a:srgbClr val="FF0000"/>
                </a:solidFill>
              </a:rPr>
              <a:t>跨越数据中心</a:t>
            </a:r>
            <a:r>
              <a:rPr sz="2000" dirty="0" smtClean="0"/>
              <a:t>（或云）中的所有机器，并将它们聚合成一个运行应用程序的巨大</a:t>
            </a:r>
            <a:r>
              <a:rPr sz="2000" dirty="0" smtClean="0">
                <a:solidFill>
                  <a:srgbClr val="C00000"/>
                </a:solidFill>
              </a:rPr>
              <a:t>资源池</a:t>
            </a:r>
            <a:r>
              <a:rPr sz="2000" dirty="0" smtClean="0"/>
              <a:t>，不需要再为特定的应用程序配置特定的机器。</a:t>
            </a:r>
            <a:endParaRPr sz="2000" dirty="0" smtClean="0"/>
          </a:p>
          <a:p>
            <a:r>
              <a:rPr sz="2000" dirty="0" smtClean="0"/>
              <a:t>从开发人员的角度来看，云操作系统将作为应用程序和机器之间的</a:t>
            </a:r>
            <a:r>
              <a:rPr sz="2000" dirty="0" smtClean="0">
                <a:solidFill>
                  <a:srgbClr val="C00000"/>
                </a:solidFill>
              </a:rPr>
              <a:t>中介</a:t>
            </a:r>
            <a:r>
              <a:rPr sz="2000" dirty="0" smtClean="0"/>
              <a:t>，提供通用的接口来简化构建分布式应用程序。</a:t>
            </a:r>
            <a:endParaRPr sz="2000" dirty="0" smtClean="0"/>
          </a:p>
          <a:p>
            <a:r>
              <a:rPr sz="2000" dirty="0" smtClean="0"/>
              <a:t>云操作系统不需要替换我们在云中使用的Linux或任何其他主机操作系统。</a:t>
            </a:r>
            <a:endParaRPr sz="2000" dirty="0" smtClean="0"/>
          </a:p>
          <a:p>
            <a:r>
              <a:rPr sz="2000" dirty="0" smtClean="0"/>
              <a:t>云操作系统将为数据中心提供类似于单台机器上主机操作系统所提供的功能：</a:t>
            </a:r>
            <a:r>
              <a:rPr sz="2000" dirty="0" smtClean="0">
                <a:solidFill>
                  <a:srgbClr val="C00000"/>
                </a:solidFill>
              </a:rPr>
              <a:t>资源管理和进程隔离</a:t>
            </a:r>
            <a:r>
              <a:rPr sz="2000" dirty="0" smtClean="0"/>
              <a:t>。</a:t>
            </a:r>
            <a:endParaRPr sz="2000" dirty="0" smtClean="0"/>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Outline</a:t>
            </a:r>
            <a:endParaRPr lang="zh-CN" altLang="en-US" dirty="0"/>
          </a:p>
        </p:txBody>
      </p:sp>
      <p:sp>
        <p:nvSpPr>
          <p:cNvPr id="3" name="内容占位符 2"/>
          <p:cNvSpPr>
            <a:spLocks noGrp="1"/>
          </p:cNvSpPr>
          <p:nvPr>
            <p:ph idx="1"/>
          </p:nvPr>
        </p:nvSpPr>
        <p:spPr/>
        <p:txBody>
          <a:bodyPr>
            <a:normAutofit lnSpcReduction="10000"/>
          </a:bodyPr>
          <a:lstStyle/>
          <a:p>
            <a:pPr>
              <a:lnSpc>
                <a:spcPct val="120000"/>
              </a:lnSpc>
            </a:pPr>
            <a:r>
              <a:rPr sz="2800" dirty="0" smtClean="0">
                <a:hlinkClick r:id="rId1" tooltip="" action="ppaction://hlinksldjump"/>
              </a:rPr>
              <a:t>9.1  计算机软件与操作系统</a:t>
            </a:r>
            <a:r>
              <a:rPr lang="zh-CN" altLang="en-US" sz="2800" dirty="0" smtClean="0">
                <a:hlinkClick r:id="rId1" tooltip="" action="ppaction://hlinksldjump"/>
              </a:rPr>
              <a:t>	</a:t>
            </a:r>
            <a:endParaRPr lang="en-US" altLang="zh-CN" sz="2800" dirty="0" smtClean="0"/>
          </a:p>
          <a:p>
            <a:pPr>
              <a:lnSpc>
                <a:spcPct val="120000"/>
              </a:lnSpc>
            </a:pPr>
            <a:r>
              <a:rPr sz="2800" dirty="0" smtClean="0">
                <a:hlinkClick r:id="rId2" tooltip="" action="ppaction://hlinksldjump"/>
              </a:rPr>
              <a:t>9.2  UNIX类操作系统的发展</a:t>
            </a:r>
            <a:endParaRPr sz="2800" dirty="0" smtClean="0"/>
          </a:p>
          <a:p>
            <a:pPr>
              <a:lnSpc>
                <a:spcPct val="120000"/>
              </a:lnSpc>
            </a:pPr>
            <a:r>
              <a:rPr sz="2800" dirty="0" smtClean="0">
                <a:hlinkClick r:id="rId3" tooltip="" action="ppaction://hlinksldjump"/>
              </a:rPr>
              <a:t>9.3  云操作系统概述</a:t>
            </a:r>
            <a:endParaRPr sz="2800" dirty="0" smtClean="0"/>
          </a:p>
          <a:p>
            <a:pPr>
              <a:lnSpc>
                <a:spcPct val="120000"/>
              </a:lnSpc>
            </a:pPr>
            <a:r>
              <a:rPr sz="2800" dirty="0" smtClean="0">
                <a:hlinkClick r:id="rId4" tooltip="" action="ppaction://hlinksldjump"/>
              </a:rPr>
              <a:t>9.4  云计算编程模型与环境</a:t>
            </a:r>
            <a:endParaRPr sz="2800" dirty="0" smtClean="0"/>
          </a:p>
          <a:p>
            <a:pPr>
              <a:lnSpc>
                <a:spcPct val="120000"/>
              </a:lnSpc>
            </a:pPr>
            <a:r>
              <a:rPr sz="2800" dirty="0" smtClean="0">
                <a:hlinkClick r:id="rId5" tooltip="" action="ppaction://hlinksldjump"/>
              </a:rPr>
              <a:t>9.5  云操作系统的资源调度</a:t>
            </a:r>
            <a:endParaRPr sz="2800" dirty="0" smtClean="0"/>
          </a:p>
          <a:p>
            <a:pPr>
              <a:lnSpc>
                <a:spcPct val="120000"/>
              </a:lnSpc>
            </a:pPr>
            <a:r>
              <a:rPr sz="2800" dirty="0" smtClean="0">
                <a:hlinkClick r:id="rId6" tooltip="" action="ppaction://hlinksldjump"/>
              </a:rPr>
              <a:t>9.6  实践：Mesos</a:t>
            </a:r>
            <a:endParaRPr sz="2800" dirty="0" smtClean="0"/>
          </a:p>
          <a:p>
            <a:pPr>
              <a:lnSpc>
                <a:spcPct val="120000"/>
              </a:lnSpc>
            </a:pPr>
            <a:endParaRPr lang="en-US" altLang="zh-CN" sz="2800" dirty="0" smtClean="0">
              <a:latin typeface="+mj-lt"/>
              <a:ea typeface="黑体" panose="02010609060101010101" pitchFamily="49" charset="-122"/>
            </a:endParaRPr>
          </a:p>
        </p:txBody>
      </p:sp>
      <p:sp>
        <p:nvSpPr>
          <p:cNvPr id="10" name="TextBox 9"/>
          <p:cNvSpPr txBox="1"/>
          <p:nvPr/>
        </p:nvSpPr>
        <p:spPr>
          <a:xfrm>
            <a:off x="5963302" y="2738916"/>
            <a:ext cx="1398588" cy="369332"/>
          </a:xfrm>
          <a:prstGeom prst="rect">
            <a:avLst/>
          </a:prstGeom>
          <a:noFill/>
        </p:spPr>
        <p:txBody>
          <a:bodyPr wrap="none" rtlCol="0">
            <a:spAutoFit/>
          </a:bodyPr>
          <a:lstStyle/>
          <a:p>
            <a:r>
              <a:rPr lang="en-US" altLang="zh-CN" b="1" u="sng" dirty="0" smtClean="0">
                <a:solidFill>
                  <a:schemeClr val="bg1"/>
                </a:solidFill>
              </a:rPr>
              <a:t>Data Science</a:t>
            </a:r>
            <a:endParaRPr lang="zh-CN" altLang="en-US" b="1" u="sng" dirty="0">
              <a:solidFill>
                <a:schemeClr val="bg1"/>
              </a:solidFill>
            </a:endParaRPr>
          </a:p>
        </p:txBody>
      </p:sp>
      <p:sp>
        <p:nvSpPr>
          <p:cNvPr id="12" name="TextBox 11"/>
          <p:cNvSpPr txBox="1"/>
          <p:nvPr/>
        </p:nvSpPr>
        <p:spPr>
          <a:xfrm>
            <a:off x="5220072" y="3291830"/>
            <a:ext cx="735907" cy="276999"/>
          </a:xfrm>
          <a:prstGeom prst="rect">
            <a:avLst/>
          </a:prstGeom>
          <a:noFill/>
        </p:spPr>
        <p:txBody>
          <a:bodyPr wrap="none" rtlCol="0">
            <a:spAutoFit/>
          </a:bodyPr>
          <a:lstStyle/>
          <a:p>
            <a:r>
              <a:rPr lang="en-US" altLang="zh-CN" sz="1200" dirty="0" smtClean="0">
                <a:solidFill>
                  <a:schemeClr val="bg1"/>
                </a:solidFill>
              </a:rPr>
              <a:t>Statistics</a:t>
            </a:r>
            <a:endParaRPr lang="zh-CN" altLang="en-US" sz="1200" dirty="0">
              <a:solidFill>
                <a:schemeClr val="bg1"/>
              </a:solidFill>
            </a:endParaRPr>
          </a:p>
        </p:txBody>
      </p:sp>
      <p:sp>
        <p:nvSpPr>
          <p:cNvPr id="13" name="TextBox 12"/>
          <p:cNvSpPr txBox="1"/>
          <p:nvPr/>
        </p:nvSpPr>
        <p:spPr>
          <a:xfrm>
            <a:off x="5231647" y="4420808"/>
            <a:ext cx="1298753" cy="276999"/>
          </a:xfrm>
          <a:prstGeom prst="rect">
            <a:avLst/>
          </a:prstGeom>
          <a:noFill/>
        </p:spPr>
        <p:txBody>
          <a:bodyPr wrap="none" rtlCol="0">
            <a:spAutoFit/>
          </a:bodyPr>
          <a:lstStyle/>
          <a:p>
            <a:r>
              <a:rPr lang="en-US" altLang="zh-CN" sz="1200" dirty="0" smtClean="0">
                <a:solidFill>
                  <a:schemeClr val="bg1"/>
                </a:solidFill>
              </a:rPr>
              <a:t>Machine Learning</a:t>
            </a:r>
            <a:endParaRPr lang="zh-CN" altLang="en-US" sz="1200" dirty="0">
              <a:solidFill>
                <a:schemeClr val="bg1"/>
              </a:solidFill>
            </a:endParaRPr>
          </a:p>
        </p:txBody>
      </p:sp>
      <p:sp>
        <p:nvSpPr>
          <p:cNvPr id="14" name="TextBox 13"/>
          <p:cNvSpPr txBox="1"/>
          <p:nvPr/>
        </p:nvSpPr>
        <p:spPr>
          <a:xfrm>
            <a:off x="6781098" y="2487625"/>
            <a:ext cx="1285224" cy="276999"/>
          </a:xfrm>
          <a:prstGeom prst="rect">
            <a:avLst/>
          </a:prstGeom>
          <a:noFill/>
        </p:spPr>
        <p:txBody>
          <a:bodyPr wrap="none" rtlCol="0">
            <a:spAutoFit/>
          </a:bodyPr>
          <a:lstStyle/>
          <a:p>
            <a:r>
              <a:rPr lang="en-US" altLang="zh-CN" sz="1200" dirty="0" smtClean="0">
                <a:solidFill>
                  <a:schemeClr val="bg1"/>
                </a:solidFill>
              </a:rPr>
              <a:t>Domain expertise</a:t>
            </a:r>
            <a:endParaRPr lang="zh-CN" altLang="en-US" sz="1200" dirty="0">
              <a:solidFill>
                <a:schemeClr val="bg1"/>
              </a:solidFill>
            </a:endParaRPr>
          </a:p>
        </p:txBody>
      </p:sp>
      <p:sp>
        <p:nvSpPr>
          <p:cNvPr id="15" name="TextBox 14"/>
          <p:cNvSpPr txBox="1"/>
          <p:nvPr/>
        </p:nvSpPr>
        <p:spPr>
          <a:xfrm>
            <a:off x="7120546" y="3268680"/>
            <a:ext cx="1005788" cy="276999"/>
          </a:xfrm>
          <a:prstGeom prst="rect">
            <a:avLst/>
          </a:prstGeom>
          <a:noFill/>
        </p:spPr>
        <p:txBody>
          <a:bodyPr wrap="none" rtlCol="0">
            <a:spAutoFit/>
          </a:bodyPr>
          <a:lstStyle/>
          <a:p>
            <a:r>
              <a:rPr lang="en-US" altLang="zh-CN" sz="1200" dirty="0" smtClean="0">
                <a:solidFill>
                  <a:schemeClr val="bg1"/>
                </a:solidFill>
              </a:rPr>
              <a:t>Mathematics</a:t>
            </a:r>
            <a:endParaRPr lang="zh-CN" altLang="en-US" sz="1200" dirty="0">
              <a:solidFill>
                <a:schemeClr val="bg1"/>
              </a:solidFill>
            </a:endParaRPr>
          </a:p>
        </p:txBody>
      </p:sp>
      <p:sp>
        <p:nvSpPr>
          <p:cNvPr id="16" name="TextBox 15"/>
          <p:cNvSpPr txBox="1"/>
          <p:nvPr/>
        </p:nvSpPr>
        <p:spPr>
          <a:xfrm>
            <a:off x="6792673" y="4420808"/>
            <a:ext cx="1248996" cy="276999"/>
          </a:xfrm>
          <a:prstGeom prst="rect">
            <a:avLst/>
          </a:prstGeom>
          <a:noFill/>
        </p:spPr>
        <p:txBody>
          <a:bodyPr wrap="none" rtlCol="0">
            <a:spAutoFit/>
          </a:bodyPr>
          <a:lstStyle/>
          <a:p>
            <a:r>
              <a:rPr lang="en-US" altLang="zh-CN" sz="1200" dirty="0" smtClean="0">
                <a:solidFill>
                  <a:schemeClr val="bg1"/>
                </a:solidFill>
              </a:rPr>
              <a:t>Data engineering</a:t>
            </a:r>
            <a:endParaRPr lang="zh-CN" altLang="en-US" sz="1200" dirty="0">
              <a:solidFill>
                <a:schemeClr val="bg1"/>
              </a:solidFill>
            </a:endParaRPr>
          </a:p>
        </p:txBody>
      </p:sp>
    </p:spTree>
  </p:cSld>
  <p:clrMapOvr>
    <a:masterClrMapping/>
  </p:clrMapOvr>
  <p:transition spd="med">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dirty="0" smtClean="0">
                <a:sym typeface="+mn-ea"/>
              </a:rPr>
              <a:t>1．云操作系统和传统操作系统比较</a:t>
            </a:r>
            <a:endParaRPr dirty="0" smtClean="0">
              <a:sym typeface="+mn-ea"/>
            </a:endParaRPr>
          </a:p>
        </p:txBody>
      </p:sp>
      <p:sp>
        <p:nvSpPr>
          <p:cNvPr id="3" name="内容占位符 2"/>
          <p:cNvSpPr>
            <a:spLocks noGrp="1"/>
          </p:cNvSpPr>
          <p:nvPr>
            <p:ph idx="1"/>
          </p:nvPr>
        </p:nvSpPr>
        <p:spPr>
          <a:xfrm>
            <a:off x="457200" y="1200150"/>
            <a:ext cx="8229600" cy="3531839"/>
          </a:xfrm>
        </p:spPr>
        <p:txBody>
          <a:bodyPr>
            <a:normAutofit lnSpcReduction="20000"/>
          </a:bodyPr>
          <a:lstStyle/>
          <a:p>
            <a:r>
              <a:rPr sz="2000" dirty="0" smtClean="0"/>
              <a:t>工作站、服务器、大型机、超级计算机和移动设备都有操作系统，每个系统都针对其独特功能和外形进行了优化。</a:t>
            </a:r>
            <a:endParaRPr sz="2000" dirty="0" smtClean="0"/>
          </a:p>
          <a:p>
            <a:r>
              <a:rPr sz="2000" dirty="0" smtClean="0"/>
              <a:t>现在将</a:t>
            </a:r>
            <a:r>
              <a:rPr sz="2000" dirty="0" smtClean="0">
                <a:solidFill>
                  <a:srgbClr val="C00000"/>
                </a:solidFill>
              </a:rPr>
              <a:t>云本身作为一个大型仓库计算机</a:t>
            </a:r>
            <a:r>
              <a:rPr sz="2000" dirty="0" smtClean="0"/>
              <a:t>，那么云操作系统则扮演着抽象和管理云硬件资源的角色。云操作系统的定义特征是它为构建分布式应用程序提供了一个软件接口。</a:t>
            </a:r>
            <a:endParaRPr sz="2000" dirty="0" smtClean="0"/>
          </a:p>
          <a:p>
            <a:r>
              <a:rPr sz="2000" dirty="0" smtClean="0"/>
              <a:t>与主机操作系统的系统调用接口类似，云操作系统API将为分布式应用程序提供分配和撤销资源，启动、监视和销毁进程等功能。</a:t>
            </a:r>
            <a:endParaRPr sz="2000" dirty="0" smtClean="0"/>
          </a:p>
          <a:p>
            <a:r>
              <a:rPr lang="en-US" sz="2000" dirty="0" smtClean="0"/>
              <a:t>集中API原语中的通用功能将使开发人员能够更轻松、更安全、更快地构建新的分布式应用程序。</a:t>
            </a:r>
            <a:endParaRPr lang="en-US" sz="2000" dirty="0" smtClean="0"/>
          </a:p>
        </p:txBody>
      </p:sp>
    </p:spTree>
  </p:cSld>
  <p:clrMapOvr>
    <a:masterClrMapping/>
  </p:clrMapOvr>
  <p:transition spd="slow">
    <p:cut/>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dirty="0" smtClean="0">
                <a:sym typeface="+mn-ea"/>
              </a:rPr>
              <a:t>2．云操作系统示例原语</a:t>
            </a:r>
            <a:endParaRPr dirty="0" smtClean="0">
              <a:sym typeface="+mn-ea"/>
            </a:endParaRPr>
          </a:p>
        </p:txBody>
      </p:sp>
      <p:sp>
        <p:nvSpPr>
          <p:cNvPr id="3" name="内容占位符 2"/>
          <p:cNvSpPr>
            <a:spLocks noGrp="1"/>
          </p:cNvSpPr>
          <p:nvPr>
            <p:ph idx="1"/>
          </p:nvPr>
        </p:nvSpPr>
        <p:spPr>
          <a:xfrm>
            <a:off x="457200" y="1200150"/>
            <a:ext cx="8229600" cy="3531839"/>
          </a:xfrm>
        </p:spPr>
        <p:txBody>
          <a:bodyPr>
            <a:normAutofit lnSpcReduction="20000"/>
          </a:bodyPr>
          <a:lstStyle/>
          <a:p>
            <a:r>
              <a:rPr sz="2000" dirty="0" smtClean="0"/>
              <a:t>云操作系统特有的两个原语，可以简化构建分布式应用程序，即</a:t>
            </a:r>
            <a:r>
              <a:rPr sz="2000" dirty="0" smtClean="0">
                <a:solidFill>
                  <a:srgbClr val="C00000"/>
                </a:solidFill>
              </a:rPr>
              <a:t>服务发现和协调</a:t>
            </a:r>
            <a:r>
              <a:rPr sz="2000" dirty="0" smtClean="0"/>
              <a:t>。与只有极少数应用程序需要发现在同一主机上运行的其他应用程序的单个主机不同，服务发现是分布式应用程序的常态。</a:t>
            </a:r>
            <a:endParaRPr sz="2000" dirty="0" smtClean="0"/>
          </a:p>
          <a:p>
            <a:r>
              <a:rPr sz="2000" dirty="0" smtClean="0"/>
              <a:t>使用云操作系统，软件接口取代了人机接口。开发人员不得不在现有的服务发现和协调工具之间进行选择，例如Apache ZooKeeper和CoreOS的etcd。</a:t>
            </a:r>
            <a:endParaRPr sz="2000" dirty="0" smtClean="0"/>
          </a:p>
          <a:p>
            <a:r>
              <a:rPr sz="2000" dirty="0" smtClean="0"/>
              <a:t>使云操作系统提供发现和协调原语不仅简化了开发，而且还支持应用程序的可移植性。组织可以在不重写应用程序的情况下更改底层实现，就像用户可以在当前主机操作系统上的不同文件系统实现之间进行选择一样。</a:t>
            </a:r>
            <a:endParaRPr sz="2000" dirty="0" smtClean="0"/>
          </a:p>
        </p:txBody>
      </p:sp>
    </p:spTree>
  </p:cSld>
  <p:clrMapOvr>
    <a:masterClrMapping/>
  </p:clrMapOvr>
  <p:transition spd="slow">
    <p:cut/>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740"/>
            <a:ext cx="8405495" cy="857250"/>
          </a:xfrm>
        </p:spPr>
        <p:txBody>
          <a:bodyPr>
            <a:normAutofit fontScale="90000"/>
          </a:bodyPr>
          <a:lstStyle/>
          <a:p>
            <a:r>
              <a:rPr dirty="0" smtClean="0">
                <a:sym typeface="+mn-ea"/>
              </a:rPr>
              <a:t>3．云操作系统下部署应用程序的新方法</a:t>
            </a:r>
            <a:endParaRPr dirty="0" smtClean="0">
              <a:sym typeface="+mn-ea"/>
            </a:endParaRPr>
          </a:p>
        </p:txBody>
      </p:sp>
      <p:sp>
        <p:nvSpPr>
          <p:cNvPr id="3" name="内容占位符 2"/>
          <p:cNvSpPr>
            <a:spLocks noGrp="1"/>
          </p:cNvSpPr>
          <p:nvPr>
            <p:ph idx="1"/>
          </p:nvPr>
        </p:nvSpPr>
        <p:spPr>
          <a:xfrm>
            <a:off x="457200" y="1200150"/>
            <a:ext cx="8229600" cy="3531839"/>
          </a:xfrm>
        </p:spPr>
        <p:txBody>
          <a:bodyPr>
            <a:normAutofit lnSpcReduction="20000"/>
          </a:bodyPr>
          <a:lstStyle/>
          <a:p>
            <a:r>
              <a:rPr sz="2000" dirty="0" smtClean="0"/>
              <a:t>通过云操作系统，软件界面取代了开发人员在尝试部署应用程序时通常与之交互的人机界面</a:t>
            </a:r>
            <a:r>
              <a:rPr lang="zh-CN" sz="2000" dirty="0" smtClean="0"/>
              <a:t>。开发人员要求用户调配和配置机器以运行其应用程序，开发人员使用云操作系统（例如，通过CLI或GUI）启动他们的应用程序，并且应用程序使用云操作系统的API执行。</a:t>
            </a:r>
            <a:endParaRPr lang="zh-CN" sz="2000" dirty="0" smtClean="0"/>
          </a:p>
          <a:p>
            <a:r>
              <a:rPr lang="zh-CN" sz="2000" dirty="0" smtClean="0"/>
              <a:t>这将使</a:t>
            </a:r>
            <a:r>
              <a:rPr lang="zh-CN" sz="2000" dirty="0" smtClean="0">
                <a:solidFill>
                  <a:srgbClr val="C00000"/>
                </a:solidFill>
              </a:rPr>
              <a:t>管理员和用户之间有清晰的区别</a:t>
            </a:r>
            <a:r>
              <a:rPr lang="zh-CN" sz="2000" dirty="0" smtClean="0"/>
              <a:t>：管理员指定可分配给每个用户的资源量，用户使用他们可用的任何资源启动他们想要的任何应用程序。</a:t>
            </a:r>
            <a:endParaRPr lang="zh-CN" sz="2000" dirty="0" smtClean="0"/>
          </a:p>
          <a:p>
            <a:r>
              <a:rPr lang="zh-CN" sz="2000" dirty="0" smtClean="0"/>
              <a:t>因为大多数分布式应用程序都有复杂的调度需求（如Apache Hadoop）和故障恢复的特定需求（如数据库），这些需求由系统来完成而非人为决策是云环境高效运行至关重要的一点。</a:t>
            </a:r>
            <a:endParaRPr lang="zh-CN" sz="2000" dirty="0" smtClean="0"/>
          </a:p>
        </p:txBody>
      </p:sp>
      <p:sp>
        <p:nvSpPr>
          <p:cNvPr id="4" name="动作按钮: 后退或前一项 3">
            <a:hlinkClick r:id="rId1" action="ppaction://hlinksldjump" highlightClick="1"/>
          </p:cNvPr>
          <p:cNvSpPr/>
          <p:nvPr/>
        </p:nvSpPr>
        <p:spPr>
          <a:xfrm>
            <a:off x="8052118" y="4594860"/>
            <a:ext cx="720725" cy="360363"/>
          </a:xfrm>
          <a:prstGeom prst="actionButtonBackPrevious">
            <a:avLst/>
          </a:prstGeom>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Tree>
  </p:cSld>
  <p:clrMapOvr>
    <a:masterClrMapping/>
  </p:clrMapOvr>
  <p:transition spd="slow">
    <p:cut/>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dirty="0" smtClean="0"/>
              <a:t>9.4  云计算编程模型与环境</a:t>
            </a:r>
            <a:endParaRPr dirty="0" smtClean="0"/>
          </a:p>
        </p:txBody>
      </p:sp>
      <p:sp>
        <p:nvSpPr>
          <p:cNvPr id="4" name="内容占位符 2"/>
          <p:cNvSpPr>
            <a:spLocks noGrp="1"/>
          </p:cNvSpPr>
          <p:nvPr>
            <p:ph idx="1"/>
          </p:nvPr>
        </p:nvSpPr>
        <p:spPr>
          <a:xfrm>
            <a:off x="457200" y="1200151"/>
            <a:ext cx="8229600" cy="3394472"/>
          </a:xfrm>
        </p:spPr>
        <p:txBody>
          <a:bodyPr/>
          <a:lstStyle/>
          <a:p>
            <a:pPr>
              <a:buNone/>
            </a:pPr>
            <a:r>
              <a:rPr dirty="0" smtClean="0"/>
              <a:t>9.4.1  云计算环境下的编程困惑</a:t>
            </a:r>
            <a:endParaRPr dirty="0" smtClean="0"/>
          </a:p>
          <a:p>
            <a:pPr>
              <a:buNone/>
            </a:pPr>
            <a:r>
              <a:rPr dirty="0" smtClean="0"/>
              <a:t>9.4.2  云计算编程模型</a:t>
            </a:r>
            <a:endParaRPr dirty="0" smtClean="0"/>
          </a:p>
          <a:p>
            <a:pPr>
              <a:buNone/>
            </a:pPr>
            <a:endParaRPr lang="en-US" altLang="zh-CN" dirty="0" smtClean="0"/>
          </a:p>
        </p:txBody>
      </p:sp>
    </p:spTree>
  </p:cSld>
  <p:clrMapOvr>
    <a:masterClrMapping/>
  </p:clrMapOvr>
  <p:transition spd="slow">
    <p:cut/>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dirty="0" smtClean="0">
                <a:sym typeface="+mn-ea"/>
              </a:rPr>
              <a:t>9.4.1  云计算环境下的编程困惑</a:t>
            </a:r>
            <a:endParaRPr dirty="0" smtClean="0">
              <a:sym typeface="+mn-ea"/>
            </a:endParaRPr>
          </a:p>
        </p:txBody>
      </p:sp>
      <p:sp>
        <p:nvSpPr>
          <p:cNvPr id="3" name="内容占位符 2"/>
          <p:cNvSpPr>
            <a:spLocks noGrp="1"/>
          </p:cNvSpPr>
          <p:nvPr>
            <p:ph idx="1"/>
          </p:nvPr>
        </p:nvSpPr>
        <p:spPr>
          <a:xfrm>
            <a:off x="457200" y="1200150"/>
            <a:ext cx="8229600" cy="3531839"/>
          </a:xfrm>
        </p:spPr>
        <p:txBody>
          <a:bodyPr>
            <a:normAutofit lnSpcReduction="20000"/>
          </a:bodyPr>
          <a:lstStyle/>
          <a:p>
            <a:r>
              <a:rPr sz="2000" dirty="0" smtClean="0"/>
              <a:t>在云计算飞速发展的时候，一个尴尬的事实是，</a:t>
            </a:r>
            <a:r>
              <a:rPr sz="2000" dirty="0" smtClean="0">
                <a:solidFill>
                  <a:srgbClr val="C00000"/>
                </a:solidFill>
              </a:rPr>
              <a:t>程序员并不能对云系统进行很好的编程</a:t>
            </a:r>
            <a:r>
              <a:rPr sz="2000" dirty="0" smtClean="0"/>
              <a:t>。这里的编程指的是，根据程序员掌握的分布式系统的知识，运用一种编程语言或编程环境，开发满足自身独特需求的云计算系统。在这个前提下，当前计算科学领域中，并不存在这样的编程语言或编程环境。</a:t>
            </a:r>
            <a:endParaRPr sz="2000" dirty="0" smtClean="0"/>
          </a:p>
          <a:p>
            <a:r>
              <a:rPr sz="2000" dirty="0" smtClean="0"/>
              <a:t>作为计算机科学主要研究方向之一，软件工程已经走过了近60年的历程。计算机软件的运行环境也发生了巨大变化。正是基于这些变化，大量不同形式的软件以及相关技术得以不断推陈出新。当前软件工程主要关注的计算环境完全由传统单机系统转变为在互联网支持下的大规模计算系统</a:t>
            </a:r>
            <a:r>
              <a:rPr lang="zh-CN" sz="2000" dirty="0" smtClean="0"/>
              <a:t>。</a:t>
            </a:r>
            <a:endParaRPr lang="zh-CN" sz="2000" dirty="0" smtClean="0"/>
          </a:p>
          <a:p>
            <a:r>
              <a:rPr sz="2000" dirty="0" smtClean="0"/>
              <a:t>为了帮助程序员快速开发云计算系统，当前的软件工程技术产生了三个发展方向。</a:t>
            </a:r>
            <a:endParaRPr sz="2000" dirty="0" smtClean="0"/>
          </a:p>
          <a:p>
            <a:endParaRPr sz="2000" dirty="0" smtClean="0"/>
          </a:p>
        </p:txBody>
      </p:sp>
    </p:spTree>
  </p:cSld>
  <p:clrMapOvr>
    <a:masterClrMapping/>
  </p:clrMapOvr>
  <p:transition spd="slow">
    <p:cut/>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dirty="0" smtClean="0">
                <a:sym typeface="+mn-ea"/>
              </a:rPr>
              <a:t>9.4.1  云计算环境下的编程困惑</a:t>
            </a:r>
            <a:endParaRPr dirty="0" smtClean="0">
              <a:sym typeface="+mn-ea"/>
            </a:endParaRPr>
          </a:p>
        </p:txBody>
      </p:sp>
      <p:sp>
        <p:nvSpPr>
          <p:cNvPr id="3" name="内容占位符 2"/>
          <p:cNvSpPr>
            <a:spLocks noGrp="1"/>
          </p:cNvSpPr>
          <p:nvPr>
            <p:ph idx="1"/>
          </p:nvPr>
        </p:nvSpPr>
        <p:spPr>
          <a:xfrm>
            <a:off x="457200" y="1200150"/>
            <a:ext cx="8229600" cy="3531839"/>
          </a:xfrm>
        </p:spPr>
        <p:txBody>
          <a:bodyPr>
            <a:normAutofit lnSpcReduction="20000"/>
          </a:bodyPr>
          <a:lstStyle/>
          <a:p>
            <a:r>
              <a:rPr sz="2000" dirty="0" smtClean="0"/>
              <a:t>（1）通过为特定计算环境</a:t>
            </a:r>
            <a:r>
              <a:rPr sz="2000" dirty="0" smtClean="0">
                <a:solidFill>
                  <a:srgbClr val="C00000"/>
                </a:solidFill>
              </a:rPr>
              <a:t>建立基础架构系统</a:t>
            </a:r>
            <a:r>
              <a:rPr sz="2000" dirty="0" smtClean="0"/>
              <a:t>，从而大大减轻开发人员的代价。</a:t>
            </a:r>
            <a:endParaRPr sz="2000" dirty="0" smtClean="0"/>
          </a:p>
          <a:p>
            <a:r>
              <a:rPr sz="2000" dirty="0" smtClean="0"/>
              <a:t>这些基础架构系统力图通过软件工程技术把复杂的计算环境开发细节隐藏起来，即代替用户解决这些庞杂的技术问题；同时，向开发人员提供一套脚本语言或者利用现有面向对象技术，描述具体应用需求。</a:t>
            </a:r>
            <a:endParaRPr sz="2000" dirty="0" smtClean="0"/>
          </a:p>
          <a:p>
            <a:r>
              <a:rPr sz="2000" dirty="0" smtClean="0">
                <a:solidFill>
                  <a:srgbClr val="FF0000"/>
                </a:solidFill>
              </a:rPr>
              <a:t>云计算系统作为一个互联网环境中的特殊软件</a:t>
            </a:r>
            <a:r>
              <a:rPr sz="2000" dirty="0" smtClean="0"/>
              <a:t>，主要就是通过这种方法来开发的。这种方法的优点很明显，就是通过软件虚拟方法把复杂计算环境抽象成了简单环境，从而降低开发成本。不过，它的缺点也很明显。在整个开发过程中，开发人员完全依赖于已有架构，他们的主动开发能力完全被束缚，失去对软件系统级别上的控制能力。</a:t>
            </a:r>
            <a:endParaRPr sz="2000" dirty="0" smtClean="0"/>
          </a:p>
          <a:p>
            <a:endParaRPr sz="2000" dirty="0" smtClean="0"/>
          </a:p>
        </p:txBody>
      </p:sp>
    </p:spTree>
  </p:cSld>
  <p:clrMapOvr>
    <a:masterClrMapping/>
  </p:clrMapOvr>
  <p:transition spd="slow">
    <p:cut/>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dirty="0" smtClean="0">
                <a:sym typeface="+mn-ea"/>
              </a:rPr>
              <a:t>9.4.1  云计算环境下的编程困惑</a:t>
            </a:r>
            <a:endParaRPr dirty="0" smtClean="0">
              <a:sym typeface="+mn-ea"/>
            </a:endParaRPr>
          </a:p>
        </p:txBody>
      </p:sp>
      <p:sp>
        <p:nvSpPr>
          <p:cNvPr id="3" name="内容占位符 2"/>
          <p:cNvSpPr>
            <a:spLocks noGrp="1"/>
          </p:cNvSpPr>
          <p:nvPr>
            <p:ph idx="1"/>
          </p:nvPr>
        </p:nvSpPr>
        <p:spPr>
          <a:xfrm>
            <a:off x="457200" y="1200150"/>
            <a:ext cx="8229600" cy="3531839"/>
          </a:xfrm>
        </p:spPr>
        <p:txBody>
          <a:bodyPr>
            <a:normAutofit fontScale="90000"/>
          </a:bodyPr>
          <a:lstStyle/>
          <a:p>
            <a:r>
              <a:rPr sz="2000" dirty="0" smtClean="0"/>
              <a:t>（2）提出</a:t>
            </a:r>
            <a:r>
              <a:rPr sz="2000" dirty="0" smtClean="0">
                <a:solidFill>
                  <a:srgbClr val="C00000"/>
                </a:solidFill>
              </a:rPr>
              <a:t>新的应用程序接口和设计模式</a:t>
            </a:r>
            <a:r>
              <a:rPr sz="2000" dirty="0" smtClean="0"/>
              <a:t>，并且以开放代码的方式帮助程序员开发互联网系统</a:t>
            </a:r>
            <a:r>
              <a:rPr lang="zh-CN" sz="2000" dirty="0" smtClean="0"/>
              <a:t>。</a:t>
            </a:r>
            <a:endParaRPr lang="zh-CN" sz="2000" dirty="0" smtClean="0"/>
          </a:p>
          <a:p>
            <a:r>
              <a:rPr lang="zh-CN" sz="2000" dirty="0" smtClean="0"/>
              <a:t>由于互联网系统的复杂性，必然要求软件工程研究人员提出大量新的程序接口以及组合这些接口的设计模式。利用这些接口和设计模式，可以针对不同互联网计算环境灵活开发出各种可能的计算系统。</a:t>
            </a:r>
            <a:endParaRPr lang="zh-CN" sz="2000" dirty="0" smtClean="0"/>
          </a:p>
          <a:p>
            <a:r>
              <a:rPr lang="zh-CN" sz="2000" dirty="0" smtClean="0"/>
              <a:t>更进一步，如果采取开放代码的方式，开发人员还可以对具体应用程序接口和设计模式进行修改，从而更加积极灵活地面对各种不同互联网计算环境的要求。</a:t>
            </a:r>
            <a:endParaRPr lang="zh-CN" sz="2000" dirty="0" smtClean="0"/>
          </a:p>
          <a:p>
            <a:r>
              <a:rPr lang="zh-CN" sz="2000" dirty="0" smtClean="0"/>
              <a:t>这种方式的缺陷是对于开发人员的要求明显高于利用虚拟基础架构的方法。</a:t>
            </a:r>
            <a:endParaRPr lang="zh-CN" sz="2000" dirty="0" smtClean="0"/>
          </a:p>
          <a:p>
            <a:r>
              <a:rPr lang="zh-CN" sz="2000" dirty="0" smtClean="0"/>
              <a:t>但是，可以看出，这种方法初步为程序员提供了对云计算系统进行编程的能力。目前，已经有一些学术界和工业界的工作开始往这个方面靠拢。</a:t>
            </a:r>
            <a:endParaRPr lang="zh-CN" sz="2000" dirty="0" smtClean="0"/>
          </a:p>
        </p:txBody>
      </p:sp>
    </p:spTree>
  </p:cSld>
  <p:clrMapOvr>
    <a:masterClrMapping/>
  </p:clrMapOvr>
  <p:transition spd="slow">
    <p:cut/>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dirty="0" smtClean="0">
                <a:sym typeface="+mn-ea"/>
              </a:rPr>
              <a:t>9.4.1  云计算环境下的编程困惑</a:t>
            </a:r>
            <a:endParaRPr dirty="0" smtClean="0">
              <a:sym typeface="+mn-ea"/>
            </a:endParaRPr>
          </a:p>
        </p:txBody>
      </p:sp>
      <p:sp>
        <p:nvSpPr>
          <p:cNvPr id="3" name="内容占位符 2"/>
          <p:cNvSpPr>
            <a:spLocks noGrp="1"/>
          </p:cNvSpPr>
          <p:nvPr>
            <p:ph idx="1"/>
          </p:nvPr>
        </p:nvSpPr>
        <p:spPr>
          <a:xfrm>
            <a:off x="457200" y="1200150"/>
            <a:ext cx="8229600" cy="3531839"/>
          </a:xfrm>
        </p:spPr>
        <p:txBody>
          <a:bodyPr>
            <a:normAutofit lnSpcReduction="10000"/>
          </a:bodyPr>
          <a:lstStyle/>
          <a:p>
            <a:r>
              <a:rPr sz="2000" dirty="0" smtClean="0"/>
              <a:t>（3）为互联网计算系统开发环境</a:t>
            </a:r>
            <a:r>
              <a:rPr sz="2000" dirty="0" smtClean="0">
                <a:solidFill>
                  <a:srgbClr val="C00000"/>
                </a:solidFill>
              </a:rPr>
              <a:t>提出新的编程语言</a:t>
            </a:r>
            <a:r>
              <a:rPr lang="zh-CN" sz="2000" dirty="0" smtClean="0"/>
              <a:t>。</a:t>
            </a:r>
            <a:endParaRPr lang="zh-CN" sz="2000" dirty="0" smtClean="0"/>
          </a:p>
          <a:p>
            <a:r>
              <a:rPr lang="zh-CN" sz="2000" dirty="0" smtClean="0"/>
              <a:t>这当然是最直接的解决方案。Java在起初被提出时，号称是互联网语言。相对于C或者C++，它确实前进了一大步。但是，互联网计算环境的发展速度远远超出当时设计者的认识。当前，几乎没有人用Java标准版（Java SE）来开发互联网系统软件了。</a:t>
            </a:r>
            <a:endParaRPr lang="zh-CN" sz="2000" dirty="0" smtClean="0"/>
          </a:p>
          <a:p>
            <a:r>
              <a:rPr lang="zh-CN" sz="2000" dirty="0" smtClean="0"/>
              <a:t>实际上，已经开始有一些号称云计算编程语言或者编程环境被提出。但是至少到目前为止，这些方案还远远没有达到互联网或者云计算系统编程的要求，也没有出现被广泛接受的新的互联网开发语言。</a:t>
            </a:r>
            <a:endParaRPr lang="zh-CN" sz="2000" dirty="0" smtClean="0"/>
          </a:p>
          <a:p>
            <a:r>
              <a:rPr lang="zh-CN" sz="2000" dirty="0" smtClean="0"/>
              <a:t>总之，目前我们还无法像对传统单机（或者简单网络环境下）系统编程那样，对云计算系统进行有效编程，这方面还需要学术界和工业界的共同努力。</a:t>
            </a:r>
            <a:endParaRPr lang="zh-CN" sz="2000" dirty="0" smtClean="0"/>
          </a:p>
        </p:txBody>
      </p:sp>
      <p:sp>
        <p:nvSpPr>
          <p:cNvPr id="4" name="动作按钮: 后退或前一项 3">
            <a:hlinkClick r:id="rId1" action="ppaction://hlinksldjump" highlightClick="1"/>
          </p:cNvPr>
          <p:cNvSpPr/>
          <p:nvPr/>
        </p:nvSpPr>
        <p:spPr>
          <a:xfrm>
            <a:off x="8052118" y="4594860"/>
            <a:ext cx="720725" cy="360363"/>
          </a:xfrm>
          <a:prstGeom prst="actionButtonBackPrevious">
            <a:avLst/>
          </a:prstGeom>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Tree>
  </p:cSld>
  <p:clrMapOvr>
    <a:masterClrMapping/>
  </p:clrMapOvr>
  <p:transition spd="slow">
    <p:cut/>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dirty="0" smtClean="0"/>
              <a:t>9.5  云操作系统的资源调度</a:t>
            </a:r>
            <a:endParaRPr dirty="0" smtClean="0"/>
          </a:p>
        </p:txBody>
      </p:sp>
      <p:sp>
        <p:nvSpPr>
          <p:cNvPr id="4" name="内容占位符 2"/>
          <p:cNvSpPr>
            <a:spLocks noGrp="1"/>
          </p:cNvSpPr>
          <p:nvPr>
            <p:ph idx="1"/>
          </p:nvPr>
        </p:nvSpPr>
        <p:spPr>
          <a:xfrm>
            <a:off x="457200" y="1200151"/>
            <a:ext cx="8229600" cy="3394472"/>
          </a:xfrm>
        </p:spPr>
        <p:txBody>
          <a:bodyPr/>
          <a:lstStyle/>
          <a:p>
            <a:pPr>
              <a:buNone/>
            </a:pPr>
            <a:r>
              <a:rPr dirty="0" smtClean="0"/>
              <a:t>9.5.1  资源调度简介</a:t>
            </a:r>
            <a:endParaRPr dirty="0" smtClean="0"/>
          </a:p>
          <a:p>
            <a:pPr>
              <a:buNone/>
            </a:pPr>
            <a:r>
              <a:rPr dirty="0" smtClean="0"/>
              <a:t>9.5.2  云操作系统下资源调度的挑战</a:t>
            </a:r>
            <a:endParaRPr dirty="0" smtClean="0"/>
          </a:p>
          <a:p>
            <a:pPr>
              <a:buNone/>
            </a:pPr>
            <a:r>
              <a:rPr dirty="0" smtClean="0"/>
              <a:t>9.5.3  云计算资源调度的策略和算法</a:t>
            </a:r>
            <a:endParaRPr dirty="0" smtClean="0"/>
          </a:p>
          <a:p>
            <a:pPr>
              <a:buNone/>
            </a:pPr>
            <a:endParaRPr dirty="0" smtClean="0"/>
          </a:p>
          <a:p>
            <a:pPr>
              <a:buNone/>
            </a:pPr>
            <a:endParaRPr lang="en-US" altLang="zh-CN" dirty="0" smtClean="0"/>
          </a:p>
        </p:txBody>
      </p:sp>
    </p:spTree>
  </p:cSld>
  <p:clrMapOvr>
    <a:masterClrMapping/>
  </p:clrMapOvr>
  <p:transition spd="slow">
    <p:cut/>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dirty="0" smtClean="0">
                <a:sym typeface="+mn-ea"/>
              </a:rPr>
              <a:t>9.5.1  资源调度简介</a:t>
            </a:r>
            <a:endParaRPr dirty="0" smtClean="0">
              <a:sym typeface="+mn-ea"/>
            </a:endParaRPr>
          </a:p>
        </p:txBody>
      </p:sp>
      <p:sp>
        <p:nvSpPr>
          <p:cNvPr id="3" name="内容占位符 2"/>
          <p:cNvSpPr>
            <a:spLocks noGrp="1"/>
          </p:cNvSpPr>
          <p:nvPr>
            <p:ph idx="1"/>
          </p:nvPr>
        </p:nvSpPr>
        <p:spPr>
          <a:xfrm>
            <a:off x="457200" y="1200150"/>
            <a:ext cx="8229600" cy="3531839"/>
          </a:xfrm>
        </p:spPr>
        <p:txBody>
          <a:bodyPr>
            <a:normAutofit lnSpcReduction="20000"/>
          </a:bodyPr>
          <a:lstStyle/>
          <a:p>
            <a:r>
              <a:rPr sz="2000" dirty="0" smtClean="0"/>
              <a:t>资源调度是指在特定的资源环境下，根据一定的使用规则，在不同的资源使用者之间进行资源调整的过程。通常存在两种途径可以实现计算任务的资源调度：在计算任务所在的机器上</a:t>
            </a:r>
            <a:r>
              <a:rPr sz="2000" dirty="0" smtClean="0">
                <a:solidFill>
                  <a:srgbClr val="FF0000"/>
                </a:solidFill>
              </a:rPr>
              <a:t>调整分配</a:t>
            </a:r>
            <a:r>
              <a:rPr sz="2000" dirty="0" smtClean="0"/>
              <a:t>给它的资源使用量，或者将</a:t>
            </a:r>
            <a:r>
              <a:rPr sz="2000" dirty="0" smtClean="0">
                <a:solidFill>
                  <a:srgbClr val="FF0000"/>
                </a:solidFill>
              </a:rPr>
              <a:t>计算任务转移</a:t>
            </a:r>
            <a:r>
              <a:rPr sz="2000" dirty="0" smtClean="0"/>
              <a:t>到其他机器上。</a:t>
            </a:r>
            <a:endParaRPr sz="2000" dirty="0" smtClean="0"/>
          </a:p>
          <a:p>
            <a:endParaRPr sz="2000" dirty="0" smtClean="0"/>
          </a:p>
          <a:p>
            <a:r>
              <a:rPr sz="2000" dirty="0" smtClean="0"/>
              <a:t>而云资源调度问题主要分为三层：</a:t>
            </a:r>
            <a:r>
              <a:rPr sz="2000" dirty="0" smtClean="0">
                <a:solidFill>
                  <a:srgbClr val="C00000"/>
                </a:solidFill>
              </a:rPr>
              <a:t>应用程序资源调度，虚拟资源（如虚拟机）到物理资源调度，物理资源调度和落地</a:t>
            </a:r>
            <a:r>
              <a:rPr sz="2000" dirty="0" smtClean="0"/>
              <a:t>。</a:t>
            </a:r>
            <a:endParaRPr sz="2000" dirty="0" smtClean="0"/>
          </a:p>
          <a:p>
            <a:endParaRPr sz="2000" dirty="0" smtClean="0"/>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dirty="0" smtClean="0"/>
              <a:t>9.1  计算机软件与操作系统</a:t>
            </a:r>
            <a:endParaRPr dirty="0" smtClean="0"/>
          </a:p>
        </p:txBody>
      </p:sp>
      <p:sp>
        <p:nvSpPr>
          <p:cNvPr id="4" name="内容占位符 2"/>
          <p:cNvSpPr>
            <a:spLocks noGrp="1"/>
          </p:cNvSpPr>
          <p:nvPr>
            <p:ph idx="1"/>
          </p:nvPr>
        </p:nvSpPr>
        <p:spPr>
          <a:xfrm>
            <a:off x="457200" y="1200151"/>
            <a:ext cx="8229600" cy="3394472"/>
          </a:xfrm>
        </p:spPr>
        <p:txBody>
          <a:bodyPr/>
          <a:lstStyle/>
          <a:p>
            <a:pPr>
              <a:buNone/>
            </a:pPr>
            <a:r>
              <a:rPr dirty="0" smtClean="0"/>
              <a:t>9.1.1  计算机软件的发展</a:t>
            </a:r>
            <a:endParaRPr dirty="0" smtClean="0"/>
          </a:p>
          <a:p>
            <a:pPr>
              <a:buNone/>
            </a:pPr>
            <a:r>
              <a:rPr dirty="0" smtClean="0"/>
              <a:t>9.1.2  操作系统的发展简史</a:t>
            </a:r>
            <a:endParaRPr dirty="0" smtClean="0"/>
          </a:p>
          <a:p>
            <a:pPr>
              <a:buNone/>
            </a:pPr>
            <a:r>
              <a:rPr dirty="0" smtClean="0"/>
              <a:t>9.1.3  操作系统的软件定义本质</a:t>
            </a:r>
            <a:endParaRPr dirty="0" smtClean="0"/>
          </a:p>
          <a:p>
            <a:pPr>
              <a:buNone/>
            </a:pPr>
            <a:endParaRPr lang="en-US" altLang="zh-CN" dirty="0" smtClean="0"/>
          </a:p>
        </p:txBody>
      </p:sp>
    </p:spTree>
  </p:cSld>
  <p:clrMapOvr>
    <a:masterClrMapping/>
  </p:clrMapOvr>
  <p:transition spd="slow">
    <p:cut/>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dirty="0" smtClean="0">
                <a:sym typeface="+mn-ea"/>
              </a:rPr>
              <a:t>图9.4  资源调度的示例</a:t>
            </a:r>
            <a:endParaRPr dirty="0" smtClean="0">
              <a:sym typeface="+mn-ea"/>
            </a:endParaRPr>
          </a:p>
        </p:txBody>
      </p:sp>
      <p:pic>
        <p:nvPicPr>
          <p:cNvPr id="5" name="图片 4"/>
          <p:cNvPicPr>
            <a:picLocks noChangeAspect="1"/>
          </p:cNvPicPr>
          <p:nvPr/>
        </p:nvPicPr>
        <p:blipFill>
          <a:blip r:embed="rId1"/>
          <a:stretch>
            <a:fillRect/>
          </a:stretch>
        </p:blipFill>
        <p:spPr>
          <a:xfrm>
            <a:off x="2247265" y="1227455"/>
            <a:ext cx="4650105" cy="3129915"/>
          </a:xfrm>
          <a:prstGeom prst="rect">
            <a:avLst/>
          </a:prstGeom>
        </p:spPr>
      </p:pic>
    </p:spTree>
  </p:cSld>
  <p:clrMapOvr>
    <a:masterClrMapping/>
  </p:clrMapOvr>
  <p:transition spd="slow">
    <p:cut/>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dirty="0" smtClean="0">
                <a:sym typeface="+mn-ea"/>
              </a:rPr>
              <a:t>9.5.2  云操作系统下资源调度的挑战</a:t>
            </a:r>
            <a:endParaRPr dirty="0" smtClean="0">
              <a:sym typeface="+mn-ea"/>
            </a:endParaRPr>
          </a:p>
        </p:txBody>
      </p:sp>
      <p:sp>
        <p:nvSpPr>
          <p:cNvPr id="3" name="内容占位符 2"/>
          <p:cNvSpPr>
            <a:spLocks noGrp="1"/>
          </p:cNvSpPr>
          <p:nvPr>
            <p:ph idx="1"/>
          </p:nvPr>
        </p:nvSpPr>
        <p:spPr>
          <a:xfrm>
            <a:off x="457200" y="1200150"/>
            <a:ext cx="8229600" cy="3531839"/>
          </a:xfrm>
        </p:spPr>
        <p:txBody>
          <a:bodyPr>
            <a:normAutofit lnSpcReduction="20000"/>
          </a:bodyPr>
          <a:lstStyle/>
          <a:p>
            <a:r>
              <a:rPr sz="2000" dirty="0" smtClean="0"/>
              <a:t>虽然</a:t>
            </a:r>
            <a:r>
              <a:rPr sz="2000" dirty="0" smtClean="0">
                <a:solidFill>
                  <a:schemeClr val="tx1"/>
                </a:solidFill>
              </a:rPr>
              <a:t>资源调度</a:t>
            </a:r>
            <a:r>
              <a:rPr sz="2000" dirty="0" smtClean="0"/>
              <a:t>有很多的解决方案，例如OpenStack Nova、kube-scheduler、oVirt等，但没有一个万能的方案可以完全解决调度中可能增加的影响因子和支持硬件及不同需求的问题。云资源调度面临三个方面的挑战。</a:t>
            </a:r>
            <a:endParaRPr sz="2000" dirty="0" smtClean="0"/>
          </a:p>
          <a:p>
            <a:r>
              <a:rPr sz="2000" dirty="0" smtClean="0"/>
              <a:t>① 第一个挑战是平台状态一致性。</a:t>
            </a:r>
            <a:endParaRPr sz="2000" dirty="0" smtClean="0"/>
          </a:p>
          <a:p>
            <a:r>
              <a:rPr sz="2000" dirty="0" smtClean="0"/>
              <a:t>② 第二个挑战是调度需求本身可能随时间而改变。</a:t>
            </a:r>
            <a:endParaRPr sz="2000" dirty="0" smtClean="0"/>
          </a:p>
          <a:p>
            <a:r>
              <a:rPr sz="2000" dirty="0" smtClean="0"/>
              <a:t>③ 第三个挑战是规模。</a:t>
            </a:r>
            <a:endParaRPr sz="2000" dirty="0" smtClean="0"/>
          </a:p>
          <a:p>
            <a:r>
              <a:rPr sz="2000" dirty="0" smtClean="0"/>
              <a:t>所以，想要设计或者实现符合自己的云平台调度方案，首先要</a:t>
            </a:r>
            <a:r>
              <a:rPr sz="2000" dirty="0" smtClean="0">
                <a:solidFill>
                  <a:srgbClr val="C00000"/>
                </a:solidFill>
              </a:rPr>
              <a:t>定义需求边界和成本</a:t>
            </a:r>
            <a:r>
              <a:rPr sz="2000" dirty="0" smtClean="0"/>
              <a:t>。生产环境的云平台调度主要包括两个方面的挑战：</a:t>
            </a:r>
            <a:r>
              <a:rPr sz="2000" dirty="0" smtClean="0">
                <a:solidFill>
                  <a:srgbClr val="FF0000"/>
                </a:solidFill>
              </a:rPr>
              <a:t>可用性和低成本</a:t>
            </a:r>
            <a:r>
              <a:rPr sz="2000" dirty="0" smtClean="0"/>
              <a:t>，即如何在低成本的情况下满足可用性；另一个挑战是</a:t>
            </a:r>
            <a:r>
              <a:rPr sz="2000" dirty="0" smtClean="0">
                <a:solidFill>
                  <a:srgbClr val="FF0000"/>
                </a:solidFill>
              </a:rPr>
              <a:t>算法真正的可行性</a:t>
            </a:r>
            <a:r>
              <a:rPr sz="2000" dirty="0" smtClean="0"/>
              <a:t>，目前业界几乎所有的调度，最有效的算法还是基于规则和资源状态的调度。</a:t>
            </a:r>
            <a:endParaRPr sz="2000" dirty="0" smtClean="0"/>
          </a:p>
        </p:txBody>
      </p:sp>
    </p:spTree>
  </p:cSld>
  <p:clrMapOvr>
    <a:masterClrMapping/>
  </p:clrMapOvr>
  <p:transition spd="slow">
    <p:cut/>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dirty="0" smtClean="0">
                <a:sym typeface="+mn-ea"/>
              </a:rPr>
              <a:t>9.5.3  云计算资源调度的策略和算法</a:t>
            </a:r>
            <a:endParaRPr dirty="0" smtClean="0">
              <a:sym typeface="+mn-ea"/>
            </a:endParaRPr>
          </a:p>
        </p:txBody>
      </p:sp>
      <p:sp>
        <p:nvSpPr>
          <p:cNvPr id="3" name="内容占位符 2"/>
          <p:cNvSpPr>
            <a:spLocks noGrp="1"/>
          </p:cNvSpPr>
          <p:nvPr>
            <p:ph idx="1"/>
          </p:nvPr>
        </p:nvSpPr>
        <p:spPr>
          <a:xfrm>
            <a:off x="457200" y="1200150"/>
            <a:ext cx="8229600" cy="3531839"/>
          </a:xfrm>
        </p:spPr>
        <p:txBody>
          <a:bodyPr>
            <a:normAutofit lnSpcReduction="20000"/>
          </a:bodyPr>
          <a:lstStyle/>
          <a:p>
            <a:r>
              <a:rPr sz="2000" dirty="0" smtClean="0"/>
              <a:t>为了解决云计算资源调度问题，研究者从各个方面做了大量的研究工作。从这些工作中可以总结出以下四个热点问题。</a:t>
            </a:r>
            <a:endParaRPr sz="2000" dirty="0" smtClean="0"/>
          </a:p>
          <a:p>
            <a:r>
              <a:rPr lang="zh-CN" sz="2000" dirty="0" smtClean="0"/>
              <a:t>（</a:t>
            </a:r>
            <a:r>
              <a:rPr sz="2000" dirty="0" smtClean="0"/>
              <a:t>1）问题1，</a:t>
            </a:r>
            <a:r>
              <a:rPr sz="2000" dirty="0" smtClean="0">
                <a:solidFill>
                  <a:srgbClr val="FF0000"/>
                </a:solidFill>
              </a:rPr>
              <a:t>本地性感知任务调度问题</a:t>
            </a:r>
            <a:r>
              <a:rPr sz="2000" dirty="0" smtClean="0"/>
              <a:t>：如何在云资源调度中增强数据本地性来提高执行效率以节约网络带宽。</a:t>
            </a:r>
            <a:endParaRPr sz="2000" dirty="0" smtClean="0"/>
          </a:p>
          <a:p>
            <a:r>
              <a:rPr sz="2000" dirty="0" smtClean="0"/>
              <a:t>（2）问题2，</a:t>
            </a:r>
            <a:r>
              <a:rPr sz="2000" dirty="0" smtClean="0">
                <a:solidFill>
                  <a:srgbClr val="FF0000"/>
                </a:solidFill>
              </a:rPr>
              <a:t>可靠性感知调度问题</a:t>
            </a:r>
            <a:r>
              <a:rPr sz="2000" dirty="0" smtClean="0"/>
              <a:t>：如何减少云计算资源调度中任务的失效率来提高云系统的可靠性和执行效率。</a:t>
            </a:r>
            <a:endParaRPr sz="2000" dirty="0" smtClean="0"/>
          </a:p>
          <a:p>
            <a:r>
              <a:rPr sz="2000" dirty="0" smtClean="0"/>
              <a:t>（3）问题3，</a:t>
            </a:r>
            <a:r>
              <a:rPr sz="2000" dirty="0" smtClean="0">
                <a:solidFill>
                  <a:srgbClr val="FF0000"/>
                </a:solidFill>
              </a:rPr>
              <a:t>能耗感知资源调度问题</a:t>
            </a:r>
            <a:r>
              <a:rPr sz="2000" dirty="0" smtClean="0"/>
              <a:t>：如何通过降低数据中心的能源消耗来减少云提供商的运营成本。</a:t>
            </a:r>
            <a:endParaRPr sz="2000" dirty="0" smtClean="0"/>
          </a:p>
          <a:p>
            <a:r>
              <a:rPr sz="2000" dirty="0" smtClean="0"/>
              <a:t>（4）问题4，</a:t>
            </a:r>
            <a:r>
              <a:rPr sz="2000" dirty="0" smtClean="0">
                <a:solidFill>
                  <a:srgbClr val="FF0000"/>
                </a:solidFill>
              </a:rPr>
              <a:t>工作流调度问题</a:t>
            </a:r>
            <a:r>
              <a:rPr sz="2000" dirty="0" smtClean="0"/>
              <a:t>：如何优化工作流调度来权衡完成时间与成本。</a:t>
            </a:r>
            <a:endParaRPr sz="2000" dirty="0" smtClean="0"/>
          </a:p>
        </p:txBody>
      </p:sp>
    </p:spTree>
  </p:cSld>
  <p:clrMapOvr>
    <a:masterClrMapping/>
  </p:clrMapOvr>
  <p:transition spd="slow">
    <p:cut/>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dirty="0" smtClean="0">
                <a:sym typeface="+mn-ea"/>
              </a:rPr>
              <a:t>9.5.3  云计算资源调度的策略和算法</a:t>
            </a:r>
            <a:endParaRPr dirty="0" smtClean="0">
              <a:sym typeface="+mn-ea"/>
            </a:endParaRPr>
          </a:p>
        </p:txBody>
      </p:sp>
      <p:sp>
        <p:nvSpPr>
          <p:cNvPr id="3" name="内容占位符 2"/>
          <p:cNvSpPr>
            <a:spLocks noGrp="1"/>
          </p:cNvSpPr>
          <p:nvPr>
            <p:ph idx="1"/>
          </p:nvPr>
        </p:nvSpPr>
        <p:spPr>
          <a:xfrm>
            <a:off x="457200" y="1200150"/>
            <a:ext cx="8229600" cy="3531839"/>
          </a:xfrm>
        </p:spPr>
        <p:txBody>
          <a:bodyPr>
            <a:normAutofit lnSpcReduction="20000"/>
          </a:bodyPr>
          <a:lstStyle/>
          <a:p>
            <a:endParaRPr sz="2000" dirty="0" smtClean="0"/>
          </a:p>
          <a:p>
            <a:r>
              <a:rPr sz="2000" dirty="0" smtClean="0"/>
              <a:t>根据不同的优化目标，资源调度策略及算法可以划分成三种类型：</a:t>
            </a:r>
            <a:r>
              <a:rPr sz="2000" dirty="0" smtClean="0">
                <a:solidFill>
                  <a:srgbClr val="C00000"/>
                </a:solidFill>
              </a:rPr>
              <a:t>基于性能的资源调度、基于成本的资源调度、基于性能和成本的资源调度</a:t>
            </a:r>
            <a:r>
              <a:rPr sz="2000" dirty="0" smtClean="0"/>
              <a:t>。</a:t>
            </a:r>
            <a:endParaRPr sz="2000" dirty="0" smtClean="0"/>
          </a:p>
          <a:p>
            <a:endParaRPr sz="2000" dirty="0" smtClean="0"/>
          </a:p>
          <a:p>
            <a:r>
              <a:rPr sz="2000" dirty="0" smtClean="0"/>
              <a:t>本地性感知任务调度主要是为了提高任务的执行效率，可靠性感知任务调度主要是为了提高云系统的可靠性，都属于第一类；能量感知资源调度主要是为了减小运营成本，属于第二类；工作流调度同时优化了时间和成本，因此把它归到第三类。</a:t>
            </a:r>
            <a:endParaRPr sz="2000" dirty="0" smtClean="0"/>
          </a:p>
        </p:txBody>
      </p:sp>
    </p:spTree>
  </p:cSld>
  <p:clrMapOvr>
    <a:masterClrMapping/>
  </p:clrMapOvr>
  <p:transition spd="slow">
    <p:cut/>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dirty="0" smtClean="0">
                <a:sym typeface="+mn-ea"/>
              </a:rPr>
              <a:t>图9.5  资源调度策略及算法分类</a:t>
            </a:r>
            <a:endParaRPr dirty="0" smtClean="0">
              <a:sym typeface="+mn-ea"/>
            </a:endParaRPr>
          </a:p>
        </p:txBody>
      </p:sp>
      <p:pic>
        <p:nvPicPr>
          <p:cNvPr id="5" name="图片 4"/>
          <p:cNvPicPr>
            <a:picLocks noChangeAspect="1"/>
          </p:cNvPicPr>
          <p:nvPr/>
        </p:nvPicPr>
        <p:blipFill>
          <a:blip r:embed="rId1"/>
          <a:stretch>
            <a:fillRect/>
          </a:stretch>
        </p:blipFill>
        <p:spPr>
          <a:xfrm>
            <a:off x="1319530" y="1970405"/>
            <a:ext cx="6505575" cy="1379855"/>
          </a:xfrm>
          <a:prstGeom prst="rect">
            <a:avLst/>
          </a:prstGeom>
        </p:spPr>
      </p:pic>
    </p:spTree>
  </p:cSld>
  <p:clrMapOvr>
    <a:masterClrMapping/>
  </p:clrMapOvr>
  <p:transition spd="slow">
    <p:cut/>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dirty="0" smtClean="0">
                <a:sym typeface="+mn-ea"/>
              </a:rPr>
              <a:t>1．基于性能的资源调度</a:t>
            </a:r>
            <a:endParaRPr dirty="0" smtClean="0">
              <a:sym typeface="+mn-ea"/>
            </a:endParaRPr>
          </a:p>
        </p:txBody>
      </p:sp>
      <p:sp>
        <p:nvSpPr>
          <p:cNvPr id="3" name="内容占位符 2"/>
          <p:cNvSpPr>
            <a:spLocks noGrp="1"/>
          </p:cNvSpPr>
          <p:nvPr>
            <p:ph idx="1"/>
          </p:nvPr>
        </p:nvSpPr>
        <p:spPr>
          <a:xfrm>
            <a:off x="457200" y="1200150"/>
            <a:ext cx="8229600" cy="3531839"/>
          </a:xfrm>
        </p:spPr>
        <p:txBody>
          <a:bodyPr>
            <a:normAutofit lnSpcReduction="20000"/>
          </a:bodyPr>
          <a:lstStyle/>
          <a:p>
            <a:r>
              <a:rPr sz="2000" dirty="0" smtClean="0">
                <a:solidFill>
                  <a:srgbClr val="C00000"/>
                </a:solidFill>
              </a:rPr>
              <a:t>基于性能的资源调度</a:t>
            </a:r>
            <a:r>
              <a:rPr sz="2000" dirty="0" smtClean="0"/>
              <a:t>策略与算法可以分为本地性感知任务调度和可靠性感知任务调度。</a:t>
            </a:r>
            <a:endParaRPr sz="2000" dirty="0" smtClean="0"/>
          </a:p>
          <a:p>
            <a:r>
              <a:rPr sz="2000" dirty="0" smtClean="0"/>
              <a:t>（1）本地性感知任务调度</a:t>
            </a:r>
            <a:endParaRPr sz="2000" dirty="0" smtClean="0"/>
          </a:p>
          <a:p>
            <a:r>
              <a:rPr sz="2000" dirty="0" smtClean="0"/>
              <a:t>云计算的海量数据处理平台（如MapReduce、Dryad、Hadoop等）需要同时执行大量的数据敏感性作业（每个作业包含多个子任务）。一般来说，作业之间会互相竞争计算资源和网络带宽。为了在作业执行过程中通过减少网络传输来提高执行效率，部分学者表明</a:t>
            </a:r>
            <a:r>
              <a:rPr sz="2000" dirty="0" smtClean="0">
                <a:solidFill>
                  <a:srgbClr val="FF0000"/>
                </a:solidFill>
              </a:rPr>
              <a:t>应该将任务尽可能地分配到距离其输入数据较近的计算节点来提高数据本地性</a:t>
            </a:r>
            <a:r>
              <a:rPr sz="2000" dirty="0" smtClean="0"/>
              <a:t>。</a:t>
            </a:r>
            <a:endParaRPr sz="2000" dirty="0" smtClean="0"/>
          </a:p>
          <a:p>
            <a:r>
              <a:rPr sz="2000" dirty="0" smtClean="0"/>
              <a:t>（2）可靠性感知任务调度</a:t>
            </a:r>
            <a:endParaRPr sz="2000" dirty="0" smtClean="0"/>
          </a:p>
          <a:p>
            <a:r>
              <a:rPr sz="2000" dirty="0" smtClean="0"/>
              <a:t>可靠性感知任务调度就是在云计算资源调度过程中减少任务的失效率来提高云系统的可靠性以及执行效率。在实际异构环境中，不同设备的计算能力、通信能力、体系结构、内存大小都有所不同。</a:t>
            </a:r>
            <a:endParaRPr sz="2000" dirty="0" smtClean="0"/>
          </a:p>
        </p:txBody>
      </p:sp>
    </p:spTree>
  </p:cSld>
  <p:clrMapOvr>
    <a:masterClrMapping/>
  </p:clrMapOvr>
  <p:transition spd="slow">
    <p:cut/>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dirty="0" smtClean="0">
                <a:sym typeface="+mn-ea"/>
              </a:rPr>
              <a:t>2．基于成本的资源调度</a:t>
            </a:r>
            <a:endParaRPr dirty="0" smtClean="0">
              <a:sym typeface="+mn-ea"/>
            </a:endParaRPr>
          </a:p>
        </p:txBody>
      </p:sp>
      <p:sp>
        <p:nvSpPr>
          <p:cNvPr id="3" name="内容占位符 2"/>
          <p:cNvSpPr>
            <a:spLocks noGrp="1"/>
          </p:cNvSpPr>
          <p:nvPr>
            <p:ph idx="1"/>
          </p:nvPr>
        </p:nvSpPr>
        <p:spPr>
          <a:xfrm>
            <a:off x="457200" y="1200150"/>
            <a:ext cx="8229600" cy="3531839"/>
          </a:xfrm>
        </p:spPr>
        <p:txBody>
          <a:bodyPr>
            <a:normAutofit lnSpcReduction="20000"/>
          </a:bodyPr>
          <a:lstStyle/>
          <a:p>
            <a:r>
              <a:rPr sz="2000" dirty="0" smtClean="0">
                <a:solidFill>
                  <a:srgbClr val="C00000"/>
                </a:solidFill>
              </a:rPr>
              <a:t>基于成本的资源调度</a:t>
            </a:r>
            <a:r>
              <a:rPr sz="2000" dirty="0" smtClean="0"/>
              <a:t>策略及算法涉及能量感知资源调度。</a:t>
            </a:r>
            <a:endParaRPr sz="2000" dirty="0" smtClean="0"/>
          </a:p>
          <a:p>
            <a:r>
              <a:rPr sz="2000" dirty="0" smtClean="0"/>
              <a:t>随着计算应用程序和数据的快速增长，需要增加服务器和磁盘的数量，以便能在规定时间内快速处理程序和数据，此时，服务器和磁盘的能耗就成为数据中心的主要开销。下面从三个角度对能量感知资源调度策略及算法进行讨论分析。 </a:t>
            </a:r>
            <a:endParaRPr sz="2000" dirty="0" smtClean="0"/>
          </a:p>
          <a:p>
            <a:r>
              <a:rPr sz="2000" dirty="0" smtClean="0"/>
              <a:t>（1）从服务器角度：在服务器中，现有的节约能耗的技术可以大致分为动态电压/频率缩放（DVFS）和动态电源管理（DPM）两类。</a:t>
            </a:r>
            <a:endParaRPr sz="2000" dirty="0" smtClean="0"/>
          </a:p>
          <a:p>
            <a:r>
              <a:rPr sz="2000" dirty="0" smtClean="0"/>
              <a:t>（2）从虚拟技术角度：在数据中心中，用来解决服务器能耗有效性的关键技术为虚拟技术</a:t>
            </a:r>
            <a:r>
              <a:rPr lang="zh-CN" sz="2000" dirty="0" smtClean="0"/>
              <a:t>。</a:t>
            </a:r>
            <a:endParaRPr lang="zh-CN" sz="2000" dirty="0" smtClean="0"/>
          </a:p>
          <a:p>
            <a:r>
              <a:rPr lang="zh-CN" sz="2000" dirty="0" smtClean="0"/>
              <a:t>（3）从多数据中心角度：以上提到的各种解决方案主要以节约单个服务器或单个数据中心（拥有很多服务器）的能耗为目的。</a:t>
            </a:r>
            <a:endParaRPr lang="zh-CN" sz="2000" dirty="0" smtClean="0"/>
          </a:p>
        </p:txBody>
      </p:sp>
    </p:spTree>
  </p:cSld>
  <p:clrMapOvr>
    <a:masterClrMapping/>
  </p:clrMapOvr>
  <p:transition spd="slow">
    <p:cut/>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dirty="0" smtClean="0">
                <a:sym typeface="+mn-ea"/>
              </a:rPr>
              <a:t>3．基于性能和成本的资源调度</a:t>
            </a:r>
            <a:endParaRPr dirty="0" smtClean="0">
              <a:sym typeface="+mn-ea"/>
            </a:endParaRPr>
          </a:p>
        </p:txBody>
      </p:sp>
      <p:sp>
        <p:nvSpPr>
          <p:cNvPr id="3" name="内容占位符 2"/>
          <p:cNvSpPr>
            <a:spLocks noGrp="1"/>
          </p:cNvSpPr>
          <p:nvPr>
            <p:ph idx="1"/>
          </p:nvPr>
        </p:nvSpPr>
        <p:spPr>
          <a:xfrm>
            <a:off x="457200" y="1200150"/>
            <a:ext cx="8229600" cy="3531839"/>
          </a:xfrm>
        </p:spPr>
        <p:txBody>
          <a:bodyPr>
            <a:normAutofit lnSpcReduction="20000"/>
          </a:bodyPr>
          <a:lstStyle/>
          <a:p>
            <a:r>
              <a:rPr sz="2000" dirty="0" smtClean="0">
                <a:solidFill>
                  <a:srgbClr val="C00000"/>
                </a:solidFill>
              </a:rPr>
              <a:t>基于性能和成本的资源调度</a:t>
            </a:r>
            <a:r>
              <a:rPr sz="2000" dirty="0" smtClean="0"/>
              <a:t>策略及算法主要涉及工作流调度。</a:t>
            </a:r>
            <a:endParaRPr sz="2000" dirty="0" smtClean="0"/>
          </a:p>
          <a:p>
            <a:r>
              <a:rPr sz="2000" dirty="0" smtClean="0"/>
              <a:t>工作流调度属于全局任务调度，它需要将每一个任务映射到合适的资源上，并对每一个资源上的任务按一定性能标准进行优先排序。</a:t>
            </a:r>
            <a:endParaRPr sz="2000" dirty="0" smtClean="0"/>
          </a:p>
          <a:p>
            <a:r>
              <a:rPr sz="2000" dirty="0" smtClean="0"/>
              <a:t>根据不同的QoS限制，如完成时间限制、预算限制、多个QoS限制等，工作流调度策略及算法包括三个方面。</a:t>
            </a:r>
            <a:endParaRPr sz="2000" dirty="0" smtClean="0"/>
          </a:p>
          <a:p>
            <a:r>
              <a:rPr sz="2000" dirty="0" smtClean="0"/>
              <a:t>（1）限制完成时间的QoS请求：任务调度是一个NP完全问题，因此，云计算工作流调度采用了启发式或元启发式方法来解决。</a:t>
            </a:r>
            <a:endParaRPr sz="2000" dirty="0" smtClean="0"/>
          </a:p>
          <a:p>
            <a:r>
              <a:rPr sz="2000" dirty="0" smtClean="0"/>
              <a:t>（2）限制预算的QoS请求：在满足用户限制预算的请求下，尽量使云系统中工作流执行时间最短。</a:t>
            </a:r>
            <a:endParaRPr sz="2000" dirty="0" smtClean="0"/>
          </a:p>
          <a:p>
            <a:r>
              <a:rPr sz="2000" dirty="0" smtClean="0"/>
              <a:t>（3）多QoS限制请求：在满足用户多个QoS请求的情况下，保证科学工作流系统最好的性能已经成为研究工作流调度的热点。</a:t>
            </a:r>
            <a:endParaRPr sz="2000" dirty="0" smtClean="0"/>
          </a:p>
        </p:txBody>
      </p:sp>
      <p:sp>
        <p:nvSpPr>
          <p:cNvPr id="4" name="动作按钮: 后退或前一项 3">
            <a:hlinkClick r:id="rId1" action="ppaction://hlinksldjump" highlightClick="1"/>
          </p:cNvPr>
          <p:cNvSpPr/>
          <p:nvPr/>
        </p:nvSpPr>
        <p:spPr>
          <a:xfrm>
            <a:off x="8052118" y="4594860"/>
            <a:ext cx="720725" cy="360363"/>
          </a:xfrm>
          <a:prstGeom prst="actionButtonBackPrevious">
            <a:avLst/>
          </a:prstGeom>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Tree>
  </p:cSld>
  <p:clrMapOvr>
    <a:masterClrMapping/>
  </p:clrMapOvr>
  <p:transition spd="slow">
    <p:cut/>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dirty="0" smtClean="0"/>
              <a:t>9.6  实践：Mesos</a:t>
            </a:r>
            <a:endParaRPr dirty="0" smtClean="0"/>
          </a:p>
        </p:txBody>
      </p:sp>
      <p:sp>
        <p:nvSpPr>
          <p:cNvPr id="3" name="内容占位符 2"/>
          <p:cNvSpPr>
            <a:spLocks noGrp="1"/>
          </p:cNvSpPr>
          <p:nvPr>
            <p:ph idx="1"/>
          </p:nvPr>
        </p:nvSpPr>
        <p:spPr/>
        <p:txBody>
          <a:bodyPr/>
          <a:lstStyle/>
          <a:p>
            <a:pPr>
              <a:buNone/>
            </a:pPr>
            <a:r>
              <a:rPr dirty="0" smtClean="0"/>
              <a:t>9.6.1  Mesos架构</a:t>
            </a:r>
            <a:endParaRPr dirty="0" smtClean="0"/>
          </a:p>
          <a:p>
            <a:pPr>
              <a:buNone/>
            </a:pPr>
            <a:r>
              <a:rPr dirty="0" smtClean="0"/>
              <a:t>9.6.2  Mesos设计解读</a:t>
            </a:r>
            <a:endParaRPr dirty="0" smtClean="0"/>
          </a:p>
          <a:p>
            <a:pPr>
              <a:buNone/>
            </a:pPr>
            <a:r>
              <a:rPr dirty="0" smtClean="0"/>
              <a:t>9.6.3  在Mesos上运行Spark</a:t>
            </a:r>
            <a:endParaRPr dirty="0" smtClean="0"/>
          </a:p>
          <a:p>
            <a:pPr>
              <a:buNone/>
            </a:pPr>
            <a:r>
              <a:rPr dirty="0" smtClean="0"/>
              <a:t>9.6.4  Mesos实现容器编排</a:t>
            </a:r>
            <a:endParaRPr dirty="0" smtClean="0"/>
          </a:p>
          <a:p>
            <a:pPr>
              <a:buNone/>
            </a:pPr>
            <a:endParaRPr lang="zh-CN" altLang="en-US" dirty="0"/>
          </a:p>
        </p:txBody>
      </p:sp>
    </p:spTree>
  </p:cSld>
  <p:clrMapOvr>
    <a:masterClrMapping/>
  </p:clrMapOvr>
  <p:transition spd="slow">
    <p:cut/>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dirty="0" smtClean="0">
                <a:sym typeface="+mn-ea"/>
              </a:rPr>
              <a:t>9.6  实践：Mesos</a:t>
            </a:r>
            <a:endParaRPr lang="zh-CN" altLang="en-US" dirty="0"/>
          </a:p>
        </p:txBody>
      </p:sp>
      <p:sp>
        <p:nvSpPr>
          <p:cNvPr id="3" name="内容占位符 2"/>
          <p:cNvSpPr>
            <a:spLocks noGrp="1"/>
          </p:cNvSpPr>
          <p:nvPr>
            <p:ph idx="1"/>
          </p:nvPr>
        </p:nvSpPr>
        <p:spPr/>
        <p:txBody>
          <a:bodyPr>
            <a:normAutofit/>
          </a:bodyPr>
          <a:lstStyle/>
          <a:p>
            <a:r>
              <a:rPr altLang="zh-CN" sz="2000" dirty="0" smtClean="0"/>
              <a:t>Mesos是Apache下的开源分布式资源管理框架，被称为是</a:t>
            </a:r>
            <a:r>
              <a:rPr altLang="zh-CN" sz="2000" dirty="0" smtClean="0">
                <a:solidFill>
                  <a:srgbClr val="C00000"/>
                </a:solidFill>
              </a:rPr>
              <a:t>分布式系统的内核</a:t>
            </a:r>
            <a:r>
              <a:rPr altLang="zh-CN" sz="2000" dirty="0" smtClean="0"/>
              <a:t>，最初由加州大学伯克利分校的AMPLab开发，后在Twitter等大公司得到广泛使用。</a:t>
            </a:r>
            <a:endParaRPr altLang="zh-CN" sz="2000" dirty="0" smtClean="0"/>
          </a:p>
          <a:p>
            <a:r>
              <a:rPr altLang="zh-CN" sz="2000" dirty="0" smtClean="0"/>
              <a:t>Mesos使用与Linux内核相同的原理构建，仅在不同的抽象层次上构建。Mesos内核在每台机器上运行，将CPU、内存、存储和其他计算资源从机器中抽象出来，并为应用程序提供API，用于在整个云和云环境中进行资源管理和调度，使容错和弹性分布式系统可以轻松构建和有效运行。</a:t>
            </a:r>
            <a:endParaRPr altLang="zh-CN" sz="2000" dirty="0" smtClean="0"/>
          </a:p>
          <a:p>
            <a:r>
              <a:rPr altLang="zh-CN" sz="2000" dirty="0" smtClean="0"/>
              <a:t>Mesos可以实现近乎最佳的数据局部性，具有高效、高可靠、高容错、扩展性好、错误自恢复等特点。</a:t>
            </a:r>
            <a:endParaRPr altLang="zh-CN" sz="2000" dirty="0" smtClean="0"/>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dirty="0" smtClean="0"/>
              <a:t>9.1.1  计算机软件的发展</a:t>
            </a:r>
            <a:endParaRPr dirty="0" smtClean="0"/>
          </a:p>
        </p:txBody>
      </p:sp>
      <p:sp>
        <p:nvSpPr>
          <p:cNvPr id="3" name="内容占位符 2"/>
          <p:cNvSpPr>
            <a:spLocks noGrp="1"/>
          </p:cNvSpPr>
          <p:nvPr>
            <p:ph idx="1"/>
          </p:nvPr>
        </p:nvSpPr>
        <p:spPr>
          <a:xfrm>
            <a:off x="457200" y="1200150"/>
            <a:ext cx="8229600" cy="3531839"/>
          </a:xfrm>
        </p:spPr>
        <p:txBody>
          <a:bodyPr>
            <a:normAutofit lnSpcReduction="10000"/>
          </a:bodyPr>
          <a:lstStyle/>
          <a:p>
            <a:r>
              <a:rPr sz="2000" dirty="0" smtClean="0"/>
              <a:t>计算机软件是计算机系统执行某项任务所需的程序、数据及文档的集合。</a:t>
            </a:r>
            <a:endParaRPr sz="2000" dirty="0" smtClean="0"/>
          </a:p>
          <a:p>
            <a:endParaRPr lang="zh-CN" altLang="en-US" sz="2000" dirty="0" smtClean="0"/>
          </a:p>
          <a:p>
            <a:r>
              <a:rPr lang="zh-CN" altLang="en-US" sz="2000" dirty="0" smtClean="0"/>
              <a:t>计算机软件技术体系主要涉及四个方面：</a:t>
            </a:r>
            <a:r>
              <a:rPr lang="zh-CN" altLang="en-US" sz="2000" dirty="0" smtClean="0">
                <a:solidFill>
                  <a:srgbClr val="C00000"/>
                </a:solidFill>
              </a:rPr>
              <a:t>软件范型</a:t>
            </a:r>
            <a:r>
              <a:rPr lang="zh-CN" altLang="en-US" sz="2000" dirty="0" smtClean="0"/>
              <a:t>、</a:t>
            </a:r>
            <a:r>
              <a:rPr lang="zh-CN" altLang="en-US" sz="2000" dirty="0" smtClean="0">
                <a:solidFill>
                  <a:srgbClr val="FF0000"/>
                </a:solidFill>
              </a:rPr>
              <a:t>软件开发（构造）方法</a:t>
            </a:r>
            <a:r>
              <a:rPr lang="zh-CN" altLang="en-US" sz="2000" dirty="0" smtClean="0"/>
              <a:t>、</a:t>
            </a:r>
            <a:r>
              <a:rPr lang="zh-CN" altLang="en-US" sz="2000" dirty="0" smtClean="0">
                <a:solidFill>
                  <a:srgbClr val="FF0000"/>
                </a:solidFill>
              </a:rPr>
              <a:t>软件运行支撑</a:t>
            </a:r>
            <a:r>
              <a:rPr lang="zh-CN" altLang="en-US" sz="2000" dirty="0" smtClean="0"/>
              <a:t>及</a:t>
            </a:r>
            <a:r>
              <a:rPr lang="zh-CN" altLang="en-US" sz="2000" dirty="0" smtClean="0">
                <a:solidFill>
                  <a:srgbClr val="FF0000"/>
                </a:solidFill>
              </a:rPr>
              <a:t>软件质量度量与评估</a:t>
            </a:r>
            <a:r>
              <a:rPr lang="zh-CN" altLang="en-US" sz="2000" dirty="0" smtClean="0"/>
              <a:t>。软件范型是从软件工程师（或程序员）视角看到的软件模型及其构造原理，是软件技术体系的核心。</a:t>
            </a:r>
            <a:endParaRPr lang="zh-CN" altLang="en-US" sz="2000" dirty="0" smtClean="0"/>
          </a:p>
          <a:p>
            <a:endParaRPr lang="zh-CN" altLang="en-US" sz="2000" dirty="0" smtClean="0"/>
          </a:p>
          <a:p>
            <a:r>
              <a:rPr lang="zh-CN" altLang="en-US" sz="2000" dirty="0" smtClean="0"/>
              <a:t>随着计算平台从单机向多机、网络，乃至开放互联网的演变，软件也从最初单纯的计算与数据处理拓展到各行各业的应用。</a:t>
            </a:r>
            <a:endParaRPr lang="zh-CN" altLang="en-US" sz="2000" dirty="0" smtClean="0"/>
          </a:p>
          <a:p>
            <a:pPr marL="0" indent="0">
              <a:buNone/>
            </a:pPr>
            <a:endParaRPr lang="zh-CN" altLang="en-US" sz="2000" dirty="0" smtClean="0"/>
          </a:p>
          <a:p>
            <a:endParaRPr lang="zh-CN" altLang="en-US" sz="2000" dirty="0"/>
          </a:p>
        </p:txBody>
      </p:sp>
    </p:spTree>
  </p:cSld>
  <p:clrMapOvr>
    <a:masterClrMapping/>
  </p:clrMapOvr>
  <p:transition spd="slow">
    <p:cut/>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dirty="0" smtClean="0">
                <a:sym typeface="+mn-ea"/>
              </a:rPr>
              <a:t>图9.6  Mesos在BDAS中的位置</a:t>
            </a:r>
            <a:endParaRPr dirty="0" smtClean="0">
              <a:sym typeface="+mn-ea"/>
            </a:endParaRPr>
          </a:p>
        </p:txBody>
      </p:sp>
      <p:pic>
        <p:nvPicPr>
          <p:cNvPr id="5" name="图片 4"/>
          <p:cNvPicPr>
            <a:picLocks noChangeAspect="1"/>
          </p:cNvPicPr>
          <p:nvPr/>
        </p:nvPicPr>
        <p:blipFill>
          <a:blip r:embed="rId1"/>
          <a:stretch>
            <a:fillRect/>
          </a:stretch>
        </p:blipFill>
        <p:spPr>
          <a:xfrm>
            <a:off x="1773555" y="1443355"/>
            <a:ext cx="5597525" cy="2959735"/>
          </a:xfrm>
          <a:prstGeom prst="rect">
            <a:avLst/>
          </a:prstGeom>
        </p:spPr>
      </p:pic>
    </p:spTree>
  </p:cSld>
  <p:clrMapOvr>
    <a:masterClrMapping/>
  </p:clrMapOvr>
  <p:transition spd="slow">
    <p:cut/>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dirty="0" smtClean="0">
                <a:sym typeface="+mn-ea"/>
              </a:rPr>
              <a:t>9.6.1  Mesos架构</a:t>
            </a:r>
            <a:endParaRPr dirty="0" smtClean="0">
              <a:sym typeface="+mn-ea"/>
            </a:endParaRPr>
          </a:p>
        </p:txBody>
      </p:sp>
      <p:sp>
        <p:nvSpPr>
          <p:cNvPr id="3" name="内容占位符 2"/>
          <p:cNvSpPr>
            <a:spLocks noGrp="1"/>
          </p:cNvSpPr>
          <p:nvPr>
            <p:ph idx="1"/>
          </p:nvPr>
        </p:nvSpPr>
        <p:spPr/>
        <p:txBody>
          <a:bodyPr>
            <a:normAutofit/>
          </a:bodyPr>
          <a:lstStyle/>
          <a:p>
            <a:r>
              <a:rPr altLang="zh-CN" sz="2000" dirty="0" smtClean="0"/>
              <a:t>1．设计理念</a:t>
            </a:r>
            <a:endParaRPr altLang="zh-CN" sz="2000" dirty="0" smtClean="0"/>
          </a:p>
          <a:p>
            <a:r>
              <a:rPr altLang="zh-CN" sz="2000" dirty="0" smtClean="0"/>
              <a:t>Mesos旨在提供一个</a:t>
            </a:r>
            <a:r>
              <a:rPr altLang="zh-CN" sz="2000" dirty="0" smtClean="0">
                <a:solidFill>
                  <a:srgbClr val="C00000"/>
                </a:solidFill>
              </a:rPr>
              <a:t>可扩展的弹性核心</a:t>
            </a:r>
            <a:r>
              <a:rPr altLang="zh-CN" sz="2000" dirty="0" smtClean="0"/>
              <a:t>，使各种框架能够有效地共享集群。由于集群框架是高度多样化和快速演进的，所以Mesos的首要设计理念就是定义一个</a:t>
            </a:r>
            <a:r>
              <a:rPr altLang="zh-CN" sz="2000" dirty="0" smtClean="0">
                <a:solidFill>
                  <a:srgbClr val="FF0000"/>
                </a:solidFill>
              </a:rPr>
              <a:t>能够实现跨框架高效资源共享的最小化接口</a:t>
            </a:r>
            <a:r>
              <a:rPr altLang="zh-CN" sz="2000" dirty="0" smtClean="0"/>
              <a:t>，将任务调度和执行的控制交给框架处理。这种理念带来了两点好处：①框架可以针对集群中的各种问题（如实现数据局部性，处理故障）实现多种解决方法，并独立地演进这些解决方案；②Mesos可以更加简单化、最大限度地减少系统所需的更改速率，这使得Mesos能够更容易地保持可扩展性和可靠性。</a:t>
            </a:r>
            <a:endParaRPr altLang="zh-CN" sz="2000" dirty="0" smtClean="0"/>
          </a:p>
        </p:txBody>
      </p:sp>
    </p:spTree>
  </p:cSld>
  <p:clrMapOvr>
    <a:masterClrMapping/>
  </p:clrMapOvr>
  <p:transition spd="slow">
    <p:cut/>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dirty="0" smtClean="0">
                <a:sym typeface="+mn-ea"/>
              </a:rPr>
              <a:t>9.6.1  Mesos架构</a:t>
            </a:r>
            <a:endParaRPr dirty="0" smtClean="0">
              <a:sym typeface="+mn-ea"/>
            </a:endParaRPr>
          </a:p>
        </p:txBody>
      </p:sp>
      <p:sp>
        <p:nvSpPr>
          <p:cNvPr id="3" name="内容占位符 2"/>
          <p:cNvSpPr>
            <a:spLocks noGrp="1"/>
          </p:cNvSpPr>
          <p:nvPr>
            <p:ph idx="1"/>
          </p:nvPr>
        </p:nvSpPr>
        <p:spPr/>
        <p:txBody>
          <a:bodyPr>
            <a:normAutofit fontScale="90000" lnSpcReduction="10000"/>
          </a:bodyPr>
          <a:lstStyle/>
          <a:p>
            <a:r>
              <a:rPr altLang="zh-CN" sz="2000" dirty="0" smtClean="0"/>
              <a:t>2．总体架构设计</a:t>
            </a:r>
            <a:endParaRPr altLang="zh-CN" sz="2000" dirty="0" smtClean="0"/>
          </a:p>
          <a:p>
            <a:r>
              <a:rPr altLang="zh-CN" sz="2000" dirty="0" smtClean="0"/>
              <a:t>Mesos的主要组件，包括Mesos master、Mesos Agent、scheduler、executor、task等。Mesos采用了经典的Master/Slave（Agent）架构，可以和ZooKeeper结合实现高可用性。</a:t>
            </a:r>
            <a:endParaRPr altLang="zh-CN" sz="2000" dirty="0" smtClean="0"/>
          </a:p>
          <a:p>
            <a:endParaRPr altLang="zh-CN" sz="2000" dirty="0" smtClean="0"/>
          </a:p>
          <a:p>
            <a:r>
              <a:rPr lang="zh-CN" sz="2000" dirty="0" smtClean="0"/>
              <a:t>（</a:t>
            </a:r>
            <a:r>
              <a:rPr altLang="zh-CN" sz="2000" dirty="0" smtClean="0"/>
              <a:t>1）Mesos master</a:t>
            </a:r>
            <a:endParaRPr altLang="zh-CN" sz="2000" dirty="0" smtClean="0"/>
          </a:p>
          <a:p>
            <a:r>
              <a:rPr altLang="zh-CN" sz="2000" dirty="0" smtClean="0"/>
              <a:t>Mesos master是Mesos的核心组件，实现了框架管理、资源分配、任务调度等功能。</a:t>
            </a:r>
            <a:endParaRPr altLang="zh-CN" sz="2000" dirty="0" smtClean="0"/>
          </a:p>
          <a:p>
            <a:r>
              <a:rPr altLang="zh-CN" sz="2000" dirty="0" smtClean="0"/>
              <a:t>（2）Mesos Agent</a:t>
            </a:r>
            <a:endParaRPr altLang="zh-CN" sz="2000" dirty="0" smtClean="0"/>
          </a:p>
          <a:p>
            <a:r>
              <a:rPr altLang="zh-CN" sz="2000" dirty="0" smtClean="0"/>
              <a:t>Mesos Agent负责接收并执行来自Mesos master的命令、管理节点上的task，并为各个task分配资源。</a:t>
            </a:r>
            <a:endParaRPr altLang="zh-CN" sz="2000" dirty="0" smtClean="0"/>
          </a:p>
        </p:txBody>
      </p:sp>
    </p:spTree>
  </p:cSld>
  <p:clrMapOvr>
    <a:masterClrMapping/>
  </p:clrMapOvr>
  <p:transition spd="slow">
    <p:cut/>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dirty="0" smtClean="0">
                <a:sym typeface="+mn-ea"/>
              </a:rPr>
              <a:t>9.6.1  Mesos架构</a:t>
            </a:r>
            <a:endParaRPr dirty="0" smtClean="0">
              <a:sym typeface="+mn-ea"/>
            </a:endParaRPr>
          </a:p>
        </p:txBody>
      </p:sp>
      <p:sp>
        <p:nvSpPr>
          <p:cNvPr id="3" name="内容占位符 2"/>
          <p:cNvSpPr>
            <a:spLocks noGrp="1"/>
          </p:cNvSpPr>
          <p:nvPr>
            <p:ph idx="1"/>
          </p:nvPr>
        </p:nvSpPr>
        <p:spPr/>
        <p:txBody>
          <a:bodyPr>
            <a:normAutofit/>
          </a:bodyPr>
          <a:lstStyle/>
          <a:p>
            <a:r>
              <a:rPr altLang="zh-CN" sz="2000" dirty="0" smtClean="0"/>
              <a:t>（3）Framework</a:t>
            </a:r>
            <a:endParaRPr altLang="zh-CN" sz="2000" dirty="0" smtClean="0"/>
          </a:p>
          <a:p>
            <a:r>
              <a:rPr altLang="zh-CN" sz="2000" dirty="0" smtClean="0"/>
              <a:t>Framework指外部的计算框架，如Hadoop、Spark等，框架通过注册的方式接入Mesos，以便Mesos进行统一管理和资源分配。Mesos系统采用了两级调度机制：Mesos调度模块将资源分配给框架，框架内的调度器将资源分配给框架内部的任务。</a:t>
            </a:r>
            <a:endParaRPr altLang="zh-CN" sz="2000" dirty="0" smtClean="0"/>
          </a:p>
          <a:p>
            <a:r>
              <a:rPr altLang="zh-CN" sz="2000" dirty="0" smtClean="0"/>
              <a:t>（4）Executor</a:t>
            </a:r>
            <a:endParaRPr altLang="zh-CN" sz="2000" dirty="0" smtClean="0"/>
          </a:p>
          <a:p>
            <a:r>
              <a:rPr altLang="zh-CN" sz="2000" dirty="0" smtClean="0"/>
              <a:t>Executor用于启动框架内部的task。</a:t>
            </a:r>
            <a:endParaRPr altLang="zh-CN" sz="2000" dirty="0" smtClean="0"/>
          </a:p>
          <a:p>
            <a:r>
              <a:rPr altLang="zh-CN" sz="2000" dirty="0" smtClean="0"/>
              <a:t>（5）Task</a:t>
            </a:r>
            <a:endParaRPr altLang="zh-CN" sz="2000" dirty="0" smtClean="0"/>
          </a:p>
          <a:p>
            <a:r>
              <a:rPr altLang="zh-CN" sz="2000" dirty="0" smtClean="0"/>
              <a:t>Task是框架要执行的任务。</a:t>
            </a:r>
            <a:endParaRPr altLang="zh-CN" sz="2000" dirty="0" smtClean="0"/>
          </a:p>
        </p:txBody>
      </p:sp>
    </p:spTree>
  </p:cSld>
  <p:clrMapOvr>
    <a:masterClrMapping/>
  </p:clrMapOvr>
  <p:transition spd="slow">
    <p:cut/>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dirty="0" smtClean="0">
                <a:sym typeface="+mn-ea"/>
              </a:rPr>
              <a:t>图9.7  Mesos架构图</a:t>
            </a:r>
            <a:endParaRPr dirty="0" smtClean="0">
              <a:sym typeface="+mn-ea"/>
            </a:endParaRPr>
          </a:p>
        </p:txBody>
      </p:sp>
      <p:pic>
        <p:nvPicPr>
          <p:cNvPr id="5" name="图片 4"/>
          <p:cNvPicPr>
            <a:picLocks noChangeAspect="1"/>
          </p:cNvPicPr>
          <p:nvPr/>
        </p:nvPicPr>
        <p:blipFill>
          <a:blip r:embed="rId1"/>
          <a:stretch>
            <a:fillRect/>
          </a:stretch>
        </p:blipFill>
        <p:spPr>
          <a:xfrm>
            <a:off x="2432050" y="1368425"/>
            <a:ext cx="4170045" cy="2998470"/>
          </a:xfrm>
          <a:prstGeom prst="rect">
            <a:avLst/>
          </a:prstGeom>
        </p:spPr>
      </p:pic>
      <p:sp>
        <p:nvSpPr>
          <p:cNvPr id="3" name="动作按钮: 后退或前一项 2">
            <a:hlinkClick r:id="rId2" action="ppaction://hlinksldjump" highlightClick="1"/>
          </p:cNvPr>
          <p:cNvSpPr/>
          <p:nvPr/>
        </p:nvSpPr>
        <p:spPr>
          <a:xfrm>
            <a:off x="8052118" y="4594860"/>
            <a:ext cx="720725" cy="360363"/>
          </a:xfrm>
          <a:prstGeom prst="actionButtonBackPrevious">
            <a:avLst/>
          </a:prstGeom>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Tree>
  </p:cSld>
  <p:clrMapOvr>
    <a:masterClrMapping/>
  </p:clrMapOvr>
  <p:transition spd="slow">
    <p:cut/>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txBox="1"/>
          <p:nvPr/>
        </p:nvSpPr>
        <p:spPr>
          <a:xfrm>
            <a:off x="3851920" y="2355725"/>
            <a:ext cx="4834880" cy="2016225"/>
          </a:xfrm>
          <a:prstGeom prst="rect">
            <a:avLst/>
          </a:prstGeom>
        </p:spPr>
        <p:txBody>
          <a:bodyPr vert="horz" lIns="91440" tIns="45720" rIns="91440" bIns="45720" rtlCol="0">
            <a:normAutofit lnSpcReduction="20000"/>
          </a:bodyPr>
          <a:lstStyle/>
          <a:p>
            <a:pPr marL="342900" lvl="0" indent="-342900">
              <a:spcBef>
                <a:spcPts val="600"/>
              </a:spcBef>
              <a:buFont typeface="Arial" panose="020B0604020202020204" pitchFamily="34" charset="0"/>
              <a:buChar char="•"/>
              <a:defRPr/>
            </a:pPr>
            <a:r>
              <a:rPr sz="2000" dirty="0" smtClean="0">
                <a:sym typeface="+mn-ea"/>
              </a:rPr>
              <a:t>计算机软件与操作系统</a:t>
            </a:r>
            <a:r>
              <a:rPr lang="zh-CN" altLang="en-US" sz="2000" dirty="0" smtClean="0">
                <a:sym typeface="+mn-ea"/>
              </a:rPr>
              <a:t>	</a:t>
            </a:r>
            <a:endParaRPr lang="zh-CN" altLang="en-US" sz="2000" dirty="0" smtClean="0">
              <a:sym typeface="+mn-ea"/>
            </a:endParaRPr>
          </a:p>
          <a:p>
            <a:pPr marL="342900" lvl="0" indent="-342900">
              <a:spcBef>
                <a:spcPts val="600"/>
              </a:spcBef>
              <a:buFont typeface="Arial" panose="020B0604020202020204" pitchFamily="34" charset="0"/>
              <a:buChar char="•"/>
              <a:defRPr/>
            </a:pPr>
            <a:r>
              <a:rPr sz="2000" dirty="0" smtClean="0">
                <a:sym typeface="+mn-ea"/>
              </a:rPr>
              <a:t>UNIX类操作系统的发展</a:t>
            </a:r>
            <a:endParaRPr sz="2000" dirty="0" smtClean="0">
              <a:sym typeface="+mn-ea"/>
            </a:endParaRPr>
          </a:p>
          <a:p>
            <a:pPr marL="342900" lvl="0" indent="-342900">
              <a:spcBef>
                <a:spcPts val="600"/>
              </a:spcBef>
              <a:buFont typeface="Arial" panose="020B0604020202020204" pitchFamily="34" charset="0"/>
              <a:buChar char="•"/>
              <a:defRPr/>
            </a:pPr>
            <a:r>
              <a:rPr sz="2000" dirty="0" smtClean="0">
                <a:sym typeface="+mn-ea"/>
              </a:rPr>
              <a:t>云操作系统概述</a:t>
            </a:r>
            <a:endParaRPr sz="2000" dirty="0" smtClean="0">
              <a:sym typeface="+mn-ea"/>
            </a:endParaRPr>
          </a:p>
          <a:p>
            <a:pPr marL="342900" lvl="0" indent="-342900">
              <a:spcBef>
                <a:spcPts val="600"/>
              </a:spcBef>
              <a:buFont typeface="Arial" panose="020B0604020202020204" pitchFamily="34" charset="0"/>
              <a:buChar char="•"/>
              <a:defRPr/>
            </a:pPr>
            <a:r>
              <a:rPr sz="2000" dirty="0" smtClean="0">
                <a:sym typeface="+mn-ea"/>
              </a:rPr>
              <a:t>云计算编程模型与环境</a:t>
            </a:r>
            <a:endParaRPr sz="2000" dirty="0" smtClean="0">
              <a:sym typeface="+mn-ea"/>
            </a:endParaRPr>
          </a:p>
          <a:p>
            <a:pPr marL="342900" lvl="0" indent="-342900">
              <a:spcBef>
                <a:spcPts val="600"/>
              </a:spcBef>
              <a:buFont typeface="Arial" panose="020B0604020202020204" pitchFamily="34" charset="0"/>
              <a:buChar char="•"/>
              <a:defRPr/>
            </a:pPr>
            <a:r>
              <a:rPr sz="2000" dirty="0" smtClean="0">
                <a:sym typeface="+mn-ea"/>
              </a:rPr>
              <a:t>云操作系统的资源调度</a:t>
            </a:r>
            <a:endParaRPr sz="2000" dirty="0" smtClean="0">
              <a:sym typeface="+mn-ea"/>
            </a:endParaRPr>
          </a:p>
          <a:p>
            <a:pPr marL="342900" lvl="0" indent="-342900">
              <a:spcBef>
                <a:spcPts val="600"/>
              </a:spcBef>
              <a:buFont typeface="Arial" panose="020B0604020202020204" pitchFamily="34" charset="0"/>
              <a:buChar char="•"/>
              <a:defRPr/>
            </a:pPr>
            <a:r>
              <a:rPr sz="2000" dirty="0" smtClean="0">
                <a:sym typeface="+mn-ea"/>
              </a:rPr>
              <a:t>实践：Mesos</a:t>
            </a:r>
            <a:endParaRPr lang="en-US" altLang="zh-CN" sz="2000" dirty="0" smtClean="0">
              <a:latin typeface="+mj-lt"/>
              <a:ea typeface="黑体" panose="02010609060101010101" pitchFamily="49" charset="-122"/>
            </a:endParaRPr>
          </a:p>
        </p:txBody>
      </p:sp>
      <p:pic>
        <p:nvPicPr>
          <p:cNvPr id="5" name="Picture 2"/>
          <p:cNvPicPr>
            <a:picLocks noChangeAspect="1" noChangeArrowheads="1"/>
          </p:cNvPicPr>
          <p:nvPr/>
        </p:nvPicPr>
        <p:blipFill>
          <a:blip r:embed="rId1" cstate="print"/>
          <a:srcRect/>
          <a:stretch>
            <a:fillRect/>
          </a:stretch>
        </p:blipFill>
        <p:spPr bwMode="auto">
          <a:xfrm>
            <a:off x="239945" y="1909647"/>
            <a:ext cx="3528392" cy="2352261"/>
          </a:xfrm>
          <a:prstGeom prst="rect">
            <a:avLst/>
          </a:prstGeom>
          <a:noFill/>
          <a:ln w="9525">
            <a:noFill/>
            <a:miter lim="800000"/>
            <a:headEnd/>
            <a:tailEnd/>
          </a:ln>
        </p:spPr>
      </p:pic>
      <p:sp>
        <p:nvSpPr>
          <p:cNvPr id="6" name="标题 1"/>
          <p:cNvSpPr txBox="1"/>
          <p:nvPr/>
        </p:nvSpPr>
        <p:spPr>
          <a:xfrm>
            <a:off x="685800" y="699542"/>
            <a:ext cx="7772400" cy="1102519"/>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lang="zh-CN" altLang="en-US" sz="4400" noProof="0" dirty="0" smtClean="0">
                <a:latin typeface="黑体" panose="02010609060101010101" pitchFamily="49" charset="-122"/>
                <a:ea typeface="黑体" panose="02010609060101010101" pitchFamily="49" charset="-122"/>
                <a:cs typeface="+mj-cs"/>
              </a:rPr>
              <a:t>小</a:t>
            </a:r>
            <a:r>
              <a:rPr kumimoji="0" lang="zh-CN" altLang="en-US" sz="4400" b="0" i="0" u="none" strike="noStrike" kern="120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cs typeface="+mj-cs"/>
              </a:rPr>
              <a:t>结</a:t>
            </a:r>
            <a:endParaRPr kumimoji="0" lang="zh-CN" altLang="en-US" sz="4400" b="0"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j-cs"/>
            </a:endParaRPr>
          </a:p>
        </p:txBody>
      </p:sp>
    </p:spTree>
  </p:cSld>
  <p:clrMapOvr>
    <a:masterClrMapping/>
  </p:clrMapOvr>
  <p:transition spd="slow">
    <p:cut/>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标题 1"/>
          <p:cNvSpPr>
            <a:spLocks noGrp="1"/>
          </p:cNvSpPr>
          <p:nvPr>
            <p:ph type="title"/>
          </p:nvPr>
        </p:nvSpPr>
        <p:spPr>
          <a:xfrm>
            <a:off x="1699191" y="2028969"/>
            <a:ext cx="5528429" cy="1368152"/>
          </a:xfrm>
        </p:spPr>
        <p:txBody>
          <a:bodyPr>
            <a:noAutofit/>
          </a:bodyPr>
          <a:lstStyle/>
          <a:p>
            <a:r>
              <a:rPr lang="en-US" altLang="zh-CN" sz="6000" b="1" i="1" dirty="0" smtClean="0">
                <a:latin typeface="+mn-lt"/>
                <a:ea typeface="宋体" panose="02010600030101010101" pitchFamily="2" charset="-122"/>
              </a:rPr>
              <a:t>Thanks!</a:t>
            </a:r>
            <a:endParaRPr lang="zh-CN" altLang="en-US" sz="6000" b="1" i="1" dirty="0" smtClean="0">
              <a:latin typeface="+mn-lt"/>
              <a:ea typeface="宋体" panose="02010600030101010101" pitchFamily="2" charset="-122"/>
            </a:endParaRPr>
          </a:p>
        </p:txBody>
      </p:sp>
    </p:spTree>
  </p:cSld>
  <p:clrMapOvr>
    <a:masterClrMapping/>
  </p:clrMapOvr>
  <p:transition spd="slow" advTm="11091">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dirty="0" smtClean="0"/>
              <a:t>9.1.1  计算机软件的发展</a:t>
            </a:r>
            <a:endParaRPr dirty="0" smtClean="0"/>
          </a:p>
        </p:txBody>
      </p:sp>
      <p:sp>
        <p:nvSpPr>
          <p:cNvPr id="3" name="内容占位符 2"/>
          <p:cNvSpPr>
            <a:spLocks noGrp="1"/>
          </p:cNvSpPr>
          <p:nvPr>
            <p:ph idx="1"/>
          </p:nvPr>
        </p:nvSpPr>
        <p:spPr>
          <a:xfrm>
            <a:off x="457200" y="1200150"/>
            <a:ext cx="8229600" cy="3531839"/>
          </a:xfrm>
        </p:spPr>
        <p:txBody>
          <a:bodyPr>
            <a:normAutofit lnSpcReduction="20000"/>
          </a:bodyPr>
          <a:lstStyle/>
          <a:p>
            <a:r>
              <a:rPr sz="2000" dirty="0" smtClean="0"/>
              <a:t>在软件技术体系中，</a:t>
            </a:r>
            <a:r>
              <a:rPr sz="2000" dirty="0" smtClean="0">
                <a:solidFill>
                  <a:srgbClr val="C00000"/>
                </a:solidFill>
              </a:rPr>
              <a:t>操作系统</a:t>
            </a:r>
            <a:r>
              <a:rPr sz="2000" dirty="0" smtClean="0"/>
              <a:t>是软件运行支撑技术的核心，是管理硬件资源、控制程序运行、改善人机界面和为应用软件提供支持的一种系统软件。</a:t>
            </a:r>
            <a:endParaRPr sz="2000" dirty="0" smtClean="0"/>
          </a:p>
          <a:p>
            <a:endParaRPr sz="2000" dirty="0" smtClean="0"/>
          </a:p>
          <a:p>
            <a:r>
              <a:rPr sz="2000" dirty="0" smtClean="0"/>
              <a:t>结构上，操作系统大致可划分为</a:t>
            </a:r>
            <a:r>
              <a:rPr sz="2000" dirty="0" smtClean="0">
                <a:solidFill>
                  <a:srgbClr val="FF0000"/>
                </a:solidFill>
              </a:rPr>
              <a:t>人机接口</a:t>
            </a:r>
            <a:r>
              <a:rPr sz="2000" dirty="0" smtClean="0"/>
              <a:t>、</a:t>
            </a:r>
            <a:r>
              <a:rPr sz="2000" dirty="0" smtClean="0">
                <a:solidFill>
                  <a:srgbClr val="FF0000"/>
                </a:solidFill>
              </a:rPr>
              <a:t>系统调用</a:t>
            </a:r>
            <a:r>
              <a:rPr sz="2000" dirty="0" smtClean="0"/>
              <a:t>和</a:t>
            </a:r>
            <a:r>
              <a:rPr sz="2000" dirty="0" smtClean="0">
                <a:solidFill>
                  <a:srgbClr val="FF0000"/>
                </a:solidFill>
              </a:rPr>
              <a:t>资源管理</a:t>
            </a:r>
            <a:r>
              <a:rPr sz="2000" dirty="0" smtClean="0"/>
              <a:t>。</a:t>
            </a:r>
            <a:endParaRPr sz="2000" dirty="0" smtClean="0"/>
          </a:p>
          <a:p>
            <a:endParaRPr sz="2000" dirty="0" smtClean="0"/>
          </a:p>
          <a:p>
            <a:r>
              <a:rPr sz="2000" dirty="0" smtClean="0"/>
              <a:t>操作系统发展的初期是单机操作系统，主要为计算机硬件的发展提供更好的资源管理功能，同时为新的用户需求提供更好的易用性和交互方式。</a:t>
            </a:r>
            <a:endParaRPr sz="2000" dirty="0" smtClean="0"/>
          </a:p>
          <a:p>
            <a:endParaRPr sz="2000" dirty="0" smtClean="0"/>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dirty="0" smtClean="0"/>
              <a:t>图9.1  操作系统结构的3个层次</a:t>
            </a:r>
            <a:endParaRPr dirty="0" smtClean="0"/>
          </a:p>
        </p:txBody>
      </p:sp>
      <p:pic>
        <p:nvPicPr>
          <p:cNvPr id="5" name="图片 4"/>
          <p:cNvPicPr>
            <a:picLocks noChangeAspect="1"/>
          </p:cNvPicPr>
          <p:nvPr/>
        </p:nvPicPr>
        <p:blipFill>
          <a:blip r:embed="rId1"/>
          <a:stretch>
            <a:fillRect/>
          </a:stretch>
        </p:blipFill>
        <p:spPr>
          <a:xfrm>
            <a:off x="2808605" y="1354455"/>
            <a:ext cx="3526790" cy="2999105"/>
          </a:xfrm>
          <a:prstGeom prst="rect">
            <a:avLst/>
          </a:prstGeom>
        </p:spPr>
      </p:pic>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dirty="0" smtClean="0"/>
              <a:t>9.1.2  操作系统的发展简史</a:t>
            </a:r>
            <a:endParaRPr dirty="0" smtClean="0"/>
          </a:p>
        </p:txBody>
      </p:sp>
      <p:sp>
        <p:nvSpPr>
          <p:cNvPr id="3" name="内容占位符 2"/>
          <p:cNvSpPr>
            <a:spLocks noGrp="1"/>
          </p:cNvSpPr>
          <p:nvPr>
            <p:ph idx="1"/>
          </p:nvPr>
        </p:nvSpPr>
        <p:spPr>
          <a:xfrm>
            <a:off x="457200" y="1200150"/>
            <a:ext cx="8229600" cy="3531839"/>
          </a:xfrm>
        </p:spPr>
        <p:txBody>
          <a:bodyPr>
            <a:normAutofit lnSpcReduction="10000"/>
          </a:bodyPr>
          <a:lstStyle/>
          <a:p>
            <a:r>
              <a:rPr sz="2000" dirty="0" smtClean="0"/>
              <a:t>1956年出现了历史上第一个实际可用的操作系统GM-NAA I/O，这一系统是通用汽车公司（General Motors）和北美航空（North American Aviation）联合研制的在IBM 704计算机上运行的管理程序</a:t>
            </a:r>
            <a:r>
              <a:rPr lang="zh-CN" sz="2000" dirty="0" smtClean="0"/>
              <a:t>。</a:t>
            </a:r>
            <a:endParaRPr lang="en-US" sz="2000" dirty="0" smtClean="0"/>
          </a:p>
          <a:p>
            <a:r>
              <a:rPr lang="en-US" sz="2000" dirty="0" smtClean="0"/>
              <a:t>第一个公认的现代操作系统是从20 世纪70 年代开始得到广泛应用的</a:t>
            </a:r>
            <a:r>
              <a:rPr lang="en-US" sz="2000" dirty="0" smtClean="0">
                <a:solidFill>
                  <a:srgbClr val="C00000"/>
                </a:solidFill>
              </a:rPr>
              <a:t>UNIX系统</a:t>
            </a:r>
            <a:r>
              <a:rPr lang="en-US" sz="2000" dirty="0" smtClean="0"/>
              <a:t>。它是第一个采用与机器无关语言（C语言）来编写的操作系统，从而可以支持更好的可移植性。</a:t>
            </a:r>
            <a:endParaRPr lang="en-US" sz="2000" dirty="0" smtClean="0"/>
          </a:p>
          <a:p>
            <a:r>
              <a:rPr lang="en-US" sz="2000" dirty="0" smtClean="0"/>
              <a:t>从20世纪80年代开始，以IBM PC为代表的个人计算机（PC）开始流行，开启了个人计算时代。PC上的典型操作系统包括苹果公司的Mac OS系列、微软公司的DOS/Windows系列以及从UNIX系统中衍生出来的Linux操作系统。</a:t>
            </a:r>
            <a:endParaRPr lang="en-US" sz="2000" dirty="0" smtClean="0"/>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dirty="0" smtClean="0"/>
              <a:t>9.1.2  操作系统的发展简史</a:t>
            </a:r>
            <a:endParaRPr dirty="0" smtClean="0"/>
          </a:p>
        </p:txBody>
      </p:sp>
      <p:sp>
        <p:nvSpPr>
          <p:cNvPr id="3" name="内容占位符 2"/>
          <p:cNvSpPr>
            <a:spLocks noGrp="1"/>
          </p:cNvSpPr>
          <p:nvPr>
            <p:ph idx="1"/>
          </p:nvPr>
        </p:nvSpPr>
        <p:spPr>
          <a:xfrm>
            <a:off x="457200" y="1200150"/>
            <a:ext cx="8229600" cy="3531839"/>
          </a:xfrm>
        </p:spPr>
        <p:txBody>
          <a:bodyPr>
            <a:normAutofit lnSpcReduction="10000"/>
          </a:bodyPr>
          <a:lstStyle/>
          <a:p>
            <a:r>
              <a:rPr sz="2000" dirty="0" smtClean="0"/>
              <a:t>进入21世纪之后，在个人计算机普及的同时，出现了以智能手机为代表的新一代的</a:t>
            </a:r>
            <a:r>
              <a:rPr sz="2000" dirty="0" smtClean="0">
                <a:solidFill>
                  <a:srgbClr val="C00000"/>
                </a:solidFill>
              </a:rPr>
              <a:t>移动计算设备</a:t>
            </a:r>
            <a:r>
              <a:rPr sz="2000" dirty="0" smtClean="0"/>
              <a:t>，例如黑莓（BlackBerry）、iPhone和Google Android手机，智能手机性能强劲，已经成为新一代的小型计算设备。</a:t>
            </a:r>
            <a:endParaRPr sz="2000" dirty="0" smtClean="0"/>
          </a:p>
          <a:p>
            <a:r>
              <a:rPr sz="2000" dirty="0" smtClean="0"/>
              <a:t>近年来，绝大多数计算机采用的处理器已经从单核处理器发展为双核、四核甚至更多核，然而目前的多核处理器上采用的操作系统依然是基于多线程的传统架构，很难充分利用多核处理器的并行处理能力。</a:t>
            </a:r>
            <a:endParaRPr sz="2000" dirty="0" smtClean="0"/>
          </a:p>
          <a:p>
            <a:r>
              <a:rPr sz="2000" dirty="0" smtClean="0"/>
              <a:t>总的来看，单机操作系统发展的主要目的是为了更好地发挥计算机硬件的效率以及满足不同应用环境与用户的需求。</a:t>
            </a:r>
            <a:endParaRPr sz="2000" dirty="0" smtClean="0"/>
          </a:p>
        </p:txBody>
      </p:sp>
    </p:spTree>
  </p:cSld>
  <p:clrMapOvr>
    <a:masterClrMapping/>
  </p:clrMapOvr>
  <p:transition spd="slow">
    <p:cut/>
  </p:transition>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11682</Words>
  <Application>WPS 演示</Application>
  <PresentationFormat>全屏显示(16:9)</PresentationFormat>
  <Paragraphs>376</Paragraphs>
  <Slides>56</Slides>
  <Notes>1</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1</vt:i4>
      </vt:variant>
      <vt:variant>
        <vt:lpstr>幻灯片标题</vt:lpstr>
      </vt:variant>
      <vt:variant>
        <vt:i4>56</vt:i4>
      </vt:variant>
    </vt:vector>
  </HeadingPairs>
  <TitlesOfParts>
    <vt:vector size="68" baseType="lpstr">
      <vt:lpstr>Arial</vt:lpstr>
      <vt:lpstr>宋体</vt:lpstr>
      <vt:lpstr>Wingdings</vt:lpstr>
      <vt:lpstr>黑体</vt:lpstr>
      <vt:lpstr>微软雅黑</vt:lpstr>
      <vt:lpstr>Calibri</vt:lpstr>
      <vt:lpstr>Arial Unicode MS</vt:lpstr>
      <vt:lpstr>Batang</vt:lpstr>
      <vt:lpstr>Times New Roman</vt:lpstr>
      <vt:lpstr>文泉驿微米黑</vt:lpstr>
      <vt:lpstr>Office 主题</vt:lpstr>
      <vt:lpstr>Visio.Drawing.11</vt:lpstr>
      <vt:lpstr>PowerPoint 演示文稿</vt:lpstr>
      <vt:lpstr>《云计算原理与实践》课程总览</vt:lpstr>
      <vt:lpstr>Outline</vt:lpstr>
      <vt:lpstr>9.1  计算机软件与操作系统</vt:lpstr>
      <vt:lpstr>9.1.1  计算机软件的发展</vt:lpstr>
      <vt:lpstr>9.1.1  计算机软件的发展</vt:lpstr>
      <vt:lpstr>图9.1  操作系统结构的3个层次</vt:lpstr>
      <vt:lpstr>9.1.2  操作系统的发展简史</vt:lpstr>
      <vt:lpstr>9.1.2  操作系统的发展简史</vt:lpstr>
      <vt:lpstr>9.1.2  操作系统的发展简史</vt:lpstr>
      <vt:lpstr>9.1.2  操作系统的发展简史</vt:lpstr>
      <vt:lpstr>9.1.3  操作系统的软件定义本质</vt:lpstr>
      <vt:lpstr>9.2  UNIX类操作系统的发展</vt:lpstr>
      <vt:lpstr>9.2.1  UNIX系统简介</vt:lpstr>
      <vt:lpstr>9.2.1  UNIX系统简介</vt:lpstr>
      <vt:lpstr>图9.2  UINX的发展史（源自Wikipedia）</vt:lpstr>
      <vt:lpstr>9.2.2  UNIX家族的演化</vt:lpstr>
      <vt:lpstr>1．UNIX初始研发阶段</vt:lpstr>
      <vt:lpstr>1．UNIX初始研发阶段</vt:lpstr>
      <vt:lpstr>2．UNIX商业推广阶段</vt:lpstr>
      <vt:lpstr>3．UNIX成熟应用阶段</vt:lpstr>
      <vt:lpstr>9.2.3  类UNIX系统的发展</vt:lpstr>
      <vt:lpstr>9.2.3  类UNIX系统的发展</vt:lpstr>
      <vt:lpstr>9.2.3  类UNIX系统的发展</vt:lpstr>
      <vt:lpstr>9.3  云操作系统概述</vt:lpstr>
      <vt:lpstr>9.3.1  基本概念</vt:lpstr>
      <vt:lpstr>9.3.2  云操作系统实例</vt:lpstr>
      <vt:lpstr>9.3.2  云操作系统实例</vt:lpstr>
      <vt:lpstr>9.3.3  新一代云操作系统的职责与功能</vt:lpstr>
      <vt:lpstr>1．云操作系统和传统操作系统比较</vt:lpstr>
      <vt:lpstr>2．云操作系统示例原语</vt:lpstr>
      <vt:lpstr>3．云操作系统下部署应用程序的新方法</vt:lpstr>
      <vt:lpstr>9.4  云计算编程模型与环境</vt:lpstr>
      <vt:lpstr>9.4.1  云计算环境下的编程困惑</vt:lpstr>
      <vt:lpstr>9.4.1  云计算环境下的编程困惑</vt:lpstr>
      <vt:lpstr>9.4.1  云计算环境下的编程困惑</vt:lpstr>
      <vt:lpstr>9.4.1  云计算环境下的编程困惑</vt:lpstr>
      <vt:lpstr>9.5  云操作系统的资源调度</vt:lpstr>
      <vt:lpstr>9.5.1  资源调度简介</vt:lpstr>
      <vt:lpstr>图9.4  资源调度的示例</vt:lpstr>
      <vt:lpstr>9.5.2  云操作系统下资源调度的挑战</vt:lpstr>
      <vt:lpstr>9.5.3  云计算资源调度的策略和算法</vt:lpstr>
      <vt:lpstr>9.5.3  云计算资源调度的策略和算法</vt:lpstr>
      <vt:lpstr>图9.5  资源调度策略及算法分类</vt:lpstr>
      <vt:lpstr>1．基于性能的资源调度</vt:lpstr>
      <vt:lpstr>2．基于成本的资源调度</vt:lpstr>
      <vt:lpstr>3．基于性能和成本的资源调度</vt:lpstr>
      <vt:lpstr>9.6  实践：Mesos</vt:lpstr>
      <vt:lpstr>9.6  实践：Mesos</vt:lpstr>
      <vt:lpstr>图9.6  Mesos在BDAS中的位置</vt:lpstr>
      <vt:lpstr>9.6.1  Mesos架构</vt:lpstr>
      <vt:lpstr>9.6.1  Mesos架构</vt:lpstr>
      <vt:lpstr>9.6.1  Mesos架构</vt:lpstr>
      <vt:lpstr>图9.7  Mesos架构图</vt:lpstr>
      <vt:lpstr>PowerPoint 演示文稿</vt:lpstr>
      <vt:lpstr>Thanks!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大数据原理与实践</dc:title>
  <dc:creator>Administrator</dc:creator>
  <cp:lastModifiedBy>lqx</cp:lastModifiedBy>
  <cp:revision>2305</cp:revision>
  <dcterms:created xsi:type="dcterms:W3CDTF">2020-11-23T13:30:21Z</dcterms:created>
  <dcterms:modified xsi:type="dcterms:W3CDTF">2020-11-23T13:30:21Z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2052-11.1.0.8392</vt:lpwstr>
  </property>
</Properties>
</file>