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484" r:id="rId3"/>
    <p:sldId id="491" r:id="rId4"/>
    <p:sldId id="423" r:id="rId5"/>
    <p:sldId id="485" r:id="rId6"/>
    <p:sldId id="567"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1" r:id="rId22"/>
    <p:sldId id="510" r:id="rId23"/>
    <p:sldId id="512" r:id="rId24"/>
    <p:sldId id="513" r:id="rId25"/>
    <p:sldId id="514" r:id="rId26"/>
    <p:sldId id="516" r:id="rId27"/>
    <p:sldId id="518" r:id="rId28"/>
    <p:sldId id="519" r:id="rId29"/>
    <p:sldId id="522" r:id="rId30"/>
    <p:sldId id="520" r:id="rId31"/>
    <p:sldId id="523" r:id="rId32"/>
    <p:sldId id="524" r:id="rId33"/>
    <p:sldId id="525" r:id="rId34"/>
    <p:sldId id="527" r:id="rId35"/>
    <p:sldId id="526" r:id="rId36"/>
    <p:sldId id="529" r:id="rId37"/>
    <p:sldId id="528" r:id="rId38"/>
    <p:sldId id="530" r:id="rId39"/>
    <p:sldId id="531" r:id="rId40"/>
    <p:sldId id="532" r:id="rId41"/>
    <p:sldId id="533" r:id="rId42"/>
    <p:sldId id="563" r:id="rId43"/>
    <p:sldId id="48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6"/>
  </p:normalViewPr>
  <p:slideViewPr>
    <p:cSldViewPr snapToGrid="0" snapToObjects="1">
      <p:cViewPr varScale="1">
        <p:scale>
          <a:sx n="106" d="100"/>
          <a:sy n="106" d="100"/>
        </p:scale>
        <p:origin x="5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CB47C-ACE2-CF49-95B2-97115077926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A99EF-8C55-6E49-BBAE-59B0E9471FF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9BBD8C05-91E5-5043-AEFB-6E214194B6E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343081F-863D-C945-A23F-CB3826C5057A}"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D8C05-91E5-5043-AEFB-6E214194B6E8}"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3081F-863D-C945-A23F-CB3826C5057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5.xml"/><Relationship Id="rId2" Type="http://schemas.openxmlformats.org/officeDocument/2006/relationships/slide" Target="slide22.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12192000" cy="6857999"/>
          </a:xfrm>
          <a:prstGeom prst="rect">
            <a:avLst/>
          </a:prstGeom>
          <a:noFill/>
        </p:spPr>
      </p:pic>
      <p:sp>
        <p:nvSpPr>
          <p:cNvPr id="9" name="矩形 8"/>
          <p:cNvSpPr/>
          <p:nvPr/>
        </p:nvSpPr>
        <p:spPr>
          <a:xfrm>
            <a:off x="0" y="2084850"/>
            <a:ext cx="12192000" cy="2304257"/>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8800" b="1" spc="400" dirty="0">
              <a:latin typeface="微软雅黑" panose="020B0503020204020204" pitchFamily="34" charset="-122"/>
              <a:ea typeface="微软雅黑" panose="020B0503020204020204" pitchFamily="34" charset="-122"/>
            </a:endParaRPr>
          </a:p>
        </p:txBody>
      </p:sp>
      <p:sp>
        <p:nvSpPr>
          <p:cNvPr id="10" name="标题 1"/>
          <p:cNvSpPr txBox="1"/>
          <p:nvPr/>
        </p:nvSpPr>
        <p:spPr>
          <a:xfrm>
            <a:off x="914400" y="2088250"/>
            <a:ext cx="10363200" cy="2283685"/>
          </a:xfrm>
          <a:prstGeom prst="rect">
            <a:avLst/>
          </a:prstGeom>
        </p:spPr>
        <p:txBody>
          <a:bodyPr vert="horz" lIns="121920" tIns="60960" rIns="121920" bIns="60960" rtlCol="0" anchor="ctr">
            <a:normAutofit fontScale="92500"/>
          </a:bodyPr>
          <a:lstStyle/>
          <a:p>
            <a:pPr algn="ctr">
              <a:lnSpc>
                <a:spcPct val="120000"/>
              </a:lnSpc>
              <a:spcBef>
                <a:spcPct val="0"/>
              </a:spcBef>
              <a:spcAft>
                <a:spcPts val="800"/>
              </a:spcAft>
              <a:defRPr/>
            </a:pPr>
            <a:r>
              <a:rPr lang="zh-CN" altLang="en-US" sz="6935" dirty="0">
                <a:solidFill>
                  <a:schemeClr val="bg1"/>
                </a:solidFill>
                <a:latin typeface="黑体" panose="02010609060101010101" pitchFamily="49" charset="-122"/>
                <a:ea typeface="黑体" panose="02010609060101010101" pitchFamily="49" charset="-122"/>
                <a:cs typeface="+mj-cs"/>
              </a:rPr>
              <a:t>云计算原理与实践</a:t>
            </a:r>
            <a:br>
              <a:rPr lang="en-US" altLang="zh-CN" sz="5865" dirty="0">
                <a:solidFill>
                  <a:schemeClr val="bg1"/>
                </a:solidFill>
                <a:latin typeface="黑体" panose="02010609060101010101" pitchFamily="49" charset="-122"/>
                <a:ea typeface="黑体" panose="02010609060101010101" pitchFamily="49" charset="-122"/>
                <a:cs typeface="+mj-cs"/>
              </a:rPr>
            </a:br>
            <a:r>
              <a:rPr lang="en-US" altLang="zh-CN" sz="4400" dirty="0">
                <a:solidFill>
                  <a:schemeClr val="bg1"/>
                </a:solidFill>
                <a:latin typeface="+mj-lt"/>
                <a:ea typeface="+mj-ea"/>
                <a:cs typeface="+mj-cs"/>
              </a:rPr>
              <a:t>Principles and Practice of Cloud Computing</a:t>
            </a:r>
            <a:endParaRPr lang="en-US" altLang="zh-CN" sz="4400" dirty="0">
              <a:solidFill>
                <a:schemeClr val="bg1"/>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5936166" cy="4709119"/>
          </a:xfrm>
        </p:spPr>
        <p:txBody>
          <a:bodyPr>
            <a:normAutofit/>
          </a:bodyPr>
          <a:lstStyle/>
          <a:p>
            <a:pPr>
              <a:buNone/>
            </a:pPr>
            <a:r>
              <a:rPr lang="en-US" altLang="zh-CN" sz="3200" dirty="0"/>
              <a:t>5</a:t>
            </a:r>
            <a:r>
              <a:rPr lang="zh-CN" altLang="en-US" sz="3200" dirty="0"/>
              <a:t>．</a:t>
            </a:r>
            <a:r>
              <a:rPr lang="zh-CN" altLang="zh-CN" dirty="0"/>
              <a:t>云件架构</a:t>
            </a:r>
            <a:r>
              <a:rPr lang="zh-CN" altLang="zh-CN" dirty="0">
                <a:effectLst/>
              </a:rPr>
              <a:t> </a:t>
            </a:r>
            <a:endParaRPr lang="en-US" altLang="zh-CN" dirty="0"/>
          </a:p>
          <a:p>
            <a:r>
              <a:rPr lang="zh-CN" altLang="zh-CN" dirty="0"/>
              <a:t>云件是一种将运行环境全部置于</a:t>
            </a:r>
            <a:r>
              <a:rPr lang="zh-CN" altLang="zh-CN" dirty="0">
                <a:solidFill>
                  <a:srgbClr val="C00000"/>
                </a:solidFill>
              </a:rPr>
              <a:t>云端</a:t>
            </a:r>
            <a:r>
              <a:rPr lang="zh-CN" altLang="zh-CN" dirty="0"/>
              <a:t>的模式，也属于</a:t>
            </a:r>
            <a:r>
              <a:rPr lang="en-US" altLang="zh-CN" dirty="0"/>
              <a:t>SaaS</a:t>
            </a:r>
            <a:r>
              <a:rPr lang="zh-CN" altLang="zh-CN" dirty="0"/>
              <a:t>的一种服务方式，主要通过互联网技术使用云端的服务。</a:t>
            </a:r>
            <a:endParaRPr lang="en-US" altLang="zh-CN" dirty="0"/>
          </a:p>
          <a:p>
            <a:r>
              <a:rPr lang="zh-CN" altLang="zh-CN" dirty="0"/>
              <a:t>云件是未来互联网和云计算环境下软件的发展方向之一，也是目前研究软件演化和软件工程的关键。</a:t>
            </a:r>
            <a:endParaRPr lang="zh-CN" altLang="zh-CN" dirty="0"/>
          </a:p>
        </p:txBody>
      </p:sp>
      <p:pic>
        <p:nvPicPr>
          <p:cNvPr id="5" name="图片 4" descr="..\18-0551(5.25)\1001.tif"/>
          <p:cNvPicPr/>
          <p:nvPr/>
        </p:nvPicPr>
        <p:blipFill>
          <a:blip r:embed="rId1">
            <a:extLst>
              <a:ext uri="{28A0092B-C50C-407E-A947-70E740481C1C}">
                <a14:useLocalDpi xmlns:a14="http://schemas.microsoft.com/office/drawing/2010/main" val="0"/>
              </a:ext>
            </a:extLst>
          </a:blip>
          <a:srcRect/>
          <a:stretch>
            <a:fillRect/>
          </a:stretch>
        </p:blipFill>
        <p:spPr bwMode="auto">
          <a:xfrm>
            <a:off x="7805657" y="2132138"/>
            <a:ext cx="1679865" cy="34093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a:buNone/>
            </a:pPr>
            <a:r>
              <a:rPr lang="en-US" altLang="zh-CN" sz="3200" dirty="0"/>
              <a:t>5</a:t>
            </a:r>
            <a:r>
              <a:rPr lang="zh-CN" altLang="en-US" sz="3200" dirty="0"/>
              <a:t>．</a:t>
            </a:r>
            <a:r>
              <a:rPr lang="zh-CN" altLang="zh-CN" dirty="0"/>
              <a:t>云件架构</a:t>
            </a:r>
            <a:r>
              <a:rPr lang="zh-CN" altLang="zh-CN" dirty="0">
                <a:effectLst/>
              </a:rPr>
              <a:t> </a:t>
            </a:r>
            <a:endParaRPr lang="en-US" altLang="zh-CN" dirty="0"/>
          </a:p>
          <a:p>
            <a:pPr marL="0" indent="0">
              <a:buNone/>
            </a:pPr>
            <a:r>
              <a:rPr lang="zh-CN" altLang="zh-CN" dirty="0"/>
              <a:t>云件的形态主要有以下几个特性</a:t>
            </a:r>
            <a:r>
              <a:rPr lang="zh-CN" altLang="en-US" dirty="0"/>
              <a:t>：</a:t>
            </a:r>
            <a:endParaRPr lang="en-US" altLang="zh-CN" dirty="0"/>
          </a:p>
          <a:p>
            <a:pPr marL="0" indent="0">
              <a:buNone/>
            </a:pPr>
            <a:r>
              <a:rPr lang="zh-CN" altLang="zh-CN" dirty="0"/>
              <a:t>（</a:t>
            </a:r>
            <a:r>
              <a:rPr lang="en-US" altLang="zh-CN" dirty="0"/>
              <a:t>1</a:t>
            </a:r>
            <a:r>
              <a:rPr lang="zh-CN" altLang="zh-CN" dirty="0"/>
              <a:t>）云件主体在云端运行。</a:t>
            </a:r>
            <a:endParaRPr lang="zh-CN" altLang="zh-CN" dirty="0"/>
          </a:p>
          <a:p>
            <a:pPr marL="0" indent="0">
              <a:buNone/>
            </a:pPr>
            <a:r>
              <a:rPr lang="zh-CN" altLang="zh-CN" dirty="0"/>
              <a:t>（</a:t>
            </a:r>
            <a:r>
              <a:rPr lang="en-US" altLang="zh-CN" dirty="0"/>
              <a:t>2</a:t>
            </a:r>
            <a:r>
              <a:rPr lang="zh-CN" altLang="zh-CN" dirty="0"/>
              <a:t>）按需资源分配。</a:t>
            </a:r>
            <a:endParaRPr lang="en-US" altLang="zh-CN" dirty="0"/>
          </a:p>
          <a:p>
            <a:pPr marL="0" indent="0">
              <a:buNone/>
            </a:pPr>
            <a:r>
              <a:rPr lang="zh-CN" altLang="zh-CN" dirty="0"/>
              <a:t>（</a:t>
            </a:r>
            <a:r>
              <a:rPr lang="en-US" altLang="zh-CN" dirty="0"/>
              <a:t>3</a:t>
            </a:r>
            <a:r>
              <a:rPr lang="zh-CN" altLang="zh-CN" dirty="0"/>
              <a:t>）云端渲染，终端显示。</a:t>
            </a:r>
            <a:endParaRPr lang="en-US" altLang="zh-CN" dirty="0"/>
          </a:p>
          <a:p>
            <a:pPr marL="0" indent="0">
              <a:buNone/>
            </a:pPr>
            <a:r>
              <a:rPr lang="zh-CN" altLang="zh-CN" dirty="0"/>
              <a:t>（</a:t>
            </a:r>
            <a:r>
              <a:rPr lang="en-US" altLang="zh-CN" dirty="0"/>
              <a:t>4</a:t>
            </a:r>
            <a:r>
              <a:rPr lang="zh-CN" altLang="zh-CN" dirty="0"/>
              <a:t>）无需安装，快速启动。</a:t>
            </a:r>
            <a:endParaRPr lang="en-US" altLang="zh-CN" dirty="0"/>
          </a:p>
          <a:p>
            <a:pPr marL="0" indent="0">
              <a:buNone/>
            </a:pPr>
            <a:r>
              <a:rPr lang="zh-CN" altLang="zh-CN" dirty="0"/>
              <a:t>（</a:t>
            </a:r>
            <a:r>
              <a:rPr lang="en-US" altLang="zh-CN" dirty="0"/>
              <a:t>5</a:t>
            </a:r>
            <a:r>
              <a:rPr lang="zh-CN" altLang="zh-CN" dirty="0"/>
              <a:t>）通过网络交付。</a:t>
            </a:r>
            <a:endParaRPr lang="en-US" altLang="zh-CN" dirty="0"/>
          </a:p>
          <a:p>
            <a:pPr marL="0" indent="0">
              <a:buNone/>
            </a:pPr>
            <a:r>
              <a:rPr lang="zh-CN" altLang="zh-CN" dirty="0"/>
              <a:t>（</a:t>
            </a:r>
            <a:r>
              <a:rPr lang="en-US" altLang="zh-CN" dirty="0"/>
              <a:t>6</a:t>
            </a:r>
            <a:r>
              <a:rPr lang="zh-CN" altLang="zh-CN" dirty="0"/>
              <a:t>）统一交互平台。</a:t>
            </a:r>
            <a:endParaRPr lang="zh-CN" altLang="zh-CN" dirty="0"/>
          </a:p>
          <a:p>
            <a:pPr marL="0" indent="0">
              <a:buNone/>
            </a:pPr>
            <a:r>
              <a:rPr lang="zh-CN" altLang="zh-CN" dirty="0"/>
              <a:t>（</a:t>
            </a:r>
            <a:r>
              <a:rPr lang="en-US" altLang="zh-CN" dirty="0"/>
              <a:t>7</a:t>
            </a:r>
            <a:r>
              <a:rPr lang="zh-CN" altLang="zh-CN" dirty="0"/>
              <a:t>）文件透明传输。</a:t>
            </a:r>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a:buNone/>
            </a:pPr>
            <a:r>
              <a:rPr lang="en-US" altLang="zh-CN" sz="3200" dirty="0"/>
              <a:t>5</a:t>
            </a:r>
            <a:r>
              <a:rPr lang="zh-CN" altLang="en-US" sz="3200" dirty="0"/>
              <a:t>．</a:t>
            </a:r>
            <a:r>
              <a:rPr lang="zh-CN" altLang="zh-CN" dirty="0"/>
              <a:t>云件架构</a:t>
            </a:r>
            <a:r>
              <a:rPr lang="zh-CN" altLang="zh-CN" dirty="0">
                <a:effectLst/>
              </a:rPr>
              <a:t> </a:t>
            </a:r>
            <a:endParaRPr lang="en-US" altLang="zh-CN" dirty="0"/>
          </a:p>
        </p:txBody>
      </p:sp>
      <p:graphicFrame>
        <p:nvGraphicFramePr>
          <p:cNvPr id="4" name="表格 3"/>
          <p:cNvGraphicFramePr>
            <a:graphicFrameLocks noGrp="1"/>
          </p:cNvGraphicFramePr>
          <p:nvPr/>
        </p:nvGraphicFramePr>
        <p:xfrm>
          <a:off x="2329723" y="2700410"/>
          <a:ext cx="7838845" cy="2599188"/>
        </p:xfrm>
        <a:graphic>
          <a:graphicData uri="http://schemas.openxmlformats.org/drawingml/2006/table">
            <a:tbl>
              <a:tblPr>
                <a:tableStyleId>{5C22544A-7EE6-4342-B048-85BDC9FD1C3A}</a:tableStyleId>
              </a:tblPr>
              <a:tblGrid>
                <a:gridCol w="2379617"/>
                <a:gridCol w="2679483"/>
                <a:gridCol w="2779745"/>
              </a:tblGrid>
              <a:tr h="433198">
                <a:tc>
                  <a:txBody>
                    <a:bodyPr/>
                    <a:lstStyle/>
                    <a:p>
                      <a:pPr indent="254000" algn="ctr">
                        <a:spcBef>
                          <a:spcPts val="310"/>
                        </a:spcBef>
                        <a:spcAft>
                          <a:spcPts val="310"/>
                        </a:spcAft>
                      </a:pPr>
                      <a:r>
                        <a:rPr lang="en-US" sz="1800" kern="100" dirty="0">
                          <a:effectLst/>
                        </a:rPr>
                        <a:t> </a:t>
                      </a:r>
                      <a:endParaRPr lang="zh-CN" sz="1800" dirty="0">
                        <a:effectLst/>
                        <a:latin typeface="Arial" panose="020B0604020202020204" pitchFamily="34" charset="0"/>
                        <a:ea typeface="黑体" panose="02010609060101010101" pitchFamily="49" charset="-122"/>
                      </a:endParaRPr>
                    </a:p>
                  </a:txBody>
                  <a:tcPr marL="68580" marR="68580" marT="0" marB="0" anchor="ctr"/>
                </a:tc>
                <a:tc>
                  <a:txBody>
                    <a:bodyPr/>
                    <a:lstStyle/>
                    <a:p>
                      <a:pPr indent="254000" algn="ctr">
                        <a:spcBef>
                          <a:spcPts val="310"/>
                        </a:spcBef>
                        <a:spcAft>
                          <a:spcPts val="310"/>
                        </a:spcAft>
                      </a:pPr>
                      <a:r>
                        <a:rPr lang="zh-CN" sz="1800" kern="100" dirty="0">
                          <a:effectLst/>
                        </a:rPr>
                        <a:t>云件</a:t>
                      </a:r>
                      <a:endParaRPr lang="zh-CN" sz="1800" dirty="0">
                        <a:effectLst/>
                        <a:latin typeface="Arial" panose="020B0604020202020204" pitchFamily="34" charset="0"/>
                        <a:ea typeface="黑体" panose="02010609060101010101" pitchFamily="49" charset="-122"/>
                      </a:endParaRPr>
                    </a:p>
                  </a:txBody>
                  <a:tcPr marL="68580" marR="68580" marT="0" marB="0" anchor="ctr"/>
                </a:tc>
                <a:tc>
                  <a:txBody>
                    <a:bodyPr/>
                    <a:lstStyle/>
                    <a:p>
                      <a:pPr indent="254000" algn="ctr">
                        <a:spcBef>
                          <a:spcPts val="310"/>
                        </a:spcBef>
                        <a:spcAft>
                          <a:spcPts val="310"/>
                        </a:spcAft>
                      </a:pPr>
                      <a:r>
                        <a:rPr lang="en-US" sz="1800" kern="100">
                          <a:effectLst/>
                        </a:rPr>
                        <a:t>Web</a:t>
                      </a:r>
                      <a:r>
                        <a:rPr lang="zh-CN" sz="1800" kern="100">
                          <a:effectLst/>
                        </a:rPr>
                        <a:t>应用</a:t>
                      </a:r>
                      <a:endParaRPr lang="zh-CN" sz="1800">
                        <a:effectLst/>
                        <a:latin typeface="Arial" panose="020B0604020202020204" pitchFamily="34" charset="0"/>
                        <a:ea typeface="黑体" panose="02010609060101010101" pitchFamily="49" charset="-122"/>
                      </a:endParaRPr>
                    </a:p>
                  </a:txBody>
                  <a:tcPr marL="68580" marR="68580" marT="0" marB="0" anchor="ctr"/>
                </a:tc>
              </a:tr>
              <a:tr h="433198">
                <a:tc>
                  <a:txBody>
                    <a:bodyPr/>
                    <a:lstStyle/>
                    <a:p>
                      <a:pPr indent="254000" algn="ctr">
                        <a:spcBef>
                          <a:spcPts val="310"/>
                        </a:spcBef>
                        <a:spcAft>
                          <a:spcPts val="310"/>
                        </a:spcAft>
                      </a:pPr>
                      <a:r>
                        <a:rPr lang="zh-CN" sz="1800" kern="100" dirty="0">
                          <a:effectLst/>
                        </a:rPr>
                        <a:t>计算位置</a:t>
                      </a:r>
                      <a:endParaRPr lang="zh-CN" sz="1800" dirty="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全云端计算</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终端辅助计算</a:t>
                      </a:r>
                      <a:endParaRPr lang="zh-CN" sz="1800">
                        <a:effectLst/>
                        <a:latin typeface="Times New Roman" panose="02020603050405020304" pitchFamily="18" charset="0"/>
                        <a:ea typeface="方正宋一简体"/>
                      </a:endParaRPr>
                    </a:p>
                  </a:txBody>
                  <a:tcPr marL="68580" marR="68580" marT="0" marB="0" anchor="ctr"/>
                </a:tc>
              </a:tr>
              <a:tr h="433198">
                <a:tc>
                  <a:txBody>
                    <a:bodyPr/>
                    <a:lstStyle/>
                    <a:p>
                      <a:pPr indent="254000" algn="ctr">
                        <a:spcBef>
                          <a:spcPts val="310"/>
                        </a:spcBef>
                        <a:spcAft>
                          <a:spcPts val="310"/>
                        </a:spcAft>
                      </a:pPr>
                      <a:r>
                        <a:rPr lang="zh-CN" sz="1800" kern="100">
                          <a:effectLst/>
                        </a:rPr>
                        <a:t>应用输出</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窗口交互图像</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en-US" sz="1800" kern="100">
                          <a:effectLst/>
                        </a:rPr>
                        <a:t>HTML</a:t>
                      </a:r>
                      <a:r>
                        <a:rPr lang="zh-CN" sz="1800" kern="100">
                          <a:effectLst/>
                        </a:rPr>
                        <a:t>、</a:t>
                      </a:r>
                      <a:r>
                        <a:rPr lang="en-US" sz="1800" kern="100">
                          <a:effectLst/>
                        </a:rPr>
                        <a:t>CSS</a:t>
                      </a:r>
                      <a:r>
                        <a:rPr lang="zh-CN" sz="1800" kern="100">
                          <a:effectLst/>
                        </a:rPr>
                        <a:t>等</a:t>
                      </a:r>
                      <a:endParaRPr lang="zh-CN" sz="1800">
                        <a:effectLst/>
                        <a:latin typeface="Times New Roman" panose="02020603050405020304" pitchFamily="18" charset="0"/>
                        <a:ea typeface="方正宋一简体"/>
                      </a:endParaRPr>
                    </a:p>
                  </a:txBody>
                  <a:tcPr marL="68580" marR="68580" marT="0" marB="0" anchor="ctr"/>
                </a:tc>
              </a:tr>
              <a:tr h="433198">
                <a:tc>
                  <a:txBody>
                    <a:bodyPr/>
                    <a:lstStyle/>
                    <a:p>
                      <a:pPr indent="254000" algn="ctr">
                        <a:spcBef>
                          <a:spcPts val="310"/>
                        </a:spcBef>
                        <a:spcAft>
                          <a:spcPts val="310"/>
                        </a:spcAft>
                      </a:pPr>
                      <a:r>
                        <a:rPr lang="zh-CN" sz="1800" kern="100">
                          <a:effectLst/>
                        </a:rPr>
                        <a:t>应用输入</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鼠标键盘等事件</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en-US" sz="1800" kern="100">
                          <a:effectLst/>
                        </a:rPr>
                        <a:t>HTTP</a:t>
                      </a:r>
                      <a:r>
                        <a:rPr lang="zh-CN" sz="1800" kern="100">
                          <a:effectLst/>
                        </a:rPr>
                        <a:t>请求</a:t>
                      </a:r>
                      <a:endParaRPr lang="zh-CN" sz="1800">
                        <a:effectLst/>
                        <a:latin typeface="Times New Roman" panose="02020603050405020304" pitchFamily="18" charset="0"/>
                        <a:ea typeface="方正宋一简体"/>
                      </a:endParaRPr>
                    </a:p>
                  </a:txBody>
                  <a:tcPr marL="68580" marR="68580" marT="0" marB="0" anchor="ctr"/>
                </a:tc>
              </a:tr>
              <a:tr h="433198">
                <a:tc>
                  <a:txBody>
                    <a:bodyPr/>
                    <a:lstStyle/>
                    <a:p>
                      <a:pPr indent="254000" algn="ctr">
                        <a:spcBef>
                          <a:spcPts val="310"/>
                        </a:spcBef>
                        <a:spcAft>
                          <a:spcPts val="310"/>
                        </a:spcAft>
                      </a:pPr>
                      <a:r>
                        <a:rPr lang="zh-CN" sz="1800" kern="100">
                          <a:effectLst/>
                        </a:rPr>
                        <a:t>数据存储</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全云端存储</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部分终端存储</a:t>
                      </a:r>
                      <a:endParaRPr lang="zh-CN" sz="1800">
                        <a:effectLst/>
                        <a:latin typeface="Times New Roman" panose="02020603050405020304" pitchFamily="18" charset="0"/>
                        <a:ea typeface="方正宋一简体"/>
                      </a:endParaRPr>
                    </a:p>
                  </a:txBody>
                  <a:tcPr marL="68580" marR="68580" marT="0" marB="0" anchor="ctr"/>
                </a:tc>
              </a:tr>
              <a:tr h="433198">
                <a:tc>
                  <a:txBody>
                    <a:bodyPr/>
                    <a:lstStyle/>
                    <a:p>
                      <a:pPr indent="254000" algn="ctr">
                        <a:spcBef>
                          <a:spcPts val="310"/>
                        </a:spcBef>
                        <a:spcAft>
                          <a:spcPts val="310"/>
                        </a:spcAft>
                      </a:pPr>
                      <a:r>
                        <a:rPr lang="zh-CN" sz="1800" kern="100">
                          <a:effectLst/>
                        </a:rPr>
                        <a:t>程序状态恢复</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可恢复</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dirty="0">
                          <a:effectLst/>
                        </a:rPr>
                        <a:t>不可恢复</a:t>
                      </a:r>
                      <a:endParaRPr lang="zh-CN" sz="1800" dirty="0">
                        <a:effectLst/>
                        <a:latin typeface="Times New Roman" panose="02020603050405020304" pitchFamily="18" charset="0"/>
                        <a:ea typeface="方正宋一简体"/>
                      </a:endParaRPr>
                    </a:p>
                  </a:txBody>
                  <a:tcPr marL="68580" marR="68580" marT="0" marB="0" anchor="ctr"/>
                </a:tc>
              </a:tr>
            </a:tbl>
          </a:graphicData>
        </a:graphic>
      </p:graphicFrame>
      <p:sp>
        <p:nvSpPr>
          <p:cNvPr id="5" name="文本框 4"/>
          <p:cNvSpPr txBox="1"/>
          <p:nvPr/>
        </p:nvSpPr>
        <p:spPr>
          <a:xfrm>
            <a:off x="4461578" y="5739788"/>
            <a:ext cx="3268844" cy="369332"/>
          </a:xfrm>
          <a:prstGeom prst="rect">
            <a:avLst/>
          </a:prstGeom>
          <a:noFill/>
        </p:spPr>
        <p:txBody>
          <a:bodyPr wrap="none" rtlCol="0">
            <a:spAutoFit/>
          </a:bodyPr>
          <a:lstStyle/>
          <a:p>
            <a:r>
              <a:rPr lang="zh-CN" altLang="zh-CN" dirty="0"/>
              <a:t>表</a:t>
            </a:r>
            <a:r>
              <a:rPr lang="en-US" altLang="zh-CN" dirty="0"/>
              <a:t>10.1 </a:t>
            </a:r>
            <a:r>
              <a:rPr lang="en-US" altLang="zh-CN" b="1" dirty="0"/>
              <a:t> </a:t>
            </a:r>
            <a:r>
              <a:rPr lang="zh-CN" altLang="zh-CN" dirty="0"/>
              <a:t>云件和</a:t>
            </a:r>
            <a:r>
              <a:rPr lang="en-US" altLang="zh-CN" dirty="0"/>
              <a:t>Web</a:t>
            </a:r>
            <a:r>
              <a:rPr lang="zh-CN" altLang="zh-CN" dirty="0"/>
              <a:t>应用的区别</a:t>
            </a:r>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a:buNone/>
            </a:pPr>
            <a:r>
              <a:rPr lang="en-US" altLang="zh-CN" sz="3200" dirty="0"/>
              <a:t>5</a:t>
            </a:r>
            <a:r>
              <a:rPr lang="zh-CN" altLang="en-US" sz="3200" dirty="0"/>
              <a:t>．</a:t>
            </a:r>
            <a:r>
              <a:rPr lang="zh-CN" altLang="zh-CN" dirty="0"/>
              <a:t>云件架构</a:t>
            </a:r>
            <a:r>
              <a:rPr lang="zh-CN" altLang="zh-CN" dirty="0">
                <a:effectLst/>
              </a:rPr>
              <a:t> </a:t>
            </a:r>
            <a:endParaRPr lang="en-US" altLang="zh-CN" dirty="0"/>
          </a:p>
        </p:txBody>
      </p:sp>
      <p:sp>
        <p:nvSpPr>
          <p:cNvPr id="5" name="文本框 4"/>
          <p:cNvSpPr txBox="1"/>
          <p:nvPr/>
        </p:nvSpPr>
        <p:spPr>
          <a:xfrm>
            <a:off x="4319133" y="5636076"/>
            <a:ext cx="3496470" cy="369332"/>
          </a:xfrm>
          <a:prstGeom prst="rect">
            <a:avLst/>
          </a:prstGeom>
          <a:noFill/>
        </p:spPr>
        <p:txBody>
          <a:bodyPr wrap="none" rtlCol="0">
            <a:spAutoFit/>
          </a:bodyPr>
          <a:lstStyle/>
          <a:p>
            <a:r>
              <a:rPr lang="zh-CN" altLang="zh-CN" dirty="0"/>
              <a:t>表</a:t>
            </a:r>
            <a:r>
              <a:rPr lang="en-US" altLang="zh-CN" dirty="0"/>
              <a:t>10.2  </a:t>
            </a:r>
            <a:r>
              <a:rPr lang="zh-CN" altLang="zh-CN" dirty="0"/>
              <a:t>云件和云桌面应用的区别</a:t>
            </a:r>
            <a:endParaRPr lang="zh-CN" altLang="zh-CN" dirty="0"/>
          </a:p>
        </p:txBody>
      </p:sp>
      <p:graphicFrame>
        <p:nvGraphicFramePr>
          <p:cNvPr id="6" name="表格 5"/>
          <p:cNvGraphicFramePr>
            <a:graphicFrameLocks noGrp="1"/>
          </p:cNvGraphicFramePr>
          <p:nvPr/>
        </p:nvGraphicFramePr>
        <p:xfrm>
          <a:off x="2263622" y="2670064"/>
          <a:ext cx="7607492" cy="2662100"/>
        </p:xfrm>
        <a:graphic>
          <a:graphicData uri="http://schemas.openxmlformats.org/drawingml/2006/table">
            <a:tbl>
              <a:tblPr>
                <a:tableStyleId>{5C22544A-7EE6-4342-B048-85BDC9FD1C3A}</a:tableStyleId>
              </a:tblPr>
              <a:tblGrid>
                <a:gridCol w="1773386"/>
                <a:gridCol w="3038962"/>
                <a:gridCol w="2795144"/>
              </a:tblGrid>
              <a:tr h="532420">
                <a:tc>
                  <a:txBody>
                    <a:bodyPr/>
                    <a:lstStyle/>
                    <a:p>
                      <a:pPr indent="254000" algn="ctr">
                        <a:spcBef>
                          <a:spcPts val="310"/>
                        </a:spcBef>
                        <a:spcAft>
                          <a:spcPts val="310"/>
                        </a:spcAft>
                      </a:pPr>
                      <a:r>
                        <a:rPr lang="en-US" sz="1800" kern="100">
                          <a:effectLst/>
                        </a:rPr>
                        <a:t> </a:t>
                      </a:r>
                      <a:endParaRPr lang="zh-CN" sz="1800">
                        <a:effectLst/>
                        <a:latin typeface="Arial" panose="020B0604020202020204" pitchFamily="34" charset="0"/>
                        <a:ea typeface="黑体" panose="02010609060101010101" pitchFamily="49" charset="-122"/>
                      </a:endParaRPr>
                    </a:p>
                  </a:txBody>
                  <a:tcPr marL="68580" marR="68580" marT="0" marB="0" anchor="ctr"/>
                </a:tc>
                <a:tc>
                  <a:txBody>
                    <a:bodyPr/>
                    <a:lstStyle/>
                    <a:p>
                      <a:pPr indent="254000" algn="ctr">
                        <a:spcBef>
                          <a:spcPts val="310"/>
                        </a:spcBef>
                        <a:spcAft>
                          <a:spcPts val="310"/>
                        </a:spcAft>
                      </a:pPr>
                      <a:r>
                        <a:rPr lang="zh-CN" sz="1800" kern="100">
                          <a:effectLst/>
                        </a:rPr>
                        <a:t>云件</a:t>
                      </a:r>
                      <a:endParaRPr lang="zh-CN" sz="1800">
                        <a:effectLst/>
                        <a:latin typeface="Arial" panose="020B0604020202020204" pitchFamily="34" charset="0"/>
                        <a:ea typeface="黑体" panose="02010609060101010101" pitchFamily="49" charset="-122"/>
                      </a:endParaRPr>
                    </a:p>
                  </a:txBody>
                  <a:tcPr marL="68580" marR="68580" marT="0" marB="0" anchor="ctr"/>
                </a:tc>
                <a:tc>
                  <a:txBody>
                    <a:bodyPr/>
                    <a:lstStyle/>
                    <a:p>
                      <a:pPr indent="254000" algn="ctr">
                        <a:spcBef>
                          <a:spcPts val="310"/>
                        </a:spcBef>
                        <a:spcAft>
                          <a:spcPts val="310"/>
                        </a:spcAft>
                      </a:pPr>
                      <a:r>
                        <a:rPr lang="zh-CN" sz="1800" kern="100">
                          <a:effectLst/>
                        </a:rPr>
                        <a:t>云桌面</a:t>
                      </a:r>
                      <a:endParaRPr lang="zh-CN" sz="1800">
                        <a:effectLst/>
                        <a:latin typeface="Arial" panose="020B0604020202020204" pitchFamily="34" charset="0"/>
                        <a:ea typeface="黑体" panose="02010609060101010101" pitchFamily="49" charset="-122"/>
                      </a:endParaRPr>
                    </a:p>
                  </a:txBody>
                  <a:tcPr marL="68580" marR="68580" marT="0" marB="0" anchor="ctr"/>
                </a:tc>
              </a:tr>
              <a:tr h="532420">
                <a:tc>
                  <a:txBody>
                    <a:bodyPr/>
                    <a:lstStyle/>
                    <a:p>
                      <a:pPr indent="254000" algn="ctr">
                        <a:spcBef>
                          <a:spcPts val="310"/>
                        </a:spcBef>
                        <a:spcAft>
                          <a:spcPts val="310"/>
                        </a:spcAft>
                      </a:pPr>
                      <a:r>
                        <a:rPr lang="zh-CN" sz="1800" kern="100" dirty="0">
                          <a:effectLst/>
                        </a:rPr>
                        <a:t>计算位置</a:t>
                      </a:r>
                      <a:endParaRPr lang="zh-CN" sz="1800" dirty="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全云端计算</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部分依赖客户端</a:t>
                      </a:r>
                      <a:endParaRPr lang="zh-CN" sz="1800">
                        <a:effectLst/>
                        <a:latin typeface="Times New Roman" panose="02020603050405020304" pitchFamily="18" charset="0"/>
                        <a:ea typeface="方正宋一简体"/>
                      </a:endParaRPr>
                    </a:p>
                  </a:txBody>
                  <a:tcPr marL="68580" marR="68580" marT="0" marB="0" anchor="ctr"/>
                </a:tc>
              </a:tr>
              <a:tr h="532420">
                <a:tc>
                  <a:txBody>
                    <a:bodyPr/>
                    <a:lstStyle/>
                    <a:p>
                      <a:pPr indent="254000" algn="ctr">
                        <a:spcBef>
                          <a:spcPts val="310"/>
                        </a:spcBef>
                        <a:spcAft>
                          <a:spcPts val="310"/>
                        </a:spcAft>
                      </a:pPr>
                      <a:r>
                        <a:rPr lang="zh-CN" sz="1800" kern="100">
                          <a:effectLst/>
                        </a:rPr>
                        <a:t>服务类型</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仅包含软件服务（</a:t>
                      </a:r>
                      <a:r>
                        <a:rPr lang="en-US" sz="1800" kern="100">
                          <a:effectLst/>
                        </a:rPr>
                        <a:t>SaaS</a:t>
                      </a:r>
                      <a:r>
                        <a:rPr lang="zh-CN" sz="1800" kern="100">
                          <a:effectLst/>
                        </a:rPr>
                        <a:t>）</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桌面系统服务（</a:t>
                      </a:r>
                      <a:r>
                        <a:rPr lang="en-US" sz="1800" kern="100">
                          <a:effectLst/>
                        </a:rPr>
                        <a:t>DaaS</a:t>
                      </a:r>
                      <a:r>
                        <a:rPr lang="zh-CN" sz="1800" kern="100">
                          <a:effectLst/>
                        </a:rPr>
                        <a:t>）</a:t>
                      </a:r>
                      <a:endParaRPr lang="zh-CN" sz="1800">
                        <a:effectLst/>
                        <a:latin typeface="Times New Roman" panose="02020603050405020304" pitchFamily="18" charset="0"/>
                        <a:ea typeface="方正宋一简体"/>
                      </a:endParaRPr>
                    </a:p>
                  </a:txBody>
                  <a:tcPr marL="68580" marR="68580" marT="0" marB="0" anchor="ctr"/>
                </a:tc>
              </a:tr>
              <a:tr h="532420">
                <a:tc>
                  <a:txBody>
                    <a:bodyPr/>
                    <a:lstStyle/>
                    <a:p>
                      <a:pPr indent="254000" algn="ctr">
                        <a:spcBef>
                          <a:spcPts val="310"/>
                        </a:spcBef>
                        <a:spcAft>
                          <a:spcPts val="310"/>
                        </a:spcAft>
                      </a:pPr>
                      <a:r>
                        <a:rPr lang="zh-CN" sz="1800" kern="100">
                          <a:effectLst/>
                        </a:rPr>
                        <a:t>软件安装</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即搜即用</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通过浏览器下载安装</a:t>
                      </a:r>
                      <a:endParaRPr lang="zh-CN" sz="1800">
                        <a:effectLst/>
                        <a:latin typeface="Times New Roman" panose="02020603050405020304" pitchFamily="18" charset="0"/>
                        <a:ea typeface="方正宋一简体"/>
                      </a:endParaRPr>
                    </a:p>
                  </a:txBody>
                  <a:tcPr marL="68580" marR="68580" marT="0" marB="0" anchor="ctr"/>
                </a:tc>
              </a:tr>
              <a:tr h="532420">
                <a:tc>
                  <a:txBody>
                    <a:bodyPr/>
                    <a:lstStyle/>
                    <a:p>
                      <a:pPr indent="254000" algn="ctr">
                        <a:spcBef>
                          <a:spcPts val="310"/>
                        </a:spcBef>
                        <a:spcAft>
                          <a:spcPts val="310"/>
                        </a:spcAft>
                      </a:pPr>
                      <a:r>
                        <a:rPr lang="zh-CN" sz="1800" kern="100">
                          <a:effectLst/>
                        </a:rPr>
                        <a:t>程序输出</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a:effectLst/>
                        </a:rPr>
                        <a:t>窗口交互图像</a:t>
                      </a:r>
                      <a:endParaRPr lang="zh-CN" sz="1800">
                        <a:effectLst/>
                        <a:latin typeface="Times New Roman" panose="02020603050405020304" pitchFamily="18" charset="0"/>
                        <a:ea typeface="方正宋一简体"/>
                      </a:endParaRPr>
                    </a:p>
                  </a:txBody>
                  <a:tcPr marL="68580" marR="68580" marT="0" marB="0" anchor="ctr"/>
                </a:tc>
                <a:tc>
                  <a:txBody>
                    <a:bodyPr/>
                    <a:lstStyle/>
                    <a:p>
                      <a:pPr indent="254000" algn="ctr">
                        <a:spcBef>
                          <a:spcPts val="310"/>
                        </a:spcBef>
                        <a:spcAft>
                          <a:spcPts val="310"/>
                        </a:spcAft>
                      </a:pPr>
                      <a:r>
                        <a:rPr lang="zh-CN" sz="1800" kern="100" dirty="0">
                          <a:effectLst/>
                        </a:rPr>
                        <a:t>显存渲染信息</a:t>
                      </a:r>
                      <a:endParaRPr lang="zh-CN" sz="1800" dirty="0">
                        <a:effectLst/>
                        <a:latin typeface="Times New Roman" panose="02020603050405020304" pitchFamily="18" charset="0"/>
                        <a:ea typeface="方正宋一简体"/>
                      </a:endParaRP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10.1.3</a:t>
            </a:r>
            <a:r>
              <a:rPr lang="zh-CN" altLang="en-US" dirty="0"/>
              <a:t>  </a:t>
            </a:r>
            <a:r>
              <a:rPr lang="zh-CN" altLang="zh-CN" dirty="0"/>
              <a:t>云件的关键技术</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1</a:t>
            </a:r>
            <a:r>
              <a:rPr lang="zh-CN" altLang="zh-CN" dirty="0"/>
              <a:t>．虚拟化技术</a:t>
            </a:r>
            <a:endParaRPr lang="zh-CN" altLang="zh-CN" dirty="0"/>
          </a:p>
          <a:p>
            <a:r>
              <a:rPr lang="zh-CN" altLang="zh-CN" dirty="0">
                <a:solidFill>
                  <a:srgbClr val="C00000"/>
                </a:solidFill>
              </a:rPr>
              <a:t>虚拟化技术</a:t>
            </a:r>
            <a:r>
              <a:rPr lang="zh-CN" altLang="zh-CN" dirty="0"/>
              <a:t>可以为云件运行在云端提供虚拟化的运行环境、不同平台的操作系统及其依赖的库和组件服务。</a:t>
            </a:r>
            <a:endParaRPr lang="en-US" altLang="zh-CN" dirty="0"/>
          </a:p>
          <a:p>
            <a:pPr marL="0" indent="0">
              <a:buNone/>
            </a:pPr>
            <a:endParaRPr lang="zh-CN" altLang="zh-CN" dirty="0"/>
          </a:p>
          <a:p>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10.1.3</a:t>
            </a:r>
            <a:r>
              <a:rPr lang="zh-CN" altLang="en-US" dirty="0"/>
              <a:t>  </a:t>
            </a:r>
            <a:r>
              <a:rPr lang="zh-CN" altLang="zh-CN" dirty="0"/>
              <a:t>云件的关键技术</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2</a:t>
            </a:r>
            <a:r>
              <a:rPr lang="zh-CN" altLang="zh-CN" dirty="0"/>
              <a:t>．云端渲染交互技术</a:t>
            </a:r>
            <a:endParaRPr lang="zh-CN" altLang="zh-CN" dirty="0"/>
          </a:p>
          <a:p>
            <a:r>
              <a:rPr lang="zh-CN" altLang="zh-CN" dirty="0">
                <a:solidFill>
                  <a:srgbClr val="C00000"/>
                </a:solidFill>
              </a:rPr>
              <a:t>云端渲染交互技术</a:t>
            </a:r>
            <a:r>
              <a:rPr lang="zh-CN" altLang="zh-CN" dirty="0"/>
              <a:t>是将渲染过程放在云端，将生成的</a:t>
            </a:r>
            <a:r>
              <a:rPr lang="en-US" altLang="zh-CN" dirty="0"/>
              <a:t>RGBA</a:t>
            </a:r>
            <a:r>
              <a:rPr lang="zh-CN" altLang="zh-CN" dirty="0"/>
              <a:t>图像编码为流数据格式，通过互联网将数据传输到终端进行解码后直接显示，同时将终端的交互事件如鼠标、键盘等事件通过网络传输到云端，从而实现云端渲染交互过程。</a:t>
            </a:r>
            <a:endParaRPr lang="zh-CN" altLang="zh-CN" dirty="0"/>
          </a:p>
          <a:p>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10.1.3</a:t>
            </a:r>
            <a:r>
              <a:rPr lang="zh-CN" altLang="en-US" dirty="0"/>
              <a:t>  </a:t>
            </a:r>
            <a:r>
              <a:rPr lang="zh-CN" altLang="zh-CN" dirty="0"/>
              <a:t>云件的关键技术</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3</a:t>
            </a:r>
            <a:r>
              <a:rPr lang="zh-CN" altLang="zh-CN" dirty="0"/>
              <a:t>．容器技术</a:t>
            </a:r>
            <a:endParaRPr lang="zh-CN" altLang="zh-CN" dirty="0"/>
          </a:p>
          <a:p>
            <a:r>
              <a:rPr lang="zh-CN" altLang="zh-CN" dirty="0">
                <a:solidFill>
                  <a:srgbClr val="C00000"/>
                </a:solidFill>
              </a:rPr>
              <a:t>容器技术</a:t>
            </a:r>
            <a:r>
              <a:rPr lang="zh-CN" altLang="zh-CN" dirty="0"/>
              <a:t>是近年来兴起的轻量级虚拟化技术，通过这种技术用户能够在几毫秒内启动一个镜像实例，且只占用很少的额外资源。利用容器技术可以实现应用的快速部署和启动，以及与本地桌面软件比拟的启动速度。同时，利用容器技术如</a:t>
            </a:r>
            <a:r>
              <a:rPr lang="en-US" altLang="zh-CN" dirty="0"/>
              <a:t>Docker</a:t>
            </a:r>
            <a:r>
              <a:rPr lang="zh-CN" altLang="zh-CN" dirty="0"/>
              <a:t>等工具，可以很容易实现微服务，将应用程序依赖的其他组件封装在</a:t>
            </a:r>
            <a:r>
              <a:rPr lang="en-US" altLang="zh-CN" dirty="0"/>
              <a:t>Docker</a:t>
            </a:r>
            <a:r>
              <a:rPr lang="zh-CN" altLang="zh-CN" dirty="0"/>
              <a:t>镜像中按需启动，进一步提高了云件的部署灵活性。</a:t>
            </a:r>
            <a:endParaRPr lang="zh-CN" altLang="zh-CN" dirty="0"/>
          </a:p>
          <a:p>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10.1.3</a:t>
            </a:r>
            <a:r>
              <a:rPr lang="zh-CN" altLang="en-US" dirty="0"/>
              <a:t>  </a:t>
            </a:r>
            <a:r>
              <a:rPr lang="zh-CN" altLang="zh-CN" dirty="0"/>
              <a:t>云件的关键技术</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4</a:t>
            </a:r>
            <a:r>
              <a:rPr lang="zh-CN" altLang="zh-CN" dirty="0"/>
              <a:t>．媒体流数据压缩技术</a:t>
            </a:r>
            <a:endParaRPr lang="zh-CN" altLang="zh-CN" dirty="0"/>
          </a:p>
          <a:p>
            <a:r>
              <a:rPr lang="zh-CN" altLang="zh-CN" dirty="0"/>
              <a:t>为了提高云件的交互用户体验，尽可能地降低交互的时延，同时保证远程渲染的输出帧质量，需要依赖相关的</a:t>
            </a:r>
            <a:r>
              <a:rPr lang="zh-CN" altLang="zh-CN" dirty="0">
                <a:solidFill>
                  <a:srgbClr val="C00000"/>
                </a:solidFill>
              </a:rPr>
              <a:t>实时交互和流媒体数据压缩传输技术</a:t>
            </a:r>
            <a:r>
              <a:rPr lang="zh-CN" altLang="zh-CN" dirty="0"/>
              <a:t>，如目前广泛使用或研究的</a:t>
            </a:r>
            <a:r>
              <a:rPr lang="en-US" altLang="zh-CN" dirty="0"/>
              <a:t>H.264</a:t>
            </a:r>
            <a:r>
              <a:rPr lang="zh-CN" altLang="zh-CN" dirty="0"/>
              <a:t>、</a:t>
            </a:r>
            <a:r>
              <a:rPr lang="en-US" altLang="zh-CN" dirty="0"/>
              <a:t>H.265</a:t>
            </a:r>
            <a:r>
              <a:rPr lang="zh-CN" altLang="zh-CN" dirty="0"/>
              <a:t>和</a:t>
            </a:r>
            <a:r>
              <a:rPr lang="en-US" altLang="zh-CN" dirty="0" err="1"/>
              <a:t>Webm</a:t>
            </a:r>
            <a:r>
              <a:rPr lang="zh-CN" altLang="zh-CN" dirty="0"/>
              <a:t>等技术，都是解决云件交互用户体验的关键技术。</a:t>
            </a:r>
            <a:endParaRPr lang="zh-CN" altLang="zh-CN" dirty="0"/>
          </a:p>
          <a:p>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10.1.3</a:t>
            </a:r>
            <a:r>
              <a:rPr lang="zh-CN" altLang="en-US" dirty="0"/>
              <a:t>  </a:t>
            </a:r>
            <a:r>
              <a:rPr lang="zh-CN" altLang="zh-CN" dirty="0"/>
              <a:t>云件的关键技术</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5</a:t>
            </a:r>
            <a:r>
              <a:rPr lang="zh-CN" altLang="zh-CN" dirty="0"/>
              <a:t>．终端交互技术</a:t>
            </a:r>
            <a:endParaRPr lang="zh-CN" altLang="zh-CN" dirty="0"/>
          </a:p>
          <a:p>
            <a:r>
              <a:rPr lang="zh-CN" altLang="zh-CN" dirty="0"/>
              <a:t>云件的主体运行在云端，终端只需要配备统一的交互平台即可，纵观整个终端的软硬件平台，</a:t>
            </a:r>
            <a:r>
              <a:rPr lang="zh-CN" altLang="zh-CN" dirty="0">
                <a:solidFill>
                  <a:srgbClr val="C00000"/>
                </a:solidFill>
              </a:rPr>
              <a:t>浏览器</a:t>
            </a:r>
            <a:r>
              <a:rPr lang="zh-CN" altLang="zh-CN" dirty="0"/>
              <a:t>是能够适应不同终端平台的交互组件的首选。同时，随着近年来</a:t>
            </a:r>
            <a:r>
              <a:rPr lang="en-US" altLang="zh-CN" dirty="0"/>
              <a:t>HTML5</a:t>
            </a:r>
            <a:r>
              <a:rPr lang="zh-CN" altLang="zh-CN" dirty="0"/>
              <a:t>、</a:t>
            </a:r>
            <a:r>
              <a:rPr lang="en-US" altLang="zh-CN" dirty="0"/>
              <a:t>CSS3</a:t>
            </a:r>
            <a:r>
              <a:rPr lang="zh-CN" altLang="zh-CN" dirty="0"/>
              <a:t>等技术的发展，极大地增强了浏览器的处理和交互能力，为构建云件的终端统一交互平台奠定了坚实的基础。</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10.1.4</a:t>
            </a:r>
            <a:r>
              <a:rPr lang="zh-CN" altLang="en-US" dirty="0"/>
              <a:t>  </a:t>
            </a:r>
            <a:r>
              <a:rPr lang="zh-CN" altLang="zh-CN" dirty="0"/>
              <a:t>云件的开发、部署和运行模式</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1</a:t>
            </a:r>
            <a:r>
              <a:rPr lang="zh-CN" altLang="zh-CN" dirty="0"/>
              <a:t>．云件的开发模式</a:t>
            </a:r>
            <a:endParaRPr lang="zh-CN" altLang="zh-CN" dirty="0"/>
          </a:p>
          <a:p>
            <a:r>
              <a:rPr lang="zh-CN" altLang="zh-CN" dirty="0"/>
              <a:t>随着</a:t>
            </a:r>
            <a:r>
              <a:rPr lang="en-US" altLang="zh-CN" dirty="0"/>
              <a:t>Git</a:t>
            </a:r>
            <a:r>
              <a:rPr lang="zh-CN" altLang="zh-CN" dirty="0"/>
              <a:t>和任务管理系统的兴起，云件的开发也越发地体现为云端开发过程，即利用云端</a:t>
            </a:r>
            <a:r>
              <a:rPr lang="en-US" altLang="zh-CN" dirty="0"/>
              <a:t>IDE</a:t>
            </a:r>
            <a:r>
              <a:rPr lang="zh-CN" altLang="zh-CN" dirty="0"/>
              <a:t>和编译微服务完成软件的整个开发任务，同时利用云端协作软件进行任务追踪，从代码编写和软件工程角度对软件开发过程进行云化。</a:t>
            </a:r>
            <a:endParaRPr lang="en-US" altLang="zh-CN" dirty="0"/>
          </a:p>
          <a:p>
            <a:r>
              <a:rPr lang="zh-CN" altLang="zh-CN" dirty="0"/>
              <a:t>云件的开发应当遵循</a:t>
            </a:r>
            <a:r>
              <a:rPr lang="zh-CN" altLang="zh-CN" dirty="0">
                <a:solidFill>
                  <a:srgbClr val="C00000"/>
                </a:solidFill>
              </a:rPr>
              <a:t>微服务</a:t>
            </a:r>
            <a:r>
              <a:rPr lang="zh-CN" altLang="zh-CN" dirty="0"/>
              <a:t>的理念，将软件尽可能地划分为不同的构件，并分别以服务的形式进行封装，通过相应的</a:t>
            </a:r>
            <a:r>
              <a:rPr lang="en-US" altLang="zh-CN" dirty="0"/>
              <a:t>API</a:t>
            </a:r>
            <a:r>
              <a:rPr lang="zh-CN" altLang="zh-CN" dirty="0"/>
              <a:t>接口进行复用，实现软件模块的解耦，同时方便测试过程的持续集成。</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云计算原理与实践</a:t>
            </a:r>
            <a:r>
              <a:rPr lang="en-US" altLang="zh-CN" dirty="0"/>
              <a:t>》</a:t>
            </a:r>
            <a:r>
              <a:rPr lang="zh-CN" altLang="en-US" dirty="0"/>
              <a:t>课程总览</a:t>
            </a:r>
            <a:endParaRPr lang="zh-CN" altLang="en-US" dirty="0"/>
          </a:p>
        </p:txBody>
      </p:sp>
      <p:sp>
        <p:nvSpPr>
          <p:cNvPr id="1026" name="Rectangle 2"/>
          <p:cNvSpPr>
            <a:spLocks noChangeArrowheads="1"/>
          </p:cNvSpPr>
          <p:nvPr/>
        </p:nvSpPr>
        <p:spPr bwMode="auto">
          <a:xfrm>
            <a:off x="1" y="-246220"/>
            <a:ext cx="246286" cy="492443"/>
          </a:xfrm>
          <a:prstGeom prst="rect">
            <a:avLst/>
          </a:prstGeom>
          <a:noFill/>
          <a:ln w="9525">
            <a:noFill/>
            <a:miter lim="800000"/>
          </a:ln>
          <a:effectLst/>
        </p:spPr>
        <p:txBody>
          <a:bodyPr vert="horz" wrap="none" lIns="121920" tIns="60960" rIns="121920" bIns="60960" numCol="1" anchor="ctr" anchorCtr="0" compatLnSpc="1">
            <a:spAutoFit/>
          </a:bodyPr>
          <a:lstStyle/>
          <a:p>
            <a:endParaRPr lang="zh-CN" altLang="en-US" sz="2400"/>
          </a:p>
        </p:txBody>
      </p:sp>
      <p:graphicFrame>
        <p:nvGraphicFramePr>
          <p:cNvPr id="1025" name="Object 1"/>
          <p:cNvGraphicFramePr>
            <a:graphicFrameLocks noChangeAspect="1"/>
          </p:cNvGraphicFramePr>
          <p:nvPr/>
        </p:nvGraphicFramePr>
        <p:xfrm>
          <a:off x="895591" y="2084852"/>
          <a:ext cx="10226891" cy="4003609"/>
        </p:xfrm>
        <a:graphic>
          <a:graphicData uri="http://schemas.openxmlformats.org/presentationml/2006/ole">
            <mc:AlternateContent xmlns:mc="http://schemas.openxmlformats.org/markup-compatibility/2006">
              <mc:Choice xmlns:v="urn:schemas-microsoft-com:vml" Requires="v">
                <p:oleObj spid="_x0000_s1030" name="Visio" r:id="rId1" imgW="9537700" imgH="3746500" progId="Visio.Drawing.11">
                  <p:embed/>
                </p:oleObj>
              </mc:Choice>
              <mc:Fallback>
                <p:oleObj name="Visio" r:id="rId1" imgW="9537700" imgH="37465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591" y="2084852"/>
                        <a:ext cx="10226891" cy="4003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10.1.4</a:t>
            </a:r>
            <a:r>
              <a:rPr lang="zh-CN" altLang="en-US" dirty="0"/>
              <a:t>  </a:t>
            </a:r>
            <a:r>
              <a:rPr lang="zh-CN" altLang="zh-CN" dirty="0"/>
              <a:t>云件的开发、部署和运行模式</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2</a:t>
            </a:r>
            <a:r>
              <a:rPr lang="zh-CN" altLang="zh-CN" dirty="0"/>
              <a:t>．云件的部署模式</a:t>
            </a:r>
            <a:endParaRPr lang="zh-CN" altLang="zh-CN" dirty="0"/>
          </a:p>
          <a:p>
            <a:r>
              <a:rPr lang="zh-CN" altLang="zh-CN" dirty="0"/>
              <a:t>云件的部署其实就是微服务的部署。目前以</a:t>
            </a:r>
            <a:r>
              <a:rPr lang="en-US" altLang="zh-CN" dirty="0"/>
              <a:t>Docker</a:t>
            </a:r>
            <a:r>
              <a:rPr lang="zh-CN" altLang="zh-CN" dirty="0"/>
              <a:t>为代表的微服务容器技术的发展越来越成熟。</a:t>
            </a:r>
            <a:r>
              <a:rPr lang="en-US" altLang="zh-CN" dirty="0"/>
              <a:t>Docker</a:t>
            </a:r>
            <a:r>
              <a:rPr lang="zh-CN" altLang="zh-CN" dirty="0"/>
              <a:t>中包含了一系列的容器部署工具，为开发者提供了一种新颖、便捷的软件集成测试与部署方法。</a:t>
            </a:r>
            <a:endParaRPr lang="zh-CN" altLang="zh-CN" dirty="0"/>
          </a:p>
          <a:p>
            <a:r>
              <a:rPr lang="zh-CN" altLang="zh-CN" dirty="0"/>
              <a:t>云件的部署应当以</a:t>
            </a:r>
            <a:r>
              <a:rPr lang="zh-CN" altLang="zh-CN" dirty="0">
                <a:solidFill>
                  <a:srgbClr val="C00000"/>
                </a:solidFill>
              </a:rPr>
              <a:t>服务发布</a:t>
            </a:r>
            <a:r>
              <a:rPr lang="zh-CN" altLang="zh-CN" dirty="0"/>
              <a:t>的形式体现，不同的构件可以单独部署，也可以集成部署。提供向下兼容的服务部署形式，保证云件的不中断运行，这也是云服务的基本需求。</a:t>
            </a:r>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10.1.4</a:t>
            </a:r>
            <a:r>
              <a:rPr lang="zh-CN" altLang="en-US" dirty="0"/>
              <a:t>  </a:t>
            </a:r>
            <a:r>
              <a:rPr lang="zh-CN" altLang="zh-CN" dirty="0"/>
              <a:t>云件的开发、部署和运行模式</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3</a:t>
            </a:r>
            <a:r>
              <a:rPr lang="zh-CN" altLang="zh-CN" dirty="0"/>
              <a:t>．云件的运行模式</a:t>
            </a:r>
            <a:endParaRPr lang="zh-CN" altLang="zh-CN" dirty="0"/>
          </a:p>
          <a:p>
            <a:r>
              <a:rPr lang="zh-CN" altLang="zh-CN" dirty="0"/>
              <a:t>云件在设计时就以微服务的形式体现，云件的运行其实就是微服务的集成运行。云件与传统软件的不同点在于云件主体运行在云端，而传统软件主体运行在客户端。</a:t>
            </a:r>
            <a:endParaRPr lang="en-US" altLang="zh-CN" dirty="0"/>
          </a:p>
          <a:p>
            <a:r>
              <a:rPr lang="zh-CN" altLang="zh-CN" dirty="0"/>
              <a:t>由于云件的主体运行在云端，计算和存储过程都发生在云端服务器上，那么对客户端来说，只需要一个交互式的服务环境即可。近年来，</a:t>
            </a:r>
            <a:r>
              <a:rPr lang="zh-CN" altLang="zh-CN" dirty="0">
                <a:solidFill>
                  <a:srgbClr val="FF0000"/>
                </a:solidFill>
              </a:rPr>
              <a:t>软件的</a:t>
            </a:r>
            <a:r>
              <a:rPr lang="en-US" altLang="zh-CN" dirty="0">
                <a:solidFill>
                  <a:srgbClr val="FF0000"/>
                </a:solidFill>
              </a:rPr>
              <a:t>Web</a:t>
            </a:r>
            <a:r>
              <a:rPr lang="zh-CN" altLang="zh-CN" dirty="0">
                <a:solidFill>
                  <a:srgbClr val="FF0000"/>
                </a:solidFill>
              </a:rPr>
              <a:t>化是软件演化的一种趋势</a:t>
            </a:r>
            <a:r>
              <a:rPr lang="zh-CN" altLang="zh-CN" dirty="0"/>
              <a:t>，云件可以将浏览器视为运行在客户端的提供交互服务的构件。</a:t>
            </a:r>
            <a:endParaRPr lang="en-US" altLang="zh-CN" dirty="0"/>
          </a:p>
          <a:p>
            <a:r>
              <a:rPr lang="zh-CN" altLang="zh-CN" dirty="0"/>
              <a:t>浏览器的交互过程在本质上是一个输入</a:t>
            </a:r>
            <a:r>
              <a:rPr lang="en-US" altLang="zh-CN" dirty="0"/>
              <a:t>/</a:t>
            </a:r>
            <a:r>
              <a:rPr lang="zh-CN" altLang="zh-CN" dirty="0"/>
              <a:t>输出的可视化过程，只需要将客户端的鼠标和键盘等输入发送到云端服务器，将处理后的结果返回到客户端进行渲染，就可以实现类似本地软件的使用效果。</a:t>
            </a:r>
            <a:endParaRPr lang="zh-CN" altLang="zh-CN" dirty="0"/>
          </a:p>
        </p:txBody>
      </p:sp>
      <p:sp>
        <p:nvSpPr>
          <p:cNvPr id="4" name="动作按钮: 后退或前一项 3">
            <a:hlinkClick r:id="rId1" action="ppaction://hlinksldjump" highlightClick="1"/>
          </p:cNvPr>
          <p:cNvSpPr/>
          <p:nvPr/>
        </p:nvSpPr>
        <p:spPr>
          <a:xfrm>
            <a:off x="11256963" y="63093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a:t>
            </a:r>
            <a:r>
              <a:rPr lang="zh-CN" altLang="en-US" dirty="0"/>
              <a:t>  </a:t>
            </a:r>
            <a:r>
              <a:rPr lang="zh-CN" altLang="zh-CN" dirty="0"/>
              <a:t>云件系统的架构设计与运行原理</a:t>
            </a:r>
            <a:r>
              <a:rPr lang="zh-CN" altLang="zh-CN" dirty="0">
                <a:effectLst/>
              </a:rPr>
              <a:t> </a:t>
            </a:r>
            <a:r>
              <a:rPr lang="zh-CN" altLang="en-US" dirty="0"/>
              <a:t>	</a:t>
            </a:r>
            <a:endParaRPr lang="zh-CN" altLang="en-US" dirty="0"/>
          </a:p>
        </p:txBody>
      </p:sp>
      <p:sp>
        <p:nvSpPr>
          <p:cNvPr id="4" name="内容占位符 2"/>
          <p:cNvSpPr>
            <a:spLocks noGrp="1"/>
          </p:cNvSpPr>
          <p:nvPr>
            <p:ph idx="1"/>
          </p:nvPr>
        </p:nvSpPr>
        <p:spPr>
          <a:xfrm>
            <a:off x="609600" y="1600201"/>
            <a:ext cx="10972800" cy="4525963"/>
          </a:xfrm>
        </p:spPr>
        <p:txBody>
          <a:bodyPr/>
          <a:lstStyle/>
          <a:p>
            <a:pPr>
              <a:buNone/>
            </a:pPr>
            <a:r>
              <a:rPr lang="en-US" altLang="zh-CN" dirty="0"/>
              <a:t>10.2.1</a:t>
            </a:r>
            <a:r>
              <a:rPr lang="zh-CN" altLang="en-US" dirty="0"/>
              <a:t>  </a:t>
            </a:r>
            <a:r>
              <a:rPr lang="zh-CN" altLang="zh-CN" dirty="0"/>
              <a:t>计算与存储分离的设计理念</a:t>
            </a:r>
            <a:r>
              <a:rPr lang="zh-CN" altLang="zh-CN" dirty="0">
                <a:effectLst/>
              </a:rPr>
              <a:t> </a:t>
            </a:r>
            <a:endParaRPr lang="en-US" altLang="zh-CN" dirty="0"/>
          </a:p>
          <a:p>
            <a:pPr>
              <a:buNone/>
            </a:pPr>
            <a:r>
              <a:rPr lang="en-US" altLang="zh-CN" dirty="0"/>
              <a:t>10.2.2</a:t>
            </a:r>
            <a:r>
              <a:rPr lang="zh-CN" altLang="en-US" dirty="0"/>
              <a:t>  </a:t>
            </a:r>
            <a:r>
              <a:rPr lang="zh-CN" altLang="zh-CN" dirty="0"/>
              <a:t>基于微服务架构的云件模型</a:t>
            </a:r>
            <a:r>
              <a:rPr lang="zh-CN" altLang="zh-CN" dirty="0">
                <a:effectLst/>
              </a:rPr>
              <a:t> </a:t>
            </a:r>
            <a:endParaRPr lang="en-US" altLang="zh-CN" dirty="0"/>
          </a:p>
          <a:p>
            <a:pPr>
              <a:buNone/>
            </a:pPr>
            <a:r>
              <a:rPr lang="en-US" altLang="zh-CN" dirty="0"/>
              <a:t>10.2.3</a:t>
            </a:r>
            <a:r>
              <a:rPr lang="zh-CN" altLang="en-US" dirty="0"/>
              <a:t>  </a:t>
            </a:r>
            <a:r>
              <a:rPr lang="zh-CN" altLang="zh-CN" dirty="0"/>
              <a:t>云件的系统级架构设计</a:t>
            </a:r>
            <a:r>
              <a:rPr lang="zh-CN" altLang="zh-CN" dirty="0">
                <a:effectLst/>
              </a:rPr>
              <a:t> </a:t>
            </a:r>
            <a:endParaRPr lang="en-US" altLang="zh-CN" dirty="0"/>
          </a:p>
          <a:p>
            <a:pPr>
              <a:buNone/>
            </a:pPr>
            <a:r>
              <a:rPr lang="en-US" altLang="zh-CN" dirty="0"/>
              <a:t>10.2.4</a:t>
            </a:r>
            <a:r>
              <a:rPr lang="zh-CN" altLang="en-US" dirty="0"/>
              <a:t>  </a:t>
            </a:r>
            <a:r>
              <a:rPr lang="zh-CN" altLang="zh-CN" dirty="0"/>
              <a:t>云件的开发模式与效果</a:t>
            </a:r>
            <a:r>
              <a:rPr lang="zh-CN" altLang="zh-CN" dirty="0">
                <a:effectLst/>
              </a:rPr>
              <a:t> </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10.2.1</a:t>
            </a:r>
            <a:r>
              <a:rPr lang="zh-CN" altLang="en-US" dirty="0"/>
              <a:t>  </a:t>
            </a:r>
            <a:r>
              <a:rPr lang="zh-CN" altLang="zh-CN" dirty="0"/>
              <a:t>计算与存储分离的设计理念</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与传统的基于标准的冯·诺依曼体系结构的操作系统不同，云件模式使得计算机系统的输入、输出、存储和计算都不在单一的计算机系统中。这些操作可能分布在互联网的各个地方，再通过网络连接在一起。</a:t>
            </a:r>
            <a:endParaRPr lang="en-US" altLang="zh-CN" dirty="0"/>
          </a:p>
          <a:p>
            <a:r>
              <a:rPr lang="zh-CN" altLang="zh-CN" dirty="0"/>
              <a:t>如输入和输出，就部署在终端机器上，而云件的存储、控制和计算则部署在云端服务器上，从而使得云件的输入、输出和计算都自成系统，通过互联网并基于相应的网络协议实现通信，这样的计算模型又被称为</a:t>
            </a:r>
            <a:r>
              <a:rPr lang="zh-CN" altLang="zh-CN" dirty="0">
                <a:solidFill>
                  <a:srgbClr val="C00000"/>
                </a:solidFill>
              </a:rPr>
              <a:t>松耦合冯·诺依曼计算模型</a:t>
            </a:r>
            <a:r>
              <a:rPr lang="zh-CN" altLang="zh-CN" dirty="0"/>
              <a:t>，该模型是云件系统的设计理论基础。</a:t>
            </a:r>
            <a:endParaRPr lang="zh-CN"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10.2.1</a:t>
            </a:r>
            <a:r>
              <a:rPr lang="zh-CN" altLang="en-US" dirty="0"/>
              <a:t>  </a:t>
            </a:r>
            <a:r>
              <a:rPr lang="zh-CN" altLang="zh-CN" dirty="0"/>
              <a:t>计算与存储分离的设计理念</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云件系统设计的关键在于如何将冯·诺依曼机的五个模块进行解耦，解耦的关键在于</a:t>
            </a:r>
            <a:r>
              <a:rPr lang="zh-CN" altLang="zh-CN" dirty="0">
                <a:solidFill>
                  <a:srgbClr val="C00000"/>
                </a:solidFill>
              </a:rPr>
              <a:t>各个模块需要自成系统</a:t>
            </a:r>
            <a:r>
              <a:rPr lang="zh-CN" altLang="zh-CN" dirty="0"/>
              <a:t>，并且能够独立运行，各个部件之间通过相应的网络协议通信。</a:t>
            </a:r>
            <a:endParaRPr lang="zh-CN" altLang="zh-CN" dirty="0"/>
          </a:p>
        </p:txBody>
      </p:sp>
      <p:pic>
        <p:nvPicPr>
          <p:cNvPr id="4" name="图片 3" descr="..\18-0551(5.25)\1002.tif"/>
          <p:cNvPicPr/>
          <p:nvPr/>
        </p:nvPicPr>
        <p:blipFill>
          <a:blip r:embed="rId1">
            <a:extLst>
              <a:ext uri="{28A0092B-C50C-407E-A947-70E740481C1C}">
                <a14:useLocalDpi xmlns:a14="http://schemas.microsoft.com/office/drawing/2010/main" val="0"/>
              </a:ext>
            </a:extLst>
          </a:blip>
          <a:srcRect/>
          <a:stretch>
            <a:fillRect/>
          </a:stretch>
        </p:blipFill>
        <p:spPr bwMode="auto">
          <a:xfrm>
            <a:off x="1702435" y="3474720"/>
            <a:ext cx="8816340" cy="31807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10.2.2</a:t>
            </a:r>
            <a:r>
              <a:rPr lang="zh-CN" altLang="en-US" dirty="0"/>
              <a:t>  </a:t>
            </a:r>
            <a:r>
              <a:rPr lang="zh-CN" altLang="zh-CN" dirty="0"/>
              <a:t>基于微服务架构的云件模型</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1</a:t>
            </a:r>
            <a:r>
              <a:rPr lang="zh-CN" altLang="zh-CN" dirty="0"/>
              <a:t>．微服务架构</a:t>
            </a:r>
            <a:endParaRPr lang="en-US" altLang="zh-CN" dirty="0"/>
          </a:p>
          <a:p>
            <a:r>
              <a:rPr lang="zh-CN" altLang="zh-CN" dirty="0"/>
              <a:t>微服务架构被提出之初，开发人员通常以</a:t>
            </a:r>
            <a:r>
              <a:rPr lang="zh-CN" altLang="zh-CN" dirty="0">
                <a:solidFill>
                  <a:srgbClr val="FF0000"/>
                </a:solidFill>
              </a:rPr>
              <a:t>业务功能划分服务</a:t>
            </a:r>
            <a:r>
              <a:rPr lang="zh-CN" altLang="zh-CN" dirty="0"/>
              <a:t>，软件应用在设计时需要按照业务流程进行分割，每个子服务都能被独立地执行并完成一定业务功能，</a:t>
            </a:r>
            <a:r>
              <a:rPr lang="zh-CN" altLang="zh-CN" dirty="0">
                <a:solidFill>
                  <a:srgbClr val="FF0000"/>
                </a:solidFill>
              </a:rPr>
              <a:t>服务之间利用特定的协议进行通信调用</a:t>
            </a:r>
            <a:r>
              <a:rPr lang="zh-CN" altLang="zh-CN" dirty="0"/>
              <a:t>，最后再组合成一个完整的应用程序。</a:t>
            </a:r>
            <a:endParaRPr lang="en-US" altLang="zh-CN" dirty="0"/>
          </a:p>
          <a:p>
            <a:r>
              <a:rPr lang="zh-CN" altLang="zh-CN" dirty="0"/>
              <a:t>随着对微服务研究的深入，研究人员开始从软件工程的角度对微服务的整体架构进行设计与改进，他们按照软件交互、计算以及存储等功能模块对软件应用服务进行划分。</a:t>
            </a:r>
            <a:endParaRPr lang="zh-CN"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10.2.2</a:t>
            </a:r>
            <a:r>
              <a:rPr lang="zh-CN" altLang="en-US" dirty="0"/>
              <a:t>  </a:t>
            </a:r>
            <a:r>
              <a:rPr lang="zh-CN" altLang="zh-CN" dirty="0"/>
              <a:t>基于微服务架构的云件模型</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1</a:t>
            </a:r>
            <a:r>
              <a:rPr lang="zh-CN" altLang="zh-CN" dirty="0"/>
              <a:t>．微服务架构</a:t>
            </a:r>
            <a:endParaRPr lang="en-US" altLang="zh-CN" dirty="0"/>
          </a:p>
        </p:txBody>
      </p:sp>
      <p:pic>
        <p:nvPicPr>
          <p:cNvPr id="4" name="图片 3" descr="..\18-0551(5.25)\1003.tif"/>
          <p:cNvPicPr/>
          <p:nvPr/>
        </p:nvPicPr>
        <p:blipFill>
          <a:blip r:embed="rId1">
            <a:extLst>
              <a:ext uri="{28A0092B-C50C-407E-A947-70E740481C1C}">
                <a14:useLocalDpi xmlns:a14="http://schemas.microsoft.com/office/drawing/2010/main" val="0"/>
              </a:ext>
            </a:extLst>
          </a:blip>
          <a:srcRect/>
          <a:stretch>
            <a:fillRect/>
          </a:stretch>
        </p:blipFill>
        <p:spPr bwMode="auto">
          <a:xfrm>
            <a:off x="4554537" y="1391742"/>
            <a:ext cx="3082925" cy="5216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10.2.2</a:t>
            </a:r>
            <a:r>
              <a:rPr lang="zh-CN" altLang="en-US" dirty="0"/>
              <a:t>  </a:t>
            </a:r>
            <a:r>
              <a:rPr lang="zh-CN" altLang="zh-CN" dirty="0"/>
              <a:t>基于微服务架构的云件模型</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2</a:t>
            </a:r>
            <a:r>
              <a:rPr lang="zh-CN" altLang="zh-CN" dirty="0"/>
              <a:t>．微服务云端软件模型</a:t>
            </a:r>
            <a:endParaRPr lang="en-US" altLang="zh-CN" dirty="0"/>
          </a:p>
        </p:txBody>
      </p:sp>
      <p:pic>
        <p:nvPicPr>
          <p:cNvPr id="4" name="图片 3" descr="..\18-0551(5.25)\1004.tif"/>
          <p:cNvPicPr/>
          <p:nvPr/>
        </p:nvPicPr>
        <p:blipFill>
          <a:blip r:embed="rId1">
            <a:extLst>
              <a:ext uri="{28A0092B-C50C-407E-A947-70E740481C1C}">
                <a14:useLocalDpi xmlns:a14="http://schemas.microsoft.com/office/drawing/2010/main" val="0"/>
              </a:ext>
            </a:extLst>
          </a:blip>
          <a:srcRect/>
          <a:stretch>
            <a:fillRect/>
          </a:stretch>
        </p:blipFill>
        <p:spPr bwMode="auto">
          <a:xfrm>
            <a:off x="1360582" y="2837050"/>
            <a:ext cx="3464805" cy="2186642"/>
          </a:xfrm>
          <a:prstGeom prst="rect">
            <a:avLst/>
          </a:prstGeom>
          <a:noFill/>
          <a:ln>
            <a:noFill/>
          </a:ln>
        </p:spPr>
      </p:pic>
      <p:pic>
        <p:nvPicPr>
          <p:cNvPr id="5" name="图片 4" descr="..\18-0551(5.25)\1005.tif"/>
          <p:cNvPicPr/>
          <p:nvPr/>
        </p:nvPicPr>
        <p:blipFill>
          <a:blip r:embed="rId2">
            <a:extLst>
              <a:ext uri="{28A0092B-C50C-407E-A947-70E740481C1C}">
                <a14:useLocalDpi xmlns:a14="http://schemas.microsoft.com/office/drawing/2010/main" val="0"/>
              </a:ext>
            </a:extLst>
          </a:blip>
          <a:srcRect/>
          <a:stretch>
            <a:fillRect/>
          </a:stretch>
        </p:blipFill>
        <p:spPr bwMode="auto">
          <a:xfrm>
            <a:off x="5645310" y="2491105"/>
            <a:ext cx="5146545" cy="2444452"/>
          </a:xfrm>
          <a:prstGeom prst="rect">
            <a:avLst/>
          </a:prstGeom>
          <a:noFill/>
          <a:ln>
            <a:noFill/>
          </a:ln>
        </p:spPr>
      </p:pic>
      <p:sp>
        <p:nvSpPr>
          <p:cNvPr id="6" name="矩形 5"/>
          <p:cNvSpPr/>
          <p:nvPr/>
        </p:nvSpPr>
        <p:spPr>
          <a:xfrm>
            <a:off x="1788781" y="5525762"/>
            <a:ext cx="2608406" cy="281487"/>
          </a:xfrm>
          <a:prstGeom prst="rect">
            <a:avLst/>
          </a:prstGeom>
        </p:spPr>
        <p:txBody>
          <a:bodyPr wrap="none">
            <a:spAutoFit/>
          </a:bodyPr>
          <a:lstStyle/>
          <a:p>
            <a:pPr algn="ctr">
              <a:lnSpc>
                <a:spcPts val="1400"/>
              </a:lnSpc>
              <a:spcAft>
                <a:spcPts val="780"/>
              </a:spcAft>
            </a:pPr>
            <a:r>
              <a:rPr lang="zh-CN" altLang="zh-CN" kern="100">
                <a:latin typeface="Arial" panose="020B0604020202020204" pitchFamily="34" charset="0"/>
                <a:ea typeface="方正兰亭黑简体"/>
                <a:cs typeface="Arial" panose="020B0604020202020204" pitchFamily="34" charset="0"/>
              </a:rPr>
              <a:t>图</a:t>
            </a:r>
            <a:r>
              <a:rPr lang="zh-CN" altLang="zh-CN" kern="100">
                <a:latin typeface="Arial" panose="020B0604020202020204" pitchFamily="34" charset="0"/>
                <a:ea typeface="方正兰亭黑简体"/>
              </a:rPr>
              <a:t>10.4  </a:t>
            </a:r>
            <a:r>
              <a:rPr lang="zh-CN" altLang="zh-CN" kern="100">
                <a:latin typeface="Arial" panose="020B0604020202020204" pitchFamily="34" charset="0"/>
                <a:ea typeface="方正兰亭黑简体"/>
                <a:cs typeface="Arial" panose="020B0604020202020204" pitchFamily="34" charset="0"/>
              </a:rPr>
              <a:t>传统软件结构图</a:t>
            </a:r>
            <a:endParaRPr lang="zh-CN" altLang="zh-CN" kern="100" dirty="0">
              <a:latin typeface="Arial" panose="020B0604020202020204" pitchFamily="34" charset="0"/>
              <a:ea typeface="方正兰亭黑简体"/>
            </a:endParaRPr>
          </a:p>
        </p:txBody>
      </p:sp>
      <p:sp>
        <p:nvSpPr>
          <p:cNvPr id="7" name="矩形 6"/>
          <p:cNvSpPr/>
          <p:nvPr/>
        </p:nvSpPr>
        <p:spPr>
          <a:xfrm>
            <a:off x="6568130" y="5521057"/>
            <a:ext cx="3300904" cy="281487"/>
          </a:xfrm>
          <a:prstGeom prst="rect">
            <a:avLst/>
          </a:prstGeom>
        </p:spPr>
        <p:txBody>
          <a:bodyPr wrap="none">
            <a:spAutoFit/>
          </a:bodyPr>
          <a:lstStyle/>
          <a:p>
            <a:pPr algn="ctr">
              <a:lnSpc>
                <a:spcPts val="1400"/>
              </a:lnSpc>
              <a:spcAft>
                <a:spcPts val="1090"/>
              </a:spcAft>
            </a:pPr>
            <a:r>
              <a:rPr lang="zh-CN" altLang="zh-CN" kern="100" dirty="0">
                <a:latin typeface="Arial" panose="020B0604020202020204" pitchFamily="34" charset="0"/>
                <a:ea typeface="方正兰亭黑简体"/>
                <a:cs typeface="Arial" panose="020B0604020202020204" pitchFamily="34" charset="0"/>
              </a:rPr>
              <a:t>图</a:t>
            </a:r>
            <a:r>
              <a:rPr lang="zh-CN" altLang="zh-CN" kern="100" dirty="0">
                <a:latin typeface="Arial" panose="020B0604020202020204" pitchFamily="34" charset="0"/>
                <a:ea typeface="方正兰亭黑简体"/>
              </a:rPr>
              <a:t>10.5  </a:t>
            </a:r>
            <a:r>
              <a:rPr lang="zh-CN" altLang="zh-CN" kern="100" dirty="0">
                <a:latin typeface="Arial" panose="020B0604020202020204" pitchFamily="34" charset="0"/>
                <a:ea typeface="方正兰亭黑简体"/>
                <a:cs typeface="Arial" panose="020B0604020202020204" pitchFamily="34" charset="0"/>
              </a:rPr>
              <a:t>微服务云件结构模型图</a:t>
            </a:r>
            <a:endParaRPr lang="zh-CN" altLang="zh-CN" kern="100" dirty="0">
              <a:latin typeface="Arial" panose="020B0604020202020204" pitchFamily="34" charset="0"/>
              <a:ea typeface="方正兰亭黑简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10.2.2</a:t>
            </a:r>
            <a:r>
              <a:rPr lang="zh-CN" altLang="en-US" dirty="0"/>
              <a:t>  </a:t>
            </a:r>
            <a:r>
              <a:rPr lang="zh-CN" altLang="zh-CN" dirty="0"/>
              <a:t>基于微服务架构的云件模型</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2</a:t>
            </a:r>
            <a:r>
              <a:rPr lang="zh-CN" altLang="zh-CN" dirty="0"/>
              <a:t>．微服务云端软件模型</a:t>
            </a:r>
            <a:endParaRPr lang="en-US" altLang="zh-CN" dirty="0"/>
          </a:p>
        </p:txBody>
      </p:sp>
      <p:pic>
        <p:nvPicPr>
          <p:cNvPr id="8" name="图片 7" descr="..\18-0551(5.25)\1006.tif"/>
          <p:cNvPicPr/>
          <p:nvPr/>
        </p:nvPicPr>
        <p:blipFill>
          <a:blip r:embed="rId1">
            <a:extLst>
              <a:ext uri="{28A0092B-C50C-407E-A947-70E740481C1C}">
                <a14:useLocalDpi xmlns:a14="http://schemas.microsoft.com/office/drawing/2010/main" val="0"/>
              </a:ext>
            </a:extLst>
          </a:blip>
          <a:srcRect/>
          <a:stretch>
            <a:fillRect/>
          </a:stretch>
        </p:blipFill>
        <p:spPr bwMode="auto">
          <a:xfrm>
            <a:off x="3782625" y="2341271"/>
            <a:ext cx="4667311" cy="3673938"/>
          </a:xfrm>
          <a:prstGeom prst="rect">
            <a:avLst/>
          </a:prstGeom>
          <a:noFill/>
          <a:ln>
            <a:noFill/>
          </a:ln>
        </p:spPr>
      </p:pic>
      <p:sp>
        <p:nvSpPr>
          <p:cNvPr id="9" name="矩形 8"/>
          <p:cNvSpPr/>
          <p:nvPr/>
        </p:nvSpPr>
        <p:spPr>
          <a:xfrm>
            <a:off x="4096895" y="6309320"/>
            <a:ext cx="3998210" cy="369332"/>
          </a:xfrm>
          <a:prstGeom prst="rect">
            <a:avLst/>
          </a:prstGeom>
        </p:spPr>
        <p:txBody>
          <a:bodyPr wrap="none">
            <a:spAutoFit/>
          </a:bodyPr>
          <a:lstStyle/>
          <a:p>
            <a:r>
              <a:rPr lang="zh-CN" altLang="zh-CN" kern="1000" dirty="0">
                <a:latin typeface="Times New Roman" panose="02020603050405020304" pitchFamily="18" charset="0"/>
                <a:ea typeface="方正宋一简体"/>
                <a:cs typeface="Times New Roman" panose="02020603050405020304" pitchFamily="18" charset="0"/>
              </a:rPr>
              <a:t>图</a:t>
            </a:r>
            <a:r>
              <a:rPr lang="en-US" altLang="zh-CN" kern="1000" dirty="0">
                <a:latin typeface="Times New Roman" panose="02020603050405020304" pitchFamily="18" charset="0"/>
                <a:ea typeface="方正宋一简体"/>
              </a:rPr>
              <a:t>10.6  </a:t>
            </a:r>
            <a:r>
              <a:rPr lang="zh-CN" altLang="zh-CN" kern="1000" dirty="0">
                <a:latin typeface="Times New Roman" panose="02020603050405020304" pitchFamily="18" charset="0"/>
                <a:ea typeface="方正宋一简体"/>
                <a:cs typeface="Times New Roman" panose="02020603050405020304" pitchFamily="18" charset="0"/>
              </a:rPr>
              <a:t>云端所有软件整体结构关系图</a:t>
            </a:r>
            <a:r>
              <a:rPr lang="zh-CN" altLang="zh-CN" dirty="0">
                <a:effectLst/>
              </a:rPr>
              <a:t>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10.2.2</a:t>
            </a:r>
            <a:r>
              <a:rPr lang="zh-CN" altLang="en-US" dirty="0"/>
              <a:t>  </a:t>
            </a:r>
            <a:r>
              <a:rPr lang="zh-CN" altLang="zh-CN" dirty="0"/>
              <a:t>基于微服务架构的云件模型</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3</a:t>
            </a:r>
            <a:r>
              <a:rPr lang="zh-CN" altLang="zh-CN" dirty="0"/>
              <a:t>．云件的交互过程</a:t>
            </a:r>
            <a:endParaRPr lang="zh-CN" altLang="zh-CN" dirty="0"/>
          </a:p>
        </p:txBody>
      </p:sp>
      <p:pic>
        <p:nvPicPr>
          <p:cNvPr id="4" name="图片 3" descr="..\18-0551(5.25)\1007.tif"/>
          <p:cNvPicPr/>
          <p:nvPr/>
        </p:nvPicPr>
        <p:blipFill>
          <a:blip r:embed="rId1">
            <a:extLst>
              <a:ext uri="{28A0092B-C50C-407E-A947-70E740481C1C}">
                <a14:useLocalDpi xmlns:a14="http://schemas.microsoft.com/office/drawing/2010/main" val="0"/>
              </a:ext>
            </a:extLst>
          </a:blip>
          <a:srcRect/>
          <a:stretch>
            <a:fillRect/>
          </a:stretch>
        </p:blipFill>
        <p:spPr bwMode="auto">
          <a:xfrm>
            <a:off x="1705214" y="2682120"/>
            <a:ext cx="3637965" cy="2635767"/>
          </a:xfrm>
          <a:prstGeom prst="rect">
            <a:avLst/>
          </a:prstGeom>
          <a:noFill/>
          <a:ln>
            <a:noFill/>
          </a:ln>
        </p:spPr>
      </p:pic>
      <p:pic>
        <p:nvPicPr>
          <p:cNvPr id="5" name="图片 4" descr="..\18-0551(5.25)\1008.tif"/>
          <p:cNvPicPr/>
          <p:nvPr/>
        </p:nvPicPr>
        <p:blipFill>
          <a:blip r:embed="rId2">
            <a:extLst>
              <a:ext uri="{28A0092B-C50C-407E-A947-70E740481C1C}">
                <a14:useLocalDpi xmlns:a14="http://schemas.microsoft.com/office/drawing/2010/main" val="0"/>
              </a:ext>
            </a:extLst>
          </a:blip>
          <a:srcRect/>
          <a:stretch>
            <a:fillRect/>
          </a:stretch>
        </p:blipFill>
        <p:spPr bwMode="auto">
          <a:xfrm>
            <a:off x="6438793" y="2638431"/>
            <a:ext cx="4076615" cy="2632657"/>
          </a:xfrm>
          <a:prstGeom prst="rect">
            <a:avLst/>
          </a:prstGeom>
          <a:noFill/>
          <a:ln>
            <a:noFill/>
          </a:ln>
        </p:spPr>
      </p:pic>
      <p:sp>
        <p:nvSpPr>
          <p:cNvPr id="6" name="矩形 5"/>
          <p:cNvSpPr/>
          <p:nvPr/>
        </p:nvSpPr>
        <p:spPr>
          <a:xfrm>
            <a:off x="1755923" y="5628937"/>
            <a:ext cx="3536546" cy="369332"/>
          </a:xfrm>
          <a:prstGeom prst="rect">
            <a:avLst/>
          </a:prstGeom>
        </p:spPr>
        <p:txBody>
          <a:bodyPr wrap="none">
            <a:spAutoFit/>
          </a:bodyPr>
          <a:lstStyle/>
          <a:p>
            <a:r>
              <a:rPr lang="zh-CN" altLang="zh-CN" kern="1000" dirty="0">
                <a:latin typeface="Times New Roman" panose="02020603050405020304" pitchFamily="18" charset="0"/>
                <a:ea typeface="方正宋一简体"/>
                <a:cs typeface="Times New Roman" panose="02020603050405020304" pitchFamily="18" charset="0"/>
              </a:rPr>
              <a:t>图</a:t>
            </a:r>
            <a:r>
              <a:rPr lang="en-US" altLang="zh-CN" kern="1000" dirty="0">
                <a:latin typeface="Times New Roman" panose="02020603050405020304" pitchFamily="18" charset="0"/>
                <a:ea typeface="方正宋一简体"/>
              </a:rPr>
              <a:t>10.7  </a:t>
            </a:r>
            <a:r>
              <a:rPr lang="zh-CN" altLang="zh-CN" kern="1000" dirty="0">
                <a:latin typeface="Times New Roman" panose="02020603050405020304" pitchFamily="18" charset="0"/>
                <a:ea typeface="方正宋一简体"/>
                <a:cs typeface="Times New Roman" panose="02020603050405020304" pitchFamily="18" charset="0"/>
              </a:rPr>
              <a:t>单机软件交互简化过程图</a:t>
            </a:r>
            <a:r>
              <a:rPr lang="zh-CN" altLang="zh-CN" dirty="0">
                <a:effectLst/>
              </a:rPr>
              <a:t> </a:t>
            </a:r>
            <a:endParaRPr lang="zh-CN" altLang="en-US" dirty="0"/>
          </a:p>
        </p:txBody>
      </p:sp>
      <p:sp>
        <p:nvSpPr>
          <p:cNvPr id="7" name="矩形 6"/>
          <p:cNvSpPr/>
          <p:nvPr/>
        </p:nvSpPr>
        <p:spPr>
          <a:xfrm>
            <a:off x="6942064" y="5716782"/>
            <a:ext cx="3070071" cy="281487"/>
          </a:xfrm>
          <a:prstGeom prst="rect">
            <a:avLst/>
          </a:prstGeom>
        </p:spPr>
        <p:txBody>
          <a:bodyPr wrap="none">
            <a:spAutoFit/>
          </a:bodyPr>
          <a:lstStyle/>
          <a:p>
            <a:pPr algn="ctr">
              <a:lnSpc>
                <a:spcPts val="1400"/>
              </a:lnSpc>
              <a:spcAft>
                <a:spcPts val="780"/>
              </a:spcAft>
            </a:pPr>
            <a:r>
              <a:rPr lang="zh-CN" altLang="zh-CN" kern="100" dirty="0">
                <a:latin typeface="Arial" panose="020B0604020202020204" pitchFamily="34" charset="0"/>
                <a:ea typeface="方正兰亭黑简体"/>
                <a:cs typeface="Arial" panose="020B0604020202020204" pitchFamily="34" charset="0"/>
              </a:rPr>
              <a:t>图</a:t>
            </a:r>
            <a:r>
              <a:rPr lang="zh-CN" altLang="zh-CN" kern="100" dirty="0">
                <a:latin typeface="Arial" panose="020B0604020202020204" pitchFamily="34" charset="0"/>
                <a:ea typeface="方正兰亭黑简体"/>
              </a:rPr>
              <a:t>10.8  </a:t>
            </a:r>
            <a:r>
              <a:rPr lang="zh-CN" altLang="zh-CN" kern="100" dirty="0">
                <a:latin typeface="Arial" panose="020B0604020202020204" pitchFamily="34" charset="0"/>
                <a:ea typeface="方正兰亭黑简体"/>
                <a:cs typeface="Arial" panose="020B0604020202020204" pitchFamily="34" charset="0"/>
              </a:rPr>
              <a:t>云件交互简化过程图</a:t>
            </a:r>
            <a:endParaRPr lang="zh-CN" altLang="zh-CN" kern="100" dirty="0">
              <a:latin typeface="Arial" panose="020B0604020202020204" pitchFamily="34" charset="0"/>
              <a:ea typeface="方正兰亭黑简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3735" dirty="0">
                <a:hlinkClick r:id="rId1" tooltip="" action="ppaction://hlinksldjump"/>
              </a:rPr>
              <a:t>10.1</a:t>
            </a:r>
            <a:r>
              <a:rPr lang="zh-CN" altLang="en-US" sz="3735" dirty="0">
                <a:hlinkClick r:id="rId1" tooltip="" action="ppaction://hlinksldjump"/>
              </a:rPr>
              <a:t>  </a:t>
            </a:r>
            <a:r>
              <a:rPr lang="zh-CN" altLang="zh-CN" sz="4000" dirty="0">
                <a:hlinkClick r:id="rId1" tooltip="" action="ppaction://hlinksldjump"/>
              </a:rPr>
              <a:t>从软件到云件</a:t>
            </a:r>
            <a:r>
              <a:rPr lang="zh-CN" altLang="zh-CN" sz="4000" dirty="0">
                <a:effectLst/>
                <a:hlinkClick r:id="rId1" tooltip="" action="ppaction://hlinksldjump"/>
              </a:rPr>
              <a:t> </a:t>
            </a:r>
            <a:r>
              <a:rPr lang="zh-CN" altLang="en-US" sz="3735" dirty="0"/>
              <a:t>	</a:t>
            </a:r>
            <a:endParaRPr lang="en-US" altLang="zh-CN" sz="3735" dirty="0"/>
          </a:p>
          <a:p>
            <a:pPr>
              <a:lnSpc>
                <a:spcPct val="120000"/>
              </a:lnSpc>
            </a:pPr>
            <a:r>
              <a:rPr lang="en-US" altLang="zh-CN" sz="4000" dirty="0">
                <a:hlinkClick r:id="rId2" tooltip="" action="ppaction://hlinksldjump"/>
              </a:rPr>
              <a:t>10.2</a:t>
            </a:r>
            <a:r>
              <a:rPr lang="zh-CN" altLang="en-US" sz="4000" dirty="0">
                <a:hlinkClick r:id="rId2" tooltip="" action="ppaction://hlinksldjump"/>
              </a:rPr>
              <a:t>  </a:t>
            </a:r>
            <a:r>
              <a:rPr lang="zh-CN" altLang="zh-CN" sz="4000" dirty="0">
                <a:hlinkClick r:id="rId2" tooltip="" action="ppaction://hlinksldjump"/>
              </a:rPr>
              <a:t>云件系统的架构设计与运行原理</a:t>
            </a:r>
            <a:r>
              <a:rPr lang="zh-CN" altLang="zh-CN" sz="4000" dirty="0"/>
              <a:t> </a:t>
            </a:r>
            <a:endParaRPr lang="en-US" altLang="zh-CN" sz="4000" dirty="0"/>
          </a:p>
          <a:p>
            <a:pPr>
              <a:lnSpc>
                <a:spcPct val="120000"/>
              </a:lnSpc>
            </a:pPr>
            <a:r>
              <a:rPr lang="en-US" altLang="zh-CN" sz="4000" dirty="0">
                <a:hlinkClick r:id="rId3" tooltip="" action="ppaction://hlinksldjump"/>
              </a:rPr>
              <a:t>10.3</a:t>
            </a:r>
            <a:r>
              <a:rPr lang="zh-CN" altLang="en-US" sz="4000" dirty="0">
                <a:hlinkClick r:id="rId3" tooltip="" action="ppaction://hlinksldjump"/>
              </a:rPr>
              <a:t>  </a:t>
            </a:r>
            <a:r>
              <a:rPr lang="zh-CN" altLang="zh-CN" sz="4000" dirty="0">
                <a:hlinkClick r:id="rId3" tooltip="" action="ppaction://hlinksldjump"/>
              </a:rPr>
              <a:t>云件的开发模式与效果 </a:t>
            </a:r>
            <a:endParaRPr lang="en-US" altLang="zh-CN" sz="4000" dirty="0"/>
          </a:p>
          <a:p>
            <a:pPr>
              <a:lnSpc>
                <a:spcPct val="120000"/>
              </a:lnSpc>
            </a:pPr>
            <a:r>
              <a:rPr lang="en-US" altLang="zh-CN" sz="4000" dirty="0"/>
              <a:t>10.4</a:t>
            </a:r>
            <a:r>
              <a:rPr lang="zh-CN" altLang="en-US" sz="4000" dirty="0"/>
              <a:t>  </a:t>
            </a:r>
            <a:r>
              <a:rPr lang="zh-CN" altLang="zh-CN" sz="4000" dirty="0"/>
              <a:t>云件在大规模在线实训平台中的应用 </a:t>
            </a:r>
            <a:endParaRPr lang="en-US" altLang="zh-CN" sz="4000" dirty="0"/>
          </a:p>
          <a:p>
            <a:pPr>
              <a:lnSpc>
                <a:spcPct val="120000"/>
              </a:lnSpc>
            </a:pPr>
            <a:r>
              <a:rPr lang="en-US" altLang="zh-CN" sz="3735" dirty="0"/>
              <a:t>10.5</a:t>
            </a:r>
            <a:r>
              <a:rPr lang="zh-CN" altLang="en-US" sz="3735" dirty="0"/>
              <a:t>  </a:t>
            </a:r>
            <a:r>
              <a:rPr lang="zh-CN" altLang="zh-CN" sz="4000" dirty="0"/>
              <a:t>实践：云件应用开发实例</a:t>
            </a:r>
            <a:r>
              <a:rPr lang="zh-CN" altLang="zh-CN" sz="3600" dirty="0">
                <a:effectLst/>
              </a:rPr>
              <a:t> </a:t>
            </a:r>
            <a:endParaRPr lang="en-US" altLang="zh-CN" sz="3735" dirty="0"/>
          </a:p>
          <a:p>
            <a:pPr>
              <a:lnSpc>
                <a:spcPct val="120000"/>
              </a:lnSpc>
            </a:pPr>
            <a:endParaRPr lang="en-US" altLang="zh-CN" sz="3735" dirty="0">
              <a:latin typeface="+mj-lt"/>
              <a:ea typeface="黑体" panose="02010609060101010101" pitchFamily="49" charset="-122"/>
            </a:endParaRPr>
          </a:p>
        </p:txBody>
      </p:sp>
      <p:sp>
        <p:nvSpPr>
          <p:cNvPr id="10" name="TextBox 9"/>
          <p:cNvSpPr txBox="1"/>
          <p:nvPr/>
        </p:nvSpPr>
        <p:spPr>
          <a:xfrm>
            <a:off x="7951070" y="3651889"/>
            <a:ext cx="1965603" cy="461665"/>
          </a:xfrm>
          <a:prstGeom prst="rect">
            <a:avLst/>
          </a:prstGeom>
          <a:noFill/>
        </p:spPr>
        <p:txBody>
          <a:bodyPr wrap="none" rtlCol="0">
            <a:spAutoFit/>
          </a:bodyPr>
          <a:lstStyle/>
          <a:p>
            <a:r>
              <a:rPr lang="en-US" altLang="zh-CN" sz="2400" b="1" u="sng" dirty="0">
                <a:solidFill>
                  <a:schemeClr val="bg1"/>
                </a:solidFill>
              </a:rPr>
              <a:t>Data Science</a:t>
            </a:r>
            <a:endParaRPr lang="zh-CN" altLang="en-US" sz="2400" b="1" u="sng" dirty="0">
              <a:solidFill>
                <a:schemeClr val="bg1"/>
              </a:solidFill>
            </a:endParaRPr>
          </a:p>
        </p:txBody>
      </p:sp>
      <p:sp>
        <p:nvSpPr>
          <p:cNvPr id="13" name="TextBox 12"/>
          <p:cNvSpPr txBox="1"/>
          <p:nvPr/>
        </p:nvSpPr>
        <p:spPr>
          <a:xfrm>
            <a:off x="6975530" y="5894411"/>
            <a:ext cx="1752403" cy="338554"/>
          </a:xfrm>
          <a:prstGeom prst="rect">
            <a:avLst/>
          </a:prstGeom>
          <a:noFill/>
        </p:spPr>
        <p:txBody>
          <a:bodyPr wrap="none" rtlCol="0">
            <a:spAutoFit/>
          </a:bodyPr>
          <a:lstStyle/>
          <a:p>
            <a:r>
              <a:rPr lang="en-US" altLang="zh-CN" sz="1600" dirty="0">
                <a:solidFill>
                  <a:schemeClr val="bg1"/>
                </a:solidFill>
              </a:rPr>
              <a:t>Machine Learning</a:t>
            </a:r>
            <a:endParaRPr lang="zh-CN" altLang="en-US" sz="1600" dirty="0">
              <a:solidFill>
                <a:schemeClr val="bg1"/>
              </a:solidFill>
            </a:endParaRPr>
          </a:p>
        </p:txBody>
      </p:sp>
      <p:sp>
        <p:nvSpPr>
          <p:cNvPr id="14" name="TextBox 13"/>
          <p:cNvSpPr txBox="1"/>
          <p:nvPr/>
        </p:nvSpPr>
        <p:spPr>
          <a:xfrm>
            <a:off x="9041464" y="3316834"/>
            <a:ext cx="1721946" cy="338554"/>
          </a:xfrm>
          <a:prstGeom prst="rect">
            <a:avLst/>
          </a:prstGeom>
          <a:noFill/>
        </p:spPr>
        <p:txBody>
          <a:bodyPr wrap="none" rtlCol="0">
            <a:spAutoFit/>
          </a:bodyPr>
          <a:lstStyle/>
          <a:p>
            <a:r>
              <a:rPr lang="en-US" altLang="zh-CN" sz="1600" dirty="0">
                <a:solidFill>
                  <a:schemeClr val="bg1"/>
                </a:solidFill>
              </a:rPr>
              <a:t>Domain expertise</a:t>
            </a:r>
            <a:endParaRPr lang="zh-CN" altLang="en-US" sz="1600" dirty="0">
              <a:solidFill>
                <a:schemeClr val="bg1"/>
              </a:solidFill>
            </a:endParaRPr>
          </a:p>
        </p:txBody>
      </p:sp>
      <p:sp>
        <p:nvSpPr>
          <p:cNvPr id="15" name="TextBox 14"/>
          <p:cNvSpPr txBox="1"/>
          <p:nvPr/>
        </p:nvSpPr>
        <p:spPr>
          <a:xfrm>
            <a:off x="9494061" y="4358240"/>
            <a:ext cx="1313180" cy="338554"/>
          </a:xfrm>
          <a:prstGeom prst="rect">
            <a:avLst/>
          </a:prstGeom>
          <a:noFill/>
        </p:spPr>
        <p:txBody>
          <a:bodyPr wrap="none" rtlCol="0">
            <a:spAutoFit/>
          </a:bodyPr>
          <a:lstStyle/>
          <a:p>
            <a:r>
              <a:rPr lang="en-US" altLang="zh-CN" sz="1600" dirty="0">
                <a:solidFill>
                  <a:schemeClr val="bg1"/>
                </a:solidFill>
              </a:rPr>
              <a:t>Mathematics</a:t>
            </a:r>
            <a:endParaRPr lang="zh-CN" altLang="en-US" sz="1600" dirty="0">
              <a:solidFill>
                <a:schemeClr val="bg1"/>
              </a:solidFill>
            </a:endParaRPr>
          </a:p>
        </p:txBody>
      </p:sp>
      <p:sp>
        <p:nvSpPr>
          <p:cNvPr id="16" name="TextBox 15"/>
          <p:cNvSpPr txBox="1"/>
          <p:nvPr/>
        </p:nvSpPr>
        <p:spPr>
          <a:xfrm>
            <a:off x="9056897" y="5894411"/>
            <a:ext cx="1705916" cy="338554"/>
          </a:xfrm>
          <a:prstGeom prst="rect">
            <a:avLst/>
          </a:prstGeom>
          <a:noFill/>
        </p:spPr>
        <p:txBody>
          <a:bodyPr wrap="none" rtlCol="0">
            <a:spAutoFit/>
          </a:bodyPr>
          <a:lstStyle/>
          <a:p>
            <a:r>
              <a:rPr lang="en-US" altLang="zh-CN" sz="1600" dirty="0">
                <a:solidFill>
                  <a:schemeClr val="bg1"/>
                </a:solidFill>
              </a:rPr>
              <a:t>Data engineering</a:t>
            </a:r>
            <a:endParaRPr lang="zh-CN" altLang="en-US" sz="1600" dirty="0">
              <a:solidFill>
                <a:schemeClr val="bg1"/>
              </a:solidFil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10.2.3</a:t>
            </a:r>
            <a:r>
              <a:rPr lang="zh-CN" altLang="en-US" dirty="0"/>
              <a:t>  </a:t>
            </a:r>
            <a:r>
              <a:rPr lang="zh-CN" altLang="zh-CN" dirty="0"/>
              <a:t>云件的系统级架构设计</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云件系统软件层架构主要由三个部分组成：</a:t>
            </a:r>
            <a:r>
              <a:rPr lang="en-US" altLang="zh-CN" dirty="0"/>
              <a:t>Container Service</a:t>
            </a:r>
            <a:r>
              <a:rPr lang="zh-CN" altLang="zh-CN" dirty="0"/>
              <a:t>、</a:t>
            </a:r>
            <a:r>
              <a:rPr lang="en-US" altLang="zh-CN" dirty="0"/>
              <a:t>X Service</a:t>
            </a:r>
            <a:r>
              <a:rPr lang="zh-CN" altLang="zh-CN" dirty="0"/>
              <a:t>和</a:t>
            </a:r>
            <a:r>
              <a:rPr lang="en-US" altLang="zh-CN" dirty="0"/>
              <a:t>Web Service</a:t>
            </a:r>
            <a:r>
              <a:rPr lang="zh-CN" altLang="zh-CN" dirty="0"/>
              <a:t>。</a:t>
            </a:r>
            <a:endParaRPr lang="zh-CN" altLang="zh-CN" dirty="0"/>
          </a:p>
          <a:p>
            <a:pPr marL="0" indent="0">
              <a:buNone/>
            </a:pPr>
            <a:endParaRPr lang="en-US" altLang="zh-CN" dirty="0"/>
          </a:p>
        </p:txBody>
      </p:sp>
      <p:pic>
        <p:nvPicPr>
          <p:cNvPr id="4" name="图片 3" descr="..\18-0551(5.25)\1009.tif"/>
          <p:cNvPicPr/>
          <p:nvPr/>
        </p:nvPicPr>
        <p:blipFill>
          <a:blip r:embed="rId1">
            <a:extLst>
              <a:ext uri="{28A0092B-C50C-407E-A947-70E740481C1C}">
                <a14:useLocalDpi xmlns:a14="http://schemas.microsoft.com/office/drawing/2010/main" val="0"/>
              </a:ext>
            </a:extLst>
          </a:blip>
          <a:srcRect/>
          <a:stretch>
            <a:fillRect/>
          </a:stretch>
        </p:blipFill>
        <p:spPr bwMode="auto">
          <a:xfrm>
            <a:off x="4706325" y="2274963"/>
            <a:ext cx="3721697" cy="43792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10.2.3</a:t>
            </a:r>
            <a:r>
              <a:rPr lang="zh-CN" altLang="en-US" dirty="0"/>
              <a:t>  </a:t>
            </a:r>
            <a:r>
              <a:rPr lang="zh-CN" altLang="zh-CN" dirty="0"/>
              <a:t>云件的系统级架构设计</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云件系统的各服务之间的通信过程可以分为控制平面和数据平面</a:t>
            </a:r>
            <a:r>
              <a:rPr lang="zh-CN" altLang="en-US" dirty="0"/>
              <a:t>。</a:t>
            </a:r>
            <a:endParaRPr lang="en-US" altLang="zh-CN" dirty="0"/>
          </a:p>
        </p:txBody>
      </p:sp>
      <p:pic>
        <p:nvPicPr>
          <p:cNvPr id="6" name="图片 5" descr="..\18-0551(5.25)\1010.tif"/>
          <p:cNvPicPr/>
          <p:nvPr/>
        </p:nvPicPr>
        <p:blipFill>
          <a:blip r:embed="rId1">
            <a:extLst>
              <a:ext uri="{28A0092B-C50C-407E-A947-70E740481C1C}">
                <a14:useLocalDpi xmlns:a14="http://schemas.microsoft.com/office/drawing/2010/main" val="0"/>
              </a:ext>
            </a:extLst>
          </a:blip>
          <a:srcRect/>
          <a:stretch>
            <a:fillRect/>
          </a:stretch>
        </p:blipFill>
        <p:spPr bwMode="auto">
          <a:xfrm>
            <a:off x="4569985" y="2285427"/>
            <a:ext cx="3081407" cy="42481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10.2.3</a:t>
            </a:r>
            <a:r>
              <a:rPr lang="zh-CN" altLang="en-US" dirty="0"/>
              <a:t>  </a:t>
            </a:r>
            <a:r>
              <a:rPr lang="zh-CN" altLang="zh-CN" dirty="0"/>
              <a:t>云件的系统级架构设计</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由于云件系统本身采取了微服务架构进行设计，可以借助当前流行的</a:t>
            </a:r>
            <a:r>
              <a:rPr lang="zh-CN" altLang="zh-CN" dirty="0">
                <a:solidFill>
                  <a:srgbClr val="C00000"/>
                </a:solidFill>
              </a:rPr>
              <a:t>容器编排系统</a:t>
            </a:r>
            <a:r>
              <a:rPr lang="zh-CN" altLang="zh-CN" dirty="0"/>
              <a:t>（如</a:t>
            </a:r>
            <a:r>
              <a:rPr lang="en-US" altLang="zh-CN" dirty="0"/>
              <a:t>Kubernetes</a:t>
            </a:r>
            <a:r>
              <a:rPr lang="zh-CN" altLang="zh-CN" dirty="0"/>
              <a:t>、</a:t>
            </a:r>
            <a:r>
              <a:rPr lang="en-US" altLang="zh-CN" dirty="0"/>
              <a:t>Rancher</a:t>
            </a:r>
            <a:r>
              <a:rPr lang="zh-CN" altLang="zh-CN" dirty="0"/>
              <a:t>和</a:t>
            </a:r>
            <a:r>
              <a:rPr lang="en-US" altLang="zh-CN" dirty="0"/>
              <a:t>Mesos</a:t>
            </a:r>
            <a:r>
              <a:rPr lang="zh-CN" altLang="zh-CN" dirty="0"/>
              <a:t>等）实现灵活的调度策略，使云件系统的各项服务运行在最合适的环境中。</a:t>
            </a:r>
            <a:endParaRPr lang="en-US" altLang="zh-CN" dirty="0"/>
          </a:p>
        </p:txBody>
      </p:sp>
      <p:pic>
        <p:nvPicPr>
          <p:cNvPr id="8" name="图片 7" descr="..\18-0551(5.25)\1011.tif"/>
          <p:cNvPicPr/>
          <p:nvPr/>
        </p:nvPicPr>
        <p:blipFill>
          <a:blip r:embed="rId1">
            <a:extLst>
              <a:ext uri="{28A0092B-C50C-407E-A947-70E740481C1C}">
                <a14:useLocalDpi xmlns:a14="http://schemas.microsoft.com/office/drawing/2010/main" val="0"/>
              </a:ext>
            </a:extLst>
          </a:blip>
          <a:srcRect/>
          <a:stretch>
            <a:fillRect/>
          </a:stretch>
        </p:blipFill>
        <p:spPr bwMode="auto">
          <a:xfrm>
            <a:off x="3793287" y="3014930"/>
            <a:ext cx="4645633" cy="35841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10.2.3</a:t>
            </a:r>
            <a:r>
              <a:rPr lang="zh-CN" altLang="en-US" dirty="0"/>
              <a:t>  </a:t>
            </a:r>
            <a:r>
              <a:rPr lang="zh-CN" altLang="zh-CN" dirty="0"/>
              <a:t>云件的系统级架构设计</a:t>
            </a:r>
            <a:r>
              <a:rPr lang="zh-CN" altLang="zh-CN" dirty="0">
                <a:effectLst/>
              </a:rPr>
              <a:t> </a:t>
            </a:r>
            <a:endParaRPr lang="zh-CN" altLang="en-US" dirty="0"/>
          </a:p>
        </p:txBody>
      </p:sp>
      <p:pic>
        <p:nvPicPr>
          <p:cNvPr id="5" name="图片 4" descr="..\18-0551(5.25)\1012.tif"/>
          <p:cNvPicPr/>
          <p:nvPr/>
        </p:nvPicPr>
        <p:blipFill>
          <a:blip r:embed="rId1">
            <a:extLst>
              <a:ext uri="{28A0092B-C50C-407E-A947-70E740481C1C}">
                <a14:useLocalDpi xmlns:a14="http://schemas.microsoft.com/office/drawing/2010/main" val="0"/>
              </a:ext>
            </a:extLst>
          </a:blip>
          <a:srcRect/>
          <a:stretch>
            <a:fillRect/>
          </a:stretch>
        </p:blipFill>
        <p:spPr bwMode="auto">
          <a:xfrm>
            <a:off x="3187525" y="1921978"/>
            <a:ext cx="5813253" cy="3274221"/>
          </a:xfrm>
          <a:prstGeom prst="rect">
            <a:avLst/>
          </a:prstGeom>
          <a:noFill/>
          <a:ln>
            <a:noFill/>
          </a:ln>
        </p:spPr>
      </p:pic>
      <p:sp>
        <p:nvSpPr>
          <p:cNvPr id="4" name="矩形 3"/>
          <p:cNvSpPr/>
          <p:nvPr/>
        </p:nvSpPr>
        <p:spPr>
          <a:xfrm>
            <a:off x="3728569" y="5724210"/>
            <a:ext cx="4731167" cy="369332"/>
          </a:xfrm>
          <a:prstGeom prst="rect">
            <a:avLst/>
          </a:prstGeom>
        </p:spPr>
        <p:txBody>
          <a:bodyPr wrap="none">
            <a:spAutoFit/>
          </a:bodyPr>
          <a:lstStyle/>
          <a:p>
            <a:r>
              <a:rPr lang="zh-CN" altLang="zh-CN" kern="1000" dirty="0">
                <a:latin typeface="Times New Roman" panose="02020603050405020304" pitchFamily="18" charset="0"/>
                <a:ea typeface="方正宋一简体"/>
                <a:cs typeface="Times New Roman" panose="02020603050405020304" pitchFamily="18" charset="0"/>
              </a:rPr>
              <a:t>图</a:t>
            </a:r>
            <a:r>
              <a:rPr lang="en-US" altLang="zh-CN" kern="1000" dirty="0">
                <a:latin typeface="Times New Roman" panose="02020603050405020304" pitchFamily="18" charset="0"/>
                <a:ea typeface="方正宋一简体"/>
              </a:rPr>
              <a:t>10.12  WebRTC</a:t>
            </a:r>
            <a:r>
              <a:rPr lang="zh-CN" altLang="zh-CN" kern="1000" dirty="0">
                <a:latin typeface="Times New Roman" panose="02020603050405020304" pitchFamily="18" charset="0"/>
                <a:ea typeface="方正宋一简体"/>
                <a:cs typeface="Times New Roman" panose="02020603050405020304" pitchFamily="18" charset="0"/>
              </a:rPr>
              <a:t>建立视频流传输的基本流程</a:t>
            </a:r>
            <a:r>
              <a:rPr lang="zh-CN" altLang="zh-CN" dirty="0">
                <a:effectLst/>
              </a:rPr>
              <a:t>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10.2.3</a:t>
            </a:r>
            <a:r>
              <a:rPr lang="zh-CN" altLang="en-US" dirty="0"/>
              <a:t>  </a:t>
            </a:r>
            <a:r>
              <a:rPr lang="zh-CN" altLang="zh-CN" dirty="0"/>
              <a:t>云件的系统级架构设计</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在云件的概念中，各个模块抽象为</a:t>
            </a:r>
            <a:r>
              <a:rPr lang="zh-CN" altLang="zh-CN" dirty="0">
                <a:solidFill>
                  <a:srgbClr val="C00000"/>
                </a:solidFill>
              </a:rPr>
              <a:t>服务</a:t>
            </a:r>
            <a:r>
              <a:rPr lang="zh-CN" altLang="zh-CN" dirty="0"/>
              <a:t>，云件的交互服务部署在终端，计算和存储服务部署在云端。</a:t>
            </a:r>
            <a:endParaRPr lang="en-US" altLang="zh-CN" dirty="0"/>
          </a:p>
        </p:txBody>
      </p:sp>
      <p:pic>
        <p:nvPicPr>
          <p:cNvPr id="5" name="图片 4" descr="..\18-0551(5.25)\1013.tif"/>
          <p:cNvPicPr/>
          <p:nvPr/>
        </p:nvPicPr>
        <p:blipFill>
          <a:blip r:embed="rId1">
            <a:extLst>
              <a:ext uri="{28A0092B-C50C-407E-A947-70E740481C1C}">
                <a14:useLocalDpi xmlns:a14="http://schemas.microsoft.com/office/drawing/2010/main" val="0"/>
              </a:ext>
            </a:extLst>
          </a:blip>
          <a:srcRect/>
          <a:stretch>
            <a:fillRect/>
          </a:stretch>
        </p:blipFill>
        <p:spPr bwMode="auto">
          <a:xfrm>
            <a:off x="5309567" y="2633198"/>
            <a:ext cx="1602243" cy="3973576"/>
          </a:xfrm>
          <a:prstGeom prst="rect">
            <a:avLst/>
          </a:prstGeom>
          <a:noFill/>
          <a:ln>
            <a:noFill/>
          </a:ln>
        </p:spPr>
      </p:pic>
      <p:sp>
        <p:nvSpPr>
          <p:cNvPr id="4" name="动作按钮: 后退或前一项 3">
            <a:hlinkClick r:id="rId2" action="ppaction://hlinksldjump" highlightClick="1"/>
          </p:cNvPr>
          <p:cNvSpPr/>
          <p:nvPr/>
        </p:nvSpPr>
        <p:spPr>
          <a:xfrm>
            <a:off x="11150918" y="6246495"/>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10.3</a:t>
            </a:r>
            <a:r>
              <a:rPr lang="zh-CN" altLang="en-US" dirty="0"/>
              <a:t>  </a:t>
            </a:r>
            <a:r>
              <a:rPr lang="zh-CN" altLang="zh-CN" dirty="0"/>
              <a:t>云件的开发模式与效果</a:t>
            </a:r>
            <a:r>
              <a:rPr lang="zh-CN" altLang="zh-CN" dirty="0">
                <a:effectLst/>
              </a:rPr>
              <a:t> </a:t>
            </a:r>
            <a:r>
              <a:rPr lang="zh-CN" altLang="en-US" dirty="0"/>
              <a:t>	</a:t>
            </a:r>
            <a:endParaRPr lang="zh-CN" altLang="en-US" dirty="0"/>
          </a:p>
        </p:txBody>
      </p:sp>
      <p:sp>
        <p:nvSpPr>
          <p:cNvPr id="4" name="内容占位符 2"/>
          <p:cNvSpPr>
            <a:spLocks noGrp="1"/>
          </p:cNvSpPr>
          <p:nvPr>
            <p:ph idx="1"/>
          </p:nvPr>
        </p:nvSpPr>
        <p:spPr>
          <a:xfrm>
            <a:off x="609600" y="1600201"/>
            <a:ext cx="10972800" cy="4525963"/>
          </a:xfrm>
        </p:spPr>
        <p:txBody>
          <a:bodyPr/>
          <a:lstStyle/>
          <a:p>
            <a:pPr>
              <a:buNone/>
            </a:pPr>
            <a:r>
              <a:rPr lang="en-US" altLang="zh-CN" dirty="0"/>
              <a:t>10.3.1</a:t>
            </a:r>
            <a:r>
              <a:rPr lang="zh-CN" altLang="en-US" dirty="0"/>
              <a:t>  </a:t>
            </a:r>
            <a:r>
              <a:rPr lang="zh-CN" altLang="zh-CN" dirty="0"/>
              <a:t>云件的开发模式</a:t>
            </a:r>
            <a:r>
              <a:rPr lang="zh-CN" altLang="zh-CN" dirty="0">
                <a:effectLst/>
              </a:rPr>
              <a:t> </a:t>
            </a:r>
            <a:endParaRPr lang="en-US" altLang="zh-CN" dirty="0"/>
          </a:p>
          <a:p>
            <a:pPr>
              <a:buNone/>
            </a:pPr>
            <a:r>
              <a:rPr lang="en-US" altLang="zh-CN" dirty="0"/>
              <a:t>10.3.2</a:t>
            </a:r>
            <a:r>
              <a:rPr lang="zh-CN" altLang="en-US" dirty="0"/>
              <a:t>  </a:t>
            </a:r>
            <a:r>
              <a:rPr lang="zh-CN" altLang="zh-CN" dirty="0"/>
              <a:t>云件的效果展示</a:t>
            </a:r>
            <a:r>
              <a:rPr lang="zh-CN" altLang="zh-CN" dirty="0">
                <a:effectLst/>
              </a:rPr>
              <a:t> </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10.3.1</a:t>
            </a:r>
            <a:r>
              <a:rPr lang="zh-CN" altLang="en-US" dirty="0"/>
              <a:t>  </a:t>
            </a:r>
            <a:r>
              <a:rPr lang="zh-CN" altLang="zh-CN" dirty="0"/>
              <a:t>云件的开发模式</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在容器技术的支撑下，云件开发过程可以变得非常迅速，主要得益于微服务架构的</a:t>
            </a:r>
            <a:r>
              <a:rPr lang="zh-CN" altLang="zh-CN" dirty="0">
                <a:solidFill>
                  <a:srgbClr val="C00000"/>
                </a:solidFill>
              </a:rPr>
              <a:t>持续集成（</a:t>
            </a:r>
            <a:r>
              <a:rPr lang="en-US" altLang="zh-CN" dirty="0">
                <a:solidFill>
                  <a:srgbClr val="C00000"/>
                </a:solidFill>
              </a:rPr>
              <a:t>Continuous Integration</a:t>
            </a:r>
            <a:r>
              <a:rPr lang="zh-CN" altLang="zh-CN" dirty="0">
                <a:solidFill>
                  <a:srgbClr val="C00000"/>
                </a:solidFill>
              </a:rPr>
              <a:t>，</a:t>
            </a:r>
            <a:r>
              <a:rPr lang="en-US" altLang="zh-CN" dirty="0">
                <a:solidFill>
                  <a:srgbClr val="C00000"/>
                </a:solidFill>
              </a:rPr>
              <a:t>CI</a:t>
            </a:r>
            <a:r>
              <a:rPr lang="zh-CN" altLang="zh-CN" dirty="0">
                <a:solidFill>
                  <a:srgbClr val="C00000"/>
                </a:solidFill>
              </a:rPr>
              <a:t>）</a:t>
            </a:r>
            <a:r>
              <a:rPr lang="zh-CN" altLang="zh-CN" dirty="0"/>
              <a:t>和</a:t>
            </a:r>
            <a:r>
              <a:rPr lang="zh-CN" altLang="zh-CN" dirty="0">
                <a:solidFill>
                  <a:srgbClr val="C00000"/>
                </a:solidFill>
              </a:rPr>
              <a:t>持续部署（</a:t>
            </a:r>
            <a:r>
              <a:rPr lang="en-US" altLang="zh-CN" dirty="0">
                <a:solidFill>
                  <a:srgbClr val="C00000"/>
                </a:solidFill>
              </a:rPr>
              <a:t>Continuous Deployment</a:t>
            </a:r>
            <a:r>
              <a:rPr lang="zh-CN" altLang="zh-CN" dirty="0">
                <a:solidFill>
                  <a:srgbClr val="C00000"/>
                </a:solidFill>
              </a:rPr>
              <a:t>，</a:t>
            </a:r>
            <a:r>
              <a:rPr lang="en-US" altLang="zh-CN" dirty="0">
                <a:solidFill>
                  <a:srgbClr val="C00000"/>
                </a:solidFill>
              </a:rPr>
              <a:t>CD</a:t>
            </a:r>
            <a:r>
              <a:rPr lang="zh-CN" altLang="zh-CN" dirty="0">
                <a:solidFill>
                  <a:srgbClr val="C00000"/>
                </a:solidFill>
              </a:rPr>
              <a:t>）</a:t>
            </a:r>
            <a:r>
              <a:rPr lang="zh-CN" altLang="zh-CN" dirty="0"/>
              <a:t>特性。</a:t>
            </a:r>
            <a:endParaRPr lang="en-US" altLang="zh-CN" dirty="0"/>
          </a:p>
        </p:txBody>
      </p:sp>
      <p:pic>
        <p:nvPicPr>
          <p:cNvPr id="5" name="图片 4" descr="..\18-0551(5.25)\1014.tif"/>
          <p:cNvPicPr/>
          <p:nvPr/>
        </p:nvPicPr>
        <p:blipFill>
          <a:blip r:embed="rId1">
            <a:extLst>
              <a:ext uri="{28A0092B-C50C-407E-A947-70E740481C1C}">
                <a14:useLocalDpi xmlns:a14="http://schemas.microsoft.com/office/drawing/2010/main" val="0"/>
              </a:ext>
            </a:extLst>
          </a:blip>
          <a:srcRect/>
          <a:stretch>
            <a:fillRect/>
          </a:stretch>
        </p:blipFill>
        <p:spPr bwMode="auto">
          <a:xfrm>
            <a:off x="3182591" y="3095571"/>
            <a:ext cx="5856196" cy="2875572"/>
          </a:xfrm>
          <a:prstGeom prst="rect">
            <a:avLst/>
          </a:prstGeom>
          <a:noFill/>
          <a:ln>
            <a:noFill/>
          </a:ln>
        </p:spPr>
      </p:pic>
      <p:sp>
        <p:nvSpPr>
          <p:cNvPr id="4" name="矩形 3"/>
          <p:cNvSpPr/>
          <p:nvPr/>
        </p:nvSpPr>
        <p:spPr>
          <a:xfrm>
            <a:off x="4428177" y="6309320"/>
            <a:ext cx="3365024" cy="281487"/>
          </a:xfrm>
          <a:prstGeom prst="rect">
            <a:avLst/>
          </a:prstGeom>
        </p:spPr>
        <p:txBody>
          <a:bodyPr wrap="none">
            <a:spAutoFit/>
          </a:bodyPr>
          <a:lstStyle/>
          <a:p>
            <a:pPr algn="ctr">
              <a:lnSpc>
                <a:spcPts val="1400"/>
              </a:lnSpc>
              <a:spcAft>
                <a:spcPts val="780"/>
              </a:spcAft>
            </a:pPr>
            <a:r>
              <a:rPr lang="zh-CN" altLang="zh-CN" kern="100" dirty="0">
                <a:latin typeface="Arial" panose="020B0604020202020204" pitchFamily="34" charset="0"/>
                <a:ea typeface="方正兰亭黑简体"/>
                <a:cs typeface="Arial" panose="020B0604020202020204" pitchFamily="34" charset="0"/>
              </a:rPr>
              <a:t>图</a:t>
            </a:r>
            <a:r>
              <a:rPr lang="zh-CN" altLang="zh-CN" kern="100" dirty="0">
                <a:latin typeface="Arial" panose="020B0604020202020204" pitchFamily="34" charset="0"/>
                <a:ea typeface="方正兰亭黑简体"/>
              </a:rPr>
              <a:t>10.14  </a:t>
            </a:r>
            <a:r>
              <a:rPr lang="zh-CN" altLang="zh-CN" kern="100" dirty="0">
                <a:latin typeface="Arial" panose="020B0604020202020204" pitchFamily="34" charset="0"/>
                <a:ea typeface="方正兰亭黑简体"/>
                <a:cs typeface="Arial" panose="020B0604020202020204" pitchFamily="34" charset="0"/>
              </a:rPr>
              <a:t>云件开发的</a:t>
            </a:r>
            <a:r>
              <a:rPr lang="zh-CN" altLang="zh-CN" kern="100" dirty="0">
                <a:latin typeface="Arial" panose="020B0604020202020204" pitchFamily="34" charset="0"/>
                <a:ea typeface="方正兰亭黑简体"/>
              </a:rPr>
              <a:t>CI/CD</a:t>
            </a:r>
            <a:r>
              <a:rPr lang="zh-CN" altLang="zh-CN" kern="100" dirty="0">
                <a:latin typeface="Arial" panose="020B0604020202020204" pitchFamily="34" charset="0"/>
                <a:ea typeface="方正兰亭黑简体"/>
                <a:cs typeface="Arial" panose="020B0604020202020204" pitchFamily="34" charset="0"/>
              </a:rPr>
              <a:t>结构</a:t>
            </a:r>
            <a:endParaRPr lang="zh-CN" altLang="zh-CN" kern="100" dirty="0">
              <a:latin typeface="Arial" panose="020B0604020202020204" pitchFamily="34" charset="0"/>
              <a:ea typeface="方正兰亭黑简体"/>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10.3.1</a:t>
            </a:r>
            <a:r>
              <a:rPr lang="zh-CN" altLang="en-US" dirty="0"/>
              <a:t>  </a:t>
            </a:r>
            <a:r>
              <a:rPr lang="zh-CN" altLang="zh-CN" dirty="0"/>
              <a:t>云件的开发模式</a:t>
            </a:r>
            <a:r>
              <a:rPr lang="zh-CN" altLang="zh-CN" dirty="0">
                <a:effectLst/>
              </a:rPr>
              <a:t> </a:t>
            </a:r>
            <a:endParaRPr lang="zh-CN" altLang="en-US" dirty="0"/>
          </a:p>
        </p:txBody>
      </p:sp>
      <p:pic>
        <p:nvPicPr>
          <p:cNvPr id="6" name="内容占位符 5" descr="..\18-0551(5.25)\1015.tif"/>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144877" y="2192357"/>
            <a:ext cx="1905917" cy="4552319"/>
          </a:xfrm>
          <a:prstGeom prst="rect">
            <a:avLst/>
          </a:prstGeom>
          <a:noFill/>
          <a:ln>
            <a:noFill/>
          </a:ln>
        </p:spPr>
      </p:pic>
      <p:sp>
        <p:nvSpPr>
          <p:cNvPr id="9" name="内容占位符 2"/>
          <p:cNvSpPr txBox="1"/>
          <p:nvPr/>
        </p:nvSpPr>
        <p:spPr>
          <a:xfrm>
            <a:off x="609600" y="1600201"/>
            <a:ext cx="11024212" cy="4709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Docker</a:t>
            </a:r>
            <a:r>
              <a:rPr lang="zh-CN" altLang="zh-CN" dirty="0"/>
              <a:t>作为当前主流的微服务封装部署工具，能够很好地契合云件镜像的封装</a:t>
            </a:r>
            <a:r>
              <a:rPr lang="zh-CN" altLang="en-US" dirty="0"/>
              <a:t>。</a:t>
            </a:r>
            <a:endParaRPr lang="zh-CN" altLang="en-US" dirty="0"/>
          </a:p>
          <a:p>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10.3.1</a:t>
            </a:r>
            <a:r>
              <a:rPr lang="zh-CN" altLang="en-US" dirty="0"/>
              <a:t>  </a:t>
            </a:r>
            <a:r>
              <a:rPr lang="zh-CN" altLang="zh-CN" dirty="0"/>
              <a:t>云件的开发模式</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r>
              <a:rPr lang="zh-CN" altLang="zh-CN" dirty="0"/>
              <a:t>容器技术与云件的特性非常契合，主要是因为它具有以下几个优点</a:t>
            </a:r>
            <a:r>
              <a:rPr lang="zh-CN" altLang="en-US" dirty="0"/>
              <a:t>：</a:t>
            </a:r>
            <a:endParaRPr lang="en-US" altLang="zh-CN" dirty="0"/>
          </a:p>
          <a:p>
            <a:pPr marL="457200" lvl="1" indent="0">
              <a:buNone/>
            </a:pPr>
            <a:r>
              <a:rPr lang="en-US" altLang="zh-CN" dirty="0"/>
              <a:t>1</a:t>
            </a:r>
            <a:r>
              <a:rPr lang="zh-CN" altLang="zh-CN" dirty="0"/>
              <a:t>．资源独立、隔离</a:t>
            </a:r>
            <a:endParaRPr lang="zh-CN" altLang="zh-CN" dirty="0"/>
          </a:p>
          <a:p>
            <a:pPr marL="457200" lvl="1" indent="0">
              <a:buNone/>
            </a:pPr>
            <a:r>
              <a:rPr lang="en-US" altLang="zh-CN" dirty="0"/>
              <a:t>2</a:t>
            </a:r>
            <a:r>
              <a:rPr lang="zh-CN" altLang="zh-CN" dirty="0"/>
              <a:t>．环境一致性</a:t>
            </a:r>
            <a:endParaRPr lang="zh-CN" altLang="zh-CN" dirty="0"/>
          </a:p>
          <a:p>
            <a:pPr marL="457200" lvl="1" indent="0">
              <a:buNone/>
            </a:pPr>
            <a:r>
              <a:rPr lang="en-US" altLang="zh-CN" dirty="0"/>
              <a:t>3</a:t>
            </a:r>
            <a:r>
              <a:rPr lang="zh-CN" altLang="zh-CN" dirty="0"/>
              <a:t>．</a:t>
            </a:r>
            <a:r>
              <a:rPr lang="zh-CN" altLang="en-US" dirty="0"/>
              <a:t>轻量化</a:t>
            </a:r>
            <a:endParaRPr lang="en-US" altLang="zh-CN" dirty="0"/>
          </a:p>
          <a:p>
            <a:pPr marL="457200" lvl="1" indent="0">
              <a:buNone/>
            </a:pPr>
            <a:r>
              <a:rPr lang="en-US" altLang="zh-CN" dirty="0"/>
              <a:t>4</a:t>
            </a:r>
            <a:r>
              <a:rPr lang="zh-CN" altLang="zh-CN" dirty="0"/>
              <a:t>．一次构建到处运行</a:t>
            </a:r>
            <a:endParaRPr lang="zh-CN" altLang="zh-CN" b="1" dirty="0"/>
          </a:p>
          <a:p>
            <a:endParaRPr lang="zh-CN"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10.3.2</a:t>
            </a:r>
            <a:r>
              <a:rPr lang="zh-CN" altLang="en-US" dirty="0"/>
              <a:t>  </a:t>
            </a:r>
            <a:r>
              <a:rPr lang="zh-CN" altLang="zh-CN" dirty="0"/>
              <a:t>云件的效果展示</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1</a:t>
            </a:r>
            <a:r>
              <a:rPr lang="zh-CN" altLang="zh-CN" dirty="0"/>
              <a:t>．云件运行环境配置</a:t>
            </a:r>
            <a:endParaRPr lang="en-US" altLang="zh-CN" dirty="0"/>
          </a:p>
          <a:p>
            <a:r>
              <a:rPr lang="zh-CN" altLang="zh-CN" dirty="0"/>
              <a:t>云件平台是由多组微服务组成，为了满足快速部署与灵活配置等要求，系统需要部署和运行在基于微服务的</a:t>
            </a:r>
            <a:r>
              <a:rPr lang="en-US" altLang="zh-CN" dirty="0"/>
              <a:t>IaaS</a:t>
            </a:r>
            <a:r>
              <a:rPr lang="zh-CN" altLang="zh-CN" dirty="0"/>
              <a:t>平台上。</a:t>
            </a:r>
            <a:r>
              <a:rPr lang="zh-CN" altLang="zh-CN" dirty="0">
                <a:effectLst/>
              </a:rPr>
              <a:t> </a:t>
            </a:r>
            <a:endParaRPr lang="en-US" altLang="zh-CN" dirty="0">
              <a:effectLst/>
            </a:endParaRPr>
          </a:p>
          <a:p>
            <a:r>
              <a:rPr lang="zh-CN" altLang="zh-CN" dirty="0"/>
              <a:t>云件平台系统可以运行在多台云主机上，每台云主机配置为</a:t>
            </a:r>
            <a:r>
              <a:rPr lang="en-US" altLang="zh-CN" dirty="0"/>
              <a:t>4</a:t>
            </a:r>
            <a:r>
              <a:rPr lang="zh-CN" altLang="zh-CN" dirty="0"/>
              <a:t>～</a:t>
            </a:r>
            <a:r>
              <a:rPr lang="en-US" altLang="zh-CN" dirty="0"/>
              <a:t>8</a:t>
            </a:r>
            <a:r>
              <a:rPr lang="zh-CN" altLang="zh-CN" dirty="0"/>
              <a:t>个核心、</a:t>
            </a:r>
            <a:r>
              <a:rPr lang="en-US" altLang="zh-CN" dirty="0"/>
              <a:t>16GB</a:t>
            </a:r>
            <a:r>
              <a:rPr lang="zh-CN" altLang="zh-CN" dirty="0"/>
              <a:t>以上的内存和</a:t>
            </a:r>
            <a:r>
              <a:rPr lang="en-US" altLang="zh-CN" dirty="0"/>
              <a:t>500GB</a:t>
            </a:r>
            <a:r>
              <a:rPr lang="zh-CN" altLang="zh-CN" dirty="0"/>
              <a:t>以上的硬盘，同时，为了保证对外服务质量，这台服务器的带宽应不低于</a:t>
            </a:r>
            <a:r>
              <a:rPr lang="en-US" altLang="zh-CN" dirty="0"/>
              <a:t>20Mbit/s</a:t>
            </a:r>
            <a:r>
              <a:rPr lang="zh-CN" altLang="zh-CN" dirty="0"/>
              <a:t>。窗口服务和容器服务则运行在另外一台云主机上，这两种服务放在一台服务器上可以通过内存进行通信，从而提高容器和</a:t>
            </a:r>
            <a:r>
              <a:rPr lang="en-US" altLang="zh-CN" dirty="0" err="1"/>
              <a:t>Xorg</a:t>
            </a:r>
            <a:r>
              <a:rPr lang="zh-CN" altLang="zh-CN" dirty="0"/>
              <a:t>之间的通信效率，减少云端服务器内部不必要的传输开销。</a:t>
            </a:r>
            <a:endParaRPr lang="zh-CN"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10.1</a:t>
            </a:r>
            <a:r>
              <a:rPr lang="zh-CN" altLang="en-US" dirty="0"/>
              <a:t>  </a:t>
            </a:r>
            <a:r>
              <a:rPr lang="zh-CN" altLang="zh-CN" dirty="0"/>
              <a:t>从软件到云件</a:t>
            </a:r>
            <a:r>
              <a:rPr lang="zh-CN" altLang="zh-CN" dirty="0">
                <a:effectLst/>
              </a:rPr>
              <a:t> </a:t>
            </a:r>
            <a:r>
              <a:rPr lang="zh-CN" altLang="en-US" dirty="0"/>
              <a:t>	</a:t>
            </a:r>
            <a:endParaRPr lang="zh-CN" altLang="en-US" dirty="0"/>
          </a:p>
        </p:txBody>
      </p:sp>
      <p:sp>
        <p:nvSpPr>
          <p:cNvPr id="4" name="内容占位符 2"/>
          <p:cNvSpPr>
            <a:spLocks noGrp="1"/>
          </p:cNvSpPr>
          <p:nvPr>
            <p:ph idx="1"/>
          </p:nvPr>
        </p:nvSpPr>
        <p:spPr>
          <a:xfrm>
            <a:off x="609600" y="1600201"/>
            <a:ext cx="10972800" cy="4525963"/>
          </a:xfrm>
        </p:spPr>
        <p:txBody>
          <a:bodyPr/>
          <a:lstStyle/>
          <a:p>
            <a:pPr>
              <a:buNone/>
            </a:pPr>
            <a:r>
              <a:rPr lang="en-US" altLang="zh-CN" dirty="0"/>
              <a:t>10.1.1</a:t>
            </a:r>
            <a:r>
              <a:rPr lang="zh-CN" altLang="en-US" dirty="0"/>
              <a:t>  </a:t>
            </a:r>
            <a:r>
              <a:rPr lang="zh-CN" altLang="zh-CN" dirty="0"/>
              <a:t>云件的基本概念</a:t>
            </a:r>
            <a:r>
              <a:rPr lang="zh-CN" altLang="zh-CN" dirty="0">
                <a:effectLst/>
              </a:rPr>
              <a:t> </a:t>
            </a:r>
            <a:endParaRPr lang="en-US" altLang="zh-CN" dirty="0"/>
          </a:p>
          <a:p>
            <a:pPr>
              <a:buNone/>
            </a:pPr>
            <a:r>
              <a:rPr lang="en-US" altLang="zh-CN" dirty="0"/>
              <a:t>10.1.2</a:t>
            </a:r>
            <a:r>
              <a:rPr lang="zh-CN" altLang="en-US" dirty="0"/>
              <a:t>  </a:t>
            </a:r>
            <a:r>
              <a:rPr lang="zh-CN" altLang="zh-CN" dirty="0"/>
              <a:t>从软件到云件的变迁</a:t>
            </a:r>
            <a:r>
              <a:rPr lang="zh-CN" altLang="zh-CN" dirty="0">
                <a:effectLst/>
              </a:rPr>
              <a:t> </a:t>
            </a:r>
            <a:endParaRPr lang="en-US" altLang="zh-CN" dirty="0"/>
          </a:p>
          <a:p>
            <a:pPr>
              <a:buNone/>
            </a:pPr>
            <a:r>
              <a:rPr lang="en-US" altLang="zh-CN" dirty="0"/>
              <a:t>10.1.3  </a:t>
            </a:r>
            <a:r>
              <a:rPr lang="zh-CN" altLang="en-US" dirty="0"/>
              <a:t>云件的关键技术</a:t>
            </a:r>
            <a:endParaRPr lang="en-US" altLang="zh-CN" dirty="0"/>
          </a:p>
          <a:p>
            <a:pPr>
              <a:buNone/>
            </a:pPr>
            <a:r>
              <a:rPr lang="en-US" altLang="zh-CN" dirty="0"/>
              <a:t>10.1.4</a:t>
            </a:r>
            <a:r>
              <a:rPr lang="zh-CN" altLang="en-US" dirty="0"/>
              <a:t>  </a:t>
            </a:r>
            <a:r>
              <a:rPr lang="zh-CN" altLang="zh-CN" dirty="0"/>
              <a:t>云件的开发、部署和运行模式 </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10.3.1</a:t>
            </a:r>
            <a:r>
              <a:rPr lang="zh-CN" altLang="en-US" dirty="0"/>
              <a:t>  </a:t>
            </a:r>
            <a:r>
              <a:rPr lang="zh-CN" altLang="zh-CN" dirty="0"/>
              <a:t>云件的开发模式</a:t>
            </a:r>
            <a:r>
              <a:rPr lang="zh-CN" altLang="zh-CN" dirty="0">
                <a:effectLst/>
              </a:rPr>
              <a:t> </a:t>
            </a:r>
            <a:endParaRPr lang="zh-CN" altLang="en-US" dirty="0"/>
          </a:p>
        </p:txBody>
      </p:sp>
      <p:sp>
        <p:nvSpPr>
          <p:cNvPr id="3" name="内容占位符 2"/>
          <p:cNvSpPr>
            <a:spLocks noGrp="1"/>
          </p:cNvSpPr>
          <p:nvPr>
            <p:ph idx="1"/>
          </p:nvPr>
        </p:nvSpPr>
        <p:spPr>
          <a:xfrm>
            <a:off x="609600" y="1600201"/>
            <a:ext cx="11002178" cy="4709119"/>
          </a:xfrm>
        </p:spPr>
        <p:txBody>
          <a:bodyPr>
            <a:normAutofit/>
          </a:bodyPr>
          <a:lstStyle/>
          <a:p>
            <a:pPr marL="0" indent="0">
              <a:buNone/>
            </a:pPr>
            <a:r>
              <a:rPr lang="en-US" altLang="zh-CN" dirty="0"/>
              <a:t>2</a:t>
            </a:r>
            <a:r>
              <a:rPr lang="zh-CN" altLang="zh-CN" dirty="0"/>
              <a:t>．效果展示</a:t>
            </a:r>
            <a:endParaRPr lang="zh-CN" altLang="zh-CN" dirty="0"/>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2908658" y="2605115"/>
            <a:ext cx="6367543" cy="3211792"/>
          </a:xfrm>
          <a:prstGeom prst="rect">
            <a:avLst/>
          </a:prstGeom>
          <a:noFill/>
          <a:ln>
            <a:noFill/>
          </a:ln>
        </p:spPr>
      </p:pic>
      <p:sp>
        <p:nvSpPr>
          <p:cNvPr id="4" name="矩形 3"/>
          <p:cNvSpPr/>
          <p:nvPr/>
        </p:nvSpPr>
        <p:spPr>
          <a:xfrm>
            <a:off x="4746373" y="6124654"/>
            <a:ext cx="2728632" cy="369332"/>
          </a:xfrm>
          <a:prstGeom prst="rect">
            <a:avLst/>
          </a:prstGeom>
        </p:spPr>
        <p:txBody>
          <a:bodyPr wrap="none">
            <a:spAutoFit/>
          </a:bodyPr>
          <a:lstStyle/>
          <a:p>
            <a:r>
              <a:rPr lang="zh-CN" altLang="zh-CN" kern="1000" dirty="0">
                <a:latin typeface="Times New Roman" panose="02020603050405020304" pitchFamily="18" charset="0"/>
                <a:ea typeface="方正宋一简体"/>
                <a:cs typeface="Times New Roman" panose="02020603050405020304" pitchFamily="18" charset="0"/>
              </a:rPr>
              <a:t>图</a:t>
            </a:r>
            <a:r>
              <a:rPr lang="en-US" altLang="zh-CN" kern="1000" dirty="0">
                <a:latin typeface="Times New Roman" panose="02020603050405020304" pitchFamily="18" charset="0"/>
                <a:ea typeface="方正宋一简体"/>
              </a:rPr>
              <a:t>10.16  </a:t>
            </a:r>
            <a:r>
              <a:rPr lang="zh-CN" altLang="zh-CN" kern="1000" dirty="0">
                <a:latin typeface="Times New Roman" panose="02020603050405020304" pitchFamily="18" charset="0"/>
                <a:ea typeface="方正宋一简体"/>
                <a:cs typeface="Times New Roman" panose="02020603050405020304" pitchFamily="18" charset="0"/>
              </a:rPr>
              <a:t>云件分类结果图</a:t>
            </a:r>
            <a:r>
              <a:rPr lang="zh-CN" altLang="zh-CN" dirty="0">
                <a:effectLst/>
              </a:rPr>
              <a:t>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5135893" y="3140967"/>
            <a:ext cx="6446507" cy="2688300"/>
          </a:xfrm>
          <a:prstGeom prst="rect">
            <a:avLst/>
          </a:prstGeom>
        </p:spPr>
        <p:txBody>
          <a:bodyPr vert="horz" lIns="121920" tIns="60960" rIns="121920" bIns="60960" rtlCol="0">
            <a:normAutofit/>
          </a:bodyPr>
          <a:lstStyle/>
          <a:p>
            <a:pPr marL="457200" indent="-457200">
              <a:lnSpc>
                <a:spcPct val="120000"/>
              </a:lnSpc>
              <a:buFont typeface="Arial" panose="020B0604020202020204" pitchFamily="34" charset="0"/>
              <a:buChar char="•"/>
            </a:pPr>
            <a:r>
              <a:rPr lang="zh-CN" altLang="zh-CN" sz="2800" dirty="0"/>
              <a:t>从软件到云件</a:t>
            </a:r>
            <a:r>
              <a:rPr lang="zh-CN" altLang="zh-CN" sz="2800" dirty="0">
                <a:effectLst/>
              </a:rPr>
              <a:t> </a:t>
            </a:r>
            <a:r>
              <a:rPr lang="zh-CN" altLang="en-US" sz="2800" dirty="0"/>
              <a:t>	</a:t>
            </a:r>
            <a:endParaRPr lang="en-US" altLang="zh-CN" sz="2800" dirty="0"/>
          </a:p>
          <a:p>
            <a:pPr marL="457200" indent="-457200">
              <a:lnSpc>
                <a:spcPct val="120000"/>
              </a:lnSpc>
              <a:buFont typeface="Arial" panose="020B0604020202020204" pitchFamily="34" charset="0"/>
              <a:buChar char="•"/>
            </a:pPr>
            <a:r>
              <a:rPr lang="zh-CN" altLang="zh-CN" sz="2800" dirty="0"/>
              <a:t>云件系统的架构设计与运行原理 </a:t>
            </a:r>
            <a:endParaRPr lang="en-US" altLang="zh-CN" sz="2800" dirty="0"/>
          </a:p>
          <a:p>
            <a:pPr marL="457200" indent="-457200">
              <a:lnSpc>
                <a:spcPct val="120000"/>
              </a:lnSpc>
              <a:buFont typeface="Arial" panose="020B0604020202020204" pitchFamily="34" charset="0"/>
              <a:buChar char="•"/>
            </a:pPr>
            <a:r>
              <a:rPr lang="zh-CN" altLang="zh-CN" sz="2800" dirty="0"/>
              <a:t>云件的开发模式与效果 </a:t>
            </a:r>
            <a:endParaRPr lang="en-US" altLang="zh-CN" sz="2800" dirty="0"/>
          </a:p>
          <a:p>
            <a:pPr marL="457200" indent="-457200">
              <a:lnSpc>
                <a:spcPct val="120000"/>
              </a:lnSpc>
              <a:buFont typeface="Arial" panose="020B0604020202020204" pitchFamily="34" charset="0"/>
              <a:buChar char="•"/>
            </a:pPr>
            <a:r>
              <a:rPr lang="zh-CN" altLang="zh-CN" sz="2800" dirty="0"/>
              <a:t>云件在大规模在线实训平台中的应用 </a:t>
            </a:r>
            <a:endParaRPr lang="en-US" altLang="zh-CN" sz="2800" dirty="0"/>
          </a:p>
          <a:p>
            <a:pPr marL="457200" indent="-457200">
              <a:lnSpc>
                <a:spcPct val="120000"/>
              </a:lnSpc>
              <a:buFont typeface="Arial" panose="020B0604020202020204" pitchFamily="34" charset="0"/>
              <a:buChar char="•"/>
            </a:pPr>
            <a:r>
              <a:rPr lang="zh-CN" altLang="zh-CN" sz="2800" dirty="0"/>
              <a:t>实践：云件应用开发实例</a:t>
            </a:r>
            <a:r>
              <a:rPr lang="zh-CN" altLang="zh-CN" sz="2400" dirty="0">
                <a:effectLst/>
              </a:rPr>
              <a:t> </a:t>
            </a:r>
            <a:endParaRPr lang="en-US" altLang="zh-CN" sz="2800" dirty="0"/>
          </a:p>
        </p:txBody>
      </p:sp>
      <p:pic>
        <p:nvPicPr>
          <p:cNvPr id="5" name="Picture 2"/>
          <p:cNvPicPr>
            <a:picLocks noChangeAspect="1" noChangeArrowheads="1"/>
          </p:cNvPicPr>
          <p:nvPr/>
        </p:nvPicPr>
        <p:blipFill>
          <a:blip r:embed="rId1" cstate="print"/>
          <a:srcRect/>
          <a:stretch>
            <a:fillRect/>
          </a:stretch>
        </p:blipFill>
        <p:spPr bwMode="auto">
          <a:xfrm>
            <a:off x="319927" y="2546197"/>
            <a:ext cx="4704523" cy="3136348"/>
          </a:xfrm>
          <a:prstGeom prst="rect">
            <a:avLst/>
          </a:prstGeom>
          <a:noFill/>
          <a:ln w="9525">
            <a:noFill/>
            <a:miter lim="800000"/>
            <a:headEnd/>
            <a:tailEnd/>
          </a:ln>
        </p:spPr>
      </p:pic>
      <p:sp>
        <p:nvSpPr>
          <p:cNvPr id="6" name="标题 1"/>
          <p:cNvSpPr txBox="1"/>
          <p:nvPr/>
        </p:nvSpPr>
        <p:spPr>
          <a:xfrm>
            <a:off x="914400" y="932724"/>
            <a:ext cx="10363200" cy="1470025"/>
          </a:xfrm>
          <a:prstGeom prst="rect">
            <a:avLst/>
          </a:prstGeom>
        </p:spPr>
        <p:txBody>
          <a:bodyPr vert="horz" lIns="121920" tIns="60960" rIns="121920" bIns="60960" rtlCol="0" anchor="ctr">
            <a:normAutofit/>
          </a:bodyPr>
          <a:lstStyle/>
          <a:p>
            <a:pPr algn="ctr" defTabSz="1219200">
              <a:spcBef>
                <a:spcPct val="0"/>
              </a:spcBef>
              <a:defRPr/>
            </a:pPr>
            <a:r>
              <a:rPr lang="zh-CN" altLang="en-US" sz="5865" dirty="0">
                <a:latin typeface="黑体" panose="02010609060101010101" pitchFamily="49" charset="-122"/>
                <a:ea typeface="黑体" panose="02010609060101010101" pitchFamily="49" charset="-122"/>
                <a:cs typeface="+mj-cs"/>
              </a:rPr>
              <a:t>小结</a:t>
            </a:r>
            <a:endParaRPr lang="zh-CN" altLang="en-US" sz="5865"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126312" y="2739794"/>
            <a:ext cx="7371239" cy="1824203"/>
          </a:xfrm>
        </p:spPr>
        <p:txBody>
          <a:bodyPr>
            <a:noAutofit/>
          </a:bodyPr>
          <a:lstStyle/>
          <a:p>
            <a:r>
              <a:rPr lang="en-US" altLang="zh-CN" sz="8000" b="1" i="1" dirty="0">
                <a:latin typeface="+mn-lt"/>
                <a:ea typeface="宋体" panose="02010600030101010101" pitchFamily="2" charset="-122"/>
              </a:rPr>
              <a:t>Thanks!</a:t>
            </a:r>
            <a:endParaRPr lang="zh-CN" altLang="en-US" sz="8000" b="1" i="1" dirty="0">
              <a:latin typeface="+mn-lt"/>
              <a:ea typeface="宋体" panose="02010600030101010101" pitchFamily="2" charset="-122"/>
            </a:endParaRPr>
          </a:p>
        </p:txBody>
      </p:sp>
    </p:spTree>
  </p:cSld>
  <p:clrMapOvr>
    <a:masterClrMapping/>
  </p:clrMapOvr>
  <p:transition spd="slow" advTm="11091">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10.1.1</a:t>
            </a:r>
            <a:r>
              <a:rPr lang="zh-CN" altLang="zh-CN" dirty="0"/>
              <a:t>云件的基本概念</a:t>
            </a:r>
            <a:endParaRPr lang="zh-CN" altLang="en-US" dirty="0"/>
          </a:p>
        </p:txBody>
      </p:sp>
      <p:sp>
        <p:nvSpPr>
          <p:cNvPr id="3" name="内容占位符 2"/>
          <p:cNvSpPr>
            <a:spLocks noGrp="1"/>
          </p:cNvSpPr>
          <p:nvPr>
            <p:ph idx="1"/>
          </p:nvPr>
        </p:nvSpPr>
        <p:spPr>
          <a:xfrm>
            <a:off x="609600" y="1600201"/>
            <a:ext cx="10972800" cy="4709119"/>
          </a:xfrm>
        </p:spPr>
        <p:txBody>
          <a:bodyPr>
            <a:normAutofit/>
          </a:bodyPr>
          <a:lstStyle/>
          <a:p>
            <a:r>
              <a:rPr lang="zh-CN" altLang="zh-CN" dirty="0"/>
              <a:t>随着云计算和虚拟化技术的兴起，越来越多的软件逐渐把软件主体放在云端，而客户端只需要通过互联网技术使用云端软件的服务即可，使得软件不再依赖于终端软硬件资源，这样的软件形态更多地体现为一种服务，而这样的软件形态则称之为</a:t>
            </a:r>
            <a:r>
              <a:rPr lang="zh-CN" altLang="zh-CN" dirty="0">
                <a:solidFill>
                  <a:srgbClr val="C00000"/>
                </a:solidFill>
              </a:rPr>
              <a:t>云件（</a:t>
            </a:r>
            <a:r>
              <a:rPr lang="en-US" altLang="zh-CN" dirty="0" err="1">
                <a:solidFill>
                  <a:srgbClr val="C00000"/>
                </a:solidFill>
              </a:rPr>
              <a:t>Cloudware</a:t>
            </a:r>
            <a:r>
              <a:rPr lang="zh-CN" altLang="zh-CN" dirty="0">
                <a:solidFill>
                  <a:srgbClr val="C00000"/>
                </a:solidFill>
              </a:rPr>
              <a:t>）</a:t>
            </a:r>
            <a:r>
              <a:rPr lang="zh-CN" altLang="zh-CN" dirty="0"/>
              <a:t>。</a:t>
            </a:r>
            <a:endParaRPr lang="zh-CN" altLang="en-US" sz="266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0972800" cy="4709119"/>
          </a:xfrm>
        </p:spPr>
        <p:txBody>
          <a:bodyPr>
            <a:normAutofit/>
          </a:bodyPr>
          <a:lstStyle/>
          <a:p>
            <a:pPr>
              <a:buNone/>
            </a:pPr>
            <a:r>
              <a:rPr lang="en-US" altLang="zh-CN" sz="3200" dirty="0"/>
              <a:t>1</a:t>
            </a:r>
            <a:r>
              <a:rPr lang="zh-CN" altLang="en-US" sz="3200" dirty="0"/>
              <a:t>．</a:t>
            </a:r>
            <a:r>
              <a:rPr lang="zh-CN" altLang="zh-CN" dirty="0"/>
              <a:t>本地部署软件架构</a:t>
            </a:r>
            <a:endParaRPr lang="en-US" altLang="zh-CN" dirty="0"/>
          </a:p>
          <a:p>
            <a:r>
              <a:rPr lang="zh-CN" altLang="zh-CN" dirty="0">
                <a:solidFill>
                  <a:srgbClr val="C00000"/>
                </a:solidFill>
              </a:rPr>
              <a:t>本地部署软件（</a:t>
            </a:r>
            <a:r>
              <a:rPr lang="en-US" altLang="zh-CN" dirty="0">
                <a:solidFill>
                  <a:srgbClr val="C00000"/>
                </a:solidFill>
              </a:rPr>
              <a:t>On-Premise-Software</a:t>
            </a:r>
            <a:r>
              <a:rPr lang="zh-CN" altLang="zh-CN" dirty="0">
                <a:solidFill>
                  <a:srgbClr val="C00000"/>
                </a:solidFill>
              </a:rPr>
              <a:t>）架构</a:t>
            </a:r>
            <a:r>
              <a:rPr lang="zh-CN" altLang="zh-CN" dirty="0"/>
              <a:t>是一种完全运行在本地环境中且依赖本地资源的软件模式，传统的单机软件大都属于</a:t>
            </a:r>
            <a:r>
              <a:rPr lang="en-US" altLang="zh-CN" dirty="0"/>
              <a:t>On-Premise-Software</a:t>
            </a:r>
            <a:r>
              <a:rPr lang="zh-CN" altLang="zh-CN" dirty="0"/>
              <a:t>，这种软件需要在本地部署软件依赖的全部库和相关组件，如果有特殊硬件依赖比如</a:t>
            </a:r>
            <a:r>
              <a:rPr lang="en-US" altLang="zh-CN" dirty="0"/>
              <a:t>GPU</a:t>
            </a:r>
            <a:r>
              <a:rPr lang="zh-CN" altLang="zh-CN" dirty="0"/>
              <a:t>加速器等，则需要用户自己安装相关硬件。同时，软件的管理、部署和运维也完全依赖于用户自身，产生的数据也都存储在本地，所以还需要采取额外的措施来保证系统的安全。</a:t>
            </a:r>
            <a:r>
              <a:rPr lang="zh-CN" altLang="zh-CN" sz="2400" dirty="0">
                <a:effectLst/>
              </a:rPr>
              <a:t> </a:t>
            </a:r>
            <a:endParaRPr lang="zh-CN" altLang="en-US" sz="266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0972800" cy="4709119"/>
          </a:xfrm>
        </p:spPr>
        <p:txBody>
          <a:bodyPr>
            <a:normAutofit/>
          </a:bodyPr>
          <a:lstStyle/>
          <a:p>
            <a:pPr>
              <a:buNone/>
            </a:pPr>
            <a:r>
              <a:rPr lang="en-US" altLang="zh-CN" sz="3200" dirty="0"/>
              <a:t>2</a:t>
            </a:r>
            <a:r>
              <a:rPr lang="zh-CN" altLang="en-US" sz="3200" dirty="0"/>
              <a:t>．</a:t>
            </a:r>
            <a:r>
              <a:rPr lang="en-US" altLang="zh-CN" dirty="0"/>
              <a:t> C/S</a:t>
            </a:r>
            <a:r>
              <a:rPr lang="zh-CN" altLang="zh-CN" dirty="0"/>
              <a:t>软件架构</a:t>
            </a:r>
            <a:r>
              <a:rPr lang="zh-CN" altLang="zh-CN" dirty="0">
                <a:effectLst/>
              </a:rPr>
              <a:t> </a:t>
            </a:r>
            <a:endParaRPr lang="en-US" altLang="zh-CN" dirty="0"/>
          </a:p>
          <a:p>
            <a:r>
              <a:rPr lang="en-US" altLang="zh-CN" dirty="0">
                <a:solidFill>
                  <a:srgbClr val="C00000"/>
                </a:solidFill>
              </a:rPr>
              <a:t>C/S</a:t>
            </a:r>
            <a:r>
              <a:rPr lang="zh-CN" altLang="zh-CN" dirty="0">
                <a:solidFill>
                  <a:srgbClr val="C00000"/>
                </a:solidFill>
              </a:rPr>
              <a:t>软件架构</a:t>
            </a:r>
            <a:r>
              <a:rPr lang="zh-CN" altLang="zh-CN" dirty="0"/>
              <a:t>，即</a:t>
            </a:r>
            <a:r>
              <a:rPr lang="en-US" altLang="zh-CN" dirty="0"/>
              <a:t>Client/Server</a:t>
            </a:r>
            <a:r>
              <a:rPr lang="zh-CN" altLang="zh-CN" dirty="0"/>
              <a:t>（客户机</a:t>
            </a:r>
            <a:r>
              <a:rPr lang="en-US" altLang="zh-CN" dirty="0"/>
              <a:t>/</a:t>
            </a:r>
            <a:r>
              <a:rPr lang="zh-CN" altLang="zh-CN" dirty="0"/>
              <a:t>服务器）软件架构，是目前广泛使用的软件系统体系结构，通过它可以充分利用两端硬件环境的优势，将任务合理地分配到</a:t>
            </a:r>
            <a:r>
              <a:rPr lang="en-US" altLang="zh-CN" dirty="0"/>
              <a:t>Client</a:t>
            </a:r>
            <a:r>
              <a:rPr lang="zh-CN" altLang="zh-CN" dirty="0"/>
              <a:t>端和</a:t>
            </a:r>
            <a:r>
              <a:rPr lang="en-US" altLang="zh-CN" dirty="0"/>
              <a:t>Server</a:t>
            </a:r>
            <a:r>
              <a:rPr lang="zh-CN" altLang="zh-CN" dirty="0"/>
              <a:t>端，从而降低系统的通信开销。</a:t>
            </a:r>
            <a:endParaRPr lang="en-US" altLang="zh-CN" dirty="0"/>
          </a:p>
          <a:p>
            <a:r>
              <a:rPr lang="en-US" altLang="zh-CN" dirty="0"/>
              <a:t>C/S</a:t>
            </a:r>
            <a:r>
              <a:rPr lang="zh-CN" altLang="zh-CN" dirty="0"/>
              <a:t>架构软件具有以下优点</a:t>
            </a:r>
            <a:r>
              <a:rPr lang="zh-CN" altLang="en-US" dirty="0"/>
              <a:t>：</a:t>
            </a:r>
            <a:endParaRPr lang="en-US" altLang="zh-CN" dirty="0"/>
          </a:p>
          <a:p>
            <a:pPr marL="0" indent="0">
              <a:buNone/>
            </a:pPr>
            <a:r>
              <a:rPr lang="zh-CN" altLang="zh-CN" dirty="0"/>
              <a:t>（</a:t>
            </a:r>
            <a:r>
              <a:rPr lang="en-US" altLang="zh-CN" dirty="0"/>
              <a:t>1</a:t>
            </a:r>
            <a:r>
              <a:rPr lang="zh-CN" altLang="zh-CN" dirty="0"/>
              <a:t>）数据的操作速度较快。</a:t>
            </a:r>
            <a:endParaRPr lang="en-US" altLang="zh-CN" dirty="0"/>
          </a:p>
          <a:p>
            <a:pPr marL="0" indent="0">
              <a:buNone/>
            </a:pPr>
            <a:r>
              <a:rPr lang="zh-CN" altLang="zh-CN" dirty="0"/>
              <a:t>（</a:t>
            </a:r>
            <a:r>
              <a:rPr lang="en-US" altLang="zh-CN" dirty="0"/>
              <a:t>2</a:t>
            </a:r>
            <a:r>
              <a:rPr lang="zh-CN" altLang="zh-CN" dirty="0"/>
              <a:t>）应用服务器运行数据负荷较轻。</a:t>
            </a:r>
            <a:endParaRPr lang="zh-CN" altLang="zh-CN" dirty="0"/>
          </a:p>
          <a:p>
            <a:pPr marL="0" indent="0">
              <a:buNone/>
            </a:pPr>
            <a:r>
              <a:rPr lang="zh-CN" altLang="zh-CN" dirty="0"/>
              <a:t>（</a:t>
            </a:r>
            <a:r>
              <a:rPr lang="en-US" altLang="zh-CN" dirty="0"/>
              <a:t>3</a:t>
            </a:r>
            <a:r>
              <a:rPr lang="zh-CN" altLang="zh-CN" dirty="0"/>
              <a:t>）数据的储存管理功能较为透明。</a:t>
            </a:r>
            <a:endParaRPr lang="zh-CN" altLang="en-US" sz="266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0972800" cy="4709119"/>
          </a:xfrm>
        </p:spPr>
        <p:txBody>
          <a:bodyPr>
            <a:normAutofit/>
          </a:bodyPr>
          <a:lstStyle/>
          <a:p>
            <a:pPr>
              <a:buNone/>
            </a:pPr>
            <a:r>
              <a:rPr lang="en-US" altLang="zh-CN" sz="3200" dirty="0"/>
              <a:t>3</a:t>
            </a:r>
            <a:r>
              <a:rPr lang="zh-CN" altLang="en-US" sz="3200" dirty="0"/>
              <a:t>．</a:t>
            </a:r>
            <a:r>
              <a:rPr lang="en-US" altLang="zh-CN" dirty="0"/>
              <a:t> B/S</a:t>
            </a:r>
            <a:r>
              <a:rPr lang="zh-CN" altLang="zh-CN" dirty="0"/>
              <a:t>软件架构</a:t>
            </a:r>
            <a:r>
              <a:rPr lang="zh-CN" altLang="zh-CN" dirty="0">
                <a:effectLst/>
              </a:rPr>
              <a:t> </a:t>
            </a:r>
            <a:endParaRPr lang="en-US" altLang="zh-CN" dirty="0"/>
          </a:p>
          <a:p>
            <a:r>
              <a:rPr lang="en-US" altLang="zh-CN" dirty="0">
                <a:solidFill>
                  <a:srgbClr val="C00000"/>
                </a:solidFill>
              </a:rPr>
              <a:t>B/S</a:t>
            </a:r>
            <a:r>
              <a:rPr lang="zh-CN" altLang="zh-CN" dirty="0">
                <a:solidFill>
                  <a:srgbClr val="C00000"/>
                </a:solidFill>
              </a:rPr>
              <a:t>结构</a:t>
            </a:r>
            <a:r>
              <a:rPr lang="zh-CN" altLang="zh-CN" dirty="0"/>
              <a:t>，即</a:t>
            </a:r>
            <a:r>
              <a:rPr lang="en-US" altLang="zh-CN" dirty="0"/>
              <a:t>Browser/Server</a:t>
            </a:r>
            <a:r>
              <a:rPr lang="zh-CN" altLang="zh-CN" dirty="0"/>
              <a:t>（浏览器</a:t>
            </a:r>
            <a:r>
              <a:rPr lang="en-US" altLang="zh-CN" dirty="0"/>
              <a:t>/</a:t>
            </a:r>
            <a:r>
              <a:rPr lang="zh-CN" altLang="zh-CN" dirty="0"/>
              <a:t>服务器）结构，是随着</a:t>
            </a:r>
            <a:r>
              <a:rPr lang="en-US" altLang="zh-CN" dirty="0"/>
              <a:t>Internet</a:t>
            </a:r>
            <a:r>
              <a:rPr lang="zh-CN" altLang="zh-CN" dirty="0"/>
              <a:t>技术的兴起，对</a:t>
            </a:r>
            <a:r>
              <a:rPr lang="en-US" altLang="zh-CN" dirty="0"/>
              <a:t>C/S</a:t>
            </a:r>
            <a:r>
              <a:rPr lang="zh-CN" altLang="zh-CN" dirty="0"/>
              <a:t>结构的改进。在这种结构下，只需在客户机上安装一个浏览器（</a:t>
            </a:r>
            <a:r>
              <a:rPr lang="en-US" altLang="zh-CN" dirty="0"/>
              <a:t>Browser</a:t>
            </a:r>
            <a:r>
              <a:rPr lang="zh-CN" altLang="zh-CN" dirty="0"/>
              <a:t>），如</a:t>
            </a:r>
            <a:r>
              <a:rPr lang="en-US" altLang="zh-CN" dirty="0"/>
              <a:t>Chrome</a:t>
            </a:r>
            <a:r>
              <a:rPr lang="zh-CN" altLang="zh-CN" dirty="0"/>
              <a:t>或</a:t>
            </a:r>
            <a:r>
              <a:rPr lang="en-US" altLang="zh-CN" dirty="0"/>
              <a:t>Internet Explorer</a:t>
            </a:r>
            <a:r>
              <a:rPr lang="zh-CN" altLang="zh-CN" dirty="0"/>
              <a:t>，在服务器中安装</a:t>
            </a:r>
            <a:r>
              <a:rPr lang="en-US" altLang="zh-CN" dirty="0"/>
              <a:t>Oracle</a:t>
            </a:r>
            <a:r>
              <a:rPr lang="zh-CN" altLang="zh-CN" dirty="0"/>
              <a:t>、</a:t>
            </a:r>
            <a:r>
              <a:rPr lang="en-US" altLang="zh-CN" dirty="0"/>
              <a:t>Sybase</a:t>
            </a:r>
            <a:r>
              <a:rPr lang="zh-CN" altLang="zh-CN" dirty="0"/>
              <a:t>或</a:t>
            </a:r>
            <a:r>
              <a:rPr lang="en-US" altLang="zh-CN" dirty="0"/>
              <a:t>SQL Server</a:t>
            </a:r>
            <a:r>
              <a:rPr lang="zh-CN" altLang="zh-CN" dirty="0"/>
              <a:t>等数据库，在上层通过</a:t>
            </a:r>
            <a:r>
              <a:rPr lang="en-US" altLang="zh-CN" dirty="0"/>
              <a:t>Http</a:t>
            </a:r>
            <a:r>
              <a:rPr lang="zh-CN" altLang="zh-CN" dirty="0"/>
              <a:t>服务器实现</a:t>
            </a:r>
            <a:r>
              <a:rPr lang="en-US" altLang="zh-CN" dirty="0"/>
              <a:t>Web Server</a:t>
            </a:r>
            <a:r>
              <a:rPr lang="zh-CN" altLang="zh-CN" dirty="0"/>
              <a:t>服务，用户就可以通过浏览器使用软件。</a:t>
            </a:r>
            <a:endParaRPr lang="en-US" altLang="zh-CN" dirty="0"/>
          </a:p>
          <a:p>
            <a:r>
              <a:rPr lang="en-US" altLang="zh-CN" dirty="0"/>
              <a:t>B/S</a:t>
            </a:r>
            <a:r>
              <a:rPr lang="zh-CN" altLang="zh-CN" dirty="0"/>
              <a:t>软件架构具有以下优点</a:t>
            </a:r>
            <a:r>
              <a:rPr lang="zh-CN" altLang="en-US" dirty="0"/>
              <a:t>：</a:t>
            </a:r>
            <a:endParaRPr lang="en-US" altLang="zh-CN" dirty="0"/>
          </a:p>
          <a:p>
            <a:pPr marL="0" indent="0">
              <a:buNone/>
            </a:pPr>
            <a:r>
              <a:rPr lang="zh-CN" altLang="zh-CN" dirty="0"/>
              <a:t>（</a:t>
            </a:r>
            <a:r>
              <a:rPr lang="en-US" altLang="zh-CN" dirty="0"/>
              <a:t>1</a:t>
            </a:r>
            <a:r>
              <a:rPr lang="zh-CN" altLang="zh-CN" dirty="0"/>
              <a:t>）</a:t>
            </a:r>
            <a:r>
              <a:rPr lang="en-US" altLang="zh-CN" dirty="0"/>
              <a:t>B/S</a:t>
            </a:r>
            <a:r>
              <a:rPr lang="zh-CN" altLang="zh-CN" dirty="0"/>
              <a:t>适用于广域网环境支持更多的客户。</a:t>
            </a:r>
            <a:endParaRPr lang="zh-CN" altLang="zh-CN" dirty="0"/>
          </a:p>
          <a:p>
            <a:pPr marL="0" indent="0">
              <a:buNone/>
            </a:pPr>
            <a:r>
              <a:rPr lang="zh-CN" altLang="zh-CN" dirty="0"/>
              <a:t>（</a:t>
            </a:r>
            <a:r>
              <a:rPr lang="en-US" altLang="zh-CN" dirty="0"/>
              <a:t>2</a:t>
            </a:r>
            <a:r>
              <a:rPr lang="zh-CN" altLang="zh-CN" dirty="0"/>
              <a:t>）维护和升级方式简单。</a:t>
            </a:r>
            <a:endParaRPr lang="en-US" altLang="zh-CN" dirty="0"/>
          </a:p>
          <a:p>
            <a:pPr marL="0" indent="0">
              <a:buNone/>
            </a:pPr>
            <a:r>
              <a:rPr lang="zh-CN" altLang="zh-CN" dirty="0"/>
              <a:t>（</a:t>
            </a:r>
            <a:r>
              <a:rPr lang="en-US" altLang="zh-CN" dirty="0"/>
              <a:t>3</a:t>
            </a:r>
            <a:r>
              <a:rPr lang="zh-CN" altLang="zh-CN" dirty="0"/>
              <a:t>）跨平台设备接入。</a:t>
            </a:r>
            <a:endParaRPr lang="zh-CN" altLang="en-US" sz="266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t>10.1.2</a:t>
            </a:r>
            <a:r>
              <a:rPr lang="zh-CN" altLang="en-US" dirty="0"/>
              <a:t>  </a:t>
            </a:r>
            <a:r>
              <a:rPr lang="zh-CN" altLang="zh-CN" dirty="0"/>
              <a:t>从软件到云件的变迁</a:t>
            </a:r>
            <a:r>
              <a:rPr lang="zh-CN" altLang="zh-CN" dirty="0">
                <a:effectLst/>
              </a:rPr>
              <a:t> </a:t>
            </a:r>
            <a:endParaRPr lang="zh-CN" altLang="en-US" dirty="0"/>
          </a:p>
        </p:txBody>
      </p:sp>
      <p:sp>
        <p:nvSpPr>
          <p:cNvPr id="3" name="内容占位符 2"/>
          <p:cNvSpPr>
            <a:spLocks noGrp="1"/>
          </p:cNvSpPr>
          <p:nvPr>
            <p:ph idx="1"/>
          </p:nvPr>
        </p:nvSpPr>
        <p:spPr>
          <a:xfrm>
            <a:off x="609600" y="1600201"/>
            <a:ext cx="10972800" cy="4709119"/>
          </a:xfrm>
        </p:spPr>
        <p:txBody>
          <a:bodyPr>
            <a:normAutofit lnSpcReduction="10000"/>
          </a:bodyPr>
          <a:lstStyle/>
          <a:p>
            <a:pPr>
              <a:buNone/>
            </a:pPr>
            <a:r>
              <a:rPr lang="en-US" altLang="zh-CN" sz="3200" dirty="0"/>
              <a:t>4</a:t>
            </a:r>
            <a:r>
              <a:rPr lang="zh-CN" altLang="en-US" sz="3200" dirty="0"/>
              <a:t>．</a:t>
            </a:r>
            <a:r>
              <a:rPr lang="en-US" altLang="zh-CN" dirty="0"/>
              <a:t> SaaS</a:t>
            </a:r>
            <a:r>
              <a:rPr lang="zh-CN" altLang="zh-CN" dirty="0"/>
              <a:t>软件架构</a:t>
            </a:r>
            <a:r>
              <a:rPr lang="zh-CN" altLang="zh-CN" dirty="0">
                <a:effectLst/>
              </a:rPr>
              <a:t> </a:t>
            </a:r>
            <a:endParaRPr lang="en-US" altLang="zh-CN" dirty="0"/>
          </a:p>
          <a:p>
            <a:r>
              <a:rPr lang="zh-CN" altLang="zh-CN" dirty="0"/>
              <a:t>在</a:t>
            </a:r>
            <a:r>
              <a:rPr lang="en-US" altLang="zh-CN" dirty="0"/>
              <a:t>SaaS</a:t>
            </a:r>
            <a:r>
              <a:rPr lang="zh-CN" altLang="zh-CN" dirty="0"/>
              <a:t>模式中，软件服务商将应用软件部署在云端服务器上，客户根据自身的实际需求通过网络按需购买软件服务商提供的软件服务并支付相应的费用。</a:t>
            </a:r>
            <a:r>
              <a:rPr lang="en-US" altLang="zh-CN" dirty="0"/>
              <a:t>SaaS</a:t>
            </a:r>
            <a:r>
              <a:rPr lang="zh-CN" altLang="zh-CN" dirty="0"/>
              <a:t>提供商为企业搭建信息化所需的所有网络基础设施及软件、硬件运作平台，并负责前期实施、后期维护等一系列服务，企业无需再购买软硬件、建设机房、招聘</a:t>
            </a:r>
            <a:r>
              <a:rPr lang="en-US" altLang="zh-CN" dirty="0"/>
              <a:t>IT</a:t>
            </a:r>
            <a:r>
              <a:rPr lang="zh-CN" altLang="zh-CN" dirty="0"/>
              <a:t>人员，即可通过互联网使用信息系统。</a:t>
            </a:r>
            <a:endParaRPr lang="en-US" altLang="zh-CN" dirty="0"/>
          </a:p>
          <a:p>
            <a:r>
              <a:rPr lang="en-US" altLang="zh-CN" dirty="0"/>
              <a:t>SaaS</a:t>
            </a:r>
            <a:r>
              <a:rPr lang="zh-CN" altLang="zh-CN" dirty="0"/>
              <a:t>架构有以下优点</a:t>
            </a:r>
            <a:r>
              <a:rPr lang="zh-CN" altLang="en-US" dirty="0"/>
              <a:t>：</a:t>
            </a:r>
            <a:endParaRPr lang="zh-CN" altLang="zh-CN" dirty="0"/>
          </a:p>
          <a:p>
            <a:pPr marL="0" indent="0">
              <a:buNone/>
            </a:pPr>
            <a:r>
              <a:rPr lang="zh-CN" altLang="zh-CN" dirty="0"/>
              <a:t>（</a:t>
            </a:r>
            <a:r>
              <a:rPr lang="en-US" altLang="zh-CN" dirty="0"/>
              <a:t>1</a:t>
            </a:r>
            <a:r>
              <a:rPr lang="zh-CN" altLang="zh-CN" dirty="0"/>
              <a:t>）软件复用，动态资源。</a:t>
            </a:r>
            <a:endParaRPr lang="en-US" altLang="zh-CN" dirty="0"/>
          </a:p>
          <a:p>
            <a:pPr marL="0" indent="0">
              <a:buNone/>
            </a:pPr>
            <a:r>
              <a:rPr lang="zh-CN" altLang="zh-CN" dirty="0"/>
              <a:t>（</a:t>
            </a:r>
            <a:r>
              <a:rPr lang="en-US" altLang="zh-CN" dirty="0"/>
              <a:t>2</a:t>
            </a:r>
            <a:r>
              <a:rPr lang="zh-CN" altLang="zh-CN" dirty="0"/>
              <a:t>）按需付费，成本低廉</a:t>
            </a:r>
            <a:r>
              <a:rPr lang="zh-CN" altLang="en-US" dirty="0"/>
              <a:t>。</a:t>
            </a:r>
            <a:endParaRPr lang="en-US" altLang="zh-CN" dirty="0"/>
          </a:p>
          <a:p>
            <a:pPr marL="0" indent="0">
              <a:buNone/>
            </a:pPr>
            <a:r>
              <a:rPr lang="zh-CN" altLang="zh-CN" dirty="0"/>
              <a:t>（</a:t>
            </a:r>
            <a:r>
              <a:rPr lang="en-US" altLang="zh-CN" dirty="0"/>
              <a:t>3</a:t>
            </a:r>
            <a:r>
              <a:rPr lang="zh-CN" altLang="zh-CN" dirty="0"/>
              <a:t>）快速部署，统一运维。</a:t>
            </a:r>
            <a:endParaRPr lang="zh-CN"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5186</Words>
  <Application>WPS 演示</Application>
  <PresentationFormat>宽屏</PresentationFormat>
  <Paragraphs>327</Paragraphs>
  <Slides>42</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1" baseType="lpstr">
      <vt:lpstr>Arial</vt:lpstr>
      <vt:lpstr>宋体</vt:lpstr>
      <vt:lpstr>Wingdings</vt:lpstr>
      <vt:lpstr>微软雅黑</vt:lpstr>
      <vt:lpstr>黑体</vt:lpstr>
      <vt:lpstr>Times New Roman</vt:lpstr>
      <vt:lpstr>方正宋一简体</vt:lpstr>
      <vt:lpstr>文泉驿微米黑</vt:lpstr>
      <vt:lpstr>方正兰亭黑简体</vt:lpstr>
      <vt:lpstr>等线 Light</vt:lpstr>
      <vt:lpstr>仿宋</vt:lpstr>
      <vt:lpstr>Arial Unicode MS</vt:lpstr>
      <vt:lpstr>等线</vt:lpstr>
      <vt:lpstr>Batang</vt:lpstr>
      <vt:lpstr>Calibri</vt:lpstr>
      <vt:lpstr>方正兰亭黑简体</vt:lpstr>
      <vt:lpstr>方正宋一简体</vt:lpstr>
      <vt:lpstr>Office 主题​​</vt:lpstr>
      <vt:lpstr>Visio.Drawing.11</vt:lpstr>
      <vt:lpstr>PowerPoint 演示文稿</vt:lpstr>
      <vt:lpstr>《云计算原理与实践》课程总览</vt:lpstr>
      <vt:lpstr>Outline</vt:lpstr>
      <vt:lpstr>10.1  从软件到云件 	</vt:lpstr>
      <vt:lpstr>10.1.1云件的基本概念</vt:lpstr>
      <vt:lpstr>10.1.2  从软件到云件的变迁 </vt:lpstr>
      <vt:lpstr>10.1.2  从软件到云件的变迁 </vt:lpstr>
      <vt:lpstr>10.1.2  从软件到云件的变迁 </vt:lpstr>
      <vt:lpstr>10.1.2  从软件到云件的变迁 </vt:lpstr>
      <vt:lpstr>10.1.2  从软件到云件的变迁 </vt:lpstr>
      <vt:lpstr>10.1.2  从软件到云件的变迁 </vt:lpstr>
      <vt:lpstr>10.1.2  从软件到云件的变迁 </vt:lpstr>
      <vt:lpstr>10.1.2  从软件到云件的变迁 </vt:lpstr>
      <vt:lpstr>10.1.3  云件的关键技术 </vt:lpstr>
      <vt:lpstr>10.1.3  云件的关键技术 </vt:lpstr>
      <vt:lpstr>10.1.3  云件的关键技术 </vt:lpstr>
      <vt:lpstr>10.1.3  云件的关键技术 </vt:lpstr>
      <vt:lpstr>10.1.3  云件的关键技术 </vt:lpstr>
      <vt:lpstr>10.1.4  云件的开发、部署和运行模式 </vt:lpstr>
      <vt:lpstr>10.1.4  云件的开发、部署和运行模式 </vt:lpstr>
      <vt:lpstr>10.1.4  云件的开发、部署和运行模式 </vt:lpstr>
      <vt:lpstr>10.2  云件系统的架构设计与运行原理 	</vt:lpstr>
      <vt:lpstr>10.2.1  计算与存储分离的设计理念 </vt:lpstr>
      <vt:lpstr>10.2.1  计算与存储分离的设计理念 </vt:lpstr>
      <vt:lpstr>10.2.2  基于微服务架构的云件模型 </vt:lpstr>
      <vt:lpstr>10.2.2  基于微服务架构的云件模型 </vt:lpstr>
      <vt:lpstr>10.2.2  基于微服务架构的云件模型 </vt:lpstr>
      <vt:lpstr>10.2.2  基于微服务架构的云件模型 </vt:lpstr>
      <vt:lpstr>10.2.2  基于微服务架构的云件模型 </vt:lpstr>
      <vt:lpstr>10.2.3  云件的系统级架构设计 </vt:lpstr>
      <vt:lpstr>10.2.3  云件的系统级架构设计 </vt:lpstr>
      <vt:lpstr>10.2.3  云件的系统级架构设计 </vt:lpstr>
      <vt:lpstr>10.2.3  云件的系统级架构设计 </vt:lpstr>
      <vt:lpstr>10.2.3  云件的系统级架构设计 </vt:lpstr>
      <vt:lpstr>10.3  云件的开发模式与效果 	</vt:lpstr>
      <vt:lpstr>10.3.1  云件的开发模式 </vt:lpstr>
      <vt:lpstr>10.3.1  云件的开发模式 </vt:lpstr>
      <vt:lpstr>10.3.1  云件的开发模式 </vt:lpstr>
      <vt:lpstr>10.3.2  云件的效果展示 </vt:lpstr>
      <vt:lpstr>10.3.1  云件的开发模式 </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邰 丽媛</dc:creator>
  <cp:lastModifiedBy>lqx</cp:lastModifiedBy>
  <cp:revision>24</cp:revision>
  <dcterms:created xsi:type="dcterms:W3CDTF">2020-11-24T13:35:21Z</dcterms:created>
  <dcterms:modified xsi:type="dcterms:W3CDTF">2020-11-24T13:35:21Z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