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81" r:id="rId3"/>
    <p:sldId id="328" r:id="rId5"/>
    <p:sldId id="755" r:id="rId6"/>
    <p:sldId id="756" r:id="rId7"/>
    <p:sldId id="769" r:id="rId8"/>
    <p:sldId id="757" r:id="rId9"/>
    <p:sldId id="771" r:id="rId10"/>
    <p:sldId id="772" r:id="rId11"/>
    <p:sldId id="791" r:id="rId12"/>
    <p:sldId id="774" r:id="rId13"/>
    <p:sldId id="793" r:id="rId14"/>
    <p:sldId id="775" r:id="rId15"/>
    <p:sldId id="776" r:id="rId16"/>
    <p:sldId id="780" r:id="rId17"/>
    <p:sldId id="781" r:id="rId18"/>
    <p:sldId id="778" r:id="rId19"/>
    <p:sldId id="779" r:id="rId20"/>
    <p:sldId id="777" r:id="rId21"/>
    <p:sldId id="794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6" r:id="rId31"/>
    <p:sldId id="790" r:id="rId32"/>
    <p:sldId id="64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2"/>
    <a:srgbClr val="111214"/>
    <a:srgbClr val="F0FAFF"/>
    <a:srgbClr val="EEF9FE"/>
    <a:srgbClr val="08101F"/>
    <a:srgbClr val="FB7DFB"/>
    <a:srgbClr val="C0C0C0"/>
    <a:srgbClr val="345784"/>
    <a:srgbClr val="00FFFF"/>
    <a:srgbClr val="FBC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6" autoAdjust="0"/>
    <p:restoredTop sz="83855" autoAdjust="0"/>
  </p:normalViewPr>
  <p:slideViewPr>
    <p:cSldViewPr snapToGrid="0">
      <p:cViewPr varScale="1">
        <p:scale>
          <a:sx n="69" d="100"/>
          <a:sy n="69" d="100"/>
        </p:scale>
        <p:origin x="686" y="58"/>
      </p:cViewPr>
      <p:guideLst>
        <p:guide orient="horz" pos="2230"/>
        <p:guide pos="3912"/>
        <p:guide orient="horz" pos="23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36" y="108"/>
      </p:cViewPr>
      <p:guideLst>
        <p:guide orient="horz" pos="297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740EC-C22F-43D1-9F9C-D21844C5E4E1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7812274-AA87-431C-8D39-2CD8C073C22C}">
      <dgm:prSet phldrT="[文本]" custT="1"/>
      <dgm:spPr/>
      <dgm:t>
        <a:bodyPr/>
        <a:lstStyle/>
        <a:p>
          <a:r>
            <a: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内部管理</a:t>
          </a:r>
        </a:p>
      </dgm:t>
    </dgm:pt>
    <dgm:pt modelId="{1D3F26E3-7296-4FD1-B3F5-E87F85A131BB}" cxnId="{4760B886-6131-4F08-BCEC-580C8AAC3A0D}" type="parTrans">
      <dgm:prSet/>
      <dgm:spPr/>
      <dgm:t>
        <a:bodyPr/>
        <a:lstStyle/>
        <a:p>
          <a:endParaRPr lang="zh-CN" altLang="en-US"/>
        </a:p>
      </dgm:t>
    </dgm:pt>
    <dgm:pt modelId="{5E9322A9-E31A-4C44-A404-0FDBAF04FBBD}" cxnId="{4760B886-6131-4F08-BCEC-580C8AAC3A0D}" type="sibTrans">
      <dgm:prSet/>
      <dgm:spPr/>
      <dgm:t>
        <a:bodyPr/>
        <a:lstStyle/>
        <a:p>
          <a:endParaRPr lang="zh-CN" altLang="en-US"/>
        </a:p>
      </dgm:t>
    </dgm:pt>
    <dgm:pt modelId="{23EBA9FB-27E5-4AE2-BD7E-32AF9A6255DD}">
      <dgm:prSet phldrT="[文本]" custT="1"/>
      <dgm:spPr/>
      <dgm:t>
        <a:bodyPr/>
        <a:lstStyle/>
        <a:p>
          <a:r>
            <a: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主机提供</a:t>
          </a:r>
        </a:p>
      </dgm:t>
    </dgm:pt>
    <dgm:pt modelId="{4E4E9F8C-3DFB-403B-BD3F-2E4E3F98096E}" cxnId="{ACE1D9E9-99EB-4089-950D-71EAA413BBC5}" type="parTrans">
      <dgm:prSet/>
      <dgm:spPr/>
      <dgm:t>
        <a:bodyPr/>
        <a:lstStyle/>
        <a:p>
          <a:endParaRPr lang="zh-CN" altLang="en-US"/>
        </a:p>
      </dgm:t>
    </dgm:pt>
    <dgm:pt modelId="{E14DF00E-5F5C-4D47-8A38-B3C275031F00}" cxnId="{ACE1D9E9-99EB-4089-950D-71EAA413BBC5}" type="sibTrans">
      <dgm:prSet/>
      <dgm:spPr/>
      <dgm:t>
        <a:bodyPr/>
        <a:lstStyle/>
        <a:p>
          <a:endParaRPr lang="zh-CN" altLang="en-US"/>
        </a:p>
      </dgm:t>
    </dgm:pt>
    <dgm:pt modelId="{9D8D2D70-BAA1-4C25-83A6-48C9BAA88781}">
      <dgm:prSet phldrT="[文本]" custT="1"/>
      <dgm:spPr/>
      <dgm:t>
        <a:bodyPr/>
        <a:lstStyle/>
        <a:p>
          <a:r>
            <a: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通过服务器和操作系统单独管理</a:t>
          </a:r>
        </a:p>
      </dgm:t>
    </dgm:pt>
    <dgm:pt modelId="{0614FE81-8A4B-4073-86A9-1E3BCB530A39}" cxnId="{F1116DDF-2DF1-4EFF-97E7-A1F1BBEB7AD7}" type="parTrans">
      <dgm:prSet/>
      <dgm:spPr/>
      <dgm:t>
        <a:bodyPr/>
        <a:lstStyle/>
        <a:p>
          <a:endParaRPr lang="zh-CN" altLang="en-US"/>
        </a:p>
      </dgm:t>
    </dgm:pt>
    <dgm:pt modelId="{DE1BD117-6DA3-45BA-B19E-52F7B6B0428E}" cxnId="{F1116DDF-2DF1-4EFF-97E7-A1F1BBEB7AD7}" type="sibTrans">
      <dgm:prSet/>
      <dgm:spPr/>
      <dgm:t>
        <a:bodyPr/>
        <a:lstStyle/>
        <a:p>
          <a:endParaRPr lang="zh-CN" altLang="en-US"/>
        </a:p>
      </dgm:t>
    </dgm:pt>
    <dgm:pt modelId="{904864C2-E275-4CB8-AE2B-15BD70B857B9}">
      <dgm:prSet phldrT="[文本]" custT="1"/>
      <dgm:spPr/>
      <dgm:t>
        <a:bodyPr/>
        <a:lstStyle/>
        <a:p>
          <a:r>
            <a: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外部管理</a:t>
          </a:r>
        </a:p>
      </dgm:t>
    </dgm:pt>
    <dgm:pt modelId="{4FAF86A6-B2E6-4DCF-BA07-AE330C0E8858}" cxnId="{FAC5C9CF-FEC7-4E93-9CB0-F60D67705B2B}" type="parTrans">
      <dgm:prSet/>
      <dgm:spPr/>
      <dgm:t>
        <a:bodyPr/>
        <a:lstStyle/>
        <a:p>
          <a:endParaRPr lang="zh-CN" altLang="en-US"/>
        </a:p>
      </dgm:t>
    </dgm:pt>
    <dgm:pt modelId="{C331D633-467D-40B9-82EB-D0C6A993297A}" cxnId="{FAC5C9CF-FEC7-4E93-9CB0-F60D67705B2B}" type="sibTrans">
      <dgm:prSet/>
      <dgm:spPr/>
      <dgm:t>
        <a:bodyPr/>
        <a:lstStyle/>
        <a:p>
          <a:endParaRPr lang="zh-CN" altLang="en-US"/>
        </a:p>
      </dgm:t>
    </dgm:pt>
    <dgm:pt modelId="{35E9076A-A89B-44C8-B2ED-B84275652B08}">
      <dgm:prSet phldrT="[文本]" custT="1"/>
      <dgm:spPr/>
      <dgm:t>
        <a:bodyPr/>
        <a:lstStyle/>
        <a:p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基于阵列的管理</a:t>
          </a:r>
        </a:p>
      </dgm:t>
    </dgm:pt>
    <dgm:pt modelId="{B69CB486-A374-4F49-B76D-36E0F7FB2F8B}" cxnId="{35C1DCC6-372F-485A-BE5A-6794629924B1}" type="parTrans">
      <dgm:prSet/>
      <dgm:spPr/>
      <dgm:t>
        <a:bodyPr/>
        <a:lstStyle/>
        <a:p>
          <a:endParaRPr lang="zh-CN" altLang="en-US"/>
        </a:p>
      </dgm:t>
    </dgm:pt>
    <dgm:pt modelId="{FA7D101A-8406-457A-BAC2-1570F97B81CA}" cxnId="{35C1DCC6-372F-485A-BE5A-6794629924B1}" type="sibTrans">
      <dgm:prSet/>
      <dgm:spPr/>
      <dgm:t>
        <a:bodyPr/>
        <a:lstStyle/>
        <a:p>
          <a:endParaRPr lang="zh-CN" altLang="en-US"/>
        </a:p>
      </dgm:t>
    </dgm:pt>
    <dgm:pt modelId="{C49D3359-FA3C-4C1F-AB47-85B0AD2DB77A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磁盘分区（卷管理）</a:t>
          </a:r>
        </a:p>
      </dgm:t>
    </dgm:pt>
    <dgm:pt modelId="{B488E652-8F38-4EA4-99AA-7144C434CEFA}" cxnId="{29E17D3D-8B03-4091-8E69-689D3D198B6F}" type="parTrans">
      <dgm:prSet/>
      <dgm:spPr/>
      <dgm:t>
        <a:bodyPr/>
        <a:lstStyle/>
        <a:p>
          <a:endParaRPr lang="zh-CN" altLang="en-US"/>
        </a:p>
      </dgm:t>
    </dgm:pt>
    <dgm:pt modelId="{A608CDAA-2DA4-4980-97E0-CAE04F993DC1}" cxnId="{29E17D3D-8B03-4091-8E69-689D3D198B6F}" type="sibTrans">
      <dgm:prSet/>
      <dgm:spPr/>
      <dgm:t>
        <a:bodyPr/>
        <a:lstStyle/>
        <a:p>
          <a:endParaRPr lang="zh-CN" altLang="en-US"/>
        </a:p>
      </dgm:t>
    </dgm:pt>
    <dgm:pt modelId="{1BCD9047-078A-49AF-A713-2701C6EBF8E2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文件系统布局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76113-3AE7-42A6-9C94-3B1FC34335A7}" cxnId="{62ADD7DD-ED57-4B1D-9147-9C49BD153466}" type="parTrans">
      <dgm:prSet/>
      <dgm:spPr/>
      <dgm:t>
        <a:bodyPr/>
        <a:lstStyle/>
        <a:p>
          <a:endParaRPr lang="zh-CN" altLang="en-US"/>
        </a:p>
      </dgm:t>
    </dgm:pt>
    <dgm:pt modelId="{118C620A-AAEF-4039-A3CD-7611FAA8325A}" cxnId="{62ADD7DD-ED57-4B1D-9147-9C49BD153466}" type="sibTrans">
      <dgm:prSet/>
      <dgm:spPr/>
      <dgm:t>
        <a:bodyPr/>
        <a:lstStyle/>
        <a:p>
          <a:endParaRPr lang="zh-CN" altLang="en-US"/>
        </a:p>
      </dgm:t>
    </dgm:pt>
    <dgm:pt modelId="{0B5BEC13-16EF-4E8F-9DFD-F979564BCEDF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数据寻址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091855-EF2F-4EC7-BE40-CA72EE7D4C57}" cxnId="{60DA8A73-23F9-4703-BC34-4E9CCD7036B7}" type="parTrans">
      <dgm:prSet/>
      <dgm:spPr/>
      <dgm:t>
        <a:bodyPr/>
        <a:lstStyle/>
        <a:p>
          <a:endParaRPr lang="zh-CN" altLang="en-US"/>
        </a:p>
      </dgm:t>
    </dgm:pt>
    <dgm:pt modelId="{041BAC12-4BCC-4DC2-B115-8AB7C3A0A2FA}" cxnId="{60DA8A73-23F9-4703-BC34-4E9CCD7036B7}" type="sibTrans">
      <dgm:prSet/>
      <dgm:spPr/>
      <dgm:t>
        <a:bodyPr/>
        <a:lstStyle/>
        <a:p>
          <a:endParaRPr lang="zh-CN" altLang="en-US"/>
        </a:p>
      </dgm:t>
    </dgm:pt>
    <dgm:pt modelId="{765D1671-290A-44C0-BA24-0F0371EB80BF}">
      <dgm:prSet custT="1"/>
      <dgm:spPr/>
      <dgm:t>
        <a:bodyPr/>
        <a:lstStyle/>
        <a:p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可用性</a:t>
          </a:r>
          <a:r>
            <a:rPr lang="en-US" altLang="zh-CN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-</a:t>
          </a:r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多路径</a:t>
          </a:r>
          <a:r>
            <a:rPr lang="en-US" altLang="zh-CN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I/O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E48BBD09-4FF7-4251-8522-15A396D6EF23}" cxnId="{0BDA9391-33E9-4F03-9FA4-3F348E9A6DB9}" type="parTrans">
      <dgm:prSet/>
      <dgm:spPr/>
      <dgm:t>
        <a:bodyPr/>
        <a:lstStyle/>
        <a:p>
          <a:endParaRPr lang="zh-CN" altLang="en-US"/>
        </a:p>
      </dgm:t>
    </dgm:pt>
    <dgm:pt modelId="{C6318326-0B6A-4278-BB78-80A45F789785}" cxnId="{0BDA9391-33E9-4F03-9FA4-3F348E9A6DB9}" type="sibTrans">
      <dgm:prSet/>
      <dgm:spPr/>
      <dgm:t>
        <a:bodyPr/>
        <a:lstStyle/>
        <a:p>
          <a:endParaRPr lang="zh-CN" altLang="en-US"/>
        </a:p>
      </dgm:t>
    </dgm:pt>
    <dgm:pt modelId="{EAEC7C8C-B52C-472B-B8C0-835E4898FFDD}">
      <dgm:prSet custT="1"/>
      <dgm:spPr/>
      <dgm:t>
        <a:bodyPr/>
        <a:lstStyle/>
        <a:p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降低管理数据和存储基础架构的总体拥有成本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AD58A0CC-51D3-41D1-9BF3-2C57C59A4E67}" cxnId="{41C2C712-32D5-4637-B288-572F00264A04}" type="parTrans">
      <dgm:prSet/>
      <dgm:spPr/>
      <dgm:t>
        <a:bodyPr/>
        <a:lstStyle/>
        <a:p>
          <a:endParaRPr lang="zh-CN" altLang="en-US"/>
        </a:p>
      </dgm:t>
    </dgm:pt>
    <dgm:pt modelId="{5B7A7A08-6F50-473F-804B-8FF1C7FFE78B}" cxnId="{41C2C712-32D5-4637-B288-572F00264A04}" type="sibTrans">
      <dgm:prSet/>
      <dgm:spPr/>
      <dgm:t>
        <a:bodyPr/>
        <a:lstStyle/>
        <a:p>
          <a:endParaRPr lang="zh-CN" altLang="en-US"/>
        </a:p>
      </dgm:t>
    </dgm:pt>
    <dgm:pt modelId="{7E46B8C7-DF10-4C81-BD3D-D0DAAD88421F}" type="pres">
      <dgm:prSet presAssocID="{DF6740EC-C22F-43D1-9F9C-D21844C5E4E1}" presName="Name0" presStyleCnt="0">
        <dgm:presLayoutVars>
          <dgm:dir/>
          <dgm:animLvl val="lvl"/>
          <dgm:resizeHandles val="exact"/>
        </dgm:presLayoutVars>
      </dgm:prSet>
      <dgm:spPr/>
    </dgm:pt>
    <dgm:pt modelId="{A78A5FDA-12FA-4963-B250-21C1EA14163C}" type="pres">
      <dgm:prSet presAssocID="{B7812274-AA87-431C-8D39-2CD8C073C22C}" presName="composite" presStyleCnt="0"/>
      <dgm:spPr/>
    </dgm:pt>
    <dgm:pt modelId="{4CFA3D53-AA0F-4A4F-A1A0-43CED3E825BC}" type="pres">
      <dgm:prSet presAssocID="{B7812274-AA87-431C-8D39-2CD8C073C22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833BF5D-2435-452F-9AE0-DAB0F8CF7F3B}" type="pres">
      <dgm:prSet presAssocID="{B7812274-AA87-431C-8D39-2CD8C073C22C}" presName="desTx" presStyleLbl="alignAccFollowNode1" presStyleIdx="0" presStyleCnt="2">
        <dgm:presLayoutVars>
          <dgm:bulletEnabled val="1"/>
        </dgm:presLayoutVars>
      </dgm:prSet>
      <dgm:spPr/>
    </dgm:pt>
    <dgm:pt modelId="{A9B5C42D-3F45-4EB7-A508-EA8A17D63F6C}" type="pres">
      <dgm:prSet presAssocID="{5E9322A9-E31A-4C44-A404-0FDBAF04FBBD}" presName="space" presStyleCnt="0"/>
      <dgm:spPr/>
    </dgm:pt>
    <dgm:pt modelId="{01149A6F-D6C9-4608-A3A5-323236F6BF31}" type="pres">
      <dgm:prSet presAssocID="{904864C2-E275-4CB8-AE2B-15BD70B857B9}" presName="composite" presStyleCnt="0"/>
      <dgm:spPr/>
    </dgm:pt>
    <dgm:pt modelId="{D0C42FAB-4E17-4268-AD50-1637378F6D3D}" type="pres">
      <dgm:prSet presAssocID="{904864C2-E275-4CB8-AE2B-15BD70B857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6CF4490-211C-48D3-99EC-F8587B342CD6}" type="pres">
      <dgm:prSet presAssocID="{904864C2-E275-4CB8-AE2B-15BD70B857B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540D403-2431-44B5-A7AC-D20A3D193CE3}" type="presOf" srcId="{23EBA9FB-27E5-4AE2-BD7E-32AF9A6255DD}" destId="{4833BF5D-2435-452F-9AE0-DAB0F8CF7F3B}" srcOrd="0" destOrd="0" presId="urn:microsoft.com/office/officeart/2005/8/layout/hList1"/>
    <dgm:cxn modelId="{EEF58304-CEC6-4A4C-9810-2CEA96DDA44F}" type="presOf" srcId="{DF6740EC-C22F-43D1-9F9C-D21844C5E4E1}" destId="{7E46B8C7-DF10-4C81-BD3D-D0DAAD88421F}" srcOrd="0" destOrd="0" presId="urn:microsoft.com/office/officeart/2005/8/layout/hList1"/>
    <dgm:cxn modelId="{7BBD630B-8172-405D-B54B-8D821B6CD555}" type="presOf" srcId="{1BCD9047-078A-49AF-A713-2701C6EBF8E2}" destId="{4833BF5D-2435-452F-9AE0-DAB0F8CF7F3B}" srcOrd="0" destOrd="2" presId="urn:microsoft.com/office/officeart/2005/8/layout/hList1"/>
    <dgm:cxn modelId="{41C2C712-32D5-4637-B288-572F00264A04}" srcId="{904864C2-E275-4CB8-AE2B-15BD70B857B9}" destId="{EAEC7C8C-B52C-472B-B8C0-835E4898FFDD}" srcOrd="2" destOrd="0" parTransId="{AD58A0CC-51D3-41D1-9BF3-2C57C59A4E67}" sibTransId="{5B7A7A08-6F50-473F-804B-8FF1C7FFE78B}"/>
    <dgm:cxn modelId="{F3C26923-2DCF-4C5D-A128-02EA9418334B}" type="presOf" srcId="{35E9076A-A89B-44C8-B2ED-B84275652B08}" destId="{D6CF4490-211C-48D3-99EC-F8587B342CD6}" srcOrd="0" destOrd="0" presId="urn:microsoft.com/office/officeart/2005/8/layout/hList1"/>
    <dgm:cxn modelId="{9E43542F-A25C-414F-8ACD-E39D79356DAA}" type="presOf" srcId="{9D8D2D70-BAA1-4C25-83A6-48C9BAA88781}" destId="{4833BF5D-2435-452F-9AE0-DAB0F8CF7F3B}" srcOrd="0" destOrd="4" presId="urn:microsoft.com/office/officeart/2005/8/layout/hList1"/>
    <dgm:cxn modelId="{29E17D3D-8B03-4091-8E69-689D3D198B6F}" srcId="{23EBA9FB-27E5-4AE2-BD7E-32AF9A6255DD}" destId="{C49D3359-FA3C-4C1F-AB47-85B0AD2DB77A}" srcOrd="0" destOrd="0" parTransId="{B488E652-8F38-4EA4-99AA-7144C434CEFA}" sibTransId="{A608CDAA-2DA4-4980-97E0-CAE04F993DC1}"/>
    <dgm:cxn modelId="{06FD355B-EB1F-4A0D-B1DA-F3C024FB2574}" type="presOf" srcId="{EAEC7C8C-B52C-472B-B8C0-835E4898FFDD}" destId="{D6CF4490-211C-48D3-99EC-F8587B342CD6}" srcOrd="0" destOrd="2" presId="urn:microsoft.com/office/officeart/2005/8/layout/hList1"/>
    <dgm:cxn modelId="{8A6CB646-DCF9-400C-82DB-2F5971BC1E99}" type="presOf" srcId="{904864C2-E275-4CB8-AE2B-15BD70B857B9}" destId="{D0C42FAB-4E17-4268-AD50-1637378F6D3D}" srcOrd="0" destOrd="0" presId="urn:microsoft.com/office/officeart/2005/8/layout/hList1"/>
    <dgm:cxn modelId="{60DA8A73-23F9-4703-BC34-4E9CCD7036B7}" srcId="{23EBA9FB-27E5-4AE2-BD7E-32AF9A6255DD}" destId="{0B5BEC13-16EF-4E8F-9DFD-F979564BCEDF}" srcOrd="2" destOrd="0" parTransId="{F8091855-EF2F-4EC7-BE40-CA72EE7D4C57}" sibTransId="{041BAC12-4BCC-4DC2-B115-8AB7C3A0A2FA}"/>
    <dgm:cxn modelId="{4760B886-6131-4F08-BCEC-580C8AAC3A0D}" srcId="{DF6740EC-C22F-43D1-9F9C-D21844C5E4E1}" destId="{B7812274-AA87-431C-8D39-2CD8C073C22C}" srcOrd="0" destOrd="0" parTransId="{1D3F26E3-7296-4FD1-B3F5-E87F85A131BB}" sibTransId="{5E9322A9-E31A-4C44-A404-0FDBAF04FBBD}"/>
    <dgm:cxn modelId="{1FC74F8D-A786-4C1B-BD09-9A9B22ACE001}" type="presOf" srcId="{0B5BEC13-16EF-4E8F-9DFD-F979564BCEDF}" destId="{4833BF5D-2435-452F-9AE0-DAB0F8CF7F3B}" srcOrd="0" destOrd="3" presId="urn:microsoft.com/office/officeart/2005/8/layout/hList1"/>
    <dgm:cxn modelId="{0BDA9391-33E9-4F03-9FA4-3F348E9A6DB9}" srcId="{904864C2-E275-4CB8-AE2B-15BD70B857B9}" destId="{765D1671-290A-44C0-BA24-0F0371EB80BF}" srcOrd="1" destOrd="0" parTransId="{E48BBD09-4FF7-4251-8522-15A396D6EF23}" sibTransId="{C6318326-0B6A-4278-BB78-80A45F789785}"/>
    <dgm:cxn modelId="{378AA9A0-C3BA-429D-918D-D1A68C0899BD}" type="presOf" srcId="{765D1671-290A-44C0-BA24-0F0371EB80BF}" destId="{D6CF4490-211C-48D3-99EC-F8587B342CD6}" srcOrd="0" destOrd="1" presId="urn:microsoft.com/office/officeart/2005/8/layout/hList1"/>
    <dgm:cxn modelId="{A7C767A3-4D93-4D59-8BC9-04EF9DF40659}" type="presOf" srcId="{B7812274-AA87-431C-8D39-2CD8C073C22C}" destId="{4CFA3D53-AA0F-4A4F-A1A0-43CED3E825BC}" srcOrd="0" destOrd="0" presId="urn:microsoft.com/office/officeart/2005/8/layout/hList1"/>
    <dgm:cxn modelId="{35C1DCC6-372F-485A-BE5A-6794629924B1}" srcId="{904864C2-E275-4CB8-AE2B-15BD70B857B9}" destId="{35E9076A-A89B-44C8-B2ED-B84275652B08}" srcOrd="0" destOrd="0" parTransId="{B69CB486-A374-4F49-B76D-36E0F7FB2F8B}" sibTransId="{FA7D101A-8406-457A-BAC2-1570F97B81CA}"/>
    <dgm:cxn modelId="{6903C8CA-98F3-45DB-AFF3-32082DDFDBA3}" type="presOf" srcId="{C49D3359-FA3C-4C1F-AB47-85B0AD2DB77A}" destId="{4833BF5D-2435-452F-9AE0-DAB0F8CF7F3B}" srcOrd="0" destOrd="1" presId="urn:microsoft.com/office/officeart/2005/8/layout/hList1"/>
    <dgm:cxn modelId="{FAC5C9CF-FEC7-4E93-9CB0-F60D67705B2B}" srcId="{DF6740EC-C22F-43D1-9F9C-D21844C5E4E1}" destId="{904864C2-E275-4CB8-AE2B-15BD70B857B9}" srcOrd="1" destOrd="0" parTransId="{4FAF86A6-B2E6-4DCF-BA07-AE330C0E8858}" sibTransId="{C331D633-467D-40B9-82EB-D0C6A993297A}"/>
    <dgm:cxn modelId="{62ADD7DD-ED57-4B1D-9147-9C49BD153466}" srcId="{23EBA9FB-27E5-4AE2-BD7E-32AF9A6255DD}" destId="{1BCD9047-078A-49AF-A713-2701C6EBF8E2}" srcOrd="1" destOrd="0" parTransId="{60476113-3AE7-42A6-9C94-3B1FC34335A7}" sibTransId="{118C620A-AAEF-4039-A3CD-7611FAA8325A}"/>
    <dgm:cxn modelId="{F1116DDF-2DF1-4EFF-97E7-A1F1BBEB7AD7}" srcId="{B7812274-AA87-431C-8D39-2CD8C073C22C}" destId="{9D8D2D70-BAA1-4C25-83A6-48C9BAA88781}" srcOrd="1" destOrd="0" parTransId="{0614FE81-8A4B-4073-86A9-1E3BCB530A39}" sibTransId="{DE1BD117-6DA3-45BA-B19E-52F7B6B0428E}"/>
    <dgm:cxn modelId="{ACE1D9E9-99EB-4089-950D-71EAA413BBC5}" srcId="{B7812274-AA87-431C-8D39-2CD8C073C22C}" destId="{23EBA9FB-27E5-4AE2-BD7E-32AF9A6255DD}" srcOrd="0" destOrd="0" parTransId="{4E4E9F8C-3DFB-403B-BD3F-2E4E3F98096E}" sibTransId="{E14DF00E-5F5C-4D47-8A38-B3C275031F00}"/>
    <dgm:cxn modelId="{65DD4694-1D19-4E29-87DD-94351C1428CA}" type="presParOf" srcId="{7E46B8C7-DF10-4C81-BD3D-D0DAAD88421F}" destId="{A78A5FDA-12FA-4963-B250-21C1EA14163C}" srcOrd="0" destOrd="0" presId="urn:microsoft.com/office/officeart/2005/8/layout/hList1"/>
    <dgm:cxn modelId="{46B1DF83-BB03-4409-B3B0-4604ACAD94B9}" type="presParOf" srcId="{A78A5FDA-12FA-4963-B250-21C1EA14163C}" destId="{4CFA3D53-AA0F-4A4F-A1A0-43CED3E825BC}" srcOrd="0" destOrd="0" presId="urn:microsoft.com/office/officeart/2005/8/layout/hList1"/>
    <dgm:cxn modelId="{7D8EE25D-50E7-4F9C-9517-BB8787366D7C}" type="presParOf" srcId="{A78A5FDA-12FA-4963-B250-21C1EA14163C}" destId="{4833BF5D-2435-452F-9AE0-DAB0F8CF7F3B}" srcOrd="1" destOrd="0" presId="urn:microsoft.com/office/officeart/2005/8/layout/hList1"/>
    <dgm:cxn modelId="{78097562-300A-49AC-BDAB-4537557641BB}" type="presParOf" srcId="{7E46B8C7-DF10-4C81-BD3D-D0DAAD88421F}" destId="{A9B5C42D-3F45-4EB7-A508-EA8A17D63F6C}" srcOrd="1" destOrd="0" presId="urn:microsoft.com/office/officeart/2005/8/layout/hList1"/>
    <dgm:cxn modelId="{17216D19-F05E-477E-9BBE-2E3DC865F0D5}" type="presParOf" srcId="{7E46B8C7-DF10-4C81-BD3D-D0DAAD88421F}" destId="{01149A6F-D6C9-4608-A3A5-323236F6BF31}" srcOrd="2" destOrd="0" presId="urn:microsoft.com/office/officeart/2005/8/layout/hList1"/>
    <dgm:cxn modelId="{1106BCFD-72D1-42C0-ACC8-F42BE18EE1B2}" type="presParOf" srcId="{01149A6F-D6C9-4608-A3A5-323236F6BF31}" destId="{D0C42FAB-4E17-4268-AD50-1637378F6D3D}" srcOrd="0" destOrd="0" presId="urn:microsoft.com/office/officeart/2005/8/layout/hList1"/>
    <dgm:cxn modelId="{3A705E2F-C36A-40CF-A028-818440555165}" type="presParOf" srcId="{01149A6F-D6C9-4608-A3A5-323236F6BF31}" destId="{D6CF4490-211C-48D3-99EC-F8587B342C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3D53-AA0F-4A4F-A1A0-43CED3E825BC}">
      <dsp:nvSpPr>
        <dsp:cNvPr id="0" name=""/>
        <dsp:cNvSpPr/>
      </dsp:nvSpPr>
      <dsp:spPr>
        <a:xfrm>
          <a:off x="46" y="5368"/>
          <a:ext cx="4444956" cy="149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微软雅黑" pitchFamily="34" charset="-122"/>
              <a:ea typeface="微软雅黑" pitchFamily="34" charset="-122"/>
            </a:rPr>
            <a:t>内部管理</a:t>
          </a:r>
        </a:p>
      </dsp:txBody>
      <dsp:txXfrm>
        <a:off x="46" y="5368"/>
        <a:ext cx="4444956" cy="1497600"/>
      </dsp:txXfrm>
    </dsp:sp>
    <dsp:sp modelId="{4833BF5D-2435-452F-9AE0-DAB0F8CF7F3B}">
      <dsp:nvSpPr>
        <dsp:cNvPr id="0" name=""/>
        <dsp:cNvSpPr/>
      </dsp:nvSpPr>
      <dsp:spPr>
        <a:xfrm>
          <a:off x="46" y="1502968"/>
          <a:ext cx="4444956" cy="41394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0" kern="1200" dirty="0">
              <a:latin typeface="微软雅黑" pitchFamily="34" charset="-122"/>
              <a:ea typeface="微软雅黑" pitchFamily="34" charset="-122"/>
            </a:rPr>
            <a:t>主机提供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磁盘分区（卷管理）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文件系统布局</a:t>
          </a:r>
          <a:endParaRPr lang="en-US" altLang="zh-CN" sz="2400" kern="1200" dirty="0">
            <a:latin typeface="微软雅黑" pitchFamily="34" charset="-122"/>
            <a:ea typeface="微软雅黑" pitchFamily="34" charset="-122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数据寻址</a:t>
          </a:r>
          <a:endParaRPr lang="en-US" altLang="zh-CN" sz="2400" kern="1200" dirty="0">
            <a:latin typeface="微软雅黑" pitchFamily="34" charset="-122"/>
            <a:ea typeface="微软雅黑" pitchFamily="34" charset="-122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0" kern="1200" dirty="0">
              <a:latin typeface="微软雅黑" pitchFamily="34" charset="-122"/>
              <a:ea typeface="微软雅黑" pitchFamily="34" charset="-122"/>
            </a:rPr>
            <a:t>通过服务器和操作系统单独管理</a:t>
          </a:r>
        </a:p>
      </dsp:txBody>
      <dsp:txXfrm>
        <a:off x="46" y="1502968"/>
        <a:ext cx="4444956" cy="4139459"/>
      </dsp:txXfrm>
    </dsp:sp>
    <dsp:sp modelId="{D0C42FAB-4E17-4268-AD50-1637378F6D3D}">
      <dsp:nvSpPr>
        <dsp:cNvPr id="0" name=""/>
        <dsp:cNvSpPr/>
      </dsp:nvSpPr>
      <dsp:spPr>
        <a:xfrm>
          <a:off x="5067296" y="5368"/>
          <a:ext cx="4444956" cy="14976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微软雅黑" pitchFamily="34" charset="-122"/>
              <a:ea typeface="微软雅黑" pitchFamily="34" charset="-122"/>
            </a:rPr>
            <a:t>外部管理</a:t>
          </a:r>
        </a:p>
      </dsp:txBody>
      <dsp:txXfrm>
        <a:off x="5067296" y="5368"/>
        <a:ext cx="4444956" cy="1497600"/>
      </dsp:txXfrm>
    </dsp:sp>
    <dsp:sp modelId="{D6CF4490-211C-48D3-99EC-F8587B342CD6}">
      <dsp:nvSpPr>
        <dsp:cNvPr id="0" name=""/>
        <dsp:cNvSpPr/>
      </dsp:nvSpPr>
      <dsp:spPr>
        <a:xfrm>
          <a:off x="5067296" y="1502968"/>
          <a:ext cx="4444956" cy="4139459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基于阵列的管理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可用性</a:t>
          </a:r>
          <a:r>
            <a:rPr lang="en-US" altLang="zh-CN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-</a:t>
          </a:r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多路径</a:t>
          </a:r>
          <a:r>
            <a:rPr lang="en-US" altLang="zh-CN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I/O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降低管理数据和存储基础架构的总体拥有成本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5067296" y="1502968"/>
        <a:ext cx="4444956" cy="413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1814-7AB3-4EB6-9A0F-B5E2CAC1F5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3E77-3D21-4653-8C3E-3C750DB12D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F92A-63B7-421C-BBBD-AE6A147EA5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6" Type="http://schemas.openxmlformats.org/officeDocument/2006/relationships/hyperlink" Target="https://baike.baidu.com/item/HTTP" TargetMode="External"/><Relationship Id="rId5" Type="http://schemas.openxmlformats.org/officeDocument/2006/relationships/hyperlink" Target="https://baike.baidu.com/item/FTP" TargetMode="External"/><Relationship Id="rId4" Type="http://schemas.openxmlformats.org/officeDocument/2006/relationships/hyperlink" Target="https://baike.baidu.com/item/CIFS" TargetMode="External"/><Relationship Id="rId3" Type="http://schemas.openxmlformats.org/officeDocument/2006/relationships/hyperlink" Target="https://baike.baidu.com/item/NF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</a:rPr>
              <a:t>章节过渡屏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（学生回答问题）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章节过渡屏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存储区间网络概念：</a:t>
            </a:r>
            <a:r>
              <a:rPr lang="en-US" altLang="zh-CN" sz="1200" dirty="0"/>
              <a:t> (Storage Area Network)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是一种通过网络方式连接存储设备和应用服务器的存储架构，这个网络专用于主机和存储设备之间的访问。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dirty="0"/>
          </a:p>
          <a:p>
            <a:r>
              <a:rPr lang="zh-CN" altLang="en-US" dirty="0"/>
              <a:t>三种组网方式：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直连组网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单交换组网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双交换组网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（学生回答问题）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SCSI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时间：</a:t>
            </a:r>
            <a:r>
              <a:rPr lang="en-US" altLang="zh-CN" sz="1200" dirty="0">
                <a:solidFill>
                  <a:srgbClr val="FF0000"/>
                </a:solidFill>
              </a:rPr>
              <a:t>1min</a:t>
            </a:r>
            <a:r>
              <a:rPr lang="zh-CN" altLang="en-US" sz="1200" dirty="0">
                <a:solidFill>
                  <a:srgbClr val="FF0000"/>
                </a:solidFill>
              </a:rPr>
              <a:t>（教师讲解）</a:t>
            </a:r>
            <a:endParaRPr lang="zh-CN" altLang="en-US" sz="120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章节过渡屏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3min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（教师讲解）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存储区间网络概念：</a:t>
            </a:r>
            <a:r>
              <a:rPr lang="en-US" altLang="zh-CN" sz="1200" dirty="0"/>
              <a:t> (Storage Area Network)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是一种通过网络方式连接存储设备和应用服务器的存储架构，这个网络专用于主机和存储设备之间的访问。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组件介绍：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存储阵列设备、光纤交换机、主机总线设配卡、光纤线缆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r>
              <a:rPr lang="zh-CN" altLang="en-US" dirty="0"/>
              <a:t>网络基础架构上的共享存储；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（学生回答问题）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CIFS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章节过渡屏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dirty="0"/>
          </a:p>
          <a:p>
            <a:r>
              <a:rPr lang="zh-CN" altLang="en-US" dirty="0"/>
              <a:t>根据服务器类型分为：封闭系统的存储和开放系统的存储， 封闭系统主要指大型机，开放系统指基于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UNIX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等操作系统的服务器； 开放系统的存储分为： 内置存储外挂存储 外挂存储根据连接的方式分为： 直连式存储（</a:t>
            </a:r>
            <a:r>
              <a:rPr lang="en-US" altLang="zh-CN" dirty="0"/>
              <a:t>Direct-Attached Storage</a:t>
            </a:r>
            <a:r>
              <a:rPr lang="zh-CN" altLang="en-US" dirty="0"/>
              <a:t>，简称</a:t>
            </a:r>
            <a:r>
              <a:rPr lang="en-US" altLang="zh-CN" dirty="0"/>
              <a:t>DAS</a:t>
            </a:r>
            <a:r>
              <a:rPr lang="zh-CN" altLang="en-US" dirty="0"/>
              <a:t>）网络化存储（</a:t>
            </a:r>
            <a:r>
              <a:rPr lang="en-US" altLang="zh-CN" dirty="0"/>
              <a:t>Fabric-Attached Storage</a:t>
            </a:r>
            <a:r>
              <a:rPr lang="zh-CN" altLang="en-US" dirty="0"/>
              <a:t>，简称</a:t>
            </a:r>
            <a:r>
              <a:rPr lang="en-US" altLang="zh-CN" dirty="0"/>
              <a:t>FAS</a:t>
            </a:r>
            <a:r>
              <a:rPr lang="zh-CN" altLang="en-US" dirty="0"/>
              <a:t>）； 网络化存储根据传输协议又分为： 网络接入存储（</a:t>
            </a:r>
            <a:r>
              <a:rPr lang="en-US" altLang="zh-CN" dirty="0"/>
              <a:t>Network-Attached Storage</a:t>
            </a:r>
            <a:r>
              <a:rPr lang="zh-CN" altLang="en-US" dirty="0"/>
              <a:t>，简称</a:t>
            </a:r>
            <a:r>
              <a:rPr lang="en-US" altLang="zh-CN" dirty="0"/>
              <a:t>NAS</a:t>
            </a:r>
            <a:r>
              <a:rPr lang="zh-CN" altLang="en-US" dirty="0"/>
              <a:t>）存储区域网络（</a:t>
            </a:r>
            <a:r>
              <a:rPr lang="en-US" altLang="zh-CN" dirty="0"/>
              <a:t>Storage Area Network</a:t>
            </a:r>
            <a:r>
              <a:rPr lang="zh-CN" altLang="en-US" dirty="0"/>
              <a:t>，简称</a:t>
            </a:r>
            <a:r>
              <a:rPr lang="en-US" altLang="zh-CN" dirty="0"/>
              <a:t>SAN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章节过渡屏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815" y="-25400"/>
            <a:ext cx="1224915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34267" y="2533572"/>
            <a:ext cx="9250017" cy="1022267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大数据的结构和商业应用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6095" y="3640031"/>
            <a:ext cx="5788660" cy="588010"/>
          </a:xfrm>
        </p:spPr>
        <p:txBody>
          <a:bodyPr>
            <a:noAutofit/>
          </a:bodyPr>
          <a:lstStyle>
            <a:lvl1pPr marL="0" indent="0" algn="l">
              <a:buNone/>
              <a:defRPr lang="zh-CN" altLang="en-US" sz="3200" b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大数据导论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0573789" y="6118167"/>
            <a:ext cx="1618211" cy="730943"/>
          </a:xfrm>
          <a:prstGeom prst="rect">
            <a:avLst/>
          </a:prstGeom>
          <a:solidFill>
            <a:srgbClr val="081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2646" r="53982" b="1222"/>
          <a:stretch>
            <a:fillRect/>
          </a:stretch>
        </p:blipFill>
        <p:spPr>
          <a:xfrm>
            <a:off x="0" y="-8749"/>
            <a:ext cx="4334494" cy="6875498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363337" y="3435540"/>
            <a:ext cx="230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535328" y="2423614"/>
            <a:ext cx="1946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40281" y="3400425"/>
            <a:ext cx="2336369" cy="45719"/>
          </a:xfrm>
          <a:prstGeom prst="rect">
            <a:avLst/>
          </a:prstGeom>
          <a:solidFill>
            <a:srgbClr val="3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23989" y="3811425"/>
            <a:ext cx="5344022" cy="0"/>
          </a:xfrm>
          <a:prstGeom prst="line">
            <a:avLst/>
          </a:prstGeom>
          <a:ln w="31750">
            <a:gradFill>
              <a:gsLst>
                <a:gs pos="0">
                  <a:srgbClr val="4255DE">
                    <a:alpha val="0"/>
                  </a:srgbClr>
                </a:gs>
                <a:gs pos="50000">
                  <a:srgbClr val="4255DE"/>
                </a:gs>
                <a:gs pos="100000">
                  <a:srgbClr val="4255DE">
                    <a:alpha val="0"/>
                  </a:srgbClr>
                </a:gs>
              </a:gsLst>
              <a:lin ang="6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微软雅黑" panose="020B0503020204020204" pitchFamily="34" charset="-122"/>
              <a:buChar char="￭"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微软雅黑" panose="020B0503020204020204" pitchFamily="34" charset="-122"/>
              <a:buChar char="◇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8EA-59F0-4CF9-BB9A-86E60E97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DDC5-4B2B-46D2-9926-EDAA75363765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pi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570" y="71420"/>
            <a:ext cx="465310" cy="465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3736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0" y="573201"/>
            <a:ext cx="12192000" cy="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33C380-3D98-4633-9DD0-FE8509940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91DDC5-4B2B-46D2-9926-EDAA753637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0" y="558847"/>
            <a:ext cx="12192000" cy="7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PPT-BG-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15" y="69850"/>
            <a:ext cx="342900" cy="4191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682115" y="118360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PPT-mulu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2865" y="-39890"/>
            <a:ext cx="12317730" cy="68834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2169795" y="3342640"/>
            <a:ext cx="183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CONTENTS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2" name="灯片编号占位符 4"/>
          <p:cNvSpPr>
            <a:spLocks noGrp="1"/>
          </p:cNvSpPr>
          <p:nvPr userDrawn="1"/>
        </p:nvSpPr>
        <p:spPr>
          <a:xfrm>
            <a:off x="8617585" y="7910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1DDC5-4B2B-46D2-9926-EDAA753637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2186305" y="2354580"/>
            <a:ext cx="1946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112327" y="-166255"/>
            <a:ext cx="7159048" cy="70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1610" y="176780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9" descr="图片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7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00000">
            <a:off x="-289825" y="1694479"/>
            <a:ext cx="12217787" cy="46566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3856" y="-41565"/>
            <a:ext cx="12205855" cy="689956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296160"/>
            <a:ext cx="10515600" cy="1575435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CF7CDF-91DC-4FB1-97BD-B70AB5473B5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91DDC5-4B2B-46D2-9926-EDAA753637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9603" y="187633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4877-41CA-431C-A348-0E640C3A97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701A-ADBF-43E0-9EBA-BCF502C270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538288" y="2460973"/>
            <a:ext cx="1181100" cy="1181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143249" y="3414714"/>
            <a:ext cx="1181100" cy="11811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627577" y="2926604"/>
            <a:ext cx="694267" cy="79851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17924" y="3092255"/>
            <a:ext cx="618070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3765"/>
            <a:r>
              <a:rPr lang="zh-CN" altLang="en-US" dirty="0"/>
              <a:t>添加标题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-174171" y="-127000"/>
            <a:ext cx="2915776" cy="1590675"/>
            <a:chOff x="-478965" y="-127000"/>
            <a:chExt cx="2915776" cy="1590675"/>
          </a:xfrm>
        </p:grpSpPr>
        <p:sp>
          <p:nvSpPr>
            <p:cNvPr id="23" name="矩形 22"/>
            <p:cNvSpPr/>
            <p:nvPr userDrawn="1"/>
          </p:nvSpPr>
          <p:spPr>
            <a:xfrm>
              <a:off x="-478965" y="463550"/>
              <a:ext cx="1301291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-478965" y="-127000"/>
              <a:ext cx="1710865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-174171" y="-127000"/>
            <a:ext cx="2915776" cy="1590675"/>
            <a:chOff x="-478965" y="-127000"/>
            <a:chExt cx="2915776" cy="1590675"/>
          </a:xfrm>
        </p:grpSpPr>
        <p:sp>
          <p:nvSpPr>
            <p:cNvPr id="24" name="矩形 23"/>
            <p:cNvSpPr/>
            <p:nvPr userDrawn="1"/>
          </p:nvSpPr>
          <p:spPr>
            <a:xfrm>
              <a:off x="-478965" y="463550"/>
              <a:ext cx="1301291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-478965" y="-127000"/>
              <a:ext cx="1710865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200738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6524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17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1624009" y="1955310"/>
            <a:ext cx="96100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3765"/>
            <a:r>
              <a:rPr lang="zh-CN" altLang="en-US" dirty="0"/>
              <a:t>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99" y="-251338"/>
            <a:ext cx="9575802" cy="73606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48282" y="2513618"/>
            <a:ext cx="10295437" cy="104543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大数据的结构和商业应用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638300" y="3593135"/>
            <a:ext cx="8915400" cy="0"/>
          </a:xfrm>
          <a:prstGeom prst="line">
            <a:avLst/>
          </a:prstGeom>
          <a:ln w="31750">
            <a:gradFill>
              <a:gsLst>
                <a:gs pos="0">
                  <a:srgbClr val="4255DE">
                    <a:alpha val="0"/>
                  </a:srgbClr>
                </a:gs>
                <a:gs pos="50000">
                  <a:srgbClr val="4255DE"/>
                </a:gs>
                <a:gs pos="100000">
                  <a:srgbClr val="4255DE">
                    <a:alpha val="0"/>
                  </a:srgbClr>
                </a:gs>
              </a:gsLst>
              <a:lin ang="6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-BG"/>
          <p:cNvPicPr>
            <a:picLocks noChangeAspect="1"/>
          </p:cNvPicPr>
          <p:nvPr userDrawn="1"/>
        </p:nvPicPr>
        <p:blipFill rotWithShape="1">
          <a:blip r:embed="rId13"/>
          <a:srcRect t="34054" b="10092"/>
          <a:stretch>
            <a:fillRect/>
          </a:stretch>
        </p:blipFill>
        <p:spPr>
          <a:xfrm>
            <a:off x="-21590" y="5968539"/>
            <a:ext cx="12226290" cy="889460"/>
          </a:xfrm>
          <a:prstGeom prst="rect">
            <a:avLst/>
          </a:prstGeom>
        </p:spPr>
      </p:pic>
      <p:pic>
        <p:nvPicPr>
          <p:cNvPr id="4" name="图片 3" descr="PPT-BG"/>
          <p:cNvPicPr>
            <a:picLocks noChangeAspect="1"/>
          </p:cNvPicPr>
          <p:nvPr userDrawn="1"/>
        </p:nvPicPr>
        <p:blipFill rotWithShape="1">
          <a:blip r:embed="rId13"/>
          <a:srcRect b="10093"/>
          <a:stretch>
            <a:fillRect/>
          </a:stretch>
        </p:blipFill>
        <p:spPr>
          <a:xfrm>
            <a:off x="-21590" y="-49875"/>
            <a:ext cx="12226290" cy="6168626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838200" y="768626"/>
            <a:ext cx="105156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buFont typeface="微软雅黑" panose="020B0503020204020204" pitchFamily="34" charset="-122"/>
              <a:buChar char="￭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lnSpc>
                <a:spcPct val="120000"/>
              </a:lnSpc>
              <a:buFont typeface="微软雅黑" panose="020B0503020204020204" pitchFamily="34" charset="-122"/>
              <a:buChar char="◇"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lnSpc>
                <a:spcPct val="120000"/>
              </a:lnSpc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lnSpc>
                <a:spcPct val="120000"/>
              </a:lnSpc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F44E5D-1273-44F0-8D49-839BCB70C414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891DDC5-4B2B-46D2-9926-EDAA7536376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" y="176780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-21590" y="768626"/>
            <a:ext cx="12226290" cy="6089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15058"/>
            <a:ext cx="12204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514847"/>
            <a:ext cx="12192000" cy="1045438"/>
          </a:xfrm>
        </p:spPr>
        <p:txBody>
          <a:bodyPr/>
          <a:lstStyle/>
          <a:p>
            <a:r>
              <a:rPr lang="zh-CN" altLang="en-US" dirty="0"/>
              <a:t>云计算系统架构及应用</a:t>
            </a:r>
            <a:endParaRPr lang="zh-CN" altLang="zh-CN" dirty="0"/>
          </a:p>
        </p:txBody>
      </p:sp>
      <p:sp>
        <p:nvSpPr>
          <p:cNvPr id="3" name="副标题 14"/>
          <p:cNvSpPr txBox="1"/>
          <p:nvPr/>
        </p:nvSpPr>
        <p:spPr>
          <a:xfrm>
            <a:off x="5414593" y="3907233"/>
            <a:ext cx="4771009" cy="415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云存储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</a:t>
            </a:r>
            <a:r>
              <a:rPr lang="zh-CN" altLang="en-US" dirty="0"/>
              <a:t>优缺点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755" y="1476478"/>
            <a:ext cx="403716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适用于本地数据资源调配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在小型环境中可快速部署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易于在简单的配置中部署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低资金开支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低复杂性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084" y="1434103"/>
            <a:ext cx="4037162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面临挑战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必须直接连接主机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数据传输速度可能下降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拥塞、缓存、多路径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可扩展性有限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主机的连接端口数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可寻址的磁盘数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距离限制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需要停机才能进行维护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1003852" y="2774558"/>
            <a:ext cx="640033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外置存储器设备通过哪些接口连接到应用服务器上？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146050"/>
            <a:ext cx="10515600" cy="538163"/>
          </a:xfrm>
        </p:spPr>
        <p:txBody>
          <a:bodyPr/>
          <a:lstStyle/>
          <a:p>
            <a:r>
              <a:rPr lang="zh-CN" altLang="en-US" dirty="0"/>
              <a:t>问答题</a:t>
            </a:r>
            <a:endParaRPr lang="zh-CN" altLang="en-US" dirty="0"/>
          </a:p>
        </p:txBody>
      </p:sp>
      <p:pic>
        <p:nvPicPr>
          <p:cNvPr id="8" name="图片 7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585" y="1931670"/>
            <a:ext cx="2877185" cy="299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0" y="2832307"/>
            <a:ext cx="12192000" cy="1026941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cs typeface="+mn-cs"/>
              </a:rPr>
              <a:t>任务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2 </a:t>
            </a:r>
            <a:r>
              <a:rPr lang="zh-CN" altLang="en-US" sz="4800" dirty="0">
                <a:solidFill>
                  <a:schemeClr val="bg1"/>
                </a:solidFill>
                <a:cs typeface="+mn-cs"/>
              </a:rPr>
              <a:t>存储区间网络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SAN</a:t>
            </a:r>
            <a:endParaRPr lang="zh-CN" altLang="en-US" sz="4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</a:t>
            </a:r>
            <a:r>
              <a:rPr lang="zh-CN" altLang="en-US" dirty="0"/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749" y="945327"/>
            <a:ext cx="1165225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存储区间网络：</a:t>
            </a:r>
            <a:r>
              <a:rPr lang="en-US" altLang="zh-CN" sz="2400" dirty="0"/>
              <a:t> (Storage Area Network)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是一种通过网络方式连接存储设备和应用服务器的存储架构，这个网络专用于主机和存储设备之间的访问。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28" y="2134126"/>
            <a:ext cx="6001144" cy="472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</a:t>
            </a:r>
            <a:r>
              <a:rPr lang="zh-CN" altLang="en-US" dirty="0"/>
              <a:t>组网方式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img-blog.csdn.net/20180517130352147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209675"/>
            <a:ext cx="91630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</a:t>
            </a:r>
            <a:r>
              <a:rPr lang="zh-CN" altLang="en-US" dirty="0"/>
              <a:t>存储特点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9300" y="856357"/>
            <a:ext cx="67246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业务高性能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集中、远程、灵活的管理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存储资源动态共享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不占用业务网络资源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高扩展性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兼容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SCSI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存储设备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 SAN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649" y="1279297"/>
            <a:ext cx="5410201" cy="526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存储区域网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光纤通道（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fontAlgn="auto">
              <a:lnSpc>
                <a:spcPct val="150000"/>
              </a:lnSpc>
            </a:pPr>
            <a:r>
              <a:rPr lang="zh-CN" altLang="en-US" sz="2800" dirty="0"/>
              <a:t>以光纤通道构建存储网络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存储容量很大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性能好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数据可以共享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支持异构平台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劣势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投资较高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8" name="Picture 4" descr="https://img-blog.csdn.net/20180517130449112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0" y="866775"/>
            <a:ext cx="610552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SAN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842514"/>
            <a:ext cx="5946774" cy="5632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457200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TCP/IP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协议为底层传输协议，采用以太网作为承载介质构建起来的存储区域网络架构。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接入标准化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传输距离远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可维护性好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43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带宽扩展方便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面临挑战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数据安全性、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负载、块数据传输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172" name="Picture 4" descr="https://img-blog.csdn.net/20180517130517346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4" y="1635695"/>
            <a:ext cx="6167085" cy="39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FC-SAN</a:t>
            </a:r>
            <a:r>
              <a:rPr lang="zh-CN" altLang="en-US" dirty="0"/>
              <a:t>与</a:t>
            </a:r>
            <a:r>
              <a:rPr lang="en-US" altLang="zh-CN" dirty="0"/>
              <a:t>IP-SAN</a:t>
            </a:r>
            <a:r>
              <a:rPr lang="zh-CN" altLang="en-US" dirty="0"/>
              <a:t>对比</a:t>
            </a:r>
            <a:endParaRPr lang="zh-CN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68" y="836862"/>
            <a:ext cx="9565481" cy="589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1093943" y="2972035"/>
            <a:ext cx="638064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支持哪些协议？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146050"/>
            <a:ext cx="10515600" cy="538163"/>
          </a:xfrm>
        </p:spPr>
        <p:txBody>
          <a:bodyPr/>
          <a:lstStyle/>
          <a:p>
            <a:r>
              <a:rPr lang="zh-CN" altLang="en-US" dirty="0"/>
              <a:t>问答题</a:t>
            </a:r>
            <a:endParaRPr lang="zh-CN" altLang="en-US" dirty="0"/>
          </a:p>
        </p:txBody>
      </p:sp>
      <p:pic>
        <p:nvPicPr>
          <p:cNvPr id="8" name="图片 7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585" y="1931670"/>
            <a:ext cx="2877185" cy="299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19340" y="2778737"/>
            <a:ext cx="480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存储区域网络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</a:t>
            </a:r>
            <a:endParaRPr lang="en-US" altLang="zh-CN" sz="2800" b="1" dirty="0">
              <a:solidFill>
                <a:srgbClr val="338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4291" y="2766269"/>
            <a:ext cx="76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92D0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200" dirty="0">
              <a:solidFill>
                <a:srgbClr val="92D05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4521" y="3351044"/>
            <a:ext cx="39515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SAN</a:t>
            </a:r>
            <a:r>
              <a:rPr lang="zh-CN" altLang="en-US" dirty="0"/>
              <a:t>组网方式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FC SAN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IP SAN</a:t>
            </a:r>
            <a:endParaRPr lang="en-US" altLang="zh-CN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319340" y="744820"/>
            <a:ext cx="480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直连存储系统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</a:t>
            </a:r>
            <a:endParaRPr lang="zh-CN" altLang="en-US" sz="2800" b="1" dirty="0">
              <a:solidFill>
                <a:srgbClr val="338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284291" y="744820"/>
            <a:ext cx="76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92D0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rgbClr val="92D05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6496549" y="1277077"/>
            <a:ext cx="39515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6319339" y="4828949"/>
            <a:ext cx="480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网络附属存储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endParaRPr lang="en-US" altLang="zh-CN" sz="2800" b="1" dirty="0">
              <a:solidFill>
                <a:srgbClr val="338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5284290" y="4816481"/>
            <a:ext cx="76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92D0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3200" dirty="0">
              <a:solidFill>
                <a:srgbClr val="92D05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6574520" y="5401256"/>
            <a:ext cx="39515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集群</a:t>
            </a:r>
            <a:r>
              <a:rPr lang="en-US" altLang="zh-CN" dirty="0"/>
              <a:t>NAS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NAS</a:t>
            </a:r>
            <a:r>
              <a:rPr lang="zh-CN" altLang="en-US" dirty="0"/>
              <a:t>系统架构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NAS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系统组成</a:t>
            </a:r>
            <a:endParaRPr lang="en-US" altLang="zh-CN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6303718" y="221600"/>
            <a:ext cx="480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  述</a:t>
            </a:r>
            <a:endParaRPr lang="zh-CN" altLang="en-US" sz="2800" b="1" dirty="0">
              <a:solidFill>
                <a:srgbClr val="338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8"/>
          <p:cNvSpPr txBox="1"/>
          <p:nvPr/>
        </p:nvSpPr>
        <p:spPr>
          <a:xfrm>
            <a:off x="5277040" y="221600"/>
            <a:ext cx="76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92D0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00</a:t>
            </a:r>
            <a:endParaRPr lang="en-US" altLang="zh-CN" sz="3200" dirty="0">
              <a:solidFill>
                <a:srgbClr val="92D05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0" y="2832307"/>
            <a:ext cx="12192000" cy="1026941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cs typeface="+mn-cs"/>
              </a:rPr>
              <a:t>任务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3 </a:t>
            </a:r>
            <a:r>
              <a:rPr lang="zh-CN" altLang="en-US" sz="4800" dirty="0">
                <a:solidFill>
                  <a:schemeClr val="bg1"/>
                </a:solidFill>
                <a:cs typeface="+mn-cs"/>
              </a:rPr>
              <a:t>网络附属存储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NAS</a:t>
            </a:r>
            <a:endParaRPr lang="en-US" altLang="zh-CN" sz="4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749" y="945327"/>
            <a:ext cx="1165225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网络附加存储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Attached Storage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）是一种将分布、独立的数据进行整合，集中化管理，以便于对不同主机和应用服务器进行访问的技术。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338" name="Picture 2" descr="https://img-blog.csdn.net/20180517130132181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52" y="2145656"/>
            <a:ext cx="8696096" cy="471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网络拓扑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 descr="https://img-blog.csdn.net/20180517130141429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933450"/>
            <a:ext cx="9350375" cy="54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</a:t>
            </a:r>
            <a:r>
              <a:rPr lang="en-US" altLang="zh-CN" dirty="0"/>
              <a:t>NAS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69" y="932724"/>
            <a:ext cx="10991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集群技术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定义：集群是由一组相互独立的服务器组成，对外表现为单一服务器，提供高可靠性服务。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统一命名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高可靠性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性能扩展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共享数据空间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</a:t>
            </a:r>
            <a:r>
              <a:rPr lang="en-US" altLang="zh-CN" dirty="0"/>
              <a:t>NAS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775722"/>
            <a:ext cx="10991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故障切换快速；双控模式采用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Active-Active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模式，集群单个节点故障不影响业务。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引擎架构可扩展；共享存储设备；文件系统位于存储侧，读取速度快。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多层面提供扩展优势：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机头，存储容量；支持在线扩展。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支持统一存储；通用操作系统易于管理。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系统架构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410" name="Picture 2" descr="https://img-blog.csdn.net/20180517130149433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923923"/>
            <a:ext cx="714375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系统组成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https://img-blog.csdn.net/20180517130154306?watermark/2/text/aHR0cHM6Ly9ibG9nLmNzZG4ubmV0L3FxXzM4MjY1MTM3/font/5a6L5L2T/fontsize/400/fill/I0JBQkFCMA==/dissolve/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830981"/>
            <a:ext cx="5445125" cy="560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572250" y="1202056"/>
            <a:ext cx="5391150" cy="5290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提供文件系统，以及承载文件系统、各种前端协议的操作系统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网络接口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提供用户交互的网络协议：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主要技术是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CIFS</a:t>
            </a:r>
            <a:r>
              <a:rPr lang="zh-CN" altLang="en-US" dirty="0"/>
              <a:t>协议和</a:t>
            </a:r>
            <a:r>
              <a:rPr lang="en-US" altLang="zh-CN" dirty="0"/>
              <a:t>NFS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" y="2046840"/>
            <a:ext cx="12046828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1004491" y="2952157"/>
            <a:ext cx="638064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支持哪些协议？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146050"/>
            <a:ext cx="10515600" cy="538163"/>
          </a:xfrm>
        </p:spPr>
        <p:txBody>
          <a:bodyPr/>
          <a:lstStyle/>
          <a:p>
            <a:r>
              <a:rPr lang="zh-CN" altLang="en-US" dirty="0"/>
              <a:t>问答题</a:t>
            </a:r>
            <a:endParaRPr lang="zh-CN" altLang="en-US" dirty="0"/>
          </a:p>
        </p:txBody>
      </p:sp>
      <p:pic>
        <p:nvPicPr>
          <p:cNvPr id="8" name="图片 7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585" y="1931670"/>
            <a:ext cx="2877185" cy="299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40" y="1200519"/>
            <a:ext cx="7201310" cy="5482816"/>
          </a:xfrm>
          <a:prstGeom prst="rect">
            <a:avLst/>
          </a:prstGeom>
        </p:spPr>
      </p:pic>
      <p:sp>
        <p:nvSpPr>
          <p:cNvPr id="6" name="文本框 9"/>
          <p:cNvSpPr txBox="1"/>
          <p:nvPr/>
        </p:nvSpPr>
        <p:spPr>
          <a:xfrm>
            <a:off x="181610" y="1084655"/>
            <a:ext cx="4267200" cy="549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457200" fontAlgn="auto"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存储一般应用在中小企业，与计算机采用直连方式，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存储则通过以太网添加到计算机上，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存储则使用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接口，提供性能更加的存储。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的主要区别体现在操作系统在什么位置，如图所示。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0" y="2832307"/>
            <a:ext cx="12192000" cy="1026941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cs typeface="+mn-cs"/>
              </a:rPr>
              <a:t>综  述</a:t>
            </a:r>
            <a:endParaRPr lang="zh-CN" altLang="en-US" sz="4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313238" y="2470605"/>
            <a:ext cx="3565525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6000" spc="600" dirty="0">
                <a:solidFill>
                  <a:schemeClr val="bg1"/>
                </a:solidFill>
              </a:rPr>
              <a:t>谢谢观看</a:t>
            </a:r>
            <a:endParaRPr lang="zh-CN" altLang="en-US" sz="6000" spc="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7728" y="3327473"/>
            <a:ext cx="3346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600" spc="300" dirty="0">
                <a:solidFill>
                  <a:srgbClr val="92D050"/>
                </a:solidFill>
              </a:rPr>
              <a:t>Thank All for watching</a:t>
            </a:r>
            <a:endParaRPr lang="zh-CN" altLang="en-US" sz="2000" kern="1600" spc="300" dirty="0">
              <a:solidFill>
                <a:srgbClr val="92D05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423989" y="3811425"/>
            <a:ext cx="5344022" cy="0"/>
          </a:xfrm>
          <a:prstGeom prst="line">
            <a:avLst/>
          </a:prstGeom>
          <a:ln w="31750">
            <a:gradFill>
              <a:gsLst>
                <a:gs pos="0">
                  <a:srgbClr val="4255DE">
                    <a:alpha val="0"/>
                  </a:srgbClr>
                </a:gs>
                <a:gs pos="50000">
                  <a:srgbClr val="4255DE"/>
                </a:gs>
                <a:gs pos="100000">
                  <a:srgbClr val="4255DE">
                    <a:alpha val="0"/>
                  </a:srgbClr>
                </a:gs>
              </a:gsLst>
              <a:lin ang="6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存储分类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0" y="1501237"/>
            <a:ext cx="11976319" cy="498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0" y="2832307"/>
            <a:ext cx="12192000" cy="1026941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cs typeface="+mn-cs"/>
              </a:rPr>
              <a:t>任务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1 </a:t>
            </a:r>
            <a:r>
              <a:rPr lang="zh-CN" altLang="en-US" sz="4800" dirty="0">
                <a:solidFill>
                  <a:schemeClr val="bg1"/>
                </a:solidFill>
                <a:cs typeface="+mn-cs"/>
              </a:rPr>
              <a:t>直连存储系统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DAS</a:t>
            </a:r>
            <a:endParaRPr lang="zh-CN" altLang="en-US" sz="4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</a:t>
            </a:r>
            <a:r>
              <a:rPr lang="zh-CN" altLang="en-US" dirty="0"/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06" y="1811162"/>
            <a:ext cx="8503444" cy="494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-1" y="913062"/>
            <a:ext cx="12192001" cy="621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直连存储系统：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是指将存储设备通过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SCSI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接口直接连接到一台服务器上使用。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</a:t>
            </a:r>
            <a:r>
              <a:rPr lang="zh-CN" altLang="en-US" dirty="0"/>
              <a:t>连接方式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-1" y="913062"/>
            <a:ext cx="12192001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2000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内部连接：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ATA(IDE)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（主要用于内部总线）、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（并行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主要用于内部总线）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49100"/>
            <a:ext cx="548549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95560"/>
            <a:ext cx="60769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</a:t>
            </a:r>
            <a:r>
              <a:rPr lang="zh-CN" altLang="en-US" dirty="0"/>
              <a:t>连接方式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-1" y="913062"/>
            <a:ext cx="12192001" cy="1519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外部连接：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（串行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外部总线）、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（用于外部大型机、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ESCON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FICON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前身）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1" y="2038349"/>
            <a:ext cx="8943976" cy="472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</a:t>
            </a:r>
            <a:r>
              <a:rPr lang="zh-CN" altLang="en-US" dirty="0"/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55750" y="924454"/>
          <a:ext cx="9512300" cy="5647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180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Microsoft YaHei</vt:lpstr>
      <vt:lpstr>Arial Unicode MS</vt:lpstr>
      <vt:lpstr>1_Office 主题</vt:lpstr>
      <vt:lpstr>云计算系统架构及应用</vt:lpstr>
      <vt:lpstr>PowerPoint 演示文稿</vt:lpstr>
      <vt:lpstr>PowerPoint 演示文稿</vt:lpstr>
      <vt:lpstr>存储分类</vt:lpstr>
      <vt:lpstr>PowerPoint 演示文稿</vt:lpstr>
      <vt:lpstr>DAS概述</vt:lpstr>
      <vt:lpstr>DAS连接方式</vt:lpstr>
      <vt:lpstr>DAS连接方式</vt:lpstr>
      <vt:lpstr>DAS管理</vt:lpstr>
      <vt:lpstr>DAS优缺点</vt:lpstr>
      <vt:lpstr>问答题</vt:lpstr>
      <vt:lpstr>PowerPoint 演示文稿</vt:lpstr>
      <vt:lpstr>SAN概述</vt:lpstr>
      <vt:lpstr>SAN组网方式</vt:lpstr>
      <vt:lpstr>SAN存储特点</vt:lpstr>
      <vt:lpstr>FC SAN</vt:lpstr>
      <vt:lpstr>IP SAN</vt:lpstr>
      <vt:lpstr>FC-SAN与IP-SAN对比</vt:lpstr>
      <vt:lpstr>问答题</vt:lpstr>
      <vt:lpstr>PowerPoint 演示文稿</vt:lpstr>
      <vt:lpstr>NAS概述</vt:lpstr>
      <vt:lpstr>NAS网络拓扑</vt:lpstr>
      <vt:lpstr>集群NAS</vt:lpstr>
      <vt:lpstr>集群NAS</vt:lpstr>
      <vt:lpstr>NAS系统架构</vt:lpstr>
      <vt:lpstr>NAS系统组成</vt:lpstr>
      <vt:lpstr>CIFS协议和NFS协议</vt:lpstr>
      <vt:lpstr>问答题</vt:lpstr>
      <vt:lpstr>总述</vt:lpstr>
      <vt:lpstr>PowerPoint 演示文稿</vt:lpstr>
    </vt:vector>
  </TitlesOfParts>
  <Company>知途教育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大数据的结构和商业应用</dc:title>
  <dc:creator>知途教研部</dc:creator>
  <cp:lastModifiedBy>lqx</cp:lastModifiedBy>
  <cp:revision>494</cp:revision>
  <dcterms:created xsi:type="dcterms:W3CDTF">2020-10-26T15:57:33Z</dcterms:created>
  <dcterms:modified xsi:type="dcterms:W3CDTF">2020-10-26T15:57:33Z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