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81" r:id="rId3"/>
    <p:sldId id="328" r:id="rId5"/>
    <p:sldId id="755" r:id="rId6"/>
    <p:sldId id="756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64" r:id="rId15"/>
    <p:sldId id="765" r:id="rId16"/>
    <p:sldId id="766" r:id="rId17"/>
    <p:sldId id="767" r:id="rId18"/>
    <p:sldId id="768" r:id="rId19"/>
    <p:sldId id="692" r:id="rId20"/>
    <p:sldId id="413" r:id="rId21"/>
    <p:sldId id="745" r:id="rId22"/>
    <p:sldId id="746" r:id="rId23"/>
    <p:sldId id="744" r:id="rId24"/>
    <p:sldId id="747" r:id="rId25"/>
    <p:sldId id="748" r:id="rId26"/>
    <p:sldId id="749" r:id="rId27"/>
    <p:sldId id="750" r:id="rId28"/>
    <p:sldId id="751" r:id="rId29"/>
    <p:sldId id="754" r:id="rId30"/>
    <p:sldId id="718" r:id="rId31"/>
    <p:sldId id="64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2"/>
    <a:srgbClr val="111214"/>
    <a:srgbClr val="F0FAFF"/>
    <a:srgbClr val="EEF9FE"/>
    <a:srgbClr val="08101F"/>
    <a:srgbClr val="FB7DFB"/>
    <a:srgbClr val="C0C0C0"/>
    <a:srgbClr val="345784"/>
    <a:srgbClr val="00FFFF"/>
    <a:srgbClr val="FBC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6" autoAdjust="0"/>
    <p:restoredTop sz="83855" autoAdjust="0"/>
  </p:normalViewPr>
  <p:slideViewPr>
    <p:cSldViewPr snapToGrid="0">
      <p:cViewPr varScale="1">
        <p:scale>
          <a:sx n="69" d="100"/>
          <a:sy n="69" d="100"/>
        </p:scale>
        <p:origin x="686" y="67"/>
      </p:cViewPr>
      <p:guideLst>
        <p:guide orient="horz" pos="2230"/>
        <p:guide pos="3912"/>
        <p:guide orient="horz" pos="2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36" y="108"/>
      </p:cViewPr>
      <p:guideLst>
        <p:guide orient="horz" pos="297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AA6F2-9290-41CD-AFED-4FE05BDC853D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</dgm:pt>
    <dgm:pt modelId="{8BFF2D96-686F-469E-9F45-8F4FB8D7FC38}">
      <dgm:prSet phldrT="[文本]" custT="1"/>
      <dgm:spPr/>
      <dgm:t>
        <a:bodyPr/>
        <a:lstStyle/>
        <a:p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命名空间管理和锁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3B0C5-D6B0-4958-81C3-6D71F25D97FE}" cxnId="{BA0671B7-A405-45BB-94B0-FED90D1D0F69}" type="parTrans">
      <dgm:prSet/>
      <dgm:spPr/>
      <dgm:t>
        <a:bodyPr/>
        <a:lstStyle/>
        <a:p>
          <a:endParaRPr lang="zh-CN" altLang="en-US" sz="2400"/>
        </a:p>
      </dgm:t>
    </dgm:pt>
    <dgm:pt modelId="{C820494D-B9EB-4C3C-A6B8-8F34C3F4DD2A}" cxnId="{BA0671B7-A405-45BB-94B0-FED90D1D0F69}" type="sibTrans">
      <dgm:prSet/>
      <dgm:spPr/>
      <dgm:t>
        <a:bodyPr/>
        <a:lstStyle/>
        <a:p>
          <a:endParaRPr lang="zh-CN" altLang="en-US" sz="2400"/>
        </a:p>
      </dgm:t>
    </dgm:pt>
    <dgm:pt modelId="{C76FAF22-8389-48FE-96B0-DEF65DED64CF}">
      <dgm:prSet custT="1"/>
      <dgm:spPr/>
      <dgm:t>
        <a:bodyPr/>
        <a:lstStyle/>
        <a:p>
          <a:r>
            <a:rPr 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Chunk</a:t>
          </a:r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副本的位置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E67E27-841C-4669-98D1-4ABDFAF1BF7D}" cxnId="{15576237-99DD-4C8A-A1C1-0579CCBE7875}" type="parTrans">
      <dgm:prSet/>
      <dgm:spPr/>
      <dgm:t>
        <a:bodyPr/>
        <a:lstStyle/>
        <a:p>
          <a:endParaRPr lang="zh-CN" altLang="en-US" sz="2400"/>
        </a:p>
      </dgm:t>
    </dgm:pt>
    <dgm:pt modelId="{1DBCE36F-44FD-4B65-ACBB-2ACCDB8C5E7A}" cxnId="{15576237-99DD-4C8A-A1C1-0579CCBE7875}" type="sibTrans">
      <dgm:prSet/>
      <dgm:spPr/>
      <dgm:t>
        <a:bodyPr/>
        <a:lstStyle/>
        <a:p>
          <a:endParaRPr lang="zh-CN" altLang="en-US" sz="2400"/>
        </a:p>
      </dgm:t>
    </dgm:pt>
    <dgm:pt modelId="{FDD2A141-67F9-4DAF-8611-0B2181BE697C}">
      <dgm:prSet phldrT="[文本]" custT="1"/>
      <dgm:spPr/>
      <dgm:t>
        <a:bodyPr/>
        <a:lstStyle/>
        <a:p>
          <a:r>
            <a: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Chunk</a:t>
          </a:r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的创建，重新复制，重新负载均衡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36E05-05DB-434F-87F2-2EDAA213DB4B}" cxnId="{A902651C-94D4-4281-AAEA-0F24C2D74338}" type="parTrans">
      <dgm:prSet/>
      <dgm:spPr/>
      <dgm:t>
        <a:bodyPr/>
        <a:lstStyle/>
        <a:p>
          <a:endParaRPr lang="zh-CN" altLang="en-US" sz="2400"/>
        </a:p>
      </dgm:t>
    </dgm:pt>
    <dgm:pt modelId="{8282F445-58C8-4368-BE49-05E14E2B79C2}" cxnId="{A902651C-94D4-4281-AAEA-0F24C2D74338}" type="sibTrans">
      <dgm:prSet/>
      <dgm:spPr/>
      <dgm:t>
        <a:bodyPr/>
        <a:lstStyle/>
        <a:p>
          <a:endParaRPr lang="zh-CN" altLang="en-US" sz="2400"/>
        </a:p>
      </dgm:t>
    </dgm:pt>
    <dgm:pt modelId="{1597CFF3-7BC5-43EB-B42D-B88A7046E821}">
      <dgm:prSet phldrT="[文本]" custT="1"/>
      <dgm:spPr/>
      <dgm:t>
        <a:bodyPr/>
        <a:lstStyle/>
        <a:p>
          <a:r>
            <a: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垃圾回收机制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95C0FA-0E6D-453E-A656-716EDE8D1329}" cxnId="{06EB1F6D-5737-4703-9E0F-3832E76F30BD}" type="parTrans">
      <dgm:prSet/>
      <dgm:spPr/>
      <dgm:t>
        <a:bodyPr/>
        <a:lstStyle/>
        <a:p>
          <a:endParaRPr lang="zh-CN" altLang="en-US" sz="2400"/>
        </a:p>
      </dgm:t>
    </dgm:pt>
    <dgm:pt modelId="{05300F30-4622-4C15-B030-9C1BDF19E6FE}" cxnId="{06EB1F6D-5737-4703-9E0F-3832E76F30BD}" type="sibTrans">
      <dgm:prSet/>
      <dgm:spPr/>
      <dgm:t>
        <a:bodyPr/>
        <a:lstStyle/>
        <a:p>
          <a:endParaRPr lang="zh-CN" altLang="en-US" sz="2400"/>
        </a:p>
      </dgm:t>
    </dgm:pt>
    <dgm:pt modelId="{B6FB784C-A392-4E18-8A7B-F37BF61D4D8E}">
      <dgm:prSet phldrT="[文本]" custT="1"/>
      <dgm:spPr/>
      <dgm:t>
        <a:bodyPr/>
        <a:lstStyle/>
        <a:p>
          <a:r>
            <a:rPr lang="zh-CN" altLang="en-US" sz="2400" b="1" i="0">
              <a:latin typeface="微软雅黑" panose="020B0503020204020204" pitchFamily="34" charset="-122"/>
              <a:ea typeface="微软雅黑" panose="020B0503020204020204" pitchFamily="34" charset="-122"/>
            </a:rPr>
            <a:t>过期失效的</a:t>
          </a:r>
          <a:r>
            <a:rPr lang="en-US" altLang="zh-CN" sz="2400" b="1" i="0">
              <a:latin typeface="微软雅黑" panose="020B0503020204020204" pitchFamily="34" charset="-122"/>
              <a:ea typeface="微软雅黑" panose="020B0503020204020204" pitchFamily="34" charset="-122"/>
            </a:rPr>
            <a:t>Chunk</a:t>
          </a:r>
          <a:r>
            <a:rPr lang="zh-CN" altLang="en-US" sz="2400" b="1" i="0">
              <a:latin typeface="微软雅黑" panose="020B0503020204020204" pitchFamily="34" charset="-122"/>
              <a:ea typeface="微软雅黑" panose="020B0503020204020204" pitchFamily="34" charset="-122"/>
            </a:rPr>
            <a:t>副本检测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0B5C8F-84CA-48E2-BAF2-7E82FC521A53}" cxnId="{381A9DA5-5ED8-485C-A5A0-A0713BB8B1BE}" type="parTrans">
      <dgm:prSet/>
      <dgm:spPr/>
      <dgm:t>
        <a:bodyPr/>
        <a:lstStyle/>
        <a:p>
          <a:endParaRPr lang="zh-CN" altLang="en-US" sz="2400"/>
        </a:p>
      </dgm:t>
    </dgm:pt>
    <dgm:pt modelId="{18650AC8-462B-4ACA-9429-8D1863BBEF57}" cxnId="{381A9DA5-5ED8-485C-A5A0-A0713BB8B1BE}" type="sibTrans">
      <dgm:prSet/>
      <dgm:spPr/>
      <dgm:t>
        <a:bodyPr/>
        <a:lstStyle/>
        <a:p>
          <a:endParaRPr lang="zh-CN" altLang="en-US" sz="2400"/>
        </a:p>
      </dgm:t>
    </dgm:pt>
    <dgm:pt modelId="{51321D44-8774-44BA-B082-218D8BD97398}" type="pres">
      <dgm:prSet presAssocID="{F7AAA6F2-9290-41CD-AFED-4FE05BDC853D}" presName="Name0" presStyleCnt="0">
        <dgm:presLayoutVars>
          <dgm:dir/>
          <dgm:resizeHandles val="exact"/>
        </dgm:presLayoutVars>
      </dgm:prSet>
      <dgm:spPr/>
    </dgm:pt>
    <dgm:pt modelId="{554ECDD8-ECD1-49C4-A985-DE4AB1A6D27D}" type="pres">
      <dgm:prSet presAssocID="{F7AAA6F2-9290-41CD-AFED-4FE05BDC853D}" presName="arrow" presStyleLbl="bgShp" presStyleIdx="0" presStyleCnt="1"/>
      <dgm:spPr/>
    </dgm:pt>
    <dgm:pt modelId="{B454D9AC-2B94-43D5-8395-0D8D13B4FFAD}" type="pres">
      <dgm:prSet presAssocID="{F7AAA6F2-9290-41CD-AFED-4FE05BDC853D}" presName="points" presStyleCnt="0"/>
      <dgm:spPr/>
    </dgm:pt>
    <dgm:pt modelId="{01CF154B-8219-4469-BCE9-B84CEDE2D2D3}" type="pres">
      <dgm:prSet presAssocID="{8BFF2D96-686F-469E-9F45-8F4FB8D7FC38}" presName="compositeA" presStyleCnt="0"/>
      <dgm:spPr/>
    </dgm:pt>
    <dgm:pt modelId="{8B21C701-65E5-4069-9156-F41AD57C1777}" type="pres">
      <dgm:prSet presAssocID="{8BFF2D96-686F-469E-9F45-8F4FB8D7FC38}" presName="textA" presStyleLbl="revTx" presStyleIdx="0" presStyleCnt="5">
        <dgm:presLayoutVars>
          <dgm:bulletEnabled val="1"/>
        </dgm:presLayoutVars>
      </dgm:prSet>
      <dgm:spPr/>
    </dgm:pt>
    <dgm:pt modelId="{0764B4BC-A7C1-4E02-87DA-78B1DE1969B9}" type="pres">
      <dgm:prSet presAssocID="{8BFF2D96-686F-469E-9F45-8F4FB8D7FC38}" presName="circleA" presStyleLbl="node1" presStyleIdx="0" presStyleCnt="5"/>
      <dgm:spPr/>
    </dgm:pt>
    <dgm:pt modelId="{AA6A641C-9C88-4A96-9BD8-BF78132F2C4B}" type="pres">
      <dgm:prSet presAssocID="{8BFF2D96-686F-469E-9F45-8F4FB8D7FC38}" presName="spaceA" presStyleCnt="0"/>
      <dgm:spPr/>
    </dgm:pt>
    <dgm:pt modelId="{97C6C2FE-4659-4048-8F95-C303A3D8EBB6}" type="pres">
      <dgm:prSet presAssocID="{C820494D-B9EB-4C3C-A6B8-8F34C3F4DD2A}" presName="space" presStyleCnt="0"/>
      <dgm:spPr/>
    </dgm:pt>
    <dgm:pt modelId="{B283CF8E-0AB8-48A2-AE57-07F06F00B114}" type="pres">
      <dgm:prSet presAssocID="{C76FAF22-8389-48FE-96B0-DEF65DED64CF}" presName="compositeB" presStyleCnt="0"/>
      <dgm:spPr/>
    </dgm:pt>
    <dgm:pt modelId="{54AB54A4-0E04-4FBA-BE8C-DA8DD3B32B9A}" type="pres">
      <dgm:prSet presAssocID="{C76FAF22-8389-48FE-96B0-DEF65DED64CF}" presName="textB" presStyleLbl="revTx" presStyleIdx="1" presStyleCnt="5">
        <dgm:presLayoutVars>
          <dgm:bulletEnabled val="1"/>
        </dgm:presLayoutVars>
      </dgm:prSet>
      <dgm:spPr/>
    </dgm:pt>
    <dgm:pt modelId="{6D27A351-01B7-4340-89C7-78E9A13A3A1E}" type="pres">
      <dgm:prSet presAssocID="{C76FAF22-8389-48FE-96B0-DEF65DED64CF}" presName="circleB" presStyleLbl="node1" presStyleIdx="1" presStyleCnt="5"/>
      <dgm:spPr/>
    </dgm:pt>
    <dgm:pt modelId="{450F41AD-09AC-4242-896C-C020B0DFE4C1}" type="pres">
      <dgm:prSet presAssocID="{C76FAF22-8389-48FE-96B0-DEF65DED64CF}" presName="spaceB" presStyleCnt="0"/>
      <dgm:spPr/>
    </dgm:pt>
    <dgm:pt modelId="{5D97AACD-6D50-4AC3-8FEB-9B02FAD90C4D}" type="pres">
      <dgm:prSet presAssocID="{1DBCE36F-44FD-4B65-ACBB-2ACCDB8C5E7A}" presName="space" presStyleCnt="0"/>
      <dgm:spPr/>
    </dgm:pt>
    <dgm:pt modelId="{F0CAFF48-7430-4E22-90EC-00B9E1B8246A}" type="pres">
      <dgm:prSet presAssocID="{FDD2A141-67F9-4DAF-8611-0B2181BE697C}" presName="compositeA" presStyleCnt="0"/>
      <dgm:spPr/>
    </dgm:pt>
    <dgm:pt modelId="{BF96070D-11C0-4DE2-A842-77C4EC9A843F}" type="pres">
      <dgm:prSet presAssocID="{FDD2A141-67F9-4DAF-8611-0B2181BE697C}" presName="textA" presStyleLbl="revTx" presStyleIdx="2" presStyleCnt="5" custScaleX="123111">
        <dgm:presLayoutVars>
          <dgm:bulletEnabled val="1"/>
        </dgm:presLayoutVars>
      </dgm:prSet>
      <dgm:spPr/>
    </dgm:pt>
    <dgm:pt modelId="{CBD6E331-7AD1-4EB9-9583-BEC239C6FC77}" type="pres">
      <dgm:prSet presAssocID="{FDD2A141-67F9-4DAF-8611-0B2181BE697C}" presName="circleA" presStyleLbl="node1" presStyleIdx="2" presStyleCnt="5"/>
      <dgm:spPr/>
    </dgm:pt>
    <dgm:pt modelId="{099690A3-8F84-406C-820C-DB1F636020E1}" type="pres">
      <dgm:prSet presAssocID="{FDD2A141-67F9-4DAF-8611-0B2181BE697C}" presName="spaceA" presStyleCnt="0"/>
      <dgm:spPr/>
    </dgm:pt>
    <dgm:pt modelId="{FFB825F1-5D3B-48BB-9A66-47845F030CAB}" type="pres">
      <dgm:prSet presAssocID="{8282F445-58C8-4368-BE49-05E14E2B79C2}" presName="space" presStyleCnt="0"/>
      <dgm:spPr/>
    </dgm:pt>
    <dgm:pt modelId="{B6DD83BF-5F51-469B-91A9-D067A7E073FB}" type="pres">
      <dgm:prSet presAssocID="{1597CFF3-7BC5-43EB-B42D-B88A7046E821}" presName="compositeB" presStyleCnt="0"/>
      <dgm:spPr/>
    </dgm:pt>
    <dgm:pt modelId="{772EBD82-B9D8-4267-9709-FB355940603B}" type="pres">
      <dgm:prSet presAssocID="{1597CFF3-7BC5-43EB-B42D-B88A7046E821}" presName="textB" presStyleLbl="revTx" presStyleIdx="3" presStyleCnt="5">
        <dgm:presLayoutVars>
          <dgm:bulletEnabled val="1"/>
        </dgm:presLayoutVars>
      </dgm:prSet>
      <dgm:spPr/>
    </dgm:pt>
    <dgm:pt modelId="{15D6EAF6-DEBA-41FC-8255-4315A669E623}" type="pres">
      <dgm:prSet presAssocID="{1597CFF3-7BC5-43EB-B42D-B88A7046E821}" presName="circleB" presStyleLbl="node1" presStyleIdx="3" presStyleCnt="5"/>
      <dgm:spPr/>
    </dgm:pt>
    <dgm:pt modelId="{67269BF4-8E5B-44A8-A2FD-82BDDF637972}" type="pres">
      <dgm:prSet presAssocID="{1597CFF3-7BC5-43EB-B42D-B88A7046E821}" presName="spaceB" presStyleCnt="0"/>
      <dgm:spPr/>
    </dgm:pt>
    <dgm:pt modelId="{806C6806-46D9-4F33-B073-079974C78814}" type="pres">
      <dgm:prSet presAssocID="{05300F30-4622-4C15-B030-9C1BDF19E6FE}" presName="space" presStyleCnt="0"/>
      <dgm:spPr/>
    </dgm:pt>
    <dgm:pt modelId="{F6FBEBDC-B384-438E-9FC9-7464493B67ED}" type="pres">
      <dgm:prSet presAssocID="{B6FB784C-A392-4E18-8A7B-F37BF61D4D8E}" presName="compositeA" presStyleCnt="0"/>
      <dgm:spPr/>
    </dgm:pt>
    <dgm:pt modelId="{7DA4DFFE-AA81-4AD9-BC2C-E10EC662C2C1}" type="pres">
      <dgm:prSet presAssocID="{B6FB784C-A392-4E18-8A7B-F37BF61D4D8E}" presName="textA" presStyleLbl="revTx" presStyleIdx="4" presStyleCnt="5">
        <dgm:presLayoutVars>
          <dgm:bulletEnabled val="1"/>
        </dgm:presLayoutVars>
      </dgm:prSet>
      <dgm:spPr/>
    </dgm:pt>
    <dgm:pt modelId="{D25FFCAE-B847-4EBA-BFD6-E1B2FC679896}" type="pres">
      <dgm:prSet presAssocID="{B6FB784C-A392-4E18-8A7B-F37BF61D4D8E}" presName="circleA" presStyleLbl="node1" presStyleIdx="4" presStyleCnt="5"/>
      <dgm:spPr/>
    </dgm:pt>
    <dgm:pt modelId="{D5584CA1-9935-4F1A-9368-88CBABFD72C8}" type="pres">
      <dgm:prSet presAssocID="{B6FB784C-A392-4E18-8A7B-F37BF61D4D8E}" presName="spaceA" presStyleCnt="0"/>
      <dgm:spPr/>
    </dgm:pt>
  </dgm:ptLst>
  <dgm:cxnLst>
    <dgm:cxn modelId="{A902651C-94D4-4281-AAEA-0F24C2D74338}" srcId="{F7AAA6F2-9290-41CD-AFED-4FE05BDC853D}" destId="{FDD2A141-67F9-4DAF-8611-0B2181BE697C}" srcOrd="2" destOrd="0" parTransId="{5B436E05-05DB-434F-87F2-2EDAA213DB4B}" sibTransId="{8282F445-58C8-4368-BE49-05E14E2B79C2}"/>
    <dgm:cxn modelId="{BA3F5D2A-AF13-45FD-8956-206080DCA1ED}" type="presOf" srcId="{FDD2A141-67F9-4DAF-8611-0B2181BE697C}" destId="{BF96070D-11C0-4DE2-A842-77C4EC9A843F}" srcOrd="0" destOrd="0" presId="urn:microsoft.com/office/officeart/2005/8/layout/hProcess11"/>
    <dgm:cxn modelId="{15576237-99DD-4C8A-A1C1-0579CCBE7875}" srcId="{F7AAA6F2-9290-41CD-AFED-4FE05BDC853D}" destId="{C76FAF22-8389-48FE-96B0-DEF65DED64CF}" srcOrd="1" destOrd="0" parTransId="{6DE67E27-841C-4669-98D1-4ABDFAF1BF7D}" sibTransId="{1DBCE36F-44FD-4B65-ACBB-2ACCDB8C5E7A}"/>
    <dgm:cxn modelId="{FD92B45B-D7A3-4342-80C1-5E3A911594B9}" type="presOf" srcId="{F7AAA6F2-9290-41CD-AFED-4FE05BDC853D}" destId="{51321D44-8774-44BA-B082-218D8BD97398}" srcOrd="0" destOrd="0" presId="urn:microsoft.com/office/officeart/2005/8/layout/hProcess11"/>
    <dgm:cxn modelId="{06EB1F6D-5737-4703-9E0F-3832E76F30BD}" srcId="{F7AAA6F2-9290-41CD-AFED-4FE05BDC853D}" destId="{1597CFF3-7BC5-43EB-B42D-B88A7046E821}" srcOrd="3" destOrd="0" parTransId="{BC95C0FA-0E6D-453E-A656-716EDE8D1329}" sibTransId="{05300F30-4622-4C15-B030-9C1BDF19E6FE}"/>
    <dgm:cxn modelId="{182D734D-16DC-4903-B295-9A4AAEA88246}" type="presOf" srcId="{B6FB784C-A392-4E18-8A7B-F37BF61D4D8E}" destId="{7DA4DFFE-AA81-4AD9-BC2C-E10EC662C2C1}" srcOrd="0" destOrd="0" presId="urn:microsoft.com/office/officeart/2005/8/layout/hProcess11"/>
    <dgm:cxn modelId="{338A8655-D23F-4513-8204-3563AE99812A}" type="presOf" srcId="{1597CFF3-7BC5-43EB-B42D-B88A7046E821}" destId="{772EBD82-B9D8-4267-9709-FB355940603B}" srcOrd="0" destOrd="0" presId="urn:microsoft.com/office/officeart/2005/8/layout/hProcess11"/>
    <dgm:cxn modelId="{66B3249D-BCEF-45B5-9D5D-13497CBED11E}" type="presOf" srcId="{C76FAF22-8389-48FE-96B0-DEF65DED64CF}" destId="{54AB54A4-0E04-4FBA-BE8C-DA8DD3B32B9A}" srcOrd="0" destOrd="0" presId="urn:microsoft.com/office/officeart/2005/8/layout/hProcess11"/>
    <dgm:cxn modelId="{381A9DA5-5ED8-485C-A5A0-A0713BB8B1BE}" srcId="{F7AAA6F2-9290-41CD-AFED-4FE05BDC853D}" destId="{B6FB784C-A392-4E18-8A7B-F37BF61D4D8E}" srcOrd="4" destOrd="0" parTransId="{830B5C8F-84CA-48E2-BAF2-7E82FC521A53}" sibTransId="{18650AC8-462B-4ACA-9429-8D1863BBEF57}"/>
    <dgm:cxn modelId="{BA0671B7-A405-45BB-94B0-FED90D1D0F69}" srcId="{F7AAA6F2-9290-41CD-AFED-4FE05BDC853D}" destId="{8BFF2D96-686F-469E-9F45-8F4FB8D7FC38}" srcOrd="0" destOrd="0" parTransId="{6333B0C5-D6B0-4958-81C3-6D71F25D97FE}" sibTransId="{C820494D-B9EB-4C3C-A6B8-8F34C3F4DD2A}"/>
    <dgm:cxn modelId="{B13E9AD0-D786-49B8-8931-AD8BA0658C0F}" type="presOf" srcId="{8BFF2D96-686F-469E-9F45-8F4FB8D7FC38}" destId="{8B21C701-65E5-4069-9156-F41AD57C1777}" srcOrd="0" destOrd="0" presId="urn:microsoft.com/office/officeart/2005/8/layout/hProcess11"/>
    <dgm:cxn modelId="{0176F1F1-413F-4067-A352-5C27ACB26CD1}" type="presParOf" srcId="{51321D44-8774-44BA-B082-218D8BD97398}" destId="{554ECDD8-ECD1-49C4-A985-DE4AB1A6D27D}" srcOrd="0" destOrd="0" presId="urn:microsoft.com/office/officeart/2005/8/layout/hProcess11"/>
    <dgm:cxn modelId="{AD227D16-D2EE-46FA-AFED-8F8DFADA66FA}" type="presParOf" srcId="{51321D44-8774-44BA-B082-218D8BD97398}" destId="{B454D9AC-2B94-43D5-8395-0D8D13B4FFAD}" srcOrd="1" destOrd="0" presId="urn:microsoft.com/office/officeart/2005/8/layout/hProcess11"/>
    <dgm:cxn modelId="{89E39832-C636-4941-B085-3DB9B4F95176}" type="presParOf" srcId="{B454D9AC-2B94-43D5-8395-0D8D13B4FFAD}" destId="{01CF154B-8219-4469-BCE9-B84CEDE2D2D3}" srcOrd="0" destOrd="0" presId="urn:microsoft.com/office/officeart/2005/8/layout/hProcess11"/>
    <dgm:cxn modelId="{FDA469F3-A672-453E-AD8D-6ACDE7309087}" type="presParOf" srcId="{01CF154B-8219-4469-BCE9-B84CEDE2D2D3}" destId="{8B21C701-65E5-4069-9156-F41AD57C1777}" srcOrd="0" destOrd="0" presId="urn:microsoft.com/office/officeart/2005/8/layout/hProcess11"/>
    <dgm:cxn modelId="{EC1125FA-BCBF-49C7-B3D4-04CBCF8DA4C4}" type="presParOf" srcId="{01CF154B-8219-4469-BCE9-B84CEDE2D2D3}" destId="{0764B4BC-A7C1-4E02-87DA-78B1DE1969B9}" srcOrd="1" destOrd="0" presId="urn:microsoft.com/office/officeart/2005/8/layout/hProcess11"/>
    <dgm:cxn modelId="{D53F30B0-0C5A-41E2-9E56-AEA42833AF2F}" type="presParOf" srcId="{01CF154B-8219-4469-BCE9-B84CEDE2D2D3}" destId="{AA6A641C-9C88-4A96-9BD8-BF78132F2C4B}" srcOrd="2" destOrd="0" presId="urn:microsoft.com/office/officeart/2005/8/layout/hProcess11"/>
    <dgm:cxn modelId="{0F912417-E985-4A01-B10E-02D8F29AA8D0}" type="presParOf" srcId="{B454D9AC-2B94-43D5-8395-0D8D13B4FFAD}" destId="{97C6C2FE-4659-4048-8F95-C303A3D8EBB6}" srcOrd="1" destOrd="0" presId="urn:microsoft.com/office/officeart/2005/8/layout/hProcess11"/>
    <dgm:cxn modelId="{DC885356-22F2-4E2E-B601-6784A3AC0C80}" type="presParOf" srcId="{B454D9AC-2B94-43D5-8395-0D8D13B4FFAD}" destId="{B283CF8E-0AB8-48A2-AE57-07F06F00B114}" srcOrd="2" destOrd="0" presId="urn:microsoft.com/office/officeart/2005/8/layout/hProcess11"/>
    <dgm:cxn modelId="{6670C342-C848-4626-AB7A-84A12299A84C}" type="presParOf" srcId="{B283CF8E-0AB8-48A2-AE57-07F06F00B114}" destId="{54AB54A4-0E04-4FBA-BE8C-DA8DD3B32B9A}" srcOrd="0" destOrd="0" presId="urn:microsoft.com/office/officeart/2005/8/layout/hProcess11"/>
    <dgm:cxn modelId="{07C2E191-6DEE-4680-BCA3-7FC74394F3BC}" type="presParOf" srcId="{B283CF8E-0AB8-48A2-AE57-07F06F00B114}" destId="{6D27A351-01B7-4340-89C7-78E9A13A3A1E}" srcOrd="1" destOrd="0" presId="urn:microsoft.com/office/officeart/2005/8/layout/hProcess11"/>
    <dgm:cxn modelId="{FF3EA22F-E1E0-4CC9-83E9-1965DC4747F6}" type="presParOf" srcId="{B283CF8E-0AB8-48A2-AE57-07F06F00B114}" destId="{450F41AD-09AC-4242-896C-C020B0DFE4C1}" srcOrd="2" destOrd="0" presId="urn:microsoft.com/office/officeart/2005/8/layout/hProcess11"/>
    <dgm:cxn modelId="{54CE7A57-F271-419F-A791-D96DA84DF626}" type="presParOf" srcId="{B454D9AC-2B94-43D5-8395-0D8D13B4FFAD}" destId="{5D97AACD-6D50-4AC3-8FEB-9B02FAD90C4D}" srcOrd="3" destOrd="0" presId="urn:microsoft.com/office/officeart/2005/8/layout/hProcess11"/>
    <dgm:cxn modelId="{C3406419-7771-4D35-9334-F76278D93B74}" type="presParOf" srcId="{B454D9AC-2B94-43D5-8395-0D8D13B4FFAD}" destId="{F0CAFF48-7430-4E22-90EC-00B9E1B8246A}" srcOrd="4" destOrd="0" presId="urn:microsoft.com/office/officeart/2005/8/layout/hProcess11"/>
    <dgm:cxn modelId="{900CFB8C-58C8-443A-B3F1-3894E5EE8AD0}" type="presParOf" srcId="{F0CAFF48-7430-4E22-90EC-00B9E1B8246A}" destId="{BF96070D-11C0-4DE2-A842-77C4EC9A843F}" srcOrd="0" destOrd="0" presId="urn:microsoft.com/office/officeart/2005/8/layout/hProcess11"/>
    <dgm:cxn modelId="{7A47B78A-E1B3-4CEF-AA38-55777EEC4F29}" type="presParOf" srcId="{F0CAFF48-7430-4E22-90EC-00B9E1B8246A}" destId="{CBD6E331-7AD1-4EB9-9583-BEC239C6FC77}" srcOrd="1" destOrd="0" presId="urn:microsoft.com/office/officeart/2005/8/layout/hProcess11"/>
    <dgm:cxn modelId="{B43ECA26-20C4-4F31-9D46-962D83F454EB}" type="presParOf" srcId="{F0CAFF48-7430-4E22-90EC-00B9E1B8246A}" destId="{099690A3-8F84-406C-820C-DB1F636020E1}" srcOrd="2" destOrd="0" presId="urn:microsoft.com/office/officeart/2005/8/layout/hProcess11"/>
    <dgm:cxn modelId="{8C86868E-5EF3-4ADE-A696-73A56AF6AE30}" type="presParOf" srcId="{B454D9AC-2B94-43D5-8395-0D8D13B4FFAD}" destId="{FFB825F1-5D3B-48BB-9A66-47845F030CAB}" srcOrd="5" destOrd="0" presId="urn:microsoft.com/office/officeart/2005/8/layout/hProcess11"/>
    <dgm:cxn modelId="{D63DE836-8D11-4E39-B602-8D01FADC65AF}" type="presParOf" srcId="{B454D9AC-2B94-43D5-8395-0D8D13B4FFAD}" destId="{B6DD83BF-5F51-469B-91A9-D067A7E073FB}" srcOrd="6" destOrd="0" presId="urn:microsoft.com/office/officeart/2005/8/layout/hProcess11"/>
    <dgm:cxn modelId="{06942498-9C9B-4069-9D2D-840DB0A1AD21}" type="presParOf" srcId="{B6DD83BF-5F51-469B-91A9-D067A7E073FB}" destId="{772EBD82-B9D8-4267-9709-FB355940603B}" srcOrd="0" destOrd="0" presId="urn:microsoft.com/office/officeart/2005/8/layout/hProcess11"/>
    <dgm:cxn modelId="{7ADBCB74-0B3E-43ED-9DA9-311F3A7D9B52}" type="presParOf" srcId="{B6DD83BF-5F51-469B-91A9-D067A7E073FB}" destId="{15D6EAF6-DEBA-41FC-8255-4315A669E623}" srcOrd="1" destOrd="0" presId="urn:microsoft.com/office/officeart/2005/8/layout/hProcess11"/>
    <dgm:cxn modelId="{1800AA97-724D-4623-AC9C-02C9171141CB}" type="presParOf" srcId="{B6DD83BF-5F51-469B-91A9-D067A7E073FB}" destId="{67269BF4-8E5B-44A8-A2FD-82BDDF637972}" srcOrd="2" destOrd="0" presId="urn:microsoft.com/office/officeart/2005/8/layout/hProcess11"/>
    <dgm:cxn modelId="{579DDF66-3A06-4FB2-9519-F7F850A10BC9}" type="presParOf" srcId="{B454D9AC-2B94-43D5-8395-0D8D13B4FFAD}" destId="{806C6806-46D9-4F33-B073-079974C78814}" srcOrd="7" destOrd="0" presId="urn:microsoft.com/office/officeart/2005/8/layout/hProcess11"/>
    <dgm:cxn modelId="{2A923950-B0F6-4048-9BC8-1C524CA61639}" type="presParOf" srcId="{B454D9AC-2B94-43D5-8395-0D8D13B4FFAD}" destId="{F6FBEBDC-B384-438E-9FC9-7464493B67ED}" srcOrd="8" destOrd="0" presId="urn:microsoft.com/office/officeart/2005/8/layout/hProcess11"/>
    <dgm:cxn modelId="{59611E2A-9084-44C4-AED2-4B68E1B8B979}" type="presParOf" srcId="{F6FBEBDC-B384-438E-9FC9-7464493B67ED}" destId="{7DA4DFFE-AA81-4AD9-BC2C-E10EC662C2C1}" srcOrd="0" destOrd="0" presId="urn:microsoft.com/office/officeart/2005/8/layout/hProcess11"/>
    <dgm:cxn modelId="{38783C6A-37F8-4894-A0D3-469C27A077BE}" type="presParOf" srcId="{F6FBEBDC-B384-438E-9FC9-7464493B67ED}" destId="{D25FFCAE-B847-4EBA-BFD6-E1B2FC679896}" srcOrd="1" destOrd="0" presId="urn:microsoft.com/office/officeart/2005/8/layout/hProcess11"/>
    <dgm:cxn modelId="{8DD4CE2D-858C-4494-A096-8721CE5B6C39}" type="presParOf" srcId="{F6FBEBDC-B384-438E-9FC9-7464493B67ED}" destId="{D5584CA1-9935-4F1A-9368-88CBABFD72C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BDBE29-6C86-438D-A986-47DE946A47DD}" type="doc">
      <dgm:prSet loTypeId="urn:microsoft.com/office/officeart/2005/8/layout/vList6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D93F5DC-F44F-4349-8EAE-D426971B4FEA}">
      <dgm:prSet phldrT="[文本]"/>
      <dgm:spPr/>
      <dgm:t>
        <a:bodyPr/>
        <a:lstStyle/>
        <a:p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</a:rPr>
            <a:t>组件</a:t>
          </a:r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</a:rPr>
            <a:t>OSD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A20E4-B373-4BE6-B480-2C518A05719E}" cxnId="{FD242B54-F026-42A0-96C7-C78935EDA1EA}" type="parTrans">
      <dgm:prSet/>
      <dgm:spPr/>
      <dgm:t>
        <a:bodyPr/>
        <a:lstStyle/>
        <a:p>
          <a:endParaRPr lang="zh-CN" altLang="en-US"/>
        </a:p>
      </dgm:t>
    </dgm:pt>
    <dgm:pt modelId="{BB13B342-DB3C-40E1-BC4A-6552018C95D9}" cxnId="{FD242B54-F026-42A0-96C7-C78935EDA1EA}" type="sibTrans">
      <dgm:prSet/>
      <dgm:spPr/>
      <dgm:t>
        <a:bodyPr/>
        <a:lstStyle/>
        <a:p>
          <a:endParaRPr lang="zh-CN" altLang="en-US"/>
        </a:p>
      </dgm:t>
    </dgm:pt>
    <dgm:pt modelId="{F4B3B02E-296E-4CF1-A359-E25C79F70537}">
      <dgm:prSet phldrT="[文本]" custT="1"/>
      <dgm:spPr/>
      <dgm:t>
        <a:bodyPr/>
        <a:lstStyle/>
        <a:p>
          <a:pPr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每一个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disk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SSD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或者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RAID group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或者其他一个物理存储设备都成为一个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OSD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，主要负责存储和查找对象，并且负责向该对象的复制节点分发和恢复。</a:t>
          </a:r>
          <a:endParaRPr lang="zh-CN" altLang="en-US" sz="2400" dirty="0"/>
        </a:p>
      </dgm:t>
    </dgm:pt>
    <dgm:pt modelId="{7E6D7F49-0F9F-4E8F-992A-7EC9FE4712B8}" cxnId="{A7C6E313-2AF4-4911-94E7-06F4D90598AD}" type="parTrans">
      <dgm:prSet/>
      <dgm:spPr/>
      <dgm:t>
        <a:bodyPr/>
        <a:lstStyle/>
        <a:p>
          <a:endParaRPr lang="zh-CN" altLang="en-US"/>
        </a:p>
      </dgm:t>
    </dgm:pt>
    <dgm:pt modelId="{8A5EBB03-CA77-492D-88E7-CC742158323A}" cxnId="{A7C6E313-2AF4-4911-94E7-06F4D90598AD}" type="sibTrans">
      <dgm:prSet/>
      <dgm:spPr/>
      <dgm:t>
        <a:bodyPr/>
        <a:lstStyle/>
        <a:p>
          <a:endParaRPr lang="zh-CN" altLang="en-US"/>
        </a:p>
      </dgm:t>
    </dgm:pt>
    <dgm:pt modelId="{E8B60838-3DD9-4320-9883-BF5E9298E61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组件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Monitor</a:t>
          </a:r>
          <a:endParaRPr lang="zh-CN" altLang="en-US" b="1" dirty="0"/>
        </a:p>
      </dgm:t>
    </dgm:pt>
    <dgm:pt modelId="{A8BAC527-402F-455D-8771-BD9E2B31C065}" cxnId="{649F08A4-72FD-48F3-9264-0DC265C1A799}" type="parTrans">
      <dgm:prSet/>
      <dgm:spPr/>
      <dgm:t>
        <a:bodyPr/>
        <a:lstStyle/>
        <a:p>
          <a:endParaRPr lang="zh-CN" altLang="en-US"/>
        </a:p>
      </dgm:t>
    </dgm:pt>
    <dgm:pt modelId="{CCDB0BAB-59AF-4822-9EC6-C7A871BB179C}" cxnId="{649F08A4-72FD-48F3-9264-0DC265C1A799}" type="sibTrans">
      <dgm:prSet/>
      <dgm:spPr/>
      <dgm:t>
        <a:bodyPr/>
        <a:lstStyle/>
        <a:p>
          <a:endParaRPr lang="zh-CN" altLang="en-US"/>
        </a:p>
      </dgm:t>
    </dgm:pt>
    <dgm:pt modelId="{9A17E747-CBF8-41E5-A24A-D5C32944F776}">
      <dgm:prSet phldrT="[文本]" custT="1"/>
      <dgm:spPr/>
      <dgm:t>
        <a:bodyPr/>
        <a:lstStyle/>
        <a:p>
          <a:pPr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维护集群的成员和状态，提供强一致性的决策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类似于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Zookeeper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的作用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2400" dirty="0"/>
        </a:p>
      </dgm:t>
    </dgm:pt>
    <dgm:pt modelId="{A8EA04E9-2286-4F2D-9592-98D92F6A11AA}" cxnId="{343893DF-8CEA-4C1D-995B-1ECA2200BCDD}" type="parTrans">
      <dgm:prSet/>
      <dgm:spPr/>
      <dgm:t>
        <a:bodyPr/>
        <a:lstStyle/>
        <a:p>
          <a:endParaRPr lang="zh-CN" altLang="en-US"/>
        </a:p>
      </dgm:t>
    </dgm:pt>
    <dgm:pt modelId="{56CF6F32-BD6B-44A8-A433-29E785072F3F}" cxnId="{343893DF-8CEA-4C1D-995B-1ECA2200BCDD}" type="sibTrans">
      <dgm:prSet/>
      <dgm:spPr/>
      <dgm:t>
        <a:bodyPr/>
        <a:lstStyle/>
        <a:p>
          <a:endParaRPr lang="zh-CN" altLang="en-US"/>
        </a:p>
      </dgm:t>
    </dgm:pt>
    <dgm:pt modelId="{1C92B682-BDB1-4465-BCC9-F24EE6ADE394}" type="pres">
      <dgm:prSet presAssocID="{C4BDBE29-6C86-438D-A986-47DE946A47DD}" presName="Name0" presStyleCnt="0">
        <dgm:presLayoutVars>
          <dgm:dir/>
          <dgm:animLvl val="lvl"/>
          <dgm:resizeHandles/>
        </dgm:presLayoutVars>
      </dgm:prSet>
      <dgm:spPr/>
    </dgm:pt>
    <dgm:pt modelId="{AA000D52-507A-4A78-98CE-F6E780F06CE1}" type="pres">
      <dgm:prSet presAssocID="{8D93F5DC-F44F-4349-8EAE-D426971B4FEA}" presName="linNode" presStyleCnt="0"/>
      <dgm:spPr/>
    </dgm:pt>
    <dgm:pt modelId="{4FA37046-07B3-49BD-AE71-07DE35AC11B5}" type="pres">
      <dgm:prSet presAssocID="{8D93F5DC-F44F-4349-8EAE-D426971B4FEA}" presName="parentShp" presStyleLbl="node1" presStyleIdx="0" presStyleCnt="2" custScaleX="52697" custScaleY="83049" custLinFactNeighborX="-1408" custLinFactNeighborY="962">
        <dgm:presLayoutVars>
          <dgm:bulletEnabled val="1"/>
        </dgm:presLayoutVars>
      </dgm:prSet>
      <dgm:spPr/>
    </dgm:pt>
    <dgm:pt modelId="{88362254-973E-4182-8526-16430125B515}" type="pres">
      <dgm:prSet presAssocID="{8D93F5DC-F44F-4349-8EAE-D426971B4FEA}" presName="childShp" presStyleLbl="bgAccFollowNode1" presStyleIdx="0" presStyleCnt="2" custScaleX="123044">
        <dgm:presLayoutVars>
          <dgm:bulletEnabled val="1"/>
        </dgm:presLayoutVars>
      </dgm:prSet>
      <dgm:spPr/>
    </dgm:pt>
    <dgm:pt modelId="{C2118C5B-5799-43A5-B7FB-4962D125F248}" type="pres">
      <dgm:prSet presAssocID="{BB13B342-DB3C-40E1-BC4A-6552018C95D9}" presName="spacing" presStyleCnt="0"/>
      <dgm:spPr/>
    </dgm:pt>
    <dgm:pt modelId="{839A89BA-05E7-41F3-9A72-16F4334E3662}" type="pres">
      <dgm:prSet presAssocID="{E8B60838-3DD9-4320-9883-BF5E9298E61B}" presName="linNode" presStyleCnt="0"/>
      <dgm:spPr/>
    </dgm:pt>
    <dgm:pt modelId="{2EBDD18E-00EC-4DEE-84F5-8FC3BA340F5A}" type="pres">
      <dgm:prSet presAssocID="{E8B60838-3DD9-4320-9883-BF5E9298E61B}" presName="parentShp" presStyleLbl="node1" presStyleIdx="1" presStyleCnt="2" custScaleX="52564" custScaleY="81349" custLinFactNeighborX="-1692">
        <dgm:presLayoutVars>
          <dgm:bulletEnabled val="1"/>
        </dgm:presLayoutVars>
      </dgm:prSet>
      <dgm:spPr/>
    </dgm:pt>
    <dgm:pt modelId="{85BC1833-67A9-4445-88BA-32CF39C6EF38}" type="pres">
      <dgm:prSet presAssocID="{E8B60838-3DD9-4320-9883-BF5E9298E61B}" presName="childShp" presStyleLbl="bgAccFollowNode1" presStyleIdx="1" presStyleCnt="2" custScaleX="122389" custLinFactNeighborX="0">
        <dgm:presLayoutVars>
          <dgm:bulletEnabled val="1"/>
        </dgm:presLayoutVars>
      </dgm:prSet>
      <dgm:spPr/>
    </dgm:pt>
  </dgm:ptLst>
  <dgm:cxnLst>
    <dgm:cxn modelId="{A7C6E313-2AF4-4911-94E7-06F4D90598AD}" srcId="{8D93F5DC-F44F-4349-8EAE-D426971B4FEA}" destId="{F4B3B02E-296E-4CF1-A359-E25C79F70537}" srcOrd="0" destOrd="0" parTransId="{7E6D7F49-0F9F-4E8F-992A-7EC9FE4712B8}" sibTransId="{8A5EBB03-CA77-492D-88E7-CC742158323A}"/>
    <dgm:cxn modelId="{5FEAF367-C9C4-470E-97B2-48432DF7F738}" type="presOf" srcId="{9A17E747-CBF8-41E5-A24A-D5C32944F776}" destId="{85BC1833-67A9-4445-88BA-32CF39C6EF38}" srcOrd="0" destOrd="0" presId="urn:microsoft.com/office/officeart/2005/8/layout/vList6"/>
    <dgm:cxn modelId="{FD242B54-F026-42A0-96C7-C78935EDA1EA}" srcId="{C4BDBE29-6C86-438D-A986-47DE946A47DD}" destId="{8D93F5DC-F44F-4349-8EAE-D426971B4FEA}" srcOrd="0" destOrd="0" parTransId="{D9EA20E4-B373-4BE6-B480-2C518A05719E}" sibTransId="{BB13B342-DB3C-40E1-BC4A-6552018C95D9}"/>
    <dgm:cxn modelId="{649F08A4-72FD-48F3-9264-0DC265C1A799}" srcId="{C4BDBE29-6C86-438D-A986-47DE946A47DD}" destId="{E8B60838-3DD9-4320-9883-BF5E9298E61B}" srcOrd="1" destOrd="0" parTransId="{A8BAC527-402F-455D-8771-BD9E2B31C065}" sibTransId="{CCDB0BAB-59AF-4822-9EC6-C7A871BB179C}"/>
    <dgm:cxn modelId="{9E9178AC-2D23-4F88-BA0F-57A3A8736BDF}" type="presOf" srcId="{C4BDBE29-6C86-438D-A986-47DE946A47DD}" destId="{1C92B682-BDB1-4465-BCC9-F24EE6ADE394}" srcOrd="0" destOrd="0" presId="urn:microsoft.com/office/officeart/2005/8/layout/vList6"/>
    <dgm:cxn modelId="{ED5434D5-FEB0-44B8-932B-09C788B205E2}" type="presOf" srcId="{E8B60838-3DD9-4320-9883-BF5E9298E61B}" destId="{2EBDD18E-00EC-4DEE-84F5-8FC3BA340F5A}" srcOrd="0" destOrd="0" presId="urn:microsoft.com/office/officeart/2005/8/layout/vList6"/>
    <dgm:cxn modelId="{343893DF-8CEA-4C1D-995B-1ECA2200BCDD}" srcId="{E8B60838-3DD9-4320-9883-BF5E9298E61B}" destId="{9A17E747-CBF8-41E5-A24A-D5C32944F776}" srcOrd="0" destOrd="0" parTransId="{A8EA04E9-2286-4F2D-9592-98D92F6A11AA}" sibTransId="{56CF6F32-BD6B-44A8-A433-29E785072F3F}"/>
    <dgm:cxn modelId="{DDE839E1-0E6A-4BBE-B418-C4855A321E64}" type="presOf" srcId="{8D93F5DC-F44F-4349-8EAE-D426971B4FEA}" destId="{4FA37046-07B3-49BD-AE71-07DE35AC11B5}" srcOrd="0" destOrd="0" presId="urn:microsoft.com/office/officeart/2005/8/layout/vList6"/>
    <dgm:cxn modelId="{57F118EB-F155-42E8-8A17-582BF765B85D}" type="presOf" srcId="{F4B3B02E-296E-4CF1-A359-E25C79F70537}" destId="{88362254-973E-4182-8526-16430125B515}" srcOrd="0" destOrd="0" presId="urn:microsoft.com/office/officeart/2005/8/layout/vList6"/>
    <dgm:cxn modelId="{27E44ED0-A942-489C-92A8-98F368C00C73}" type="presParOf" srcId="{1C92B682-BDB1-4465-BCC9-F24EE6ADE394}" destId="{AA000D52-507A-4A78-98CE-F6E780F06CE1}" srcOrd="0" destOrd="0" presId="urn:microsoft.com/office/officeart/2005/8/layout/vList6"/>
    <dgm:cxn modelId="{EBA0A717-A812-4A6F-954E-05819B0AD461}" type="presParOf" srcId="{AA000D52-507A-4A78-98CE-F6E780F06CE1}" destId="{4FA37046-07B3-49BD-AE71-07DE35AC11B5}" srcOrd="0" destOrd="0" presId="urn:microsoft.com/office/officeart/2005/8/layout/vList6"/>
    <dgm:cxn modelId="{B688D561-8FD7-4100-85CC-AD42D30C77C1}" type="presParOf" srcId="{AA000D52-507A-4A78-98CE-F6E780F06CE1}" destId="{88362254-973E-4182-8526-16430125B515}" srcOrd="1" destOrd="0" presId="urn:microsoft.com/office/officeart/2005/8/layout/vList6"/>
    <dgm:cxn modelId="{7CBDE52C-2850-4379-9BB8-A57C5FEFCF9C}" type="presParOf" srcId="{1C92B682-BDB1-4465-BCC9-F24EE6ADE394}" destId="{C2118C5B-5799-43A5-B7FB-4962D125F248}" srcOrd="1" destOrd="0" presId="urn:microsoft.com/office/officeart/2005/8/layout/vList6"/>
    <dgm:cxn modelId="{E3E4E289-B4E7-4824-8C1D-6B85EEE4DAA1}" type="presParOf" srcId="{1C92B682-BDB1-4465-BCC9-F24EE6ADE394}" destId="{839A89BA-05E7-41F3-9A72-16F4334E3662}" srcOrd="2" destOrd="0" presId="urn:microsoft.com/office/officeart/2005/8/layout/vList6"/>
    <dgm:cxn modelId="{583B70F8-0911-4977-99CF-FE397134F918}" type="presParOf" srcId="{839A89BA-05E7-41F3-9A72-16F4334E3662}" destId="{2EBDD18E-00EC-4DEE-84F5-8FC3BA340F5A}" srcOrd="0" destOrd="0" presId="urn:microsoft.com/office/officeart/2005/8/layout/vList6"/>
    <dgm:cxn modelId="{A71932FB-7101-492C-95D4-757C4275AA1A}" type="presParOf" srcId="{839A89BA-05E7-41F3-9A72-16F4334E3662}" destId="{85BC1833-67A9-4445-88BA-32CF39C6EF3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ECDD8-ECD1-49C4-A985-DE4AB1A6D27D}">
      <dsp:nvSpPr>
        <dsp:cNvPr id="0" name=""/>
        <dsp:cNvSpPr/>
      </dsp:nvSpPr>
      <dsp:spPr>
        <a:xfrm>
          <a:off x="0" y="1707233"/>
          <a:ext cx="10690704" cy="2276311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1C701-65E5-4069-9156-F41AD57C1777}">
      <dsp:nvSpPr>
        <dsp:cNvPr id="0" name=""/>
        <dsp:cNvSpPr/>
      </dsp:nvSpPr>
      <dsp:spPr>
        <a:xfrm>
          <a:off x="1107" y="0"/>
          <a:ext cx="1771169" cy="227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命名空间管理和锁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07" y="0"/>
        <a:ext cx="1771169" cy="2276311"/>
      </dsp:txXfrm>
    </dsp:sp>
    <dsp:sp modelId="{0764B4BC-A7C1-4E02-87DA-78B1DE1969B9}">
      <dsp:nvSpPr>
        <dsp:cNvPr id="0" name=""/>
        <dsp:cNvSpPr/>
      </dsp:nvSpPr>
      <dsp:spPr>
        <a:xfrm>
          <a:off x="602153" y="2560850"/>
          <a:ext cx="569077" cy="5690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B54A4-0E04-4FBA-BE8C-DA8DD3B32B9A}">
      <dsp:nvSpPr>
        <dsp:cNvPr id="0" name=""/>
        <dsp:cNvSpPr/>
      </dsp:nvSpPr>
      <dsp:spPr>
        <a:xfrm>
          <a:off x="1860835" y="3414467"/>
          <a:ext cx="1771169" cy="227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Chunk</a:t>
          </a: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副本的位置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0835" y="3414467"/>
        <a:ext cx="1771169" cy="2276311"/>
      </dsp:txXfrm>
    </dsp:sp>
    <dsp:sp modelId="{6D27A351-01B7-4340-89C7-78E9A13A3A1E}">
      <dsp:nvSpPr>
        <dsp:cNvPr id="0" name=""/>
        <dsp:cNvSpPr/>
      </dsp:nvSpPr>
      <dsp:spPr>
        <a:xfrm>
          <a:off x="2461881" y="2560850"/>
          <a:ext cx="569077" cy="5690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6070D-11C0-4DE2-A842-77C4EC9A843F}">
      <dsp:nvSpPr>
        <dsp:cNvPr id="0" name=""/>
        <dsp:cNvSpPr/>
      </dsp:nvSpPr>
      <dsp:spPr>
        <a:xfrm>
          <a:off x="3720564" y="0"/>
          <a:ext cx="2180504" cy="227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Chunk</a:t>
          </a: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的创建，重新复制，重新负载均衡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0564" y="0"/>
        <a:ext cx="2180504" cy="2276311"/>
      </dsp:txXfrm>
    </dsp:sp>
    <dsp:sp modelId="{CBD6E331-7AD1-4EB9-9583-BEC239C6FC77}">
      <dsp:nvSpPr>
        <dsp:cNvPr id="0" name=""/>
        <dsp:cNvSpPr/>
      </dsp:nvSpPr>
      <dsp:spPr>
        <a:xfrm>
          <a:off x="4526277" y="2560850"/>
          <a:ext cx="569077" cy="5690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EBD82-B9D8-4267-9709-FB355940603B}">
      <dsp:nvSpPr>
        <dsp:cNvPr id="0" name=""/>
        <dsp:cNvSpPr/>
      </dsp:nvSpPr>
      <dsp:spPr>
        <a:xfrm>
          <a:off x="5989627" y="3414467"/>
          <a:ext cx="1771169" cy="227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垃圾回收机制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9627" y="3414467"/>
        <a:ext cx="1771169" cy="2276311"/>
      </dsp:txXfrm>
    </dsp:sp>
    <dsp:sp modelId="{15D6EAF6-DEBA-41FC-8255-4315A669E623}">
      <dsp:nvSpPr>
        <dsp:cNvPr id="0" name=""/>
        <dsp:cNvSpPr/>
      </dsp:nvSpPr>
      <dsp:spPr>
        <a:xfrm>
          <a:off x="6590673" y="2560850"/>
          <a:ext cx="569077" cy="5690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4DFFE-AA81-4AD9-BC2C-E10EC662C2C1}">
      <dsp:nvSpPr>
        <dsp:cNvPr id="0" name=""/>
        <dsp:cNvSpPr/>
      </dsp:nvSpPr>
      <dsp:spPr>
        <a:xfrm>
          <a:off x="7849356" y="0"/>
          <a:ext cx="1771169" cy="227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>
              <a:latin typeface="微软雅黑" panose="020B0503020204020204" pitchFamily="34" charset="-122"/>
              <a:ea typeface="微软雅黑" panose="020B0503020204020204" pitchFamily="34" charset="-122"/>
            </a:rPr>
            <a:t>过期失效的</a:t>
          </a:r>
          <a:r>
            <a:rPr lang="en-US" altLang="zh-CN" sz="2400" b="1" i="0" kern="1200">
              <a:latin typeface="微软雅黑" panose="020B0503020204020204" pitchFamily="34" charset="-122"/>
              <a:ea typeface="微软雅黑" panose="020B0503020204020204" pitchFamily="34" charset="-122"/>
            </a:rPr>
            <a:t>Chunk</a:t>
          </a:r>
          <a:r>
            <a:rPr lang="zh-CN" altLang="en-US" sz="2400" b="1" i="0" kern="1200">
              <a:latin typeface="微软雅黑" panose="020B0503020204020204" pitchFamily="34" charset="-122"/>
              <a:ea typeface="微软雅黑" panose="020B0503020204020204" pitchFamily="34" charset="-122"/>
            </a:rPr>
            <a:t>副本检测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9356" y="0"/>
        <a:ext cx="1771169" cy="2276311"/>
      </dsp:txXfrm>
    </dsp:sp>
    <dsp:sp modelId="{D25FFCAE-B847-4EBA-BFD6-E1B2FC679896}">
      <dsp:nvSpPr>
        <dsp:cNvPr id="0" name=""/>
        <dsp:cNvSpPr/>
      </dsp:nvSpPr>
      <dsp:spPr>
        <a:xfrm>
          <a:off x="8450402" y="2560850"/>
          <a:ext cx="569077" cy="5690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62254-973E-4182-8526-16430125B515}">
      <dsp:nvSpPr>
        <dsp:cNvPr id="0" name=""/>
        <dsp:cNvSpPr/>
      </dsp:nvSpPr>
      <dsp:spPr>
        <a:xfrm>
          <a:off x="2506940" y="469"/>
          <a:ext cx="7833607" cy="1831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每一个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disk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SSD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或者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RAID group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或者其他一个物理存储设备都成为一个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OSD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，主要负责存储和查找对象，并且负责向该对象的复制节点分发和恢复。</a:t>
          </a:r>
          <a:endParaRPr lang="zh-CN" altLang="en-US" sz="2400" kern="1200" dirty="0"/>
        </a:p>
      </dsp:txBody>
      <dsp:txXfrm>
        <a:off x="2506940" y="229430"/>
        <a:ext cx="7146724" cy="1373766"/>
      </dsp:txXfrm>
    </dsp:sp>
    <dsp:sp modelId="{4FA37046-07B3-49BD-AE71-07DE35AC11B5}">
      <dsp:nvSpPr>
        <dsp:cNvPr id="0" name=""/>
        <dsp:cNvSpPr/>
      </dsp:nvSpPr>
      <dsp:spPr>
        <a:xfrm>
          <a:off x="180660" y="173335"/>
          <a:ext cx="2236639" cy="152119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>
              <a:latin typeface="微软雅黑" pitchFamily="34" charset="-122"/>
              <a:ea typeface="微软雅黑" pitchFamily="34" charset="-122"/>
            </a:rPr>
            <a:t>组件</a:t>
          </a:r>
          <a:r>
            <a:rPr lang="en-US" altLang="zh-CN" sz="3000" b="1" kern="1200">
              <a:latin typeface="微软雅黑" pitchFamily="34" charset="-122"/>
              <a:ea typeface="微软雅黑" pitchFamily="34" charset="-122"/>
            </a:rPr>
            <a:t>OSD</a:t>
          </a:r>
          <a:endParaRPr lang="zh-CN" altLang="en-US" sz="3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4919" y="247594"/>
        <a:ext cx="2088121" cy="1372680"/>
      </dsp:txXfrm>
    </dsp:sp>
    <dsp:sp modelId="{85BC1833-67A9-4445-88BA-32CF39C6EF38}">
      <dsp:nvSpPr>
        <dsp:cNvPr id="0" name=""/>
        <dsp:cNvSpPr/>
      </dsp:nvSpPr>
      <dsp:spPr>
        <a:xfrm>
          <a:off x="2524968" y="2015326"/>
          <a:ext cx="7791907" cy="1831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维护集群的成员和状态，提供强一致性的决策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类似于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Zookeeper</a:t>
          </a:r>
          <a:r>
            <a:rPr lang="zh-CN" altLang="en-US" sz="2400" kern="1200" dirty="0">
              <a:latin typeface="微软雅黑" pitchFamily="34" charset="-122"/>
              <a:ea typeface="微软雅黑" pitchFamily="34" charset="-122"/>
            </a:rPr>
            <a:t>的作用</a:t>
          </a:r>
          <a:r>
            <a:rPr lang="en-US" altLang="zh-CN" sz="2400" kern="1200" dirty="0"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400" kern="1200" dirty="0"/>
        </a:p>
      </dsp:txBody>
      <dsp:txXfrm>
        <a:off x="2524968" y="2244287"/>
        <a:ext cx="7105024" cy="1373766"/>
      </dsp:txXfrm>
    </dsp:sp>
    <dsp:sp modelId="{2EBDD18E-00EC-4DEE-84F5-8FC3BA340F5A}">
      <dsp:nvSpPr>
        <dsp:cNvPr id="0" name=""/>
        <dsp:cNvSpPr/>
      </dsp:nvSpPr>
      <dsp:spPr>
        <a:xfrm>
          <a:off x="186252" y="2186141"/>
          <a:ext cx="2230994" cy="149006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464770"/>
                <a:satOff val="26899"/>
                <a:lumOff val="21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>
              <a:latin typeface="微软雅黑" pitchFamily="34" charset="-122"/>
              <a:ea typeface="微软雅黑" pitchFamily="34" charset="-122"/>
            </a:rPr>
            <a:t>组件</a:t>
          </a:r>
          <a:r>
            <a:rPr lang="en-US" altLang="zh-CN" sz="3000" b="1" kern="1200" dirty="0">
              <a:latin typeface="微软雅黑" pitchFamily="34" charset="-122"/>
              <a:ea typeface="微软雅黑" pitchFamily="34" charset="-122"/>
            </a:rPr>
            <a:t>Monitor</a:t>
          </a:r>
          <a:endParaRPr lang="zh-CN" altLang="en-US" sz="3000" b="1" kern="1200" dirty="0"/>
        </a:p>
      </dsp:txBody>
      <dsp:txXfrm>
        <a:off x="258991" y="2258880"/>
        <a:ext cx="2085516" cy="1344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1814-7AB3-4EB6-9A0F-B5E2CAC1F5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3E77-3D21-4653-8C3E-3C750DB12D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F92A-63B7-421C-BBBD-AE6A147EA5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</a:rPr>
              <a:t>章节过渡屏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时间：</a:t>
            </a:r>
            <a:r>
              <a:rPr lang="en-US" altLang="zh-CN" dirty="0"/>
              <a:t>15min</a:t>
            </a:r>
            <a:r>
              <a:rPr lang="zh-CN" altLang="en-US" dirty="0"/>
              <a:t>（学生动手练习）</a:t>
            </a:r>
            <a:endParaRPr lang="en-US" altLang="zh-CN" dirty="0"/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（学生回答问题）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章节过渡屏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存储接口需求、扩展、运维和成本构成了企业级存储产品的四大中心。几乎所有的存储产品包括硬件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存储一体机，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和软件都致力于在这个方面强调自己的优势，它们或者考虑成本，或者强调扩展性。那么我们来看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它是如何定位自己的。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通过其三大存储接口满足了企业的多样需求，通过其建立之初就”大肆宣扬”的扩展性，通过其分布式架构和致力于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级规模存储目标的容错性建立了自己的需求矩阵。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时间：</a:t>
            </a:r>
            <a:r>
              <a:rPr lang="en-US" altLang="zh-CN" sz="1200" dirty="0">
                <a:solidFill>
                  <a:srgbClr val="FF0000"/>
                </a:solidFill>
              </a:rPr>
              <a:t>1min</a:t>
            </a:r>
            <a:r>
              <a:rPr lang="zh-CN" altLang="en-US" sz="1200" dirty="0">
                <a:solidFill>
                  <a:srgbClr val="FF0000"/>
                </a:solidFill>
              </a:rPr>
              <a:t>（教师讲解）</a:t>
            </a:r>
            <a:endParaRPr lang="zh-CN" altLang="en-US" sz="120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上图也是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可以带来的企业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架构方案的变革，在了解到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提供的特性后，如何达到并实现是每个不熟悉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的人迫切需要了解的。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经典的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模块架构图。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zh-CN" alt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以上两种方式都是将一个虚拟的块设备分片存储在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中，都会利用利用数据条带化提高数据并行传输，都支持块设备的快照，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COW(Copy-On-Write)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克隆。最重要的是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migration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。目前的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CloudStack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都采用第一种方式为虚拟机提供块设备。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时间：</a:t>
            </a:r>
            <a:r>
              <a:rPr lang="en-US" altLang="zh-CN" dirty="0"/>
              <a:t>2min</a:t>
            </a:r>
            <a:r>
              <a:rPr lang="zh-CN" altLang="en-US" dirty="0"/>
              <a:t>（学生回答问题）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块存储、文件存储、对象存储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章节过渡屏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59B-007C-4949-8DF1-B1939992E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5min</a:t>
            </a:r>
            <a:r>
              <a:rPr lang="zh-CN" altLang="en-US" dirty="0"/>
              <a:t>（教师讲解）</a:t>
            </a:r>
            <a:endParaRPr lang="zh-CN" altLang="en-US" dirty="0"/>
          </a:p>
          <a:p>
            <a:r>
              <a:rPr lang="zh-CN" altLang="en-US" dirty="0"/>
              <a:t>文件被划分为固定大小的数据块（</a:t>
            </a:r>
            <a:r>
              <a:rPr lang="en-US" altLang="zh-CN" dirty="0"/>
              <a:t>chunk</a:t>
            </a:r>
            <a:r>
              <a:rPr lang="zh-CN" altLang="en-US" dirty="0"/>
              <a:t>），由主服务器在创建时分配一个</a:t>
            </a:r>
            <a:r>
              <a:rPr lang="en-US" altLang="zh-CN" dirty="0"/>
              <a:t>64</a:t>
            </a:r>
            <a:r>
              <a:rPr lang="zh-CN" altLang="en-US" dirty="0"/>
              <a:t>位全局唯一</a:t>
            </a:r>
            <a:r>
              <a:rPr lang="en-US" altLang="zh-CN" dirty="0"/>
              <a:t>chunk</a:t>
            </a:r>
            <a:r>
              <a:rPr lang="zh-CN" altLang="en-US" dirty="0"/>
              <a:t>句柄</a:t>
            </a:r>
            <a:endParaRPr lang="en-US" altLang="zh-CN" dirty="0"/>
          </a:p>
          <a:p>
            <a:r>
              <a:rPr lang="zh-CN" altLang="en-US" dirty="0"/>
              <a:t>块服务器以普通的</a:t>
            </a:r>
            <a:r>
              <a:rPr lang="en-US" altLang="zh-CN" dirty="0"/>
              <a:t>Linux</a:t>
            </a:r>
            <a:r>
              <a:rPr lang="zh-CN" altLang="en-US" dirty="0"/>
              <a:t>文件的形式将</a:t>
            </a:r>
            <a:r>
              <a:rPr lang="en-US" altLang="zh-CN" dirty="0"/>
              <a:t>chunk</a:t>
            </a:r>
            <a:r>
              <a:rPr lang="zh-CN" altLang="en-US" dirty="0"/>
              <a:t>存储在磁盘中。为了保证可靠性，</a:t>
            </a:r>
            <a:r>
              <a:rPr lang="en-US" altLang="zh-CN" dirty="0"/>
              <a:t>chunk</a:t>
            </a:r>
            <a:r>
              <a:rPr lang="zh-CN" altLang="en-US" dirty="0"/>
              <a:t>在不同的机器中复制多份，默认为三份</a:t>
            </a:r>
            <a:endParaRPr lang="en-US" altLang="zh-CN" dirty="0"/>
          </a:p>
          <a:p>
            <a:r>
              <a:rPr lang="zh-CN" altLang="en-US" dirty="0"/>
              <a:t>主控服务器中维护了系统的元数据，包括文件及</a:t>
            </a:r>
            <a:r>
              <a:rPr lang="en-US" altLang="zh-CN" dirty="0"/>
              <a:t>chunk</a:t>
            </a:r>
            <a:r>
              <a:rPr lang="zh-CN" altLang="en-US" dirty="0"/>
              <a:t>命名空间、文件到</a:t>
            </a:r>
            <a:r>
              <a:rPr lang="en-US" altLang="zh-CN" dirty="0"/>
              <a:t>chunk</a:t>
            </a:r>
            <a:r>
              <a:rPr lang="zh-CN" altLang="en-US" dirty="0"/>
              <a:t>之间的映射、</a:t>
            </a:r>
            <a:r>
              <a:rPr lang="en-US" altLang="zh-CN" dirty="0"/>
              <a:t>chunk</a:t>
            </a:r>
            <a:r>
              <a:rPr lang="zh-CN" altLang="en-US" dirty="0"/>
              <a:t>位置信息。负责整个系统的全局控制（</a:t>
            </a:r>
            <a:r>
              <a:rPr lang="en-US" altLang="zh-CN" dirty="0"/>
              <a:t>chunk</a:t>
            </a:r>
            <a:r>
              <a:rPr lang="zh-CN" altLang="en-US" dirty="0"/>
              <a:t>租约管理、垃圾回收、</a:t>
            </a:r>
            <a:r>
              <a:rPr lang="en-US" altLang="zh-CN" dirty="0"/>
              <a:t>chunk</a:t>
            </a:r>
            <a:r>
              <a:rPr lang="zh-CN" altLang="en-US" dirty="0"/>
              <a:t>复制等）。会定期与块服务器通过心跳的方式交换信息</a:t>
            </a:r>
            <a:endParaRPr lang="en-US" altLang="zh-CN" dirty="0"/>
          </a:p>
          <a:p>
            <a:r>
              <a:rPr lang="en-US" altLang="zh-CN" dirty="0"/>
              <a:t>GFS</a:t>
            </a:r>
            <a:r>
              <a:rPr lang="zh-CN" altLang="en-US" dirty="0"/>
              <a:t>客户端是</a:t>
            </a:r>
            <a:r>
              <a:rPr lang="en-US" altLang="zh-CN" dirty="0"/>
              <a:t>GFS</a:t>
            </a:r>
            <a:r>
              <a:rPr lang="zh-CN" altLang="en-US" dirty="0"/>
              <a:t>提供给应用程序的访问接口，一组专用接口，不遵循</a:t>
            </a:r>
            <a:r>
              <a:rPr lang="en-US" altLang="zh-CN" dirty="0"/>
              <a:t>POSIX</a:t>
            </a:r>
            <a:r>
              <a:rPr lang="zh-CN" altLang="en-US" dirty="0"/>
              <a:t>规范，以库文件的形式提供。客户端访问</a:t>
            </a:r>
            <a:r>
              <a:rPr lang="en-US" altLang="zh-CN" dirty="0"/>
              <a:t>GFS</a:t>
            </a:r>
            <a:r>
              <a:rPr lang="zh-CN" altLang="en-US" dirty="0"/>
              <a:t>时，首先访问主控服务器节点，获取与之进行交互的块服务器信息，然后直接访问这些块服务器，完成数据存取工作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应用指定读取某个文件的某段数据，因为数据块是定长的，</a:t>
            </a:r>
            <a:r>
              <a:rPr lang="en-US" altLang="zh-CN" dirty="0"/>
              <a:t>client</a:t>
            </a:r>
            <a:r>
              <a:rPr lang="zh-CN" altLang="en-US" dirty="0"/>
              <a:t>可以计算出这段数据跨越了几个数据块，</a:t>
            </a:r>
            <a:r>
              <a:rPr lang="en-US" altLang="zh-CN" dirty="0"/>
              <a:t>client</a:t>
            </a:r>
            <a:r>
              <a:rPr lang="zh-CN" altLang="en-US" dirty="0"/>
              <a:t>将文件名和需要的数据块索引发送给</a:t>
            </a:r>
            <a:r>
              <a:rPr lang="en-US" altLang="zh-CN" dirty="0"/>
              <a:t>master</a:t>
            </a:r>
            <a:r>
              <a:rPr lang="zh-CN" altLang="en-US" dirty="0"/>
              <a:t>；</a:t>
            </a:r>
            <a:r>
              <a:rPr lang="en-US" altLang="zh-CN" dirty="0"/>
              <a:t>2.master</a:t>
            </a:r>
            <a:r>
              <a:rPr lang="zh-CN" altLang="en-US" dirty="0"/>
              <a:t>根据文件名查找命名空间和文件</a:t>
            </a:r>
            <a:r>
              <a:rPr lang="en-US" altLang="zh-CN" dirty="0"/>
              <a:t>-</a:t>
            </a:r>
            <a:r>
              <a:rPr lang="zh-CN" altLang="en-US" dirty="0"/>
              <a:t>块映射表，得到需要的数据块副本所在的地址，将数据块的</a:t>
            </a:r>
            <a:r>
              <a:rPr lang="en-US" altLang="zh-CN" dirty="0"/>
              <a:t>id</a:t>
            </a:r>
            <a:r>
              <a:rPr lang="zh-CN" altLang="en-US" dirty="0"/>
              <a:t>和其所有副本的地址反馈给</a:t>
            </a:r>
            <a:r>
              <a:rPr lang="en-US" altLang="zh-CN" dirty="0"/>
              <a:t>client</a:t>
            </a:r>
            <a:r>
              <a:rPr lang="zh-CN" altLang="en-US" dirty="0"/>
              <a:t>；</a:t>
            </a:r>
            <a:r>
              <a:rPr lang="en-US" altLang="zh-CN" dirty="0"/>
              <a:t>3.client</a:t>
            </a:r>
            <a:r>
              <a:rPr lang="zh-CN" altLang="en-US" dirty="0"/>
              <a:t>选择一个副本，联系</a:t>
            </a:r>
            <a:r>
              <a:rPr lang="en-US" altLang="zh-CN" dirty="0" err="1"/>
              <a:t>chunkserver</a:t>
            </a:r>
            <a:r>
              <a:rPr lang="zh-CN" altLang="en-US" dirty="0"/>
              <a:t>索取需要的数据；</a:t>
            </a:r>
            <a:r>
              <a:rPr lang="en-US" altLang="zh-CN" dirty="0"/>
              <a:t>4.chunkserver</a:t>
            </a:r>
            <a:r>
              <a:rPr lang="zh-CN" altLang="en-US" dirty="0"/>
              <a:t>返回数据给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2min</a:t>
            </a:r>
            <a:r>
              <a:rPr lang="zh-CN" altLang="en-US" dirty="0"/>
              <a:t>（教师讲解）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815" y="-25400"/>
            <a:ext cx="1224915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34267" y="2533572"/>
            <a:ext cx="9250017" cy="1022267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大数据的结构和商业应用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6095" y="3640031"/>
            <a:ext cx="5788660" cy="588010"/>
          </a:xfrm>
        </p:spPr>
        <p:txBody>
          <a:bodyPr>
            <a:noAutofit/>
          </a:bodyPr>
          <a:lstStyle>
            <a:lvl1pPr marL="0" indent="0" algn="l">
              <a:buNone/>
              <a:defRPr lang="zh-CN" altLang="en-US" sz="3200" b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大数据导论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0573789" y="6118167"/>
            <a:ext cx="1618211" cy="730943"/>
          </a:xfrm>
          <a:prstGeom prst="rect">
            <a:avLst/>
          </a:prstGeom>
          <a:solidFill>
            <a:srgbClr val="081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2646" r="53982" b="1222"/>
          <a:stretch>
            <a:fillRect/>
          </a:stretch>
        </p:blipFill>
        <p:spPr>
          <a:xfrm>
            <a:off x="0" y="-8749"/>
            <a:ext cx="4334494" cy="6875498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363337" y="3435540"/>
            <a:ext cx="230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1535328" y="2423614"/>
            <a:ext cx="1946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40281" y="3400425"/>
            <a:ext cx="2336369" cy="45719"/>
          </a:xfrm>
          <a:prstGeom prst="rect">
            <a:avLst/>
          </a:prstGeom>
          <a:solidFill>
            <a:srgbClr val="3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23989" y="3811425"/>
            <a:ext cx="5344022" cy="0"/>
          </a:xfrm>
          <a:prstGeom prst="line">
            <a:avLst/>
          </a:prstGeom>
          <a:ln w="31750">
            <a:gradFill>
              <a:gsLst>
                <a:gs pos="0">
                  <a:srgbClr val="4255DE">
                    <a:alpha val="0"/>
                  </a:srgbClr>
                </a:gs>
                <a:gs pos="50000">
                  <a:srgbClr val="4255DE"/>
                </a:gs>
                <a:gs pos="100000">
                  <a:srgbClr val="4255DE">
                    <a:alpha val="0"/>
                  </a:srgbClr>
                </a:gs>
              </a:gsLst>
              <a:lin ang="6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微软雅黑" panose="020B0503020204020204" pitchFamily="34" charset="-122"/>
              <a:buChar char="￭"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微软雅黑" panose="020B0503020204020204" pitchFamily="34" charset="-122"/>
              <a:buChar char="◇"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8EA-59F0-4CF9-BB9A-86E60E97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DDC5-4B2B-46D2-9926-EDAA75363765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pi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570" y="71420"/>
            <a:ext cx="465310" cy="465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3736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0" y="573201"/>
            <a:ext cx="12192000" cy="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33C380-3D98-4633-9DD0-FE8509940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91DDC5-4B2B-46D2-9926-EDAA753637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0" y="558847"/>
            <a:ext cx="12192000" cy="7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PPT-BG-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15" y="69850"/>
            <a:ext cx="342900" cy="4191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682115" y="118360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PPT-mulu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2865" y="-39890"/>
            <a:ext cx="12317730" cy="68834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2169795" y="3342640"/>
            <a:ext cx="183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CONTENTS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2" name="灯片编号占位符 4"/>
          <p:cNvSpPr>
            <a:spLocks noGrp="1"/>
          </p:cNvSpPr>
          <p:nvPr userDrawn="1"/>
        </p:nvSpPr>
        <p:spPr>
          <a:xfrm>
            <a:off x="8617585" y="7910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91DDC5-4B2B-46D2-9926-EDAA753637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2186305" y="2354580"/>
            <a:ext cx="1946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112327" y="-166255"/>
            <a:ext cx="7159048" cy="70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1610" y="176780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9" descr="图片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7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00000">
            <a:off x="-289825" y="1694479"/>
            <a:ext cx="12217787" cy="46566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3856" y="-41565"/>
            <a:ext cx="12205855" cy="6899565"/>
          </a:xfrm>
          <a:prstGeom prst="rect">
            <a:avLst/>
          </a:prstGeom>
          <a:solidFill>
            <a:srgbClr val="111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296160"/>
            <a:ext cx="10515600" cy="1575435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CF7CDF-91DC-4FB1-97BD-B70AB5473B5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91DDC5-4B2B-46D2-9926-EDAA753637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69603" y="187633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4877-41CA-431C-A348-0E640C3A97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701A-ADBF-43E0-9EBA-BCF502C270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538288" y="2460973"/>
            <a:ext cx="1181100" cy="1181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143249" y="3414714"/>
            <a:ext cx="1181100" cy="11811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627577" y="2926604"/>
            <a:ext cx="694267" cy="79851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17924" y="3092255"/>
            <a:ext cx="618070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3765"/>
            <a:r>
              <a:rPr lang="zh-CN" altLang="en-US" dirty="0"/>
              <a:t>添加标题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-174171" y="-127000"/>
            <a:ext cx="2915776" cy="1590675"/>
            <a:chOff x="-478965" y="-127000"/>
            <a:chExt cx="2915776" cy="1590675"/>
          </a:xfrm>
        </p:grpSpPr>
        <p:sp>
          <p:nvSpPr>
            <p:cNvPr id="23" name="矩形 22"/>
            <p:cNvSpPr/>
            <p:nvPr userDrawn="1"/>
          </p:nvSpPr>
          <p:spPr>
            <a:xfrm>
              <a:off x="-478965" y="463550"/>
              <a:ext cx="1301291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-478965" y="-127000"/>
              <a:ext cx="1710865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-174171" y="-127000"/>
            <a:ext cx="2915776" cy="1590675"/>
            <a:chOff x="-478965" y="-127000"/>
            <a:chExt cx="2915776" cy="1590675"/>
          </a:xfrm>
        </p:grpSpPr>
        <p:sp>
          <p:nvSpPr>
            <p:cNvPr id="24" name="矩形 23"/>
            <p:cNvSpPr/>
            <p:nvPr userDrawn="1"/>
          </p:nvSpPr>
          <p:spPr>
            <a:xfrm>
              <a:off x="-478965" y="463550"/>
              <a:ext cx="1301291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-478965" y="-127000"/>
              <a:ext cx="1710865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200738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6524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zh-CN" altLang="en-US" dirty="0"/>
          </a:p>
        </p:txBody>
      </p:sp>
      <p:sp>
        <p:nvSpPr>
          <p:cNvPr id="17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1624009" y="1955310"/>
            <a:ext cx="96100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3765"/>
            <a:r>
              <a:rPr lang="zh-CN" altLang="en-US" dirty="0"/>
              <a:t>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99" y="-251338"/>
            <a:ext cx="9575802" cy="73606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48282" y="2513618"/>
            <a:ext cx="10295437" cy="104543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大数据的结构和商业应用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638300" y="3593135"/>
            <a:ext cx="8915400" cy="0"/>
          </a:xfrm>
          <a:prstGeom prst="line">
            <a:avLst/>
          </a:prstGeom>
          <a:ln w="31750">
            <a:gradFill>
              <a:gsLst>
                <a:gs pos="0">
                  <a:srgbClr val="4255DE">
                    <a:alpha val="0"/>
                  </a:srgbClr>
                </a:gs>
                <a:gs pos="50000">
                  <a:srgbClr val="4255DE"/>
                </a:gs>
                <a:gs pos="100000">
                  <a:srgbClr val="4255DE">
                    <a:alpha val="0"/>
                  </a:srgbClr>
                </a:gs>
              </a:gsLst>
              <a:lin ang="6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-BG"/>
          <p:cNvPicPr>
            <a:picLocks noChangeAspect="1"/>
          </p:cNvPicPr>
          <p:nvPr userDrawn="1"/>
        </p:nvPicPr>
        <p:blipFill rotWithShape="1">
          <a:blip r:embed="rId13"/>
          <a:srcRect t="34054" b="10092"/>
          <a:stretch>
            <a:fillRect/>
          </a:stretch>
        </p:blipFill>
        <p:spPr>
          <a:xfrm>
            <a:off x="-21590" y="5968539"/>
            <a:ext cx="12226290" cy="889460"/>
          </a:xfrm>
          <a:prstGeom prst="rect">
            <a:avLst/>
          </a:prstGeom>
        </p:spPr>
      </p:pic>
      <p:pic>
        <p:nvPicPr>
          <p:cNvPr id="4" name="图片 3" descr="PPT-BG"/>
          <p:cNvPicPr>
            <a:picLocks noChangeAspect="1"/>
          </p:cNvPicPr>
          <p:nvPr userDrawn="1"/>
        </p:nvPicPr>
        <p:blipFill rotWithShape="1">
          <a:blip r:embed="rId13"/>
          <a:srcRect b="10093"/>
          <a:stretch>
            <a:fillRect/>
          </a:stretch>
        </p:blipFill>
        <p:spPr>
          <a:xfrm>
            <a:off x="-21590" y="-49875"/>
            <a:ext cx="12226290" cy="6168626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838200" y="768626"/>
            <a:ext cx="105156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buFont typeface="微软雅黑" panose="020B0503020204020204" pitchFamily="34" charset="-122"/>
              <a:buChar char="￭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lnSpc>
                <a:spcPct val="120000"/>
              </a:lnSpc>
              <a:buFont typeface="微软雅黑" panose="020B0503020204020204" pitchFamily="34" charset="-122"/>
              <a:buChar char="◇"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lnSpc>
                <a:spcPct val="120000"/>
              </a:lnSpc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lnSpc>
                <a:spcPct val="120000"/>
              </a:lnSpc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F44E5D-1273-44F0-8D49-839BCB70C414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891DDC5-4B2B-46D2-9926-EDAA7536376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" y="176780"/>
            <a:ext cx="10515600" cy="538278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-21590" y="768626"/>
            <a:ext cx="12226290" cy="6089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15058"/>
            <a:ext cx="12204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514847"/>
            <a:ext cx="12192000" cy="1045438"/>
          </a:xfrm>
        </p:spPr>
        <p:txBody>
          <a:bodyPr/>
          <a:lstStyle/>
          <a:p>
            <a:r>
              <a:rPr lang="zh-CN" altLang="en-US" dirty="0"/>
              <a:t>云计算系统架构及应用</a:t>
            </a:r>
            <a:endParaRPr lang="zh-CN" altLang="zh-CN" dirty="0"/>
          </a:p>
        </p:txBody>
      </p:sp>
      <p:sp>
        <p:nvSpPr>
          <p:cNvPr id="3" name="副标题 14"/>
          <p:cNvSpPr txBox="1"/>
          <p:nvPr/>
        </p:nvSpPr>
        <p:spPr>
          <a:xfrm>
            <a:off x="5335080" y="3837659"/>
            <a:ext cx="4771009" cy="415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云存储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3085" y="1582340"/>
            <a:ext cx="98916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设计原则：最小化所有操作和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的交互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租约（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）机制和数据变更顺序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原子的记录追加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031" y="798499"/>
            <a:ext cx="989162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租约（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）机制和数据变更顺序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-blog.csdn.net/20131022002234968?watermark/2/text/aHR0cDovL2Jsb2cuY3Nkbi5uZXQveXl5aXJhb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25" y="1382851"/>
            <a:ext cx="5175549" cy="49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系统交互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184" y="2201297"/>
            <a:ext cx="55781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对其数据流的设计目标如下：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要充分利用网络带宽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避免网络瓶颈和高延迟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减少数据流动延迟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13073006-341f54623a72ac48.png?imageMogr2/auto-orient/strip%7CimageView2/2/w/26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s://upload-images.jianshu.io/upload_images/13073006-341f54623a72ac48.png?imageMogr2/auto-orient/strip%7CimageView2/2/w/269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6" descr="https://upload-images.jianshu.io/upload_images/13073006-341f54623a72ac48.png?imageMogr2/auto-orient/strip%7CimageView2/2/w/269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80" name="Picture 8" descr="https://upload-images.jianshu.io/upload_images/13073006-341f54623a72ac48.png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974066"/>
            <a:ext cx="4140380" cy="52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Master</a:t>
            </a:r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https://upload-images.jianshu.io/upload_images/13073006-341f54623a72ac48.png?imageMogr2/auto-orient/strip%7CimageView2/2/w/26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s://upload-images.jianshu.io/upload_images/13073006-341f54623a72ac48.png?imageMogr2/auto-orient/strip%7CimageView2/2/w/269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AutoShape 6" descr="https://upload-images.jianshu.io/upload_images/13073006-341f54623a72ac48.png?imageMogr2/auto-orient/strip%7CimageView2/2/w/269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765175" y="830791"/>
          <a:ext cx="10690704" cy="5690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容错和诊断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10521" y="1380607"/>
            <a:ext cx="8242644" cy="5879211"/>
            <a:chOff x="2110521" y="973102"/>
            <a:chExt cx="8242644" cy="5879211"/>
          </a:xfrm>
        </p:grpSpPr>
        <p:sp>
          <p:nvSpPr>
            <p:cNvPr id="9" name="形状 8"/>
            <p:cNvSpPr/>
            <p:nvPr/>
          </p:nvSpPr>
          <p:spPr>
            <a:xfrm>
              <a:off x="2110521" y="973102"/>
              <a:ext cx="8242644" cy="5151653"/>
            </a:xfrm>
            <a:prstGeom prst="swooshArrow">
              <a:avLst>
                <a:gd name="adj1" fmla="val 25000"/>
                <a:gd name="adj2" fmla="val 25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椭圆 9"/>
            <p:cNvSpPr/>
            <p:nvPr/>
          </p:nvSpPr>
          <p:spPr>
            <a:xfrm>
              <a:off x="3157337" y="4528772"/>
              <a:ext cx="214308" cy="214308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任意多边形: 形状 10"/>
            <p:cNvSpPr/>
            <p:nvPr/>
          </p:nvSpPr>
          <p:spPr>
            <a:xfrm>
              <a:off x="3386205" y="4889584"/>
              <a:ext cx="1920536" cy="1488827"/>
            </a:xfrm>
            <a:custGeom>
              <a:avLst/>
              <a:gdLst>
                <a:gd name="connsiteX0" fmla="*/ 0 w 1920536"/>
                <a:gd name="connsiteY0" fmla="*/ 0 h 1488827"/>
                <a:gd name="connsiteX1" fmla="*/ 1920536 w 1920536"/>
                <a:gd name="connsiteY1" fmla="*/ 0 h 1488827"/>
                <a:gd name="connsiteX2" fmla="*/ 1920536 w 1920536"/>
                <a:gd name="connsiteY2" fmla="*/ 1488827 h 1488827"/>
                <a:gd name="connsiteX3" fmla="*/ 0 w 1920536"/>
                <a:gd name="connsiteY3" fmla="*/ 1488827 h 1488827"/>
                <a:gd name="connsiteX4" fmla="*/ 0 w 1920536"/>
                <a:gd name="connsiteY4" fmla="*/ 0 h 148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0536" h="1488827">
                  <a:moveTo>
                    <a:pt x="0" y="0"/>
                  </a:moveTo>
                  <a:lnTo>
                    <a:pt x="1920536" y="0"/>
                  </a:lnTo>
                  <a:lnTo>
                    <a:pt x="1920536" y="1488827"/>
                  </a:lnTo>
                  <a:lnTo>
                    <a:pt x="0" y="14888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558" tIns="0" rIns="0" bIns="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高可用性</a:t>
              </a:r>
              <a:endParaRPr lang="zh-CN" altLang="en-US" sz="28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49024" y="3128553"/>
              <a:ext cx="387404" cy="387404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任意多边形: 形状 12"/>
            <p:cNvSpPr/>
            <p:nvPr/>
          </p:nvSpPr>
          <p:spPr>
            <a:xfrm>
              <a:off x="5201523" y="3687900"/>
              <a:ext cx="3214611" cy="2802499"/>
            </a:xfrm>
            <a:custGeom>
              <a:avLst/>
              <a:gdLst>
                <a:gd name="connsiteX0" fmla="*/ 0 w 3214611"/>
                <a:gd name="connsiteY0" fmla="*/ 0 h 2802499"/>
                <a:gd name="connsiteX1" fmla="*/ 3214611 w 3214611"/>
                <a:gd name="connsiteY1" fmla="*/ 0 h 2802499"/>
                <a:gd name="connsiteX2" fmla="*/ 3214611 w 3214611"/>
                <a:gd name="connsiteY2" fmla="*/ 2802499 h 2802499"/>
                <a:gd name="connsiteX3" fmla="*/ 0 w 3214611"/>
                <a:gd name="connsiteY3" fmla="*/ 2802499 h 2802499"/>
                <a:gd name="connsiteX4" fmla="*/ 0 w 3214611"/>
                <a:gd name="connsiteY4" fmla="*/ 0 h 280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11" h="2802499">
                  <a:moveTo>
                    <a:pt x="0" y="0"/>
                  </a:moveTo>
                  <a:lnTo>
                    <a:pt x="3214611" y="0"/>
                  </a:lnTo>
                  <a:lnTo>
                    <a:pt x="3214611" y="2802499"/>
                  </a:lnTo>
                  <a:lnTo>
                    <a:pt x="0" y="2802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278" tIns="0" rIns="0" bIns="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数据完整性</a:t>
              </a:r>
              <a:endParaRPr lang="zh-CN" altLang="en-US" sz="28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323994" y="2276470"/>
              <a:ext cx="535771" cy="535771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: 形状 14"/>
            <p:cNvSpPr/>
            <p:nvPr/>
          </p:nvSpPr>
          <p:spPr>
            <a:xfrm>
              <a:off x="7452508" y="3271915"/>
              <a:ext cx="2793504" cy="3580398"/>
            </a:xfrm>
            <a:custGeom>
              <a:avLst/>
              <a:gdLst>
                <a:gd name="connsiteX0" fmla="*/ 0 w 2793504"/>
                <a:gd name="connsiteY0" fmla="*/ 0 h 3580398"/>
                <a:gd name="connsiteX1" fmla="*/ 2793504 w 2793504"/>
                <a:gd name="connsiteY1" fmla="*/ 0 h 3580398"/>
                <a:gd name="connsiteX2" fmla="*/ 2793504 w 2793504"/>
                <a:gd name="connsiteY2" fmla="*/ 3580398 h 3580398"/>
                <a:gd name="connsiteX3" fmla="*/ 0 w 2793504"/>
                <a:gd name="connsiteY3" fmla="*/ 3580398 h 3580398"/>
                <a:gd name="connsiteX4" fmla="*/ 0 w 2793504"/>
                <a:gd name="connsiteY4" fmla="*/ 0 h 35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504" h="3580398">
                  <a:moveTo>
                    <a:pt x="0" y="0"/>
                  </a:moveTo>
                  <a:lnTo>
                    <a:pt x="2793504" y="0"/>
                  </a:lnTo>
                  <a:lnTo>
                    <a:pt x="2793504" y="3580398"/>
                  </a:lnTo>
                  <a:lnTo>
                    <a:pt x="0" y="35803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3894" tIns="0" rIns="0" bIns="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诊断工具</a:t>
              </a:r>
              <a:endParaRPr lang="zh-CN" altLang="en-US" sz="28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16144" y="4250169"/>
            <a:ext cx="263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快速恢复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511" y="1634263"/>
            <a:ext cx="449805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当校验到数据损坏，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ChunkServer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错误信息，让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操作其他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副本复制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6020" y="1253010"/>
            <a:ext cx="382798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详细的、深入细节的诊断日志，记录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关键性事件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97712" y="42530"/>
            <a:ext cx="10515600" cy="536575"/>
          </a:xfrm>
        </p:spPr>
        <p:txBody>
          <a:bodyPr/>
          <a:lstStyle/>
          <a:p>
            <a:r>
              <a:rPr lang="zh-CN" altLang="en-US" dirty="0"/>
              <a:t>动手练习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1985" y="1997310"/>
            <a:ext cx="6024123" cy="3562514"/>
          </a:xfrm>
          <a:prstGeom prst="rect">
            <a:avLst/>
          </a:prstGeom>
        </p:spPr>
        <p:txBody>
          <a:bodyPr wrap="square" lIns="45720" tIns="22860" rIns="45720" bIns="2286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集群安装与使用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AutoNum type="arabicParenR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3)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启动相关服务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4)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设置集群卷组等并格式化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5)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挂载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gfs2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untitl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50710" y="2273300"/>
            <a:ext cx="3010535" cy="301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1242204" y="2808670"/>
            <a:ext cx="638064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GFS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Chunk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的大小为多少？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146050"/>
            <a:ext cx="10515600" cy="538163"/>
          </a:xfrm>
        </p:spPr>
        <p:txBody>
          <a:bodyPr/>
          <a:lstStyle/>
          <a:p>
            <a:r>
              <a:rPr lang="zh-CN" altLang="en-US" dirty="0"/>
              <a:t>讨论</a:t>
            </a:r>
            <a:endParaRPr lang="zh-CN" altLang="en-US" dirty="0"/>
          </a:p>
        </p:txBody>
      </p:sp>
      <p:pic>
        <p:nvPicPr>
          <p:cNvPr id="8" name="图片 7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585" y="1931670"/>
            <a:ext cx="2877185" cy="299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0" y="2832307"/>
            <a:ext cx="12192000" cy="1026941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cs typeface="+mn-cs"/>
              </a:rPr>
              <a:t>任务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2 </a:t>
            </a:r>
            <a:r>
              <a:rPr lang="en-US" altLang="zh-CN" sz="4800" dirty="0" err="1">
                <a:solidFill>
                  <a:schemeClr val="bg1"/>
                </a:solidFill>
                <a:cs typeface="+mn-cs"/>
              </a:rPr>
              <a:t>Ceph</a:t>
            </a:r>
            <a:r>
              <a:rPr lang="zh-CN" altLang="en-US" sz="4800" dirty="0">
                <a:solidFill>
                  <a:schemeClr val="bg1"/>
                </a:solidFill>
                <a:cs typeface="+mn-cs"/>
              </a:rPr>
              <a:t>基本架构及原理</a:t>
            </a:r>
            <a:endParaRPr lang="en-US" altLang="zh-CN" sz="4800" dirty="0">
              <a:solidFill>
                <a:schemeClr val="bg1"/>
              </a:solidFill>
              <a:cs typeface="+mn-cs"/>
            </a:endParaRPr>
          </a:p>
          <a:p>
            <a:pPr algn="ctr"/>
            <a:endParaRPr lang="zh-CN" altLang="en-US" sz="4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262" y="871304"/>
            <a:ext cx="11522075" cy="59093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49178" y="176213"/>
            <a:ext cx="10066421" cy="53816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企业级存储产品的需求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3275" y="1063709"/>
            <a:ext cx="5254625" cy="25716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多样的存储需求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、多样的存储需求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提供支持快照、克隆的块存储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、兼容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的强一致性共享文件系统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、提供对象纯的能力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5875" y="1063709"/>
            <a:ext cx="5254625" cy="2539157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级扩展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 不同的硬件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、可靠和容错性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275" y="3921209"/>
            <a:ext cx="5254625" cy="26314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、方便的管理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、不需要手动的数据迁移和负载均衡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、自动的扩展（包括扩容和缩容）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、无缝 的迁移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5874" y="3956134"/>
            <a:ext cx="5254625" cy="263149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、线性的容量、性能增长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、增量式扩展（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fork-lift upgrade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、没有厂商锁定，可以选择硬件、软件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262" y="871304"/>
            <a:ext cx="11522075" cy="59093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49178" y="176213"/>
            <a:ext cx="10066421" cy="5381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altLang="zh-CN" dirty="0" err="1">
                <a:solidFill>
                  <a:schemeClr val="bg1"/>
                </a:solidFill>
              </a:rPr>
              <a:t>eph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275" y="3806909"/>
            <a:ext cx="10893425" cy="26314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4900" y="4114800"/>
            <a:ext cx="4457700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数据中心扩展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台的机器扩展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级的扩展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4133850"/>
            <a:ext cx="4819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没有单点错误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支持普通商用硬件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自我管理、恢复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900" y="1302167"/>
            <a:ext cx="2968625" cy="21045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对象存储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487" y="1302167"/>
            <a:ext cx="3349626" cy="210455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块存储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 provisioning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快照、克隆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20100" y="1302167"/>
            <a:ext cx="3197224" cy="2104550"/>
          </a:xfrm>
          <a:prstGeom prst="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强一致性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19340" y="3676111"/>
            <a:ext cx="480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b="1" dirty="0" err="1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基本架构及原理</a:t>
            </a:r>
            <a:endParaRPr lang="en-US" altLang="zh-CN" sz="2800" b="1" dirty="0">
              <a:solidFill>
                <a:srgbClr val="338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4291" y="3663643"/>
            <a:ext cx="76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92D0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200" dirty="0">
              <a:solidFill>
                <a:srgbClr val="92D05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4521" y="4248418"/>
            <a:ext cx="3951515" cy="19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基础存储系统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LIBRANDOS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高层应用接口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319340" y="765031"/>
            <a:ext cx="480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Google</a:t>
            </a:r>
            <a:r>
              <a:rPr lang="zh-CN" altLang="en-US" sz="2800" b="1" dirty="0">
                <a:solidFill>
                  <a:srgbClr val="338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sz="2800" b="1" dirty="0">
              <a:solidFill>
                <a:srgbClr val="338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284291" y="765031"/>
            <a:ext cx="76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92D05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rgbClr val="92D05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6496549" y="1297288"/>
            <a:ext cx="395151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系统交互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容错和诊断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49178" y="176213"/>
            <a:ext cx="10066421" cy="5381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altLang="zh-CN" dirty="0" err="1">
                <a:solidFill>
                  <a:schemeClr val="tx1"/>
                </a:solidFill>
              </a:rPr>
              <a:t>eph</a:t>
            </a:r>
            <a:r>
              <a:rPr lang="zh-CN" altLang="en-US" dirty="0">
                <a:solidFill>
                  <a:schemeClr val="tx1"/>
                </a:solidFill>
              </a:rPr>
              <a:t>简介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098" name="Picture 2" descr="http://www.talkwithtrend.com/home/attachment/201701/20/928129_148487735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1" y="992187"/>
            <a:ext cx="5000625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alkwithtrend.com/home/attachment/201701/20/928129_1484877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4" y="992187"/>
            <a:ext cx="4924425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050" y="992187"/>
            <a:ext cx="119380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2523" y="992187"/>
            <a:ext cx="131742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49178" y="176213"/>
            <a:ext cx="10066421" cy="53816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altLang="zh-CN" dirty="0" err="1">
                <a:solidFill>
                  <a:schemeClr val="tx1"/>
                </a:solidFill>
              </a:rPr>
              <a:t>eph</a:t>
            </a:r>
            <a:r>
              <a:rPr lang="zh-CN" altLang="en-US" dirty="0">
                <a:solidFill>
                  <a:schemeClr val="tx1"/>
                </a:solidFill>
              </a:rPr>
              <a:t>架构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155575" y="861060"/>
            <a:ext cx="356616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自上而下，分四个层次：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基础存储系统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RADOS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LIBRANDOS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高层应用接口：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RANDOSGW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 FS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858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 descr="https://img1.sdnlab.com/wp-content/uploads/2016/08/ceph-fig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37" y="808021"/>
            <a:ext cx="8490663" cy="59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612773" y="908635"/>
            <a:ext cx="1061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实现分布式存储的根本，所有存储接口都是基于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本身就是一个对象存储接口，它自身维护了一个集群状态和实现了数据分发的要求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标题 2"/>
          <p:cNvSpPr txBox="1"/>
          <p:nvPr/>
        </p:nvSpPr>
        <p:spPr>
          <a:xfrm>
            <a:off x="449178" y="176213"/>
            <a:ext cx="10066421" cy="5381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基础存储系统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altLang="zh-CN" dirty="0" err="1">
                <a:solidFill>
                  <a:srgbClr val="FF0000"/>
                </a:solidFill>
              </a:rPr>
              <a:t>ados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612774" y="2832846"/>
          <a:ext cx="10610849" cy="384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146" name="Picture 2" descr="http://www.talkwithtrend.com/home/attachment/201701/20/928129_148487751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921618"/>
            <a:ext cx="3876675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1191" y="1157153"/>
            <a:ext cx="4494063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分发策略：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的核心思想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无需查表，算算就好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处获得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位置，然后执行读取操作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449178" y="176213"/>
            <a:ext cx="10066421" cy="5381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基础存储系统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altLang="zh-CN" dirty="0" err="1">
                <a:solidFill>
                  <a:srgbClr val="FF0000"/>
                </a:solidFill>
              </a:rPr>
              <a:t>ados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标题 2"/>
          <p:cNvSpPr txBox="1"/>
          <p:nvPr/>
        </p:nvSpPr>
        <p:spPr>
          <a:xfrm>
            <a:off x="449178" y="176213"/>
            <a:ext cx="10066421" cy="5381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基础库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LIBRANDOS</a:t>
            </a:r>
            <a:endParaRPr lang="en-US" altLang="zh-CN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194" name="Picture 2" descr="http://www.talkwithtrend.com/home/attachment/201701/20/928129_148487759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07" y="1162438"/>
            <a:ext cx="6529059" cy="520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2775" y="1524744"/>
            <a:ext cx="417776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Librados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进行抽象和封装，并向上层提供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，以便直接基于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（而不是整个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）进行应用开发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标题 2"/>
          <p:cNvSpPr txBox="1"/>
          <p:nvPr/>
        </p:nvSpPr>
        <p:spPr>
          <a:xfrm>
            <a:off x="449178" y="176213"/>
            <a:ext cx="10066421" cy="5381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高层应用接口</a:t>
            </a:r>
            <a:endParaRPr lang="en-US" altLang="zh-CN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75" y="1289678"/>
            <a:ext cx="4177761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RadosGW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接口并且兼容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Swfit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Bucket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的命名空间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类似于文件夹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和账户支持，并且具备使用记录用于账单目的；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协议的负载。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http://www.talkwithtrend.com/home/attachment/201701/20/928129_148487761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92" y="1289678"/>
            <a:ext cx="5927536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标题 2"/>
          <p:cNvSpPr txBox="1"/>
          <p:nvPr/>
        </p:nvSpPr>
        <p:spPr>
          <a:xfrm>
            <a:off x="449178" y="176213"/>
            <a:ext cx="10066421" cy="5381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高层应用接口</a:t>
            </a:r>
            <a:endParaRPr lang="en-US" altLang="zh-CN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375" y="879301"/>
            <a:ext cx="112916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RBD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可以为虚拟机和主机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(Host)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提供不同路径的块存储。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://www.talkwithtrend.com/home/attachment/201701/20/928129_148487764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5" y="1649253"/>
            <a:ext cx="5510867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talkwithtrend.com/home/attachment/201701/20/928129_14848777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27" y="1649252"/>
            <a:ext cx="4350086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https://upload-images.jianshu.io/upload_images/16547068-3f58fda764ab422e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标题 2"/>
          <p:cNvSpPr txBox="1"/>
          <p:nvPr/>
        </p:nvSpPr>
        <p:spPr>
          <a:xfrm>
            <a:off x="449178" y="176213"/>
            <a:ext cx="10066421" cy="5381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微软雅黑" panose="020B0503020204020204" pitchFamily="34" charset="-122"/>
                <a:sym typeface="+mn-ea"/>
              </a:rPr>
              <a:t>高层应用接口</a:t>
            </a:r>
            <a:endParaRPr lang="en-US" altLang="zh-CN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75" y="1289678"/>
            <a:ext cx="4177761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CephFS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级分布式文件系统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MDS(Meta Data Server)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，为兼容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文件系统提供元数据，如目录和文件元数据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元数据存储在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中，元数据本身也达到了并行化，大大加强了文件操作的速度；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需要提供数据负载均衡来避免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的热点。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://www.talkwithtrend.com/home/attachment/201701/20/928129_148487783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19" y="1289678"/>
            <a:ext cx="6036266" cy="50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77495" y="146300"/>
            <a:ext cx="10515600" cy="538278"/>
          </a:xfrm>
        </p:spPr>
        <p:txBody>
          <a:bodyPr/>
          <a:lstStyle/>
          <a:p>
            <a:r>
              <a:rPr lang="zh-CN" altLang="en-US" dirty="0"/>
              <a:t>问答题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35" y="3218289"/>
            <a:ext cx="105943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Ceph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有哪三种存储类型？</a:t>
            </a:r>
            <a:endParaRPr lang="zh-CN" sz="32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585" y="1931670"/>
            <a:ext cx="2877185" cy="299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313238" y="2470605"/>
            <a:ext cx="3565525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6000" spc="600" dirty="0">
                <a:solidFill>
                  <a:schemeClr val="bg1"/>
                </a:solidFill>
              </a:rPr>
              <a:t>谢谢观看</a:t>
            </a:r>
            <a:endParaRPr lang="zh-CN" altLang="en-US" sz="6000" spc="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7728" y="3327473"/>
            <a:ext cx="3346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kern="1600" spc="300" dirty="0">
                <a:solidFill>
                  <a:srgbClr val="92D050"/>
                </a:solidFill>
              </a:rPr>
              <a:t>Thank All for watching</a:t>
            </a:r>
            <a:endParaRPr lang="zh-CN" altLang="en-US" sz="2000" kern="1600" spc="300" dirty="0">
              <a:solidFill>
                <a:srgbClr val="92D05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423989" y="3811425"/>
            <a:ext cx="5344022" cy="0"/>
          </a:xfrm>
          <a:prstGeom prst="line">
            <a:avLst/>
          </a:prstGeom>
          <a:ln w="31750">
            <a:gradFill>
              <a:gsLst>
                <a:gs pos="0">
                  <a:srgbClr val="4255DE">
                    <a:alpha val="0"/>
                  </a:srgbClr>
                </a:gs>
                <a:gs pos="50000">
                  <a:srgbClr val="4255DE"/>
                </a:gs>
                <a:gs pos="100000">
                  <a:srgbClr val="4255DE">
                    <a:alpha val="0"/>
                  </a:srgbClr>
                </a:gs>
              </a:gsLst>
              <a:lin ang="60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0" y="2832307"/>
            <a:ext cx="12192000" cy="1026941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cs typeface="+mn-cs"/>
              </a:rPr>
              <a:t>任务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1 Google</a:t>
            </a:r>
            <a:r>
              <a:rPr lang="zh-CN" altLang="en-US" sz="4800" dirty="0">
                <a:solidFill>
                  <a:schemeClr val="bg1"/>
                </a:solidFill>
                <a:cs typeface="+mn-cs"/>
              </a:rPr>
              <a:t>文件系统</a:t>
            </a:r>
            <a:r>
              <a:rPr lang="en-US" altLang="zh-CN" sz="4800" dirty="0">
                <a:solidFill>
                  <a:schemeClr val="bg1"/>
                </a:solidFill>
                <a:cs typeface="+mn-cs"/>
              </a:rPr>
              <a:t>-GFS</a:t>
            </a:r>
            <a:endParaRPr lang="zh-CN" altLang="en-US" sz="4800" dirty="0">
              <a:solidFill>
                <a:schemeClr val="bg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GFS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650" y="1581494"/>
            <a:ext cx="98916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File System-GFS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），用来满足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迅速增长的数据处理需求。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与过去的分布文件系统拥有许多相同的目标，例如性能、可伸缩性、可靠性以及可用性。然而，它的设计还收到对应负载和技术环境观察的影响。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GFS</a:t>
            </a:r>
            <a:r>
              <a:rPr lang="zh-CN" altLang="en-US" dirty="0"/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650" y="1277967"/>
            <a:ext cx="98916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不同于以往分布式系统的四大特点：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组件失效是常态化的，而非意外；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文件通常很大，几个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的很正常；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文件主要的操作是数据的写入与追加，覆写是不存在的，基本没有随机写入；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 API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协同设计，提高灵活性。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GFS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4984" y="1401412"/>
            <a:ext cx="1466827" cy="4222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4984" y="1833262"/>
            <a:ext cx="1466827" cy="422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881" y="1386037"/>
            <a:ext cx="4111219" cy="197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0881" y="1386038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主控服务器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0881" y="1777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文件命名空间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5207111" y="2305825"/>
            <a:ext cx="747119" cy="834597"/>
            <a:chOff x="3027176" y="3301465"/>
            <a:chExt cx="1082811" cy="120959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773103" y="3301465"/>
              <a:ext cx="0" cy="33688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773103" y="3301465"/>
              <a:ext cx="336884" cy="33688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027176" y="3301465"/>
              <a:ext cx="745927" cy="74592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339970" y="3745053"/>
              <a:ext cx="757501" cy="75750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339966" y="3745053"/>
              <a:ext cx="4" cy="30233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3532445" y="4231926"/>
              <a:ext cx="279133" cy="27913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811580" y="4231926"/>
              <a:ext cx="0" cy="27913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7808524" y="1851785"/>
            <a:ext cx="1172556" cy="29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chunk2ef0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08524" y="2151533"/>
            <a:ext cx="1172556" cy="29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08524" y="2444434"/>
            <a:ext cx="1172556" cy="29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08524" y="2739084"/>
            <a:ext cx="1172556" cy="29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76705" y="1407771"/>
            <a:ext cx="90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/foo/bar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00882" y="4404919"/>
            <a:ext cx="1844550" cy="4987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数据块服务器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00882" y="4903682"/>
            <a:ext cx="1844550" cy="49876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柱形 43"/>
          <p:cNvSpPr/>
          <p:nvPr/>
        </p:nvSpPr>
        <p:spPr>
          <a:xfrm>
            <a:off x="5258557" y="5616872"/>
            <a:ext cx="206231" cy="2850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肘形连接符 47"/>
          <p:cNvCxnSpPr>
            <a:endCxn id="44" idx="2"/>
          </p:cNvCxnSpPr>
          <p:nvPr/>
        </p:nvCxnSpPr>
        <p:spPr>
          <a:xfrm rot="16200000" flipH="1">
            <a:off x="5016772" y="5517590"/>
            <a:ext cx="356929" cy="1266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柱形 49"/>
          <p:cNvSpPr/>
          <p:nvPr/>
        </p:nvSpPr>
        <p:spPr>
          <a:xfrm>
            <a:off x="5876932" y="5616872"/>
            <a:ext cx="206231" cy="2850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肘形连接符 50"/>
          <p:cNvCxnSpPr>
            <a:endCxn id="50" idx="2"/>
          </p:cNvCxnSpPr>
          <p:nvPr/>
        </p:nvCxnSpPr>
        <p:spPr>
          <a:xfrm rot="16200000" flipH="1">
            <a:off x="5627995" y="5510438"/>
            <a:ext cx="356929" cy="140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203936" y="559343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16630" y="4404248"/>
            <a:ext cx="1844550" cy="4987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数据块服务器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16630" y="4903011"/>
            <a:ext cx="1844550" cy="49876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柱形 58"/>
          <p:cNvSpPr/>
          <p:nvPr/>
        </p:nvSpPr>
        <p:spPr>
          <a:xfrm>
            <a:off x="7374305" y="5616201"/>
            <a:ext cx="206231" cy="2850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肘形连接符 59"/>
          <p:cNvCxnSpPr>
            <a:endCxn id="59" idx="2"/>
          </p:cNvCxnSpPr>
          <p:nvPr/>
        </p:nvCxnSpPr>
        <p:spPr>
          <a:xfrm rot="16200000" flipH="1">
            <a:off x="7132520" y="5516919"/>
            <a:ext cx="356929" cy="1266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柱形 60"/>
          <p:cNvSpPr/>
          <p:nvPr/>
        </p:nvSpPr>
        <p:spPr>
          <a:xfrm>
            <a:off x="7992680" y="5616201"/>
            <a:ext cx="206231" cy="2850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61"/>
          <p:cNvCxnSpPr>
            <a:endCxn id="61" idx="2"/>
          </p:cNvCxnSpPr>
          <p:nvPr/>
        </p:nvCxnSpPr>
        <p:spPr>
          <a:xfrm rot="16200000" flipH="1">
            <a:off x="7743743" y="5509767"/>
            <a:ext cx="356929" cy="140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319684" y="559276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232378" y="474912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肘形连接符 65"/>
          <p:cNvCxnSpPr>
            <a:stCxn id="42" idx="1"/>
          </p:cNvCxnSpPr>
          <p:nvPr/>
        </p:nvCxnSpPr>
        <p:spPr>
          <a:xfrm rot="10800000">
            <a:off x="1222742" y="2265113"/>
            <a:ext cx="3778140" cy="2389189"/>
          </a:xfrm>
          <a:prstGeom prst="bentConnector3">
            <a:avLst>
              <a:gd name="adj1" fmla="val 100093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>
            <a:off x="2030817" y="2264735"/>
            <a:ext cx="2979036" cy="2244653"/>
          </a:xfrm>
          <a:prstGeom prst="bentConnector3">
            <a:avLst>
              <a:gd name="adj1" fmla="val 38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5" idx="3"/>
          </p:cNvCxnSpPr>
          <p:nvPr/>
        </p:nvCxnSpPr>
        <p:spPr>
          <a:xfrm flipH="1">
            <a:off x="2551811" y="2044402"/>
            <a:ext cx="2449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" idx="3"/>
          </p:cNvCxnSpPr>
          <p:nvPr/>
        </p:nvCxnSpPr>
        <p:spPr>
          <a:xfrm>
            <a:off x="2551811" y="1612552"/>
            <a:ext cx="2449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684263" y="3387061"/>
            <a:ext cx="0" cy="101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5361672" y="3360716"/>
            <a:ext cx="0" cy="1043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8095795" y="3387061"/>
            <a:ext cx="0" cy="101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7773204" y="3360716"/>
            <a:ext cx="0" cy="1043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9836386" y="2403668"/>
            <a:ext cx="828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9836385" y="2044402"/>
            <a:ext cx="828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0680726" y="18859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数据消息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696135" y="2234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控制消息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曲线连接符 102"/>
          <p:cNvCxnSpPr/>
          <p:nvPr/>
        </p:nvCxnSpPr>
        <p:spPr>
          <a:xfrm flipV="1">
            <a:off x="6083163" y="1612552"/>
            <a:ext cx="1593542" cy="1522001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689381" y="1304775"/>
            <a:ext cx="215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文件名，块索引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60391" y="2101653"/>
            <a:ext cx="215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块句柄，块位置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502817" y="4096471"/>
            <a:ext cx="215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块句柄 ，字节范围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435949" y="4765615"/>
            <a:ext cx="215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块数据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GFS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189" y="1446932"/>
            <a:ext cx="9891622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单一的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简化了设计，使架构能变得简单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缺点是有可能成为系统瓶颈，故需减少对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=&gt; Client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只询问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相关文件的元数据信息，后面的具体读写操作均在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ChunkServer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一般会返回离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最近的文件副本（减少网络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GFS Chunk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363" y="1001922"/>
            <a:ext cx="98916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是一个关键的设计参数，默认为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64MB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都以普通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ChunkServer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较大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尺寸的优点：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、减少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、减少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存储元数据的大小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能进行多次操作，减少网络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较大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尺寸的缺点：小文件会存储为一个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同时对单个小文件多次操作时，存放这个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ChunkServer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会成为热点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GFS </a:t>
            </a:r>
            <a:r>
              <a:rPr lang="zh-CN" altLang="en-US" dirty="0"/>
              <a:t>元数据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4363" y="1001922"/>
            <a:ext cx="98916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所有的元数据均存储于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服务器的内存中（性能优势）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缺点为受限于内存的大小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主服务器保存三种主要类型的元数据：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文件和块命名空间；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的映射关系（文件包含哪些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Chunk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副本的存放信息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2423</Words>
  <Application>WPS 演示</Application>
  <PresentationFormat>宽屏</PresentationFormat>
  <Paragraphs>315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Microsoft YaHei</vt:lpstr>
      <vt:lpstr>Arial Unicode MS</vt:lpstr>
      <vt:lpstr>1_Office 主题</vt:lpstr>
      <vt:lpstr>云计算系统架构及应用</vt:lpstr>
      <vt:lpstr>PowerPoint 演示文稿</vt:lpstr>
      <vt:lpstr>PowerPoint 演示文稿</vt:lpstr>
      <vt:lpstr>GFS概述</vt:lpstr>
      <vt:lpstr>GFS概述</vt:lpstr>
      <vt:lpstr>GFS架构</vt:lpstr>
      <vt:lpstr>GFS Master</vt:lpstr>
      <vt:lpstr>GFS Chunk</vt:lpstr>
      <vt:lpstr>GFS 元数据</vt:lpstr>
      <vt:lpstr>系统交互</vt:lpstr>
      <vt:lpstr>系统交互</vt:lpstr>
      <vt:lpstr>系统交互</vt:lpstr>
      <vt:lpstr>Master节点操作</vt:lpstr>
      <vt:lpstr>容错和诊断</vt:lpstr>
      <vt:lpstr>动手练习</vt:lpstr>
      <vt:lpstr>讨论</vt:lpstr>
      <vt:lpstr>PowerPoint 演示文稿</vt:lpstr>
      <vt:lpstr>企业级存储产品的需求</vt:lpstr>
      <vt:lpstr>Ceph简介</vt:lpstr>
      <vt:lpstr>Ceph简介</vt:lpstr>
      <vt:lpstr>Ceph架构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问答题</vt:lpstr>
      <vt:lpstr>PowerPoint 演示文稿</vt:lpstr>
    </vt:vector>
  </TitlesOfParts>
  <Company>知途教育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大数据的结构和商业应用</dc:title>
  <dc:creator>知途教研部</dc:creator>
  <cp:lastModifiedBy>lqx</cp:lastModifiedBy>
  <cp:revision>468</cp:revision>
  <dcterms:created xsi:type="dcterms:W3CDTF">2020-02-10T09:17:44Z</dcterms:created>
  <dcterms:modified xsi:type="dcterms:W3CDTF">2020-02-10T09:17:44Z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