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303" r:id="rId3"/>
    <p:sldId id="310" r:id="rId4"/>
    <p:sldId id="321" r:id="rId5"/>
    <p:sldId id="311" r:id="rId6"/>
    <p:sldId id="322" r:id="rId7"/>
    <p:sldId id="320" r:id="rId8"/>
    <p:sldId id="312" r:id="rId9"/>
    <p:sldId id="318" r:id="rId10"/>
    <p:sldId id="319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7287" userDrawn="1">
          <p15:clr>
            <a:srgbClr val="A4A3A4"/>
          </p15:clr>
        </p15:guide>
        <p15:guide id="3" pos="2162" userDrawn="1">
          <p15:clr>
            <a:srgbClr val="A4A3A4"/>
          </p15:clr>
        </p15:guide>
        <p15:guide id="4" pos="75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FBF0B"/>
    <a:srgbClr val="B08200"/>
    <a:srgbClr val="3B3838"/>
    <a:srgbClr val="FFD966"/>
    <a:srgbClr val="595959"/>
    <a:srgbClr val="FFD31F"/>
    <a:srgbClr val="FFDB29"/>
    <a:srgbClr val="FFF262"/>
    <a:srgbClr val="FFE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6" y="149"/>
      </p:cViewPr>
      <p:guideLst>
        <p:guide orient="horz" pos="2341"/>
        <p:guide pos="7287"/>
        <p:guide pos="2162"/>
        <p:guide pos="756"/>
        <p:guide orient="horz" pos="388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5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2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5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1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69FFA6-B0F4-42CC-8A76-F91A60DDEEC2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82E35-FE1B-48CD-8233-EE9382BE1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A19BD5E-2AEF-B01F-223D-770B748113A2}"/>
              </a:ext>
            </a:extLst>
          </p:cNvPr>
          <p:cNvSpPr/>
          <p:nvPr userDrawn="1"/>
        </p:nvSpPr>
        <p:spPr>
          <a:xfrm>
            <a:off x="0" y="6824"/>
            <a:ext cx="12192000" cy="684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F04285-CB20-91D1-4EE3-4EDEA1B8A199}"/>
              </a:ext>
            </a:extLst>
          </p:cNvPr>
          <p:cNvSpPr/>
          <p:nvPr userDrawn="1"/>
        </p:nvSpPr>
        <p:spPr>
          <a:xfrm>
            <a:off x="0" y="186824"/>
            <a:ext cx="12192000" cy="64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F3731C-FD3C-D802-68CF-9DC35522B993}"/>
              </a:ext>
            </a:extLst>
          </p:cNvPr>
          <p:cNvSpPr/>
          <p:nvPr userDrawn="1"/>
        </p:nvSpPr>
        <p:spPr>
          <a:xfrm>
            <a:off x="0" y="186824"/>
            <a:ext cx="12192000" cy="7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3F66A7-5C06-6D91-0D45-A6461F1954E4}"/>
              </a:ext>
            </a:extLst>
          </p:cNvPr>
          <p:cNvSpPr/>
          <p:nvPr userDrawn="1"/>
        </p:nvSpPr>
        <p:spPr>
          <a:xfrm>
            <a:off x="0" y="6588179"/>
            <a:ext cx="12192000" cy="7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8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1909BF-996D-5357-1D2B-854B55D8A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809" y="615324"/>
            <a:ext cx="1622260" cy="1614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2D73A0-E1A8-089D-B4B7-FB2797572669}"/>
              </a:ext>
            </a:extLst>
          </p:cNvPr>
          <p:cNvSpPr txBox="1"/>
          <p:nvPr/>
        </p:nvSpPr>
        <p:spPr>
          <a:xfrm>
            <a:off x="3706865" y="2620030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文佳源情况介绍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C7D482-0894-D075-4817-99ED39F88A83}"/>
              </a:ext>
            </a:extLst>
          </p:cNvPr>
          <p:cNvSpPr txBox="1"/>
          <p:nvPr/>
        </p:nvSpPr>
        <p:spPr>
          <a:xfrm>
            <a:off x="7368629" y="528608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 文佳源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3A616E-1547-4CA1-FED0-A7696ADEE511}"/>
              </a:ext>
            </a:extLst>
          </p:cNvPr>
          <p:cNvGrpSpPr/>
          <p:nvPr/>
        </p:nvGrpSpPr>
        <p:grpSpPr>
          <a:xfrm>
            <a:off x="4261158" y="4144721"/>
            <a:ext cx="3923560" cy="540000"/>
            <a:chOff x="4261158" y="4034239"/>
            <a:chExt cx="3923560" cy="54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08E5C3-92A8-3404-D0B4-787C24FA5244}"/>
                </a:ext>
              </a:extLst>
            </p:cNvPr>
            <p:cNvSpPr/>
            <p:nvPr/>
          </p:nvSpPr>
          <p:spPr>
            <a:xfrm>
              <a:off x="4584718" y="4034239"/>
              <a:ext cx="3600000" cy="540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信息与软件工程学院</a:t>
              </a:r>
            </a:p>
          </p:txBody>
        </p:sp>
        <p:sp>
          <p:nvSpPr>
            <p:cNvPr id="2" name="矩形: 圆顶角 1">
              <a:extLst>
                <a:ext uri="{FF2B5EF4-FFF2-40B4-BE49-F238E27FC236}">
                  <a16:creationId xmlns:a16="http://schemas.microsoft.com/office/drawing/2014/main" id="{13AE1477-20AE-E413-542B-6965DAE66F64}"/>
                </a:ext>
              </a:extLst>
            </p:cNvPr>
            <p:cNvSpPr/>
            <p:nvPr/>
          </p:nvSpPr>
          <p:spPr>
            <a:xfrm rot="16200000">
              <a:off x="4135158" y="4160239"/>
              <a:ext cx="540000" cy="288000"/>
            </a:xfrm>
            <a:prstGeom prst="round2SameRect">
              <a:avLst>
                <a:gd name="adj1" fmla="val 26768"/>
                <a:gd name="adj2" fmla="val 0"/>
              </a:avLst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397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5AA8C4-66CC-5B41-9026-DABAC7976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78" y="316326"/>
            <a:ext cx="1312291" cy="1305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8F942-E659-2A05-83D2-E33E606F48AE}"/>
              </a:ext>
            </a:extLst>
          </p:cNvPr>
          <p:cNvSpPr txBox="1"/>
          <p:nvPr/>
        </p:nvSpPr>
        <p:spPr>
          <a:xfrm>
            <a:off x="743446" y="437645"/>
            <a:ext cx="4387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参与或独立完成的项目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A7D2E-8B87-1562-C623-BD4B9069EBBB}"/>
              </a:ext>
            </a:extLst>
          </p:cNvPr>
          <p:cNvCxnSpPr>
            <a:cxnSpLocks/>
          </p:cNvCxnSpPr>
          <p:nvPr/>
        </p:nvCxnSpPr>
        <p:spPr>
          <a:xfrm>
            <a:off x="0" y="1092847"/>
            <a:ext cx="4092315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99E0EA-E3DD-C5CE-15DC-7DBA4C4AC938}"/>
              </a:ext>
            </a:extLst>
          </p:cNvPr>
          <p:cNvGrpSpPr/>
          <p:nvPr/>
        </p:nvGrpSpPr>
        <p:grpSpPr>
          <a:xfrm>
            <a:off x="104931" y="429255"/>
            <a:ext cx="638515" cy="540000"/>
            <a:chOff x="1039100" y="1922997"/>
            <a:chExt cx="638515" cy="5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AED08E-E196-5F18-F7C9-AF2F10F3F404}"/>
                </a:ext>
              </a:extLst>
            </p:cNvPr>
            <p:cNvSpPr/>
            <p:nvPr/>
          </p:nvSpPr>
          <p:spPr>
            <a:xfrm>
              <a:off x="1039100" y="1922997"/>
              <a:ext cx="540000" cy="540000"/>
            </a:xfrm>
            <a:prstGeom prst="ellipse">
              <a:avLst/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7FFCAD-7B60-7F97-0EB3-8259818E3ECA}"/>
                </a:ext>
              </a:extLst>
            </p:cNvPr>
            <p:cNvGrpSpPr/>
            <p:nvPr/>
          </p:nvGrpSpPr>
          <p:grpSpPr>
            <a:xfrm>
              <a:off x="1137615" y="1922997"/>
              <a:ext cx="540000" cy="540000"/>
              <a:chOff x="2980777" y="3096957"/>
              <a:chExt cx="540000" cy="54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65EA077-E9BE-31DE-E1F2-F31A1112BC77}"/>
                  </a:ext>
                </a:extLst>
              </p:cNvPr>
              <p:cNvSpPr/>
              <p:nvPr/>
            </p:nvSpPr>
            <p:spPr>
              <a:xfrm>
                <a:off x="2980777" y="3096957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0" dirty="0">
                  <a:latin typeface="Abadi" panose="020B0604020104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: Shape 59">
                <a:extLst>
                  <a:ext uri="{FF2B5EF4-FFF2-40B4-BE49-F238E27FC236}">
                    <a16:creationId xmlns:a16="http://schemas.microsoft.com/office/drawing/2014/main" id="{FDC16A77-D517-5519-C00D-9C9613DB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910" y="3186957"/>
                <a:ext cx="360000" cy="360000"/>
              </a:xfrm>
              <a:custGeom>
                <a:avLst/>
                <a:gdLst>
                  <a:gd name="T0" fmla="*/ 193886301 w 21600"/>
                  <a:gd name="T1" fmla="*/ 72649219 h 21600"/>
                  <a:gd name="T2" fmla="*/ 19388630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193886301 h 21600"/>
                  <a:gd name="T8" fmla="*/ 72649219 w 21600"/>
                  <a:gd name="T9" fmla="*/ 193886301 h 21600"/>
                  <a:gd name="T10" fmla="*/ 178971547 w 21600"/>
                  <a:gd name="T11" fmla="*/ 286355233 h 21600"/>
                  <a:gd name="T12" fmla="*/ 286355233 w 21600"/>
                  <a:gd name="T13" fmla="*/ 178971547 h 21600"/>
                  <a:gd name="T14" fmla="*/ 193886301 w 21600"/>
                  <a:gd name="T15" fmla="*/ 72649219 h 21600"/>
                  <a:gd name="T16" fmla="*/ 71986933 w 21600"/>
                  <a:gd name="T17" fmla="*/ 170022876 h 21600"/>
                  <a:gd name="T18" fmla="*/ 23863425 w 21600"/>
                  <a:gd name="T19" fmla="*/ 170022876 h 21600"/>
                  <a:gd name="T20" fmla="*/ 23863425 w 21600"/>
                  <a:gd name="T21" fmla="*/ 23863425 h 21600"/>
                  <a:gd name="T22" fmla="*/ 170022876 w 21600"/>
                  <a:gd name="T23" fmla="*/ 23863425 h 21600"/>
                  <a:gd name="T24" fmla="*/ 170022876 w 21600"/>
                  <a:gd name="T25" fmla="*/ 71986933 h 21600"/>
                  <a:gd name="T26" fmla="*/ 71986933 w 21600"/>
                  <a:gd name="T27" fmla="*/ 170022876 h 21600"/>
                  <a:gd name="T28" fmla="*/ 178971547 w 21600"/>
                  <a:gd name="T29" fmla="*/ 262491808 h 21600"/>
                  <a:gd name="T30" fmla="*/ 96857260 w 21600"/>
                  <a:gd name="T31" fmla="*/ 193886301 h 21600"/>
                  <a:gd name="T32" fmla="*/ 193886301 w 21600"/>
                  <a:gd name="T33" fmla="*/ 193886301 h 21600"/>
                  <a:gd name="T34" fmla="*/ 193886301 w 21600"/>
                  <a:gd name="T35" fmla="*/ 96857260 h 21600"/>
                  <a:gd name="T36" fmla="*/ 262491808 w 21600"/>
                  <a:gd name="T37" fmla="*/ 178971547 h 21600"/>
                  <a:gd name="T38" fmla="*/ 178971547 w 21600"/>
                  <a:gd name="T39" fmla="*/ 262491808 h 21600"/>
                  <a:gd name="T40" fmla="*/ 178971547 w 21600"/>
                  <a:gd name="T41" fmla="*/ 262491808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4625" y="5480"/>
                    </a:moveTo>
                    <a:lnTo>
                      <a:pt x="14625" y="0"/>
                    </a:lnTo>
                    <a:lnTo>
                      <a:pt x="0" y="0"/>
                    </a:lnTo>
                    <a:lnTo>
                      <a:pt x="0" y="14625"/>
                    </a:lnTo>
                    <a:lnTo>
                      <a:pt x="5480" y="14625"/>
                    </a:lnTo>
                    <a:cubicBezTo>
                      <a:pt x="6028" y="18566"/>
                      <a:pt x="9409" y="21600"/>
                      <a:pt x="13500" y="21600"/>
                    </a:cubicBezTo>
                    <a:cubicBezTo>
                      <a:pt x="17974" y="21600"/>
                      <a:pt x="21600" y="17974"/>
                      <a:pt x="21600" y="13500"/>
                    </a:cubicBezTo>
                    <a:cubicBezTo>
                      <a:pt x="21600" y="9408"/>
                      <a:pt x="18566" y="6027"/>
                      <a:pt x="14625" y="5480"/>
                    </a:cubicBezTo>
                    <a:close/>
                    <a:moveTo>
                      <a:pt x="5430" y="12825"/>
                    </a:moveTo>
                    <a:lnTo>
                      <a:pt x="1800" y="12825"/>
                    </a:lnTo>
                    <a:lnTo>
                      <a:pt x="1800" y="1800"/>
                    </a:lnTo>
                    <a:lnTo>
                      <a:pt x="12825" y="1800"/>
                    </a:lnTo>
                    <a:lnTo>
                      <a:pt x="12825" y="5430"/>
                    </a:lnTo>
                    <a:cubicBezTo>
                      <a:pt x="8891" y="5755"/>
                      <a:pt x="5755" y="8890"/>
                      <a:pt x="5430" y="12825"/>
                    </a:cubicBezTo>
                    <a:close/>
                    <a:moveTo>
                      <a:pt x="13500" y="19800"/>
                    </a:moveTo>
                    <a:cubicBezTo>
                      <a:pt x="10411" y="19800"/>
                      <a:pt x="7839" y="17563"/>
                      <a:pt x="7306" y="14625"/>
                    </a:cubicBezTo>
                    <a:lnTo>
                      <a:pt x="14625" y="14625"/>
                    </a:lnTo>
                    <a:lnTo>
                      <a:pt x="14625" y="7306"/>
                    </a:lnTo>
                    <a:cubicBezTo>
                      <a:pt x="17563" y="7838"/>
                      <a:pt x="19800" y="10410"/>
                      <a:pt x="19800" y="13500"/>
                    </a:cubicBezTo>
                    <a:cubicBezTo>
                      <a:pt x="19800" y="16974"/>
                      <a:pt x="16974" y="19800"/>
                      <a:pt x="13500" y="19800"/>
                    </a:cubicBezTo>
                    <a:close/>
                    <a:moveTo>
                      <a:pt x="13500" y="198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197243-EF1D-4C77-A75A-548E608ADF07}"/>
              </a:ext>
            </a:extLst>
          </p:cNvPr>
          <p:cNvGrpSpPr/>
          <p:nvPr/>
        </p:nvGrpSpPr>
        <p:grpSpPr>
          <a:xfrm>
            <a:off x="767498" y="4963102"/>
            <a:ext cx="10864974" cy="1076848"/>
            <a:chOff x="767498" y="4963102"/>
            <a:chExt cx="10864974" cy="107684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32EBD21-B48C-40C1-8866-BB0557389492}"/>
                </a:ext>
              </a:extLst>
            </p:cNvPr>
            <p:cNvSpPr/>
            <p:nvPr/>
          </p:nvSpPr>
          <p:spPr>
            <a:xfrm>
              <a:off x="767498" y="4967281"/>
              <a:ext cx="2117943" cy="422160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B30341-A5A5-475C-8132-48719CF2C7F3}"/>
                </a:ext>
              </a:extLst>
            </p:cNvPr>
            <p:cNvGrpSpPr/>
            <p:nvPr/>
          </p:nvGrpSpPr>
          <p:grpSpPr>
            <a:xfrm>
              <a:off x="767498" y="4963102"/>
              <a:ext cx="10864974" cy="1076848"/>
              <a:chOff x="767498" y="4963102"/>
              <a:chExt cx="10864974" cy="1076848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52D0251-55AC-410C-B850-35593FBBF0DC}"/>
                  </a:ext>
                </a:extLst>
              </p:cNvPr>
              <p:cNvGrpSpPr/>
              <p:nvPr/>
            </p:nvGrpSpPr>
            <p:grpSpPr>
              <a:xfrm>
                <a:off x="767498" y="4963102"/>
                <a:ext cx="10864974" cy="1076848"/>
                <a:chOff x="743446" y="3274714"/>
                <a:chExt cx="10864974" cy="1076848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A851EC7-3727-49D9-AFD4-5ECEB628A9FA}"/>
                    </a:ext>
                  </a:extLst>
                </p:cNvPr>
                <p:cNvSpPr/>
                <p:nvPr/>
              </p:nvSpPr>
              <p:spPr>
                <a:xfrm>
                  <a:off x="743446" y="3274714"/>
                  <a:ext cx="10864974" cy="1076848"/>
                </a:xfrm>
                <a:prstGeom prst="rect">
                  <a:avLst/>
                </a:prstGeom>
                <a:noFill/>
                <a:ln w="2540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B3D31964-6CA7-4A5F-A195-C3A07AE28207}"/>
                    </a:ext>
                  </a:extLst>
                </p:cNvPr>
                <p:cNvSpPr txBox="1"/>
                <p:nvPr/>
              </p:nvSpPr>
              <p:spPr>
                <a:xfrm>
                  <a:off x="791553" y="3309852"/>
                  <a:ext cx="2039108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自动贩卖咖啡机</a:t>
                  </a:r>
                  <a:r>
                    <a:rPr lang="en-US" altLang="zh-CN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		</a:t>
                  </a:r>
                  <a:endPara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8C8BC5F-BC95-49B7-B737-022C936833AA}"/>
                    </a:ext>
                  </a:extLst>
                </p:cNvPr>
                <p:cNvSpPr txBox="1"/>
                <p:nvPr/>
              </p:nvSpPr>
              <p:spPr>
                <a:xfrm>
                  <a:off x="791552" y="3705231"/>
                  <a:ext cx="10816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 </a:t>
                  </a:r>
                  <a:r>
                    <a: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负责开发嵌入式通信部分，</a:t>
                  </a:r>
                  <a:r>
                    <a:rPr lang="zh-CN" altLang="en-US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搭建</a:t>
                  </a:r>
                  <a:r>
                    <a: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zh-CN" altLang="en-US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接入</a:t>
                  </a:r>
                  <a:r>
                    <a: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阿里云 </a:t>
                  </a:r>
                  <a:r>
                    <a:rPr lang="en-US" altLang="zh-CN" dirty="0" err="1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mqtt</a:t>
                  </a:r>
                  <a:r>
                    <a:rPr lang="en-US" altLang="zh-CN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服务器，利用 </a:t>
                  </a:r>
                  <a:r>
                    <a:rPr lang="en-US" altLang="zh-CN" dirty="0" err="1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cJSON</a:t>
                  </a:r>
                  <a:r>
                    <a:rPr lang="en-US" altLang="zh-CN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封装和解析 </a:t>
                  </a:r>
                  <a:r>
                    <a:rPr lang="en-US" altLang="zh-CN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json </a:t>
                  </a:r>
                  <a:r>
                    <a:rPr lang="zh-CN" altLang="en-US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  <a:p>
                  <a:r>
                    <a:rPr lang="en-US" altLang="zh-CN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 </a:t>
                  </a:r>
                  <a:r>
                    <a: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系统实现小程序下单后订单通过服务器发送到咖啡机，解析类型、胶囊坐标等信息，控制完成冲泡流程</a:t>
                  </a:r>
                </a:p>
              </p:txBody>
            </p: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CE2FC2-2E53-4C62-8D68-8CB87E503D49}"/>
                  </a:ext>
                </a:extLst>
              </p:cNvPr>
              <p:cNvSpPr txBox="1"/>
              <p:nvPr/>
            </p:nvSpPr>
            <p:spPr>
              <a:xfrm>
                <a:off x="3601844" y="5014595"/>
                <a:ext cx="4305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2024.3-2024.4   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参与开发：嵌入式开发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374001-6058-4CD0-B46E-9EAFC7A7C521}"/>
              </a:ext>
            </a:extLst>
          </p:cNvPr>
          <p:cNvGrpSpPr/>
          <p:nvPr/>
        </p:nvGrpSpPr>
        <p:grpSpPr>
          <a:xfrm>
            <a:off x="743444" y="1837418"/>
            <a:ext cx="10864976" cy="1353853"/>
            <a:chOff x="743444" y="1837418"/>
            <a:chExt cx="10864976" cy="135385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B2C2EFA-F46D-499E-8920-5A494770131C}"/>
                </a:ext>
              </a:extLst>
            </p:cNvPr>
            <p:cNvGrpSpPr/>
            <p:nvPr/>
          </p:nvGrpSpPr>
          <p:grpSpPr>
            <a:xfrm>
              <a:off x="743444" y="1837423"/>
              <a:ext cx="10864976" cy="1353848"/>
              <a:chOff x="743444" y="1837423"/>
              <a:chExt cx="10864976" cy="1353848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56F815-1591-4C80-9911-D7282558F1B8}"/>
                  </a:ext>
                </a:extLst>
              </p:cNvPr>
              <p:cNvSpPr/>
              <p:nvPr/>
            </p:nvSpPr>
            <p:spPr>
              <a:xfrm>
                <a:off x="743446" y="1837423"/>
                <a:ext cx="10864974" cy="1353843"/>
              </a:xfrm>
              <a:prstGeom prst="rect">
                <a:avLst/>
              </a:prstGeom>
              <a:noFill/>
              <a:ln w="254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677986-3914-4598-925E-5190389B86EB}"/>
                  </a:ext>
                </a:extLst>
              </p:cNvPr>
              <p:cNvSpPr txBox="1"/>
              <p:nvPr/>
            </p:nvSpPr>
            <p:spPr>
              <a:xfrm>
                <a:off x="743444" y="1844545"/>
                <a:ext cx="281029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err="1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CatOS</a:t>
                </a:r>
                <a:r>
                  <a:rPr lang="zh-CN" altLang="en-US" sz="2000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嵌入式操作系统</a:t>
                </a:r>
                <a:endParaRPr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3DD141-3CE4-4BF0-8ACC-E83EFF9D5F1B}"/>
                  </a:ext>
                </a:extLst>
              </p:cNvPr>
              <p:cNvSpPr txBox="1"/>
              <p:nvPr/>
            </p:nvSpPr>
            <p:spPr>
              <a:xfrm>
                <a:off x="6969511" y="1882870"/>
                <a:ext cx="46389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https://github.com/peach-1s-me/CatOS</a:t>
                </a:r>
                <a:endParaRPr lang="zh-CN" altLang="en-US" sz="1600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DE98F-8FF9-412D-BF2B-068A88605D5B}"/>
                  </a:ext>
                </a:extLst>
              </p:cNvPr>
              <p:cNvSpPr txBox="1"/>
              <p:nvPr/>
            </p:nvSpPr>
            <p:spPr>
              <a:xfrm>
                <a:off x="791552" y="2267941"/>
                <a:ext cx="10816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基于优先级调度，任务间支持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信号量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互斥量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以及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消息队列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，实现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优先级继承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解决优先级反转问题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内核提供可移植接口，包含简单的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设备驱动框架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动态内存管理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shell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，提供多等级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日志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输出功能</a:t>
                </a:r>
              </a:p>
              <a:p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 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位图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差分链表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b="1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环形缓冲区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等数据结构和操作，提高效率，便于内核扩展和应用开发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AE9CCD2-626B-49B6-ACCA-364100292447}"/>
                  </a:ext>
                </a:extLst>
              </p:cNvPr>
              <p:cNvSpPr txBox="1"/>
              <p:nvPr/>
            </p:nvSpPr>
            <p:spPr>
              <a:xfrm>
                <a:off x="3574749" y="1880872"/>
                <a:ext cx="33947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2021-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至今 </a:t>
                </a:r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AEFE457-DE13-4F62-A82B-72E78F0BD526}"/>
                </a:ext>
              </a:extLst>
            </p:cNvPr>
            <p:cNvSpPr/>
            <p:nvPr/>
          </p:nvSpPr>
          <p:spPr>
            <a:xfrm>
              <a:off x="743445" y="1837418"/>
              <a:ext cx="2810291" cy="430517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3A339A6-4D51-4B37-9701-E47FF71730E7}"/>
              </a:ext>
            </a:extLst>
          </p:cNvPr>
          <p:cNvGrpSpPr/>
          <p:nvPr/>
        </p:nvGrpSpPr>
        <p:grpSpPr>
          <a:xfrm>
            <a:off x="755472" y="3538757"/>
            <a:ext cx="10864974" cy="1076854"/>
            <a:chOff x="755472" y="3538757"/>
            <a:chExt cx="10864974" cy="107685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BAF0392-A3EF-4C8C-996B-500591921071}"/>
                </a:ext>
              </a:extLst>
            </p:cNvPr>
            <p:cNvGrpSpPr/>
            <p:nvPr/>
          </p:nvGrpSpPr>
          <p:grpSpPr>
            <a:xfrm>
              <a:off x="755472" y="3538763"/>
              <a:ext cx="10864974" cy="1076848"/>
              <a:chOff x="755472" y="3538763"/>
              <a:chExt cx="10864974" cy="1076848"/>
            </a:xfrm>
          </p:grpSpPr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5F71A9D-2895-4978-9132-87E7D0D35B88}"/>
                  </a:ext>
                </a:extLst>
              </p:cNvPr>
              <p:cNvSpPr txBox="1"/>
              <p:nvPr/>
            </p:nvSpPr>
            <p:spPr>
              <a:xfrm>
                <a:off x="3601844" y="3584745"/>
                <a:ext cx="4305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2024.7-2024.11</a:t>
                </a:r>
                <a:r>
                  <a:rPr lang="zh-CN" altLang="en-US" sz="1600" dirty="0">
                    <a:solidFill>
                      <a:schemeClr val="accent5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参与开发：项目负责人</a:t>
                </a: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6DAD807-DB5D-4A72-A2D5-536D4317FE7B}"/>
                  </a:ext>
                </a:extLst>
              </p:cNvPr>
              <p:cNvGrpSpPr/>
              <p:nvPr/>
            </p:nvGrpSpPr>
            <p:grpSpPr>
              <a:xfrm>
                <a:off x="755472" y="3538763"/>
                <a:ext cx="10864974" cy="1076848"/>
                <a:chOff x="743446" y="3305773"/>
                <a:chExt cx="10864974" cy="1076848"/>
              </a:xfrm>
            </p:grpSpPr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E01BEA7-0804-4031-8C36-1CAD3DAA4640}"/>
                    </a:ext>
                  </a:extLst>
                </p:cNvPr>
                <p:cNvGrpSpPr/>
                <p:nvPr/>
              </p:nvGrpSpPr>
              <p:grpSpPr>
                <a:xfrm>
                  <a:off x="743446" y="3305773"/>
                  <a:ext cx="10864974" cy="1076848"/>
                  <a:chOff x="743446" y="3274714"/>
                  <a:chExt cx="10864974" cy="1076848"/>
                </a:xfrm>
              </p:grpSpPr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6044429F-9603-4A64-AC2F-0934B7E1213D}"/>
                      </a:ext>
                    </a:extLst>
                  </p:cNvPr>
                  <p:cNvSpPr/>
                  <p:nvPr/>
                </p:nvSpPr>
                <p:spPr>
                  <a:xfrm>
                    <a:off x="743446" y="3274714"/>
                    <a:ext cx="10864974" cy="1076848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5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B5BF1323-4DFC-42BF-B45A-6A309B6C9B4E}"/>
                      </a:ext>
                    </a:extLst>
                  </p:cNvPr>
                  <p:cNvSpPr txBox="1"/>
                  <p:nvPr/>
                </p:nvSpPr>
                <p:spPr>
                  <a:xfrm>
                    <a:off x="791553" y="3309852"/>
                    <a:ext cx="175005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智能调优软件</a:t>
                    </a:r>
                    <a:r>
                      <a:rPr lang="en-US" altLang="zh-CN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		</a:t>
                    </a:r>
                    <a:endParaRPr lang="zh-CN" altLang="en-US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6CDCB388-154F-41D4-A027-12A018DFFFB8}"/>
                      </a:ext>
                    </a:extLst>
                  </p:cNvPr>
                  <p:cNvSpPr txBox="1"/>
                  <p:nvPr/>
                </p:nvSpPr>
                <p:spPr>
                  <a:xfrm>
                    <a:off x="791552" y="3705231"/>
                    <a:ext cx="1081686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1. 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负责从前期调研到设计实现的管理，</a:t>
                    </a:r>
                    <a:r>
                      <a:rPr lang="zh-CN" alt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核心代码</a:t>
                    </a:r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逻辑</a:t>
                    </a:r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+GUI)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开发以及</a:t>
                    </a:r>
                    <a:r>
                      <a:rPr lang="zh-CN" alt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答辩</a:t>
                    </a:r>
                    <a:endParaRPr lang="en-US" altLang="zh-CN" b="1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2. 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支持生成</a:t>
                    </a:r>
                    <a:r>
                      <a:rPr lang="zh-CN" alt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火焰图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、使用</a:t>
                    </a:r>
                    <a:r>
                      <a:rPr lang="en-US" altLang="zh-CN" b="1" dirty="0" err="1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eBPF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获取</a:t>
                    </a:r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IO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栈信息，基于机器学习的</a:t>
                    </a:r>
                    <a:r>
                      <a:rPr lang="zh-CN" alt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负载场景识别</a:t>
                    </a:r>
                    <a:r>
                      <a:rPr lang="zh-CN" altLang="en-US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以及基于生成式</a:t>
                    </a:r>
                    <a:r>
                      <a:rPr lang="en-US" altLang="zh-CN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AI</a:t>
                    </a:r>
                    <a:r>
                      <a:rPr lang="zh-CN" altLang="en-US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调优</a:t>
                    </a:r>
                  </a:p>
                </p:txBody>
              </p: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A9F71F5-513E-4B75-978E-3117DABD4558}"/>
                    </a:ext>
                  </a:extLst>
                </p:cNvPr>
                <p:cNvSpPr txBox="1"/>
                <p:nvPr/>
              </p:nvSpPr>
              <p:spPr>
                <a:xfrm>
                  <a:off x="7980373" y="3353935"/>
                  <a:ext cx="36280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zh-CN" altLang="en-US" sz="1600" dirty="0">
                      <a:solidFill>
                        <a:schemeClr val="accent5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第十九届“挑战杯” 全国特等奖</a:t>
                  </a:r>
                </a:p>
              </p:txBody>
            </p:sp>
          </p:grp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67B908E-1372-4A99-B7C5-29BB9720640A}"/>
                </a:ext>
              </a:extLst>
            </p:cNvPr>
            <p:cNvSpPr/>
            <p:nvPr/>
          </p:nvSpPr>
          <p:spPr>
            <a:xfrm>
              <a:off x="755472" y="3538757"/>
              <a:ext cx="1798157" cy="430523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432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D93F7F5-EE6D-FF96-3AC3-638384562E56}"/>
              </a:ext>
            </a:extLst>
          </p:cNvPr>
          <p:cNvSpPr txBox="1"/>
          <p:nvPr/>
        </p:nvSpPr>
        <p:spPr>
          <a:xfrm>
            <a:off x="4331255" y="2705725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0782EE1-4E99-3D97-D8E1-85D09F324F57}"/>
              </a:ext>
            </a:extLst>
          </p:cNvPr>
          <p:cNvSpPr/>
          <p:nvPr/>
        </p:nvSpPr>
        <p:spPr>
          <a:xfrm>
            <a:off x="1686575" y="2439000"/>
            <a:ext cx="1980000" cy="1980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D00450-7BE6-3B60-815B-C76FD66570F8}"/>
              </a:ext>
            </a:extLst>
          </p:cNvPr>
          <p:cNvSpPr/>
          <p:nvPr/>
        </p:nvSpPr>
        <p:spPr>
          <a:xfrm>
            <a:off x="2676575" y="4339652"/>
            <a:ext cx="9540000" cy="90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0D8816-D4E0-AA8E-0D35-41C965C22EC9}"/>
              </a:ext>
            </a:extLst>
          </p:cNvPr>
          <p:cNvSpPr/>
          <p:nvPr/>
        </p:nvSpPr>
        <p:spPr>
          <a:xfrm>
            <a:off x="0" y="2439000"/>
            <a:ext cx="2700000" cy="90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83801E-CF00-72D5-1AED-E83A99A56A4B}"/>
              </a:ext>
            </a:extLst>
          </p:cNvPr>
          <p:cNvSpPr/>
          <p:nvPr/>
        </p:nvSpPr>
        <p:spPr>
          <a:xfrm>
            <a:off x="1776575" y="2539652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BAB37B-B88E-581A-54FA-A93B9DBA258C}"/>
              </a:ext>
            </a:extLst>
          </p:cNvPr>
          <p:cNvSpPr/>
          <p:nvPr/>
        </p:nvSpPr>
        <p:spPr>
          <a:xfrm>
            <a:off x="1956575" y="2705725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: Shape 70">
            <a:extLst>
              <a:ext uri="{FF2B5EF4-FFF2-40B4-BE49-F238E27FC236}">
                <a16:creationId xmlns:a16="http://schemas.microsoft.com/office/drawing/2014/main" id="{523509AE-5346-D26B-30B4-CDF40C47D871}"/>
              </a:ext>
            </a:extLst>
          </p:cNvPr>
          <p:cNvSpPr>
            <a:spLocks/>
          </p:cNvSpPr>
          <p:nvPr/>
        </p:nvSpPr>
        <p:spPr bwMode="auto">
          <a:xfrm>
            <a:off x="1866575" y="2622689"/>
            <a:ext cx="1620000" cy="1620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20386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7949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6F75BED3-9701-41F8-1A93-1DFF8D68FA1E}"/>
              </a:ext>
            </a:extLst>
          </p:cNvPr>
          <p:cNvSpPr/>
          <p:nvPr/>
        </p:nvSpPr>
        <p:spPr>
          <a:xfrm>
            <a:off x="1504402" y="2578551"/>
            <a:ext cx="1800000" cy="1800000"/>
          </a:xfrm>
          <a:prstGeom prst="ellipse">
            <a:avLst/>
          </a:prstGeom>
          <a:solidFill>
            <a:srgbClr val="FFBF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1B18D68-EDEC-7A47-61E9-BA5FFDDBC883}"/>
              </a:ext>
            </a:extLst>
          </p:cNvPr>
          <p:cNvSpPr/>
          <p:nvPr/>
        </p:nvSpPr>
        <p:spPr>
          <a:xfrm>
            <a:off x="1590993" y="2655242"/>
            <a:ext cx="1800000" cy="1800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723EB2-740E-C892-A356-2B77BA3A22FE}"/>
              </a:ext>
            </a:extLst>
          </p:cNvPr>
          <p:cNvCxnSpPr/>
          <p:nvPr/>
        </p:nvCxnSpPr>
        <p:spPr>
          <a:xfrm>
            <a:off x="2490993" y="126924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2557E19-AC0A-4AF5-EFCA-DEFB6B30FD11}"/>
              </a:ext>
            </a:extLst>
          </p:cNvPr>
          <p:cNvCxnSpPr/>
          <p:nvPr/>
        </p:nvCxnSpPr>
        <p:spPr>
          <a:xfrm>
            <a:off x="2490993" y="584124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90231C0-AD19-064A-F507-B2B947187A8B}"/>
              </a:ext>
            </a:extLst>
          </p:cNvPr>
          <p:cNvSpPr/>
          <p:nvPr/>
        </p:nvSpPr>
        <p:spPr>
          <a:xfrm>
            <a:off x="5201009" y="1837025"/>
            <a:ext cx="3600000" cy="720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一、个人基本情况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3C0C4C-A484-64AA-1FB4-1A833806B71D}"/>
              </a:ext>
            </a:extLst>
          </p:cNvPr>
          <p:cNvSpPr/>
          <p:nvPr/>
        </p:nvSpPr>
        <p:spPr>
          <a:xfrm>
            <a:off x="5201009" y="3299777"/>
            <a:ext cx="3600000" cy="720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二、科研与实习经历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46A97-D033-A661-DE31-8EE2BEDF7213}"/>
              </a:ext>
            </a:extLst>
          </p:cNvPr>
          <p:cNvSpPr/>
          <p:nvPr/>
        </p:nvSpPr>
        <p:spPr>
          <a:xfrm>
            <a:off x="5201011" y="4734301"/>
            <a:ext cx="3600000" cy="720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三、个人能力</a:t>
            </a:r>
          </a:p>
        </p:txBody>
      </p:sp>
      <p:sp>
        <p:nvSpPr>
          <p:cNvPr id="20" name="圆角矩形 10">
            <a:extLst>
              <a:ext uri="{FF2B5EF4-FFF2-40B4-BE49-F238E27FC236}">
                <a16:creationId xmlns:a16="http://schemas.microsoft.com/office/drawing/2014/main" id="{CEB7230A-147F-69E6-8259-DD4EA522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86" y="1837025"/>
            <a:ext cx="720000" cy="720000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3" name="圆角矩形 10">
            <a:extLst>
              <a:ext uri="{FF2B5EF4-FFF2-40B4-BE49-F238E27FC236}">
                <a16:creationId xmlns:a16="http://schemas.microsoft.com/office/drawing/2014/main" id="{634C5C86-17B6-399C-C24A-D173271EE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753" y="3299777"/>
            <a:ext cx="720000" cy="720000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24" name="圆角矩形 10">
            <a:extLst>
              <a:ext uri="{FF2B5EF4-FFF2-40B4-BE49-F238E27FC236}">
                <a16:creationId xmlns:a16="http://schemas.microsoft.com/office/drawing/2014/main" id="{7A5A32CF-0A39-EEC7-1762-29B56AF91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753" y="4734301"/>
            <a:ext cx="720000" cy="720000"/>
          </a:xfrm>
          <a:prstGeom prst="roundRect">
            <a:avLst>
              <a:gd name="adj" fmla="val 16667"/>
            </a:avLst>
          </a:prstGeom>
          <a:solidFill>
            <a:srgbClr val="203864"/>
          </a:solidFill>
          <a:ln>
            <a:noFill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  <p:pic>
        <p:nvPicPr>
          <p:cNvPr id="30" name="图形 29" descr="日历">
            <a:extLst>
              <a:ext uri="{FF2B5EF4-FFF2-40B4-BE49-F238E27FC236}">
                <a16:creationId xmlns:a16="http://schemas.microsoft.com/office/drawing/2014/main" id="{12D65D31-4EFA-C8B6-8AAC-A46CF5046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4753" y="4869301"/>
            <a:ext cx="450000" cy="450000"/>
          </a:xfrm>
          <a:prstGeom prst="rect">
            <a:avLst/>
          </a:prstGeom>
        </p:spPr>
      </p:pic>
      <p:pic>
        <p:nvPicPr>
          <p:cNvPr id="32" name="图形 31" descr="书架上的书籍">
            <a:extLst>
              <a:ext uri="{FF2B5EF4-FFF2-40B4-BE49-F238E27FC236}">
                <a16:creationId xmlns:a16="http://schemas.microsoft.com/office/drawing/2014/main" id="{7ACAC85F-C4F3-257E-5F02-8A87D466C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4753" y="1972025"/>
            <a:ext cx="450000" cy="450000"/>
          </a:xfrm>
          <a:prstGeom prst="rect">
            <a:avLst/>
          </a:prstGeom>
        </p:spPr>
      </p:pic>
      <p:pic>
        <p:nvPicPr>
          <p:cNvPr id="34" name="图形 33" descr="研究">
            <a:extLst>
              <a:ext uri="{FF2B5EF4-FFF2-40B4-BE49-F238E27FC236}">
                <a16:creationId xmlns:a16="http://schemas.microsoft.com/office/drawing/2014/main" id="{F7B194EA-2ABA-273D-336F-902D19937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2814" y="3450000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AF2C18-26EC-E473-D76C-46F8B3482389}"/>
              </a:ext>
            </a:extLst>
          </p:cNvPr>
          <p:cNvSpPr/>
          <p:nvPr/>
        </p:nvSpPr>
        <p:spPr>
          <a:xfrm>
            <a:off x="19071" y="2098324"/>
            <a:ext cx="2216129" cy="2879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723EB2-740E-C892-A356-2B77BA3A22FE}"/>
              </a:ext>
            </a:extLst>
          </p:cNvPr>
          <p:cNvCxnSpPr/>
          <p:nvPr/>
        </p:nvCxnSpPr>
        <p:spPr>
          <a:xfrm>
            <a:off x="3313953" y="146736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6CC081-2209-2391-5153-5C554F43D23F}"/>
              </a:ext>
            </a:extLst>
          </p:cNvPr>
          <p:cNvSpPr txBox="1"/>
          <p:nvPr/>
        </p:nvSpPr>
        <p:spPr>
          <a:xfrm>
            <a:off x="5011115" y="3122824"/>
            <a:ext cx="580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个人基本情况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713585-80FD-264B-1E72-C7C57D46846A}"/>
              </a:ext>
            </a:extLst>
          </p:cNvPr>
          <p:cNvCxnSpPr/>
          <p:nvPr/>
        </p:nvCxnSpPr>
        <p:spPr>
          <a:xfrm>
            <a:off x="3313953" y="552120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12CD10D-052B-904E-EFCE-50748615DC6A}"/>
              </a:ext>
            </a:extLst>
          </p:cNvPr>
          <p:cNvSpPr/>
          <p:nvPr/>
        </p:nvSpPr>
        <p:spPr>
          <a:xfrm>
            <a:off x="1726946" y="2098324"/>
            <a:ext cx="2880000" cy="28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B90B25-CF01-AD63-2036-8E0C97545160}"/>
              </a:ext>
            </a:extLst>
          </p:cNvPr>
          <p:cNvSpPr/>
          <p:nvPr/>
        </p:nvSpPr>
        <p:spPr>
          <a:xfrm>
            <a:off x="1910832" y="2278324"/>
            <a:ext cx="2520000" cy="2520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rPr>
              <a:t>01</a:t>
            </a:r>
          </a:p>
        </p:txBody>
      </p:sp>
      <p:pic>
        <p:nvPicPr>
          <p:cNvPr id="6" name="图形 5" descr="书架上的书籍">
            <a:extLst>
              <a:ext uri="{FF2B5EF4-FFF2-40B4-BE49-F238E27FC236}">
                <a16:creationId xmlns:a16="http://schemas.microsoft.com/office/drawing/2014/main" id="{5549E7E7-49E1-9541-18C5-95993C9D5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58" y="288899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5AA8C4-66CC-5B41-9026-DABAC7976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78" y="316326"/>
            <a:ext cx="1312291" cy="1305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8F942-E659-2A05-83D2-E33E606F48AE}"/>
              </a:ext>
            </a:extLst>
          </p:cNvPr>
          <p:cNvSpPr txBox="1"/>
          <p:nvPr/>
        </p:nvSpPr>
        <p:spPr>
          <a:xfrm>
            <a:off x="743446" y="437645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</a:t>
            </a: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A7D2E-8B87-1562-C623-BD4B9069EBBB}"/>
              </a:ext>
            </a:extLst>
          </p:cNvPr>
          <p:cNvCxnSpPr>
            <a:cxnSpLocks/>
          </p:cNvCxnSpPr>
          <p:nvPr/>
        </p:nvCxnSpPr>
        <p:spPr>
          <a:xfrm>
            <a:off x="0" y="1092847"/>
            <a:ext cx="4092315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99E0EA-E3DD-C5CE-15DC-7DBA4C4AC938}"/>
              </a:ext>
            </a:extLst>
          </p:cNvPr>
          <p:cNvGrpSpPr/>
          <p:nvPr/>
        </p:nvGrpSpPr>
        <p:grpSpPr>
          <a:xfrm>
            <a:off x="104931" y="429255"/>
            <a:ext cx="638515" cy="540000"/>
            <a:chOff x="1039100" y="1922997"/>
            <a:chExt cx="638515" cy="5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AED08E-E196-5F18-F7C9-AF2F10F3F404}"/>
                </a:ext>
              </a:extLst>
            </p:cNvPr>
            <p:cNvSpPr/>
            <p:nvPr/>
          </p:nvSpPr>
          <p:spPr>
            <a:xfrm>
              <a:off x="1039100" y="1922997"/>
              <a:ext cx="540000" cy="540000"/>
            </a:xfrm>
            <a:prstGeom prst="ellipse">
              <a:avLst/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7FFCAD-7B60-7F97-0EB3-8259818E3ECA}"/>
                </a:ext>
              </a:extLst>
            </p:cNvPr>
            <p:cNvGrpSpPr/>
            <p:nvPr/>
          </p:nvGrpSpPr>
          <p:grpSpPr>
            <a:xfrm>
              <a:off x="1137615" y="1922997"/>
              <a:ext cx="540000" cy="540000"/>
              <a:chOff x="2980777" y="3096957"/>
              <a:chExt cx="540000" cy="54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65EA077-E9BE-31DE-E1F2-F31A1112BC77}"/>
                  </a:ext>
                </a:extLst>
              </p:cNvPr>
              <p:cNvSpPr/>
              <p:nvPr/>
            </p:nvSpPr>
            <p:spPr>
              <a:xfrm>
                <a:off x="2980777" y="3096957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0" dirty="0">
                  <a:latin typeface="Abadi" panose="020B0604020104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: Shape 59">
                <a:extLst>
                  <a:ext uri="{FF2B5EF4-FFF2-40B4-BE49-F238E27FC236}">
                    <a16:creationId xmlns:a16="http://schemas.microsoft.com/office/drawing/2014/main" id="{FDC16A77-D517-5519-C00D-9C9613DB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910" y="3186957"/>
                <a:ext cx="360000" cy="360000"/>
              </a:xfrm>
              <a:custGeom>
                <a:avLst/>
                <a:gdLst>
                  <a:gd name="T0" fmla="*/ 193886301 w 21600"/>
                  <a:gd name="T1" fmla="*/ 72649219 h 21600"/>
                  <a:gd name="T2" fmla="*/ 19388630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193886301 h 21600"/>
                  <a:gd name="T8" fmla="*/ 72649219 w 21600"/>
                  <a:gd name="T9" fmla="*/ 193886301 h 21600"/>
                  <a:gd name="T10" fmla="*/ 178971547 w 21600"/>
                  <a:gd name="T11" fmla="*/ 286355233 h 21600"/>
                  <a:gd name="T12" fmla="*/ 286355233 w 21600"/>
                  <a:gd name="T13" fmla="*/ 178971547 h 21600"/>
                  <a:gd name="T14" fmla="*/ 193886301 w 21600"/>
                  <a:gd name="T15" fmla="*/ 72649219 h 21600"/>
                  <a:gd name="T16" fmla="*/ 71986933 w 21600"/>
                  <a:gd name="T17" fmla="*/ 170022876 h 21600"/>
                  <a:gd name="T18" fmla="*/ 23863425 w 21600"/>
                  <a:gd name="T19" fmla="*/ 170022876 h 21600"/>
                  <a:gd name="T20" fmla="*/ 23863425 w 21600"/>
                  <a:gd name="T21" fmla="*/ 23863425 h 21600"/>
                  <a:gd name="T22" fmla="*/ 170022876 w 21600"/>
                  <a:gd name="T23" fmla="*/ 23863425 h 21600"/>
                  <a:gd name="T24" fmla="*/ 170022876 w 21600"/>
                  <a:gd name="T25" fmla="*/ 71986933 h 21600"/>
                  <a:gd name="T26" fmla="*/ 71986933 w 21600"/>
                  <a:gd name="T27" fmla="*/ 170022876 h 21600"/>
                  <a:gd name="T28" fmla="*/ 178971547 w 21600"/>
                  <a:gd name="T29" fmla="*/ 262491808 h 21600"/>
                  <a:gd name="T30" fmla="*/ 96857260 w 21600"/>
                  <a:gd name="T31" fmla="*/ 193886301 h 21600"/>
                  <a:gd name="T32" fmla="*/ 193886301 w 21600"/>
                  <a:gd name="T33" fmla="*/ 193886301 h 21600"/>
                  <a:gd name="T34" fmla="*/ 193886301 w 21600"/>
                  <a:gd name="T35" fmla="*/ 96857260 h 21600"/>
                  <a:gd name="T36" fmla="*/ 262491808 w 21600"/>
                  <a:gd name="T37" fmla="*/ 178971547 h 21600"/>
                  <a:gd name="T38" fmla="*/ 178971547 w 21600"/>
                  <a:gd name="T39" fmla="*/ 262491808 h 21600"/>
                  <a:gd name="T40" fmla="*/ 178971547 w 21600"/>
                  <a:gd name="T41" fmla="*/ 262491808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4625" y="5480"/>
                    </a:moveTo>
                    <a:lnTo>
                      <a:pt x="14625" y="0"/>
                    </a:lnTo>
                    <a:lnTo>
                      <a:pt x="0" y="0"/>
                    </a:lnTo>
                    <a:lnTo>
                      <a:pt x="0" y="14625"/>
                    </a:lnTo>
                    <a:lnTo>
                      <a:pt x="5480" y="14625"/>
                    </a:lnTo>
                    <a:cubicBezTo>
                      <a:pt x="6028" y="18566"/>
                      <a:pt x="9409" y="21600"/>
                      <a:pt x="13500" y="21600"/>
                    </a:cubicBezTo>
                    <a:cubicBezTo>
                      <a:pt x="17974" y="21600"/>
                      <a:pt x="21600" y="17974"/>
                      <a:pt x="21600" y="13500"/>
                    </a:cubicBezTo>
                    <a:cubicBezTo>
                      <a:pt x="21600" y="9408"/>
                      <a:pt x="18566" y="6027"/>
                      <a:pt x="14625" y="5480"/>
                    </a:cubicBezTo>
                    <a:close/>
                    <a:moveTo>
                      <a:pt x="5430" y="12825"/>
                    </a:moveTo>
                    <a:lnTo>
                      <a:pt x="1800" y="12825"/>
                    </a:lnTo>
                    <a:lnTo>
                      <a:pt x="1800" y="1800"/>
                    </a:lnTo>
                    <a:lnTo>
                      <a:pt x="12825" y="1800"/>
                    </a:lnTo>
                    <a:lnTo>
                      <a:pt x="12825" y="5430"/>
                    </a:lnTo>
                    <a:cubicBezTo>
                      <a:pt x="8891" y="5755"/>
                      <a:pt x="5755" y="8890"/>
                      <a:pt x="5430" y="12825"/>
                    </a:cubicBezTo>
                    <a:close/>
                    <a:moveTo>
                      <a:pt x="13500" y="19800"/>
                    </a:moveTo>
                    <a:cubicBezTo>
                      <a:pt x="10411" y="19800"/>
                      <a:pt x="7839" y="17563"/>
                      <a:pt x="7306" y="14625"/>
                    </a:cubicBezTo>
                    <a:lnTo>
                      <a:pt x="14625" y="14625"/>
                    </a:lnTo>
                    <a:lnTo>
                      <a:pt x="14625" y="7306"/>
                    </a:lnTo>
                    <a:cubicBezTo>
                      <a:pt x="17563" y="7838"/>
                      <a:pt x="19800" y="10410"/>
                      <a:pt x="19800" y="13500"/>
                    </a:cubicBezTo>
                    <a:cubicBezTo>
                      <a:pt x="19800" y="16974"/>
                      <a:pt x="16974" y="19800"/>
                      <a:pt x="13500" y="19800"/>
                    </a:cubicBezTo>
                    <a:close/>
                    <a:moveTo>
                      <a:pt x="13500" y="198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B8E45D86-FA13-43A0-90D2-1A7ABECA0D6A}"/>
              </a:ext>
            </a:extLst>
          </p:cNvPr>
          <p:cNvGrpSpPr/>
          <p:nvPr/>
        </p:nvGrpSpPr>
        <p:grpSpPr>
          <a:xfrm>
            <a:off x="2066392" y="3219618"/>
            <a:ext cx="8502763" cy="792000"/>
            <a:chOff x="2070596" y="2491343"/>
            <a:chExt cx="8502763" cy="792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C27081E-EF95-4920-F746-9D88F6EB896E}"/>
                </a:ext>
              </a:extLst>
            </p:cNvPr>
            <p:cNvSpPr/>
            <p:nvPr/>
          </p:nvSpPr>
          <p:spPr>
            <a:xfrm>
              <a:off x="2070596" y="2491343"/>
              <a:ext cx="8280000" cy="792000"/>
            </a:xfrm>
            <a:prstGeom prst="roundRect">
              <a:avLst/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6509974-F803-45E6-ADD5-6F5F262A73B8}"/>
                </a:ext>
              </a:extLst>
            </p:cNvPr>
            <p:cNvSpPr/>
            <p:nvPr/>
          </p:nvSpPr>
          <p:spPr>
            <a:xfrm>
              <a:off x="2070596" y="2491343"/>
              <a:ext cx="2880000" cy="792000"/>
            </a:xfrm>
            <a:custGeom>
              <a:avLst/>
              <a:gdLst>
                <a:gd name="connsiteX0" fmla="*/ 161502 w 4299568"/>
                <a:gd name="connsiteY0" fmla="*/ 0 h 968991"/>
                <a:gd name="connsiteX1" fmla="*/ 4299568 w 4299568"/>
                <a:gd name="connsiteY1" fmla="*/ 0 h 968991"/>
                <a:gd name="connsiteX2" fmla="*/ 4299568 w 4299568"/>
                <a:gd name="connsiteY2" fmla="*/ 968991 h 968991"/>
                <a:gd name="connsiteX3" fmla="*/ 161502 w 4299568"/>
                <a:gd name="connsiteY3" fmla="*/ 968991 h 968991"/>
                <a:gd name="connsiteX4" fmla="*/ 0 w 4299568"/>
                <a:gd name="connsiteY4" fmla="*/ 807489 h 968991"/>
                <a:gd name="connsiteX5" fmla="*/ 0 w 4299568"/>
                <a:gd name="connsiteY5" fmla="*/ 161502 h 968991"/>
                <a:gd name="connsiteX6" fmla="*/ 161502 w 4299568"/>
                <a:gd name="connsiteY6" fmla="*/ 0 h 96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9568" h="968991">
                  <a:moveTo>
                    <a:pt x="161502" y="0"/>
                  </a:moveTo>
                  <a:lnTo>
                    <a:pt x="4299568" y="0"/>
                  </a:lnTo>
                  <a:lnTo>
                    <a:pt x="4299568" y="968991"/>
                  </a:lnTo>
                  <a:lnTo>
                    <a:pt x="161502" y="968991"/>
                  </a:lnTo>
                  <a:cubicBezTo>
                    <a:pt x="72307" y="968991"/>
                    <a:pt x="0" y="896684"/>
                    <a:pt x="0" y="807489"/>
                  </a:cubicBezTo>
                  <a:lnTo>
                    <a:pt x="0" y="161502"/>
                  </a:lnTo>
                  <a:cubicBezTo>
                    <a:pt x="0" y="72307"/>
                    <a:pt x="72307" y="0"/>
                    <a:pt x="161502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F118128-022E-44D1-36D3-B7E5E37120C9}"/>
                </a:ext>
              </a:extLst>
            </p:cNvPr>
            <p:cNvSpPr txBox="1"/>
            <p:nvPr/>
          </p:nvSpPr>
          <p:spPr>
            <a:xfrm>
              <a:off x="2162404" y="2702677"/>
              <a:ext cx="278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2018-2022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4CCAC86-C6A8-43EF-B8A1-175872BBA757}"/>
                </a:ext>
              </a:extLst>
            </p:cNvPr>
            <p:cNvSpPr txBox="1"/>
            <p:nvPr/>
          </p:nvSpPr>
          <p:spPr>
            <a:xfrm>
              <a:off x="5042404" y="2535581"/>
              <a:ext cx="540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本科 </a:t>
              </a: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软件工程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工学学士 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3.7/4.0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137E4D-5972-4BD4-9040-79F0005DC139}"/>
                </a:ext>
              </a:extLst>
            </p:cNvPr>
            <p:cNvSpPr txBox="1"/>
            <p:nvPr/>
          </p:nvSpPr>
          <p:spPr>
            <a:xfrm>
              <a:off x="5042404" y="2887343"/>
              <a:ext cx="553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主修课程：操作系统、 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体系结构、微机接口等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52141A2-95A7-4E81-98EC-0F5673B0BDD0}"/>
              </a:ext>
            </a:extLst>
          </p:cNvPr>
          <p:cNvGrpSpPr/>
          <p:nvPr/>
        </p:nvGrpSpPr>
        <p:grpSpPr>
          <a:xfrm>
            <a:off x="2066392" y="4222952"/>
            <a:ext cx="8585344" cy="792000"/>
            <a:chOff x="2046157" y="4252104"/>
            <a:chExt cx="8585344" cy="792000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6DD3690-4C73-46E3-B246-4C962BF05EF3}"/>
                </a:ext>
              </a:extLst>
            </p:cNvPr>
            <p:cNvSpPr/>
            <p:nvPr/>
          </p:nvSpPr>
          <p:spPr>
            <a:xfrm>
              <a:off x="2046157" y="4252104"/>
              <a:ext cx="8280000" cy="792000"/>
            </a:xfrm>
            <a:prstGeom prst="roundRect">
              <a:avLst/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EDD03CFA-3E51-4E6C-A727-F7A4DBCFE106}"/>
                </a:ext>
              </a:extLst>
            </p:cNvPr>
            <p:cNvSpPr/>
            <p:nvPr/>
          </p:nvSpPr>
          <p:spPr>
            <a:xfrm>
              <a:off x="2046157" y="4252104"/>
              <a:ext cx="2880000" cy="792000"/>
            </a:xfrm>
            <a:custGeom>
              <a:avLst/>
              <a:gdLst>
                <a:gd name="connsiteX0" fmla="*/ 161502 w 4299568"/>
                <a:gd name="connsiteY0" fmla="*/ 0 h 968991"/>
                <a:gd name="connsiteX1" fmla="*/ 4299568 w 4299568"/>
                <a:gd name="connsiteY1" fmla="*/ 0 h 968991"/>
                <a:gd name="connsiteX2" fmla="*/ 4299568 w 4299568"/>
                <a:gd name="connsiteY2" fmla="*/ 968991 h 968991"/>
                <a:gd name="connsiteX3" fmla="*/ 161502 w 4299568"/>
                <a:gd name="connsiteY3" fmla="*/ 968991 h 968991"/>
                <a:gd name="connsiteX4" fmla="*/ 0 w 4299568"/>
                <a:gd name="connsiteY4" fmla="*/ 807489 h 968991"/>
                <a:gd name="connsiteX5" fmla="*/ 0 w 4299568"/>
                <a:gd name="connsiteY5" fmla="*/ 161502 h 968991"/>
                <a:gd name="connsiteX6" fmla="*/ 161502 w 4299568"/>
                <a:gd name="connsiteY6" fmla="*/ 0 h 96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99568" h="968991">
                  <a:moveTo>
                    <a:pt x="161502" y="0"/>
                  </a:moveTo>
                  <a:lnTo>
                    <a:pt x="4299568" y="0"/>
                  </a:lnTo>
                  <a:lnTo>
                    <a:pt x="4299568" y="968991"/>
                  </a:lnTo>
                  <a:lnTo>
                    <a:pt x="161502" y="968991"/>
                  </a:lnTo>
                  <a:cubicBezTo>
                    <a:pt x="72307" y="968991"/>
                    <a:pt x="0" y="896684"/>
                    <a:pt x="0" y="807489"/>
                  </a:cubicBezTo>
                  <a:lnTo>
                    <a:pt x="0" y="161502"/>
                  </a:lnTo>
                  <a:cubicBezTo>
                    <a:pt x="0" y="72307"/>
                    <a:pt x="72307" y="0"/>
                    <a:pt x="161502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E5261EB-2646-4834-BBEA-CCBB14406344}"/>
                </a:ext>
              </a:extLst>
            </p:cNvPr>
            <p:cNvSpPr txBox="1"/>
            <p:nvPr/>
          </p:nvSpPr>
          <p:spPr>
            <a:xfrm>
              <a:off x="2137965" y="4463438"/>
              <a:ext cx="278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2022-2026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BCC945-BABE-4036-8791-58197DDDE3F7}"/>
                </a:ext>
              </a:extLst>
            </p:cNvPr>
            <p:cNvSpPr txBox="1"/>
            <p:nvPr/>
          </p:nvSpPr>
          <p:spPr>
            <a:xfrm>
              <a:off x="5100546" y="4305440"/>
              <a:ext cx="5407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硕士 </a:t>
              </a: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软件工程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工学硕士 </a:t>
              </a: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3.8/4.0</a:t>
              </a:r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89F25C1-BF0C-44B0-9DFC-8097FB54B254}"/>
                </a:ext>
              </a:extLst>
            </p:cNvPr>
            <p:cNvSpPr txBox="1"/>
            <p:nvPr/>
          </p:nvSpPr>
          <p:spPr>
            <a:xfrm>
              <a:off x="5100546" y="4652660"/>
              <a:ext cx="553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研究方向：嵌入式实时操作系统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498651-B19E-432F-8C94-3CA4FEDFA117}"/>
              </a:ext>
            </a:extLst>
          </p:cNvPr>
          <p:cNvCxnSpPr>
            <a:cxnSpLocks/>
          </p:cNvCxnSpPr>
          <p:nvPr/>
        </p:nvCxnSpPr>
        <p:spPr>
          <a:xfrm>
            <a:off x="1760502" y="2712298"/>
            <a:ext cx="8640000" cy="0"/>
          </a:xfrm>
          <a:prstGeom prst="line">
            <a:avLst/>
          </a:prstGeom>
          <a:ln w="1905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00A5B5F-DA07-4CA0-B14C-86AC800F887D}"/>
              </a:ext>
            </a:extLst>
          </p:cNvPr>
          <p:cNvSpPr txBox="1"/>
          <p:nvPr/>
        </p:nvSpPr>
        <p:spPr>
          <a:xfrm>
            <a:off x="1736063" y="2039945"/>
            <a:ext cx="117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文佳源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CDA6FF-2AE0-4B3B-A054-39F6BC98D2BD}"/>
              </a:ext>
            </a:extLst>
          </p:cNvPr>
          <p:cNvSpPr txBox="1"/>
          <p:nvPr/>
        </p:nvSpPr>
        <p:spPr>
          <a:xfrm>
            <a:off x="3368662" y="1965076"/>
            <a:ext cx="648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1999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籍贯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：四川省自贡市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政治面貌：中共预备党员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居住地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：四川省成都市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65DA258-ADF4-439F-81E4-9227B0EFC3A4}"/>
              </a:ext>
            </a:extLst>
          </p:cNvPr>
          <p:cNvSpPr txBox="1"/>
          <p:nvPr/>
        </p:nvSpPr>
        <p:spPr>
          <a:xfrm>
            <a:off x="1345792" y="3615619"/>
            <a:ext cx="461665" cy="10300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DE34DE21-D2A3-43EE-8614-6C2CE6116A35}"/>
              </a:ext>
            </a:extLst>
          </p:cNvPr>
          <p:cNvSpPr/>
          <p:nvPr/>
        </p:nvSpPr>
        <p:spPr>
          <a:xfrm>
            <a:off x="1853361" y="3615619"/>
            <a:ext cx="130450" cy="1030002"/>
          </a:xfrm>
          <a:prstGeom prst="leftBracket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AF2C18-26EC-E473-D76C-46F8B3482389}"/>
              </a:ext>
            </a:extLst>
          </p:cNvPr>
          <p:cNvSpPr/>
          <p:nvPr/>
        </p:nvSpPr>
        <p:spPr>
          <a:xfrm>
            <a:off x="19071" y="2098324"/>
            <a:ext cx="2216129" cy="2879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723EB2-740E-C892-A356-2B77BA3A22FE}"/>
              </a:ext>
            </a:extLst>
          </p:cNvPr>
          <p:cNvCxnSpPr/>
          <p:nvPr/>
        </p:nvCxnSpPr>
        <p:spPr>
          <a:xfrm>
            <a:off x="3313953" y="146736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6CC081-2209-2391-5153-5C554F43D23F}"/>
              </a:ext>
            </a:extLst>
          </p:cNvPr>
          <p:cNvSpPr txBox="1"/>
          <p:nvPr/>
        </p:nvSpPr>
        <p:spPr>
          <a:xfrm>
            <a:off x="5559755" y="3135220"/>
            <a:ext cx="4642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科研与实习经历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713585-80FD-264B-1E72-C7C57D46846A}"/>
              </a:ext>
            </a:extLst>
          </p:cNvPr>
          <p:cNvCxnSpPr/>
          <p:nvPr/>
        </p:nvCxnSpPr>
        <p:spPr>
          <a:xfrm>
            <a:off x="3313953" y="552120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12CD10D-052B-904E-EFCE-50748615DC6A}"/>
              </a:ext>
            </a:extLst>
          </p:cNvPr>
          <p:cNvSpPr/>
          <p:nvPr/>
        </p:nvSpPr>
        <p:spPr>
          <a:xfrm>
            <a:off x="1726946" y="2098324"/>
            <a:ext cx="2880000" cy="28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B90B25-CF01-AD63-2036-8E0C97545160}"/>
              </a:ext>
            </a:extLst>
          </p:cNvPr>
          <p:cNvSpPr/>
          <p:nvPr/>
        </p:nvSpPr>
        <p:spPr>
          <a:xfrm>
            <a:off x="1910832" y="2278324"/>
            <a:ext cx="2520000" cy="2520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rPr>
              <a:t>02</a:t>
            </a:r>
          </a:p>
        </p:txBody>
      </p:sp>
      <p:pic>
        <p:nvPicPr>
          <p:cNvPr id="3" name="图形 2" descr="研究">
            <a:extLst>
              <a:ext uri="{FF2B5EF4-FFF2-40B4-BE49-F238E27FC236}">
                <a16:creationId xmlns:a16="http://schemas.microsoft.com/office/drawing/2014/main" id="{2DB85916-5AD9-7917-743C-BDCC93B5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32" y="301071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5AA8C4-66CC-5B41-9026-DABAC7976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78" y="316326"/>
            <a:ext cx="1312291" cy="1305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8F942-E659-2A05-83D2-E33E606F48AE}"/>
              </a:ext>
            </a:extLst>
          </p:cNvPr>
          <p:cNvSpPr txBox="1"/>
          <p:nvPr/>
        </p:nvSpPr>
        <p:spPr>
          <a:xfrm>
            <a:off x="743446" y="43764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科研经历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A7D2E-8B87-1562-C623-BD4B9069EBBB}"/>
              </a:ext>
            </a:extLst>
          </p:cNvPr>
          <p:cNvCxnSpPr>
            <a:cxnSpLocks/>
          </p:cNvCxnSpPr>
          <p:nvPr/>
        </p:nvCxnSpPr>
        <p:spPr>
          <a:xfrm>
            <a:off x="0" y="1092847"/>
            <a:ext cx="4092315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99E0EA-E3DD-C5CE-15DC-7DBA4C4AC938}"/>
              </a:ext>
            </a:extLst>
          </p:cNvPr>
          <p:cNvGrpSpPr/>
          <p:nvPr/>
        </p:nvGrpSpPr>
        <p:grpSpPr>
          <a:xfrm>
            <a:off x="104931" y="429255"/>
            <a:ext cx="638515" cy="540000"/>
            <a:chOff x="1039100" y="1922997"/>
            <a:chExt cx="638515" cy="5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AED08E-E196-5F18-F7C9-AF2F10F3F404}"/>
                </a:ext>
              </a:extLst>
            </p:cNvPr>
            <p:cNvSpPr/>
            <p:nvPr/>
          </p:nvSpPr>
          <p:spPr>
            <a:xfrm>
              <a:off x="1039100" y="1922997"/>
              <a:ext cx="540000" cy="540000"/>
            </a:xfrm>
            <a:prstGeom prst="ellipse">
              <a:avLst/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7FFCAD-7B60-7F97-0EB3-8259818E3ECA}"/>
                </a:ext>
              </a:extLst>
            </p:cNvPr>
            <p:cNvGrpSpPr/>
            <p:nvPr/>
          </p:nvGrpSpPr>
          <p:grpSpPr>
            <a:xfrm>
              <a:off x="1137615" y="1922997"/>
              <a:ext cx="540000" cy="540000"/>
              <a:chOff x="2980777" y="3096957"/>
              <a:chExt cx="540000" cy="54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65EA077-E9BE-31DE-E1F2-F31A1112BC77}"/>
                  </a:ext>
                </a:extLst>
              </p:cNvPr>
              <p:cNvSpPr/>
              <p:nvPr/>
            </p:nvSpPr>
            <p:spPr>
              <a:xfrm>
                <a:off x="2980777" y="3096957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0" dirty="0">
                  <a:latin typeface="Abadi" panose="020B0604020104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: Shape 59">
                <a:extLst>
                  <a:ext uri="{FF2B5EF4-FFF2-40B4-BE49-F238E27FC236}">
                    <a16:creationId xmlns:a16="http://schemas.microsoft.com/office/drawing/2014/main" id="{FDC16A77-D517-5519-C00D-9C9613DB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910" y="3186957"/>
                <a:ext cx="360000" cy="360000"/>
              </a:xfrm>
              <a:custGeom>
                <a:avLst/>
                <a:gdLst>
                  <a:gd name="T0" fmla="*/ 193886301 w 21600"/>
                  <a:gd name="T1" fmla="*/ 72649219 h 21600"/>
                  <a:gd name="T2" fmla="*/ 19388630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193886301 h 21600"/>
                  <a:gd name="T8" fmla="*/ 72649219 w 21600"/>
                  <a:gd name="T9" fmla="*/ 193886301 h 21600"/>
                  <a:gd name="T10" fmla="*/ 178971547 w 21600"/>
                  <a:gd name="T11" fmla="*/ 286355233 h 21600"/>
                  <a:gd name="T12" fmla="*/ 286355233 w 21600"/>
                  <a:gd name="T13" fmla="*/ 178971547 h 21600"/>
                  <a:gd name="T14" fmla="*/ 193886301 w 21600"/>
                  <a:gd name="T15" fmla="*/ 72649219 h 21600"/>
                  <a:gd name="T16" fmla="*/ 71986933 w 21600"/>
                  <a:gd name="T17" fmla="*/ 170022876 h 21600"/>
                  <a:gd name="T18" fmla="*/ 23863425 w 21600"/>
                  <a:gd name="T19" fmla="*/ 170022876 h 21600"/>
                  <a:gd name="T20" fmla="*/ 23863425 w 21600"/>
                  <a:gd name="T21" fmla="*/ 23863425 h 21600"/>
                  <a:gd name="T22" fmla="*/ 170022876 w 21600"/>
                  <a:gd name="T23" fmla="*/ 23863425 h 21600"/>
                  <a:gd name="T24" fmla="*/ 170022876 w 21600"/>
                  <a:gd name="T25" fmla="*/ 71986933 h 21600"/>
                  <a:gd name="T26" fmla="*/ 71986933 w 21600"/>
                  <a:gd name="T27" fmla="*/ 170022876 h 21600"/>
                  <a:gd name="T28" fmla="*/ 178971547 w 21600"/>
                  <a:gd name="T29" fmla="*/ 262491808 h 21600"/>
                  <a:gd name="T30" fmla="*/ 96857260 w 21600"/>
                  <a:gd name="T31" fmla="*/ 193886301 h 21600"/>
                  <a:gd name="T32" fmla="*/ 193886301 w 21600"/>
                  <a:gd name="T33" fmla="*/ 193886301 h 21600"/>
                  <a:gd name="T34" fmla="*/ 193886301 w 21600"/>
                  <a:gd name="T35" fmla="*/ 96857260 h 21600"/>
                  <a:gd name="T36" fmla="*/ 262491808 w 21600"/>
                  <a:gd name="T37" fmla="*/ 178971547 h 21600"/>
                  <a:gd name="T38" fmla="*/ 178971547 w 21600"/>
                  <a:gd name="T39" fmla="*/ 262491808 h 21600"/>
                  <a:gd name="T40" fmla="*/ 178971547 w 21600"/>
                  <a:gd name="T41" fmla="*/ 262491808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4625" y="5480"/>
                    </a:moveTo>
                    <a:lnTo>
                      <a:pt x="14625" y="0"/>
                    </a:lnTo>
                    <a:lnTo>
                      <a:pt x="0" y="0"/>
                    </a:lnTo>
                    <a:lnTo>
                      <a:pt x="0" y="14625"/>
                    </a:lnTo>
                    <a:lnTo>
                      <a:pt x="5480" y="14625"/>
                    </a:lnTo>
                    <a:cubicBezTo>
                      <a:pt x="6028" y="18566"/>
                      <a:pt x="9409" y="21600"/>
                      <a:pt x="13500" y="21600"/>
                    </a:cubicBezTo>
                    <a:cubicBezTo>
                      <a:pt x="17974" y="21600"/>
                      <a:pt x="21600" y="17974"/>
                      <a:pt x="21600" y="13500"/>
                    </a:cubicBezTo>
                    <a:cubicBezTo>
                      <a:pt x="21600" y="9408"/>
                      <a:pt x="18566" y="6027"/>
                      <a:pt x="14625" y="5480"/>
                    </a:cubicBezTo>
                    <a:close/>
                    <a:moveTo>
                      <a:pt x="5430" y="12825"/>
                    </a:moveTo>
                    <a:lnTo>
                      <a:pt x="1800" y="12825"/>
                    </a:lnTo>
                    <a:lnTo>
                      <a:pt x="1800" y="1800"/>
                    </a:lnTo>
                    <a:lnTo>
                      <a:pt x="12825" y="1800"/>
                    </a:lnTo>
                    <a:lnTo>
                      <a:pt x="12825" y="5430"/>
                    </a:lnTo>
                    <a:cubicBezTo>
                      <a:pt x="8891" y="5755"/>
                      <a:pt x="5755" y="8890"/>
                      <a:pt x="5430" y="12825"/>
                    </a:cubicBezTo>
                    <a:close/>
                    <a:moveTo>
                      <a:pt x="13500" y="19800"/>
                    </a:moveTo>
                    <a:cubicBezTo>
                      <a:pt x="10411" y="19800"/>
                      <a:pt x="7839" y="17563"/>
                      <a:pt x="7306" y="14625"/>
                    </a:cubicBezTo>
                    <a:lnTo>
                      <a:pt x="14625" y="14625"/>
                    </a:lnTo>
                    <a:lnTo>
                      <a:pt x="14625" y="7306"/>
                    </a:lnTo>
                    <a:cubicBezTo>
                      <a:pt x="17563" y="7838"/>
                      <a:pt x="19800" y="10410"/>
                      <a:pt x="19800" y="13500"/>
                    </a:cubicBezTo>
                    <a:cubicBezTo>
                      <a:pt x="19800" y="16974"/>
                      <a:pt x="16974" y="19800"/>
                      <a:pt x="13500" y="19800"/>
                    </a:cubicBezTo>
                    <a:close/>
                    <a:moveTo>
                      <a:pt x="13500" y="198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F93D96-8E1B-4FCB-B89C-751ED5F377BA}"/>
              </a:ext>
            </a:extLst>
          </p:cNvPr>
          <p:cNvGrpSpPr/>
          <p:nvPr/>
        </p:nvGrpSpPr>
        <p:grpSpPr>
          <a:xfrm>
            <a:off x="6886477" y="1511856"/>
            <a:ext cx="3600000" cy="1152000"/>
            <a:chOff x="3991623" y="1502439"/>
            <a:chExt cx="3613971" cy="1156895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2E808E3-EC5D-BD5E-06F5-54A575E38A9B}"/>
                </a:ext>
              </a:extLst>
            </p:cNvPr>
            <p:cNvSpPr txBox="1"/>
            <p:nvPr/>
          </p:nvSpPr>
          <p:spPr>
            <a:xfrm>
              <a:off x="3991623" y="1511682"/>
              <a:ext cx="360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开源版本维护、重构与标准制定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BE76E7C-05DF-9D21-2DC5-F47ABF60C4E9}"/>
                </a:ext>
              </a:extLst>
            </p:cNvPr>
            <p:cNvSpPr/>
            <p:nvPr/>
          </p:nvSpPr>
          <p:spPr>
            <a:xfrm>
              <a:off x="3998608" y="1840918"/>
              <a:ext cx="3606986" cy="818416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1) </a:t>
              </a:r>
              <a:r>
                <a:rPr lang="zh-CN" altLang="en-US" sz="1600" dirty="0"/>
                <a:t>维护开源多核主版本操作系统</a:t>
              </a:r>
              <a:endParaRPr lang="en-US" altLang="zh-CN" sz="1600" dirty="0"/>
            </a:p>
            <a:p>
              <a:r>
                <a:rPr lang="en-US" altLang="zh-CN" sz="1600" dirty="0"/>
                <a:t>2)</a:t>
              </a:r>
              <a:r>
                <a:rPr lang="zh-CN" altLang="en-US" sz="1600" dirty="0"/>
                <a:t> 指定代码规范</a:t>
              </a:r>
              <a:endParaRPr lang="en-US" altLang="zh-CN" sz="1600" dirty="0"/>
            </a:p>
            <a:p>
              <a:r>
                <a:rPr lang="en-US" altLang="zh-CN" sz="1600" dirty="0"/>
                <a:t>3)</a:t>
              </a:r>
              <a:r>
                <a:rPr lang="zh-CN" altLang="en-US" sz="1600" dirty="0"/>
                <a:t> 规范</a:t>
              </a:r>
              <a:r>
                <a:rPr lang="en-US" altLang="zh-CN" sz="1600" dirty="0"/>
                <a:t>git</a:t>
              </a:r>
              <a:r>
                <a:rPr lang="zh-CN" altLang="en-US" sz="1600" dirty="0"/>
                <a:t>提交流程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DAD9828-B3F8-7293-E215-4BEC41A26DAC}"/>
                </a:ext>
              </a:extLst>
            </p:cNvPr>
            <p:cNvSpPr/>
            <p:nvPr/>
          </p:nvSpPr>
          <p:spPr>
            <a:xfrm>
              <a:off x="3998609" y="1502439"/>
              <a:ext cx="3600000" cy="1156894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569322D-118A-49FB-8D2A-4D8C10D069C3}"/>
              </a:ext>
            </a:extLst>
          </p:cNvPr>
          <p:cNvGrpSpPr/>
          <p:nvPr/>
        </p:nvGrpSpPr>
        <p:grpSpPr>
          <a:xfrm>
            <a:off x="6888422" y="2842355"/>
            <a:ext cx="3600003" cy="864000"/>
            <a:chOff x="3998607" y="2841874"/>
            <a:chExt cx="3600003" cy="884537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138CCE9-E1E6-F223-C911-BC2458CB61F1}"/>
                </a:ext>
              </a:extLst>
            </p:cNvPr>
            <p:cNvSpPr txBox="1"/>
            <p:nvPr/>
          </p:nvSpPr>
          <p:spPr>
            <a:xfrm>
              <a:off x="3998607" y="2857358"/>
              <a:ext cx="3599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多核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GEDF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调度算法实现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4BA91A4-0AED-C80A-EFC4-4C353554D248}"/>
                </a:ext>
              </a:extLst>
            </p:cNvPr>
            <p:cNvSpPr/>
            <p:nvPr/>
          </p:nvSpPr>
          <p:spPr>
            <a:xfrm>
              <a:off x="3998609" y="3176353"/>
              <a:ext cx="3600000" cy="550058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1)</a:t>
              </a:r>
              <a:r>
                <a:rPr lang="zh-CN" altLang="en-US" sz="1600" dirty="0"/>
                <a:t> 基本</a:t>
              </a:r>
              <a:r>
                <a:rPr lang="en-US" altLang="zh-CN" sz="1600" dirty="0"/>
                <a:t>EDF</a:t>
              </a:r>
              <a:r>
                <a:rPr lang="zh-CN" altLang="en-US" sz="1600" dirty="0"/>
                <a:t>调度算法实现</a:t>
              </a:r>
              <a:endParaRPr lang="en-US" altLang="zh-CN" sz="1600" dirty="0"/>
            </a:p>
            <a:p>
              <a:r>
                <a:rPr lang="en-US" altLang="zh-CN" sz="1600" dirty="0"/>
                <a:t>2)</a:t>
              </a:r>
              <a:r>
                <a:rPr lang="zh-CN" altLang="en-US" sz="1600" dirty="0"/>
                <a:t> 多核负载均衡</a:t>
              </a:r>
              <a:endParaRPr lang="en-US" altLang="zh-CN" sz="1600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2D052859-2A67-4CB3-7E56-89FD01A3EA5F}"/>
                </a:ext>
              </a:extLst>
            </p:cNvPr>
            <p:cNvSpPr/>
            <p:nvPr/>
          </p:nvSpPr>
          <p:spPr>
            <a:xfrm>
              <a:off x="3998610" y="2841874"/>
              <a:ext cx="3600000" cy="884537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C471668-97AB-4B51-8658-3DF37284FD53}"/>
              </a:ext>
            </a:extLst>
          </p:cNvPr>
          <p:cNvGrpSpPr/>
          <p:nvPr/>
        </p:nvGrpSpPr>
        <p:grpSpPr>
          <a:xfrm>
            <a:off x="6882589" y="3884854"/>
            <a:ext cx="3600000" cy="862604"/>
            <a:chOff x="3987382" y="4033170"/>
            <a:chExt cx="3547954" cy="862604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2E1A0DF-6B92-8E1B-6D26-7C739A966BA8}"/>
                </a:ext>
              </a:extLst>
            </p:cNvPr>
            <p:cNvSpPr txBox="1"/>
            <p:nvPr/>
          </p:nvSpPr>
          <p:spPr>
            <a:xfrm>
              <a:off x="3993470" y="4041985"/>
              <a:ext cx="35418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虚拟内存支持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80BF2CC-0F08-7C08-8B46-76191BE79B85}"/>
                </a:ext>
              </a:extLst>
            </p:cNvPr>
            <p:cNvSpPr/>
            <p:nvPr/>
          </p:nvSpPr>
          <p:spPr>
            <a:xfrm>
              <a:off x="3987382" y="4375020"/>
              <a:ext cx="3547953" cy="520753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1) </a:t>
              </a:r>
              <a:r>
                <a:rPr lang="zh-CN" altLang="en-US" sz="1600" dirty="0"/>
                <a:t>协处理器</a:t>
              </a:r>
              <a:r>
                <a:rPr lang="en-US" altLang="zh-CN" sz="1600" dirty="0"/>
                <a:t>MMU</a:t>
              </a:r>
              <a:r>
                <a:rPr lang="zh-CN" altLang="en-US" sz="1600" dirty="0"/>
                <a:t>操作抽象</a:t>
              </a:r>
              <a:endParaRPr lang="en-US" altLang="zh-CN" sz="1600" dirty="0"/>
            </a:p>
            <a:p>
              <a:r>
                <a:rPr lang="en-US" altLang="zh-CN" sz="1600" dirty="0"/>
                <a:t>2) </a:t>
              </a:r>
              <a:r>
                <a:rPr lang="zh-CN" altLang="en-US" sz="1600" dirty="0"/>
                <a:t>精简型二级页表结构</a:t>
              </a:r>
              <a:endParaRPr lang="en-US" altLang="zh-CN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DD13DD0-6C7C-9ECF-F0E5-45FE45E48575}"/>
                </a:ext>
              </a:extLst>
            </p:cNvPr>
            <p:cNvSpPr/>
            <p:nvPr/>
          </p:nvSpPr>
          <p:spPr>
            <a:xfrm>
              <a:off x="3987383" y="4033170"/>
              <a:ext cx="3547953" cy="862604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0C68B02-5A0A-4601-BE4E-22A08B9A2706}"/>
              </a:ext>
            </a:extLst>
          </p:cNvPr>
          <p:cNvGrpSpPr/>
          <p:nvPr/>
        </p:nvGrpSpPr>
        <p:grpSpPr>
          <a:xfrm>
            <a:off x="6884533" y="4925958"/>
            <a:ext cx="3600000" cy="1065281"/>
            <a:chOff x="6879672" y="5127238"/>
            <a:chExt cx="3600000" cy="1065281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D35ECC-AAD6-48A5-67B0-4297EEA7453E}"/>
                </a:ext>
              </a:extLst>
            </p:cNvPr>
            <p:cNvSpPr txBox="1"/>
            <p:nvPr/>
          </p:nvSpPr>
          <p:spPr>
            <a:xfrm>
              <a:off x="6879672" y="5135805"/>
              <a:ext cx="3599999" cy="33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Sparc_v8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架构移植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CDF8708-344D-1533-3AFC-7E4F974E548C}"/>
                </a:ext>
              </a:extLst>
            </p:cNvPr>
            <p:cNvSpPr/>
            <p:nvPr/>
          </p:nvSpPr>
          <p:spPr>
            <a:xfrm>
              <a:off x="6879672" y="5455948"/>
              <a:ext cx="3599999" cy="736571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dirty="0"/>
                <a:t>1)</a:t>
              </a:r>
              <a:r>
                <a:rPr lang="zh-CN" altLang="en-US" sz="1600" dirty="0"/>
                <a:t> 基于</a:t>
              </a:r>
              <a:r>
                <a:rPr lang="en-US" altLang="zh-CN" sz="1600" dirty="0"/>
                <a:t>3883</a:t>
              </a:r>
              <a:r>
                <a:rPr lang="zh-CN" altLang="en-US" sz="1600" dirty="0"/>
                <a:t>处理器移植</a:t>
              </a:r>
              <a:endParaRPr lang="en-US" altLang="zh-CN" sz="1600" dirty="0"/>
            </a:p>
            <a:p>
              <a:r>
                <a:rPr lang="en-US" altLang="zh-CN" sz="1600" dirty="0"/>
                <a:t>2)</a:t>
              </a:r>
              <a:r>
                <a:rPr lang="zh-CN" altLang="en-US" sz="1600" dirty="0"/>
                <a:t> 寄存器窗口序列、堆栈结构</a:t>
              </a:r>
              <a:endParaRPr lang="en-US" altLang="zh-CN" sz="1600" dirty="0"/>
            </a:p>
            <a:p>
              <a:r>
                <a:rPr lang="en-US" altLang="zh-CN" sz="1600" dirty="0"/>
                <a:t>3)</a:t>
              </a:r>
              <a:r>
                <a:rPr lang="zh-CN" altLang="en-US" sz="1600" dirty="0"/>
                <a:t> 中断管理、驱动适配</a:t>
              </a:r>
              <a:endParaRPr lang="en-US" altLang="zh-CN" sz="16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9B1C45E-828E-7EF4-865F-468245BA79D8}"/>
                </a:ext>
              </a:extLst>
            </p:cNvPr>
            <p:cNvSpPr/>
            <p:nvPr/>
          </p:nvSpPr>
          <p:spPr>
            <a:xfrm>
              <a:off x="6879673" y="5127238"/>
              <a:ext cx="3599999" cy="1065281"/>
            </a:xfrm>
            <a:prstGeom prst="rect">
              <a:avLst/>
            </a:prstGeom>
            <a:noFill/>
            <a:ln w="2540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9DA0AFE-0122-48A9-A210-B2CA9D0C6123}"/>
              </a:ext>
            </a:extLst>
          </p:cNvPr>
          <p:cNvSpPr txBox="1"/>
          <p:nvPr/>
        </p:nvSpPr>
        <p:spPr>
          <a:xfrm>
            <a:off x="332984" y="1455873"/>
            <a:ext cx="141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科研项目</a:t>
            </a:r>
            <a:endParaRPr lang="zh-CN" altLang="en-US" sz="2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1918476-1813-410C-BBDC-DA64039A0370}"/>
              </a:ext>
            </a:extLst>
          </p:cNvPr>
          <p:cNvGrpSpPr/>
          <p:nvPr/>
        </p:nvGrpSpPr>
        <p:grpSpPr>
          <a:xfrm>
            <a:off x="1720411" y="1479670"/>
            <a:ext cx="3361137" cy="964180"/>
            <a:chOff x="2434082" y="1479670"/>
            <a:chExt cx="2387366" cy="9641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37506CB-A928-BA7A-CE37-E3D5926ED90C}"/>
                </a:ext>
              </a:extLst>
            </p:cNvPr>
            <p:cNvSpPr txBox="1"/>
            <p:nvPr/>
          </p:nvSpPr>
          <p:spPr>
            <a:xfrm>
              <a:off x="2477740" y="1658127"/>
              <a:ext cx="23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珊瑚 </a:t>
              </a:r>
              <a:r>
                <a:rPr lang="en-US" altLang="zh-CN" sz="2000" b="1" dirty="0" err="1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aCoral</a:t>
              </a:r>
              <a:r>
                <a:rPr lang="en-US" altLang="zh-CN" sz="2000" b="1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实时操作系统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C117316C-CD6D-45E4-98F3-7A64A246EAFE}"/>
                </a:ext>
              </a:extLst>
            </p:cNvPr>
            <p:cNvSpPr/>
            <p:nvPr/>
          </p:nvSpPr>
          <p:spPr>
            <a:xfrm>
              <a:off x="2434082" y="1479670"/>
              <a:ext cx="2387366" cy="964180"/>
            </a:xfrm>
            <a:prstGeom prst="roundRect">
              <a:avLst>
                <a:gd name="adj" fmla="val 7710"/>
              </a:avLst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EEEE2F0E-AD2F-4E31-B05B-5DFED8579B17}"/>
                </a:ext>
              </a:extLst>
            </p:cNvPr>
            <p:cNvSpPr txBox="1"/>
            <p:nvPr/>
          </p:nvSpPr>
          <p:spPr>
            <a:xfrm>
              <a:off x="2458905" y="2076078"/>
              <a:ext cx="2300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嵌入式智能计算实验室</a:t>
              </a: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B081F48A-B743-423A-92DD-0B583673CEC8}"/>
              </a:ext>
            </a:extLst>
          </p:cNvPr>
          <p:cNvSpPr txBox="1"/>
          <p:nvPr/>
        </p:nvSpPr>
        <p:spPr>
          <a:xfrm>
            <a:off x="332984" y="3030980"/>
            <a:ext cx="141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CCA2DB2-23CE-4BE6-93B6-F93E5F914DA0}"/>
              </a:ext>
            </a:extLst>
          </p:cNvPr>
          <p:cNvGrpSpPr/>
          <p:nvPr/>
        </p:nvGrpSpPr>
        <p:grpSpPr>
          <a:xfrm>
            <a:off x="1960979" y="3393584"/>
            <a:ext cx="2880000" cy="2597655"/>
            <a:chOff x="2484116" y="3429000"/>
            <a:chExt cx="2880000" cy="2597655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82F1DAD-62B4-4C29-8946-2A992E87086E}"/>
                </a:ext>
              </a:extLst>
            </p:cNvPr>
            <p:cNvSpPr/>
            <p:nvPr/>
          </p:nvSpPr>
          <p:spPr>
            <a:xfrm>
              <a:off x="2484116" y="3429000"/>
              <a:ext cx="2880000" cy="2597655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7672F849-0947-4C1B-95BB-2D0F7C95AC87}"/>
                </a:ext>
              </a:extLst>
            </p:cNvPr>
            <p:cNvSpPr/>
            <p:nvPr/>
          </p:nvSpPr>
          <p:spPr>
            <a:xfrm>
              <a:off x="3323271" y="3525019"/>
              <a:ext cx="1912223" cy="385796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时间确定性任务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FF841CC-AAF0-4CDC-9E49-BA4C99A5A293}"/>
                </a:ext>
              </a:extLst>
            </p:cNvPr>
            <p:cNvSpPr txBox="1"/>
            <p:nvPr/>
          </p:nvSpPr>
          <p:spPr>
            <a:xfrm>
              <a:off x="2505187" y="3525019"/>
              <a:ext cx="738664" cy="1745915"/>
            </a:xfrm>
            <a:prstGeom prst="rect">
              <a:avLst/>
            </a:prstGeom>
            <a:noFill/>
          </p:spPr>
          <p:txBody>
            <a:bodyPr vert="eaVert" wrap="square" rtlCol="0" anchor="ctr">
              <a:spAutoFit/>
            </a:bodyPr>
            <a:lstStyle/>
            <a:p>
              <a:r>
                <a:rPr lang="zh-CN" altLang="en-US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嵌入式混合实时操作系统</a:t>
              </a: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A0C9C68C-4ACF-4D6D-897F-014EA3C90F60}"/>
                </a:ext>
              </a:extLst>
            </p:cNvPr>
            <p:cNvSpPr/>
            <p:nvPr/>
          </p:nvSpPr>
          <p:spPr>
            <a:xfrm>
              <a:off x="3323271" y="3983275"/>
              <a:ext cx="1912223" cy="385796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周期性任务</a:t>
              </a: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1EDCB0-E887-42E7-BE69-C9DF12D1C121}"/>
                </a:ext>
              </a:extLst>
            </p:cNvPr>
            <p:cNvSpPr/>
            <p:nvPr/>
          </p:nvSpPr>
          <p:spPr>
            <a:xfrm>
              <a:off x="3323271" y="4441531"/>
              <a:ext cx="1912223" cy="385796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固定优先级任务</a:t>
              </a:r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3A21710B-B83D-4A8A-AAB4-9B38B92AEF6E}"/>
                </a:ext>
              </a:extLst>
            </p:cNvPr>
            <p:cNvSpPr/>
            <p:nvPr/>
          </p:nvSpPr>
          <p:spPr>
            <a:xfrm>
              <a:off x="3323271" y="4899787"/>
              <a:ext cx="1912223" cy="562326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多核资源访问控制协议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288B42C8-1FF6-43E9-8F21-93C698BF3567}"/>
                </a:ext>
              </a:extLst>
            </p:cNvPr>
            <p:cNvSpPr/>
            <p:nvPr/>
          </p:nvSpPr>
          <p:spPr>
            <a:xfrm>
              <a:off x="3323271" y="5534574"/>
              <a:ext cx="1912223" cy="385796"/>
            </a:xfrm>
            <a:prstGeom prst="roundRect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</p:grpSp>
      <p:sp>
        <p:nvSpPr>
          <p:cNvPr id="124" name="左中括号 123">
            <a:extLst>
              <a:ext uri="{FF2B5EF4-FFF2-40B4-BE49-F238E27FC236}">
                <a16:creationId xmlns:a16="http://schemas.microsoft.com/office/drawing/2014/main" id="{E53E6EEB-B30C-4167-A07D-C36910F0D426}"/>
              </a:ext>
            </a:extLst>
          </p:cNvPr>
          <p:cNvSpPr/>
          <p:nvPr/>
        </p:nvSpPr>
        <p:spPr>
          <a:xfrm>
            <a:off x="6512853" y="2115451"/>
            <a:ext cx="131216" cy="3343147"/>
          </a:xfrm>
          <a:prstGeom prst="leftBracket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9DB4F2D-AE55-44BD-BD97-CA4C4D41F770}"/>
              </a:ext>
            </a:extLst>
          </p:cNvPr>
          <p:cNvSpPr txBox="1"/>
          <p:nvPr/>
        </p:nvSpPr>
        <p:spPr>
          <a:xfrm>
            <a:off x="5134526" y="1455872"/>
            <a:ext cx="141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负责任务</a:t>
            </a:r>
            <a:endParaRPr lang="zh-CN" altLang="en-US" sz="24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箭头: 虚尾 133">
            <a:extLst>
              <a:ext uri="{FF2B5EF4-FFF2-40B4-BE49-F238E27FC236}">
                <a16:creationId xmlns:a16="http://schemas.microsoft.com/office/drawing/2014/main" id="{5D5192EA-125F-4429-ADF2-EA8FDB1472AC}"/>
              </a:ext>
            </a:extLst>
          </p:cNvPr>
          <p:cNvSpPr/>
          <p:nvPr/>
        </p:nvSpPr>
        <p:spPr>
          <a:xfrm>
            <a:off x="5192364" y="1979343"/>
            <a:ext cx="1202340" cy="658373"/>
          </a:xfrm>
          <a:prstGeom prst="stripedRightArrow">
            <a:avLst>
              <a:gd name="adj1" fmla="val 48407"/>
              <a:gd name="adj2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箭头: 虚尾 139">
            <a:extLst>
              <a:ext uri="{FF2B5EF4-FFF2-40B4-BE49-F238E27FC236}">
                <a16:creationId xmlns:a16="http://schemas.microsoft.com/office/drawing/2014/main" id="{A614E0B4-C3AA-4DC2-AA30-52FF7C59CD52}"/>
              </a:ext>
            </a:extLst>
          </p:cNvPr>
          <p:cNvSpPr/>
          <p:nvPr/>
        </p:nvSpPr>
        <p:spPr>
          <a:xfrm rot="5400000">
            <a:off x="3037036" y="2627687"/>
            <a:ext cx="728499" cy="658373"/>
          </a:xfrm>
          <a:prstGeom prst="stripedRightArrow">
            <a:avLst>
              <a:gd name="adj1" fmla="val 48407"/>
              <a:gd name="adj2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5AA8C4-66CC-5B41-9026-DABAC7976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78" y="316326"/>
            <a:ext cx="1312291" cy="1305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8F942-E659-2A05-83D2-E33E606F48AE}"/>
              </a:ext>
            </a:extLst>
          </p:cNvPr>
          <p:cNvSpPr txBox="1"/>
          <p:nvPr/>
        </p:nvSpPr>
        <p:spPr>
          <a:xfrm>
            <a:off x="743446" y="43764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A7D2E-8B87-1562-C623-BD4B9069EBBB}"/>
              </a:ext>
            </a:extLst>
          </p:cNvPr>
          <p:cNvCxnSpPr>
            <a:cxnSpLocks/>
          </p:cNvCxnSpPr>
          <p:nvPr/>
        </p:nvCxnSpPr>
        <p:spPr>
          <a:xfrm>
            <a:off x="0" y="1092847"/>
            <a:ext cx="4092315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99E0EA-E3DD-C5CE-15DC-7DBA4C4AC938}"/>
              </a:ext>
            </a:extLst>
          </p:cNvPr>
          <p:cNvGrpSpPr/>
          <p:nvPr/>
        </p:nvGrpSpPr>
        <p:grpSpPr>
          <a:xfrm>
            <a:off x="104931" y="429255"/>
            <a:ext cx="638515" cy="540000"/>
            <a:chOff x="1039100" y="1922997"/>
            <a:chExt cx="638515" cy="5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AED08E-E196-5F18-F7C9-AF2F10F3F404}"/>
                </a:ext>
              </a:extLst>
            </p:cNvPr>
            <p:cNvSpPr/>
            <p:nvPr/>
          </p:nvSpPr>
          <p:spPr>
            <a:xfrm>
              <a:off x="1039100" y="1922997"/>
              <a:ext cx="540000" cy="540000"/>
            </a:xfrm>
            <a:prstGeom prst="ellipse">
              <a:avLst/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7FFCAD-7B60-7F97-0EB3-8259818E3ECA}"/>
                </a:ext>
              </a:extLst>
            </p:cNvPr>
            <p:cNvGrpSpPr/>
            <p:nvPr/>
          </p:nvGrpSpPr>
          <p:grpSpPr>
            <a:xfrm>
              <a:off x="1137615" y="1922997"/>
              <a:ext cx="540000" cy="540000"/>
              <a:chOff x="2980777" y="3096957"/>
              <a:chExt cx="540000" cy="54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65EA077-E9BE-31DE-E1F2-F31A1112BC77}"/>
                  </a:ext>
                </a:extLst>
              </p:cNvPr>
              <p:cNvSpPr/>
              <p:nvPr/>
            </p:nvSpPr>
            <p:spPr>
              <a:xfrm>
                <a:off x="2980777" y="3096957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0" dirty="0">
                  <a:latin typeface="Abadi" panose="020B0604020104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: Shape 59">
                <a:extLst>
                  <a:ext uri="{FF2B5EF4-FFF2-40B4-BE49-F238E27FC236}">
                    <a16:creationId xmlns:a16="http://schemas.microsoft.com/office/drawing/2014/main" id="{FDC16A77-D517-5519-C00D-9C9613DB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910" y="3186957"/>
                <a:ext cx="360000" cy="360000"/>
              </a:xfrm>
              <a:custGeom>
                <a:avLst/>
                <a:gdLst>
                  <a:gd name="T0" fmla="*/ 193886301 w 21600"/>
                  <a:gd name="T1" fmla="*/ 72649219 h 21600"/>
                  <a:gd name="T2" fmla="*/ 19388630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193886301 h 21600"/>
                  <a:gd name="T8" fmla="*/ 72649219 w 21600"/>
                  <a:gd name="T9" fmla="*/ 193886301 h 21600"/>
                  <a:gd name="T10" fmla="*/ 178971547 w 21600"/>
                  <a:gd name="T11" fmla="*/ 286355233 h 21600"/>
                  <a:gd name="T12" fmla="*/ 286355233 w 21600"/>
                  <a:gd name="T13" fmla="*/ 178971547 h 21600"/>
                  <a:gd name="T14" fmla="*/ 193886301 w 21600"/>
                  <a:gd name="T15" fmla="*/ 72649219 h 21600"/>
                  <a:gd name="T16" fmla="*/ 71986933 w 21600"/>
                  <a:gd name="T17" fmla="*/ 170022876 h 21600"/>
                  <a:gd name="T18" fmla="*/ 23863425 w 21600"/>
                  <a:gd name="T19" fmla="*/ 170022876 h 21600"/>
                  <a:gd name="T20" fmla="*/ 23863425 w 21600"/>
                  <a:gd name="T21" fmla="*/ 23863425 h 21600"/>
                  <a:gd name="T22" fmla="*/ 170022876 w 21600"/>
                  <a:gd name="T23" fmla="*/ 23863425 h 21600"/>
                  <a:gd name="T24" fmla="*/ 170022876 w 21600"/>
                  <a:gd name="T25" fmla="*/ 71986933 h 21600"/>
                  <a:gd name="T26" fmla="*/ 71986933 w 21600"/>
                  <a:gd name="T27" fmla="*/ 170022876 h 21600"/>
                  <a:gd name="T28" fmla="*/ 178971547 w 21600"/>
                  <a:gd name="T29" fmla="*/ 262491808 h 21600"/>
                  <a:gd name="T30" fmla="*/ 96857260 w 21600"/>
                  <a:gd name="T31" fmla="*/ 193886301 h 21600"/>
                  <a:gd name="T32" fmla="*/ 193886301 w 21600"/>
                  <a:gd name="T33" fmla="*/ 193886301 h 21600"/>
                  <a:gd name="T34" fmla="*/ 193886301 w 21600"/>
                  <a:gd name="T35" fmla="*/ 96857260 h 21600"/>
                  <a:gd name="T36" fmla="*/ 262491808 w 21600"/>
                  <a:gd name="T37" fmla="*/ 178971547 h 21600"/>
                  <a:gd name="T38" fmla="*/ 178971547 w 21600"/>
                  <a:gd name="T39" fmla="*/ 262491808 h 21600"/>
                  <a:gd name="T40" fmla="*/ 178971547 w 21600"/>
                  <a:gd name="T41" fmla="*/ 262491808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4625" y="5480"/>
                    </a:moveTo>
                    <a:lnTo>
                      <a:pt x="14625" y="0"/>
                    </a:lnTo>
                    <a:lnTo>
                      <a:pt x="0" y="0"/>
                    </a:lnTo>
                    <a:lnTo>
                      <a:pt x="0" y="14625"/>
                    </a:lnTo>
                    <a:lnTo>
                      <a:pt x="5480" y="14625"/>
                    </a:lnTo>
                    <a:cubicBezTo>
                      <a:pt x="6028" y="18566"/>
                      <a:pt x="9409" y="21600"/>
                      <a:pt x="13500" y="21600"/>
                    </a:cubicBezTo>
                    <a:cubicBezTo>
                      <a:pt x="17974" y="21600"/>
                      <a:pt x="21600" y="17974"/>
                      <a:pt x="21600" y="13500"/>
                    </a:cubicBezTo>
                    <a:cubicBezTo>
                      <a:pt x="21600" y="9408"/>
                      <a:pt x="18566" y="6027"/>
                      <a:pt x="14625" y="5480"/>
                    </a:cubicBezTo>
                    <a:close/>
                    <a:moveTo>
                      <a:pt x="5430" y="12825"/>
                    </a:moveTo>
                    <a:lnTo>
                      <a:pt x="1800" y="12825"/>
                    </a:lnTo>
                    <a:lnTo>
                      <a:pt x="1800" y="1800"/>
                    </a:lnTo>
                    <a:lnTo>
                      <a:pt x="12825" y="1800"/>
                    </a:lnTo>
                    <a:lnTo>
                      <a:pt x="12825" y="5430"/>
                    </a:lnTo>
                    <a:cubicBezTo>
                      <a:pt x="8891" y="5755"/>
                      <a:pt x="5755" y="8890"/>
                      <a:pt x="5430" y="12825"/>
                    </a:cubicBezTo>
                    <a:close/>
                    <a:moveTo>
                      <a:pt x="13500" y="19800"/>
                    </a:moveTo>
                    <a:cubicBezTo>
                      <a:pt x="10411" y="19800"/>
                      <a:pt x="7839" y="17563"/>
                      <a:pt x="7306" y="14625"/>
                    </a:cubicBezTo>
                    <a:lnTo>
                      <a:pt x="14625" y="14625"/>
                    </a:lnTo>
                    <a:lnTo>
                      <a:pt x="14625" y="7306"/>
                    </a:lnTo>
                    <a:cubicBezTo>
                      <a:pt x="17563" y="7838"/>
                      <a:pt x="19800" y="10410"/>
                      <a:pt x="19800" y="13500"/>
                    </a:cubicBezTo>
                    <a:cubicBezTo>
                      <a:pt x="19800" y="16974"/>
                      <a:pt x="16974" y="19800"/>
                      <a:pt x="13500" y="19800"/>
                    </a:cubicBezTo>
                    <a:close/>
                    <a:moveTo>
                      <a:pt x="13500" y="198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0CB439D-EDA5-11A9-2F63-6C3690577F13}"/>
              </a:ext>
            </a:extLst>
          </p:cNvPr>
          <p:cNvSpPr txBox="1"/>
          <p:nvPr/>
        </p:nvSpPr>
        <p:spPr>
          <a:xfrm>
            <a:off x="1559201" y="1475216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深圳大疆创新</a:t>
            </a:r>
            <a:endParaRPr lang="en-US" altLang="zh-CN" sz="3200" b="1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3CDC9B1-7D80-490E-A98F-E4546E7EB6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206079" y="2013825"/>
            <a:ext cx="2913346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9DCB8FC-0228-41C1-84CC-6E8414016C57}"/>
              </a:ext>
            </a:extLst>
          </p:cNvPr>
          <p:cNvSpPr txBox="1"/>
          <p:nvPr/>
        </p:nvSpPr>
        <p:spPr>
          <a:xfrm>
            <a:off x="7119425" y="1536771"/>
            <a:ext cx="2380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车载部门</a:t>
            </a:r>
            <a:endParaRPr lang="en-US" altLang="zh-CN" sz="2800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嵌入式实习生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0C4A93-44C3-42EF-AB7E-2C2838173F4B}"/>
              </a:ext>
            </a:extLst>
          </p:cNvPr>
          <p:cNvSpPr txBox="1"/>
          <p:nvPr/>
        </p:nvSpPr>
        <p:spPr>
          <a:xfrm>
            <a:off x="4945633" y="1590632"/>
            <a:ext cx="131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292E22-ECC6-42F9-94BF-A66824BF0C8E}"/>
              </a:ext>
            </a:extLst>
          </p:cNvPr>
          <p:cNvSpPr txBox="1"/>
          <p:nvPr/>
        </p:nvSpPr>
        <p:spPr>
          <a:xfrm>
            <a:off x="4741127" y="2121546"/>
            <a:ext cx="162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81268F0-B240-45C4-81B3-5474823E4C08}"/>
              </a:ext>
            </a:extLst>
          </p:cNvPr>
          <p:cNvGrpSpPr/>
          <p:nvPr/>
        </p:nvGrpSpPr>
        <p:grpSpPr>
          <a:xfrm>
            <a:off x="1867611" y="3103834"/>
            <a:ext cx="3078022" cy="540000"/>
            <a:chOff x="1783909" y="3029488"/>
            <a:chExt cx="3078022" cy="54000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5F0CE31-8C48-4921-825A-4C6D013186E0}"/>
                </a:ext>
              </a:extLst>
            </p:cNvPr>
            <p:cNvGrpSpPr/>
            <p:nvPr/>
          </p:nvGrpSpPr>
          <p:grpSpPr>
            <a:xfrm>
              <a:off x="1783909" y="3029488"/>
              <a:ext cx="803259" cy="540000"/>
              <a:chOff x="1511988" y="2807881"/>
              <a:chExt cx="803259" cy="54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4433C44-89B6-46F4-BD87-D60E6C38D4E9}"/>
                  </a:ext>
                </a:extLst>
              </p:cNvPr>
              <p:cNvSpPr/>
              <p:nvPr/>
            </p:nvSpPr>
            <p:spPr>
              <a:xfrm>
                <a:off x="1511988" y="2807881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badi" panose="020B0604020104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3EBE82E6-62E6-4E4D-B06A-3EC7CF86A768}"/>
                  </a:ext>
                </a:extLst>
              </p:cNvPr>
              <p:cNvSpPr/>
              <p:nvPr/>
            </p:nvSpPr>
            <p:spPr>
              <a:xfrm rot="5400000">
                <a:off x="2117247" y="2987881"/>
                <a:ext cx="216000" cy="180000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374CFA2-4933-4FF7-9BDD-FC945A990D16}"/>
                </a:ext>
              </a:extLst>
            </p:cNvPr>
            <p:cNvSpPr txBox="1"/>
            <p:nvPr/>
          </p:nvSpPr>
          <p:spPr>
            <a:xfrm>
              <a:off x="2801009" y="3114822"/>
              <a:ext cx="2060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开发调试工具维护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CBAB34C-3820-4547-817E-E04684E85548}"/>
              </a:ext>
            </a:extLst>
          </p:cNvPr>
          <p:cNvSpPr txBox="1"/>
          <p:nvPr/>
        </p:nvSpPr>
        <p:spPr>
          <a:xfrm>
            <a:off x="6188745" y="2912169"/>
            <a:ext cx="309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构建框架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RTOS shell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功能完善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设计实现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使用率统计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E7B9232-1105-48A4-B044-99440184D208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945633" y="3373834"/>
            <a:ext cx="1243112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5A224A3-B193-4091-B592-3BD31E1B0BF0}"/>
              </a:ext>
            </a:extLst>
          </p:cNvPr>
          <p:cNvGrpSpPr/>
          <p:nvPr/>
        </p:nvGrpSpPr>
        <p:grpSpPr>
          <a:xfrm>
            <a:off x="1867611" y="4010568"/>
            <a:ext cx="3078022" cy="540000"/>
            <a:chOff x="1783909" y="3029488"/>
            <a:chExt cx="3078022" cy="5400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702ED0E-3337-4448-A4E5-AD9DC96EA041}"/>
                </a:ext>
              </a:extLst>
            </p:cNvPr>
            <p:cNvGrpSpPr/>
            <p:nvPr/>
          </p:nvGrpSpPr>
          <p:grpSpPr>
            <a:xfrm>
              <a:off x="1783909" y="3029488"/>
              <a:ext cx="803259" cy="540000"/>
              <a:chOff x="1511988" y="2807881"/>
              <a:chExt cx="803259" cy="540000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FE9668E3-4294-45C7-B221-2E6394939CFC}"/>
                  </a:ext>
                </a:extLst>
              </p:cNvPr>
              <p:cNvSpPr/>
              <p:nvPr/>
            </p:nvSpPr>
            <p:spPr>
              <a:xfrm>
                <a:off x="1511988" y="2807881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badi" panose="020B0604020104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1BD439ED-11C1-473C-B356-BF888836CF92}"/>
                  </a:ext>
                </a:extLst>
              </p:cNvPr>
              <p:cNvSpPr/>
              <p:nvPr/>
            </p:nvSpPr>
            <p:spPr>
              <a:xfrm rot="5400000">
                <a:off x="2117247" y="2987881"/>
                <a:ext cx="216000" cy="180000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7F57DEE-F9A0-46F8-8F99-498713ADCAA6}"/>
                </a:ext>
              </a:extLst>
            </p:cNvPr>
            <p:cNvSpPr txBox="1"/>
            <p:nvPr/>
          </p:nvSpPr>
          <p:spPr>
            <a:xfrm>
              <a:off x="2801009" y="3114822"/>
              <a:ext cx="2060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嵌入式代码测试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4B609CD-85F8-4CC7-AD4A-48BD785F3235}"/>
              </a:ext>
            </a:extLst>
          </p:cNvPr>
          <p:cNvSpPr txBox="1"/>
          <p:nvPr/>
        </p:nvSpPr>
        <p:spPr>
          <a:xfrm>
            <a:off x="6188744" y="3957402"/>
            <a:ext cx="383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车规级测试覆盖测试用例设计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与集成测试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C51C596-1615-4005-8D23-5FF65DE9599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4945633" y="4280568"/>
            <a:ext cx="1243111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27435E8-A611-41A9-B02E-EEBBD01A7EAB}"/>
              </a:ext>
            </a:extLst>
          </p:cNvPr>
          <p:cNvGrpSpPr/>
          <p:nvPr/>
        </p:nvGrpSpPr>
        <p:grpSpPr>
          <a:xfrm>
            <a:off x="1867611" y="4917301"/>
            <a:ext cx="3078022" cy="540000"/>
            <a:chOff x="1783909" y="3029488"/>
            <a:chExt cx="3078022" cy="540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FAA1A79-F7C1-41DB-9D11-32568C87FB4C}"/>
                </a:ext>
              </a:extLst>
            </p:cNvPr>
            <p:cNvGrpSpPr/>
            <p:nvPr/>
          </p:nvGrpSpPr>
          <p:grpSpPr>
            <a:xfrm>
              <a:off x="1783909" y="3029488"/>
              <a:ext cx="803259" cy="540000"/>
              <a:chOff x="1511988" y="2807881"/>
              <a:chExt cx="803259" cy="540000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FD1FB97-5D63-4F1C-A00C-93E1184E241F}"/>
                  </a:ext>
                </a:extLst>
              </p:cNvPr>
              <p:cNvSpPr/>
              <p:nvPr/>
            </p:nvSpPr>
            <p:spPr>
              <a:xfrm>
                <a:off x="1511988" y="2807881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Abadi" panose="020B0604020104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82C3208A-C6F2-407B-ACA3-C908347C9C73}"/>
                  </a:ext>
                </a:extLst>
              </p:cNvPr>
              <p:cNvSpPr/>
              <p:nvPr/>
            </p:nvSpPr>
            <p:spPr>
              <a:xfrm rot="5400000">
                <a:off x="2117247" y="2987881"/>
                <a:ext cx="216000" cy="180000"/>
              </a:xfrm>
              <a:prstGeom prst="triangl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EBC216F-8B64-472F-B3A1-FC0C3B1685A0}"/>
                </a:ext>
              </a:extLst>
            </p:cNvPr>
            <p:cNvSpPr txBox="1"/>
            <p:nvPr/>
          </p:nvSpPr>
          <p:spPr>
            <a:xfrm>
              <a:off x="2801009" y="3114822"/>
              <a:ext cx="2060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MCU</a:t>
              </a:r>
              <a:r>
                <a:rPr lang="zh-CN" altLang="en-US" b="1" dirty="0">
                  <a:solidFill>
                    <a:schemeClr val="accent5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端驱动开发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C1BD727C-D026-4BEE-8211-D86C7E42E12F}"/>
              </a:ext>
            </a:extLst>
          </p:cNvPr>
          <p:cNvSpPr txBox="1"/>
          <p:nvPr/>
        </p:nvSpPr>
        <p:spPr>
          <a:xfrm>
            <a:off x="6188746" y="4725636"/>
            <a:ext cx="3931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驱动设计实现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裸机寄存器驱动开发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RTOS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驱动框架挂载测试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05B97C5-D774-4C7F-8619-2615EF9D9E65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4945633" y="5187301"/>
            <a:ext cx="1243113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7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AF2C18-26EC-E473-D76C-46F8B3482389}"/>
              </a:ext>
            </a:extLst>
          </p:cNvPr>
          <p:cNvSpPr/>
          <p:nvPr/>
        </p:nvSpPr>
        <p:spPr>
          <a:xfrm>
            <a:off x="19071" y="2098324"/>
            <a:ext cx="2216129" cy="287999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723EB2-740E-C892-A356-2B77BA3A22FE}"/>
              </a:ext>
            </a:extLst>
          </p:cNvPr>
          <p:cNvCxnSpPr/>
          <p:nvPr/>
        </p:nvCxnSpPr>
        <p:spPr>
          <a:xfrm>
            <a:off x="3313953" y="146736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6CC081-2209-2391-5153-5C554F43D23F}"/>
              </a:ext>
            </a:extLst>
          </p:cNvPr>
          <p:cNvSpPr txBox="1"/>
          <p:nvPr/>
        </p:nvSpPr>
        <p:spPr>
          <a:xfrm>
            <a:off x="4968085" y="3013501"/>
            <a:ext cx="5832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个人能力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2713585-80FD-264B-1E72-C7C57D46846A}"/>
              </a:ext>
            </a:extLst>
          </p:cNvPr>
          <p:cNvCxnSpPr/>
          <p:nvPr/>
        </p:nvCxnSpPr>
        <p:spPr>
          <a:xfrm>
            <a:off x="3313953" y="5521202"/>
            <a:ext cx="7983940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312CD10D-052B-904E-EFCE-50748615DC6A}"/>
              </a:ext>
            </a:extLst>
          </p:cNvPr>
          <p:cNvSpPr/>
          <p:nvPr/>
        </p:nvSpPr>
        <p:spPr>
          <a:xfrm>
            <a:off x="1726946" y="2098324"/>
            <a:ext cx="2880000" cy="28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B90B25-CF01-AD63-2036-8E0C97545160}"/>
              </a:ext>
            </a:extLst>
          </p:cNvPr>
          <p:cNvSpPr/>
          <p:nvPr/>
        </p:nvSpPr>
        <p:spPr>
          <a:xfrm>
            <a:off x="1910832" y="2278324"/>
            <a:ext cx="2520000" cy="2520000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rPr>
              <a:t>03</a:t>
            </a:r>
          </a:p>
        </p:txBody>
      </p:sp>
      <p:pic>
        <p:nvPicPr>
          <p:cNvPr id="3" name="图形 2" descr="日历">
            <a:extLst>
              <a:ext uri="{FF2B5EF4-FFF2-40B4-BE49-F238E27FC236}">
                <a16:creationId xmlns:a16="http://schemas.microsoft.com/office/drawing/2014/main" id="{798C7F2F-8AE7-050C-5FF3-75E3DE249D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58" y="299832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0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5AA8C4-66CC-5B41-9026-DABAC7976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778" y="316326"/>
            <a:ext cx="1312291" cy="1305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98F942-E659-2A05-83D2-E33E606F48AE}"/>
              </a:ext>
            </a:extLst>
          </p:cNvPr>
          <p:cNvSpPr txBox="1"/>
          <p:nvPr/>
        </p:nvSpPr>
        <p:spPr>
          <a:xfrm>
            <a:off x="743446" y="437645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技术能力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9A7D2E-8B87-1562-C623-BD4B9069EBBB}"/>
              </a:ext>
            </a:extLst>
          </p:cNvPr>
          <p:cNvCxnSpPr>
            <a:cxnSpLocks/>
          </p:cNvCxnSpPr>
          <p:nvPr/>
        </p:nvCxnSpPr>
        <p:spPr>
          <a:xfrm>
            <a:off x="0" y="1092847"/>
            <a:ext cx="4092315" cy="0"/>
          </a:xfrm>
          <a:prstGeom prst="line">
            <a:avLst/>
          </a:prstGeom>
          <a:ln w="254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99E0EA-E3DD-C5CE-15DC-7DBA4C4AC938}"/>
              </a:ext>
            </a:extLst>
          </p:cNvPr>
          <p:cNvGrpSpPr/>
          <p:nvPr/>
        </p:nvGrpSpPr>
        <p:grpSpPr>
          <a:xfrm>
            <a:off x="104931" y="429255"/>
            <a:ext cx="638515" cy="540000"/>
            <a:chOff x="1039100" y="1922997"/>
            <a:chExt cx="638515" cy="54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AED08E-E196-5F18-F7C9-AF2F10F3F404}"/>
                </a:ext>
              </a:extLst>
            </p:cNvPr>
            <p:cNvSpPr/>
            <p:nvPr/>
          </p:nvSpPr>
          <p:spPr>
            <a:xfrm>
              <a:off x="1039100" y="1922997"/>
              <a:ext cx="540000" cy="540000"/>
            </a:xfrm>
            <a:prstGeom prst="ellipse">
              <a:avLst/>
            </a:prstGeom>
            <a:solidFill>
              <a:srgbClr val="FFBF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80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67FFCAD-7B60-7F97-0EB3-8259818E3ECA}"/>
                </a:ext>
              </a:extLst>
            </p:cNvPr>
            <p:cNvGrpSpPr/>
            <p:nvPr/>
          </p:nvGrpSpPr>
          <p:grpSpPr>
            <a:xfrm>
              <a:off x="1137615" y="1922997"/>
              <a:ext cx="540000" cy="540000"/>
              <a:chOff x="2980777" y="3096957"/>
              <a:chExt cx="540000" cy="54000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765EA077-E9BE-31DE-E1F2-F31A1112BC77}"/>
                  </a:ext>
                </a:extLst>
              </p:cNvPr>
              <p:cNvSpPr/>
              <p:nvPr/>
            </p:nvSpPr>
            <p:spPr>
              <a:xfrm>
                <a:off x="2980777" y="3096957"/>
                <a:ext cx="540000" cy="540000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8000" dirty="0">
                  <a:latin typeface="Abadi" panose="020B0604020104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: Shape 59">
                <a:extLst>
                  <a:ext uri="{FF2B5EF4-FFF2-40B4-BE49-F238E27FC236}">
                    <a16:creationId xmlns:a16="http://schemas.microsoft.com/office/drawing/2014/main" id="{FDC16A77-D517-5519-C00D-9C9613DB4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910" y="3186957"/>
                <a:ext cx="360000" cy="360000"/>
              </a:xfrm>
              <a:custGeom>
                <a:avLst/>
                <a:gdLst>
                  <a:gd name="T0" fmla="*/ 193886301 w 21600"/>
                  <a:gd name="T1" fmla="*/ 72649219 h 21600"/>
                  <a:gd name="T2" fmla="*/ 193886301 w 21600"/>
                  <a:gd name="T3" fmla="*/ 0 h 21600"/>
                  <a:gd name="T4" fmla="*/ 0 w 21600"/>
                  <a:gd name="T5" fmla="*/ 0 h 21600"/>
                  <a:gd name="T6" fmla="*/ 0 w 21600"/>
                  <a:gd name="T7" fmla="*/ 193886301 h 21600"/>
                  <a:gd name="T8" fmla="*/ 72649219 w 21600"/>
                  <a:gd name="T9" fmla="*/ 193886301 h 21600"/>
                  <a:gd name="T10" fmla="*/ 178971547 w 21600"/>
                  <a:gd name="T11" fmla="*/ 286355233 h 21600"/>
                  <a:gd name="T12" fmla="*/ 286355233 w 21600"/>
                  <a:gd name="T13" fmla="*/ 178971547 h 21600"/>
                  <a:gd name="T14" fmla="*/ 193886301 w 21600"/>
                  <a:gd name="T15" fmla="*/ 72649219 h 21600"/>
                  <a:gd name="T16" fmla="*/ 71986933 w 21600"/>
                  <a:gd name="T17" fmla="*/ 170022876 h 21600"/>
                  <a:gd name="T18" fmla="*/ 23863425 w 21600"/>
                  <a:gd name="T19" fmla="*/ 170022876 h 21600"/>
                  <a:gd name="T20" fmla="*/ 23863425 w 21600"/>
                  <a:gd name="T21" fmla="*/ 23863425 h 21600"/>
                  <a:gd name="T22" fmla="*/ 170022876 w 21600"/>
                  <a:gd name="T23" fmla="*/ 23863425 h 21600"/>
                  <a:gd name="T24" fmla="*/ 170022876 w 21600"/>
                  <a:gd name="T25" fmla="*/ 71986933 h 21600"/>
                  <a:gd name="T26" fmla="*/ 71986933 w 21600"/>
                  <a:gd name="T27" fmla="*/ 170022876 h 21600"/>
                  <a:gd name="T28" fmla="*/ 178971547 w 21600"/>
                  <a:gd name="T29" fmla="*/ 262491808 h 21600"/>
                  <a:gd name="T30" fmla="*/ 96857260 w 21600"/>
                  <a:gd name="T31" fmla="*/ 193886301 h 21600"/>
                  <a:gd name="T32" fmla="*/ 193886301 w 21600"/>
                  <a:gd name="T33" fmla="*/ 193886301 h 21600"/>
                  <a:gd name="T34" fmla="*/ 193886301 w 21600"/>
                  <a:gd name="T35" fmla="*/ 96857260 h 21600"/>
                  <a:gd name="T36" fmla="*/ 262491808 w 21600"/>
                  <a:gd name="T37" fmla="*/ 178971547 h 21600"/>
                  <a:gd name="T38" fmla="*/ 178971547 w 21600"/>
                  <a:gd name="T39" fmla="*/ 262491808 h 21600"/>
                  <a:gd name="T40" fmla="*/ 178971547 w 21600"/>
                  <a:gd name="T41" fmla="*/ 262491808 h 2160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600" h="21600">
                    <a:moveTo>
                      <a:pt x="14625" y="5480"/>
                    </a:moveTo>
                    <a:lnTo>
                      <a:pt x="14625" y="0"/>
                    </a:lnTo>
                    <a:lnTo>
                      <a:pt x="0" y="0"/>
                    </a:lnTo>
                    <a:lnTo>
                      <a:pt x="0" y="14625"/>
                    </a:lnTo>
                    <a:lnTo>
                      <a:pt x="5480" y="14625"/>
                    </a:lnTo>
                    <a:cubicBezTo>
                      <a:pt x="6028" y="18566"/>
                      <a:pt x="9409" y="21600"/>
                      <a:pt x="13500" y="21600"/>
                    </a:cubicBezTo>
                    <a:cubicBezTo>
                      <a:pt x="17974" y="21600"/>
                      <a:pt x="21600" y="17974"/>
                      <a:pt x="21600" y="13500"/>
                    </a:cubicBezTo>
                    <a:cubicBezTo>
                      <a:pt x="21600" y="9408"/>
                      <a:pt x="18566" y="6027"/>
                      <a:pt x="14625" y="5480"/>
                    </a:cubicBezTo>
                    <a:close/>
                    <a:moveTo>
                      <a:pt x="5430" y="12825"/>
                    </a:moveTo>
                    <a:lnTo>
                      <a:pt x="1800" y="12825"/>
                    </a:lnTo>
                    <a:lnTo>
                      <a:pt x="1800" y="1800"/>
                    </a:lnTo>
                    <a:lnTo>
                      <a:pt x="12825" y="1800"/>
                    </a:lnTo>
                    <a:lnTo>
                      <a:pt x="12825" y="5430"/>
                    </a:lnTo>
                    <a:cubicBezTo>
                      <a:pt x="8891" y="5755"/>
                      <a:pt x="5755" y="8890"/>
                      <a:pt x="5430" y="12825"/>
                    </a:cubicBezTo>
                    <a:close/>
                    <a:moveTo>
                      <a:pt x="13500" y="19800"/>
                    </a:moveTo>
                    <a:cubicBezTo>
                      <a:pt x="10411" y="19800"/>
                      <a:pt x="7839" y="17563"/>
                      <a:pt x="7306" y="14625"/>
                    </a:cubicBezTo>
                    <a:lnTo>
                      <a:pt x="14625" y="14625"/>
                    </a:lnTo>
                    <a:lnTo>
                      <a:pt x="14625" y="7306"/>
                    </a:lnTo>
                    <a:cubicBezTo>
                      <a:pt x="17563" y="7838"/>
                      <a:pt x="19800" y="10410"/>
                      <a:pt x="19800" y="13500"/>
                    </a:cubicBezTo>
                    <a:cubicBezTo>
                      <a:pt x="19800" y="16974"/>
                      <a:pt x="16974" y="19800"/>
                      <a:pt x="13500" y="19800"/>
                    </a:cubicBezTo>
                    <a:close/>
                    <a:moveTo>
                      <a:pt x="13500" y="1980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A4FBA7F-5036-4E96-8B51-BF3714A53534}"/>
              </a:ext>
            </a:extLst>
          </p:cNvPr>
          <p:cNvGrpSpPr/>
          <p:nvPr/>
        </p:nvGrpSpPr>
        <p:grpSpPr>
          <a:xfrm>
            <a:off x="3390186" y="2201453"/>
            <a:ext cx="3364948" cy="2880000"/>
            <a:chOff x="1327211" y="2323378"/>
            <a:chExt cx="3364948" cy="2880000"/>
          </a:xfrm>
        </p:grpSpPr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D9938987-F660-4814-88DA-B209576BFED7}"/>
                </a:ext>
              </a:extLst>
            </p:cNvPr>
            <p:cNvSpPr/>
            <p:nvPr/>
          </p:nvSpPr>
          <p:spPr>
            <a:xfrm rot="5400000">
              <a:off x="1569684" y="2323378"/>
              <a:ext cx="2880000" cy="2880000"/>
            </a:xfrm>
            <a:prstGeom prst="blockArc">
              <a:avLst>
                <a:gd name="adj1" fmla="val 10800000"/>
                <a:gd name="adj2" fmla="val 21512355"/>
                <a:gd name="adj3" fmla="val 13965"/>
              </a:avLst>
            </a:prstGeom>
            <a:solidFill>
              <a:srgbClr val="20386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不完整圆 33">
              <a:extLst>
                <a:ext uri="{FF2B5EF4-FFF2-40B4-BE49-F238E27FC236}">
                  <a16:creationId xmlns:a16="http://schemas.microsoft.com/office/drawing/2014/main" id="{E655133A-CA8E-434F-B65C-4CF9866108FA}"/>
                </a:ext>
              </a:extLst>
            </p:cNvPr>
            <p:cNvSpPr/>
            <p:nvPr/>
          </p:nvSpPr>
          <p:spPr>
            <a:xfrm rot="3600000">
              <a:off x="2070206" y="2087718"/>
              <a:ext cx="1878957" cy="3364948"/>
            </a:xfrm>
            <a:prstGeom prst="pie">
              <a:avLst>
                <a:gd name="adj1" fmla="val 15974681"/>
                <a:gd name="adj2" fmla="val 164520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不完整圆 34">
              <a:extLst>
                <a:ext uri="{FF2B5EF4-FFF2-40B4-BE49-F238E27FC236}">
                  <a16:creationId xmlns:a16="http://schemas.microsoft.com/office/drawing/2014/main" id="{AB0B5273-9C19-413F-B963-8E34A88364B8}"/>
                </a:ext>
              </a:extLst>
            </p:cNvPr>
            <p:cNvSpPr/>
            <p:nvPr/>
          </p:nvSpPr>
          <p:spPr>
            <a:xfrm rot="7200000">
              <a:off x="2350220" y="2492640"/>
              <a:ext cx="1878957" cy="2775584"/>
            </a:xfrm>
            <a:prstGeom prst="pie">
              <a:avLst>
                <a:gd name="adj1" fmla="val 15937830"/>
                <a:gd name="adj2" fmla="val 164871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9D845C3-FE5E-431F-8B5C-1F238A5173ED}"/>
                </a:ext>
              </a:extLst>
            </p:cNvPr>
            <p:cNvSpPr/>
            <p:nvPr/>
          </p:nvSpPr>
          <p:spPr>
            <a:xfrm>
              <a:off x="2109684" y="2863378"/>
              <a:ext cx="1800000" cy="180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Abadi" panose="020B0604020104020204" pitchFamily="34" charset="0"/>
                  <a:ea typeface="微软雅黑" panose="020B0503020204020204" pitchFamily="34" charset="-122"/>
                </a:rPr>
                <a:t>技术</a:t>
              </a:r>
              <a:endParaRPr lang="en-US" altLang="zh-CN" sz="24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>
                  <a:latin typeface="Abadi" panose="020B0604020104020204" pitchFamily="34" charset="0"/>
                  <a:ea typeface="微软雅黑" panose="020B0503020204020204" pitchFamily="34" charset="-122"/>
                </a:rPr>
                <a:t>能力</a:t>
              </a:r>
              <a:endParaRPr lang="en-US" altLang="zh-CN" sz="2400" dirty="0">
                <a:latin typeface="Abadi" panose="020B0604020104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FEEA0E-E1AD-4809-9B5B-445D54AEBB06}"/>
              </a:ext>
            </a:extLst>
          </p:cNvPr>
          <p:cNvCxnSpPr>
            <a:cxnSpLocks/>
          </p:cNvCxnSpPr>
          <p:nvPr/>
        </p:nvCxnSpPr>
        <p:spPr>
          <a:xfrm flipV="1">
            <a:off x="5779619" y="2103115"/>
            <a:ext cx="201058" cy="316989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A9F008-1923-4960-8999-07242CB7CCA9}"/>
              </a:ext>
            </a:extLst>
          </p:cNvPr>
          <p:cNvCxnSpPr>
            <a:cxnSpLocks/>
          </p:cNvCxnSpPr>
          <p:nvPr/>
        </p:nvCxnSpPr>
        <p:spPr>
          <a:xfrm>
            <a:off x="5972659" y="2117262"/>
            <a:ext cx="1481182" cy="1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61E05CA-CAA5-489B-AE26-4A5C01E4162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6515472" y="3629955"/>
            <a:ext cx="970796" cy="0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6CFE9A9-014F-4D98-970A-6F79BF3D78F5}"/>
              </a:ext>
            </a:extLst>
          </p:cNvPr>
          <p:cNvCxnSpPr>
            <a:cxnSpLocks/>
          </p:cNvCxnSpPr>
          <p:nvPr/>
        </p:nvCxnSpPr>
        <p:spPr>
          <a:xfrm>
            <a:off x="5806065" y="4828157"/>
            <a:ext cx="219310" cy="332794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BF3C6AB-6189-443D-8BB6-144CDD877E8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010135" y="5160951"/>
            <a:ext cx="1476133" cy="5707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B98259-6F36-4CE0-ABF2-CBE641EB5C81}"/>
              </a:ext>
            </a:extLst>
          </p:cNvPr>
          <p:cNvGrpSpPr/>
          <p:nvPr/>
        </p:nvGrpSpPr>
        <p:grpSpPr>
          <a:xfrm>
            <a:off x="7453841" y="1757262"/>
            <a:ext cx="2520000" cy="720000"/>
            <a:chOff x="8301334" y="1902228"/>
            <a:chExt cx="2520000" cy="720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8A1C016A-EB3B-4A7D-8450-6B684EF28486}"/>
                </a:ext>
              </a:extLst>
            </p:cNvPr>
            <p:cNvSpPr/>
            <p:nvPr/>
          </p:nvSpPr>
          <p:spPr>
            <a:xfrm>
              <a:off x="8301334" y="1902228"/>
              <a:ext cx="2520000" cy="720000"/>
            </a:xfrm>
            <a:prstGeom prst="roundRect">
              <a:avLst/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6C05539-48D3-498D-9BEA-A455177CCE95}"/>
                </a:ext>
              </a:extLst>
            </p:cNvPr>
            <p:cNvSpPr txBox="1"/>
            <p:nvPr/>
          </p:nvSpPr>
          <p:spPr>
            <a:xfrm>
              <a:off x="8407124" y="1999946"/>
              <a:ext cx="2229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ARM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X86ASM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endParaRPr lang="zh-CN" altLang="en-US" sz="16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F09556-D6B3-4CC6-8ABD-A7972E581AC0}"/>
              </a:ext>
            </a:extLst>
          </p:cNvPr>
          <p:cNvGrpSpPr/>
          <p:nvPr/>
        </p:nvGrpSpPr>
        <p:grpSpPr>
          <a:xfrm>
            <a:off x="7486268" y="3269955"/>
            <a:ext cx="2520000" cy="720000"/>
            <a:chOff x="8333761" y="3414921"/>
            <a:chExt cx="2520000" cy="720000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49D6C54-C84B-463E-A23F-F443A8A9AB76}"/>
                </a:ext>
              </a:extLst>
            </p:cNvPr>
            <p:cNvSpPr/>
            <p:nvPr/>
          </p:nvSpPr>
          <p:spPr>
            <a:xfrm>
              <a:off x="8333761" y="3414921"/>
              <a:ext cx="2520000" cy="720000"/>
            </a:xfrm>
            <a:prstGeom prst="roundRect">
              <a:avLst/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BCBBB43-BB8B-41B4-9489-4FC985FBF9E3}"/>
                </a:ext>
              </a:extLst>
            </p:cNvPr>
            <p:cNvSpPr txBox="1"/>
            <p:nvPr/>
          </p:nvSpPr>
          <p:spPr>
            <a:xfrm>
              <a:off x="8498623" y="3605644"/>
              <a:ext cx="2059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GCC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Keil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endParaRPr lang="zh-CN" altLang="en-US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5748F83-24BC-48C3-839A-A8B876726DF9}"/>
              </a:ext>
            </a:extLst>
          </p:cNvPr>
          <p:cNvGrpSpPr/>
          <p:nvPr/>
        </p:nvGrpSpPr>
        <p:grpSpPr>
          <a:xfrm>
            <a:off x="7486268" y="4806658"/>
            <a:ext cx="2520000" cy="720000"/>
            <a:chOff x="8333761" y="4753250"/>
            <a:chExt cx="2520000" cy="720000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35705E3D-B031-46BE-B965-221DC8C10547}"/>
                </a:ext>
              </a:extLst>
            </p:cNvPr>
            <p:cNvSpPr/>
            <p:nvPr/>
          </p:nvSpPr>
          <p:spPr>
            <a:xfrm>
              <a:off x="8333761" y="4753250"/>
              <a:ext cx="2520000" cy="720000"/>
            </a:xfrm>
            <a:prstGeom prst="roundRect">
              <a:avLst/>
            </a:prstGeom>
            <a:no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8661D1F-F155-46B1-A4D8-B129E202524C}"/>
                </a:ext>
              </a:extLst>
            </p:cNvPr>
            <p:cNvSpPr txBox="1"/>
            <p:nvPr/>
          </p:nvSpPr>
          <p:spPr>
            <a:xfrm>
              <a:off x="8433035" y="4826207"/>
              <a:ext cx="2204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Cmake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gdb</a:t>
              </a:r>
              <a:r>
                <a:rPr lang="zh-CN" altLang="en-US" sz="1600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 err="1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openocd</a:t>
              </a:r>
              <a:endParaRPr lang="zh-CN" altLang="en-US" sz="16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DE361705-7DDB-4B2C-9A23-FECA03714169}"/>
              </a:ext>
            </a:extLst>
          </p:cNvPr>
          <p:cNvSpPr txBox="1"/>
          <p:nvPr/>
        </p:nvSpPr>
        <p:spPr>
          <a:xfrm>
            <a:off x="6123617" y="1724902"/>
            <a:ext cx="1103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zh-CN" altLang="en-US" sz="1600" b="1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2CEA010-8823-4129-AC3A-09101438E083}"/>
              </a:ext>
            </a:extLst>
          </p:cNvPr>
          <p:cNvSpPr txBox="1"/>
          <p:nvPr/>
        </p:nvSpPr>
        <p:spPr>
          <a:xfrm>
            <a:off x="6546272" y="3277092"/>
            <a:ext cx="100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DAB713B-22E6-4254-B069-A27551D9778E}"/>
              </a:ext>
            </a:extLst>
          </p:cNvPr>
          <p:cNvSpPr txBox="1"/>
          <p:nvPr/>
        </p:nvSpPr>
        <p:spPr>
          <a:xfrm>
            <a:off x="6129756" y="4792444"/>
            <a:ext cx="1211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构建和其他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0E60556-1695-48B1-B03B-5B3E6809578D}"/>
              </a:ext>
            </a:extLst>
          </p:cNvPr>
          <p:cNvCxnSpPr>
            <a:cxnSpLocks/>
          </p:cNvCxnSpPr>
          <p:nvPr/>
        </p:nvCxnSpPr>
        <p:spPr>
          <a:xfrm flipV="1">
            <a:off x="2976750" y="3629955"/>
            <a:ext cx="1195909" cy="18312"/>
          </a:xfrm>
          <a:prstGeom prst="line">
            <a:avLst/>
          </a:prstGeom>
          <a:ln w="38100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6B7D7B2-F317-4CCB-A47C-B603534F8C42}"/>
              </a:ext>
            </a:extLst>
          </p:cNvPr>
          <p:cNvSpPr txBox="1"/>
          <p:nvPr/>
        </p:nvSpPr>
        <p:spPr>
          <a:xfrm>
            <a:off x="3128642" y="3291401"/>
            <a:ext cx="1003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常用环境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1EE9783-8725-4299-8E8B-D760F271290E}"/>
              </a:ext>
            </a:extLst>
          </p:cNvPr>
          <p:cNvGrpSpPr/>
          <p:nvPr/>
        </p:nvGrpSpPr>
        <p:grpSpPr>
          <a:xfrm>
            <a:off x="464015" y="3277092"/>
            <a:ext cx="2520000" cy="720000"/>
            <a:chOff x="8301334" y="1902228"/>
            <a:chExt cx="2520000" cy="720000"/>
          </a:xfrm>
          <a:solidFill>
            <a:schemeClr val="accent5">
              <a:lumMod val="50000"/>
            </a:schemeClr>
          </a:solidFill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CDE4183A-7F13-4A7C-90D8-CD963F5DA9E2}"/>
                </a:ext>
              </a:extLst>
            </p:cNvPr>
            <p:cNvSpPr/>
            <p:nvPr/>
          </p:nvSpPr>
          <p:spPr>
            <a:xfrm>
              <a:off x="8301334" y="1902228"/>
              <a:ext cx="2520000" cy="720000"/>
            </a:xfrm>
            <a:prstGeom prst="roundRect">
              <a:avLst/>
            </a:prstGeom>
            <a:grpFill/>
            <a:ln w="25400">
              <a:solidFill>
                <a:srgbClr val="20386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32FBC99-805F-412D-A20D-E14926C68312}"/>
                </a:ext>
              </a:extLst>
            </p:cNvPr>
            <p:cNvSpPr txBox="1"/>
            <p:nvPr/>
          </p:nvSpPr>
          <p:spPr>
            <a:xfrm>
              <a:off x="8675089" y="1969840"/>
              <a:ext cx="19117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Ubuntu 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Windows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A342A249-20AD-4576-A0AF-FF0C62C36738}"/>
              </a:ext>
            </a:extLst>
          </p:cNvPr>
          <p:cNvSpPr txBox="1"/>
          <p:nvPr/>
        </p:nvSpPr>
        <p:spPr>
          <a:xfrm>
            <a:off x="3364465" y="3668714"/>
            <a:ext cx="54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3814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599</Words>
  <Application>Microsoft Office PowerPoint</Application>
  <PresentationFormat>宽屏</PresentationFormat>
  <Paragraphs>101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Abadi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Damon</dc:creator>
  <cp:lastModifiedBy>文佳源</cp:lastModifiedBy>
  <cp:revision>336</cp:revision>
  <dcterms:created xsi:type="dcterms:W3CDTF">2015-10-28T01:54:34Z</dcterms:created>
  <dcterms:modified xsi:type="dcterms:W3CDTF">2025-06-21T15:24:45Z</dcterms:modified>
</cp:coreProperties>
</file>