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367" r:id="rId3"/>
    <p:sldId id="418" r:id="rId4"/>
    <p:sldId id="405" r:id="rId5"/>
    <p:sldId id="385" r:id="rId6"/>
    <p:sldId id="417" r:id="rId7"/>
    <p:sldId id="412" r:id="rId8"/>
    <p:sldId id="419" r:id="rId9"/>
    <p:sldId id="396" r:id="rId10"/>
    <p:sldId id="420" r:id="rId11"/>
    <p:sldId id="421" r:id="rId12"/>
  </p:sldIdLst>
  <p:sldSz cx="12192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C862E"/>
    <a:srgbClr val="DCC368"/>
    <a:srgbClr val="F7EBBC"/>
    <a:srgbClr val="EFDA7D"/>
    <a:srgbClr val="AA842A"/>
    <a:srgbClr val="F2F2F2"/>
    <a:srgbClr val="E65053"/>
    <a:srgbClr val="6FBEB4"/>
    <a:srgbClr val="FAE000"/>
    <a:srgbClr val="EA7F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9" d="100"/>
          <a:sy n="79" d="100"/>
        </p:scale>
        <p:origin x="420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commentAuthors" Target="commentAuthors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handoutMaster" Target="handoutMasters/handoutMaster1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微软雅黑" panose="020B0503020204020204" charset="-12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微软雅黑" panose="020B0503020204020204" charset="-122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微软雅黑" panose="020B0503020204020204" charset="-122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微软雅黑" panose="020B0503020204020204" charset="-122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微软雅黑" panose="020B0503020204020204" charset="-122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342900" y="285750"/>
            <a:ext cx="11506200" cy="6286500"/>
          </a:xfrm>
          <a:prstGeom prst="rect">
            <a:avLst/>
          </a:prstGeom>
          <a:noFill/>
          <a:ln w="25400">
            <a:gradFill>
              <a:gsLst>
                <a:gs pos="0">
                  <a:srgbClr val="AC862E"/>
                </a:gs>
                <a:gs pos="27000">
                  <a:srgbClr val="EFDA7D"/>
                </a:gs>
                <a:gs pos="100000">
                  <a:srgbClr val="DCC368"/>
                </a:gs>
                <a:gs pos="47000">
                  <a:srgbClr val="DCC368"/>
                </a:gs>
                <a:gs pos="82000">
                  <a:srgbClr val="EFDA7D"/>
                </a:gs>
                <a:gs pos="65000">
                  <a:srgbClr val="AA842A"/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TextBox 291"/>
          <p:cNvSpPr txBox="1"/>
          <p:nvPr/>
        </p:nvSpPr>
        <p:spPr>
          <a:xfrm>
            <a:off x="3279036" y="1969111"/>
            <a:ext cx="5633673" cy="1005840"/>
          </a:xfrm>
          <a:prstGeom prst="rect">
            <a:avLst/>
          </a:prstGeom>
          <a:noFill/>
        </p:spPr>
        <p:txBody>
          <a:bodyPr wrap="square" rtlCol="1" anchor="ctr">
            <a:spAutoFit/>
          </a:bodyPr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zh-CN" altLang="en-US" sz="6000" b="1" dirty="0" smtClean="0">
                <a:ln w="3175"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gradFill>
                  <a:gsLst>
                    <a:gs pos="0">
                      <a:srgbClr val="AC862E"/>
                    </a:gs>
                    <a:gs pos="94000">
                      <a:srgbClr val="AA842A"/>
                    </a:gs>
                    <a:gs pos="59000">
                      <a:srgbClr val="DCC368"/>
                    </a:gs>
                    <a:gs pos="35000">
                      <a:srgbClr val="EFDA7D"/>
                    </a:gs>
                  </a:gsLst>
                  <a:lin ang="20580000" scaled="0"/>
                </a:gradFill>
                <a:latin typeface="Raleway" charset="0"/>
                <a:ea typeface="微软雅黑" panose="020B0503020204020204" charset="-122"/>
                <a:cs typeface="Raleway" charset="0"/>
              </a:rPr>
              <a:t>微表情</a:t>
            </a:r>
            <a:r>
              <a:rPr lang="en-US" altLang="zh-CN" sz="6000" b="1" dirty="0" smtClean="0">
                <a:ln w="3175"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gradFill>
                  <a:gsLst>
                    <a:gs pos="0">
                      <a:srgbClr val="AC862E"/>
                    </a:gs>
                    <a:gs pos="94000">
                      <a:srgbClr val="AA842A"/>
                    </a:gs>
                    <a:gs pos="59000">
                      <a:srgbClr val="DCC368"/>
                    </a:gs>
                    <a:gs pos="35000">
                      <a:srgbClr val="EFDA7D"/>
                    </a:gs>
                  </a:gsLst>
                  <a:lin ang="20580000" scaled="0"/>
                </a:gradFill>
                <a:latin typeface="Raleway" charset="0"/>
                <a:ea typeface="微软雅黑" panose="020B0503020204020204" charset="-122"/>
                <a:cs typeface="Raleway" charset="0"/>
              </a:rPr>
              <a:t>识别系统</a:t>
            </a:r>
            <a:endParaRPr lang="en-US" altLang="zh-CN" sz="6000" b="1" dirty="0" smtClean="0">
              <a:ln w="3175">
                <a:solidFill>
                  <a:schemeClr val="bg1">
                    <a:lumMod val="95000"/>
                    <a:alpha val="25000"/>
                  </a:schemeClr>
                </a:solidFill>
              </a:ln>
              <a:gradFill>
                <a:gsLst>
                  <a:gs pos="0">
                    <a:srgbClr val="AC862E"/>
                  </a:gs>
                  <a:gs pos="94000">
                    <a:srgbClr val="AA842A"/>
                  </a:gs>
                  <a:gs pos="59000">
                    <a:srgbClr val="DCC368"/>
                  </a:gs>
                  <a:gs pos="35000">
                    <a:srgbClr val="EFDA7D"/>
                  </a:gs>
                </a:gsLst>
                <a:lin ang="20580000" scaled="0"/>
              </a:gradFill>
              <a:latin typeface="Raleway" charset="0"/>
              <a:ea typeface="微软雅黑" panose="020B0503020204020204" charset="-122"/>
              <a:cs typeface="Raleway" charset="0"/>
            </a:endParaRPr>
          </a:p>
        </p:txBody>
      </p:sp>
      <p:sp>
        <p:nvSpPr>
          <p:cNvPr id="6" name="TextBox 291"/>
          <p:cNvSpPr txBox="1"/>
          <p:nvPr/>
        </p:nvSpPr>
        <p:spPr>
          <a:xfrm>
            <a:off x="2748280" y="3575050"/>
            <a:ext cx="7718425" cy="953135"/>
          </a:xfrm>
          <a:prstGeom prst="rect">
            <a:avLst/>
          </a:prstGeom>
          <a:noFill/>
        </p:spPr>
        <p:txBody>
          <a:bodyPr wrap="square" rtlCol="1" anchor="ctr">
            <a:spAutoFit/>
          </a:bodyPr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spc="600" dirty="0" smtClean="0">
                <a:ln w="3175"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gradFill>
                  <a:gsLst>
                    <a:gs pos="0">
                      <a:srgbClr val="FECF40"/>
                    </a:gs>
                    <a:gs pos="100000">
                      <a:srgbClr val="846C21"/>
                    </a:gs>
                  </a:gsLst>
                  <a:lin scaled="0"/>
                </a:gradFill>
                <a:latin typeface="Raleway" charset="0"/>
                <a:ea typeface="微软雅黑" panose="020B0503020204020204" charset="-122"/>
                <a:cs typeface="Raleway" charset="0"/>
                <a:sym typeface="+mn-ea"/>
              </a:rPr>
              <a:t>团队名称：山菜</a:t>
            </a:r>
            <a:endParaRPr lang="zh-CN" altLang="en-US" sz="2800" spc="600" dirty="0" smtClean="0">
              <a:ln w="3175">
                <a:solidFill>
                  <a:schemeClr val="bg1">
                    <a:lumMod val="95000"/>
                    <a:alpha val="25000"/>
                  </a:schemeClr>
                </a:solidFill>
              </a:ln>
              <a:gradFill>
                <a:gsLst>
                  <a:gs pos="0">
                    <a:srgbClr val="FECF40"/>
                  </a:gs>
                  <a:gs pos="100000">
                    <a:srgbClr val="846C21"/>
                  </a:gs>
                </a:gsLst>
                <a:lin scaled="0"/>
              </a:gradFill>
              <a:latin typeface="Raleway" charset="0"/>
              <a:ea typeface="微软雅黑" panose="020B0503020204020204" charset="-122"/>
              <a:cs typeface="Raleway" charset="0"/>
              <a:sym typeface="+mn-ea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spc="600" dirty="0" smtClean="0">
                <a:ln w="3175"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gradFill>
                  <a:gsLst>
                    <a:gs pos="0">
                      <a:srgbClr val="FECF40"/>
                    </a:gs>
                    <a:gs pos="100000">
                      <a:srgbClr val="846C21"/>
                    </a:gs>
                  </a:gsLst>
                  <a:lin scaled="0"/>
                </a:gradFill>
                <a:latin typeface="Raleway" charset="0"/>
                <a:ea typeface="微软雅黑" panose="020B0503020204020204" charset="-122"/>
                <a:cs typeface="Raleway" charset="0"/>
                <a:sym typeface="+mn-ea"/>
              </a:rPr>
              <a:t>	     </a:t>
            </a:r>
            <a:r>
              <a:rPr lang="zh-CN" altLang="en-US" sz="2800" spc="600" dirty="0" smtClean="0">
                <a:ln w="3175"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gradFill>
                  <a:gsLst>
                    <a:gs pos="0">
                      <a:srgbClr val="FECF40"/>
                    </a:gs>
                    <a:gs pos="100000">
                      <a:srgbClr val="846C21"/>
                    </a:gs>
                  </a:gsLst>
                  <a:lin scaled="0"/>
                </a:gradFill>
                <a:latin typeface="Raleway" charset="0"/>
                <a:ea typeface="微软雅黑" panose="020B0503020204020204" charset="-122"/>
                <a:cs typeface="Raleway" charset="0"/>
                <a:sym typeface="+mn-ea"/>
              </a:rPr>
              <a:t>小组</a:t>
            </a:r>
            <a:r>
              <a:rPr lang="en-US" altLang="zh-CN" sz="2800" spc="600" dirty="0" smtClean="0">
                <a:ln w="3175"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gradFill>
                  <a:gsLst>
                    <a:gs pos="0">
                      <a:srgbClr val="FECF40"/>
                    </a:gs>
                    <a:gs pos="100000">
                      <a:srgbClr val="846C21"/>
                    </a:gs>
                  </a:gsLst>
                  <a:lin scaled="0"/>
                </a:gradFill>
                <a:latin typeface="Raleway" charset="0"/>
                <a:ea typeface="微软雅黑" panose="020B0503020204020204" charset="-122"/>
                <a:cs typeface="Raleway" charset="0"/>
                <a:sym typeface="+mn-ea"/>
              </a:rPr>
              <a:t>成员</a:t>
            </a:r>
            <a:r>
              <a:rPr lang="zh-CN" altLang="en-US" sz="2800" spc="600" dirty="0" smtClean="0">
                <a:ln w="3175"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gradFill>
                  <a:gsLst>
                    <a:gs pos="0">
                      <a:srgbClr val="FECF40"/>
                    </a:gs>
                    <a:gs pos="100000">
                      <a:srgbClr val="846C21"/>
                    </a:gs>
                  </a:gsLst>
                  <a:lin scaled="0"/>
                </a:gradFill>
                <a:latin typeface="Raleway" charset="0"/>
                <a:ea typeface="微软雅黑" panose="020B0503020204020204" charset="-122"/>
                <a:cs typeface="Raleway" charset="0"/>
                <a:sym typeface="+mn-ea"/>
              </a:rPr>
              <a:t>：</a:t>
            </a:r>
            <a:r>
              <a:rPr lang="en-US" altLang="zh-CN" sz="2800" spc="600" dirty="0" smtClean="0">
                <a:ln w="3175"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gradFill>
                  <a:gsLst>
                    <a:gs pos="0">
                      <a:srgbClr val="FECF40"/>
                    </a:gs>
                    <a:gs pos="100000">
                      <a:srgbClr val="846C21"/>
                    </a:gs>
                  </a:gsLst>
                  <a:lin scaled="0"/>
                </a:gradFill>
                <a:latin typeface="Raleway" charset="0"/>
                <a:ea typeface="微软雅黑" panose="020B0503020204020204" charset="-122"/>
                <a:cs typeface="Raleway" charset="0"/>
                <a:sym typeface="+mn-ea"/>
              </a:rPr>
              <a:t>李金妲</a:t>
            </a:r>
            <a:r>
              <a:rPr lang="zh-CN" altLang="en-US" sz="2800" spc="600" dirty="0" smtClean="0">
                <a:ln w="3175"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gradFill>
                  <a:gsLst>
                    <a:gs pos="0">
                      <a:srgbClr val="FECF40"/>
                    </a:gs>
                    <a:gs pos="100000">
                      <a:srgbClr val="846C21"/>
                    </a:gs>
                  </a:gsLst>
                  <a:lin scaled="0"/>
                </a:gradFill>
                <a:latin typeface="Raleway" charset="0"/>
                <a:ea typeface="微软雅黑" panose="020B0503020204020204" charset="-122"/>
                <a:cs typeface="Raleway" charset="0"/>
                <a:sym typeface="+mn-ea"/>
              </a:rPr>
              <a:t>、韦</a:t>
            </a:r>
            <a:r>
              <a:rPr lang="en-US" altLang="zh-CN" sz="2800" spc="600" dirty="0" smtClean="0">
                <a:ln w="3175"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gradFill>
                  <a:gsLst>
                    <a:gs pos="0">
                      <a:srgbClr val="FECF40"/>
                    </a:gs>
                    <a:gs pos="100000">
                      <a:srgbClr val="846C21"/>
                    </a:gs>
                  </a:gsLst>
                  <a:lin scaled="0"/>
                </a:gradFill>
                <a:latin typeface="Raleway" charset="0"/>
                <a:ea typeface="微软雅黑" panose="020B0503020204020204" charset="-122"/>
                <a:cs typeface="Raleway" charset="0"/>
                <a:sym typeface="+mn-ea"/>
              </a:rPr>
              <a:t>荣</a:t>
            </a:r>
            <a:r>
              <a:rPr lang="zh-CN" altLang="en-US" sz="2800" spc="600" dirty="0" smtClean="0">
                <a:ln w="3175"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gradFill>
                  <a:gsLst>
                    <a:gs pos="0">
                      <a:srgbClr val="FECF40"/>
                    </a:gs>
                    <a:gs pos="100000">
                      <a:srgbClr val="846C21"/>
                    </a:gs>
                  </a:gsLst>
                  <a:lin scaled="0"/>
                </a:gradFill>
                <a:latin typeface="Raleway" charset="0"/>
                <a:ea typeface="微软雅黑" panose="020B0503020204020204" charset="-122"/>
                <a:cs typeface="Raleway" charset="0"/>
                <a:sym typeface="+mn-ea"/>
              </a:rPr>
              <a:t>桃</a:t>
            </a:r>
            <a:endParaRPr lang="zh-CN" altLang="en-US" sz="2800" spc="600" dirty="0" smtClean="0">
              <a:ln w="3175">
                <a:solidFill>
                  <a:schemeClr val="bg1">
                    <a:lumMod val="95000"/>
                    <a:alpha val="25000"/>
                  </a:schemeClr>
                </a:solidFill>
              </a:ln>
              <a:gradFill>
                <a:gsLst>
                  <a:gs pos="0">
                    <a:srgbClr val="FECF40"/>
                  </a:gs>
                  <a:gs pos="100000">
                    <a:srgbClr val="846C21"/>
                  </a:gs>
                </a:gsLst>
                <a:lin scaled="0"/>
              </a:gradFill>
              <a:latin typeface="Raleway" charset="0"/>
              <a:ea typeface="微软雅黑" panose="020B0503020204020204" charset="-122"/>
              <a:cs typeface="Raleway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fractur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5229860" y="2791460"/>
            <a:ext cx="289433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6000">
                <a:gradFill>
                  <a:gsLst>
                    <a:gs pos="0">
                      <a:srgbClr val="FECF40"/>
                    </a:gs>
                    <a:gs pos="100000">
                      <a:srgbClr val="846C21"/>
                    </a:gs>
                  </a:gsLst>
                  <a:lin scaled="0"/>
                </a:gradFill>
                <a:latin typeface="微软雅黑" panose="020B0503020204020204" charset="-122"/>
                <a:ea typeface="微软雅黑" panose="020B0503020204020204" charset="-122"/>
              </a:rPr>
              <a:t>End!</a:t>
            </a:r>
            <a:endParaRPr lang="en-US" altLang="zh-CN" sz="6000">
              <a:gradFill>
                <a:gsLst>
                  <a:gs pos="0">
                    <a:srgbClr val="FECF40"/>
                  </a:gs>
                  <a:gs pos="100000">
                    <a:srgbClr val="846C21"/>
                  </a:gs>
                </a:gsLst>
                <a:lin scaled="0"/>
              </a:gra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表格 1"/>
          <p:cNvGraphicFramePr/>
          <p:nvPr>
            <p:custDataLst>
              <p:tags r:id="rId1"/>
            </p:custDataLst>
          </p:nvPr>
        </p:nvGraphicFramePr>
        <p:xfrm>
          <a:off x="2874010" y="2512695"/>
          <a:ext cx="7350760" cy="1831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5310"/>
                <a:gridCol w="5505450"/>
              </a:tblGrid>
              <a:tr h="49403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>
                          <a:solidFill>
                            <a:schemeClr val="tx1"/>
                          </a:solidFill>
                        </a:rPr>
                        <a:t>小组成员</a:t>
                      </a:r>
                      <a:endParaRPr lang="zh-CN" altLang="en-US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>
                          <a:solidFill>
                            <a:schemeClr val="tx1"/>
                          </a:solidFill>
                        </a:rPr>
                        <a:t>任务分工</a:t>
                      </a:r>
                      <a:endParaRPr lang="zh-CN" altLang="en-US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51498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 b="1">
                          <a:solidFill>
                            <a:schemeClr val="tx1"/>
                          </a:solidFill>
                          <a:sym typeface="+mn-ea"/>
                        </a:rPr>
                        <a:t>李金妲</a:t>
                      </a:r>
                      <a:endParaRPr lang="zh-CN" altLang="en-US" sz="2400" b="1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 b="1">
                          <a:solidFill>
                            <a:schemeClr val="tx1"/>
                          </a:solidFill>
                        </a:rPr>
                        <a:t>UI</a:t>
                      </a:r>
                      <a:r>
                        <a:rPr lang="zh-CN" altLang="en-US" sz="2400" b="1">
                          <a:solidFill>
                            <a:schemeClr val="tx1"/>
                          </a:solidFill>
                        </a:rPr>
                        <a:t>界面、数据集训练模型、</a:t>
                      </a:r>
                      <a:r>
                        <a:rPr lang="en-US" altLang="zh-CN" sz="2400" b="1">
                          <a:solidFill>
                            <a:schemeClr val="tx1"/>
                          </a:solidFill>
                        </a:rPr>
                        <a:t>PPT</a:t>
                      </a:r>
                      <a:endParaRPr lang="en-US" altLang="zh-CN" sz="24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41084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 b="1">
                          <a:sym typeface="Arial" panose="020B0604020202020204" pitchFamily="34" charset="0"/>
                        </a:rPr>
                        <a:t>韦荣桃</a:t>
                      </a:r>
                      <a:endParaRPr lang="zh-CN" altLang="en-US" sz="2400" b="1"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zh-CN" altLang="en-US" sz="2400" b="1">
                        <a:sym typeface="+mn-ea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 b="1">
                          <a:solidFill>
                            <a:schemeClr val="tx1"/>
                          </a:solidFill>
                        </a:rPr>
                        <a:t>项目环境搭建、图片识别、</a:t>
                      </a:r>
                      <a:r>
                        <a:rPr lang="en-US" altLang="zh-CN" sz="2400" b="1">
                          <a:solidFill>
                            <a:schemeClr val="tx1"/>
                          </a:solidFill>
                        </a:rPr>
                        <a:t>CNN</a:t>
                      </a:r>
                      <a:r>
                        <a:rPr lang="zh-CN" altLang="en-US" sz="2400" b="1">
                          <a:solidFill>
                            <a:schemeClr val="tx1"/>
                          </a:solidFill>
                        </a:rPr>
                        <a:t>模型</a:t>
                      </a:r>
                      <a:endParaRPr lang="zh-CN" altLang="en-US" sz="24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1217295" y="1033145"/>
            <a:ext cx="2555240" cy="645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wrap="square" rtlCol="0">
            <a:spAutoFit/>
          </a:bodyPr>
          <a:p>
            <a:r>
              <a:rPr lang="zh-CN" altLang="en-US" sz="3600">
                <a:gradFill>
                  <a:gsLst>
                    <a:gs pos="0">
                      <a:srgbClr val="FECF40"/>
                    </a:gs>
                    <a:gs pos="100000">
                      <a:srgbClr val="846C21"/>
                    </a:gs>
                  </a:gsLst>
                  <a:lin scaled="0"/>
                </a:gradFill>
                <a:latin typeface="微软雅黑" panose="020B0503020204020204" charset="-122"/>
                <a:ea typeface="微软雅黑" panose="020B0503020204020204" charset="-122"/>
              </a:rPr>
              <a:t>小组分工</a:t>
            </a:r>
            <a:endParaRPr lang="zh-CN" altLang="en-US" sz="3600">
              <a:gradFill>
                <a:gsLst>
                  <a:gs pos="0">
                    <a:srgbClr val="FECF40"/>
                  </a:gs>
                  <a:gs pos="100000">
                    <a:srgbClr val="846C21"/>
                  </a:gs>
                </a:gsLst>
                <a:lin scaled="0"/>
              </a:gra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extBox 291"/>
          <p:cNvSpPr txBox="1"/>
          <p:nvPr/>
        </p:nvSpPr>
        <p:spPr>
          <a:xfrm>
            <a:off x="3279670" y="910519"/>
            <a:ext cx="5633673" cy="645160"/>
          </a:xfrm>
          <a:prstGeom prst="rect">
            <a:avLst/>
          </a:prstGeom>
          <a:noFill/>
        </p:spPr>
        <p:txBody>
          <a:bodyPr wrap="square" rtlCol="1" anchor="ctr">
            <a:spAutoFit/>
          </a:bodyPr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zh-CN" altLang="en-US" sz="3600" b="1" dirty="0" smtClean="0">
                <a:ln w="3175"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gradFill>
                  <a:gsLst>
                    <a:gs pos="0">
                      <a:srgbClr val="AC862E"/>
                    </a:gs>
                    <a:gs pos="94000">
                      <a:srgbClr val="AA842A"/>
                    </a:gs>
                    <a:gs pos="59000">
                      <a:srgbClr val="DCC368"/>
                    </a:gs>
                    <a:gs pos="35000">
                      <a:srgbClr val="EFDA7D"/>
                    </a:gs>
                  </a:gsLst>
                  <a:lin ang="20580000" scaled="0"/>
                </a:gradFill>
                <a:latin typeface="Raleway" charset="0"/>
                <a:ea typeface="微软雅黑" panose="020B0503020204020204" charset="-122"/>
                <a:cs typeface="Raleway" charset="0"/>
              </a:rPr>
              <a:t>微表情识别的背景和意义</a:t>
            </a:r>
            <a:endParaRPr lang="zh-CN" altLang="en-US" sz="3600" b="1" dirty="0" smtClean="0">
              <a:ln w="3175">
                <a:solidFill>
                  <a:schemeClr val="bg1">
                    <a:lumMod val="95000"/>
                    <a:alpha val="25000"/>
                  </a:schemeClr>
                </a:solidFill>
              </a:ln>
              <a:gradFill>
                <a:gsLst>
                  <a:gs pos="0">
                    <a:srgbClr val="AC862E"/>
                  </a:gs>
                  <a:gs pos="94000">
                    <a:srgbClr val="AA842A"/>
                  </a:gs>
                  <a:gs pos="59000">
                    <a:srgbClr val="DCC368"/>
                  </a:gs>
                  <a:gs pos="35000">
                    <a:srgbClr val="EFDA7D"/>
                  </a:gs>
                </a:gsLst>
                <a:lin ang="20580000" scaled="0"/>
              </a:gradFill>
              <a:latin typeface="Raleway" charset="0"/>
              <a:ea typeface="微软雅黑" panose="020B0503020204020204" charset="-122"/>
              <a:cs typeface="Raleway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288030" y="1967230"/>
            <a:ext cx="675068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spc="6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aleway" charset="0"/>
                <a:ea typeface="微软雅黑" panose="020B0503020204020204" charset="-122"/>
                <a:cs typeface="Raleway" charset="0"/>
                <a:sym typeface="+mn-ea"/>
              </a:rPr>
              <a:t>  </a:t>
            </a:r>
            <a:r>
              <a:rPr lang="zh-CN" altLang="en-US" sz="2400" spc="6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Raleway" charset="0"/>
                <a:sym typeface="+mn-ea"/>
              </a:rPr>
              <a:t>当人的心里隐藏某种真实的情绪时,会发生短暂且不由自主的面部表情,这种表情称为微表情,持续时间250 ~ 500 ms "。它微妙的动作和时间之短对人的肉眼来说是巨大的挑战。由于微表情不能伪造和抑制,可作为判断人主观情绪的重要根据，因此在医疗诊断、谎言侦查、商务谈判等各个领域都有重要的价值。</a:t>
            </a:r>
            <a:endParaRPr lang="zh-CN" altLang="en-US" sz="2400" spc="6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Raleway" charset="0"/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" name="TextBox 1"/>
          <p:cNvSpPr txBox="1"/>
          <p:nvPr/>
        </p:nvSpPr>
        <p:spPr>
          <a:xfrm>
            <a:off x="3119120" y="894080"/>
            <a:ext cx="559562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50000"/>
              </a:lnSpc>
            </a:pPr>
            <a:r>
              <a:rPr lang="zh-CN" altLang="en-US" sz="3600" b="1" spc="600" dirty="0" smtClean="0">
                <a:gradFill>
                  <a:gsLst>
                    <a:gs pos="0">
                      <a:srgbClr val="AC862E"/>
                    </a:gs>
                    <a:gs pos="94000">
                      <a:srgbClr val="AA842A"/>
                    </a:gs>
                    <a:gs pos="59000">
                      <a:srgbClr val="DCC368"/>
                    </a:gs>
                    <a:gs pos="35000">
                      <a:srgbClr val="EFDA7D"/>
                    </a:gs>
                  </a:gsLst>
                  <a:lin ang="20580000" scaled="0"/>
                </a:gra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微表情识别的实现原理</a:t>
            </a:r>
            <a:endParaRPr lang="zh-CN" altLang="en-US" sz="3600" b="1" spc="600" dirty="0" smtClean="0">
              <a:gradFill>
                <a:gsLst>
                  <a:gs pos="0">
                    <a:srgbClr val="AC862E"/>
                  </a:gs>
                  <a:gs pos="94000">
                    <a:srgbClr val="AA842A"/>
                  </a:gs>
                  <a:gs pos="59000">
                    <a:srgbClr val="DCC368"/>
                  </a:gs>
                  <a:gs pos="35000">
                    <a:srgbClr val="EFDA7D"/>
                  </a:gs>
                </a:gsLst>
                <a:lin ang="20580000" scaled="0"/>
              </a:gra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912110" y="2232660"/>
            <a:ext cx="641286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spc="6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</a:t>
            </a:r>
            <a:r>
              <a:rPr lang="zh-CN" altLang="en-US" sz="2400" spc="6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采用keras搭建CNN卷积神经网络，利用fer2013数据集训练网络，将每次训练好的模型保存。然后利用opencv跨平台计算机视觉库与摄像头交互，截取摄像头的每一帧图像。调用了opencv的人脸识别来识别出人脸，然后加载训练好的表情识别模型进行预测，最后将预测结果显示在数据表格中。</a:t>
            </a:r>
            <a:endParaRPr lang="zh-CN" altLang="en-US" sz="2400" spc="60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559175" y="2388235"/>
            <a:ext cx="596328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运行环境：</a:t>
            </a:r>
            <a:r>
              <a:rPr lang="en-US" altLang="zh-CN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Pycharm + Python3.6.5</a:t>
            </a:r>
            <a:endParaRPr lang="zh-CN" altLang="en-US" sz="24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使用的第三方库：</a:t>
            </a:r>
            <a:endParaRPr lang="zh-CN" altLang="en-US" sz="24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	Keras 2.1.6</a:t>
            </a:r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endParaRPr lang="zh-CN" altLang="en-US" sz="24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	Pyqt5 5.15</a:t>
            </a:r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lang="en-US" altLang="zh-CN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	      </a:t>
            </a:r>
            <a:endParaRPr lang="zh-CN" altLang="en-US" sz="24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	Opencv-python 4.5.2</a:t>
            </a:r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endParaRPr lang="zh-CN" altLang="en-US" sz="24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79500" y="1056640"/>
            <a:ext cx="36258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>
                <a:gradFill>
                  <a:gsLst>
                    <a:gs pos="0">
                      <a:srgbClr val="FECF40"/>
                    </a:gs>
                    <a:gs pos="100000">
                      <a:srgbClr val="846C21"/>
                    </a:gs>
                  </a:gsLst>
                  <a:lin scaled="0"/>
                </a:gradFill>
                <a:latin typeface="微软雅黑" panose="020B0503020204020204" charset="-122"/>
                <a:ea typeface="微软雅黑" panose="020B0503020204020204" charset="-122"/>
              </a:rPr>
              <a:t>项目环境及配置</a:t>
            </a:r>
            <a:endParaRPr lang="zh-CN" altLang="en-US" sz="3600" b="1">
              <a:gradFill>
                <a:gsLst>
                  <a:gs pos="0">
                    <a:srgbClr val="FECF40"/>
                  </a:gs>
                  <a:gs pos="100000">
                    <a:srgbClr val="846C21"/>
                  </a:gs>
                </a:gsLst>
                <a:lin scaled="0"/>
              </a:gra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518920" y="1016635"/>
            <a:ext cx="254000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3600" b="1">
                <a:gradFill>
                  <a:gsLst>
                    <a:gs pos="0">
                      <a:srgbClr val="FECF40"/>
                    </a:gs>
                    <a:gs pos="100000">
                      <a:srgbClr val="846C21"/>
                    </a:gs>
                  </a:gsLst>
                  <a:lin scaled="0"/>
                </a:gradFill>
                <a:latin typeface="微软雅黑" panose="020B0503020204020204" charset="-122"/>
                <a:ea typeface="微软雅黑" panose="020B0503020204020204" charset="-122"/>
              </a:rPr>
              <a:t>fer2013</a:t>
            </a:r>
            <a:endParaRPr lang="zh-CN" altLang="en-US" sz="3600" b="1">
              <a:gradFill>
                <a:gsLst>
                  <a:gs pos="0">
                    <a:srgbClr val="FECF40"/>
                  </a:gs>
                  <a:gs pos="100000">
                    <a:srgbClr val="846C21"/>
                  </a:gs>
                </a:gsLst>
                <a:lin scaled="0"/>
              </a:gra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132965" y="1859915"/>
            <a:ext cx="7916545" cy="41541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Fer2013人脸表情数据集共包括35887张人脸表情图像， 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其中测试（Training）图像28709张，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测试（Test）和验证（Val）图像各有3589张。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Fer2013 是2013年Kaggle举办的表情识别挑战赛规定使用的 人脸表情数据集。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每张图片都是48*48的灰度图像，给出相应的标签对应含：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0-生气（anger），1-厌恶（disgust），2-恐惧（fear），3-开心（happiness），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4-伤心（sadness），5-惊讶（surprise），6-中性（neutral）。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33040" y="1038225"/>
            <a:ext cx="7715250" cy="523875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44830" y="592455"/>
            <a:ext cx="24174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>
                <a:gradFill>
                  <a:gsLst>
                    <a:gs pos="0">
                      <a:srgbClr val="FECF40"/>
                    </a:gs>
                    <a:gs pos="100000">
                      <a:srgbClr val="846C21"/>
                    </a:gs>
                  </a:gsLst>
                  <a:lin scaled="0"/>
                </a:gra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CNN</a:t>
            </a:r>
            <a:r>
              <a:rPr lang="zh-CN" altLang="en-US" sz="3600">
                <a:gradFill>
                  <a:gsLst>
                    <a:gs pos="0">
                      <a:srgbClr val="FECF40"/>
                    </a:gs>
                    <a:gs pos="100000">
                      <a:srgbClr val="846C21"/>
                    </a:gs>
                  </a:gsLst>
                  <a:lin scaled="0"/>
                </a:gra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模型</a:t>
            </a:r>
            <a:endParaRPr lang="zh-CN" altLang="en-US" sz="3600">
              <a:gradFill>
                <a:gsLst>
                  <a:gs pos="0">
                    <a:srgbClr val="FECF40"/>
                  </a:gs>
                  <a:gs pos="100000">
                    <a:srgbClr val="846C21"/>
                  </a:gs>
                </a:gsLst>
                <a:lin scaled="0"/>
              </a:gra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548640" y="492760"/>
            <a:ext cx="36182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>
                <a:gradFill>
                  <a:gsLst>
                    <a:gs pos="0">
                      <a:srgbClr val="FECF40"/>
                    </a:gs>
                    <a:gs pos="100000">
                      <a:srgbClr val="846C21"/>
                    </a:gs>
                  </a:gsLst>
                  <a:lin scaled="0"/>
                </a:gradFill>
                <a:latin typeface="微软雅黑" panose="020B0503020204020204" charset="-122"/>
                <a:ea typeface="微软雅黑" panose="020B0503020204020204" charset="-122"/>
              </a:rPr>
              <a:t>数据集训练模型</a:t>
            </a:r>
            <a:endParaRPr lang="zh-CN" altLang="en-US" sz="3600">
              <a:gradFill>
                <a:gsLst>
                  <a:gs pos="0">
                    <a:srgbClr val="FECF40"/>
                  </a:gs>
                  <a:gs pos="100000">
                    <a:srgbClr val="846C21"/>
                  </a:gs>
                </a:gsLst>
                <a:lin scaled="0"/>
              </a:gra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21000" y="1235075"/>
            <a:ext cx="6350000" cy="438785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4689475" y="2846705"/>
            <a:ext cx="475424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>
                <a:gradFill>
                  <a:gsLst>
                    <a:gs pos="0">
                      <a:srgbClr val="FECF40"/>
                    </a:gs>
                    <a:gs pos="100000">
                      <a:srgbClr val="846C21"/>
                    </a:gs>
                  </a:gsLst>
                  <a:lin scaled="0"/>
                </a:gradFill>
                <a:latin typeface="微软雅黑" panose="020B0503020204020204" charset="-122"/>
                <a:ea typeface="微软雅黑" panose="020B0503020204020204" charset="-122"/>
              </a:rPr>
              <a:t>项目展示</a:t>
            </a:r>
            <a:endParaRPr lang="zh-CN" altLang="en-US" sz="4000">
              <a:gradFill>
                <a:gsLst>
                  <a:gs pos="0">
                    <a:srgbClr val="FECF40"/>
                  </a:gs>
                  <a:gs pos="100000">
                    <a:srgbClr val="846C21"/>
                  </a:gs>
                </a:gsLst>
                <a:lin scaled="0"/>
              </a:gra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TABLE_BEAUTIFY" val="smartTable{4971ceaa-533c-4e05-8669-8d9229f225f6}"/>
  <p:tag name="TABLE_ENDDRAG_ORIGIN_RECT" val="578*144"/>
  <p:tag name="TABLE_ENDDRAG_RECT" val="237*225*578*144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775</Words>
  <Application>WPS 演示</Application>
  <PresentationFormat>Widescreen</PresentationFormat>
  <Paragraphs>55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6" baseType="lpstr">
      <vt:lpstr>Arial</vt:lpstr>
      <vt:lpstr>宋体</vt:lpstr>
      <vt:lpstr>Wingdings</vt:lpstr>
      <vt:lpstr>微软雅黑</vt:lpstr>
      <vt:lpstr>Raleway</vt:lpstr>
      <vt:lpstr>Segoe Print</vt:lpstr>
      <vt:lpstr>Microsoft Sans Serif</vt:lpstr>
      <vt:lpstr>Calibri Light</vt:lpstr>
      <vt:lpstr>Calibri</vt:lpstr>
      <vt:lpstr>楷体</vt:lpstr>
      <vt:lpstr>Cinzel</vt:lpstr>
      <vt:lpstr>黑体</vt:lpstr>
      <vt:lpstr>Arial Unicode MS</vt:lpstr>
      <vt:lpstr>等线</vt:lpstr>
      <vt:lpstr>等线 Light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妖精的尾巴</dc:creator>
  <cp:lastModifiedBy>SWAG!</cp:lastModifiedBy>
  <cp:revision>272</cp:revision>
  <dcterms:created xsi:type="dcterms:W3CDTF">1900-01-01T00:00:00Z</dcterms:created>
  <dcterms:modified xsi:type="dcterms:W3CDTF">2021-06-16T15:59:39Z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2052-11.1.0.10577</vt:lpwstr>
  </property>
  <property fmtid="{D5CDD505-2E9C-101B-9397-08002B2CF9AE}" pid="3" name="KSOTemplateUUID">
    <vt:lpwstr>v1.0_mb_1D5HgMO7cgJxevJ5C/DGEw==</vt:lpwstr>
  </property>
  <property fmtid="{D5CDD505-2E9C-101B-9397-08002B2CF9AE}" pid="4" name="ICV">
    <vt:lpwstr>302028275C7486085DF3C660A5739870</vt:lpwstr>
  </property>
</Properties>
</file>