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370" r:id="rId2"/>
    <p:sldId id="433" r:id="rId3"/>
    <p:sldId id="469" r:id="rId4"/>
    <p:sldId id="470" r:id="rId5"/>
    <p:sldId id="471" r:id="rId6"/>
    <p:sldId id="438" r:id="rId7"/>
    <p:sldId id="441" r:id="rId8"/>
    <p:sldId id="439" r:id="rId9"/>
    <p:sldId id="488" r:id="rId10"/>
    <p:sldId id="489" r:id="rId11"/>
    <p:sldId id="472" r:id="rId12"/>
    <p:sldId id="442" r:id="rId13"/>
    <p:sldId id="482" r:id="rId14"/>
    <p:sldId id="484" r:id="rId15"/>
    <p:sldId id="440" r:id="rId16"/>
    <p:sldId id="475" r:id="rId17"/>
    <p:sldId id="483" r:id="rId18"/>
    <p:sldId id="490" r:id="rId19"/>
    <p:sldId id="491" r:id="rId20"/>
    <p:sldId id="493" r:id="rId21"/>
    <p:sldId id="494" r:id="rId22"/>
    <p:sldId id="492" r:id="rId23"/>
    <p:sldId id="443" r:id="rId24"/>
    <p:sldId id="473" r:id="rId25"/>
    <p:sldId id="444" r:id="rId26"/>
    <p:sldId id="477" r:id="rId27"/>
    <p:sldId id="479" r:id="rId28"/>
    <p:sldId id="445" r:id="rId29"/>
    <p:sldId id="478" r:id="rId30"/>
    <p:sldId id="446" r:id="rId31"/>
    <p:sldId id="447" r:id="rId32"/>
    <p:sldId id="480" r:id="rId33"/>
    <p:sldId id="448" r:id="rId34"/>
    <p:sldId id="481" r:id="rId35"/>
    <p:sldId id="449" r:id="rId36"/>
    <p:sldId id="485" r:id="rId37"/>
    <p:sldId id="450" r:id="rId38"/>
    <p:sldId id="451" r:id="rId39"/>
    <p:sldId id="452" r:id="rId40"/>
    <p:sldId id="496" r:id="rId41"/>
    <p:sldId id="497" r:id="rId42"/>
    <p:sldId id="504" r:id="rId43"/>
    <p:sldId id="505" r:id="rId44"/>
    <p:sldId id="498" r:id="rId45"/>
    <p:sldId id="502" r:id="rId46"/>
    <p:sldId id="503" r:id="rId47"/>
    <p:sldId id="499" r:id="rId48"/>
    <p:sldId id="501" r:id="rId49"/>
    <p:sldId id="500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8000"/>
    <a:srgbClr val="FFFF00"/>
    <a:srgbClr val="C1F3FF"/>
    <a:srgbClr val="00CCFF"/>
    <a:srgbClr val="66FF33"/>
    <a:srgbClr val="FBD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1" autoAdjust="0"/>
    <p:restoredTop sz="71505" autoAdjust="0"/>
  </p:normalViewPr>
  <p:slideViewPr>
    <p:cSldViewPr>
      <p:cViewPr varScale="1">
        <p:scale>
          <a:sx n="104" d="100"/>
          <a:sy n="104" d="100"/>
        </p:scale>
        <p:origin x="-1024" y="-96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5A5C0-EBC3-7444-8CBE-16E8F3DE0B9A}" type="datetimeFigureOut">
              <a:rPr lang="en-US"/>
              <a:pPr/>
              <a:t>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2CA2ED-2C67-CC47-B61B-AF438B1C74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9030035-B2B0-F44F-A2B1-D1FCE7BDB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3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3D54FDB-C360-A34D-AEA9-2645DC6C76CE}" type="slidenum">
              <a:rPr lang="en-US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AF3011F-B55E-9B46-BB13-24A5E236A302}" type="slidenum">
              <a:rPr lang="en-US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interesting parts: </a:t>
            </a:r>
            <a:r>
              <a:rPr lang="ja-JP" altLang="en-US"/>
              <a:t>“</a:t>
            </a:r>
            <a:r>
              <a:rPr lang="en-US"/>
              <a:t>path</a:t>
            </a:r>
            <a:r>
              <a:rPr lang="ja-JP" altLang="en-US"/>
              <a:t>”</a:t>
            </a:r>
            <a:r>
              <a:rPr lang="en-US"/>
              <a:t> is the file you want to use. these are flags. you can combine them, you can do read only AND create – that</a:t>
            </a:r>
            <a:r>
              <a:rPr lang="ja-JP" altLang="en-US"/>
              <a:t>’</a:t>
            </a:r>
            <a:r>
              <a:rPr lang="en-US"/>
              <a:t>s what they don</a:t>
            </a:r>
            <a:r>
              <a:rPr lang="ja-JP" altLang="en-US"/>
              <a:t>’</a:t>
            </a:r>
            <a:r>
              <a:rPr lang="en-US"/>
              <a:t>t understand about create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you could add a </a:t>
            </a:r>
            <a:r>
              <a:rPr lang="ja-JP" altLang="en-US"/>
              <a:t>“</a:t>
            </a:r>
            <a:r>
              <a:rPr lang="en-US"/>
              <a:t> | CREATE </a:t>
            </a:r>
            <a:r>
              <a:rPr lang="ja-JP" altLang="en-US"/>
              <a:t>“</a:t>
            </a:r>
            <a:r>
              <a:rPr lang="en-US"/>
              <a:t> in there too, just to show them how ti works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93E344D-25A4-4A47-97A8-7851363E24C5}" type="slidenum">
              <a:rPr lang="en-US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F3B4DB5-57EC-F248-B119-389607F2AB43}" type="slidenum">
              <a:rPr lang="en-US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ask after close can you still use fd? 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082A77-5515-9F4B-ABE3-CD0D0E1D9015}" type="slidenum">
              <a:rPr lang="en-US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1308840-9C54-C145-A729-E41C90399F59}" type="slidenum">
              <a:rPr lang="en-US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you want to get concepts across</a:t>
            </a:r>
          </a:p>
          <a:p>
            <a:pPr eaLnBrk="1" hangingPunct="1"/>
            <a:r>
              <a:rPr lang="en-US"/>
              <a:t>todo: add popups for takeways maybe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F535197-48B4-5448-8458-3EE917AADFB9}" type="slidenum">
              <a:rPr lang="en-US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4E56460-2AE6-F648-9043-2E3FEA56B24D}" type="slidenum">
              <a:rPr lang="en-US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383D712-E790-B34D-9A8C-B4BE8ADDF439}" type="slidenum">
              <a:rPr lang="en-US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251CF5-9855-DA47-9C0D-8B9D1B86A3C8}" type="slidenum">
              <a:rPr lang="en-US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E0B967E-9CF4-2046-A943-36CDF5BD6B4C}" type="slidenum">
              <a:rPr lang="en-US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D8D410-7358-BA45-B198-605C9C63895D}" type="slidenum">
              <a:rPr lang="en-US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4976F0A-C698-CB41-82BB-0FCEAF1297F4}" type="slidenum">
              <a:rPr lang="en-US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A2B22F-27E7-3546-B30F-0A812E874973}" type="slidenum">
              <a:rPr lang="en-US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58B0D67-7B45-674D-A388-93A9194D5329}" type="slidenum">
              <a:rPr lang="en-US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E8216EA-82FB-4347-906D-CC8ED07247F9}" type="slidenum">
              <a:rPr lang="en-US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468CEB6-5166-D746-866D-A520D8A626A2}" type="slidenum">
              <a:rPr lang="en-US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56</a:t>
            </a:r>
          </a:p>
          <a:p>
            <a:r>
              <a:rPr lang="en-US"/>
              <a:t>789</a:t>
            </a:r>
          </a:p>
          <a:p>
            <a:r>
              <a:rPr lang="en-US"/>
              <a:t>56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2B844FE-3CEB-6046-A1CF-FE7A4637C7ED}" type="slidenum">
              <a:rPr lang="en-US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D10610A-DFB9-094B-A117-44E41EAB70A6}" type="slidenum">
              <a:rPr lang="en-US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6169C93-2D56-B842-8BB6-2920C9AB7647}" type="slidenum">
              <a:rPr lang="en-US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what is diff bt library and sys call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6ABEE07-3DE8-5540-B482-D9C2664B538B}" type="slidenum">
              <a:rPr lang="en-US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662BA42-7BAC-9C42-B407-9765A703F154}" type="slidenum">
              <a:rPr lang="en-US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5D3C570-CB6B-0248-945F-A5F4823FA980}" type="slidenum">
              <a:rPr lang="en-US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don</a:t>
            </a:r>
            <a:r>
              <a:rPr lang="ja-JP" altLang="en-US"/>
              <a:t>’</a:t>
            </a:r>
            <a:r>
              <a:rPr lang="en-US"/>
              <a:t>t just read this. say, </a:t>
            </a:r>
            <a:r>
              <a:rPr lang="ja-JP" altLang="en-US"/>
              <a:t>“</a:t>
            </a:r>
            <a:r>
              <a:rPr lang="en-US"/>
              <a:t>this is stat, it gets you info about file</a:t>
            </a:r>
          </a:p>
          <a:p>
            <a:r>
              <a:rPr lang="en-US"/>
              <a:t>you can see patterns for what we will see in all system calls</a:t>
            </a:r>
          </a:p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544A29C-AF7A-7C49-9836-BB44ADABB8A3}" type="slidenum">
              <a:rPr lang="en-US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you want to go into this some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DC900C4-76F7-894F-A070-B3D0DC21261B}" type="slidenum">
              <a:rPr lang="en-US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  <a:ea typeface="+mn-ea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  <a:ea typeface="+mn-ea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</p:grpSp>
      <p:sp>
        <p:nvSpPr>
          <p:cNvPr id="1597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9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4770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AA97F7A7-5E81-7E43-A5AC-88D3C4438C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9F1F7-D969-794D-A1B5-3EA48C0AFA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0873E-7E3F-AB4B-AF1C-00F93BECA7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7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8E296-51AD-C54F-83E8-57384B738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0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77483-75D5-6A48-8EC9-AAC10B772B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2AA4E-8902-DD41-98F1-3C0A995701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3335B-F480-014A-8736-EEB46CB994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EDF55-83B8-4347-9002-1D6CD39991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1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00895-ECFC-B748-A2CF-2541B8326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5B9EC-9293-CF4C-B0D8-6F39702210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22E41-5906-8646-817A-A6164CC89A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  <a:ea typeface="+mn-ea"/>
            </a:endParaRP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886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587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068B312-6A58-4246-A8FE-24038CB929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8729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sp>
        <p:nvSpPr>
          <p:cNvPr id="158730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ahoma" pitchFamily="34" charset="0"/>
              <a:ea typeface="+mn-ea"/>
            </a:endParaRPr>
          </a:p>
        </p:txBody>
      </p:sp>
      <p:pic>
        <p:nvPicPr>
          <p:cNvPr id="1035" name="Picture 11" descr="uiu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8" y="6327775"/>
            <a:ext cx="347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CS 241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January 27, 2012</a:t>
            </a:r>
            <a:endParaRPr lang="en-US" dirty="0">
              <a:latin typeface="Arial" charset="0"/>
            </a:endParaRPr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659E540-843E-6647-9496-43E75D3FC741}" type="slidenum">
              <a:rPr lang="en-US"/>
              <a:pPr/>
              <a:t>1</a:t>
            </a:fld>
            <a:endParaRPr lang="en-US"/>
          </a:p>
        </p:txBody>
      </p:sp>
      <p:sp>
        <p:nvSpPr>
          <p:cNvPr id="3077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5300">
                <a:latin typeface="Arial" charset="0"/>
              </a:rPr>
              <a:t>System Calls and I/O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304800" y="1828800"/>
          <a:ext cx="8458200" cy="259556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29101"/>
                <a:gridCol w="4229099"/>
              </a:tblGrid>
              <a:tr h="37079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Directory and File System Management</a:t>
                      </a:r>
                    </a:p>
                  </a:txBody>
                  <a:tcPr marT="45714" marB="45714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 = 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mkdir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(name, mode)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 a new directory 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 = 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rmdir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(name)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Remove an empty directory 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 = link(name, name)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 a new entry, name, pointing to name 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 = unlink(name)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 a directory entry 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 = mount(special, name, flag)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 a file system 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 = </a:t>
                      </a:r>
                      <a:r>
                        <a:rPr lang="en-US" sz="1400" b="1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umount</a:t>
                      </a:r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(special)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Unmount</a:t>
                      </a:r>
                      <a:r>
                        <a:rPr lang="en-US" sz="1400" dirty="0" smtClean="0"/>
                        <a:t> a file system</a:t>
                      </a:r>
                    </a:p>
                  </a:txBody>
                  <a:tcPr marT="45714" marB="45714"/>
                </a:tc>
              </a:tr>
            </a:tbl>
          </a:graphicData>
        </a:graphic>
      </p:graphicFrame>
      <p:sp>
        <p:nvSpPr>
          <p:cNvPr id="12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Major System Calls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4419600"/>
          <a:ext cx="8458200" cy="1857375"/>
        </p:xfrm>
        <a:graphic>
          <a:graphicData uri="http://schemas.openxmlformats.org/drawingml/2006/table">
            <a:tbl>
              <a:tblPr/>
              <a:tblGrid>
                <a:gridCol w="4229100"/>
                <a:gridCol w="4229100"/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Miscellaneous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 = chdir(dirname)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Change the working directory 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 = chmod(name, mode)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Change a file</a:t>
                      </a: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 protection bits 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 = kill(pid, signal)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Send a signal to a process 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seconds = time(&amp;seconds)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Get the elapsed time since January 1, 1970   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23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FCE2B7D-C1DE-F046-816E-D5D45CFE5EC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 System and I/O Related System Calls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file system</a:t>
            </a:r>
          </a:p>
          <a:p>
            <a:pPr lvl="1" eaLnBrk="1" hangingPunct="1"/>
            <a:r>
              <a:rPr lang="en-US">
                <a:latin typeface="Arial" charset="0"/>
              </a:rPr>
              <a:t>A means to organize, retrieve, and updated data in persistent storage</a:t>
            </a:r>
          </a:p>
          <a:p>
            <a:pPr lvl="1" eaLnBrk="1" hangingPunct="1"/>
            <a:r>
              <a:rPr lang="en-US">
                <a:latin typeface="Arial" charset="0"/>
              </a:rPr>
              <a:t>A hierarchical arrangement of directories</a:t>
            </a:r>
          </a:p>
          <a:p>
            <a:pPr lvl="1" eaLnBrk="1" hangingPunct="1"/>
            <a:r>
              <a:rPr lang="en-US">
                <a:latin typeface="Arial" charset="0"/>
              </a:rPr>
              <a:t>Bookkeeping information (file metadata) </a:t>
            </a:r>
          </a:p>
          <a:p>
            <a:pPr lvl="2" eaLnBrk="1" hangingPunct="1"/>
            <a:r>
              <a:rPr lang="en-US">
                <a:latin typeface="Arial" charset="0"/>
              </a:rPr>
              <a:t>File length, # bytes, modified timestamp, etc</a:t>
            </a:r>
          </a:p>
          <a:p>
            <a:pPr eaLnBrk="1" hangingPunct="1"/>
            <a:r>
              <a:rPr lang="en-US">
                <a:latin typeface="Arial" charset="0"/>
              </a:rPr>
              <a:t>Unix file system</a:t>
            </a:r>
          </a:p>
          <a:p>
            <a:pPr lvl="1" eaLnBrk="1" hangingPunct="1"/>
            <a:r>
              <a:rPr lang="en-US">
                <a:latin typeface="Arial" charset="0"/>
              </a:rPr>
              <a:t>Root file system starts with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/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B9E7E37-7FE0-B940-B3B9-D83B4C63C04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Why does the OS control I/O?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Safety </a:t>
            </a:r>
          </a:p>
          <a:p>
            <a:pPr lvl="1" eaLnBrk="1" hangingPunct="1"/>
            <a:r>
              <a:rPr lang="en-US" sz="2400">
                <a:latin typeface="Arial" charset="0"/>
              </a:rPr>
              <a:t>The computer must ensure that if a program has a bug in it, then it doesn't crash or mess up </a:t>
            </a:r>
          </a:p>
          <a:p>
            <a:pPr lvl="2" eaLnBrk="1" hangingPunct="1"/>
            <a:r>
              <a:rPr lang="en-US" sz="2000">
                <a:latin typeface="Arial" charset="0"/>
              </a:rPr>
              <a:t>The system</a:t>
            </a:r>
          </a:p>
          <a:p>
            <a:pPr lvl="2" eaLnBrk="1" hangingPunct="1"/>
            <a:r>
              <a:rPr lang="en-US" sz="2000">
                <a:latin typeface="Arial" charset="0"/>
              </a:rPr>
              <a:t>Other programs that may be running at the same time or later</a:t>
            </a:r>
          </a:p>
          <a:p>
            <a:pPr eaLnBrk="1" hangingPunct="1"/>
            <a:r>
              <a:rPr lang="en-US" sz="2800">
                <a:latin typeface="Arial" charset="0"/>
              </a:rPr>
              <a:t>Fairness</a:t>
            </a:r>
          </a:p>
          <a:p>
            <a:pPr lvl="1" eaLnBrk="1" hangingPunct="1"/>
            <a:r>
              <a:rPr lang="en-US" sz="2400">
                <a:latin typeface="Arial" charset="0"/>
              </a:rPr>
              <a:t>Make sure other programs have a fair use of device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D3A568C-2271-C242-83C1-A22CFC469C6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Basic Unix Concepts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Input/Output – I/O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Per-process table of I/O 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Table entries describe files, sockets, devices, pipes,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Table entry/index into table called </a:t>
            </a:r>
            <a:r>
              <a:rPr lang="ja-JP" altLang="en-US" sz="1800">
                <a:latin typeface="Arial" charset="0"/>
              </a:rPr>
              <a:t>“</a:t>
            </a:r>
            <a:r>
              <a:rPr lang="en-US" sz="1800">
                <a:latin typeface="Arial" charset="0"/>
              </a:rPr>
              <a:t>file descriptor</a:t>
            </a:r>
            <a:r>
              <a:rPr lang="ja-JP" altLang="en-US" sz="1800">
                <a:latin typeface="Arial" charset="0"/>
              </a:rPr>
              <a:t>”</a:t>
            </a:r>
            <a:endParaRPr lang="en-US" sz="180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Unifies I/O interface</a:t>
            </a:r>
          </a:p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2424627-6BD0-8F47-B77D-88170D632FF2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3825875"/>
            <a:ext cx="1255713" cy="3381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  <a:ea typeface="+mn-ea"/>
              </a:rPr>
              <a:t>user space</a:t>
            </a:r>
            <a:endParaRPr lang="en-US" sz="1600" dirty="0">
              <a:latin typeface="+mn-lt"/>
              <a:ea typeface="+mn-ea"/>
            </a:endParaRP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3297238" y="4362450"/>
            <a:ext cx="120650" cy="1019175"/>
            <a:chOff x="3171" y="2705"/>
            <a:chExt cx="46" cy="390"/>
          </a:xfrm>
        </p:grpSpPr>
        <p:grpSp>
          <p:nvGrpSpPr>
            <p:cNvPr id="15403" name="Group 6"/>
            <p:cNvGrpSpPr>
              <a:grpSpLocks/>
            </p:cNvGrpSpPr>
            <p:nvPr/>
          </p:nvGrpSpPr>
          <p:grpSpPr bwMode="auto">
            <a:xfrm>
              <a:off x="3171" y="2912"/>
              <a:ext cx="46" cy="196"/>
              <a:chOff x="1296" y="1104"/>
              <a:chExt cx="96" cy="96"/>
            </a:xfrm>
          </p:grpSpPr>
          <p:grpSp>
            <p:nvGrpSpPr>
              <p:cNvPr id="15411" name="Group 7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20" name="AutoShape 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AutoShape 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5412" name="Group 10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18" name="AutoShape 11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5404" name="Group 13"/>
            <p:cNvGrpSpPr>
              <a:grpSpLocks/>
            </p:cNvGrpSpPr>
            <p:nvPr/>
          </p:nvGrpSpPr>
          <p:grpSpPr bwMode="auto">
            <a:xfrm>
              <a:off x="3171" y="2717"/>
              <a:ext cx="46" cy="196"/>
              <a:chOff x="1296" y="1104"/>
              <a:chExt cx="96" cy="96"/>
            </a:xfrm>
          </p:grpSpPr>
          <p:grpSp>
            <p:nvGrpSpPr>
              <p:cNvPr id="15405" name="Group 14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14" name="AutoShape 15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  <p:sp>
              <p:nvSpPr>
                <p:cNvPr id="15" name="AutoShape 16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5406" name="Group 17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12" name="AutoShape 1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  <p:sp>
              <p:nvSpPr>
                <p:cNvPr id="13" name="AutoShape 1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</p:grpSp>
        </p:grpSp>
      </p:grpSp>
      <p:cxnSp>
        <p:nvCxnSpPr>
          <p:cNvPr id="15368" name="AutoShape 20"/>
          <p:cNvCxnSpPr>
            <a:cxnSpLocks noChangeShapeType="1"/>
            <a:stCxn id="24" idx="3"/>
          </p:cNvCxnSpPr>
          <p:nvPr/>
        </p:nvCxnSpPr>
        <p:spPr bwMode="auto">
          <a:xfrm flipV="1">
            <a:off x="1984375" y="4427538"/>
            <a:ext cx="1312863" cy="468312"/>
          </a:xfrm>
          <a:prstGeom prst="curvedConnector3">
            <a:avLst>
              <a:gd name="adj1" fmla="val 4994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289050" y="4603750"/>
            <a:ext cx="695325" cy="193675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>
              <a:latin typeface="+mn-lt"/>
              <a:ea typeface="+mn-ea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1289050" y="4797425"/>
            <a:ext cx="695325" cy="195263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>
              <a:latin typeface="+mn-lt"/>
              <a:ea typeface="+mn-ea"/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1289050" y="4992688"/>
            <a:ext cx="695325" cy="236537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1289050" y="5186363"/>
            <a:ext cx="695325" cy="19685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1289050" y="5383213"/>
            <a:ext cx="695325" cy="193675"/>
          </a:xfrm>
          <a:prstGeom prst="flowChartProcess">
            <a:avLst/>
          </a:prstGeom>
          <a:solidFill>
            <a:srgbClr val="9933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pPr algn="ctr">
              <a:defRPr/>
            </a:pPr>
            <a:endParaRPr lang="en-US" sz="1600">
              <a:latin typeface="+mn-lt"/>
              <a:ea typeface="+mn-ea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2598738" y="4070350"/>
            <a:ext cx="1587" cy="2192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6405563" y="4873625"/>
            <a:ext cx="1004887" cy="369888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pipe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405563" y="4054475"/>
            <a:ext cx="1004887" cy="369888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latin typeface="+mn-lt"/>
                <a:ea typeface="+mn-ea"/>
              </a:rPr>
              <a:t>file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6405563" y="5486400"/>
            <a:ext cx="1004887" cy="523875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socket</a:t>
            </a:r>
            <a:endParaRPr lang="en-US" sz="2800" dirty="0">
              <a:latin typeface="+mn-lt"/>
              <a:ea typeface="+mn-ea"/>
            </a:endParaRPr>
          </a:p>
        </p:txBody>
      </p:sp>
      <p:cxnSp>
        <p:nvCxnSpPr>
          <p:cNvPr id="15378" name="AutoShape 30"/>
          <p:cNvCxnSpPr>
            <a:cxnSpLocks noChangeShapeType="1"/>
            <a:endCxn id="30" idx="1"/>
          </p:cNvCxnSpPr>
          <p:nvPr/>
        </p:nvCxnSpPr>
        <p:spPr bwMode="auto">
          <a:xfrm flipV="1">
            <a:off x="5443538" y="4238625"/>
            <a:ext cx="962025" cy="56356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31"/>
          <p:cNvCxnSpPr>
            <a:cxnSpLocks noChangeShapeType="1"/>
            <a:endCxn id="31" idx="1"/>
          </p:cNvCxnSpPr>
          <p:nvPr/>
        </p:nvCxnSpPr>
        <p:spPr bwMode="auto">
          <a:xfrm>
            <a:off x="5443538" y="5657850"/>
            <a:ext cx="962025" cy="9048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32"/>
          <p:cNvCxnSpPr>
            <a:cxnSpLocks noChangeShapeType="1"/>
            <a:endCxn id="29" idx="1"/>
          </p:cNvCxnSpPr>
          <p:nvPr/>
        </p:nvCxnSpPr>
        <p:spPr bwMode="auto">
          <a:xfrm flipV="1">
            <a:off x="5443538" y="5057775"/>
            <a:ext cx="962025" cy="15716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667000" y="5418138"/>
            <a:ext cx="1609725" cy="83026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+mn-ea"/>
              </a:rPr>
              <a:t>Per-process file</a:t>
            </a:r>
          </a:p>
          <a:p>
            <a:pPr algn="ctr">
              <a:defRPr/>
            </a:pPr>
            <a:r>
              <a:rPr lang="en-US" sz="1600" dirty="0">
                <a:latin typeface="+mn-lt"/>
                <a:ea typeface="+mn-ea"/>
              </a:rPr>
              <a:t>descriptor</a:t>
            </a:r>
          </a:p>
          <a:p>
            <a:pPr algn="ctr">
              <a:defRPr/>
            </a:pPr>
            <a:r>
              <a:rPr lang="en-US" sz="1600" dirty="0">
                <a:latin typeface="+mn-lt"/>
                <a:ea typeface="+mn-ea"/>
              </a:rPr>
              <a:t>table</a:t>
            </a:r>
            <a:endParaRPr lang="en-US" sz="1400" dirty="0">
              <a:latin typeface="+mn-lt"/>
              <a:ea typeface="+mn-ea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944813" y="3843338"/>
            <a:ext cx="788987" cy="3381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  <a:ea typeface="+mn-ea"/>
              </a:rPr>
              <a:t>kernel</a:t>
            </a:r>
            <a:endParaRPr lang="en-US" sz="1600" dirty="0">
              <a:latin typeface="+mn-lt"/>
              <a:ea typeface="+mn-ea"/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6865938" y="6096000"/>
            <a:ext cx="133350" cy="12382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6865938" y="6346825"/>
            <a:ext cx="133350" cy="123825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6865938" y="6599238"/>
            <a:ext cx="133350" cy="122237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grpSp>
        <p:nvGrpSpPr>
          <p:cNvPr id="15386" name="Group 38"/>
          <p:cNvGrpSpPr>
            <a:grpSpLocks/>
          </p:cNvGrpSpPr>
          <p:nvPr/>
        </p:nvGrpSpPr>
        <p:grpSpPr bwMode="auto">
          <a:xfrm>
            <a:off x="4940300" y="4492625"/>
            <a:ext cx="503238" cy="1647825"/>
            <a:chOff x="3171" y="2705"/>
            <a:chExt cx="46" cy="390"/>
          </a:xfrm>
        </p:grpSpPr>
        <p:grpSp>
          <p:nvGrpSpPr>
            <p:cNvPr id="15389" name="Group 39"/>
            <p:cNvGrpSpPr>
              <a:grpSpLocks/>
            </p:cNvGrpSpPr>
            <p:nvPr/>
          </p:nvGrpSpPr>
          <p:grpSpPr bwMode="auto">
            <a:xfrm>
              <a:off x="3171" y="2912"/>
              <a:ext cx="46" cy="196"/>
              <a:chOff x="1296" y="1104"/>
              <a:chExt cx="96" cy="96"/>
            </a:xfrm>
          </p:grpSpPr>
          <p:grpSp>
            <p:nvGrpSpPr>
              <p:cNvPr id="15397" name="Group 40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53" name="AutoShape 41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  <p:sp>
              <p:nvSpPr>
                <p:cNvPr id="54" name="AutoShape 42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5398" name="Group 43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51" name="AutoShape 44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  <p:sp>
              <p:nvSpPr>
                <p:cNvPr id="52" name="AutoShape 45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5390" name="Group 46"/>
            <p:cNvGrpSpPr>
              <a:grpSpLocks/>
            </p:cNvGrpSpPr>
            <p:nvPr/>
          </p:nvGrpSpPr>
          <p:grpSpPr bwMode="auto">
            <a:xfrm>
              <a:off x="3171" y="2717"/>
              <a:ext cx="46" cy="196"/>
              <a:chOff x="1296" y="1104"/>
              <a:chExt cx="96" cy="96"/>
            </a:xfrm>
          </p:grpSpPr>
          <p:grpSp>
            <p:nvGrpSpPr>
              <p:cNvPr id="15391" name="Group 47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47" name="AutoShape 48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  <p:sp>
              <p:nvSpPr>
                <p:cNvPr id="48" name="AutoShape 49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5392" name="Group 50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45" name="AutoShape 51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AutoShape 52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200">
                    <a:latin typeface="+mn-lt"/>
                    <a:ea typeface="+mn-ea"/>
                  </a:endParaRPr>
                </a:p>
              </p:txBody>
            </p:sp>
          </p:grpSp>
        </p:grpSp>
      </p:grpSp>
      <p:cxnSp>
        <p:nvCxnSpPr>
          <p:cNvPr id="15387" name="AutoShape 53"/>
          <p:cNvCxnSpPr>
            <a:cxnSpLocks noChangeShapeType="1"/>
          </p:cNvCxnSpPr>
          <p:nvPr/>
        </p:nvCxnSpPr>
        <p:spPr bwMode="auto">
          <a:xfrm>
            <a:off x="3417888" y="4427538"/>
            <a:ext cx="1522412" cy="1198562"/>
          </a:xfrm>
          <a:prstGeom prst="curved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4241800" y="3962400"/>
            <a:ext cx="1881188" cy="5810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+mn-ea"/>
              </a:rPr>
              <a:t>system open file table</a:t>
            </a:r>
            <a:endParaRPr lang="en-US" sz="14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Basic Unix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Error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errno</a:t>
            </a:r>
            <a:r>
              <a:rPr lang="en-US" sz="1800" b="1">
                <a:latin typeface="Courier-Bold" charset="0"/>
              </a:rPr>
              <a:t> </a:t>
            </a:r>
            <a:r>
              <a:rPr lang="en-US" sz="1800">
                <a:latin typeface="Arial" charset="0"/>
              </a:rPr>
              <a:t>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Arial" charset="0"/>
              </a:rPr>
              <a:t>Unix provides a globally accessible integer variable that contains an error code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Return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Arial" charset="0"/>
              </a:rPr>
              <a:t>0 on success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Arial" charset="0"/>
              </a:rPr>
              <a:t>-1 on failure for functions returning integer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latin typeface="Arial" charset="0"/>
              </a:rPr>
              <a:t>NULL on failure for functions returning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Examples (see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errno.h</a:t>
            </a:r>
            <a:r>
              <a:rPr lang="en-US" sz="1800">
                <a:latin typeface="Arial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EPERM	1      /* Operation not permitted */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ENOENT   	2      /* No such file or directory */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ESRCH    	3      /* No such process */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EINTR    	4      /* Interrupted system call */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EIO      	5      /* I/O error */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ENXIO    	6      /* No such device or address </a:t>
            </a: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*/</a:t>
            </a:r>
            <a:endParaRPr lang="en-US" sz="14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914A79D-2DC9-D644-9973-9685474A02EA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System Calls for I/O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Get information about a file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int stat(const char* name, struct stat* buf);</a:t>
            </a:r>
            <a:endParaRPr lang="en-US" sz="200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Open (and/or create) a file for reading, writing or both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int open (const char* name, in flags);</a:t>
            </a:r>
          </a:p>
          <a:p>
            <a:pPr eaLnBrk="1" hangingPunct="1"/>
            <a:r>
              <a:rPr lang="en-US" sz="2400">
                <a:latin typeface="Arial" charset="0"/>
              </a:rPr>
              <a:t>Read data from one buffer to file descriptor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size_t read (int fd, void* buf, size_t cnt);</a:t>
            </a:r>
          </a:p>
          <a:p>
            <a:pPr eaLnBrk="1" hangingPunct="1"/>
            <a:r>
              <a:rPr lang="en-US" sz="2400">
                <a:latin typeface="Arial" charset="0"/>
              </a:rPr>
              <a:t>Write data from file descriptor into buffer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size_t write (int fd, void* buf, size_t cnt);</a:t>
            </a:r>
          </a:p>
          <a:p>
            <a:pPr eaLnBrk="1" hangingPunct="1"/>
            <a:r>
              <a:rPr lang="en-US" sz="2400">
                <a:latin typeface="Arial" charset="0"/>
              </a:rPr>
              <a:t>Close a file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int close(int fd);</a:t>
            </a:r>
            <a:endParaRPr lang="en-US" sz="20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D69681-39EA-424A-B6D7-0CFBA362C1CB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System Calls for I/O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They look like regular procedure calls but are different</a:t>
            </a:r>
          </a:p>
          <a:p>
            <a:pPr lvl="1" eaLnBrk="1" hangingPunct="1"/>
            <a:r>
              <a:rPr lang="en-US" sz="2400">
                <a:latin typeface="Arial" charset="0"/>
              </a:rPr>
              <a:t>A system call makes a request to the operating system by trapping into kernel mode</a:t>
            </a:r>
          </a:p>
          <a:p>
            <a:pPr lvl="1" eaLnBrk="1" hangingPunct="1"/>
            <a:r>
              <a:rPr lang="en-US" sz="2400">
                <a:latin typeface="Arial" charset="0"/>
              </a:rPr>
              <a:t>A procedure call just jumps to a procedure defined elsewhere in your program</a:t>
            </a:r>
          </a:p>
          <a:p>
            <a:pPr eaLnBrk="1" hangingPunct="1"/>
            <a:r>
              <a:rPr lang="en-US" sz="2800">
                <a:latin typeface="Arial" charset="0"/>
              </a:rPr>
              <a:t>Some library procedure calls may themselves make a system call</a:t>
            </a:r>
          </a:p>
          <a:p>
            <a:pPr lvl="1" eaLnBrk="1" hangingPunct="1"/>
            <a:r>
              <a:rPr lang="en-US" sz="2400">
                <a:latin typeface="Arial" charset="0"/>
              </a:rPr>
              <a:t>e.g.,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fopen() </a:t>
            </a:r>
            <a:r>
              <a:rPr lang="en-US" sz="2400">
                <a:latin typeface="Arial" charset="0"/>
              </a:rPr>
              <a:t>calls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open()</a:t>
            </a:r>
            <a:endParaRPr lang="en-US" sz="2400">
              <a:latin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5844614-F87F-8140-96D3-7031CC7A1F7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File: Statistics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#include &lt;sys/stat.h&gt;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int stat(const char* name, struct stat* buf);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Get information about a file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</a:rPr>
              <a:t>0 on success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</a:rPr>
              <a:t>-1 on error, sets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errno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Parameters: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name</a:t>
            </a:r>
            <a:r>
              <a:rPr lang="en-US" sz="1800">
                <a:latin typeface="Arial" charset="0"/>
              </a:rPr>
              <a:t>: </a:t>
            </a:r>
            <a:r>
              <a:rPr lang="en-US" sz="1600">
                <a:latin typeface="Arial" charset="0"/>
              </a:rPr>
              <a:t>Path to file you want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>
                <a:latin typeface="Arial" charset="0"/>
              </a:rPr>
              <a:t> Absolute paths begin with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sz="1400" b="1">
                <a:latin typeface="Courier New" charset="0"/>
              </a:rPr>
              <a:t>/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sz="1400">
                <a:latin typeface="Arial" charset="0"/>
              </a:rPr>
              <a:t>, relative paths do not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buf</a:t>
            </a:r>
            <a:r>
              <a:rPr lang="en-US" sz="1800">
                <a:latin typeface="Arial" charset="0"/>
              </a:rPr>
              <a:t>: Statistics structure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off_t st_size</a:t>
            </a:r>
            <a:r>
              <a:rPr lang="en-US" sz="1400">
                <a:latin typeface="Arial" charset="0"/>
              </a:rPr>
              <a:t>: Size in bytes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time_t st_mtime</a:t>
            </a:r>
            <a:r>
              <a:rPr lang="en-US" sz="1400">
                <a:latin typeface="Arial" charset="0"/>
              </a:rPr>
              <a:t>: Date of last modification.  Seconds since January 1, 1970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</a:rPr>
              <a:t>Also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int fstat(int filedes, struct stat *buf);</a:t>
            </a:r>
            <a:endParaRPr lang="en-US" sz="2200">
              <a:latin typeface="Arial" charset="0"/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4E316C-CB85-2B4F-93E8-BCB9CDDE7D3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-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stat()</a:t>
            </a:r>
            <a:r>
              <a:rPr lang="en-US">
                <a:latin typeface="Arial" charset="0"/>
              </a:rPr>
              <a:t>)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&lt;unistd.h&gt; 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&lt;stdio.h&gt; 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&lt;sys/stat.h&gt;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&lt;sys/types.h&gt; </a:t>
            </a:r>
            <a:endParaRPr lang="en-US" sz="20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main(int argc, char **argv) { 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struct stat fileStat; 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if(argc != 2) 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return 1; 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if(stat(argv[1], &amp;fileStat) &lt; 0) 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return 1; 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printf("Information for %s\n",argv[1]); 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printf("---------------------------\n");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printf("File Size: \t\t%d bytes\n", fileStat.st_size); printf("Number of Links: \t%d\n", fileStat.st_nlink); 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printf("File inode: \t\t%d\n", fileStat.st_ino); 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</a:p>
          <a:p>
            <a:pPr>
              <a:buFont typeface="Wingdings" charset="0"/>
              <a:buNone/>
            </a:pPr>
            <a:endParaRPr lang="en-US" sz="16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CC61829-33E5-BA4F-8204-6A9008655FCF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-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stat()</a:t>
            </a:r>
            <a:r>
              <a:rPr lang="en-US">
                <a:latin typeface="Arial" charset="0"/>
              </a:rPr>
              <a:t>)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printf("File Permissions: \t");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 (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S_ISDIR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(fileStat.st_mode)) ? "d" : "-");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 (fileStat.st_mode &amp;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S_IRUSR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) ? "r" : "-");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 (fileStat.st_mode &amp;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S_IWUSR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) ? "w" : "-");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 (fileStat.st_mode &amp;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S_IXUSR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) ? "x" : "-");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 (fileStat.st_mode &amp;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S_IRGRP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) ? "r" : "-");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 (fileStat.st_mode &amp;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S_IWGRP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) ? "w" : "-");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 (fileStat.st_mode &amp;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S_IXGRP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) ? "x" : "-");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 (fileStat.st_mode &amp;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S_IROTH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) ? "r" : "-");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 (fileStat.st_mode &amp;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S_IWOTH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) ? "w" : "-");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 (fileStat.st_mode &amp;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S_IXOTH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) ? "x" : "-");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printf("\n\n"); printf("The file %s a symbolic link\n", (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S_ISLNK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(fileStat.st_mode)) ? "is" : "is not");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return 0;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 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BA9DE4B-0DC0-6149-B193-DD4AB4702EFF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This lecture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Goals</a:t>
            </a:r>
          </a:p>
          <a:p>
            <a:pPr lvl="1" eaLnBrk="1" hangingPunct="1"/>
            <a:r>
              <a:rPr lang="en-US" sz="2000">
                <a:latin typeface="Arial" charset="0"/>
              </a:rPr>
              <a:t>Get you familiar with necessary basic system &amp; I/O calls to do programming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Things covered in this lecture</a:t>
            </a:r>
          </a:p>
          <a:p>
            <a:pPr lvl="1" eaLnBrk="1" hangingPunct="1"/>
            <a:r>
              <a:rPr lang="en-US" sz="2000">
                <a:latin typeface="Arial" charset="0"/>
              </a:rPr>
              <a:t>Basic file system calls</a:t>
            </a:r>
          </a:p>
          <a:p>
            <a:pPr lvl="1" eaLnBrk="1" hangingPunct="1"/>
            <a:r>
              <a:rPr lang="en-US" sz="2000">
                <a:latin typeface="Arial" charset="0"/>
              </a:rPr>
              <a:t>I/O calls</a:t>
            </a:r>
          </a:p>
          <a:p>
            <a:pPr lvl="1" eaLnBrk="1" hangingPunct="1"/>
            <a:r>
              <a:rPr lang="en-US" sz="2000">
                <a:latin typeface="Arial" charset="0"/>
              </a:rPr>
              <a:t>Signals</a:t>
            </a:r>
          </a:p>
          <a:p>
            <a:pPr lvl="1" eaLnBrk="1" hangingPunct="1"/>
            <a:endParaRPr lang="en-US" sz="2000"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Note: we will come back later to discuss the above things at the concept level</a:t>
            </a: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1C7AF4-86DE-394C-9603-146CF243DDC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Useful Macros: File types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Is file a symbolic link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S_ISLNK  </a:t>
            </a:r>
          </a:p>
          <a:p>
            <a:r>
              <a:rPr lang="en-US">
                <a:latin typeface="Arial" charset="0"/>
              </a:rPr>
              <a:t>Is file a regular file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S_ISREG</a:t>
            </a:r>
          </a:p>
          <a:p>
            <a:r>
              <a:rPr lang="en-US">
                <a:latin typeface="Arial" charset="0"/>
              </a:rPr>
              <a:t>Is file a character device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S_ISCHR</a:t>
            </a:r>
          </a:p>
        </p:txBody>
      </p:sp>
      <p:sp>
        <p:nvSpPr>
          <p:cNvPr id="2253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Is file a block device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S_ISBLK</a:t>
            </a:r>
          </a:p>
          <a:p>
            <a:r>
              <a:rPr lang="en-US">
                <a:latin typeface="Arial" charset="0"/>
              </a:rPr>
              <a:t>Is file a FIFO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S_ISFIFO</a:t>
            </a:r>
          </a:p>
          <a:p>
            <a:r>
              <a:rPr lang="en-US">
                <a:latin typeface="Arial" charset="0"/>
              </a:rPr>
              <a:t>Is file a unix socket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S_ISSOCK</a:t>
            </a:r>
          </a:p>
        </p:txBody>
      </p:sp>
      <p:sp>
        <p:nvSpPr>
          <p:cNvPr id="225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225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7DF3AEA-0A31-794E-805E-4142DA74D840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Useful Macros: File Modes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S_IRWXU </a:t>
            </a:r>
          </a:p>
          <a:p>
            <a:pPr lvl="1"/>
            <a:r>
              <a:rPr lang="en-US" sz="2000">
                <a:latin typeface="Arial" charset="0"/>
              </a:rPr>
              <a:t>read, write, execute/search by owner </a:t>
            </a:r>
          </a:p>
          <a:p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S_IRUSR </a:t>
            </a:r>
          </a:p>
          <a:p>
            <a:pPr lvl="1"/>
            <a:r>
              <a:rPr lang="en-US" sz="2000">
                <a:latin typeface="Arial" charset="0"/>
              </a:rPr>
              <a:t>read permission, owner </a:t>
            </a:r>
          </a:p>
          <a:p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S_IWUSR </a:t>
            </a:r>
          </a:p>
          <a:p>
            <a:pPr lvl="1"/>
            <a:r>
              <a:rPr lang="en-US" sz="2000">
                <a:latin typeface="Arial" charset="0"/>
              </a:rPr>
              <a:t>write permission, owner </a:t>
            </a:r>
          </a:p>
          <a:p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S_IXUSR </a:t>
            </a:r>
          </a:p>
          <a:p>
            <a:pPr lvl="1"/>
            <a:r>
              <a:rPr lang="en-US" sz="2000">
                <a:latin typeface="Arial" charset="0"/>
              </a:rPr>
              <a:t>execute/search permission, owner </a:t>
            </a:r>
          </a:p>
          <a:p>
            <a:pPr lvl="1"/>
            <a:endParaRPr lang="en-US" sz="2000">
              <a:latin typeface="Arial" charset="0"/>
            </a:endParaRPr>
          </a:p>
        </p:txBody>
      </p:sp>
      <p:sp>
        <p:nvSpPr>
          <p:cNvPr id="2355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S_IRGRP </a:t>
            </a:r>
          </a:p>
          <a:p>
            <a:pPr lvl="1"/>
            <a:r>
              <a:rPr lang="en-US" sz="2000">
                <a:latin typeface="Arial" charset="0"/>
              </a:rPr>
              <a:t>read permission, group </a:t>
            </a:r>
          </a:p>
          <a:p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S_IRWXO </a:t>
            </a:r>
          </a:p>
          <a:p>
            <a:pPr lvl="1"/>
            <a:r>
              <a:rPr lang="en-US" sz="2000">
                <a:latin typeface="Arial" charset="0"/>
              </a:rPr>
              <a:t>read, write, execute/search by others 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B9E52E-8C09-1646-98F9-675646F6DC68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 -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stat()</a:t>
            </a:r>
            <a:r>
              <a:rPr lang="en-US">
                <a:latin typeface="Arial" charset="0"/>
              </a:rPr>
              <a:t>)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Information for testfile.sh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---------------------------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Size: 36 bytes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Number of Links: 1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inode: 180055 </a:t>
            </a: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File Permissions: -rwxr-xr-x </a:t>
            </a:r>
          </a:p>
          <a:p>
            <a:pPr>
              <a:buFont typeface="Wingdings" charset="0"/>
              <a:buNone/>
            </a:pPr>
            <a:endParaRPr lang="en-US" sz="14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The file is not a symbolic link 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C5A7F29-D6A6-6549-93BE-6FFFC4B18008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File: Open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#include &lt;sys/types.h&gt;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#include &lt;sys/stat.h&gt;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latin typeface="Courier New" charset="0"/>
              </a:rPr>
              <a:t>#include &lt;fcntl.h&gt;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int open (const char* path, int flags [, int mode ]);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Open (and/or create) a file for reading, writing or both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Returns: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</a:rPr>
              <a:t>Return value </a:t>
            </a:r>
            <a:r>
              <a:rPr lang="en-US" sz="1600">
                <a:latin typeface="Arial" charset="0"/>
                <a:sym typeface="Symbol" charset="0"/>
              </a:rPr>
              <a:t> 0 : Success - </a:t>
            </a:r>
            <a:r>
              <a:rPr lang="en-US" sz="1600">
                <a:latin typeface="Arial" charset="0"/>
              </a:rPr>
              <a:t>New file descriptor on success</a:t>
            </a:r>
            <a:endParaRPr lang="en-US" sz="1600">
              <a:latin typeface="Arial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</a:rPr>
              <a:t>Return value = -1: Error, check value of </a:t>
            </a:r>
            <a:r>
              <a:rPr lang="en-US" sz="1600" b="1">
                <a:solidFill>
                  <a:srgbClr val="0000FF"/>
                </a:solidFill>
                <a:latin typeface="Courier New" charset="0"/>
              </a:rPr>
              <a:t>errno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path</a:t>
            </a:r>
            <a:r>
              <a:rPr lang="en-US" sz="1800">
                <a:latin typeface="Arial" charset="0"/>
              </a:rPr>
              <a:t>: Path to file you want to use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>
                <a:latin typeface="Arial" charset="0"/>
              </a:rPr>
              <a:t> Absolute paths begin with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sz="1400" b="1">
                <a:latin typeface="Courier New" charset="0"/>
              </a:rPr>
              <a:t>/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sz="1400">
                <a:latin typeface="Arial" charset="0"/>
              </a:rPr>
              <a:t>, relative paths do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flags</a:t>
            </a:r>
            <a:r>
              <a:rPr lang="en-US" sz="1800">
                <a:latin typeface="Arial" charset="0"/>
              </a:rPr>
              <a:t>: How you would like to use the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O_RDONLY</a:t>
            </a:r>
            <a:r>
              <a:rPr lang="en-US" sz="1400">
                <a:latin typeface="Arial" charset="0"/>
              </a:rPr>
              <a:t>: read only, 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O_WRONLY</a:t>
            </a:r>
            <a:r>
              <a:rPr lang="en-US" sz="1400">
                <a:latin typeface="Arial" charset="0"/>
              </a:rPr>
              <a:t>: write only, 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O_RDWR</a:t>
            </a:r>
            <a:r>
              <a:rPr lang="en-US" sz="1400">
                <a:latin typeface="Arial" charset="0"/>
              </a:rPr>
              <a:t>: read and write, 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O_CREAT</a:t>
            </a:r>
            <a:r>
              <a:rPr lang="en-US" sz="1400">
                <a:latin typeface="Arial" charset="0"/>
              </a:rPr>
              <a:t>: create file if it doesn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sz="1400">
                <a:latin typeface="Arial" charset="0"/>
              </a:rPr>
              <a:t>t exist, </a:t>
            </a:r>
            <a:r>
              <a:rPr lang="en-US" sz="1400" b="1">
                <a:solidFill>
                  <a:srgbClr val="0000FF"/>
                </a:solidFill>
                <a:latin typeface="Courier New" charset="0"/>
              </a:rPr>
              <a:t>O_EXCL</a:t>
            </a:r>
            <a:r>
              <a:rPr lang="en-US" sz="1400">
                <a:latin typeface="Arial" charset="0"/>
              </a:rPr>
              <a:t>: prevent creation if it already exists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2A203F5-5609-344F-B31A-90EDB9DFC77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open()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#include &lt;fcntl.h&gt;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#include &lt;errno.h&gt;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extern int errno;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main() {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int fd;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fd = open("foo.txt", O_RDONLY | O_CREAT);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printf("%d\n", fd);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if (fd=-1) {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printf ("Error Number %d\n", errno);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perror("Program");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}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81C66A6-BB91-B04E-8117-738891437EBE}" type="slidenum">
              <a:rPr lang="en-US"/>
              <a:pPr/>
              <a:t>24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3962400"/>
            <a:ext cx="5715000" cy="304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4648200"/>
            <a:ext cx="2057400" cy="304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67400" y="4953000"/>
            <a:ext cx="914400" cy="304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28800" y="5334000"/>
            <a:ext cx="2743200" cy="304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2438400"/>
            <a:ext cx="3886200" cy="1200150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Tahoma" pitchFamily="34" charset="0"/>
                <a:cs typeface="Tahoma" pitchFamily="34" charset="0"/>
              </a:rPr>
              <a:t>Argument: string</a:t>
            </a:r>
          </a:p>
          <a:p>
            <a:pPr>
              <a:defRPr/>
            </a:pPr>
            <a:r>
              <a:rPr lang="en-US" dirty="0">
                <a:latin typeface="+mn-lt"/>
                <a:ea typeface="Tahoma" pitchFamily="34" charset="0"/>
                <a:cs typeface="Tahoma" pitchFamily="34" charset="0"/>
              </a:rPr>
              <a:t>Output: the string, a colon, and a description of the error condition stored in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errno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>
            <a:off x="3733800" y="4038600"/>
            <a:ext cx="167640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File: Close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 b="1">
                <a:latin typeface="Courier New" charset="0"/>
              </a:rPr>
              <a:t>#include &lt;fcntl.h&gt;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</a:rPr>
              <a:t>int close(int fd);</a:t>
            </a:r>
          </a:p>
          <a:p>
            <a:pPr eaLnBrk="1" hangingPunct="1"/>
            <a:r>
              <a:rPr lang="en-US" sz="2400">
                <a:latin typeface="Arial" charset="0"/>
              </a:rPr>
              <a:t>Close a file</a:t>
            </a:r>
          </a:p>
          <a:p>
            <a:pPr lvl="1" eaLnBrk="1" hangingPunct="1"/>
            <a:r>
              <a:rPr lang="en-US" sz="2000">
                <a:latin typeface="Arial" charset="0"/>
              </a:rPr>
              <a:t>Tells the operating system you are done with a file descriptor</a:t>
            </a:r>
          </a:p>
          <a:p>
            <a:pPr eaLnBrk="1" hangingPunct="1"/>
            <a:r>
              <a:rPr lang="en-US" sz="2400">
                <a:latin typeface="Arial" charset="0"/>
              </a:rPr>
              <a:t>Return:</a:t>
            </a:r>
          </a:p>
          <a:p>
            <a:pPr lvl="1" eaLnBrk="1" hangingPunct="1"/>
            <a:r>
              <a:rPr lang="en-US" sz="2000">
                <a:latin typeface="Arial" charset="0"/>
              </a:rPr>
              <a:t>0 on success</a:t>
            </a:r>
          </a:p>
          <a:p>
            <a:pPr lvl="1" eaLnBrk="1" hangingPunct="1"/>
            <a:r>
              <a:rPr lang="en-US" sz="2000">
                <a:latin typeface="Arial" charset="0"/>
              </a:rPr>
              <a:t>-1 on error, sets </a:t>
            </a: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errno</a:t>
            </a:r>
            <a:endParaRPr lang="en-US" sz="200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r>
              <a:rPr lang="en-US" sz="2400">
                <a:latin typeface="Arial" charset="0"/>
              </a:rPr>
              <a:t>Parameters:</a:t>
            </a:r>
          </a:p>
          <a:p>
            <a:pPr lvl="1" eaLnBrk="1" hangingPunct="1"/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fd</a:t>
            </a:r>
            <a:r>
              <a:rPr lang="en-US" sz="2000">
                <a:latin typeface="Arial" charset="0"/>
              </a:rPr>
              <a:t>: file descriptor</a:t>
            </a:r>
            <a:endParaRPr lang="en-US">
              <a:latin typeface="Arial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BCC84FE-C4EA-1243-B97E-CB9C5BE4A7A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close()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#include &lt;fcntl.h&gt;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main(){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int fd1;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if(( fd1 = open(</a:t>
            </a:r>
            <a:r>
              <a:rPr lang="ja-JP" alt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foo.txt", O_RDONLY)) &lt; 0){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perror("c1");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exit(1);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}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if (close(fd1) &lt; 0) {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		perror("c1");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exit(1);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}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printf("closed the fd.\n");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A63BEDC-6571-B94D-96B7-370CAD77FF51}" type="slidenum">
              <a:rPr lang="en-US"/>
              <a:pPr/>
              <a:t>26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4648200"/>
            <a:ext cx="1524000" cy="304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close()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#include &lt;fcntl.h&gt;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main(){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int fd1;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if(( fd1 = open(</a:t>
            </a:r>
            <a:r>
              <a:rPr lang="ja-JP" alt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foo.txt", O_RDONLY)) &lt; 0){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perror("c1");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exit(1);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}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if (close(fd1) &lt; 0) {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		perror("c1");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exit(1);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}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printf("closed the fd.\n");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6ECF56F-6442-3C44-B09C-70BE4B2146C1}" type="slidenum">
              <a:rPr lang="en-US"/>
              <a:pPr/>
              <a:t>27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00600" y="4191000"/>
            <a:ext cx="367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2060"/>
                </a:solidFill>
                <a:latin typeface="Arial" charset="0"/>
              </a:rPr>
              <a:t>After close, can you still use the</a:t>
            </a:r>
            <a:br>
              <a:rPr lang="en-US" b="1">
                <a:solidFill>
                  <a:srgbClr val="002060"/>
                </a:solidFill>
                <a:latin typeface="Arial" charset="0"/>
              </a:rPr>
            </a:br>
            <a:r>
              <a:rPr lang="en-US" b="1">
                <a:solidFill>
                  <a:srgbClr val="002060"/>
                </a:solidFill>
                <a:latin typeface="Arial" charset="0"/>
              </a:rPr>
              <a:t>file descriptor?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00600" y="5257800"/>
            <a:ext cx="362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2060"/>
                </a:solidFill>
                <a:latin typeface="Arial" charset="0"/>
              </a:rPr>
              <a:t>Why do we need to close a file?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File: Read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#include &lt;fcntl.h&gt;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size_t read (int fd, void* buf, size_t cnt);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Read data from one buffer to file 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</a:rPr>
              <a:t>Read </a:t>
            </a: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1600">
                <a:latin typeface="Arial" charset="0"/>
              </a:rPr>
              <a:t> bytes from the file specified by </a:t>
            </a: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fd</a:t>
            </a:r>
            <a:r>
              <a:rPr lang="en-US" sz="1600">
                <a:latin typeface="Arial" charset="0"/>
              </a:rPr>
              <a:t> into the memory location pointed to by </a:t>
            </a: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buf</a:t>
            </a:r>
            <a:endParaRPr lang="en-US" sz="160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Return: How many bytes were actually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Number of bytes read on success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0 on reaching end of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-1 on error, sets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errno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-1 on signal interrupt, sets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errno</a:t>
            </a:r>
            <a:r>
              <a:rPr lang="en-US" sz="1800">
                <a:latin typeface="Arial" charset="0"/>
              </a:rPr>
              <a:t> to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EINTR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fd</a:t>
            </a:r>
            <a:r>
              <a:rPr lang="en-US" sz="1800">
                <a:latin typeface="Arial" charset="0"/>
              </a:rPr>
              <a:t>: file 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buf</a:t>
            </a:r>
            <a:r>
              <a:rPr lang="en-US" sz="1800">
                <a:latin typeface="Arial" charset="0"/>
              </a:rPr>
              <a:t>: buffer to read data from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cnt</a:t>
            </a:r>
            <a:r>
              <a:rPr lang="en-US" sz="1800">
                <a:latin typeface="Arial" charset="0"/>
              </a:rPr>
              <a:t>: length of buffer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1FD2079-5AC3-164F-BF33-949B17E5849A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File: Read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size_t read (int fd, void* buf, size_t cnt);</a:t>
            </a:r>
          </a:p>
          <a:p>
            <a:pPr eaLnBrk="1" hangingPunct="1"/>
            <a:r>
              <a:rPr lang="en-US" sz="2400">
                <a:latin typeface="Arial" charset="0"/>
              </a:rPr>
              <a:t>Things to be careful about</a:t>
            </a:r>
          </a:p>
          <a:p>
            <a:pPr lvl="1" eaLnBrk="1" hangingPunct="1"/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buf </a:t>
            </a:r>
            <a:r>
              <a:rPr lang="en-US" sz="2000">
                <a:latin typeface="Arial" charset="0"/>
              </a:rPr>
              <a:t>needs to point to a valid memory location with length not smaller than the specified size </a:t>
            </a:r>
          </a:p>
          <a:p>
            <a:pPr lvl="2" eaLnBrk="1" hangingPunct="1"/>
            <a:r>
              <a:rPr lang="en-US" sz="1800">
                <a:latin typeface="Arial" charset="0"/>
              </a:rPr>
              <a:t>Otherwise, what could happen?</a:t>
            </a:r>
          </a:p>
          <a:p>
            <a:pPr lvl="1" eaLnBrk="1" hangingPunct="1"/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fd </a:t>
            </a:r>
            <a:r>
              <a:rPr lang="en-US" sz="2000">
                <a:latin typeface="Arial" charset="0"/>
              </a:rPr>
              <a:t>should be a valid file descriptor returned from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open() </a:t>
            </a:r>
            <a:r>
              <a:rPr lang="en-US" sz="2000">
                <a:latin typeface="Arial" charset="0"/>
              </a:rPr>
              <a:t>to perform read operation</a:t>
            </a:r>
          </a:p>
          <a:p>
            <a:pPr lvl="2" eaLnBrk="1" hangingPunct="1"/>
            <a:r>
              <a:rPr lang="en-US" sz="1800">
                <a:latin typeface="Arial" charset="0"/>
              </a:rPr>
              <a:t>Otherwise, what could happen?</a:t>
            </a:r>
          </a:p>
          <a:p>
            <a:pPr lvl="1" eaLnBrk="1" hangingPunct="1"/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cnt </a:t>
            </a:r>
            <a:r>
              <a:rPr lang="en-US" sz="2000">
                <a:latin typeface="Arial" charset="0"/>
              </a:rPr>
              <a:t>is the requested number of bytes read, while the return value is the actual number of bytes read</a:t>
            </a:r>
          </a:p>
          <a:p>
            <a:pPr lvl="2" eaLnBrk="1" hangingPunct="1"/>
            <a:r>
              <a:rPr lang="en-US" sz="1800">
                <a:latin typeface="Arial" charset="0"/>
              </a:rPr>
              <a:t>How could this happen?</a:t>
            </a:r>
            <a:endParaRPr lang="en-US" sz="2000">
              <a:latin typeface="Arial" charset="0"/>
            </a:endParaRPr>
          </a:p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1DBB2A-1BAB-3C47-8664-B2DD882E38D1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System Calls versus Function Calls?</a:t>
            </a:r>
          </a:p>
        </p:txBody>
      </p:sp>
      <p:sp>
        <p:nvSpPr>
          <p:cNvPr id="51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22DBC71-F7D8-EC43-AF25-AF1E886C441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read()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2771" name="Content Placeholder 1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4308475" cy="4114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#include &lt;fcntl.h&gt;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main() {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char *c;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int fd, sz;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c = (char *) malloc(100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* sizeof(char));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fd = open(</a:t>
            </a:r>
            <a:r>
              <a:rPr lang="ja-JP" alt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foo.txt",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	O_RDONLY);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if (fd &lt; 0) {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perror("r1");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exit(1);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}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32772" name="Content Placeholder 13"/>
          <p:cNvSpPr>
            <a:spLocks noGrp="1"/>
          </p:cNvSpPr>
          <p:nvPr>
            <p:ph sz="half" idx="2"/>
          </p:nvPr>
        </p:nvSpPr>
        <p:spPr>
          <a:xfrm>
            <a:off x="5084763" y="1981200"/>
            <a:ext cx="3754437" cy="4114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sz = read(fd, c, 10);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printf("called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read(%d, c, 10). 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returned that %d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bytes  were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read.\n", fd, sz);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c[sz] = '\0';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printf("Those bytes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are as follows: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%s\n", c);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close(fd);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97CA5E0-B76A-7E4E-92DA-F0DD6630EE19}" type="slidenum">
              <a:rPr lang="en-US"/>
              <a:pPr/>
              <a:t>30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62600" y="1981200"/>
            <a:ext cx="2971800" cy="381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62600" y="3962400"/>
            <a:ext cx="1905000" cy="381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File: Write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#include &lt;fcntl.h&gt;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size_t write (int fd, void* buf, size_t cnt);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Write data from file descriptor into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Writes the bytes stored in 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buf</a:t>
            </a:r>
            <a:r>
              <a:rPr lang="en-US" sz="1800">
                <a:latin typeface="Arial" charset="0"/>
              </a:rPr>
              <a:t> to the file specified by 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Return: How many bytes were actually 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Number of bytes written on success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0 on reaching end of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-1 on error, sets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errno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</a:rPr>
              <a:t>-1 on signal interrupt, sets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errno</a:t>
            </a:r>
            <a:r>
              <a:rPr lang="en-US" sz="1800">
                <a:latin typeface="Arial" charset="0"/>
              </a:rPr>
              <a:t> to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EINTR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fd</a:t>
            </a:r>
            <a:r>
              <a:rPr lang="en-US" sz="1800">
                <a:latin typeface="Arial" charset="0"/>
              </a:rPr>
              <a:t>: file 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buf</a:t>
            </a:r>
            <a:r>
              <a:rPr lang="en-US" sz="1800">
                <a:latin typeface="Arial" charset="0"/>
              </a:rPr>
              <a:t>: buffer to write data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cnt</a:t>
            </a:r>
            <a:r>
              <a:rPr lang="en-US" sz="1800">
                <a:latin typeface="Arial" charset="0"/>
              </a:rPr>
              <a:t>: length of buffer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F8C0BF3-1D34-2944-8E15-AFB81F084CEF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File: Write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size_t write (int fd, void* buf, size_t cnt);</a:t>
            </a:r>
          </a:p>
          <a:p>
            <a:pPr eaLnBrk="1" hangingPunct="1"/>
            <a:r>
              <a:rPr lang="en-US" sz="2800">
                <a:latin typeface="Arial" charset="0"/>
              </a:rPr>
              <a:t>Things to be careful about</a:t>
            </a:r>
          </a:p>
          <a:p>
            <a:pPr lvl="1" eaLnBrk="1" hangingPunct="1"/>
            <a:r>
              <a:rPr lang="en-US" sz="2400">
                <a:latin typeface="Arial" charset="0"/>
              </a:rPr>
              <a:t>The file needs to be opened for write operations</a:t>
            </a:r>
          </a:p>
          <a:p>
            <a:pPr lvl="1" eaLnBrk="1" hangingPunct="1"/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buf</a:t>
            </a:r>
            <a:r>
              <a:rPr lang="en-US" sz="2400">
                <a:latin typeface="Arial" charset="0"/>
              </a:rPr>
              <a:t> needs to be at least as long as specified by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cnt</a:t>
            </a:r>
          </a:p>
          <a:p>
            <a:pPr lvl="2" eaLnBrk="1" hangingPunct="1"/>
            <a:r>
              <a:rPr lang="en-US" sz="2000">
                <a:latin typeface="Arial" charset="0"/>
              </a:rPr>
              <a:t>If not, what will happen?</a:t>
            </a:r>
          </a:p>
          <a:p>
            <a:pPr lvl="1" eaLnBrk="1" hangingPunct="1"/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cnt </a:t>
            </a:r>
            <a:r>
              <a:rPr lang="en-US" sz="2400">
                <a:latin typeface="Arial" charset="0"/>
              </a:rPr>
              <a:t>is the requested number of bytes to write, while the return value is the actual number of bytes written</a:t>
            </a:r>
          </a:p>
          <a:p>
            <a:pPr lvl="2" eaLnBrk="1" hangingPunct="1"/>
            <a:r>
              <a:rPr lang="en-US" sz="2000">
                <a:latin typeface="Arial" charset="0"/>
              </a:rPr>
              <a:t>How could this happen?</a:t>
            </a:r>
            <a:endParaRPr lang="en-US">
              <a:latin typeface="Arial" charset="0"/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92E462C-C71D-5747-BFB6-F2D974DE920B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write()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5843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800" b="1">
                <a:latin typeface="Courier New" charset="0"/>
                <a:cs typeface="Courier New" charset="0"/>
              </a:rPr>
              <a:t>#include &lt;fcntl.h&gt;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main()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int fd, sz;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fd = open("out3",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O_RDWR | O_CREAT |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O_APPEND, 0644);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if (fd &lt; 0) {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perror("r1");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exit(1);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}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35844" name="Content Placeholder 9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4135437" cy="4114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 	sz = write(fd, "cs241\n",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strlen("cs241\n"));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printf("called write(%d,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\"cs360\\n\", %d). 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it returned %d\n",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fd, strlen("cs360\n"), 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sz);</a:t>
            </a:r>
          </a:p>
          <a:p>
            <a:pPr eaLnBrk="1" hangingPunct="1">
              <a:buFont typeface="Wingdings" charset="0"/>
              <a:buNone/>
            </a:pPr>
            <a:endParaRPr lang="en-US" sz="18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close(fd);</a:t>
            </a:r>
          </a:p>
          <a:p>
            <a:pPr eaLnBrk="1" hangingPunct="1">
              <a:buFont typeface="Wingdings" charset="0"/>
              <a:buNone/>
            </a:pP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804CCB-75AD-F046-A547-CE8E6068F1F5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0" y="1981200"/>
            <a:ext cx="3581400" cy="762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 Pointers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All open files have a "file pointer" associated with them to record the current position for the next file operation</a:t>
            </a:r>
          </a:p>
          <a:p>
            <a:pPr eaLnBrk="1" hangingPunct="1"/>
            <a:r>
              <a:rPr lang="en-US" sz="2800">
                <a:latin typeface="Arial" charset="0"/>
              </a:rPr>
              <a:t>On open</a:t>
            </a:r>
          </a:p>
          <a:p>
            <a:pPr lvl="1" eaLnBrk="1" hangingPunct="1"/>
            <a:r>
              <a:rPr lang="en-US" sz="2400">
                <a:latin typeface="Arial" charset="0"/>
              </a:rPr>
              <a:t>File pointer points to the beginning of the file</a:t>
            </a:r>
          </a:p>
          <a:p>
            <a:pPr eaLnBrk="1" hangingPunct="1"/>
            <a:r>
              <a:rPr lang="en-US" sz="2800">
                <a:latin typeface="Arial" charset="0"/>
              </a:rPr>
              <a:t>After reading/write m bytes</a:t>
            </a:r>
          </a:p>
          <a:p>
            <a:pPr lvl="1" eaLnBrk="1" hangingPunct="1"/>
            <a:r>
              <a:rPr lang="en-US" sz="2400">
                <a:latin typeface="Arial" charset="0"/>
              </a:rPr>
              <a:t>File pointer moves m bytes forward 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373CB05-0805-FD42-9F05-915D2017CD5E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File: Seek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 b="1">
                <a:latin typeface="Courier New" charset="0"/>
              </a:rPr>
              <a:t>#include &lt;unistd.h&gt;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off_t lseek(int fd, off_t offset, int whence);</a:t>
            </a:r>
          </a:p>
          <a:p>
            <a:pPr eaLnBrk="1" hangingPunct="1"/>
            <a:r>
              <a:rPr lang="en-US" sz="2400">
                <a:latin typeface="Arial" charset="0"/>
              </a:rPr>
              <a:t>Explicitly set the file offset for the open file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Return: Where the file pointer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the new offset, in bytes, from the beginning of the file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-1 on error, sets </a:t>
            </a: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errno</a:t>
            </a:r>
            <a:r>
              <a:rPr lang="en-US" sz="2000" b="1">
                <a:latin typeface="Courier New" charset="0"/>
              </a:rPr>
              <a:t>, </a:t>
            </a:r>
            <a:r>
              <a:rPr lang="en-US" sz="2000">
                <a:latin typeface="Arial" charset="0"/>
              </a:rPr>
              <a:t>file pointer remains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fd</a:t>
            </a:r>
            <a:r>
              <a:rPr lang="en-US" sz="2000">
                <a:latin typeface="Arial" charset="0"/>
              </a:rPr>
              <a:t>: file 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offset</a:t>
            </a:r>
            <a:r>
              <a:rPr lang="en-US" sz="2000">
                <a:latin typeface="Arial" charset="0"/>
              </a:rPr>
              <a:t>: indicates relative or absolute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>
                <a:solidFill>
                  <a:srgbClr val="0000FF"/>
                </a:solidFill>
                <a:latin typeface="Courier New" charset="0"/>
              </a:rPr>
              <a:t>whence</a:t>
            </a:r>
            <a:r>
              <a:rPr lang="en-US" sz="2000">
                <a:latin typeface="Arial" charset="0"/>
              </a:rPr>
              <a:t>: How you would like to use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lseek</a:t>
            </a:r>
          </a:p>
          <a:p>
            <a:pPr lvl="2"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SEEK_SET</a:t>
            </a:r>
            <a:r>
              <a:rPr lang="en-US" sz="1400">
                <a:latin typeface="Arial" charset="0"/>
              </a:rPr>
              <a:t>, set file pointer to 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offset</a:t>
            </a:r>
            <a:r>
              <a:rPr lang="en-US" sz="1400">
                <a:latin typeface="Arial" charset="0"/>
              </a:rPr>
              <a:t> bytes from the beginning of the file</a:t>
            </a:r>
          </a:p>
          <a:p>
            <a:pPr lvl="2"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SEEK_CUR</a:t>
            </a:r>
            <a:r>
              <a:rPr lang="en-US" sz="1400">
                <a:latin typeface="Arial" charset="0"/>
              </a:rPr>
              <a:t>, set file pointer to 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offset</a:t>
            </a:r>
            <a:r>
              <a:rPr lang="en-US" sz="1400">
                <a:latin typeface="Arial" charset="0"/>
              </a:rPr>
              <a:t> bytes from current location</a:t>
            </a:r>
          </a:p>
          <a:p>
            <a:pPr lvl="2" eaLnBrk="1" hangingPunct="1"/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SEEK_END</a:t>
            </a:r>
            <a:r>
              <a:rPr lang="en-US" sz="1400">
                <a:latin typeface="Arial" charset="0"/>
              </a:rPr>
              <a:t>, set file pointer to </a:t>
            </a:r>
            <a:r>
              <a:rPr lang="en-US" sz="1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offset</a:t>
            </a:r>
            <a:r>
              <a:rPr lang="en-US" sz="1400">
                <a:latin typeface="Arial" charset="0"/>
              </a:rPr>
              <a:t> bytes from the end of the file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94C4A32-EDC8-6744-88DA-B6B7E6BD92A3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File: Seek Examples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charset="0"/>
              </a:rPr>
              <a:t>Random access</a:t>
            </a:r>
          </a:p>
          <a:p>
            <a:pPr lvl="1"/>
            <a:r>
              <a:rPr lang="en-US" sz="2400">
                <a:latin typeface="Arial" charset="0"/>
              </a:rPr>
              <a:t>Jump to any byte in a file</a:t>
            </a:r>
          </a:p>
          <a:p>
            <a:r>
              <a:rPr lang="en-US" sz="2800">
                <a:latin typeface="Arial" charset="0"/>
              </a:rPr>
              <a:t>Move to byte #16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newpos = lseek(fd, 16, SEEK_SET);</a:t>
            </a:r>
          </a:p>
          <a:p>
            <a:r>
              <a:rPr lang="en-US" sz="2800">
                <a:latin typeface="Arial" charset="0"/>
              </a:rPr>
              <a:t>Move forward 4 bytes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newpos = lseek(fd, 4, SEEK_CUR);</a:t>
            </a:r>
          </a:p>
          <a:p>
            <a:r>
              <a:rPr lang="en-US" sz="2800">
                <a:latin typeface="Arial" charset="0"/>
              </a:rPr>
              <a:t>Move to 8 bytes from the end</a:t>
            </a:r>
          </a:p>
          <a:p>
            <a:pPr lvl="1"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newpos = lseek(fd, -8, SEEK_END);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7E732FD-A730-9643-88FD-CE9F045E65C9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lseek()</a:t>
            </a:r>
            <a:r>
              <a:rPr lang="en-US">
                <a:latin typeface="Arial" charset="0"/>
              </a:rPr>
              <a:t>)</a:t>
            </a:r>
          </a:p>
        </p:txBody>
      </p:sp>
      <p:sp>
        <p:nvSpPr>
          <p:cNvPr id="39939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4079875" cy="4114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 = (char *) malloc(100 * sizeof(char));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fd = open(</a:t>
            </a:r>
            <a:r>
              <a:rPr lang="ja-JP" alt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foo.txt", O_RDONLY);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if (fd &lt; 0) { 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perror("r1"); 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exit(1); 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endParaRPr lang="en-US" sz="16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sz = read(fd, c, 10);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printf("We have opened in1, and called read(%d, c, 10).\n", fd);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c[sz] = '\0';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printf("Those bytes are as follows: %s\n", c);</a:t>
            </a:r>
          </a:p>
          <a:p>
            <a:pPr eaLnBrk="1" hangingPunct="1">
              <a:buFont typeface="Wingdings" charset="0"/>
              <a:buNone/>
            </a:pPr>
            <a:endParaRPr lang="en-US" sz="16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39940" name="Content Placeholder 9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983037" cy="4114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= lseek(fd, 0, SEEK_CUR);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printf("lseek(%d, 0, SEEK_CUR) returns that the current offset is %d\n\n", fd, i);</a:t>
            </a:r>
          </a:p>
          <a:p>
            <a:pPr eaLnBrk="1" hangingPunct="1">
              <a:buFont typeface="Wingdings" charset="0"/>
              <a:buNone/>
            </a:pPr>
            <a:endParaRPr lang="en-US" sz="16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printf("now, we seek to the beginning of the file and call read(%d, c, 10)\n", fd);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lseek(fd, 0, SEEK_SET);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sz = read(fd, c, 10);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c[sz] = '\0';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printf("The read returns the following bytes: %s\n", c);</a:t>
            </a:r>
          </a:p>
          <a:p>
            <a:pPr eaLnBrk="1" hangingPunct="1">
              <a:buFont typeface="Wingdings" charset="0"/>
              <a:buNone/>
            </a:pPr>
            <a:r>
              <a:rPr lang="en-US" sz="1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…</a:t>
            </a:r>
          </a:p>
          <a:p>
            <a:pPr eaLnBrk="1" hangingPunct="1">
              <a:buFont typeface="Wingdings" charset="0"/>
              <a:buNone/>
            </a:pPr>
            <a:endParaRPr lang="en-US" sz="16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BD27D52-0AF9-A04D-ACA9-BA90123FCABF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76800" y="1981200"/>
            <a:ext cx="3657600" cy="381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6800" y="4343400"/>
            <a:ext cx="2971800" cy="381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Standard Input, Standard Output and Standard Error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>
                <a:latin typeface="Arial" charset="0"/>
              </a:rPr>
              <a:t>Every process in Unix has three predefined file descriptors </a:t>
            </a:r>
          </a:p>
          <a:p>
            <a:pPr lvl="1" eaLnBrk="1" hangingPunct="1"/>
            <a:r>
              <a:rPr lang="en-US" sz="1800">
                <a:latin typeface="Arial" charset="0"/>
              </a:rPr>
              <a:t>File descriptor 0 is standard input (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STDIN</a:t>
            </a:r>
            <a:r>
              <a:rPr lang="en-US" sz="1800">
                <a:latin typeface="Arial" charset="0"/>
              </a:rPr>
              <a:t>) </a:t>
            </a:r>
          </a:p>
          <a:p>
            <a:pPr lvl="1" eaLnBrk="1" hangingPunct="1"/>
            <a:r>
              <a:rPr lang="en-US" sz="1800">
                <a:latin typeface="Arial" charset="0"/>
              </a:rPr>
              <a:t>File descriptor 1 is standard output (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STDOUT</a:t>
            </a:r>
            <a:r>
              <a:rPr lang="en-US" sz="1800">
                <a:latin typeface="Arial" charset="0"/>
              </a:rPr>
              <a:t>) </a:t>
            </a:r>
          </a:p>
          <a:p>
            <a:pPr lvl="1" eaLnBrk="1" hangingPunct="1"/>
            <a:r>
              <a:rPr lang="en-US" sz="1800">
                <a:latin typeface="Arial" charset="0"/>
              </a:rPr>
              <a:t>File descriptor 2 is standard error (</a:t>
            </a:r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STDERR</a:t>
            </a:r>
            <a:r>
              <a:rPr lang="en-US" sz="1800">
                <a:latin typeface="Arial" charset="0"/>
              </a:rPr>
              <a:t>) </a:t>
            </a:r>
          </a:p>
          <a:p>
            <a:pPr eaLnBrk="1" hangingPunct="1"/>
            <a:r>
              <a:rPr lang="en-US" sz="2000">
                <a:latin typeface="Arial" charset="0"/>
              </a:rPr>
              <a:t>Read from standard input, </a:t>
            </a:r>
          </a:p>
          <a:p>
            <a:pPr lvl="1"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read(0, ...);</a:t>
            </a:r>
          </a:p>
          <a:p>
            <a:pPr eaLnBrk="1" hangingPunct="1"/>
            <a:r>
              <a:rPr lang="en-US" sz="2000">
                <a:latin typeface="Arial" charset="0"/>
              </a:rPr>
              <a:t>Write to standard output </a:t>
            </a:r>
          </a:p>
          <a:p>
            <a:pPr lvl="1"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write(1, ...);</a:t>
            </a:r>
          </a:p>
          <a:p>
            <a:pPr eaLnBrk="1" hangingPunct="1"/>
            <a:r>
              <a:rPr lang="en-US" sz="2000">
                <a:latin typeface="Arial" charset="0"/>
              </a:rPr>
              <a:t>Two additional library functions</a:t>
            </a:r>
          </a:p>
          <a:p>
            <a:pPr lvl="1"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printf();</a:t>
            </a:r>
          </a:p>
          <a:p>
            <a:pPr lvl="1" eaLnBrk="1" hangingPunct="1"/>
            <a:r>
              <a:rPr lang="en-US" sz="18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scanf();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17D0DC8-7F1B-A74E-A3A8-274C88DA06ED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2493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I/O Library Calls</a:t>
            </a:r>
          </a:p>
        </p:txBody>
      </p:sp>
      <p:sp>
        <p:nvSpPr>
          <p:cNvPr id="41987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874838"/>
            <a:ext cx="8229600" cy="639762"/>
          </a:xfrm>
        </p:spPr>
        <p:txBody>
          <a:bodyPr/>
          <a:lstStyle/>
          <a:p>
            <a:pPr marL="447675" indent="-447675" eaLnBrk="1" hangingPunct="1">
              <a:buClr>
                <a:srgbClr val="CC9900"/>
              </a:buClr>
              <a:buFont typeface="Wingdings" charset="0"/>
              <a:buChar char="n"/>
            </a:pPr>
            <a:r>
              <a:rPr lang="en-US" b="0">
                <a:solidFill>
                  <a:srgbClr val="292929"/>
                </a:solidFill>
                <a:latin typeface="Arial" charset="0"/>
              </a:rPr>
              <a:t>Every system call has paired procedure calls from the standard I/O library: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2590800"/>
            <a:ext cx="4040188" cy="35353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System Call		</a:t>
            </a:r>
          </a:p>
          <a:p>
            <a:pPr lvl="1" eaLnBrk="1" hangingPunct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open</a:t>
            </a:r>
          </a:p>
          <a:p>
            <a:pPr lvl="1" eaLnBrk="1" hangingPunct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close</a:t>
            </a:r>
          </a:p>
          <a:p>
            <a:pPr lvl="1" eaLnBrk="1" hangingPunct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read/write</a:t>
            </a:r>
            <a:b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/>
            </a:r>
            <a:b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/>
            </a:r>
            <a:b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/>
            </a:r>
            <a:b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/>
            </a:r>
            <a:b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</a:br>
            <a:endParaRPr lang="en-US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lvl="1" eaLnBrk="1" hangingPunct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lseek</a:t>
            </a:r>
          </a:p>
        </p:txBody>
      </p:sp>
      <p:sp>
        <p:nvSpPr>
          <p:cNvPr id="41989" name="Content Placeholder 12"/>
          <p:cNvSpPr>
            <a:spLocks noGrp="1"/>
          </p:cNvSpPr>
          <p:nvPr>
            <p:ph sz="quarter" idx="4"/>
          </p:nvPr>
        </p:nvSpPr>
        <p:spPr>
          <a:xfrm>
            <a:off x="4191000" y="2590800"/>
            <a:ext cx="4648200" cy="35353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Standard I/O call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stdio.h</a:t>
            </a:r>
            <a:r>
              <a:rPr lang="en-US">
                <a:latin typeface="Arial" charset="0"/>
              </a:rPr>
              <a:t>)</a:t>
            </a:r>
          </a:p>
          <a:p>
            <a:pPr lvl="1" eaLnBrk="1" hangingPunct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fopen</a:t>
            </a:r>
          </a:p>
          <a:p>
            <a:pPr lvl="1" eaLnBrk="1" hangingPunct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fclose</a:t>
            </a:r>
          </a:p>
          <a:p>
            <a:pPr lvl="1" eaLnBrk="1" hangingPunct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getchar/putchar, getc/putc, fgetc/fputc, fread/fwrite, gets/puts, fgets/fputs, scanf/printf, fscanf/fprintf</a:t>
            </a:r>
          </a:p>
          <a:p>
            <a:pPr lvl="1" eaLnBrk="1" hangingPunct="1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fseek</a:t>
            </a:r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19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19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FEF9547-11D3-3F41-B9F0-2D733B9E2528}" type="slidenum">
              <a:rPr lang="en-US"/>
              <a:pPr/>
              <a:t>39</a:t>
            </a:fld>
            <a:endParaRPr lang="en-US"/>
          </a:p>
        </p:txBody>
      </p:sp>
      <p:sp>
        <p:nvSpPr>
          <p:cNvPr id="41992" name="Rectangle 4"/>
          <p:cNvSpPr>
            <a:spLocks noChangeArrowheads="1"/>
          </p:cNvSpPr>
          <p:nvPr/>
        </p:nvSpPr>
        <p:spPr bwMode="auto">
          <a:xfrm>
            <a:off x="3971925" y="63484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Verdan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81000" y="2133600"/>
            <a:ext cx="3429000" cy="2667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533400" y="2286000"/>
            <a:ext cx="3124200" cy="2362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2590800" y="2286000"/>
            <a:ext cx="1082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+mn-lt"/>
                <a:ea typeface="+mn-ea"/>
              </a:rPr>
              <a:t>Process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28600" y="5029200"/>
            <a:ext cx="35575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Caller and callee are in the same</a:t>
            </a:r>
          </a:p>
          <a:p>
            <a:r>
              <a:rPr lang="en-US">
                <a:latin typeface="Arial" charset="0"/>
              </a:rPr>
              <a:t>Process</a:t>
            </a:r>
          </a:p>
          <a:p>
            <a:r>
              <a:rPr lang="en-US">
                <a:latin typeface="Arial" charset="0"/>
              </a:rPr>
              <a:t>  - Same user</a:t>
            </a:r>
          </a:p>
          <a:p>
            <a:r>
              <a:rPr lang="en-US">
                <a:latin typeface="Arial" charset="0"/>
              </a:rPr>
              <a:t>  - Same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domain of trust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127125" y="1557338"/>
            <a:ext cx="1982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</a:rPr>
              <a:t>Function Call</a:t>
            </a: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System Calls versus Function Calls</a:t>
            </a:r>
          </a:p>
        </p:txBody>
      </p:sp>
      <p:sp>
        <p:nvSpPr>
          <p:cNvPr id="61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61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2AE37A-9A29-7447-AE68-0FA0C390F8B2}" type="slidenum">
              <a:rPr lang="en-US"/>
              <a:pPr/>
              <a:t>4</a:t>
            </a:fld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5800" y="2514600"/>
            <a:ext cx="1143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209800" y="3352800"/>
            <a:ext cx="76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28800" y="2971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 flipV="1">
            <a:off x="1828800" y="32766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158" name="Text Box 9"/>
          <p:cNvSpPr txBox="1">
            <a:spLocks noChangeArrowheads="1"/>
          </p:cNvSpPr>
          <p:nvPr/>
        </p:nvSpPr>
        <p:spPr bwMode="auto">
          <a:xfrm>
            <a:off x="685800" y="2895600"/>
            <a:ext cx="1171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>
                <a:latin typeface="Courier New" charset="0"/>
                <a:cs typeface="Courier New" charset="0"/>
              </a:rPr>
              <a:t>fnCall()</a:t>
            </a:r>
          </a:p>
        </p:txBody>
      </p:sp>
      <p:sp>
        <p:nvSpPr>
          <p:cNvPr id="6159" name="Freeform 13"/>
          <p:cNvSpPr>
            <a:spLocks/>
          </p:cNvSpPr>
          <p:nvPr/>
        </p:nvSpPr>
        <p:spPr bwMode="auto">
          <a:xfrm>
            <a:off x="2971800" y="4800600"/>
            <a:ext cx="914400" cy="1219200"/>
          </a:xfrm>
          <a:custGeom>
            <a:avLst/>
            <a:gdLst>
              <a:gd name="T0" fmla="*/ 2147483647 w 448"/>
              <a:gd name="T1" fmla="*/ 2147483647 h 832"/>
              <a:gd name="T2" fmla="*/ 2147483647 w 448"/>
              <a:gd name="T3" fmla="*/ 2147483647 h 832"/>
              <a:gd name="T4" fmla="*/ 2147483647 w 448"/>
              <a:gd name="T5" fmla="*/ 2147483647 h 832"/>
              <a:gd name="T6" fmla="*/ 2147483647 w 448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832"/>
              <a:gd name="T14" fmla="*/ 448 w 448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832">
                <a:moveTo>
                  <a:pt x="16" y="816"/>
                </a:moveTo>
                <a:cubicBezTo>
                  <a:pt x="8" y="824"/>
                  <a:pt x="0" y="832"/>
                  <a:pt x="64" y="768"/>
                </a:cubicBezTo>
                <a:cubicBezTo>
                  <a:pt x="128" y="704"/>
                  <a:pt x="352" y="560"/>
                  <a:pt x="400" y="432"/>
                </a:cubicBezTo>
                <a:cubicBezTo>
                  <a:pt x="448" y="304"/>
                  <a:pt x="400" y="152"/>
                  <a:pt x="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Stream Processing -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fgetc()</a:t>
            </a:r>
            <a:endParaRPr lang="en-US">
              <a:latin typeface="Arial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fgetc(FILE *stream); </a:t>
            </a:r>
          </a:p>
          <a:p>
            <a:r>
              <a:rPr lang="en-US" sz="2400">
                <a:latin typeface="Arial" charset="0"/>
              </a:rPr>
              <a:t>Read the next character from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stream </a:t>
            </a:r>
          </a:p>
          <a:p>
            <a:r>
              <a:rPr lang="en-US" sz="2400">
                <a:latin typeface="Arial" charset="0"/>
              </a:rPr>
              <a:t>Return</a:t>
            </a:r>
          </a:p>
          <a:p>
            <a:pPr lvl="1"/>
            <a:r>
              <a:rPr lang="en-US" sz="2000">
                <a:latin typeface="Arial" charset="0"/>
              </a:rPr>
              <a:t>An </a:t>
            </a:r>
            <a:r>
              <a:rPr lang="en-US" sz="2000" i="1">
                <a:latin typeface="Arial" charset="0"/>
              </a:rPr>
              <a:t>unsigned char</a:t>
            </a:r>
            <a:r>
              <a:rPr lang="en-US" sz="2000">
                <a:latin typeface="Arial" charset="0"/>
              </a:rPr>
              <a:t> cast to an </a:t>
            </a:r>
            <a:r>
              <a:rPr lang="en-US" sz="2000" i="1">
                <a:latin typeface="Arial" charset="0"/>
              </a:rPr>
              <a:t>int</a:t>
            </a:r>
            <a:endParaRPr lang="en-US" sz="2000">
              <a:latin typeface="Arial" charset="0"/>
            </a:endParaRPr>
          </a:p>
          <a:p>
            <a:pPr lvl="1"/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EOF</a:t>
            </a:r>
            <a:r>
              <a:rPr lang="en-US" sz="2000">
                <a:latin typeface="Arial" charset="0"/>
              </a:rPr>
              <a:t> on end of file </a:t>
            </a:r>
          </a:p>
          <a:p>
            <a:pPr lvl="1"/>
            <a:r>
              <a:rPr lang="en-US" sz="2000">
                <a:latin typeface="Arial" charset="0"/>
              </a:rPr>
              <a:t>Error</a:t>
            </a:r>
          </a:p>
          <a:p>
            <a:pPr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getchar(void);</a:t>
            </a:r>
          </a:p>
          <a:p>
            <a:pPr lvl="1"/>
            <a:r>
              <a:rPr lang="en-US" sz="2000">
                <a:latin typeface="Arial" charset="0"/>
              </a:rPr>
              <a:t>Read the next character from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stdin</a:t>
            </a:r>
          </a:p>
          <a:p>
            <a:pPr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getc(void); </a:t>
            </a:r>
          </a:p>
          <a:p>
            <a:pPr lvl="1"/>
            <a:r>
              <a:rPr lang="en-US" sz="2000">
                <a:latin typeface="Arial" charset="0"/>
                <a:cs typeface="Courier New" charset="0"/>
              </a:rPr>
              <a:t>Similar to , but implemented as a macro, faster and potentially unsafe</a:t>
            </a:r>
            <a:endParaRPr lang="en-US" sz="20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0970AED-7FEC-B649-94D1-1D4B395C7DDD}" type="slidenum">
              <a:rPr lang="en-US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3657600"/>
            <a:ext cx="4457700" cy="1200150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</a:rPr>
              <a:t>Similar functions for writing:  </a:t>
            </a:r>
          </a:p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fputc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c, FILE *stream);</a:t>
            </a:r>
          </a:p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putchar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c);</a:t>
            </a:r>
          </a:p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putc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c, FILE *stream);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Stream Processing -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fgets()</a:t>
            </a:r>
            <a:endParaRPr lang="en-US">
              <a:latin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char *fgets(char *s, int size, FILE *stream); </a:t>
            </a:r>
          </a:p>
          <a:p>
            <a:r>
              <a:rPr lang="en-US" sz="2400">
                <a:latin typeface="Arial" charset="0"/>
              </a:rPr>
              <a:t>Read in at most one less than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size</a:t>
            </a:r>
            <a:r>
              <a:rPr lang="en-US" sz="2400">
                <a:latin typeface="Arial" charset="0"/>
              </a:rPr>
              <a:t> characters from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stream</a:t>
            </a:r>
            <a:r>
              <a:rPr lang="en-US" sz="2400">
                <a:latin typeface="Arial" charset="0"/>
              </a:rPr>
              <a:t> </a:t>
            </a:r>
          </a:p>
          <a:p>
            <a:pPr lvl="1"/>
            <a:r>
              <a:rPr lang="en-US" sz="2000">
                <a:latin typeface="Arial" charset="0"/>
              </a:rPr>
              <a:t>Stores characters in buffer pointed to by </a:t>
            </a:r>
            <a:r>
              <a:rPr lang="en-US" sz="2000" i="1">
                <a:latin typeface="Arial" charset="0"/>
              </a:rPr>
              <a:t>s</a:t>
            </a:r>
            <a:r>
              <a:rPr lang="en-US" sz="2000">
                <a:latin typeface="Arial" charset="0"/>
              </a:rPr>
              <a:t>. </a:t>
            </a:r>
          </a:p>
          <a:p>
            <a:pPr lvl="1"/>
            <a:r>
              <a:rPr lang="en-US" sz="2000">
                <a:latin typeface="Arial" charset="0"/>
              </a:rPr>
              <a:t>Reading stops after an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EOF</a:t>
            </a:r>
            <a:r>
              <a:rPr lang="en-US" sz="2000">
                <a:latin typeface="Arial" charset="0"/>
              </a:rPr>
              <a:t> or a newline. </a:t>
            </a:r>
          </a:p>
          <a:p>
            <a:pPr lvl="1"/>
            <a:r>
              <a:rPr lang="en-US" sz="2000">
                <a:latin typeface="Arial" charset="0"/>
              </a:rPr>
              <a:t>If a newline is read, it is stored into the buffer. </a:t>
            </a:r>
          </a:p>
          <a:p>
            <a:pPr lvl="1"/>
            <a:r>
              <a:rPr lang="en-US" sz="2000">
                <a:latin typeface="Arial" charset="0"/>
              </a:rPr>
              <a:t>A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'\0'</a:t>
            </a:r>
            <a:r>
              <a:rPr lang="en-US" sz="2000">
                <a:latin typeface="Arial" charset="0"/>
              </a:rPr>
              <a:t> is stored after the last character in the buffer. </a:t>
            </a:r>
          </a:p>
          <a:p>
            <a:r>
              <a:rPr lang="en-US" sz="2400">
                <a:latin typeface="Arial" charset="0"/>
              </a:rPr>
              <a:t>Return</a:t>
            </a:r>
          </a:p>
          <a:p>
            <a:pPr lvl="1"/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</a:t>
            </a:r>
            <a:r>
              <a:rPr lang="en-US" sz="2000">
                <a:latin typeface="Arial" charset="0"/>
              </a:rPr>
              <a:t> on success</a:t>
            </a:r>
          </a:p>
          <a:p>
            <a:pPr lvl="1"/>
            <a:r>
              <a:rPr lang="en-US" sz="2000">
                <a:latin typeface="Arial" charset="0"/>
              </a:rPr>
              <a:t>NULL on error or on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EOF</a:t>
            </a:r>
            <a:r>
              <a:rPr lang="en-US" sz="2000">
                <a:latin typeface="Arial" charset="0"/>
              </a:rPr>
              <a:t> and no characters read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A6ACCA8-FE63-5241-A91A-4C0C49124AD9}" type="slidenum">
              <a:rPr lang="en-US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5105400"/>
            <a:ext cx="5561013" cy="646113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</a:rPr>
              <a:t>Similar:  </a:t>
            </a:r>
          </a:p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(const char *s, FILE *stream);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Stream Processing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char *gets(char *s);</a:t>
            </a:r>
          </a:p>
          <a:p>
            <a:r>
              <a:rPr lang="en-US" sz="2400">
                <a:latin typeface="Arial" charset="0"/>
              </a:rPr>
              <a:t>Reads a line from stdin</a:t>
            </a:r>
          </a:p>
          <a:p>
            <a:r>
              <a:rPr lang="en-US" sz="2400">
                <a:latin typeface="Arial" charset="0"/>
              </a:rPr>
              <a:t>NOTE: DO NOT USE</a:t>
            </a:r>
          </a:p>
          <a:p>
            <a:pPr lvl="1"/>
            <a:r>
              <a:rPr lang="en-US" sz="2000">
                <a:latin typeface="Arial" charset="0"/>
              </a:rPr>
              <a:t>Reading a line that overflows the array pointed to by </a:t>
            </a:r>
            <a:r>
              <a:rPr lang="en-US" sz="2000" i="1">
                <a:latin typeface="Arial" charset="0"/>
              </a:rPr>
              <a:t>s</a:t>
            </a:r>
            <a:r>
              <a:rPr lang="en-US" sz="2000">
                <a:latin typeface="Arial" charset="0"/>
              </a:rPr>
              <a:t> causes undefined results. </a:t>
            </a:r>
          </a:p>
          <a:p>
            <a:pPr lvl="1"/>
            <a:r>
              <a:rPr lang="en-US" sz="2000">
                <a:latin typeface="Arial" charset="0"/>
              </a:rPr>
              <a:t>The use of  is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fgets()</a:t>
            </a:r>
            <a:r>
              <a:rPr lang="en-US" sz="2000">
                <a:latin typeface="Arial" charset="0"/>
              </a:rPr>
              <a:t> recommended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9FC10CB-A0F3-214F-887D-27E1602CFB9C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Stream Processing -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fputs()</a:t>
            </a:r>
            <a:endParaRPr lang="en-US">
              <a:latin typeface="Arial" charset="0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fputs(const char *s, FILE *stream);  </a:t>
            </a:r>
          </a:p>
          <a:p>
            <a:r>
              <a:rPr lang="en-US" sz="2400">
                <a:latin typeface="Arial" charset="0"/>
              </a:rPr>
              <a:t>Write the null-terminated string pointed to by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</a:t>
            </a:r>
            <a:r>
              <a:rPr lang="en-US" sz="2400">
                <a:latin typeface="Arial" charset="0"/>
              </a:rPr>
              <a:t> to the stream pointed to by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stream</a:t>
            </a:r>
            <a:r>
              <a:rPr lang="en-US" sz="2400">
                <a:latin typeface="Arial" charset="0"/>
              </a:rPr>
              <a:t>. </a:t>
            </a:r>
          </a:p>
          <a:p>
            <a:pPr lvl="1"/>
            <a:r>
              <a:rPr lang="en-US" sz="2000">
                <a:latin typeface="Arial" charset="0"/>
              </a:rPr>
              <a:t>The terminating null byte is not written</a:t>
            </a:r>
          </a:p>
          <a:p>
            <a:r>
              <a:rPr lang="en-US" sz="2400">
                <a:latin typeface="Arial" charset="0"/>
              </a:rPr>
              <a:t>Return</a:t>
            </a:r>
          </a:p>
          <a:p>
            <a:pPr lvl="1"/>
            <a:r>
              <a:rPr lang="en-US" sz="2000">
                <a:latin typeface="Arial" charset="0"/>
              </a:rPr>
              <a:t>Non-neg number on success</a:t>
            </a:r>
          </a:p>
          <a:p>
            <a:pPr lvl="1"/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EOF</a:t>
            </a:r>
            <a:r>
              <a:rPr lang="en-US" sz="2000">
                <a:latin typeface="Arial" charset="0"/>
              </a:rPr>
              <a:t> on error</a:t>
            </a:r>
          </a:p>
          <a:p>
            <a:pPr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char *puts(char *s);</a:t>
            </a:r>
          </a:p>
          <a:p>
            <a:r>
              <a:rPr lang="en-US" sz="2400">
                <a:latin typeface="Arial" charset="0"/>
              </a:rPr>
              <a:t>Write to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stdout</a:t>
            </a:r>
          </a:p>
          <a:p>
            <a:pPr lvl="1"/>
            <a:r>
              <a:rPr lang="en-US" sz="2000">
                <a:latin typeface="Arial" charset="0"/>
              </a:rPr>
              <a:t>Appends a newline character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677268E-D1FA-F442-8C49-621AA483A7D4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450137" cy="1412875"/>
          </a:xfrm>
        </p:spPr>
        <p:txBody>
          <a:bodyPr/>
          <a:lstStyle/>
          <a:p>
            <a:r>
              <a:rPr lang="en-US">
                <a:latin typeface="Arial" charset="0"/>
              </a:rPr>
              <a:t>Example: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fgets()</a:t>
            </a:r>
            <a:r>
              <a:rPr lang="en-US">
                <a:latin typeface="Arial" charset="0"/>
              </a:rPr>
              <a:t>-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fputs()</a:t>
            </a:r>
            <a:r>
              <a:rPr lang="en-US">
                <a:latin typeface="Arial" charset="0"/>
              </a:rPr>
              <a:t>)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&lt;stdio.h&gt;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main() {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FILE * fp = fopen("test.txt", "r");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char line[100];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while( 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fgets(line, sizeof(line), fp)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!= NULL ) 	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fputs(line, stdout);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fclose(fp);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return 0;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A51AB7A-D73E-434F-958E-1F4370D231A3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450137" cy="1412875"/>
          </a:xfrm>
        </p:spPr>
        <p:txBody>
          <a:bodyPr/>
          <a:lstStyle/>
          <a:p>
            <a:r>
              <a:rPr lang="en-US">
                <a:latin typeface="Arial" charset="0"/>
              </a:rPr>
              <a:t>Stream Processing -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fscanf()</a:t>
            </a:r>
            <a:endParaRPr lang="en-US">
              <a:latin typeface="Arial" charset="0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scanf(const char *format, ... ); </a:t>
            </a:r>
          </a:p>
          <a:p>
            <a:r>
              <a:rPr lang="en-US" sz="2400">
                <a:latin typeface="Arial" charset="0"/>
              </a:rPr>
              <a:t>Read from the standard input stream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stdin</a:t>
            </a:r>
          </a:p>
          <a:p>
            <a:pPr lvl="1"/>
            <a:r>
              <a:rPr lang="en-US" sz="2000">
                <a:latin typeface="Arial" charset="0"/>
              </a:rPr>
              <a:t>Stores read characters in buffer pointed to by </a:t>
            </a:r>
            <a:r>
              <a:rPr lang="en-US" sz="2000" i="1">
                <a:latin typeface="Arial" charset="0"/>
              </a:rPr>
              <a:t>s</a:t>
            </a:r>
            <a:r>
              <a:rPr lang="en-US" sz="2000">
                <a:latin typeface="Arial" charset="0"/>
              </a:rPr>
              <a:t>. </a:t>
            </a:r>
          </a:p>
          <a:p>
            <a:r>
              <a:rPr lang="en-US" sz="2400">
                <a:latin typeface="Arial" charset="0"/>
              </a:rPr>
              <a:t>Return</a:t>
            </a:r>
          </a:p>
          <a:p>
            <a:pPr lvl="1"/>
            <a:r>
              <a:rPr lang="en-US" sz="2000">
                <a:latin typeface="Arial" charset="0"/>
              </a:rPr>
              <a:t>Number of successfully matched and assigned input items</a:t>
            </a:r>
          </a:p>
          <a:p>
            <a:pPr lvl="1"/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EOF</a:t>
            </a:r>
            <a:r>
              <a:rPr lang="en-US" sz="2000">
                <a:latin typeface="Arial" charset="0"/>
              </a:rPr>
              <a:t> on error</a:t>
            </a:r>
          </a:p>
          <a:p>
            <a:pPr lvl="1"/>
            <a:endParaRPr lang="en-US" sz="200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fscanf(FILE *stream, const char *fmt, ... ); </a:t>
            </a:r>
          </a:p>
          <a:p>
            <a:pPr lvl="1"/>
            <a:r>
              <a:rPr lang="en-US" sz="2000">
                <a:latin typeface="Arial" charset="0"/>
              </a:rPr>
              <a:t>Read from the named input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stream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sscanf(const char *s, const char *fmt, ... ); </a:t>
            </a:r>
          </a:p>
          <a:p>
            <a:pPr lvl="1"/>
            <a:r>
              <a:rPr lang="en-US" sz="2000">
                <a:latin typeface="Arial" charset="0"/>
              </a:rPr>
              <a:t>Read from the string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</a:t>
            </a:r>
          </a:p>
          <a:p>
            <a:pPr lvl="1"/>
            <a:endParaRPr lang="en-US" sz="2000">
              <a:latin typeface="Arial" charset="0"/>
            </a:endParaRP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A3E99CF-5088-444F-8080-67C0F84173D7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(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000" dirty="0" smtClean="0">
                <a:latin typeface="+mj-lt"/>
                <a:ea typeface="+mn-ea"/>
                <a:cs typeface="Courier New" pitchFamily="49" charset="0"/>
              </a:rPr>
              <a:t>Input: 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56789 56a72 </a:t>
            </a:r>
          </a:p>
          <a:p>
            <a:pPr>
              <a:buFont typeface="Wingdings" pitchFamily="2" charset="2"/>
              <a:buNone/>
              <a:defRPr/>
            </a:pPr>
            <a:endParaRPr lang="en-US" sz="2000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main() {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float x;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char name[50];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("%2d%f %[0123456789]", &amp;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&amp;x, name);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9303484-D613-EB45-BB83-E8FF6D688C31}" type="slidenum">
              <a:rPr lang="en-US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2819400"/>
            <a:ext cx="4114800" cy="1384300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  <a:ea typeface="+mn-ea"/>
              </a:rPr>
              <a:t>What are </a:t>
            </a: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800" dirty="0">
                <a:latin typeface="+mn-lt"/>
                <a:ea typeface="+mn-ea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sz="2800" dirty="0">
                <a:latin typeface="+mn-lt"/>
                <a:ea typeface="+mn-ea"/>
              </a:rPr>
              <a:t>, and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name </a:t>
            </a:r>
            <a:r>
              <a:rPr lang="en-US" sz="2800" dirty="0">
                <a:latin typeface="+mn-lt"/>
                <a:ea typeface="+mn-ea"/>
              </a:rPr>
              <a:t>after the call to </a:t>
            </a: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sz="2800" dirty="0">
                <a:latin typeface="+mn-lt"/>
                <a:ea typeface="+mn-ea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5218113"/>
            <a:ext cx="5562600" cy="954087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  <a:ea typeface="+mn-ea"/>
              </a:rPr>
              <a:t>What will a subsequent call to </a:t>
            </a:r>
            <a:r>
              <a:rPr lang="en-US" sz="28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sz="2800" dirty="0">
                <a:latin typeface="+mn-lt"/>
                <a:ea typeface="+mn-ea"/>
              </a:rPr>
              <a:t>return?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stdin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x;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char st[31]; </a:t>
            </a:r>
          </a:p>
          <a:p>
            <a:pPr>
              <a:buFont typeface="Wingdings" charset="0"/>
              <a:buNone/>
            </a:pPr>
            <a:endParaRPr lang="en-US" sz="20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/* read first line of input */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printf("Enter an integer: ");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scanf("%d", &amp;x); </a:t>
            </a:r>
          </a:p>
          <a:p>
            <a:pPr>
              <a:buFont typeface="Wingdings" charset="0"/>
              <a:buNone/>
            </a:pPr>
            <a:endParaRPr lang="en-US" sz="20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/* read second line of input */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printf("Enter a line of text: ");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fgets(st, 31, stdin);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B353590-898F-B44A-8640-FA16B46D0E2E}" type="slidenum">
              <a:rPr lang="en-US"/>
              <a:pPr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2133600"/>
            <a:ext cx="2209800" cy="1384300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  <a:ea typeface="+mn-ea"/>
              </a:rPr>
              <a:t>What will this code really do?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stdin</a:t>
            </a:r>
            <a:endParaRPr lang="en-US">
              <a:latin typeface="Arial" charset="0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x;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char st[31]; </a:t>
            </a:r>
          </a:p>
          <a:p>
            <a:pPr>
              <a:buFont typeface="Wingdings" charset="0"/>
              <a:buNone/>
            </a:pPr>
            <a:endParaRPr lang="en-US" sz="20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/* read first line of input */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printf("Enter an integer: ");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scanf("%d", &amp;x); </a:t>
            </a:r>
          </a:p>
          <a:p>
            <a:pPr>
              <a:buFont typeface="Wingdings" charset="0"/>
              <a:buNone/>
            </a:pPr>
            <a:endParaRPr lang="en-US" sz="2000" b="1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/* read second line of input */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printf("Enter a line of text: ");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fgets(st, 31, stdin);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A2A71B7-10AE-4247-8F4F-2E3EDA567A64}" type="slidenum">
              <a:rPr lang="en-US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2133600"/>
            <a:ext cx="2209800" cy="1384300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  <a:ea typeface="+mn-ea"/>
              </a:rPr>
              <a:t>What will this code </a:t>
            </a:r>
            <a:r>
              <a:rPr lang="en-US" sz="2800" dirty="0">
                <a:solidFill>
                  <a:srgbClr val="292929"/>
                </a:solidFill>
                <a:latin typeface="Arial"/>
                <a:ea typeface="+mn-ea"/>
              </a:rPr>
              <a:t>really </a:t>
            </a:r>
            <a:r>
              <a:rPr lang="en-US" sz="2800" dirty="0">
                <a:latin typeface="+mn-lt"/>
                <a:ea typeface="+mn-ea"/>
              </a:rPr>
              <a:t>do?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5646738"/>
            <a:ext cx="7391400" cy="830262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Input is buffered, </a:t>
            </a:r>
            <a:r>
              <a:rPr lang="en-US" sz="2400" dirty="0">
                <a:latin typeface="+mn-lt"/>
                <a:ea typeface="+mn-ea"/>
                <a:cs typeface="Courier New" pitchFamily="49" charset="0"/>
              </a:rPr>
              <a:t>but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sz="2400" dirty="0">
                <a:latin typeface="+mn-lt"/>
                <a:ea typeface="+mn-ea"/>
              </a:rPr>
              <a:t>did not read all of the first line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</a:t>
            </a: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stdin</a:t>
            </a:r>
            <a:endParaRPr lang="en-US">
              <a:latin typeface="Arial" charset="0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int x; 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char st[31];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/* read first line */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printf("Enter an integer: ");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scanf("%d", &amp;x);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dump_line(stdin);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/* read second line */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printf("Enter a line of text: ");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fgets(st, 31, stdin);</a:t>
            </a:r>
          </a:p>
        </p:txBody>
      </p:sp>
      <p:sp>
        <p:nvSpPr>
          <p:cNvPr id="52228" name="Content Placeholder 6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4059237" cy="4114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dump_line( FILE * fp ) {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int ch;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while((ch = fgetc(fp))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!= EOF &amp;&amp;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ch != '\n' )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	/* null body */; </a:t>
            </a:r>
          </a:p>
          <a:p>
            <a:pPr>
              <a:buFont typeface="Wingdings" charset="0"/>
              <a:buNone/>
            </a:pP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	}</a:t>
            </a:r>
          </a:p>
        </p:txBody>
      </p:sp>
      <p:sp>
        <p:nvSpPr>
          <p:cNvPr id="522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522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8B51FC7-6D09-E946-80C3-5137B9F5A078}" type="slidenum">
              <a:rPr lang="en-US"/>
              <a:pPr/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876800"/>
            <a:ext cx="3429000" cy="1570038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  <a:ea typeface="+mn-ea"/>
              </a:rPr>
              <a:t>Read and dump all characters from input buffer until a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'\n' </a:t>
            </a:r>
            <a:r>
              <a:rPr lang="en-US" sz="2400" dirty="0">
                <a:latin typeface="+mn-lt"/>
                <a:ea typeface="+mn-ea"/>
              </a:rPr>
              <a:t>after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System Calls versus Function Calls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5739D86-B23D-B04C-9E83-46B9AAA0E3BA}" type="slidenum">
              <a:rPr lang="en-US"/>
              <a:pPr/>
              <a:t>5</a:t>
            </a:fld>
            <a:endParaRPr lang="en-US"/>
          </a:p>
        </p:txBody>
      </p:sp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381000" y="2133600"/>
            <a:ext cx="3429000" cy="2667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533400" y="2286000"/>
            <a:ext cx="3124200" cy="2362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685800" y="2514600"/>
            <a:ext cx="11430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2209800" y="3352800"/>
            <a:ext cx="762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47143" name="Line 7"/>
          <p:cNvSpPr>
            <a:spLocks noChangeShapeType="1"/>
          </p:cNvSpPr>
          <p:nvPr/>
        </p:nvSpPr>
        <p:spPr bwMode="auto">
          <a:xfrm>
            <a:off x="1828800" y="2971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 flipH="1" flipV="1">
            <a:off x="1828800" y="32766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179" name="Text Box 9"/>
          <p:cNvSpPr txBox="1">
            <a:spLocks noChangeArrowheads="1"/>
          </p:cNvSpPr>
          <p:nvPr/>
        </p:nvSpPr>
        <p:spPr bwMode="auto">
          <a:xfrm>
            <a:off x="685800" y="2895600"/>
            <a:ext cx="1171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>
                <a:latin typeface="Courier New" charset="0"/>
                <a:cs typeface="Courier New" charset="0"/>
              </a:rPr>
              <a:t>fnCall()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2590800" y="2286000"/>
            <a:ext cx="1082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+mn-lt"/>
                <a:ea typeface="+mn-ea"/>
              </a:rPr>
              <a:t>Process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228600" y="5029200"/>
            <a:ext cx="35575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</a:rPr>
              <a:t>Caller and callee are in the same</a:t>
            </a:r>
          </a:p>
          <a:p>
            <a:r>
              <a:rPr lang="en-US">
                <a:latin typeface="Arial" charset="0"/>
              </a:rPr>
              <a:t>Process</a:t>
            </a:r>
          </a:p>
          <a:p>
            <a:r>
              <a:rPr lang="en-US">
                <a:latin typeface="Arial" charset="0"/>
              </a:rPr>
              <a:t>  - Same user</a:t>
            </a:r>
          </a:p>
          <a:p>
            <a:r>
              <a:rPr lang="en-US">
                <a:latin typeface="Arial" charset="0"/>
              </a:rPr>
              <a:t>  - Same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domain of trust</a:t>
            </a:r>
            <a:r>
              <a:rPr lang="ja-JP" altLang="en-US">
                <a:latin typeface="Arial" charset="0"/>
              </a:rPr>
              <a:t>”</a:t>
            </a:r>
            <a:endParaRPr lang="en-US">
              <a:latin typeface="Arial" charset="0"/>
            </a:endParaRP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1127125" y="1557338"/>
            <a:ext cx="1982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</a:rPr>
              <a:t>Function Call</a:t>
            </a:r>
          </a:p>
        </p:txBody>
      </p:sp>
      <p:sp>
        <p:nvSpPr>
          <p:cNvPr id="7183" name="Freeform 13"/>
          <p:cNvSpPr>
            <a:spLocks/>
          </p:cNvSpPr>
          <p:nvPr/>
        </p:nvSpPr>
        <p:spPr bwMode="auto">
          <a:xfrm>
            <a:off x="2971800" y="4800600"/>
            <a:ext cx="914400" cy="1219200"/>
          </a:xfrm>
          <a:custGeom>
            <a:avLst/>
            <a:gdLst>
              <a:gd name="T0" fmla="*/ 2147483647 w 448"/>
              <a:gd name="T1" fmla="*/ 2147483647 h 832"/>
              <a:gd name="T2" fmla="*/ 2147483647 w 448"/>
              <a:gd name="T3" fmla="*/ 2147483647 h 832"/>
              <a:gd name="T4" fmla="*/ 2147483647 w 448"/>
              <a:gd name="T5" fmla="*/ 2147483647 h 832"/>
              <a:gd name="T6" fmla="*/ 2147483647 w 448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832"/>
              <a:gd name="T14" fmla="*/ 448 w 448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832">
                <a:moveTo>
                  <a:pt x="16" y="816"/>
                </a:moveTo>
                <a:cubicBezTo>
                  <a:pt x="8" y="824"/>
                  <a:pt x="0" y="832"/>
                  <a:pt x="64" y="768"/>
                </a:cubicBezTo>
                <a:cubicBezTo>
                  <a:pt x="128" y="704"/>
                  <a:pt x="352" y="560"/>
                  <a:pt x="400" y="432"/>
                </a:cubicBezTo>
                <a:cubicBezTo>
                  <a:pt x="448" y="304"/>
                  <a:pt x="400" y="152"/>
                  <a:pt x="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150" name="Rectangle 14"/>
          <p:cNvSpPr>
            <a:spLocks noChangeArrowheads="1"/>
          </p:cNvSpPr>
          <p:nvPr/>
        </p:nvSpPr>
        <p:spPr bwMode="auto">
          <a:xfrm>
            <a:off x="5121275" y="2100263"/>
            <a:ext cx="34290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47151" name="Rectangle 15"/>
          <p:cNvSpPr>
            <a:spLocks noChangeArrowheads="1"/>
          </p:cNvSpPr>
          <p:nvPr/>
        </p:nvSpPr>
        <p:spPr bwMode="auto">
          <a:xfrm>
            <a:off x="5273675" y="2252663"/>
            <a:ext cx="3124200" cy="152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47152" name="Rectangle 16"/>
          <p:cNvSpPr>
            <a:spLocks noChangeArrowheads="1"/>
          </p:cNvSpPr>
          <p:nvPr/>
        </p:nvSpPr>
        <p:spPr bwMode="auto">
          <a:xfrm>
            <a:off x="5578475" y="2481263"/>
            <a:ext cx="1203325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187" name="Text Box 20"/>
          <p:cNvSpPr txBox="1">
            <a:spLocks noChangeArrowheads="1"/>
          </p:cNvSpPr>
          <p:nvPr/>
        </p:nvSpPr>
        <p:spPr bwMode="auto">
          <a:xfrm>
            <a:off x="5578475" y="2862263"/>
            <a:ext cx="1295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b="1">
                <a:latin typeface="Courier New" charset="0"/>
                <a:cs typeface="Courier New" charset="0"/>
              </a:rPr>
              <a:t>sysCall()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7331075" y="2252663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+mn-lt"/>
                <a:ea typeface="+mn-ea"/>
              </a:rPr>
              <a:t>Process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5867400" y="1524000"/>
            <a:ext cx="1827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  <a:ea typeface="+mn-ea"/>
              </a:rPr>
              <a:t>System Call</a:t>
            </a:r>
          </a:p>
        </p:txBody>
      </p:sp>
      <p:sp>
        <p:nvSpPr>
          <p:cNvPr id="347159" name="Rectangle 23"/>
          <p:cNvSpPr>
            <a:spLocks noChangeArrowheads="1"/>
          </p:cNvSpPr>
          <p:nvPr/>
        </p:nvSpPr>
        <p:spPr bwMode="auto">
          <a:xfrm>
            <a:off x="4572000" y="4191000"/>
            <a:ext cx="42672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47160" name="Rectangle 24"/>
          <p:cNvSpPr>
            <a:spLocks noChangeArrowheads="1"/>
          </p:cNvSpPr>
          <p:nvPr/>
        </p:nvSpPr>
        <p:spPr bwMode="auto">
          <a:xfrm>
            <a:off x="4724400" y="4343400"/>
            <a:ext cx="3962400" cy="990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4724400" y="4343400"/>
            <a:ext cx="51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+mn-lt"/>
                <a:ea typeface="+mn-ea"/>
              </a:rPr>
              <a:t>OS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4632325" y="5594350"/>
            <a:ext cx="43132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</a:rPr>
              <a:t>- OS is trusted; user is not.</a:t>
            </a:r>
          </a:p>
          <a:p>
            <a:pPr>
              <a:buFontTx/>
              <a:buChar char="-"/>
              <a:defRPr/>
            </a:pPr>
            <a:r>
              <a:rPr lang="en-US" dirty="0">
                <a:latin typeface="+mn-lt"/>
                <a:ea typeface="+mn-ea"/>
              </a:rPr>
              <a:t> OS has super-privileges; user does not</a:t>
            </a:r>
          </a:p>
          <a:p>
            <a:pPr>
              <a:buFontTx/>
              <a:buChar char="-"/>
              <a:defRPr/>
            </a:pPr>
            <a:r>
              <a:rPr lang="en-US" dirty="0">
                <a:latin typeface="+mn-lt"/>
                <a:ea typeface="+mn-ea"/>
              </a:rPr>
              <a:t> Must take measures to prevent abuse</a:t>
            </a:r>
          </a:p>
        </p:txBody>
      </p:sp>
      <p:sp>
        <p:nvSpPr>
          <p:cNvPr id="347164" name="Line 28"/>
          <p:cNvSpPr>
            <a:spLocks noChangeShapeType="1"/>
          </p:cNvSpPr>
          <p:nvPr/>
        </p:nvSpPr>
        <p:spPr bwMode="auto">
          <a:xfrm>
            <a:off x="6781800" y="3048000"/>
            <a:ext cx="990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47165" name="Line 29"/>
          <p:cNvSpPr>
            <a:spLocks noChangeShapeType="1"/>
          </p:cNvSpPr>
          <p:nvPr/>
        </p:nvSpPr>
        <p:spPr bwMode="auto">
          <a:xfrm flipH="1" flipV="1">
            <a:off x="6781800" y="3276600"/>
            <a:ext cx="99060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772400" y="4495800"/>
            <a:ext cx="762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System Calls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</a:rPr>
              <a:t>System Calls</a:t>
            </a:r>
          </a:p>
          <a:p>
            <a:pPr lvl="1" eaLnBrk="1" hangingPunct="1"/>
            <a:r>
              <a:rPr lang="en-US" sz="2000">
                <a:latin typeface="Arial" charset="0"/>
              </a:rPr>
              <a:t>A request to the operating system to perform some activity</a:t>
            </a:r>
          </a:p>
          <a:p>
            <a:pPr eaLnBrk="1" hangingPunct="1"/>
            <a:r>
              <a:rPr lang="en-US" sz="2400">
                <a:latin typeface="Arial" charset="0"/>
              </a:rPr>
              <a:t>System calls are expensive</a:t>
            </a:r>
          </a:p>
          <a:p>
            <a:pPr lvl="1" eaLnBrk="1" hangingPunct="1"/>
            <a:r>
              <a:rPr lang="en-US" sz="2000">
                <a:latin typeface="Arial" charset="0"/>
              </a:rPr>
              <a:t>The system needs to perform many things before executing a system call</a:t>
            </a:r>
          </a:p>
          <a:p>
            <a:pPr lvl="2" eaLnBrk="1" hangingPunct="1"/>
            <a:r>
              <a:rPr lang="en-US" sz="1800">
                <a:latin typeface="Arial" charset="0"/>
              </a:rPr>
              <a:t>The computer (hardware) saves its state </a:t>
            </a:r>
          </a:p>
          <a:p>
            <a:pPr lvl="2" eaLnBrk="1" hangingPunct="1"/>
            <a:r>
              <a:rPr lang="en-US" sz="1800">
                <a:latin typeface="Arial" charset="0"/>
              </a:rPr>
              <a:t>The OS code takes control of the CPU, privileges are updated. </a:t>
            </a:r>
          </a:p>
          <a:p>
            <a:pPr lvl="2" eaLnBrk="1" hangingPunct="1"/>
            <a:r>
              <a:rPr lang="en-US" sz="1800">
                <a:latin typeface="Arial" charset="0"/>
              </a:rPr>
              <a:t>The OS examines the call parameters </a:t>
            </a:r>
          </a:p>
          <a:p>
            <a:pPr lvl="2" eaLnBrk="1" hangingPunct="1"/>
            <a:r>
              <a:rPr lang="en-US" sz="1800">
                <a:latin typeface="Arial" charset="0"/>
              </a:rPr>
              <a:t>The OS performs the requested function</a:t>
            </a:r>
          </a:p>
          <a:p>
            <a:pPr lvl="2" eaLnBrk="1" hangingPunct="1"/>
            <a:r>
              <a:rPr lang="en-US" sz="1800">
                <a:latin typeface="Arial" charset="0"/>
              </a:rPr>
              <a:t>The OS saves its state (and call results) </a:t>
            </a:r>
          </a:p>
          <a:p>
            <a:pPr lvl="2" eaLnBrk="1" hangingPunct="1"/>
            <a:r>
              <a:rPr lang="en-US" sz="1800">
                <a:latin typeface="Arial" charset="0"/>
              </a:rPr>
              <a:t>The OS returns control of the CPU to the caller 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BDBD0E-07BF-8647-AF2B-326B59B2BF5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Steps for Making a System Call (Example: read call)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2E2ADB4-7B1F-8745-8A51-E95570EA9BC6}" type="slidenum">
              <a:rPr lang="en-US"/>
              <a:pPr/>
              <a:t>7</a:t>
            </a:fld>
            <a:endParaRPr lang="en-US"/>
          </a:p>
        </p:txBody>
      </p:sp>
      <p:pic>
        <p:nvPicPr>
          <p:cNvPr id="9221" name="Picture 3" descr="1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9436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3378200" y="3081338"/>
            <a:ext cx="528638" cy="2786062"/>
          </a:xfrm>
          <a:custGeom>
            <a:avLst/>
            <a:gdLst>
              <a:gd name="T0" fmla="*/ 531994 w 528220"/>
              <a:gd name="T1" fmla="*/ 0 h 2787588"/>
              <a:gd name="T2" fmla="*/ 76000 w 528220"/>
              <a:gd name="T3" fmla="*/ 689054 h 2787588"/>
              <a:gd name="T4" fmla="*/ 49178 w 528220"/>
              <a:gd name="T5" fmla="*/ 1678466 h 2787588"/>
              <a:gd name="T6" fmla="*/ 138585 w 528220"/>
              <a:gd name="T7" fmla="*/ 2773881 h 2787588"/>
              <a:gd name="T8" fmla="*/ 138585 w 528220"/>
              <a:gd name="T9" fmla="*/ 2773881 h 2787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220"/>
              <a:gd name="T16" fmla="*/ 0 h 2787588"/>
              <a:gd name="T17" fmla="*/ 528220 w 528220"/>
              <a:gd name="T18" fmla="*/ 2787588 h 27875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220" h="2787588">
                <a:moveTo>
                  <a:pt x="528220" y="0"/>
                </a:moveTo>
                <a:cubicBezTo>
                  <a:pt x="380259" y="180513"/>
                  <a:pt x="140563" y="227860"/>
                  <a:pt x="75460" y="692458"/>
                </a:cubicBezTo>
                <a:cubicBezTo>
                  <a:pt x="0" y="967666"/>
                  <a:pt x="38470" y="1337569"/>
                  <a:pt x="48827" y="1686757"/>
                </a:cubicBezTo>
                <a:cubicBezTo>
                  <a:pt x="59184" y="2035945"/>
                  <a:pt x="127246" y="2598198"/>
                  <a:pt x="137603" y="27875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859463" y="2709863"/>
            <a:ext cx="501650" cy="3070225"/>
          </a:xfrm>
          <a:custGeom>
            <a:avLst/>
            <a:gdLst>
              <a:gd name="T0" fmla="*/ 284401 w 501589"/>
              <a:gd name="T1" fmla="*/ 3070465 h 3070195"/>
              <a:gd name="T2" fmla="*/ 435483 w 501589"/>
              <a:gd name="T3" fmla="*/ 2377952 h 3070195"/>
              <a:gd name="T4" fmla="*/ 471030 w 501589"/>
              <a:gd name="T5" fmla="*/ 841972 h 3070195"/>
              <a:gd name="T6" fmla="*/ 248844 w 501589"/>
              <a:gd name="T7" fmla="*/ 131695 h 3070195"/>
              <a:gd name="T8" fmla="*/ 0 w 501589"/>
              <a:gd name="T9" fmla="*/ 51796 h 3070195"/>
              <a:gd name="T10" fmla="*/ 0 w 501589"/>
              <a:gd name="T11" fmla="*/ 51796 h 30701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1589"/>
              <a:gd name="T19" fmla="*/ 0 h 3070195"/>
              <a:gd name="T20" fmla="*/ 501589 w 501589"/>
              <a:gd name="T21" fmla="*/ 3070195 h 30701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1589" h="3070195">
                <a:moveTo>
                  <a:pt x="284086" y="3070195"/>
                </a:moveTo>
                <a:cubicBezTo>
                  <a:pt x="298882" y="2935550"/>
                  <a:pt x="403934" y="2749119"/>
                  <a:pt x="435006" y="2377737"/>
                </a:cubicBezTo>
                <a:cubicBezTo>
                  <a:pt x="466078" y="2006355"/>
                  <a:pt x="501589" y="1216242"/>
                  <a:pt x="470517" y="841900"/>
                </a:cubicBezTo>
                <a:cubicBezTo>
                  <a:pt x="439445" y="467558"/>
                  <a:pt x="326994" y="263372"/>
                  <a:pt x="248574" y="131686"/>
                </a:cubicBezTo>
                <a:cubicBezTo>
                  <a:pt x="170154" y="0"/>
                  <a:pt x="34031" y="97655"/>
                  <a:pt x="0" y="5178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251325" y="6111875"/>
            <a:ext cx="330200" cy="158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5132388" y="6113463"/>
            <a:ext cx="274637" cy="15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Freeform 13"/>
          <p:cNvSpPr>
            <a:spLocks/>
          </p:cNvSpPr>
          <p:nvPr/>
        </p:nvSpPr>
        <p:spPr bwMode="auto">
          <a:xfrm>
            <a:off x="3706813" y="3338513"/>
            <a:ext cx="244475" cy="931862"/>
          </a:xfrm>
          <a:custGeom>
            <a:avLst/>
            <a:gdLst>
              <a:gd name="T0" fmla="*/ 247211 w 244135"/>
              <a:gd name="T1" fmla="*/ 929521 h 932155"/>
              <a:gd name="T2" fmla="*/ 112370 w 244135"/>
              <a:gd name="T3" fmla="*/ 858702 h 932155"/>
              <a:gd name="T4" fmla="*/ 22473 w 244135"/>
              <a:gd name="T5" fmla="*/ 646239 h 932155"/>
              <a:gd name="T6" fmla="*/ 94390 w 244135"/>
              <a:gd name="T7" fmla="*/ 292135 h 932155"/>
              <a:gd name="T8" fmla="*/ 229233 w 244135"/>
              <a:gd name="T9" fmla="*/ 0 h 932155"/>
              <a:gd name="T10" fmla="*/ 229233 w 244135"/>
              <a:gd name="T11" fmla="*/ 0 h 9321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4135"/>
              <a:gd name="T19" fmla="*/ 0 h 932155"/>
              <a:gd name="T20" fmla="*/ 244135 w 244135"/>
              <a:gd name="T21" fmla="*/ 932155 h 9321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4135" h="932155">
                <a:moveTo>
                  <a:pt x="244135" y="932155"/>
                </a:moveTo>
                <a:cubicBezTo>
                  <a:pt x="223421" y="915879"/>
                  <a:pt x="147961" y="908482"/>
                  <a:pt x="110971" y="861134"/>
                </a:cubicBezTo>
                <a:cubicBezTo>
                  <a:pt x="73981" y="813786"/>
                  <a:pt x="26633" y="738325"/>
                  <a:pt x="22194" y="648069"/>
                </a:cubicBezTo>
                <a:cubicBezTo>
                  <a:pt x="0" y="545976"/>
                  <a:pt x="59184" y="400974"/>
                  <a:pt x="93215" y="292963"/>
                </a:cubicBezTo>
                <a:cubicBezTo>
                  <a:pt x="127246" y="184952"/>
                  <a:pt x="207145" y="53266"/>
                  <a:pt x="22638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708650" y="2816225"/>
            <a:ext cx="350838" cy="1196975"/>
          </a:xfrm>
          <a:custGeom>
            <a:avLst/>
            <a:gdLst>
              <a:gd name="T0" fmla="*/ 142663 w 350668"/>
              <a:gd name="T1" fmla="*/ 16276 h 1197006"/>
              <a:gd name="T2" fmla="*/ 222912 w 350668"/>
              <a:gd name="T3" fmla="*/ 25144 h 1197006"/>
              <a:gd name="T4" fmla="*/ 347742 w 350668"/>
              <a:gd name="T5" fmla="*/ 167160 h 1197006"/>
              <a:gd name="T6" fmla="*/ 249663 w 350668"/>
              <a:gd name="T7" fmla="*/ 726318 h 1197006"/>
              <a:gd name="T8" fmla="*/ 0 w 350668"/>
              <a:gd name="T9" fmla="*/ 1196727 h 1197006"/>
              <a:gd name="T10" fmla="*/ 0 w 350668"/>
              <a:gd name="T11" fmla="*/ 1196727 h 11970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0668"/>
              <a:gd name="T19" fmla="*/ 0 h 1197006"/>
              <a:gd name="T20" fmla="*/ 350668 w 350668"/>
              <a:gd name="T21" fmla="*/ 1197006 h 11970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0668" h="1197006">
                <a:moveTo>
                  <a:pt x="142042" y="16276"/>
                </a:moveTo>
                <a:cubicBezTo>
                  <a:pt x="153879" y="22194"/>
                  <a:pt x="187909" y="0"/>
                  <a:pt x="221940" y="25153"/>
                </a:cubicBezTo>
                <a:cubicBezTo>
                  <a:pt x="255971" y="50306"/>
                  <a:pt x="340310" y="54746"/>
                  <a:pt x="346229" y="167196"/>
                </a:cubicBezTo>
                <a:cubicBezTo>
                  <a:pt x="350668" y="267810"/>
                  <a:pt x="306280" y="554854"/>
                  <a:pt x="248575" y="726489"/>
                </a:cubicBezTo>
                <a:cubicBezTo>
                  <a:pt x="190870" y="898124"/>
                  <a:pt x="28113" y="1100831"/>
                  <a:pt x="0" y="119700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924300" y="4776788"/>
            <a:ext cx="1925638" cy="19526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25888" y="4573588"/>
            <a:ext cx="1925637" cy="19526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927475" y="4387850"/>
            <a:ext cx="1925638" cy="195263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935413" y="3136900"/>
            <a:ext cx="1927225" cy="21907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929063" y="4186238"/>
            <a:ext cx="1925637" cy="19526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37000" y="2916238"/>
            <a:ext cx="1927225" cy="21907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463925" y="5922963"/>
            <a:ext cx="779463" cy="37147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83213" y="5932488"/>
            <a:ext cx="779462" cy="37147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929063" y="2705100"/>
            <a:ext cx="1927225" cy="219075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925888" y="3978275"/>
            <a:ext cx="1925637" cy="195263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1238" y="4638675"/>
            <a:ext cx="2112962" cy="9239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1 – 3: Push parameter (in reverse order)</a:t>
            </a:r>
          </a:p>
        </p:txBody>
      </p:sp>
      <p:sp>
        <p:nvSpPr>
          <p:cNvPr id="28" name="Right Arrow 27"/>
          <p:cNvSpPr>
            <a:spLocks noChangeArrowheads="1"/>
          </p:cNvSpPr>
          <p:nvPr/>
        </p:nvSpPr>
        <p:spPr bwMode="auto">
          <a:xfrm>
            <a:off x="2290763" y="4473575"/>
            <a:ext cx="1366837" cy="231775"/>
          </a:xfrm>
          <a:prstGeom prst="rightArrow">
            <a:avLst>
              <a:gd name="adj1" fmla="val 50000"/>
              <a:gd name="adj2" fmla="val 49772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8588" y="3733800"/>
            <a:ext cx="2081212" cy="9239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latin typeface="Arial" charset="0"/>
              </a:rPr>
              <a:t>4 – 5: Library call (puts syscall # in CPU register)</a:t>
            </a:r>
          </a:p>
        </p:txBody>
      </p:sp>
      <p:sp>
        <p:nvSpPr>
          <p:cNvPr id="30" name="Right Arrow 29"/>
          <p:cNvSpPr>
            <a:spLocks noChangeArrowheads="1"/>
          </p:cNvSpPr>
          <p:nvPr/>
        </p:nvSpPr>
        <p:spPr bwMode="auto">
          <a:xfrm>
            <a:off x="2290763" y="4129088"/>
            <a:ext cx="1366837" cy="231775"/>
          </a:xfrm>
          <a:prstGeom prst="rightArrow">
            <a:avLst>
              <a:gd name="adj1" fmla="val 50000"/>
              <a:gd name="adj2" fmla="val 49772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2590800"/>
            <a:ext cx="208121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6: Switch to kernel </a:t>
            </a:r>
            <a:r>
              <a:rPr lang="en-US" dirty="0">
                <a:latin typeface="+mn-lt"/>
                <a:ea typeface="+mn-ea"/>
              </a:rPr>
              <a:t>mode (return address saved on stack)</a:t>
            </a:r>
            <a:endParaRPr lang="en-US" dirty="0">
              <a:latin typeface="+mn-lt"/>
              <a:ea typeface="+mn-ea"/>
            </a:endParaRPr>
          </a:p>
        </p:txBody>
      </p:sp>
      <p:sp>
        <p:nvSpPr>
          <p:cNvPr id="32" name="Right Arrow 31"/>
          <p:cNvSpPr>
            <a:spLocks noChangeArrowheads="1"/>
          </p:cNvSpPr>
          <p:nvPr/>
        </p:nvSpPr>
        <p:spPr bwMode="auto">
          <a:xfrm>
            <a:off x="2290763" y="2909888"/>
            <a:ext cx="1366837" cy="231775"/>
          </a:xfrm>
          <a:prstGeom prst="rightArrow">
            <a:avLst>
              <a:gd name="adj1" fmla="val 50000"/>
              <a:gd name="adj2" fmla="val 49772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33800" y="5029200"/>
            <a:ext cx="20812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7: Find system call handler</a:t>
            </a:r>
          </a:p>
        </p:txBody>
      </p:sp>
      <p:sp>
        <p:nvSpPr>
          <p:cNvPr id="36" name="Right Arrow 35"/>
          <p:cNvSpPr>
            <a:spLocks noChangeArrowheads="1"/>
          </p:cNvSpPr>
          <p:nvPr/>
        </p:nvSpPr>
        <p:spPr bwMode="auto">
          <a:xfrm rot="5400000">
            <a:off x="3840956" y="5531644"/>
            <a:ext cx="473075" cy="230188"/>
          </a:xfrm>
          <a:prstGeom prst="rightArrow">
            <a:avLst>
              <a:gd name="adj1" fmla="val 50000"/>
              <a:gd name="adj2" fmla="val 50171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37" name="Right Arrow 36"/>
          <p:cNvSpPr>
            <a:spLocks noChangeArrowheads="1"/>
          </p:cNvSpPr>
          <p:nvPr/>
        </p:nvSpPr>
        <p:spPr bwMode="auto">
          <a:xfrm flipH="1">
            <a:off x="6248400" y="6019800"/>
            <a:ext cx="914400" cy="228600"/>
          </a:xfrm>
          <a:prstGeom prst="rightArrow">
            <a:avLst>
              <a:gd name="adj1" fmla="val 50000"/>
              <a:gd name="adj2" fmla="val 50111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62788" y="5638800"/>
            <a:ext cx="2081212" cy="12001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8: Run </a:t>
            </a:r>
            <a:r>
              <a:rPr lang="en-US" dirty="0">
                <a:latin typeface="+mn-lt"/>
                <a:ea typeface="+mn-ea"/>
              </a:rPr>
              <a:t>handler (index via table of pointers to</a:t>
            </a:r>
          </a:p>
          <a:p>
            <a:pPr algn="ctr">
              <a:defRPr/>
            </a:pPr>
            <a:r>
              <a:rPr lang="en-US" dirty="0" err="1">
                <a:latin typeface="+mn-lt"/>
                <a:ea typeface="+mn-ea"/>
              </a:rPr>
              <a:t>syscall</a:t>
            </a:r>
            <a:r>
              <a:rPr lang="en-US" dirty="0">
                <a:latin typeface="+mn-lt"/>
                <a:ea typeface="+mn-ea"/>
              </a:rPr>
              <a:t> handles)</a:t>
            </a:r>
            <a:endParaRPr lang="en-US" dirty="0">
              <a:latin typeface="+mn-lt"/>
              <a:ea typeface="+mn-ea"/>
            </a:endParaRP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 flipH="1">
            <a:off x="6248400" y="2667000"/>
            <a:ext cx="1366838" cy="230188"/>
          </a:xfrm>
          <a:prstGeom prst="rightArrow">
            <a:avLst>
              <a:gd name="adj1" fmla="val 50000"/>
              <a:gd name="adj2" fmla="val 50115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62788" y="2286000"/>
            <a:ext cx="2081212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9: Return to user mode</a:t>
            </a:r>
          </a:p>
        </p:txBody>
      </p:sp>
      <p:sp>
        <p:nvSpPr>
          <p:cNvPr id="41" name="Right Arrow 40"/>
          <p:cNvSpPr>
            <a:spLocks noChangeArrowheads="1"/>
          </p:cNvSpPr>
          <p:nvPr/>
        </p:nvSpPr>
        <p:spPr bwMode="auto">
          <a:xfrm flipH="1">
            <a:off x="6248400" y="3429000"/>
            <a:ext cx="1366838" cy="230188"/>
          </a:xfrm>
          <a:prstGeom prst="rightArrow">
            <a:avLst>
              <a:gd name="adj1" fmla="val 50000"/>
              <a:gd name="adj2" fmla="val 50115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2800" y="3240088"/>
            <a:ext cx="208121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10: Return to user </a:t>
            </a:r>
            <a:r>
              <a:rPr lang="en-US" dirty="0">
                <a:latin typeface="+mn-lt"/>
                <a:ea typeface="+mn-ea"/>
              </a:rPr>
              <a:t>program (via trap)</a:t>
            </a:r>
            <a:endParaRPr lang="en-US" dirty="0">
              <a:latin typeface="+mn-lt"/>
              <a:ea typeface="+mn-ea"/>
            </a:endParaRPr>
          </a:p>
        </p:txBody>
      </p:sp>
      <p:sp>
        <p:nvSpPr>
          <p:cNvPr id="43" name="Right Arrow 42"/>
          <p:cNvSpPr>
            <a:spLocks noChangeArrowheads="1"/>
          </p:cNvSpPr>
          <p:nvPr/>
        </p:nvSpPr>
        <p:spPr bwMode="auto">
          <a:xfrm flipH="1">
            <a:off x="6248400" y="3962400"/>
            <a:ext cx="1366838" cy="230188"/>
          </a:xfrm>
          <a:prstGeom prst="rightArrow">
            <a:avLst>
              <a:gd name="adj1" fmla="val 50000"/>
              <a:gd name="adj2" fmla="val 50115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91388" y="3897313"/>
            <a:ext cx="208121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11: Clean up</a:t>
            </a:r>
          </a:p>
        </p:txBody>
      </p:sp>
      <p:sp>
        <p:nvSpPr>
          <p:cNvPr id="9254" name="TextBox 44"/>
          <p:cNvSpPr txBox="1">
            <a:spLocks noChangeArrowheads="1"/>
          </p:cNvSpPr>
          <p:nvPr/>
        </p:nvSpPr>
        <p:spPr bwMode="auto">
          <a:xfrm>
            <a:off x="2209800" y="1600200"/>
            <a:ext cx="4872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count = read(fd, buffer, nbytes);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Examples of System Calls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Examples</a:t>
            </a:r>
          </a:p>
          <a:p>
            <a:pPr lvl="1" eaLnBrk="1" hangingPunct="1"/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getuid()	</a:t>
            </a:r>
            <a:r>
              <a:rPr lang="en-US" sz="2400">
                <a:latin typeface="Arial" charset="0"/>
              </a:rPr>
              <a:t>//get the user ID</a:t>
            </a:r>
          </a:p>
          <a:p>
            <a:pPr lvl="1" eaLnBrk="1" hangingPunct="1"/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fork()	</a:t>
            </a:r>
            <a:r>
              <a:rPr lang="en-US" sz="2400">
                <a:latin typeface="Arial" charset="0"/>
              </a:rPr>
              <a:t>//create a child process</a:t>
            </a:r>
          </a:p>
          <a:p>
            <a:pPr lvl="1" eaLnBrk="1" hangingPunct="1"/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exec()	</a:t>
            </a:r>
            <a:r>
              <a:rPr lang="en-US" sz="2400">
                <a:latin typeface="Arial" charset="0"/>
              </a:rPr>
              <a:t>//executing a program</a:t>
            </a:r>
          </a:p>
          <a:p>
            <a:pPr eaLnBrk="1" hangingPunct="1"/>
            <a:r>
              <a:rPr lang="en-US" sz="2800">
                <a:latin typeface="Arial" charset="0"/>
              </a:rPr>
              <a:t>Don</a:t>
            </a:r>
            <a:r>
              <a:rPr lang="ja-JP" altLang="en-US" sz="2800">
                <a:latin typeface="Arial" charset="0"/>
              </a:rPr>
              <a:t>’</a:t>
            </a:r>
            <a:r>
              <a:rPr lang="en-US" sz="2800">
                <a:latin typeface="Arial" charset="0"/>
              </a:rPr>
              <a:t>t mix system calls with standard library calls</a:t>
            </a:r>
          </a:p>
          <a:p>
            <a:pPr lvl="1" eaLnBrk="1" hangingPunct="1"/>
            <a:r>
              <a:rPr lang="en-US" sz="2400">
                <a:latin typeface="Arial" charset="0"/>
              </a:rPr>
              <a:t>Differences?</a:t>
            </a:r>
          </a:p>
          <a:p>
            <a:pPr lvl="1" eaLnBrk="1" hangingPunct="1"/>
            <a:r>
              <a:rPr lang="en-US" sz="2400">
                <a:latin typeface="Arial" charset="0"/>
              </a:rPr>
              <a:t>Is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printf() </a:t>
            </a:r>
            <a:r>
              <a:rPr lang="en-US" sz="2400">
                <a:latin typeface="Arial" charset="0"/>
              </a:rPr>
              <a:t>a system call?</a:t>
            </a:r>
          </a:p>
          <a:p>
            <a:pPr lvl="1" eaLnBrk="1" hangingPunct="1"/>
            <a:r>
              <a:rPr lang="en-US" sz="2400">
                <a:latin typeface="Arial" charset="0"/>
              </a:rPr>
              <a:t>Is </a:t>
            </a:r>
            <a:r>
              <a:rPr lang="en-US" sz="2400" b="1">
                <a:solidFill>
                  <a:srgbClr val="0000FF"/>
                </a:solidFill>
                <a:latin typeface="Courier New" charset="0"/>
                <a:cs typeface="Courier New" charset="0"/>
              </a:rPr>
              <a:t>rand() </a:t>
            </a:r>
            <a:r>
              <a:rPr lang="en-US" sz="2400">
                <a:latin typeface="Arial" charset="0"/>
              </a:rPr>
              <a:t>a system call?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9390553-8A07-494A-B406-61E2D9893863}" type="slidenum">
              <a:rPr lang="en-US"/>
              <a:pPr/>
              <a:t>8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72200" y="46482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00FF"/>
                </a:solidFill>
                <a:latin typeface="Courier New" charset="0"/>
                <a:ea typeface="Tahoma" charset="0"/>
                <a:cs typeface="Courier New" charset="0"/>
              </a:rPr>
              <a:t>man syscalls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Major System Calls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828800"/>
          <a:ext cx="8458200" cy="1857375"/>
        </p:xfrm>
        <a:graphic>
          <a:graphicData uri="http://schemas.openxmlformats.org/drawingml/2006/table">
            <a:tbl>
              <a:tblPr/>
              <a:tblGrid>
                <a:gridCol w="4229100"/>
                <a:gridCol w="42291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Process Management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pid = fork( )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Create a child process identical to the parent 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pid = waitpid(pid, &amp;statloc, options)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Wait for a child to terminate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 = execve(name, argv, environp)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Replace a process</a:t>
                      </a: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core image 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exit(status)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Terminate process execution and return status 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Copyright ©: University of Illinois CS 241 Staff</a:t>
            </a:r>
          </a:p>
        </p:txBody>
      </p:sp>
      <p:sp>
        <p:nvSpPr>
          <p:cNvPr id="112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8A71672-E8B2-6844-B373-702E5920E387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/>
        </p:nvGraphicFramePr>
        <p:xfrm>
          <a:off x="304800" y="3657600"/>
          <a:ext cx="8458200" cy="2600325"/>
        </p:xfrm>
        <a:graphic>
          <a:graphicData uri="http://schemas.openxmlformats.org/drawingml/2006/table">
            <a:tbl>
              <a:tblPr/>
              <a:tblGrid>
                <a:gridCol w="4229100"/>
                <a:gridCol w="42291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File Management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fd = open(file, how, ...)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Open a file for reading, writing or both 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 = close(fd)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Close an open file 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n = read(fd, buffer, nbytes)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Read data from a file into a buffer 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n = write(fd, buffer, nbytes)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Write data from a buffer into a file 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position = lseek(fd, offset, whence)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Move the file pointer 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s = stat(name, &amp;buf)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Get a file</a:t>
                      </a: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 status information 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3581400"/>
            <a:ext cx="8610600" cy="27432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Ctr="1"/>
          <a:lstStyle/>
          <a:p>
            <a:r>
              <a:rPr lang="en-US" sz="2800" b="1">
                <a:solidFill>
                  <a:srgbClr val="FF0000"/>
                </a:solidFill>
                <a:latin typeface="Arial" charset="0"/>
              </a:rPr>
              <a:t>Today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heme1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9040</TotalTime>
  <Words>3858</Words>
  <Application>Microsoft Macintosh PowerPoint</Application>
  <PresentationFormat>On-screen Show (4:3)</PresentationFormat>
  <Paragraphs>757</Paragraphs>
  <Slides>49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Tahoma</vt:lpstr>
      <vt:lpstr>Arial</vt:lpstr>
      <vt:lpstr>Wingdings</vt:lpstr>
      <vt:lpstr>Times New Roman</vt:lpstr>
      <vt:lpstr>Courier New</vt:lpstr>
      <vt:lpstr>Courier-Bold</vt:lpstr>
      <vt:lpstr>Symbol</vt:lpstr>
      <vt:lpstr>Verdana</vt:lpstr>
      <vt:lpstr>Theme1</vt:lpstr>
      <vt:lpstr>System Calls and I/O</vt:lpstr>
      <vt:lpstr>This lecture</vt:lpstr>
      <vt:lpstr>System Calls versus Function Calls?</vt:lpstr>
      <vt:lpstr>System Calls versus Function Calls</vt:lpstr>
      <vt:lpstr>System Calls versus Function Calls</vt:lpstr>
      <vt:lpstr>System Calls</vt:lpstr>
      <vt:lpstr>Steps for Making a System Call (Example: read call)</vt:lpstr>
      <vt:lpstr>Examples of System Calls</vt:lpstr>
      <vt:lpstr>Major System Calls</vt:lpstr>
      <vt:lpstr>Major System Calls</vt:lpstr>
      <vt:lpstr>File System and I/O Related System Calls</vt:lpstr>
      <vt:lpstr>Why does the OS control I/O?</vt:lpstr>
      <vt:lpstr>Basic Unix Concepts</vt:lpstr>
      <vt:lpstr>Basic Unix Concepts</vt:lpstr>
      <vt:lpstr>System Calls for I/O</vt:lpstr>
      <vt:lpstr>System Calls for I/O</vt:lpstr>
      <vt:lpstr>File: Statistics</vt:lpstr>
      <vt:lpstr>Example - (stat()) </vt:lpstr>
      <vt:lpstr>Example - (stat()) </vt:lpstr>
      <vt:lpstr>Useful Macros: File types</vt:lpstr>
      <vt:lpstr>Useful Macros: File Modes</vt:lpstr>
      <vt:lpstr>Example - (stat()) </vt:lpstr>
      <vt:lpstr>File: Open</vt:lpstr>
      <vt:lpstr>Example (open())</vt:lpstr>
      <vt:lpstr>File: Close</vt:lpstr>
      <vt:lpstr>Example (close())</vt:lpstr>
      <vt:lpstr>Example (close())</vt:lpstr>
      <vt:lpstr>File: Read</vt:lpstr>
      <vt:lpstr>File: Read</vt:lpstr>
      <vt:lpstr>Example (read())</vt:lpstr>
      <vt:lpstr>File: Write</vt:lpstr>
      <vt:lpstr>File: Write</vt:lpstr>
      <vt:lpstr>Example (write())</vt:lpstr>
      <vt:lpstr>File Pointers</vt:lpstr>
      <vt:lpstr>File: Seek</vt:lpstr>
      <vt:lpstr>File: Seek Examples</vt:lpstr>
      <vt:lpstr>Example (lseek())</vt:lpstr>
      <vt:lpstr>Standard Input, Standard Output and Standard Error</vt:lpstr>
      <vt:lpstr>I/O Library Calls</vt:lpstr>
      <vt:lpstr>Stream Processing - fgetc()</vt:lpstr>
      <vt:lpstr>Stream Processing - fgets()</vt:lpstr>
      <vt:lpstr>Stream Processing</vt:lpstr>
      <vt:lpstr>Stream Processing - fputs()</vt:lpstr>
      <vt:lpstr>Example: (fgets()- fputs()) </vt:lpstr>
      <vt:lpstr>Stream Processing - fscanf()</vt:lpstr>
      <vt:lpstr>Example: (scanf()) </vt:lpstr>
      <vt:lpstr>Example: stdin</vt:lpstr>
      <vt:lpstr>Example: stdin</vt:lpstr>
      <vt:lpstr>Example: stdin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caesar</dc:creator>
  <cp:lastModifiedBy>Philip Godfrey</cp:lastModifiedBy>
  <cp:revision>173</cp:revision>
  <cp:lastPrinted>1601-01-01T00:00:00Z</cp:lastPrinted>
  <dcterms:created xsi:type="dcterms:W3CDTF">1601-01-01T00:00:00Z</dcterms:created>
  <dcterms:modified xsi:type="dcterms:W3CDTF">2012-01-27T14:18:44Z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