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handoutMasterIdLst>
    <p:handoutMasterId r:id="rId36"/>
  </p:handoutMasterIdLst>
  <p:sldIdLst>
    <p:sldId id="542" r:id="rId2"/>
    <p:sldId id="1247" r:id="rId3"/>
    <p:sldId id="1214" r:id="rId4"/>
    <p:sldId id="1216" r:id="rId5"/>
    <p:sldId id="1217" r:id="rId6"/>
    <p:sldId id="1218" r:id="rId7"/>
    <p:sldId id="1219" r:id="rId8"/>
    <p:sldId id="1243" r:id="rId9"/>
    <p:sldId id="1220" r:id="rId10"/>
    <p:sldId id="1251" r:id="rId11"/>
    <p:sldId id="1254" r:id="rId12"/>
    <p:sldId id="1255" r:id="rId13"/>
    <p:sldId id="1256" r:id="rId14"/>
    <p:sldId id="1252" r:id="rId15"/>
    <p:sldId id="1250" r:id="rId16"/>
    <p:sldId id="1238" r:id="rId17"/>
    <p:sldId id="1239" r:id="rId18"/>
    <p:sldId id="1225" r:id="rId19"/>
    <p:sldId id="1226" r:id="rId20"/>
    <p:sldId id="1248" r:id="rId21"/>
    <p:sldId id="1253" r:id="rId22"/>
    <p:sldId id="1227" r:id="rId23"/>
    <p:sldId id="1228" r:id="rId24"/>
    <p:sldId id="1229" r:id="rId25"/>
    <p:sldId id="1230" r:id="rId26"/>
    <p:sldId id="1231" r:id="rId27"/>
    <p:sldId id="1232" r:id="rId28"/>
    <p:sldId id="1233" r:id="rId29"/>
    <p:sldId id="1249" r:id="rId30"/>
    <p:sldId id="1246" r:id="rId31"/>
    <p:sldId id="1235" r:id="rId32"/>
    <p:sldId id="1236" r:id="rId33"/>
    <p:sldId id="1221" r:id="rId34"/>
  </p:sldIdLst>
  <p:sldSz cx="9144000" cy="6858000" type="screen4x3"/>
  <p:notesSz cx="7302500" cy="9586913"/>
  <p:custDataLst>
    <p:tags r:id="rId38"/>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8E6B2"/>
    <a:srgbClr val="EE6E12"/>
    <a:srgbClr val="F7F5CD"/>
    <a:srgbClr val="990000"/>
    <a:srgbClr val="D5F1CF"/>
    <a:srgbClr val="F1C7C7"/>
    <a:srgbClr val="E9E1C9"/>
    <a:srgbClr val="F6F5BD"/>
    <a:srgbClr val="DED8C4"/>
    <a:srgbClr val="E7D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4" autoAdjust="0"/>
    <p:restoredTop sz="89068" autoAdjust="0"/>
  </p:normalViewPr>
  <p:slideViewPr>
    <p:cSldViewPr snapToObjects="1">
      <p:cViewPr varScale="1">
        <p:scale>
          <a:sx n="111" d="100"/>
          <a:sy n="111" d="100"/>
        </p:scale>
        <p:origin x="-280" y="-10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tags" Target="tags/tag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121376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953609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dirty="0" smtClean="0"/>
              <a:t>Slides</a:t>
            </a:r>
            <a:r>
              <a:rPr lang="en-US" baseline="0" dirty="0" smtClean="0"/>
              <a:t> adapted</a:t>
            </a:r>
            <a:r>
              <a:rPr lang="en-US" dirty="0" smtClean="0"/>
              <a:t> from CMU CS 15-213 lecture 13</a:t>
            </a:r>
            <a:r>
              <a:rPr lang="en-US" baseline="0" dirty="0" smtClean="0"/>
              <a:t> (fall 2011 version)</a:t>
            </a:r>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r>
              <a:rPr lang="en-US" dirty="0" smtClean="0"/>
              <a:t>So that’s what it looks like if the parent</a:t>
            </a:r>
            <a:r>
              <a:rPr lang="en-US" baseline="0" dirty="0" smtClean="0"/>
              <a:t> never terminates.  What about if the child never terminates?</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r>
              <a:rPr lang="en-US" dirty="0" smtClean="0"/>
              <a:t>When the parent ends, what happens to the child?</a:t>
            </a:r>
          </a:p>
          <a:p>
            <a:endParaRPr lang="en-US" dirty="0" smtClean="0"/>
          </a:p>
          <a:p>
            <a:endParaRPr lang="en-US" dirty="0" smtClean="0"/>
          </a:p>
          <a:p>
            <a:r>
              <a:rPr lang="en-US" dirty="0" smtClean="0"/>
              <a:t>Text removed from old 241 slides: This</a:t>
            </a:r>
            <a:r>
              <a:rPr lang="en-US" baseline="0" dirty="0" smtClean="0"/>
              <a:t> seemed to imply that the parent dying is a problem – as if the parent were shepherding the child’s resource usage, and without the parent watching over, the child can use huge amounts of resources ... but in reality the parent is probably not watching even while alive.  Anyway, here’s the text:</a:t>
            </a:r>
          </a:p>
          <a:p>
            <a:endParaRPr lang="en-US" dirty="0" smtClean="0"/>
          </a:p>
          <a:p>
            <a:pPr eaLnBrk="1" hangingPunct="1"/>
            <a:r>
              <a:rPr lang="en-US" dirty="0" smtClean="0">
                <a:latin typeface="Arial" charset="0"/>
              </a:rPr>
              <a:t>If the parent process dies no one is left to take care of the child</a:t>
            </a:r>
          </a:p>
          <a:p>
            <a:pPr lvl="1" eaLnBrk="1" hangingPunct="1"/>
            <a:r>
              <a:rPr lang="en-US" dirty="0" smtClean="0">
                <a:latin typeface="Arial" charset="0"/>
              </a:rPr>
              <a:t>Child may consume large amounts of resources (CPU, File I/O)</a:t>
            </a:r>
          </a:p>
          <a:p>
            <a:pPr lvl="1" eaLnBrk="1" hangingPunct="1"/>
            <a:r>
              <a:rPr lang="en-US" dirty="0" smtClean="0">
                <a:latin typeface="Arial" charset="0"/>
              </a:rPr>
              <a:t>Child Process is re-parented to the </a:t>
            </a:r>
            <a:r>
              <a:rPr lang="en-US" b="1" dirty="0" err="1" smtClean="0">
                <a:solidFill>
                  <a:srgbClr val="0000FF"/>
                </a:solidFill>
                <a:latin typeface="Courier New" charset="0"/>
                <a:cs typeface="Courier New" charset="0"/>
              </a:rPr>
              <a:t>init</a:t>
            </a:r>
            <a:r>
              <a:rPr lang="en-US" dirty="0" smtClean="0">
                <a:latin typeface="Arial" charset="0"/>
              </a:rPr>
              <a:t> process</a:t>
            </a:r>
          </a:p>
          <a:p>
            <a:pPr lvl="2" eaLnBrk="1" hangingPunct="1"/>
            <a:r>
              <a:rPr lang="en-US" b="1" dirty="0" err="1" smtClean="0">
                <a:solidFill>
                  <a:srgbClr val="0000FF"/>
                </a:solidFill>
                <a:latin typeface="Courier New" charset="0"/>
                <a:cs typeface="Courier New" charset="0"/>
              </a:rPr>
              <a:t>init</a:t>
            </a:r>
            <a:r>
              <a:rPr lang="en-US" dirty="0" smtClean="0">
                <a:latin typeface="Arial" charset="0"/>
              </a:rPr>
              <a:t> does not kill child but will wait for it.</a:t>
            </a:r>
          </a:p>
          <a:p>
            <a:pPr lvl="2" eaLnBrk="1" hangingPunct="1"/>
            <a:r>
              <a:rPr lang="en-US" dirty="0" smtClean="0">
                <a:latin typeface="Arial" charset="0"/>
              </a:rPr>
              <a:t>child continues to run and run…</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r>
              <a:rPr lang="en-US" dirty="0" smtClean="0"/>
              <a:t>When</a:t>
            </a:r>
            <a:r>
              <a:rPr lang="en-US" baseline="0" dirty="0" smtClean="0"/>
              <a:t> slide appears:  So it creates a new identical process – a perfect clone ... like a psychological </a:t>
            </a:r>
            <a:r>
              <a:rPr lang="en-US" baseline="0" dirty="0" err="1" smtClean="0"/>
              <a:t>sci</a:t>
            </a:r>
            <a:r>
              <a:rPr lang="en-US" baseline="0" dirty="0" smtClean="0"/>
              <a:t> fi thriller ... how can you prove that you are you??</a:t>
            </a:r>
          </a:p>
          <a:p>
            <a:endParaRPr lang="en-US" baseline="0" dirty="0" smtClean="0"/>
          </a:p>
          <a:p>
            <a:r>
              <a:rPr lang="en-US" baseline="0" dirty="0" smtClean="0"/>
              <a:t>That’s too scary.  So actually it is not quite a perfect clone: There’s one subtle way you can tell the two processes apart.</a:t>
            </a:r>
          </a:p>
          <a:p>
            <a:endParaRPr lang="en-US" baseline="0" dirty="0" smtClean="0"/>
          </a:p>
          <a:p>
            <a:r>
              <a:rPr lang="en-US" baseline="0" dirty="0" smtClean="0"/>
              <a:t>(If you ever find yourself in a </a:t>
            </a:r>
            <a:r>
              <a:rPr lang="en-US" baseline="0" dirty="0" err="1" smtClean="0"/>
              <a:t>sci</a:t>
            </a:r>
            <a:r>
              <a:rPr lang="en-US" baseline="0" dirty="0" smtClean="0"/>
              <a:t> fi psycho thriller, remember this trick.)</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Rot="1" noChangeAspect="1" noChangeArrowheads="1" noTextEdit="1"/>
          </p:cNvSpPr>
          <p:nvPr>
            <p:ph type="sldImg"/>
          </p:nvPr>
        </p:nvSpPr>
        <p:spPr>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Museo 500"/>
                <a:cs typeface="Museo 50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a:prstGeom prst="rect">
            <a:avLst/>
          </a:prstGeom>
        </p:spPr>
        <p:txBody>
          <a:bodyPr/>
          <a:lstStyle>
            <a:lvl1pPr marL="0" indent="0" algn="l">
              <a:buNone/>
              <a:defRPr sz="2000" b="0">
                <a:latin typeface="Gill Sans"/>
                <a:cs typeface="Gill San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91" y="1362074"/>
            <a:ext cx="8388909" cy="5114925"/>
          </a:xfrm>
          <a:prstGeom prst="rect">
            <a:avLst/>
          </a:prstGeom>
        </p:spPr>
        <p:txBody>
          <a:bodyPr/>
          <a:lstStyle>
            <a:lvl1pPr marL="0" indent="0">
              <a:spcBef>
                <a:spcPts val="1800"/>
              </a:spcBef>
              <a:spcAft>
                <a:spcPts val="0"/>
              </a:spcAft>
              <a:buFontTx/>
              <a:buNone/>
              <a:defRPr sz="2500">
                <a:latin typeface="Gill Sans"/>
                <a:cs typeface="Gill Sans"/>
              </a:defRPr>
            </a:lvl1pPr>
            <a:lvl2pPr marL="630000" indent="-285750">
              <a:spcBef>
                <a:spcPts val="200"/>
              </a:spcBef>
              <a:buClrTx/>
              <a:buSzPct val="125000"/>
              <a:buFont typeface="Arial"/>
              <a:buChar char="•"/>
              <a:defRPr>
                <a:latin typeface="Gill Sans"/>
                <a:cs typeface="Gill Sans"/>
              </a:defRPr>
            </a:lvl2pPr>
            <a:lvl3pPr>
              <a:spcBef>
                <a:spcPts val="200"/>
              </a:spcBef>
              <a:defRPr>
                <a:latin typeface="Gill Sans"/>
                <a:cs typeface="Gill Sans"/>
              </a:defRPr>
            </a:lvl3pPr>
            <a:lvl4pPr>
              <a:defRPr>
                <a:latin typeface="Gill Sans"/>
                <a:cs typeface="Gill Sans"/>
              </a:defRPr>
            </a:lvl4pPr>
            <a:lvl5pPr>
              <a:defRPr>
                <a:latin typeface="Gill Sans"/>
                <a:cs typeface="Gill San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382000" cy="1362075"/>
          </a:xfrm>
        </p:spPr>
        <p:txBody>
          <a:bodyPr anchor="t"/>
          <a:lstStyle>
            <a:lvl1pPr algn="ctr">
              <a:defRPr sz="4000" b="1" cap="none">
                <a:solidFill>
                  <a:srgbClr val="EE6E12"/>
                </a:solidFill>
                <a:latin typeface="Museo 500"/>
                <a:cs typeface="Museo 500"/>
              </a:defRPr>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useo 500"/>
                <a:cs typeface="Museo 50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a:prstGeom prst="rect">
            <a:avLst/>
          </a:prstGeom>
        </p:spPr>
        <p:txBody>
          <a:bodyPr/>
          <a:lstStyle>
            <a:lvl1pPr>
              <a:defRPr sz="2800">
                <a:latin typeface="Gill Sans"/>
                <a:cs typeface="Gill Sans"/>
              </a:defRPr>
            </a:lvl1pPr>
            <a:lvl2pPr>
              <a:defRPr sz="2400">
                <a:latin typeface="Gill Sans"/>
                <a:cs typeface="Gill Sans"/>
              </a:defRPr>
            </a:lvl2pPr>
            <a:lvl3pPr>
              <a:defRPr sz="2000">
                <a:latin typeface="Gill Sans"/>
                <a:cs typeface="Gill Sans"/>
              </a:defRPr>
            </a:lvl3pPr>
            <a:lvl4pPr>
              <a:defRPr sz="1800">
                <a:latin typeface="Gill Sans"/>
                <a:cs typeface="Gill Sans"/>
              </a:defRPr>
            </a:lvl4pPr>
            <a:lvl5pPr>
              <a:defRPr sz="1800">
                <a:latin typeface="Gill Sans"/>
                <a:cs typeface="Gill San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a:prstGeom prst="rect">
            <a:avLst/>
          </a:prstGeom>
        </p:spPr>
        <p:txBody>
          <a:bodyPr/>
          <a:lstStyle>
            <a:lvl1pPr>
              <a:defRPr sz="2800">
                <a:latin typeface="Gill Sans"/>
                <a:cs typeface="Gill Sans"/>
              </a:defRPr>
            </a:lvl1pPr>
            <a:lvl2pPr>
              <a:defRPr sz="2400">
                <a:latin typeface="Gill Sans"/>
                <a:cs typeface="Gill Sans"/>
              </a:defRPr>
            </a:lvl2pPr>
            <a:lvl3pPr>
              <a:defRPr sz="2000">
                <a:latin typeface="Gill Sans"/>
                <a:cs typeface="Gill Sans"/>
              </a:defRPr>
            </a:lvl3pPr>
            <a:lvl4pPr>
              <a:defRPr sz="1800">
                <a:latin typeface="Gill Sans"/>
                <a:cs typeface="Gill Sans"/>
              </a:defRPr>
            </a:lvl4pPr>
            <a:lvl5pPr>
              <a:defRPr sz="1800">
                <a:latin typeface="Gill Sans"/>
                <a:cs typeface="Gill San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374091" y="371182"/>
            <a:ext cx="8388909"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3889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 name="Rectangle 7"/>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6" r:id="rId5"/>
    <p:sldLayoutId id="2147483655" r:id="rId6"/>
  </p:sldLayoutIdLst>
  <p:timing>
    <p:tnLst>
      <p:par>
        <p:cTn xmlns:p14="http://schemas.microsoft.com/office/powerpoint/2010/main" id="1" dur="indefinite" restart="never" nodeType="tmRoot"/>
      </p:par>
    </p:tnLst>
  </p:timing>
  <p:txStyles>
    <p:titleStyle>
      <a:lvl1pPr marL="119063" indent="-119063" algn="l" rtl="0" eaLnBrk="1" fontAlgn="base" hangingPunct="1">
        <a:spcBef>
          <a:spcPct val="0"/>
        </a:spcBef>
        <a:spcAft>
          <a:spcPct val="0"/>
        </a:spcAft>
        <a:defRPr sz="3600" b="1">
          <a:solidFill>
            <a:srgbClr val="EE6E12"/>
          </a:solidFill>
          <a:latin typeface="Museo 500"/>
          <a:ea typeface="+mj-ea"/>
          <a:cs typeface="Museo 500"/>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0" indent="0" algn="l" rtl="0" eaLnBrk="1" fontAlgn="base" hangingPunct="1">
        <a:spcBef>
          <a:spcPts val="1800"/>
        </a:spcBef>
        <a:spcAft>
          <a:spcPct val="0"/>
        </a:spcAft>
        <a:buClr>
          <a:srgbClr val="990000"/>
        </a:buClr>
        <a:buSzPct val="60000"/>
        <a:buFontTx/>
        <a:buNone/>
        <a:defRPr sz="2400" b="0">
          <a:solidFill>
            <a:schemeClr val="tx1"/>
          </a:solidFill>
          <a:latin typeface="Gill Sans"/>
          <a:ea typeface="+mn-ea"/>
          <a:cs typeface="Gill Sans"/>
        </a:defRPr>
      </a:lvl1pPr>
      <a:lvl2pPr marL="630000" indent="-285750" algn="l" rtl="0" eaLnBrk="1" fontAlgn="base" hangingPunct="1">
        <a:spcBef>
          <a:spcPts val="480"/>
        </a:spcBef>
        <a:spcAft>
          <a:spcPct val="0"/>
        </a:spcAft>
        <a:buClr>
          <a:srgbClr val="EE6E12"/>
        </a:buClr>
        <a:buSzPct val="110000"/>
        <a:buFont typeface="Wingdings" pitchFamily="2" charset="2"/>
        <a:buChar char="§"/>
        <a:defRPr sz="2000">
          <a:solidFill>
            <a:schemeClr val="tx1"/>
          </a:solidFill>
          <a:latin typeface="Gill Sans"/>
          <a:cs typeface="Gill Sans"/>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Gill Sans"/>
          <a:cs typeface="Gill Sans"/>
        </a:defRPr>
      </a:lvl3pPr>
      <a:lvl4pPr marL="1600200" indent="-228600" algn="l" rtl="0" eaLnBrk="1" fontAlgn="base" hangingPunct="1">
        <a:spcBef>
          <a:spcPct val="20000"/>
        </a:spcBef>
        <a:spcAft>
          <a:spcPct val="0"/>
        </a:spcAft>
        <a:buChar char="–"/>
        <a:defRPr sz="2000">
          <a:solidFill>
            <a:schemeClr val="tx1"/>
          </a:solidFill>
          <a:latin typeface="Gill Sans"/>
          <a:cs typeface="Gill Sans"/>
        </a:defRPr>
      </a:lvl4pPr>
      <a:lvl5pPr marL="2057400" indent="-228600" algn="l" rtl="0" eaLnBrk="1" fontAlgn="base" hangingPunct="1">
        <a:spcBef>
          <a:spcPct val="20000"/>
        </a:spcBef>
        <a:spcAft>
          <a:spcPct val="0"/>
        </a:spcAft>
        <a:buChar char="»"/>
        <a:defRPr sz="2000">
          <a:solidFill>
            <a:schemeClr val="tx1"/>
          </a:solidFill>
          <a:latin typeface="Gill Sans"/>
          <a:cs typeface="Gill Sans"/>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marL="0" indent="0"/>
            <a:r>
              <a:rPr lang="en-US" dirty="0" smtClean="0"/>
              <a:t>Processes: Introduction</a:t>
            </a:r>
            <a:br>
              <a:rPr lang="en-US" dirty="0" smtClean="0"/>
            </a:br>
            <a:r>
              <a:rPr lang="en-US" dirty="0" smtClean="0"/>
              <a:t/>
            </a:r>
            <a:br>
              <a:rPr lang="en-US" dirty="0" smtClean="0"/>
            </a:br>
            <a:r>
              <a:rPr lang="en-US" sz="2000" b="0" dirty="0" smtClean="0"/>
              <a:t>CS 241</a:t>
            </a:r>
            <a:br>
              <a:rPr lang="en-US" sz="2000" b="0" dirty="0" smtClean="0"/>
            </a:br>
            <a:r>
              <a:rPr lang="en-US" sz="2000" b="0" dirty="0" smtClean="0"/>
              <a:t>February 13, 2012</a:t>
            </a:r>
          </a:p>
        </p:txBody>
      </p:sp>
      <p:sp>
        <p:nvSpPr>
          <p:cNvPr id="9219" name="Subtitle 2"/>
          <p:cNvSpPr>
            <a:spLocks noGrp="1"/>
          </p:cNvSpPr>
          <p:nvPr>
            <p:ph type="subTitle" idx="1"/>
          </p:nvPr>
        </p:nvSpPr>
        <p:spPr>
          <a:xfrm>
            <a:off x="685800" y="3886200"/>
            <a:ext cx="7678738" cy="1752600"/>
          </a:xfrm>
        </p:spPr>
        <p:txBody>
          <a:bodyPr/>
          <a:lstStyle/>
          <a:p>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 Box 3"/>
          <p:cNvSpPr txBox="1">
            <a:spLocks noChangeArrowheads="1"/>
          </p:cNvSpPr>
          <p:nvPr/>
        </p:nvSpPr>
        <p:spPr bwMode="auto">
          <a:xfrm>
            <a:off x="838200" y="1828800"/>
            <a:ext cx="3924760" cy="2031325"/>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smtClean="0">
                <a:latin typeface="Courier New" pitchFamily="49" charset="0"/>
              </a:rPr>
              <a:t>#define </a:t>
            </a:r>
            <a:r>
              <a:rPr lang="en-US" sz="1800" dirty="0" err="1" smtClean="0">
                <a:latin typeface="Courier New" pitchFamily="49" charset="0"/>
              </a:rPr>
              <a:t>bork</a:t>
            </a:r>
            <a:r>
              <a:rPr lang="en-US" sz="1800" dirty="0" smtClean="0">
                <a:latin typeface="Courier New" pitchFamily="49" charset="0"/>
              </a:rPr>
              <a:t> fork</a:t>
            </a:r>
          </a:p>
          <a:p>
            <a:pPr>
              <a:lnSpc>
                <a:spcPct val="100000"/>
              </a:lnSpc>
            </a:pPr>
            <a:endParaRPr lang="en-US" sz="1800" dirty="0" smtClean="0">
              <a:latin typeface="Courier New" pitchFamily="49" charset="0"/>
            </a:endParaRPr>
          </a:p>
          <a:p>
            <a:pPr>
              <a:lnSpc>
                <a:spcPct val="100000"/>
              </a:lnSpc>
            </a:pPr>
            <a:r>
              <a:rPr lang="en-US" sz="1800" dirty="0" smtClean="0">
                <a:solidFill>
                  <a:srgbClr val="E8E6B2"/>
                </a:solidFill>
                <a:latin typeface="Courier New" pitchFamily="49" charset="0"/>
              </a:rPr>
              <a:t>void fork3()</a:t>
            </a:r>
          </a:p>
          <a:p>
            <a:pPr>
              <a:lnSpc>
                <a:spcPct val="100000"/>
              </a:lnSpc>
            </a:pPr>
            <a:r>
              <a:rPr lang="en-US" sz="1800" dirty="0" smtClean="0">
                <a:solidFill>
                  <a:srgbClr val="E8E6B2"/>
                </a:solidFill>
                <a:latin typeface="Courier New" pitchFamily="49" charset="0"/>
              </a:rPr>
              <a:t>{</a:t>
            </a:r>
          </a:p>
          <a:p>
            <a:pPr>
              <a:lnSpc>
                <a:spcPct val="100000"/>
              </a:lnSpc>
            </a:pP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bork</a:t>
            </a: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bork</a:t>
            </a: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bork</a:t>
            </a:r>
            <a:r>
              <a:rPr lang="en-US" sz="1800" dirty="0" smtClean="0">
                <a:solidFill>
                  <a:srgbClr val="E8E6B2"/>
                </a:solidFill>
                <a:latin typeface="Courier New" pitchFamily="49" charset="0"/>
              </a:rPr>
              <a:t>();</a:t>
            </a:r>
          </a:p>
          <a:p>
            <a:pPr>
              <a:lnSpc>
                <a:spcPct val="100000"/>
              </a:lnSpc>
            </a:pP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printf</a:t>
            </a:r>
            <a:r>
              <a:rPr lang="en-US" sz="1800" dirty="0" smtClean="0">
                <a:solidFill>
                  <a:srgbClr val="E8E6B2"/>
                </a:solidFill>
                <a:latin typeface="Courier New" pitchFamily="49" charset="0"/>
              </a:rPr>
              <a:t>(”</a:t>
            </a:r>
            <a:r>
              <a:rPr lang="en-US" sz="1800" dirty="0" err="1" smtClean="0">
                <a:solidFill>
                  <a:srgbClr val="E8E6B2"/>
                </a:solidFill>
                <a:latin typeface="Courier New" pitchFamily="49" charset="0"/>
              </a:rPr>
              <a:t>borked</a:t>
            </a:r>
            <a:r>
              <a:rPr lang="en-US" sz="1800" dirty="0" smtClean="0">
                <a:solidFill>
                  <a:srgbClr val="E8E6B2"/>
                </a:solidFill>
                <a:latin typeface="Courier New" pitchFamily="49" charset="0"/>
              </a:rPr>
              <a:t>\n");</a:t>
            </a:r>
          </a:p>
          <a:p>
            <a:pPr>
              <a:lnSpc>
                <a:spcPct val="100000"/>
              </a:lnSpc>
            </a:pPr>
            <a:r>
              <a:rPr lang="en-US" sz="1800" dirty="0" smtClean="0">
                <a:solidFill>
                  <a:srgbClr val="E8E6B2"/>
                </a:solidFill>
                <a:latin typeface="Courier New" pitchFamily="49" charset="0"/>
              </a:rPr>
              <a:t>}</a:t>
            </a:r>
            <a:endParaRPr lang="en-US" sz="1800" dirty="0">
              <a:solidFill>
                <a:srgbClr val="E8E6B2"/>
              </a:solidFill>
              <a:latin typeface="Courier New" pitchFamily="49" charset="0"/>
            </a:endParaRPr>
          </a:p>
        </p:txBody>
      </p:sp>
      <p:sp>
        <p:nvSpPr>
          <p:cNvPr id="2" name="Title 1"/>
          <p:cNvSpPr>
            <a:spLocks noGrp="1"/>
          </p:cNvSpPr>
          <p:nvPr>
            <p:ph type="title"/>
          </p:nvPr>
        </p:nvSpPr>
        <p:spPr/>
        <p:txBody>
          <a:bodyPr/>
          <a:lstStyle/>
          <a:p>
            <a:r>
              <a:rPr lang="en-US" dirty="0" smtClean="0"/>
              <a:t>Fork Example #2</a:t>
            </a:r>
            <a:endParaRPr lang="en-US" dirty="0"/>
          </a:p>
        </p:txBody>
      </p:sp>
    </p:spTree>
    <p:extLst>
      <p:ext uri="{BB962C8B-B14F-4D97-AF65-F5344CB8AC3E}">
        <p14:creationId xmlns:p14="http://schemas.microsoft.com/office/powerpoint/2010/main" val="1338476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 Box 3"/>
          <p:cNvSpPr txBox="1">
            <a:spLocks noChangeArrowheads="1"/>
          </p:cNvSpPr>
          <p:nvPr/>
        </p:nvSpPr>
        <p:spPr bwMode="auto">
          <a:xfrm>
            <a:off x="838200" y="1828800"/>
            <a:ext cx="3924760" cy="2031325"/>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smtClean="0">
                <a:latin typeface="Courier New" pitchFamily="49" charset="0"/>
              </a:rPr>
              <a:t>#define </a:t>
            </a:r>
            <a:r>
              <a:rPr lang="en-US" sz="1800" dirty="0" err="1" smtClean="0">
                <a:latin typeface="Courier New" pitchFamily="49" charset="0"/>
              </a:rPr>
              <a:t>bork</a:t>
            </a:r>
            <a:r>
              <a:rPr lang="en-US" sz="1800" dirty="0" smtClean="0">
                <a:latin typeface="Courier New" pitchFamily="49" charset="0"/>
              </a:rPr>
              <a:t> fork</a:t>
            </a:r>
          </a:p>
          <a:p>
            <a:pPr>
              <a:lnSpc>
                <a:spcPct val="100000"/>
              </a:lnSpc>
            </a:pPr>
            <a:endParaRPr lang="en-US" sz="1800" dirty="0" smtClean="0">
              <a:latin typeface="Courier New" pitchFamily="49" charset="0"/>
            </a:endParaRPr>
          </a:p>
          <a:p>
            <a:pPr>
              <a:lnSpc>
                <a:spcPct val="100000"/>
              </a:lnSpc>
            </a:pPr>
            <a:r>
              <a:rPr lang="en-US" sz="1800" dirty="0" smtClean="0">
                <a:latin typeface="Courier New" pitchFamily="49" charset="0"/>
              </a:rPr>
              <a:t>void fork3()</a:t>
            </a:r>
          </a:p>
          <a:p>
            <a:pPr>
              <a:lnSpc>
                <a:spcPct val="100000"/>
              </a:lnSpc>
            </a:pPr>
            <a:r>
              <a:rPr lang="en-US" sz="1800" dirty="0" smtClean="0">
                <a:solidFill>
                  <a:srgbClr val="E8E6B2"/>
                </a:solidFill>
                <a:latin typeface="Courier New" pitchFamily="49" charset="0"/>
              </a:rPr>
              <a:t>{</a:t>
            </a:r>
          </a:p>
          <a:p>
            <a:pPr>
              <a:lnSpc>
                <a:spcPct val="100000"/>
              </a:lnSpc>
            </a:pP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bork</a:t>
            </a: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bork</a:t>
            </a: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bork</a:t>
            </a:r>
            <a:r>
              <a:rPr lang="en-US" sz="1800" dirty="0" smtClean="0">
                <a:solidFill>
                  <a:srgbClr val="E8E6B2"/>
                </a:solidFill>
                <a:latin typeface="Courier New" pitchFamily="49" charset="0"/>
              </a:rPr>
              <a:t>();</a:t>
            </a:r>
          </a:p>
          <a:p>
            <a:pPr>
              <a:lnSpc>
                <a:spcPct val="100000"/>
              </a:lnSpc>
            </a:pP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printf</a:t>
            </a:r>
            <a:r>
              <a:rPr lang="en-US" sz="1800" dirty="0" smtClean="0">
                <a:solidFill>
                  <a:srgbClr val="E8E6B2"/>
                </a:solidFill>
                <a:latin typeface="Courier New" pitchFamily="49" charset="0"/>
              </a:rPr>
              <a:t>(”</a:t>
            </a:r>
            <a:r>
              <a:rPr lang="en-US" sz="1800" dirty="0" err="1" smtClean="0">
                <a:solidFill>
                  <a:srgbClr val="E8E6B2"/>
                </a:solidFill>
                <a:latin typeface="Courier New" pitchFamily="49" charset="0"/>
              </a:rPr>
              <a:t>borked</a:t>
            </a:r>
            <a:r>
              <a:rPr lang="en-US" sz="1800" dirty="0" smtClean="0">
                <a:solidFill>
                  <a:srgbClr val="E8E6B2"/>
                </a:solidFill>
                <a:latin typeface="Courier New" pitchFamily="49" charset="0"/>
              </a:rPr>
              <a:t>\n");</a:t>
            </a:r>
          </a:p>
          <a:p>
            <a:pPr>
              <a:lnSpc>
                <a:spcPct val="100000"/>
              </a:lnSpc>
            </a:pPr>
            <a:r>
              <a:rPr lang="en-US" sz="1800" dirty="0" smtClean="0">
                <a:solidFill>
                  <a:srgbClr val="E8E6B2"/>
                </a:solidFill>
                <a:latin typeface="Courier New" pitchFamily="49" charset="0"/>
              </a:rPr>
              <a:t>}</a:t>
            </a:r>
            <a:endParaRPr lang="en-US" sz="1800" dirty="0">
              <a:solidFill>
                <a:srgbClr val="E8E6B2"/>
              </a:solidFill>
              <a:latin typeface="Courier New" pitchFamily="49" charset="0"/>
            </a:endParaRPr>
          </a:p>
        </p:txBody>
      </p:sp>
      <p:sp>
        <p:nvSpPr>
          <p:cNvPr id="2" name="Title 1"/>
          <p:cNvSpPr>
            <a:spLocks noGrp="1"/>
          </p:cNvSpPr>
          <p:nvPr>
            <p:ph type="title"/>
          </p:nvPr>
        </p:nvSpPr>
        <p:spPr/>
        <p:txBody>
          <a:bodyPr/>
          <a:lstStyle/>
          <a:p>
            <a:r>
              <a:rPr lang="en-US" dirty="0" smtClean="0"/>
              <a:t>Fork Example #2</a:t>
            </a:r>
            <a:endParaRPr lang="en-US" dirty="0"/>
          </a:p>
        </p:txBody>
      </p:sp>
    </p:spTree>
    <p:extLst>
      <p:ext uri="{BB962C8B-B14F-4D97-AF65-F5344CB8AC3E}">
        <p14:creationId xmlns:p14="http://schemas.microsoft.com/office/powerpoint/2010/main" val="258929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 Box 3"/>
          <p:cNvSpPr txBox="1">
            <a:spLocks noChangeArrowheads="1"/>
          </p:cNvSpPr>
          <p:nvPr/>
        </p:nvSpPr>
        <p:spPr bwMode="auto">
          <a:xfrm>
            <a:off x="838200" y="1828800"/>
            <a:ext cx="3924760" cy="2031325"/>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smtClean="0">
                <a:latin typeface="Courier New" pitchFamily="49" charset="0"/>
              </a:rPr>
              <a:t>#define </a:t>
            </a:r>
            <a:r>
              <a:rPr lang="en-US" sz="1800" dirty="0" err="1" smtClean="0">
                <a:latin typeface="Courier New" pitchFamily="49" charset="0"/>
              </a:rPr>
              <a:t>bork</a:t>
            </a:r>
            <a:r>
              <a:rPr lang="en-US" sz="1800" dirty="0" smtClean="0">
                <a:latin typeface="Courier New" pitchFamily="49" charset="0"/>
              </a:rPr>
              <a:t> fork</a:t>
            </a:r>
          </a:p>
          <a:p>
            <a:pPr>
              <a:lnSpc>
                <a:spcPct val="100000"/>
              </a:lnSpc>
            </a:pPr>
            <a:endParaRPr lang="en-US" sz="1800" dirty="0" smtClean="0">
              <a:latin typeface="Courier New" pitchFamily="49" charset="0"/>
            </a:endParaRPr>
          </a:p>
          <a:p>
            <a:pPr>
              <a:lnSpc>
                <a:spcPct val="100000"/>
              </a:lnSpc>
            </a:pPr>
            <a:r>
              <a:rPr lang="en-US" sz="1800" dirty="0" smtClean="0">
                <a:solidFill>
                  <a:srgbClr val="000000"/>
                </a:solidFill>
                <a:latin typeface="Courier New" pitchFamily="49" charset="0"/>
              </a:rPr>
              <a:t>void fork3()</a:t>
            </a:r>
          </a:p>
          <a:p>
            <a:pPr>
              <a:lnSpc>
                <a:spcPct val="100000"/>
              </a:lnSpc>
            </a:pPr>
            <a:r>
              <a:rPr lang="en-US" sz="1800" dirty="0" smtClean="0">
                <a:solidFill>
                  <a:srgbClr val="000000"/>
                </a:solidFill>
                <a:latin typeface="Courier New" pitchFamily="49" charset="0"/>
              </a:rPr>
              <a:t>{</a:t>
            </a:r>
          </a:p>
          <a:p>
            <a:pPr>
              <a:lnSpc>
                <a:spcPct val="100000"/>
              </a:lnSpc>
            </a:pP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bork</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bork</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bork</a:t>
            </a:r>
            <a:r>
              <a:rPr lang="en-US" sz="1800" dirty="0" smtClean="0">
                <a:solidFill>
                  <a:srgbClr val="000000"/>
                </a:solidFill>
                <a:latin typeface="Courier New" pitchFamily="49" charset="0"/>
              </a:rPr>
              <a:t>();</a:t>
            </a:r>
          </a:p>
          <a:p>
            <a:pPr>
              <a:lnSpc>
                <a:spcPct val="100000"/>
              </a:lnSpc>
            </a:pPr>
            <a:r>
              <a:rPr lang="en-US" sz="1800" dirty="0" smtClean="0">
                <a:solidFill>
                  <a:srgbClr val="E8E6B2"/>
                </a:solidFill>
                <a:latin typeface="Courier New" pitchFamily="49" charset="0"/>
              </a:rPr>
              <a:t>    </a:t>
            </a:r>
            <a:r>
              <a:rPr lang="en-US" sz="1800" dirty="0" err="1" smtClean="0">
                <a:solidFill>
                  <a:srgbClr val="E8E6B2"/>
                </a:solidFill>
                <a:latin typeface="Courier New" pitchFamily="49" charset="0"/>
              </a:rPr>
              <a:t>printf</a:t>
            </a:r>
            <a:r>
              <a:rPr lang="en-US" sz="1800" dirty="0" smtClean="0">
                <a:solidFill>
                  <a:srgbClr val="E8E6B2"/>
                </a:solidFill>
                <a:latin typeface="Courier New" pitchFamily="49" charset="0"/>
              </a:rPr>
              <a:t>(”</a:t>
            </a:r>
            <a:r>
              <a:rPr lang="en-US" sz="1800" dirty="0" err="1" smtClean="0">
                <a:solidFill>
                  <a:srgbClr val="E8E6B2"/>
                </a:solidFill>
                <a:latin typeface="Courier New" pitchFamily="49" charset="0"/>
              </a:rPr>
              <a:t>borked</a:t>
            </a:r>
            <a:r>
              <a:rPr lang="en-US" sz="1800" dirty="0" smtClean="0">
                <a:solidFill>
                  <a:srgbClr val="E8E6B2"/>
                </a:solidFill>
                <a:latin typeface="Courier New" pitchFamily="49" charset="0"/>
              </a:rPr>
              <a:t>\n");</a:t>
            </a:r>
          </a:p>
          <a:p>
            <a:pPr>
              <a:lnSpc>
                <a:spcPct val="100000"/>
              </a:lnSpc>
            </a:pPr>
            <a:r>
              <a:rPr lang="en-US" sz="1800" dirty="0" smtClean="0">
                <a:solidFill>
                  <a:srgbClr val="E8E6B2"/>
                </a:solidFill>
                <a:latin typeface="Courier New" pitchFamily="49" charset="0"/>
              </a:rPr>
              <a:t>}</a:t>
            </a:r>
            <a:endParaRPr lang="en-US" sz="1800" dirty="0">
              <a:solidFill>
                <a:srgbClr val="E8E6B2"/>
              </a:solidFill>
              <a:latin typeface="Courier New" pitchFamily="49" charset="0"/>
            </a:endParaRPr>
          </a:p>
        </p:txBody>
      </p:sp>
      <p:sp>
        <p:nvSpPr>
          <p:cNvPr id="2" name="Title 1"/>
          <p:cNvSpPr>
            <a:spLocks noGrp="1"/>
          </p:cNvSpPr>
          <p:nvPr>
            <p:ph type="title"/>
          </p:nvPr>
        </p:nvSpPr>
        <p:spPr/>
        <p:txBody>
          <a:bodyPr/>
          <a:lstStyle/>
          <a:p>
            <a:r>
              <a:rPr lang="en-US" dirty="0" smtClean="0"/>
              <a:t>Fork Example #2</a:t>
            </a:r>
            <a:endParaRPr lang="en-US" dirty="0"/>
          </a:p>
        </p:txBody>
      </p:sp>
    </p:spTree>
    <p:extLst>
      <p:ext uri="{BB962C8B-B14F-4D97-AF65-F5344CB8AC3E}">
        <p14:creationId xmlns:p14="http://schemas.microsoft.com/office/powerpoint/2010/main" val="77058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3"/>
          <p:cNvSpPr txBox="1">
            <a:spLocks noChangeArrowheads="1"/>
          </p:cNvSpPr>
          <p:nvPr/>
        </p:nvSpPr>
        <p:spPr bwMode="auto">
          <a:xfrm>
            <a:off x="838200" y="1828800"/>
            <a:ext cx="3924760" cy="2031325"/>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smtClean="0">
                <a:latin typeface="Courier New" pitchFamily="49" charset="0"/>
              </a:rPr>
              <a:t>#define </a:t>
            </a:r>
            <a:r>
              <a:rPr lang="en-US" sz="1800" dirty="0" err="1" smtClean="0">
                <a:latin typeface="Courier New" pitchFamily="49" charset="0"/>
              </a:rPr>
              <a:t>bork</a:t>
            </a:r>
            <a:r>
              <a:rPr lang="en-US" sz="1800" dirty="0" smtClean="0">
                <a:latin typeface="Courier New" pitchFamily="49" charset="0"/>
              </a:rPr>
              <a:t> fork</a:t>
            </a:r>
          </a:p>
          <a:p>
            <a:pPr>
              <a:lnSpc>
                <a:spcPct val="100000"/>
              </a:lnSpc>
            </a:pPr>
            <a:endParaRPr lang="en-US" sz="1800" dirty="0" smtClean="0">
              <a:latin typeface="Courier New" pitchFamily="49" charset="0"/>
            </a:endParaRPr>
          </a:p>
          <a:p>
            <a:pPr>
              <a:lnSpc>
                <a:spcPct val="100000"/>
              </a:lnSpc>
            </a:pPr>
            <a:r>
              <a:rPr lang="en-US" sz="1800" dirty="0" smtClean="0">
                <a:solidFill>
                  <a:srgbClr val="000000"/>
                </a:solidFill>
                <a:latin typeface="Courier New" pitchFamily="49" charset="0"/>
              </a:rPr>
              <a:t>void fork3()</a:t>
            </a:r>
          </a:p>
          <a:p>
            <a:pPr>
              <a:lnSpc>
                <a:spcPct val="100000"/>
              </a:lnSpc>
            </a:pPr>
            <a:r>
              <a:rPr lang="en-US" sz="1800" dirty="0" smtClean="0">
                <a:solidFill>
                  <a:srgbClr val="000000"/>
                </a:solidFill>
                <a:latin typeface="Courier New" pitchFamily="49" charset="0"/>
              </a:rPr>
              <a:t>{</a:t>
            </a:r>
          </a:p>
          <a:p>
            <a:pPr>
              <a:lnSpc>
                <a:spcPct val="100000"/>
              </a:lnSpc>
            </a:pP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bork</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bork</a:t>
            </a: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bork</a:t>
            </a:r>
            <a:r>
              <a:rPr lang="en-US" sz="1800" dirty="0" smtClean="0">
                <a:solidFill>
                  <a:srgbClr val="000000"/>
                </a:solidFill>
                <a:latin typeface="Courier New" pitchFamily="49" charset="0"/>
              </a:rPr>
              <a:t>();</a:t>
            </a:r>
          </a:p>
          <a:p>
            <a:pPr>
              <a:lnSpc>
                <a:spcPct val="100000"/>
              </a:lnSpc>
            </a:pPr>
            <a:r>
              <a:rPr lang="en-US" sz="1800" dirty="0" smtClean="0">
                <a:solidFill>
                  <a:srgbClr val="000000"/>
                </a:solidFill>
                <a:latin typeface="Courier New" pitchFamily="49" charset="0"/>
              </a:rPr>
              <a:t>    </a:t>
            </a:r>
            <a:r>
              <a:rPr lang="en-US" sz="1800" dirty="0" err="1" smtClean="0">
                <a:solidFill>
                  <a:srgbClr val="000000"/>
                </a:solidFill>
                <a:latin typeface="Courier New" pitchFamily="49" charset="0"/>
              </a:rPr>
              <a:t>printf</a:t>
            </a:r>
            <a:r>
              <a:rPr lang="en-US" sz="1800" dirty="0" smtClean="0">
                <a:solidFill>
                  <a:srgbClr val="000000"/>
                </a:solidFill>
                <a:latin typeface="Courier New" pitchFamily="49" charset="0"/>
              </a:rPr>
              <a:t>(”</a:t>
            </a:r>
            <a:r>
              <a:rPr lang="en-US" sz="1800" dirty="0" err="1" smtClean="0">
                <a:solidFill>
                  <a:srgbClr val="000000"/>
                </a:solidFill>
                <a:latin typeface="Courier New" pitchFamily="49" charset="0"/>
              </a:rPr>
              <a:t>borked</a:t>
            </a:r>
            <a:r>
              <a:rPr lang="en-US" sz="1800" dirty="0" smtClean="0">
                <a:solidFill>
                  <a:srgbClr val="000000"/>
                </a:solidFill>
                <a:latin typeface="Courier New" pitchFamily="49" charset="0"/>
              </a:rPr>
              <a:t>\n");</a:t>
            </a:r>
          </a:p>
          <a:p>
            <a:pPr>
              <a:lnSpc>
                <a:spcPct val="100000"/>
              </a:lnSpc>
            </a:pPr>
            <a:r>
              <a:rPr lang="en-US" sz="1800" dirty="0" smtClean="0">
                <a:solidFill>
                  <a:srgbClr val="000000"/>
                </a:solidFill>
                <a:latin typeface="Courier New" pitchFamily="49" charset="0"/>
              </a:rPr>
              <a:t>}</a:t>
            </a:r>
            <a:endParaRPr lang="en-US" sz="1800" dirty="0">
              <a:solidFill>
                <a:srgbClr val="000000"/>
              </a:solidFill>
              <a:latin typeface="Courier New" pitchFamily="49" charset="0"/>
            </a:endParaRPr>
          </a:p>
        </p:txBody>
      </p:sp>
      <p:sp>
        <p:nvSpPr>
          <p:cNvPr id="2" name="Title 1"/>
          <p:cNvSpPr>
            <a:spLocks noGrp="1"/>
          </p:cNvSpPr>
          <p:nvPr>
            <p:ph type="title"/>
          </p:nvPr>
        </p:nvSpPr>
        <p:spPr/>
        <p:txBody>
          <a:bodyPr/>
          <a:lstStyle/>
          <a:p>
            <a:r>
              <a:rPr lang="en-US" dirty="0" smtClean="0"/>
              <a:t>Fork Example #2</a:t>
            </a:r>
            <a:endParaRPr lang="en-US" dirty="0"/>
          </a:p>
        </p:txBody>
      </p:sp>
    </p:spTree>
    <p:extLst>
      <p:ext uri="{BB962C8B-B14F-4D97-AF65-F5344CB8AC3E}">
        <p14:creationId xmlns:p14="http://schemas.microsoft.com/office/powerpoint/2010/main" val="1367986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Grp="1" noChangeArrowheads="1"/>
          </p:cNvSpPr>
          <p:nvPr>
            <p:ph idx="1"/>
          </p:nvPr>
        </p:nvSpPr>
        <p:spPr>
          <a:xfrm>
            <a:off x="383719" y="1219200"/>
            <a:ext cx="7896225" cy="771525"/>
          </a:xfrm>
        </p:spPr>
        <p:txBody>
          <a:bodyPr/>
          <a:lstStyle/>
          <a:p>
            <a:r>
              <a:rPr lang="en-US" dirty="0" smtClean="0"/>
              <a:t>Three consecutive forks</a:t>
            </a:r>
            <a:endParaRPr lang="en-US" dirty="0"/>
          </a:p>
        </p:txBody>
      </p:sp>
      <p:sp>
        <p:nvSpPr>
          <p:cNvPr id="26" name="Text Box 3"/>
          <p:cNvSpPr txBox="1">
            <a:spLocks noChangeArrowheads="1"/>
          </p:cNvSpPr>
          <p:nvPr/>
        </p:nvSpPr>
        <p:spPr bwMode="auto">
          <a:xfrm>
            <a:off x="838200" y="1828800"/>
            <a:ext cx="3924760" cy="2031325"/>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smtClean="0">
                <a:latin typeface="Courier New" pitchFamily="49" charset="0"/>
              </a:rPr>
              <a:t>#define </a:t>
            </a:r>
            <a:r>
              <a:rPr lang="en-US" sz="1800" dirty="0" err="1" smtClean="0">
                <a:latin typeface="Courier New" pitchFamily="49" charset="0"/>
              </a:rPr>
              <a:t>bork</a:t>
            </a:r>
            <a:r>
              <a:rPr lang="en-US" sz="1800" dirty="0" smtClean="0">
                <a:latin typeface="Courier New" pitchFamily="49" charset="0"/>
              </a:rPr>
              <a:t> fork</a:t>
            </a:r>
          </a:p>
          <a:p>
            <a:pPr>
              <a:lnSpc>
                <a:spcPct val="100000"/>
              </a:lnSpc>
            </a:pPr>
            <a:endParaRPr lang="en-US" sz="1800" dirty="0" smtClean="0">
              <a:latin typeface="Courier New" pitchFamily="49" charset="0"/>
            </a:endParaRPr>
          </a:p>
          <a:p>
            <a:pPr>
              <a:lnSpc>
                <a:spcPct val="100000"/>
              </a:lnSpc>
            </a:pPr>
            <a:r>
              <a:rPr lang="en-US" sz="1800" dirty="0" smtClean="0">
                <a:latin typeface="Courier New" pitchFamily="49" charset="0"/>
              </a:rPr>
              <a:t>void </a:t>
            </a:r>
            <a:r>
              <a:rPr lang="en-US" sz="1800" dirty="0">
                <a:latin typeface="Courier New" pitchFamily="49" charset="0"/>
              </a:rPr>
              <a:t>fork3()</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bork</a:t>
            </a:r>
            <a:r>
              <a:rPr lang="en-US" sz="1800" dirty="0">
                <a:latin typeface="Courier New" pitchFamily="49" charset="0"/>
              </a:rPr>
              <a:t>(); </a:t>
            </a:r>
            <a:r>
              <a:rPr lang="en-US" sz="1800" dirty="0" err="1">
                <a:latin typeface="Courier New" pitchFamily="49" charset="0"/>
              </a:rPr>
              <a:t>bork</a:t>
            </a:r>
            <a:r>
              <a:rPr lang="en-US" sz="1800" dirty="0">
                <a:latin typeface="Courier New" pitchFamily="49" charset="0"/>
              </a:rPr>
              <a:t>(); </a:t>
            </a:r>
            <a:r>
              <a:rPr lang="en-US" sz="1800" dirty="0" err="1">
                <a:latin typeface="Courier New" pitchFamily="49" charset="0"/>
              </a:rPr>
              <a:t>bork</a:t>
            </a: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printf</a:t>
            </a:r>
            <a:r>
              <a:rPr lang="en-US" sz="1800" dirty="0" smtClean="0">
                <a:latin typeface="Courier New" pitchFamily="49" charset="0"/>
              </a:rPr>
              <a:t>(”</a:t>
            </a:r>
            <a:r>
              <a:rPr lang="en-US" sz="1800" dirty="0" err="1" smtClean="0">
                <a:latin typeface="Courier New" pitchFamily="49" charset="0"/>
              </a:rPr>
              <a:t>borked</a:t>
            </a:r>
            <a:r>
              <a:rPr lang="en-US" sz="1800" dirty="0" smtClean="0">
                <a:latin typeface="Courier New" pitchFamily="49" charset="0"/>
              </a:rPr>
              <a:t>\</a:t>
            </a:r>
            <a:r>
              <a:rPr lang="en-US" sz="1800" dirty="0">
                <a:latin typeface="Courier New" pitchFamily="49" charset="0"/>
              </a:rPr>
              <a:t>n");</a:t>
            </a:r>
          </a:p>
          <a:p>
            <a:pPr>
              <a:lnSpc>
                <a:spcPct val="100000"/>
              </a:lnSpc>
            </a:pPr>
            <a:r>
              <a:rPr lang="en-US" sz="1800" dirty="0">
                <a:latin typeface="Courier New" pitchFamily="49" charset="0"/>
              </a:rPr>
              <a:t>}</a:t>
            </a:r>
          </a:p>
        </p:txBody>
      </p:sp>
      <p:grpSp>
        <p:nvGrpSpPr>
          <p:cNvPr id="27" name="Group 5"/>
          <p:cNvGrpSpPr>
            <a:grpSpLocks/>
          </p:cNvGrpSpPr>
          <p:nvPr/>
        </p:nvGrpSpPr>
        <p:grpSpPr bwMode="auto">
          <a:xfrm>
            <a:off x="5334001" y="1949451"/>
            <a:ext cx="2447926" cy="2624138"/>
            <a:chOff x="3552" y="1680"/>
            <a:chExt cx="1542" cy="1653"/>
          </a:xfrm>
        </p:grpSpPr>
        <p:sp>
          <p:nvSpPr>
            <p:cNvPr id="28" name="Line 6"/>
            <p:cNvSpPr>
              <a:spLocks noChangeShapeType="1"/>
            </p:cNvSpPr>
            <p:nvPr/>
          </p:nvSpPr>
          <p:spPr bwMode="auto">
            <a:xfrm flipV="1">
              <a:off x="4128" y="2880"/>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29" name="Line 7"/>
            <p:cNvSpPr>
              <a:spLocks noChangeShapeType="1"/>
            </p:cNvSpPr>
            <p:nvPr/>
          </p:nvSpPr>
          <p:spPr bwMode="auto">
            <a:xfrm>
              <a:off x="3552" y="3312"/>
              <a:ext cx="129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1" name="Line 9"/>
            <p:cNvSpPr>
              <a:spLocks noChangeShapeType="1"/>
            </p:cNvSpPr>
            <p:nvPr/>
          </p:nvSpPr>
          <p:spPr bwMode="auto">
            <a:xfrm>
              <a:off x="4128" y="2880"/>
              <a:ext cx="72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4" name="Line 12"/>
            <p:cNvSpPr>
              <a:spLocks noChangeShapeType="1"/>
            </p:cNvSpPr>
            <p:nvPr/>
          </p:nvSpPr>
          <p:spPr bwMode="auto">
            <a:xfrm flipV="1">
              <a:off x="4464" y="3120"/>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35" name="Line 13"/>
            <p:cNvSpPr>
              <a:spLocks noChangeShapeType="1"/>
            </p:cNvSpPr>
            <p:nvPr/>
          </p:nvSpPr>
          <p:spPr bwMode="auto">
            <a:xfrm flipV="1">
              <a:off x="4464" y="2688"/>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36" name="Line 14"/>
            <p:cNvSpPr>
              <a:spLocks noChangeShapeType="1"/>
            </p:cNvSpPr>
            <p:nvPr/>
          </p:nvSpPr>
          <p:spPr bwMode="auto">
            <a:xfrm>
              <a:off x="4464" y="2688"/>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7" name="Line 15"/>
            <p:cNvSpPr>
              <a:spLocks noChangeShapeType="1"/>
            </p:cNvSpPr>
            <p:nvPr/>
          </p:nvSpPr>
          <p:spPr bwMode="auto">
            <a:xfrm>
              <a:off x="4464" y="3120"/>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8" name="Text Box 16"/>
            <p:cNvSpPr txBox="1">
              <a:spLocks noChangeArrowheads="1"/>
            </p:cNvSpPr>
            <p:nvPr/>
          </p:nvSpPr>
          <p:spPr bwMode="auto">
            <a:xfrm>
              <a:off x="4512" y="3120"/>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39" name="Text Box 17"/>
            <p:cNvSpPr txBox="1">
              <a:spLocks noChangeArrowheads="1"/>
            </p:cNvSpPr>
            <p:nvPr/>
          </p:nvSpPr>
          <p:spPr bwMode="auto">
            <a:xfrm>
              <a:off x="4512" y="2928"/>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40" name="Text Box 18"/>
            <p:cNvSpPr txBox="1">
              <a:spLocks noChangeArrowheads="1"/>
            </p:cNvSpPr>
            <p:nvPr/>
          </p:nvSpPr>
          <p:spPr bwMode="auto">
            <a:xfrm>
              <a:off x="4512" y="2688"/>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41" name="Text Box 19"/>
            <p:cNvSpPr txBox="1">
              <a:spLocks noChangeArrowheads="1"/>
            </p:cNvSpPr>
            <p:nvPr/>
          </p:nvSpPr>
          <p:spPr bwMode="auto">
            <a:xfrm>
              <a:off x="4512" y="2496"/>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42" name="Line 20"/>
            <p:cNvSpPr>
              <a:spLocks noChangeShapeType="1"/>
            </p:cNvSpPr>
            <p:nvPr/>
          </p:nvSpPr>
          <p:spPr bwMode="auto">
            <a:xfrm flipV="1">
              <a:off x="4128" y="2064"/>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3" name="Line 21"/>
            <p:cNvSpPr>
              <a:spLocks noChangeShapeType="1"/>
            </p:cNvSpPr>
            <p:nvPr/>
          </p:nvSpPr>
          <p:spPr bwMode="auto">
            <a:xfrm>
              <a:off x="3840" y="2496"/>
              <a:ext cx="100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5" name="Line 23"/>
            <p:cNvSpPr>
              <a:spLocks noChangeShapeType="1"/>
            </p:cNvSpPr>
            <p:nvPr/>
          </p:nvSpPr>
          <p:spPr bwMode="auto">
            <a:xfrm>
              <a:off x="4128" y="2064"/>
              <a:ext cx="72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8" name="Line 26"/>
            <p:cNvSpPr>
              <a:spLocks noChangeShapeType="1"/>
            </p:cNvSpPr>
            <p:nvPr/>
          </p:nvSpPr>
          <p:spPr bwMode="auto">
            <a:xfrm flipV="1">
              <a:off x="4464" y="2304"/>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9" name="Line 27"/>
            <p:cNvSpPr>
              <a:spLocks noChangeShapeType="1"/>
            </p:cNvSpPr>
            <p:nvPr/>
          </p:nvSpPr>
          <p:spPr bwMode="auto">
            <a:xfrm flipV="1">
              <a:off x="4464" y="1872"/>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50" name="Line 28"/>
            <p:cNvSpPr>
              <a:spLocks noChangeShapeType="1"/>
            </p:cNvSpPr>
            <p:nvPr/>
          </p:nvSpPr>
          <p:spPr bwMode="auto">
            <a:xfrm>
              <a:off x="4464" y="1872"/>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51" name="Line 29"/>
            <p:cNvSpPr>
              <a:spLocks noChangeShapeType="1"/>
            </p:cNvSpPr>
            <p:nvPr/>
          </p:nvSpPr>
          <p:spPr bwMode="auto">
            <a:xfrm>
              <a:off x="4464" y="2304"/>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52" name="Text Box 30"/>
            <p:cNvSpPr txBox="1">
              <a:spLocks noChangeArrowheads="1"/>
            </p:cNvSpPr>
            <p:nvPr/>
          </p:nvSpPr>
          <p:spPr bwMode="auto">
            <a:xfrm>
              <a:off x="4512" y="2304"/>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53" name="Text Box 31"/>
            <p:cNvSpPr txBox="1">
              <a:spLocks noChangeArrowheads="1"/>
            </p:cNvSpPr>
            <p:nvPr/>
          </p:nvSpPr>
          <p:spPr bwMode="auto">
            <a:xfrm>
              <a:off x="4512" y="2112"/>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54" name="Text Box 32"/>
            <p:cNvSpPr txBox="1">
              <a:spLocks noChangeArrowheads="1"/>
            </p:cNvSpPr>
            <p:nvPr/>
          </p:nvSpPr>
          <p:spPr bwMode="auto">
            <a:xfrm>
              <a:off x="4512" y="1872"/>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55" name="Text Box 33"/>
            <p:cNvSpPr txBox="1">
              <a:spLocks noChangeArrowheads="1"/>
            </p:cNvSpPr>
            <p:nvPr/>
          </p:nvSpPr>
          <p:spPr bwMode="auto">
            <a:xfrm>
              <a:off x="4512" y="1680"/>
              <a:ext cx="582" cy="213"/>
            </a:xfrm>
            <a:prstGeom prst="rect">
              <a:avLst/>
            </a:prstGeom>
            <a:noFill/>
            <a:ln w="25400">
              <a:noFill/>
              <a:miter lim="800000"/>
              <a:headEnd/>
              <a:tailEnd/>
            </a:ln>
            <a:effectLst/>
          </p:spPr>
          <p:txBody>
            <a:bodyPr wrap="none">
              <a:spAutoFit/>
            </a:bodyPr>
            <a:lstStyle/>
            <a:p>
              <a:pPr algn="l">
                <a:lnSpc>
                  <a:spcPct val="100000"/>
                </a:lnSpc>
              </a:pPr>
              <a:r>
                <a:rPr lang="en-US" sz="1600" dirty="0" err="1" smtClean="0">
                  <a:latin typeface="Courier New" pitchFamily="49" charset="0"/>
                </a:rPr>
                <a:t>borked</a:t>
              </a:r>
              <a:endParaRPr lang="en-US" sz="1600" dirty="0">
                <a:latin typeface="Courier New" pitchFamily="49" charset="0"/>
              </a:endParaRPr>
            </a:p>
          </p:txBody>
        </p:sp>
        <p:sp>
          <p:nvSpPr>
            <p:cNvPr id="56" name="Line 34"/>
            <p:cNvSpPr>
              <a:spLocks noChangeShapeType="1"/>
            </p:cNvSpPr>
            <p:nvPr/>
          </p:nvSpPr>
          <p:spPr bwMode="auto">
            <a:xfrm flipV="1">
              <a:off x="3840" y="2496"/>
              <a:ext cx="0" cy="816"/>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grpSp>
      <p:sp>
        <p:nvSpPr>
          <p:cNvPr id="2" name="Title 1"/>
          <p:cNvSpPr>
            <a:spLocks noGrp="1"/>
          </p:cNvSpPr>
          <p:nvPr>
            <p:ph type="title"/>
          </p:nvPr>
        </p:nvSpPr>
        <p:spPr/>
        <p:txBody>
          <a:bodyPr/>
          <a:lstStyle/>
          <a:p>
            <a:r>
              <a:rPr lang="en-US" dirty="0" smtClean="0"/>
              <a:t>Fork Example #2</a:t>
            </a:r>
            <a:endParaRPr lang="en-US" dirty="0"/>
          </a:p>
        </p:txBody>
      </p:sp>
    </p:spTree>
    <p:extLst>
      <p:ext uri="{BB962C8B-B14F-4D97-AF65-F5344CB8AC3E}">
        <p14:creationId xmlns:p14="http://schemas.microsoft.com/office/powerpoint/2010/main" val="3752913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Grp="1" noChangeArrowheads="1"/>
          </p:cNvSpPr>
          <p:nvPr>
            <p:ph idx="1"/>
          </p:nvPr>
        </p:nvSpPr>
        <p:spPr>
          <a:xfrm>
            <a:off x="383719" y="1219200"/>
            <a:ext cx="7896225" cy="771525"/>
          </a:xfrm>
        </p:spPr>
        <p:txBody>
          <a:bodyPr/>
          <a:lstStyle/>
          <a:p>
            <a:r>
              <a:rPr lang="en-US" dirty="0" smtClean="0"/>
              <a:t>Three consecutive forks</a:t>
            </a:r>
            <a:endParaRPr lang="en-US" dirty="0"/>
          </a:p>
        </p:txBody>
      </p:sp>
      <p:sp>
        <p:nvSpPr>
          <p:cNvPr id="26" name="Text Box 3"/>
          <p:cNvSpPr txBox="1">
            <a:spLocks noChangeArrowheads="1"/>
          </p:cNvSpPr>
          <p:nvPr/>
        </p:nvSpPr>
        <p:spPr bwMode="auto">
          <a:xfrm>
            <a:off x="838200" y="1828800"/>
            <a:ext cx="3355406" cy="2862322"/>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a:latin typeface="Courier New" pitchFamily="49" charset="0"/>
              </a:rPr>
              <a:t>void fork3()</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("L0\n");</a:t>
            </a:r>
          </a:p>
          <a:p>
            <a:pPr>
              <a:lnSpc>
                <a:spcPct val="100000"/>
              </a:lnSpc>
            </a:pPr>
            <a:r>
              <a:rPr lang="en-US" sz="1800" dirty="0">
                <a:latin typeface="Courier New" pitchFamily="49" charset="0"/>
              </a:rPr>
              <a:t>    fork();</a:t>
            </a:r>
          </a:p>
          <a:p>
            <a:pPr>
              <a:lnSpc>
                <a:spcPct val="100000"/>
              </a:lnSpc>
            </a:pPr>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("L1\n");    </a:t>
            </a:r>
          </a:p>
          <a:p>
            <a:pPr>
              <a:lnSpc>
                <a:spcPct val="100000"/>
              </a:lnSpc>
            </a:pPr>
            <a:r>
              <a:rPr lang="en-US" sz="1800" dirty="0">
                <a:latin typeface="Courier New" pitchFamily="49" charset="0"/>
              </a:rPr>
              <a:t>    fork();</a:t>
            </a:r>
          </a:p>
          <a:p>
            <a:pPr>
              <a:lnSpc>
                <a:spcPct val="100000"/>
              </a:lnSpc>
            </a:pPr>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("L2\n");    </a:t>
            </a:r>
          </a:p>
          <a:p>
            <a:pPr>
              <a:lnSpc>
                <a:spcPct val="100000"/>
              </a:lnSpc>
            </a:pPr>
            <a:r>
              <a:rPr lang="en-US" sz="1800" dirty="0">
                <a:latin typeface="Courier New" pitchFamily="49" charset="0"/>
              </a:rPr>
              <a:t>    fork();</a:t>
            </a:r>
          </a:p>
          <a:p>
            <a:pPr>
              <a:lnSpc>
                <a:spcPct val="100000"/>
              </a:lnSpc>
            </a:pPr>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("Bye\n");</a:t>
            </a:r>
          </a:p>
          <a:p>
            <a:pPr>
              <a:lnSpc>
                <a:spcPct val="100000"/>
              </a:lnSpc>
            </a:pPr>
            <a:r>
              <a:rPr lang="en-US" sz="1800" dirty="0">
                <a:latin typeface="Courier New" pitchFamily="49" charset="0"/>
              </a:rPr>
              <a:t>}</a:t>
            </a:r>
          </a:p>
        </p:txBody>
      </p:sp>
      <p:grpSp>
        <p:nvGrpSpPr>
          <p:cNvPr id="27" name="Group 5"/>
          <p:cNvGrpSpPr>
            <a:grpSpLocks/>
          </p:cNvGrpSpPr>
          <p:nvPr/>
        </p:nvGrpSpPr>
        <p:grpSpPr bwMode="auto">
          <a:xfrm>
            <a:off x="5334000" y="1949450"/>
            <a:ext cx="2074863" cy="2622550"/>
            <a:chOff x="3552" y="1680"/>
            <a:chExt cx="1307" cy="1652"/>
          </a:xfrm>
        </p:grpSpPr>
        <p:sp>
          <p:nvSpPr>
            <p:cNvPr id="28" name="Line 6"/>
            <p:cNvSpPr>
              <a:spLocks noChangeShapeType="1"/>
            </p:cNvSpPr>
            <p:nvPr/>
          </p:nvSpPr>
          <p:spPr bwMode="auto">
            <a:xfrm flipV="1">
              <a:off x="4128" y="2880"/>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29" name="Line 7"/>
            <p:cNvSpPr>
              <a:spLocks noChangeShapeType="1"/>
            </p:cNvSpPr>
            <p:nvPr/>
          </p:nvSpPr>
          <p:spPr bwMode="auto">
            <a:xfrm>
              <a:off x="3552" y="3312"/>
              <a:ext cx="129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0" name="Text Box 8"/>
            <p:cNvSpPr txBox="1">
              <a:spLocks noChangeArrowheads="1"/>
            </p:cNvSpPr>
            <p:nvPr/>
          </p:nvSpPr>
          <p:spPr bwMode="auto">
            <a:xfrm>
              <a:off x="3840"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L1</a:t>
              </a:r>
            </a:p>
          </p:txBody>
        </p:sp>
        <p:sp>
          <p:nvSpPr>
            <p:cNvPr id="31" name="Line 9"/>
            <p:cNvSpPr>
              <a:spLocks noChangeShapeType="1"/>
            </p:cNvSpPr>
            <p:nvPr/>
          </p:nvSpPr>
          <p:spPr bwMode="auto">
            <a:xfrm>
              <a:off x="4128" y="2880"/>
              <a:ext cx="72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2" name="Text Box 10"/>
            <p:cNvSpPr txBox="1">
              <a:spLocks noChangeArrowheads="1"/>
            </p:cNvSpPr>
            <p:nvPr/>
          </p:nvSpPr>
          <p:spPr bwMode="auto">
            <a:xfrm>
              <a:off x="4128"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L2</a:t>
              </a:r>
            </a:p>
          </p:txBody>
        </p:sp>
        <p:sp>
          <p:nvSpPr>
            <p:cNvPr id="33" name="Text Box 11"/>
            <p:cNvSpPr txBox="1">
              <a:spLocks noChangeArrowheads="1"/>
            </p:cNvSpPr>
            <p:nvPr/>
          </p:nvSpPr>
          <p:spPr bwMode="auto">
            <a:xfrm>
              <a:off x="4128" y="2688"/>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L2</a:t>
              </a:r>
            </a:p>
          </p:txBody>
        </p:sp>
        <p:sp>
          <p:nvSpPr>
            <p:cNvPr id="34" name="Line 12"/>
            <p:cNvSpPr>
              <a:spLocks noChangeShapeType="1"/>
            </p:cNvSpPr>
            <p:nvPr/>
          </p:nvSpPr>
          <p:spPr bwMode="auto">
            <a:xfrm flipV="1">
              <a:off x="4464" y="3120"/>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35" name="Line 13"/>
            <p:cNvSpPr>
              <a:spLocks noChangeShapeType="1"/>
            </p:cNvSpPr>
            <p:nvPr/>
          </p:nvSpPr>
          <p:spPr bwMode="auto">
            <a:xfrm flipV="1">
              <a:off x="4464" y="2688"/>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36" name="Line 14"/>
            <p:cNvSpPr>
              <a:spLocks noChangeShapeType="1"/>
            </p:cNvSpPr>
            <p:nvPr/>
          </p:nvSpPr>
          <p:spPr bwMode="auto">
            <a:xfrm>
              <a:off x="4464" y="2688"/>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7" name="Line 15"/>
            <p:cNvSpPr>
              <a:spLocks noChangeShapeType="1"/>
            </p:cNvSpPr>
            <p:nvPr/>
          </p:nvSpPr>
          <p:spPr bwMode="auto">
            <a:xfrm>
              <a:off x="4464" y="3120"/>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8" name="Text Box 16"/>
            <p:cNvSpPr txBox="1">
              <a:spLocks noChangeArrowheads="1"/>
            </p:cNvSpPr>
            <p:nvPr/>
          </p:nvSpPr>
          <p:spPr bwMode="auto">
            <a:xfrm>
              <a:off x="4512" y="3120"/>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39" name="Text Box 17"/>
            <p:cNvSpPr txBox="1">
              <a:spLocks noChangeArrowheads="1"/>
            </p:cNvSpPr>
            <p:nvPr/>
          </p:nvSpPr>
          <p:spPr bwMode="auto">
            <a:xfrm>
              <a:off x="4512" y="2928"/>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0" name="Text Box 18"/>
            <p:cNvSpPr txBox="1">
              <a:spLocks noChangeArrowheads="1"/>
            </p:cNvSpPr>
            <p:nvPr/>
          </p:nvSpPr>
          <p:spPr bwMode="auto">
            <a:xfrm>
              <a:off x="4512" y="2688"/>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1" name="Text Box 19"/>
            <p:cNvSpPr txBox="1">
              <a:spLocks noChangeArrowheads="1"/>
            </p:cNvSpPr>
            <p:nvPr/>
          </p:nvSpPr>
          <p:spPr bwMode="auto">
            <a:xfrm>
              <a:off x="4512" y="2496"/>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2" name="Line 20"/>
            <p:cNvSpPr>
              <a:spLocks noChangeShapeType="1"/>
            </p:cNvSpPr>
            <p:nvPr/>
          </p:nvSpPr>
          <p:spPr bwMode="auto">
            <a:xfrm flipV="1">
              <a:off x="4128" y="2064"/>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3" name="Line 21"/>
            <p:cNvSpPr>
              <a:spLocks noChangeShapeType="1"/>
            </p:cNvSpPr>
            <p:nvPr/>
          </p:nvSpPr>
          <p:spPr bwMode="auto">
            <a:xfrm>
              <a:off x="3840" y="2496"/>
              <a:ext cx="100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4" name="Text Box 22"/>
            <p:cNvSpPr txBox="1">
              <a:spLocks noChangeArrowheads="1"/>
            </p:cNvSpPr>
            <p:nvPr/>
          </p:nvSpPr>
          <p:spPr bwMode="auto">
            <a:xfrm>
              <a:off x="3840" y="2304"/>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L1</a:t>
              </a:r>
            </a:p>
          </p:txBody>
        </p:sp>
        <p:sp>
          <p:nvSpPr>
            <p:cNvPr id="45" name="Line 23"/>
            <p:cNvSpPr>
              <a:spLocks noChangeShapeType="1"/>
            </p:cNvSpPr>
            <p:nvPr/>
          </p:nvSpPr>
          <p:spPr bwMode="auto">
            <a:xfrm>
              <a:off x="4128" y="2064"/>
              <a:ext cx="72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6" name="Text Box 24"/>
            <p:cNvSpPr txBox="1">
              <a:spLocks noChangeArrowheads="1"/>
            </p:cNvSpPr>
            <p:nvPr/>
          </p:nvSpPr>
          <p:spPr bwMode="auto">
            <a:xfrm>
              <a:off x="4128" y="2304"/>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L2</a:t>
              </a:r>
            </a:p>
          </p:txBody>
        </p:sp>
        <p:sp>
          <p:nvSpPr>
            <p:cNvPr id="47" name="Text Box 25"/>
            <p:cNvSpPr txBox="1">
              <a:spLocks noChangeArrowheads="1"/>
            </p:cNvSpPr>
            <p:nvPr/>
          </p:nvSpPr>
          <p:spPr bwMode="auto">
            <a:xfrm>
              <a:off x="4128" y="1872"/>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L2</a:t>
              </a:r>
            </a:p>
          </p:txBody>
        </p:sp>
        <p:sp>
          <p:nvSpPr>
            <p:cNvPr id="48" name="Line 26"/>
            <p:cNvSpPr>
              <a:spLocks noChangeShapeType="1"/>
            </p:cNvSpPr>
            <p:nvPr/>
          </p:nvSpPr>
          <p:spPr bwMode="auto">
            <a:xfrm flipV="1">
              <a:off x="4464" y="2304"/>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9" name="Line 27"/>
            <p:cNvSpPr>
              <a:spLocks noChangeShapeType="1"/>
            </p:cNvSpPr>
            <p:nvPr/>
          </p:nvSpPr>
          <p:spPr bwMode="auto">
            <a:xfrm flipV="1">
              <a:off x="4464" y="1872"/>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50" name="Line 28"/>
            <p:cNvSpPr>
              <a:spLocks noChangeShapeType="1"/>
            </p:cNvSpPr>
            <p:nvPr/>
          </p:nvSpPr>
          <p:spPr bwMode="auto">
            <a:xfrm>
              <a:off x="4464" y="1872"/>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51" name="Line 29"/>
            <p:cNvSpPr>
              <a:spLocks noChangeShapeType="1"/>
            </p:cNvSpPr>
            <p:nvPr/>
          </p:nvSpPr>
          <p:spPr bwMode="auto">
            <a:xfrm>
              <a:off x="4464" y="2304"/>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52" name="Text Box 30"/>
            <p:cNvSpPr txBox="1">
              <a:spLocks noChangeArrowheads="1"/>
            </p:cNvSpPr>
            <p:nvPr/>
          </p:nvSpPr>
          <p:spPr bwMode="auto">
            <a:xfrm>
              <a:off x="4512" y="2304"/>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53" name="Text Box 31"/>
            <p:cNvSpPr txBox="1">
              <a:spLocks noChangeArrowheads="1"/>
            </p:cNvSpPr>
            <p:nvPr/>
          </p:nvSpPr>
          <p:spPr bwMode="auto">
            <a:xfrm>
              <a:off x="4512" y="2112"/>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54" name="Text Box 32"/>
            <p:cNvSpPr txBox="1">
              <a:spLocks noChangeArrowheads="1"/>
            </p:cNvSpPr>
            <p:nvPr/>
          </p:nvSpPr>
          <p:spPr bwMode="auto">
            <a:xfrm>
              <a:off x="4512" y="1872"/>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55" name="Text Box 33"/>
            <p:cNvSpPr txBox="1">
              <a:spLocks noChangeArrowheads="1"/>
            </p:cNvSpPr>
            <p:nvPr/>
          </p:nvSpPr>
          <p:spPr bwMode="auto">
            <a:xfrm>
              <a:off x="4512" y="1680"/>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56" name="Line 34"/>
            <p:cNvSpPr>
              <a:spLocks noChangeShapeType="1"/>
            </p:cNvSpPr>
            <p:nvPr/>
          </p:nvSpPr>
          <p:spPr bwMode="auto">
            <a:xfrm flipV="1">
              <a:off x="3840" y="2496"/>
              <a:ext cx="0" cy="816"/>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57" name="Text Box 35"/>
            <p:cNvSpPr txBox="1">
              <a:spLocks noChangeArrowheads="1"/>
            </p:cNvSpPr>
            <p:nvPr/>
          </p:nvSpPr>
          <p:spPr bwMode="auto">
            <a:xfrm>
              <a:off x="3552"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L0</a:t>
              </a:r>
            </a:p>
          </p:txBody>
        </p:sp>
      </p:grpSp>
      <p:sp>
        <p:nvSpPr>
          <p:cNvPr id="2" name="Title 1"/>
          <p:cNvSpPr>
            <a:spLocks noGrp="1"/>
          </p:cNvSpPr>
          <p:nvPr>
            <p:ph type="title"/>
          </p:nvPr>
        </p:nvSpPr>
        <p:spPr/>
        <p:txBody>
          <a:bodyPr/>
          <a:lstStyle/>
          <a:p>
            <a:r>
              <a:rPr lang="en-US" dirty="0" smtClean="0"/>
              <a:t>Fork Example #3</a:t>
            </a:r>
            <a:endParaRPr lang="en-US" dirty="0"/>
          </a:p>
        </p:txBody>
      </p:sp>
    </p:spTree>
    <p:extLst>
      <p:ext uri="{BB962C8B-B14F-4D97-AF65-F5344CB8AC3E}">
        <p14:creationId xmlns:p14="http://schemas.microsoft.com/office/powerpoint/2010/main" val="3441228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Grp="1" noChangeArrowheads="1"/>
          </p:cNvSpPr>
          <p:nvPr>
            <p:ph idx="1"/>
          </p:nvPr>
        </p:nvSpPr>
        <p:spPr>
          <a:xfrm>
            <a:off x="383719" y="1219200"/>
            <a:ext cx="7896225" cy="771525"/>
          </a:xfrm>
        </p:spPr>
        <p:txBody>
          <a:bodyPr/>
          <a:lstStyle/>
          <a:p>
            <a:r>
              <a:rPr lang="en-US" dirty="0" smtClean="0"/>
              <a:t>Nested forks in parent</a:t>
            </a:r>
            <a:endParaRPr lang="en-US" dirty="0"/>
          </a:p>
        </p:txBody>
      </p:sp>
      <p:sp>
        <p:nvSpPr>
          <p:cNvPr id="58" name="Text Box 3"/>
          <p:cNvSpPr txBox="1">
            <a:spLocks noChangeArrowheads="1"/>
          </p:cNvSpPr>
          <p:nvPr/>
        </p:nvSpPr>
        <p:spPr bwMode="auto">
          <a:xfrm>
            <a:off x="833893" y="1828800"/>
            <a:ext cx="3727302" cy="3508653"/>
          </a:xfrm>
          <a:prstGeom prst="rect">
            <a:avLst/>
          </a:prstGeom>
          <a:solidFill>
            <a:srgbClr val="F6F5BD"/>
          </a:solidFill>
          <a:ln w="3175">
            <a:solidFill>
              <a:schemeClr val="tx1"/>
            </a:solidFill>
            <a:miter lim="800000"/>
            <a:headEnd/>
            <a:tailEnd/>
          </a:ln>
          <a:effectLst/>
        </p:spPr>
        <p:txBody>
          <a:bodyPr wrap="none">
            <a:spAutoFit/>
          </a:bodyPr>
          <a:lstStyle/>
          <a:p>
            <a:r>
              <a:rPr lang="en-US" sz="1800" dirty="0">
                <a:latin typeface="Courier New" pitchFamily="49" charset="0"/>
              </a:rPr>
              <a:t>void fork4()</a:t>
            </a:r>
          </a:p>
          <a:p>
            <a:r>
              <a:rPr lang="en-US" sz="1800" dirty="0">
                <a:latin typeface="Courier New" pitchFamily="49" charset="0"/>
              </a:rPr>
              <a:t>{</a:t>
            </a:r>
          </a:p>
          <a:p>
            <a:r>
              <a:rPr lang="en-US" sz="1800" dirty="0">
                <a:latin typeface="Courier New" pitchFamily="49" charset="0"/>
              </a:rPr>
              <a:t>    printf("L0\n");</a:t>
            </a:r>
          </a:p>
          <a:p>
            <a:r>
              <a:rPr lang="en-US" sz="1800" dirty="0">
                <a:latin typeface="Courier New" pitchFamily="49" charset="0"/>
              </a:rPr>
              <a:t>    if (fork() != 0) {</a:t>
            </a:r>
          </a:p>
          <a:p>
            <a:r>
              <a:rPr lang="en-US" sz="1800" dirty="0">
                <a:latin typeface="Courier New" pitchFamily="49" charset="0"/>
              </a:rPr>
              <a:t>	printf("L1\n");    </a:t>
            </a:r>
          </a:p>
          <a:p>
            <a:r>
              <a:rPr lang="en-US" sz="1800" dirty="0">
                <a:latin typeface="Courier New" pitchFamily="49" charset="0"/>
              </a:rPr>
              <a:t>	if (fork() != 0) {</a:t>
            </a:r>
          </a:p>
          <a:p>
            <a:r>
              <a:rPr lang="en-US" sz="1800" dirty="0">
                <a:latin typeface="Courier New" pitchFamily="49" charset="0"/>
              </a:rPr>
              <a:t>	    printf("L2\n");</a:t>
            </a:r>
          </a:p>
          <a:p>
            <a:r>
              <a:rPr lang="en-US" sz="1800" dirty="0">
                <a:latin typeface="Courier New" pitchFamily="49" charset="0"/>
              </a:rPr>
              <a:t>	    fork();</a:t>
            </a:r>
          </a:p>
          <a:p>
            <a:r>
              <a:rPr lang="en-US" sz="1800" dirty="0">
                <a:latin typeface="Courier New" pitchFamily="49" charset="0"/>
              </a:rPr>
              <a:t>	}</a:t>
            </a:r>
          </a:p>
          <a:p>
            <a:r>
              <a:rPr lang="en-US" sz="1800" dirty="0">
                <a:latin typeface="Courier New" pitchFamily="49" charset="0"/>
              </a:rPr>
              <a:t>    }</a:t>
            </a:r>
          </a:p>
          <a:p>
            <a:r>
              <a:rPr lang="en-US" sz="1800" dirty="0">
                <a:latin typeface="Courier New" pitchFamily="49" charset="0"/>
              </a:rPr>
              <a:t>    printf("Bye\n");</a:t>
            </a:r>
          </a:p>
          <a:p>
            <a:r>
              <a:rPr lang="en-US" sz="1800" dirty="0">
                <a:latin typeface="Courier New" pitchFamily="49" charset="0"/>
              </a:rPr>
              <a:t>}</a:t>
            </a:r>
          </a:p>
        </p:txBody>
      </p:sp>
      <p:grpSp>
        <p:nvGrpSpPr>
          <p:cNvPr id="26" name="Group 25"/>
          <p:cNvGrpSpPr/>
          <p:nvPr/>
        </p:nvGrpSpPr>
        <p:grpSpPr>
          <a:xfrm>
            <a:off x="5257800" y="2863850"/>
            <a:ext cx="2074863" cy="1631950"/>
            <a:chOff x="5257800" y="2863850"/>
            <a:chExt cx="2074863" cy="1631950"/>
          </a:xfrm>
        </p:grpSpPr>
        <p:sp>
          <p:nvSpPr>
            <p:cNvPr id="59" name="Line 6"/>
            <p:cNvSpPr>
              <a:spLocks noChangeShapeType="1"/>
            </p:cNvSpPr>
            <p:nvPr/>
          </p:nvSpPr>
          <p:spPr bwMode="auto">
            <a:xfrm flipV="1">
              <a:off x="6172200" y="3778250"/>
              <a:ext cx="0" cy="685800"/>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grpSp>
          <p:nvGrpSpPr>
            <p:cNvPr id="60" name="Group 24"/>
            <p:cNvGrpSpPr>
              <a:grpSpLocks/>
            </p:cNvGrpSpPr>
            <p:nvPr/>
          </p:nvGrpSpPr>
          <p:grpSpPr bwMode="auto">
            <a:xfrm>
              <a:off x="5257800" y="4159250"/>
              <a:ext cx="457200" cy="336550"/>
              <a:chOff x="3360" y="3024"/>
              <a:chExt cx="288" cy="212"/>
            </a:xfrm>
          </p:grpSpPr>
          <p:sp>
            <p:nvSpPr>
              <p:cNvPr id="61" name="Line 7"/>
              <p:cNvSpPr>
                <a:spLocks noChangeShapeType="1"/>
              </p:cNvSpPr>
              <p:nvPr/>
            </p:nvSpPr>
            <p:spPr bwMode="auto">
              <a:xfrm>
                <a:off x="3360" y="3216"/>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62" name="Text Box 19"/>
              <p:cNvSpPr txBox="1">
                <a:spLocks noChangeArrowheads="1"/>
              </p:cNvSpPr>
              <p:nvPr/>
            </p:nvSpPr>
            <p:spPr bwMode="auto">
              <a:xfrm>
                <a:off x="3360" y="3024"/>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L0</a:t>
                </a:r>
              </a:p>
            </p:txBody>
          </p:sp>
        </p:grpSp>
        <p:grpSp>
          <p:nvGrpSpPr>
            <p:cNvPr id="63" name="Group 25"/>
            <p:cNvGrpSpPr>
              <a:grpSpLocks/>
            </p:cNvGrpSpPr>
            <p:nvPr/>
          </p:nvGrpSpPr>
          <p:grpSpPr bwMode="auto">
            <a:xfrm>
              <a:off x="5715000" y="2863850"/>
              <a:ext cx="1617663" cy="1631950"/>
              <a:chOff x="3648" y="2208"/>
              <a:chExt cx="1019" cy="1028"/>
            </a:xfrm>
          </p:grpSpPr>
          <p:sp>
            <p:nvSpPr>
              <p:cNvPr id="64" name="Text Box 8"/>
              <p:cNvSpPr txBox="1">
                <a:spLocks noChangeArrowheads="1"/>
              </p:cNvSpPr>
              <p:nvPr/>
            </p:nvSpPr>
            <p:spPr bwMode="auto">
              <a:xfrm>
                <a:off x="3648" y="3024"/>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L1</a:t>
                </a:r>
              </a:p>
            </p:txBody>
          </p:sp>
          <p:sp>
            <p:nvSpPr>
              <p:cNvPr id="65" name="Line 16"/>
              <p:cNvSpPr>
                <a:spLocks noChangeShapeType="1"/>
              </p:cNvSpPr>
              <p:nvPr/>
            </p:nvSpPr>
            <p:spPr bwMode="auto">
              <a:xfrm>
                <a:off x="3648" y="2400"/>
                <a:ext cx="100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66" name="Text Box 17"/>
              <p:cNvSpPr txBox="1">
                <a:spLocks noChangeArrowheads="1"/>
              </p:cNvSpPr>
              <p:nvPr/>
            </p:nvSpPr>
            <p:spPr bwMode="auto">
              <a:xfrm>
                <a:off x="4320" y="2208"/>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67" name="Line 18"/>
              <p:cNvSpPr>
                <a:spLocks noChangeShapeType="1"/>
              </p:cNvSpPr>
              <p:nvPr/>
            </p:nvSpPr>
            <p:spPr bwMode="auto">
              <a:xfrm flipV="1">
                <a:off x="3648" y="2400"/>
                <a:ext cx="0" cy="816"/>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68" name="Line 21"/>
              <p:cNvSpPr>
                <a:spLocks noChangeShapeType="1"/>
              </p:cNvSpPr>
              <p:nvPr/>
            </p:nvSpPr>
            <p:spPr bwMode="auto">
              <a:xfrm>
                <a:off x="3648" y="3216"/>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69" name="Group 26"/>
            <p:cNvGrpSpPr>
              <a:grpSpLocks/>
            </p:cNvGrpSpPr>
            <p:nvPr/>
          </p:nvGrpSpPr>
          <p:grpSpPr bwMode="auto">
            <a:xfrm>
              <a:off x="6172200" y="3473450"/>
              <a:ext cx="1160463" cy="1022350"/>
              <a:chOff x="3936" y="2592"/>
              <a:chExt cx="731" cy="644"/>
            </a:xfrm>
          </p:grpSpPr>
          <p:sp>
            <p:nvSpPr>
              <p:cNvPr id="70" name="Line 9"/>
              <p:cNvSpPr>
                <a:spLocks noChangeShapeType="1"/>
              </p:cNvSpPr>
              <p:nvPr/>
            </p:nvSpPr>
            <p:spPr bwMode="auto">
              <a:xfrm>
                <a:off x="3936" y="2784"/>
                <a:ext cx="72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71" name="Text Box 10"/>
              <p:cNvSpPr txBox="1">
                <a:spLocks noChangeArrowheads="1"/>
              </p:cNvSpPr>
              <p:nvPr/>
            </p:nvSpPr>
            <p:spPr bwMode="auto">
              <a:xfrm>
                <a:off x="3936" y="3024"/>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L2</a:t>
                </a:r>
              </a:p>
            </p:txBody>
          </p:sp>
          <p:sp>
            <p:nvSpPr>
              <p:cNvPr id="72" name="Text Box 15"/>
              <p:cNvSpPr txBox="1">
                <a:spLocks noChangeArrowheads="1"/>
              </p:cNvSpPr>
              <p:nvPr/>
            </p:nvSpPr>
            <p:spPr bwMode="auto">
              <a:xfrm>
                <a:off x="4320" y="2592"/>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73" name="Line 22"/>
              <p:cNvSpPr>
                <a:spLocks noChangeShapeType="1"/>
              </p:cNvSpPr>
              <p:nvPr/>
            </p:nvSpPr>
            <p:spPr bwMode="auto">
              <a:xfrm>
                <a:off x="3936" y="3216"/>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74" name="Group 27"/>
            <p:cNvGrpSpPr>
              <a:grpSpLocks/>
            </p:cNvGrpSpPr>
            <p:nvPr/>
          </p:nvGrpSpPr>
          <p:grpSpPr bwMode="auto">
            <a:xfrm>
              <a:off x="6705600" y="3854450"/>
              <a:ext cx="627063" cy="641350"/>
              <a:chOff x="4272" y="2832"/>
              <a:chExt cx="395" cy="404"/>
            </a:xfrm>
          </p:grpSpPr>
          <p:sp>
            <p:nvSpPr>
              <p:cNvPr id="75" name="Line 11"/>
              <p:cNvSpPr>
                <a:spLocks noChangeShapeType="1"/>
              </p:cNvSpPr>
              <p:nvPr/>
            </p:nvSpPr>
            <p:spPr bwMode="auto">
              <a:xfrm flipV="1">
                <a:off x="4272" y="3024"/>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76" name="Line 12"/>
              <p:cNvSpPr>
                <a:spLocks noChangeShapeType="1"/>
              </p:cNvSpPr>
              <p:nvPr/>
            </p:nvSpPr>
            <p:spPr bwMode="auto">
              <a:xfrm>
                <a:off x="4272" y="3024"/>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77" name="Text Box 13"/>
              <p:cNvSpPr txBox="1">
                <a:spLocks noChangeArrowheads="1"/>
              </p:cNvSpPr>
              <p:nvPr/>
            </p:nvSpPr>
            <p:spPr bwMode="auto">
              <a:xfrm>
                <a:off x="4320" y="3024"/>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78" name="Text Box 14"/>
              <p:cNvSpPr txBox="1">
                <a:spLocks noChangeArrowheads="1"/>
              </p:cNvSpPr>
              <p:nvPr/>
            </p:nvSpPr>
            <p:spPr bwMode="auto">
              <a:xfrm>
                <a:off x="4320" y="2832"/>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79" name="Line 23"/>
              <p:cNvSpPr>
                <a:spLocks noChangeShapeType="1"/>
              </p:cNvSpPr>
              <p:nvPr/>
            </p:nvSpPr>
            <p:spPr bwMode="auto">
              <a:xfrm>
                <a:off x="4272" y="3216"/>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sp>
        <p:nvSpPr>
          <p:cNvPr id="2" name="Title 1"/>
          <p:cNvSpPr>
            <a:spLocks noGrp="1"/>
          </p:cNvSpPr>
          <p:nvPr>
            <p:ph type="title"/>
          </p:nvPr>
        </p:nvSpPr>
        <p:spPr/>
        <p:txBody>
          <a:bodyPr/>
          <a:lstStyle/>
          <a:p>
            <a:r>
              <a:rPr lang="en-US" dirty="0" smtClean="0"/>
              <a:t>Fork Example #4</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a:spLocks noGrp="1" noChangeArrowheads="1"/>
          </p:cNvSpPr>
          <p:nvPr>
            <p:ph idx="1"/>
          </p:nvPr>
        </p:nvSpPr>
        <p:spPr>
          <a:xfrm>
            <a:off x="383719" y="1219200"/>
            <a:ext cx="7896225" cy="771525"/>
          </a:xfrm>
        </p:spPr>
        <p:txBody>
          <a:bodyPr/>
          <a:lstStyle/>
          <a:p>
            <a:r>
              <a:rPr lang="en-US" dirty="0" smtClean="0"/>
              <a:t>Nested forks in children</a:t>
            </a:r>
            <a:endParaRPr lang="en-US" dirty="0"/>
          </a:p>
        </p:txBody>
      </p:sp>
      <p:sp>
        <p:nvSpPr>
          <p:cNvPr id="26" name="Text Box 3"/>
          <p:cNvSpPr txBox="1">
            <a:spLocks noChangeArrowheads="1"/>
          </p:cNvSpPr>
          <p:nvPr/>
        </p:nvSpPr>
        <p:spPr bwMode="auto">
          <a:xfrm>
            <a:off x="833893" y="1828800"/>
            <a:ext cx="3727302" cy="3508653"/>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800" dirty="0">
                <a:latin typeface="Courier New" pitchFamily="49" charset="0"/>
              </a:rPr>
              <a:t>void fork5()</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printf("L0\n");</a:t>
            </a:r>
          </a:p>
          <a:p>
            <a:pPr>
              <a:lnSpc>
                <a:spcPct val="100000"/>
              </a:lnSpc>
            </a:pPr>
            <a:r>
              <a:rPr lang="en-US" sz="1800" dirty="0">
                <a:latin typeface="Courier New" pitchFamily="49" charset="0"/>
              </a:rPr>
              <a:t>    if (fork() == 0) {</a:t>
            </a:r>
          </a:p>
          <a:p>
            <a:pPr>
              <a:lnSpc>
                <a:spcPct val="100000"/>
              </a:lnSpc>
            </a:pPr>
            <a:r>
              <a:rPr lang="en-US" sz="1800" dirty="0">
                <a:latin typeface="Courier New" pitchFamily="49" charset="0"/>
              </a:rPr>
              <a:t>	printf("L1\n");    </a:t>
            </a:r>
          </a:p>
          <a:p>
            <a:pPr>
              <a:lnSpc>
                <a:spcPct val="100000"/>
              </a:lnSpc>
            </a:pPr>
            <a:r>
              <a:rPr lang="en-US" sz="1800" dirty="0">
                <a:latin typeface="Courier New" pitchFamily="49" charset="0"/>
              </a:rPr>
              <a:t>	if (fork() == 0) {</a:t>
            </a:r>
          </a:p>
          <a:p>
            <a:pPr>
              <a:lnSpc>
                <a:spcPct val="100000"/>
              </a:lnSpc>
            </a:pPr>
            <a:r>
              <a:rPr lang="en-US" sz="1800" dirty="0">
                <a:latin typeface="Courier New" pitchFamily="49" charset="0"/>
              </a:rPr>
              <a:t>	    printf("L2\n");</a:t>
            </a:r>
          </a:p>
          <a:p>
            <a:pPr>
              <a:lnSpc>
                <a:spcPct val="100000"/>
              </a:lnSpc>
            </a:pPr>
            <a:r>
              <a:rPr lang="en-US" sz="1800" dirty="0">
                <a:latin typeface="Courier New" pitchFamily="49" charset="0"/>
              </a:rPr>
              <a:t>	    fork();</a:t>
            </a:r>
          </a:p>
          <a:p>
            <a:pPr>
              <a:lnSpc>
                <a:spcPct val="100000"/>
              </a:lnSpc>
            </a:pPr>
            <a:r>
              <a:rPr lang="en-US" sz="1800" dirty="0">
                <a:latin typeface="Courier New" pitchFamily="49" charset="0"/>
              </a:rPr>
              <a:t>	}</a:t>
            </a:r>
          </a:p>
          <a:p>
            <a:pPr>
              <a:lnSpc>
                <a:spcPct val="100000"/>
              </a:lnSpc>
            </a:pPr>
            <a:r>
              <a:rPr lang="en-US" sz="1800" dirty="0">
                <a:latin typeface="Courier New" pitchFamily="49" charset="0"/>
              </a:rPr>
              <a:t>    }</a:t>
            </a:r>
          </a:p>
          <a:p>
            <a:pPr>
              <a:lnSpc>
                <a:spcPct val="100000"/>
              </a:lnSpc>
            </a:pPr>
            <a:r>
              <a:rPr lang="en-US" sz="1800" dirty="0">
                <a:latin typeface="Courier New" pitchFamily="49" charset="0"/>
              </a:rPr>
              <a:t>    printf("Bye\n");</a:t>
            </a:r>
          </a:p>
          <a:p>
            <a:pPr>
              <a:lnSpc>
                <a:spcPct val="100000"/>
              </a:lnSpc>
            </a:pPr>
            <a:r>
              <a:rPr lang="en-US" sz="1800" dirty="0">
                <a:latin typeface="Courier New" pitchFamily="49" charset="0"/>
              </a:rPr>
              <a:t>}</a:t>
            </a:r>
          </a:p>
        </p:txBody>
      </p:sp>
      <p:grpSp>
        <p:nvGrpSpPr>
          <p:cNvPr id="27" name="Group 24"/>
          <p:cNvGrpSpPr>
            <a:grpSpLocks/>
          </p:cNvGrpSpPr>
          <p:nvPr/>
        </p:nvGrpSpPr>
        <p:grpSpPr bwMode="auto">
          <a:xfrm>
            <a:off x="5410200" y="4006850"/>
            <a:ext cx="457200" cy="336550"/>
            <a:chOff x="3408" y="2976"/>
            <a:chExt cx="288" cy="212"/>
          </a:xfrm>
        </p:grpSpPr>
        <p:sp>
          <p:nvSpPr>
            <p:cNvPr id="28" name="Line 6"/>
            <p:cNvSpPr>
              <a:spLocks noChangeShapeType="1"/>
            </p:cNvSpPr>
            <p:nvPr/>
          </p:nvSpPr>
          <p:spPr bwMode="auto">
            <a:xfrm>
              <a:off x="3408" y="3168"/>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29" name="Text Box 9"/>
            <p:cNvSpPr txBox="1">
              <a:spLocks noChangeArrowheads="1"/>
            </p:cNvSpPr>
            <p:nvPr/>
          </p:nvSpPr>
          <p:spPr bwMode="auto">
            <a:xfrm>
              <a:off x="3408" y="2976"/>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L0</a:t>
              </a:r>
            </a:p>
          </p:txBody>
        </p:sp>
      </p:grpSp>
      <p:grpSp>
        <p:nvGrpSpPr>
          <p:cNvPr id="30" name="Group 28"/>
          <p:cNvGrpSpPr>
            <a:grpSpLocks/>
          </p:cNvGrpSpPr>
          <p:nvPr/>
        </p:nvGrpSpPr>
        <p:grpSpPr bwMode="auto">
          <a:xfrm>
            <a:off x="5867400" y="3625850"/>
            <a:ext cx="627063" cy="717550"/>
            <a:chOff x="3696" y="2736"/>
            <a:chExt cx="395" cy="452"/>
          </a:xfrm>
        </p:grpSpPr>
        <p:sp>
          <p:nvSpPr>
            <p:cNvPr id="31" name="Text Box 8"/>
            <p:cNvSpPr txBox="1">
              <a:spLocks noChangeArrowheads="1"/>
            </p:cNvSpPr>
            <p:nvPr/>
          </p:nvSpPr>
          <p:spPr bwMode="auto">
            <a:xfrm>
              <a:off x="3744" y="2976"/>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32" name="Line 7"/>
            <p:cNvSpPr>
              <a:spLocks noChangeShapeType="1"/>
            </p:cNvSpPr>
            <p:nvPr/>
          </p:nvSpPr>
          <p:spPr bwMode="auto">
            <a:xfrm flipV="1">
              <a:off x="3696" y="2928"/>
              <a:ext cx="0" cy="240"/>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33" name="Line 10"/>
            <p:cNvSpPr>
              <a:spLocks noChangeShapeType="1"/>
            </p:cNvSpPr>
            <p:nvPr/>
          </p:nvSpPr>
          <p:spPr bwMode="auto">
            <a:xfrm>
              <a:off x="3696" y="2928"/>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34" name="Text Box 13"/>
            <p:cNvSpPr txBox="1">
              <a:spLocks noChangeArrowheads="1"/>
            </p:cNvSpPr>
            <p:nvPr/>
          </p:nvSpPr>
          <p:spPr bwMode="auto">
            <a:xfrm>
              <a:off x="3696" y="2736"/>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L1</a:t>
              </a:r>
            </a:p>
          </p:txBody>
        </p:sp>
        <p:sp>
          <p:nvSpPr>
            <p:cNvPr id="35" name="Line 21"/>
            <p:cNvSpPr>
              <a:spLocks noChangeShapeType="1"/>
            </p:cNvSpPr>
            <p:nvPr/>
          </p:nvSpPr>
          <p:spPr bwMode="auto">
            <a:xfrm>
              <a:off x="3696" y="3168"/>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36" name="Group 27"/>
          <p:cNvGrpSpPr>
            <a:grpSpLocks/>
          </p:cNvGrpSpPr>
          <p:nvPr/>
        </p:nvGrpSpPr>
        <p:grpSpPr bwMode="auto">
          <a:xfrm>
            <a:off x="6781800" y="2863850"/>
            <a:ext cx="627063" cy="717550"/>
            <a:chOff x="4272" y="2256"/>
            <a:chExt cx="395" cy="452"/>
          </a:xfrm>
        </p:grpSpPr>
        <p:sp>
          <p:nvSpPr>
            <p:cNvPr id="37" name="Line 15"/>
            <p:cNvSpPr>
              <a:spLocks noChangeShapeType="1"/>
            </p:cNvSpPr>
            <p:nvPr/>
          </p:nvSpPr>
          <p:spPr bwMode="auto">
            <a:xfrm flipV="1">
              <a:off x="4272" y="2448"/>
              <a:ext cx="0" cy="240"/>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38" name="Text Box 16"/>
            <p:cNvSpPr txBox="1">
              <a:spLocks noChangeArrowheads="1"/>
            </p:cNvSpPr>
            <p:nvPr/>
          </p:nvSpPr>
          <p:spPr bwMode="auto">
            <a:xfrm>
              <a:off x="4320" y="2496"/>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39" name="Line 18"/>
            <p:cNvSpPr>
              <a:spLocks noChangeShapeType="1"/>
            </p:cNvSpPr>
            <p:nvPr/>
          </p:nvSpPr>
          <p:spPr bwMode="auto">
            <a:xfrm>
              <a:off x="4272" y="2448"/>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0" name="Text Box 19"/>
            <p:cNvSpPr txBox="1">
              <a:spLocks noChangeArrowheads="1"/>
            </p:cNvSpPr>
            <p:nvPr/>
          </p:nvSpPr>
          <p:spPr bwMode="auto">
            <a:xfrm>
              <a:off x="4309" y="2256"/>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1" name="Line 22"/>
            <p:cNvSpPr>
              <a:spLocks noChangeShapeType="1"/>
            </p:cNvSpPr>
            <p:nvPr/>
          </p:nvSpPr>
          <p:spPr bwMode="auto">
            <a:xfrm>
              <a:off x="4272" y="2688"/>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42" name="Group 26"/>
          <p:cNvGrpSpPr>
            <a:grpSpLocks/>
          </p:cNvGrpSpPr>
          <p:nvPr/>
        </p:nvGrpSpPr>
        <p:grpSpPr bwMode="auto">
          <a:xfrm>
            <a:off x="6324600" y="3244850"/>
            <a:ext cx="627063" cy="717550"/>
            <a:chOff x="3984" y="2496"/>
            <a:chExt cx="395" cy="452"/>
          </a:xfrm>
        </p:grpSpPr>
        <p:sp>
          <p:nvSpPr>
            <p:cNvPr id="43" name="Line 11"/>
            <p:cNvSpPr>
              <a:spLocks noChangeShapeType="1"/>
            </p:cNvSpPr>
            <p:nvPr/>
          </p:nvSpPr>
          <p:spPr bwMode="auto">
            <a:xfrm flipV="1">
              <a:off x="3984" y="2688"/>
              <a:ext cx="0" cy="240"/>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4" name="Text Box 12"/>
            <p:cNvSpPr txBox="1">
              <a:spLocks noChangeArrowheads="1"/>
            </p:cNvSpPr>
            <p:nvPr/>
          </p:nvSpPr>
          <p:spPr bwMode="auto">
            <a:xfrm>
              <a:off x="4032" y="2736"/>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5" name="Line 14"/>
            <p:cNvSpPr>
              <a:spLocks noChangeShapeType="1"/>
            </p:cNvSpPr>
            <p:nvPr/>
          </p:nvSpPr>
          <p:spPr bwMode="auto">
            <a:xfrm>
              <a:off x="3984" y="2688"/>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6" name="Text Box 17"/>
            <p:cNvSpPr txBox="1">
              <a:spLocks noChangeArrowheads="1"/>
            </p:cNvSpPr>
            <p:nvPr/>
          </p:nvSpPr>
          <p:spPr bwMode="auto">
            <a:xfrm>
              <a:off x="3984" y="2496"/>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L2</a:t>
              </a:r>
            </a:p>
          </p:txBody>
        </p:sp>
        <p:sp>
          <p:nvSpPr>
            <p:cNvPr id="47" name="Line 23"/>
            <p:cNvSpPr>
              <a:spLocks noChangeShapeType="1"/>
            </p:cNvSpPr>
            <p:nvPr/>
          </p:nvSpPr>
          <p:spPr bwMode="auto">
            <a:xfrm>
              <a:off x="3984" y="2928"/>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sp>
        <p:nvSpPr>
          <p:cNvPr id="2" name="Title 1"/>
          <p:cNvSpPr>
            <a:spLocks noGrp="1"/>
          </p:cNvSpPr>
          <p:nvPr>
            <p:ph type="title"/>
          </p:nvPr>
        </p:nvSpPr>
        <p:spPr/>
        <p:txBody>
          <a:bodyPr/>
          <a:lstStyle/>
          <a:p>
            <a:r>
              <a:rPr lang="en-US" dirty="0" smtClean="0"/>
              <a:t>Fork Example #5</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idx="1"/>
          </p:nvPr>
        </p:nvSpPr>
        <p:spPr>
          <a:xfrm>
            <a:off x="424766" y="1143000"/>
            <a:ext cx="8255000" cy="1752600"/>
          </a:xfrm>
        </p:spPr>
        <p:txBody>
          <a:bodyPr/>
          <a:lstStyle/>
          <a:p>
            <a:r>
              <a:rPr lang="en-US" b="1" dirty="0">
                <a:latin typeface="Courier New" pitchFamily="49" charset="0"/>
              </a:rPr>
              <a:t>void exit(</a:t>
            </a:r>
            <a:r>
              <a:rPr lang="en-US" b="1" dirty="0" err="1">
                <a:latin typeface="Courier New" pitchFamily="49" charset="0"/>
              </a:rPr>
              <a:t>int</a:t>
            </a:r>
            <a:r>
              <a:rPr lang="en-US" b="1" dirty="0">
                <a:latin typeface="Courier New" pitchFamily="49" charset="0"/>
              </a:rPr>
              <a:t> status)</a:t>
            </a:r>
            <a:endParaRPr lang="en-US" b="1" dirty="0"/>
          </a:p>
          <a:p>
            <a:pPr lvl="1"/>
            <a:r>
              <a:rPr lang="en-US" dirty="0"/>
              <a:t>exits a process</a:t>
            </a:r>
          </a:p>
          <a:p>
            <a:pPr lvl="2"/>
            <a:r>
              <a:rPr lang="en-US" dirty="0"/>
              <a:t>Normally return with status 0</a:t>
            </a:r>
          </a:p>
          <a:p>
            <a:pPr lvl="1"/>
            <a:r>
              <a:rPr lang="en-US" b="1" dirty="0" err="1">
                <a:latin typeface="Courier New" pitchFamily="49" charset="0"/>
              </a:rPr>
              <a:t>atexit</a:t>
            </a:r>
            <a:r>
              <a:rPr lang="en-US" b="1" dirty="0">
                <a:latin typeface="Courier New" pitchFamily="49" charset="0"/>
              </a:rPr>
              <a:t>()</a:t>
            </a:r>
            <a:r>
              <a:rPr lang="en-US" b="1" dirty="0"/>
              <a:t> </a:t>
            </a:r>
            <a:r>
              <a:rPr lang="en-US" dirty="0"/>
              <a:t>registers functions to be executed upon exit</a:t>
            </a:r>
          </a:p>
        </p:txBody>
      </p:sp>
      <p:sp>
        <p:nvSpPr>
          <p:cNvPr id="495618" name="Rectangle 2"/>
          <p:cNvSpPr>
            <a:spLocks noGrp="1" noChangeArrowheads="1"/>
          </p:cNvSpPr>
          <p:nvPr>
            <p:ph type="title"/>
          </p:nvPr>
        </p:nvSpPr>
        <p:spPr>
          <a:xfrm>
            <a:off x="410259" y="457200"/>
            <a:ext cx="6619875" cy="573088"/>
          </a:xfrm>
        </p:spPr>
        <p:txBody>
          <a:bodyPr/>
          <a:lstStyle/>
          <a:p>
            <a:r>
              <a:rPr lang="en-US">
                <a:latin typeface="Courier New" pitchFamily="49" charset="0"/>
              </a:rPr>
              <a:t>exit</a:t>
            </a:r>
            <a:r>
              <a:rPr lang="en-US"/>
              <a:t>: Ending a process</a:t>
            </a:r>
          </a:p>
        </p:txBody>
      </p:sp>
      <p:sp>
        <p:nvSpPr>
          <p:cNvPr id="495620" name="Text Box 4"/>
          <p:cNvSpPr txBox="1">
            <a:spLocks noChangeArrowheads="1"/>
          </p:cNvSpPr>
          <p:nvPr/>
        </p:nvSpPr>
        <p:spPr bwMode="auto">
          <a:xfrm>
            <a:off x="990600" y="3113544"/>
            <a:ext cx="3906839" cy="2677656"/>
          </a:xfrm>
          <a:prstGeom prst="rect">
            <a:avLst/>
          </a:prstGeom>
          <a:solidFill>
            <a:srgbClr val="F6F5BD"/>
          </a:solidFill>
          <a:ln w="3175">
            <a:solidFill>
              <a:schemeClr val="tx1"/>
            </a:solidFill>
            <a:miter lim="800000"/>
            <a:headEnd/>
            <a:tailEnd/>
          </a:ln>
          <a:effectLst/>
        </p:spPr>
        <p:txBody>
          <a:bodyPr wrap="none">
            <a:spAutoFit/>
          </a:bodyPr>
          <a:lstStyle/>
          <a:p>
            <a:r>
              <a:rPr lang="en-US" sz="1800" dirty="0">
                <a:latin typeface="Courier New" pitchFamily="49" charset="0"/>
              </a:rPr>
              <a:t>void cleanup(void) {</a:t>
            </a:r>
          </a:p>
          <a:p>
            <a:r>
              <a:rPr lang="en-US" sz="1800" dirty="0">
                <a:latin typeface="Courier New" pitchFamily="49" charset="0"/>
              </a:rPr>
              <a:t>   printf("cleaning up\n");</a:t>
            </a:r>
          </a:p>
          <a:p>
            <a:r>
              <a:rPr lang="en-US" sz="1800" dirty="0">
                <a:latin typeface="Courier New" pitchFamily="49" charset="0"/>
              </a:rPr>
              <a:t>}</a:t>
            </a:r>
          </a:p>
          <a:p>
            <a:endParaRPr lang="en-US" sz="1800" dirty="0">
              <a:latin typeface="Courier New" pitchFamily="49" charset="0"/>
            </a:endParaRPr>
          </a:p>
          <a:p>
            <a:r>
              <a:rPr lang="en-US" sz="1800" dirty="0">
                <a:latin typeface="Courier New" pitchFamily="49" charset="0"/>
              </a:rPr>
              <a:t>void fork6() {</a:t>
            </a:r>
          </a:p>
          <a:p>
            <a:r>
              <a:rPr lang="en-US" sz="1800" dirty="0">
                <a:latin typeface="Courier New" pitchFamily="49" charset="0"/>
              </a:rPr>
              <a:t>   atexit(cleanup);</a:t>
            </a:r>
          </a:p>
          <a:p>
            <a:r>
              <a:rPr lang="en-US" sz="1800" dirty="0">
                <a:latin typeface="Courier New" pitchFamily="49" charset="0"/>
              </a:rPr>
              <a:t>   fork();</a:t>
            </a:r>
          </a:p>
          <a:p>
            <a:r>
              <a:rPr lang="en-US" sz="1800" dirty="0">
                <a:latin typeface="Courier New" pitchFamily="49" charset="0"/>
              </a:rPr>
              <a:t>   exit(0);</a:t>
            </a:r>
          </a:p>
          <a:p>
            <a:r>
              <a:rPr lang="en-US" sz="1800" dirty="0">
                <a:latin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59679" y="1098550"/>
            <a:ext cx="8307387" cy="5454650"/>
          </a:xfrm>
        </p:spPr>
        <p:txBody>
          <a:bodyPr/>
          <a:lstStyle/>
          <a:p>
            <a:r>
              <a:rPr lang="en-US" dirty="0" smtClean="0"/>
              <a:t>What happens on termination?</a:t>
            </a:r>
            <a:endParaRPr lang="en-US" dirty="0"/>
          </a:p>
          <a:p>
            <a:pPr lvl="1"/>
            <a:r>
              <a:rPr lang="en-US" dirty="0"/>
              <a:t>When process terminates, still consumes system resources</a:t>
            </a:r>
          </a:p>
          <a:p>
            <a:pPr lvl="1"/>
            <a:r>
              <a:rPr lang="en-US" dirty="0"/>
              <a:t>Various </a:t>
            </a:r>
            <a:r>
              <a:rPr lang="en-US" dirty="0" smtClean="0"/>
              <a:t>tables &amp; info </a:t>
            </a:r>
            <a:r>
              <a:rPr lang="en-US" dirty="0"/>
              <a:t>maintained by OS</a:t>
            </a:r>
          </a:p>
          <a:p>
            <a:r>
              <a:rPr lang="en-US" dirty="0"/>
              <a:t>Called a “zombie”</a:t>
            </a:r>
          </a:p>
          <a:p>
            <a:pPr lvl="1"/>
            <a:r>
              <a:rPr lang="en-US" dirty="0" smtClean="0"/>
              <a:t>Living </a:t>
            </a:r>
            <a:r>
              <a:rPr lang="en-US" dirty="0"/>
              <a:t>corpse, half alive and half </a:t>
            </a:r>
            <a:r>
              <a:rPr lang="en-US" dirty="0" smtClean="0"/>
              <a:t>dead</a:t>
            </a:r>
          </a:p>
        </p:txBody>
      </p:sp>
      <p:sp>
        <p:nvSpPr>
          <p:cNvPr id="4" name="Title 3"/>
          <p:cNvSpPr>
            <a:spLocks noGrp="1"/>
          </p:cNvSpPr>
          <p:nvPr>
            <p:ph type="title"/>
          </p:nvPr>
        </p:nvSpPr>
        <p:spPr/>
        <p:txBody>
          <a:bodyPr/>
          <a:lstStyle/>
          <a:p>
            <a:r>
              <a:rPr lang="en-US" dirty="0" smtClean="0"/>
              <a:t>Zombies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66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66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66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MP2 due tomorrow</a:t>
            </a:r>
          </a:p>
          <a:p>
            <a:r>
              <a:rPr lang="en-US" dirty="0" smtClean="0"/>
              <a:t>Deadline and contest cutoff 11:59 p.m.</a:t>
            </a:r>
          </a:p>
          <a:p>
            <a:r>
              <a:rPr lang="en-US" dirty="0" smtClean="0"/>
              <a:t>Fabulous prizes on Wednesday</a:t>
            </a:r>
          </a:p>
          <a:p>
            <a:r>
              <a:rPr lang="en-US" dirty="0" smtClean="0"/>
              <a:t>MP3 out Wednesday: Shell (1 week)</a:t>
            </a:r>
          </a:p>
          <a:p>
            <a:r>
              <a:rPr lang="en-US" dirty="0" smtClean="0"/>
              <a:t>Code from this lecture posted after class</a:t>
            </a:r>
            <a:endParaRPr lang="en-US" dirty="0"/>
          </a:p>
        </p:txBody>
      </p:sp>
      <p:sp>
        <p:nvSpPr>
          <p:cNvPr id="3" name="Title 2"/>
          <p:cNvSpPr>
            <a:spLocks noGrp="1"/>
          </p:cNvSpPr>
          <p:nvPr>
            <p:ph type="title"/>
          </p:nvPr>
        </p:nvSpPr>
        <p:spPr/>
        <p:txBody>
          <a:bodyPr/>
          <a:lstStyle/>
          <a:p>
            <a:r>
              <a:rPr lang="en-US" dirty="0" smtClean="0"/>
              <a:t>Announcements</a:t>
            </a:r>
            <a:endParaRPr lang="en-US" dirty="0"/>
          </a:p>
        </p:txBody>
      </p:sp>
    </p:spTree>
    <p:extLst>
      <p:ext uri="{BB962C8B-B14F-4D97-AF65-F5344CB8AC3E}">
        <p14:creationId xmlns:p14="http://schemas.microsoft.com/office/powerpoint/2010/main" val="19603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359679" y="1098550"/>
            <a:ext cx="8307387" cy="5454650"/>
          </a:xfrm>
        </p:spPr>
        <p:txBody>
          <a:bodyPr/>
          <a:lstStyle/>
          <a:p>
            <a:r>
              <a:rPr lang="en-US" dirty="0"/>
              <a:t>What happens on termination?</a:t>
            </a:r>
          </a:p>
          <a:p>
            <a:pPr lvl="1"/>
            <a:r>
              <a:rPr lang="en-US" dirty="0"/>
              <a:t>When process terminates, still consumes system resources</a:t>
            </a:r>
          </a:p>
          <a:p>
            <a:pPr lvl="1"/>
            <a:r>
              <a:rPr lang="en-US" dirty="0"/>
              <a:t>Various tables &amp; info maintained by OS</a:t>
            </a:r>
          </a:p>
          <a:p>
            <a:r>
              <a:rPr lang="en-US" dirty="0"/>
              <a:t>Called a “zombie”</a:t>
            </a:r>
          </a:p>
          <a:p>
            <a:pPr lvl="1"/>
            <a:r>
              <a:rPr lang="en-US" dirty="0"/>
              <a:t>Living corpse, half alive and half dead</a:t>
            </a:r>
          </a:p>
          <a:p>
            <a:r>
              <a:rPr lang="en-US" dirty="0" smtClean="0"/>
              <a:t>Reaping</a:t>
            </a:r>
            <a:endParaRPr lang="en-US" dirty="0"/>
          </a:p>
          <a:p>
            <a:pPr lvl="1"/>
            <a:r>
              <a:rPr lang="en-US" dirty="0"/>
              <a:t>Performed by parent on terminated </a:t>
            </a:r>
            <a:r>
              <a:rPr lang="en-US" dirty="0" smtClean="0"/>
              <a:t>child (using </a:t>
            </a:r>
            <a:r>
              <a:rPr lang="en-US" b="1" dirty="0" smtClean="0">
                <a:latin typeface="Courier New"/>
                <a:cs typeface="Courier New"/>
              </a:rPr>
              <a:t>wait</a:t>
            </a:r>
            <a:r>
              <a:rPr lang="en-US" dirty="0" smtClean="0"/>
              <a:t> or </a:t>
            </a:r>
            <a:r>
              <a:rPr lang="en-US" b="1" dirty="0" err="1" smtClean="0">
                <a:latin typeface="Courier New"/>
                <a:cs typeface="Courier New"/>
              </a:rPr>
              <a:t>waitpid</a:t>
            </a:r>
            <a:r>
              <a:rPr lang="en-US" dirty="0" smtClean="0"/>
              <a:t>)</a:t>
            </a:r>
          </a:p>
          <a:p>
            <a:pPr lvl="1"/>
            <a:r>
              <a:rPr lang="en-US" dirty="0"/>
              <a:t>Parent is given exit status information</a:t>
            </a:r>
          </a:p>
          <a:p>
            <a:pPr lvl="1"/>
            <a:r>
              <a:rPr lang="en-US" dirty="0"/>
              <a:t>Kernel discards process</a:t>
            </a:r>
          </a:p>
          <a:p>
            <a:r>
              <a:rPr lang="en-US" dirty="0"/>
              <a:t>What if </a:t>
            </a:r>
            <a:r>
              <a:rPr lang="en-US" dirty="0" smtClean="0"/>
              <a:t>parent doesn’t reap</a:t>
            </a:r>
            <a:r>
              <a:rPr lang="en-US" dirty="0"/>
              <a:t>?</a:t>
            </a:r>
          </a:p>
          <a:p>
            <a:pPr lvl="1"/>
            <a:r>
              <a:rPr lang="en-US" dirty="0"/>
              <a:t>I</a:t>
            </a:r>
            <a:r>
              <a:rPr lang="en-US" dirty="0" smtClean="0"/>
              <a:t>f </a:t>
            </a:r>
            <a:r>
              <a:rPr lang="en-US" dirty="0"/>
              <a:t>any parent terminates without reaping a child, then child will be reaped by </a:t>
            </a:r>
            <a:r>
              <a:rPr lang="en-US" b="1" dirty="0">
                <a:latin typeface="Courier New" pitchFamily="49" charset="0"/>
              </a:rPr>
              <a:t>init</a:t>
            </a:r>
            <a:r>
              <a:rPr lang="en-US" dirty="0"/>
              <a:t> </a:t>
            </a:r>
            <a:r>
              <a:rPr lang="en-US" dirty="0" smtClean="0"/>
              <a:t>process (</a:t>
            </a:r>
            <a:r>
              <a:rPr lang="en-US" dirty="0" err="1" smtClean="0"/>
              <a:t>pid</a:t>
            </a:r>
            <a:r>
              <a:rPr lang="en-US" dirty="0" smtClean="0"/>
              <a:t> == 1)</a:t>
            </a:r>
          </a:p>
          <a:p>
            <a:pPr lvl="1"/>
            <a:r>
              <a:rPr lang="en-US" dirty="0"/>
              <a:t>S</a:t>
            </a:r>
            <a:r>
              <a:rPr lang="en-US" dirty="0" smtClean="0"/>
              <a:t>o</a:t>
            </a:r>
            <a:r>
              <a:rPr lang="en-US" dirty="0"/>
              <a:t>, only need explicit reaping in long-running processes</a:t>
            </a:r>
          </a:p>
          <a:p>
            <a:pPr lvl="2"/>
            <a:r>
              <a:rPr lang="en-US" dirty="0"/>
              <a:t>e.g., shells and servers</a:t>
            </a:r>
          </a:p>
        </p:txBody>
      </p:sp>
      <p:sp>
        <p:nvSpPr>
          <p:cNvPr id="4" name="Title 3"/>
          <p:cNvSpPr>
            <a:spLocks noGrp="1"/>
          </p:cNvSpPr>
          <p:nvPr>
            <p:ph type="title"/>
          </p:nvPr>
        </p:nvSpPr>
        <p:spPr/>
        <p:txBody>
          <a:bodyPr/>
          <a:lstStyle/>
          <a:p>
            <a:r>
              <a:rPr lang="en-US" dirty="0" smtClean="0"/>
              <a:t>Zombies</a:t>
            </a:r>
            <a:endParaRPr lang="en-US" dirty="0"/>
          </a:p>
        </p:txBody>
      </p:sp>
    </p:spTree>
    <p:extLst>
      <p:ext uri="{BB962C8B-B14F-4D97-AF65-F5344CB8AC3E}">
        <p14:creationId xmlns:p14="http://schemas.microsoft.com/office/powerpoint/2010/main" val="27880824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6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6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664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664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66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Zombie Example</a:t>
            </a:r>
            <a:endParaRPr lang="en-US" dirty="0"/>
          </a:p>
        </p:txBody>
      </p:sp>
      <p:grpSp>
        <p:nvGrpSpPr>
          <p:cNvPr id="6" name="Group 5"/>
          <p:cNvGrpSpPr/>
          <p:nvPr/>
        </p:nvGrpSpPr>
        <p:grpSpPr>
          <a:xfrm>
            <a:off x="2590800" y="2057400"/>
            <a:ext cx="3784600" cy="3309946"/>
            <a:chOff x="2590800" y="2057400"/>
            <a:chExt cx="3784600" cy="3309946"/>
          </a:xfrm>
        </p:grpSpPr>
        <p:pic>
          <p:nvPicPr>
            <p:cNvPr id="4" name="Picture 3"/>
            <p:cNvPicPr>
              <a:picLocks noChangeAspect="1"/>
            </p:cNvPicPr>
            <p:nvPr/>
          </p:nvPicPr>
          <p:blipFill>
            <a:blip r:embed="rId2"/>
            <a:stretch>
              <a:fillRect/>
            </a:stretch>
          </p:blipFill>
          <p:spPr>
            <a:xfrm>
              <a:off x="2590800" y="2057400"/>
              <a:ext cx="3784600" cy="2838450"/>
            </a:xfrm>
            <a:prstGeom prst="rect">
              <a:avLst/>
            </a:prstGeom>
          </p:spPr>
        </p:pic>
        <p:sp>
          <p:nvSpPr>
            <p:cNvPr id="5" name="TextBox 4"/>
            <p:cNvSpPr txBox="1"/>
            <p:nvPr/>
          </p:nvSpPr>
          <p:spPr>
            <a:xfrm>
              <a:off x="3124200" y="4998014"/>
              <a:ext cx="2734868" cy="369332"/>
            </a:xfrm>
            <a:prstGeom prst="rect">
              <a:avLst/>
            </a:prstGeom>
            <a:noFill/>
          </p:spPr>
          <p:txBody>
            <a:bodyPr wrap="none" rtlCol="0">
              <a:spAutoFit/>
            </a:bodyPr>
            <a:lstStyle/>
            <a:p>
              <a:r>
                <a:rPr lang="en-US" sz="1800" dirty="0" smtClean="0">
                  <a:latin typeface="Calibri" pitchFamily="34" charset="0"/>
                </a:rPr>
                <a:t>Fig. 1. Exemplary Zombies.</a:t>
              </a:r>
            </a:p>
          </p:txBody>
        </p:sp>
      </p:grpSp>
    </p:spTree>
    <p:extLst>
      <p:ext uri="{BB962C8B-B14F-4D97-AF65-F5344CB8AC3E}">
        <p14:creationId xmlns:p14="http://schemas.microsoft.com/office/powerpoint/2010/main" val="1391376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152400" y="2438400"/>
            <a:ext cx="4951413" cy="4003675"/>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a:latin typeface="Courier New" pitchFamily="49" charset="0"/>
              </a:rPr>
              <a:t>./</a:t>
            </a:r>
            <a:r>
              <a:rPr lang="en-US" sz="1600" i="1" dirty="0" smtClean="0">
                <a:latin typeface="Courier New" pitchFamily="49" charset="0"/>
              </a:rPr>
              <a:t>forks 7 </a:t>
            </a:r>
            <a:r>
              <a:rPr lang="en-US" sz="1600" i="1" dirty="0">
                <a:latin typeface="Courier New" pitchFamily="49" charset="0"/>
              </a:rPr>
              <a:t>&amp;</a:t>
            </a:r>
          </a:p>
          <a:p>
            <a:pPr algn="l">
              <a:lnSpc>
                <a:spcPct val="100000"/>
              </a:lnSpc>
            </a:pPr>
            <a:r>
              <a:rPr lang="en-US" sz="1600" dirty="0">
                <a:latin typeface="Courier New" pitchFamily="49" charset="0"/>
              </a:rPr>
              <a:t>[1] 6639</a:t>
            </a:r>
          </a:p>
          <a:p>
            <a:pPr algn="l">
              <a:lnSpc>
                <a:spcPct val="100000"/>
              </a:lnSpc>
            </a:pPr>
            <a:r>
              <a:rPr lang="en-US" sz="1600" dirty="0">
                <a:latin typeface="Courier New" pitchFamily="49" charset="0"/>
              </a:rPr>
              <a:t>Running Parent, PID = 6639</a:t>
            </a:r>
          </a:p>
          <a:p>
            <a:pPr algn="l">
              <a:lnSpc>
                <a:spcPct val="100000"/>
              </a:lnSpc>
            </a:pPr>
            <a:r>
              <a:rPr lang="en-US" sz="1600" dirty="0">
                <a:latin typeface="Courier New" pitchFamily="49" charset="0"/>
              </a:rPr>
              <a:t>Terminating Child, PID = 6640</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6639 ttyp9    00:00:03 </a:t>
            </a:r>
            <a:r>
              <a:rPr lang="en-US" sz="1600" dirty="0" smtClean="0">
                <a:latin typeface="Courier New" pitchFamily="49" charset="0"/>
              </a:rPr>
              <a:t>forks</a:t>
            </a:r>
            <a:endParaRPr lang="en-US" sz="1600" dirty="0">
              <a:latin typeface="Courier New" pitchFamily="49" charset="0"/>
            </a:endParaRPr>
          </a:p>
          <a:p>
            <a:pPr algn="l">
              <a:lnSpc>
                <a:spcPct val="100000"/>
              </a:lnSpc>
            </a:pPr>
            <a:r>
              <a:rPr lang="en-US" sz="1600" dirty="0">
                <a:latin typeface="Courier New" pitchFamily="49" charset="0"/>
              </a:rPr>
              <a:t> 6640 ttyp9    00:00:00 </a:t>
            </a:r>
            <a:r>
              <a:rPr lang="en-US" sz="1600" dirty="0" smtClean="0">
                <a:latin typeface="Courier New" pitchFamily="49" charset="0"/>
              </a:rPr>
              <a:t>forks </a:t>
            </a:r>
            <a:r>
              <a:rPr lang="en-US" sz="1600" dirty="0">
                <a:latin typeface="Courier New" pitchFamily="49" charset="0"/>
              </a:rPr>
              <a:t>&lt;defunct&gt;</a:t>
            </a:r>
          </a:p>
          <a:p>
            <a:pPr algn="l">
              <a:lnSpc>
                <a:spcPct val="100000"/>
              </a:lnSpc>
            </a:pPr>
            <a:r>
              <a:rPr lang="en-US" sz="1600" dirty="0">
                <a:latin typeface="Courier New" pitchFamily="49" charset="0"/>
              </a:rPr>
              <a:t> 6641 ttyp9    00:00:00 </a:t>
            </a:r>
            <a:r>
              <a:rPr lang="en-US" sz="1600" dirty="0" err="1">
                <a:latin typeface="Courier New" pitchFamily="49" charset="0"/>
              </a:rPr>
              <a:t>ps</a:t>
            </a:r>
            <a:endParaRPr lang="en-US" sz="1600" dirty="0">
              <a:latin typeface="Courier New" pitchFamily="49" charset="0"/>
            </a:endParaRPr>
          </a:p>
          <a:p>
            <a:pPr algn="l">
              <a:lnSpc>
                <a:spcPct val="100000"/>
              </a:lnSpc>
            </a:pPr>
            <a:r>
              <a:rPr lang="en-US" sz="1600" dirty="0" err="1">
                <a:latin typeface="Courier New" pitchFamily="49" charset="0"/>
              </a:rPr>
              <a:t>linux</a:t>
            </a:r>
            <a:r>
              <a:rPr lang="en-US" sz="1600" dirty="0">
                <a:latin typeface="Courier New" pitchFamily="49" charset="0"/>
              </a:rPr>
              <a:t>&gt;</a:t>
            </a:r>
            <a:r>
              <a:rPr lang="en-US" sz="1600" i="1" dirty="0">
                <a:latin typeface="Courier New" pitchFamily="49" charset="0"/>
              </a:rPr>
              <a:t> kill 6639</a:t>
            </a:r>
          </a:p>
          <a:p>
            <a:pPr algn="l">
              <a:lnSpc>
                <a:spcPct val="100000"/>
              </a:lnSpc>
            </a:pPr>
            <a:r>
              <a:rPr lang="en-US" sz="1600" dirty="0">
                <a:latin typeface="Courier New" pitchFamily="49" charset="0"/>
              </a:rPr>
              <a:t>[1]    Terminated</a:t>
            </a:r>
          </a:p>
          <a:p>
            <a:pPr algn="l">
              <a:lnSpc>
                <a:spcPct val="100000"/>
              </a:lnSpc>
            </a:pPr>
            <a:r>
              <a:rPr lang="en-US" sz="1600" dirty="0" err="1">
                <a:latin typeface="Courier New" pitchFamily="49" charset="0"/>
              </a:rPr>
              <a:t>linux</a:t>
            </a:r>
            <a:r>
              <a:rPr lang="en-US" sz="1600" dirty="0">
                <a:latin typeface="Courier New" pitchFamily="49" charset="0"/>
              </a:rPr>
              <a:t>&gt; </a:t>
            </a:r>
            <a:r>
              <a:rPr lang="en-US" sz="1600" i="1" dirty="0" err="1">
                <a:latin typeface="Courier New" pitchFamily="49" charset="0"/>
              </a:rPr>
              <a:t>ps</a:t>
            </a:r>
            <a:endParaRPr lang="en-US" sz="1600" i="1" dirty="0">
              <a:latin typeface="Courier New" pitchFamily="49" charset="0"/>
            </a:endParaRPr>
          </a:p>
          <a:p>
            <a:pPr algn="l">
              <a:lnSpc>
                <a:spcPct val="100000"/>
              </a:lnSpc>
            </a:pPr>
            <a:r>
              <a:rPr lang="en-US" sz="1600" dirty="0">
                <a:latin typeface="Courier New" pitchFamily="49" charset="0"/>
              </a:rPr>
              <a:t>  PID TTY          TIME CMD</a:t>
            </a:r>
          </a:p>
          <a:p>
            <a:pPr algn="l">
              <a:lnSpc>
                <a:spcPct val="100000"/>
              </a:lnSpc>
            </a:pPr>
            <a:r>
              <a:rPr lang="en-US" sz="1600" dirty="0">
                <a:latin typeface="Courier New" pitchFamily="49" charset="0"/>
              </a:rPr>
              <a:t> 6585 ttyp9    00:00:00 </a:t>
            </a:r>
            <a:r>
              <a:rPr lang="en-US" sz="1600" dirty="0" err="1">
                <a:latin typeface="Courier New" pitchFamily="49" charset="0"/>
              </a:rPr>
              <a:t>tcsh</a:t>
            </a:r>
            <a:endParaRPr lang="en-US" sz="1600" dirty="0">
              <a:latin typeface="Courier New" pitchFamily="49" charset="0"/>
            </a:endParaRPr>
          </a:p>
          <a:p>
            <a:pPr algn="l">
              <a:lnSpc>
                <a:spcPct val="100000"/>
              </a:lnSpc>
            </a:pPr>
            <a:r>
              <a:rPr lang="en-US" sz="1600" dirty="0">
                <a:latin typeface="Courier New" pitchFamily="49" charset="0"/>
              </a:rPr>
              <a:t> 6642 ttyp9    00:00:00 </a:t>
            </a:r>
            <a:r>
              <a:rPr lang="en-US" sz="1600" dirty="0" err="1">
                <a:latin typeface="Courier New" pitchFamily="49" charset="0"/>
              </a:rPr>
              <a:t>ps</a:t>
            </a:r>
            <a:endParaRPr lang="en-US" sz="1600" dirty="0">
              <a:latin typeface="Courier New" pitchFamily="49" charset="0"/>
            </a:endParaRPr>
          </a:p>
        </p:txBody>
      </p:sp>
      <p:sp>
        <p:nvSpPr>
          <p:cNvPr id="497668" name="Rectangle 4"/>
          <p:cNvSpPr>
            <a:spLocks noGrp="1" noChangeArrowheads="1"/>
          </p:cNvSpPr>
          <p:nvPr>
            <p:ph idx="1"/>
          </p:nvPr>
        </p:nvSpPr>
        <p:spPr>
          <a:xfrm>
            <a:off x="5181600" y="4343400"/>
            <a:ext cx="3962400" cy="2286000"/>
          </a:xfrm>
        </p:spPr>
        <p:txBody>
          <a:bodyPr/>
          <a:lstStyle/>
          <a:p>
            <a:r>
              <a:rPr lang="en-US" sz="2000" b="1" dirty="0" err="1">
                <a:latin typeface="Courier New" pitchFamily="49" charset="0"/>
              </a:rPr>
              <a:t>ps</a:t>
            </a:r>
            <a:r>
              <a:rPr lang="en-US" sz="2000" b="0" dirty="0"/>
              <a:t> shows child process as “defunct”</a:t>
            </a:r>
          </a:p>
          <a:p>
            <a:endParaRPr lang="en-US" sz="2000" b="0" dirty="0" smtClean="0"/>
          </a:p>
          <a:p>
            <a:r>
              <a:rPr lang="en-US" sz="2000" b="0" dirty="0" smtClean="0"/>
              <a:t>Killing </a:t>
            </a:r>
            <a:r>
              <a:rPr lang="en-US" sz="2000" b="0" dirty="0"/>
              <a:t>parent allows child to be reaped by </a:t>
            </a:r>
            <a:r>
              <a:rPr lang="en-US" sz="2000" b="1" dirty="0" smtClean="0">
                <a:latin typeface="Courier New" pitchFamily="49" charset="0"/>
              </a:rPr>
              <a:t>init</a:t>
            </a:r>
            <a:endParaRPr lang="en-US" sz="2000" b="1" dirty="0">
              <a:latin typeface="Courier New" pitchFamily="49" charset="0"/>
            </a:endParaRPr>
          </a:p>
        </p:txBody>
      </p:sp>
      <p:sp>
        <p:nvSpPr>
          <p:cNvPr id="497669" name="Text Box 5"/>
          <p:cNvSpPr txBox="1">
            <a:spLocks noChangeArrowheads="1"/>
          </p:cNvSpPr>
          <p:nvPr/>
        </p:nvSpPr>
        <p:spPr bwMode="auto">
          <a:xfrm>
            <a:off x="3817938" y="1158657"/>
            <a:ext cx="5296643" cy="3108543"/>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400" dirty="0">
                <a:latin typeface="Courier New" pitchFamily="49" charset="0"/>
              </a:rPr>
              <a:t>void fork7()</a:t>
            </a:r>
          </a:p>
          <a:p>
            <a:pPr>
              <a:lnSpc>
                <a:spcPct val="100000"/>
              </a:lnSpc>
            </a:pPr>
            <a:r>
              <a:rPr lang="en-US" sz="1400" dirty="0">
                <a:latin typeface="Courier New" pitchFamily="49" charset="0"/>
              </a:rPr>
              <a:t>{</a:t>
            </a:r>
          </a:p>
          <a:p>
            <a:pPr>
              <a:lnSpc>
                <a:spcPct val="100000"/>
              </a:lnSpc>
            </a:pPr>
            <a:r>
              <a:rPr lang="en-US" sz="1400" dirty="0">
                <a:latin typeface="Courier New" pitchFamily="49" charset="0"/>
              </a:rPr>
              <a:t>    if (fork() == 0) {</a:t>
            </a:r>
          </a:p>
          <a:p>
            <a:pPr>
              <a:lnSpc>
                <a:spcPct val="100000"/>
              </a:lnSpc>
            </a:pPr>
            <a:r>
              <a:rPr lang="en-US" sz="1400" dirty="0">
                <a:latin typeface="Courier New" pitchFamily="49" charset="0"/>
              </a:rPr>
              <a:t>	</a:t>
            </a:r>
            <a:r>
              <a:rPr lang="en-US" sz="1400" dirty="0">
                <a:solidFill>
                  <a:srgbClr val="990000"/>
                </a:solidFill>
                <a:latin typeface="Courier New" pitchFamily="49" charset="0"/>
              </a:rPr>
              <a:t>/* Child */</a:t>
            </a:r>
          </a:p>
          <a:p>
            <a:pPr>
              <a:lnSpc>
                <a:spcPct val="100000"/>
              </a:lnSpc>
            </a:pPr>
            <a:r>
              <a:rPr lang="en-US" sz="1400" dirty="0">
                <a:latin typeface="Courier New" pitchFamily="49" charset="0"/>
              </a:rPr>
              <a:t>	printf("Terminating Child, PID = %d\n",</a:t>
            </a:r>
          </a:p>
          <a:p>
            <a:pPr>
              <a:lnSpc>
                <a:spcPct val="100000"/>
              </a:lnSpc>
            </a:pPr>
            <a:r>
              <a:rPr lang="en-US" sz="1400" dirty="0">
                <a:latin typeface="Courier New" pitchFamily="49" charset="0"/>
              </a:rPr>
              <a:t>	       getpid());</a:t>
            </a:r>
          </a:p>
          <a:p>
            <a:pPr>
              <a:lnSpc>
                <a:spcPct val="100000"/>
              </a:lnSpc>
            </a:pPr>
            <a:r>
              <a:rPr lang="en-US" sz="1400" dirty="0">
                <a:latin typeface="Courier New" pitchFamily="49" charset="0"/>
              </a:rPr>
              <a:t>	exit(0);</a:t>
            </a:r>
          </a:p>
          <a:p>
            <a:pPr>
              <a:lnSpc>
                <a:spcPct val="100000"/>
              </a:lnSpc>
            </a:pPr>
            <a:r>
              <a:rPr lang="en-US" sz="1400" dirty="0">
                <a:latin typeface="Courier New" pitchFamily="49" charset="0"/>
              </a:rPr>
              <a:t>    } else {</a:t>
            </a:r>
          </a:p>
          <a:p>
            <a:pPr>
              <a:lnSpc>
                <a:spcPct val="100000"/>
              </a:lnSpc>
            </a:pPr>
            <a:r>
              <a:rPr lang="en-US" sz="1400" dirty="0">
                <a:latin typeface="Courier New" pitchFamily="49" charset="0"/>
              </a:rPr>
              <a:t>	printf("Running Parent, PID = %d\n",</a:t>
            </a:r>
          </a:p>
          <a:p>
            <a:pPr>
              <a:lnSpc>
                <a:spcPct val="100000"/>
              </a:lnSpc>
            </a:pPr>
            <a:r>
              <a:rPr lang="en-US" sz="1400" dirty="0">
                <a:latin typeface="Courier New" pitchFamily="49" charset="0"/>
              </a:rPr>
              <a:t>	       getpid());</a:t>
            </a:r>
          </a:p>
          <a:p>
            <a:pPr>
              <a:lnSpc>
                <a:spcPct val="100000"/>
              </a:lnSpc>
            </a:pPr>
            <a:r>
              <a:rPr lang="en-US" sz="1400" dirty="0">
                <a:latin typeface="Courier New" pitchFamily="49" charset="0"/>
              </a:rPr>
              <a:t>	while (1)</a:t>
            </a:r>
          </a:p>
          <a:p>
            <a:pPr>
              <a:lnSpc>
                <a:spcPct val="100000"/>
              </a:lnSpc>
            </a:pPr>
            <a:r>
              <a:rPr lang="en-US" sz="1400" dirty="0">
                <a:latin typeface="Courier New" pitchFamily="49" charset="0"/>
              </a:rPr>
              <a:t>	    ; </a:t>
            </a:r>
            <a:r>
              <a:rPr lang="en-US" sz="1400" dirty="0">
                <a:solidFill>
                  <a:srgbClr val="990000"/>
                </a:solidFill>
                <a:latin typeface="Courier New" pitchFamily="49" charset="0"/>
              </a:rPr>
              <a:t>/* Infinite loop */</a:t>
            </a:r>
          </a:p>
          <a:p>
            <a:pPr>
              <a:lnSpc>
                <a:spcPct val="100000"/>
              </a:lnSpc>
            </a:pPr>
            <a:r>
              <a:rPr lang="en-US" sz="1400" dirty="0">
                <a:latin typeface="Courier New" pitchFamily="49" charset="0"/>
              </a:rPr>
              <a:t>    }</a:t>
            </a:r>
          </a:p>
          <a:p>
            <a:pPr>
              <a:lnSpc>
                <a:spcPct val="100000"/>
              </a:lnSpc>
            </a:pPr>
            <a:r>
              <a:rPr lang="en-US" sz="1400" dirty="0">
                <a:latin typeface="Courier New" pitchFamily="49" charset="0"/>
              </a:rPr>
              <a:t>}</a:t>
            </a:r>
          </a:p>
        </p:txBody>
      </p:sp>
      <p:sp>
        <p:nvSpPr>
          <p:cNvPr id="2" name="Title 1"/>
          <p:cNvSpPr>
            <a:spLocks noGrp="1"/>
          </p:cNvSpPr>
          <p:nvPr>
            <p:ph type="title"/>
          </p:nvPr>
        </p:nvSpPr>
        <p:spPr/>
        <p:txBody>
          <a:bodyPr/>
          <a:lstStyle/>
          <a:p>
            <a:r>
              <a:rPr lang="en-US" dirty="0" smtClean="0"/>
              <a:t>Zombie Example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228600" y="3352800"/>
            <a:ext cx="3851275" cy="3270250"/>
          </a:xfrm>
          <a:prstGeom prst="rect">
            <a:avLst/>
          </a:prstGeom>
          <a:solidFill>
            <a:srgbClr val="DDDDDD"/>
          </a:solidFill>
          <a:ln w="3175">
            <a:noFill/>
            <a:miter lim="800000"/>
            <a:headEnd/>
            <a:tailEnd/>
          </a:ln>
          <a:effectLst/>
        </p:spPr>
        <p:txBody>
          <a:bodyPr wrap="none">
            <a:spAutoFit/>
          </a:bodyPr>
          <a:lstStyle/>
          <a:p>
            <a:pPr algn="l">
              <a:lnSpc>
                <a:spcPct val="100000"/>
              </a:lnSpc>
            </a:pPr>
            <a:r>
              <a:rPr lang="en-US" sz="1600">
                <a:latin typeface="Courier New" pitchFamily="49" charset="0"/>
              </a:rPr>
              <a:t>linux&gt; </a:t>
            </a:r>
            <a:r>
              <a:rPr lang="en-US" sz="1600" i="1">
                <a:latin typeface="Courier New" pitchFamily="49" charset="0"/>
              </a:rPr>
              <a:t>./forks 8</a:t>
            </a:r>
          </a:p>
          <a:p>
            <a:pPr algn="l">
              <a:lnSpc>
                <a:spcPct val="100000"/>
              </a:lnSpc>
            </a:pPr>
            <a:r>
              <a:rPr lang="en-US" sz="1600">
                <a:latin typeface="Courier New" pitchFamily="49" charset="0"/>
              </a:rPr>
              <a:t>Terminating Parent, PID = 6675</a:t>
            </a:r>
          </a:p>
          <a:p>
            <a:pPr algn="l">
              <a:lnSpc>
                <a:spcPct val="100000"/>
              </a:lnSpc>
            </a:pPr>
            <a:r>
              <a:rPr lang="en-US" sz="1600">
                <a:latin typeface="Courier New" pitchFamily="49" charset="0"/>
              </a:rPr>
              <a:t>Running Child, PID = 6676</a:t>
            </a:r>
          </a:p>
          <a:p>
            <a:pPr algn="l">
              <a:lnSpc>
                <a:spcPct val="100000"/>
              </a:lnSpc>
            </a:pPr>
            <a:r>
              <a:rPr lang="en-US" sz="1600">
                <a:latin typeface="Courier New" pitchFamily="49" charset="0"/>
              </a:rPr>
              <a:t>linux&gt; </a:t>
            </a:r>
            <a:r>
              <a:rPr lang="en-US" sz="1600" i="1">
                <a:latin typeface="Courier New" pitchFamily="49" charset="0"/>
              </a:rPr>
              <a:t>ps</a:t>
            </a:r>
          </a:p>
          <a:p>
            <a:pPr algn="l">
              <a:lnSpc>
                <a:spcPct val="100000"/>
              </a:lnSpc>
            </a:pPr>
            <a:r>
              <a:rPr lang="en-US" sz="1600">
                <a:latin typeface="Courier New" pitchFamily="49" charset="0"/>
              </a:rPr>
              <a:t>  PID TTY          TIME CMD</a:t>
            </a:r>
          </a:p>
          <a:p>
            <a:pPr algn="l">
              <a:lnSpc>
                <a:spcPct val="100000"/>
              </a:lnSpc>
            </a:pPr>
            <a:r>
              <a:rPr lang="en-US" sz="1600">
                <a:latin typeface="Courier New" pitchFamily="49" charset="0"/>
              </a:rPr>
              <a:t> 6585 ttyp9    00:00:00 tcsh</a:t>
            </a:r>
          </a:p>
          <a:p>
            <a:pPr algn="l">
              <a:lnSpc>
                <a:spcPct val="100000"/>
              </a:lnSpc>
            </a:pPr>
            <a:r>
              <a:rPr lang="en-US" sz="1600">
                <a:latin typeface="Courier New" pitchFamily="49" charset="0"/>
              </a:rPr>
              <a:t> 6676 ttyp9    00:00:06 forks</a:t>
            </a:r>
          </a:p>
          <a:p>
            <a:pPr algn="l">
              <a:lnSpc>
                <a:spcPct val="100000"/>
              </a:lnSpc>
            </a:pPr>
            <a:r>
              <a:rPr lang="en-US" sz="1600">
                <a:latin typeface="Courier New" pitchFamily="49" charset="0"/>
              </a:rPr>
              <a:t> 6677 ttyp9    00:00:00 ps</a:t>
            </a:r>
          </a:p>
          <a:p>
            <a:pPr algn="l">
              <a:lnSpc>
                <a:spcPct val="100000"/>
              </a:lnSpc>
            </a:pPr>
            <a:r>
              <a:rPr lang="en-US" sz="1600" i="1">
                <a:latin typeface="Courier New" pitchFamily="49" charset="0"/>
              </a:rPr>
              <a:t>linux&gt;</a:t>
            </a:r>
            <a:r>
              <a:rPr lang="en-US" sz="1600">
                <a:latin typeface="Courier New" pitchFamily="49" charset="0"/>
              </a:rPr>
              <a:t> kill 6676</a:t>
            </a:r>
          </a:p>
          <a:p>
            <a:pPr algn="l">
              <a:lnSpc>
                <a:spcPct val="100000"/>
              </a:lnSpc>
            </a:pPr>
            <a:r>
              <a:rPr lang="en-US" sz="1600" i="1">
                <a:latin typeface="Courier New" pitchFamily="49" charset="0"/>
              </a:rPr>
              <a:t>linux&gt;</a:t>
            </a:r>
            <a:r>
              <a:rPr lang="en-US" sz="1600">
                <a:latin typeface="Courier New" pitchFamily="49" charset="0"/>
              </a:rPr>
              <a:t> ps</a:t>
            </a:r>
          </a:p>
          <a:p>
            <a:pPr algn="l">
              <a:lnSpc>
                <a:spcPct val="100000"/>
              </a:lnSpc>
            </a:pPr>
            <a:r>
              <a:rPr lang="en-US" sz="1600">
                <a:latin typeface="Courier New" pitchFamily="49" charset="0"/>
              </a:rPr>
              <a:t>  PID TTY          TIME CMD</a:t>
            </a:r>
          </a:p>
          <a:p>
            <a:pPr algn="l">
              <a:lnSpc>
                <a:spcPct val="100000"/>
              </a:lnSpc>
            </a:pPr>
            <a:r>
              <a:rPr lang="en-US" sz="1600">
                <a:latin typeface="Courier New" pitchFamily="49" charset="0"/>
              </a:rPr>
              <a:t> 6585 ttyp9    00:00:00 tcsh</a:t>
            </a:r>
          </a:p>
          <a:p>
            <a:pPr algn="l">
              <a:lnSpc>
                <a:spcPct val="100000"/>
              </a:lnSpc>
            </a:pPr>
            <a:r>
              <a:rPr lang="en-US" sz="1600">
                <a:latin typeface="Courier New" pitchFamily="49" charset="0"/>
              </a:rPr>
              <a:t> 6678 ttyp9    00:00:00 ps</a:t>
            </a:r>
          </a:p>
        </p:txBody>
      </p:sp>
      <p:sp>
        <p:nvSpPr>
          <p:cNvPr id="498692" name="Rectangle 4"/>
          <p:cNvSpPr>
            <a:spLocks noGrp="1" noChangeArrowheads="1"/>
          </p:cNvSpPr>
          <p:nvPr>
            <p:ph idx="1"/>
          </p:nvPr>
        </p:nvSpPr>
        <p:spPr>
          <a:xfrm>
            <a:off x="4356100" y="3765550"/>
            <a:ext cx="4330700" cy="2711450"/>
          </a:xfrm>
        </p:spPr>
        <p:txBody>
          <a:bodyPr/>
          <a:lstStyle/>
          <a:p>
            <a:r>
              <a:rPr lang="en-US" sz="2000" b="0" dirty="0" smtClean="0"/>
              <a:t>Child </a:t>
            </a:r>
            <a:r>
              <a:rPr lang="en-US" sz="2000" b="0" dirty="0"/>
              <a:t>process still active even though parent has </a:t>
            </a:r>
            <a:r>
              <a:rPr lang="en-US" sz="2000" b="0" dirty="0" smtClean="0"/>
              <a:t>terminated</a:t>
            </a:r>
          </a:p>
          <a:p>
            <a:pPr marL="342900" indent="-342900">
              <a:buFont typeface="Arial"/>
              <a:buChar char="•"/>
            </a:pPr>
            <a:r>
              <a:rPr lang="en-US" sz="2000" dirty="0" smtClean="0"/>
              <a:t>Child is an </a:t>
            </a:r>
            <a:r>
              <a:rPr lang="en-US" sz="2000" i="1" dirty="0" smtClean="0"/>
              <a:t>orphan</a:t>
            </a:r>
            <a:endParaRPr lang="en-US" sz="2000" i="1" dirty="0"/>
          </a:p>
          <a:p>
            <a:endParaRPr lang="en-US" sz="2000" b="0" dirty="0" smtClean="0"/>
          </a:p>
          <a:p>
            <a:r>
              <a:rPr lang="en-US" sz="2000" b="0" dirty="0" smtClean="0"/>
              <a:t>Must </a:t>
            </a:r>
            <a:r>
              <a:rPr lang="en-US" sz="2000" b="0" dirty="0"/>
              <a:t>kill explicitly, or else will keep running indefinitely</a:t>
            </a:r>
          </a:p>
        </p:txBody>
      </p:sp>
      <p:sp>
        <p:nvSpPr>
          <p:cNvPr id="498691" name="Rectangle 3"/>
          <p:cNvSpPr>
            <a:spLocks noGrp="1" noChangeArrowheads="1"/>
          </p:cNvSpPr>
          <p:nvPr>
            <p:ph type="title"/>
          </p:nvPr>
        </p:nvSpPr>
        <p:spPr>
          <a:xfrm>
            <a:off x="152400" y="304800"/>
            <a:ext cx="3657600" cy="1617663"/>
          </a:xfrm>
        </p:spPr>
        <p:txBody>
          <a:bodyPr/>
          <a:lstStyle/>
          <a:p>
            <a:pPr marL="0" indent="0"/>
            <a:r>
              <a:rPr lang="en-US" dirty="0" err="1" smtClean="0"/>
              <a:t>Nonterminating</a:t>
            </a:r>
            <a:r>
              <a:rPr lang="en-US" dirty="0"/>
              <a:t/>
            </a:r>
            <a:br>
              <a:rPr lang="en-US" dirty="0"/>
            </a:br>
            <a:r>
              <a:rPr lang="en-US" dirty="0" smtClean="0"/>
              <a:t>Child Example</a:t>
            </a:r>
            <a:endParaRPr lang="en-US" dirty="0"/>
          </a:p>
        </p:txBody>
      </p:sp>
      <p:sp>
        <p:nvSpPr>
          <p:cNvPr id="498693" name="Text Box 5"/>
          <p:cNvSpPr txBox="1">
            <a:spLocks noChangeArrowheads="1"/>
          </p:cNvSpPr>
          <p:nvPr/>
        </p:nvSpPr>
        <p:spPr bwMode="auto">
          <a:xfrm>
            <a:off x="3733800" y="381000"/>
            <a:ext cx="5404043" cy="3108543"/>
          </a:xfrm>
          <a:prstGeom prst="rect">
            <a:avLst/>
          </a:prstGeom>
          <a:solidFill>
            <a:srgbClr val="F6F5BD"/>
          </a:solidFill>
          <a:ln w="3175">
            <a:solidFill>
              <a:schemeClr val="tx1"/>
            </a:solidFill>
            <a:miter lim="800000"/>
            <a:headEnd/>
            <a:tailEnd/>
          </a:ln>
          <a:effectLst/>
        </p:spPr>
        <p:txBody>
          <a:bodyPr wrap="none">
            <a:spAutoFit/>
          </a:bodyPr>
          <a:lstStyle/>
          <a:p>
            <a:r>
              <a:rPr lang="en-US" sz="1400" dirty="0">
                <a:latin typeface="Courier New" pitchFamily="49" charset="0"/>
              </a:rPr>
              <a:t>void fork8()</a:t>
            </a:r>
          </a:p>
          <a:p>
            <a:r>
              <a:rPr lang="en-US" sz="1400" dirty="0">
                <a:latin typeface="Courier New" pitchFamily="49" charset="0"/>
              </a:rPr>
              <a:t>{</a:t>
            </a:r>
          </a:p>
          <a:p>
            <a:r>
              <a:rPr lang="en-US" sz="1400" dirty="0">
                <a:latin typeface="Courier New" pitchFamily="49" charset="0"/>
              </a:rPr>
              <a:t>    if (fork() == 0) {</a:t>
            </a:r>
          </a:p>
          <a:p>
            <a:r>
              <a:rPr lang="en-US" sz="1400" dirty="0">
                <a:latin typeface="Courier New" pitchFamily="49" charset="0"/>
              </a:rPr>
              <a:t>	</a:t>
            </a:r>
            <a:r>
              <a:rPr lang="en-US" sz="1400" dirty="0">
                <a:solidFill>
                  <a:srgbClr val="990000"/>
                </a:solidFill>
                <a:latin typeface="Courier New" pitchFamily="49" charset="0"/>
              </a:rPr>
              <a:t>/* Child */</a:t>
            </a:r>
          </a:p>
          <a:p>
            <a:r>
              <a:rPr lang="en-US" sz="1400" dirty="0">
                <a:latin typeface="Courier New" pitchFamily="49" charset="0"/>
              </a:rPr>
              <a:t>	printf("Running Child, PID = %d\n",</a:t>
            </a:r>
          </a:p>
          <a:p>
            <a:r>
              <a:rPr lang="en-US" sz="1400" dirty="0">
                <a:latin typeface="Courier New" pitchFamily="49" charset="0"/>
              </a:rPr>
              <a:t>	       getpid());</a:t>
            </a:r>
          </a:p>
          <a:p>
            <a:r>
              <a:rPr lang="en-US" sz="1400" dirty="0">
                <a:latin typeface="Courier New" pitchFamily="49" charset="0"/>
              </a:rPr>
              <a:t>	while (1)</a:t>
            </a:r>
          </a:p>
          <a:p>
            <a:r>
              <a:rPr lang="en-US" sz="1400" dirty="0">
                <a:latin typeface="Courier New" pitchFamily="49" charset="0"/>
              </a:rPr>
              <a:t>	    ; </a:t>
            </a:r>
            <a:r>
              <a:rPr lang="en-US" sz="1400" dirty="0">
                <a:solidFill>
                  <a:srgbClr val="990000"/>
                </a:solidFill>
                <a:latin typeface="Courier New" pitchFamily="49" charset="0"/>
              </a:rPr>
              <a:t>/* Infinite loop */</a:t>
            </a:r>
          </a:p>
          <a:p>
            <a:r>
              <a:rPr lang="en-US" sz="1400" dirty="0">
                <a:latin typeface="Courier New" pitchFamily="49" charset="0"/>
              </a:rPr>
              <a:t>    } else {</a:t>
            </a:r>
          </a:p>
          <a:p>
            <a:r>
              <a:rPr lang="en-US" sz="1400" dirty="0">
                <a:latin typeface="Courier New" pitchFamily="49" charset="0"/>
              </a:rPr>
              <a:t>	printf("Terminating Parent, PID = %d\n",</a:t>
            </a:r>
          </a:p>
          <a:p>
            <a:r>
              <a:rPr lang="en-US" sz="1400" dirty="0">
                <a:latin typeface="Courier New" pitchFamily="49" charset="0"/>
              </a:rPr>
              <a:t>	       getpid());</a:t>
            </a:r>
          </a:p>
          <a:p>
            <a:r>
              <a:rPr lang="en-US" sz="1400" dirty="0">
                <a:latin typeface="Courier New" pitchFamily="49" charset="0"/>
              </a:rPr>
              <a:t>	exit(0);</a:t>
            </a:r>
          </a:p>
          <a:p>
            <a:r>
              <a:rPr lang="en-US" sz="1400" dirty="0">
                <a:latin typeface="Courier New" pitchFamily="49" charset="0"/>
              </a:rPr>
              <a:t>    }</a:t>
            </a:r>
          </a:p>
          <a:p>
            <a:r>
              <a:rPr lang="en-US" sz="1400" dirty="0">
                <a:latin typeface="Courier New" pitchFamily="49"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86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86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Grp="1" noChangeArrowheads="1"/>
          </p:cNvSpPr>
          <p:nvPr>
            <p:ph idx="1"/>
          </p:nvPr>
        </p:nvSpPr>
        <p:spPr/>
        <p:txBody>
          <a:bodyPr/>
          <a:lstStyle/>
          <a:p>
            <a:r>
              <a:rPr lang="en-US" dirty="0"/>
              <a:t>Parent reaps child by calling the wait </a:t>
            </a:r>
            <a:r>
              <a:rPr lang="en-US" dirty="0" smtClean="0"/>
              <a:t>function</a:t>
            </a:r>
            <a:endParaRPr lang="en-US" dirty="0"/>
          </a:p>
          <a:p>
            <a:r>
              <a:rPr lang="en-US" b="1" dirty="0" err="1">
                <a:latin typeface="Courier New" pitchFamily="49" charset="0"/>
              </a:rPr>
              <a:t>int</a:t>
            </a:r>
            <a:r>
              <a:rPr lang="en-US" b="1" dirty="0">
                <a:latin typeface="Courier New" pitchFamily="49" charset="0"/>
              </a:rPr>
              <a:t> wait(</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child_status</a:t>
            </a:r>
            <a:r>
              <a:rPr lang="en-US" b="1" dirty="0">
                <a:latin typeface="Courier New" pitchFamily="49" charset="0"/>
              </a:rPr>
              <a:t>)</a:t>
            </a:r>
            <a:endParaRPr lang="en-US" b="1" dirty="0"/>
          </a:p>
          <a:p>
            <a:pPr lvl="1"/>
            <a:r>
              <a:rPr lang="en-US" dirty="0"/>
              <a:t>suspends current process until one of its children terminates</a:t>
            </a:r>
          </a:p>
          <a:p>
            <a:pPr lvl="1"/>
            <a:r>
              <a:rPr lang="en-US" dirty="0"/>
              <a:t>return value is the </a:t>
            </a:r>
            <a:r>
              <a:rPr lang="en-US" b="1" dirty="0" err="1">
                <a:latin typeface="Courier New" pitchFamily="49" charset="0"/>
              </a:rPr>
              <a:t>pid</a:t>
            </a:r>
            <a:r>
              <a:rPr lang="en-US" dirty="0"/>
              <a:t> of the child process that terminated</a:t>
            </a:r>
          </a:p>
          <a:p>
            <a:pPr lvl="1"/>
            <a:r>
              <a:rPr lang="en-US" dirty="0"/>
              <a:t>if </a:t>
            </a:r>
            <a:r>
              <a:rPr lang="en-US" b="1" dirty="0" err="1">
                <a:latin typeface="Courier New" pitchFamily="49" charset="0"/>
              </a:rPr>
              <a:t>child_status</a:t>
            </a:r>
            <a:r>
              <a:rPr lang="en-US" b="1" dirty="0"/>
              <a:t> </a:t>
            </a:r>
            <a:r>
              <a:rPr lang="en-US" b="1" dirty="0">
                <a:latin typeface="Courier New" pitchFamily="49" charset="0"/>
              </a:rPr>
              <a:t>!= NULL</a:t>
            </a:r>
            <a:r>
              <a:rPr lang="en-US" dirty="0"/>
              <a:t>, then the object it points to will be set to  a status indicating why the child process </a:t>
            </a:r>
            <a:r>
              <a:rPr lang="en-US" dirty="0" smtClean="0"/>
              <a:t>terminated</a:t>
            </a:r>
          </a:p>
          <a:p>
            <a:r>
              <a:rPr lang="en-US" dirty="0" smtClean="0"/>
              <a:t>Professional </a:t>
            </a:r>
            <a:r>
              <a:rPr lang="en-US" dirty="0"/>
              <a:t>code </a:t>
            </a:r>
            <a:r>
              <a:rPr lang="en-US" dirty="0" smtClean="0"/>
              <a:t>uses </a:t>
            </a:r>
            <a:r>
              <a:rPr lang="en-US" dirty="0"/>
              <a:t>signal handler (CS241 later lecture</a:t>
            </a:r>
            <a:r>
              <a:rPr lang="en-US" dirty="0" smtClean="0"/>
              <a:t>) for </a:t>
            </a:r>
            <a:r>
              <a:rPr lang="en-US" dirty="0"/>
              <a:t>signal </a:t>
            </a:r>
            <a:r>
              <a:rPr lang="en-US" b="1" dirty="0">
                <a:latin typeface="Courier New"/>
                <a:cs typeface="Courier New"/>
              </a:rPr>
              <a:t>SIGCHLD</a:t>
            </a:r>
            <a:r>
              <a:rPr lang="en-US" dirty="0"/>
              <a:t> which issues a </a:t>
            </a:r>
            <a:r>
              <a:rPr lang="en-US" b="1" dirty="0">
                <a:latin typeface="Courier New"/>
                <a:cs typeface="Courier New"/>
              </a:rPr>
              <a:t>wait() </a:t>
            </a:r>
            <a:r>
              <a:rPr lang="en-US" dirty="0" smtClean="0"/>
              <a:t>call</a:t>
            </a:r>
            <a:endParaRPr lang="en-US" dirty="0"/>
          </a:p>
        </p:txBody>
      </p:sp>
      <p:sp>
        <p:nvSpPr>
          <p:cNvPr id="499714" name="Rectangle 2"/>
          <p:cNvSpPr>
            <a:spLocks noGrp="1" noChangeArrowheads="1"/>
          </p:cNvSpPr>
          <p:nvPr>
            <p:ph type="title"/>
          </p:nvPr>
        </p:nvSpPr>
        <p:spPr/>
        <p:txBody>
          <a:bodyPr/>
          <a:lstStyle/>
          <a:p>
            <a:r>
              <a:rPr lang="en-US" dirty="0">
                <a:latin typeface="Courier New" pitchFamily="49" charset="0"/>
              </a:rPr>
              <a:t>wait</a:t>
            </a:r>
            <a:r>
              <a:rPr lang="en-US" dirty="0"/>
              <a:t>: </a:t>
            </a:r>
            <a:r>
              <a:rPr lang="en-US" dirty="0" smtClean="0"/>
              <a:t>synchronizing </a:t>
            </a:r>
            <a:r>
              <a:rPr lang="en-US" dirty="0"/>
              <a:t>with </a:t>
            </a:r>
            <a:r>
              <a:rPr lang="en-US" dirty="0" smtClean="0"/>
              <a:t>children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451391" y="1413570"/>
            <a:ext cx="5492209" cy="3539430"/>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600" dirty="0">
                <a:latin typeface="Courier New" pitchFamily="49" charset="0"/>
              </a:rPr>
              <a:t>void fork9() {</a:t>
            </a:r>
          </a:p>
          <a:p>
            <a:pPr>
              <a:lnSpc>
                <a:spcPct val="100000"/>
              </a:lnSpc>
            </a:pPr>
            <a:r>
              <a:rPr lang="en-US" sz="1600" dirty="0">
                <a:latin typeface="Courier New" pitchFamily="49" charset="0"/>
              </a:rPr>
              <a:t>   int child_status;  </a:t>
            </a:r>
          </a:p>
          <a:p>
            <a:pPr>
              <a:lnSpc>
                <a:spcPct val="100000"/>
              </a:lnSpc>
            </a:pPr>
            <a:endParaRPr lang="en-US" sz="1600" dirty="0">
              <a:latin typeface="Courier New" pitchFamily="49" charset="0"/>
            </a:endParaRPr>
          </a:p>
          <a:p>
            <a:pPr>
              <a:lnSpc>
                <a:spcPct val="100000"/>
              </a:lnSpc>
            </a:pPr>
            <a:r>
              <a:rPr lang="en-US" sz="1600" dirty="0">
                <a:latin typeface="Courier New" pitchFamily="49" charset="0"/>
              </a:rPr>
              <a:t>   if (fork() == 0) {</a:t>
            </a:r>
          </a:p>
          <a:p>
            <a:pPr>
              <a:lnSpc>
                <a:spcPct val="100000"/>
              </a:lnSpc>
            </a:pPr>
            <a:r>
              <a:rPr lang="en-US" sz="1600" dirty="0">
                <a:latin typeface="Courier New" pitchFamily="49" charset="0"/>
              </a:rPr>
              <a:t>      printf("HC: hello from child\n");</a:t>
            </a:r>
          </a:p>
          <a:p>
            <a:pPr>
              <a:lnSpc>
                <a:spcPct val="100000"/>
              </a:lnSpc>
            </a:pPr>
            <a:r>
              <a:rPr lang="en-US" sz="1600" dirty="0">
                <a:latin typeface="Courier New" pitchFamily="49" charset="0"/>
              </a:rPr>
              <a:t>   }</a:t>
            </a:r>
          </a:p>
          <a:p>
            <a:pPr>
              <a:lnSpc>
                <a:spcPct val="100000"/>
              </a:lnSpc>
            </a:pPr>
            <a:r>
              <a:rPr lang="en-US" sz="1600" dirty="0">
                <a:latin typeface="Courier New" pitchFamily="49" charset="0"/>
              </a:rPr>
              <a:t>   else {</a:t>
            </a:r>
          </a:p>
          <a:p>
            <a:pPr>
              <a:lnSpc>
                <a:spcPct val="100000"/>
              </a:lnSpc>
            </a:pPr>
            <a:r>
              <a:rPr lang="en-US" sz="1600" dirty="0">
                <a:latin typeface="Courier New" pitchFamily="49" charset="0"/>
              </a:rPr>
              <a:t>      printf("HP: hello from parent\n");</a:t>
            </a:r>
          </a:p>
          <a:p>
            <a:pPr>
              <a:lnSpc>
                <a:spcPct val="100000"/>
              </a:lnSpc>
            </a:pPr>
            <a:r>
              <a:rPr lang="en-US" sz="1600" dirty="0">
                <a:latin typeface="Courier New" pitchFamily="49" charset="0"/>
              </a:rPr>
              <a:t>      wait(&amp;child_status);</a:t>
            </a:r>
          </a:p>
          <a:p>
            <a:pPr>
              <a:lnSpc>
                <a:spcPct val="100000"/>
              </a:lnSpc>
            </a:pPr>
            <a:r>
              <a:rPr lang="en-US" sz="1600" dirty="0">
                <a:latin typeface="Courier New" pitchFamily="49" charset="0"/>
              </a:rPr>
              <a:t>      printf("CT: child has terminated\n");</a:t>
            </a:r>
          </a:p>
          <a:p>
            <a:pPr>
              <a:lnSpc>
                <a:spcPct val="100000"/>
              </a:lnSpc>
            </a:pPr>
            <a:r>
              <a:rPr lang="en-US" sz="1600" dirty="0">
                <a:latin typeface="Courier New" pitchFamily="49" charset="0"/>
              </a:rPr>
              <a:t>   }</a:t>
            </a:r>
          </a:p>
          <a:p>
            <a:pPr>
              <a:lnSpc>
                <a:spcPct val="100000"/>
              </a:lnSpc>
            </a:pPr>
            <a:r>
              <a:rPr lang="en-US" sz="1600" dirty="0">
                <a:latin typeface="Courier New" pitchFamily="49" charset="0"/>
              </a:rPr>
              <a:t>   printf("Bye\n");</a:t>
            </a:r>
          </a:p>
          <a:p>
            <a:pPr>
              <a:lnSpc>
                <a:spcPct val="100000"/>
              </a:lnSpc>
            </a:pPr>
            <a:r>
              <a:rPr lang="en-US" sz="1600" dirty="0">
                <a:latin typeface="Courier New" pitchFamily="49" charset="0"/>
              </a:rPr>
              <a:t>   exit();</a:t>
            </a:r>
          </a:p>
          <a:p>
            <a:pPr>
              <a:lnSpc>
                <a:spcPct val="100000"/>
              </a:lnSpc>
            </a:pPr>
            <a:r>
              <a:rPr lang="en-US" sz="1600" dirty="0">
                <a:latin typeface="Courier New" pitchFamily="49" charset="0"/>
              </a:rPr>
              <a:t>}</a:t>
            </a:r>
          </a:p>
        </p:txBody>
      </p:sp>
      <p:sp>
        <p:nvSpPr>
          <p:cNvPr id="506887" name="Line 7"/>
          <p:cNvSpPr>
            <a:spLocks noChangeShapeType="1"/>
          </p:cNvSpPr>
          <p:nvPr/>
        </p:nvSpPr>
        <p:spPr bwMode="auto">
          <a:xfrm>
            <a:off x="6248400" y="3473450"/>
            <a:ext cx="38100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nvGrpSpPr>
          <p:cNvPr id="2" name="Group 22"/>
          <p:cNvGrpSpPr>
            <a:grpSpLocks/>
          </p:cNvGrpSpPr>
          <p:nvPr/>
        </p:nvGrpSpPr>
        <p:grpSpPr bwMode="auto">
          <a:xfrm>
            <a:off x="6629400" y="2482850"/>
            <a:ext cx="428625" cy="1022350"/>
            <a:chOff x="4224" y="2688"/>
            <a:chExt cx="270" cy="644"/>
          </a:xfrm>
        </p:grpSpPr>
        <p:sp>
          <p:nvSpPr>
            <p:cNvPr id="506886"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506888" name="Line 8"/>
            <p:cNvSpPr>
              <a:spLocks noChangeShapeType="1"/>
            </p:cNvSpPr>
            <p:nvPr/>
          </p:nvSpPr>
          <p:spPr bwMode="auto">
            <a:xfrm>
              <a:off x="4224" y="2880"/>
              <a:ext cx="24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506889" name="Text Box 9"/>
            <p:cNvSpPr txBox="1">
              <a:spLocks noChangeArrowheads="1"/>
            </p:cNvSpPr>
            <p:nvPr/>
          </p:nvSpPr>
          <p:spPr bwMode="auto">
            <a:xfrm>
              <a:off x="4224"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HP</a:t>
              </a:r>
            </a:p>
          </p:txBody>
        </p:sp>
        <p:sp>
          <p:nvSpPr>
            <p:cNvPr id="506890" name="Text Box 10"/>
            <p:cNvSpPr txBox="1">
              <a:spLocks noChangeArrowheads="1"/>
            </p:cNvSpPr>
            <p:nvPr/>
          </p:nvSpPr>
          <p:spPr bwMode="auto">
            <a:xfrm>
              <a:off x="4224" y="2688"/>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HC</a:t>
              </a:r>
            </a:p>
          </p:txBody>
        </p:sp>
        <p:sp>
          <p:nvSpPr>
            <p:cNvPr id="506896" name="Line 16"/>
            <p:cNvSpPr>
              <a:spLocks noChangeShapeType="1"/>
            </p:cNvSpPr>
            <p:nvPr/>
          </p:nvSpPr>
          <p:spPr bwMode="auto">
            <a:xfrm>
              <a:off x="4224" y="3312"/>
              <a:ext cx="24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3" name="Group 23"/>
          <p:cNvGrpSpPr>
            <a:grpSpLocks/>
          </p:cNvGrpSpPr>
          <p:nvPr/>
        </p:nvGrpSpPr>
        <p:grpSpPr bwMode="auto">
          <a:xfrm>
            <a:off x="7010400" y="2482850"/>
            <a:ext cx="550863" cy="990600"/>
            <a:chOff x="4464" y="2688"/>
            <a:chExt cx="347" cy="624"/>
          </a:xfrm>
        </p:grpSpPr>
        <p:sp>
          <p:nvSpPr>
            <p:cNvPr id="506892" name="Text Box 12"/>
            <p:cNvSpPr txBox="1">
              <a:spLocks noChangeArrowheads="1"/>
            </p:cNvSpPr>
            <p:nvPr/>
          </p:nvSpPr>
          <p:spPr bwMode="auto">
            <a:xfrm>
              <a:off x="4464" y="2688"/>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506897" name="Line 17"/>
            <p:cNvSpPr>
              <a:spLocks noChangeShapeType="1"/>
            </p:cNvSpPr>
            <p:nvPr/>
          </p:nvSpPr>
          <p:spPr bwMode="auto">
            <a:xfrm>
              <a:off x="4464" y="2880"/>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506898" name="Line 18"/>
            <p:cNvSpPr>
              <a:spLocks noChangeShapeType="1"/>
            </p:cNvSpPr>
            <p:nvPr/>
          </p:nvSpPr>
          <p:spPr bwMode="auto">
            <a:xfrm>
              <a:off x="4464" y="3312"/>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4" name="Group 24"/>
          <p:cNvGrpSpPr>
            <a:grpSpLocks/>
          </p:cNvGrpSpPr>
          <p:nvPr/>
        </p:nvGrpSpPr>
        <p:grpSpPr bwMode="auto">
          <a:xfrm>
            <a:off x="7543800" y="2787650"/>
            <a:ext cx="381000" cy="685800"/>
            <a:chOff x="4800" y="2880"/>
            <a:chExt cx="240" cy="432"/>
          </a:xfrm>
        </p:grpSpPr>
        <p:sp>
          <p:nvSpPr>
            <p:cNvPr id="506893"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p:spPr>
          <p:txBody>
            <a:bodyPr/>
            <a:lstStyle/>
            <a:p>
              <a:endParaRPr lang="en-US" dirty="0">
                <a:latin typeface="Calibri" pitchFamily="34" charset="0"/>
              </a:endParaRPr>
            </a:p>
          </p:txBody>
        </p:sp>
        <p:sp>
          <p:nvSpPr>
            <p:cNvPr id="506895"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506899" name="Line 19"/>
            <p:cNvSpPr>
              <a:spLocks noChangeShapeType="1"/>
            </p:cNvSpPr>
            <p:nvPr/>
          </p:nvSpPr>
          <p:spPr bwMode="auto">
            <a:xfrm>
              <a:off x="4800" y="3312"/>
              <a:ext cx="24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5" name="Group 25"/>
          <p:cNvGrpSpPr>
            <a:grpSpLocks/>
          </p:cNvGrpSpPr>
          <p:nvPr/>
        </p:nvGrpSpPr>
        <p:grpSpPr bwMode="auto">
          <a:xfrm>
            <a:off x="7924800" y="3168650"/>
            <a:ext cx="428625" cy="336550"/>
            <a:chOff x="5040" y="3120"/>
            <a:chExt cx="270" cy="212"/>
          </a:xfrm>
        </p:grpSpPr>
        <p:sp>
          <p:nvSpPr>
            <p:cNvPr id="506894" name="Text Box 14"/>
            <p:cNvSpPr txBox="1">
              <a:spLocks noChangeArrowheads="1"/>
            </p:cNvSpPr>
            <p:nvPr/>
          </p:nvSpPr>
          <p:spPr bwMode="auto">
            <a:xfrm>
              <a:off x="5040"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CT</a:t>
              </a:r>
            </a:p>
          </p:txBody>
        </p:sp>
        <p:sp>
          <p:nvSpPr>
            <p:cNvPr id="506900" name="Line 20"/>
            <p:cNvSpPr>
              <a:spLocks noChangeShapeType="1"/>
            </p:cNvSpPr>
            <p:nvPr/>
          </p:nvSpPr>
          <p:spPr bwMode="auto">
            <a:xfrm>
              <a:off x="5040" y="3312"/>
              <a:ext cx="24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nvGrpSpPr>
          <p:cNvPr id="6" name="Group 26"/>
          <p:cNvGrpSpPr>
            <a:grpSpLocks/>
          </p:cNvGrpSpPr>
          <p:nvPr/>
        </p:nvGrpSpPr>
        <p:grpSpPr bwMode="auto">
          <a:xfrm>
            <a:off x="8305800" y="3168650"/>
            <a:ext cx="550863" cy="336550"/>
            <a:chOff x="5280" y="3120"/>
            <a:chExt cx="347" cy="212"/>
          </a:xfrm>
        </p:grpSpPr>
        <p:sp>
          <p:nvSpPr>
            <p:cNvPr id="506891" name="Text Box 11"/>
            <p:cNvSpPr txBox="1">
              <a:spLocks noChangeArrowheads="1"/>
            </p:cNvSpPr>
            <p:nvPr/>
          </p:nvSpPr>
          <p:spPr bwMode="auto">
            <a:xfrm>
              <a:off x="5280" y="3120"/>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506901" name="Line 21"/>
            <p:cNvSpPr>
              <a:spLocks noChangeShapeType="1"/>
            </p:cNvSpPr>
            <p:nvPr/>
          </p:nvSpPr>
          <p:spPr bwMode="auto">
            <a:xfrm>
              <a:off x="5280" y="3312"/>
              <a:ext cx="288"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sp>
        <p:nvSpPr>
          <p:cNvPr id="7" name="Title 6"/>
          <p:cNvSpPr>
            <a:spLocks noGrp="1"/>
          </p:cNvSpPr>
          <p:nvPr>
            <p:ph type="title"/>
          </p:nvPr>
        </p:nvSpPr>
        <p:spPr/>
        <p:txBody>
          <a:bodyPr/>
          <a:lstStyle/>
          <a:p>
            <a:r>
              <a:rPr lang="en-US" dirty="0" smtClean="0">
                <a:latin typeface="Courier New"/>
                <a:cs typeface="Courier New"/>
              </a:rPr>
              <a:t>wait</a:t>
            </a:r>
            <a:r>
              <a:rPr lang="en-US" dirty="0" smtClean="0"/>
              <a:t>: synchronizing with children</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68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387578" y="1052512"/>
            <a:ext cx="8307388" cy="1233488"/>
          </a:xfrm>
        </p:spPr>
        <p:txBody>
          <a:bodyPr/>
          <a:lstStyle/>
          <a:p>
            <a:r>
              <a:rPr lang="en-US" sz="2000" b="0" dirty="0"/>
              <a:t>If multiple children completed, will take in arbitrary order</a:t>
            </a:r>
          </a:p>
          <a:p>
            <a:r>
              <a:rPr lang="en-US" sz="2000" b="0" dirty="0"/>
              <a:t>Can use macros </a:t>
            </a:r>
            <a:r>
              <a:rPr lang="en-US" sz="2000" b="1" dirty="0">
                <a:solidFill>
                  <a:srgbClr val="EE6E12"/>
                </a:solidFill>
                <a:latin typeface="Courier New"/>
                <a:cs typeface="Courier New"/>
              </a:rPr>
              <a:t>WIFEXITED</a:t>
            </a:r>
            <a:r>
              <a:rPr lang="en-US" sz="2000" b="0" dirty="0">
                <a:solidFill>
                  <a:srgbClr val="EE6E12"/>
                </a:solidFill>
              </a:rPr>
              <a:t> </a:t>
            </a:r>
            <a:r>
              <a:rPr lang="en-US" sz="2000" b="0" dirty="0"/>
              <a:t>and </a:t>
            </a:r>
            <a:r>
              <a:rPr lang="en-US" sz="2000" b="1" dirty="0">
                <a:solidFill>
                  <a:srgbClr val="EE6E12"/>
                </a:solidFill>
                <a:latin typeface="Courier New"/>
                <a:cs typeface="Courier New"/>
              </a:rPr>
              <a:t>WEXITSTATUS</a:t>
            </a:r>
            <a:r>
              <a:rPr lang="en-US" sz="2000" b="0" dirty="0">
                <a:solidFill>
                  <a:srgbClr val="EE6E12"/>
                </a:solidFill>
              </a:rPr>
              <a:t> </a:t>
            </a:r>
            <a:r>
              <a:rPr lang="en-US" sz="2000" b="0" dirty="0"/>
              <a:t>to get information about exit status</a:t>
            </a:r>
          </a:p>
        </p:txBody>
      </p:sp>
      <p:sp>
        <p:nvSpPr>
          <p:cNvPr id="500738" name="Rectangle 2"/>
          <p:cNvSpPr>
            <a:spLocks noGrp="1" noChangeArrowheads="1"/>
          </p:cNvSpPr>
          <p:nvPr>
            <p:ph type="title"/>
          </p:nvPr>
        </p:nvSpPr>
        <p:spPr>
          <a:xfrm>
            <a:off x="381000" y="381000"/>
            <a:ext cx="4978400" cy="573088"/>
          </a:xfrm>
        </p:spPr>
        <p:txBody>
          <a:bodyPr/>
          <a:lstStyle/>
          <a:p>
            <a:r>
              <a:rPr lang="en-US" dirty="0">
                <a:latin typeface="Courier New" pitchFamily="49" charset="0"/>
              </a:rPr>
              <a:t>wait()</a:t>
            </a:r>
            <a:r>
              <a:rPr lang="en-US" dirty="0"/>
              <a:t> Example</a:t>
            </a:r>
          </a:p>
        </p:txBody>
      </p:sp>
      <p:sp>
        <p:nvSpPr>
          <p:cNvPr id="500740" name="Text Box 4"/>
          <p:cNvSpPr txBox="1">
            <a:spLocks noChangeArrowheads="1"/>
          </p:cNvSpPr>
          <p:nvPr/>
        </p:nvSpPr>
        <p:spPr bwMode="auto">
          <a:xfrm>
            <a:off x="497084" y="2275106"/>
            <a:ext cx="7896714" cy="4278094"/>
          </a:xfrm>
          <a:prstGeom prst="rect">
            <a:avLst/>
          </a:prstGeom>
          <a:solidFill>
            <a:srgbClr val="F6F5BD"/>
          </a:solidFill>
          <a:ln w="3175">
            <a:solidFill>
              <a:schemeClr val="tx1"/>
            </a:solidFill>
            <a:miter lim="800000"/>
            <a:headEnd/>
            <a:tailEnd/>
          </a:ln>
          <a:effectLst/>
        </p:spPr>
        <p:txBody>
          <a:bodyPr wrap="none">
            <a:spAutoFit/>
          </a:bodyPr>
          <a:lstStyle/>
          <a:p>
            <a:r>
              <a:rPr lang="en-US" sz="1600" dirty="0">
                <a:latin typeface="Courier New" pitchFamily="49" charset="0"/>
              </a:rPr>
              <a:t>void fork10()</a:t>
            </a:r>
          </a:p>
          <a:p>
            <a:r>
              <a:rPr lang="en-US" sz="1600" dirty="0">
                <a:latin typeface="Courier New" pitchFamily="49" charset="0"/>
              </a:rPr>
              <a:t>{</a:t>
            </a:r>
          </a:p>
          <a:p>
            <a:r>
              <a:rPr lang="en-US" sz="1600" dirty="0">
                <a:latin typeface="Courier New" pitchFamily="49" charset="0"/>
              </a:rPr>
              <a:t>    pid_t pid[N];</a:t>
            </a:r>
          </a:p>
          <a:p>
            <a:r>
              <a:rPr lang="en-US" sz="1600" dirty="0">
                <a:latin typeface="Courier New" pitchFamily="49" charset="0"/>
              </a:rPr>
              <a:t>    int i;</a:t>
            </a:r>
          </a:p>
          <a:p>
            <a:r>
              <a:rPr lang="en-US" sz="1600" dirty="0">
                <a:latin typeface="Courier New" pitchFamily="49" charset="0"/>
              </a:rPr>
              <a:t>    int child_status;</a:t>
            </a:r>
          </a:p>
          <a:p>
            <a:r>
              <a:rPr lang="en-US" sz="1600" dirty="0">
                <a:latin typeface="Courier New" pitchFamily="49" charset="0"/>
              </a:rPr>
              <a:t>    for (i = 0; i &lt; N; i++)</a:t>
            </a:r>
          </a:p>
          <a:p>
            <a:r>
              <a:rPr lang="en-US" sz="1600" dirty="0">
                <a:latin typeface="Courier New" pitchFamily="49" charset="0"/>
              </a:rPr>
              <a:t>	if ((pid[i] = fork()) == 0)</a:t>
            </a:r>
          </a:p>
          <a:p>
            <a:r>
              <a:rPr lang="en-US" sz="1600" dirty="0">
                <a:latin typeface="Courier New" pitchFamily="49" charset="0"/>
              </a:rPr>
              <a:t>	    exit(100+i); </a:t>
            </a:r>
            <a:r>
              <a:rPr lang="en-US" sz="1600" dirty="0">
                <a:solidFill>
                  <a:srgbClr val="990000"/>
                </a:solidFill>
                <a:latin typeface="Courier New" pitchFamily="49" charset="0"/>
              </a:rPr>
              <a:t>/* Child */</a:t>
            </a:r>
          </a:p>
          <a:p>
            <a:r>
              <a:rPr lang="en-US" sz="1600" dirty="0">
                <a:latin typeface="Courier New" pitchFamily="49" charset="0"/>
              </a:rPr>
              <a:t>    for (i = 0; i &lt; N; i++) {</a:t>
            </a:r>
          </a:p>
          <a:p>
            <a:r>
              <a:rPr lang="en-US" sz="1600" dirty="0">
                <a:latin typeface="Courier New" pitchFamily="49" charset="0"/>
              </a:rPr>
              <a:t>	pid_t wpid = </a:t>
            </a:r>
            <a:r>
              <a:rPr lang="en-US" sz="1600" dirty="0">
                <a:solidFill>
                  <a:srgbClr val="EE6E12"/>
                </a:solidFill>
                <a:latin typeface="Courier New" pitchFamily="49" charset="0"/>
              </a:rPr>
              <a:t>wait</a:t>
            </a:r>
            <a:r>
              <a:rPr lang="en-US" sz="1600" dirty="0">
                <a:latin typeface="Courier New" pitchFamily="49" charset="0"/>
              </a:rPr>
              <a:t>(&amp;child_status);</a:t>
            </a:r>
          </a:p>
          <a:p>
            <a:r>
              <a:rPr lang="en-US" sz="1600" dirty="0">
                <a:latin typeface="Courier New" pitchFamily="49" charset="0"/>
              </a:rPr>
              <a:t>	if (</a:t>
            </a:r>
            <a:r>
              <a:rPr lang="en-US" sz="1600" dirty="0">
                <a:solidFill>
                  <a:srgbClr val="EE6E12"/>
                </a:solidFill>
                <a:latin typeface="Courier New" pitchFamily="49" charset="0"/>
              </a:rPr>
              <a:t>WIFEXITED</a:t>
            </a:r>
            <a:r>
              <a:rPr lang="en-US" sz="1600" dirty="0">
                <a:latin typeface="Courier New" pitchFamily="49" charset="0"/>
              </a:rPr>
              <a:t>(child_status))</a:t>
            </a:r>
          </a:p>
          <a:p>
            <a:r>
              <a:rPr lang="en-US" sz="1600" dirty="0">
                <a:latin typeface="Courier New" pitchFamily="49" charset="0"/>
              </a:rPr>
              <a:t>	    printf("Child %d terminated with exit status %d\n",</a:t>
            </a:r>
          </a:p>
          <a:p>
            <a:r>
              <a:rPr lang="en-US" sz="1600" dirty="0">
                <a:latin typeface="Courier New" pitchFamily="49" charset="0"/>
              </a:rPr>
              <a:t>		   wpid, </a:t>
            </a:r>
            <a:r>
              <a:rPr lang="en-US" sz="1600" dirty="0">
                <a:solidFill>
                  <a:srgbClr val="EE6E12"/>
                </a:solidFill>
                <a:latin typeface="Courier New" pitchFamily="49" charset="0"/>
              </a:rPr>
              <a:t>WEXITSTATUS</a:t>
            </a:r>
            <a:r>
              <a:rPr lang="en-US" sz="1600" dirty="0">
                <a:latin typeface="Courier New" pitchFamily="49" charset="0"/>
              </a:rPr>
              <a:t>(child_status));</a:t>
            </a:r>
          </a:p>
          <a:p>
            <a:r>
              <a:rPr lang="en-US" sz="1600" dirty="0">
                <a:latin typeface="Courier New" pitchFamily="49" charset="0"/>
              </a:rPr>
              <a:t>	else</a:t>
            </a:r>
          </a:p>
          <a:p>
            <a:r>
              <a:rPr lang="en-US" sz="1600" dirty="0">
                <a:latin typeface="Courier New" pitchFamily="49" charset="0"/>
              </a:rPr>
              <a:t>	    printf("Child %d terminate abnormally\n", wpid);</a:t>
            </a:r>
          </a:p>
          <a:p>
            <a:r>
              <a:rPr lang="en-US" sz="1600" dirty="0">
                <a:latin typeface="Courier New" pitchFamily="49" charset="0"/>
              </a:rPr>
              <a:t>    }</a:t>
            </a:r>
          </a:p>
          <a:p>
            <a:r>
              <a:rPr lang="en-US" sz="1600" dirty="0">
                <a:latin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idx="1"/>
          </p:nvPr>
        </p:nvSpPr>
        <p:spPr>
          <a:xfrm>
            <a:off x="381000" y="1262966"/>
            <a:ext cx="8307387" cy="1689100"/>
          </a:xfrm>
        </p:spPr>
        <p:txBody>
          <a:bodyPr/>
          <a:lstStyle/>
          <a:p>
            <a:r>
              <a:rPr lang="en-US" b="1" dirty="0" err="1">
                <a:latin typeface="Courier New" pitchFamily="49" charset="0"/>
              </a:rPr>
              <a:t>waitpid</a:t>
            </a:r>
            <a:r>
              <a:rPr lang="en-US" b="1" dirty="0">
                <a:latin typeface="Courier New" pitchFamily="49" charset="0"/>
              </a:rPr>
              <a:t>(</a:t>
            </a:r>
            <a:r>
              <a:rPr lang="en-US" b="1" dirty="0" err="1">
                <a:latin typeface="Courier New" pitchFamily="49" charset="0"/>
              </a:rPr>
              <a:t>pid</a:t>
            </a:r>
            <a:r>
              <a:rPr lang="en-US" b="1" dirty="0">
                <a:latin typeface="Courier New" pitchFamily="49" charset="0"/>
              </a:rPr>
              <a:t>, &amp;status, options)</a:t>
            </a:r>
          </a:p>
          <a:p>
            <a:pPr lvl="1"/>
            <a:r>
              <a:rPr lang="en-US" dirty="0"/>
              <a:t>suspends current process until specific process terminates</a:t>
            </a:r>
          </a:p>
          <a:p>
            <a:pPr lvl="1"/>
            <a:r>
              <a:rPr lang="en-US" dirty="0"/>
              <a:t>various options </a:t>
            </a:r>
            <a:r>
              <a:rPr lang="en-US" dirty="0" smtClean="0"/>
              <a:t>(see man page or textbook)</a:t>
            </a:r>
            <a:endParaRPr lang="en-US" dirty="0"/>
          </a:p>
        </p:txBody>
      </p:sp>
      <p:sp>
        <p:nvSpPr>
          <p:cNvPr id="501762" name="Rectangle 2"/>
          <p:cNvSpPr>
            <a:spLocks noGrp="1" noChangeArrowheads="1"/>
          </p:cNvSpPr>
          <p:nvPr>
            <p:ph type="title"/>
          </p:nvPr>
        </p:nvSpPr>
        <p:spPr>
          <a:xfrm>
            <a:off x="367844" y="493712"/>
            <a:ext cx="8839200" cy="573088"/>
          </a:xfrm>
        </p:spPr>
        <p:txBody>
          <a:bodyPr/>
          <a:lstStyle/>
          <a:p>
            <a:r>
              <a:rPr lang="en-US" sz="3400" dirty="0" err="1">
                <a:latin typeface="Courier New" pitchFamily="49" charset="0"/>
              </a:rPr>
              <a:t>waitpid</a:t>
            </a:r>
            <a:r>
              <a:rPr lang="en-US" sz="3400" dirty="0">
                <a:latin typeface="Courier New" pitchFamily="49" charset="0"/>
              </a:rPr>
              <a:t>()</a:t>
            </a:r>
            <a:r>
              <a:rPr lang="en-US" sz="3400" dirty="0"/>
              <a:t>: Waiting for a Specific Process</a:t>
            </a:r>
            <a:endParaRPr lang="en-US" sz="3400" dirty="0">
              <a:latin typeface="Courier New" pitchFamily="49" charset="0"/>
            </a:endParaRPr>
          </a:p>
        </p:txBody>
      </p:sp>
      <p:sp>
        <p:nvSpPr>
          <p:cNvPr id="501764" name="Text Box 4"/>
          <p:cNvSpPr txBox="1">
            <a:spLocks noChangeArrowheads="1"/>
          </p:cNvSpPr>
          <p:nvPr/>
        </p:nvSpPr>
        <p:spPr bwMode="auto">
          <a:xfrm>
            <a:off x="485286" y="2474416"/>
            <a:ext cx="7896714" cy="4278094"/>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600" dirty="0">
                <a:latin typeface="Courier New" pitchFamily="49" charset="0"/>
              </a:rPr>
              <a:t>void fork11()</a:t>
            </a:r>
          </a:p>
          <a:p>
            <a:pPr>
              <a:lnSpc>
                <a:spcPct val="100000"/>
              </a:lnSpc>
            </a:pPr>
            <a:r>
              <a:rPr lang="en-US" sz="1600" dirty="0">
                <a:latin typeface="Courier New" pitchFamily="49" charset="0"/>
              </a:rPr>
              <a:t>{</a:t>
            </a:r>
          </a:p>
          <a:p>
            <a:pPr>
              <a:lnSpc>
                <a:spcPct val="100000"/>
              </a:lnSpc>
            </a:pPr>
            <a:r>
              <a:rPr lang="en-US" sz="1600" dirty="0">
                <a:latin typeface="Courier New" pitchFamily="49" charset="0"/>
              </a:rPr>
              <a:t>    pid_t pid[N];</a:t>
            </a:r>
          </a:p>
          <a:p>
            <a:pPr>
              <a:lnSpc>
                <a:spcPct val="100000"/>
              </a:lnSpc>
            </a:pPr>
            <a:r>
              <a:rPr lang="en-US" sz="1600" dirty="0">
                <a:latin typeface="Courier New" pitchFamily="49" charset="0"/>
              </a:rPr>
              <a:t>    int i;</a:t>
            </a:r>
          </a:p>
          <a:p>
            <a:pPr>
              <a:lnSpc>
                <a:spcPct val="100000"/>
              </a:lnSpc>
            </a:pPr>
            <a:r>
              <a:rPr lang="en-US" sz="1600" dirty="0">
                <a:latin typeface="Courier New" pitchFamily="49" charset="0"/>
              </a:rPr>
              <a:t>    int child_status;</a:t>
            </a:r>
          </a:p>
          <a:p>
            <a:pPr>
              <a:lnSpc>
                <a:spcPct val="100000"/>
              </a:lnSpc>
            </a:pPr>
            <a:r>
              <a:rPr lang="en-US" sz="1600" dirty="0">
                <a:latin typeface="Courier New" pitchFamily="49" charset="0"/>
              </a:rPr>
              <a:t>    for (i = 0; i &lt; N; i++)</a:t>
            </a:r>
          </a:p>
          <a:p>
            <a:pPr>
              <a:lnSpc>
                <a:spcPct val="100000"/>
              </a:lnSpc>
            </a:pPr>
            <a:r>
              <a:rPr lang="en-US" sz="1600" dirty="0">
                <a:latin typeface="Courier New" pitchFamily="49" charset="0"/>
              </a:rPr>
              <a:t>	if ((pid[i] = fork()) == 0)</a:t>
            </a:r>
          </a:p>
          <a:p>
            <a:pPr>
              <a:lnSpc>
                <a:spcPct val="100000"/>
              </a:lnSpc>
            </a:pPr>
            <a:r>
              <a:rPr lang="en-US" sz="1600" dirty="0">
                <a:latin typeface="Courier New" pitchFamily="49" charset="0"/>
              </a:rPr>
              <a:t>	    exit(100+i); </a:t>
            </a:r>
            <a:r>
              <a:rPr lang="en-US" sz="1600" dirty="0">
                <a:solidFill>
                  <a:srgbClr val="990000"/>
                </a:solidFill>
                <a:latin typeface="Courier New" pitchFamily="49" charset="0"/>
              </a:rPr>
              <a:t>/* Child */</a:t>
            </a:r>
          </a:p>
          <a:p>
            <a:pPr>
              <a:lnSpc>
                <a:spcPct val="100000"/>
              </a:lnSpc>
            </a:pPr>
            <a:r>
              <a:rPr lang="en-US" sz="1600" dirty="0">
                <a:latin typeface="Courier New" pitchFamily="49" charset="0"/>
              </a:rPr>
              <a:t>    for </a:t>
            </a:r>
            <a:r>
              <a:rPr lang="en-US" sz="1600" dirty="0" smtClean="0">
                <a:latin typeface="Courier New" pitchFamily="49" charset="0"/>
              </a:rPr>
              <a:t>(</a:t>
            </a:r>
            <a:r>
              <a:rPr lang="en-US" sz="1600" dirty="0" err="1" smtClean="0">
                <a:latin typeface="Courier New" pitchFamily="49" charset="0"/>
              </a:rPr>
              <a:t>i</a:t>
            </a:r>
            <a:r>
              <a:rPr lang="en-US" sz="1600" dirty="0" smtClean="0">
                <a:latin typeface="Courier New" pitchFamily="49" charset="0"/>
              </a:rPr>
              <a:t> = N-1; </a:t>
            </a:r>
            <a:r>
              <a:rPr lang="en-US" sz="1600" dirty="0" err="1" smtClean="0">
                <a:latin typeface="Courier New" pitchFamily="49" charset="0"/>
              </a:rPr>
              <a:t>i</a:t>
            </a:r>
            <a:r>
              <a:rPr lang="en-US" sz="1600" dirty="0" smtClean="0">
                <a:latin typeface="Courier New" pitchFamily="49" charset="0"/>
              </a:rPr>
              <a:t> &gt;= 0; </a:t>
            </a:r>
            <a:r>
              <a:rPr lang="en-US" sz="1600" dirty="0" err="1" smtClean="0">
                <a:latin typeface="Courier New" pitchFamily="49" charset="0"/>
              </a:rPr>
              <a:t>i</a:t>
            </a:r>
            <a:r>
              <a:rPr lang="en-US" sz="1600" dirty="0" smtClean="0">
                <a:latin typeface="Courier New" pitchFamily="49" charset="0"/>
              </a:rPr>
              <a:t>--) </a:t>
            </a:r>
            <a:r>
              <a:rPr lang="en-US" sz="1600" dirty="0">
                <a:latin typeface="Courier New" pitchFamily="49" charset="0"/>
              </a:rPr>
              <a:t>{</a:t>
            </a:r>
          </a:p>
          <a:p>
            <a:pPr>
              <a:lnSpc>
                <a:spcPct val="100000"/>
              </a:lnSpc>
            </a:pPr>
            <a:r>
              <a:rPr lang="en-US" sz="1600" dirty="0">
                <a:latin typeface="Courier New" pitchFamily="49" charset="0"/>
              </a:rPr>
              <a:t>	pid_t wpid = waitpid(pid[i], &amp;child_status, 0);</a:t>
            </a:r>
          </a:p>
          <a:p>
            <a:pPr>
              <a:lnSpc>
                <a:spcPct val="100000"/>
              </a:lnSpc>
            </a:pPr>
            <a:r>
              <a:rPr lang="en-US" sz="1600" dirty="0">
                <a:latin typeface="Courier New" pitchFamily="49" charset="0"/>
              </a:rPr>
              <a:t>	if (WIFEXITED(child_status))</a:t>
            </a:r>
          </a:p>
          <a:p>
            <a:pPr>
              <a:lnSpc>
                <a:spcPct val="100000"/>
              </a:lnSpc>
            </a:pPr>
            <a:r>
              <a:rPr lang="en-US" sz="1600" dirty="0">
                <a:latin typeface="Courier New" pitchFamily="49" charset="0"/>
              </a:rPr>
              <a:t>	    printf("Child %d terminated with exit status %d\n",</a:t>
            </a:r>
          </a:p>
          <a:p>
            <a:pPr>
              <a:lnSpc>
                <a:spcPct val="100000"/>
              </a:lnSpc>
            </a:pPr>
            <a:r>
              <a:rPr lang="en-US" sz="1600" dirty="0">
                <a:latin typeface="Courier New" pitchFamily="49" charset="0"/>
              </a:rPr>
              <a:t>		   wpid, WEXITSTATUS(child_status));</a:t>
            </a:r>
          </a:p>
          <a:p>
            <a:pPr>
              <a:lnSpc>
                <a:spcPct val="100000"/>
              </a:lnSpc>
            </a:pPr>
            <a:r>
              <a:rPr lang="en-US" sz="1600" dirty="0">
                <a:latin typeface="Courier New" pitchFamily="49" charset="0"/>
              </a:rPr>
              <a:t>	else</a:t>
            </a:r>
          </a:p>
          <a:p>
            <a:pPr>
              <a:lnSpc>
                <a:spcPct val="100000"/>
              </a:lnSpc>
            </a:pPr>
            <a:r>
              <a:rPr lang="en-US" sz="1600" dirty="0">
                <a:latin typeface="Courier New" pitchFamily="49" charset="0"/>
              </a:rPr>
              <a:t>	    printf("Child %d terminated abnormally\n", wpid);</a:t>
            </a:r>
          </a:p>
          <a:p>
            <a:pPr>
              <a:lnSpc>
                <a:spcPct val="100000"/>
              </a:lnSpc>
            </a:pPr>
            <a:r>
              <a:rPr lang="en-US" sz="1600" dirty="0">
                <a:latin typeface="Courier New" pitchFamily="49" charset="0"/>
              </a:rPr>
              <a:t>    </a:t>
            </a:r>
            <a:r>
              <a:rPr lang="en-US" sz="1600" dirty="0" smtClean="0">
                <a:latin typeface="Courier New" pitchFamily="49" charset="0"/>
              </a:rPr>
              <a:t>}</a:t>
            </a:r>
          </a:p>
          <a:p>
            <a:pPr>
              <a:lnSpc>
                <a:spcPct val="100000"/>
              </a:lnSpc>
            </a:pPr>
            <a:r>
              <a:rPr lang="en-US" sz="1600" dirty="0" smtClean="0">
                <a:latin typeface="Courier New" pitchFamily="49" charset="0"/>
              </a:rPr>
              <a:t>}</a:t>
            </a:r>
            <a:endParaRPr lang="en-US" sz="1600" dirty="0">
              <a:latin typeface="Courier New" pitchFamily="49" charset="0"/>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28600" y="1143000"/>
            <a:ext cx="5334000" cy="5410200"/>
          </a:xfrm>
        </p:spPr>
        <p:txBody>
          <a:bodyPr/>
          <a:lstStyle/>
          <a:p>
            <a:r>
              <a:rPr lang="en-US" sz="2000" b="1" dirty="0" err="1">
                <a:latin typeface="Courier New"/>
                <a:cs typeface="Courier New"/>
              </a:rPr>
              <a:t>int</a:t>
            </a:r>
            <a:r>
              <a:rPr lang="en-US" sz="2000" b="1" dirty="0">
                <a:latin typeface="Courier New"/>
                <a:cs typeface="Courier New"/>
              </a:rPr>
              <a:t> </a:t>
            </a:r>
            <a:r>
              <a:rPr lang="en-US" sz="2000" b="1" dirty="0" err="1" smtClean="0">
                <a:latin typeface="Courier New"/>
                <a:cs typeface="Courier New"/>
              </a:rPr>
              <a:t>execve</a:t>
            </a:r>
            <a:r>
              <a:rPr lang="en-US" sz="2000" b="1" dirty="0" smtClean="0">
                <a:latin typeface="Courier New"/>
                <a:cs typeface="Courier New"/>
              </a:rPr>
              <a:t>(</a:t>
            </a:r>
            <a:br>
              <a:rPr lang="en-US" sz="2000" b="1" dirty="0" smtClean="0">
                <a:latin typeface="Courier New"/>
                <a:cs typeface="Courier New"/>
              </a:rPr>
            </a:br>
            <a:r>
              <a:rPr lang="en-US" sz="2000" b="1" dirty="0" smtClean="0">
                <a:latin typeface="Courier New"/>
                <a:cs typeface="Courier New"/>
              </a:rPr>
              <a:t>  char *filename, </a:t>
            </a:r>
            <a:br>
              <a:rPr lang="en-US" sz="2000" b="1" dirty="0" smtClean="0">
                <a:latin typeface="Courier New"/>
                <a:cs typeface="Courier New"/>
              </a:rPr>
            </a:br>
            <a:r>
              <a:rPr lang="en-US" sz="2000" b="1" dirty="0" smtClean="0">
                <a:latin typeface="Courier New"/>
                <a:cs typeface="Courier New"/>
              </a:rPr>
              <a:t>  char </a:t>
            </a:r>
            <a:r>
              <a:rPr lang="en-US" sz="2000" b="1" dirty="0">
                <a:latin typeface="Courier New"/>
                <a:cs typeface="Courier New"/>
              </a:rPr>
              <a:t>*</a:t>
            </a:r>
            <a:r>
              <a:rPr lang="en-US" sz="2000" b="1" dirty="0" err="1" smtClean="0">
                <a:latin typeface="Courier New"/>
                <a:cs typeface="Courier New"/>
              </a:rPr>
              <a:t>argv</a:t>
            </a:r>
            <a:r>
              <a:rPr lang="en-US" sz="2000" b="1" dirty="0" smtClean="0">
                <a:latin typeface="Courier New"/>
                <a:cs typeface="Courier New"/>
              </a:rPr>
              <a:t>[], </a:t>
            </a:r>
            <a:br>
              <a:rPr lang="en-US" sz="2000" b="1" dirty="0" smtClean="0">
                <a:latin typeface="Courier New"/>
                <a:cs typeface="Courier New"/>
              </a:rPr>
            </a:br>
            <a:r>
              <a:rPr lang="en-US" sz="2000" b="1" dirty="0" smtClean="0">
                <a:latin typeface="Courier New"/>
                <a:cs typeface="Courier New"/>
              </a:rPr>
              <a:t>  char *</a:t>
            </a:r>
            <a:r>
              <a:rPr lang="en-US" sz="2000" b="1" dirty="0" err="1" smtClean="0">
                <a:latin typeface="Courier New"/>
                <a:cs typeface="Courier New"/>
              </a:rPr>
              <a:t>envp</a:t>
            </a:r>
            <a:r>
              <a:rPr lang="en-US" sz="2000" b="1" dirty="0" smtClean="0">
                <a:latin typeface="Courier New"/>
                <a:cs typeface="Courier New"/>
              </a:rPr>
              <a:t>[]</a:t>
            </a:r>
            <a:br>
              <a:rPr lang="en-US" sz="2000" b="1" dirty="0" smtClean="0">
                <a:latin typeface="Courier New"/>
                <a:cs typeface="Courier New"/>
              </a:rPr>
            </a:br>
            <a:r>
              <a:rPr lang="en-US" sz="2000" b="1" dirty="0" smtClean="0">
                <a:latin typeface="Courier New"/>
                <a:cs typeface="Courier New"/>
              </a:rPr>
              <a:t>)</a:t>
            </a:r>
            <a:endParaRPr lang="en-US" b="1" dirty="0" smtClean="0"/>
          </a:p>
          <a:p>
            <a:r>
              <a:rPr lang="en-US" dirty="0" smtClean="0"/>
              <a:t>Loads </a:t>
            </a:r>
            <a:r>
              <a:rPr lang="en-US" dirty="0"/>
              <a:t>and </a:t>
            </a:r>
            <a:r>
              <a:rPr lang="en-US" dirty="0" smtClean="0"/>
              <a:t>runs in current process:</a:t>
            </a:r>
          </a:p>
          <a:p>
            <a:pPr lvl="1"/>
            <a:r>
              <a:rPr lang="en-US" dirty="0" smtClean="0"/>
              <a:t>Executable </a:t>
            </a:r>
            <a:r>
              <a:rPr lang="en-US" b="1" dirty="0" smtClean="0">
                <a:latin typeface="Courier New" pitchFamily="49" charset="0"/>
                <a:ea typeface="+mn-ea"/>
                <a:cs typeface="+mn-cs"/>
              </a:rPr>
              <a:t>filename</a:t>
            </a:r>
          </a:p>
          <a:p>
            <a:pPr lvl="1"/>
            <a:r>
              <a:rPr lang="en-US" dirty="0" smtClean="0"/>
              <a:t>With argument list </a:t>
            </a:r>
            <a:r>
              <a:rPr lang="en-US" b="1" dirty="0" err="1" smtClean="0">
                <a:latin typeface="Courier New" pitchFamily="49" charset="0"/>
                <a:ea typeface="+mn-ea"/>
                <a:cs typeface="+mn-cs"/>
              </a:rPr>
              <a:t>argv</a:t>
            </a:r>
            <a:endParaRPr lang="en-US" b="1" dirty="0" smtClean="0">
              <a:latin typeface="Courier New" pitchFamily="49" charset="0"/>
              <a:ea typeface="+mn-ea"/>
              <a:cs typeface="+mn-cs"/>
            </a:endParaRPr>
          </a:p>
          <a:p>
            <a:pPr lvl="1"/>
            <a:r>
              <a:rPr lang="en-US" dirty="0" smtClean="0"/>
              <a:t>And environment variable </a:t>
            </a:r>
            <a:r>
              <a:rPr lang="en-US" dirty="0" smtClean="0">
                <a:latin typeface="Calibri"/>
                <a:ea typeface="+mn-ea"/>
                <a:cs typeface="Calibri"/>
              </a:rPr>
              <a:t>list</a:t>
            </a:r>
            <a:r>
              <a:rPr lang="en-US" b="1" dirty="0" smtClean="0">
                <a:latin typeface="Courier New" pitchFamily="49" charset="0"/>
                <a:ea typeface="+mn-ea"/>
                <a:cs typeface="+mn-cs"/>
              </a:rPr>
              <a:t> </a:t>
            </a:r>
            <a:r>
              <a:rPr lang="en-US" b="1" dirty="0" err="1" smtClean="0">
                <a:latin typeface="Courier New" pitchFamily="49" charset="0"/>
                <a:ea typeface="+mn-ea"/>
                <a:cs typeface="+mn-cs"/>
              </a:rPr>
              <a:t>envp</a:t>
            </a:r>
            <a:endParaRPr lang="en-US" b="1" dirty="0" smtClean="0">
              <a:latin typeface="Courier New" pitchFamily="49" charset="0"/>
              <a:ea typeface="+mn-ea"/>
              <a:cs typeface="+mn-cs"/>
            </a:endParaRPr>
          </a:p>
          <a:p>
            <a:r>
              <a:rPr lang="en-US" dirty="0" smtClean="0"/>
              <a:t>Does not return (unless error)</a:t>
            </a:r>
          </a:p>
          <a:p>
            <a:r>
              <a:rPr lang="en-US" dirty="0" smtClean="0"/>
              <a:t>Overwrites code, data, and stack</a:t>
            </a:r>
          </a:p>
          <a:p>
            <a:pPr lvl="1"/>
            <a:r>
              <a:rPr lang="en-US" dirty="0" smtClean="0"/>
              <a:t>keeps </a:t>
            </a:r>
            <a:r>
              <a:rPr lang="en-US" dirty="0" err="1" smtClean="0"/>
              <a:t>pid</a:t>
            </a:r>
            <a:r>
              <a:rPr lang="en-US" dirty="0" smtClean="0"/>
              <a:t>, open files and signal context</a:t>
            </a:r>
          </a:p>
        </p:txBody>
      </p:sp>
      <p:sp>
        <p:nvSpPr>
          <p:cNvPr id="503810" name="Rectangle 2"/>
          <p:cNvSpPr>
            <a:spLocks noGrp="1" noChangeArrowheads="1"/>
          </p:cNvSpPr>
          <p:nvPr>
            <p:ph type="title"/>
          </p:nvPr>
        </p:nvSpPr>
        <p:spPr>
          <a:xfrm>
            <a:off x="228600" y="381000"/>
            <a:ext cx="8610600" cy="573088"/>
          </a:xfrm>
        </p:spPr>
        <p:txBody>
          <a:bodyPr/>
          <a:lstStyle/>
          <a:p>
            <a:r>
              <a:rPr lang="en-US" sz="3400" dirty="0" err="1" smtClean="0">
                <a:latin typeface="Courier New" pitchFamily="49" charset="0"/>
              </a:rPr>
              <a:t>execve</a:t>
            </a:r>
            <a:r>
              <a:rPr lang="en-US" sz="3400" dirty="0" smtClean="0">
                <a:latin typeface="Courier" pitchFamily="49" charset="0"/>
              </a:rPr>
              <a:t>:</a:t>
            </a:r>
            <a:r>
              <a:rPr lang="en-US" sz="3400" dirty="0" smtClean="0"/>
              <a:t> </a:t>
            </a:r>
            <a:r>
              <a:rPr lang="en-US" sz="3400" dirty="0"/>
              <a:t>Loading and Running Programs</a:t>
            </a:r>
          </a:p>
        </p:txBody>
      </p:sp>
      <p:sp>
        <p:nvSpPr>
          <p:cNvPr id="4" name="Rectangle 22"/>
          <p:cNvSpPr>
            <a:spLocks noChangeArrowheads="1"/>
          </p:cNvSpPr>
          <p:nvPr/>
        </p:nvSpPr>
        <p:spPr bwMode="auto">
          <a:xfrm>
            <a:off x="5589917" y="990600"/>
            <a:ext cx="1797050" cy="6096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600" b="0" dirty="0" smtClean="0">
                <a:latin typeface="Calibri" pitchFamily="34" charset="0"/>
              </a:rPr>
              <a:t>Null-terminated</a:t>
            </a:r>
          </a:p>
          <a:p>
            <a:pPr algn="ctr" eaLnBrk="1" hangingPunct="1">
              <a:lnSpc>
                <a:spcPct val="100000"/>
              </a:lnSpc>
            </a:pPr>
            <a:r>
              <a:rPr lang="en-US" sz="1600" b="0" dirty="0" err="1" smtClean="0">
                <a:latin typeface="Calibri" pitchFamily="34" charset="0"/>
              </a:rPr>
              <a:t>env</a:t>
            </a:r>
            <a:r>
              <a:rPr lang="en-US" sz="1600" b="0" dirty="0" smtClean="0">
                <a:latin typeface="Calibri" pitchFamily="34" charset="0"/>
              </a:rPr>
              <a:t> </a:t>
            </a:r>
            <a:r>
              <a:rPr lang="en-US" sz="1600" b="0" dirty="0" err="1" smtClean="0">
                <a:latin typeface="Calibri" pitchFamily="34" charset="0"/>
              </a:rPr>
              <a:t>var</a:t>
            </a:r>
            <a:r>
              <a:rPr lang="en-US" sz="1600" b="0" dirty="0" smtClean="0">
                <a:latin typeface="Calibri" pitchFamily="34" charset="0"/>
              </a:rPr>
              <a:t> strings</a:t>
            </a:r>
          </a:p>
        </p:txBody>
      </p:sp>
      <p:sp>
        <p:nvSpPr>
          <p:cNvPr id="5" name="Rectangle 23"/>
          <p:cNvSpPr>
            <a:spLocks noChangeArrowheads="1"/>
          </p:cNvSpPr>
          <p:nvPr/>
        </p:nvSpPr>
        <p:spPr bwMode="auto">
          <a:xfrm>
            <a:off x="5589917" y="2209800"/>
            <a:ext cx="1797050" cy="304800"/>
          </a:xfrm>
          <a:prstGeom prst="rect">
            <a:avLst/>
          </a:prstGeom>
          <a:solidFill>
            <a:schemeClr val="bg1">
              <a:lumMod val="95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unused</a:t>
            </a:r>
            <a:endParaRPr lang="en-US" sz="1800" dirty="0">
              <a:latin typeface="Courier New" pitchFamily="49" charset="0"/>
            </a:endParaRPr>
          </a:p>
        </p:txBody>
      </p:sp>
      <p:sp>
        <p:nvSpPr>
          <p:cNvPr id="12" name="Rectangle 22"/>
          <p:cNvSpPr>
            <a:spLocks noChangeArrowheads="1"/>
          </p:cNvSpPr>
          <p:nvPr/>
        </p:nvSpPr>
        <p:spPr bwMode="auto">
          <a:xfrm>
            <a:off x="5589917" y="1600200"/>
            <a:ext cx="1797050" cy="6096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r>
              <a:rPr lang="en-US" sz="1600" b="0" dirty="0" smtClean="0">
                <a:latin typeface="Calibri" pitchFamily="34" charset="0"/>
              </a:rPr>
              <a:t>Null-terminated</a:t>
            </a:r>
          </a:p>
          <a:p>
            <a:pPr algn="ctr" eaLnBrk="1" hangingPunct="1"/>
            <a:r>
              <a:rPr lang="en-US" sz="1600" b="0" dirty="0" err="1" smtClean="0">
                <a:latin typeface="Calibri" pitchFamily="34" charset="0"/>
              </a:rPr>
              <a:t>cmd</a:t>
            </a:r>
            <a:r>
              <a:rPr lang="en-US" sz="1600" b="0" dirty="0" smtClean="0">
                <a:latin typeface="Calibri" pitchFamily="34" charset="0"/>
              </a:rPr>
              <a:t> line </a:t>
            </a:r>
            <a:r>
              <a:rPr lang="en-US" sz="1600" b="0" dirty="0" err="1" smtClean="0">
                <a:latin typeface="Calibri" pitchFamily="34" charset="0"/>
              </a:rPr>
              <a:t>arg</a:t>
            </a:r>
            <a:r>
              <a:rPr lang="en-US" sz="1600" b="0" dirty="0" smtClean="0">
                <a:latin typeface="Calibri" pitchFamily="34" charset="0"/>
              </a:rPr>
              <a:t> strings</a:t>
            </a:r>
          </a:p>
        </p:txBody>
      </p:sp>
      <p:sp>
        <p:nvSpPr>
          <p:cNvPr id="13" name="Rectangle 23"/>
          <p:cNvSpPr>
            <a:spLocks noChangeArrowheads="1"/>
          </p:cNvSpPr>
          <p:nvPr/>
        </p:nvSpPr>
        <p:spPr bwMode="auto">
          <a:xfrm>
            <a:off x="5589917" y="25146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envp[n</a:t>
            </a:r>
            <a:r>
              <a:rPr lang="en-US" sz="1800" b="0" dirty="0" smtClean="0">
                <a:latin typeface="Calibri" pitchFamily="34" charset="0"/>
              </a:rPr>
              <a:t>] == NULL</a:t>
            </a:r>
            <a:endParaRPr lang="en-US" sz="1800" dirty="0">
              <a:latin typeface="Courier New" pitchFamily="49" charset="0"/>
            </a:endParaRPr>
          </a:p>
        </p:txBody>
      </p:sp>
      <p:sp>
        <p:nvSpPr>
          <p:cNvPr id="15" name="Rectangle 23"/>
          <p:cNvSpPr>
            <a:spLocks noChangeArrowheads="1"/>
          </p:cNvSpPr>
          <p:nvPr/>
        </p:nvSpPr>
        <p:spPr bwMode="auto">
          <a:xfrm>
            <a:off x="5589917" y="28194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a:t>
            </a:r>
            <a:r>
              <a:rPr lang="en-US" sz="1800" b="0" dirty="0" smtClean="0">
                <a:latin typeface="Calibri" pitchFamily="34" charset="0"/>
              </a:rPr>
              <a:t>[n-1]</a:t>
            </a:r>
            <a:endParaRPr lang="en-US" sz="1800" dirty="0">
              <a:latin typeface="Courier New" pitchFamily="49" charset="0"/>
            </a:endParaRPr>
          </a:p>
        </p:txBody>
      </p:sp>
      <p:sp>
        <p:nvSpPr>
          <p:cNvPr id="16" name="Rectangle 23"/>
          <p:cNvSpPr>
            <a:spLocks noChangeArrowheads="1"/>
          </p:cNvSpPr>
          <p:nvPr/>
        </p:nvSpPr>
        <p:spPr bwMode="auto">
          <a:xfrm>
            <a:off x="5589917" y="34290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a:t>
            </a:r>
            <a:r>
              <a:rPr lang="en-US" sz="1800" b="0" dirty="0" smtClean="0">
                <a:latin typeface="Calibri" pitchFamily="34" charset="0"/>
              </a:rPr>
              <a:t>[0]</a:t>
            </a:r>
            <a:endParaRPr lang="en-US" sz="1800" dirty="0">
              <a:latin typeface="Courier New" pitchFamily="49" charset="0"/>
            </a:endParaRPr>
          </a:p>
        </p:txBody>
      </p:sp>
      <p:sp>
        <p:nvSpPr>
          <p:cNvPr id="17" name="Rectangle 23"/>
          <p:cNvSpPr>
            <a:spLocks noChangeArrowheads="1"/>
          </p:cNvSpPr>
          <p:nvPr/>
        </p:nvSpPr>
        <p:spPr bwMode="auto">
          <a:xfrm>
            <a:off x="5589917" y="31242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a:t>
            </a:r>
            <a:endParaRPr lang="en-US" sz="1800" dirty="0">
              <a:latin typeface="Courier New" pitchFamily="49" charset="0"/>
            </a:endParaRPr>
          </a:p>
        </p:txBody>
      </p:sp>
      <p:sp>
        <p:nvSpPr>
          <p:cNvPr id="18" name="Rectangle 23"/>
          <p:cNvSpPr>
            <a:spLocks noChangeArrowheads="1"/>
          </p:cNvSpPr>
          <p:nvPr/>
        </p:nvSpPr>
        <p:spPr bwMode="auto">
          <a:xfrm>
            <a:off x="5589917" y="4953000"/>
            <a:ext cx="1797050" cy="304800"/>
          </a:xfrm>
          <a:prstGeom prst="rect">
            <a:avLst/>
          </a:prstGeom>
          <a:solidFill>
            <a:schemeClr val="bg1">
              <a:lumMod val="95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Linker </a:t>
            </a:r>
            <a:r>
              <a:rPr lang="en-US" sz="1800" b="0" dirty="0" err="1" smtClean="0">
                <a:latin typeface="Calibri" pitchFamily="34" charset="0"/>
              </a:rPr>
              <a:t>vars</a:t>
            </a:r>
            <a:endParaRPr lang="en-US" sz="1800" dirty="0">
              <a:latin typeface="Courier New" pitchFamily="49" charset="0"/>
            </a:endParaRPr>
          </a:p>
        </p:txBody>
      </p:sp>
      <p:sp>
        <p:nvSpPr>
          <p:cNvPr id="19" name="Rectangle 23"/>
          <p:cNvSpPr>
            <a:spLocks noChangeArrowheads="1"/>
          </p:cNvSpPr>
          <p:nvPr/>
        </p:nvSpPr>
        <p:spPr bwMode="auto">
          <a:xfrm>
            <a:off x="5589917" y="37338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argv[argc</a:t>
            </a:r>
            <a:r>
              <a:rPr lang="en-US" sz="1800" b="0" dirty="0" smtClean="0">
                <a:latin typeface="Calibri" pitchFamily="34" charset="0"/>
              </a:rPr>
              <a:t>] == NULL</a:t>
            </a:r>
            <a:endParaRPr lang="en-US" sz="1800" dirty="0">
              <a:latin typeface="Courier New" pitchFamily="49" charset="0"/>
            </a:endParaRPr>
          </a:p>
        </p:txBody>
      </p:sp>
      <p:sp>
        <p:nvSpPr>
          <p:cNvPr id="20" name="Rectangle 23"/>
          <p:cNvSpPr>
            <a:spLocks noChangeArrowheads="1"/>
          </p:cNvSpPr>
          <p:nvPr/>
        </p:nvSpPr>
        <p:spPr bwMode="auto">
          <a:xfrm>
            <a:off x="5589917" y="40386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t>
            </a:r>
            <a:r>
              <a:rPr lang="en-US" sz="1800" b="0" dirty="0" smtClean="0">
                <a:latin typeface="Calibri" pitchFamily="34" charset="0"/>
              </a:rPr>
              <a:t>[argc-1]</a:t>
            </a:r>
            <a:endParaRPr lang="en-US" sz="1800" dirty="0">
              <a:latin typeface="Courier New" pitchFamily="49" charset="0"/>
            </a:endParaRPr>
          </a:p>
        </p:txBody>
      </p:sp>
      <p:sp>
        <p:nvSpPr>
          <p:cNvPr id="21" name="Rectangle 23"/>
          <p:cNvSpPr>
            <a:spLocks noChangeArrowheads="1"/>
          </p:cNvSpPr>
          <p:nvPr/>
        </p:nvSpPr>
        <p:spPr bwMode="auto">
          <a:xfrm>
            <a:off x="5589917" y="46482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t>
            </a:r>
            <a:r>
              <a:rPr lang="en-US" sz="1800" b="0" dirty="0" smtClean="0">
                <a:latin typeface="Calibri" pitchFamily="34" charset="0"/>
              </a:rPr>
              <a:t>[0]</a:t>
            </a:r>
            <a:endParaRPr lang="en-US" sz="1800" dirty="0">
              <a:latin typeface="Courier New" pitchFamily="49" charset="0"/>
            </a:endParaRPr>
          </a:p>
        </p:txBody>
      </p:sp>
      <p:sp>
        <p:nvSpPr>
          <p:cNvPr id="22" name="Rectangle 23"/>
          <p:cNvSpPr>
            <a:spLocks noChangeArrowheads="1"/>
          </p:cNvSpPr>
          <p:nvPr/>
        </p:nvSpPr>
        <p:spPr bwMode="auto">
          <a:xfrm>
            <a:off x="5589917" y="43434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a:t>
            </a:r>
            <a:endParaRPr lang="en-US" sz="1800" dirty="0">
              <a:latin typeface="Courier New" pitchFamily="49" charset="0"/>
            </a:endParaRPr>
          </a:p>
        </p:txBody>
      </p:sp>
      <p:sp>
        <p:nvSpPr>
          <p:cNvPr id="23" name="Rectangle 23"/>
          <p:cNvSpPr>
            <a:spLocks noChangeArrowheads="1"/>
          </p:cNvSpPr>
          <p:nvPr/>
        </p:nvSpPr>
        <p:spPr bwMode="auto">
          <a:xfrm>
            <a:off x="5589917" y="5257800"/>
            <a:ext cx="1797050" cy="3048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a:t>
            </a:r>
            <a:endParaRPr lang="en-US" sz="1800" dirty="0">
              <a:latin typeface="Courier New" pitchFamily="49" charset="0"/>
            </a:endParaRPr>
          </a:p>
        </p:txBody>
      </p:sp>
      <p:sp>
        <p:nvSpPr>
          <p:cNvPr id="24" name="Rectangle 23"/>
          <p:cNvSpPr>
            <a:spLocks noChangeArrowheads="1"/>
          </p:cNvSpPr>
          <p:nvPr/>
        </p:nvSpPr>
        <p:spPr bwMode="auto">
          <a:xfrm>
            <a:off x="5589917" y="5867400"/>
            <a:ext cx="1797050" cy="3048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argc</a:t>
            </a:r>
            <a:endParaRPr lang="en-US" sz="1800" dirty="0">
              <a:latin typeface="Courier New" pitchFamily="49" charset="0"/>
            </a:endParaRPr>
          </a:p>
        </p:txBody>
      </p:sp>
      <p:sp>
        <p:nvSpPr>
          <p:cNvPr id="25" name="Rectangle 23"/>
          <p:cNvSpPr>
            <a:spLocks noChangeArrowheads="1"/>
          </p:cNvSpPr>
          <p:nvPr/>
        </p:nvSpPr>
        <p:spPr bwMode="auto">
          <a:xfrm>
            <a:off x="5589917" y="5562600"/>
            <a:ext cx="1797050" cy="3048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t>
            </a:r>
            <a:endParaRPr lang="en-US" sz="1800" dirty="0">
              <a:latin typeface="Courier New" pitchFamily="49" charset="0"/>
            </a:endParaRPr>
          </a:p>
        </p:txBody>
      </p:sp>
      <p:sp>
        <p:nvSpPr>
          <p:cNvPr id="26" name="TextBox 25"/>
          <p:cNvSpPr txBox="1"/>
          <p:nvPr/>
        </p:nvSpPr>
        <p:spPr>
          <a:xfrm>
            <a:off x="7476404" y="838200"/>
            <a:ext cx="1508020" cy="369332"/>
          </a:xfrm>
          <a:prstGeom prst="rect">
            <a:avLst/>
          </a:prstGeom>
          <a:noFill/>
        </p:spPr>
        <p:txBody>
          <a:bodyPr wrap="none" rtlCol="0">
            <a:spAutoFit/>
          </a:bodyPr>
          <a:lstStyle/>
          <a:p>
            <a:pPr algn="ctr"/>
            <a:r>
              <a:rPr lang="en-US" sz="1800" i="1" dirty="0" smtClean="0">
                <a:solidFill>
                  <a:schemeClr val="tx1">
                    <a:lumMod val="50000"/>
                    <a:lumOff val="50000"/>
                  </a:schemeClr>
                </a:solidFill>
                <a:latin typeface="Calibri" pitchFamily="34" charset="0"/>
              </a:rPr>
              <a:t>Stack bottom</a:t>
            </a:r>
          </a:p>
        </p:txBody>
      </p:sp>
      <p:sp>
        <p:nvSpPr>
          <p:cNvPr id="42" name="Freeform 41"/>
          <p:cNvSpPr/>
          <p:nvPr/>
        </p:nvSpPr>
        <p:spPr bwMode="auto">
          <a:xfrm>
            <a:off x="5263551" y="4875362"/>
            <a:ext cx="324928" cy="836763"/>
          </a:xfrm>
          <a:custGeom>
            <a:avLst/>
            <a:gdLst>
              <a:gd name="connsiteX0" fmla="*/ 324928 w 324928"/>
              <a:gd name="connsiteY0" fmla="*/ 836763 h 836763"/>
              <a:gd name="connsiteX1" fmla="*/ 5751 w 324928"/>
              <a:gd name="connsiteY1" fmla="*/ 353683 h 836763"/>
              <a:gd name="connsiteX2" fmla="*/ 290423 w 324928"/>
              <a:gd name="connsiteY2" fmla="*/ 0 h 836763"/>
            </a:gdLst>
            <a:ahLst/>
            <a:cxnLst>
              <a:cxn ang="0">
                <a:pos x="connsiteX0" y="connsiteY0"/>
              </a:cxn>
              <a:cxn ang="0">
                <a:pos x="connsiteX1" y="connsiteY1"/>
              </a:cxn>
              <a:cxn ang="0">
                <a:pos x="connsiteX2" y="connsiteY2"/>
              </a:cxn>
            </a:cxnLst>
            <a:rect l="l" t="t" r="r" b="b"/>
            <a:pathLst>
              <a:path w="324928" h="836763">
                <a:moveTo>
                  <a:pt x="324928" y="836763"/>
                </a:moveTo>
                <a:cubicBezTo>
                  <a:pt x="168215" y="664953"/>
                  <a:pt x="11502" y="493144"/>
                  <a:pt x="5751" y="353683"/>
                </a:cubicBezTo>
                <a:cubicBezTo>
                  <a:pt x="0" y="214222"/>
                  <a:pt x="145211" y="107111"/>
                  <a:pt x="290423"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43" name="Freeform 42"/>
          <p:cNvSpPr/>
          <p:nvPr/>
        </p:nvSpPr>
        <p:spPr bwMode="auto">
          <a:xfrm>
            <a:off x="5029200" y="2209800"/>
            <a:ext cx="542026" cy="2631056"/>
          </a:xfrm>
          <a:custGeom>
            <a:avLst/>
            <a:gdLst>
              <a:gd name="connsiteX0" fmla="*/ 770626 w 770626"/>
              <a:gd name="connsiteY0" fmla="*/ 2631056 h 2631056"/>
              <a:gd name="connsiteX1" fmla="*/ 2875 w 770626"/>
              <a:gd name="connsiteY1" fmla="*/ 992037 h 2631056"/>
              <a:gd name="connsiteX2" fmla="*/ 753374 w 770626"/>
              <a:gd name="connsiteY2" fmla="*/ 0 h 2631056"/>
            </a:gdLst>
            <a:ahLst/>
            <a:cxnLst>
              <a:cxn ang="0">
                <a:pos x="connsiteX0" y="connsiteY0"/>
              </a:cxn>
              <a:cxn ang="0">
                <a:pos x="connsiteX1" y="connsiteY1"/>
              </a:cxn>
              <a:cxn ang="0">
                <a:pos x="connsiteX2" y="connsiteY2"/>
              </a:cxn>
            </a:cxnLst>
            <a:rect l="l" t="t" r="r" b="b"/>
            <a:pathLst>
              <a:path w="770626" h="2631056">
                <a:moveTo>
                  <a:pt x="770626" y="2631056"/>
                </a:moveTo>
                <a:cubicBezTo>
                  <a:pt x="388188" y="2030801"/>
                  <a:pt x="5750" y="1430546"/>
                  <a:pt x="2875" y="992037"/>
                </a:cubicBezTo>
                <a:cubicBezTo>
                  <a:pt x="0" y="553528"/>
                  <a:pt x="376687" y="276764"/>
                  <a:pt x="753374"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44" name="Freeform 43"/>
          <p:cNvSpPr/>
          <p:nvPr/>
        </p:nvSpPr>
        <p:spPr bwMode="auto">
          <a:xfrm>
            <a:off x="7382774" y="3641785"/>
            <a:ext cx="503207" cy="1777041"/>
          </a:xfrm>
          <a:custGeom>
            <a:avLst/>
            <a:gdLst>
              <a:gd name="connsiteX0" fmla="*/ 0 w 503207"/>
              <a:gd name="connsiteY0" fmla="*/ 1777041 h 1777041"/>
              <a:gd name="connsiteX1" fmla="*/ 500332 w 503207"/>
              <a:gd name="connsiteY1" fmla="*/ 854015 h 1777041"/>
              <a:gd name="connsiteX2" fmla="*/ 17252 w 503207"/>
              <a:gd name="connsiteY2" fmla="*/ 0 h 1777041"/>
            </a:gdLst>
            <a:ahLst/>
            <a:cxnLst>
              <a:cxn ang="0">
                <a:pos x="connsiteX0" y="connsiteY0"/>
              </a:cxn>
              <a:cxn ang="0">
                <a:pos x="connsiteX1" y="connsiteY1"/>
              </a:cxn>
              <a:cxn ang="0">
                <a:pos x="connsiteX2" y="connsiteY2"/>
              </a:cxn>
            </a:cxnLst>
            <a:rect l="l" t="t" r="r" b="b"/>
            <a:pathLst>
              <a:path w="503207" h="1777041">
                <a:moveTo>
                  <a:pt x="0" y="1777041"/>
                </a:moveTo>
                <a:cubicBezTo>
                  <a:pt x="248728" y="1463614"/>
                  <a:pt x="497457" y="1150188"/>
                  <a:pt x="500332" y="854015"/>
                </a:cubicBezTo>
                <a:cubicBezTo>
                  <a:pt x="503207" y="557842"/>
                  <a:pt x="260229" y="278921"/>
                  <a:pt x="17252"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45" name="Freeform 44"/>
          <p:cNvSpPr/>
          <p:nvPr/>
        </p:nvSpPr>
        <p:spPr bwMode="auto">
          <a:xfrm>
            <a:off x="7408653" y="1600200"/>
            <a:ext cx="631166" cy="2014268"/>
          </a:xfrm>
          <a:custGeom>
            <a:avLst/>
            <a:gdLst>
              <a:gd name="connsiteX0" fmla="*/ 0 w 631166"/>
              <a:gd name="connsiteY0" fmla="*/ 2242868 h 2242868"/>
              <a:gd name="connsiteX1" fmla="*/ 629728 w 631166"/>
              <a:gd name="connsiteY1" fmla="*/ 854015 h 2242868"/>
              <a:gd name="connsiteX2" fmla="*/ 8626 w 631166"/>
              <a:gd name="connsiteY2" fmla="*/ 0 h 2242868"/>
            </a:gdLst>
            <a:ahLst/>
            <a:cxnLst>
              <a:cxn ang="0">
                <a:pos x="connsiteX0" y="connsiteY0"/>
              </a:cxn>
              <a:cxn ang="0">
                <a:pos x="connsiteX1" y="connsiteY1"/>
              </a:cxn>
              <a:cxn ang="0">
                <a:pos x="connsiteX2" y="connsiteY2"/>
              </a:cxn>
            </a:cxnLst>
            <a:rect l="l" t="t" r="r" b="b"/>
            <a:pathLst>
              <a:path w="631166" h="2242868">
                <a:moveTo>
                  <a:pt x="0" y="2242868"/>
                </a:moveTo>
                <a:cubicBezTo>
                  <a:pt x="314145" y="1735347"/>
                  <a:pt x="628290" y="1227826"/>
                  <a:pt x="629728" y="854015"/>
                </a:cubicBezTo>
                <a:cubicBezTo>
                  <a:pt x="631166" y="480204"/>
                  <a:pt x="319896" y="240102"/>
                  <a:pt x="8626"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4" name="Rectangle 33"/>
          <p:cNvSpPr>
            <a:spLocks noChangeArrowheads="1"/>
          </p:cNvSpPr>
          <p:nvPr/>
        </p:nvSpPr>
        <p:spPr bwMode="auto">
          <a:xfrm>
            <a:off x="5589917" y="6172200"/>
            <a:ext cx="1797050" cy="6096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a:cs typeface="Calibri"/>
              </a:rPr>
              <a:t>Stack frame for </a:t>
            </a:r>
          </a:p>
          <a:p>
            <a:pPr algn="ctr" eaLnBrk="1" hangingPunct="1">
              <a:lnSpc>
                <a:spcPct val="100000"/>
              </a:lnSpc>
            </a:pPr>
            <a:r>
              <a:rPr lang="en-US" sz="1800" b="0" dirty="0" smtClean="0">
                <a:latin typeface="Courier New"/>
                <a:cs typeface="Courier New"/>
              </a:rPr>
              <a:t>main</a:t>
            </a:r>
            <a:endParaRPr lang="en-US" sz="1800" b="0" dirty="0">
              <a:latin typeface="Courier New"/>
              <a:cs typeface="Courier New"/>
            </a:endParaRPr>
          </a:p>
        </p:txBody>
      </p:sp>
      <p:sp>
        <p:nvSpPr>
          <p:cNvPr id="35" name="TextBox 34"/>
          <p:cNvSpPr txBox="1"/>
          <p:nvPr/>
        </p:nvSpPr>
        <p:spPr>
          <a:xfrm>
            <a:off x="7476404" y="6488668"/>
            <a:ext cx="1126831" cy="369332"/>
          </a:xfrm>
          <a:prstGeom prst="rect">
            <a:avLst/>
          </a:prstGeom>
          <a:noFill/>
        </p:spPr>
        <p:txBody>
          <a:bodyPr wrap="none" rtlCol="0">
            <a:spAutoFit/>
          </a:bodyPr>
          <a:lstStyle/>
          <a:p>
            <a:pPr algn="ctr"/>
            <a:r>
              <a:rPr lang="en-US" sz="1800" i="1" dirty="0" smtClean="0">
                <a:solidFill>
                  <a:schemeClr val="tx1">
                    <a:lumMod val="50000"/>
                    <a:lumOff val="50000"/>
                  </a:schemeClr>
                </a:solidFill>
                <a:latin typeface="Calibri" pitchFamily="34" charset="0"/>
              </a:rPr>
              <a:t>Stack top</a:t>
            </a:r>
          </a:p>
        </p:txBody>
      </p:sp>
      <p:sp>
        <p:nvSpPr>
          <p:cNvPr id="36" name="TextBox 35"/>
          <p:cNvSpPr txBox="1"/>
          <p:nvPr/>
        </p:nvSpPr>
        <p:spPr>
          <a:xfrm>
            <a:off x="8077200" y="3429000"/>
            <a:ext cx="1154320" cy="369332"/>
          </a:xfrm>
          <a:prstGeom prst="rect">
            <a:avLst/>
          </a:prstGeom>
          <a:noFill/>
        </p:spPr>
        <p:txBody>
          <a:bodyPr wrap="none" rtlCol="0">
            <a:spAutoFit/>
          </a:bodyPr>
          <a:lstStyle/>
          <a:p>
            <a:r>
              <a:rPr lang="en-US" sz="1800" dirty="0" smtClean="0">
                <a:latin typeface="Courier New"/>
                <a:cs typeface="Courier New"/>
              </a:rPr>
              <a:t>environ</a:t>
            </a:r>
          </a:p>
        </p:txBody>
      </p:sp>
      <p:cxnSp>
        <p:nvCxnSpPr>
          <p:cNvPr id="38" name="Straight Arrow Connector 37"/>
          <p:cNvCxnSpPr/>
          <p:nvPr/>
        </p:nvCxnSpPr>
        <p:spPr bwMode="auto">
          <a:xfrm rot="10800000" flipV="1">
            <a:off x="7408654" y="3656798"/>
            <a:ext cx="668547" cy="802"/>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idx="1"/>
          </p:nvPr>
        </p:nvSpPr>
        <p:spPr>
          <a:xfrm>
            <a:off x="228600" y="1143000"/>
            <a:ext cx="5334000" cy="5410200"/>
          </a:xfrm>
        </p:spPr>
        <p:txBody>
          <a:bodyPr/>
          <a:lstStyle/>
          <a:p>
            <a:r>
              <a:rPr lang="en-US" sz="2000" b="1" dirty="0" err="1">
                <a:latin typeface="Courier New"/>
                <a:cs typeface="Courier New"/>
              </a:rPr>
              <a:t>int</a:t>
            </a:r>
            <a:r>
              <a:rPr lang="en-US" sz="2000" b="1" dirty="0">
                <a:latin typeface="Courier New"/>
                <a:cs typeface="Courier New"/>
              </a:rPr>
              <a:t> </a:t>
            </a:r>
            <a:r>
              <a:rPr lang="en-US" sz="2000" b="1" dirty="0" err="1" smtClean="0">
                <a:latin typeface="Courier New"/>
                <a:cs typeface="Courier New"/>
              </a:rPr>
              <a:t>execve</a:t>
            </a:r>
            <a:r>
              <a:rPr lang="en-US" sz="2000" b="1" dirty="0" smtClean="0">
                <a:latin typeface="Courier New"/>
                <a:cs typeface="Courier New"/>
              </a:rPr>
              <a:t>(</a:t>
            </a:r>
            <a:br>
              <a:rPr lang="en-US" sz="2000" b="1" dirty="0" smtClean="0">
                <a:latin typeface="Courier New"/>
                <a:cs typeface="Courier New"/>
              </a:rPr>
            </a:br>
            <a:r>
              <a:rPr lang="en-US" sz="2000" b="1" dirty="0" smtClean="0">
                <a:latin typeface="Courier New"/>
                <a:cs typeface="Courier New"/>
              </a:rPr>
              <a:t>  char *filename, </a:t>
            </a:r>
            <a:br>
              <a:rPr lang="en-US" sz="2000" b="1" dirty="0" smtClean="0">
                <a:latin typeface="Courier New"/>
                <a:cs typeface="Courier New"/>
              </a:rPr>
            </a:br>
            <a:r>
              <a:rPr lang="en-US" sz="2000" b="1" dirty="0" smtClean="0">
                <a:latin typeface="Courier New"/>
                <a:cs typeface="Courier New"/>
              </a:rPr>
              <a:t>  char </a:t>
            </a:r>
            <a:r>
              <a:rPr lang="en-US" sz="2000" b="1" dirty="0">
                <a:latin typeface="Courier New"/>
                <a:cs typeface="Courier New"/>
              </a:rPr>
              <a:t>*</a:t>
            </a:r>
            <a:r>
              <a:rPr lang="en-US" sz="2000" b="1" dirty="0" err="1" smtClean="0">
                <a:latin typeface="Courier New"/>
                <a:cs typeface="Courier New"/>
              </a:rPr>
              <a:t>argv</a:t>
            </a:r>
            <a:r>
              <a:rPr lang="en-US" sz="2000" b="1" dirty="0" smtClean="0">
                <a:latin typeface="Courier New"/>
                <a:cs typeface="Courier New"/>
              </a:rPr>
              <a:t>[], </a:t>
            </a:r>
            <a:br>
              <a:rPr lang="en-US" sz="2000" b="1" dirty="0" smtClean="0">
                <a:latin typeface="Courier New"/>
                <a:cs typeface="Courier New"/>
              </a:rPr>
            </a:br>
            <a:r>
              <a:rPr lang="en-US" sz="2000" b="1" dirty="0" smtClean="0">
                <a:latin typeface="Courier New"/>
                <a:cs typeface="Courier New"/>
              </a:rPr>
              <a:t>  char *</a:t>
            </a:r>
            <a:r>
              <a:rPr lang="en-US" sz="2000" b="1" dirty="0" err="1" smtClean="0">
                <a:latin typeface="Courier New"/>
                <a:cs typeface="Courier New"/>
              </a:rPr>
              <a:t>envp</a:t>
            </a:r>
            <a:r>
              <a:rPr lang="en-US" sz="2000" b="1" dirty="0" smtClean="0">
                <a:latin typeface="Courier New"/>
                <a:cs typeface="Courier New"/>
              </a:rPr>
              <a:t>[]</a:t>
            </a:r>
            <a:br>
              <a:rPr lang="en-US" sz="2000" b="1" dirty="0" smtClean="0">
                <a:latin typeface="Courier New"/>
                <a:cs typeface="Courier New"/>
              </a:rPr>
            </a:br>
            <a:r>
              <a:rPr lang="en-US" sz="2000" b="1" dirty="0" smtClean="0">
                <a:latin typeface="Courier New"/>
                <a:cs typeface="Courier New"/>
              </a:rPr>
              <a:t>)</a:t>
            </a:r>
            <a:endParaRPr lang="en-US" b="1" dirty="0" smtClean="0"/>
          </a:p>
          <a:p>
            <a:r>
              <a:rPr lang="en-US" dirty="0" smtClean="0"/>
              <a:t>Environment variables:</a:t>
            </a:r>
          </a:p>
          <a:p>
            <a:pPr lvl="1"/>
            <a:r>
              <a:rPr lang="en-US" dirty="0" smtClean="0"/>
              <a:t>“name=value” strings</a:t>
            </a:r>
          </a:p>
          <a:p>
            <a:pPr lvl="1"/>
            <a:r>
              <a:rPr lang="en-US" b="1" dirty="0" err="1" smtClean="0">
                <a:latin typeface="Courier New"/>
                <a:cs typeface="Courier New"/>
              </a:rPr>
              <a:t>getenv</a:t>
            </a:r>
            <a:r>
              <a:rPr lang="en-US" dirty="0" smtClean="0">
                <a:latin typeface="Courier New"/>
                <a:cs typeface="Courier New"/>
              </a:rPr>
              <a:t> </a:t>
            </a:r>
            <a:r>
              <a:rPr lang="en-US" dirty="0" smtClean="0"/>
              <a:t>and</a:t>
            </a:r>
            <a:r>
              <a:rPr lang="en-US" dirty="0" smtClean="0">
                <a:latin typeface="Courier New"/>
                <a:cs typeface="Courier New"/>
              </a:rPr>
              <a:t> </a:t>
            </a:r>
            <a:r>
              <a:rPr lang="en-US" b="1" dirty="0" err="1" smtClean="0">
                <a:latin typeface="Courier New"/>
                <a:cs typeface="Courier New"/>
              </a:rPr>
              <a:t>putenv</a:t>
            </a:r>
            <a:endParaRPr lang="en-US" b="1" dirty="0" smtClean="0">
              <a:latin typeface="Courier New"/>
              <a:cs typeface="Courier New"/>
            </a:endParaRPr>
          </a:p>
          <a:p>
            <a:r>
              <a:rPr lang="en-US" dirty="0" smtClean="0"/>
              <a:t>Simpler variants: </a:t>
            </a:r>
            <a:r>
              <a:rPr lang="en-US" b="1" dirty="0" err="1" smtClean="0">
                <a:latin typeface="Courier New"/>
                <a:cs typeface="Courier New"/>
              </a:rPr>
              <a:t>execlp</a:t>
            </a:r>
            <a:r>
              <a:rPr lang="en-US" dirty="0" smtClean="0"/>
              <a:t>, </a:t>
            </a:r>
            <a:r>
              <a:rPr lang="en-US" b="1" dirty="0" err="1" smtClean="0">
                <a:latin typeface="Courier New"/>
                <a:cs typeface="Courier New"/>
              </a:rPr>
              <a:t>execv</a:t>
            </a:r>
            <a:r>
              <a:rPr lang="en-US" dirty="0" smtClean="0"/>
              <a:t>, ...</a:t>
            </a:r>
          </a:p>
          <a:p>
            <a:r>
              <a:rPr lang="en-US" dirty="0" smtClean="0"/>
              <a:t>Serial execution: </a:t>
            </a:r>
            <a:r>
              <a:rPr lang="en-US" b="1" dirty="0" smtClean="0">
                <a:latin typeface="Courier New"/>
                <a:cs typeface="Courier New"/>
              </a:rPr>
              <a:t>system()</a:t>
            </a:r>
            <a:endParaRPr lang="en-US" b="1" dirty="0">
              <a:latin typeface="Courier New"/>
              <a:cs typeface="Courier New"/>
            </a:endParaRPr>
          </a:p>
        </p:txBody>
      </p:sp>
      <p:sp>
        <p:nvSpPr>
          <p:cNvPr id="503810" name="Rectangle 2"/>
          <p:cNvSpPr>
            <a:spLocks noGrp="1" noChangeArrowheads="1"/>
          </p:cNvSpPr>
          <p:nvPr>
            <p:ph type="title"/>
          </p:nvPr>
        </p:nvSpPr>
        <p:spPr>
          <a:xfrm>
            <a:off x="228600" y="381000"/>
            <a:ext cx="8610600" cy="573088"/>
          </a:xfrm>
        </p:spPr>
        <p:txBody>
          <a:bodyPr/>
          <a:lstStyle/>
          <a:p>
            <a:r>
              <a:rPr lang="en-US" sz="3400" dirty="0" err="1" smtClean="0">
                <a:latin typeface="Courier New" pitchFamily="49" charset="0"/>
              </a:rPr>
              <a:t>execve</a:t>
            </a:r>
            <a:r>
              <a:rPr lang="en-US" sz="3400" dirty="0" smtClean="0">
                <a:latin typeface="Courier" pitchFamily="49" charset="0"/>
              </a:rPr>
              <a:t>:</a:t>
            </a:r>
            <a:r>
              <a:rPr lang="en-US" sz="3400" dirty="0" smtClean="0"/>
              <a:t> </a:t>
            </a:r>
            <a:r>
              <a:rPr lang="en-US" sz="3400" dirty="0"/>
              <a:t>Loading and Running Programs</a:t>
            </a:r>
          </a:p>
        </p:txBody>
      </p:sp>
      <p:sp>
        <p:nvSpPr>
          <p:cNvPr id="4" name="Rectangle 22"/>
          <p:cNvSpPr>
            <a:spLocks noChangeArrowheads="1"/>
          </p:cNvSpPr>
          <p:nvPr/>
        </p:nvSpPr>
        <p:spPr bwMode="auto">
          <a:xfrm>
            <a:off x="5589917" y="990600"/>
            <a:ext cx="1797050" cy="6096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600" b="0" dirty="0" smtClean="0">
                <a:latin typeface="Calibri" pitchFamily="34" charset="0"/>
              </a:rPr>
              <a:t>Null-terminated</a:t>
            </a:r>
          </a:p>
          <a:p>
            <a:pPr algn="ctr" eaLnBrk="1" hangingPunct="1">
              <a:lnSpc>
                <a:spcPct val="100000"/>
              </a:lnSpc>
            </a:pPr>
            <a:r>
              <a:rPr lang="en-US" sz="1600" b="0" dirty="0" err="1" smtClean="0">
                <a:latin typeface="Calibri" pitchFamily="34" charset="0"/>
              </a:rPr>
              <a:t>env</a:t>
            </a:r>
            <a:r>
              <a:rPr lang="en-US" sz="1600" b="0" dirty="0" smtClean="0">
                <a:latin typeface="Calibri" pitchFamily="34" charset="0"/>
              </a:rPr>
              <a:t> </a:t>
            </a:r>
            <a:r>
              <a:rPr lang="en-US" sz="1600" b="0" dirty="0" err="1" smtClean="0">
                <a:latin typeface="Calibri" pitchFamily="34" charset="0"/>
              </a:rPr>
              <a:t>var</a:t>
            </a:r>
            <a:r>
              <a:rPr lang="en-US" sz="1600" b="0" dirty="0" smtClean="0">
                <a:latin typeface="Calibri" pitchFamily="34" charset="0"/>
              </a:rPr>
              <a:t> strings</a:t>
            </a:r>
          </a:p>
        </p:txBody>
      </p:sp>
      <p:sp>
        <p:nvSpPr>
          <p:cNvPr id="5" name="Rectangle 23"/>
          <p:cNvSpPr>
            <a:spLocks noChangeArrowheads="1"/>
          </p:cNvSpPr>
          <p:nvPr/>
        </p:nvSpPr>
        <p:spPr bwMode="auto">
          <a:xfrm>
            <a:off x="5589917" y="2209800"/>
            <a:ext cx="1797050" cy="304800"/>
          </a:xfrm>
          <a:prstGeom prst="rect">
            <a:avLst/>
          </a:prstGeom>
          <a:solidFill>
            <a:schemeClr val="bg1">
              <a:lumMod val="95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unused</a:t>
            </a:r>
            <a:endParaRPr lang="en-US" sz="1800" dirty="0">
              <a:latin typeface="Courier New" pitchFamily="49" charset="0"/>
            </a:endParaRPr>
          </a:p>
        </p:txBody>
      </p:sp>
      <p:sp>
        <p:nvSpPr>
          <p:cNvPr id="12" name="Rectangle 22"/>
          <p:cNvSpPr>
            <a:spLocks noChangeArrowheads="1"/>
          </p:cNvSpPr>
          <p:nvPr/>
        </p:nvSpPr>
        <p:spPr bwMode="auto">
          <a:xfrm>
            <a:off x="5589917" y="1600200"/>
            <a:ext cx="1797050" cy="6096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r>
              <a:rPr lang="en-US" sz="1600" b="0" dirty="0" smtClean="0">
                <a:latin typeface="Calibri" pitchFamily="34" charset="0"/>
              </a:rPr>
              <a:t>Null-terminated</a:t>
            </a:r>
          </a:p>
          <a:p>
            <a:pPr algn="ctr" eaLnBrk="1" hangingPunct="1"/>
            <a:r>
              <a:rPr lang="en-US" sz="1600" b="0" dirty="0" err="1" smtClean="0">
                <a:latin typeface="Calibri" pitchFamily="34" charset="0"/>
              </a:rPr>
              <a:t>cmd</a:t>
            </a:r>
            <a:r>
              <a:rPr lang="en-US" sz="1600" b="0" dirty="0" smtClean="0">
                <a:latin typeface="Calibri" pitchFamily="34" charset="0"/>
              </a:rPr>
              <a:t> line </a:t>
            </a:r>
            <a:r>
              <a:rPr lang="en-US" sz="1600" b="0" dirty="0" err="1" smtClean="0">
                <a:latin typeface="Calibri" pitchFamily="34" charset="0"/>
              </a:rPr>
              <a:t>arg</a:t>
            </a:r>
            <a:r>
              <a:rPr lang="en-US" sz="1600" b="0" dirty="0" smtClean="0">
                <a:latin typeface="Calibri" pitchFamily="34" charset="0"/>
              </a:rPr>
              <a:t> strings</a:t>
            </a:r>
          </a:p>
        </p:txBody>
      </p:sp>
      <p:sp>
        <p:nvSpPr>
          <p:cNvPr id="13" name="Rectangle 23"/>
          <p:cNvSpPr>
            <a:spLocks noChangeArrowheads="1"/>
          </p:cNvSpPr>
          <p:nvPr/>
        </p:nvSpPr>
        <p:spPr bwMode="auto">
          <a:xfrm>
            <a:off x="5589917" y="25146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envp[n</a:t>
            </a:r>
            <a:r>
              <a:rPr lang="en-US" sz="1800" b="0" dirty="0" smtClean="0">
                <a:latin typeface="Calibri" pitchFamily="34" charset="0"/>
              </a:rPr>
              <a:t>] == NULL</a:t>
            </a:r>
            <a:endParaRPr lang="en-US" sz="1800" dirty="0">
              <a:latin typeface="Courier New" pitchFamily="49" charset="0"/>
            </a:endParaRPr>
          </a:p>
        </p:txBody>
      </p:sp>
      <p:sp>
        <p:nvSpPr>
          <p:cNvPr id="15" name="Rectangle 23"/>
          <p:cNvSpPr>
            <a:spLocks noChangeArrowheads="1"/>
          </p:cNvSpPr>
          <p:nvPr/>
        </p:nvSpPr>
        <p:spPr bwMode="auto">
          <a:xfrm>
            <a:off x="5589917" y="28194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a:t>
            </a:r>
            <a:r>
              <a:rPr lang="en-US" sz="1800" b="0" dirty="0" smtClean="0">
                <a:latin typeface="Calibri" pitchFamily="34" charset="0"/>
              </a:rPr>
              <a:t>[n-1]</a:t>
            </a:r>
            <a:endParaRPr lang="en-US" sz="1800" dirty="0">
              <a:latin typeface="Courier New" pitchFamily="49" charset="0"/>
            </a:endParaRPr>
          </a:p>
        </p:txBody>
      </p:sp>
      <p:sp>
        <p:nvSpPr>
          <p:cNvPr id="16" name="Rectangle 23"/>
          <p:cNvSpPr>
            <a:spLocks noChangeArrowheads="1"/>
          </p:cNvSpPr>
          <p:nvPr/>
        </p:nvSpPr>
        <p:spPr bwMode="auto">
          <a:xfrm>
            <a:off x="5589917" y="34290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a:t>
            </a:r>
            <a:r>
              <a:rPr lang="en-US" sz="1800" b="0" dirty="0" smtClean="0">
                <a:latin typeface="Calibri" pitchFamily="34" charset="0"/>
              </a:rPr>
              <a:t>[0]</a:t>
            </a:r>
            <a:endParaRPr lang="en-US" sz="1800" dirty="0">
              <a:latin typeface="Courier New" pitchFamily="49" charset="0"/>
            </a:endParaRPr>
          </a:p>
        </p:txBody>
      </p:sp>
      <p:sp>
        <p:nvSpPr>
          <p:cNvPr id="17" name="Rectangle 23"/>
          <p:cNvSpPr>
            <a:spLocks noChangeArrowheads="1"/>
          </p:cNvSpPr>
          <p:nvPr/>
        </p:nvSpPr>
        <p:spPr bwMode="auto">
          <a:xfrm>
            <a:off x="5589917" y="3124200"/>
            <a:ext cx="1797050" cy="304800"/>
          </a:xfrm>
          <a:prstGeom prst="rect">
            <a:avLst/>
          </a:prstGeom>
          <a:solidFill>
            <a:srgbClr val="D5F1CF"/>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a:t>
            </a:r>
            <a:endParaRPr lang="en-US" sz="1800" dirty="0">
              <a:latin typeface="Courier New" pitchFamily="49" charset="0"/>
            </a:endParaRPr>
          </a:p>
        </p:txBody>
      </p:sp>
      <p:sp>
        <p:nvSpPr>
          <p:cNvPr id="18" name="Rectangle 23"/>
          <p:cNvSpPr>
            <a:spLocks noChangeArrowheads="1"/>
          </p:cNvSpPr>
          <p:nvPr/>
        </p:nvSpPr>
        <p:spPr bwMode="auto">
          <a:xfrm>
            <a:off x="5589917" y="4953000"/>
            <a:ext cx="1797050" cy="304800"/>
          </a:xfrm>
          <a:prstGeom prst="rect">
            <a:avLst/>
          </a:prstGeom>
          <a:solidFill>
            <a:schemeClr val="bg1">
              <a:lumMod val="95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Linker </a:t>
            </a:r>
            <a:r>
              <a:rPr lang="en-US" sz="1800" b="0" dirty="0" err="1" smtClean="0">
                <a:latin typeface="Calibri" pitchFamily="34" charset="0"/>
              </a:rPr>
              <a:t>vars</a:t>
            </a:r>
            <a:endParaRPr lang="en-US" sz="1800" dirty="0">
              <a:latin typeface="Courier New" pitchFamily="49" charset="0"/>
            </a:endParaRPr>
          </a:p>
        </p:txBody>
      </p:sp>
      <p:sp>
        <p:nvSpPr>
          <p:cNvPr id="19" name="Rectangle 23"/>
          <p:cNvSpPr>
            <a:spLocks noChangeArrowheads="1"/>
          </p:cNvSpPr>
          <p:nvPr/>
        </p:nvSpPr>
        <p:spPr bwMode="auto">
          <a:xfrm>
            <a:off x="5589917" y="37338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argv[argc</a:t>
            </a:r>
            <a:r>
              <a:rPr lang="en-US" sz="1800" b="0" dirty="0" smtClean="0">
                <a:latin typeface="Calibri" pitchFamily="34" charset="0"/>
              </a:rPr>
              <a:t>] == NULL</a:t>
            </a:r>
            <a:endParaRPr lang="en-US" sz="1800" dirty="0">
              <a:latin typeface="Courier New" pitchFamily="49" charset="0"/>
            </a:endParaRPr>
          </a:p>
        </p:txBody>
      </p:sp>
      <p:sp>
        <p:nvSpPr>
          <p:cNvPr id="20" name="Rectangle 23"/>
          <p:cNvSpPr>
            <a:spLocks noChangeArrowheads="1"/>
          </p:cNvSpPr>
          <p:nvPr/>
        </p:nvSpPr>
        <p:spPr bwMode="auto">
          <a:xfrm>
            <a:off x="5589917" y="40386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t>
            </a:r>
            <a:r>
              <a:rPr lang="en-US" sz="1800" b="0" dirty="0" smtClean="0">
                <a:latin typeface="Calibri" pitchFamily="34" charset="0"/>
              </a:rPr>
              <a:t>[argc-1]</a:t>
            </a:r>
            <a:endParaRPr lang="en-US" sz="1800" dirty="0">
              <a:latin typeface="Courier New" pitchFamily="49" charset="0"/>
            </a:endParaRPr>
          </a:p>
        </p:txBody>
      </p:sp>
      <p:sp>
        <p:nvSpPr>
          <p:cNvPr id="21" name="Rectangle 23"/>
          <p:cNvSpPr>
            <a:spLocks noChangeArrowheads="1"/>
          </p:cNvSpPr>
          <p:nvPr/>
        </p:nvSpPr>
        <p:spPr bwMode="auto">
          <a:xfrm>
            <a:off x="5589917" y="46482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t>
            </a:r>
            <a:r>
              <a:rPr lang="en-US" sz="1800" b="0" dirty="0" smtClean="0">
                <a:latin typeface="Calibri" pitchFamily="34" charset="0"/>
              </a:rPr>
              <a:t>[0]</a:t>
            </a:r>
            <a:endParaRPr lang="en-US" sz="1800" dirty="0">
              <a:latin typeface="Courier New" pitchFamily="49" charset="0"/>
            </a:endParaRPr>
          </a:p>
        </p:txBody>
      </p:sp>
      <p:sp>
        <p:nvSpPr>
          <p:cNvPr id="22" name="Rectangle 23"/>
          <p:cNvSpPr>
            <a:spLocks noChangeArrowheads="1"/>
          </p:cNvSpPr>
          <p:nvPr/>
        </p:nvSpPr>
        <p:spPr bwMode="auto">
          <a:xfrm>
            <a:off x="5589917" y="43434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pitchFamily="34" charset="0"/>
              </a:rPr>
              <a:t>…</a:t>
            </a:r>
            <a:endParaRPr lang="en-US" sz="1800" dirty="0">
              <a:latin typeface="Courier New" pitchFamily="49" charset="0"/>
            </a:endParaRPr>
          </a:p>
        </p:txBody>
      </p:sp>
      <p:sp>
        <p:nvSpPr>
          <p:cNvPr id="23" name="Rectangle 23"/>
          <p:cNvSpPr>
            <a:spLocks noChangeArrowheads="1"/>
          </p:cNvSpPr>
          <p:nvPr/>
        </p:nvSpPr>
        <p:spPr bwMode="auto">
          <a:xfrm>
            <a:off x="5589917" y="5257800"/>
            <a:ext cx="1797050" cy="3048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envp</a:t>
            </a:r>
            <a:endParaRPr lang="en-US" sz="1800" dirty="0">
              <a:latin typeface="Courier New" pitchFamily="49" charset="0"/>
            </a:endParaRPr>
          </a:p>
        </p:txBody>
      </p:sp>
      <p:sp>
        <p:nvSpPr>
          <p:cNvPr id="24" name="Rectangle 23"/>
          <p:cNvSpPr>
            <a:spLocks noChangeArrowheads="1"/>
          </p:cNvSpPr>
          <p:nvPr/>
        </p:nvSpPr>
        <p:spPr bwMode="auto">
          <a:xfrm>
            <a:off x="5589917" y="5867400"/>
            <a:ext cx="1797050" cy="3048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argc</a:t>
            </a:r>
            <a:endParaRPr lang="en-US" sz="1800" dirty="0">
              <a:latin typeface="Courier New" pitchFamily="49" charset="0"/>
            </a:endParaRPr>
          </a:p>
        </p:txBody>
      </p:sp>
      <p:sp>
        <p:nvSpPr>
          <p:cNvPr id="25" name="Rectangle 23"/>
          <p:cNvSpPr>
            <a:spLocks noChangeArrowheads="1"/>
          </p:cNvSpPr>
          <p:nvPr/>
        </p:nvSpPr>
        <p:spPr bwMode="auto">
          <a:xfrm>
            <a:off x="5589917" y="5562600"/>
            <a:ext cx="1797050" cy="3048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err="1" smtClean="0">
                <a:latin typeface="Calibri" pitchFamily="34" charset="0"/>
              </a:rPr>
              <a:t>argv</a:t>
            </a:r>
            <a:endParaRPr lang="en-US" sz="1800" dirty="0">
              <a:latin typeface="Courier New" pitchFamily="49" charset="0"/>
            </a:endParaRPr>
          </a:p>
        </p:txBody>
      </p:sp>
      <p:sp>
        <p:nvSpPr>
          <p:cNvPr id="26" name="TextBox 25"/>
          <p:cNvSpPr txBox="1"/>
          <p:nvPr/>
        </p:nvSpPr>
        <p:spPr>
          <a:xfrm>
            <a:off x="7476404" y="838200"/>
            <a:ext cx="1508020" cy="369332"/>
          </a:xfrm>
          <a:prstGeom prst="rect">
            <a:avLst/>
          </a:prstGeom>
          <a:noFill/>
        </p:spPr>
        <p:txBody>
          <a:bodyPr wrap="none" rtlCol="0">
            <a:spAutoFit/>
          </a:bodyPr>
          <a:lstStyle/>
          <a:p>
            <a:pPr algn="ctr"/>
            <a:r>
              <a:rPr lang="en-US" sz="1800" i="1" dirty="0" smtClean="0">
                <a:solidFill>
                  <a:schemeClr val="tx1">
                    <a:lumMod val="50000"/>
                    <a:lumOff val="50000"/>
                  </a:schemeClr>
                </a:solidFill>
                <a:latin typeface="Calibri" pitchFamily="34" charset="0"/>
              </a:rPr>
              <a:t>Stack bottom</a:t>
            </a:r>
          </a:p>
        </p:txBody>
      </p:sp>
      <p:sp>
        <p:nvSpPr>
          <p:cNvPr id="42" name="Freeform 41"/>
          <p:cNvSpPr/>
          <p:nvPr/>
        </p:nvSpPr>
        <p:spPr bwMode="auto">
          <a:xfrm>
            <a:off x="5263551" y="4875362"/>
            <a:ext cx="324928" cy="836763"/>
          </a:xfrm>
          <a:custGeom>
            <a:avLst/>
            <a:gdLst>
              <a:gd name="connsiteX0" fmla="*/ 324928 w 324928"/>
              <a:gd name="connsiteY0" fmla="*/ 836763 h 836763"/>
              <a:gd name="connsiteX1" fmla="*/ 5751 w 324928"/>
              <a:gd name="connsiteY1" fmla="*/ 353683 h 836763"/>
              <a:gd name="connsiteX2" fmla="*/ 290423 w 324928"/>
              <a:gd name="connsiteY2" fmla="*/ 0 h 836763"/>
            </a:gdLst>
            <a:ahLst/>
            <a:cxnLst>
              <a:cxn ang="0">
                <a:pos x="connsiteX0" y="connsiteY0"/>
              </a:cxn>
              <a:cxn ang="0">
                <a:pos x="connsiteX1" y="connsiteY1"/>
              </a:cxn>
              <a:cxn ang="0">
                <a:pos x="connsiteX2" y="connsiteY2"/>
              </a:cxn>
            </a:cxnLst>
            <a:rect l="l" t="t" r="r" b="b"/>
            <a:pathLst>
              <a:path w="324928" h="836763">
                <a:moveTo>
                  <a:pt x="324928" y="836763"/>
                </a:moveTo>
                <a:cubicBezTo>
                  <a:pt x="168215" y="664953"/>
                  <a:pt x="11502" y="493144"/>
                  <a:pt x="5751" y="353683"/>
                </a:cubicBezTo>
                <a:cubicBezTo>
                  <a:pt x="0" y="214222"/>
                  <a:pt x="145211" y="107111"/>
                  <a:pt x="290423"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43" name="Freeform 42"/>
          <p:cNvSpPr/>
          <p:nvPr/>
        </p:nvSpPr>
        <p:spPr bwMode="auto">
          <a:xfrm>
            <a:off x="5029200" y="2209800"/>
            <a:ext cx="542026" cy="2631056"/>
          </a:xfrm>
          <a:custGeom>
            <a:avLst/>
            <a:gdLst>
              <a:gd name="connsiteX0" fmla="*/ 770626 w 770626"/>
              <a:gd name="connsiteY0" fmla="*/ 2631056 h 2631056"/>
              <a:gd name="connsiteX1" fmla="*/ 2875 w 770626"/>
              <a:gd name="connsiteY1" fmla="*/ 992037 h 2631056"/>
              <a:gd name="connsiteX2" fmla="*/ 753374 w 770626"/>
              <a:gd name="connsiteY2" fmla="*/ 0 h 2631056"/>
            </a:gdLst>
            <a:ahLst/>
            <a:cxnLst>
              <a:cxn ang="0">
                <a:pos x="connsiteX0" y="connsiteY0"/>
              </a:cxn>
              <a:cxn ang="0">
                <a:pos x="connsiteX1" y="connsiteY1"/>
              </a:cxn>
              <a:cxn ang="0">
                <a:pos x="connsiteX2" y="connsiteY2"/>
              </a:cxn>
            </a:cxnLst>
            <a:rect l="l" t="t" r="r" b="b"/>
            <a:pathLst>
              <a:path w="770626" h="2631056">
                <a:moveTo>
                  <a:pt x="770626" y="2631056"/>
                </a:moveTo>
                <a:cubicBezTo>
                  <a:pt x="388188" y="2030801"/>
                  <a:pt x="5750" y="1430546"/>
                  <a:pt x="2875" y="992037"/>
                </a:cubicBezTo>
                <a:cubicBezTo>
                  <a:pt x="0" y="553528"/>
                  <a:pt x="376687" y="276764"/>
                  <a:pt x="753374"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44" name="Freeform 43"/>
          <p:cNvSpPr/>
          <p:nvPr/>
        </p:nvSpPr>
        <p:spPr bwMode="auto">
          <a:xfrm>
            <a:off x="7382774" y="3641785"/>
            <a:ext cx="503207" cy="1777041"/>
          </a:xfrm>
          <a:custGeom>
            <a:avLst/>
            <a:gdLst>
              <a:gd name="connsiteX0" fmla="*/ 0 w 503207"/>
              <a:gd name="connsiteY0" fmla="*/ 1777041 h 1777041"/>
              <a:gd name="connsiteX1" fmla="*/ 500332 w 503207"/>
              <a:gd name="connsiteY1" fmla="*/ 854015 h 1777041"/>
              <a:gd name="connsiteX2" fmla="*/ 17252 w 503207"/>
              <a:gd name="connsiteY2" fmla="*/ 0 h 1777041"/>
            </a:gdLst>
            <a:ahLst/>
            <a:cxnLst>
              <a:cxn ang="0">
                <a:pos x="connsiteX0" y="connsiteY0"/>
              </a:cxn>
              <a:cxn ang="0">
                <a:pos x="connsiteX1" y="connsiteY1"/>
              </a:cxn>
              <a:cxn ang="0">
                <a:pos x="connsiteX2" y="connsiteY2"/>
              </a:cxn>
            </a:cxnLst>
            <a:rect l="l" t="t" r="r" b="b"/>
            <a:pathLst>
              <a:path w="503207" h="1777041">
                <a:moveTo>
                  <a:pt x="0" y="1777041"/>
                </a:moveTo>
                <a:cubicBezTo>
                  <a:pt x="248728" y="1463614"/>
                  <a:pt x="497457" y="1150188"/>
                  <a:pt x="500332" y="854015"/>
                </a:cubicBezTo>
                <a:cubicBezTo>
                  <a:pt x="503207" y="557842"/>
                  <a:pt x="260229" y="278921"/>
                  <a:pt x="17252"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45" name="Freeform 44"/>
          <p:cNvSpPr/>
          <p:nvPr/>
        </p:nvSpPr>
        <p:spPr bwMode="auto">
          <a:xfrm>
            <a:off x="7408653" y="1600200"/>
            <a:ext cx="631166" cy="2014268"/>
          </a:xfrm>
          <a:custGeom>
            <a:avLst/>
            <a:gdLst>
              <a:gd name="connsiteX0" fmla="*/ 0 w 631166"/>
              <a:gd name="connsiteY0" fmla="*/ 2242868 h 2242868"/>
              <a:gd name="connsiteX1" fmla="*/ 629728 w 631166"/>
              <a:gd name="connsiteY1" fmla="*/ 854015 h 2242868"/>
              <a:gd name="connsiteX2" fmla="*/ 8626 w 631166"/>
              <a:gd name="connsiteY2" fmla="*/ 0 h 2242868"/>
            </a:gdLst>
            <a:ahLst/>
            <a:cxnLst>
              <a:cxn ang="0">
                <a:pos x="connsiteX0" y="connsiteY0"/>
              </a:cxn>
              <a:cxn ang="0">
                <a:pos x="connsiteX1" y="connsiteY1"/>
              </a:cxn>
              <a:cxn ang="0">
                <a:pos x="connsiteX2" y="connsiteY2"/>
              </a:cxn>
            </a:cxnLst>
            <a:rect l="l" t="t" r="r" b="b"/>
            <a:pathLst>
              <a:path w="631166" h="2242868">
                <a:moveTo>
                  <a:pt x="0" y="2242868"/>
                </a:moveTo>
                <a:cubicBezTo>
                  <a:pt x="314145" y="1735347"/>
                  <a:pt x="628290" y="1227826"/>
                  <a:pt x="629728" y="854015"/>
                </a:cubicBezTo>
                <a:cubicBezTo>
                  <a:pt x="631166" y="480204"/>
                  <a:pt x="319896" y="240102"/>
                  <a:pt x="8626" y="0"/>
                </a:cubicBezTo>
              </a:path>
            </a:pathLst>
          </a:custGeom>
          <a:noFill/>
          <a:ln w="25400" cap="flat" cmpd="sng" algn="ctr">
            <a:solidFill>
              <a:schemeClr val="tx1"/>
            </a:solidFill>
            <a:prstDash val="solid"/>
            <a:round/>
            <a:headEnd type="none" w="med" len="med"/>
            <a:tailEnd type="arrow" w="med" len="med"/>
          </a:ln>
          <a:effectLst/>
        </p:spPr>
        <p:txBody>
          <a:bodyPr rtlCol="0" anchor="ctr"/>
          <a:lstStyle/>
          <a:p>
            <a:pPr algn="ctr"/>
            <a:endParaRPr lang="en-US"/>
          </a:p>
        </p:txBody>
      </p:sp>
      <p:sp>
        <p:nvSpPr>
          <p:cNvPr id="34" name="Rectangle 33"/>
          <p:cNvSpPr>
            <a:spLocks noChangeArrowheads="1"/>
          </p:cNvSpPr>
          <p:nvPr/>
        </p:nvSpPr>
        <p:spPr bwMode="auto">
          <a:xfrm>
            <a:off x="5589917" y="6172200"/>
            <a:ext cx="1797050" cy="609600"/>
          </a:xfrm>
          <a:prstGeom prst="rect">
            <a:avLst/>
          </a:prstGeom>
          <a:solidFill>
            <a:srgbClr val="F1C7C7"/>
          </a:solidFill>
          <a:ln w="28575">
            <a:solidFill>
              <a:schemeClr val="tx1"/>
            </a:solidFill>
            <a:miter lim="800000"/>
            <a:headEnd/>
            <a:tailEnd/>
          </a:ln>
          <a:effectLst/>
        </p:spPr>
        <p:txBody>
          <a:bodyPr wrap="none" anchor="ctr"/>
          <a:lstStyle/>
          <a:p>
            <a:pPr algn="ctr" eaLnBrk="1" hangingPunct="1">
              <a:lnSpc>
                <a:spcPct val="100000"/>
              </a:lnSpc>
            </a:pPr>
            <a:r>
              <a:rPr lang="en-US" sz="1800" b="0" dirty="0" smtClean="0">
                <a:latin typeface="Calibri"/>
                <a:cs typeface="Calibri"/>
              </a:rPr>
              <a:t>Stack frame for </a:t>
            </a:r>
          </a:p>
          <a:p>
            <a:pPr algn="ctr" eaLnBrk="1" hangingPunct="1">
              <a:lnSpc>
                <a:spcPct val="100000"/>
              </a:lnSpc>
            </a:pPr>
            <a:r>
              <a:rPr lang="en-US" sz="1800" b="0" dirty="0" smtClean="0">
                <a:latin typeface="Courier New"/>
                <a:cs typeface="Courier New"/>
              </a:rPr>
              <a:t>main</a:t>
            </a:r>
            <a:endParaRPr lang="en-US" sz="1800" b="0" dirty="0">
              <a:latin typeface="Courier New"/>
              <a:cs typeface="Courier New"/>
            </a:endParaRPr>
          </a:p>
        </p:txBody>
      </p:sp>
      <p:sp>
        <p:nvSpPr>
          <p:cNvPr id="35" name="TextBox 34"/>
          <p:cNvSpPr txBox="1"/>
          <p:nvPr/>
        </p:nvSpPr>
        <p:spPr>
          <a:xfrm>
            <a:off x="7476404" y="6488668"/>
            <a:ext cx="1126831" cy="369332"/>
          </a:xfrm>
          <a:prstGeom prst="rect">
            <a:avLst/>
          </a:prstGeom>
          <a:noFill/>
        </p:spPr>
        <p:txBody>
          <a:bodyPr wrap="none" rtlCol="0">
            <a:spAutoFit/>
          </a:bodyPr>
          <a:lstStyle/>
          <a:p>
            <a:pPr algn="ctr"/>
            <a:r>
              <a:rPr lang="en-US" sz="1800" i="1" dirty="0" smtClean="0">
                <a:solidFill>
                  <a:schemeClr val="tx1">
                    <a:lumMod val="50000"/>
                    <a:lumOff val="50000"/>
                  </a:schemeClr>
                </a:solidFill>
                <a:latin typeface="Calibri" pitchFamily="34" charset="0"/>
              </a:rPr>
              <a:t>Stack top</a:t>
            </a:r>
          </a:p>
        </p:txBody>
      </p:sp>
      <p:sp>
        <p:nvSpPr>
          <p:cNvPr id="36" name="TextBox 35"/>
          <p:cNvSpPr txBox="1"/>
          <p:nvPr/>
        </p:nvSpPr>
        <p:spPr>
          <a:xfrm>
            <a:off x="8077200" y="3429000"/>
            <a:ext cx="1154320" cy="369332"/>
          </a:xfrm>
          <a:prstGeom prst="rect">
            <a:avLst/>
          </a:prstGeom>
          <a:noFill/>
        </p:spPr>
        <p:txBody>
          <a:bodyPr wrap="none" rtlCol="0">
            <a:spAutoFit/>
          </a:bodyPr>
          <a:lstStyle/>
          <a:p>
            <a:r>
              <a:rPr lang="en-US" sz="1800" dirty="0" smtClean="0">
                <a:latin typeface="Courier New"/>
                <a:cs typeface="Courier New"/>
              </a:rPr>
              <a:t>environ</a:t>
            </a:r>
          </a:p>
        </p:txBody>
      </p:sp>
      <p:cxnSp>
        <p:nvCxnSpPr>
          <p:cNvPr id="38" name="Straight Arrow Connector 37"/>
          <p:cNvCxnSpPr/>
          <p:nvPr/>
        </p:nvCxnSpPr>
        <p:spPr bwMode="auto">
          <a:xfrm rot="10800000" flipV="1">
            <a:off x="7408654" y="3656798"/>
            <a:ext cx="668547" cy="802"/>
          </a:xfrm>
          <a:prstGeom prst="straightConnector1">
            <a:avLst/>
          </a:prstGeom>
          <a:noFill/>
          <a:ln w="254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7365636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Definition: A </a:t>
            </a:r>
            <a:r>
              <a:rPr lang="en-US" i="1" dirty="0">
                <a:solidFill>
                  <a:srgbClr val="EE6E12"/>
                </a:solidFill>
              </a:rPr>
              <a:t>process</a:t>
            </a:r>
            <a:r>
              <a:rPr lang="en-US" dirty="0">
                <a:solidFill>
                  <a:srgbClr val="EE6E12"/>
                </a:solidFill>
              </a:rPr>
              <a:t> </a:t>
            </a:r>
            <a:r>
              <a:rPr lang="en-US" dirty="0"/>
              <a:t>is an instance of a running program.</a:t>
            </a:r>
          </a:p>
          <a:p>
            <a:pPr lvl="1"/>
            <a:r>
              <a:rPr lang="en-US" dirty="0"/>
              <a:t>One of the most profound ideas in computer science</a:t>
            </a:r>
          </a:p>
          <a:p>
            <a:pPr lvl="1"/>
            <a:r>
              <a:rPr lang="en-US" dirty="0"/>
              <a:t>Not the same as “program” or “processor</a:t>
            </a:r>
            <a:r>
              <a:rPr lang="en-US" dirty="0" smtClean="0"/>
              <a:t>”</a:t>
            </a:r>
          </a:p>
          <a:p>
            <a:r>
              <a:rPr lang="en-US" dirty="0" smtClean="0"/>
              <a:t>Process </a:t>
            </a:r>
            <a:r>
              <a:rPr lang="en-US" dirty="0"/>
              <a:t>provides each program with two key abstractions:</a:t>
            </a:r>
          </a:p>
          <a:p>
            <a:pPr lvl="1"/>
            <a:r>
              <a:rPr lang="en-US" dirty="0">
                <a:solidFill>
                  <a:srgbClr val="EE6E12"/>
                </a:solidFill>
                <a:latin typeface="Gill Sans MT"/>
                <a:cs typeface="Gill Sans MT"/>
              </a:rPr>
              <a:t>Logical control flow</a:t>
            </a:r>
          </a:p>
          <a:p>
            <a:pPr lvl="2"/>
            <a:r>
              <a:rPr lang="en-US" dirty="0"/>
              <a:t>Each program seems to have exclusive use of the CPU</a:t>
            </a:r>
          </a:p>
          <a:p>
            <a:pPr lvl="1"/>
            <a:r>
              <a:rPr lang="en-US" dirty="0">
                <a:solidFill>
                  <a:srgbClr val="EE6E12"/>
                </a:solidFill>
              </a:rPr>
              <a:t>Private virtual address space</a:t>
            </a:r>
          </a:p>
          <a:p>
            <a:pPr lvl="2"/>
            <a:r>
              <a:rPr lang="en-US" dirty="0"/>
              <a:t>Each program seems to have exclusive use of main </a:t>
            </a:r>
            <a:r>
              <a:rPr lang="en-US" dirty="0" smtClean="0"/>
              <a:t>memory</a:t>
            </a:r>
            <a:endParaRPr lang="en-US" dirty="0"/>
          </a:p>
          <a:p>
            <a:r>
              <a:rPr lang="en-US" dirty="0"/>
              <a:t>How are these i</a:t>
            </a:r>
            <a:r>
              <a:rPr lang="en-US" dirty="0" smtClean="0"/>
              <a:t>llusions </a:t>
            </a:r>
            <a:r>
              <a:rPr lang="en-US" dirty="0"/>
              <a:t>maintained?</a:t>
            </a:r>
          </a:p>
          <a:p>
            <a:pPr lvl="1"/>
            <a:r>
              <a:rPr lang="en-US" dirty="0"/>
              <a:t>Process executions interleaved (multitasking) or run on separate cores</a:t>
            </a:r>
          </a:p>
          <a:p>
            <a:pPr lvl="1"/>
            <a:r>
              <a:rPr lang="en-US" dirty="0"/>
              <a:t>Address spaces managed by virtual memory </a:t>
            </a:r>
            <a:r>
              <a:rPr lang="en-US" dirty="0" smtClean="0"/>
              <a:t>system</a:t>
            </a:r>
            <a:endParaRPr lang="en-US" dirty="0"/>
          </a:p>
        </p:txBody>
      </p:sp>
      <p:sp>
        <p:nvSpPr>
          <p:cNvPr id="3" name="Title 2"/>
          <p:cNvSpPr>
            <a:spLocks noGrp="1"/>
          </p:cNvSpPr>
          <p:nvPr>
            <p:ph type="title"/>
          </p:nvPr>
        </p:nvSpPr>
        <p:spPr/>
        <p:txBody>
          <a:bodyPr/>
          <a:lstStyle/>
          <a:p>
            <a:r>
              <a:rPr lang="en-US" dirty="0" smtClean="0"/>
              <a:t>Processes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357018" y="435678"/>
            <a:ext cx="7592093" cy="762000"/>
          </a:xfrm>
        </p:spPr>
        <p:txBody>
          <a:bodyPr/>
          <a:lstStyle/>
          <a:p>
            <a:r>
              <a:rPr lang="en-US" dirty="0" err="1" smtClean="0">
                <a:latin typeface="Courier New"/>
                <a:cs typeface="Courier New"/>
              </a:rPr>
              <a:t>execve</a:t>
            </a:r>
            <a:r>
              <a:rPr lang="en-US" dirty="0" smtClean="0"/>
              <a:t> Example</a:t>
            </a:r>
            <a:endParaRPr lang="en-US" dirty="0"/>
          </a:p>
        </p:txBody>
      </p:sp>
      <p:sp>
        <p:nvSpPr>
          <p:cNvPr id="13" name="Rectangle 23"/>
          <p:cNvSpPr>
            <a:spLocks noChangeArrowheads="1"/>
          </p:cNvSpPr>
          <p:nvPr/>
        </p:nvSpPr>
        <p:spPr bwMode="auto">
          <a:xfrm>
            <a:off x="2590800" y="5040868"/>
            <a:ext cx="179705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smtClean="0">
                <a:latin typeface="Calibri" pitchFamily="34" charset="0"/>
              </a:rPr>
              <a:t>envp</a:t>
            </a:r>
            <a:r>
              <a:rPr lang="en-US" sz="1800" b="0" dirty="0" smtClean="0">
                <a:latin typeface="Calibri" pitchFamily="34" charset="0"/>
              </a:rPr>
              <a:t>[n] = NULL</a:t>
            </a:r>
            <a:endParaRPr lang="en-US" sz="1800" dirty="0">
              <a:latin typeface="Courier New" pitchFamily="49" charset="0"/>
            </a:endParaRPr>
          </a:p>
        </p:txBody>
      </p:sp>
      <p:sp>
        <p:nvSpPr>
          <p:cNvPr id="15" name="Rectangle 23"/>
          <p:cNvSpPr>
            <a:spLocks noChangeArrowheads="1"/>
          </p:cNvSpPr>
          <p:nvPr/>
        </p:nvSpPr>
        <p:spPr bwMode="auto">
          <a:xfrm>
            <a:off x="2590800" y="5345668"/>
            <a:ext cx="179705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smtClean="0">
                <a:latin typeface="Calibri" pitchFamily="34" charset="0"/>
              </a:rPr>
              <a:t>envp</a:t>
            </a:r>
            <a:r>
              <a:rPr lang="en-US" sz="1800" b="0" dirty="0" smtClean="0">
                <a:latin typeface="Calibri" pitchFamily="34" charset="0"/>
              </a:rPr>
              <a:t>[n-1]</a:t>
            </a:r>
            <a:endParaRPr lang="en-US" sz="1800" dirty="0">
              <a:latin typeface="Courier New" pitchFamily="49" charset="0"/>
            </a:endParaRPr>
          </a:p>
        </p:txBody>
      </p:sp>
      <p:sp>
        <p:nvSpPr>
          <p:cNvPr id="16" name="Rectangle 23"/>
          <p:cNvSpPr>
            <a:spLocks noChangeArrowheads="1"/>
          </p:cNvSpPr>
          <p:nvPr/>
        </p:nvSpPr>
        <p:spPr bwMode="auto">
          <a:xfrm>
            <a:off x="2590800" y="5955268"/>
            <a:ext cx="179705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err="1" smtClean="0">
                <a:latin typeface="Calibri" pitchFamily="34" charset="0"/>
              </a:rPr>
              <a:t>envp</a:t>
            </a:r>
            <a:r>
              <a:rPr lang="en-US" sz="1800" b="0" dirty="0" smtClean="0">
                <a:latin typeface="Calibri" pitchFamily="34" charset="0"/>
              </a:rPr>
              <a:t>[0]</a:t>
            </a:r>
            <a:endParaRPr lang="en-US" sz="1800" dirty="0">
              <a:latin typeface="Courier New" pitchFamily="49" charset="0"/>
            </a:endParaRPr>
          </a:p>
        </p:txBody>
      </p:sp>
      <p:sp>
        <p:nvSpPr>
          <p:cNvPr id="17" name="Rectangle 23"/>
          <p:cNvSpPr>
            <a:spLocks noChangeArrowheads="1"/>
          </p:cNvSpPr>
          <p:nvPr/>
        </p:nvSpPr>
        <p:spPr bwMode="auto">
          <a:xfrm>
            <a:off x="2590800" y="5650468"/>
            <a:ext cx="1797050" cy="304800"/>
          </a:xfrm>
          <a:prstGeom prst="rect">
            <a:avLst/>
          </a:prstGeom>
          <a:solidFill>
            <a:srgbClr val="D5F1CF"/>
          </a:solidFill>
          <a:ln w="28575">
            <a:solidFill>
              <a:schemeClr val="tx1"/>
            </a:solidFill>
            <a:miter lim="800000"/>
            <a:headEnd/>
            <a:tailEnd/>
          </a:ln>
          <a:effectLst/>
        </p:spPr>
        <p:txBody>
          <a:bodyPr wrap="none" anchor="ctr"/>
          <a:lstStyle/>
          <a:p>
            <a:pPr eaLnBrk="1" hangingPunct="1">
              <a:lnSpc>
                <a:spcPct val="100000"/>
              </a:lnSpc>
            </a:pPr>
            <a:r>
              <a:rPr lang="en-US" sz="1800" b="0" dirty="0" smtClean="0">
                <a:latin typeface="Calibri" pitchFamily="34" charset="0"/>
              </a:rPr>
              <a:t>…</a:t>
            </a:r>
            <a:endParaRPr lang="en-US" sz="1800" dirty="0">
              <a:latin typeface="Courier New" pitchFamily="49" charset="0"/>
            </a:endParaRPr>
          </a:p>
        </p:txBody>
      </p:sp>
      <p:sp>
        <p:nvSpPr>
          <p:cNvPr id="19" name="Rectangle 23"/>
          <p:cNvSpPr>
            <a:spLocks noChangeArrowheads="1"/>
          </p:cNvSpPr>
          <p:nvPr/>
        </p:nvSpPr>
        <p:spPr bwMode="auto">
          <a:xfrm>
            <a:off x="2590800" y="33528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smtClean="0">
                <a:latin typeface="Calibri" pitchFamily="34" charset="0"/>
              </a:rPr>
              <a:t>argv</a:t>
            </a:r>
            <a:r>
              <a:rPr lang="en-US" sz="1800" b="0" dirty="0" smtClean="0">
                <a:latin typeface="Calibri" pitchFamily="34" charset="0"/>
              </a:rPr>
              <a:t>[</a:t>
            </a:r>
            <a:r>
              <a:rPr lang="en-US" sz="1800" b="0" dirty="0" err="1" smtClean="0">
                <a:latin typeface="Calibri" pitchFamily="34" charset="0"/>
              </a:rPr>
              <a:t>argc</a:t>
            </a:r>
            <a:r>
              <a:rPr lang="en-US" sz="1800" b="0" dirty="0" smtClean="0">
                <a:latin typeface="Calibri" pitchFamily="34" charset="0"/>
              </a:rPr>
              <a:t>] = NULL</a:t>
            </a:r>
            <a:endParaRPr lang="en-US" sz="1800" dirty="0">
              <a:latin typeface="Courier New" pitchFamily="49" charset="0"/>
            </a:endParaRPr>
          </a:p>
        </p:txBody>
      </p:sp>
      <p:sp>
        <p:nvSpPr>
          <p:cNvPr id="20" name="Rectangle 23"/>
          <p:cNvSpPr>
            <a:spLocks noChangeArrowheads="1"/>
          </p:cNvSpPr>
          <p:nvPr/>
        </p:nvSpPr>
        <p:spPr bwMode="auto">
          <a:xfrm>
            <a:off x="2590800" y="36576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smtClean="0">
                <a:latin typeface="Calibri" pitchFamily="34" charset="0"/>
              </a:rPr>
              <a:t>argv</a:t>
            </a:r>
            <a:r>
              <a:rPr lang="en-US" sz="1800" b="0" dirty="0" smtClean="0">
                <a:latin typeface="Calibri" pitchFamily="34" charset="0"/>
              </a:rPr>
              <a:t>[argc-1]</a:t>
            </a:r>
            <a:endParaRPr lang="en-US" sz="1800" dirty="0">
              <a:latin typeface="Courier New" pitchFamily="49" charset="0"/>
            </a:endParaRPr>
          </a:p>
        </p:txBody>
      </p:sp>
      <p:sp>
        <p:nvSpPr>
          <p:cNvPr id="21" name="Rectangle 23"/>
          <p:cNvSpPr>
            <a:spLocks noChangeArrowheads="1"/>
          </p:cNvSpPr>
          <p:nvPr/>
        </p:nvSpPr>
        <p:spPr bwMode="auto">
          <a:xfrm>
            <a:off x="2590800" y="42672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err="1" smtClean="0">
                <a:latin typeface="Calibri" pitchFamily="34" charset="0"/>
              </a:rPr>
              <a:t>argv</a:t>
            </a:r>
            <a:r>
              <a:rPr lang="en-US" sz="1800" b="0" dirty="0" smtClean="0">
                <a:latin typeface="Calibri" pitchFamily="34" charset="0"/>
              </a:rPr>
              <a:t>[0]</a:t>
            </a:r>
            <a:endParaRPr lang="en-US" sz="1800" dirty="0">
              <a:latin typeface="Courier New" pitchFamily="49" charset="0"/>
            </a:endParaRPr>
          </a:p>
        </p:txBody>
      </p:sp>
      <p:sp>
        <p:nvSpPr>
          <p:cNvPr id="22" name="Rectangle 23"/>
          <p:cNvSpPr>
            <a:spLocks noChangeArrowheads="1"/>
          </p:cNvSpPr>
          <p:nvPr/>
        </p:nvSpPr>
        <p:spPr bwMode="auto">
          <a:xfrm>
            <a:off x="2590800" y="3962400"/>
            <a:ext cx="1797050" cy="304800"/>
          </a:xfrm>
          <a:prstGeom prst="rect">
            <a:avLst/>
          </a:prstGeom>
          <a:solidFill>
            <a:schemeClr val="accent2">
              <a:lumMod val="20000"/>
              <a:lumOff val="80000"/>
            </a:schemeClr>
          </a:solidFill>
          <a:ln w="28575">
            <a:solidFill>
              <a:schemeClr val="tx1"/>
            </a:solidFill>
            <a:miter lim="800000"/>
            <a:headEnd/>
            <a:tailEnd/>
          </a:ln>
          <a:effectLst/>
        </p:spPr>
        <p:txBody>
          <a:bodyPr wrap="none" anchor="ctr"/>
          <a:lstStyle/>
          <a:p>
            <a:pPr eaLnBrk="1" hangingPunct="1">
              <a:lnSpc>
                <a:spcPct val="100000"/>
              </a:lnSpc>
            </a:pPr>
            <a:r>
              <a:rPr lang="en-US" sz="1800" b="0" dirty="0" smtClean="0">
                <a:latin typeface="Calibri" pitchFamily="34" charset="0"/>
              </a:rPr>
              <a:t>…</a:t>
            </a:r>
            <a:endParaRPr lang="en-US" sz="1800" dirty="0">
              <a:latin typeface="Courier New" pitchFamily="49" charset="0"/>
            </a:endParaRPr>
          </a:p>
        </p:txBody>
      </p:sp>
      <p:sp>
        <p:nvSpPr>
          <p:cNvPr id="28" name="TextBox 27"/>
          <p:cNvSpPr txBox="1"/>
          <p:nvPr/>
        </p:nvSpPr>
        <p:spPr>
          <a:xfrm>
            <a:off x="5105400" y="4235738"/>
            <a:ext cx="736099" cy="369332"/>
          </a:xfrm>
          <a:prstGeom prst="rect">
            <a:avLst/>
          </a:prstGeom>
          <a:noFill/>
        </p:spPr>
        <p:txBody>
          <a:bodyPr wrap="none" rtlCol="0">
            <a:spAutoFit/>
          </a:bodyPr>
          <a:lstStyle/>
          <a:p>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ls</a:t>
            </a:r>
            <a:r>
              <a:rPr lang="en-US" sz="1800" dirty="0" smtClean="0">
                <a:latin typeface="Courier New" pitchFamily="49" charset="0"/>
                <a:cs typeface="Courier New" pitchFamily="49" charset="0"/>
              </a:rPr>
              <a:t>”</a:t>
            </a:r>
          </a:p>
        </p:txBody>
      </p:sp>
      <p:sp>
        <p:nvSpPr>
          <p:cNvPr id="31" name="TextBox 30"/>
          <p:cNvSpPr txBox="1"/>
          <p:nvPr/>
        </p:nvSpPr>
        <p:spPr>
          <a:xfrm>
            <a:off x="5105400" y="3926625"/>
            <a:ext cx="873957" cy="369332"/>
          </a:xfrm>
          <a:prstGeom prst="rect">
            <a:avLst/>
          </a:prstGeom>
          <a:noFill/>
        </p:spPr>
        <p:txBody>
          <a:bodyPr wrap="none" rtlCol="0">
            <a:spAutoFit/>
          </a:bodyPr>
          <a:lstStyle/>
          <a:p>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lt</a:t>
            </a:r>
            <a:r>
              <a:rPr lang="en-US" sz="1800" dirty="0" smtClean="0">
                <a:latin typeface="Courier New" pitchFamily="49" charset="0"/>
                <a:cs typeface="Courier New" pitchFamily="49" charset="0"/>
              </a:rPr>
              <a:t>”</a:t>
            </a:r>
          </a:p>
        </p:txBody>
      </p:sp>
      <p:sp>
        <p:nvSpPr>
          <p:cNvPr id="32" name="TextBox 31"/>
          <p:cNvSpPr txBox="1"/>
          <p:nvPr/>
        </p:nvSpPr>
        <p:spPr>
          <a:xfrm>
            <a:off x="5124319" y="3626138"/>
            <a:ext cx="2114681" cy="369332"/>
          </a:xfrm>
          <a:prstGeom prst="rect">
            <a:avLst/>
          </a:prstGeom>
          <a:noFill/>
        </p:spPr>
        <p:txBody>
          <a:bodyPr wrap="none" rtlCol="0">
            <a:spAutoFit/>
          </a:bodyPr>
          <a:lstStyle/>
          <a:p>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usr</a:t>
            </a:r>
            <a:r>
              <a:rPr lang="en-US" sz="1800" dirty="0" smtClean="0">
                <a:latin typeface="Courier New" pitchFamily="49" charset="0"/>
                <a:cs typeface="Courier New" pitchFamily="49" charset="0"/>
              </a:rPr>
              <a:t>/include”</a:t>
            </a:r>
          </a:p>
        </p:txBody>
      </p:sp>
      <p:sp>
        <p:nvSpPr>
          <p:cNvPr id="33" name="TextBox 32"/>
          <p:cNvSpPr txBox="1"/>
          <p:nvPr/>
        </p:nvSpPr>
        <p:spPr>
          <a:xfrm>
            <a:off x="5105400" y="5922198"/>
            <a:ext cx="1569886" cy="369332"/>
          </a:xfrm>
          <a:prstGeom prst="rect">
            <a:avLst/>
          </a:prstGeom>
          <a:noFill/>
        </p:spPr>
        <p:txBody>
          <a:bodyPr wrap="none" rtlCol="0">
            <a:spAutoFit/>
          </a:bodyPr>
          <a:lstStyle/>
          <a:p>
            <a:r>
              <a:rPr lang="en-US" sz="1800" dirty="0" smtClean="0">
                <a:latin typeface="Courier New" pitchFamily="49" charset="0"/>
                <a:cs typeface="Courier New" pitchFamily="49" charset="0"/>
              </a:rPr>
              <a:t>“USER=</a:t>
            </a:r>
            <a:r>
              <a:rPr lang="en-US" sz="1800" dirty="0" err="1" smtClean="0">
                <a:latin typeface="Courier New" pitchFamily="49" charset="0"/>
                <a:cs typeface="Courier New" pitchFamily="49" charset="0"/>
              </a:rPr>
              <a:t>pbg</a:t>
            </a:r>
            <a:r>
              <a:rPr lang="en-US" sz="1800" dirty="0" smtClean="0">
                <a:latin typeface="Courier New" pitchFamily="49" charset="0"/>
                <a:cs typeface="Courier New" pitchFamily="49" charset="0"/>
              </a:rPr>
              <a:t>”</a:t>
            </a:r>
          </a:p>
        </p:txBody>
      </p:sp>
      <p:sp>
        <p:nvSpPr>
          <p:cNvPr id="34" name="TextBox 33"/>
          <p:cNvSpPr txBox="1"/>
          <p:nvPr/>
        </p:nvSpPr>
        <p:spPr>
          <a:xfrm>
            <a:off x="5105400" y="5626828"/>
            <a:ext cx="2539540" cy="369332"/>
          </a:xfrm>
          <a:prstGeom prst="rect">
            <a:avLst/>
          </a:prstGeom>
          <a:noFill/>
        </p:spPr>
        <p:txBody>
          <a:bodyPr wrap="none" rtlCol="0">
            <a:spAutoFit/>
          </a:bodyPr>
          <a:lstStyle/>
          <a:p>
            <a:r>
              <a:rPr lang="en-US" sz="1800" dirty="0">
                <a:latin typeface="Courier New" pitchFamily="49" charset="0"/>
                <a:cs typeface="Courier New" pitchFamily="49" charset="0"/>
              </a:rPr>
              <a:t>“SHELL=/bin/bash”</a:t>
            </a:r>
            <a:endParaRPr lang="en-US" sz="1800" dirty="0" smtClean="0">
              <a:latin typeface="Courier New" pitchFamily="49" charset="0"/>
              <a:cs typeface="Courier New" pitchFamily="49" charset="0"/>
            </a:endParaRPr>
          </a:p>
        </p:txBody>
      </p:sp>
      <p:sp>
        <p:nvSpPr>
          <p:cNvPr id="35" name="TextBox 34"/>
          <p:cNvSpPr txBox="1"/>
          <p:nvPr/>
        </p:nvSpPr>
        <p:spPr>
          <a:xfrm>
            <a:off x="5105400" y="5314206"/>
            <a:ext cx="2401018" cy="369332"/>
          </a:xfrm>
          <a:prstGeom prst="rect">
            <a:avLst/>
          </a:prstGeom>
          <a:noFill/>
        </p:spPr>
        <p:txBody>
          <a:bodyPr wrap="none" rtlCol="0">
            <a:spAutoFit/>
          </a:bodyPr>
          <a:lstStyle/>
          <a:p>
            <a:r>
              <a:rPr lang="en-US" sz="1800" dirty="0" smtClean="0">
                <a:latin typeface="Courier New" pitchFamily="49" charset="0"/>
                <a:cs typeface="Courier New" pitchFamily="49" charset="0"/>
              </a:rPr>
              <a:t>“PWD=/Users/</a:t>
            </a:r>
            <a:r>
              <a:rPr lang="en-US" sz="1800" dirty="0" err="1" smtClean="0">
                <a:latin typeface="Courier New" pitchFamily="49" charset="0"/>
                <a:cs typeface="Courier New" pitchFamily="49" charset="0"/>
              </a:rPr>
              <a:t>pbg</a:t>
            </a:r>
            <a:r>
              <a:rPr lang="en-US" sz="1800" dirty="0" smtClean="0">
                <a:latin typeface="Courier New" pitchFamily="49" charset="0"/>
                <a:cs typeface="Courier New" pitchFamily="49" charset="0"/>
              </a:rPr>
              <a:t>”</a:t>
            </a:r>
          </a:p>
        </p:txBody>
      </p:sp>
      <p:cxnSp>
        <p:nvCxnSpPr>
          <p:cNvPr id="37" name="Straight Arrow Connector 36"/>
          <p:cNvCxnSpPr>
            <a:stCxn id="21" idx="3"/>
            <a:endCxn id="28" idx="1"/>
          </p:cNvCxnSpPr>
          <p:nvPr/>
        </p:nvCxnSpPr>
        <p:spPr bwMode="auto">
          <a:xfrm>
            <a:off x="4387850" y="4419600"/>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39" name="Straight Arrow Connector 38"/>
          <p:cNvCxnSpPr>
            <a:stCxn id="22" idx="3"/>
            <a:endCxn id="31" idx="1"/>
          </p:cNvCxnSpPr>
          <p:nvPr/>
        </p:nvCxnSpPr>
        <p:spPr bwMode="auto">
          <a:xfrm flipV="1">
            <a:off x="4387850" y="4111291"/>
            <a:ext cx="717550" cy="3509"/>
          </a:xfrm>
          <a:prstGeom prst="straightConnector1">
            <a:avLst/>
          </a:prstGeom>
          <a:noFill/>
          <a:ln w="25400" cap="flat" cmpd="sng" algn="ctr">
            <a:solidFill>
              <a:schemeClr val="tx1"/>
            </a:solidFill>
            <a:prstDash val="solid"/>
            <a:round/>
            <a:headEnd type="none" w="med" len="med"/>
            <a:tailEnd type="arrow"/>
          </a:ln>
          <a:effectLst/>
        </p:spPr>
      </p:cxnSp>
      <p:cxnSp>
        <p:nvCxnSpPr>
          <p:cNvPr id="41" name="Straight Arrow Connector 40"/>
          <p:cNvCxnSpPr>
            <a:stCxn id="20" idx="3"/>
            <a:endCxn id="32" idx="1"/>
          </p:cNvCxnSpPr>
          <p:nvPr/>
        </p:nvCxnSpPr>
        <p:spPr bwMode="auto">
          <a:xfrm>
            <a:off x="4387850" y="3810000"/>
            <a:ext cx="736469" cy="804"/>
          </a:xfrm>
          <a:prstGeom prst="straightConnector1">
            <a:avLst/>
          </a:prstGeom>
          <a:noFill/>
          <a:ln w="25400" cap="flat" cmpd="sng" algn="ctr">
            <a:solidFill>
              <a:schemeClr val="tx1"/>
            </a:solidFill>
            <a:prstDash val="solid"/>
            <a:round/>
            <a:headEnd type="none" w="med" len="med"/>
            <a:tailEnd type="arrow"/>
          </a:ln>
          <a:effectLst/>
        </p:spPr>
      </p:cxnSp>
      <p:cxnSp>
        <p:nvCxnSpPr>
          <p:cNvPr id="47" name="Straight Arrow Connector 46"/>
          <p:cNvCxnSpPr>
            <a:stCxn id="16" idx="3"/>
            <a:endCxn id="33" idx="1"/>
          </p:cNvCxnSpPr>
          <p:nvPr/>
        </p:nvCxnSpPr>
        <p:spPr bwMode="auto">
          <a:xfrm flipV="1">
            <a:off x="4387850" y="6106864"/>
            <a:ext cx="717550" cy="804"/>
          </a:xfrm>
          <a:prstGeom prst="straightConnector1">
            <a:avLst/>
          </a:prstGeom>
          <a:noFill/>
          <a:ln w="25400" cap="flat" cmpd="sng" algn="ctr">
            <a:solidFill>
              <a:schemeClr val="tx1"/>
            </a:solidFill>
            <a:prstDash val="solid"/>
            <a:round/>
            <a:headEnd type="none" w="med" len="med"/>
            <a:tailEnd type="arrow"/>
          </a:ln>
          <a:effectLst/>
        </p:spPr>
      </p:cxnSp>
      <p:cxnSp>
        <p:nvCxnSpPr>
          <p:cNvPr id="49" name="Straight Arrow Connector 48"/>
          <p:cNvCxnSpPr>
            <a:stCxn id="17" idx="3"/>
            <a:endCxn id="34" idx="1"/>
          </p:cNvCxnSpPr>
          <p:nvPr/>
        </p:nvCxnSpPr>
        <p:spPr bwMode="auto">
          <a:xfrm>
            <a:off x="4387850" y="5802868"/>
            <a:ext cx="717550" cy="8626"/>
          </a:xfrm>
          <a:prstGeom prst="straightConnector1">
            <a:avLst/>
          </a:prstGeom>
          <a:noFill/>
          <a:ln w="25400" cap="flat" cmpd="sng" algn="ctr">
            <a:solidFill>
              <a:schemeClr val="tx1"/>
            </a:solidFill>
            <a:prstDash val="solid"/>
            <a:round/>
            <a:headEnd type="none" w="med" len="med"/>
            <a:tailEnd type="arrow"/>
          </a:ln>
          <a:effectLst/>
        </p:spPr>
      </p:cxnSp>
      <p:cxnSp>
        <p:nvCxnSpPr>
          <p:cNvPr id="53" name="Straight Arrow Connector 52"/>
          <p:cNvCxnSpPr>
            <a:stCxn id="15" idx="3"/>
            <a:endCxn id="35" idx="1"/>
          </p:cNvCxnSpPr>
          <p:nvPr/>
        </p:nvCxnSpPr>
        <p:spPr bwMode="auto">
          <a:xfrm>
            <a:off x="4387850" y="5498068"/>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26" name="TextBox 25"/>
          <p:cNvSpPr txBox="1"/>
          <p:nvPr/>
        </p:nvSpPr>
        <p:spPr>
          <a:xfrm>
            <a:off x="685800" y="6064538"/>
            <a:ext cx="1154320" cy="369332"/>
          </a:xfrm>
          <a:prstGeom prst="rect">
            <a:avLst/>
          </a:prstGeom>
          <a:noFill/>
        </p:spPr>
        <p:txBody>
          <a:bodyPr wrap="none" rtlCol="0">
            <a:spAutoFit/>
          </a:bodyPr>
          <a:lstStyle/>
          <a:p>
            <a:r>
              <a:rPr lang="en-US" sz="1800" dirty="0" smtClean="0">
                <a:latin typeface="Courier New"/>
                <a:cs typeface="Courier New"/>
              </a:rPr>
              <a:t>environ</a:t>
            </a:r>
          </a:p>
        </p:txBody>
      </p:sp>
      <p:cxnSp>
        <p:nvCxnSpPr>
          <p:cNvPr id="30" name="Straight Arrow Connector 29"/>
          <p:cNvCxnSpPr/>
          <p:nvPr/>
        </p:nvCxnSpPr>
        <p:spPr bwMode="auto">
          <a:xfrm flipV="1">
            <a:off x="1828800" y="624840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38" name="TextBox 37"/>
          <p:cNvSpPr txBox="1"/>
          <p:nvPr/>
        </p:nvSpPr>
        <p:spPr>
          <a:xfrm>
            <a:off x="1101366" y="4388138"/>
            <a:ext cx="738754" cy="369332"/>
          </a:xfrm>
          <a:prstGeom prst="rect">
            <a:avLst/>
          </a:prstGeom>
          <a:noFill/>
        </p:spPr>
        <p:txBody>
          <a:bodyPr wrap="none" rtlCol="0">
            <a:spAutoFit/>
          </a:bodyPr>
          <a:lstStyle/>
          <a:p>
            <a:r>
              <a:rPr lang="en-US" sz="1800" dirty="0" err="1" smtClean="0">
                <a:latin typeface="Courier New"/>
                <a:cs typeface="Courier New"/>
              </a:rPr>
              <a:t>argv</a:t>
            </a:r>
            <a:endParaRPr lang="en-US" sz="1800" dirty="0" smtClean="0">
              <a:latin typeface="Courier New"/>
              <a:cs typeface="Courier New"/>
            </a:endParaRPr>
          </a:p>
        </p:txBody>
      </p:sp>
      <p:cxnSp>
        <p:nvCxnSpPr>
          <p:cNvPr id="40" name="Straight Arrow Connector 39"/>
          <p:cNvCxnSpPr/>
          <p:nvPr/>
        </p:nvCxnSpPr>
        <p:spPr bwMode="auto">
          <a:xfrm flipV="1">
            <a:off x="1828800" y="4572000"/>
            <a:ext cx="717550" cy="804"/>
          </a:xfrm>
          <a:prstGeom prst="straightConnector1">
            <a:avLst/>
          </a:prstGeom>
          <a:noFill/>
          <a:ln w="25400" cap="flat" cmpd="sng" algn="ctr">
            <a:solidFill>
              <a:schemeClr val="tx1"/>
            </a:solidFill>
            <a:prstDash val="solid"/>
            <a:round/>
            <a:headEnd type="none" w="med" len="med"/>
            <a:tailEnd type="arrow"/>
          </a:ln>
          <a:effectLst/>
        </p:spPr>
      </p:cxnSp>
      <p:sp>
        <p:nvSpPr>
          <p:cNvPr id="29" name="Text Box 4"/>
          <p:cNvSpPr txBox="1">
            <a:spLocks noChangeArrowheads="1"/>
          </p:cNvSpPr>
          <p:nvPr/>
        </p:nvSpPr>
        <p:spPr bwMode="auto">
          <a:xfrm>
            <a:off x="1219200" y="1374080"/>
            <a:ext cx="6587461" cy="1569660"/>
          </a:xfrm>
          <a:prstGeom prst="rect">
            <a:avLst/>
          </a:prstGeom>
          <a:solidFill>
            <a:srgbClr val="F6F5BD"/>
          </a:solidFill>
          <a:ln w="3175">
            <a:solidFill>
              <a:schemeClr val="tx1"/>
            </a:solidFill>
            <a:miter lim="800000"/>
            <a:headEnd/>
            <a:tailEnd/>
          </a:ln>
          <a:effectLst/>
        </p:spPr>
        <p:txBody>
          <a:bodyPr wrap="none">
            <a:spAutoFit/>
          </a:bodyPr>
          <a:lstStyle/>
          <a:p>
            <a:pPr>
              <a:lnSpc>
                <a:spcPct val="100000"/>
              </a:lnSpc>
            </a:pPr>
            <a:r>
              <a:rPr lang="en-US" sz="1600" dirty="0">
                <a:latin typeface="Courier New" pitchFamily="49" charset="0"/>
              </a:rPr>
              <a:t>if ((</a:t>
            </a:r>
            <a:r>
              <a:rPr lang="en-US" sz="1600" dirty="0" err="1">
                <a:latin typeface="Courier New" pitchFamily="49" charset="0"/>
              </a:rPr>
              <a:t>pid</a:t>
            </a:r>
            <a:r>
              <a:rPr lang="en-US" sz="1600" dirty="0">
                <a:latin typeface="Courier New" pitchFamily="49" charset="0"/>
              </a:rPr>
              <a:t> = fork()) == 0) { /* Child runs user job */ </a:t>
            </a:r>
          </a:p>
          <a:p>
            <a:pPr>
              <a:lnSpc>
                <a:spcPct val="100000"/>
              </a:lnSpc>
            </a:pPr>
            <a:r>
              <a:rPr lang="en-US" sz="1600" dirty="0">
                <a:latin typeface="Courier New" pitchFamily="49" charset="0"/>
              </a:rPr>
              <a:t>    if (</a:t>
            </a:r>
            <a:r>
              <a:rPr lang="en-US" sz="1600" dirty="0" err="1">
                <a:latin typeface="Courier New" pitchFamily="49" charset="0"/>
              </a:rPr>
              <a:t>execve</a:t>
            </a:r>
            <a:r>
              <a:rPr lang="en-US" sz="1600" dirty="0">
                <a:latin typeface="Courier New" pitchFamily="49" charset="0"/>
              </a:rPr>
              <a:t>(</a:t>
            </a:r>
            <a:r>
              <a:rPr lang="en-US" sz="1600" dirty="0" err="1">
                <a:latin typeface="Courier New" pitchFamily="49" charset="0"/>
              </a:rPr>
              <a:t>argv</a:t>
            </a:r>
            <a:r>
              <a:rPr lang="en-US" sz="1600" dirty="0">
                <a:latin typeface="Courier New" pitchFamily="49" charset="0"/>
              </a:rPr>
              <a:t>[0], </a:t>
            </a:r>
            <a:r>
              <a:rPr lang="en-US" sz="1600" dirty="0" err="1">
                <a:latin typeface="Courier New" pitchFamily="49" charset="0"/>
              </a:rPr>
              <a:t>argv</a:t>
            </a:r>
            <a:r>
              <a:rPr lang="en-US" sz="1600" dirty="0">
                <a:latin typeface="Courier New" pitchFamily="49" charset="0"/>
              </a:rPr>
              <a:t>, </a:t>
            </a:r>
            <a:r>
              <a:rPr lang="en-US" sz="1600" dirty="0" err="1" smtClean="0">
                <a:latin typeface="Courier New" pitchFamily="49" charset="0"/>
              </a:rPr>
              <a:t>env</a:t>
            </a:r>
            <a:r>
              <a:rPr lang="en-US" sz="1600" dirty="0" smtClean="0">
                <a:latin typeface="Courier New" pitchFamily="49" charset="0"/>
              </a:rPr>
              <a:t>) </a:t>
            </a:r>
            <a:r>
              <a:rPr lang="en-US" sz="1600" dirty="0">
                <a:latin typeface="Courier New" pitchFamily="49" charset="0"/>
              </a:rPr>
              <a:t>&lt; 0) { </a:t>
            </a:r>
          </a:p>
          <a:p>
            <a:pPr>
              <a:lnSpc>
                <a:spcPct val="100000"/>
              </a:lnSpc>
            </a:pPr>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("%s: Command not found.\n", </a:t>
            </a:r>
            <a:r>
              <a:rPr lang="en-US" sz="1600" dirty="0" err="1">
                <a:latin typeface="Courier New" pitchFamily="49" charset="0"/>
              </a:rPr>
              <a:t>argv</a:t>
            </a:r>
            <a:r>
              <a:rPr lang="en-US" sz="1600" dirty="0">
                <a:latin typeface="Courier New" pitchFamily="49" charset="0"/>
              </a:rPr>
              <a:t>[0]);</a:t>
            </a:r>
          </a:p>
          <a:p>
            <a:pPr>
              <a:lnSpc>
                <a:spcPct val="100000"/>
              </a:lnSpc>
            </a:pPr>
            <a:r>
              <a:rPr lang="en-US" sz="1600" dirty="0">
                <a:latin typeface="Courier New" pitchFamily="49" charset="0"/>
              </a:rPr>
              <a:t>        exit(0); </a:t>
            </a:r>
          </a:p>
          <a:p>
            <a:pPr>
              <a:lnSpc>
                <a:spcPct val="100000"/>
              </a:lnSpc>
            </a:pPr>
            <a:r>
              <a:rPr lang="en-US" sz="1600" dirty="0">
                <a:latin typeface="Courier New" pitchFamily="49" charset="0"/>
              </a:rPr>
              <a:t>    } </a:t>
            </a:r>
          </a:p>
          <a:p>
            <a:pPr>
              <a:lnSpc>
                <a:spcPct val="100000"/>
              </a:lnSpc>
            </a:pPr>
            <a:r>
              <a:rPr lang="en-US" sz="1600" dirty="0">
                <a:latin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r>
              <a:rPr lang="en-US" dirty="0" smtClean="0"/>
              <a:t>Processes</a:t>
            </a:r>
          </a:p>
          <a:p>
            <a:pPr lvl="1"/>
            <a:r>
              <a:rPr lang="en-US" dirty="0" smtClean="0"/>
              <a:t>At any given time, system has multiple active processes</a:t>
            </a:r>
          </a:p>
          <a:p>
            <a:pPr lvl="1"/>
            <a:r>
              <a:rPr lang="en-US" dirty="0" smtClean="0"/>
              <a:t>But only one can execute at a time on a single core</a:t>
            </a:r>
          </a:p>
          <a:p>
            <a:pPr lvl="1"/>
            <a:r>
              <a:rPr lang="en-US" dirty="0" smtClean="0"/>
              <a:t>Each process appears to have total control of </a:t>
            </a:r>
            <a:br>
              <a:rPr lang="en-US" dirty="0" smtClean="0"/>
            </a:br>
            <a:r>
              <a:rPr lang="en-US" dirty="0" smtClean="0"/>
              <a:t>processor + private memory space</a:t>
            </a:r>
            <a:endParaRPr lang="en-US" dirty="0"/>
          </a:p>
        </p:txBody>
      </p:sp>
      <p:sp>
        <p:nvSpPr>
          <p:cNvPr id="2" name="Title 1"/>
          <p:cNvSpPr>
            <a:spLocks noGrp="1"/>
          </p:cNvSpPr>
          <p:nvPr>
            <p:ph type="title"/>
          </p:nvPr>
        </p:nvSpPr>
        <p:spPr/>
        <p:txBody>
          <a:bodyPr/>
          <a:lstStyle/>
          <a:p>
            <a:r>
              <a:rPr lang="en-US" dirty="0" smtClean="0"/>
              <a:t>Summary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r>
              <a:rPr lang="en-US" dirty="0" smtClean="0"/>
              <a:t>Spawning processes</a:t>
            </a:r>
          </a:p>
          <a:p>
            <a:pPr lvl="1"/>
            <a:r>
              <a:rPr lang="en-US" dirty="0" smtClean="0"/>
              <a:t>Call </a:t>
            </a:r>
            <a:r>
              <a:rPr lang="en-US" b="1" dirty="0" smtClean="0">
                <a:latin typeface="Courier New"/>
                <a:cs typeface="Courier New"/>
              </a:rPr>
              <a:t>fork</a:t>
            </a:r>
          </a:p>
          <a:p>
            <a:pPr lvl="1"/>
            <a:r>
              <a:rPr lang="en-US" dirty="0" smtClean="0"/>
              <a:t>One call, two returns</a:t>
            </a:r>
          </a:p>
          <a:p>
            <a:r>
              <a:rPr lang="en-US" dirty="0" smtClean="0"/>
              <a:t>Process completion</a:t>
            </a:r>
          </a:p>
          <a:p>
            <a:pPr lvl="1"/>
            <a:r>
              <a:rPr lang="en-US" dirty="0" smtClean="0"/>
              <a:t>Call </a:t>
            </a:r>
            <a:r>
              <a:rPr lang="en-US" b="1" dirty="0" smtClean="0">
                <a:latin typeface="Courier New"/>
                <a:cs typeface="Courier New"/>
              </a:rPr>
              <a:t>exit</a:t>
            </a:r>
          </a:p>
          <a:p>
            <a:pPr lvl="1"/>
            <a:r>
              <a:rPr lang="en-US" dirty="0" smtClean="0"/>
              <a:t>One call, no return</a:t>
            </a:r>
          </a:p>
          <a:p>
            <a:r>
              <a:rPr lang="en-US" dirty="0" smtClean="0"/>
              <a:t>Reaping and waiting for processes</a:t>
            </a:r>
          </a:p>
          <a:p>
            <a:pPr lvl="1"/>
            <a:r>
              <a:rPr lang="en-US" dirty="0" smtClean="0"/>
              <a:t>Call </a:t>
            </a:r>
            <a:r>
              <a:rPr lang="en-US" b="1" dirty="0" smtClean="0">
                <a:latin typeface="Courier New"/>
                <a:cs typeface="Courier New"/>
              </a:rPr>
              <a:t>wait</a:t>
            </a:r>
            <a:r>
              <a:rPr lang="en-US" dirty="0" smtClean="0"/>
              <a:t> or </a:t>
            </a:r>
            <a:r>
              <a:rPr lang="en-US" b="1" dirty="0" err="1" smtClean="0">
                <a:latin typeface="Courier New"/>
                <a:cs typeface="Courier New"/>
              </a:rPr>
              <a:t>waitpid</a:t>
            </a:r>
            <a:endParaRPr lang="en-US" b="1" dirty="0" smtClean="0">
              <a:latin typeface="Courier New"/>
              <a:cs typeface="Courier New"/>
            </a:endParaRPr>
          </a:p>
          <a:p>
            <a:r>
              <a:rPr lang="en-US" dirty="0" smtClean="0"/>
              <a:t>Loading and running programs</a:t>
            </a:r>
          </a:p>
          <a:p>
            <a:pPr lvl="1"/>
            <a:r>
              <a:rPr lang="en-US" dirty="0" smtClean="0"/>
              <a:t>Call </a:t>
            </a:r>
            <a:r>
              <a:rPr lang="en-US" b="1" dirty="0" err="1" smtClean="0">
                <a:latin typeface="Courier New"/>
                <a:cs typeface="Courier New"/>
              </a:rPr>
              <a:t>execve</a:t>
            </a:r>
            <a:r>
              <a:rPr lang="en-US" dirty="0" smtClean="0"/>
              <a:t> (or “front-end” variant)</a:t>
            </a:r>
          </a:p>
          <a:p>
            <a:pPr lvl="1"/>
            <a:r>
              <a:rPr lang="en-US" dirty="0" smtClean="0"/>
              <a:t>One call, (normally) no return</a:t>
            </a:r>
            <a:endParaRPr lang="en-US" dirty="0"/>
          </a:p>
        </p:txBody>
      </p:sp>
      <p:sp>
        <p:nvSpPr>
          <p:cNvPr id="2" name="Title 1"/>
          <p:cNvSpPr>
            <a:spLocks noGrp="1"/>
          </p:cNvSpPr>
          <p:nvPr>
            <p:ph type="title"/>
          </p:nvPr>
        </p:nvSpPr>
        <p:spPr/>
        <p:txBody>
          <a:bodyPr/>
          <a:lstStyle/>
          <a:p>
            <a:r>
              <a:rPr lang="en-US" dirty="0" smtClean="0"/>
              <a:t>Summary (cont.)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24" name="Rectangle 4"/>
          <p:cNvSpPr>
            <a:spLocks noGrp="1" noChangeArrowheads="1"/>
          </p:cNvSpPr>
          <p:nvPr>
            <p:ph idx="1"/>
          </p:nvPr>
        </p:nvSpPr>
        <p:spPr>
          <a:xfrm>
            <a:off x="383719" y="1219200"/>
            <a:ext cx="7896225" cy="771525"/>
          </a:xfrm>
        </p:spPr>
        <p:txBody>
          <a:bodyPr/>
          <a:lstStyle/>
          <a:p>
            <a:r>
              <a:rPr lang="en-US" dirty="0" smtClean="0"/>
              <a:t>Two consecutive forks</a:t>
            </a:r>
            <a:endParaRPr lang="en-US" dirty="0"/>
          </a:p>
        </p:txBody>
      </p:sp>
      <p:sp>
        <p:nvSpPr>
          <p:cNvPr id="491523" name="Text Box 3"/>
          <p:cNvSpPr txBox="1">
            <a:spLocks noChangeArrowheads="1"/>
          </p:cNvSpPr>
          <p:nvPr/>
        </p:nvSpPr>
        <p:spPr bwMode="auto">
          <a:xfrm>
            <a:off x="838200" y="1990626"/>
            <a:ext cx="3355406" cy="2308324"/>
          </a:xfrm>
          <a:prstGeom prst="rect">
            <a:avLst/>
          </a:prstGeom>
          <a:solidFill>
            <a:srgbClr val="F6F5BD"/>
          </a:solidFill>
          <a:ln w="3175">
            <a:solidFill>
              <a:schemeClr val="tx1"/>
            </a:solidFill>
            <a:miter lim="800000"/>
            <a:headEnd/>
            <a:tailEnd/>
          </a:ln>
          <a:effectLst/>
        </p:spPr>
        <p:txBody>
          <a:bodyPr wrap="none">
            <a:spAutoFit/>
          </a:bodyPr>
          <a:lstStyle/>
          <a:p>
            <a:r>
              <a:rPr lang="en-US" sz="1800" dirty="0">
                <a:latin typeface="Courier New" pitchFamily="49" charset="0"/>
              </a:rPr>
              <a:t>void fork2()</a:t>
            </a:r>
          </a:p>
          <a:p>
            <a:r>
              <a:rPr lang="en-US" sz="1800" dirty="0">
                <a:latin typeface="Courier New" pitchFamily="49" charset="0"/>
              </a:rPr>
              <a:t>{</a:t>
            </a:r>
          </a:p>
          <a:p>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("L0\n");</a:t>
            </a:r>
          </a:p>
          <a:p>
            <a:r>
              <a:rPr lang="en-US" sz="1800" dirty="0">
                <a:latin typeface="Courier New" pitchFamily="49" charset="0"/>
              </a:rPr>
              <a:t>    fork();</a:t>
            </a:r>
          </a:p>
          <a:p>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("L1\n");    </a:t>
            </a:r>
          </a:p>
          <a:p>
            <a:r>
              <a:rPr lang="en-US" sz="1800" dirty="0">
                <a:latin typeface="Courier New" pitchFamily="49" charset="0"/>
              </a:rPr>
              <a:t>    fork();</a:t>
            </a:r>
          </a:p>
          <a:p>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("Bye\n");</a:t>
            </a:r>
          </a:p>
          <a:p>
            <a:r>
              <a:rPr lang="en-US" sz="1800" dirty="0">
                <a:latin typeface="Courier New" pitchFamily="49" charset="0"/>
              </a:rPr>
              <a:t>}</a:t>
            </a:r>
          </a:p>
        </p:txBody>
      </p:sp>
      <p:grpSp>
        <p:nvGrpSpPr>
          <p:cNvPr id="2" name="Group 29"/>
          <p:cNvGrpSpPr>
            <a:grpSpLocks/>
          </p:cNvGrpSpPr>
          <p:nvPr/>
        </p:nvGrpSpPr>
        <p:grpSpPr bwMode="auto">
          <a:xfrm>
            <a:off x="5697537" y="3505200"/>
            <a:ext cx="457200" cy="336550"/>
            <a:chOff x="3072" y="3120"/>
            <a:chExt cx="288" cy="212"/>
          </a:xfrm>
        </p:grpSpPr>
        <p:sp>
          <p:nvSpPr>
            <p:cNvPr id="491527" name="Line 7"/>
            <p:cNvSpPr>
              <a:spLocks noChangeShapeType="1"/>
            </p:cNvSpPr>
            <p:nvPr/>
          </p:nvSpPr>
          <p:spPr bwMode="auto">
            <a:xfrm>
              <a:off x="3120" y="3312"/>
              <a:ext cx="240"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91528" name="Text Box 8"/>
            <p:cNvSpPr txBox="1">
              <a:spLocks noChangeArrowheads="1"/>
            </p:cNvSpPr>
            <p:nvPr/>
          </p:nvSpPr>
          <p:spPr bwMode="auto">
            <a:xfrm>
              <a:off x="3072"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L0</a:t>
              </a:r>
            </a:p>
          </p:txBody>
        </p:sp>
      </p:grpSp>
      <p:grpSp>
        <p:nvGrpSpPr>
          <p:cNvPr id="3" name="Group 28"/>
          <p:cNvGrpSpPr>
            <a:grpSpLocks/>
          </p:cNvGrpSpPr>
          <p:nvPr/>
        </p:nvGrpSpPr>
        <p:grpSpPr bwMode="auto">
          <a:xfrm>
            <a:off x="6154737" y="2819400"/>
            <a:ext cx="533400" cy="1022350"/>
            <a:chOff x="3360" y="2688"/>
            <a:chExt cx="336" cy="644"/>
          </a:xfrm>
        </p:grpSpPr>
        <p:sp>
          <p:nvSpPr>
            <p:cNvPr id="491526" name="Line 6"/>
            <p:cNvSpPr>
              <a:spLocks noChangeShapeType="1"/>
            </p:cNvSpPr>
            <p:nvPr/>
          </p:nvSpPr>
          <p:spPr bwMode="auto">
            <a:xfrm flipV="1">
              <a:off x="3360" y="2880"/>
              <a:ext cx="0" cy="43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grpSp>
          <p:nvGrpSpPr>
            <p:cNvPr id="4" name="Group 25"/>
            <p:cNvGrpSpPr>
              <a:grpSpLocks/>
            </p:cNvGrpSpPr>
            <p:nvPr/>
          </p:nvGrpSpPr>
          <p:grpSpPr bwMode="auto">
            <a:xfrm>
              <a:off x="3360" y="2688"/>
              <a:ext cx="336" cy="644"/>
              <a:chOff x="3360" y="2688"/>
              <a:chExt cx="336" cy="644"/>
            </a:xfrm>
          </p:grpSpPr>
          <p:sp>
            <p:nvSpPr>
              <p:cNvPr id="491529" name="Line 9"/>
              <p:cNvSpPr>
                <a:spLocks noChangeShapeType="1"/>
              </p:cNvSpPr>
              <p:nvPr/>
            </p:nvSpPr>
            <p:spPr bwMode="auto">
              <a:xfrm>
                <a:off x="3360" y="2880"/>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91530" name="Text Box 10"/>
              <p:cNvSpPr txBox="1">
                <a:spLocks noChangeArrowheads="1"/>
              </p:cNvSpPr>
              <p:nvPr/>
            </p:nvSpPr>
            <p:spPr bwMode="auto">
              <a:xfrm>
                <a:off x="3360" y="3120"/>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L1</a:t>
                </a:r>
              </a:p>
            </p:txBody>
          </p:sp>
          <p:sp>
            <p:nvSpPr>
              <p:cNvPr id="491531" name="Text Box 11"/>
              <p:cNvSpPr txBox="1">
                <a:spLocks noChangeArrowheads="1"/>
              </p:cNvSpPr>
              <p:nvPr/>
            </p:nvSpPr>
            <p:spPr bwMode="auto">
              <a:xfrm>
                <a:off x="3360" y="2688"/>
                <a:ext cx="270"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L1</a:t>
                </a:r>
              </a:p>
            </p:txBody>
          </p:sp>
          <p:sp>
            <p:nvSpPr>
              <p:cNvPr id="491541" name="Line 21"/>
              <p:cNvSpPr>
                <a:spLocks noChangeShapeType="1"/>
              </p:cNvSpPr>
              <p:nvPr/>
            </p:nvSpPr>
            <p:spPr bwMode="auto">
              <a:xfrm>
                <a:off x="3360" y="3312"/>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grpSp>
      <p:grpSp>
        <p:nvGrpSpPr>
          <p:cNvPr id="5" name="Group 26"/>
          <p:cNvGrpSpPr>
            <a:grpSpLocks/>
          </p:cNvGrpSpPr>
          <p:nvPr/>
        </p:nvGrpSpPr>
        <p:grpSpPr bwMode="auto">
          <a:xfrm>
            <a:off x="6688137" y="2514600"/>
            <a:ext cx="627063" cy="1327150"/>
            <a:chOff x="3696" y="2496"/>
            <a:chExt cx="395" cy="836"/>
          </a:xfrm>
        </p:grpSpPr>
        <p:sp>
          <p:nvSpPr>
            <p:cNvPr id="491532" name="Line 12"/>
            <p:cNvSpPr>
              <a:spLocks noChangeShapeType="1"/>
            </p:cNvSpPr>
            <p:nvPr/>
          </p:nvSpPr>
          <p:spPr bwMode="auto">
            <a:xfrm flipV="1">
              <a:off x="3696" y="3120"/>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91533" name="Line 13"/>
            <p:cNvSpPr>
              <a:spLocks noChangeShapeType="1"/>
            </p:cNvSpPr>
            <p:nvPr/>
          </p:nvSpPr>
          <p:spPr bwMode="auto">
            <a:xfrm flipV="1">
              <a:off x="3696" y="2688"/>
              <a:ext cx="0" cy="192"/>
            </a:xfrm>
            <a:prstGeom prst="line">
              <a:avLst/>
            </a:prstGeom>
            <a:noFill/>
            <a:ln w="25400">
              <a:solidFill>
                <a:schemeClr val="tx1"/>
              </a:solidFill>
              <a:round/>
              <a:headEnd/>
              <a:tailEnd type="triangle" w="med" len="med"/>
            </a:ln>
            <a:effectLst/>
          </p:spPr>
          <p:txBody>
            <a:bodyPr/>
            <a:lstStyle/>
            <a:p>
              <a:endParaRPr lang="en-US" dirty="0">
                <a:latin typeface="Calibri" pitchFamily="34" charset="0"/>
              </a:endParaRPr>
            </a:p>
          </p:txBody>
        </p:sp>
        <p:sp>
          <p:nvSpPr>
            <p:cNvPr id="491534" name="Line 14"/>
            <p:cNvSpPr>
              <a:spLocks noChangeShapeType="1"/>
            </p:cNvSpPr>
            <p:nvPr/>
          </p:nvSpPr>
          <p:spPr bwMode="auto">
            <a:xfrm>
              <a:off x="3696" y="2688"/>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91535" name="Line 15"/>
            <p:cNvSpPr>
              <a:spLocks noChangeShapeType="1"/>
            </p:cNvSpPr>
            <p:nvPr/>
          </p:nvSpPr>
          <p:spPr bwMode="auto">
            <a:xfrm>
              <a:off x="3696" y="3120"/>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91536" name="Text Box 16"/>
            <p:cNvSpPr txBox="1">
              <a:spLocks noChangeArrowheads="1"/>
            </p:cNvSpPr>
            <p:nvPr/>
          </p:nvSpPr>
          <p:spPr bwMode="auto">
            <a:xfrm>
              <a:off x="3744" y="3120"/>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91537" name="Text Box 17"/>
            <p:cNvSpPr txBox="1">
              <a:spLocks noChangeArrowheads="1"/>
            </p:cNvSpPr>
            <p:nvPr/>
          </p:nvSpPr>
          <p:spPr bwMode="auto">
            <a:xfrm>
              <a:off x="3744" y="2928"/>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91538" name="Text Box 18"/>
            <p:cNvSpPr txBox="1">
              <a:spLocks noChangeArrowheads="1"/>
            </p:cNvSpPr>
            <p:nvPr/>
          </p:nvSpPr>
          <p:spPr bwMode="auto">
            <a:xfrm>
              <a:off x="3744" y="2688"/>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91539" name="Text Box 19"/>
            <p:cNvSpPr txBox="1">
              <a:spLocks noChangeArrowheads="1"/>
            </p:cNvSpPr>
            <p:nvPr/>
          </p:nvSpPr>
          <p:spPr bwMode="auto">
            <a:xfrm>
              <a:off x="3744" y="2496"/>
              <a:ext cx="347" cy="212"/>
            </a:xfrm>
            <a:prstGeom prst="rect">
              <a:avLst/>
            </a:prstGeom>
            <a:noFill/>
            <a:ln w="25400">
              <a:noFill/>
              <a:miter lim="800000"/>
              <a:headEnd/>
              <a:tailEnd/>
            </a:ln>
            <a:effectLst/>
          </p:spPr>
          <p:txBody>
            <a:bodyPr wrap="none">
              <a:spAutoFit/>
            </a:bodyPr>
            <a:lstStyle/>
            <a:p>
              <a:pPr algn="l">
                <a:lnSpc>
                  <a:spcPct val="100000"/>
                </a:lnSpc>
              </a:pPr>
              <a:r>
                <a:rPr lang="en-US" sz="1600">
                  <a:latin typeface="Courier New" pitchFamily="49" charset="0"/>
                </a:rPr>
                <a:t>Bye</a:t>
              </a:r>
            </a:p>
          </p:txBody>
        </p:sp>
        <p:sp>
          <p:nvSpPr>
            <p:cNvPr id="491542" name="Line 22"/>
            <p:cNvSpPr>
              <a:spLocks noChangeShapeType="1"/>
            </p:cNvSpPr>
            <p:nvPr/>
          </p:nvSpPr>
          <p:spPr bwMode="auto">
            <a:xfrm>
              <a:off x="3696" y="3312"/>
              <a:ext cx="384"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sp>
          <p:nvSpPr>
            <p:cNvPr id="491544" name="Line 24"/>
            <p:cNvSpPr>
              <a:spLocks noChangeShapeType="1"/>
            </p:cNvSpPr>
            <p:nvPr/>
          </p:nvSpPr>
          <p:spPr bwMode="auto">
            <a:xfrm>
              <a:off x="3696" y="2880"/>
              <a:ext cx="336" cy="0"/>
            </a:xfrm>
            <a:prstGeom prst="line">
              <a:avLst/>
            </a:prstGeom>
            <a:noFill/>
            <a:ln w="25400">
              <a:solidFill>
                <a:schemeClr val="tx1"/>
              </a:solidFill>
              <a:round/>
              <a:headEnd/>
              <a:tailEnd/>
            </a:ln>
            <a:effectLst/>
          </p:spPr>
          <p:txBody>
            <a:bodyPr/>
            <a:lstStyle/>
            <a:p>
              <a:endParaRPr lang="en-US" dirty="0">
                <a:latin typeface="Calibri" pitchFamily="34" charset="0"/>
              </a:endParaRPr>
            </a:p>
          </p:txBody>
        </p:sp>
      </p:grpSp>
      <p:sp>
        <p:nvSpPr>
          <p:cNvPr id="6" name="Title 5"/>
          <p:cNvSpPr>
            <a:spLocks noGrp="1"/>
          </p:cNvSpPr>
          <p:nvPr>
            <p:ph type="title"/>
          </p:nvPr>
        </p:nvSpPr>
        <p:spPr/>
        <p:txBody>
          <a:bodyPr/>
          <a:lstStyle/>
          <a:p>
            <a:r>
              <a:rPr lang="en-US" dirty="0" smtClean="0"/>
              <a:t>Fork Example #2</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a:xfrm>
            <a:off x="409575" y="1219200"/>
            <a:ext cx="7896225" cy="2590800"/>
          </a:xfrm>
        </p:spPr>
        <p:txBody>
          <a:bodyPr>
            <a:normAutofit lnSpcReduction="10000"/>
          </a:bodyPr>
          <a:lstStyle/>
          <a:p>
            <a:r>
              <a:rPr lang="en-US" dirty="0"/>
              <a:t>Two processes </a:t>
            </a:r>
            <a:r>
              <a:rPr lang="en-US" i="1" dirty="0"/>
              <a:t>run </a:t>
            </a:r>
            <a:r>
              <a:rPr lang="en-US" i="1" dirty="0">
                <a:solidFill>
                  <a:srgbClr val="C00000"/>
                </a:solidFill>
              </a:rPr>
              <a:t>concurrently</a:t>
            </a:r>
            <a:r>
              <a:rPr lang="en-US" dirty="0"/>
              <a:t> (</a:t>
            </a:r>
            <a:r>
              <a:rPr lang="en-US" i="1" dirty="0"/>
              <a:t>are concurrent)</a:t>
            </a:r>
            <a:r>
              <a:rPr lang="en-US" dirty="0"/>
              <a:t> if their flows overlap in time</a:t>
            </a:r>
          </a:p>
          <a:p>
            <a:r>
              <a:rPr lang="en-US" dirty="0"/>
              <a:t>Otherwise, they are </a:t>
            </a:r>
            <a:r>
              <a:rPr lang="en-US" i="1" dirty="0" smtClean="0">
                <a:solidFill>
                  <a:srgbClr val="C00000"/>
                </a:solidFill>
              </a:rPr>
              <a:t>sequential</a:t>
            </a:r>
            <a:endParaRPr lang="en-US" dirty="0">
              <a:solidFill>
                <a:srgbClr val="C00000"/>
              </a:solidFill>
            </a:endParaRPr>
          </a:p>
          <a:p>
            <a:r>
              <a:rPr lang="en-US" dirty="0" smtClean="0"/>
              <a:t>Examples (running on single core):</a:t>
            </a:r>
            <a:endParaRPr lang="en-US" dirty="0"/>
          </a:p>
          <a:p>
            <a:pPr lvl="1"/>
            <a:r>
              <a:rPr lang="en-US" dirty="0"/>
              <a:t>Concurrent: A &amp; B, A &amp; C</a:t>
            </a:r>
          </a:p>
          <a:p>
            <a:pPr lvl="1"/>
            <a:r>
              <a:rPr lang="en-US" dirty="0"/>
              <a:t>Sequential: B &amp; </a:t>
            </a:r>
            <a:r>
              <a:rPr lang="en-US" dirty="0" smtClean="0"/>
              <a:t>C</a:t>
            </a:r>
            <a:endParaRPr lang="en-US" dirty="0"/>
          </a:p>
        </p:txBody>
      </p:sp>
      <p:sp>
        <p:nvSpPr>
          <p:cNvPr id="485378" name="Rectangle 2"/>
          <p:cNvSpPr>
            <a:spLocks noGrp="1" noChangeArrowheads="1"/>
          </p:cNvSpPr>
          <p:nvPr>
            <p:ph type="title"/>
          </p:nvPr>
        </p:nvSpPr>
        <p:spPr>
          <a:xfrm>
            <a:off x="406400" y="493712"/>
            <a:ext cx="6070600" cy="573088"/>
          </a:xfrm>
        </p:spPr>
        <p:txBody>
          <a:bodyPr/>
          <a:lstStyle/>
          <a:p>
            <a:r>
              <a:rPr lang="en-US" dirty="0"/>
              <a:t>Concurrent Processes</a:t>
            </a:r>
          </a:p>
        </p:txBody>
      </p:sp>
      <p:sp>
        <p:nvSpPr>
          <p:cNvPr id="485383" name="Line 7"/>
          <p:cNvSpPr>
            <a:spLocks noChangeShapeType="1"/>
          </p:cNvSpPr>
          <p:nvPr/>
        </p:nvSpPr>
        <p:spPr bwMode="auto">
          <a:xfrm>
            <a:off x="3124200"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4" name="Text Box 8"/>
          <p:cNvSpPr txBox="1">
            <a:spLocks noChangeArrowheads="1"/>
          </p:cNvSpPr>
          <p:nvPr/>
        </p:nvSpPr>
        <p:spPr bwMode="auto">
          <a:xfrm>
            <a:off x="2622332" y="39624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5385" name="Text Box 9"/>
          <p:cNvSpPr txBox="1">
            <a:spLocks noChangeArrowheads="1"/>
          </p:cNvSpPr>
          <p:nvPr/>
        </p:nvSpPr>
        <p:spPr bwMode="auto">
          <a:xfrm>
            <a:off x="4146332" y="39624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5386" name="Text Box 10"/>
          <p:cNvSpPr txBox="1">
            <a:spLocks noChangeArrowheads="1"/>
          </p:cNvSpPr>
          <p:nvPr/>
        </p:nvSpPr>
        <p:spPr bwMode="auto">
          <a:xfrm>
            <a:off x="5670332" y="39624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5387" name="Line 11"/>
          <p:cNvSpPr>
            <a:spLocks noChangeShapeType="1"/>
          </p:cNvSpPr>
          <p:nvPr/>
        </p:nvSpPr>
        <p:spPr bwMode="auto">
          <a:xfrm>
            <a:off x="46482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8" name="Line 12"/>
          <p:cNvSpPr>
            <a:spLocks noChangeShapeType="1"/>
          </p:cNvSpPr>
          <p:nvPr/>
        </p:nvSpPr>
        <p:spPr bwMode="auto">
          <a:xfrm>
            <a:off x="61722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89" name="Line 13"/>
          <p:cNvSpPr>
            <a:spLocks noChangeShapeType="1"/>
          </p:cNvSpPr>
          <p:nvPr/>
        </p:nvSpPr>
        <p:spPr bwMode="auto">
          <a:xfrm>
            <a:off x="3124200" y="5257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0" name="Line 14"/>
          <p:cNvSpPr>
            <a:spLocks noChangeShapeType="1"/>
          </p:cNvSpPr>
          <p:nvPr/>
        </p:nvSpPr>
        <p:spPr bwMode="auto">
          <a:xfrm>
            <a:off x="6172200" y="55626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5391" name="Line 15"/>
          <p:cNvSpPr>
            <a:spLocks noChangeShapeType="1"/>
          </p:cNvSpPr>
          <p:nvPr/>
        </p:nvSpPr>
        <p:spPr bwMode="auto">
          <a:xfrm>
            <a:off x="2667000"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2" name="Line 16"/>
          <p:cNvSpPr>
            <a:spLocks noChangeShapeType="1"/>
          </p:cNvSpPr>
          <p:nvPr/>
        </p:nvSpPr>
        <p:spPr bwMode="auto">
          <a:xfrm>
            <a:off x="2667000" y="4953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3" name="Line 17"/>
          <p:cNvSpPr>
            <a:spLocks noChangeShapeType="1"/>
          </p:cNvSpPr>
          <p:nvPr/>
        </p:nvSpPr>
        <p:spPr bwMode="auto">
          <a:xfrm>
            <a:off x="2667000" y="52578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4" name="Line 18"/>
          <p:cNvSpPr>
            <a:spLocks noChangeShapeType="1"/>
          </p:cNvSpPr>
          <p:nvPr/>
        </p:nvSpPr>
        <p:spPr bwMode="auto">
          <a:xfrm>
            <a:off x="2667000" y="5562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5395" name="Line 19"/>
          <p:cNvSpPr>
            <a:spLocks noChangeShapeType="1"/>
          </p:cNvSpPr>
          <p:nvPr/>
        </p:nvSpPr>
        <p:spPr bwMode="auto">
          <a:xfrm>
            <a:off x="2667000" y="5867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20" name="Text Box 1031"/>
          <p:cNvSpPr txBox="1">
            <a:spLocks noChangeArrowheads="1"/>
          </p:cNvSpPr>
          <p:nvPr/>
        </p:nvSpPr>
        <p:spPr bwMode="auto">
          <a:xfrm>
            <a:off x="1010947" y="4872335"/>
            <a:ext cx="817853" cy="461665"/>
          </a:xfrm>
          <a:prstGeom prst="rect">
            <a:avLst/>
          </a:prstGeom>
          <a:noFill/>
          <a:ln w="25400">
            <a:noFill/>
            <a:miter lim="800000"/>
            <a:headEnd/>
            <a:tailEnd/>
          </a:ln>
          <a:effectLst/>
        </p:spPr>
        <p:txBody>
          <a:bodyPr wrap="square">
            <a:spAutoFit/>
          </a:bodyPr>
          <a:lstStyle/>
          <a:p>
            <a:pPr algn="l">
              <a:lnSpc>
                <a:spcPct val="100000"/>
              </a:lnSpc>
            </a:pPr>
            <a:r>
              <a:rPr lang="en-US" dirty="0">
                <a:latin typeface="Calibri" pitchFamily="34" charset="0"/>
              </a:rPr>
              <a:t>Time</a:t>
            </a:r>
          </a:p>
        </p:txBody>
      </p:sp>
      <p:sp>
        <p:nvSpPr>
          <p:cNvPr id="21" name="Down Arrow 20"/>
          <p:cNvSpPr/>
          <p:nvPr/>
        </p:nvSpPr>
        <p:spPr bwMode="auto">
          <a:xfrm>
            <a:off x="1752600" y="4495800"/>
            <a:ext cx="457200" cy="1600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37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53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53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53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53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53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53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53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53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53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53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53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53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53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85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3" grpId="0" animBg="1"/>
      <p:bldP spid="485384" grpId="0"/>
      <p:bldP spid="485385" grpId="0"/>
      <p:bldP spid="485386" grpId="0"/>
      <p:bldP spid="485387" grpId="0" animBg="1"/>
      <p:bldP spid="485388" grpId="0" animBg="1"/>
      <p:bldP spid="485389" grpId="0" animBg="1"/>
      <p:bldP spid="485390" grpId="0" animBg="1"/>
      <p:bldP spid="485391" grpId="0" animBg="1"/>
      <p:bldP spid="485392" grpId="0" animBg="1"/>
      <p:bldP spid="485393" grpId="0" animBg="1"/>
      <p:bldP spid="485394" grpId="0" animBg="1"/>
      <p:bldP spid="485395" grpId="0" animBg="1"/>
      <p:bldP spid="20"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idx="1"/>
          </p:nvPr>
        </p:nvSpPr>
        <p:spPr>
          <a:xfrm>
            <a:off x="410031" y="1285875"/>
            <a:ext cx="7896225" cy="1990725"/>
          </a:xfrm>
        </p:spPr>
        <p:txBody>
          <a:bodyPr>
            <a:normAutofit/>
          </a:bodyPr>
          <a:lstStyle/>
          <a:p>
            <a:r>
              <a:rPr lang="en-US" dirty="0"/>
              <a:t>Control flows for concurrent processes are physically disjoint in </a:t>
            </a:r>
            <a:r>
              <a:rPr lang="en-US" dirty="0" smtClean="0"/>
              <a:t>time</a:t>
            </a:r>
          </a:p>
          <a:p>
            <a:r>
              <a:rPr lang="en-US" dirty="0" smtClean="0"/>
              <a:t>However</a:t>
            </a:r>
            <a:r>
              <a:rPr lang="en-US" dirty="0"/>
              <a:t>, we can think of concurrent processes</a:t>
            </a:r>
            <a:r>
              <a:rPr lang="en-US" dirty="0" smtClean="0"/>
              <a:t> as </a:t>
            </a:r>
            <a:r>
              <a:rPr lang="en-US" dirty="0"/>
              <a:t>running in parallel with each </a:t>
            </a:r>
            <a:r>
              <a:rPr lang="en-US" dirty="0" smtClean="0"/>
              <a:t>other</a:t>
            </a:r>
            <a:endParaRPr lang="en-US" dirty="0"/>
          </a:p>
        </p:txBody>
      </p:sp>
      <p:sp>
        <p:nvSpPr>
          <p:cNvPr id="486402" name="Rectangle 2"/>
          <p:cNvSpPr>
            <a:spLocks noGrp="1" noChangeArrowheads="1"/>
          </p:cNvSpPr>
          <p:nvPr>
            <p:ph type="title"/>
          </p:nvPr>
        </p:nvSpPr>
        <p:spPr>
          <a:xfrm>
            <a:off x="381000" y="533400"/>
            <a:ext cx="8458200" cy="573088"/>
          </a:xfrm>
        </p:spPr>
        <p:txBody>
          <a:bodyPr/>
          <a:lstStyle/>
          <a:p>
            <a:r>
              <a:rPr lang="en-US" dirty="0"/>
              <a:t>User View of Concurrent Processes</a:t>
            </a:r>
          </a:p>
        </p:txBody>
      </p:sp>
      <p:sp>
        <p:nvSpPr>
          <p:cNvPr id="486405" name="Text Box 5"/>
          <p:cNvSpPr txBox="1">
            <a:spLocks noChangeArrowheads="1"/>
          </p:cNvSpPr>
          <p:nvPr/>
        </p:nvSpPr>
        <p:spPr bwMode="auto">
          <a:xfrm>
            <a:off x="1219200" y="431165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486406" name="Line 6"/>
          <p:cNvSpPr>
            <a:spLocks noChangeShapeType="1"/>
          </p:cNvSpPr>
          <p:nvPr/>
        </p:nvSpPr>
        <p:spPr bwMode="auto">
          <a:xfrm>
            <a:off x="3276600" y="4191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07" name="Text Box 7"/>
          <p:cNvSpPr txBox="1">
            <a:spLocks noChangeArrowheads="1"/>
          </p:cNvSpPr>
          <p:nvPr/>
        </p:nvSpPr>
        <p:spPr bwMode="auto">
          <a:xfrm>
            <a:off x="2709863" y="3810000"/>
            <a:ext cx="99969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A</a:t>
            </a:r>
          </a:p>
        </p:txBody>
      </p:sp>
      <p:sp>
        <p:nvSpPr>
          <p:cNvPr id="486408" name="Text Box 8"/>
          <p:cNvSpPr txBox="1">
            <a:spLocks noChangeArrowheads="1"/>
          </p:cNvSpPr>
          <p:nvPr/>
        </p:nvSpPr>
        <p:spPr bwMode="auto">
          <a:xfrm>
            <a:off x="4233863" y="3810000"/>
            <a:ext cx="990079"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B</a:t>
            </a:r>
          </a:p>
        </p:txBody>
      </p:sp>
      <p:sp>
        <p:nvSpPr>
          <p:cNvPr id="486409" name="Text Box 9"/>
          <p:cNvSpPr txBox="1">
            <a:spLocks noChangeArrowheads="1"/>
          </p:cNvSpPr>
          <p:nvPr/>
        </p:nvSpPr>
        <p:spPr bwMode="auto">
          <a:xfrm>
            <a:off x="5757863" y="3810000"/>
            <a:ext cx="983667" cy="338554"/>
          </a:xfrm>
          <a:prstGeom prst="rect">
            <a:avLst/>
          </a:prstGeom>
          <a:noFill/>
          <a:ln w="25400">
            <a:noFill/>
            <a:miter lim="800000"/>
            <a:headEnd/>
            <a:tailEnd/>
          </a:ln>
          <a:effectLst/>
        </p:spPr>
        <p:txBody>
          <a:bodyPr wrap="none">
            <a:spAutoFit/>
          </a:bodyPr>
          <a:lstStyle/>
          <a:p>
            <a:pPr algn="l">
              <a:lnSpc>
                <a:spcPct val="100000"/>
              </a:lnSpc>
            </a:pPr>
            <a:r>
              <a:rPr lang="en-US" sz="1600" i="1" dirty="0">
                <a:solidFill>
                  <a:srgbClr val="C00000"/>
                </a:solidFill>
                <a:latin typeface="Calibri" pitchFamily="34" charset="0"/>
              </a:rPr>
              <a:t>Process C</a:t>
            </a:r>
          </a:p>
        </p:txBody>
      </p:sp>
      <p:sp>
        <p:nvSpPr>
          <p:cNvPr id="486410" name="Line 10"/>
          <p:cNvSpPr>
            <a:spLocks noChangeShapeType="1"/>
          </p:cNvSpPr>
          <p:nvPr/>
        </p:nvSpPr>
        <p:spPr bwMode="auto">
          <a:xfrm>
            <a:off x="4800600" y="43434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1" name="Line 11"/>
          <p:cNvSpPr>
            <a:spLocks noChangeShapeType="1"/>
          </p:cNvSpPr>
          <p:nvPr/>
        </p:nvSpPr>
        <p:spPr bwMode="auto">
          <a:xfrm>
            <a:off x="6324600" y="46482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2" name="Line 12"/>
          <p:cNvSpPr>
            <a:spLocks noChangeShapeType="1"/>
          </p:cNvSpPr>
          <p:nvPr/>
        </p:nvSpPr>
        <p:spPr bwMode="auto">
          <a:xfrm>
            <a:off x="3276600" y="44958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3" name="Line 13"/>
          <p:cNvSpPr>
            <a:spLocks noChangeShapeType="1"/>
          </p:cNvSpPr>
          <p:nvPr/>
        </p:nvSpPr>
        <p:spPr bwMode="auto">
          <a:xfrm>
            <a:off x="2819400" y="41910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4" name="Line 14"/>
          <p:cNvSpPr>
            <a:spLocks noChangeShapeType="1"/>
          </p:cNvSpPr>
          <p:nvPr/>
        </p:nvSpPr>
        <p:spPr bwMode="auto">
          <a:xfrm>
            <a:off x="2819400" y="48006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5" name="Line 15"/>
          <p:cNvSpPr>
            <a:spLocks noChangeShapeType="1"/>
          </p:cNvSpPr>
          <p:nvPr/>
        </p:nvSpPr>
        <p:spPr bwMode="auto">
          <a:xfrm>
            <a:off x="6324600" y="4953000"/>
            <a:ext cx="0" cy="304800"/>
          </a:xfrm>
          <a:prstGeom prst="line">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486416" name="Line 16"/>
          <p:cNvSpPr>
            <a:spLocks noChangeShapeType="1"/>
          </p:cNvSpPr>
          <p:nvPr/>
        </p:nvSpPr>
        <p:spPr bwMode="auto">
          <a:xfrm>
            <a:off x="2819400" y="43434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486417" name="Line 17"/>
          <p:cNvSpPr>
            <a:spLocks noChangeShapeType="1"/>
          </p:cNvSpPr>
          <p:nvPr/>
        </p:nvSpPr>
        <p:spPr bwMode="auto">
          <a:xfrm>
            <a:off x="2819400" y="4648200"/>
            <a:ext cx="4038600" cy="0"/>
          </a:xfrm>
          <a:prstGeom prst="line">
            <a:avLst/>
          </a:prstGeom>
          <a:noFill/>
          <a:ln w="3175">
            <a:solidFill>
              <a:schemeClr val="tx1"/>
            </a:solidFill>
            <a:prstDash val="dash"/>
            <a:round/>
            <a:headEnd/>
            <a:tailEnd/>
          </a:ln>
          <a:effectLst/>
        </p:spPr>
        <p:txBody>
          <a:bodyPr wrap="none" anchor="ctr"/>
          <a:lstStyle/>
          <a:p>
            <a:endParaRPr lang="en-US" dirty="0">
              <a:latin typeface="Calibri" pitchFamily="34" charset="0"/>
            </a:endParaRPr>
          </a:p>
        </p:txBody>
      </p:sp>
      <p:sp>
        <p:nvSpPr>
          <p:cNvPr id="18" name="Down Arrow 17"/>
          <p:cNvSpPr/>
          <p:nvPr/>
        </p:nvSpPr>
        <p:spPr bwMode="auto">
          <a:xfrm>
            <a:off x="1981200" y="4000500"/>
            <a:ext cx="457200" cy="1257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20444" y="5485260"/>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6" name="Rectangle 35"/>
          <p:cNvSpPr/>
          <p:nvPr/>
        </p:nvSpPr>
        <p:spPr bwMode="auto">
          <a:xfrm>
            <a:off x="2120444" y="50598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2120444" y="5910710"/>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4" name="Rectangle 33"/>
          <p:cNvSpPr/>
          <p:nvPr/>
        </p:nvSpPr>
        <p:spPr bwMode="auto">
          <a:xfrm>
            <a:off x="2120444" y="4628466"/>
            <a:ext cx="4495800" cy="425450"/>
          </a:xfrm>
          <a:prstGeom prst="rect">
            <a:avLst/>
          </a:prstGeom>
          <a:solidFill>
            <a:srgbClr val="F1C7C7"/>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3" name="Rectangle 32"/>
          <p:cNvSpPr/>
          <p:nvPr/>
        </p:nvSpPr>
        <p:spPr bwMode="auto">
          <a:xfrm>
            <a:off x="2120444" y="4203016"/>
            <a:ext cx="4495800" cy="425450"/>
          </a:xfrm>
          <a:prstGeom prst="rect">
            <a:avLst/>
          </a:prstGeom>
          <a:solidFill>
            <a:schemeClr val="bg1">
              <a:lumMod val="9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487427" name="Rectangle 3"/>
          <p:cNvSpPr>
            <a:spLocks noGrp="1" noChangeArrowheads="1"/>
          </p:cNvSpPr>
          <p:nvPr>
            <p:ph idx="1"/>
          </p:nvPr>
        </p:nvSpPr>
        <p:spPr>
          <a:xfrm>
            <a:off x="381000" y="1104900"/>
            <a:ext cx="8294687" cy="2552700"/>
          </a:xfrm>
        </p:spPr>
        <p:txBody>
          <a:bodyPr/>
          <a:lstStyle/>
          <a:p>
            <a:r>
              <a:rPr lang="en-US" dirty="0"/>
              <a:t>Processes are managed by a shared chunk of OS code </a:t>
            </a:r>
            <a:r>
              <a:rPr lang="en-US" dirty="0" smtClean="0"/>
              <a:t/>
            </a:r>
            <a:br>
              <a:rPr lang="en-US" dirty="0" smtClean="0"/>
            </a:br>
            <a:r>
              <a:rPr lang="en-US" dirty="0" smtClean="0"/>
              <a:t>called </a:t>
            </a:r>
            <a:r>
              <a:rPr lang="en-US" dirty="0"/>
              <a:t>the </a:t>
            </a:r>
            <a:r>
              <a:rPr lang="en-US" i="1" dirty="0">
                <a:solidFill>
                  <a:srgbClr val="C00000"/>
                </a:solidFill>
              </a:rPr>
              <a:t>kernel</a:t>
            </a:r>
          </a:p>
          <a:p>
            <a:pPr lvl="1"/>
            <a:r>
              <a:rPr lang="en-US" dirty="0"/>
              <a:t>Important: the kernel is not a separate process, but rather runs as part of some user process</a:t>
            </a:r>
          </a:p>
          <a:p>
            <a:r>
              <a:rPr lang="en-US" dirty="0"/>
              <a:t>Control flow passes from one process to another via a </a:t>
            </a:r>
            <a:r>
              <a:rPr lang="en-US" i="1" dirty="0">
                <a:solidFill>
                  <a:srgbClr val="C00000"/>
                </a:solidFill>
              </a:rPr>
              <a:t>context </a:t>
            </a:r>
            <a:r>
              <a:rPr lang="en-US" i="1" dirty="0" smtClean="0">
                <a:solidFill>
                  <a:srgbClr val="C00000"/>
                </a:solidFill>
              </a:rPr>
              <a:t>switch</a:t>
            </a:r>
            <a:endParaRPr lang="en-US" dirty="0">
              <a:solidFill>
                <a:srgbClr val="C00000"/>
              </a:solidFill>
            </a:endParaRPr>
          </a:p>
          <a:p>
            <a:pPr lvl="1"/>
            <a:endParaRPr lang="en-US" dirty="0"/>
          </a:p>
        </p:txBody>
      </p:sp>
      <p:sp>
        <p:nvSpPr>
          <p:cNvPr id="487426" name="Rectangle 2"/>
          <p:cNvSpPr>
            <a:spLocks noGrp="1" noChangeArrowheads="1"/>
          </p:cNvSpPr>
          <p:nvPr>
            <p:ph type="title"/>
          </p:nvPr>
        </p:nvSpPr>
        <p:spPr>
          <a:xfrm>
            <a:off x="380088" y="387578"/>
            <a:ext cx="5842000" cy="573088"/>
          </a:xfrm>
        </p:spPr>
        <p:txBody>
          <a:bodyPr/>
          <a:lstStyle/>
          <a:p>
            <a:r>
              <a:rPr lang="en-US"/>
              <a:t>Context Switching</a:t>
            </a:r>
          </a:p>
        </p:txBody>
      </p:sp>
      <p:sp>
        <p:nvSpPr>
          <p:cNvPr id="487428" name="Text Box 4"/>
          <p:cNvSpPr txBox="1">
            <a:spLocks noChangeArrowheads="1"/>
          </p:cNvSpPr>
          <p:nvPr/>
        </p:nvSpPr>
        <p:spPr bwMode="auto">
          <a:xfrm>
            <a:off x="2342466" y="3581400"/>
            <a:ext cx="1097160"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t>
            </a:r>
            <a:r>
              <a:rPr lang="en-US" sz="1800" i="1" dirty="0" smtClean="0">
                <a:solidFill>
                  <a:srgbClr val="C00000"/>
                </a:solidFill>
                <a:latin typeface="Calibri" pitchFamily="34" charset="0"/>
              </a:rPr>
              <a:t>A</a:t>
            </a:r>
            <a:endParaRPr lang="en-US" sz="1800" i="1" dirty="0">
              <a:solidFill>
                <a:srgbClr val="C00000"/>
              </a:solidFill>
              <a:latin typeface="Calibri" pitchFamily="34" charset="0"/>
            </a:endParaRPr>
          </a:p>
        </p:txBody>
      </p:sp>
      <p:sp>
        <p:nvSpPr>
          <p:cNvPr id="487429" name="Text Box 5"/>
          <p:cNvSpPr txBox="1">
            <a:spLocks noChangeArrowheads="1"/>
          </p:cNvSpPr>
          <p:nvPr/>
        </p:nvSpPr>
        <p:spPr bwMode="auto">
          <a:xfrm>
            <a:off x="3865458" y="3581400"/>
            <a:ext cx="1087542" cy="369332"/>
          </a:xfrm>
          <a:prstGeom prst="rect">
            <a:avLst/>
          </a:prstGeom>
          <a:noFill/>
          <a:ln w="25400">
            <a:noFill/>
            <a:miter lim="800000"/>
            <a:headEnd/>
            <a:tailEnd/>
          </a:ln>
          <a:effectLst/>
        </p:spPr>
        <p:txBody>
          <a:bodyPr wrap="none">
            <a:spAutoFit/>
          </a:bodyPr>
          <a:lstStyle/>
          <a:p>
            <a:pPr>
              <a:lnSpc>
                <a:spcPct val="100000"/>
              </a:lnSpc>
            </a:pPr>
            <a:r>
              <a:rPr lang="en-US" sz="1800" i="1" dirty="0">
                <a:solidFill>
                  <a:srgbClr val="C00000"/>
                </a:solidFill>
                <a:latin typeface="Calibri" pitchFamily="34" charset="0"/>
              </a:rPr>
              <a:t>Process </a:t>
            </a:r>
            <a:r>
              <a:rPr lang="en-US" sz="1800" i="1" dirty="0" smtClean="0">
                <a:solidFill>
                  <a:srgbClr val="C00000"/>
                </a:solidFill>
                <a:latin typeface="Calibri" pitchFamily="34" charset="0"/>
              </a:rPr>
              <a:t>B</a:t>
            </a:r>
            <a:endParaRPr lang="en-US" sz="1800" i="1" dirty="0">
              <a:solidFill>
                <a:srgbClr val="C00000"/>
              </a:solidFill>
              <a:latin typeface="Calibri" pitchFamily="34" charset="0"/>
            </a:endParaRPr>
          </a:p>
        </p:txBody>
      </p:sp>
      <p:sp>
        <p:nvSpPr>
          <p:cNvPr id="487430" name="Line 6"/>
          <p:cNvSpPr>
            <a:spLocks noChangeShapeType="1"/>
          </p:cNvSpPr>
          <p:nvPr/>
        </p:nvSpPr>
        <p:spPr bwMode="auto">
          <a:xfrm flipH="1">
            <a:off x="2895600" y="4206200"/>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487435" name="Line 11"/>
          <p:cNvSpPr>
            <a:spLocks noChangeShapeType="1"/>
          </p:cNvSpPr>
          <p:nvPr/>
        </p:nvSpPr>
        <p:spPr bwMode="auto">
          <a:xfrm flipH="1">
            <a:off x="3721100" y="3581400"/>
            <a:ext cx="12700" cy="3124200"/>
          </a:xfrm>
          <a:prstGeom prst="line">
            <a:avLst/>
          </a:prstGeom>
          <a:noFill/>
          <a:ln w="25400">
            <a:solidFill>
              <a:schemeClr val="tx1"/>
            </a:solidFill>
            <a:prstDash val="dash"/>
            <a:round/>
            <a:headEnd/>
            <a:tailEnd/>
          </a:ln>
          <a:effectLst/>
        </p:spPr>
        <p:txBody>
          <a:bodyPr wrap="none" anchor="ctr"/>
          <a:lstStyle/>
          <a:p>
            <a:endParaRPr lang="en-US" dirty="0">
              <a:latin typeface="Calibri" pitchFamily="34" charset="0"/>
            </a:endParaRPr>
          </a:p>
        </p:txBody>
      </p:sp>
      <p:sp>
        <p:nvSpPr>
          <p:cNvPr id="487436" name="Text Box 12"/>
          <p:cNvSpPr txBox="1">
            <a:spLocks noChangeArrowheads="1"/>
          </p:cNvSpPr>
          <p:nvPr/>
        </p:nvSpPr>
        <p:spPr bwMode="auto">
          <a:xfrm>
            <a:off x="5422900" y="426720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7" name="Text Box 13"/>
          <p:cNvSpPr txBox="1">
            <a:spLocks noChangeArrowheads="1"/>
          </p:cNvSpPr>
          <p:nvPr/>
        </p:nvSpPr>
        <p:spPr bwMode="auto">
          <a:xfrm>
            <a:off x="5422900" y="4681538"/>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38" name="Text Box 14"/>
          <p:cNvSpPr txBox="1">
            <a:spLocks noChangeArrowheads="1"/>
          </p:cNvSpPr>
          <p:nvPr/>
        </p:nvSpPr>
        <p:spPr bwMode="auto">
          <a:xfrm>
            <a:off x="5422900" y="5094288"/>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39" name="Text Box 15"/>
          <p:cNvSpPr txBox="1">
            <a:spLocks noChangeArrowheads="1"/>
          </p:cNvSpPr>
          <p:nvPr/>
        </p:nvSpPr>
        <p:spPr bwMode="auto">
          <a:xfrm>
            <a:off x="5405438" y="5530850"/>
            <a:ext cx="1171859"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kernel code</a:t>
            </a:r>
          </a:p>
        </p:txBody>
      </p:sp>
      <p:sp>
        <p:nvSpPr>
          <p:cNvPr id="487440" name="Text Box 16"/>
          <p:cNvSpPr txBox="1">
            <a:spLocks noChangeArrowheads="1"/>
          </p:cNvSpPr>
          <p:nvPr/>
        </p:nvSpPr>
        <p:spPr bwMode="auto">
          <a:xfrm>
            <a:off x="5422900" y="5988050"/>
            <a:ext cx="1009187" cy="338554"/>
          </a:xfrm>
          <a:prstGeom prst="rect">
            <a:avLst/>
          </a:prstGeom>
          <a:noFill/>
          <a:ln w="25400">
            <a:noFill/>
            <a:miter lim="800000"/>
            <a:headEnd/>
            <a:tailEnd/>
          </a:ln>
          <a:effectLst/>
        </p:spPr>
        <p:txBody>
          <a:bodyPr wrap="none">
            <a:spAutoFit/>
          </a:bodyPr>
          <a:lstStyle/>
          <a:p>
            <a:pPr algn="l">
              <a:lnSpc>
                <a:spcPct val="100000"/>
              </a:lnSpc>
            </a:pPr>
            <a:r>
              <a:rPr lang="en-US" sz="1600" dirty="0">
                <a:latin typeface="Calibri" pitchFamily="34" charset="0"/>
              </a:rPr>
              <a:t>user code</a:t>
            </a:r>
          </a:p>
        </p:txBody>
      </p:sp>
      <p:sp>
        <p:nvSpPr>
          <p:cNvPr id="487451" name="AutoShape 27"/>
          <p:cNvSpPr>
            <a:spLocks/>
          </p:cNvSpPr>
          <p:nvPr/>
        </p:nvSpPr>
        <p:spPr bwMode="auto">
          <a:xfrm>
            <a:off x="6858000" y="4627343"/>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2" name="Text Box 28"/>
          <p:cNvSpPr txBox="1">
            <a:spLocks noChangeArrowheads="1"/>
          </p:cNvSpPr>
          <p:nvPr/>
        </p:nvSpPr>
        <p:spPr bwMode="auto">
          <a:xfrm>
            <a:off x="6937375" y="4648566"/>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487453" name="AutoShape 29"/>
          <p:cNvSpPr>
            <a:spLocks/>
          </p:cNvSpPr>
          <p:nvPr/>
        </p:nvSpPr>
        <p:spPr bwMode="auto">
          <a:xfrm>
            <a:off x="6858000" y="5496837"/>
            <a:ext cx="76200" cy="381000"/>
          </a:xfrm>
          <a:prstGeom prst="rightBrace">
            <a:avLst>
              <a:gd name="adj1" fmla="val 41667"/>
              <a:gd name="adj2" fmla="val 50000"/>
            </a:avLst>
          </a:prstGeom>
          <a:noFill/>
          <a:ln w="25400">
            <a:solidFill>
              <a:schemeClr val="tx1"/>
            </a:solidFill>
            <a:round/>
            <a:headEnd/>
            <a:tailEnd/>
          </a:ln>
          <a:effectLst/>
        </p:spPr>
        <p:txBody>
          <a:bodyPr wrap="none" anchor="ctr"/>
          <a:lstStyle/>
          <a:p>
            <a:pPr>
              <a:lnSpc>
                <a:spcPct val="100000"/>
              </a:lnSpc>
            </a:pPr>
            <a:endParaRPr lang="en-US" sz="1600" dirty="0">
              <a:latin typeface="Calibri" pitchFamily="34" charset="0"/>
            </a:endParaRPr>
          </a:p>
        </p:txBody>
      </p:sp>
      <p:sp>
        <p:nvSpPr>
          <p:cNvPr id="487454" name="Text Box 30"/>
          <p:cNvSpPr txBox="1">
            <a:spLocks noChangeArrowheads="1"/>
          </p:cNvSpPr>
          <p:nvPr/>
        </p:nvSpPr>
        <p:spPr bwMode="auto">
          <a:xfrm>
            <a:off x="6937375" y="5518060"/>
            <a:ext cx="1403654" cy="338554"/>
          </a:xfrm>
          <a:prstGeom prst="rect">
            <a:avLst/>
          </a:prstGeom>
          <a:noFill/>
          <a:ln w="25400">
            <a:noFill/>
            <a:miter lim="800000"/>
            <a:headEnd/>
            <a:tailEnd/>
          </a:ln>
          <a:effectLst/>
        </p:spPr>
        <p:txBody>
          <a:bodyPr wrap="none">
            <a:spAutoFit/>
          </a:bodyPr>
          <a:lstStyle/>
          <a:p>
            <a:pPr algn="l">
              <a:lnSpc>
                <a:spcPct val="100000"/>
              </a:lnSpc>
            </a:pPr>
            <a:r>
              <a:rPr lang="en-US" sz="1600" i="1" dirty="0">
                <a:latin typeface="Calibri" pitchFamily="34" charset="0"/>
              </a:rPr>
              <a:t>context switch</a:t>
            </a:r>
            <a:endParaRPr lang="en-US" sz="1600" dirty="0">
              <a:latin typeface="Calibri" pitchFamily="34" charset="0"/>
            </a:endParaRPr>
          </a:p>
        </p:txBody>
      </p:sp>
      <p:sp>
        <p:nvSpPr>
          <p:cNvPr id="31" name="Text Box 5"/>
          <p:cNvSpPr txBox="1">
            <a:spLocks noChangeArrowheads="1"/>
          </p:cNvSpPr>
          <p:nvPr/>
        </p:nvSpPr>
        <p:spPr bwMode="auto">
          <a:xfrm>
            <a:off x="533400" y="4953000"/>
            <a:ext cx="817853" cy="461665"/>
          </a:xfrm>
          <a:prstGeom prst="rect">
            <a:avLst/>
          </a:prstGeom>
          <a:noFill/>
          <a:ln w="25400">
            <a:noFill/>
            <a:miter lim="800000"/>
            <a:headEnd/>
            <a:tailEnd/>
          </a:ln>
          <a:effectLst/>
        </p:spPr>
        <p:txBody>
          <a:bodyPr wrap="none">
            <a:spAutoFit/>
          </a:bodyPr>
          <a:lstStyle/>
          <a:p>
            <a:pPr algn="l">
              <a:lnSpc>
                <a:spcPct val="100000"/>
              </a:lnSpc>
            </a:pPr>
            <a:r>
              <a:rPr lang="en-US" dirty="0">
                <a:latin typeface="Calibri" pitchFamily="34" charset="0"/>
              </a:rPr>
              <a:t>Time</a:t>
            </a:r>
          </a:p>
        </p:txBody>
      </p:sp>
      <p:sp>
        <p:nvSpPr>
          <p:cNvPr id="32" name="Down Arrow 31"/>
          <p:cNvSpPr/>
          <p:nvPr/>
        </p:nvSpPr>
        <p:spPr bwMode="auto">
          <a:xfrm>
            <a:off x="1295400" y="4152900"/>
            <a:ext cx="457200" cy="24003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Line 6"/>
          <p:cNvSpPr>
            <a:spLocks noChangeShapeType="1"/>
          </p:cNvSpPr>
          <p:nvPr/>
        </p:nvSpPr>
        <p:spPr bwMode="auto">
          <a:xfrm flipH="1">
            <a:off x="2889250" y="59039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sp>
        <p:nvSpPr>
          <p:cNvPr id="39" name="Line 6"/>
          <p:cNvSpPr>
            <a:spLocks noChangeShapeType="1"/>
          </p:cNvSpPr>
          <p:nvPr/>
        </p:nvSpPr>
        <p:spPr bwMode="auto">
          <a:xfrm flipH="1">
            <a:off x="4489450" y="5065776"/>
            <a:ext cx="6350" cy="420624"/>
          </a:xfrm>
          <a:prstGeom prst="line">
            <a:avLst/>
          </a:prstGeom>
          <a:noFill/>
          <a:ln w="25400">
            <a:solidFill>
              <a:schemeClr val="tx1"/>
            </a:solidFill>
            <a:round/>
            <a:headEnd/>
            <a:tailEnd type="triangle" w="med" len="med"/>
          </a:ln>
          <a:effectLst/>
        </p:spPr>
        <p:txBody>
          <a:bodyPr wrap="none" anchor="ctr"/>
          <a:lstStyle/>
          <a:p>
            <a:endParaRPr lang="en-US" dirty="0">
              <a:latin typeface="Calibri" pitchFamily="34" charset="0"/>
            </a:endParaRPr>
          </a:p>
        </p:txBody>
      </p:sp>
      <p:cxnSp>
        <p:nvCxnSpPr>
          <p:cNvPr id="41" name="Straight Arrow Connector 40"/>
          <p:cNvCxnSpPr>
            <a:stCxn id="487430" idx="1"/>
            <a:endCxn id="39" idx="0"/>
          </p:cNvCxnSpPr>
          <p:nvPr/>
        </p:nvCxnSpPr>
        <p:spPr bwMode="auto">
          <a:xfrm rot="16200000" flipH="1">
            <a:off x="3476224" y="4046200"/>
            <a:ext cx="438952" cy="1600200"/>
          </a:xfrm>
          <a:prstGeom prst="straightConnector1">
            <a:avLst/>
          </a:prstGeom>
          <a:noFill/>
          <a:ln w="25400">
            <a:solidFill>
              <a:schemeClr val="tx1"/>
            </a:solidFill>
            <a:round/>
            <a:headEnd/>
            <a:tailEnd type="triangle" w="med" len="med"/>
          </a:ln>
          <a:effectLst/>
        </p:spPr>
      </p:cxnSp>
      <p:cxnSp>
        <p:nvCxnSpPr>
          <p:cNvPr id="43" name="Straight Arrow Connector 42"/>
          <p:cNvCxnSpPr>
            <a:stCxn id="39" idx="1"/>
            <a:endCxn id="38" idx="0"/>
          </p:cNvCxnSpPr>
          <p:nvPr/>
        </p:nvCxnSpPr>
        <p:spPr bwMode="auto">
          <a:xfrm rot="16200000" flipH="1" flipV="1">
            <a:off x="3483737" y="4898263"/>
            <a:ext cx="417576" cy="1593850"/>
          </a:xfrm>
          <a:prstGeom prst="straightConnector1">
            <a:avLst/>
          </a:prstGeom>
          <a:noFill/>
          <a:ln w="25400">
            <a:solidFill>
              <a:schemeClr val="tx1"/>
            </a:solidFill>
            <a:round/>
            <a:headEnd/>
            <a:tailEnd type="triangle" w="med" len="med"/>
          </a:ln>
          <a:effectLst/>
        </p:spPr>
      </p:cxn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a:xfrm>
            <a:off x="367844" y="1282244"/>
            <a:ext cx="8015287" cy="5423356"/>
          </a:xfrm>
        </p:spPr>
        <p:txBody>
          <a:bodyPr/>
          <a:lstStyle/>
          <a:p>
            <a:r>
              <a:rPr lang="en-US" b="1" dirty="0" err="1">
                <a:latin typeface="Courier New" pitchFamily="49" charset="0"/>
              </a:rPr>
              <a:t>int</a:t>
            </a:r>
            <a:r>
              <a:rPr lang="en-US" b="1" dirty="0">
                <a:latin typeface="Courier New" pitchFamily="49" charset="0"/>
              </a:rPr>
              <a:t> fork(void)</a:t>
            </a:r>
            <a:endParaRPr lang="en-US" b="1" dirty="0"/>
          </a:p>
          <a:p>
            <a:pPr lvl="1"/>
            <a:r>
              <a:rPr lang="en-US" dirty="0"/>
              <a:t>creates a new process (child process) that is identical to the calling process (parent process)</a:t>
            </a:r>
          </a:p>
          <a:p>
            <a:pPr lvl="1"/>
            <a:r>
              <a:rPr lang="en-US" dirty="0"/>
              <a:t>returns 0 to the child process</a:t>
            </a:r>
          </a:p>
          <a:p>
            <a:pPr lvl="1"/>
            <a:r>
              <a:rPr lang="en-US" dirty="0"/>
              <a:t>returns child’s </a:t>
            </a:r>
            <a:r>
              <a:rPr lang="en-US" b="1" dirty="0" err="1">
                <a:latin typeface="Courier New" pitchFamily="49" charset="0"/>
              </a:rPr>
              <a:t>pid</a:t>
            </a:r>
            <a:r>
              <a:rPr lang="en-US" dirty="0" smtClean="0"/>
              <a:t> (process id) to </a:t>
            </a:r>
            <a:r>
              <a:rPr lang="en-US" dirty="0"/>
              <a:t>the parent </a:t>
            </a:r>
            <a:r>
              <a:rPr lang="en-US" dirty="0" smtClean="0"/>
              <a:t>process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r>
              <a:rPr lang="en-US" dirty="0" smtClean="0"/>
              <a:t>Fork is interesting (and often confusing) because </a:t>
            </a:r>
            <a:br>
              <a:rPr lang="en-US" dirty="0" smtClean="0"/>
            </a:br>
            <a:r>
              <a:rPr lang="en-US" dirty="0" smtClean="0"/>
              <a:t>it is called </a:t>
            </a:r>
            <a:r>
              <a:rPr lang="en-US" i="1" dirty="0" smtClean="0">
                <a:solidFill>
                  <a:srgbClr val="C00000"/>
                </a:solidFill>
              </a:rPr>
              <a:t>once</a:t>
            </a:r>
            <a:r>
              <a:rPr lang="en-US" i="1" dirty="0" smtClean="0"/>
              <a:t> </a:t>
            </a:r>
            <a:r>
              <a:rPr lang="en-US" dirty="0" smtClean="0"/>
              <a:t>but returns </a:t>
            </a:r>
            <a:r>
              <a:rPr lang="en-US" i="1" dirty="0" smtClean="0">
                <a:solidFill>
                  <a:srgbClr val="C00000"/>
                </a:solidFill>
              </a:rPr>
              <a:t>twice</a:t>
            </a:r>
          </a:p>
          <a:p>
            <a:endParaRPr lang="en-US" dirty="0"/>
          </a:p>
        </p:txBody>
      </p:sp>
      <p:sp>
        <p:nvSpPr>
          <p:cNvPr id="489474" name="Rectangle 2"/>
          <p:cNvSpPr>
            <a:spLocks noGrp="1" noChangeArrowheads="1"/>
          </p:cNvSpPr>
          <p:nvPr>
            <p:ph type="title"/>
          </p:nvPr>
        </p:nvSpPr>
        <p:spPr>
          <a:xfrm>
            <a:off x="352426" y="493712"/>
            <a:ext cx="7159078" cy="573088"/>
          </a:xfrm>
        </p:spPr>
        <p:txBody>
          <a:bodyPr/>
          <a:lstStyle/>
          <a:p>
            <a:r>
              <a:rPr lang="en-US">
                <a:latin typeface="Courier New" pitchFamily="49" charset="0"/>
              </a:rPr>
              <a:t>fork</a:t>
            </a:r>
            <a:r>
              <a:rPr lang="en-US"/>
              <a:t>: Creating New Processes</a:t>
            </a:r>
          </a:p>
        </p:txBody>
      </p:sp>
      <p:sp>
        <p:nvSpPr>
          <p:cNvPr id="489476" name="Text Box 4"/>
          <p:cNvSpPr txBox="1">
            <a:spLocks noChangeArrowheads="1"/>
          </p:cNvSpPr>
          <p:nvPr/>
        </p:nvSpPr>
        <p:spPr bwMode="auto">
          <a:xfrm>
            <a:off x="946150" y="3332162"/>
            <a:ext cx="4733988" cy="1754326"/>
          </a:xfrm>
          <a:prstGeom prst="rect">
            <a:avLst/>
          </a:prstGeom>
          <a:solidFill>
            <a:srgbClr val="F6F5BD"/>
          </a:solidFill>
          <a:ln w="3175">
            <a:solidFill>
              <a:schemeClr val="tx1"/>
            </a:solidFill>
            <a:miter lim="800000"/>
            <a:headEnd/>
            <a:tailEnd/>
          </a:ln>
          <a:effectLst/>
        </p:spPr>
        <p:txBody>
          <a:bodyPr wrap="none">
            <a:spAutoFit/>
          </a:bodyPr>
          <a:lstStyle/>
          <a:p>
            <a:pPr algn="l">
              <a:lnSpc>
                <a:spcPct val="100000"/>
              </a:lnSpc>
            </a:pPr>
            <a:r>
              <a:rPr lang="en-US" sz="1800" dirty="0" err="1" smtClean="0">
                <a:latin typeface="Courier New" pitchFamily="49" charset="0"/>
              </a:rPr>
              <a:t>pid_t</a:t>
            </a:r>
            <a:r>
              <a:rPr lang="en-US" sz="1800" dirty="0" smtClean="0">
                <a:latin typeface="Courier New" pitchFamily="49" charset="0"/>
              </a:rPr>
              <a:t> </a:t>
            </a:r>
            <a:r>
              <a:rPr lang="en-US" sz="1800" dirty="0" err="1" smtClean="0">
                <a:latin typeface="Courier New" pitchFamily="49" charset="0"/>
              </a:rPr>
              <a:t>pid</a:t>
            </a:r>
            <a:r>
              <a:rPr lang="en-US" sz="1800" dirty="0" smtClean="0">
                <a:latin typeface="Courier New" pitchFamily="49" charset="0"/>
              </a:rPr>
              <a:t> = fork();</a:t>
            </a:r>
          </a:p>
          <a:p>
            <a:pPr algn="l">
              <a:lnSpc>
                <a:spcPct val="100000"/>
              </a:lnSpc>
            </a:pPr>
            <a:r>
              <a:rPr lang="en-US" sz="1800" dirty="0" smtClean="0">
                <a:latin typeface="Courier New" pitchFamily="49" charset="0"/>
              </a:rPr>
              <a:t>if (</a:t>
            </a:r>
            <a:r>
              <a:rPr lang="en-US" sz="1800" dirty="0" err="1" smtClean="0">
                <a:latin typeface="Courier New" pitchFamily="49" charset="0"/>
              </a:rPr>
              <a:t>pid</a:t>
            </a:r>
            <a:r>
              <a:rPr lang="en-US" sz="1800" dirty="0" smtClean="0">
                <a:latin typeface="Courier New" pitchFamily="49" charset="0"/>
              </a:rPr>
              <a:t> </a:t>
            </a:r>
            <a:r>
              <a:rPr lang="en-US" sz="1800" dirty="0">
                <a:latin typeface="Courier New" pitchFamily="49" charset="0"/>
              </a:rPr>
              <a:t>== 0) {</a:t>
            </a:r>
          </a:p>
          <a:p>
            <a:pPr algn="l">
              <a:lnSpc>
                <a:spcPct val="100000"/>
              </a:lnSpc>
            </a:pPr>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("hello from child\n");</a:t>
            </a:r>
          </a:p>
          <a:p>
            <a:pPr algn="l">
              <a:lnSpc>
                <a:spcPct val="100000"/>
              </a:lnSpc>
            </a:pPr>
            <a:r>
              <a:rPr lang="en-US" sz="1800" dirty="0">
                <a:latin typeface="Courier New" pitchFamily="49" charset="0"/>
              </a:rPr>
              <a:t>} else { </a:t>
            </a:r>
          </a:p>
          <a:p>
            <a:pPr algn="l">
              <a:lnSpc>
                <a:spcPct val="100000"/>
              </a:lnSpc>
            </a:pPr>
            <a:r>
              <a:rPr lang="en-US" sz="1800" dirty="0">
                <a:latin typeface="Courier New" pitchFamily="49" charset="0"/>
              </a:rPr>
              <a:t>   </a:t>
            </a:r>
            <a:r>
              <a:rPr lang="en-US" sz="1800" dirty="0" err="1">
                <a:latin typeface="Courier New" pitchFamily="49" charset="0"/>
              </a:rPr>
              <a:t>printf</a:t>
            </a:r>
            <a:r>
              <a:rPr lang="en-US" sz="1800" dirty="0">
                <a:latin typeface="Courier New" pitchFamily="49" charset="0"/>
              </a:rPr>
              <a:t>("hello from parent\n");</a:t>
            </a:r>
          </a:p>
          <a:p>
            <a:pPr algn="l">
              <a:lnSpc>
                <a:spcPct val="100000"/>
              </a:lnSpc>
            </a:pPr>
            <a:r>
              <a:rPr lang="en-US" sz="1800" dirty="0">
                <a:latin typeface="Courier New" pitchFamily="49"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94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p:bldP spid="4894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615857" y="1588532"/>
            <a:ext cx="3728906" cy="1384995"/>
          </a:xfrm>
          <a:prstGeom prst="rect">
            <a:avLst/>
          </a:prstGeom>
          <a:solidFill>
            <a:srgbClr val="F6F5BD"/>
          </a:solidFill>
          <a:ln w="3175">
            <a:solidFill>
              <a:schemeClr val="tx1"/>
            </a:solidFill>
            <a:miter lim="800000"/>
            <a:headEnd/>
            <a:tailEnd/>
          </a:ln>
          <a:effectLst/>
        </p:spPr>
        <p:txBody>
          <a:bodyPr wrap="none">
            <a:spAutoFit/>
          </a:bodyPr>
          <a:lstStyle/>
          <a:p>
            <a:pPr algn="l">
              <a:lnSpc>
                <a:spcPct val="100000"/>
              </a:lnSpc>
            </a:pPr>
            <a:r>
              <a:rPr lang="en-US" sz="1400" dirty="0" err="1" smtClean="0">
                <a:latin typeface="Courier New" pitchFamily="49" charset="0"/>
              </a:rPr>
              <a:t>pid_t</a:t>
            </a:r>
            <a:r>
              <a:rPr lang="en-US" sz="1400" dirty="0" smtClean="0">
                <a:latin typeface="Courier New" pitchFamily="49" charset="0"/>
              </a:rPr>
              <a:t> </a:t>
            </a:r>
            <a:r>
              <a:rPr lang="en-US" sz="1400" dirty="0" err="1" smtClean="0">
                <a:latin typeface="Courier New" pitchFamily="49" charset="0"/>
              </a:rPr>
              <a:t>pid</a:t>
            </a:r>
            <a:r>
              <a:rPr lang="en-US" sz="1400" dirty="0" smtClean="0">
                <a:latin typeface="Courier New" pitchFamily="49" charset="0"/>
              </a:rPr>
              <a:t> = fork();</a:t>
            </a:r>
          </a:p>
          <a:p>
            <a:pPr algn="l">
              <a:lnSpc>
                <a:spcPct val="100000"/>
              </a:lnSpc>
            </a:pPr>
            <a:r>
              <a:rPr lang="en-US" sz="1400" dirty="0" smtClean="0">
                <a:latin typeface="Courier New" pitchFamily="49" charset="0"/>
              </a:rPr>
              <a:t>if (</a:t>
            </a:r>
            <a:r>
              <a:rPr lang="en-US" sz="1400" dirty="0" err="1" smtClean="0">
                <a:latin typeface="Courier New" pitchFamily="49" charset="0"/>
              </a:rPr>
              <a:t>pid</a:t>
            </a:r>
            <a:r>
              <a:rPr lang="en-US" sz="1400" dirty="0" smtClean="0">
                <a:latin typeface="Courier New" pitchFamily="49" charset="0"/>
              </a:rPr>
              <a:t> </a:t>
            </a:r>
            <a:r>
              <a:rPr lang="en-US" sz="1400" dirty="0">
                <a:latin typeface="Courier New" pitchFamily="49" charset="0"/>
              </a:rPr>
              <a:t>== 0)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child\n");</a:t>
            </a:r>
          </a:p>
          <a:p>
            <a:pPr algn="l">
              <a:lnSpc>
                <a:spcPct val="100000"/>
              </a:lnSpc>
            </a:pPr>
            <a:r>
              <a:rPr lang="en-US" sz="1400" dirty="0">
                <a:latin typeface="Courier New" pitchFamily="49" charset="0"/>
              </a:rPr>
              <a:t>} else {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parent\n");</a:t>
            </a:r>
          </a:p>
          <a:p>
            <a:pPr algn="l">
              <a:lnSpc>
                <a:spcPct val="100000"/>
              </a:lnSpc>
            </a:pPr>
            <a:r>
              <a:rPr lang="en-US" sz="1400" dirty="0">
                <a:latin typeface="Courier New" pitchFamily="49" charset="0"/>
              </a:rPr>
              <a:t>}</a:t>
            </a:r>
          </a:p>
        </p:txBody>
      </p:sp>
      <p:sp>
        <p:nvSpPr>
          <p:cNvPr id="4" name="TextBox 3"/>
          <p:cNvSpPr txBox="1"/>
          <p:nvPr/>
        </p:nvSpPr>
        <p:spPr>
          <a:xfrm>
            <a:off x="513529" y="1219200"/>
            <a:ext cx="1081130" cy="369332"/>
          </a:xfrm>
          <a:prstGeom prst="rect">
            <a:avLst/>
          </a:prstGeom>
          <a:noFill/>
        </p:spPr>
        <p:txBody>
          <a:bodyPr wrap="none" rtlCol="0">
            <a:spAutoFit/>
          </a:bodyPr>
          <a:lstStyle/>
          <a:p>
            <a:r>
              <a:rPr lang="en-US" sz="1800" i="1" dirty="0" smtClean="0">
                <a:solidFill>
                  <a:srgbClr val="C00000"/>
                </a:solidFill>
                <a:latin typeface="Calibri" pitchFamily="34" charset="0"/>
              </a:rPr>
              <a:t>Process n</a:t>
            </a:r>
          </a:p>
        </p:txBody>
      </p:sp>
      <p:sp>
        <p:nvSpPr>
          <p:cNvPr id="5" name="Right Arrow 4"/>
          <p:cNvSpPr/>
          <p:nvPr/>
        </p:nvSpPr>
        <p:spPr bwMode="auto">
          <a:xfrm>
            <a:off x="228600" y="1561121"/>
            <a:ext cx="357762" cy="394395"/>
          </a:xfrm>
          <a:prstGeom prst="rightArrow">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 name="Text Box 4"/>
          <p:cNvSpPr txBox="1">
            <a:spLocks noChangeArrowheads="1"/>
          </p:cNvSpPr>
          <p:nvPr/>
        </p:nvSpPr>
        <p:spPr bwMode="auto">
          <a:xfrm>
            <a:off x="5186494" y="1590259"/>
            <a:ext cx="3728906" cy="1384995"/>
          </a:xfrm>
          <a:prstGeom prst="rect">
            <a:avLst/>
          </a:prstGeom>
          <a:solidFill>
            <a:srgbClr val="D5F1CF"/>
          </a:solidFill>
          <a:ln w="3175">
            <a:solidFill>
              <a:schemeClr val="tx1"/>
            </a:solidFill>
            <a:miter lim="800000"/>
            <a:headEnd/>
            <a:tailEnd/>
          </a:ln>
          <a:effectLst/>
        </p:spPr>
        <p:txBody>
          <a:bodyPr wrap="none">
            <a:spAutoFit/>
          </a:bodyPr>
          <a:lstStyle/>
          <a:p>
            <a:pPr algn="l">
              <a:lnSpc>
                <a:spcPct val="100000"/>
              </a:lnSpc>
            </a:pPr>
            <a:r>
              <a:rPr lang="en-US" sz="1400" dirty="0" err="1" smtClean="0">
                <a:latin typeface="Courier New" pitchFamily="49" charset="0"/>
              </a:rPr>
              <a:t>pid_t</a:t>
            </a:r>
            <a:r>
              <a:rPr lang="en-US" sz="1400" dirty="0" smtClean="0">
                <a:latin typeface="Courier New" pitchFamily="49" charset="0"/>
              </a:rPr>
              <a:t> </a:t>
            </a:r>
            <a:r>
              <a:rPr lang="en-US" sz="1400" dirty="0" err="1" smtClean="0">
                <a:latin typeface="Courier New" pitchFamily="49" charset="0"/>
              </a:rPr>
              <a:t>pid</a:t>
            </a:r>
            <a:r>
              <a:rPr lang="en-US" sz="1400" dirty="0" smtClean="0">
                <a:latin typeface="Courier New" pitchFamily="49" charset="0"/>
              </a:rPr>
              <a:t> = fork();</a:t>
            </a:r>
          </a:p>
          <a:p>
            <a:pPr algn="l">
              <a:lnSpc>
                <a:spcPct val="100000"/>
              </a:lnSpc>
            </a:pPr>
            <a:r>
              <a:rPr lang="en-US" sz="1400" dirty="0" smtClean="0">
                <a:latin typeface="Courier New" pitchFamily="49" charset="0"/>
              </a:rPr>
              <a:t>if (</a:t>
            </a:r>
            <a:r>
              <a:rPr lang="en-US" sz="1400" dirty="0" err="1" smtClean="0">
                <a:latin typeface="Courier New" pitchFamily="49" charset="0"/>
              </a:rPr>
              <a:t>pid</a:t>
            </a:r>
            <a:r>
              <a:rPr lang="en-US" sz="1400" dirty="0" smtClean="0">
                <a:latin typeface="Courier New" pitchFamily="49" charset="0"/>
              </a:rPr>
              <a:t> </a:t>
            </a:r>
            <a:r>
              <a:rPr lang="en-US" sz="1400" dirty="0">
                <a:latin typeface="Courier New" pitchFamily="49" charset="0"/>
              </a:rPr>
              <a:t>== 0)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child\n");</a:t>
            </a:r>
          </a:p>
          <a:p>
            <a:pPr algn="l">
              <a:lnSpc>
                <a:spcPct val="100000"/>
              </a:lnSpc>
            </a:pPr>
            <a:r>
              <a:rPr lang="en-US" sz="1400" dirty="0">
                <a:latin typeface="Courier New" pitchFamily="49" charset="0"/>
              </a:rPr>
              <a:t>} else {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parent\n");</a:t>
            </a:r>
          </a:p>
          <a:p>
            <a:pPr algn="l">
              <a:lnSpc>
                <a:spcPct val="100000"/>
              </a:lnSpc>
            </a:pPr>
            <a:r>
              <a:rPr lang="en-US" sz="1400" dirty="0">
                <a:latin typeface="Courier New" pitchFamily="49" charset="0"/>
              </a:rPr>
              <a:t>}</a:t>
            </a:r>
          </a:p>
        </p:txBody>
      </p:sp>
      <p:sp>
        <p:nvSpPr>
          <p:cNvPr id="7" name="TextBox 6"/>
          <p:cNvSpPr txBox="1"/>
          <p:nvPr/>
        </p:nvSpPr>
        <p:spPr>
          <a:xfrm>
            <a:off x="5084166" y="1220927"/>
            <a:ext cx="1668983" cy="369332"/>
          </a:xfrm>
          <a:prstGeom prst="rect">
            <a:avLst/>
          </a:prstGeom>
          <a:noFill/>
        </p:spPr>
        <p:txBody>
          <a:bodyPr wrap="none" rtlCol="0">
            <a:spAutoFit/>
          </a:bodyPr>
          <a:lstStyle/>
          <a:p>
            <a:r>
              <a:rPr lang="en-US" sz="1800" i="1" dirty="0" smtClean="0">
                <a:solidFill>
                  <a:srgbClr val="C00000"/>
                </a:solidFill>
                <a:latin typeface="Calibri" pitchFamily="34" charset="0"/>
              </a:rPr>
              <a:t>Child Process m</a:t>
            </a:r>
          </a:p>
        </p:txBody>
      </p:sp>
      <p:sp>
        <p:nvSpPr>
          <p:cNvPr id="8" name="Right Arrow 7"/>
          <p:cNvSpPr/>
          <p:nvPr/>
        </p:nvSpPr>
        <p:spPr bwMode="auto">
          <a:xfrm>
            <a:off x="4799237" y="1562848"/>
            <a:ext cx="357762" cy="394395"/>
          </a:xfrm>
          <a:prstGeom prst="rightArrow">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9" name="Text Box 4"/>
          <p:cNvSpPr txBox="1">
            <a:spLocks noChangeArrowheads="1"/>
          </p:cNvSpPr>
          <p:nvPr/>
        </p:nvSpPr>
        <p:spPr bwMode="auto">
          <a:xfrm>
            <a:off x="615857" y="3188732"/>
            <a:ext cx="3728906" cy="1384995"/>
          </a:xfrm>
          <a:prstGeom prst="rect">
            <a:avLst/>
          </a:prstGeom>
          <a:solidFill>
            <a:srgbClr val="F6F5BD"/>
          </a:solidFill>
          <a:ln w="3175">
            <a:solidFill>
              <a:schemeClr val="tx1"/>
            </a:solidFill>
            <a:miter lim="800000"/>
            <a:headEnd/>
            <a:tailEnd/>
          </a:ln>
          <a:effectLst/>
        </p:spPr>
        <p:txBody>
          <a:bodyPr wrap="none">
            <a:spAutoFit/>
          </a:bodyPr>
          <a:lstStyle/>
          <a:p>
            <a:pPr algn="l">
              <a:lnSpc>
                <a:spcPct val="100000"/>
              </a:lnSpc>
            </a:pPr>
            <a:r>
              <a:rPr lang="en-US" sz="1400" dirty="0" err="1" smtClean="0">
                <a:latin typeface="Courier New" pitchFamily="49" charset="0"/>
              </a:rPr>
              <a:t>pid_t</a:t>
            </a:r>
            <a:r>
              <a:rPr lang="en-US" sz="1400" dirty="0" smtClean="0">
                <a:latin typeface="Courier New" pitchFamily="49" charset="0"/>
              </a:rPr>
              <a:t> </a:t>
            </a:r>
            <a:r>
              <a:rPr lang="en-US" sz="1400" dirty="0" err="1" smtClean="0">
                <a:latin typeface="Courier New" pitchFamily="49" charset="0"/>
              </a:rPr>
              <a:t>pid</a:t>
            </a:r>
            <a:r>
              <a:rPr lang="en-US" sz="1400" dirty="0" smtClean="0">
                <a:latin typeface="Courier New" pitchFamily="49" charset="0"/>
              </a:rPr>
              <a:t> = fork();</a:t>
            </a:r>
          </a:p>
          <a:p>
            <a:pPr algn="l">
              <a:lnSpc>
                <a:spcPct val="100000"/>
              </a:lnSpc>
            </a:pPr>
            <a:r>
              <a:rPr lang="en-US" sz="1400" dirty="0" smtClean="0">
                <a:latin typeface="Courier New" pitchFamily="49" charset="0"/>
              </a:rPr>
              <a:t>if (</a:t>
            </a:r>
            <a:r>
              <a:rPr lang="en-US" sz="1400" dirty="0" err="1" smtClean="0">
                <a:latin typeface="Courier New" pitchFamily="49" charset="0"/>
              </a:rPr>
              <a:t>pid</a:t>
            </a:r>
            <a:r>
              <a:rPr lang="en-US" sz="1400" dirty="0" smtClean="0">
                <a:latin typeface="Courier New" pitchFamily="49" charset="0"/>
              </a:rPr>
              <a:t> </a:t>
            </a:r>
            <a:r>
              <a:rPr lang="en-US" sz="1400" dirty="0">
                <a:latin typeface="Courier New" pitchFamily="49" charset="0"/>
              </a:rPr>
              <a:t>== 0)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child\n");</a:t>
            </a:r>
          </a:p>
          <a:p>
            <a:pPr algn="l">
              <a:lnSpc>
                <a:spcPct val="100000"/>
              </a:lnSpc>
            </a:pPr>
            <a:r>
              <a:rPr lang="en-US" sz="1400" dirty="0">
                <a:latin typeface="Courier New" pitchFamily="49" charset="0"/>
              </a:rPr>
              <a:t>} else {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parent\n");</a:t>
            </a:r>
          </a:p>
          <a:p>
            <a:pPr algn="l">
              <a:lnSpc>
                <a:spcPct val="100000"/>
              </a:lnSpc>
            </a:pPr>
            <a:r>
              <a:rPr lang="en-US" sz="1400" dirty="0">
                <a:latin typeface="Courier New" pitchFamily="49" charset="0"/>
              </a:rPr>
              <a:t>}</a:t>
            </a:r>
          </a:p>
        </p:txBody>
      </p:sp>
      <p:sp>
        <p:nvSpPr>
          <p:cNvPr id="10" name="Right Arrow 9"/>
          <p:cNvSpPr/>
          <p:nvPr/>
        </p:nvSpPr>
        <p:spPr bwMode="auto">
          <a:xfrm>
            <a:off x="228600" y="3276730"/>
            <a:ext cx="357762" cy="394395"/>
          </a:xfrm>
          <a:prstGeom prst="rightArrow">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1" name="TextBox 10"/>
          <p:cNvSpPr txBox="1"/>
          <p:nvPr/>
        </p:nvSpPr>
        <p:spPr>
          <a:xfrm>
            <a:off x="-51902" y="3583127"/>
            <a:ext cx="737702" cy="307777"/>
          </a:xfrm>
          <a:prstGeom prst="rect">
            <a:avLst/>
          </a:prstGeom>
          <a:noFill/>
        </p:spPr>
        <p:txBody>
          <a:bodyPr wrap="none" rtlCol="0">
            <a:spAutoFit/>
          </a:bodyPr>
          <a:lstStyle/>
          <a:p>
            <a:r>
              <a:rPr lang="en-US" sz="1400" dirty="0" err="1" smtClean="0">
                <a:latin typeface="Calibri" pitchFamily="34" charset="0"/>
              </a:rPr>
              <a:t>pid</a:t>
            </a:r>
            <a:r>
              <a:rPr lang="en-US" sz="1400" dirty="0" smtClean="0">
                <a:latin typeface="Calibri" pitchFamily="34" charset="0"/>
              </a:rPr>
              <a:t> = m</a:t>
            </a:r>
          </a:p>
        </p:txBody>
      </p:sp>
      <p:sp>
        <p:nvSpPr>
          <p:cNvPr id="12" name="Text Box 4"/>
          <p:cNvSpPr txBox="1">
            <a:spLocks noChangeArrowheads="1"/>
          </p:cNvSpPr>
          <p:nvPr/>
        </p:nvSpPr>
        <p:spPr bwMode="auto">
          <a:xfrm>
            <a:off x="5186494" y="3188732"/>
            <a:ext cx="3728906" cy="1384995"/>
          </a:xfrm>
          <a:prstGeom prst="rect">
            <a:avLst/>
          </a:prstGeom>
          <a:solidFill>
            <a:srgbClr val="D5F1CF"/>
          </a:solidFill>
          <a:ln w="3175">
            <a:solidFill>
              <a:schemeClr val="tx1"/>
            </a:solidFill>
            <a:miter lim="800000"/>
            <a:headEnd/>
            <a:tailEnd/>
          </a:ln>
          <a:effectLst/>
        </p:spPr>
        <p:txBody>
          <a:bodyPr wrap="none">
            <a:spAutoFit/>
          </a:bodyPr>
          <a:lstStyle/>
          <a:p>
            <a:pPr algn="l">
              <a:lnSpc>
                <a:spcPct val="100000"/>
              </a:lnSpc>
            </a:pPr>
            <a:r>
              <a:rPr lang="en-US" sz="1400" dirty="0" err="1" smtClean="0">
                <a:latin typeface="Courier New" pitchFamily="49" charset="0"/>
              </a:rPr>
              <a:t>pid_t</a:t>
            </a:r>
            <a:r>
              <a:rPr lang="en-US" sz="1400" dirty="0" smtClean="0">
                <a:latin typeface="Courier New" pitchFamily="49" charset="0"/>
              </a:rPr>
              <a:t> </a:t>
            </a:r>
            <a:r>
              <a:rPr lang="en-US" sz="1400" dirty="0" err="1" smtClean="0">
                <a:latin typeface="Courier New" pitchFamily="49" charset="0"/>
              </a:rPr>
              <a:t>pid</a:t>
            </a:r>
            <a:r>
              <a:rPr lang="en-US" sz="1400" dirty="0" smtClean="0">
                <a:latin typeface="Courier New" pitchFamily="49" charset="0"/>
              </a:rPr>
              <a:t> = fork();</a:t>
            </a:r>
          </a:p>
          <a:p>
            <a:pPr algn="l">
              <a:lnSpc>
                <a:spcPct val="100000"/>
              </a:lnSpc>
            </a:pPr>
            <a:r>
              <a:rPr lang="en-US" sz="1400" dirty="0" smtClean="0">
                <a:latin typeface="Courier New" pitchFamily="49" charset="0"/>
              </a:rPr>
              <a:t>if (</a:t>
            </a:r>
            <a:r>
              <a:rPr lang="en-US" sz="1400" dirty="0" err="1" smtClean="0">
                <a:latin typeface="Courier New" pitchFamily="49" charset="0"/>
              </a:rPr>
              <a:t>pid</a:t>
            </a:r>
            <a:r>
              <a:rPr lang="en-US" sz="1400" dirty="0" smtClean="0">
                <a:latin typeface="Courier New" pitchFamily="49" charset="0"/>
              </a:rPr>
              <a:t> </a:t>
            </a:r>
            <a:r>
              <a:rPr lang="en-US" sz="1400" dirty="0">
                <a:latin typeface="Courier New" pitchFamily="49" charset="0"/>
              </a:rPr>
              <a:t>== 0)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child\n");</a:t>
            </a:r>
          </a:p>
          <a:p>
            <a:pPr algn="l">
              <a:lnSpc>
                <a:spcPct val="100000"/>
              </a:lnSpc>
            </a:pPr>
            <a:r>
              <a:rPr lang="en-US" sz="1400" dirty="0">
                <a:latin typeface="Courier New" pitchFamily="49" charset="0"/>
              </a:rPr>
              <a:t>} else {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parent\n");</a:t>
            </a:r>
          </a:p>
          <a:p>
            <a:pPr algn="l">
              <a:lnSpc>
                <a:spcPct val="100000"/>
              </a:lnSpc>
            </a:pPr>
            <a:r>
              <a:rPr lang="en-US" sz="1400" dirty="0">
                <a:latin typeface="Courier New" pitchFamily="49" charset="0"/>
              </a:rPr>
              <a:t>}</a:t>
            </a:r>
          </a:p>
        </p:txBody>
      </p:sp>
      <p:sp>
        <p:nvSpPr>
          <p:cNvPr id="13" name="Right Arrow 12"/>
          <p:cNvSpPr/>
          <p:nvPr/>
        </p:nvSpPr>
        <p:spPr bwMode="auto">
          <a:xfrm>
            <a:off x="4799237" y="3276730"/>
            <a:ext cx="357762" cy="394395"/>
          </a:xfrm>
          <a:prstGeom prst="rightArrow">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TextBox 13"/>
          <p:cNvSpPr txBox="1"/>
          <p:nvPr/>
        </p:nvSpPr>
        <p:spPr>
          <a:xfrm>
            <a:off x="4518735" y="3583127"/>
            <a:ext cx="683200" cy="307777"/>
          </a:xfrm>
          <a:prstGeom prst="rect">
            <a:avLst/>
          </a:prstGeom>
          <a:noFill/>
        </p:spPr>
        <p:txBody>
          <a:bodyPr wrap="none" rtlCol="0">
            <a:spAutoFit/>
          </a:bodyPr>
          <a:lstStyle/>
          <a:p>
            <a:r>
              <a:rPr lang="en-US" sz="1400" dirty="0" err="1" smtClean="0">
                <a:latin typeface="Calibri" pitchFamily="34" charset="0"/>
              </a:rPr>
              <a:t>pid</a:t>
            </a:r>
            <a:r>
              <a:rPr lang="en-US" sz="1400" dirty="0" smtClean="0">
                <a:latin typeface="Calibri" pitchFamily="34" charset="0"/>
              </a:rPr>
              <a:t> = 0</a:t>
            </a:r>
          </a:p>
        </p:txBody>
      </p:sp>
      <p:sp>
        <p:nvSpPr>
          <p:cNvPr id="15" name="Text Box 4"/>
          <p:cNvSpPr txBox="1">
            <a:spLocks noChangeArrowheads="1"/>
          </p:cNvSpPr>
          <p:nvPr/>
        </p:nvSpPr>
        <p:spPr bwMode="auto">
          <a:xfrm>
            <a:off x="614494" y="4802327"/>
            <a:ext cx="3728906" cy="1384995"/>
          </a:xfrm>
          <a:prstGeom prst="rect">
            <a:avLst/>
          </a:prstGeom>
          <a:solidFill>
            <a:srgbClr val="F6F5BD"/>
          </a:solidFill>
          <a:ln w="3175">
            <a:solidFill>
              <a:schemeClr val="tx1"/>
            </a:solidFill>
            <a:miter lim="800000"/>
            <a:headEnd/>
            <a:tailEnd/>
          </a:ln>
          <a:effectLst/>
        </p:spPr>
        <p:txBody>
          <a:bodyPr wrap="none">
            <a:spAutoFit/>
          </a:bodyPr>
          <a:lstStyle/>
          <a:p>
            <a:pPr algn="l">
              <a:lnSpc>
                <a:spcPct val="100000"/>
              </a:lnSpc>
            </a:pPr>
            <a:r>
              <a:rPr lang="en-US" sz="1400" dirty="0" err="1" smtClean="0">
                <a:latin typeface="Courier New" pitchFamily="49" charset="0"/>
              </a:rPr>
              <a:t>pid_t</a:t>
            </a:r>
            <a:r>
              <a:rPr lang="en-US" sz="1400" dirty="0" smtClean="0">
                <a:latin typeface="Courier New" pitchFamily="49" charset="0"/>
              </a:rPr>
              <a:t> </a:t>
            </a:r>
            <a:r>
              <a:rPr lang="en-US" sz="1400" dirty="0" err="1" smtClean="0">
                <a:latin typeface="Courier New" pitchFamily="49" charset="0"/>
              </a:rPr>
              <a:t>pid</a:t>
            </a:r>
            <a:r>
              <a:rPr lang="en-US" sz="1400" dirty="0" smtClean="0">
                <a:latin typeface="Courier New" pitchFamily="49" charset="0"/>
              </a:rPr>
              <a:t> = fork();</a:t>
            </a:r>
          </a:p>
          <a:p>
            <a:pPr algn="l">
              <a:lnSpc>
                <a:spcPct val="100000"/>
              </a:lnSpc>
            </a:pPr>
            <a:r>
              <a:rPr lang="en-US" sz="1400" dirty="0" smtClean="0">
                <a:latin typeface="Courier New" pitchFamily="49" charset="0"/>
              </a:rPr>
              <a:t>if (</a:t>
            </a:r>
            <a:r>
              <a:rPr lang="en-US" sz="1400" dirty="0" err="1" smtClean="0">
                <a:latin typeface="Courier New" pitchFamily="49" charset="0"/>
              </a:rPr>
              <a:t>pid</a:t>
            </a:r>
            <a:r>
              <a:rPr lang="en-US" sz="1400" dirty="0" smtClean="0">
                <a:latin typeface="Courier New" pitchFamily="49" charset="0"/>
              </a:rPr>
              <a:t> </a:t>
            </a:r>
            <a:r>
              <a:rPr lang="en-US" sz="1400" dirty="0">
                <a:latin typeface="Courier New" pitchFamily="49" charset="0"/>
              </a:rPr>
              <a:t>== 0)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child\n");</a:t>
            </a:r>
          </a:p>
          <a:p>
            <a:pPr algn="l">
              <a:lnSpc>
                <a:spcPct val="100000"/>
              </a:lnSpc>
            </a:pPr>
            <a:r>
              <a:rPr lang="en-US" sz="1400" dirty="0">
                <a:latin typeface="Courier New" pitchFamily="49" charset="0"/>
              </a:rPr>
              <a:t>} else {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parent\n");</a:t>
            </a:r>
          </a:p>
          <a:p>
            <a:pPr algn="l">
              <a:lnSpc>
                <a:spcPct val="100000"/>
              </a:lnSpc>
            </a:pPr>
            <a:r>
              <a:rPr lang="en-US" sz="1400" dirty="0">
                <a:latin typeface="Courier New" pitchFamily="49" charset="0"/>
              </a:rPr>
              <a:t>}</a:t>
            </a:r>
          </a:p>
        </p:txBody>
      </p:sp>
      <p:sp>
        <p:nvSpPr>
          <p:cNvPr id="16" name="Right Arrow 15"/>
          <p:cNvSpPr/>
          <p:nvPr/>
        </p:nvSpPr>
        <p:spPr bwMode="auto">
          <a:xfrm>
            <a:off x="227237" y="5640527"/>
            <a:ext cx="357762" cy="394395"/>
          </a:xfrm>
          <a:prstGeom prst="rightArrow">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8" name="Text Box 4"/>
          <p:cNvSpPr txBox="1">
            <a:spLocks noChangeArrowheads="1"/>
          </p:cNvSpPr>
          <p:nvPr/>
        </p:nvSpPr>
        <p:spPr bwMode="auto">
          <a:xfrm>
            <a:off x="5186494" y="4802327"/>
            <a:ext cx="3728906" cy="1384995"/>
          </a:xfrm>
          <a:prstGeom prst="rect">
            <a:avLst/>
          </a:prstGeom>
          <a:solidFill>
            <a:srgbClr val="D5F1CF"/>
          </a:solidFill>
          <a:ln w="3175">
            <a:solidFill>
              <a:schemeClr val="tx1"/>
            </a:solidFill>
            <a:miter lim="800000"/>
            <a:headEnd/>
            <a:tailEnd/>
          </a:ln>
          <a:effectLst/>
        </p:spPr>
        <p:txBody>
          <a:bodyPr wrap="none">
            <a:spAutoFit/>
          </a:bodyPr>
          <a:lstStyle/>
          <a:p>
            <a:pPr algn="l">
              <a:lnSpc>
                <a:spcPct val="100000"/>
              </a:lnSpc>
            </a:pPr>
            <a:r>
              <a:rPr lang="en-US" sz="1400" dirty="0" err="1" smtClean="0">
                <a:latin typeface="Courier New" pitchFamily="49" charset="0"/>
              </a:rPr>
              <a:t>pid_t</a:t>
            </a:r>
            <a:r>
              <a:rPr lang="en-US" sz="1400" dirty="0" smtClean="0">
                <a:latin typeface="Courier New" pitchFamily="49" charset="0"/>
              </a:rPr>
              <a:t> </a:t>
            </a:r>
            <a:r>
              <a:rPr lang="en-US" sz="1400" dirty="0" err="1" smtClean="0">
                <a:latin typeface="Courier New" pitchFamily="49" charset="0"/>
              </a:rPr>
              <a:t>pid</a:t>
            </a:r>
            <a:r>
              <a:rPr lang="en-US" sz="1400" dirty="0" smtClean="0">
                <a:latin typeface="Courier New" pitchFamily="49" charset="0"/>
              </a:rPr>
              <a:t> = fork();</a:t>
            </a:r>
          </a:p>
          <a:p>
            <a:pPr algn="l">
              <a:lnSpc>
                <a:spcPct val="100000"/>
              </a:lnSpc>
            </a:pPr>
            <a:r>
              <a:rPr lang="en-US" sz="1400" dirty="0" smtClean="0">
                <a:latin typeface="Courier New" pitchFamily="49" charset="0"/>
              </a:rPr>
              <a:t>if (</a:t>
            </a:r>
            <a:r>
              <a:rPr lang="en-US" sz="1400" dirty="0" err="1" smtClean="0">
                <a:latin typeface="Courier New" pitchFamily="49" charset="0"/>
              </a:rPr>
              <a:t>pid</a:t>
            </a:r>
            <a:r>
              <a:rPr lang="en-US" sz="1400" dirty="0" smtClean="0">
                <a:latin typeface="Courier New" pitchFamily="49" charset="0"/>
              </a:rPr>
              <a:t> </a:t>
            </a:r>
            <a:r>
              <a:rPr lang="en-US" sz="1400" dirty="0">
                <a:latin typeface="Courier New" pitchFamily="49" charset="0"/>
              </a:rPr>
              <a:t>== 0)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child\n");</a:t>
            </a:r>
          </a:p>
          <a:p>
            <a:pPr algn="l">
              <a:lnSpc>
                <a:spcPct val="100000"/>
              </a:lnSpc>
            </a:pPr>
            <a:r>
              <a:rPr lang="en-US" sz="1400" dirty="0">
                <a:latin typeface="Courier New" pitchFamily="49" charset="0"/>
              </a:rPr>
              <a:t>} else { </a:t>
            </a:r>
          </a:p>
          <a:p>
            <a:pPr algn="l">
              <a:lnSpc>
                <a:spcPct val="100000"/>
              </a:lnSpc>
            </a:pPr>
            <a:r>
              <a:rPr lang="en-US" sz="1400" dirty="0">
                <a:latin typeface="Courier New" pitchFamily="49" charset="0"/>
              </a:rPr>
              <a:t>   </a:t>
            </a:r>
            <a:r>
              <a:rPr lang="en-US" sz="1400" dirty="0" err="1">
                <a:latin typeface="Courier New" pitchFamily="49" charset="0"/>
              </a:rPr>
              <a:t>printf</a:t>
            </a:r>
            <a:r>
              <a:rPr lang="en-US" sz="1400" dirty="0">
                <a:latin typeface="Courier New" pitchFamily="49" charset="0"/>
              </a:rPr>
              <a:t>("hello from parent\n");</a:t>
            </a:r>
          </a:p>
          <a:p>
            <a:pPr algn="l">
              <a:lnSpc>
                <a:spcPct val="100000"/>
              </a:lnSpc>
            </a:pPr>
            <a:r>
              <a:rPr lang="en-US" sz="1400" dirty="0">
                <a:latin typeface="Courier New" pitchFamily="49" charset="0"/>
              </a:rPr>
              <a:t>}</a:t>
            </a:r>
          </a:p>
        </p:txBody>
      </p:sp>
      <p:sp>
        <p:nvSpPr>
          <p:cNvPr id="19" name="Right Arrow 18"/>
          <p:cNvSpPr/>
          <p:nvPr/>
        </p:nvSpPr>
        <p:spPr bwMode="auto">
          <a:xfrm>
            <a:off x="4799237" y="5216637"/>
            <a:ext cx="357762" cy="394395"/>
          </a:xfrm>
          <a:prstGeom prst="rightArrow">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a:xfrm>
            <a:off x="1295400" y="6290846"/>
            <a:ext cx="2282997" cy="338554"/>
          </a:xfrm>
          <a:prstGeom prst="rect">
            <a:avLst/>
          </a:prstGeom>
        </p:spPr>
        <p:txBody>
          <a:bodyPr wrap="none">
            <a:spAutoFit/>
          </a:bodyPr>
          <a:lstStyle/>
          <a:p>
            <a:r>
              <a:rPr lang="en-US" sz="1600" dirty="0" smtClean="0">
                <a:latin typeface="Courier New" pitchFamily="49" charset="0"/>
              </a:rPr>
              <a:t>hello from parent</a:t>
            </a:r>
            <a:endParaRPr lang="en-US" sz="1600" dirty="0"/>
          </a:p>
        </p:txBody>
      </p:sp>
      <p:sp>
        <p:nvSpPr>
          <p:cNvPr id="21" name="Rectangle 20"/>
          <p:cNvSpPr/>
          <p:nvPr/>
        </p:nvSpPr>
        <p:spPr>
          <a:xfrm>
            <a:off x="5993834" y="6290846"/>
            <a:ext cx="2159566" cy="338554"/>
          </a:xfrm>
          <a:prstGeom prst="rect">
            <a:avLst/>
          </a:prstGeom>
        </p:spPr>
        <p:txBody>
          <a:bodyPr wrap="none">
            <a:spAutoFit/>
          </a:bodyPr>
          <a:lstStyle/>
          <a:p>
            <a:r>
              <a:rPr lang="en-US" sz="1600" dirty="0" smtClean="0">
                <a:latin typeface="Courier New" pitchFamily="49" charset="0"/>
              </a:rPr>
              <a:t>hello from child</a:t>
            </a:r>
            <a:endParaRPr lang="en-US" sz="1600" dirty="0"/>
          </a:p>
        </p:txBody>
      </p:sp>
      <p:sp>
        <p:nvSpPr>
          <p:cNvPr id="22" name="TextBox 21"/>
          <p:cNvSpPr txBox="1"/>
          <p:nvPr/>
        </p:nvSpPr>
        <p:spPr>
          <a:xfrm>
            <a:off x="3810000" y="6277408"/>
            <a:ext cx="1947393" cy="369332"/>
          </a:xfrm>
          <a:prstGeom prst="rect">
            <a:avLst/>
          </a:prstGeom>
          <a:noFill/>
        </p:spPr>
        <p:txBody>
          <a:bodyPr wrap="none" rtlCol="0">
            <a:spAutoFit/>
          </a:bodyPr>
          <a:lstStyle/>
          <a:p>
            <a:r>
              <a:rPr lang="en-US" sz="1800" i="1" dirty="0" smtClean="0">
                <a:solidFill>
                  <a:srgbClr val="C00000"/>
                </a:solidFill>
                <a:latin typeface="Calibri" pitchFamily="34" charset="0"/>
              </a:rPr>
              <a:t>Which one is first?</a:t>
            </a:r>
          </a:p>
        </p:txBody>
      </p:sp>
      <p:sp>
        <p:nvSpPr>
          <p:cNvPr id="17" name="Title 16"/>
          <p:cNvSpPr>
            <a:spLocks noGrp="1"/>
          </p:cNvSpPr>
          <p:nvPr>
            <p:ph type="title"/>
          </p:nvPr>
        </p:nvSpPr>
        <p:spPr/>
        <p:txBody>
          <a:bodyPr/>
          <a:lstStyle/>
          <a:p>
            <a:r>
              <a:rPr lang="en-US" dirty="0" smtClean="0"/>
              <a:t>Understanding fork</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p:bldP spid="12" grpId="0" animBg="1"/>
      <p:bldP spid="13" grpId="0" animBg="1"/>
      <p:bldP spid="14" grpId="0"/>
      <p:bldP spid="15" grpId="0" animBg="1"/>
      <p:bldP spid="16" grpId="0" animBg="1"/>
      <p:bldP spid="18" grpId="0" animBg="1"/>
      <p:bldP spid="19" grpId="0" animBg="1"/>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0" name="Rectangle 4"/>
          <p:cNvSpPr>
            <a:spLocks noGrp="1" noChangeArrowheads="1"/>
          </p:cNvSpPr>
          <p:nvPr>
            <p:ph idx="1"/>
          </p:nvPr>
        </p:nvSpPr>
        <p:spPr>
          <a:xfrm>
            <a:off x="366257" y="1219200"/>
            <a:ext cx="8307387" cy="2438400"/>
          </a:xfrm>
        </p:spPr>
        <p:txBody>
          <a:bodyPr/>
          <a:lstStyle/>
          <a:p>
            <a:r>
              <a:rPr lang="en-US" dirty="0" smtClean="0"/>
              <a:t>Parent </a:t>
            </a:r>
            <a:r>
              <a:rPr lang="en-US" dirty="0"/>
              <a:t>and child both run same code</a:t>
            </a:r>
          </a:p>
          <a:p>
            <a:pPr lvl="1"/>
            <a:r>
              <a:rPr lang="en-US" dirty="0"/>
              <a:t>Distinguish parent from child by return value from </a:t>
            </a:r>
            <a:r>
              <a:rPr lang="en-US" b="1" dirty="0">
                <a:latin typeface="Courier New" pitchFamily="49" charset="0"/>
              </a:rPr>
              <a:t>fork</a:t>
            </a:r>
          </a:p>
          <a:p>
            <a:r>
              <a:rPr lang="en-US" dirty="0"/>
              <a:t>Start with same state, but each has private copy</a:t>
            </a:r>
          </a:p>
          <a:p>
            <a:pPr lvl="1"/>
            <a:r>
              <a:rPr lang="en-US" dirty="0"/>
              <a:t>Including shared output file descriptor</a:t>
            </a:r>
          </a:p>
          <a:p>
            <a:pPr lvl="1"/>
            <a:r>
              <a:rPr lang="en-US" dirty="0"/>
              <a:t>Relative ordering of their print statements undefined</a:t>
            </a:r>
          </a:p>
        </p:txBody>
      </p:sp>
      <p:sp>
        <p:nvSpPr>
          <p:cNvPr id="490499" name="Text Box 3"/>
          <p:cNvSpPr txBox="1">
            <a:spLocks noChangeArrowheads="1"/>
          </p:cNvSpPr>
          <p:nvPr/>
        </p:nvSpPr>
        <p:spPr bwMode="auto">
          <a:xfrm>
            <a:off x="439429" y="3523833"/>
            <a:ext cx="7713971" cy="2800767"/>
          </a:xfrm>
          <a:prstGeom prst="rect">
            <a:avLst/>
          </a:prstGeom>
          <a:solidFill>
            <a:srgbClr val="F6F5BD"/>
          </a:solidFill>
          <a:ln w="3175">
            <a:solidFill>
              <a:schemeClr val="tx1"/>
            </a:solidFill>
            <a:miter lim="800000"/>
            <a:headEnd/>
            <a:tailEnd/>
          </a:ln>
          <a:effectLst/>
        </p:spPr>
        <p:txBody>
          <a:bodyPr wrap="none">
            <a:spAutoFit/>
          </a:bodyPr>
          <a:lstStyle/>
          <a:p>
            <a:r>
              <a:rPr lang="en-US" sz="1600" dirty="0">
                <a:latin typeface="Courier New" pitchFamily="49" charset="0"/>
              </a:rPr>
              <a:t>void fork1()</a:t>
            </a:r>
          </a:p>
          <a:p>
            <a:r>
              <a:rPr lang="en-US" sz="1600" dirty="0">
                <a:latin typeface="Courier New" pitchFamily="49" charset="0"/>
              </a:rPr>
              <a:t>{</a:t>
            </a:r>
          </a:p>
          <a:p>
            <a:r>
              <a:rPr lang="en-US" sz="1600" dirty="0">
                <a:latin typeface="Courier New" pitchFamily="49" charset="0"/>
              </a:rPr>
              <a:t>    </a:t>
            </a:r>
            <a:r>
              <a:rPr lang="en-US" sz="1600" dirty="0" err="1">
                <a:latin typeface="Courier New" pitchFamily="49" charset="0"/>
              </a:rPr>
              <a:t>int</a:t>
            </a:r>
            <a:r>
              <a:rPr lang="en-US" sz="1600" dirty="0">
                <a:latin typeface="Courier New" pitchFamily="49" charset="0"/>
              </a:rPr>
              <a:t> x = 1;</a:t>
            </a:r>
          </a:p>
          <a:p>
            <a:r>
              <a:rPr lang="en-US" sz="1600" dirty="0">
                <a:latin typeface="Courier New" pitchFamily="49" charset="0"/>
              </a:rPr>
              <a:t>    </a:t>
            </a:r>
            <a:r>
              <a:rPr lang="en-US" sz="1600" dirty="0" err="1">
                <a:latin typeface="Courier New" pitchFamily="49" charset="0"/>
              </a:rPr>
              <a:t>pid_t</a:t>
            </a:r>
            <a:r>
              <a:rPr lang="en-US" sz="1600" dirty="0">
                <a:latin typeface="Courier New" pitchFamily="49" charset="0"/>
              </a:rPr>
              <a:t> </a:t>
            </a:r>
            <a:r>
              <a:rPr lang="en-US" sz="1600" dirty="0" err="1">
                <a:latin typeface="Courier New" pitchFamily="49" charset="0"/>
              </a:rPr>
              <a:t>pid</a:t>
            </a:r>
            <a:r>
              <a:rPr lang="en-US" sz="1600" dirty="0">
                <a:latin typeface="Courier New" pitchFamily="49" charset="0"/>
              </a:rPr>
              <a:t> = fork();</a:t>
            </a:r>
          </a:p>
          <a:p>
            <a:r>
              <a:rPr lang="en-US" sz="1600" dirty="0">
                <a:latin typeface="Courier New" pitchFamily="49" charset="0"/>
              </a:rPr>
              <a:t>    if (</a:t>
            </a:r>
            <a:r>
              <a:rPr lang="en-US" sz="1600" dirty="0" err="1">
                <a:latin typeface="Courier New" pitchFamily="49" charset="0"/>
              </a:rPr>
              <a:t>pid</a:t>
            </a:r>
            <a:r>
              <a:rPr lang="en-US" sz="1600" dirty="0">
                <a:latin typeface="Courier New" pitchFamily="49" charset="0"/>
              </a:rPr>
              <a:t> == 0) {</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("Child has x = %d\n", ++x);</a:t>
            </a:r>
          </a:p>
          <a:p>
            <a:r>
              <a:rPr lang="en-US" sz="1600" dirty="0">
                <a:latin typeface="Courier New" pitchFamily="49" charset="0"/>
              </a:rPr>
              <a:t>    } else {</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("Parent has x = %d\n", --x);</a:t>
            </a:r>
          </a:p>
          <a:p>
            <a:r>
              <a:rPr lang="en-US" sz="1600" dirty="0">
                <a:latin typeface="Courier New" pitchFamily="49" charset="0"/>
              </a:rPr>
              <a:t>    }</a:t>
            </a:r>
          </a:p>
          <a:p>
            <a:r>
              <a:rPr lang="en-US" sz="1600" dirty="0">
                <a:latin typeface="Courier New" pitchFamily="49" charset="0"/>
              </a:rPr>
              <a:t>    </a:t>
            </a:r>
            <a:r>
              <a:rPr lang="en-US" sz="1600" dirty="0" err="1">
                <a:latin typeface="Courier New" pitchFamily="49" charset="0"/>
              </a:rPr>
              <a:t>printf</a:t>
            </a:r>
            <a:r>
              <a:rPr lang="en-US" sz="1600" dirty="0">
                <a:latin typeface="Courier New" pitchFamily="49" charset="0"/>
              </a:rPr>
              <a:t>("Bye from process %d with x = %d\n", </a:t>
            </a:r>
            <a:r>
              <a:rPr lang="en-US" sz="1600" dirty="0" err="1">
                <a:latin typeface="Courier New" pitchFamily="49" charset="0"/>
              </a:rPr>
              <a:t>getpid</a:t>
            </a:r>
            <a:r>
              <a:rPr lang="en-US" sz="1600" dirty="0">
                <a:latin typeface="Courier New" pitchFamily="49" charset="0"/>
              </a:rPr>
              <a:t>(), x);</a:t>
            </a:r>
          </a:p>
          <a:p>
            <a:r>
              <a:rPr lang="en-US" sz="1600" dirty="0">
                <a:latin typeface="Courier New" pitchFamily="49" charset="0"/>
              </a:rPr>
              <a:t>}</a:t>
            </a:r>
          </a:p>
        </p:txBody>
      </p:sp>
      <p:sp>
        <p:nvSpPr>
          <p:cNvPr id="2" name="Title 1"/>
          <p:cNvSpPr>
            <a:spLocks noGrp="1"/>
          </p:cNvSpPr>
          <p:nvPr>
            <p:ph type="title"/>
          </p:nvPr>
        </p:nvSpPr>
        <p:spPr/>
        <p:txBody>
          <a:bodyPr/>
          <a:lstStyle/>
          <a:p>
            <a:r>
              <a:rPr lang="en-US" dirty="0" smtClean="0"/>
              <a:t>Fork Example #1</a:t>
            </a:r>
            <a:endParaRPr lang="en-US" dirty="0"/>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chemeClr val="tx1"/>
          </a:solidFill>
          <a:prstDash val="solid"/>
          <a:round/>
          <a:headEnd type="none" w="med" len="med"/>
          <a:tailEnd type="arrow" w="med" len="med"/>
        </a:ln>
        <a:effectLst/>
      </a:spPr>
      <a:bodyPr rtlCol="0" anchor="ctr"/>
      <a:lstStyle>
        <a:defPPr algn="ctr">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10732</TotalTime>
  <Words>2540</Words>
  <Application>Microsoft Macintosh PowerPoint</Application>
  <PresentationFormat>On-screen Show (4:3)</PresentationFormat>
  <Paragraphs>553</Paragraphs>
  <Slides>33</Slides>
  <Notes>31</Notes>
  <HiddenSlides>4</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template2007</vt:lpstr>
      <vt:lpstr>Processes: Introduction  CS 241 February 13, 2012</vt:lpstr>
      <vt:lpstr>Announcements</vt:lpstr>
      <vt:lpstr>Processes</vt:lpstr>
      <vt:lpstr>Concurrent Processes</vt:lpstr>
      <vt:lpstr>User View of Concurrent Processes</vt:lpstr>
      <vt:lpstr>Context Switching</vt:lpstr>
      <vt:lpstr>fork: Creating New Processes</vt:lpstr>
      <vt:lpstr>Understanding fork</vt:lpstr>
      <vt:lpstr>Fork Example #1</vt:lpstr>
      <vt:lpstr>Fork Example #2</vt:lpstr>
      <vt:lpstr>Fork Example #2</vt:lpstr>
      <vt:lpstr>Fork Example #2</vt:lpstr>
      <vt:lpstr>Fork Example #2</vt:lpstr>
      <vt:lpstr>Fork Example #2</vt:lpstr>
      <vt:lpstr>Fork Example #3</vt:lpstr>
      <vt:lpstr>Fork Example #4</vt:lpstr>
      <vt:lpstr>Fork Example #5</vt:lpstr>
      <vt:lpstr>exit: Ending a process</vt:lpstr>
      <vt:lpstr>Zombies</vt:lpstr>
      <vt:lpstr>Zombies</vt:lpstr>
      <vt:lpstr>Zombie Example</vt:lpstr>
      <vt:lpstr>Zombie Example</vt:lpstr>
      <vt:lpstr>Nonterminating Child Example</vt:lpstr>
      <vt:lpstr>wait: synchronizing with children</vt:lpstr>
      <vt:lpstr>wait: synchronizing with children</vt:lpstr>
      <vt:lpstr>wait() Example</vt:lpstr>
      <vt:lpstr>waitpid(): Waiting for a Specific Process</vt:lpstr>
      <vt:lpstr>execve: Loading and Running Programs</vt:lpstr>
      <vt:lpstr>execve: Loading and Running Programs</vt:lpstr>
      <vt:lpstr>execve Example</vt:lpstr>
      <vt:lpstr>Summary</vt:lpstr>
      <vt:lpstr>Summary (cont.)</vt:lpstr>
      <vt:lpstr>Fork Example #2</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Philip Godfrey</cp:lastModifiedBy>
  <cp:revision>523</cp:revision>
  <cp:lastPrinted>2012-02-15T10:43:26Z</cp:lastPrinted>
  <dcterms:created xsi:type="dcterms:W3CDTF">2011-10-11T15:51:12Z</dcterms:created>
  <dcterms:modified xsi:type="dcterms:W3CDTF">2012-02-15T22:38:54Z</dcterms:modified>
</cp:coreProperties>
</file>