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48"/>
  </p:notesMasterIdLst>
  <p:sldIdLst>
    <p:sldId id="257" r:id="rId2"/>
    <p:sldId id="258" r:id="rId3"/>
    <p:sldId id="335" r:id="rId4"/>
    <p:sldId id="336" r:id="rId5"/>
    <p:sldId id="337" r:id="rId6"/>
    <p:sldId id="338" r:id="rId7"/>
    <p:sldId id="339" r:id="rId8"/>
    <p:sldId id="340" r:id="rId9"/>
    <p:sldId id="341" r:id="rId10"/>
    <p:sldId id="342" r:id="rId11"/>
    <p:sldId id="343" r:id="rId12"/>
    <p:sldId id="345" r:id="rId13"/>
    <p:sldId id="284" r:id="rId14"/>
    <p:sldId id="285" r:id="rId15"/>
    <p:sldId id="286" r:id="rId16"/>
    <p:sldId id="304" r:id="rId17"/>
    <p:sldId id="310" r:id="rId18"/>
    <p:sldId id="287" r:id="rId19"/>
    <p:sldId id="351" r:id="rId20"/>
    <p:sldId id="368" r:id="rId21"/>
    <p:sldId id="364" r:id="rId22"/>
    <p:sldId id="365" r:id="rId23"/>
    <p:sldId id="319" r:id="rId24"/>
    <p:sldId id="320" r:id="rId25"/>
    <p:sldId id="321" r:id="rId26"/>
    <p:sldId id="323" r:id="rId27"/>
    <p:sldId id="324" r:id="rId28"/>
    <p:sldId id="322" r:id="rId29"/>
    <p:sldId id="362" r:id="rId30"/>
    <p:sldId id="347" r:id="rId31"/>
    <p:sldId id="348" r:id="rId32"/>
    <p:sldId id="369" r:id="rId33"/>
    <p:sldId id="353" r:id="rId34"/>
    <p:sldId id="295" r:id="rId35"/>
    <p:sldId id="355" r:id="rId36"/>
    <p:sldId id="356" r:id="rId37"/>
    <p:sldId id="357" r:id="rId38"/>
    <p:sldId id="358" r:id="rId39"/>
    <p:sldId id="359" r:id="rId40"/>
    <p:sldId id="360" r:id="rId41"/>
    <p:sldId id="361" r:id="rId42"/>
    <p:sldId id="370" r:id="rId43"/>
    <p:sldId id="371" r:id="rId44"/>
    <p:sldId id="352" r:id="rId45"/>
    <p:sldId id="331" r:id="rId46"/>
    <p:sldId id="366" r:id="rId4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mn-cs"/>
      </a:defRPr>
    </a:lvl5pPr>
    <a:lvl6pPr marL="2286000" algn="l" defTabSz="457200" rtl="0" eaLnBrk="1" latinLnBrk="0" hangingPunct="1">
      <a:defRPr kern="1200">
        <a:solidFill>
          <a:schemeClr val="tx1"/>
        </a:solidFill>
        <a:latin typeface="Tahoma" charset="0"/>
        <a:ea typeface="ＭＳ Ｐゴシック" charset="0"/>
        <a:cs typeface="+mn-cs"/>
      </a:defRPr>
    </a:lvl6pPr>
    <a:lvl7pPr marL="2743200" algn="l" defTabSz="457200" rtl="0" eaLnBrk="1" latinLnBrk="0" hangingPunct="1">
      <a:defRPr kern="1200">
        <a:solidFill>
          <a:schemeClr val="tx1"/>
        </a:solidFill>
        <a:latin typeface="Tahoma" charset="0"/>
        <a:ea typeface="ＭＳ Ｐゴシック" charset="0"/>
        <a:cs typeface="+mn-cs"/>
      </a:defRPr>
    </a:lvl7pPr>
    <a:lvl8pPr marL="3200400" algn="l" defTabSz="457200" rtl="0" eaLnBrk="1" latinLnBrk="0" hangingPunct="1">
      <a:defRPr kern="1200">
        <a:solidFill>
          <a:schemeClr val="tx1"/>
        </a:solidFill>
        <a:latin typeface="Tahoma" charset="0"/>
        <a:ea typeface="ＭＳ Ｐゴシック" charset="0"/>
        <a:cs typeface="+mn-cs"/>
      </a:defRPr>
    </a:lvl8pPr>
    <a:lvl9pPr marL="3657600" algn="l" defTabSz="457200" rtl="0" eaLnBrk="1" latinLnBrk="0" hangingPunct="1">
      <a:defRPr kern="1200">
        <a:solidFill>
          <a:schemeClr val="tx1"/>
        </a:solidFill>
        <a:latin typeface="Tahom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B00"/>
    <a:srgbClr val="E55A2E"/>
    <a:srgbClr val="DB542B"/>
    <a:srgbClr val="FFFF99"/>
    <a:srgbClr val="0000FF"/>
    <a:srgbClr val="0099CC"/>
    <a:srgbClr val="FFCC66"/>
    <a:srgbClr val="FFCC99"/>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9" autoAdjust="0"/>
    <p:restoredTop sz="80429" autoAdjust="0"/>
  </p:normalViewPr>
  <p:slideViewPr>
    <p:cSldViewPr>
      <p:cViewPr varScale="1">
        <p:scale>
          <a:sx n="102" d="100"/>
          <a:sy n="102" d="100"/>
        </p:scale>
        <p:origin x="-112"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68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1BEDE5D-08B0-FD4C-810C-A4470B8AF580}" type="slidenum">
              <a:rPr lang="en-US"/>
              <a:pPr/>
              <a:t>‹#›</a:t>
            </a:fld>
            <a:endParaRPr lang="en-US"/>
          </a:p>
        </p:txBody>
      </p:sp>
    </p:spTree>
    <p:extLst>
      <p:ext uri="{BB962C8B-B14F-4D97-AF65-F5344CB8AC3E}">
        <p14:creationId xmlns:p14="http://schemas.microsoft.com/office/powerpoint/2010/main" val="1597897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1</a:t>
            </a:fld>
            <a:endParaRPr lang="en-US"/>
          </a:p>
        </p:txBody>
      </p:sp>
    </p:spTree>
    <p:extLst>
      <p:ext uri="{BB962C8B-B14F-4D97-AF65-F5344CB8AC3E}">
        <p14:creationId xmlns:p14="http://schemas.microsoft.com/office/powerpoint/2010/main" val="259732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CLEAN UP FORMATTING ON THIS SLIDE</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22</a:t>
            </a:fld>
            <a:endParaRPr lang="en-US"/>
          </a:p>
        </p:txBody>
      </p:sp>
    </p:spTree>
    <p:extLst>
      <p:ext uri="{BB962C8B-B14F-4D97-AF65-F5344CB8AC3E}">
        <p14:creationId xmlns:p14="http://schemas.microsoft.com/office/powerpoint/2010/main" val="16761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code appears in a file</a:t>
            </a:r>
            <a:r>
              <a:rPr lang="en-US" baseline="0" dirty="0" smtClean="0"/>
              <a:t> linked off the web page.</a:t>
            </a:r>
            <a:endParaRPr lang="en-US" dirty="0" smtClean="0"/>
          </a:p>
          <a:p>
            <a:endParaRPr lang="en-US" dirty="0" smtClean="0"/>
          </a:p>
          <a:p>
            <a:r>
              <a:rPr lang="en-US" dirty="0" smtClean="0"/>
              <a:t>NOTE: This is not exactly showing us what is in one quantum.  It’s possible</a:t>
            </a:r>
            <a:r>
              <a:rPr lang="en-US" baseline="0" dirty="0" smtClean="0"/>
              <a:t> that thread 1 prints some stuff, then we switch to thread 2 but not long enough for it to print anything, then back to thread 1 where we print more ... all of which appears to be one quantum for thread 1.  Or, perhaps there are threads running other than those that we run in this program.  But, this should demonstrate the main idea.</a:t>
            </a:r>
          </a:p>
          <a:p>
            <a:endParaRPr lang="en-US" dirty="0" smtClean="0"/>
          </a:p>
          <a:p>
            <a:r>
              <a:rPr lang="en-US" dirty="0" err="1" smtClean="0"/>
              <a:t>Protip</a:t>
            </a:r>
            <a:r>
              <a:rPr lang="en-US" dirty="0" smtClean="0"/>
              <a:t>: if you’re using</a:t>
            </a:r>
            <a:r>
              <a:rPr lang="en-US" baseline="0" dirty="0" smtClean="0"/>
              <a:t> </a:t>
            </a:r>
            <a:r>
              <a:rPr lang="en-US" baseline="0" dirty="0" err="1" smtClean="0"/>
              <a:t>TextMate</a:t>
            </a:r>
            <a:r>
              <a:rPr lang="en-US" baseline="0" dirty="0" smtClean="0"/>
              <a:t> on Mac, here’s how to copy text using its syntax highlighting:</a:t>
            </a:r>
          </a:p>
          <a:p>
            <a:r>
              <a:rPr lang="en-US" dirty="0" smtClean="0"/>
              <a:t>https://</a:t>
            </a:r>
            <a:r>
              <a:rPr lang="en-US" dirty="0" err="1" smtClean="0"/>
              <a:t>github.com</a:t>
            </a:r>
            <a:r>
              <a:rPr lang="en-US" dirty="0" smtClean="0"/>
              <a:t>/</a:t>
            </a:r>
            <a:r>
              <a:rPr lang="en-US" dirty="0" err="1" smtClean="0"/>
              <a:t>drnic</a:t>
            </a:r>
            <a:r>
              <a:rPr lang="en-US" dirty="0" smtClean="0"/>
              <a:t>/copy-as-rtf-</a:t>
            </a:r>
            <a:r>
              <a:rPr lang="en-US" dirty="0" err="1" smtClean="0"/>
              <a:t>tmbundle</a:t>
            </a:r>
            <a:endParaRPr lang="en-US" dirty="0" smtClean="0"/>
          </a:p>
          <a:p>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23</a:t>
            </a:fld>
            <a:endParaRPr lang="en-US"/>
          </a:p>
        </p:txBody>
      </p:sp>
    </p:spTree>
    <p:extLst>
      <p:ext uri="{BB962C8B-B14F-4D97-AF65-F5344CB8AC3E}">
        <p14:creationId xmlns:p14="http://schemas.microsoft.com/office/powerpoint/2010/main" val="101783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behavior</a:t>
            </a:r>
            <a:r>
              <a:rPr lang="en-US" baseline="0" dirty="0" smtClean="0"/>
              <a:t> here is somewhat different than when we view it in the terminal, because it’s a different scenario – here we were writing to a file, and processing results after.</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26</a:t>
            </a:fld>
            <a:endParaRPr lang="en-US"/>
          </a:p>
        </p:txBody>
      </p:sp>
    </p:spTree>
    <p:extLst>
      <p:ext uri="{BB962C8B-B14F-4D97-AF65-F5344CB8AC3E}">
        <p14:creationId xmlns:p14="http://schemas.microsoft.com/office/powerpoint/2010/main" val="372447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This slide needs some revision.  There</a:t>
            </a:r>
            <a:r>
              <a:rPr lang="en-US" baseline="0" dirty="0" smtClean="0"/>
              <a:t> was an old version (at the end of this doc) where these variables C and J were actually used; here, it doesn’t really make sense.  Also, the response time is not C even when the quantum is 0 ... this depends on the # of processes.  It is true when #processes = 2 and </a:t>
            </a:r>
            <a:r>
              <a:rPr lang="en-US" baseline="0" smtClean="0"/>
              <a:t>#cores = 1.</a:t>
            </a:r>
          </a:p>
        </p:txBody>
      </p:sp>
      <p:sp>
        <p:nvSpPr>
          <p:cNvPr id="4" name="Slide Number Placeholder 3"/>
          <p:cNvSpPr>
            <a:spLocks noGrp="1"/>
          </p:cNvSpPr>
          <p:nvPr>
            <p:ph type="sldNum" sz="quarter" idx="10"/>
          </p:nvPr>
        </p:nvSpPr>
        <p:spPr/>
        <p:txBody>
          <a:bodyPr/>
          <a:lstStyle/>
          <a:p>
            <a:fld id="{A1BEDE5D-08B0-FD4C-810C-A4470B8AF580}" type="slidenum">
              <a:rPr lang="en-US" smtClean="0"/>
              <a:pPr/>
              <a:t>44</a:t>
            </a:fld>
            <a:endParaRPr lang="en-US"/>
          </a:p>
        </p:txBody>
      </p:sp>
    </p:spTree>
    <p:extLst>
      <p:ext uri="{BB962C8B-B14F-4D97-AF65-F5344CB8AC3E}">
        <p14:creationId xmlns:p14="http://schemas.microsoft.com/office/powerpoint/2010/main" val="84982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sched.h</a:t>
            </a:r>
            <a:r>
              <a:rPr lang="en-US" dirty="0" smtClean="0"/>
              <a:t>&gt;</a:t>
            </a:r>
          </a:p>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endParaRPr lang="en-US" dirty="0" smtClean="0"/>
          </a:p>
          <a:p>
            <a:r>
              <a:rPr lang="en-US" dirty="0" err="1" smtClean="0"/>
              <a:t>int</a:t>
            </a:r>
            <a:r>
              <a:rPr lang="en-US" dirty="0" smtClean="0"/>
              <a:t> main() {</a:t>
            </a:r>
          </a:p>
          <a:p>
            <a:r>
              <a:rPr lang="en-US" dirty="0" smtClean="0"/>
              <a:t>        </a:t>
            </a:r>
            <a:r>
              <a:rPr lang="en-US" dirty="0" err="1" smtClean="0"/>
              <a:t>struct</a:t>
            </a:r>
            <a:r>
              <a:rPr lang="en-US" dirty="0" smtClean="0"/>
              <a:t> </a:t>
            </a:r>
            <a:r>
              <a:rPr lang="en-US" dirty="0" err="1" smtClean="0"/>
              <a:t>timespec</a:t>
            </a:r>
            <a:r>
              <a:rPr lang="en-US" dirty="0" smtClean="0"/>
              <a:t> t;</a:t>
            </a:r>
          </a:p>
          <a:p>
            <a:r>
              <a:rPr lang="en-US" dirty="0" smtClean="0"/>
              <a:t>        </a:t>
            </a:r>
            <a:r>
              <a:rPr lang="en-US" dirty="0" err="1" smtClean="0"/>
              <a:t>sched_rr_get_interval</a:t>
            </a:r>
            <a:r>
              <a:rPr lang="en-US" dirty="0" smtClean="0"/>
              <a:t>(0, &amp;t);</a:t>
            </a:r>
          </a:p>
          <a:p>
            <a:r>
              <a:rPr lang="en-US" dirty="0" smtClean="0"/>
              <a:t>        </a:t>
            </a:r>
            <a:r>
              <a:rPr lang="en-US" dirty="0" err="1" smtClean="0"/>
              <a:t>printf</a:t>
            </a:r>
            <a:r>
              <a:rPr lang="en-US" dirty="0" smtClean="0"/>
              <a:t>("</a:t>
            </a:r>
            <a:r>
              <a:rPr lang="en-US" dirty="0" err="1" smtClean="0"/>
              <a:t>sched_rr_get_interval</a:t>
            </a:r>
            <a:r>
              <a:rPr lang="en-US" dirty="0" smtClean="0"/>
              <a:t> says the time quantum is %d sec, %d </a:t>
            </a:r>
            <a:r>
              <a:rPr lang="en-US" dirty="0" err="1" smtClean="0"/>
              <a:t>nsec</a:t>
            </a:r>
            <a:r>
              <a:rPr lang="en-US" dirty="0" smtClean="0"/>
              <a:t>\n", </a:t>
            </a:r>
            <a:r>
              <a:rPr lang="en-US" dirty="0" err="1" smtClean="0"/>
              <a:t>t.tv_sec</a:t>
            </a:r>
            <a:r>
              <a:rPr lang="en-US" dirty="0" smtClean="0"/>
              <a:t>, </a:t>
            </a:r>
            <a:r>
              <a:rPr lang="en-US" dirty="0" err="1" smtClean="0"/>
              <a:t>t.tv_nsec</a:t>
            </a:r>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46</a:t>
            </a:fld>
            <a:endParaRPr lang="en-US"/>
          </a:p>
        </p:txBody>
      </p:sp>
    </p:spTree>
    <p:extLst>
      <p:ext uri="{BB962C8B-B14F-4D97-AF65-F5344CB8AC3E}">
        <p14:creationId xmlns:p14="http://schemas.microsoft.com/office/powerpoint/2010/main" val="127668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Museo 500"/>
                <a:cs typeface="Museo 50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a:prstGeom prst="rect">
            <a:avLst/>
          </a:prstGeom>
        </p:spPr>
        <p:txBody>
          <a:bodyPr/>
          <a:lstStyle>
            <a:lvl1pPr marL="0" indent="0" algn="l">
              <a:buNone/>
              <a:defRPr sz="2000" b="0">
                <a:latin typeface="Gill Sans MT"/>
                <a:cs typeface="Gill Sans M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382000" cy="1362075"/>
          </a:xfrm>
        </p:spPr>
        <p:txBody>
          <a:bodyPr anchor="t"/>
          <a:lstStyle>
            <a:lvl1pPr algn="ctr">
              <a:defRPr sz="4000" b="1" cap="none">
                <a:solidFill>
                  <a:srgbClr val="EE6E12"/>
                </a:solidFill>
                <a:latin typeface="Museo 500"/>
                <a:cs typeface="Museo 500"/>
              </a:defRPr>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 name="Text Placeholder 6"/>
          <p:cNvSpPr>
            <a:spLocks noGrp="1"/>
          </p:cNvSpPr>
          <p:nvPr>
            <p:ph type="body" sz="quarter" idx="10"/>
          </p:nvPr>
        </p:nvSpPr>
        <p:spPr>
          <a:xfrm>
            <a:off x="374091" y="1524000"/>
            <a:ext cx="8388909" cy="4953000"/>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 name="Rectangle 7"/>
          <p:cNvSpPr/>
          <p:nvPr/>
        </p:nvSpPr>
        <p:spPr>
          <a:xfrm>
            <a:off x="8830843" y="6611779"/>
            <a:ext cx="342462"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Gill Sans MT"/>
                <a:ea typeface="ＭＳ Ｐゴシック" pitchFamily="-96" charset="-128"/>
                <a:cs typeface="Gill Sans MT"/>
              </a:rPr>
              <a:pPr/>
              <a:t>‹#›</a:t>
            </a:fld>
            <a:endParaRPr lang="en-US" dirty="0">
              <a:latin typeface="Gill Sans MT"/>
              <a:cs typeface="Gill Sans MT"/>
            </a:endParaRPr>
          </a:p>
        </p:txBody>
      </p:sp>
      <p:sp>
        <p:nvSpPr>
          <p:cNvPr id="2" name="Text Placeholder 1"/>
          <p:cNvSpPr>
            <a:spLocks noGrp="1"/>
          </p:cNvSpPr>
          <p:nvPr>
            <p:ph type="body" idx="1"/>
          </p:nvPr>
        </p:nvSpPr>
        <p:spPr>
          <a:xfrm>
            <a:off x="374090" y="1524000"/>
            <a:ext cx="8388910" cy="4953000"/>
          </a:xfrm>
          <a:prstGeom prst="rect">
            <a:avLst/>
          </a:prstGeom>
        </p:spPr>
        <p:txBody>
          <a:bodyPr vert="horz" lIns="91440" tIns="45720" rIns="91440" bIns="45720" rtlCol="0">
            <a:normAutofit/>
          </a:bodyPr>
          <a:lstStyle/>
          <a:p>
            <a:pPr lvl="0"/>
            <a:r>
              <a:rPr lang="en-US" dirty="0" smtClean="0"/>
              <a:t>Text</a:t>
            </a:r>
          </a:p>
          <a:p>
            <a:pPr lvl="1"/>
            <a:r>
              <a:rPr lang="en-US" dirty="0" smtClean="0"/>
              <a:t>More text</a:t>
            </a:r>
          </a:p>
          <a:p>
            <a:pPr lvl="2"/>
            <a:r>
              <a:rPr lang="en-US" dirty="0" smtClean="0"/>
              <a:t>Still more text</a:t>
            </a:r>
            <a:endParaRPr lang="en-US" dirty="0"/>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Lst>
  <p:timing>
    <p:tnLst>
      <p:par>
        <p:cTn xmlns:p14="http://schemas.microsoft.com/office/powerpoint/2010/main" id="1" dur="indefinite" restart="never" nodeType="tmRoot"/>
      </p:par>
    </p:tnLst>
  </p:timing>
  <p:hf hdr="0" dt="0"/>
  <p:txStyles>
    <p:titleStyle>
      <a:lvl1pPr marL="0" indent="0" algn="l" rtl="0" eaLnBrk="1" fontAlgn="base" hangingPunct="1">
        <a:spcBef>
          <a:spcPct val="0"/>
        </a:spcBef>
        <a:spcAft>
          <a:spcPct val="0"/>
        </a:spcAft>
        <a:defRPr sz="3600" b="1">
          <a:solidFill>
            <a:srgbClr val="EE6E12"/>
          </a:solidFill>
          <a:latin typeface="Museo 500"/>
          <a:ea typeface="+mj-ea"/>
          <a:cs typeface="Museo 50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0" indent="0" algn="l" rtl="0" eaLnBrk="1" fontAlgn="base" hangingPunct="1">
        <a:spcBef>
          <a:spcPts val="1800"/>
        </a:spcBef>
        <a:spcAft>
          <a:spcPct val="0"/>
        </a:spcAft>
        <a:buClr>
          <a:schemeClr val="bg1"/>
        </a:buClr>
        <a:buSzPct val="25000"/>
        <a:buFont typeface="Arial"/>
        <a:buNone/>
        <a:defRPr sz="2500" b="0">
          <a:solidFill>
            <a:schemeClr val="tx1"/>
          </a:solidFill>
          <a:latin typeface="Gill Sans MT"/>
          <a:ea typeface="+mn-ea"/>
          <a:cs typeface="Gill Sans MT"/>
        </a:defRPr>
      </a:lvl1pPr>
      <a:lvl2pPr marL="715963" indent="-273050" algn="l" rtl="0" eaLnBrk="1" fontAlgn="base" hangingPunct="1">
        <a:spcBef>
          <a:spcPts val="480"/>
        </a:spcBef>
        <a:spcAft>
          <a:spcPct val="0"/>
        </a:spcAft>
        <a:buClrTx/>
        <a:buSzPct val="110000"/>
        <a:buFont typeface="Arial"/>
        <a:buChar char="•"/>
        <a:defRPr sz="2000" baseline="0">
          <a:solidFill>
            <a:schemeClr val="tx1"/>
          </a:solidFill>
          <a:latin typeface="Gill Sans MT"/>
          <a:cs typeface="Gill Sans MT"/>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Gill Sans MT"/>
          <a:cs typeface="Gill Sans MT"/>
        </a:defRPr>
      </a:lvl3pPr>
      <a:lvl4pPr marL="1600200" indent="-228600" algn="l" rtl="0" eaLnBrk="1" fontAlgn="base" hangingPunct="1">
        <a:spcBef>
          <a:spcPct val="20000"/>
        </a:spcBef>
        <a:spcAft>
          <a:spcPct val="0"/>
        </a:spcAft>
        <a:buChar char="–"/>
        <a:defRPr sz="2000">
          <a:solidFill>
            <a:schemeClr val="tx1"/>
          </a:solidFill>
          <a:latin typeface="Gill Sans"/>
          <a:cs typeface="Gill Sans"/>
        </a:defRPr>
      </a:lvl4pPr>
      <a:lvl5pPr marL="2057400" indent="-228600" algn="l" rtl="0" eaLnBrk="1" fontAlgn="base" hangingPunct="1">
        <a:spcBef>
          <a:spcPct val="20000"/>
        </a:spcBef>
        <a:spcAft>
          <a:spcPct val="0"/>
        </a:spcAft>
        <a:buChar char="»"/>
        <a:defRPr sz="2000">
          <a:solidFill>
            <a:schemeClr val="tx1"/>
          </a:solidFill>
          <a:latin typeface="Gill Sans"/>
          <a:cs typeface="Gill Sans"/>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ChangeArrowheads="1"/>
          </p:cNvSpPr>
          <p:nvPr>
            <p:ph type="ctrTitle"/>
          </p:nvPr>
        </p:nvSpPr>
        <p:spPr/>
        <p:txBody>
          <a:bodyPr/>
          <a:lstStyle/>
          <a:p>
            <a:r>
              <a:rPr lang="en-US" dirty="0"/>
              <a:t>Process </a:t>
            </a:r>
            <a:r>
              <a:rPr lang="en-US" dirty="0" smtClean="0"/>
              <a:t>Scheduling</a:t>
            </a:r>
            <a:endParaRPr lang="en-US" dirty="0"/>
          </a:p>
        </p:txBody>
      </p:sp>
      <p:sp>
        <p:nvSpPr>
          <p:cNvPr id="2" name="Subtitle 1"/>
          <p:cNvSpPr>
            <a:spLocks noGrp="1"/>
          </p:cNvSpPr>
          <p:nvPr>
            <p:ph type="subTitle" idx="1"/>
          </p:nvPr>
        </p:nvSpPr>
        <p:spPr/>
        <p:txBody>
          <a:bodyPr/>
          <a:lstStyle/>
          <a:p>
            <a:r>
              <a:rPr lang="en-US" dirty="0"/>
              <a:t>CS 241</a:t>
            </a:r>
          </a:p>
          <a:p>
            <a:r>
              <a:rPr lang="en-US" dirty="0" smtClean="0"/>
              <a:t>March 5, 2014</a:t>
            </a:r>
            <a:endParaRPr lang="en-US" dirty="0"/>
          </a:p>
          <a:p>
            <a:r>
              <a:rPr lang="en-US" dirty="0">
                <a:solidFill>
                  <a:schemeClr val="bg1">
                    <a:lumMod val="75000"/>
                  </a:schemeClr>
                </a:solidFill>
              </a:rPr>
              <a:t>Copyright © University of Illinois CS 241 </a:t>
            </a:r>
            <a:r>
              <a:rPr lang="en-US" dirty="0" smtClean="0">
                <a:solidFill>
                  <a:schemeClr val="bg1">
                    <a:lumMod val="75000"/>
                  </a:schemeClr>
                </a:solidFill>
              </a:rPr>
              <a:t>Staff</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8"/>
          <p:cNvSpPr>
            <a:spLocks/>
          </p:cNvSpPr>
          <p:nvPr/>
        </p:nvSpPr>
        <p:spPr bwMode="auto">
          <a:xfrm>
            <a:off x="4711700" y="46228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55" name="Rectangle 18"/>
          <p:cNvSpPr>
            <a:spLocks/>
          </p:cNvSpPr>
          <p:nvPr/>
        </p:nvSpPr>
        <p:spPr bwMode="auto">
          <a:xfrm>
            <a:off x="4953000" y="26670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22537" name="Rectangle 7"/>
          <p:cNvSpPr>
            <a:spLocks noGrp="1" noChangeArrowheads="1"/>
          </p:cNvSpPr>
          <p:nvPr>
            <p:ph type="title"/>
          </p:nvPr>
        </p:nvSpPr>
        <p:spPr/>
        <p:txBody>
          <a:bodyPr rIns="132080"/>
          <a:lstStyle/>
          <a:p>
            <a:r>
              <a:rPr lang="en-US" dirty="0" smtClean="0"/>
              <a:t>FCFS: poor parallelism</a:t>
            </a:r>
            <a:endParaRPr lang="en-US" dirty="0"/>
          </a:p>
        </p:txBody>
      </p:sp>
      <p:sp>
        <p:nvSpPr>
          <p:cNvPr id="24584" name="Rectangle 8"/>
          <p:cNvSpPr>
            <a:spLocks/>
          </p:cNvSpPr>
          <p:nvPr/>
        </p:nvSpPr>
        <p:spPr bwMode="auto">
          <a:xfrm>
            <a:off x="381000" y="3098800"/>
            <a:ext cx="732531"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a:latin typeface="Gill Sans MT"/>
                <a:ea typeface="+mn-ea"/>
                <a:cs typeface="Gill Sans MT"/>
                <a:sym typeface="Arial" pitchFamily="34" charset="0"/>
              </a:rPr>
              <a:t>CPU</a:t>
            </a:r>
          </a:p>
        </p:txBody>
      </p:sp>
      <p:sp>
        <p:nvSpPr>
          <p:cNvPr id="24585" name="Rectangle 9"/>
          <p:cNvSpPr>
            <a:spLocks/>
          </p:cNvSpPr>
          <p:nvPr/>
        </p:nvSpPr>
        <p:spPr bwMode="auto">
          <a:xfrm>
            <a:off x="381000" y="4597400"/>
            <a:ext cx="707885"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a:latin typeface="Gill Sans MT"/>
                <a:ea typeface="+mn-ea"/>
                <a:cs typeface="Gill Sans MT"/>
                <a:sym typeface="Arial" pitchFamily="34" charset="0"/>
              </a:rPr>
              <a:t>Disk</a:t>
            </a:r>
          </a:p>
        </p:txBody>
      </p:sp>
      <p:sp>
        <p:nvSpPr>
          <p:cNvPr id="24586" name="Line 10"/>
          <p:cNvSpPr>
            <a:spLocks noChangeShapeType="1"/>
          </p:cNvSpPr>
          <p:nvPr/>
        </p:nvSpPr>
        <p:spPr bwMode="auto">
          <a:xfrm rot="10800000">
            <a:off x="1420813" y="5591175"/>
            <a:ext cx="6072187" cy="0"/>
          </a:xfrm>
          <a:prstGeom prst="line">
            <a:avLst/>
          </a:prstGeom>
          <a:noFill/>
          <a:ln w="50800" cap="flat">
            <a:solidFill>
              <a:schemeClr val="tx1"/>
            </a:solidFill>
            <a:prstDash val="solid"/>
            <a:round/>
            <a:headEnd type="stealth" w="med" len="med"/>
            <a:tailEnd type="none" w="med" len="med"/>
          </a:ln>
        </p:spPr>
        <p:txBody>
          <a:bodyPr lIns="0" tIns="0" rIns="0" bIns="0"/>
          <a:lstStyle/>
          <a:p>
            <a:pPr>
              <a:defRPr/>
            </a:pPr>
            <a:endParaRPr lang="en-US">
              <a:latin typeface="Gill Sans MT"/>
              <a:ea typeface="+mn-ea"/>
              <a:cs typeface="Gill Sans MT"/>
            </a:endParaRPr>
          </a:p>
        </p:txBody>
      </p:sp>
      <p:sp>
        <p:nvSpPr>
          <p:cNvPr id="24587" name="Rectangle 11"/>
          <p:cNvSpPr>
            <a:spLocks/>
          </p:cNvSpPr>
          <p:nvPr/>
        </p:nvSpPr>
        <p:spPr bwMode="auto">
          <a:xfrm>
            <a:off x="1295400" y="5727700"/>
            <a:ext cx="785480"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a:latin typeface="Gill Sans MT"/>
                <a:ea typeface="+mn-ea"/>
                <a:cs typeface="Gill Sans MT"/>
                <a:sym typeface="Arial" pitchFamily="34" charset="0"/>
              </a:rPr>
              <a:t>Time</a:t>
            </a:r>
          </a:p>
        </p:txBody>
      </p:sp>
      <p:sp>
        <p:nvSpPr>
          <p:cNvPr id="24589" name="Rectangle 13"/>
          <p:cNvSpPr>
            <a:spLocks/>
          </p:cNvSpPr>
          <p:nvPr/>
        </p:nvSpPr>
        <p:spPr bwMode="auto">
          <a:xfrm>
            <a:off x="1409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24590" name="Rectangle 14"/>
          <p:cNvSpPr>
            <a:spLocks/>
          </p:cNvSpPr>
          <p:nvPr/>
        </p:nvSpPr>
        <p:spPr bwMode="auto">
          <a:xfrm>
            <a:off x="1663700" y="31242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24592" name="Rectangle 16"/>
          <p:cNvSpPr>
            <a:spLocks/>
          </p:cNvSpPr>
          <p:nvPr/>
        </p:nvSpPr>
        <p:spPr bwMode="auto">
          <a:xfrm>
            <a:off x="1917700" y="3124200"/>
            <a:ext cx="279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mn-ea"/>
                <a:cs typeface="Gill Sans MT"/>
              </a:rPr>
              <a:t>3</a:t>
            </a:r>
          </a:p>
        </p:txBody>
      </p:sp>
      <p:sp>
        <p:nvSpPr>
          <p:cNvPr id="22545" name="Rectangle 17"/>
          <p:cNvSpPr>
            <a:spLocks/>
          </p:cNvSpPr>
          <p:nvPr/>
        </p:nvSpPr>
        <p:spPr bwMode="auto">
          <a:xfrm>
            <a:off x="558800" y="1803400"/>
            <a:ext cx="8585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r>
              <a:rPr lang="en-US" sz="2000" dirty="0">
                <a:latin typeface="Gill Sans MT"/>
                <a:cs typeface="Gill Sans MT"/>
                <a:sym typeface="Arial" charset="0"/>
              </a:rPr>
              <a:t>Jobs 1,2: </a:t>
            </a:r>
            <a:r>
              <a:rPr lang="en-US" sz="2000" dirty="0" smtClean="0">
                <a:latin typeface="Gill Sans MT"/>
                <a:cs typeface="Gill Sans MT"/>
                <a:sym typeface="Arial" charset="0"/>
              </a:rPr>
              <a:t>a </a:t>
            </a:r>
            <a:r>
              <a:rPr lang="en-US" sz="2000" b="1" dirty="0" err="1">
                <a:solidFill>
                  <a:srgbClr val="E55A2E"/>
                </a:solidFill>
                <a:latin typeface="Gill Sans MT"/>
                <a:cs typeface="Gill Sans MT"/>
                <a:sym typeface="Arial" charset="0"/>
              </a:rPr>
              <a:t>msec</a:t>
            </a:r>
            <a:r>
              <a:rPr lang="en-US" sz="2000" dirty="0">
                <a:solidFill>
                  <a:srgbClr val="E55A2E"/>
                </a:solidFill>
                <a:latin typeface="Gill Sans MT"/>
                <a:cs typeface="Gill Sans MT"/>
                <a:sym typeface="Arial" charset="0"/>
              </a:rPr>
              <a:t> </a:t>
            </a:r>
            <a:r>
              <a:rPr lang="en-US" sz="2000" dirty="0">
                <a:latin typeface="Gill Sans MT"/>
                <a:cs typeface="Gill Sans MT"/>
                <a:sym typeface="Arial" charset="0"/>
              </a:rPr>
              <a:t>of CPU, </a:t>
            </a:r>
            <a:r>
              <a:rPr lang="en-US" sz="2000" dirty="0" smtClean="0">
                <a:latin typeface="Gill Sans MT"/>
                <a:cs typeface="Gill Sans MT"/>
                <a:sym typeface="Arial" charset="0"/>
              </a:rPr>
              <a:t>a disk read, repeat</a:t>
            </a:r>
            <a:endParaRPr lang="en-US" sz="2000" dirty="0">
              <a:latin typeface="Gill Sans MT"/>
              <a:cs typeface="Gill Sans MT"/>
              <a:sym typeface="Arial" charset="0"/>
            </a:endParaRPr>
          </a:p>
          <a:p>
            <a:pPr marL="39688"/>
            <a:r>
              <a:rPr lang="en-US" sz="2000" dirty="0">
                <a:latin typeface="Gill Sans MT"/>
                <a:cs typeface="Gill Sans MT"/>
                <a:sym typeface="Arial" charset="0"/>
              </a:rPr>
              <a:t>Job 3:  	</a:t>
            </a:r>
            <a:r>
              <a:rPr lang="en-US" sz="2000" dirty="0" smtClean="0">
                <a:latin typeface="Gill Sans MT"/>
                <a:cs typeface="Gill Sans MT"/>
                <a:sym typeface="Arial" charset="0"/>
              </a:rPr>
              <a:t>a </a:t>
            </a:r>
            <a:r>
              <a:rPr lang="en-US" sz="2000" b="1" dirty="0">
                <a:solidFill>
                  <a:srgbClr val="E55A2E"/>
                </a:solidFill>
                <a:latin typeface="Gill Sans MT"/>
                <a:cs typeface="Gill Sans MT"/>
                <a:sym typeface="Arial" charset="0"/>
              </a:rPr>
              <a:t>sec</a:t>
            </a:r>
            <a:r>
              <a:rPr lang="en-US" sz="2000" dirty="0">
                <a:solidFill>
                  <a:srgbClr val="E55A2E"/>
                </a:solidFill>
                <a:latin typeface="Gill Sans MT"/>
                <a:cs typeface="Gill Sans MT"/>
                <a:sym typeface="Arial" charset="0"/>
              </a:rPr>
              <a:t> </a:t>
            </a:r>
            <a:r>
              <a:rPr lang="en-US" sz="2000" dirty="0">
                <a:latin typeface="Gill Sans MT"/>
                <a:cs typeface="Gill Sans MT"/>
                <a:sym typeface="Arial" charset="0"/>
              </a:rPr>
              <a:t>of CPU, </a:t>
            </a:r>
            <a:r>
              <a:rPr lang="en-US" sz="2000" dirty="0" smtClean="0">
                <a:latin typeface="Gill Sans MT"/>
                <a:cs typeface="Gill Sans MT"/>
                <a:sym typeface="Arial" charset="0"/>
              </a:rPr>
              <a:t>a disk read, repeat</a:t>
            </a:r>
            <a:endParaRPr lang="en-US" sz="2000" dirty="0">
              <a:latin typeface="Gill Sans MT"/>
              <a:cs typeface="Gill Sans MT"/>
              <a:sym typeface="Arial" charset="0"/>
            </a:endParaRPr>
          </a:p>
        </p:txBody>
      </p:sp>
      <p:sp>
        <p:nvSpPr>
          <p:cNvPr id="24594" name="Rectangle 18"/>
          <p:cNvSpPr>
            <a:spLocks/>
          </p:cNvSpPr>
          <p:nvPr/>
        </p:nvSpPr>
        <p:spPr bwMode="auto">
          <a:xfrm>
            <a:off x="4711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24595" name="Rectangle 19"/>
          <p:cNvSpPr>
            <a:spLocks/>
          </p:cNvSpPr>
          <p:nvPr/>
        </p:nvSpPr>
        <p:spPr bwMode="auto">
          <a:xfrm>
            <a:off x="4965700" y="31242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39" name="Rectangle 13"/>
          <p:cNvSpPr>
            <a:spLocks/>
          </p:cNvSpPr>
          <p:nvPr/>
        </p:nvSpPr>
        <p:spPr bwMode="auto">
          <a:xfrm>
            <a:off x="1663700" y="46228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0" name="Rectangle 14"/>
          <p:cNvSpPr>
            <a:spLocks/>
          </p:cNvSpPr>
          <p:nvPr/>
        </p:nvSpPr>
        <p:spPr bwMode="auto">
          <a:xfrm>
            <a:off x="1917700" y="46228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41" name="Rectangle 16"/>
          <p:cNvSpPr>
            <a:spLocks/>
          </p:cNvSpPr>
          <p:nvPr/>
        </p:nvSpPr>
        <p:spPr bwMode="auto">
          <a:xfrm>
            <a:off x="5219700" y="3124200"/>
            <a:ext cx="279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mn-ea"/>
                <a:cs typeface="Gill Sans MT"/>
              </a:rPr>
              <a:t>3</a:t>
            </a:r>
          </a:p>
        </p:txBody>
      </p:sp>
      <p:sp>
        <p:nvSpPr>
          <p:cNvPr id="42" name="Rectangle 18"/>
          <p:cNvSpPr>
            <a:spLocks/>
          </p:cNvSpPr>
          <p:nvPr/>
        </p:nvSpPr>
        <p:spPr bwMode="auto">
          <a:xfrm>
            <a:off x="8013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4" name="Rectangle 18"/>
          <p:cNvSpPr>
            <a:spLocks/>
          </p:cNvSpPr>
          <p:nvPr/>
        </p:nvSpPr>
        <p:spPr bwMode="auto">
          <a:xfrm>
            <a:off x="4965700" y="46228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5" name="Rectangle 19"/>
          <p:cNvSpPr>
            <a:spLocks/>
          </p:cNvSpPr>
          <p:nvPr/>
        </p:nvSpPr>
        <p:spPr bwMode="auto">
          <a:xfrm>
            <a:off x="5219700" y="46228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50" name="Rectangle 18"/>
          <p:cNvSpPr>
            <a:spLocks/>
          </p:cNvSpPr>
          <p:nvPr/>
        </p:nvSpPr>
        <p:spPr bwMode="auto">
          <a:xfrm>
            <a:off x="7988300" y="46482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51" name="Rectangle 13"/>
          <p:cNvSpPr>
            <a:spLocks/>
          </p:cNvSpPr>
          <p:nvPr/>
        </p:nvSpPr>
        <p:spPr bwMode="auto">
          <a:xfrm>
            <a:off x="1879600" y="2667000"/>
            <a:ext cx="254000" cy="381000"/>
          </a:xfrm>
          <a:prstGeom prst="rect">
            <a:avLst/>
          </a:prstGeom>
          <a:solidFill>
            <a:srgbClr val="CCECFF"/>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52" name="Rectangle 14"/>
          <p:cNvSpPr>
            <a:spLocks/>
          </p:cNvSpPr>
          <p:nvPr/>
        </p:nvSpPr>
        <p:spPr bwMode="auto">
          <a:xfrm>
            <a:off x="2133600" y="2667000"/>
            <a:ext cx="254000" cy="381000"/>
          </a:xfrm>
          <a:prstGeom prst="rect">
            <a:avLst/>
          </a:prstGeom>
          <a:solidFill>
            <a:srgbClr val="CCFF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53" name="Rectangle 13"/>
          <p:cNvSpPr>
            <a:spLocks/>
          </p:cNvSpPr>
          <p:nvPr/>
        </p:nvSpPr>
        <p:spPr bwMode="auto">
          <a:xfrm>
            <a:off x="5207000" y="2667000"/>
            <a:ext cx="254000" cy="381000"/>
          </a:xfrm>
          <a:prstGeom prst="rect">
            <a:avLst/>
          </a:prstGeom>
          <a:solidFill>
            <a:srgbClr val="CCECFF"/>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54" name="Rectangle 14"/>
          <p:cNvSpPr>
            <a:spLocks/>
          </p:cNvSpPr>
          <p:nvPr/>
        </p:nvSpPr>
        <p:spPr bwMode="auto">
          <a:xfrm>
            <a:off x="5461000" y="2667000"/>
            <a:ext cx="254000" cy="381000"/>
          </a:xfrm>
          <a:prstGeom prst="rect">
            <a:avLst/>
          </a:prstGeom>
          <a:solidFill>
            <a:srgbClr val="CCFF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24603" name="Oval 27"/>
          <p:cNvSpPr>
            <a:spLocks/>
          </p:cNvSpPr>
          <p:nvPr/>
        </p:nvSpPr>
        <p:spPr bwMode="auto">
          <a:xfrm>
            <a:off x="2197100" y="4394200"/>
            <a:ext cx="2489200" cy="787400"/>
          </a:xfrm>
          <a:prstGeom prst="ellipse">
            <a:avLst/>
          </a:prstGeom>
          <a:solidFill>
            <a:srgbClr val="FFFFFF"/>
          </a:solidFill>
          <a:ln w="12700">
            <a:solidFill>
              <a:schemeClr val="tx1"/>
            </a:solidFill>
            <a:round/>
            <a:headEnd/>
            <a:tailEnd/>
          </a:ln>
          <a:effectLst>
            <a:outerShdw blurRad="63500" dist="38100" dir="2700000" algn="tl" rotWithShape="0">
              <a:srgbClr val="000000">
                <a:alpha val="39999"/>
              </a:srgbClr>
            </a:outerShdw>
          </a:effectLst>
        </p:spPr>
        <p:txBody>
          <a:bodyPr lIns="0" tIns="0" rIns="40639" bIns="0" anchor="ctr"/>
          <a:lstStyle/>
          <a:p>
            <a:pPr marL="39688" algn="ctr">
              <a:defRPr/>
            </a:pPr>
            <a:r>
              <a:rPr lang="en-US" dirty="0">
                <a:latin typeface="Gill Sans MT"/>
                <a:ea typeface="+mn-ea"/>
                <a:cs typeface="Gill Sans MT"/>
                <a:sym typeface="Arial" pitchFamily="34" charset="0"/>
              </a:rPr>
              <a:t>idle!</a:t>
            </a:r>
          </a:p>
        </p:txBody>
      </p:sp>
      <p:sp>
        <p:nvSpPr>
          <p:cNvPr id="47" name="Oval 27"/>
          <p:cNvSpPr>
            <a:spLocks/>
          </p:cNvSpPr>
          <p:nvPr/>
        </p:nvSpPr>
        <p:spPr bwMode="auto">
          <a:xfrm>
            <a:off x="5473700" y="4419600"/>
            <a:ext cx="2489200" cy="787400"/>
          </a:xfrm>
          <a:prstGeom prst="ellipse">
            <a:avLst/>
          </a:prstGeom>
          <a:solidFill>
            <a:srgbClr val="FFFFFF"/>
          </a:solidFill>
          <a:ln w="12700">
            <a:solidFill>
              <a:schemeClr val="tx1"/>
            </a:solidFill>
            <a:round/>
            <a:headEnd/>
            <a:tailEnd/>
          </a:ln>
          <a:effectLst>
            <a:outerShdw blurRad="63500" dist="38100" dir="2700000" algn="tl" rotWithShape="0">
              <a:srgbClr val="000000">
                <a:alpha val="39999"/>
              </a:srgbClr>
            </a:outerShdw>
          </a:effectLst>
        </p:spPr>
        <p:txBody>
          <a:bodyPr lIns="0" tIns="0" rIns="40639" bIns="0" anchor="ctr"/>
          <a:lstStyle/>
          <a:p>
            <a:pPr marL="39688" algn="ctr">
              <a:defRPr/>
            </a:pPr>
            <a:r>
              <a:rPr lang="en-US">
                <a:latin typeface="Gill Sans MT"/>
                <a:ea typeface="+mn-ea"/>
                <a:cs typeface="Gill Sans MT"/>
                <a:sym typeface="Arial" pitchFamily="34" charset="0"/>
              </a:rPr>
              <a:t>idle!</a:t>
            </a:r>
          </a:p>
        </p:txBody>
      </p:sp>
    </p:spTree>
    <p:extLst>
      <p:ext uri="{BB962C8B-B14F-4D97-AF65-F5344CB8AC3E}">
        <p14:creationId xmlns:p14="http://schemas.microsoft.com/office/powerpoint/2010/main" val="351660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60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5" grpId="0" animBg="1"/>
      <p:bldP spid="24589" grpId="0" animBg="1"/>
      <p:bldP spid="24590" grpId="0" animBg="1"/>
      <p:bldP spid="24592" grpId="0" animBg="1"/>
      <p:bldP spid="24594" grpId="0" animBg="1"/>
      <p:bldP spid="24595" grpId="0" animBg="1"/>
      <p:bldP spid="39" grpId="0" animBg="1"/>
      <p:bldP spid="40" grpId="0" animBg="1"/>
      <p:bldP spid="41" grpId="0" animBg="1"/>
      <p:bldP spid="42" grpId="0" animBg="1"/>
      <p:bldP spid="44" grpId="0" animBg="1"/>
      <p:bldP spid="45" grpId="0" animBg="1"/>
      <p:bldP spid="50" grpId="0" animBg="1"/>
      <p:bldP spid="51" grpId="0" animBg="1"/>
      <p:bldP spid="52" grpId="0" animBg="1"/>
      <p:bldP spid="53" grpId="0" animBg="1"/>
      <p:bldP spid="54" grpId="0" animBg="1"/>
      <p:bldP spid="24603"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8"/>
          <p:cNvSpPr>
            <a:spLocks/>
          </p:cNvSpPr>
          <p:nvPr/>
        </p:nvSpPr>
        <p:spPr bwMode="auto">
          <a:xfrm>
            <a:off x="4711700" y="46228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55" name="Rectangle 18"/>
          <p:cNvSpPr>
            <a:spLocks/>
          </p:cNvSpPr>
          <p:nvPr/>
        </p:nvSpPr>
        <p:spPr bwMode="auto">
          <a:xfrm>
            <a:off x="4953000" y="26670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22537" name="Rectangle 7"/>
          <p:cNvSpPr>
            <a:spLocks noGrp="1" noChangeArrowheads="1"/>
          </p:cNvSpPr>
          <p:nvPr>
            <p:ph type="title"/>
          </p:nvPr>
        </p:nvSpPr>
        <p:spPr/>
        <p:txBody>
          <a:bodyPr rIns="132080"/>
          <a:lstStyle/>
          <a:p>
            <a:r>
              <a:rPr lang="en-US" dirty="0"/>
              <a:t>FCFS: poor parallelism</a:t>
            </a:r>
          </a:p>
        </p:txBody>
      </p:sp>
      <p:sp>
        <p:nvSpPr>
          <p:cNvPr id="24584" name="Rectangle 8"/>
          <p:cNvSpPr>
            <a:spLocks/>
          </p:cNvSpPr>
          <p:nvPr/>
        </p:nvSpPr>
        <p:spPr bwMode="auto">
          <a:xfrm>
            <a:off x="381000" y="3098800"/>
            <a:ext cx="707885"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dirty="0" smtClean="0">
                <a:latin typeface="Gill Sans MT"/>
                <a:ea typeface="+mn-ea"/>
                <a:cs typeface="Gill Sans MT"/>
                <a:sym typeface="Arial" pitchFamily="34" charset="0"/>
              </a:rPr>
              <a:t>Disk</a:t>
            </a:r>
            <a:endParaRPr lang="en-US" sz="2800" dirty="0">
              <a:latin typeface="Gill Sans MT"/>
              <a:ea typeface="+mn-ea"/>
              <a:cs typeface="Gill Sans MT"/>
              <a:sym typeface="Arial" pitchFamily="34" charset="0"/>
            </a:endParaRPr>
          </a:p>
        </p:txBody>
      </p:sp>
      <p:sp>
        <p:nvSpPr>
          <p:cNvPr id="24585" name="Rectangle 9"/>
          <p:cNvSpPr>
            <a:spLocks/>
          </p:cNvSpPr>
          <p:nvPr/>
        </p:nvSpPr>
        <p:spPr bwMode="auto">
          <a:xfrm>
            <a:off x="381000" y="4597400"/>
            <a:ext cx="732531"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dirty="0" smtClean="0">
                <a:latin typeface="Gill Sans MT"/>
                <a:ea typeface="+mn-ea"/>
                <a:cs typeface="Gill Sans MT"/>
                <a:sym typeface="Arial" pitchFamily="34" charset="0"/>
              </a:rPr>
              <a:t>CPU</a:t>
            </a:r>
            <a:endParaRPr lang="en-US" sz="2800" dirty="0">
              <a:latin typeface="Gill Sans MT"/>
              <a:ea typeface="+mn-ea"/>
              <a:cs typeface="Gill Sans MT"/>
              <a:sym typeface="Arial" pitchFamily="34" charset="0"/>
            </a:endParaRPr>
          </a:p>
        </p:txBody>
      </p:sp>
      <p:sp>
        <p:nvSpPr>
          <p:cNvPr id="24586" name="Line 10"/>
          <p:cNvSpPr>
            <a:spLocks noChangeShapeType="1"/>
          </p:cNvSpPr>
          <p:nvPr/>
        </p:nvSpPr>
        <p:spPr bwMode="auto">
          <a:xfrm rot="10800000">
            <a:off x="1420813" y="5591175"/>
            <a:ext cx="6072187" cy="0"/>
          </a:xfrm>
          <a:prstGeom prst="line">
            <a:avLst/>
          </a:prstGeom>
          <a:noFill/>
          <a:ln w="50800" cap="flat">
            <a:solidFill>
              <a:schemeClr val="tx1"/>
            </a:solidFill>
            <a:prstDash val="solid"/>
            <a:round/>
            <a:headEnd type="stealth" w="med" len="med"/>
            <a:tailEnd type="none" w="med" len="med"/>
          </a:ln>
        </p:spPr>
        <p:txBody>
          <a:bodyPr lIns="0" tIns="0" rIns="0" bIns="0"/>
          <a:lstStyle/>
          <a:p>
            <a:pPr>
              <a:defRPr/>
            </a:pPr>
            <a:endParaRPr lang="en-US">
              <a:latin typeface="Gill Sans MT"/>
              <a:ea typeface="+mn-ea"/>
              <a:cs typeface="Gill Sans MT"/>
            </a:endParaRPr>
          </a:p>
        </p:txBody>
      </p:sp>
      <p:sp>
        <p:nvSpPr>
          <p:cNvPr id="24587" name="Rectangle 11"/>
          <p:cNvSpPr>
            <a:spLocks/>
          </p:cNvSpPr>
          <p:nvPr/>
        </p:nvSpPr>
        <p:spPr bwMode="auto">
          <a:xfrm>
            <a:off x="1295400" y="5727700"/>
            <a:ext cx="785480" cy="430887"/>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800">
                <a:latin typeface="Gill Sans MT"/>
                <a:ea typeface="+mn-ea"/>
                <a:cs typeface="Gill Sans MT"/>
                <a:sym typeface="Arial" pitchFamily="34" charset="0"/>
              </a:rPr>
              <a:t>Time</a:t>
            </a:r>
          </a:p>
        </p:txBody>
      </p:sp>
      <p:sp>
        <p:nvSpPr>
          <p:cNvPr id="24589" name="Rectangle 13"/>
          <p:cNvSpPr>
            <a:spLocks/>
          </p:cNvSpPr>
          <p:nvPr/>
        </p:nvSpPr>
        <p:spPr bwMode="auto">
          <a:xfrm>
            <a:off x="1409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24590" name="Rectangle 14"/>
          <p:cNvSpPr>
            <a:spLocks/>
          </p:cNvSpPr>
          <p:nvPr/>
        </p:nvSpPr>
        <p:spPr bwMode="auto">
          <a:xfrm>
            <a:off x="1663700" y="31242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24592" name="Rectangle 16"/>
          <p:cNvSpPr>
            <a:spLocks/>
          </p:cNvSpPr>
          <p:nvPr/>
        </p:nvSpPr>
        <p:spPr bwMode="auto">
          <a:xfrm>
            <a:off x="1917700" y="3124200"/>
            <a:ext cx="279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mn-ea"/>
                <a:cs typeface="Gill Sans MT"/>
              </a:rPr>
              <a:t>3</a:t>
            </a:r>
          </a:p>
        </p:txBody>
      </p:sp>
      <p:sp>
        <p:nvSpPr>
          <p:cNvPr id="22545" name="Rectangle 17"/>
          <p:cNvSpPr>
            <a:spLocks/>
          </p:cNvSpPr>
          <p:nvPr/>
        </p:nvSpPr>
        <p:spPr bwMode="auto">
          <a:xfrm>
            <a:off x="558800" y="1803400"/>
            <a:ext cx="8585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r>
              <a:rPr lang="en-US" sz="2000" dirty="0">
                <a:latin typeface="Gill Sans MT"/>
                <a:cs typeface="Gill Sans MT"/>
                <a:sym typeface="Arial" charset="0"/>
              </a:rPr>
              <a:t>Jobs 1,2: </a:t>
            </a:r>
            <a:r>
              <a:rPr lang="en-US" sz="2000" dirty="0" smtClean="0">
                <a:latin typeface="Gill Sans MT"/>
                <a:cs typeface="Gill Sans MT"/>
                <a:sym typeface="Arial" charset="0"/>
              </a:rPr>
              <a:t>a </a:t>
            </a:r>
            <a:r>
              <a:rPr lang="en-US" sz="2000" b="1" dirty="0" err="1">
                <a:solidFill>
                  <a:srgbClr val="E55A2E"/>
                </a:solidFill>
                <a:latin typeface="Gill Sans MT"/>
                <a:cs typeface="Gill Sans MT"/>
                <a:sym typeface="Arial" charset="0"/>
              </a:rPr>
              <a:t>msec</a:t>
            </a:r>
            <a:r>
              <a:rPr lang="en-US" sz="2000" dirty="0">
                <a:solidFill>
                  <a:srgbClr val="E55A2E"/>
                </a:solidFill>
                <a:latin typeface="Gill Sans MT"/>
                <a:cs typeface="Gill Sans MT"/>
                <a:sym typeface="Arial" charset="0"/>
              </a:rPr>
              <a:t> </a:t>
            </a:r>
            <a:r>
              <a:rPr lang="en-US" sz="2000" dirty="0">
                <a:latin typeface="Gill Sans MT"/>
                <a:cs typeface="Gill Sans MT"/>
                <a:sym typeface="Arial" charset="0"/>
              </a:rPr>
              <a:t>of </a:t>
            </a:r>
            <a:r>
              <a:rPr lang="en-US" sz="2000" dirty="0" smtClean="0">
                <a:latin typeface="Gill Sans MT"/>
                <a:cs typeface="Gill Sans MT"/>
                <a:sym typeface="Arial" charset="0"/>
              </a:rPr>
              <a:t>disk, a little CPU, repeat</a:t>
            </a:r>
            <a:endParaRPr lang="en-US" sz="2000" dirty="0">
              <a:latin typeface="Gill Sans MT"/>
              <a:cs typeface="Gill Sans MT"/>
              <a:sym typeface="Arial" charset="0"/>
            </a:endParaRPr>
          </a:p>
          <a:p>
            <a:pPr marL="39688"/>
            <a:r>
              <a:rPr lang="en-US" sz="2000" dirty="0">
                <a:latin typeface="Gill Sans MT"/>
                <a:cs typeface="Gill Sans MT"/>
                <a:sym typeface="Arial" charset="0"/>
              </a:rPr>
              <a:t>Job 3:  	</a:t>
            </a:r>
            <a:r>
              <a:rPr lang="en-US" sz="2000" dirty="0" smtClean="0">
                <a:latin typeface="Gill Sans MT"/>
                <a:cs typeface="Gill Sans MT"/>
                <a:sym typeface="Arial" charset="0"/>
              </a:rPr>
              <a:t>a </a:t>
            </a:r>
            <a:r>
              <a:rPr lang="en-US" sz="2000" b="1" dirty="0">
                <a:solidFill>
                  <a:srgbClr val="E55A2E"/>
                </a:solidFill>
                <a:latin typeface="Gill Sans MT"/>
                <a:cs typeface="Gill Sans MT"/>
                <a:sym typeface="Arial" charset="0"/>
              </a:rPr>
              <a:t>sec</a:t>
            </a:r>
            <a:r>
              <a:rPr lang="en-US" sz="2000" dirty="0">
                <a:solidFill>
                  <a:srgbClr val="E55A2E"/>
                </a:solidFill>
                <a:latin typeface="Gill Sans MT"/>
                <a:cs typeface="Gill Sans MT"/>
                <a:sym typeface="Arial" charset="0"/>
              </a:rPr>
              <a:t> </a:t>
            </a:r>
            <a:r>
              <a:rPr lang="en-US" sz="2000" dirty="0">
                <a:latin typeface="Gill Sans MT"/>
                <a:cs typeface="Gill Sans MT"/>
                <a:sym typeface="Arial" charset="0"/>
              </a:rPr>
              <a:t>of </a:t>
            </a:r>
            <a:r>
              <a:rPr lang="en-US" sz="2000" dirty="0" smtClean="0">
                <a:latin typeface="Gill Sans MT"/>
                <a:cs typeface="Gill Sans MT"/>
                <a:sym typeface="Arial" charset="0"/>
              </a:rPr>
              <a:t>disk, a little CPU, repeat</a:t>
            </a:r>
            <a:endParaRPr lang="en-US" sz="2000" dirty="0">
              <a:latin typeface="Gill Sans MT"/>
              <a:cs typeface="Gill Sans MT"/>
              <a:sym typeface="Arial" charset="0"/>
            </a:endParaRPr>
          </a:p>
        </p:txBody>
      </p:sp>
      <p:sp>
        <p:nvSpPr>
          <p:cNvPr id="24594" name="Rectangle 18"/>
          <p:cNvSpPr>
            <a:spLocks/>
          </p:cNvSpPr>
          <p:nvPr/>
        </p:nvSpPr>
        <p:spPr bwMode="auto">
          <a:xfrm>
            <a:off x="4711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24595" name="Rectangle 19"/>
          <p:cNvSpPr>
            <a:spLocks/>
          </p:cNvSpPr>
          <p:nvPr/>
        </p:nvSpPr>
        <p:spPr bwMode="auto">
          <a:xfrm>
            <a:off x="4965700" y="31242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39" name="Rectangle 13"/>
          <p:cNvSpPr>
            <a:spLocks/>
          </p:cNvSpPr>
          <p:nvPr/>
        </p:nvSpPr>
        <p:spPr bwMode="auto">
          <a:xfrm>
            <a:off x="1663700" y="46228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0" name="Rectangle 14"/>
          <p:cNvSpPr>
            <a:spLocks/>
          </p:cNvSpPr>
          <p:nvPr/>
        </p:nvSpPr>
        <p:spPr bwMode="auto">
          <a:xfrm>
            <a:off x="1917700" y="46228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41" name="Rectangle 16"/>
          <p:cNvSpPr>
            <a:spLocks/>
          </p:cNvSpPr>
          <p:nvPr/>
        </p:nvSpPr>
        <p:spPr bwMode="auto">
          <a:xfrm>
            <a:off x="5219700" y="3124200"/>
            <a:ext cx="279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mn-ea"/>
                <a:cs typeface="Gill Sans MT"/>
              </a:rPr>
              <a:t>3</a:t>
            </a:r>
          </a:p>
        </p:txBody>
      </p:sp>
      <p:sp>
        <p:nvSpPr>
          <p:cNvPr id="42" name="Rectangle 18"/>
          <p:cNvSpPr>
            <a:spLocks/>
          </p:cNvSpPr>
          <p:nvPr/>
        </p:nvSpPr>
        <p:spPr bwMode="auto">
          <a:xfrm>
            <a:off x="8013700" y="31242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4" name="Rectangle 18"/>
          <p:cNvSpPr>
            <a:spLocks/>
          </p:cNvSpPr>
          <p:nvPr/>
        </p:nvSpPr>
        <p:spPr bwMode="auto">
          <a:xfrm>
            <a:off x="4965700" y="46228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45" name="Rectangle 19"/>
          <p:cNvSpPr>
            <a:spLocks/>
          </p:cNvSpPr>
          <p:nvPr/>
        </p:nvSpPr>
        <p:spPr bwMode="auto">
          <a:xfrm>
            <a:off x="5219700" y="46228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50" name="Rectangle 18"/>
          <p:cNvSpPr>
            <a:spLocks/>
          </p:cNvSpPr>
          <p:nvPr/>
        </p:nvSpPr>
        <p:spPr bwMode="auto">
          <a:xfrm>
            <a:off x="7988300" y="46482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3</a:t>
            </a:r>
          </a:p>
        </p:txBody>
      </p:sp>
      <p:sp>
        <p:nvSpPr>
          <p:cNvPr id="51" name="Rectangle 13"/>
          <p:cNvSpPr>
            <a:spLocks/>
          </p:cNvSpPr>
          <p:nvPr/>
        </p:nvSpPr>
        <p:spPr bwMode="auto">
          <a:xfrm>
            <a:off x="1879600" y="2667000"/>
            <a:ext cx="254000" cy="381000"/>
          </a:xfrm>
          <a:prstGeom prst="rect">
            <a:avLst/>
          </a:prstGeom>
          <a:solidFill>
            <a:srgbClr val="CCECFF"/>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52" name="Rectangle 14"/>
          <p:cNvSpPr>
            <a:spLocks/>
          </p:cNvSpPr>
          <p:nvPr/>
        </p:nvSpPr>
        <p:spPr bwMode="auto">
          <a:xfrm>
            <a:off x="2133600" y="2667000"/>
            <a:ext cx="254000" cy="381000"/>
          </a:xfrm>
          <a:prstGeom prst="rect">
            <a:avLst/>
          </a:prstGeom>
          <a:solidFill>
            <a:srgbClr val="CCFF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53" name="Rectangle 13"/>
          <p:cNvSpPr>
            <a:spLocks/>
          </p:cNvSpPr>
          <p:nvPr/>
        </p:nvSpPr>
        <p:spPr bwMode="auto">
          <a:xfrm>
            <a:off x="5207000" y="2667000"/>
            <a:ext cx="254000" cy="381000"/>
          </a:xfrm>
          <a:prstGeom prst="rect">
            <a:avLst/>
          </a:prstGeom>
          <a:solidFill>
            <a:srgbClr val="CCECFF"/>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1</a:t>
            </a:r>
          </a:p>
        </p:txBody>
      </p:sp>
      <p:sp>
        <p:nvSpPr>
          <p:cNvPr id="54" name="Rectangle 14"/>
          <p:cNvSpPr>
            <a:spLocks/>
          </p:cNvSpPr>
          <p:nvPr/>
        </p:nvSpPr>
        <p:spPr bwMode="auto">
          <a:xfrm>
            <a:off x="5461000" y="2667000"/>
            <a:ext cx="254000" cy="381000"/>
          </a:xfrm>
          <a:prstGeom prst="rect">
            <a:avLst/>
          </a:prstGeom>
          <a:solidFill>
            <a:srgbClr val="CCFF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mn-ea"/>
                <a:cs typeface="Gill Sans MT"/>
              </a:rPr>
              <a:t>2</a:t>
            </a:r>
          </a:p>
        </p:txBody>
      </p:sp>
      <p:sp>
        <p:nvSpPr>
          <p:cNvPr id="24603" name="Oval 27"/>
          <p:cNvSpPr>
            <a:spLocks/>
          </p:cNvSpPr>
          <p:nvPr/>
        </p:nvSpPr>
        <p:spPr bwMode="auto">
          <a:xfrm>
            <a:off x="2197100" y="4394200"/>
            <a:ext cx="2489200" cy="787400"/>
          </a:xfrm>
          <a:prstGeom prst="ellipse">
            <a:avLst/>
          </a:prstGeom>
          <a:solidFill>
            <a:srgbClr val="FFFFFF"/>
          </a:solidFill>
          <a:ln w="12700">
            <a:solidFill>
              <a:schemeClr val="tx1"/>
            </a:solidFill>
            <a:round/>
            <a:headEnd/>
            <a:tailEnd/>
          </a:ln>
          <a:effectLst>
            <a:outerShdw blurRad="63500" dist="38100" dir="2700000" algn="tl" rotWithShape="0">
              <a:srgbClr val="000000">
                <a:alpha val="39999"/>
              </a:srgbClr>
            </a:outerShdw>
          </a:effectLst>
        </p:spPr>
        <p:txBody>
          <a:bodyPr lIns="0" tIns="0" rIns="40639" bIns="0" anchor="ctr"/>
          <a:lstStyle/>
          <a:p>
            <a:pPr marL="39688" algn="ctr">
              <a:defRPr/>
            </a:pPr>
            <a:r>
              <a:rPr lang="en-US" dirty="0">
                <a:latin typeface="Gill Sans MT"/>
                <a:ea typeface="+mn-ea"/>
                <a:cs typeface="Gill Sans MT"/>
                <a:sym typeface="Arial" pitchFamily="34" charset="0"/>
              </a:rPr>
              <a:t>idle!</a:t>
            </a:r>
          </a:p>
        </p:txBody>
      </p:sp>
      <p:sp>
        <p:nvSpPr>
          <p:cNvPr id="47" name="Oval 27"/>
          <p:cNvSpPr>
            <a:spLocks/>
          </p:cNvSpPr>
          <p:nvPr/>
        </p:nvSpPr>
        <p:spPr bwMode="auto">
          <a:xfrm>
            <a:off x="5473700" y="4419600"/>
            <a:ext cx="2489200" cy="787400"/>
          </a:xfrm>
          <a:prstGeom prst="ellipse">
            <a:avLst/>
          </a:prstGeom>
          <a:solidFill>
            <a:srgbClr val="FFFFFF"/>
          </a:solidFill>
          <a:ln w="12700">
            <a:solidFill>
              <a:schemeClr val="tx1"/>
            </a:solidFill>
            <a:round/>
            <a:headEnd/>
            <a:tailEnd/>
          </a:ln>
          <a:effectLst>
            <a:outerShdw blurRad="63500" dist="38100" dir="2700000" algn="tl" rotWithShape="0">
              <a:srgbClr val="000000">
                <a:alpha val="39999"/>
              </a:srgbClr>
            </a:outerShdw>
          </a:effectLst>
        </p:spPr>
        <p:txBody>
          <a:bodyPr lIns="0" tIns="0" rIns="40639" bIns="0" anchor="ctr"/>
          <a:lstStyle/>
          <a:p>
            <a:pPr marL="39688" algn="ctr">
              <a:defRPr/>
            </a:pPr>
            <a:r>
              <a:rPr lang="en-US">
                <a:latin typeface="Gill Sans MT"/>
                <a:ea typeface="+mn-ea"/>
                <a:cs typeface="Gill Sans MT"/>
                <a:sym typeface="Arial" pitchFamily="34" charset="0"/>
              </a:rPr>
              <a:t>idle!</a:t>
            </a:r>
          </a:p>
        </p:txBody>
      </p:sp>
    </p:spTree>
    <p:extLst>
      <p:ext uri="{BB962C8B-B14F-4D97-AF65-F5344CB8AC3E}">
        <p14:creationId xmlns:p14="http://schemas.microsoft.com/office/powerpoint/2010/main" val="551488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Thus far: Batch scheduling</a:t>
            </a:r>
            <a:endParaRPr lang="en-US" dirty="0"/>
          </a:p>
        </p:txBody>
      </p:sp>
      <p:sp>
        <p:nvSpPr>
          <p:cNvPr id="3" name="Text Placeholder 2"/>
          <p:cNvSpPr>
            <a:spLocks noGrp="1"/>
          </p:cNvSpPr>
          <p:nvPr>
            <p:ph type="body" sz="quarter" idx="10"/>
          </p:nvPr>
        </p:nvSpPr>
        <p:spPr/>
        <p:txBody>
          <a:bodyPr/>
          <a:lstStyle/>
          <a:p>
            <a:r>
              <a:rPr lang="en-US" dirty="0" smtClean="0"/>
              <a:t>FCFS, SJF</a:t>
            </a:r>
            <a:r>
              <a:rPr lang="en-US" dirty="0"/>
              <a:t> </a:t>
            </a:r>
            <a:r>
              <a:rPr lang="en-US" dirty="0" smtClean="0"/>
              <a:t>useful when fast response not necessary</a:t>
            </a:r>
          </a:p>
          <a:p>
            <a:pPr lvl="1"/>
            <a:r>
              <a:rPr lang="en-US" dirty="0"/>
              <a:t>w</a:t>
            </a:r>
            <a:r>
              <a:rPr lang="en-US" dirty="0" smtClean="0"/>
              <a:t>eather simulation</a:t>
            </a:r>
          </a:p>
          <a:p>
            <a:pPr lvl="1"/>
            <a:r>
              <a:rPr lang="en-US" dirty="0" smtClean="0"/>
              <a:t>rendering an animated movie</a:t>
            </a:r>
          </a:p>
          <a:p>
            <a:pPr lvl="1"/>
            <a:r>
              <a:rPr lang="en-US" dirty="0" smtClean="0"/>
              <a:t>processing click logs to match advertisements with users</a:t>
            </a:r>
          </a:p>
          <a:p>
            <a:pPr lvl="1"/>
            <a:r>
              <a:rPr lang="en-US" dirty="0" smtClean="0"/>
              <a:t>...</a:t>
            </a:r>
          </a:p>
          <a:p>
            <a:r>
              <a:rPr lang="en-US" dirty="0" smtClean="0"/>
              <a:t>What if we need to respond to events quickly?</a:t>
            </a:r>
          </a:p>
          <a:p>
            <a:pPr lvl="1"/>
            <a:r>
              <a:rPr lang="en-US" dirty="0" smtClean="0"/>
              <a:t>playing frames of a movie</a:t>
            </a:r>
          </a:p>
          <a:p>
            <a:pPr lvl="1"/>
            <a:r>
              <a:rPr lang="en-US" dirty="0" smtClean="0"/>
              <a:t>human interacting with computer</a:t>
            </a:r>
          </a:p>
          <a:p>
            <a:pPr lvl="1"/>
            <a:r>
              <a:rPr lang="en-US" dirty="0" smtClean="0"/>
              <a:t>packets arriving every few milliseconds</a:t>
            </a:r>
          </a:p>
          <a:p>
            <a:pPr lvl="1"/>
            <a:r>
              <a:rPr lang="en-US" dirty="0" smtClean="0"/>
              <a:t>...</a:t>
            </a:r>
          </a:p>
        </p:txBody>
      </p:sp>
    </p:spTree>
    <p:extLst>
      <p:ext uri="{BB962C8B-B14F-4D97-AF65-F5344CB8AC3E}">
        <p14:creationId xmlns:p14="http://schemas.microsoft.com/office/powerpoint/2010/main" val="1329244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9" name="Rectangle 6"/>
          <p:cNvSpPr>
            <a:spLocks noGrp="1" noChangeArrowheads="1"/>
          </p:cNvSpPr>
          <p:nvPr>
            <p:ph type="title"/>
          </p:nvPr>
        </p:nvSpPr>
        <p:spPr/>
        <p:txBody>
          <a:bodyPr/>
          <a:lstStyle/>
          <a:p>
            <a:r>
              <a:rPr lang="en-US" dirty="0"/>
              <a:t>Interactive Scheduling</a:t>
            </a:r>
          </a:p>
        </p:txBody>
      </p:sp>
      <p:sp>
        <p:nvSpPr>
          <p:cNvPr id="31751"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smtClean="0">
                <a:ea typeface="+mn-ea"/>
              </a:rPr>
              <a:t>Usually preemptive</a:t>
            </a:r>
          </a:p>
          <a:p>
            <a:pPr lvl="1">
              <a:defRPr/>
            </a:pPr>
            <a:r>
              <a:rPr lang="en-US" dirty="0" smtClean="0"/>
              <a:t>Time is sliced into quanta, i.e., time intervals</a:t>
            </a:r>
          </a:p>
          <a:p>
            <a:pPr lvl="1">
              <a:defRPr/>
            </a:pPr>
            <a:r>
              <a:rPr lang="en-US" dirty="0" smtClean="0"/>
              <a:t>Scheduling decisions are made at the beginning of each quantum</a:t>
            </a:r>
          </a:p>
          <a:p>
            <a:pPr>
              <a:buFont typeface="Wingdings" pitchFamily="2" charset="2"/>
              <a:buChar char="n"/>
              <a:defRPr/>
            </a:pPr>
            <a:r>
              <a:rPr lang="en-US" dirty="0" smtClean="0">
                <a:ea typeface="+mn-ea"/>
              </a:rPr>
              <a:t>Performance metrics</a:t>
            </a:r>
          </a:p>
          <a:p>
            <a:pPr lvl="1">
              <a:defRPr/>
            </a:pPr>
            <a:r>
              <a:rPr lang="en-US" dirty="0" smtClean="0"/>
              <a:t>Average response time</a:t>
            </a:r>
          </a:p>
          <a:p>
            <a:pPr lvl="1">
              <a:defRPr/>
            </a:pPr>
            <a:r>
              <a:rPr lang="en-US" dirty="0" smtClean="0"/>
              <a:t>Fairness (or proportional resource allocation) </a:t>
            </a:r>
          </a:p>
          <a:p>
            <a:pPr>
              <a:buFont typeface="Wingdings" pitchFamily="2" charset="2"/>
              <a:buChar char="n"/>
              <a:defRPr/>
            </a:pPr>
            <a:r>
              <a:rPr lang="en-US" dirty="0" smtClean="0">
                <a:ea typeface="+mn-ea"/>
              </a:rPr>
              <a:t>Representative algorithms</a:t>
            </a:r>
          </a:p>
          <a:p>
            <a:pPr lvl="1">
              <a:defRPr/>
            </a:pPr>
            <a:r>
              <a:rPr lang="en-US" dirty="0" smtClean="0"/>
              <a:t>Round-robin</a:t>
            </a:r>
          </a:p>
          <a:p>
            <a:pPr lvl="1">
              <a:defRPr/>
            </a:pPr>
            <a:r>
              <a:rPr lang="en-US" dirty="0" smtClean="0"/>
              <a:t>Priority scheduling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6"/>
          <p:cNvSpPr>
            <a:spLocks noGrp="1" noChangeArrowheads="1"/>
          </p:cNvSpPr>
          <p:nvPr>
            <p:ph type="title"/>
          </p:nvPr>
        </p:nvSpPr>
        <p:spPr/>
        <p:txBody>
          <a:bodyPr rIns="132080"/>
          <a:lstStyle/>
          <a:p>
            <a:r>
              <a:rPr lang="en-US" dirty="0"/>
              <a:t>Round-robin </a:t>
            </a:r>
          </a:p>
        </p:txBody>
      </p:sp>
      <p:sp>
        <p:nvSpPr>
          <p:cNvPr id="32775" name="Rectangle 7"/>
          <p:cNvSpPr>
            <a:spLocks noGrp="1" noChangeArrowheads="1"/>
          </p:cNvSpPr>
          <p:nvPr>
            <p:ph type="body" sz="quarter" idx="10"/>
          </p:nvPr>
        </p:nvSpPr>
        <p:spPr/>
        <p:txBody>
          <a:bodyPr rIns="132080"/>
          <a:lstStyle/>
          <a:p>
            <a:pPr>
              <a:lnSpc>
                <a:spcPct val="90000"/>
              </a:lnSpc>
            </a:pPr>
            <a:r>
              <a:rPr lang="en-US" dirty="0"/>
              <a:t>One of the oldest, </a:t>
            </a:r>
            <a:r>
              <a:rPr lang="en-US" dirty="0" smtClean="0"/>
              <a:t>simplest</a:t>
            </a:r>
            <a:r>
              <a:rPr lang="en-US" dirty="0"/>
              <a:t> </a:t>
            </a:r>
            <a:r>
              <a:rPr lang="en-US" dirty="0" smtClean="0"/>
              <a:t>scheduling </a:t>
            </a:r>
            <a:r>
              <a:rPr lang="en-US" dirty="0"/>
              <a:t>algorithms</a:t>
            </a:r>
          </a:p>
          <a:p>
            <a:pPr>
              <a:lnSpc>
                <a:spcPct val="90000"/>
              </a:lnSpc>
            </a:pPr>
            <a:r>
              <a:rPr lang="en-US" dirty="0"/>
              <a:t>Select process/thread from ready queue in a round-robin fashion (i.e., take turns)</a:t>
            </a:r>
          </a:p>
          <a:p>
            <a:pPr>
              <a:lnSpc>
                <a:spcPct val="90000"/>
              </a:lnSpc>
              <a:spcBef>
                <a:spcPts val="12300"/>
              </a:spcBef>
            </a:pPr>
            <a:r>
              <a:rPr lang="en-US" dirty="0" smtClean="0"/>
              <a:t>Problems</a:t>
            </a:r>
            <a:endParaRPr lang="en-US" dirty="0"/>
          </a:p>
          <a:p>
            <a:pPr marL="928688" lvl="1">
              <a:lnSpc>
                <a:spcPct val="90000"/>
              </a:lnSpc>
            </a:pPr>
            <a:r>
              <a:rPr lang="en-US" dirty="0"/>
              <a:t>Might want some jobs to have greater share</a:t>
            </a:r>
          </a:p>
          <a:p>
            <a:pPr marL="928688" lvl="1">
              <a:lnSpc>
                <a:spcPct val="90000"/>
              </a:lnSpc>
            </a:pPr>
            <a:r>
              <a:rPr lang="en-US" dirty="0"/>
              <a:t>Context switch overhead</a:t>
            </a:r>
          </a:p>
        </p:txBody>
      </p:sp>
      <p:sp>
        <p:nvSpPr>
          <p:cNvPr id="32776" name="Rectangle 8"/>
          <p:cNvSpPr>
            <a:spLocks/>
          </p:cNvSpPr>
          <p:nvPr/>
        </p:nvSpPr>
        <p:spPr bwMode="auto">
          <a:xfrm>
            <a:off x="1320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1</a:t>
            </a:r>
          </a:p>
        </p:txBody>
      </p:sp>
      <p:sp>
        <p:nvSpPr>
          <p:cNvPr id="32777" name="Rectangle 9"/>
          <p:cNvSpPr>
            <a:spLocks/>
          </p:cNvSpPr>
          <p:nvPr/>
        </p:nvSpPr>
        <p:spPr bwMode="auto">
          <a:xfrm>
            <a:off x="1574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2</a:t>
            </a:r>
          </a:p>
        </p:txBody>
      </p:sp>
      <p:sp>
        <p:nvSpPr>
          <p:cNvPr id="34827" name="Line 10"/>
          <p:cNvSpPr>
            <a:spLocks noChangeShapeType="1"/>
          </p:cNvSpPr>
          <p:nvPr/>
        </p:nvSpPr>
        <p:spPr bwMode="auto">
          <a:xfrm rot="10800000">
            <a:off x="1319213" y="3940175"/>
            <a:ext cx="6072187" cy="0"/>
          </a:xfrm>
          <a:prstGeom prst="line">
            <a:avLst/>
          </a:prstGeom>
          <a:noFill/>
          <a:ln w="50800">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latin typeface="Gill Sans MT"/>
              <a:cs typeface="Gill Sans MT"/>
            </a:endParaRPr>
          </a:p>
        </p:txBody>
      </p:sp>
      <p:sp>
        <p:nvSpPr>
          <p:cNvPr id="34828" name="Rectangle 11"/>
          <p:cNvSpPr>
            <a:spLocks/>
          </p:cNvSpPr>
          <p:nvPr/>
        </p:nvSpPr>
        <p:spPr bwMode="auto">
          <a:xfrm>
            <a:off x="1206500" y="3949700"/>
            <a:ext cx="78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800">
                <a:latin typeface="Gill Sans MT"/>
                <a:cs typeface="Gill Sans MT"/>
                <a:sym typeface="Arial" charset="0"/>
              </a:rPr>
              <a:t>Time</a:t>
            </a:r>
          </a:p>
        </p:txBody>
      </p:sp>
      <p:sp>
        <p:nvSpPr>
          <p:cNvPr id="32780" name="Rectangle 12"/>
          <p:cNvSpPr>
            <a:spLocks/>
          </p:cNvSpPr>
          <p:nvPr/>
        </p:nvSpPr>
        <p:spPr bwMode="auto">
          <a:xfrm>
            <a:off x="1828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3</a:t>
            </a:r>
          </a:p>
        </p:txBody>
      </p:sp>
      <p:sp>
        <p:nvSpPr>
          <p:cNvPr id="32781" name="Rectangle 13"/>
          <p:cNvSpPr>
            <a:spLocks/>
          </p:cNvSpPr>
          <p:nvPr/>
        </p:nvSpPr>
        <p:spPr bwMode="auto">
          <a:xfrm>
            <a:off x="2082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1</a:t>
            </a:r>
          </a:p>
        </p:txBody>
      </p:sp>
      <p:sp>
        <p:nvSpPr>
          <p:cNvPr id="32782" name="Rectangle 14"/>
          <p:cNvSpPr>
            <a:spLocks/>
          </p:cNvSpPr>
          <p:nvPr/>
        </p:nvSpPr>
        <p:spPr bwMode="auto">
          <a:xfrm>
            <a:off x="2336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3" name="Rectangle 15"/>
          <p:cNvSpPr>
            <a:spLocks/>
          </p:cNvSpPr>
          <p:nvPr/>
        </p:nvSpPr>
        <p:spPr bwMode="auto">
          <a:xfrm>
            <a:off x="2590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84" name="Rectangle 16"/>
          <p:cNvSpPr>
            <a:spLocks/>
          </p:cNvSpPr>
          <p:nvPr/>
        </p:nvSpPr>
        <p:spPr bwMode="auto">
          <a:xfrm>
            <a:off x="2844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85" name="Rectangle 17"/>
          <p:cNvSpPr>
            <a:spLocks/>
          </p:cNvSpPr>
          <p:nvPr/>
        </p:nvSpPr>
        <p:spPr bwMode="auto">
          <a:xfrm>
            <a:off x="3098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6" name="Rectangle 18"/>
          <p:cNvSpPr>
            <a:spLocks/>
          </p:cNvSpPr>
          <p:nvPr/>
        </p:nvSpPr>
        <p:spPr bwMode="auto">
          <a:xfrm>
            <a:off x="3352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87" name="Rectangle 19"/>
          <p:cNvSpPr>
            <a:spLocks/>
          </p:cNvSpPr>
          <p:nvPr/>
        </p:nvSpPr>
        <p:spPr bwMode="auto">
          <a:xfrm>
            <a:off x="3606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88" name="Rectangle 20"/>
          <p:cNvSpPr>
            <a:spLocks/>
          </p:cNvSpPr>
          <p:nvPr/>
        </p:nvSpPr>
        <p:spPr bwMode="auto">
          <a:xfrm>
            <a:off x="3860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9" name="Rectangle 21"/>
          <p:cNvSpPr>
            <a:spLocks/>
          </p:cNvSpPr>
          <p:nvPr/>
        </p:nvSpPr>
        <p:spPr bwMode="auto">
          <a:xfrm>
            <a:off x="4114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0" name="Rectangle 22"/>
          <p:cNvSpPr>
            <a:spLocks/>
          </p:cNvSpPr>
          <p:nvPr/>
        </p:nvSpPr>
        <p:spPr bwMode="auto">
          <a:xfrm>
            <a:off x="4368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1" name="Rectangle 23"/>
          <p:cNvSpPr>
            <a:spLocks/>
          </p:cNvSpPr>
          <p:nvPr/>
        </p:nvSpPr>
        <p:spPr bwMode="auto">
          <a:xfrm>
            <a:off x="4622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2" name="Rectangle 24"/>
          <p:cNvSpPr>
            <a:spLocks/>
          </p:cNvSpPr>
          <p:nvPr/>
        </p:nvSpPr>
        <p:spPr bwMode="auto">
          <a:xfrm>
            <a:off x="4876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3" name="Rectangle 25"/>
          <p:cNvSpPr>
            <a:spLocks/>
          </p:cNvSpPr>
          <p:nvPr/>
        </p:nvSpPr>
        <p:spPr bwMode="auto">
          <a:xfrm>
            <a:off x="5130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4" name="Rectangle 26"/>
          <p:cNvSpPr>
            <a:spLocks/>
          </p:cNvSpPr>
          <p:nvPr/>
        </p:nvSpPr>
        <p:spPr bwMode="auto">
          <a:xfrm>
            <a:off x="5384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5" name="Rectangle 27"/>
          <p:cNvSpPr>
            <a:spLocks/>
          </p:cNvSpPr>
          <p:nvPr/>
        </p:nvSpPr>
        <p:spPr bwMode="auto">
          <a:xfrm>
            <a:off x="5638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6" name="Rectangle 28"/>
          <p:cNvSpPr>
            <a:spLocks/>
          </p:cNvSpPr>
          <p:nvPr/>
        </p:nvSpPr>
        <p:spPr bwMode="auto">
          <a:xfrm>
            <a:off x="5892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7" name="Rectangle 29"/>
          <p:cNvSpPr>
            <a:spLocks/>
          </p:cNvSpPr>
          <p:nvPr/>
        </p:nvSpPr>
        <p:spPr bwMode="auto">
          <a:xfrm>
            <a:off x="6146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8" name="Rectangle 30"/>
          <p:cNvSpPr>
            <a:spLocks/>
          </p:cNvSpPr>
          <p:nvPr/>
        </p:nvSpPr>
        <p:spPr bwMode="auto">
          <a:xfrm>
            <a:off x="6400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5872" name="Rectangle 31"/>
          <p:cNvSpPr>
            <a:spLocks/>
          </p:cNvSpPr>
          <p:nvPr/>
        </p:nvSpPr>
        <p:spPr bwMode="auto">
          <a:xfrm>
            <a:off x="6654800" y="3352800"/>
            <a:ext cx="182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Gill Sans MT"/>
                <a:cs typeface="Gill Sans MT"/>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8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100"/>
                                  </p:stCondLst>
                                  <p:childTnLst>
                                    <p:set>
                                      <p:cBhvr>
                                        <p:cTn id="21" dur="1" fill="hold">
                                          <p:stCondLst>
                                            <p:cond delay="0"/>
                                          </p:stCondLst>
                                        </p:cTn>
                                        <p:tgtEl>
                                          <p:spTgt spid="32782"/>
                                        </p:tgtEl>
                                        <p:attrNameLst>
                                          <p:attrName>style.visibility</p:attrName>
                                        </p:attrNameLst>
                                      </p:cBhvr>
                                      <p:to>
                                        <p:strVal val="visible"/>
                                      </p:to>
                                    </p:set>
                                  </p:childTnLst>
                                </p:cTn>
                              </p:par>
                            </p:childTnLst>
                          </p:cTn>
                        </p:par>
                        <p:par>
                          <p:cTn id="22" fill="hold" nodeType="afterGroup">
                            <p:stCondLst>
                              <p:cond delay="100"/>
                            </p:stCondLst>
                            <p:childTnLst>
                              <p:par>
                                <p:cTn id="23" presetID="1" presetClass="entr" presetSubtype="0" fill="hold" grpId="0" nodeType="afterEffect">
                                  <p:stCondLst>
                                    <p:cond delay="100"/>
                                  </p:stCondLst>
                                  <p:childTnLst>
                                    <p:set>
                                      <p:cBhvr>
                                        <p:cTn id="24" dur="1" fill="hold">
                                          <p:stCondLst>
                                            <p:cond delay="0"/>
                                          </p:stCondLst>
                                        </p:cTn>
                                        <p:tgtEl>
                                          <p:spTgt spid="32783"/>
                                        </p:tgtEl>
                                        <p:attrNameLst>
                                          <p:attrName>style.visibility</p:attrName>
                                        </p:attrNameLst>
                                      </p:cBhvr>
                                      <p:to>
                                        <p:strVal val="visible"/>
                                      </p:to>
                                    </p:set>
                                  </p:childTnLst>
                                </p:cTn>
                              </p:par>
                            </p:childTnLst>
                          </p:cTn>
                        </p:par>
                        <p:par>
                          <p:cTn id="25" fill="hold" nodeType="afterGroup">
                            <p:stCondLst>
                              <p:cond delay="200"/>
                            </p:stCondLst>
                            <p:childTnLst>
                              <p:par>
                                <p:cTn id="26" presetID="1" presetClass="entr" presetSubtype="0" fill="hold" grpId="0" nodeType="afterEffect">
                                  <p:stCondLst>
                                    <p:cond delay="100"/>
                                  </p:stCondLst>
                                  <p:childTnLst>
                                    <p:set>
                                      <p:cBhvr>
                                        <p:cTn id="27" dur="1" fill="hold">
                                          <p:stCondLst>
                                            <p:cond delay="0"/>
                                          </p:stCondLst>
                                        </p:cTn>
                                        <p:tgtEl>
                                          <p:spTgt spid="32784"/>
                                        </p:tgtEl>
                                        <p:attrNameLst>
                                          <p:attrName>style.visibility</p:attrName>
                                        </p:attrNameLst>
                                      </p:cBhvr>
                                      <p:to>
                                        <p:strVal val="visible"/>
                                      </p:to>
                                    </p:set>
                                  </p:childTnLst>
                                </p:cTn>
                              </p:par>
                            </p:childTnLst>
                          </p:cTn>
                        </p:par>
                        <p:par>
                          <p:cTn id="28" fill="hold" nodeType="afterGroup">
                            <p:stCondLst>
                              <p:cond delay="300"/>
                            </p:stCondLst>
                            <p:childTnLst>
                              <p:par>
                                <p:cTn id="29" presetID="1" presetClass="entr" presetSubtype="0" fill="hold" grpId="0" nodeType="afterEffect">
                                  <p:stCondLst>
                                    <p:cond delay="100"/>
                                  </p:stCondLst>
                                  <p:childTnLst>
                                    <p:set>
                                      <p:cBhvr>
                                        <p:cTn id="30" dur="1" fill="hold">
                                          <p:stCondLst>
                                            <p:cond delay="0"/>
                                          </p:stCondLst>
                                        </p:cTn>
                                        <p:tgtEl>
                                          <p:spTgt spid="32785"/>
                                        </p:tgtEl>
                                        <p:attrNameLst>
                                          <p:attrName>style.visibility</p:attrName>
                                        </p:attrNameLst>
                                      </p:cBhvr>
                                      <p:to>
                                        <p:strVal val="visible"/>
                                      </p:to>
                                    </p:set>
                                  </p:childTnLst>
                                </p:cTn>
                              </p:par>
                            </p:childTnLst>
                          </p:cTn>
                        </p:par>
                        <p:par>
                          <p:cTn id="31" fill="hold" nodeType="afterGroup">
                            <p:stCondLst>
                              <p:cond delay="400"/>
                            </p:stCondLst>
                            <p:childTnLst>
                              <p:par>
                                <p:cTn id="32" presetID="1" presetClass="entr" presetSubtype="0" fill="hold" grpId="0" nodeType="afterEffect">
                                  <p:stCondLst>
                                    <p:cond delay="100"/>
                                  </p:stCondLst>
                                  <p:childTnLst>
                                    <p:set>
                                      <p:cBhvr>
                                        <p:cTn id="33" dur="1" fill="hold">
                                          <p:stCondLst>
                                            <p:cond delay="0"/>
                                          </p:stCondLst>
                                        </p:cTn>
                                        <p:tgtEl>
                                          <p:spTgt spid="32786"/>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100"/>
                                  </p:stCondLst>
                                  <p:childTnLst>
                                    <p:set>
                                      <p:cBhvr>
                                        <p:cTn id="36" dur="1" fill="hold">
                                          <p:stCondLst>
                                            <p:cond delay="0"/>
                                          </p:stCondLst>
                                        </p:cTn>
                                        <p:tgtEl>
                                          <p:spTgt spid="32787"/>
                                        </p:tgtEl>
                                        <p:attrNameLst>
                                          <p:attrName>style.visibility</p:attrName>
                                        </p:attrNameLst>
                                      </p:cBhvr>
                                      <p:to>
                                        <p:strVal val="visible"/>
                                      </p:to>
                                    </p:set>
                                  </p:childTnLst>
                                </p:cTn>
                              </p:par>
                            </p:childTnLst>
                          </p:cTn>
                        </p:par>
                        <p:par>
                          <p:cTn id="37" fill="hold" nodeType="afterGroup">
                            <p:stCondLst>
                              <p:cond delay="600"/>
                            </p:stCondLst>
                            <p:childTnLst>
                              <p:par>
                                <p:cTn id="38" presetID="1" presetClass="entr" presetSubtype="0" fill="hold" grpId="0" nodeType="afterEffect">
                                  <p:stCondLst>
                                    <p:cond delay="100"/>
                                  </p:stCondLst>
                                  <p:childTnLst>
                                    <p:set>
                                      <p:cBhvr>
                                        <p:cTn id="39" dur="1" fill="hold">
                                          <p:stCondLst>
                                            <p:cond delay="0"/>
                                          </p:stCondLst>
                                        </p:cTn>
                                        <p:tgtEl>
                                          <p:spTgt spid="32788"/>
                                        </p:tgtEl>
                                        <p:attrNameLst>
                                          <p:attrName>style.visibility</p:attrName>
                                        </p:attrNameLst>
                                      </p:cBhvr>
                                      <p:to>
                                        <p:strVal val="visible"/>
                                      </p:to>
                                    </p:set>
                                  </p:childTnLst>
                                </p:cTn>
                              </p:par>
                            </p:childTnLst>
                          </p:cTn>
                        </p:par>
                        <p:par>
                          <p:cTn id="40" fill="hold" nodeType="afterGroup">
                            <p:stCondLst>
                              <p:cond delay="700"/>
                            </p:stCondLst>
                            <p:childTnLst>
                              <p:par>
                                <p:cTn id="41" presetID="1" presetClass="entr" presetSubtype="0" fill="hold" grpId="0" nodeType="afterEffect">
                                  <p:stCondLst>
                                    <p:cond delay="100"/>
                                  </p:stCondLst>
                                  <p:childTnLst>
                                    <p:set>
                                      <p:cBhvr>
                                        <p:cTn id="42" dur="1" fill="hold">
                                          <p:stCondLst>
                                            <p:cond delay="0"/>
                                          </p:stCondLst>
                                        </p:cTn>
                                        <p:tgtEl>
                                          <p:spTgt spid="32789"/>
                                        </p:tgtEl>
                                        <p:attrNameLst>
                                          <p:attrName>style.visibility</p:attrName>
                                        </p:attrNameLst>
                                      </p:cBhvr>
                                      <p:to>
                                        <p:strVal val="visible"/>
                                      </p:to>
                                    </p:set>
                                  </p:childTnLst>
                                </p:cTn>
                              </p:par>
                            </p:childTnLst>
                          </p:cTn>
                        </p:par>
                        <p:par>
                          <p:cTn id="43" fill="hold" nodeType="afterGroup">
                            <p:stCondLst>
                              <p:cond delay="800"/>
                            </p:stCondLst>
                            <p:childTnLst>
                              <p:par>
                                <p:cTn id="44" presetID="1" presetClass="entr" presetSubtype="0" fill="hold" grpId="0" nodeType="afterEffect">
                                  <p:stCondLst>
                                    <p:cond delay="100"/>
                                  </p:stCondLst>
                                  <p:childTnLst>
                                    <p:set>
                                      <p:cBhvr>
                                        <p:cTn id="45" dur="1" fill="hold">
                                          <p:stCondLst>
                                            <p:cond delay="0"/>
                                          </p:stCondLst>
                                        </p:cTn>
                                        <p:tgtEl>
                                          <p:spTgt spid="32790"/>
                                        </p:tgtEl>
                                        <p:attrNameLst>
                                          <p:attrName>style.visibility</p:attrName>
                                        </p:attrNameLst>
                                      </p:cBhvr>
                                      <p:to>
                                        <p:strVal val="visible"/>
                                      </p:to>
                                    </p:set>
                                  </p:childTnLst>
                                </p:cTn>
                              </p:par>
                            </p:childTnLst>
                          </p:cTn>
                        </p:par>
                        <p:par>
                          <p:cTn id="46" fill="hold" nodeType="afterGroup">
                            <p:stCondLst>
                              <p:cond delay="900"/>
                            </p:stCondLst>
                            <p:childTnLst>
                              <p:par>
                                <p:cTn id="47" presetID="1" presetClass="entr" presetSubtype="0" fill="hold" grpId="0" nodeType="afterEffect">
                                  <p:stCondLst>
                                    <p:cond delay="100"/>
                                  </p:stCondLst>
                                  <p:childTnLst>
                                    <p:set>
                                      <p:cBhvr>
                                        <p:cTn id="48" dur="1" fill="hold">
                                          <p:stCondLst>
                                            <p:cond delay="0"/>
                                          </p:stCondLst>
                                        </p:cTn>
                                        <p:tgtEl>
                                          <p:spTgt spid="32791"/>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100"/>
                                  </p:stCondLst>
                                  <p:childTnLst>
                                    <p:set>
                                      <p:cBhvr>
                                        <p:cTn id="51" dur="1" fill="hold">
                                          <p:stCondLst>
                                            <p:cond delay="0"/>
                                          </p:stCondLst>
                                        </p:cTn>
                                        <p:tgtEl>
                                          <p:spTgt spid="32792"/>
                                        </p:tgtEl>
                                        <p:attrNameLst>
                                          <p:attrName>style.visibility</p:attrName>
                                        </p:attrNameLst>
                                      </p:cBhvr>
                                      <p:to>
                                        <p:strVal val="visible"/>
                                      </p:to>
                                    </p:set>
                                  </p:childTnLst>
                                </p:cTn>
                              </p:par>
                            </p:childTnLst>
                          </p:cTn>
                        </p:par>
                        <p:par>
                          <p:cTn id="52" fill="hold" nodeType="afterGroup">
                            <p:stCondLst>
                              <p:cond delay="1100"/>
                            </p:stCondLst>
                            <p:childTnLst>
                              <p:par>
                                <p:cTn id="53" presetID="1" presetClass="entr" presetSubtype="0" fill="hold" grpId="0" nodeType="afterEffect">
                                  <p:stCondLst>
                                    <p:cond delay="100"/>
                                  </p:stCondLst>
                                  <p:childTnLst>
                                    <p:set>
                                      <p:cBhvr>
                                        <p:cTn id="54" dur="1" fill="hold">
                                          <p:stCondLst>
                                            <p:cond delay="0"/>
                                          </p:stCondLst>
                                        </p:cTn>
                                        <p:tgtEl>
                                          <p:spTgt spid="32793"/>
                                        </p:tgtEl>
                                        <p:attrNameLst>
                                          <p:attrName>style.visibility</p:attrName>
                                        </p:attrNameLst>
                                      </p:cBhvr>
                                      <p:to>
                                        <p:strVal val="visible"/>
                                      </p:to>
                                    </p:set>
                                  </p:childTnLst>
                                </p:cTn>
                              </p:par>
                            </p:childTnLst>
                          </p:cTn>
                        </p:par>
                        <p:par>
                          <p:cTn id="55" fill="hold" nodeType="afterGroup">
                            <p:stCondLst>
                              <p:cond delay="1200"/>
                            </p:stCondLst>
                            <p:childTnLst>
                              <p:par>
                                <p:cTn id="56" presetID="1" presetClass="entr" presetSubtype="0" fill="hold" grpId="0" nodeType="afterEffect">
                                  <p:stCondLst>
                                    <p:cond delay="100"/>
                                  </p:stCondLst>
                                  <p:childTnLst>
                                    <p:set>
                                      <p:cBhvr>
                                        <p:cTn id="57" dur="1" fill="hold">
                                          <p:stCondLst>
                                            <p:cond delay="0"/>
                                          </p:stCondLst>
                                        </p:cTn>
                                        <p:tgtEl>
                                          <p:spTgt spid="32794"/>
                                        </p:tgtEl>
                                        <p:attrNameLst>
                                          <p:attrName>style.visibility</p:attrName>
                                        </p:attrNameLst>
                                      </p:cBhvr>
                                      <p:to>
                                        <p:strVal val="visible"/>
                                      </p:to>
                                    </p:set>
                                  </p:childTnLst>
                                </p:cTn>
                              </p:par>
                            </p:childTnLst>
                          </p:cTn>
                        </p:par>
                        <p:par>
                          <p:cTn id="58" fill="hold" nodeType="afterGroup">
                            <p:stCondLst>
                              <p:cond delay="1300"/>
                            </p:stCondLst>
                            <p:childTnLst>
                              <p:par>
                                <p:cTn id="59" presetID="1" presetClass="entr" presetSubtype="0" fill="hold" grpId="0" nodeType="afterEffect">
                                  <p:stCondLst>
                                    <p:cond delay="100"/>
                                  </p:stCondLst>
                                  <p:childTnLst>
                                    <p:set>
                                      <p:cBhvr>
                                        <p:cTn id="60" dur="1" fill="hold">
                                          <p:stCondLst>
                                            <p:cond delay="0"/>
                                          </p:stCondLst>
                                        </p:cTn>
                                        <p:tgtEl>
                                          <p:spTgt spid="32795"/>
                                        </p:tgtEl>
                                        <p:attrNameLst>
                                          <p:attrName>style.visibility</p:attrName>
                                        </p:attrNameLst>
                                      </p:cBhvr>
                                      <p:to>
                                        <p:strVal val="visible"/>
                                      </p:to>
                                    </p:set>
                                  </p:childTnLst>
                                </p:cTn>
                              </p:par>
                            </p:childTnLst>
                          </p:cTn>
                        </p:par>
                        <p:par>
                          <p:cTn id="61" fill="hold" nodeType="afterGroup">
                            <p:stCondLst>
                              <p:cond delay="1400"/>
                            </p:stCondLst>
                            <p:childTnLst>
                              <p:par>
                                <p:cTn id="62" presetID="1" presetClass="entr" presetSubtype="0" fill="hold" grpId="0" nodeType="afterEffect">
                                  <p:stCondLst>
                                    <p:cond delay="100"/>
                                  </p:stCondLst>
                                  <p:childTnLst>
                                    <p:set>
                                      <p:cBhvr>
                                        <p:cTn id="63" dur="1" fill="hold">
                                          <p:stCondLst>
                                            <p:cond delay="0"/>
                                          </p:stCondLst>
                                        </p:cTn>
                                        <p:tgtEl>
                                          <p:spTgt spid="32796"/>
                                        </p:tgtEl>
                                        <p:attrNameLst>
                                          <p:attrName>style.visibility</p:attrName>
                                        </p:attrNameLst>
                                      </p:cBhvr>
                                      <p:to>
                                        <p:strVal val="visible"/>
                                      </p:to>
                                    </p:set>
                                  </p:childTnLst>
                                </p:cTn>
                              </p:par>
                            </p:childTnLst>
                          </p:cTn>
                        </p:par>
                        <p:par>
                          <p:cTn id="64" fill="hold" nodeType="afterGroup">
                            <p:stCondLst>
                              <p:cond delay="1500"/>
                            </p:stCondLst>
                            <p:childTnLst>
                              <p:par>
                                <p:cTn id="65" presetID="1" presetClass="entr" presetSubtype="0" fill="hold" grpId="0" nodeType="afterEffect">
                                  <p:stCondLst>
                                    <p:cond delay="100"/>
                                  </p:stCondLst>
                                  <p:childTnLst>
                                    <p:set>
                                      <p:cBhvr>
                                        <p:cTn id="66" dur="1" fill="hold">
                                          <p:stCondLst>
                                            <p:cond delay="0"/>
                                          </p:stCondLst>
                                        </p:cTn>
                                        <p:tgtEl>
                                          <p:spTgt spid="32797"/>
                                        </p:tgtEl>
                                        <p:attrNameLst>
                                          <p:attrName>style.visibility</p:attrName>
                                        </p:attrNameLst>
                                      </p:cBhvr>
                                      <p:to>
                                        <p:strVal val="visible"/>
                                      </p:to>
                                    </p:set>
                                  </p:childTnLst>
                                </p:cTn>
                              </p:par>
                            </p:childTnLst>
                          </p:cTn>
                        </p:par>
                        <p:par>
                          <p:cTn id="67" fill="hold" nodeType="afterGroup">
                            <p:stCondLst>
                              <p:cond delay="1600"/>
                            </p:stCondLst>
                            <p:childTnLst>
                              <p:par>
                                <p:cTn id="68" presetID="1" presetClass="entr" presetSubtype="0" fill="hold" grpId="0" nodeType="afterEffect">
                                  <p:stCondLst>
                                    <p:cond delay="100"/>
                                  </p:stCondLst>
                                  <p:childTnLst>
                                    <p:set>
                                      <p:cBhvr>
                                        <p:cTn id="69" dur="1" fill="hold">
                                          <p:stCondLst>
                                            <p:cond delay="0"/>
                                          </p:stCondLst>
                                        </p:cTn>
                                        <p:tgtEl>
                                          <p:spTgt spid="32798"/>
                                        </p:tgtEl>
                                        <p:attrNameLst>
                                          <p:attrName>style.visibility</p:attrName>
                                        </p:attrNameLst>
                                      </p:cBhvr>
                                      <p:to>
                                        <p:strVal val="visible"/>
                                      </p:to>
                                    </p:set>
                                  </p:childTnLst>
                                </p:cTn>
                              </p:par>
                            </p:childTnLst>
                          </p:cTn>
                        </p:par>
                        <p:par>
                          <p:cTn id="70" fill="hold" nodeType="afterGroup">
                            <p:stCondLst>
                              <p:cond delay="1700"/>
                            </p:stCondLst>
                            <p:childTnLst>
                              <p:par>
                                <p:cTn id="71" presetID="1" presetClass="entr" presetSubtype="0" fill="hold" grpId="0" nodeType="afterEffect">
                                  <p:stCondLst>
                                    <p:cond delay="0"/>
                                  </p:stCondLst>
                                  <p:childTnLst>
                                    <p:set>
                                      <p:cBhvr>
                                        <p:cTn id="72" dur="1" fill="hold">
                                          <p:stCondLst>
                                            <p:cond delay="0"/>
                                          </p:stCondLst>
                                        </p:cTn>
                                        <p:tgtEl>
                                          <p:spTgt spid="3587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32775">
                                            <p:txEl>
                                              <p:pRg st="2" end="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775">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7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p:bldP spid="32777"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58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6"/>
          <p:cNvSpPr>
            <a:spLocks noGrp="1" noChangeArrowheads="1"/>
          </p:cNvSpPr>
          <p:nvPr>
            <p:ph type="title"/>
          </p:nvPr>
        </p:nvSpPr>
        <p:spPr/>
        <p:txBody>
          <a:bodyPr rIns="132080"/>
          <a:lstStyle/>
          <a:p>
            <a:r>
              <a:rPr lang="en-US" dirty="0"/>
              <a:t>Round-robin: Example</a:t>
            </a:r>
          </a:p>
        </p:txBody>
      </p:sp>
      <p:graphicFrame>
        <p:nvGraphicFramePr>
          <p:cNvPr id="33799" name="Group 7"/>
          <p:cNvGraphicFramePr>
            <a:graphicFrameLocks noGrp="1"/>
          </p:cNvGraphicFramePr>
          <p:nvPr/>
        </p:nvGraphicFramePr>
        <p:xfrm>
          <a:off x="949325" y="1981200"/>
          <a:ext cx="7661275" cy="1641475"/>
        </p:xfrm>
        <a:graphic>
          <a:graphicData uri="http://schemas.openxmlformats.org/drawingml/2006/table">
            <a:tbl>
              <a:tblPr/>
              <a:tblGrid>
                <a:gridCol w="1766888"/>
                <a:gridCol w="1885950"/>
                <a:gridCol w="1296987"/>
                <a:gridCol w="2711450"/>
              </a:tblGrid>
              <a:tr h="422275">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35875" name="Rectangle 65"/>
          <p:cNvSpPr>
            <a:spLocks/>
          </p:cNvSpPr>
          <p:nvPr/>
        </p:nvSpPr>
        <p:spPr bwMode="auto">
          <a:xfrm>
            <a:off x="669925" y="4684713"/>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35876" name="Rectangle 66"/>
          <p:cNvSpPr>
            <a:spLocks/>
          </p:cNvSpPr>
          <p:nvPr/>
        </p:nvSpPr>
        <p:spPr bwMode="auto">
          <a:xfrm>
            <a:off x="1598613" y="3686175"/>
            <a:ext cx="632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Suppose time quantum is 1 unit and P1, P2 &amp; P3 never block</a:t>
            </a:r>
          </a:p>
        </p:txBody>
      </p:sp>
      <p:grpSp>
        <p:nvGrpSpPr>
          <p:cNvPr id="2" name="Group 46"/>
          <p:cNvGrpSpPr>
            <a:grpSpLocks/>
          </p:cNvGrpSpPr>
          <p:nvPr/>
        </p:nvGrpSpPr>
        <p:grpSpPr bwMode="auto">
          <a:xfrm>
            <a:off x="762000" y="4249738"/>
            <a:ext cx="381000" cy="398462"/>
            <a:chOff x="762000" y="4249579"/>
            <a:chExt cx="381000" cy="398621"/>
          </a:xfrm>
        </p:grpSpPr>
        <p:sp>
          <p:nvSpPr>
            <p:cNvPr id="35911" name="Rectangle 67"/>
            <p:cNvSpPr>
              <a:spLocks/>
            </p:cNvSpPr>
            <p:nvPr/>
          </p:nvSpPr>
          <p:spPr bwMode="auto">
            <a:xfrm>
              <a:off x="762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12" name="Rectangle 70"/>
            <p:cNvSpPr>
              <a:spLocks/>
            </p:cNvSpPr>
            <p:nvPr/>
          </p:nvSpPr>
          <p:spPr bwMode="auto">
            <a:xfrm>
              <a:off x="762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sp>
        <p:nvSpPr>
          <p:cNvPr id="35878" name="Rectangle 80"/>
          <p:cNvSpPr>
            <a:spLocks/>
          </p:cNvSpPr>
          <p:nvPr/>
        </p:nvSpPr>
        <p:spPr bwMode="auto">
          <a:xfrm>
            <a:off x="4343400" y="4724400"/>
            <a:ext cx="407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10</a:t>
            </a:r>
          </a:p>
        </p:txBody>
      </p:sp>
      <p:sp>
        <p:nvSpPr>
          <p:cNvPr id="35879" name="Rectangle 88"/>
          <p:cNvSpPr>
            <a:spLocks/>
          </p:cNvSpPr>
          <p:nvPr/>
        </p:nvSpPr>
        <p:spPr bwMode="auto">
          <a:xfrm>
            <a:off x="1219200" y="5029200"/>
            <a:ext cx="1962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a:t>
            </a:r>
          </a:p>
          <a:p>
            <a:pPr marL="39688"/>
            <a:r>
              <a:rPr lang="en-US" sz="2000">
                <a:latin typeface="Arial" charset="0"/>
                <a:cs typeface="Arial" charset="0"/>
                <a:sym typeface="Arial" charset="0"/>
              </a:rPr>
              <a:t>P2 waiting time: </a:t>
            </a:r>
          </a:p>
          <a:p>
            <a:pPr marL="39688"/>
            <a:r>
              <a:rPr lang="en-US" sz="2000">
                <a:latin typeface="Arial" charset="0"/>
                <a:cs typeface="Arial" charset="0"/>
                <a:sym typeface="Arial" charset="0"/>
              </a:rPr>
              <a:t>P3 waiting time: </a:t>
            </a:r>
          </a:p>
        </p:txBody>
      </p:sp>
      <p:sp>
        <p:nvSpPr>
          <p:cNvPr id="35880" name="Rectangle 89"/>
          <p:cNvSpPr>
            <a:spLocks/>
          </p:cNvSpPr>
          <p:nvPr/>
        </p:nvSpPr>
        <p:spPr bwMode="auto">
          <a:xfrm>
            <a:off x="3886200" y="5181600"/>
            <a:ext cx="4654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endParaRPr lang="en-US" sz="2400">
              <a:latin typeface="Arial" charset="0"/>
              <a:cs typeface="Arial" charset="0"/>
              <a:sym typeface="Arial" charset="0"/>
            </a:endParaRPr>
          </a:p>
        </p:txBody>
      </p:sp>
      <p:grpSp>
        <p:nvGrpSpPr>
          <p:cNvPr id="3" name="Group 49"/>
          <p:cNvGrpSpPr>
            <a:grpSpLocks/>
          </p:cNvGrpSpPr>
          <p:nvPr/>
        </p:nvGrpSpPr>
        <p:grpSpPr bwMode="auto">
          <a:xfrm>
            <a:off x="1905000" y="4249738"/>
            <a:ext cx="381000" cy="398462"/>
            <a:chOff x="1905000" y="4249579"/>
            <a:chExt cx="381000" cy="398621"/>
          </a:xfrm>
        </p:grpSpPr>
        <p:sp>
          <p:nvSpPr>
            <p:cNvPr id="35909" name="Rectangle 73"/>
            <p:cNvSpPr>
              <a:spLocks/>
            </p:cNvSpPr>
            <p:nvPr/>
          </p:nvSpPr>
          <p:spPr bwMode="auto">
            <a:xfrm>
              <a:off x="1905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10" name="Rectangle 70"/>
            <p:cNvSpPr>
              <a:spLocks/>
            </p:cNvSpPr>
            <p:nvPr/>
          </p:nvSpPr>
          <p:spPr bwMode="auto">
            <a:xfrm>
              <a:off x="1905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4" name="Group 52"/>
          <p:cNvGrpSpPr>
            <a:grpSpLocks/>
          </p:cNvGrpSpPr>
          <p:nvPr/>
        </p:nvGrpSpPr>
        <p:grpSpPr bwMode="auto">
          <a:xfrm>
            <a:off x="3048000" y="4249738"/>
            <a:ext cx="381000" cy="398462"/>
            <a:chOff x="3048000" y="4249579"/>
            <a:chExt cx="381000" cy="398621"/>
          </a:xfrm>
        </p:grpSpPr>
        <p:sp>
          <p:nvSpPr>
            <p:cNvPr id="35907" name="Rectangle 76"/>
            <p:cNvSpPr>
              <a:spLocks/>
            </p:cNvSpPr>
            <p:nvPr/>
          </p:nvSpPr>
          <p:spPr bwMode="auto">
            <a:xfrm>
              <a:off x="3048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08" name="Rectangle 70"/>
            <p:cNvSpPr>
              <a:spLocks/>
            </p:cNvSpPr>
            <p:nvPr/>
          </p:nvSpPr>
          <p:spPr bwMode="auto">
            <a:xfrm>
              <a:off x="3048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5" name="Group 47"/>
          <p:cNvGrpSpPr>
            <a:grpSpLocks/>
          </p:cNvGrpSpPr>
          <p:nvPr/>
        </p:nvGrpSpPr>
        <p:grpSpPr bwMode="auto">
          <a:xfrm>
            <a:off x="1143000" y="4249738"/>
            <a:ext cx="381000" cy="398462"/>
            <a:chOff x="1143000" y="4249579"/>
            <a:chExt cx="381000" cy="398621"/>
          </a:xfrm>
        </p:grpSpPr>
        <p:sp>
          <p:nvSpPr>
            <p:cNvPr id="35905" name="Rectangle 68"/>
            <p:cNvSpPr>
              <a:spLocks/>
            </p:cNvSpPr>
            <p:nvPr/>
          </p:nvSpPr>
          <p:spPr bwMode="auto">
            <a:xfrm>
              <a:off x="1143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6" name="Rectangle 70"/>
            <p:cNvSpPr>
              <a:spLocks/>
            </p:cNvSpPr>
            <p:nvPr/>
          </p:nvSpPr>
          <p:spPr bwMode="auto">
            <a:xfrm>
              <a:off x="1143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6" name="Group 50"/>
          <p:cNvGrpSpPr>
            <a:grpSpLocks/>
          </p:cNvGrpSpPr>
          <p:nvPr/>
        </p:nvGrpSpPr>
        <p:grpSpPr bwMode="auto">
          <a:xfrm>
            <a:off x="2286000" y="4249738"/>
            <a:ext cx="381000" cy="398462"/>
            <a:chOff x="2286000" y="4249579"/>
            <a:chExt cx="381000" cy="398621"/>
          </a:xfrm>
        </p:grpSpPr>
        <p:sp>
          <p:nvSpPr>
            <p:cNvPr id="35903" name="Rectangle 74"/>
            <p:cNvSpPr>
              <a:spLocks/>
            </p:cNvSpPr>
            <p:nvPr/>
          </p:nvSpPr>
          <p:spPr bwMode="auto">
            <a:xfrm>
              <a:off x="2286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4" name="Rectangle 70"/>
            <p:cNvSpPr>
              <a:spLocks/>
            </p:cNvSpPr>
            <p:nvPr/>
          </p:nvSpPr>
          <p:spPr bwMode="auto">
            <a:xfrm>
              <a:off x="2286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7" name="Group 53"/>
          <p:cNvGrpSpPr>
            <a:grpSpLocks/>
          </p:cNvGrpSpPr>
          <p:nvPr/>
        </p:nvGrpSpPr>
        <p:grpSpPr bwMode="auto">
          <a:xfrm>
            <a:off x="3429000" y="4249738"/>
            <a:ext cx="381000" cy="398462"/>
            <a:chOff x="3429000" y="4249579"/>
            <a:chExt cx="381000" cy="398621"/>
          </a:xfrm>
        </p:grpSpPr>
        <p:sp>
          <p:nvSpPr>
            <p:cNvPr id="35901" name="Rectangle 77"/>
            <p:cNvSpPr>
              <a:spLocks/>
            </p:cNvSpPr>
            <p:nvPr/>
          </p:nvSpPr>
          <p:spPr bwMode="auto">
            <a:xfrm>
              <a:off x="3429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2" name="Rectangle 70"/>
            <p:cNvSpPr>
              <a:spLocks/>
            </p:cNvSpPr>
            <p:nvPr/>
          </p:nvSpPr>
          <p:spPr bwMode="auto">
            <a:xfrm>
              <a:off x="3429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8" name="Group 55"/>
          <p:cNvGrpSpPr>
            <a:grpSpLocks/>
          </p:cNvGrpSpPr>
          <p:nvPr/>
        </p:nvGrpSpPr>
        <p:grpSpPr bwMode="auto">
          <a:xfrm>
            <a:off x="4191000" y="4249738"/>
            <a:ext cx="381000" cy="398462"/>
            <a:chOff x="4191000" y="4249579"/>
            <a:chExt cx="381000" cy="398621"/>
          </a:xfrm>
        </p:grpSpPr>
        <p:sp>
          <p:nvSpPr>
            <p:cNvPr id="35899" name="Rectangle 79"/>
            <p:cNvSpPr>
              <a:spLocks/>
            </p:cNvSpPr>
            <p:nvPr/>
          </p:nvSpPr>
          <p:spPr bwMode="auto">
            <a:xfrm>
              <a:off x="4191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0" name="Rectangle 70"/>
            <p:cNvSpPr>
              <a:spLocks/>
            </p:cNvSpPr>
            <p:nvPr/>
          </p:nvSpPr>
          <p:spPr bwMode="auto">
            <a:xfrm>
              <a:off x="4191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9" name="Group 48"/>
          <p:cNvGrpSpPr>
            <a:grpSpLocks/>
          </p:cNvGrpSpPr>
          <p:nvPr/>
        </p:nvGrpSpPr>
        <p:grpSpPr bwMode="auto">
          <a:xfrm>
            <a:off x="1524000" y="4249738"/>
            <a:ext cx="381000" cy="398462"/>
            <a:chOff x="1524000" y="4249579"/>
            <a:chExt cx="381000" cy="398621"/>
          </a:xfrm>
        </p:grpSpPr>
        <p:sp>
          <p:nvSpPr>
            <p:cNvPr id="35897" name="Rectangle 69"/>
            <p:cNvSpPr>
              <a:spLocks/>
            </p:cNvSpPr>
            <p:nvPr/>
          </p:nvSpPr>
          <p:spPr bwMode="auto">
            <a:xfrm>
              <a:off x="1524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8" name="Rectangle 70"/>
            <p:cNvSpPr>
              <a:spLocks/>
            </p:cNvSpPr>
            <p:nvPr/>
          </p:nvSpPr>
          <p:spPr bwMode="auto">
            <a:xfrm>
              <a:off x="1524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10" name="Group 51"/>
          <p:cNvGrpSpPr>
            <a:grpSpLocks/>
          </p:cNvGrpSpPr>
          <p:nvPr/>
        </p:nvGrpSpPr>
        <p:grpSpPr bwMode="auto">
          <a:xfrm>
            <a:off x="2667000" y="4249738"/>
            <a:ext cx="381000" cy="398462"/>
            <a:chOff x="2667000" y="4249579"/>
            <a:chExt cx="381000" cy="398621"/>
          </a:xfrm>
        </p:grpSpPr>
        <p:sp>
          <p:nvSpPr>
            <p:cNvPr id="35895" name="Rectangle 75"/>
            <p:cNvSpPr>
              <a:spLocks/>
            </p:cNvSpPr>
            <p:nvPr/>
          </p:nvSpPr>
          <p:spPr bwMode="auto">
            <a:xfrm>
              <a:off x="2667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6" name="Rectangle 70"/>
            <p:cNvSpPr>
              <a:spLocks/>
            </p:cNvSpPr>
            <p:nvPr/>
          </p:nvSpPr>
          <p:spPr bwMode="auto">
            <a:xfrm>
              <a:off x="2667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11" name="Group 54"/>
          <p:cNvGrpSpPr>
            <a:grpSpLocks/>
          </p:cNvGrpSpPr>
          <p:nvPr/>
        </p:nvGrpSpPr>
        <p:grpSpPr bwMode="auto">
          <a:xfrm>
            <a:off x="3810000" y="4249738"/>
            <a:ext cx="381000" cy="398462"/>
            <a:chOff x="3810000" y="4249579"/>
            <a:chExt cx="381000" cy="398621"/>
          </a:xfrm>
        </p:grpSpPr>
        <p:sp>
          <p:nvSpPr>
            <p:cNvPr id="35893" name="Rectangle 78"/>
            <p:cNvSpPr>
              <a:spLocks/>
            </p:cNvSpPr>
            <p:nvPr/>
          </p:nvSpPr>
          <p:spPr bwMode="auto">
            <a:xfrm>
              <a:off x="3810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4" name="Rectangle 70"/>
            <p:cNvSpPr>
              <a:spLocks/>
            </p:cNvSpPr>
            <p:nvPr/>
          </p:nvSpPr>
          <p:spPr bwMode="auto">
            <a:xfrm>
              <a:off x="3810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sp>
        <p:nvSpPr>
          <p:cNvPr id="35892" name="Line 64"/>
          <p:cNvSpPr>
            <a:spLocks noChangeShapeType="1"/>
          </p:cNvSpPr>
          <p:nvPr/>
        </p:nvSpPr>
        <p:spPr bwMode="auto">
          <a:xfrm>
            <a:off x="762000" y="4646613"/>
            <a:ext cx="8001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10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nodeType="afterGroup">
                            <p:stCondLst>
                              <p:cond delay="100"/>
                            </p:stCondLst>
                            <p:childTnLst>
                              <p:par>
                                <p:cTn id="19" presetID="1" presetClass="entr" presetSubtype="0"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nodeType="afterGroup">
                            <p:stCondLst>
                              <p:cond delay="200"/>
                            </p:stCondLst>
                            <p:childTnLst>
                              <p:par>
                                <p:cTn id="22" presetID="1" presetClass="entr" presetSubtype="0" fill="hold" nodeType="afterEffect">
                                  <p:stCondLst>
                                    <p:cond delay="10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nodeType="afterGroup">
                            <p:stCondLst>
                              <p:cond delay="300"/>
                            </p:stCondLst>
                            <p:childTnLst>
                              <p:par>
                                <p:cTn id="25" presetID="1" presetClass="entr" presetSubtype="0" fill="hold" nodeType="afterEffect">
                                  <p:stCondLst>
                                    <p:cond delay="100"/>
                                  </p:stCondLst>
                                  <p:childTnLst>
                                    <p:set>
                                      <p:cBhvr>
                                        <p:cTn id="26" dur="1" fill="hold">
                                          <p:stCondLst>
                                            <p:cond delay="0"/>
                                          </p:stCondLst>
                                        </p:cTn>
                                        <p:tgtEl>
                                          <p:spTgt spid="4"/>
                                        </p:tgtEl>
                                        <p:attrNameLst>
                                          <p:attrName>style.visibility</p:attrName>
                                        </p:attrNameLst>
                                      </p:cBhvr>
                                      <p:to>
                                        <p:strVal val="visible"/>
                                      </p:to>
                                    </p:set>
                                  </p:childTnLst>
                                </p:cTn>
                              </p:par>
                            </p:childTnLst>
                          </p:cTn>
                        </p:par>
                        <p:par>
                          <p:cTn id="27" fill="hold" nodeType="afterGroup">
                            <p:stCondLst>
                              <p:cond delay="400"/>
                            </p:stCondLst>
                            <p:childTnLst>
                              <p:par>
                                <p:cTn id="28" presetID="1" presetClass="entr" presetSubtype="0" fill="hold" nodeType="afterEffect">
                                  <p:stCondLst>
                                    <p:cond delay="100"/>
                                  </p:stCondLst>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100"/>
                                  </p:stCondLst>
                                  <p:childTnLst>
                                    <p:set>
                                      <p:cBhvr>
                                        <p:cTn id="32" dur="1" fill="hold">
                                          <p:stCondLst>
                                            <p:cond delay="0"/>
                                          </p:stCondLst>
                                        </p:cTn>
                                        <p:tgtEl>
                                          <p:spTgt spid="11"/>
                                        </p:tgtEl>
                                        <p:attrNameLst>
                                          <p:attrName>style.visibility</p:attrName>
                                        </p:attrNameLst>
                                      </p:cBhvr>
                                      <p:to>
                                        <p:strVal val="visible"/>
                                      </p:to>
                                    </p:set>
                                  </p:childTnLst>
                                </p:cTn>
                              </p:par>
                            </p:childTnLst>
                          </p:cTn>
                        </p:par>
                        <p:par>
                          <p:cTn id="33" fill="hold" nodeType="afterGroup">
                            <p:stCondLst>
                              <p:cond delay="600"/>
                            </p:stCondLst>
                            <p:childTnLst>
                              <p:par>
                                <p:cTn id="34" presetID="1" presetClass="entr" presetSubtype="0" fill="hold" nodeType="afterEffect">
                                  <p:stCondLst>
                                    <p:cond delay="10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6"/>
          <p:cNvSpPr>
            <a:spLocks noGrp="1" noChangeArrowheads="1"/>
          </p:cNvSpPr>
          <p:nvPr>
            <p:ph type="title"/>
          </p:nvPr>
        </p:nvSpPr>
        <p:spPr/>
        <p:txBody>
          <a:bodyPr rIns="132080"/>
          <a:lstStyle/>
          <a:p>
            <a:r>
              <a:rPr lang="en-US" dirty="0"/>
              <a:t>Round-robin: Example</a:t>
            </a:r>
          </a:p>
        </p:txBody>
      </p:sp>
      <p:graphicFrame>
        <p:nvGraphicFramePr>
          <p:cNvPr id="33799" name="Group 7"/>
          <p:cNvGraphicFramePr>
            <a:graphicFrameLocks noGrp="1"/>
          </p:cNvGraphicFramePr>
          <p:nvPr/>
        </p:nvGraphicFramePr>
        <p:xfrm>
          <a:off x="949325" y="1981200"/>
          <a:ext cx="7661275" cy="1641475"/>
        </p:xfrm>
        <a:graphic>
          <a:graphicData uri="http://schemas.openxmlformats.org/drawingml/2006/table">
            <a:tbl>
              <a:tblPr/>
              <a:tblGrid>
                <a:gridCol w="1766888"/>
                <a:gridCol w="1885950"/>
                <a:gridCol w="1296987"/>
                <a:gridCol w="2711450"/>
              </a:tblGrid>
              <a:tr h="422275">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36899" name="Rectangle 65"/>
          <p:cNvSpPr>
            <a:spLocks/>
          </p:cNvSpPr>
          <p:nvPr/>
        </p:nvSpPr>
        <p:spPr bwMode="auto">
          <a:xfrm>
            <a:off x="669925" y="4684713"/>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grpSp>
        <p:nvGrpSpPr>
          <p:cNvPr id="36900" name="Group 46"/>
          <p:cNvGrpSpPr>
            <a:grpSpLocks/>
          </p:cNvGrpSpPr>
          <p:nvPr/>
        </p:nvGrpSpPr>
        <p:grpSpPr bwMode="auto">
          <a:xfrm>
            <a:off x="762000" y="4249738"/>
            <a:ext cx="381000" cy="398462"/>
            <a:chOff x="762000" y="4249579"/>
            <a:chExt cx="381000" cy="398621"/>
          </a:xfrm>
        </p:grpSpPr>
        <p:sp>
          <p:nvSpPr>
            <p:cNvPr id="36935" name="Rectangle 67"/>
            <p:cNvSpPr>
              <a:spLocks/>
            </p:cNvSpPr>
            <p:nvPr/>
          </p:nvSpPr>
          <p:spPr bwMode="auto">
            <a:xfrm>
              <a:off x="762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6" name="Rectangle 70"/>
            <p:cNvSpPr>
              <a:spLocks/>
            </p:cNvSpPr>
            <p:nvPr/>
          </p:nvSpPr>
          <p:spPr bwMode="auto">
            <a:xfrm>
              <a:off x="762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sp>
        <p:nvSpPr>
          <p:cNvPr id="36901" name="Rectangle 80"/>
          <p:cNvSpPr>
            <a:spLocks/>
          </p:cNvSpPr>
          <p:nvPr/>
        </p:nvSpPr>
        <p:spPr bwMode="auto">
          <a:xfrm>
            <a:off x="4343400" y="4724400"/>
            <a:ext cx="407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10</a:t>
            </a:r>
          </a:p>
        </p:txBody>
      </p:sp>
      <p:sp>
        <p:nvSpPr>
          <p:cNvPr id="36902" name="Rectangle 88"/>
          <p:cNvSpPr>
            <a:spLocks/>
          </p:cNvSpPr>
          <p:nvPr/>
        </p:nvSpPr>
        <p:spPr bwMode="auto">
          <a:xfrm>
            <a:off x="1219200" y="5029200"/>
            <a:ext cx="22288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4</a:t>
            </a:r>
          </a:p>
          <a:p>
            <a:pPr marL="39688"/>
            <a:r>
              <a:rPr lang="en-US" sz="2000">
                <a:latin typeface="Arial" charset="0"/>
                <a:cs typeface="Arial" charset="0"/>
                <a:sym typeface="Arial" charset="0"/>
              </a:rPr>
              <a:t>P2 waiting time: 6</a:t>
            </a:r>
          </a:p>
          <a:p>
            <a:pPr marL="39688"/>
            <a:r>
              <a:rPr lang="en-US" sz="2000">
                <a:latin typeface="Arial" charset="0"/>
                <a:cs typeface="Arial" charset="0"/>
                <a:sym typeface="Arial" charset="0"/>
              </a:rPr>
              <a:t>P3 waiting time: 6 </a:t>
            </a:r>
          </a:p>
        </p:txBody>
      </p:sp>
      <p:sp>
        <p:nvSpPr>
          <p:cNvPr id="36903" name="Rectangle 89"/>
          <p:cNvSpPr>
            <a:spLocks/>
          </p:cNvSpPr>
          <p:nvPr/>
        </p:nvSpPr>
        <p:spPr bwMode="auto">
          <a:xfrm>
            <a:off x="3886200" y="5181600"/>
            <a:ext cx="48561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r>
              <a:rPr lang="en-US" sz="2400">
                <a:latin typeface="Arial" charset="0"/>
                <a:cs typeface="Arial" charset="0"/>
                <a:sym typeface="Arial" charset="0"/>
              </a:rPr>
              <a:t>  (4+6+6)/3 = 5.33</a:t>
            </a:r>
          </a:p>
        </p:txBody>
      </p:sp>
      <p:grpSp>
        <p:nvGrpSpPr>
          <p:cNvPr id="36906" name="Group 49"/>
          <p:cNvGrpSpPr>
            <a:grpSpLocks/>
          </p:cNvGrpSpPr>
          <p:nvPr/>
        </p:nvGrpSpPr>
        <p:grpSpPr bwMode="auto">
          <a:xfrm>
            <a:off x="1905000" y="4249738"/>
            <a:ext cx="381000" cy="398462"/>
            <a:chOff x="1905000" y="4249579"/>
            <a:chExt cx="381000" cy="398621"/>
          </a:xfrm>
        </p:grpSpPr>
        <p:sp>
          <p:nvSpPr>
            <p:cNvPr id="36933" name="Rectangle 73"/>
            <p:cNvSpPr>
              <a:spLocks/>
            </p:cNvSpPr>
            <p:nvPr/>
          </p:nvSpPr>
          <p:spPr bwMode="auto">
            <a:xfrm>
              <a:off x="1905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4" name="Rectangle 70"/>
            <p:cNvSpPr>
              <a:spLocks/>
            </p:cNvSpPr>
            <p:nvPr/>
          </p:nvSpPr>
          <p:spPr bwMode="auto">
            <a:xfrm>
              <a:off x="1905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36907" name="Group 52"/>
          <p:cNvGrpSpPr>
            <a:grpSpLocks/>
          </p:cNvGrpSpPr>
          <p:nvPr/>
        </p:nvGrpSpPr>
        <p:grpSpPr bwMode="auto">
          <a:xfrm>
            <a:off x="3048000" y="4249738"/>
            <a:ext cx="381000" cy="398462"/>
            <a:chOff x="3048000" y="4249579"/>
            <a:chExt cx="381000" cy="398621"/>
          </a:xfrm>
        </p:grpSpPr>
        <p:sp>
          <p:nvSpPr>
            <p:cNvPr id="36931" name="Rectangle 76"/>
            <p:cNvSpPr>
              <a:spLocks/>
            </p:cNvSpPr>
            <p:nvPr/>
          </p:nvSpPr>
          <p:spPr bwMode="auto">
            <a:xfrm>
              <a:off x="3048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2" name="Rectangle 70"/>
            <p:cNvSpPr>
              <a:spLocks/>
            </p:cNvSpPr>
            <p:nvPr/>
          </p:nvSpPr>
          <p:spPr bwMode="auto">
            <a:xfrm>
              <a:off x="3048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36908" name="Group 47"/>
          <p:cNvGrpSpPr>
            <a:grpSpLocks/>
          </p:cNvGrpSpPr>
          <p:nvPr/>
        </p:nvGrpSpPr>
        <p:grpSpPr bwMode="auto">
          <a:xfrm>
            <a:off x="1143000" y="4249738"/>
            <a:ext cx="381000" cy="398462"/>
            <a:chOff x="1143000" y="4249579"/>
            <a:chExt cx="381000" cy="398621"/>
          </a:xfrm>
        </p:grpSpPr>
        <p:sp>
          <p:nvSpPr>
            <p:cNvPr id="36929" name="Rectangle 68"/>
            <p:cNvSpPr>
              <a:spLocks/>
            </p:cNvSpPr>
            <p:nvPr/>
          </p:nvSpPr>
          <p:spPr bwMode="auto">
            <a:xfrm>
              <a:off x="1143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30" name="Rectangle 70"/>
            <p:cNvSpPr>
              <a:spLocks/>
            </p:cNvSpPr>
            <p:nvPr/>
          </p:nvSpPr>
          <p:spPr bwMode="auto">
            <a:xfrm>
              <a:off x="1143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09" name="Group 50"/>
          <p:cNvGrpSpPr>
            <a:grpSpLocks/>
          </p:cNvGrpSpPr>
          <p:nvPr/>
        </p:nvGrpSpPr>
        <p:grpSpPr bwMode="auto">
          <a:xfrm>
            <a:off x="2286000" y="4249738"/>
            <a:ext cx="381000" cy="398462"/>
            <a:chOff x="2286000" y="4249579"/>
            <a:chExt cx="381000" cy="398621"/>
          </a:xfrm>
        </p:grpSpPr>
        <p:sp>
          <p:nvSpPr>
            <p:cNvPr id="36927" name="Rectangle 74"/>
            <p:cNvSpPr>
              <a:spLocks/>
            </p:cNvSpPr>
            <p:nvPr/>
          </p:nvSpPr>
          <p:spPr bwMode="auto">
            <a:xfrm>
              <a:off x="2286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8" name="Rectangle 70"/>
            <p:cNvSpPr>
              <a:spLocks/>
            </p:cNvSpPr>
            <p:nvPr/>
          </p:nvSpPr>
          <p:spPr bwMode="auto">
            <a:xfrm>
              <a:off x="2286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0" name="Group 53"/>
          <p:cNvGrpSpPr>
            <a:grpSpLocks/>
          </p:cNvGrpSpPr>
          <p:nvPr/>
        </p:nvGrpSpPr>
        <p:grpSpPr bwMode="auto">
          <a:xfrm>
            <a:off x="3429000" y="4249738"/>
            <a:ext cx="381000" cy="398462"/>
            <a:chOff x="3429000" y="4249579"/>
            <a:chExt cx="381000" cy="398621"/>
          </a:xfrm>
        </p:grpSpPr>
        <p:sp>
          <p:nvSpPr>
            <p:cNvPr id="36925" name="Rectangle 77"/>
            <p:cNvSpPr>
              <a:spLocks/>
            </p:cNvSpPr>
            <p:nvPr/>
          </p:nvSpPr>
          <p:spPr bwMode="auto">
            <a:xfrm>
              <a:off x="3429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6" name="Rectangle 70"/>
            <p:cNvSpPr>
              <a:spLocks/>
            </p:cNvSpPr>
            <p:nvPr/>
          </p:nvSpPr>
          <p:spPr bwMode="auto">
            <a:xfrm>
              <a:off x="3429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1" name="Group 55"/>
          <p:cNvGrpSpPr>
            <a:grpSpLocks/>
          </p:cNvGrpSpPr>
          <p:nvPr/>
        </p:nvGrpSpPr>
        <p:grpSpPr bwMode="auto">
          <a:xfrm>
            <a:off x="4191000" y="4249738"/>
            <a:ext cx="381000" cy="398462"/>
            <a:chOff x="4191000" y="4249579"/>
            <a:chExt cx="381000" cy="398621"/>
          </a:xfrm>
        </p:grpSpPr>
        <p:sp>
          <p:nvSpPr>
            <p:cNvPr id="36923" name="Rectangle 79"/>
            <p:cNvSpPr>
              <a:spLocks/>
            </p:cNvSpPr>
            <p:nvPr/>
          </p:nvSpPr>
          <p:spPr bwMode="auto">
            <a:xfrm>
              <a:off x="4191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4" name="Rectangle 70"/>
            <p:cNvSpPr>
              <a:spLocks/>
            </p:cNvSpPr>
            <p:nvPr/>
          </p:nvSpPr>
          <p:spPr bwMode="auto">
            <a:xfrm>
              <a:off x="4191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2" name="Group 48"/>
          <p:cNvGrpSpPr>
            <a:grpSpLocks/>
          </p:cNvGrpSpPr>
          <p:nvPr/>
        </p:nvGrpSpPr>
        <p:grpSpPr bwMode="auto">
          <a:xfrm>
            <a:off x="1524000" y="4249738"/>
            <a:ext cx="381000" cy="398462"/>
            <a:chOff x="1524000" y="4249579"/>
            <a:chExt cx="381000" cy="398621"/>
          </a:xfrm>
        </p:grpSpPr>
        <p:sp>
          <p:nvSpPr>
            <p:cNvPr id="36921" name="Rectangle 69"/>
            <p:cNvSpPr>
              <a:spLocks/>
            </p:cNvSpPr>
            <p:nvPr/>
          </p:nvSpPr>
          <p:spPr bwMode="auto">
            <a:xfrm>
              <a:off x="1524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22" name="Rectangle 70"/>
            <p:cNvSpPr>
              <a:spLocks/>
            </p:cNvSpPr>
            <p:nvPr/>
          </p:nvSpPr>
          <p:spPr bwMode="auto">
            <a:xfrm>
              <a:off x="1524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36913" name="Group 51"/>
          <p:cNvGrpSpPr>
            <a:grpSpLocks/>
          </p:cNvGrpSpPr>
          <p:nvPr/>
        </p:nvGrpSpPr>
        <p:grpSpPr bwMode="auto">
          <a:xfrm>
            <a:off x="2667000" y="4249738"/>
            <a:ext cx="381000" cy="398462"/>
            <a:chOff x="2667000" y="4249579"/>
            <a:chExt cx="381000" cy="398621"/>
          </a:xfrm>
        </p:grpSpPr>
        <p:sp>
          <p:nvSpPr>
            <p:cNvPr id="36919" name="Rectangle 75"/>
            <p:cNvSpPr>
              <a:spLocks/>
            </p:cNvSpPr>
            <p:nvPr/>
          </p:nvSpPr>
          <p:spPr bwMode="auto">
            <a:xfrm>
              <a:off x="2667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20" name="Rectangle 70"/>
            <p:cNvSpPr>
              <a:spLocks/>
            </p:cNvSpPr>
            <p:nvPr/>
          </p:nvSpPr>
          <p:spPr bwMode="auto">
            <a:xfrm>
              <a:off x="2667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36914" name="Group 54"/>
          <p:cNvGrpSpPr>
            <a:grpSpLocks/>
          </p:cNvGrpSpPr>
          <p:nvPr/>
        </p:nvGrpSpPr>
        <p:grpSpPr bwMode="auto">
          <a:xfrm>
            <a:off x="3810000" y="4249738"/>
            <a:ext cx="381000" cy="398462"/>
            <a:chOff x="3810000" y="4249579"/>
            <a:chExt cx="381000" cy="398621"/>
          </a:xfrm>
        </p:grpSpPr>
        <p:sp>
          <p:nvSpPr>
            <p:cNvPr id="36917" name="Rectangle 78"/>
            <p:cNvSpPr>
              <a:spLocks/>
            </p:cNvSpPr>
            <p:nvPr/>
          </p:nvSpPr>
          <p:spPr bwMode="auto">
            <a:xfrm>
              <a:off x="3810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18" name="Rectangle 70"/>
            <p:cNvSpPr>
              <a:spLocks/>
            </p:cNvSpPr>
            <p:nvPr/>
          </p:nvSpPr>
          <p:spPr bwMode="auto">
            <a:xfrm>
              <a:off x="3810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sp>
        <p:nvSpPr>
          <p:cNvPr id="36915" name="Line 64"/>
          <p:cNvSpPr>
            <a:spLocks noChangeShapeType="1"/>
          </p:cNvSpPr>
          <p:nvPr/>
        </p:nvSpPr>
        <p:spPr bwMode="auto">
          <a:xfrm>
            <a:off x="762000" y="4646613"/>
            <a:ext cx="8001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916" name="Rectangle 66"/>
          <p:cNvSpPr>
            <a:spLocks/>
          </p:cNvSpPr>
          <p:nvPr/>
        </p:nvSpPr>
        <p:spPr bwMode="auto">
          <a:xfrm>
            <a:off x="1598613" y="3686175"/>
            <a:ext cx="632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Suppose time quantum is 1 unit and P1, P2 &amp; P3 never block</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Round-</a:t>
            </a:r>
            <a:r>
              <a:rPr lang="en-US" dirty="0" smtClean="0"/>
              <a:t>robin: Summary</a:t>
            </a:r>
            <a:endParaRPr lang="en-US" dirty="0"/>
          </a:p>
        </p:txBody>
      </p:sp>
      <p:sp>
        <p:nvSpPr>
          <p:cNvPr id="37891" name="Content Placeholder 2"/>
          <p:cNvSpPr>
            <a:spLocks noGrp="1"/>
          </p:cNvSpPr>
          <p:nvPr>
            <p:ph type="body" sz="quarter" idx="10"/>
          </p:nvPr>
        </p:nvSpPr>
        <p:spPr/>
        <p:txBody>
          <a:bodyPr/>
          <a:lstStyle/>
          <a:p>
            <a:r>
              <a:rPr lang="en-US" dirty="0"/>
              <a:t>Advantages</a:t>
            </a:r>
          </a:p>
          <a:p>
            <a:pPr lvl="1"/>
            <a:r>
              <a:rPr lang="en-US" dirty="0" smtClean="0"/>
              <a:t>Jobs get </a:t>
            </a:r>
            <a:r>
              <a:rPr lang="en-US" dirty="0"/>
              <a:t>fair share of CPU</a:t>
            </a:r>
          </a:p>
          <a:p>
            <a:pPr lvl="1"/>
            <a:r>
              <a:rPr lang="en-US" dirty="0"/>
              <a:t>Shortest jobs finish relatively quickly</a:t>
            </a:r>
          </a:p>
          <a:p>
            <a:r>
              <a:rPr lang="en-US" dirty="0"/>
              <a:t>Disadvantages</a:t>
            </a:r>
          </a:p>
          <a:p>
            <a:pPr lvl="1"/>
            <a:r>
              <a:rPr lang="en-US" dirty="0" smtClean="0"/>
              <a:t>Larger than optimal average </a:t>
            </a:r>
            <a:r>
              <a:rPr lang="en-US" dirty="0"/>
              <a:t>waiting </a:t>
            </a:r>
            <a:r>
              <a:rPr lang="en-US" dirty="0" smtClean="0"/>
              <a:t>time</a:t>
            </a:r>
            <a:endParaRPr lang="en-US" dirty="0"/>
          </a:p>
          <a:p>
            <a:pPr lvl="2"/>
            <a:r>
              <a:rPr lang="en-US" dirty="0"/>
              <a:t>Example: 10 jobs each requiring 10 time slices</a:t>
            </a:r>
          </a:p>
          <a:p>
            <a:pPr lvl="2"/>
            <a:r>
              <a:rPr lang="en-US" dirty="0"/>
              <a:t>RR: All complete after about 100 time slices</a:t>
            </a:r>
          </a:p>
          <a:p>
            <a:pPr lvl="2"/>
            <a:r>
              <a:rPr lang="en-US" dirty="0"/>
              <a:t>FCFS performs </a:t>
            </a:r>
            <a:r>
              <a:rPr lang="en-US" dirty="0" smtClean="0"/>
              <a:t>about 2x better</a:t>
            </a:r>
            <a:r>
              <a:rPr lang="en-US" dirty="0"/>
              <a:t>!</a:t>
            </a:r>
          </a:p>
          <a:p>
            <a:pPr lvl="1"/>
            <a:r>
              <a:rPr lang="en-US" dirty="0"/>
              <a:t>Performance depends on length of time quantum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9" name="Rectangle 6"/>
          <p:cNvSpPr>
            <a:spLocks noGrp="1" noChangeArrowheads="1"/>
          </p:cNvSpPr>
          <p:nvPr>
            <p:ph type="title"/>
          </p:nvPr>
        </p:nvSpPr>
        <p:spPr/>
        <p:txBody>
          <a:bodyPr/>
          <a:lstStyle/>
          <a:p>
            <a:r>
              <a:rPr lang="en-US" dirty="0"/>
              <a:t>Choosing the time </a:t>
            </a:r>
            <a:r>
              <a:rPr lang="en-US" dirty="0" smtClean="0"/>
              <a:t>quantum</a:t>
            </a:r>
            <a:endParaRPr lang="en-US" dirty="0"/>
          </a:p>
        </p:txBody>
      </p:sp>
      <p:sp>
        <p:nvSpPr>
          <p:cNvPr id="34823"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smtClean="0">
                <a:ea typeface="+mn-ea"/>
              </a:rPr>
              <a:t>How should we choose the time quantum?</a:t>
            </a:r>
          </a:p>
          <a:p>
            <a:pPr>
              <a:buFont typeface="Wingdings" pitchFamily="2" charset="2"/>
              <a:buChar char="n"/>
              <a:defRPr/>
            </a:pPr>
            <a:r>
              <a:rPr lang="en-US" dirty="0" smtClean="0">
                <a:ea typeface="+mn-ea"/>
              </a:rPr>
              <a:t>Time quantum too large</a:t>
            </a:r>
          </a:p>
          <a:p>
            <a:pPr lvl="1">
              <a:defRPr/>
            </a:pPr>
            <a:r>
              <a:rPr lang="en-US" dirty="0" smtClean="0"/>
              <a:t>FIFO behavior </a:t>
            </a:r>
          </a:p>
          <a:p>
            <a:pPr lvl="1">
              <a:defRPr/>
            </a:pPr>
            <a:r>
              <a:rPr lang="en-US" dirty="0" smtClean="0"/>
              <a:t>Poor response time</a:t>
            </a:r>
          </a:p>
          <a:p>
            <a:pPr>
              <a:buFont typeface="Wingdings" pitchFamily="2" charset="2"/>
              <a:buChar char="n"/>
              <a:defRPr/>
            </a:pPr>
            <a:r>
              <a:rPr lang="en-US" dirty="0" smtClean="0">
                <a:ea typeface="+mn-ea"/>
              </a:rPr>
              <a:t>Time quantum too small</a:t>
            </a:r>
          </a:p>
          <a:p>
            <a:pPr lvl="1">
              <a:defRPr/>
            </a:pPr>
            <a:r>
              <a:rPr lang="en-US" dirty="0" smtClean="0"/>
              <a:t>Too many context switches (overhead) </a:t>
            </a:r>
          </a:p>
          <a:p>
            <a:pPr lvl="1">
              <a:defRPr/>
            </a:pPr>
            <a:r>
              <a:rPr lang="en-US" dirty="0" smtClean="0"/>
              <a:t>Inefficient CPU utilization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time quantum</a:t>
            </a:r>
            <a:endParaRPr lang="en-US" dirty="0"/>
          </a:p>
        </p:txBody>
      </p:sp>
      <p:sp>
        <p:nvSpPr>
          <p:cNvPr id="3" name="Text Placeholder 2"/>
          <p:cNvSpPr>
            <a:spLocks noGrp="1"/>
          </p:cNvSpPr>
          <p:nvPr>
            <p:ph type="body" sz="quarter" idx="10"/>
          </p:nvPr>
        </p:nvSpPr>
        <p:spPr/>
        <p:txBody>
          <a:bodyPr>
            <a:normAutofit/>
          </a:bodyPr>
          <a:lstStyle/>
          <a:p>
            <a:r>
              <a:rPr lang="en-US" dirty="0" smtClean="0"/>
              <a:t>Heuristic</a:t>
            </a:r>
            <a:endParaRPr lang="en-US" dirty="0"/>
          </a:p>
          <a:p>
            <a:pPr lvl="1"/>
            <a:r>
              <a:rPr lang="en-US" dirty="0"/>
              <a:t>70-80% of jobs block within time-slice </a:t>
            </a:r>
          </a:p>
          <a:p>
            <a:r>
              <a:rPr lang="en-US" dirty="0"/>
              <a:t>Typical quantum: 1-10 </a:t>
            </a:r>
            <a:r>
              <a:rPr lang="en-US" dirty="0" err="1"/>
              <a:t>ms</a:t>
            </a:r>
            <a:endParaRPr lang="en-US" dirty="0"/>
          </a:p>
          <a:p>
            <a:pPr lvl="1"/>
            <a:r>
              <a:rPr lang="en-US" dirty="0"/>
              <a:t>Large enough that overhead is small percentage</a:t>
            </a:r>
          </a:p>
          <a:p>
            <a:pPr lvl="1"/>
            <a:r>
              <a:rPr lang="en-US" dirty="0"/>
              <a:t>Small enough to give illusion of </a:t>
            </a:r>
            <a:r>
              <a:rPr lang="en-US" dirty="0" smtClean="0"/>
              <a:t>concurrency</a:t>
            </a:r>
            <a:endParaRPr lang="en-US" dirty="0"/>
          </a:p>
          <a:p>
            <a:r>
              <a:rPr lang="en-US" dirty="0"/>
              <a:t>Question</a:t>
            </a:r>
          </a:p>
          <a:p>
            <a:pPr lvl="1"/>
            <a:r>
              <a:rPr lang="en-US" dirty="0"/>
              <a:t>If quantum is set to </a:t>
            </a:r>
            <a:r>
              <a:rPr lang="en-US" dirty="0" smtClean="0"/>
              <a:t>10 </a:t>
            </a:r>
            <a:r>
              <a:rPr lang="en-US" dirty="0" err="1"/>
              <a:t>ms</a:t>
            </a:r>
            <a:r>
              <a:rPr lang="en-US" dirty="0"/>
              <a:t>, does this mean next process selected for execution will always wait </a:t>
            </a:r>
            <a:r>
              <a:rPr lang="en-US" dirty="0" smtClean="0"/>
              <a:t>10 </a:t>
            </a:r>
            <a:r>
              <a:rPr lang="en-US" dirty="0" err="1"/>
              <a:t>ms</a:t>
            </a:r>
            <a:r>
              <a:rPr lang="en-US" dirty="0"/>
              <a:t> before running?</a:t>
            </a:r>
          </a:p>
          <a:p>
            <a:endParaRPr lang="en-US" dirty="0"/>
          </a:p>
          <a:p>
            <a:endParaRPr lang="en-US" dirty="0"/>
          </a:p>
        </p:txBody>
      </p:sp>
    </p:spTree>
    <p:extLst>
      <p:ext uri="{BB962C8B-B14F-4D97-AF65-F5344CB8AC3E}">
        <p14:creationId xmlns:p14="http://schemas.microsoft.com/office/powerpoint/2010/main" val="26210966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p:txBody>
          <a:bodyPr/>
          <a:lstStyle/>
          <a:p>
            <a:r>
              <a:rPr lang="en-US" dirty="0"/>
              <a:t>Process s</a:t>
            </a:r>
            <a:r>
              <a:rPr lang="en-US" dirty="0" smtClean="0"/>
              <a:t>cheduling</a:t>
            </a:r>
            <a:endParaRPr lang="en-US" dirty="0"/>
          </a:p>
        </p:txBody>
      </p:sp>
      <p:sp>
        <p:nvSpPr>
          <p:cNvPr id="4099" name="Rectangle 8"/>
          <p:cNvSpPr>
            <a:spLocks noGrp="1" noChangeArrowheads="1"/>
          </p:cNvSpPr>
          <p:nvPr>
            <p:ph type="body" sz="quarter" idx="10"/>
          </p:nvPr>
        </p:nvSpPr>
        <p:spPr/>
        <p:txBody>
          <a:bodyPr/>
          <a:lstStyle/>
          <a:p>
            <a:pPr>
              <a:buNone/>
            </a:pPr>
            <a:r>
              <a:rPr lang="en-US" dirty="0"/>
              <a:t>Deciding which process/thread should occupy </a:t>
            </a:r>
            <a:r>
              <a:rPr lang="en-US" dirty="0" smtClean="0"/>
              <a:t>each resource </a:t>
            </a:r>
            <a:r>
              <a:rPr lang="en-US" dirty="0"/>
              <a:t>(CPU, disk, </a:t>
            </a:r>
            <a:r>
              <a:rPr lang="en-US" dirty="0" smtClean="0"/>
              <a:t>etc.) at each moment</a:t>
            </a:r>
          </a:p>
          <a:p>
            <a:pPr>
              <a:buNone/>
            </a:pPr>
            <a:r>
              <a:rPr lang="en-US" dirty="0" smtClean="0"/>
              <a:t>Scheduling is everywhere...</a:t>
            </a:r>
          </a:p>
          <a:p>
            <a:pPr lvl="1"/>
            <a:r>
              <a:rPr lang="en-US" dirty="0"/>
              <a:t>disk reads</a:t>
            </a:r>
          </a:p>
          <a:p>
            <a:pPr lvl="1"/>
            <a:r>
              <a:rPr lang="en-US" dirty="0" smtClean="0"/>
              <a:t>process/thread resource allocation</a:t>
            </a:r>
          </a:p>
          <a:p>
            <a:pPr lvl="1"/>
            <a:r>
              <a:rPr lang="en-US" dirty="0" smtClean="0"/>
              <a:t>servicing clients in a web server</a:t>
            </a:r>
          </a:p>
          <a:p>
            <a:pPr lvl="1"/>
            <a:r>
              <a:rPr lang="en-US" dirty="0" smtClean="0"/>
              <a:t>compute jobs in clusters / data centers</a:t>
            </a:r>
          </a:p>
          <a:p>
            <a:pPr lvl="1"/>
            <a:r>
              <a:rPr lang="en-US" dirty="0" smtClean="0"/>
              <a:t>jobs using physical machines in factories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Linux scheduler</a:t>
            </a:r>
            <a:endParaRPr lang="en-US" dirty="0"/>
          </a:p>
        </p:txBody>
      </p:sp>
      <p:sp>
        <p:nvSpPr>
          <p:cNvPr id="3" name="Text Placeholder 2"/>
          <p:cNvSpPr>
            <a:spLocks noGrp="1"/>
          </p:cNvSpPr>
          <p:nvPr>
            <p:ph type="body" sz="quarter" idx="10"/>
          </p:nvPr>
        </p:nvSpPr>
        <p:spPr/>
        <p:txBody>
          <a:bodyPr>
            <a:normAutofit/>
          </a:bodyPr>
          <a:lstStyle/>
          <a:p>
            <a:r>
              <a:rPr lang="en-US" dirty="0" smtClean="0"/>
              <a:t>Time</a:t>
            </a:r>
            <a:r>
              <a:rPr lang="en-US" dirty="0"/>
              <a:t>-sharing </a:t>
            </a:r>
            <a:r>
              <a:rPr lang="en-US" dirty="0" smtClean="0"/>
              <a:t>scheduler</a:t>
            </a:r>
          </a:p>
          <a:p>
            <a:pPr lvl="1"/>
            <a:r>
              <a:rPr lang="en-US" dirty="0" smtClean="0"/>
              <a:t>assigns </a:t>
            </a:r>
            <a:r>
              <a:rPr lang="en-US" dirty="0"/>
              <a:t>a time-slice or quantum to each </a:t>
            </a:r>
            <a:r>
              <a:rPr lang="en-US" dirty="0" smtClean="0"/>
              <a:t>process</a:t>
            </a:r>
            <a:endParaRPr lang="en-US" dirty="0"/>
          </a:p>
          <a:p>
            <a:r>
              <a:rPr lang="en-US" dirty="0" smtClean="0"/>
              <a:t>Each processes has a dynamic </a:t>
            </a:r>
            <a:r>
              <a:rPr lang="en-US" dirty="0"/>
              <a:t>priority that can be changed by user using </a:t>
            </a:r>
            <a:r>
              <a:rPr lang="en-US" dirty="0" smtClean="0"/>
              <a:t>the </a:t>
            </a:r>
            <a:r>
              <a:rPr lang="en-US" sz="2000" dirty="0" smtClean="0">
                <a:solidFill>
                  <a:srgbClr val="FF6600"/>
                </a:solidFill>
                <a:latin typeface="Monaco"/>
                <a:cs typeface="Monaco"/>
              </a:rPr>
              <a:t>nice</a:t>
            </a:r>
            <a:r>
              <a:rPr lang="en-US" dirty="0" smtClean="0">
                <a:solidFill>
                  <a:srgbClr val="FF6600"/>
                </a:solidFill>
              </a:rPr>
              <a:t> </a:t>
            </a:r>
            <a:r>
              <a:rPr lang="en-US" dirty="0"/>
              <a:t>command</a:t>
            </a:r>
            <a:r>
              <a:rPr lang="en-US" dirty="0" smtClean="0"/>
              <a:t>:</a:t>
            </a:r>
            <a:endParaRPr lang="en-US" dirty="0"/>
          </a:p>
          <a:p>
            <a:pPr lvl="1"/>
            <a:r>
              <a:rPr lang="en-US" dirty="0"/>
              <a:t>very high nice values (+19) provide  little CPU time to  a  process  whenever  there  is any other higher priority load on the system; </a:t>
            </a:r>
          </a:p>
          <a:p>
            <a:pPr lvl="1"/>
            <a:r>
              <a:rPr lang="en-US" dirty="0"/>
              <a:t>low nice values (-20) deliver most of the CPU to the selected application that requires it (e.g., audio application).</a:t>
            </a:r>
          </a:p>
          <a:p>
            <a:endParaRPr lang="en-US" dirty="0"/>
          </a:p>
        </p:txBody>
      </p:sp>
    </p:spTree>
    <p:extLst>
      <p:ext uri="{BB962C8B-B14F-4D97-AF65-F5344CB8AC3E}">
        <p14:creationId xmlns:p14="http://schemas.microsoft.com/office/powerpoint/2010/main" val="7690929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6"/>
          <p:cNvSpPr>
            <a:spLocks noGrp="1" noChangeArrowheads="1"/>
          </p:cNvSpPr>
          <p:nvPr>
            <p:ph type="title"/>
          </p:nvPr>
        </p:nvSpPr>
        <p:spPr/>
        <p:txBody>
          <a:bodyPr/>
          <a:lstStyle/>
          <a:p>
            <a:r>
              <a:rPr lang="en-US" dirty="0"/>
              <a:t>Setting priorities: nice</a:t>
            </a:r>
          </a:p>
        </p:txBody>
      </p:sp>
      <p:sp>
        <p:nvSpPr>
          <p:cNvPr id="45064" name="Rectangle 7"/>
          <p:cNvSpPr>
            <a:spLocks noGrp="1" noChangeArrowheads="1"/>
          </p:cNvSpPr>
          <p:nvPr>
            <p:ph type="body" sz="quarter" idx="10"/>
          </p:nvPr>
        </p:nvSpPr>
        <p:spPr/>
        <p:txBody>
          <a:bodyPr/>
          <a:lstStyle/>
          <a:p>
            <a:pPr eaLnBrk="1" hangingPunct="1">
              <a:lnSpc>
                <a:spcPct val="80000"/>
              </a:lnSpc>
              <a:buFont typeface="Wingdings" charset="0"/>
              <a:buNone/>
            </a:pPr>
            <a:r>
              <a:rPr lang="en-US" dirty="0"/>
              <a:t>nice [OPTION] [COMMAND [ARG]...]  </a:t>
            </a:r>
          </a:p>
          <a:p>
            <a:pPr lvl="1" eaLnBrk="1" hangingPunct="1">
              <a:lnSpc>
                <a:spcPct val="80000"/>
              </a:lnSpc>
            </a:pPr>
            <a:r>
              <a:rPr lang="en-US" dirty="0"/>
              <a:t>Run COMMAND with an adjusted niceness</a:t>
            </a:r>
          </a:p>
          <a:p>
            <a:pPr lvl="1" eaLnBrk="1" hangingPunct="1">
              <a:lnSpc>
                <a:spcPct val="80000"/>
              </a:lnSpc>
            </a:pPr>
            <a:r>
              <a:rPr lang="en-US" dirty="0"/>
              <a:t>With no COMMAND, print the current niceness. </a:t>
            </a:r>
          </a:p>
          <a:p>
            <a:pPr lvl="1" eaLnBrk="1" hangingPunct="1">
              <a:lnSpc>
                <a:spcPct val="80000"/>
              </a:lnSpc>
            </a:pPr>
            <a:r>
              <a:rPr lang="en-US" dirty="0" err="1"/>
              <a:t>Nicenesses</a:t>
            </a:r>
            <a:r>
              <a:rPr lang="en-US" dirty="0"/>
              <a:t> range from -20 (most favorable scheduling) to 19 (least favorable). </a:t>
            </a:r>
          </a:p>
          <a:p>
            <a:pPr eaLnBrk="1" hangingPunct="1">
              <a:lnSpc>
                <a:spcPct val="80000"/>
              </a:lnSpc>
            </a:pPr>
            <a:r>
              <a:rPr lang="en-US" dirty="0"/>
              <a:t>Options</a:t>
            </a:r>
          </a:p>
          <a:p>
            <a:pPr lvl="1" eaLnBrk="1" hangingPunct="1">
              <a:lnSpc>
                <a:spcPct val="80000"/>
              </a:lnSpc>
            </a:pPr>
            <a:r>
              <a:rPr lang="en-US" dirty="0"/>
              <a:t>-n, --adjustment=N </a:t>
            </a:r>
          </a:p>
          <a:p>
            <a:pPr lvl="2" eaLnBrk="1" hangingPunct="1">
              <a:lnSpc>
                <a:spcPct val="80000"/>
              </a:lnSpc>
            </a:pPr>
            <a:r>
              <a:rPr lang="en-US" dirty="0"/>
              <a:t>add integer N to the niceness (default 10) </a:t>
            </a:r>
          </a:p>
          <a:p>
            <a:pPr lvl="1" eaLnBrk="1" hangingPunct="1">
              <a:lnSpc>
                <a:spcPct val="80000"/>
              </a:lnSpc>
            </a:pPr>
            <a:r>
              <a:rPr lang="en-US" dirty="0"/>
              <a:t> --help </a:t>
            </a:r>
          </a:p>
          <a:p>
            <a:pPr lvl="2" eaLnBrk="1" hangingPunct="1">
              <a:lnSpc>
                <a:spcPct val="80000"/>
              </a:lnSpc>
            </a:pPr>
            <a:r>
              <a:rPr lang="en-US" dirty="0"/>
              <a:t>display this help and exit </a:t>
            </a:r>
          </a:p>
          <a:p>
            <a:pPr lvl="1" eaLnBrk="1" hangingPunct="1">
              <a:lnSpc>
                <a:spcPct val="80000"/>
              </a:lnSpc>
            </a:pPr>
            <a:r>
              <a:rPr lang="en-US" dirty="0"/>
              <a:t>--version </a:t>
            </a:r>
          </a:p>
          <a:p>
            <a:pPr lvl="2" eaLnBrk="1" hangingPunct="1">
              <a:lnSpc>
                <a:spcPct val="80000"/>
              </a:lnSpc>
            </a:pPr>
            <a:r>
              <a:rPr lang="en-US" dirty="0"/>
              <a:t>output version information and exit </a:t>
            </a:r>
          </a:p>
        </p:txBody>
      </p:sp>
    </p:spTree>
    <p:extLst>
      <p:ext uri="{BB962C8B-B14F-4D97-AF65-F5344CB8AC3E}">
        <p14:creationId xmlns:p14="http://schemas.microsoft.com/office/powerpoint/2010/main" val="3008489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Working with priorities </a:t>
            </a:r>
            <a:r>
              <a:rPr lang="en-US" dirty="0"/>
              <a:t>in C</a:t>
            </a:r>
          </a:p>
        </p:txBody>
      </p:sp>
      <p:sp>
        <p:nvSpPr>
          <p:cNvPr id="46083" name="Content Placeholder 2"/>
          <p:cNvSpPr>
            <a:spLocks noGrp="1"/>
          </p:cNvSpPr>
          <p:nvPr>
            <p:ph type="body" sz="quarter" idx="10"/>
          </p:nvPr>
        </p:nvSpPr>
        <p:spPr>
          <a:xfrm>
            <a:off x="685800" y="1524000"/>
            <a:ext cx="7661275" cy="4572000"/>
          </a:xfrm>
        </p:spPr>
        <p:txBody>
          <a:bodyPr>
            <a:normAutofit fontScale="70000" lnSpcReduction="20000"/>
          </a:bodyPr>
          <a:lstStyle/>
          <a:p>
            <a:pPr eaLnBrk="1" hangingPunct="1">
              <a:lnSpc>
                <a:spcPct val="80000"/>
              </a:lnSpc>
              <a:buFont typeface="Wingdings" charset="0"/>
              <a:buNone/>
            </a:pPr>
            <a:r>
              <a:rPr lang="en-US" dirty="0"/>
              <a:t>#include &lt;sys/</a:t>
            </a:r>
            <a:r>
              <a:rPr lang="en-US" dirty="0" err="1"/>
              <a:t>time.h</a:t>
            </a:r>
            <a:r>
              <a:rPr lang="en-US" dirty="0"/>
              <a:t>&gt;</a:t>
            </a:r>
          </a:p>
          <a:p>
            <a:pPr eaLnBrk="1" hangingPunct="1">
              <a:lnSpc>
                <a:spcPct val="80000"/>
              </a:lnSpc>
              <a:buFont typeface="Wingdings" charset="0"/>
              <a:buNone/>
            </a:pPr>
            <a:r>
              <a:rPr lang="en-US" dirty="0"/>
              <a:t>#include &lt;sys/</a:t>
            </a:r>
            <a:r>
              <a:rPr lang="en-US" dirty="0" err="1"/>
              <a:t>resource.h</a:t>
            </a:r>
            <a:r>
              <a:rPr lang="en-US" dirty="0"/>
              <a:t>&gt; </a:t>
            </a:r>
          </a:p>
          <a:p>
            <a:pPr eaLnBrk="1" hangingPunct="1">
              <a:lnSpc>
                <a:spcPct val="80000"/>
              </a:lnSpc>
              <a:buFont typeface="Wingdings" charset="0"/>
              <a:buNone/>
            </a:pPr>
            <a:r>
              <a:rPr lang="en-US" dirty="0" err="1">
                <a:solidFill>
                  <a:srgbClr val="FF6600"/>
                </a:solidFill>
              </a:rPr>
              <a:t>int</a:t>
            </a:r>
            <a:r>
              <a:rPr lang="en-US" dirty="0">
                <a:solidFill>
                  <a:srgbClr val="FF6600"/>
                </a:solidFill>
              </a:rPr>
              <a:t> </a:t>
            </a:r>
            <a:r>
              <a:rPr lang="en-US" dirty="0" err="1">
                <a:solidFill>
                  <a:srgbClr val="FF6600"/>
                </a:solidFill>
              </a:rPr>
              <a:t>getpriority</a:t>
            </a:r>
            <a:r>
              <a:rPr lang="en-US" dirty="0"/>
              <a:t>(</a:t>
            </a:r>
            <a:r>
              <a:rPr lang="en-US" dirty="0" err="1"/>
              <a:t>int</a:t>
            </a:r>
            <a:r>
              <a:rPr lang="en-US" dirty="0"/>
              <a:t> which, </a:t>
            </a:r>
            <a:r>
              <a:rPr lang="en-US" dirty="0" err="1"/>
              <a:t>int</a:t>
            </a:r>
            <a:r>
              <a:rPr lang="en-US" dirty="0"/>
              <a:t> who);</a:t>
            </a:r>
          </a:p>
          <a:p>
            <a:pPr eaLnBrk="1" hangingPunct="1">
              <a:lnSpc>
                <a:spcPct val="80000"/>
              </a:lnSpc>
              <a:buFont typeface="Wingdings" charset="0"/>
              <a:buNone/>
            </a:pPr>
            <a:r>
              <a:rPr lang="en-US" dirty="0" err="1">
                <a:solidFill>
                  <a:srgbClr val="FF6600"/>
                </a:solidFill>
              </a:rPr>
              <a:t>int</a:t>
            </a:r>
            <a:r>
              <a:rPr lang="en-US" dirty="0">
                <a:solidFill>
                  <a:srgbClr val="FF6600"/>
                </a:solidFill>
              </a:rPr>
              <a:t> </a:t>
            </a:r>
            <a:r>
              <a:rPr lang="en-US" dirty="0" err="1">
                <a:solidFill>
                  <a:srgbClr val="FF6600"/>
                </a:solidFill>
              </a:rPr>
              <a:t>setpriority</a:t>
            </a:r>
            <a:r>
              <a:rPr lang="en-US" dirty="0"/>
              <a:t>(</a:t>
            </a:r>
            <a:r>
              <a:rPr lang="en-US" dirty="0" err="1"/>
              <a:t>int</a:t>
            </a:r>
            <a:r>
              <a:rPr lang="en-US" dirty="0"/>
              <a:t> which, </a:t>
            </a:r>
            <a:r>
              <a:rPr lang="en-US" dirty="0" err="1"/>
              <a:t>int</a:t>
            </a:r>
            <a:r>
              <a:rPr lang="en-US" dirty="0"/>
              <a:t> who, </a:t>
            </a:r>
            <a:r>
              <a:rPr lang="en-US" dirty="0" err="1"/>
              <a:t>int</a:t>
            </a:r>
            <a:r>
              <a:rPr lang="en-US" dirty="0"/>
              <a:t> </a:t>
            </a:r>
            <a:r>
              <a:rPr lang="en-US" dirty="0" err="1"/>
              <a:t>prio</a:t>
            </a:r>
            <a:r>
              <a:rPr lang="en-US" dirty="0"/>
              <a:t>); </a:t>
            </a:r>
          </a:p>
          <a:p>
            <a:pPr eaLnBrk="1" hangingPunct="1">
              <a:lnSpc>
                <a:spcPct val="80000"/>
              </a:lnSpc>
            </a:pPr>
            <a:endParaRPr lang="en-US" dirty="0"/>
          </a:p>
          <a:p>
            <a:pPr eaLnBrk="1" hangingPunct="1">
              <a:lnSpc>
                <a:spcPct val="80000"/>
              </a:lnSpc>
            </a:pPr>
            <a:r>
              <a:rPr lang="en-US" dirty="0" smtClean="0"/>
              <a:t>Get/set scheduling </a:t>
            </a:r>
            <a:r>
              <a:rPr lang="en-US" dirty="0"/>
              <a:t>priority of process, process group, or user</a:t>
            </a:r>
          </a:p>
          <a:p>
            <a:pPr eaLnBrk="1" hangingPunct="1">
              <a:lnSpc>
                <a:spcPct val="80000"/>
              </a:lnSpc>
            </a:pPr>
            <a:r>
              <a:rPr lang="en-US" dirty="0"/>
              <a:t>Returns:</a:t>
            </a:r>
          </a:p>
          <a:p>
            <a:pPr lvl="1" eaLnBrk="1" hangingPunct="1">
              <a:lnSpc>
                <a:spcPct val="80000"/>
              </a:lnSpc>
            </a:pPr>
            <a:r>
              <a:rPr lang="en-US" dirty="0" err="1"/>
              <a:t>setpriority</a:t>
            </a:r>
            <a:r>
              <a:rPr lang="en-US" dirty="0"/>
              <a:t>() returns 0 if there is no error, or -1 if there is</a:t>
            </a:r>
          </a:p>
          <a:p>
            <a:pPr lvl="1" eaLnBrk="1" hangingPunct="1">
              <a:lnSpc>
                <a:spcPct val="80000"/>
              </a:lnSpc>
            </a:pPr>
            <a:r>
              <a:rPr lang="en-US" dirty="0" err="1"/>
              <a:t>getpriority</a:t>
            </a:r>
            <a:r>
              <a:rPr lang="en-US" dirty="0"/>
              <a:t>() can return the value -1, so it is necessary to clear </a:t>
            </a:r>
            <a:r>
              <a:rPr lang="en-US" dirty="0" err="1"/>
              <a:t>errno</a:t>
            </a:r>
            <a:r>
              <a:rPr lang="en-US" dirty="0"/>
              <a:t> prior to the call, then check it afterwards to determine if a -1 is an error or a legitimate value</a:t>
            </a:r>
          </a:p>
          <a:p>
            <a:pPr eaLnBrk="1" hangingPunct="1">
              <a:lnSpc>
                <a:spcPct val="80000"/>
              </a:lnSpc>
            </a:pPr>
            <a:r>
              <a:rPr lang="en-US" dirty="0"/>
              <a:t>Parameters:</a:t>
            </a:r>
          </a:p>
          <a:p>
            <a:pPr lvl="1" eaLnBrk="1" hangingPunct="1">
              <a:lnSpc>
                <a:spcPct val="80000"/>
              </a:lnSpc>
            </a:pPr>
            <a:r>
              <a:rPr lang="en-US" dirty="0"/>
              <a:t>which</a:t>
            </a:r>
          </a:p>
          <a:p>
            <a:pPr lvl="2" eaLnBrk="1" hangingPunct="1">
              <a:lnSpc>
                <a:spcPct val="90000"/>
              </a:lnSpc>
            </a:pPr>
            <a:r>
              <a:rPr lang="en-US" dirty="0"/>
              <a:t> PRIO_PROCESS, PRIO_PGRP, or PRIO_USER</a:t>
            </a:r>
          </a:p>
          <a:p>
            <a:pPr lvl="1" eaLnBrk="1" hangingPunct="1">
              <a:lnSpc>
                <a:spcPct val="80000"/>
              </a:lnSpc>
            </a:pPr>
            <a:r>
              <a:rPr lang="en-US" dirty="0" smtClean="0"/>
              <a:t>who</a:t>
            </a:r>
          </a:p>
          <a:p>
            <a:pPr marL="914400" lvl="2" indent="0" eaLnBrk="1" hangingPunct="1">
              <a:lnSpc>
                <a:spcPct val="80000"/>
              </a:lnSpc>
              <a:buNone/>
            </a:pPr>
            <a:r>
              <a:rPr lang="en-US" dirty="0" smtClean="0"/>
              <a:t>A process identifier for PRIO_PROCESS, a process group identifier for PRIO_PGRP, or a user ID for PRIO_USER</a:t>
            </a:r>
            <a:endParaRPr lang="en-US" dirty="0"/>
          </a:p>
        </p:txBody>
      </p:sp>
    </p:spTree>
    <p:extLst>
      <p:ext uri="{BB962C8B-B14F-4D97-AF65-F5344CB8AC3E}">
        <p14:creationId xmlns:p14="http://schemas.microsoft.com/office/powerpoint/2010/main" val="1597787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scheduling in practice</a:t>
            </a:r>
            <a:endParaRPr lang="en-US" dirty="0"/>
          </a:p>
        </p:txBody>
      </p:sp>
      <p:sp>
        <p:nvSpPr>
          <p:cNvPr id="4" name="TextBox 3"/>
          <p:cNvSpPr txBox="1"/>
          <p:nvPr/>
        </p:nvSpPr>
        <p:spPr>
          <a:xfrm>
            <a:off x="914400" y="1219200"/>
            <a:ext cx="7572506" cy="5262980"/>
          </a:xfrm>
          <a:prstGeom prst="rect">
            <a:avLst/>
          </a:prstGeom>
          <a:noFill/>
        </p:spPr>
        <p:txBody>
          <a:bodyPr wrap="none" rtlCol="0">
            <a:spAutoFit/>
          </a:bodyPr>
          <a:lstStyle/>
          <a:p>
            <a:r>
              <a:rPr lang="en-US" sz="1600" dirty="0" err="1" smtClean="0">
                <a:solidFill>
                  <a:srgbClr val="757575"/>
                </a:solidFill>
                <a:latin typeface="Monaco"/>
              </a:rPr>
              <a:t>typedef</a:t>
            </a:r>
            <a:r>
              <a:rPr lang="en-US" sz="1600" dirty="0" smtClean="0">
                <a:solidFill>
                  <a:prstClr val="black"/>
                </a:solidFill>
                <a:latin typeface="Monaco"/>
              </a:rPr>
              <a:t> </a:t>
            </a:r>
            <a:r>
              <a:rPr lang="en-US" sz="1600" dirty="0" err="1">
                <a:solidFill>
                  <a:srgbClr val="757575"/>
                </a:solidFill>
                <a:latin typeface="Monaco"/>
              </a:rPr>
              <a:t>struct</a:t>
            </a:r>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 {</a:t>
            </a:r>
          </a:p>
          <a:p>
            <a:r>
              <a:rPr lang="en-US" sz="1600" dirty="0">
                <a:solidFill>
                  <a:prstClr val="black"/>
                </a:solidFill>
                <a:latin typeface="Monaco"/>
              </a:rPr>
              <a:t>    </a:t>
            </a:r>
            <a:r>
              <a:rPr lang="en-US" sz="1600" dirty="0" err="1">
                <a:solidFill>
                  <a:srgbClr val="757575"/>
                </a:solidFill>
                <a:latin typeface="Monaco"/>
              </a:rPr>
              <a:t>int</a:t>
            </a:r>
            <a:r>
              <a:rPr lang="en-US" sz="1600" dirty="0">
                <a:solidFill>
                  <a:prstClr val="black"/>
                </a:solidFill>
                <a:latin typeface="Monaco"/>
              </a:rPr>
              <a:t> </a:t>
            </a:r>
            <a:r>
              <a:rPr lang="en-US" sz="1600" dirty="0" err="1">
                <a:solidFill>
                  <a:prstClr val="black"/>
                </a:solidFill>
                <a:latin typeface="Monaco"/>
              </a:rPr>
              <a:t>thread_index</a:t>
            </a:r>
            <a:r>
              <a:rPr lang="en-US" sz="1600" dirty="0">
                <a:solidFill>
                  <a:prstClr val="black"/>
                </a:solidFill>
                <a:latin typeface="Monaco"/>
              </a:rPr>
              <a:t>;</a:t>
            </a:r>
          </a:p>
          <a:p>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a:t>
            </a:r>
          </a:p>
          <a:p>
            <a:endParaRPr lang="en-US" sz="1600" dirty="0">
              <a:solidFill>
                <a:prstClr val="black"/>
              </a:solidFill>
              <a:latin typeface="Monaco"/>
            </a:endParaRPr>
          </a:p>
          <a:p>
            <a:r>
              <a:rPr lang="en-US" sz="1600" dirty="0">
                <a:solidFill>
                  <a:prstClr val="black"/>
                </a:solidFill>
                <a:latin typeface="Monaco"/>
              </a:rPr>
              <a:t>#define BUF_SIZE     </a:t>
            </a:r>
            <a:r>
              <a:rPr lang="en-US" sz="1600" dirty="0">
                <a:solidFill>
                  <a:srgbClr val="FF00FF"/>
                </a:solidFill>
                <a:latin typeface="Monaco"/>
              </a:rPr>
              <a:t>100</a:t>
            </a:r>
            <a:endParaRPr lang="en-US" sz="1600" dirty="0">
              <a:solidFill>
                <a:prstClr val="black"/>
              </a:solidFill>
              <a:latin typeface="Monaco"/>
            </a:endParaRPr>
          </a:p>
          <a:p>
            <a:endParaRPr lang="en-US" sz="1600" dirty="0">
              <a:solidFill>
                <a:prstClr val="black"/>
              </a:solidFill>
              <a:latin typeface="Monaco"/>
            </a:endParaRPr>
          </a:p>
          <a:p>
            <a:r>
              <a:rPr lang="en-US" sz="1600" dirty="0">
                <a:solidFill>
                  <a:srgbClr val="757575"/>
                </a:solidFill>
                <a:latin typeface="Monaco"/>
              </a:rPr>
              <a:t>void</a:t>
            </a:r>
            <a:r>
              <a:rPr lang="en-US" sz="1600" dirty="0">
                <a:solidFill>
                  <a:prstClr val="black"/>
                </a:solidFill>
                <a:latin typeface="Monaco"/>
              </a:rPr>
              <a:t> * </a:t>
            </a:r>
            <a:r>
              <a:rPr lang="en-US" sz="1600" dirty="0" err="1">
                <a:solidFill>
                  <a:prstClr val="black"/>
                </a:solidFill>
                <a:latin typeface="Monaco"/>
              </a:rPr>
              <a:t>printer_thread</a:t>
            </a:r>
            <a:r>
              <a:rPr lang="en-US" sz="1600" dirty="0">
                <a:solidFill>
                  <a:prstClr val="black"/>
                </a:solidFill>
                <a:latin typeface="Monaco"/>
              </a:rPr>
              <a:t>( </a:t>
            </a:r>
            <a:r>
              <a:rPr lang="en-US" sz="1600" dirty="0">
                <a:solidFill>
                  <a:srgbClr val="757575"/>
                </a:solidFill>
                <a:latin typeface="Monaco"/>
              </a:rPr>
              <a:t>void</a:t>
            </a:r>
            <a:r>
              <a:rPr lang="en-US" sz="1600" dirty="0">
                <a:solidFill>
                  <a:prstClr val="black"/>
                </a:solidFill>
                <a:latin typeface="Monaco"/>
              </a:rPr>
              <a:t> *</a:t>
            </a:r>
            <a:r>
              <a:rPr lang="en-US" sz="1600" dirty="0" err="1">
                <a:solidFill>
                  <a:prstClr val="black"/>
                </a:solidFill>
                <a:latin typeface="Monaco"/>
              </a:rPr>
              <a:t>ptr</a:t>
            </a:r>
            <a:r>
              <a:rPr lang="en-US" sz="1600" dirty="0">
                <a:solidFill>
                  <a:prstClr val="black"/>
                </a:solidFill>
                <a:latin typeface="Monaco"/>
              </a:rPr>
              <a:t> </a:t>
            </a:r>
            <a:r>
              <a:rPr lang="en-US" sz="1600" dirty="0" smtClean="0">
                <a:solidFill>
                  <a:prstClr val="black"/>
                </a:solidFill>
                <a:latin typeface="Monaco"/>
              </a:rPr>
              <a:t>)</a:t>
            </a:r>
          </a:p>
          <a:p>
            <a:r>
              <a:rPr lang="en-US" sz="1600" dirty="0" smtClean="0">
                <a:solidFill>
                  <a:prstClr val="black"/>
                </a:solidFill>
                <a:latin typeface="Monaco"/>
              </a:rPr>
              <a:t>{</a:t>
            </a:r>
            <a:endParaRPr lang="en-US" sz="1600" dirty="0">
              <a:solidFill>
                <a:prstClr val="black"/>
              </a:solidFill>
              <a:latin typeface="Monaco"/>
            </a:endParaRPr>
          </a:p>
          <a:p>
            <a:r>
              <a:rPr lang="en-US" sz="1600" dirty="0">
                <a:solidFill>
                  <a:prstClr val="black"/>
                </a:solidFill>
                <a:latin typeface="Monaco"/>
              </a:rPr>
              <a:t>    </a:t>
            </a:r>
            <a:r>
              <a:rPr lang="en-US" sz="1600" dirty="0">
                <a:solidFill>
                  <a:srgbClr val="9A9A9A"/>
                </a:solidFill>
                <a:latin typeface="Monaco"/>
              </a:rPr>
              <a:t>/* Create the message we will print out */</a:t>
            </a:r>
            <a:endParaRPr lang="en-US" sz="1600" dirty="0">
              <a:solidFill>
                <a:prstClr val="black"/>
              </a:solidFill>
              <a:latin typeface="Monaco"/>
            </a:endParaRPr>
          </a:p>
          <a:p>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 </a:t>
            </a:r>
            <a:r>
              <a:rPr lang="en-US" sz="1600" dirty="0" err="1">
                <a:solidFill>
                  <a:prstClr val="black"/>
                </a:solidFill>
                <a:latin typeface="Monaco"/>
              </a:rPr>
              <a:t>arg</a:t>
            </a:r>
            <a:r>
              <a:rPr lang="en-US" sz="1600" dirty="0">
                <a:solidFill>
                  <a:prstClr val="black"/>
                </a:solidFill>
                <a:latin typeface="Monaco"/>
              </a:rPr>
              <a:t> = (</a:t>
            </a:r>
            <a:r>
              <a:rPr lang="en-US" sz="1600" dirty="0" err="1">
                <a:solidFill>
                  <a:prstClr val="black"/>
                </a:solidFill>
                <a:latin typeface="Monaco"/>
              </a:rPr>
              <a:t>printer_arg_t</a:t>
            </a:r>
            <a:r>
              <a:rPr lang="en-US" sz="1600" dirty="0">
                <a:solidFill>
                  <a:prstClr val="black"/>
                </a:solidFill>
                <a:latin typeface="Monaco"/>
              </a:rPr>
              <a:t>*) </a:t>
            </a:r>
            <a:r>
              <a:rPr lang="en-US" sz="1600" dirty="0" err="1">
                <a:solidFill>
                  <a:prstClr val="black"/>
                </a:solidFill>
                <a:latin typeface="Monaco"/>
              </a:rPr>
              <a:t>ptr</a:t>
            </a:r>
            <a:r>
              <a:rPr lang="en-US" sz="1600" dirty="0">
                <a:solidFill>
                  <a:prstClr val="black"/>
                </a:solidFill>
                <a:latin typeface="Monaco"/>
              </a:rPr>
              <a:t>;</a:t>
            </a:r>
          </a:p>
          <a:p>
            <a:r>
              <a:rPr lang="en-US" sz="1600" dirty="0">
                <a:solidFill>
                  <a:prstClr val="black"/>
                </a:solidFill>
                <a:latin typeface="Monaco"/>
              </a:rPr>
              <a:t>    </a:t>
            </a:r>
            <a:r>
              <a:rPr lang="en-US" sz="1600" dirty="0">
                <a:solidFill>
                  <a:srgbClr val="757575"/>
                </a:solidFill>
                <a:latin typeface="Monaco"/>
              </a:rPr>
              <a:t>char</a:t>
            </a:r>
            <a:r>
              <a:rPr lang="en-US" sz="1600" dirty="0">
                <a:solidFill>
                  <a:prstClr val="black"/>
                </a:solidFill>
                <a:latin typeface="Monaco"/>
              </a:rPr>
              <a:t> message[BUF_SIZE];</a:t>
            </a:r>
          </a:p>
          <a:p>
            <a:r>
              <a:rPr lang="da-DK" sz="1600" dirty="0">
                <a:solidFill>
                  <a:prstClr val="black"/>
                </a:solidFill>
                <a:latin typeface="Monaco"/>
              </a:rPr>
              <a:t>    </a:t>
            </a:r>
            <a:r>
              <a:rPr lang="da-DK" sz="1600" dirty="0" err="1">
                <a:solidFill>
                  <a:srgbClr val="757575"/>
                </a:solidFill>
                <a:latin typeface="Monaco"/>
              </a:rPr>
              <a:t>int</a:t>
            </a:r>
            <a:r>
              <a:rPr lang="da-DK" sz="1600" dirty="0">
                <a:solidFill>
                  <a:prstClr val="black"/>
                </a:solidFill>
                <a:latin typeface="Monaco"/>
              </a:rPr>
              <a:t> i;</a:t>
            </a:r>
          </a:p>
          <a:p>
            <a:r>
              <a:rPr lang="da-DK" sz="1600" dirty="0">
                <a:solidFill>
                  <a:prstClr val="black"/>
                </a:solidFill>
                <a:latin typeface="Monaco"/>
              </a:rPr>
              <a:t>    for (i = </a:t>
            </a:r>
            <a:r>
              <a:rPr lang="da-DK" sz="1600" dirty="0">
                <a:solidFill>
                  <a:srgbClr val="FF00FF"/>
                </a:solidFill>
                <a:latin typeface="Monaco"/>
              </a:rPr>
              <a:t>0</a:t>
            </a:r>
            <a:r>
              <a:rPr lang="da-DK" sz="1600" dirty="0">
                <a:solidFill>
                  <a:prstClr val="black"/>
                </a:solidFill>
                <a:latin typeface="Monaco"/>
              </a:rPr>
              <a:t>; i &lt; BUF_SIZE; i++)</a:t>
            </a:r>
          </a:p>
          <a:p>
            <a:r>
              <a:rPr lang="fr-FR" sz="1600" dirty="0">
                <a:solidFill>
                  <a:prstClr val="black"/>
                </a:solidFill>
                <a:latin typeface="Monaco"/>
              </a:rPr>
              <a:t>        message[i] = </a:t>
            </a:r>
            <a:r>
              <a:rPr lang="fr-FR" sz="1600" dirty="0">
                <a:solidFill>
                  <a:srgbClr val="0000FF"/>
                </a:solidFill>
                <a:latin typeface="Monaco"/>
              </a:rPr>
              <a:t>' '</a:t>
            </a:r>
            <a:r>
              <a:rPr lang="fr-FR" sz="1600" dirty="0">
                <a:solidFill>
                  <a:prstClr val="black"/>
                </a:solidFill>
                <a:latin typeface="Monaco"/>
              </a:rPr>
              <a:t>;</a:t>
            </a:r>
          </a:p>
          <a:p>
            <a:r>
              <a:rPr lang="fr-FR" sz="1600" dirty="0">
                <a:solidFill>
                  <a:prstClr val="black"/>
                </a:solidFill>
                <a:latin typeface="Monaco"/>
              </a:rPr>
              <a:t>    </a:t>
            </a:r>
            <a:r>
              <a:rPr lang="fr-FR" sz="1600" dirty="0" err="1">
                <a:solidFill>
                  <a:srgbClr val="00FF00"/>
                </a:solidFill>
                <a:latin typeface="Monaco"/>
              </a:rPr>
              <a:t>sprintf</a:t>
            </a:r>
            <a:r>
              <a:rPr lang="fr-FR" sz="1600" dirty="0">
                <a:solidFill>
                  <a:prstClr val="black"/>
                </a:solidFill>
                <a:latin typeface="Monaco"/>
              </a:rPr>
              <a:t>(message + </a:t>
            </a:r>
            <a:r>
              <a:rPr lang="fr-FR" sz="1600" dirty="0">
                <a:solidFill>
                  <a:srgbClr val="FF00FF"/>
                </a:solidFill>
                <a:latin typeface="Monaco"/>
              </a:rPr>
              <a:t>10</a:t>
            </a:r>
            <a:r>
              <a:rPr lang="fr-FR" sz="1600" dirty="0">
                <a:solidFill>
                  <a:prstClr val="black"/>
                </a:solidFill>
                <a:latin typeface="Monaco"/>
              </a:rPr>
              <a:t> * </a:t>
            </a:r>
            <a:r>
              <a:rPr lang="fr-FR" sz="1600" dirty="0" err="1">
                <a:solidFill>
                  <a:prstClr val="black"/>
                </a:solidFill>
                <a:latin typeface="Monaco"/>
              </a:rPr>
              <a:t>arg</a:t>
            </a:r>
            <a:r>
              <a:rPr lang="fr-FR" sz="1600" dirty="0">
                <a:solidFill>
                  <a:prstClr val="black"/>
                </a:solidFill>
                <a:latin typeface="Monaco"/>
              </a:rPr>
              <a:t>-&gt;</a:t>
            </a:r>
            <a:r>
              <a:rPr lang="fr-FR" sz="1600" dirty="0" err="1">
                <a:solidFill>
                  <a:prstClr val="black"/>
                </a:solidFill>
                <a:latin typeface="Monaco"/>
              </a:rPr>
              <a:t>thread_index</a:t>
            </a:r>
            <a:r>
              <a:rPr lang="fr-FR" sz="1600" dirty="0">
                <a:solidFill>
                  <a:prstClr val="black"/>
                </a:solidFill>
                <a:latin typeface="Monaco"/>
              </a:rPr>
              <a:t>, </a:t>
            </a:r>
            <a:r>
              <a:rPr lang="fr-FR" sz="1600" dirty="0">
                <a:solidFill>
                  <a:srgbClr val="0000FF"/>
                </a:solidFill>
                <a:latin typeface="Monaco"/>
              </a:rPr>
              <a:t>"thread </a:t>
            </a:r>
            <a:r>
              <a:rPr lang="fr-FR" sz="1600" dirty="0">
                <a:solidFill>
                  <a:srgbClr val="FF00FF"/>
                </a:solidFill>
                <a:latin typeface="Monaco"/>
              </a:rPr>
              <a:t>%d\</a:t>
            </a:r>
            <a:r>
              <a:rPr lang="fr-FR" sz="1600" dirty="0" smtClean="0">
                <a:solidFill>
                  <a:srgbClr val="FF00FF"/>
                </a:solidFill>
                <a:latin typeface="Monaco"/>
              </a:rPr>
              <a:t>n</a:t>
            </a:r>
            <a:r>
              <a:rPr lang="fr-FR" sz="1600" dirty="0" smtClean="0">
                <a:solidFill>
                  <a:srgbClr val="0000FF"/>
                </a:solidFill>
                <a:latin typeface="Monaco"/>
              </a:rPr>
              <a:t>"</a:t>
            </a:r>
            <a:r>
              <a:rPr lang="fr-FR" sz="1600" dirty="0" smtClean="0">
                <a:solidFill>
                  <a:prstClr val="black"/>
                </a:solidFill>
                <a:latin typeface="Monaco"/>
              </a:rPr>
              <a:t>,</a:t>
            </a:r>
          </a:p>
          <a:p>
            <a:r>
              <a:rPr lang="fr-FR" sz="1600" dirty="0">
                <a:solidFill>
                  <a:prstClr val="black"/>
                </a:solidFill>
                <a:latin typeface="Monaco"/>
              </a:rPr>
              <a:t> </a:t>
            </a:r>
            <a:r>
              <a:rPr lang="fr-FR" sz="1600" dirty="0" smtClean="0">
                <a:solidFill>
                  <a:prstClr val="black"/>
                </a:solidFill>
                <a:latin typeface="Monaco"/>
              </a:rPr>
              <a:t>           </a:t>
            </a:r>
            <a:r>
              <a:rPr lang="fr-FR" sz="1600" dirty="0" err="1" smtClean="0">
                <a:solidFill>
                  <a:prstClr val="black"/>
                </a:solidFill>
                <a:latin typeface="Monaco"/>
              </a:rPr>
              <a:t>arg</a:t>
            </a:r>
            <a:r>
              <a:rPr lang="fr-FR" sz="1600" dirty="0">
                <a:solidFill>
                  <a:prstClr val="black"/>
                </a:solidFill>
                <a:latin typeface="Monaco"/>
              </a:rPr>
              <a:t>-&gt;</a:t>
            </a:r>
            <a:r>
              <a:rPr lang="fr-FR" sz="1600" dirty="0" err="1">
                <a:solidFill>
                  <a:prstClr val="black"/>
                </a:solidFill>
                <a:latin typeface="Monaco"/>
              </a:rPr>
              <a:t>thread_index</a:t>
            </a:r>
            <a:r>
              <a:rPr lang="fr-FR" sz="1600" dirty="0">
                <a:solidFill>
                  <a:prstClr val="black"/>
                </a:solidFill>
                <a:latin typeface="Monaco"/>
              </a:rPr>
              <a:t>);</a:t>
            </a:r>
          </a:p>
          <a:p>
            <a:endParaRPr lang="fr-FR" sz="1600" dirty="0">
              <a:solidFill>
                <a:prstClr val="black"/>
              </a:solidFill>
              <a:latin typeface="Monaco"/>
            </a:endParaRPr>
          </a:p>
          <a:p>
            <a:r>
              <a:rPr lang="fr-FR" sz="1600" dirty="0">
                <a:solidFill>
                  <a:prstClr val="black"/>
                </a:solidFill>
                <a:latin typeface="Monaco"/>
              </a:rPr>
              <a:t>    </a:t>
            </a:r>
            <a:r>
              <a:rPr lang="fr-FR" sz="1600" dirty="0">
                <a:solidFill>
                  <a:srgbClr val="9A9A9A"/>
                </a:solidFill>
                <a:latin typeface="Monaco"/>
              </a:rPr>
              <a:t>/* </a:t>
            </a:r>
            <a:r>
              <a:rPr lang="fr-FR" sz="1600" dirty="0" err="1">
                <a:solidFill>
                  <a:srgbClr val="9A9A9A"/>
                </a:solidFill>
                <a:latin typeface="Monaco"/>
              </a:rPr>
              <a:t>Print</a:t>
            </a:r>
            <a:r>
              <a:rPr lang="fr-FR" sz="1600" dirty="0">
                <a:solidFill>
                  <a:srgbClr val="9A9A9A"/>
                </a:solidFill>
                <a:latin typeface="Monaco"/>
              </a:rPr>
              <a:t> </a:t>
            </a:r>
            <a:r>
              <a:rPr lang="fr-FR" sz="1600" dirty="0" err="1">
                <a:solidFill>
                  <a:srgbClr val="9A9A9A"/>
                </a:solidFill>
                <a:latin typeface="Monaco"/>
              </a:rPr>
              <a:t>it</a:t>
            </a:r>
            <a:r>
              <a:rPr lang="fr-FR" sz="1600" dirty="0">
                <a:solidFill>
                  <a:srgbClr val="9A9A9A"/>
                </a:solidFill>
                <a:latin typeface="Monaco"/>
              </a:rPr>
              <a:t> </a:t>
            </a:r>
            <a:r>
              <a:rPr lang="fr-FR" sz="1600" dirty="0" err="1">
                <a:solidFill>
                  <a:srgbClr val="9A9A9A"/>
                </a:solidFill>
                <a:latin typeface="Monaco"/>
              </a:rPr>
              <a:t>forever</a:t>
            </a:r>
            <a:r>
              <a:rPr lang="fr-FR" sz="1600" dirty="0">
                <a:solidFill>
                  <a:srgbClr val="9A9A9A"/>
                </a:solidFill>
                <a:latin typeface="Monaco"/>
              </a:rPr>
              <a:t> */</a:t>
            </a:r>
            <a:endParaRPr lang="fr-FR" sz="1600" dirty="0">
              <a:solidFill>
                <a:prstClr val="black"/>
              </a:solidFill>
              <a:latin typeface="Monaco"/>
            </a:endParaRPr>
          </a:p>
          <a:p>
            <a:r>
              <a:rPr lang="en-US" sz="1600" dirty="0">
                <a:solidFill>
                  <a:prstClr val="black"/>
                </a:solidFill>
                <a:latin typeface="Monaco"/>
              </a:rPr>
              <a:t>    while (</a:t>
            </a:r>
            <a:r>
              <a:rPr lang="en-US" sz="1600" dirty="0">
                <a:solidFill>
                  <a:srgbClr val="FF00FF"/>
                </a:solidFill>
                <a:latin typeface="Monaco"/>
              </a:rPr>
              <a:t>1</a:t>
            </a:r>
            <a:r>
              <a:rPr lang="en-US" sz="1600" dirty="0">
                <a:solidFill>
                  <a:prstClr val="black"/>
                </a:solidFill>
                <a:latin typeface="Monaco"/>
              </a:rPr>
              <a:t>)</a:t>
            </a:r>
          </a:p>
          <a:p>
            <a:r>
              <a:rPr lang="fi-FI" sz="1600" dirty="0">
                <a:solidFill>
                  <a:prstClr val="black"/>
                </a:solidFill>
                <a:latin typeface="Monaco"/>
              </a:rPr>
              <a:t>        </a:t>
            </a:r>
            <a:r>
              <a:rPr lang="fi-FI" sz="1600" dirty="0" err="1">
                <a:solidFill>
                  <a:srgbClr val="00FF00"/>
                </a:solidFill>
                <a:latin typeface="Monaco"/>
              </a:rPr>
              <a:t>printf</a:t>
            </a:r>
            <a:r>
              <a:rPr lang="fi-FI" sz="1600" dirty="0" err="1">
                <a:solidFill>
                  <a:prstClr val="black"/>
                </a:solidFill>
                <a:latin typeface="Monaco"/>
              </a:rPr>
              <a:t>(</a:t>
            </a:r>
            <a:r>
              <a:rPr lang="fi-FI" sz="1600" dirty="0" err="1">
                <a:solidFill>
                  <a:srgbClr val="0000FF"/>
                </a:solidFill>
                <a:latin typeface="Monaco"/>
              </a:rPr>
              <a:t>"</a:t>
            </a:r>
            <a:r>
              <a:rPr lang="fi-FI" sz="1600" dirty="0" err="1">
                <a:solidFill>
                  <a:srgbClr val="FF00FF"/>
                </a:solidFill>
                <a:latin typeface="Monaco"/>
              </a:rPr>
              <a:t>%s</a:t>
            </a:r>
            <a:r>
              <a:rPr lang="fi-FI" sz="1600" dirty="0">
                <a:solidFill>
                  <a:srgbClr val="0000FF"/>
                </a:solidFill>
                <a:latin typeface="Monaco"/>
              </a:rPr>
              <a:t>"</a:t>
            </a:r>
            <a:r>
              <a:rPr lang="fi-FI" sz="1600" dirty="0">
                <a:solidFill>
                  <a:prstClr val="black"/>
                </a:solidFill>
                <a:latin typeface="Monaco"/>
              </a:rPr>
              <a:t>, </a:t>
            </a:r>
            <a:r>
              <a:rPr lang="fi-FI" sz="1600" dirty="0" err="1">
                <a:solidFill>
                  <a:prstClr val="black"/>
                </a:solidFill>
                <a:latin typeface="Monaco"/>
              </a:rPr>
              <a:t>message</a:t>
            </a:r>
            <a:r>
              <a:rPr lang="fi-FI" sz="1600" dirty="0">
                <a:solidFill>
                  <a:prstClr val="black"/>
                </a:solidFill>
                <a:latin typeface="Monaco"/>
              </a:rPr>
              <a:t>);</a:t>
            </a:r>
          </a:p>
          <a:p>
            <a:r>
              <a:rPr lang="fi-FI" sz="1600" dirty="0">
                <a:solidFill>
                  <a:prstClr val="black"/>
                </a:solidFill>
                <a:latin typeface="Monaco"/>
              </a:rPr>
              <a:t>}</a:t>
            </a:r>
            <a:endParaRPr lang="en-US" sz="1600" dirty="0" smtClean="0">
              <a:latin typeface="Calibri" pitchFamily="34" charset="0"/>
            </a:endParaRPr>
          </a:p>
        </p:txBody>
      </p:sp>
    </p:spTree>
    <p:extLst>
      <p:ext uri="{BB962C8B-B14F-4D97-AF65-F5344CB8AC3E}">
        <p14:creationId xmlns:p14="http://schemas.microsoft.com/office/powerpoint/2010/main" val="3269963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 on </a:t>
            </a:r>
            <a:r>
              <a:rPr lang="en-US" dirty="0" err="1" smtClean="0"/>
              <a:t>linux.ews</a:t>
            </a:r>
            <a:endParaRPr lang="en-US" dirty="0"/>
          </a:p>
        </p:txBody>
      </p:sp>
      <p:sp>
        <p:nvSpPr>
          <p:cNvPr id="3" name="TextBox 2"/>
          <p:cNvSpPr txBox="1"/>
          <p:nvPr/>
        </p:nvSpPr>
        <p:spPr>
          <a:xfrm>
            <a:off x="533400" y="1295400"/>
            <a:ext cx="2678062" cy="5632312"/>
          </a:xfrm>
          <a:prstGeom prst="rect">
            <a:avLst/>
          </a:prstGeom>
          <a:noFill/>
        </p:spPr>
        <p:txBody>
          <a:bodyPr wrap="none" rtlCol="0">
            <a:spAutoFit/>
          </a:bodyPr>
          <a:lstStyle/>
          <a:p>
            <a:r>
              <a:rPr lang="en-US" b="1" dirty="0" smtClean="0">
                <a:latin typeface="Courier New"/>
                <a:cs typeface="Courier New"/>
              </a:rPr>
              <a:t>          thread </a:t>
            </a:r>
            <a:r>
              <a:rPr lang="en-US" b="1" dirty="0">
                <a:latin typeface="Courier New"/>
                <a:cs typeface="Courier New"/>
              </a:rPr>
              <a:t>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a:t>
            </a:r>
            <a:r>
              <a:rPr lang="en-US" b="1" dirty="0" smtClean="0">
                <a:latin typeface="Courier New"/>
                <a:cs typeface="Courier New"/>
              </a:rPr>
              <a:t>0</a:t>
            </a:r>
            <a:endParaRPr lang="en-US" sz="1800" b="1" dirty="0" smtClean="0">
              <a:latin typeface="Courier New"/>
              <a:cs typeface="Courier New"/>
            </a:endParaRPr>
          </a:p>
        </p:txBody>
      </p:sp>
      <p:sp>
        <p:nvSpPr>
          <p:cNvPr id="4" name="TextBox 3"/>
          <p:cNvSpPr txBox="1"/>
          <p:nvPr/>
        </p:nvSpPr>
        <p:spPr>
          <a:xfrm>
            <a:off x="5322938" y="1295400"/>
            <a:ext cx="2678062" cy="2862323"/>
          </a:xfrm>
          <a:prstGeom prst="rect">
            <a:avLst/>
          </a:prstGeom>
          <a:noFill/>
        </p:spPr>
        <p:txBody>
          <a:bodyPr wrap="none" rtlCol="0">
            <a:spAutoFit/>
          </a:bodyPr>
          <a:lstStyle/>
          <a:p>
            <a:r>
              <a:rPr lang="en-US" b="1" dirty="0" smtClean="0">
                <a:latin typeface="Courier New"/>
                <a:cs typeface="Courier New"/>
              </a:rPr>
              <a:t>thread </a:t>
            </a:r>
            <a:r>
              <a:rPr lang="en-US" b="1" dirty="0">
                <a:latin typeface="Courier New"/>
                <a:cs typeface="Courier New"/>
              </a:rPr>
              <a:t>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a:t>
            </a:r>
            <a:r>
              <a:rPr lang="en-US" b="1" dirty="0" smtClean="0">
                <a:latin typeface="Courier New"/>
                <a:cs typeface="Courier New"/>
              </a:rPr>
              <a:t>0</a:t>
            </a:r>
          </a:p>
          <a:p>
            <a:r>
              <a:rPr lang="en-US" sz="1800" b="1" dirty="0" smtClean="0">
                <a:latin typeface="Courier New"/>
                <a:cs typeface="Courier New"/>
              </a:rPr>
              <a:t>...</a:t>
            </a:r>
          </a:p>
        </p:txBody>
      </p:sp>
    </p:spTree>
    <p:extLst>
      <p:ext uri="{BB962C8B-B14F-4D97-AF65-F5344CB8AC3E}">
        <p14:creationId xmlns:p14="http://schemas.microsoft.com/office/powerpoint/2010/main" val="25428053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 on Mac OS X</a:t>
            </a:r>
            <a:endParaRPr lang="en-US" dirty="0"/>
          </a:p>
        </p:txBody>
      </p:sp>
      <p:sp>
        <p:nvSpPr>
          <p:cNvPr id="3" name="TextBox 2"/>
          <p:cNvSpPr txBox="1"/>
          <p:nvPr/>
        </p:nvSpPr>
        <p:spPr>
          <a:xfrm>
            <a:off x="533400" y="1295400"/>
            <a:ext cx="2678062" cy="5078314"/>
          </a:xfrm>
          <a:prstGeom prst="rect">
            <a:avLst/>
          </a:prstGeom>
          <a:noFill/>
        </p:spPr>
        <p:txBody>
          <a:bodyPr wrap="none" rtlCol="0">
            <a:spAutoFit/>
          </a:bodyPr>
          <a:lstStyle/>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a:t>
            </a:r>
            <a:r>
              <a:rPr lang="en-US" b="1" dirty="0" smtClean="0">
                <a:latin typeface="Courier New"/>
                <a:cs typeface="Courier New"/>
              </a:rPr>
              <a:t>0</a:t>
            </a:r>
          </a:p>
          <a:p>
            <a:r>
              <a:rPr lang="en-US" b="1" dirty="0" smtClean="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16624831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US" dirty="0"/>
          </a:p>
        </p:txBody>
      </p:sp>
      <p:pic>
        <p:nvPicPr>
          <p:cNvPr id="5" name="Picture 4" descr="quantum_length-zoo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7920000" cy="4752000"/>
          </a:xfrm>
          <a:prstGeom prst="rect">
            <a:avLst/>
          </a:prstGeom>
        </p:spPr>
      </p:pic>
    </p:spTree>
    <p:extLst>
      <p:ext uri="{BB962C8B-B14F-4D97-AF65-F5344CB8AC3E}">
        <p14:creationId xmlns:p14="http://schemas.microsoft.com/office/powerpoint/2010/main" val="25086615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US" dirty="0"/>
          </a:p>
        </p:txBody>
      </p:sp>
      <p:pic>
        <p:nvPicPr>
          <p:cNvPr id="6" name="Picture 5" descr="quantum_lengt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7920000" cy="4752000"/>
          </a:xfrm>
          <a:prstGeom prst="rect">
            <a:avLst/>
          </a:prstGeom>
        </p:spPr>
      </p:pic>
    </p:spTree>
    <p:extLst>
      <p:ext uri="{BB962C8B-B14F-4D97-AF65-F5344CB8AC3E}">
        <p14:creationId xmlns:p14="http://schemas.microsoft.com/office/powerpoint/2010/main" val="19303433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Take-away point: unpredictability</a:t>
            </a:r>
            <a:endParaRPr lang="en-US" dirty="0"/>
          </a:p>
        </p:txBody>
      </p:sp>
      <p:sp>
        <p:nvSpPr>
          <p:cNvPr id="4" name="Text Placeholder 3"/>
          <p:cNvSpPr>
            <a:spLocks noGrp="1"/>
          </p:cNvSpPr>
          <p:nvPr>
            <p:ph type="body" sz="quarter" idx="10"/>
          </p:nvPr>
        </p:nvSpPr>
        <p:spPr/>
        <p:txBody>
          <a:bodyPr/>
          <a:lstStyle/>
          <a:p>
            <a:r>
              <a:rPr lang="en-US" dirty="0" smtClean="0"/>
              <a:t>Scheduling varies across operating systems</a:t>
            </a:r>
          </a:p>
          <a:p>
            <a:r>
              <a:rPr lang="en-US" dirty="0" smtClean="0"/>
              <a:t>Scheduling is non-deterministic even for one OS</a:t>
            </a:r>
          </a:p>
          <a:p>
            <a:pPr lvl="1"/>
            <a:r>
              <a:rPr lang="en-US" dirty="0" smtClean="0"/>
              <a:t>Default (non-real-time) scheduling does not guarantee any fixed length</a:t>
            </a:r>
          </a:p>
          <a:p>
            <a:pPr lvl="1"/>
            <a:r>
              <a:rPr lang="en-US" dirty="0" smtClean="0"/>
              <a:t>Potentially huge variability in work accomplished in one quantum</a:t>
            </a:r>
          </a:p>
          <a:p>
            <a:pPr lvl="2"/>
            <a:r>
              <a:rPr lang="en-US" dirty="0" smtClean="0"/>
              <a:t>Factor of &gt;10,000 difference in number of consecutive </a:t>
            </a:r>
            <a:r>
              <a:rPr lang="en-US" dirty="0" err="1" smtClean="0"/>
              <a:t>printfs</a:t>
            </a:r>
            <a:r>
              <a:rPr lang="en-US" dirty="0"/>
              <a:t> </a:t>
            </a:r>
            <a:r>
              <a:rPr lang="en-US" dirty="0" smtClean="0"/>
              <a:t>in our experiment!</a:t>
            </a:r>
          </a:p>
          <a:p>
            <a:endParaRPr lang="en-US" dirty="0" smtClean="0"/>
          </a:p>
          <a:p>
            <a:endParaRPr lang="en-US" dirty="0"/>
          </a:p>
          <a:p>
            <a:r>
              <a:rPr lang="en-US" dirty="0" smtClean="0"/>
              <a:t>What if we </a:t>
            </a:r>
            <a:r>
              <a:rPr lang="en-US" dirty="0" smtClean="0">
                <a:solidFill>
                  <a:srgbClr val="FF6600"/>
                </a:solidFill>
              </a:rPr>
              <a:t>need</a:t>
            </a:r>
            <a:r>
              <a:rPr lang="en-US" dirty="0" smtClean="0"/>
              <a:t> some amount of predictability?</a:t>
            </a:r>
          </a:p>
        </p:txBody>
      </p:sp>
    </p:spTree>
    <p:extLst>
      <p:ext uri="{BB962C8B-B14F-4D97-AF65-F5344CB8AC3E}">
        <p14:creationId xmlns:p14="http://schemas.microsoft.com/office/powerpoint/2010/main" val="21410429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Preemptive fixed priority scheduling</a:t>
            </a:r>
            <a:endParaRPr lang="en-US" dirty="0"/>
          </a:p>
        </p:txBody>
      </p:sp>
      <p:sp>
        <p:nvSpPr>
          <p:cNvPr id="3" name="Text Placeholder 2"/>
          <p:cNvSpPr>
            <a:spLocks noGrp="1"/>
          </p:cNvSpPr>
          <p:nvPr>
            <p:ph type="body" sz="quarter" idx="10"/>
          </p:nvPr>
        </p:nvSpPr>
        <p:spPr/>
        <p:txBody>
          <a:bodyPr>
            <a:normAutofit/>
          </a:bodyPr>
          <a:lstStyle/>
          <a:p>
            <a:r>
              <a:rPr lang="en-US" dirty="0" smtClean="0"/>
              <a:t>Needed for (soft) real-time applications</a:t>
            </a:r>
          </a:p>
          <a:p>
            <a:pPr lvl="1"/>
            <a:r>
              <a:rPr lang="en-US" dirty="0" smtClean="0"/>
              <a:t>Video games, Movie player, interactive</a:t>
            </a:r>
            <a:endParaRPr lang="en-US" dirty="0"/>
          </a:p>
          <a:p>
            <a:r>
              <a:rPr lang="en-US" dirty="0" smtClean="0"/>
              <a:t>Algorithm</a:t>
            </a:r>
          </a:p>
          <a:p>
            <a:pPr lvl="1"/>
            <a:r>
              <a:rPr lang="en-US" dirty="0" smtClean="0"/>
              <a:t>Each </a:t>
            </a:r>
            <a:r>
              <a:rPr lang="en-US" dirty="0"/>
              <a:t>process is assigned a priority </a:t>
            </a:r>
          </a:p>
          <a:p>
            <a:pPr lvl="1"/>
            <a:r>
              <a:rPr lang="en-US" dirty="0"/>
              <a:t>Scheduler selects highest priority runnable process</a:t>
            </a:r>
          </a:p>
          <a:p>
            <a:pPr lvl="1"/>
            <a:r>
              <a:rPr lang="en-US" dirty="0"/>
              <a:t>FCFS or Round Robin to break ties</a:t>
            </a:r>
          </a:p>
          <a:p>
            <a:r>
              <a:rPr lang="en-US" dirty="0"/>
              <a:t>Problems</a:t>
            </a:r>
          </a:p>
          <a:p>
            <a:pPr lvl="1"/>
            <a:r>
              <a:rPr lang="en-US" dirty="0"/>
              <a:t>May not give the best average waiting time</a:t>
            </a:r>
          </a:p>
          <a:p>
            <a:pPr lvl="1"/>
            <a:r>
              <a:rPr lang="en-US" dirty="0"/>
              <a:t>But if you need priority scheduling, you care more about deadlines than AWT</a:t>
            </a:r>
          </a:p>
          <a:p>
            <a:pPr lvl="1"/>
            <a:r>
              <a:rPr lang="en-US" dirty="0"/>
              <a:t>Starvation of lower priority processes</a:t>
            </a:r>
          </a:p>
          <a:p>
            <a:endParaRPr lang="en-US" dirty="0"/>
          </a:p>
        </p:txBody>
      </p:sp>
    </p:spTree>
    <p:extLst>
      <p:ext uri="{BB962C8B-B14F-4D97-AF65-F5344CB8AC3E}">
        <p14:creationId xmlns:p14="http://schemas.microsoft.com/office/powerpoint/2010/main" val="1731541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3"/>
          <p:cNvSpPr>
            <a:spLocks noGrp="1" noChangeArrowheads="1"/>
          </p:cNvSpPr>
          <p:nvPr>
            <p:ph type="title"/>
          </p:nvPr>
        </p:nvSpPr>
        <p:spPr/>
        <p:txBody>
          <a:bodyPr/>
          <a:lstStyle/>
          <a:p>
            <a:r>
              <a:rPr lang="en-US" dirty="0"/>
              <a:t>The basic scheduling decision</a:t>
            </a:r>
          </a:p>
        </p:txBody>
      </p:sp>
      <p:sp>
        <p:nvSpPr>
          <p:cNvPr id="9230" name="Rectangle 14"/>
          <p:cNvSpPr>
            <a:spLocks noGrp="1" noChangeArrowheads="1"/>
          </p:cNvSpPr>
          <p:nvPr>
            <p:ph type="body" sz="quarter" idx="10"/>
          </p:nvPr>
        </p:nvSpPr>
        <p:spPr>
          <a:xfrm>
            <a:off x="374091" y="3200400"/>
            <a:ext cx="8388909" cy="3276600"/>
          </a:xfrm>
        </p:spPr>
        <p:txBody>
          <a:bodyPr>
            <a:normAutofit lnSpcReduction="10000"/>
          </a:bodyPr>
          <a:lstStyle/>
          <a:p>
            <a:pPr>
              <a:defRPr/>
            </a:pPr>
            <a:r>
              <a:rPr lang="en-US" dirty="0" smtClean="0">
                <a:ea typeface="+mn-ea"/>
              </a:rPr>
              <a:t>Given a set of ready processes</a:t>
            </a:r>
          </a:p>
          <a:p>
            <a:pPr lvl="1">
              <a:defRPr/>
            </a:pPr>
            <a:r>
              <a:rPr lang="en-US" dirty="0" smtClean="0"/>
              <a:t>Which one should I run next?</a:t>
            </a:r>
          </a:p>
          <a:p>
            <a:pPr lvl="1">
              <a:defRPr/>
            </a:pPr>
            <a:r>
              <a:rPr lang="en-US" dirty="0" smtClean="0"/>
              <a:t>How long should it run?</a:t>
            </a:r>
          </a:p>
          <a:p>
            <a:pPr lvl="1">
              <a:defRPr/>
            </a:pPr>
            <a:r>
              <a:rPr lang="en-US" dirty="0" smtClean="0"/>
              <a:t>...for each resource (CPU, disk, ...)</a:t>
            </a:r>
          </a:p>
          <a:p>
            <a:pPr>
              <a:defRPr/>
            </a:pPr>
            <a:r>
              <a:rPr lang="en-US" dirty="0" smtClean="0">
                <a:ea typeface="+mn-ea"/>
              </a:rPr>
              <a:t>Same underlying concepts apply to scheduling processes or threads</a:t>
            </a:r>
          </a:p>
          <a:p>
            <a:pPr lvl="1">
              <a:defRPr/>
            </a:pPr>
            <a:r>
              <a:rPr lang="en-US" dirty="0" smtClean="0"/>
              <a:t>or picking packets to send in routers</a:t>
            </a:r>
          </a:p>
          <a:p>
            <a:pPr lvl="1">
              <a:defRPr/>
            </a:pPr>
            <a:r>
              <a:rPr lang="en-US" dirty="0" smtClean="0"/>
              <a:t>or scheduling jobs in physical factories</a:t>
            </a:r>
            <a:endParaRPr lang="en-US" dirty="0"/>
          </a:p>
        </p:txBody>
      </p:sp>
      <p:sp>
        <p:nvSpPr>
          <p:cNvPr id="8196" name="Line 1"/>
          <p:cNvSpPr>
            <a:spLocks noChangeShapeType="1"/>
          </p:cNvSpPr>
          <p:nvPr/>
        </p:nvSpPr>
        <p:spPr bwMode="auto">
          <a:xfrm rot="10800000" flipH="1">
            <a:off x="2311400" y="1931988"/>
            <a:ext cx="1308100" cy="2397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7" name="Line 2"/>
          <p:cNvSpPr>
            <a:spLocks noChangeShapeType="1"/>
          </p:cNvSpPr>
          <p:nvPr/>
        </p:nvSpPr>
        <p:spPr bwMode="auto">
          <a:xfrm rot="10800000" flipH="1">
            <a:off x="2578100" y="1916113"/>
            <a:ext cx="1039813" cy="2428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8" name="Line 3"/>
          <p:cNvSpPr>
            <a:spLocks noChangeShapeType="1"/>
          </p:cNvSpPr>
          <p:nvPr/>
        </p:nvSpPr>
        <p:spPr bwMode="auto">
          <a:xfrm rot="10800000" flipH="1">
            <a:off x="2768600" y="1905000"/>
            <a:ext cx="838200"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9" name="Line 4"/>
          <p:cNvSpPr>
            <a:spLocks noChangeShapeType="1"/>
          </p:cNvSpPr>
          <p:nvPr/>
        </p:nvSpPr>
        <p:spPr bwMode="auto">
          <a:xfrm rot="10800000" flipH="1">
            <a:off x="2971800" y="1892300"/>
            <a:ext cx="660400" cy="277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00" name="Line 5"/>
          <p:cNvSpPr>
            <a:spLocks noChangeShapeType="1"/>
          </p:cNvSpPr>
          <p:nvPr/>
        </p:nvSpPr>
        <p:spPr bwMode="auto">
          <a:xfrm rot="10800000" flipH="1">
            <a:off x="3225800" y="1892300"/>
            <a:ext cx="393700" cy="303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01" name="Freeform 6"/>
          <p:cNvSpPr>
            <a:spLocks/>
          </p:cNvSpPr>
          <p:nvPr/>
        </p:nvSpPr>
        <p:spPr bwMode="auto">
          <a:xfrm>
            <a:off x="3467100" y="1884363"/>
            <a:ext cx="317500" cy="300037"/>
          </a:xfrm>
          <a:custGeom>
            <a:avLst/>
            <a:gdLst>
              <a:gd name="T0" fmla="*/ 0 w 21600"/>
              <a:gd name="T1" fmla="*/ 1215157029 h 18823"/>
              <a:gd name="T2" fmla="*/ 161336802 w 21600"/>
              <a:gd name="T3" fmla="*/ 543764307 h 18823"/>
              <a:gd name="T4" fmla="*/ 1008355646 w 21600"/>
              <a:gd name="T5" fmla="*/ 27309373 h 18823"/>
              <a:gd name="T6" fmla="*/ 0 60000 65536"/>
              <a:gd name="T7" fmla="*/ 0 60000 65536"/>
              <a:gd name="T8" fmla="*/ 0 60000 65536"/>
              <a:gd name="T9" fmla="*/ 0 w 21600"/>
              <a:gd name="T10" fmla="*/ 0 h 18823"/>
              <a:gd name="T11" fmla="*/ 21600 w 21600"/>
              <a:gd name="T12" fmla="*/ 18823 h 18823"/>
            </a:gdLst>
            <a:ahLst/>
            <a:cxnLst>
              <a:cxn ang="T6">
                <a:pos x="T0" y="T1"/>
              </a:cxn>
              <a:cxn ang="T7">
                <a:pos x="T2" y="T3"/>
              </a:cxn>
              <a:cxn ang="T8">
                <a:pos x="T4" y="T5"/>
              </a:cxn>
            </a:cxnLst>
            <a:rect l="T9" t="T10" r="T11" b="T12"/>
            <a:pathLst>
              <a:path w="21600" h="18823">
                <a:moveTo>
                  <a:pt x="0" y="18823"/>
                </a:moveTo>
                <a:cubicBezTo>
                  <a:pt x="0" y="18823"/>
                  <a:pt x="2452" y="10049"/>
                  <a:pt x="3456" y="8423"/>
                </a:cubicBezTo>
                <a:cubicBezTo>
                  <a:pt x="10368" y="-2777"/>
                  <a:pt x="21600" y="423"/>
                  <a:pt x="21600" y="423"/>
                </a:cubicBezTo>
              </a:path>
            </a:pathLst>
          </a:custGeom>
          <a:noFill/>
          <a:ln w="19050" cap="flat">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207" name="Rectangle 15"/>
          <p:cNvSpPr>
            <a:spLocks/>
          </p:cNvSpPr>
          <p:nvPr/>
        </p:nvSpPr>
        <p:spPr bwMode="auto">
          <a:xfrm>
            <a:off x="849085" y="1968500"/>
            <a:ext cx="6052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lgn="ctr"/>
            <a:r>
              <a:rPr lang="en-US" sz="2000" dirty="0">
                <a:latin typeface="Gill Sans MT"/>
                <a:cs typeface="Gill Sans MT"/>
                <a:sym typeface="Arial" charset="0"/>
              </a:rPr>
              <a:t>enter</a:t>
            </a:r>
          </a:p>
        </p:txBody>
      </p:sp>
      <p:sp>
        <p:nvSpPr>
          <p:cNvPr id="8208" name="Line 16"/>
          <p:cNvSpPr>
            <a:spLocks noChangeShapeType="1"/>
          </p:cNvSpPr>
          <p:nvPr/>
        </p:nvSpPr>
        <p:spPr bwMode="auto">
          <a:xfrm>
            <a:off x="762000" y="2387600"/>
            <a:ext cx="1447800" cy="158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09" name="Rectangle 17"/>
          <p:cNvSpPr>
            <a:spLocks/>
          </p:cNvSpPr>
          <p:nvPr/>
        </p:nvSpPr>
        <p:spPr bwMode="auto">
          <a:xfrm>
            <a:off x="7696200" y="1968500"/>
            <a:ext cx="596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lgn="ctr"/>
            <a:r>
              <a:rPr lang="en-US" sz="2000">
                <a:latin typeface="Gill Sans MT"/>
                <a:cs typeface="Gill Sans MT"/>
                <a:sym typeface="Arial" charset="0"/>
              </a:rPr>
              <a:t>exit</a:t>
            </a:r>
          </a:p>
        </p:txBody>
      </p:sp>
      <p:sp>
        <p:nvSpPr>
          <p:cNvPr id="8210" name="Rectangle 18"/>
          <p:cNvSpPr>
            <a:spLocks/>
          </p:cNvSpPr>
          <p:nvPr/>
        </p:nvSpPr>
        <p:spPr bwMode="auto">
          <a:xfrm>
            <a:off x="2209800" y="2159000"/>
            <a:ext cx="1371600" cy="457200"/>
          </a:xfrm>
          <a:prstGeom prst="rect">
            <a:avLst/>
          </a:prstGeom>
          <a:solidFill>
            <a:srgbClr val="CCECFF"/>
          </a:solidFill>
          <a:ln w="19050">
            <a:solidFill>
              <a:schemeClr val="tx1"/>
            </a:solidFill>
            <a:round/>
            <a:headEnd/>
            <a:tailEnd/>
          </a:ln>
        </p:spPr>
        <p:txBody>
          <a:bodyPr lIns="0" tIns="0" rIns="0" bIns="0"/>
          <a:lstStyle/>
          <a:p>
            <a:endParaRPr lang="en-US"/>
          </a:p>
        </p:txBody>
      </p:sp>
      <p:sp>
        <p:nvSpPr>
          <p:cNvPr id="8211" name="Line 19"/>
          <p:cNvSpPr>
            <a:spLocks noChangeShapeType="1"/>
          </p:cNvSpPr>
          <p:nvPr/>
        </p:nvSpPr>
        <p:spPr bwMode="auto">
          <a:xfrm flipH="1">
            <a:off x="3351213" y="2159000"/>
            <a:ext cx="3175"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12" name="Line 20"/>
          <p:cNvSpPr>
            <a:spLocks noChangeShapeType="1"/>
          </p:cNvSpPr>
          <p:nvPr/>
        </p:nvSpPr>
        <p:spPr bwMode="auto">
          <a:xfrm flipH="1">
            <a:off x="3124200" y="215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13" name="Line 21"/>
          <p:cNvSpPr>
            <a:spLocks noChangeShapeType="1"/>
          </p:cNvSpPr>
          <p:nvPr/>
        </p:nvSpPr>
        <p:spPr bwMode="auto">
          <a:xfrm flipH="1">
            <a:off x="2895600" y="215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14" name="Line 22"/>
          <p:cNvSpPr>
            <a:spLocks noChangeShapeType="1"/>
          </p:cNvSpPr>
          <p:nvPr/>
        </p:nvSpPr>
        <p:spPr bwMode="auto">
          <a:xfrm flipH="1">
            <a:off x="2667000" y="215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15" name="Line 23"/>
          <p:cNvSpPr>
            <a:spLocks noChangeShapeType="1"/>
          </p:cNvSpPr>
          <p:nvPr/>
        </p:nvSpPr>
        <p:spPr bwMode="auto">
          <a:xfrm flipH="1">
            <a:off x="2438400" y="215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216" name="Line 24"/>
          <p:cNvSpPr>
            <a:spLocks noChangeShapeType="1"/>
          </p:cNvSpPr>
          <p:nvPr/>
        </p:nvSpPr>
        <p:spPr bwMode="auto">
          <a:xfrm flipH="1">
            <a:off x="2209800" y="2159000"/>
            <a:ext cx="1588" cy="458788"/>
          </a:xfrm>
          <a:prstGeom prst="line">
            <a:avLst/>
          </a:prstGeom>
          <a:noFill/>
          <a:ln w="19050">
            <a:solidFill>
              <a:srgbClr val="CCEC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8217" name="Group 25"/>
          <p:cNvGrpSpPr>
            <a:grpSpLocks/>
          </p:cNvGrpSpPr>
          <p:nvPr/>
        </p:nvGrpSpPr>
        <p:grpSpPr bwMode="auto">
          <a:xfrm>
            <a:off x="5257800" y="2006600"/>
            <a:ext cx="1676400" cy="685800"/>
            <a:chOff x="0" y="0"/>
            <a:chExt cx="1056" cy="432"/>
          </a:xfrm>
        </p:grpSpPr>
        <p:sp>
          <p:nvSpPr>
            <p:cNvPr id="8225" name="AutoShape 26"/>
            <p:cNvSpPr>
              <a:spLocks/>
            </p:cNvSpPr>
            <p:nvPr/>
          </p:nvSpPr>
          <p:spPr bwMode="auto">
            <a:xfrm>
              <a:off x="0" y="0"/>
              <a:ext cx="1056" cy="432"/>
            </a:xfrm>
            <a:custGeom>
              <a:avLst/>
              <a:gdLst>
                <a:gd name="T0" fmla="*/ 0 w 21600"/>
                <a:gd name="T1" fmla="*/ 0 h 21600"/>
                <a:gd name="T2" fmla="*/ 21600 w 21600"/>
                <a:gd name="T3" fmla="*/ 21600 h 21600"/>
              </a:gdLst>
              <a:ahLst/>
              <a:cxnLst/>
              <a:rect l="T0" t="T1" r="T2" b="T3"/>
              <a:pathLst>
                <a:path w="21600" h="21600">
                  <a:moveTo>
                    <a:pt x="2209" y="0"/>
                  </a:moveTo>
                  <a:lnTo>
                    <a:pt x="0" y="5400"/>
                  </a:lnTo>
                  <a:lnTo>
                    <a:pt x="0" y="21600"/>
                  </a:lnTo>
                  <a:lnTo>
                    <a:pt x="19391" y="21600"/>
                  </a:lnTo>
                  <a:lnTo>
                    <a:pt x="21600" y="16200"/>
                  </a:lnTo>
                  <a:lnTo>
                    <a:pt x="21600" y="0"/>
                  </a:lnTo>
                  <a:close/>
                  <a:moveTo>
                    <a:pt x="2209" y="0"/>
                  </a:moveTo>
                </a:path>
              </a:pathLst>
            </a:custGeom>
            <a:solidFill>
              <a:srgbClr val="CCECFF"/>
            </a:solidFill>
            <a:ln w="19050" cap="flat">
              <a:solidFill>
                <a:schemeClr val="tx1"/>
              </a:solidFill>
              <a:prstDash val="solid"/>
              <a:round/>
              <a:headEnd type="none" w="med" len="med"/>
              <a:tailEnd type="none" w="med" len="med"/>
            </a:ln>
          </p:spPr>
          <p:txBody>
            <a:bodyPr lIns="0" tIns="0" rIns="0" bIns="0"/>
            <a:lstStyle/>
            <a:p>
              <a:endParaRPr lang="en-US">
                <a:latin typeface="Gill Sans MT"/>
                <a:cs typeface="Gill Sans MT"/>
              </a:endParaRPr>
            </a:p>
          </p:txBody>
        </p:sp>
        <p:sp>
          <p:nvSpPr>
            <p:cNvPr id="8226" name="AutoShape 27"/>
            <p:cNvSpPr>
              <a:spLocks/>
            </p:cNvSpPr>
            <p:nvPr/>
          </p:nvSpPr>
          <p:spPr bwMode="auto">
            <a:xfrm>
              <a:off x="0" y="0"/>
              <a:ext cx="1056" cy="108"/>
            </a:xfrm>
            <a:custGeom>
              <a:avLst/>
              <a:gdLst>
                <a:gd name="T0" fmla="*/ 0 w 21600"/>
                <a:gd name="T1" fmla="*/ 0 h 21600"/>
                <a:gd name="T2" fmla="*/ 21600 w 21600"/>
                <a:gd name="T3" fmla="*/ 21600 h 21600"/>
              </a:gdLst>
              <a:ahLst/>
              <a:cxnLst/>
              <a:rect l="T0" t="T1" r="T2" b="T3"/>
              <a:pathLst>
                <a:path w="21600" h="21600">
                  <a:moveTo>
                    <a:pt x="2209" y="0"/>
                  </a:moveTo>
                  <a:lnTo>
                    <a:pt x="0" y="21600"/>
                  </a:lnTo>
                  <a:lnTo>
                    <a:pt x="19391" y="21600"/>
                  </a:lnTo>
                  <a:lnTo>
                    <a:pt x="21600" y="0"/>
                  </a:lnTo>
                  <a:close/>
                  <a:moveTo>
                    <a:pt x="2209" y="0"/>
                  </a:moveTo>
                </a:path>
              </a:pathLst>
            </a:custGeom>
            <a:solidFill>
              <a:srgbClr val="D6EFFF"/>
            </a:solidFill>
            <a:ln>
              <a:noFill/>
            </a:ln>
            <a:extLst>
              <a:ext uri="{91240B29-F687-4f45-9708-019B960494DF}">
                <a14:hiddenLine xmlns:a14="http://schemas.microsoft.com/office/drawing/2010/main" w="19050" cap="flat">
                  <a:solidFill>
                    <a:srgbClr val="000000"/>
                  </a:solidFill>
                  <a:round/>
                  <a:headEnd type="none" w="med" len="med"/>
                  <a:tailEnd type="none" w="med" len="med"/>
                </a14:hiddenLine>
              </a:ext>
            </a:extLst>
          </p:spPr>
          <p:txBody>
            <a:bodyPr lIns="0" tIns="0" rIns="0" bIns="0"/>
            <a:lstStyle/>
            <a:p>
              <a:endParaRPr lang="en-US">
                <a:latin typeface="Gill Sans MT"/>
                <a:cs typeface="Gill Sans MT"/>
              </a:endParaRPr>
            </a:p>
          </p:txBody>
        </p:sp>
        <p:sp>
          <p:nvSpPr>
            <p:cNvPr id="8227" name="AutoShape 28"/>
            <p:cNvSpPr>
              <a:spLocks/>
            </p:cNvSpPr>
            <p:nvPr/>
          </p:nvSpPr>
          <p:spPr bwMode="auto">
            <a:xfrm>
              <a:off x="948" y="0"/>
              <a:ext cx="108" cy="432"/>
            </a:xfrm>
            <a:custGeom>
              <a:avLst/>
              <a:gdLst>
                <a:gd name="T0" fmla="*/ 0 w 21600"/>
                <a:gd name="T1" fmla="*/ 0 h 21600"/>
                <a:gd name="T2" fmla="*/ 21600 w 21600"/>
                <a:gd name="T3" fmla="*/ 21600 h 21600"/>
              </a:gdLst>
              <a:ahLst/>
              <a:cxnLst/>
              <a:rect l="T0" t="T1" r="T2" b="T3"/>
              <a:pathLst>
                <a:path w="21600" h="21600">
                  <a:moveTo>
                    <a:pt x="0" y="5400"/>
                  </a:moveTo>
                  <a:lnTo>
                    <a:pt x="0" y="21600"/>
                  </a:lnTo>
                  <a:lnTo>
                    <a:pt x="21600" y="16200"/>
                  </a:lnTo>
                  <a:lnTo>
                    <a:pt x="21600" y="0"/>
                  </a:lnTo>
                  <a:close/>
                  <a:moveTo>
                    <a:pt x="0" y="5400"/>
                  </a:moveTo>
                </a:path>
              </a:pathLst>
            </a:custGeom>
            <a:solidFill>
              <a:srgbClr val="A3BCCC"/>
            </a:solidFill>
            <a:ln>
              <a:noFill/>
            </a:ln>
            <a:extLst>
              <a:ext uri="{91240B29-F687-4f45-9708-019B960494DF}">
                <a14:hiddenLine xmlns:a14="http://schemas.microsoft.com/office/drawing/2010/main" w="19050" cap="flat">
                  <a:solidFill>
                    <a:srgbClr val="000000"/>
                  </a:solidFill>
                  <a:round/>
                  <a:headEnd type="none" w="med" len="med"/>
                  <a:tailEnd type="none" w="med" len="med"/>
                </a14:hiddenLine>
              </a:ext>
            </a:extLst>
          </p:spPr>
          <p:txBody>
            <a:bodyPr lIns="0" tIns="0" rIns="0" bIns="0"/>
            <a:lstStyle/>
            <a:p>
              <a:endParaRPr lang="en-US">
                <a:latin typeface="Gill Sans MT"/>
                <a:cs typeface="Gill Sans MT"/>
              </a:endParaRPr>
            </a:p>
          </p:txBody>
        </p:sp>
        <p:sp>
          <p:nvSpPr>
            <p:cNvPr id="8228" name="AutoShape 29"/>
            <p:cNvSpPr>
              <a:spLocks/>
            </p:cNvSpPr>
            <p:nvPr/>
          </p:nvSpPr>
          <p:spPr bwMode="auto">
            <a:xfrm>
              <a:off x="0" y="0"/>
              <a:ext cx="1056" cy="432"/>
            </a:xfrm>
            <a:custGeom>
              <a:avLst/>
              <a:gdLst>
                <a:gd name="T0" fmla="*/ 0 w 21600"/>
                <a:gd name="T1" fmla="*/ 0 h 21600"/>
                <a:gd name="T2" fmla="*/ 21600 w 21600"/>
                <a:gd name="T3" fmla="*/ 21600 h 21600"/>
              </a:gdLst>
              <a:ahLst/>
              <a:cxnLst/>
              <a:rect l="T0" t="T1" r="T2" b="T3"/>
              <a:pathLst>
                <a:path w="21600" h="21600">
                  <a:moveTo>
                    <a:pt x="0" y="5400"/>
                  </a:moveTo>
                  <a:lnTo>
                    <a:pt x="19391" y="5400"/>
                  </a:lnTo>
                  <a:lnTo>
                    <a:pt x="21600" y="0"/>
                  </a:lnTo>
                  <a:moveTo>
                    <a:pt x="19391" y="5400"/>
                  </a:moveTo>
                  <a:lnTo>
                    <a:pt x="19391" y="21600"/>
                  </a:lnTo>
                </a:path>
              </a:pathLst>
            </a:custGeom>
            <a:noFill/>
            <a:ln w="190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Gill Sans MT"/>
                <a:cs typeface="Gill Sans MT"/>
              </a:endParaRPr>
            </a:p>
          </p:txBody>
        </p:sp>
        <p:sp>
          <p:nvSpPr>
            <p:cNvPr id="8229" name="Rectangle 30"/>
            <p:cNvSpPr>
              <a:spLocks/>
            </p:cNvSpPr>
            <p:nvPr/>
          </p:nvSpPr>
          <p:spPr bwMode="auto">
            <a:xfrm>
              <a:off x="0" y="166"/>
              <a:ext cx="95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82088" bIns="38100" anchor="ctr"/>
            <a:lstStyle/>
            <a:p>
              <a:pPr marL="14288"/>
              <a:r>
                <a:rPr lang="en-US">
                  <a:latin typeface="Gill Sans MT"/>
                  <a:cs typeface="Gill Sans MT"/>
                  <a:sym typeface="Arial" charset="0"/>
                </a:rPr>
                <a:t>processor</a:t>
              </a:r>
            </a:p>
          </p:txBody>
        </p:sp>
      </p:grpSp>
      <p:sp>
        <p:nvSpPr>
          <p:cNvPr id="8218" name="Freeform 31"/>
          <p:cNvSpPr>
            <a:spLocks/>
          </p:cNvSpPr>
          <p:nvPr/>
        </p:nvSpPr>
        <p:spPr bwMode="auto">
          <a:xfrm>
            <a:off x="3949700" y="1917700"/>
            <a:ext cx="1308100" cy="469900"/>
          </a:xfrm>
          <a:custGeom>
            <a:avLst/>
            <a:gdLst>
              <a:gd name="T0" fmla="*/ 0 w 21600"/>
              <a:gd name="T1" fmla="*/ 0 h 21600"/>
              <a:gd name="T2" fmla="*/ 2147483647 w 21600"/>
              <a:gd name="T3" fmla="*/ 1433466327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0" y="0"/>
                  <a:pt x="7385" y="4549"/>
                  <a:pt x="10276" y="6400"/>
                </a:cubicBezTo>
                <a:cubicBezTo>
                  <a:pt x="13374" y="8383"/>
                  <a:pt x="21600" y="21600"/>
                  <a:pt x="21600" y="21600"/>
                </a:cubicBezTo>
              </a:path>
            </a:pathLst>
          </a:custGeom>
          <a:noFill/>
          <a:ln w="19050" cap="flat">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219" name="Line 32"/>
          <p:cNvSpPr>
            <a:spLocks noChangeShapeType="1"/>
          </p:cNvSpPr>
          <p:nvPr/>
        </p:nvSpPr>
        <p:spPr bwMode="auto">
          <a:xfrm>
            <a:off x="6934200" y="2387600"/>
            <a:ext cx="1447800" cy="158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20" name="Rectangle 33"/>
          <p:cNvSpPr>
            <a:spLocks/>
          </p:cNvSpPr>
          <p:nvPr/>
        </p:nvSpPr>
        <p:spPr bwMode="auto">
          <a:xfrm>
            <a:off x="3848100" y="1619250"/>
            <a:ext cx="161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lgn="ctr"/>
            <a:r>
              <a:rPr lang="en-US" sz="2000">
                <a:latin typeface="Gill Sans MT"/>
                <a:cs typeface="Gill Sans MT"/>
                <a:sym typeface="Arial" charset="0"/>
              </a:rPr>
              <a:t>dispatch</a:t>
            </a:r>
          </a:p>
        </p:txBody>
      </p:sp>
      <p:sp>
        <p:nvSpPr>
          <p:cNvPr id="8221" name="Rectangle 34"/>
          <p:cNvSpPr>
            <a:spLocks/>
          </p:cNvSpPr>
          <p:nvPr/>
        </p:nvSpPr>
        <p:spPr bwMode="auto">
          <a:xfrm>
            <a:off x="1701800" y="2527300"/>
            <a:ext cx="20355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Gill Sans MT"/>
                <a:cs typeface="Gill Sans MT"/>
                <a:sym typeface="Arial" charset="0"/>
              </a:rPr>
              <a:t>ready processes</a:t>
            </a:r>
          </a:p>
        </p:txBody>
      </p:sp>
      <p:sp>
        <p:nvSpPr>
          <p:cNvPr id="8222" name="Rectangle 35"/>
          <p:cNvSpPr>
            <a:spLocks/>
          </p:cNvSpPr>
          <p:nvPr/>
        </p:nvSpPr>
        <p:spPr bwMode="auto">
          <a:xfrm>
            <a:off x="3695700" y="1524000"/>
            <a:ext cx="3381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3600">
                <a:solidFill>
                  <a:srgbClr val="C00000"/>
                </a:solidFill>
                <a:latin typeface="Arial" charset="0"/>
                <a:cs typeface="Arial" charset="0"/>
                <a:sym typeface="Arial" charset="0"/>
              </a:rPr>
              <a:t>?</a:t>
            </a:r>
          </a:p>
        </p:txBody>
      </p:sp>
    </p:spTree>
    <p:extLst>
      <p:ext uri="{BB962C8B-B14F-4D97-AF65-F5344CB8AC3E}">
        <p14:creationId xmlns:p14="http://schemas.microsoft.com/office/powerpoint/2010/main" val="6652061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3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3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6"/>
          <p:cNvSpPr>
            <a:spLocks noGrp="1" noChangeArrowheads="1"/>
          </p:cNvSpPr>
          <p:nvPr>
            <p:ph type="title"/>
          </p:nvPr>
        </p:nvSpPr>
        <p:spPr/>
        <p:txBody>
          <a:bodyPr rIns="132080"/>
          <a:lstStyle/>
          <a:p>
            <a:r>
              <a:rPr lang="en-US" dirty="0"/>
              <a:t>Priority Scheduling: Example</a:t>
            </a:r>
          </a:p>
        </p:txBody>
      </p:sp>
      <p:graphicFrame>
        <p:nvGraphicFramePr>
          <p:cNvPr id="38919" name="Group 7"/>
          <p:cNvGraphicFramePr>
            <a:graphicFrameLocks noGrp="1"/>
          </p:cNvGraphicFramePr>
          <p:nvPr/>
        </p:nvGraphicFramePr>
        <p:xfrm>
          <a:off x="949325" y="1905000"/>
          <a:ext cx="7661275" cy="2032000"/>
        </p:xfrm>
        <a:graphic>
          <a:graphicData uri="http://schemas.openxmlformats.org/drawingml/2006/table">
            <a:tbl>
              <a:tblPr/>
              <a:tblGrid>
                <a:gridCol w="1874838"/>
                <a:gridCol w="2200275"/>
                <a:gridCol w="1304925"/>
                <a:gridCol w="2281237"/>
              </a:tblGrid>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Priority</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6</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8</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P4</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43048" name="Line 77"/>
          <p:cNvSpPr>
            <a:spLocks noChangeShapeType="1"/>
          </p:cNvSpPr>
          <p:nvPr/>
        </p:nvSpPr>
        <p:spPr bwMode="auto">
          <a:xfrm>
            <a:off x="625475" y="4494213"/>
            <a:ext cx="822960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49" name="Rectangle 78"/>
          <p:cNvSpPr>
            <a:spLocks/>
          </p:cNvSpPr>
          <p:nvPr/>
        </p:nvSpPr>
        <p:spPr bwMode="auto">
          <a:xfrm>
            <a:off x="457200"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44074" name="Rectangle 79"/>
          <p:cNvSpPr>
            <a:spLocks/>
          </p:cNvSpPr>
          <p:nvPr/>
        </p:nvSpPr>
        <p:spPr bwMode="auto">
          <a:xfrm>
            <a:off x="3140075" y="4343400"/>
            <a:ext cx="1066800" cy="152400"/>
          </a:xfrm>
          <a:prstGeom prst="rect">
            <a:avLst/>
          </a:prstGeom>
          <a:solidFill>
            <a:srgbClr val="FFFF99"/>
          </a:solidFill>
          <a:ln w="9525">
            <a:solidFill>
              <a:schemeClr val="tx1"/>
            </a:solidFill>
            <a:round/>
            <a:headEnd/>
            <a:tailEnd/>
          </a:ln>
        </p:spPr>
        <p:txBody>
          <a:bodyPr lIns="0" tIns="0" rIns="0" bIns="0"/>
          <a:lstStyle/>
          <a:p>
            <a:endParaRPr lang="en-US"/>
          </a:p>
        </p:txBody>
      </p:sp>
      <p:sp>
        <p:nvSpPr>
          <p:cNvPr id="44075" name="Rectangle 80"/>
          <p:cNvSpPr>
            <a:spLocks/>
          </p:cNvSpPr>
          <p:nvPr/>
        </p:nvSpPr>
        <p:spPr bwMode="auto">
          <a:xfrm>
            <a:off x="2987675"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8</a:t>
            </a:r>
          </a:p>
        </p:txBody>
      </p:sp>
      <p:sp>
        <p:nvSpPr>
          <p:cNvPr id="44076" name="Rectangle 81"/>
          <p:cNvSpPr>
            <a:spLocks/>
          </p:cNvSpPr>
          <p:nvPr/>
        </p:nvSpPr>
        <p:spPr bwMode="auto">
          <a:xfrm>
            <a:off x="3140075" y="4037013"/>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P4 (3)</a:t>
            </a:r>
          </a:p>
        </p:txBody>
      </p:sp>
      <p:sp>
        <p:nvSpPr>
          <p:cNvPr id="44077" name="Rectangle 82"/>
          <p:cNvSpPr>
            <a:spLocks/>
          </p:cNvSpPr>
          <p:nvPr/>
        </p:nvSpPr>
        <p:spPr bwMode="auto">
          <a:xfrm>
            <a:off x="6569075" y="4343400"/>
            <a:ext cx="23622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44078" name="Rectangle 83"/>
          <p:cNvSpPr>
            <a:spLocks/>
          </p:cNvSpPr>
          <p:nvPr/>
        </p:nvSpPr>
        <p:spPr bwMode="auto">
          <a:xfrm>
            <a:off x="65690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P1 (6)</a:t>
            </a:r>
          </a:p>
        </p:txBody>
      </p:sp>
      <p:sp>
        <p:nvSpPr>
          <p:cNvPr id="44079" name="Rectangle 84"/>
          <p:cNvSpPr>
            <a:spLocks/>
          </p:cNvSpPr>
          <p:nvPr/>
        </p:nvSpPr>
        <p:spPr bwMode="auto">
          <a:xfrm>
            <a:off x="4054475" y="4495800"/>
            <a:ext cx="392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11</a:t>
            </a:r>
          </a:p>
        </p:txBody>
      </p:sp>
      <p:sp>
        <p:nvSpPr>
          <p:cNvPr id="44080" name="Rectangle 85"/>
          <p:cNvSpPr>
            <a:spLocks/>
          </p:cNvSpPr>
          <p:nvPr/>
        </p:nvSpPr>
        <p:spPr bwMode="auto">
          <a:xfrm>
            <a:off x="4206875" y="4343400"/>
            <a:ext cx="23622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44081" name="Rectangle 86"/>
          <p:cNvSpPr>
            <a:spLocks/>
          </p:cNvSpPr>
          <p:nvPr/>
        </p:nvSpPr>
        <p:spPr bwMode="auto">
          <a:xfrm>
            <a:off x="42068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P3 (7)</a:t>
            </a:r>
          </a:p>
        </p:txBody>
      </p:sp>
      <p:sp>
        <p:nvSpPr>
          <p:cNvPr id="44082" name="Rectangle 87"/>
          <p:cNvSpPr>
            <a:spLocks/>
          </p:cNvSpPr>
          <p:nvPr/>
        </p:nvSpPr>
        <p:spPr bwMode="auto">
          <a:xfrm>
            <a:off x="6262688" y="4495800"/>
            <a:ext cx="4095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18</a:t>
            </a:r>
          </a:p>
        </p:txBody>
      </p:sp>
      <p:sp>
        <p:nvSpPr>
          <p:cNvPr id="43059" name="Rectangle 88"/>
          <p:cNvSpPr>
            <a:spLocks/>
          </p:cNvSpPr>
          <p:nvPr/>
        </p:nvSpPr>
        <p:spPr bwMode="auto">
          <a:xfrm>
            <a:off x="1219200" y="5080000"/>
            <a:ext cx="19621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a:t>
            </a:r>
          </a:p>
          <a:p>
            <a:pPr marL="39688"/>
            <a:r>
              <a:rPr lang="en-US" sz="2000">
                <a:latin typeface="Arial" charset="0"/>
                <a:cs typeface="Arial" charset="0"/>
                <a:sym typeface="Arial" charset="0"/>
              </a:rPr>
              <a:t>P2 waiting time: </a:t>
            </a:r>
          </a:p>
          <a:p>
            <a:pPr marL="39688"/>
            <a:r>
              <a:rPr lang="en-US" sz="2000">
                <a:latin typeface="Arial" charset="0"/>
                <a:cs typeface="Arial" charset="0"/>
                <a:sym typeface="Arial" charset="0"/>
              </a:rPr>
              <a:t>P3 waiting time: </a:t>
            </a:r>
          </a:p>
          <a:p>
            <a:pPr marL="39688"/>
            <a:r>
              <a:rPr lang="en-US" sz="2000">
                <a:latin typeface="Arial" charset="0"/>
                <a:cs typeface="Arial" charset="0"/>
                <a:sym typeface="Arial" charset="0"/>
              </a:rPr>
              <a:t>P4 waiting time: </a:t>
            </a:r>
          </a:p>
        </p:txBody>
      </p:sp>
      <p:sp>
        <p:nvSpPr>
          <p:cNvPr id="43060" name="Rectangle 89"/>
          <p:cNvSpPr>
            <a:spLocks/>
          </p:cNvSpPr>
          <p:nvPr/>
        </p:nvSpPr>
        <p:spPr bwMode="auto">
          <a:xfrm>
            <a:off x="3962400" y="5181600"/>
            <a:ext cx="4654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endParaRPr lang="en-US" sz="2400">
              <a:latin typeface="Arial" charset="0"/>
              <a:cs typeface="Arial" charset="0"/>
              <a:sym typeface="Arial" charset="0"/>
            </a:endParaRPr>
          </a:p>
        </p:txBody>
      </p:sp>
      <p:sp>
        <p:nvSpPr>
          <p:cNvPr id="44085" name="Rectangle 90"/>
          <p:cNvSpPr>
            <a:spLocks/>
          </p:cNvSpPr>
          <p:nvPr/>
        </p:nvSpPr>
        <p:spPr bwMode="auto">
          <a:xfrm>
            <a:off x="625475" y="4343400"/>
            <a:ext cx="25146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44086" name="Rectangle 91"/>
          <p:cNvSpPr>
            <a:spLocks/>
          </p:cNvSpPr>
          <p:nvPr/>
        </p:nvSpPr>
        <p:spPr bwMode="auto">
          <a:xfrm>
            <a:off x="625475" y="4037013"/>
            <a:ext cx="2514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P2 (8)</a:t>
            </a:r>
          </a:p>
        </p:txBody>
      </p:sp>
      <p:sp>
        <p:nvSpPr>
          <p:cNvPr id="44087" name="Rectangle 92"/>
          <p:cNvSpPr>
            <a:spLocks/>
          </p:cNvSpPr>
          <p:nvPr/>
        </p:nvSpPr>
        <p:spPr bwMode="auto">
          <a:xfrm>
            <a:off x="8599488" y="4495800"/>
            <a:ext cx="4079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24</a:t>
            </a:r>
          </a:p>
        </p:txBody>
      </p:sp>
      <p:sp>
        <p:nvSpPr>
          <p:cNvPr id="43064" name="Rectangle 93"/>
          <p:cNvSpPr>
            <a:spLocks/>
          </p:cNvSpPr>
          <p:nvPr/>
        </p:nvSpPr>
        <p:spPr bwMode="auto">
          <a:xfrm>
            <a:off x="4191000" y="1476375"/>
            <a:ext cx="3849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cs typeface="Tahoma" charset="0"/>
              </a:rPr>
              <a:t>(Lower priority number is preferable)</a:t>
            </a:r>
          </a:p>
        </p:txBody>
      </p:sp>
      <p:sp>
        <p:nvSpPr>
          <p:cNvPr id="43067" name="Line 64"/>
          <p:cNvSpPr>
            <a:spLocks noChangeShapeType="1"/>
          </p:cNvSpPr>
          <p:nvPr/>
        </p:nvSpPr>
        <p:spPr bwMode="auto">
          <a:xfrm>
            <a:off x="625475" y="4495800"/>
            <a:ext cx="845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7764047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0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4" grpId="0" animBg="1"/>
      <p:bldP spid="44075" grpId="0"/>
      <p:bldP spid="44076" grpId="0"/>
      <p:bldP spid="44077" grpId="0" animBg="1"/>
      <p:bldP spid="44078" grpId="0"/>
      <p:bldP spid="44079" grpId="0"/>
      <p:bldP spid="44080" grpId="0" animBg="1"/>
      <p:bldP spid="44081" grpId="0"/>
      <p:bldP spid="44082" grpId="0"/>
      <p:bldP spid="44085" grpId="0" animBg="1"/>
      <p:bldP spid="44086" grpId="0"/>
      <p:bldP spid="440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6"/>
          <p:cNvSpPr>
            <a:spLocks noGrp="1" noChangeArrowheads="1"/>
          </p:cNvSpPr>
          <p:nvPr>
            <p:ph type="title"/>
          </p:nvPr>
        </p:nvSpPr>
        <p:spPr/>
        <p:txBody>
          <a:bodyPr rIns="132080"/>
          <a:lstStyle/>
          <a:p>
            <a:r>
              <a:rPr lang="en-US" dirty="0"/>
              <a:t>Priority Scheduling: Example</a:t>
            </a:r>
          </a:p>
        </p:txBody>
      </p:sp>
      <p:graphicFrame>
        <p:nvGraphicFramePr>
          <p:cNvPr id="38919" name="Group 7"/>
          <p:cNvGraphicFramePr>
            <a:graphicFrameLocks noGrp="1"/>
          </p:cNvGraphicFramePr>
          <p:nvPr/>
        </p:nvGraphicFramePr>
        <p:xfrm>
          <a:off x="949325" y="1905000"/>
          <a:ext cx="7661275" cy="2032000"/>
        </p:xfrm>
        <a:graphic>
          <a:graphicData uri="http://schemas.openxmlformats.org/drawingml/2006/table">
            <a:tbl>
              <a:tblPr/>
              <a:tblGrid>
                <a:gridCol w="1874838"/>
                <a:gridCol w="2200275"/>
                <a:gridCol w="1304925"/>
                <a:gridCol w="2281237"/>
              </a:tblGrid>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Priority</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6</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8</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P4</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44072" name="Line 77"/>
          <p:cNvSpPr>
            <a:spLocks noChangeShapeType="1"/>
          </p:cNvSpPr>
          <p:nvPr/>
        </p:nvSpPr>
        <p:spPr bwMode="auto">
          <a:xfrm>
            <a:off x="625475" y="4494213"/>
            <a:ext cx="822960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73" name="Rectangle 78"/>
          <p:cNvSpPr>
            <a:spLocks/>
          </p:cNvSpPr>
          <p:nvPr/>
        </p:nvSpPr>
        <p:spPr bwMode="auto">
          <a:xfrm>
            <a:off x="457200"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44074" name="Rectangle 79"/>
          <p:cNvSpPr>
            <a:spLocks/>
          </p:cNvSpPr>
          <p:nvPr/>
        </p:nvSpPr>
        <p:spPr bwMode="auto">
          <a:xfrm>
            <a:off x="3140075" y="4343400"/>
            <a:ext cx="1066800" cy="152400"/>
          </a:xfrm>
          <a:prstGeom prst="rect">
            <a:avLst/>
          </a:prstGeom>
          <a:solidFill>
            <a:srgbClr val="FFFF99"/>
          </a:solidFill>
          <a:ln w="9525">
            <a:solidFill>
              <a:schemeClr val="tx1"/>
            </a:solidFill>
            <a:round/>
            <a:headEnd/>
            <a:tailEnd/>
          </a:ln>
        </p:spPr>
        <p:txBody>
          <a:bodyPr lIns="0" tIns="0" rIns="0" bIns="0"/>
          <a:lstStyle/>
          <a:p>
            <a:endParaRPr lang="en-US"/>
          </a:p>
        </p:txBody>
      </p:sp>
      <p:sp>
        <p:nvSpPr>
          <p:cNvPr id="44075" name="Rectangle 80"/>
          <p:cNvSpPr>
            <a:spLocks/>
          </p:cNvSpPr>
          <p:nvPr/>
        </p:nvSpPr>
        <p:spPr bwMode="auto">
          <a:xfrm>
            <a:off x="2987675"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8</a:t>
            </a:r>
          </a:p>
        </p:txBody>
      </p:sp>
      <p:sp>
        <p:nvSpPr>
          <p:cNvPr id="44076" name="Rectangle 81"/>
          <p:cNvSpPr>
            <a:spLocks/>
          </p:cNvSpPr>
          <p:nvPr/>
        </p:nvSpPr>
        <p:spPr bwMode="auto">
          <a:xfrm>
            <a:off x="3140075" y="4037013"/>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P4 (3)</a:t>
            </a:r>
          </a:p>
        </p:txBody>
      </p:sp>
      <p:sp>
        <p:nvSpPr>
          <p:cNvPr id="44077" name="Rectangle 82"/>
          <p:cNvSpPr>
            <a:spLocks/>
          </p:cNvSpPr>
          <p:nvPr/>
        </p:nvSpPr>
        <p:spPr bwMode="auto">
          <a:xfrm>
            <a:off x="6569075" y="4343400"/>
            <a:ext cx="23622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44078" name="Rectangle 83"/>
          <p:cNvSpPr>
            <a:spLocks/>
          </p:cNvSpPr>
          <p:nvPr/>
        </p:nvSpPr>
        <p:spPr bwMode="auto">
          <a:xfrm>
            <a:off x="65690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P1 (6)</a:t>
            </a:r>
          </a:p>
        </p:txBody>
      </p:sp>
      <p:sp>
        <p:nvSpPr>
          <p:cNvPr id="44079" name="Rectangle 84"/>
          <p:cNvSpPr>
            <a:spLocks/>
          </p:cNvSpPr>
          <p:nvPr/>
        </p:nvSpPr>
        <p:spPr bwMode="auto">
          <a:xfrm>
            <a:off x="4054475" y="4495800"/>
            <a:ext cx="392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11</a:t>
            </a:r>
          </a:p>
        </p:txBody>
      </p:sp>
      <p:sp>
        <p:nvSpPr>
          <p:cNvPr id="44080" name="Rectangle 85"/>
          <p:cNvSpPr>
            <a:spLocks/>
          </p:cNvSpPr>
          <p:nvPr/>
        </p:nvSpPr>
        <p:spPr bwMode="auto">
          <a:xfrm>
            <a:off x="4206875" y="4343400"/>
            <a:ext cx="23622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44081" name="Rectangle 86"/>
          <p:cNvSpPr>
            <a:spLocks/>
          </p:cNvSpPr>
          <p:nvPr/>
        </p:nvSpPr>
        <p:spPr bwMode="auto">
          <a:xfrm>
            <a:off x="42068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P3 (7)</a:t>
            </a:r>
          </a:p>
        </p:txBody>
      </p:sp>
      <p:sp>
        <p:nvSpPr>
          <p:cNvPr id="44082" name="Rectangle 87"/>
          <p:cNvSpPr>
            <a:spLocks/>
          </p:cNvSpPr>
          <p:nvPr/>
        </p:nvSpPr>
        <p:spPr bwMode="auto">
          <a:xfrm>
            <a:off x="6262688" y="4495800"/>
            <a:ext cx="4095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18</a:t>
            </a:r>
          </a:p>
        </p:txBody>
      </p:sp>
      <p:sp>
        <p:nvSpPr>
          <p:cNvPr id="44083" name="Rectangle 89"/>
          <p:cNvSpPr>
            <a:spLocks/>
          </p:cNvSpPr>
          <p:nvPr/>
        </p:nvSpPr>
        <p:spPr bwMode="auto">
          <a:xfrm>
            <a:off x="3962400" y="5181600"/>
            <a:ext cx="46545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dirty="0">
                <a:latin typeface="Arial" charset="0"/>
                <a:cs typeface="Arial" charset="0"/>
                <a:sym typeface="Arial" charset="0"/>
              </a:rPr>
              <a:t>The average waiting time (AWT): </a:t>
            </a:r>
            <a:br>
              <a:rPr lang="en-US" sz="2400" dirty="0">
                <a:latin typeface="Arial" charset="0"/>
                <a:cs typeface="Arial" charset="0"/>
                <a:sym typeface="Arial" charset="0"/>
              </a:rPr>
            </a:br>
            <a:r>
              <a:rPr lang="en-US" sz="2400" dirty="0">
                <a:latin typeface="Arial" charset="0"/>
                <a:cs typeface="Arial" charset="0"/>
                <a:sym typeface="Arial" charset="0"/>
              </a:rPr>
              <a:t>  (0+8+11+18)/4 = 9.25</a:t>
            </a:r>
          </a:p>
          <a:p>
            <a:pPr marL="39688"/>
            <a:r>
              <a:rPr lang="en-US" sz="2400" dirty="0">
                <a:latin typeface="Arial" charset="0"/>
                <a:cs typeface="Arial" charset="0"/>
                <a:sym typeface="Arial" charset="0"/>
              </a:rPr>
              <a:t>  (worse than </a:t>
            </a:r>
            <a:r>
              <a:rPr lang="en-US" sz="2400" dirty="0" smtClean="0">
                <a:latin typeface="Arial" charset="0"/>
                <a:cs typeface="Arial" charset="0"/>
                <a:sym typeface="Arial" charset="0"/>
              </a:rPr>
              <a:t>SJF’s </a:t>
            </a:r>
            <a:r>
              <a:rPr lang="en-US" sz="2400" dirty="0">
                <a:latin typeface="Arial" charset="0"/>
                <a:cs typeface="Arial" charset="0"/>
                <a:sym typeface="Arial" charset="0"/>
              </a:rPr>
              <a:t>7)</a:t>
            </a:r>
          </a:p>
        </p:txBody>
      </p:sp>
      <p:sp>
        <p:nvSpPr>
          <p:cNvPr id="44084" name="Rectangle 90"/>
          <p:cNvSpPr>
            <a:spLocks/>
          </p:cNvSpPr>
          <p:nvPr/>
        </p:nvSpPr>
        <p:spPr bwMode="auto">
          <a:xfrm>
            <a:off x="625475" y="4343400"/>
            <a:ext cx="25146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44085" name="Rectangle 91"/>
          <p:cNvSpPr>
            <a:spLocks/>
          </p:cNvSpPr>
          <p:nvPr/>
        </p:nvSpPr>
        <p:spPr bwMode="auto">
          <a:xfrm>
            <a:off x="625475" y="4037013"/>
            <a:ext cx="2514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P2 (8)</a:t>
            </a:r>
          </a:p>
        </p:txBody>
      </p:sp>
      <p:sp>
        <p:nvSpPr>
          <p:cNvPr id="44086" name="Rectangle 92"/>
          <p:cNvSpPr>
            <a:spLocks/>
          </p:cNvSpPr>
          <p:nvPr/>
        </p:nvSpPr>
        <p:spPr bwMode="auto">
          <a:xfrm>
            <a:off x="8599488" y="4495800"/>
            <a:ext cx="4079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24</a:t>
            </a:r>
          </a:p>
        </p:txBody>
      </p:sp>
      <p:sp>
        <p:nvSpPr>
          <p:cNvPr id="44087" name="Rectangle 93"/>
          <p:cNvSpPr>
            <a:spLocks/>
          </p:cNvSpPr>
          <p:nvPr/>
        </p:nvSpPr>
        <p:spPr bwMode="auto">
          <a:xfrm>
            <a:off x="4191000" y="1476375"/>
            <a:ext cx="3849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cs typeface="Tahoma" charset="0"/>
              </a:rPr>
              <a:t>(Lower priority number is preferable)</a:t>
            </a:r>
          </a:p>
        </p:txBody>
      </p:sp>
      <p:sp>
        <p:nvSpPr>
          <p:cNvPr id="44090" name="Rectangle 88"/>
          <p:cNvSpPr>
            <a:spLocks/>
          </p:cNvSpPr>
          <p:nvPr/>
        </p:nvSpPr>
        <p:spPr bwMode="auto">
          <a:xfrm>
            <a:off x="1219200" y="5080000"/>
            <a:ext cx="224631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18</a:t>
            </a:r>
          </a:p>
          <a:p>
            <a:pPr marL="39688"/>
            <a:r>
              <a:rPr lang="en-US" sz="2000">
                <a:latin typeface="Arial" charset="0"/>
                <a:cs typeface="Arial" charset="0"/>
                <a:sym typeface="Arial" charset="0"/>
              </a:rPr>
              <a:t>P2 waiting time: 0</a:t>
            </a:r>
          </a:p>
          <a:p>
            <a:pPr marL="39688"/>
            <a:r>
              <a:rPr lang="en-US" sz="2000">
                <a:latin typeface="Arial" charset="0"/>
                <a:cs typeface="Arial" charset="0"/>
                <a:sym typeface="Arial" charset="0"/>
              </a:rPr>
              <a:t>P3 waiting time: 11</a:t>
            </a:r>
          </a:p>
          <a:p>
            <a:pPr marL="39688"/>
            <a:r>
              <a:rPr lang="en-US" sz="2000">
                <a:latin typeface="Arial" charset="0"/>
                <a:cs typeface="Arial" charset="0"/>
                <a:sym typeface="Arial" charset="0"/>
              </a:rPr>
              <a:t>P4 waiting time: 8</a:t>
            </a:r>
          </a:p>
        </p:txBody>
      </p:sp>
      <p:sp>
        <p:nvSpPr>
          <p:cNvPr id="44091" name="Line 64"/>
          <p:cNvSpPr>
            <a:spLocks noChangeShapeType="1"/>
          </p:cNvSpPr>
          <p:nvPr/>
        </p:nvSpPr>
        <p:spPr bwMode="auto">
          <a:xfrm>
            <a:off x="625475" y="4495800"/>
            <a:ext cx="845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746880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real-time scheduling</a:t>
            </a:r>
            <a:endParaRPr lang="en-US" dirty="0"/>
          </a:p>
        </p:txBody>
      </p:sp>
      <p:sp>
        <p:nvSpPr>
          <p:cNvPr id="3" name="Text Placeholder 2"/>
          <p:cNvSpPr>
            <a:spLocks noGrp="1"/>
          </p:cNvSpPr>
          <p:nvPr>
            <p:ph type="body" sz="quarter" idx="10"/>
          </p:nvPr>
        </p:nvSpPr>
        <p:spPr/>
        <p:txBody>
          <a:bodyPr/>
          <a:lstStyle/>
          <a:p>
            <a:r>
              <a:rPr lang="en-US" dirty="0" smtClean="0"/>
              <a:t>(</a:t>
            </a:r>
            <a:r>
              <a:rPr lang="en-US" dirty="0"/>
              <a:t>available on Linux kernel</a:t>
            </a:r>
            <a:r>
              <a:rPr lang="en-US" dirty="0" smtClean="0"/>
              <a:t>)</a:t>
            </a:r>
            <a:endParaRPr lang="en-US" dirty="0"/>
          </a:p>
          <a:p>
            <a:r>
              <a:rPr lang="en-US" dirty="0"/>
              <a:t>Each process can run with a particular scheduling policy</a:t>
            </a:r>
          </a:p>
          <a:p>
            <a:pPr lvl="1"/>
            <a:r>
              <a:rPr lang="en-US" dirty="0" smtClean="0"/>
              <a:t>SCHED_OTHER</a:t>
            </a:r>
            <a:r>
              <a:rPr lang="en-US" dirty="0"/>
              <a:t>: default Linux time-sharing scheduler</a:t>
            </a:r>
          </a:p>
          <a:p>
            <a:pPr lvl="1"/>
            <a:r>
              <a:rPr lang="en-US" dirty="0"/>
              <a:t>SCHED_FIFO: preemptive, priority-based </a:t>
            </a:r>
            <a:r>
              <a:rPr lang="en-US" dirty="0" smtClean="0"/>
              <a:t>scheduling</a:t>
            </a:r>
            <a:endParaRPr lang="en-US" dirty="0"/>
          </a:p>
          <a:p>
            <a:pPr lvl="1"/>
            <a:r>
              <a:rPr lang="en-US" dirty="0"/>
              <a:t>SCHED_RR: Preemptive, priority-based scheduling with </a:t>
            </a:r>
            <a:r>
              <a:rPr lang="en-US" dirty="0" smtClean="0"/>
              <a:t>quanta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7993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dirty="0"/>
              <a:t>Scheduling is not clear-cut</a:t>
            </a:r>
          </a:p>
        </p:txBody>
      </p:sp>
      <p:sp>
        <p:nvSpPr>
          <p:cNvPr id="11272" name="Rectangle 8"/>
          <p:cNvSpPr>
            <a:spLocks noGrp="1" noChangeArrowheads="1"/>
          </p:cNvSpPr>
          <p:nvPr>
            <p:ph type="body" sz="quarter" idx="10"/>
          </p:nvPr>
        </p:nvSpPr>
        <p:spPr/>
        <p:txBody>
          <a:bodyPr>
            <a:normAutofit/>
          </a:bodyPr>
          <a:lstStyle/>
          <a:p>
            <a:pPr>
              <a:lnSpc>
                <a:spcPct val="80000"/>
              </a:lnSpc>
            </a:pPr>
            <a:r>
              <a:rPr lang="en-US" dirty="0"/>
              <a:t>Could I have done better?  Depends!</a:t>
            </a:r>
          </a:p>
          <a:p>
            <a:pPr lvl="1">
              <a:lnSpc>
                <a:spcPct val="80000"/>
              </a:lnSpc>
            </a:pPr>
            <a:r>
              <a:rPr lang="en-US" dirty="0"/>
              <a:t>Was some job very high priority?</a:t>
            </a:r>
          </a:p>
          <a:p>
            <a:pPr lvl="1">
              <a:lnSpc>
                <a:spcPct val="80000"/>
              </a:lnSpc>
            </a:pPr>
            <a:r>
              <a:rPr lang="en-US" dirty="0"/>
              <a:t>Did I know when processes were arriving?</a:t>
            </a:r>
          </a:p>
          <a:p>
            <a:pPr lvl="1">
              <a:lnSpc>
                <a:spcPct val="80000"/>
              </a:lnSpc>
            </a:pPr>
            <a:r>
              <a:rPr lang="en-US" dirty="0"/>
              <a:t>What</a:t>
            </a:r>
            <a:r>
              <a:rPr lang="ja-JP" altLang="en-US" dirty="0"/>
              <a:t>’</a:t>
            </a:r>
            <a:r>
              <a:rPr lang="en-US" dirty="0"/>
              <a:t>s the context switch time?</a:t>
            </a:r>
          </a:p>
          <a:p>
            <a:pPr lvl="1">
              <a:lnSpc>
                <a:spcPct val="80000"/>
              </a:lnSpc>
            </a:pPr>
            <a:r>
              <a:rPr lang="en-US" dirty="0"/>
              <a:t>What</a:t>
            </a:r>
            <a:r>
              <a:rPr lang="ja-JP" altLang="en-US" dirty="0"/>
              <a:t>’</a:t>
            </a:r>
            <a:r>
              <a:rPr lang="en-US" dirty="0"/>
              <a:t>s my objective -- fairness, finish jobs quickly, meet deadlines for certain jobs, ...?</a:t>
            </a:r>
          </a:p>
          <a:p>
            <a:pPr lvl="1">
              <a:lnSpc>
                <a:spcPct val="80000"/>
              </a:lnSpc>
            </a:pPr>
            <a:r>
              <a:rPr lang="en-US" dirty="0"/>
              <a:t>...</a:t>
            </a:r>
          </a:p>
          <a:p>
            <a:pPr>
              <a:lnSpc>
                <a:spcPct val="80000"/>
              </a:lnSpc>
            </a:pPr>
            <a:r>
              <a:rPr lang="en-US" dirty="0"/>
              <a:t>General-purpose </a:t>
            </a:r>
            <a:r>
              <a:rPr lang="en-US" dirty="0" err="1"/>
              <a:t>OSes</a:t>
            </a:r>
            <a:r>
              <a:rPr lang="en-US" dirty="0"/>
              <a:t> try to perform pretty well for the common case</a:t>
            </a:r>
          </a:p>
          <a:p>
            <a:pPr lvl="1">
              <a:lnSpc>
                <a:spcPct val="80000"/>
              </a:lnSpc>
            </a:pPr>
            <a:r>
              <a:rPr lang="en-US" dirty="0"/>
              <a:t>Is this good enough to fly an airplane?</a:t>
            </a:r>
          </a:p>
          <a:p>
            <a:pPr lvl="1">
              <a:lnSpc>
                <a:spcPct val="80000"/>
              </a:lnSpc>
            </a:pPr>
            <a:r>
              <a:rPr lang="en-US" dirty="0"/>
              <a:t>Special purpose (e.g., </a:t>
            </a:r>
            <a:r>
              <a:rPr lang="ja-JP" altLang="en-US" dirty="0" smtClean="0"/>
              <a:t>“</a:t>
            </a:r>
            <a:r>
              <a:rPr lang="en-US" altLang="ja-JP" dirty="0" smtClean="0"/>
              <a:t>hard </a:t>
            </a:r>
            <a:r>
              <a:rPr lang="en-US" dirty="0" smtClean="0"/>
              <a:t>real</a:t>
            </a:r>
            <a:r>
              <a:rPr lang="en-US" dirty="0"/>
              <a:t>-time</a:t>
            </a:r>
            <a:r>
              <a:rPr lang="ja-JP" altLang="en-US" dirty="0"/>
              <a:t>”</a:t>
            </a:r>
            <a:r>
              <a:rPr lang="en-US" dirty="0"/>
              <a:t>) scheduling </a:t>
            </a:r>
            <a:r>
              <a:rPr lang="en-US" dirty="0" smtClean="0"/>
              <a:t>exists</a:t>
            </a:r>
          </a:p>
          <a:p>
            <a:pPr lvl="1">
              <a:lnSpc>
                <a:spcPct val="80000"/>
              </a:lnSpc>
            </a:pPr>
            <a:r>
              <a:rPr lang="en-US" dirty="0"/>
              <a:t>Linux: “Like all general-purpose </a:t>
            </a:r>
            <a:r>
              <a:rPr lang="en-US" dirty="0" smtClean="0"/>
              <a:t>operating </a:t>
            </a:r>
            <a:r>
              <a:rPr lang="en-US" dirty="0"/>
              <a:t>systems, Linux is designed to maximize average case performance instead of worst </a:t>
            </a:r>
            <a:r>
              <a:rPr lang="en-US" dirty="0" smtClean="0"/>
              <a:t>case performance. ... if </a:t>
            </a:r>
            <a:r>
              <a:rPr lang="en-US" dirty="0"/>
              <a:t>you truly are developing a hard </a:t>
            </a:r>
            <a:r>
              <a:rPr lang="en-US" dirty="0" smtClean="0"/>
              <a:t>real</a:t>
            </a:r>
            <a:r>
              <a:rPr lang="en-US" dirty="0"/>
              <a:t>-</a:t>
            </a:r>
            <a:r>
              <a:rPr lang="en-US" dirty="0" smtClean="0"/>
              <a:t>time application, consider using hard real</a:t>
            </a:r>
            <a:r>
              <a:rPr lang="en-US" dirty="0"/>
              <a:t>-</a:t>
            </a:r>
            <a:r>
              <a:rPr lang="en-US" dirty="0" smtClean="0"/>
              <a:t>time extensions to Linux ... or </a:t>
            </a:r>
            <a:r>
              <a:rPr lang="en-US" dirty="0"/>
              <a:t>use a different operating </a:t>
            </a:r>
            <a:r>
              <a:rPr lang="en-US" dirty="0" smtClean="0"/>
              <a:t>system”</a:t>
            </a:r>
            <a:endParaRPr lang="en-US" dirty="0"/>
          </a:p>
        </p:txBody>
      </p:sp>
    </p:spTree>
    <p:extLst>
      <p:ext uri="{BB962C8B-B14F-4D97-AF65-F5344CB8AC3E}">
        <p14:creationId xmlns:p14="http://schemas.microsoft.com/office/powerpoint/2010/main" val="32137532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7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7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7"/>
          <p:cNvSpPr>
            <a:spLocks noGrp="1" noChangeArrowheads="1"/>
          </p:cNvSpPr>
          <p:nvPr>
            <p:ph type="title"/>
          </p:nvPr>
        </p:nvSpPr>
        <p:spPr/>
        <p:txBody>
          <a:bodyPr rIns="132080"/>
          <a:lstStyle/>
          <a:p>
            <a:r>
              <a:rPr lang="en-US" dirty="0" smtClean="0"/>
              <a:t>Scheduling: Issues </a:t>
            </a:r>
            <a:r>
              <a:rPr lang="en-US" dirty="0"/>
              <a:t>to remember</a:t>
            </a:r>
          </a:p>
        </p:txBody>
      </p:sp>
      <p:sp>
        <p:nvSpPr>
          <p:cNvPr id="43016" name="Rectangle 8"/>
          <p:cNvSpPr>
            <a:spLocks noGrp="1" noChangeArrowheads="1"/>
          </p:cNvSpPr>
          <p:nvPr>
            <p:ph type="body" sz="quarter" idx="10"/>
          </p:nvPr>
        </p:nvSpPr>
        <p:spPr/>
        <p:txBody>
          <a:bodyPr rIns="132080">
            <a:normAutofit/>
          </a:bodyPr>
          <a:lstStyle/>
          <a:p>
            <a:pPr>
              <a:lnSpc>
                <a:spcPct val="90000"/>
              </a:lnSpc>
            </a:pPr>
            <a:r>
              <a:rPr lang="en-US" dirty="0"/>
              <a:t>Why </a:t>
            </a:r>
            <a:r>
              <a:rPr lang="en-US" dirty="0" smtClean="0"/>
              <a:t>doesn’t </a:t>
            </a:r>
            <a:r>
              <a:rPr lang="en-US" dirty="0"/>
              <a:t>scheduling have one easy solution?</a:t>
            </a:r>
          </a:p>
          <a:p>
            <a:pPr>
              <a:lnSpc>
                <a:spcPct val="90000"/>
              </a:lnSpc>
            </a:pPr>
            <a:r>
              <a:rPr lang="en-US" dirty="0"/>
              <a:t>What are the pros and cons of each scheduling policy?</a:t>
            </a:r>
          </a:p>
          <a:p>
            <a:pPr>
              <a:lnSpc>
                <a:spcPct val="90000"/>
              </a:lnSpc>
            </a:pPr>
            <a:r>
              <a:rPr lang="en-US" dirty="0"/>
              <a:t>How does this matter when </a:t>
            </a:r>
            <a:r>
              <a:rPr lang="en-US" dirty="0" smtClean="0"/>
              <a:t>you’re </a:t>
            </a:r>
            <a:r>
              <a:rPr lang="en-US" dirty="0"/>
              <a:t>writing </a:t>
            </a:r>
            <a:r>
              <a:rPr lang="en-US" dirty="0" err="1"/>
              <a:t>multiprocess</a:t>
            </a:r>
            <a:r>
              <a:rPr lang="en-US" dirty="0"/>
              <a:t>/multithreaded code</a:t>
            </a:r>
            <a:r>
              <a:rPr lang="en-US" dirty="0" smtClean="0"/>
              <a:t>?</a:t>
            </a:r>
          </a:p>
          <a:p>
            <a:pPr lvl="1">
              <a:lnSpc>
                <a:spcPct val="90000"/>
              </a:lnSpc>
            </a:pPr>
            <a:r>
              <a:rPr lang="en-US" dirty="0" smtClean="0"/>
              <a:t>Can</a:t>
            </a:r>
            <a:r>
              <a:rPr lang="ja-JP" altLang="en-US" dirty="0" smtClean="0"/>
              <a:t>’</a:t>
            </a:r>
            <a:r>
              <a:rPr lang="en-US" dirty="0" smtClean="0"/>
              <a:t>t </a:t>
            </a:r>
            <a:r>
              <a:rPr lang="en-US" dirty="0"/>
              <a:t>make assumptions about when your process will be running relative to others</a:t>
            </a:r>
            <a:r>
              <a:rPr lang="en-US" dirty="0" smtClean="0"/>
              <a:t>!</a:t>
            </a:r>
          </a:p>
          <a:p>
            <a:pPr lvl="1">
              <a:lnSpc>
                <a:spcPct val="90000"/>
              </a:lnSpc>
            </a:pPr>
            <a:r>
              <a:rPr lang="en-US" dirty="0" smtClean="0"/>
              <a:t>May need specialized scheduling for certain applications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12057684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54F2D37E-AD2B-4F4F-AC8F-E706704C834A}" type="slidenum">
              <a:rPr lang="en-US"/>
              <a:pPr>
                <a:defRPr/>
              </a:pPr>
              <a:t>36</a:t>
            </a:fld>
            <a:endParaRPr lang="en-US"/>
          </a:p>
        </p:txBody>
      </p:sp>
      <p:sp>
        <p:nvSpPr>
          <p:cNvPr id="31746" name="Rectangle 2"/>
          <p:cNvSpPr>
            <a:spLocks noGrp="1" noChangeArrowheads="1"/>
          </p:cNvSpPr>
          <p:nvPr>
            <p:ph type="title"/>
          </p:nvPr>
        </p:nvSpPr>
        <p:spPr/>
        <p:txBody>
          <a:bodyPr/>
          <a:lstStyle/>
          <a:p>
            <a:r>
              <a:rPr lang="en-US">
                <a:latin typeface="Arial" charset="0"/>
              </a:rPr>
              <a:t>Posix scheduling interfaces</a:t>
            </a:r>
          </a:p>
        </p:txBody>
      </p:sp>
      <p:sp>
        <p:nvSpPr>
          <p:cNvPr id="31747" name="Rectangle 3"/>
          <p:cNvSpPr>
            <a:spLocks noGrp="1" noChangeArrowheads="1"/>
          </p:cNvSpPr>
          <p:nvPr>
            <p:ph type="body" idx="4294967295"/>
          </p:nvPr>
        </p:nvSpPr>
        <p:spPr>
          <a:xfrm>
            <a:off x="152400" y="1752600"/>
            <a:ext cx="8839200" cy="5105400"/>
          </a:xfrm>
          <a:prstGeom prst="rect">
            <a:avLst/>
          </a:prstGeom>
        </p:spPr>
        <p:txBody>
          <a:bodyPr/>
          <a:lstStyle/>
          <a:p>
            <a:pPr>
              <a:lnSpc>
                <a:spcPct val="120000"/>
              </a:lnSpc>
            </a:pPr>
            <a:r>
              <a:rPr lang="en-US" sz="2000">
                <a:latin typeface="Arial" charset="0"/>
              </a:rPr>
              <a:t>SCHED_OTHER: </a:t>
            </a:r>
            <a:r>
              <a:rPr lang="en-US" sz="2000" b="1">
                <a:latin typeface="Arial" charset="0"/>
              </a:rPr>
              <a:t>Default Linux time-sharing scheduler</a:t>
            </a:r>
          </a:p>
          <a:p>
            <a:endParaRPr lang="en-US" sz="2000" i="1">
              <a:latin typeface="Arial" charset="0"/>
            </a:endParaRPr>
          </a:p>
          <a:p>
            <a:r>
              <a:rPr lang="en-US" sz="2000" i="1">
                <a:latin typeface="Arial" charset="0"/>
              </a:rPr>
              <a:t>SCHED_OTHER</a:t>
            </a:r>
            <a:r>
              <a:rPr lang="en-US" sz="2000">
                <a:latin typeface="Arial" charset="0"/>
              </a:rPr>
              <a:t> can only be used at static priority 0. </a:t>
            </a:r>
            <a:r>
              <a:rPr lang="en-US" sz="2000" i="1">
                <a:latin typeface="Arial" charset="0"/>
              </a:rPr>
              <a:t>SCHED_OTHER</a:t>
            </a:r>
            <a:r>
              <a:rPr lang="en-US" sz="2000">
                <a:latin typeface="Arial" charset="0"/>
              </a:rPr>
              <a:t> is the standard Linux time-sharing scheduler that is intended for all processes that do not require special static priority real-time mechanisms. The process to run is chosen from the static priority 0 list based on a dynamic priority that is determined only inside this list. </a:t>
            </a:r>
          </a:p>
          <a:p>
            <a:endParaRPr lang="en-US" sz="2000">
              <a:latin typeface="Arial" charset="0"/>
            </a:endParaRPr>
          </a:p>
          <a:p>
            <a:r>
              <a:rPr lang="en-US" sz="2000">
                <a:latin typeface="Arial" charset="0"/>
              </a:rPr>
              <a:t>The dynamic priority is based on the nice level (set by the </a:t>
            </a:r>
            <a:r>
              <a:rPr lang="en-US" sz="2000" b="1">
                <a:latin typeface="Arial" charset="0"/>
              </a:rPr>
              <a:t>nice</a:t>
            </a:r>
            <a:r>
              <a:rPr lang="en-US" sz="2000">
                <a:latin typeface="Arial" charset="0"/>
              </a:rPr>
              <a:t> or </a:t>
            </a:r>
            <a:r>
              <a:rPr lang="en-US" sz="2000" b="1">
                <a:latin typeface="Arial" charset="0"/>
              </a:rPr>
              <a:t>setpriority</a:t>
            </a:r>
            <a:r>
              <a:rPr lang="en-US" sz="2000">
                <a:latin typeface="Arial" charset="0"/>
              </a:rPr>
              <a:t> system call) and increased for each time quantum the process is ready to run, but denied to run by the scheduler. This ensures fair progress among all </a:t>
            </a:r>
            <a:r>
              <a:rPr lang="en-US" sz="2000" i="1">
                <a:latin typeface="Arial" charset="0"/>
              </a:rPr>
              <a:t>SCHED_OTHER</a:t>
            </a:r>
            <a:r>
              <a:rPr lang="en-US" sz="2000">
                <a:latin typeface="Arial" charset="0"/>
              </a:rPr>
              <a:t> processes. </a:t>
            </a:r>
          </a:p>
        </p:txBody>
      </p:sp>
    </p:spTree>
    <p:extLst>
      <p:ext uri="{BB962C8B-B14F-4D97-AF65-F5344CB8AC3E}">
        <p14:creationId xmlns:p14="http://schemas.microsoft.com/office/powerpoint/2010/main" val="4154452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7477A3A4-4E98-2E4D-8CD9-0571C0ED30B5}" type="slidenum">
              <a:rPr lang="en-US"/>
              <a:pPr>
                <a:defRPr/>
              </a:pPr>
              <a:t>37</a:t>
            </a:fld>
            <a:endParaRPr lang="en-US"/>
          </a:p>
        </p:txBody>
      </p:sp>
      <p:sp>
        <p:nvSpPr>
          <p:cNvPr id="32770" name="Rectangle 2"/>
          <p:cNvSpPr>
            <a:spLocks noGrp="1" noChangeArrowheads="1"/>
          </p:cNvSpPr>
          <p:nvPr>
            <p:ph type="title"/>
          </p:nvPr>
        </p:nvSpPr>
        <p:spPr/>
        <p:txBody>
          <a:bodyPr/>
          <a:lstStyle/>
          <a:p>
            <a:r>
              <a:rPr lang="en-US">
                <a:latin typeface="Arial" charset="0"/>
              </a:rPr>
              <a:t>Posix scheduling interfaces</a:t>
            </a:r>
          </a:p>
        </p:txBody>
      </p:sp>
      <p:sp>
        <p:nvSpPr>
          <p:cNvPr id="32771" name="Rectangle 3"/>
          <p:cNvSpPr>
            <a:spLocks noGrp="1" noChangeArrowheads="1"/>
          </p:cNvSpPr>
          <p:nvPr>
            <p:ph type="body" idx="4294967295"/>
          </p:nvPr>
        </p:nvSpPr>
        <p:spPr>
          <a:xfrm>
            <a:off x="76200" y="1828800"/>
            <a:ext cx="8839200" cy="5105400"/>
          </a:xfrm>
          <a:prstGeom prst="rect">
            <a:avLst/>
          </a:prstGeom>
        </p:spPr>
        <p:txBody>
          <a:bodyPr/>
          <a:lstStyle/>
          <a:p>
            <a:pPr>
              <a:lnSpc>
                <a:spcPct val="120000"/>
              </a:lnSpc>
            </a:pPr>
            <a:r>
              <a:rPr lang="en-US" sz="2000">
                <a:latin typeface="Arial" charset="0"/>
              </a:rPr>
              <a:t>SCHED_FIFO: preemptive, priority-based scheduling. </a:t>
            </a:r>
          </a:p>
          <a:p>
            <a:pPr>
              <a:lnSpc>
                <a:spcPct val="90000"/>
              </a:lnSpc>
            </a:pPr>
            <a:r>
              <a:rPr lang="en-US" sz="2000">
                <a:latin typeface="Arial" charset="0"/>
              </a:rPr>
              <a:t>The available priority range can be identified by calling: sched_get_priority_min(SCHED_FIFO)   </a:t>
            </a:r>
            <a:r>
              <a:rPr lang="en-US" sz="2000">
                <a:latin typeface="Arial" charset="0"/>
                <a:sym typeface="Wingdings" charset="0"/>
              </a:rPr>
              <a:t> Linux 2.6 kernel: 1</a:t>
            </a:r>
            <a:r>
              <a:rPr lang="en-US" sz="2000">
                <a:latin typeface="Arial" charset="0"/>
              </a:rPr>
              <a:t>                  sched_get_priority_max(SCHED_FIFO);  </a:t>
            </a:r>
            <a:r>
              <a:rPr lang="en-US" sz="2000">
                <a:latin typeface="Arial" charset="0"/>
                <a:sym typeface="Wingdings" charset="0"/>
              </a:rPr>
              <a:t> Linux 2.6 kernel: 99</a:t>
            </a:r>
            <a:endParaRPr lang="en-US" sz="2000">
              <a:latin typeface="Arial" charset="0"/>
            </a:endParaRPr>
          </a:p>
          <a:p>
            <a:pPr>
              <a:lnSpc>
                <a:spcPct val="120000"/>
              </a:lnSpc>
            </a:pPr>
            <a:endParaRPr lang="en-US" sz="800">
              <a:latin typeface="Arial" charset="0"/>
            </a:endParaRPr>
          </a:p>
          <a:p>
            <a:pPr>
              <a:lnSpc>
                <a:spcPct val="120000"/>
              </a:lnSpc>
            </a:pPr>
            <a:r>
              <a:rPr lang="en-US" sz="2000" i="1">
                <a:latin typeface="Arial" charset="0"/>
              </a:rPr>
              <a:t>SCHED_FIFO</a:t>
            </a:r>
            <a:r>
              <a:rPr lang="en-US" sz="2000">
                <a:latin typeface="Arial" charset="0"/>
              </a:rPr>
              <a:t> can only be used with static priorities higher than 0, which means that when a </a:t>
            </a:r>
            <a:r>
              <a:rPr lang="en-US" sz="2000" i="1">
                <a:latin typeface="Arial" charset="0"/>
              </a:rPr>
              <a:t>SCHED_FIFO</a:t>
            </a:r>
            <a:r>
              <a:rPr lang="en-US" sz="2000">
                <a:latin typeface="Arial" charset="0"/>
              </a:rPr>
              <a:t> process becomes runnable, it will always preempt immediately any running </a:t>
            </a:r>
            <a:r>
              <a:rPr lang="en-US" sz="2000" i="1">
                <a:latin typeface="Arial" charset="0"/>
              </a:rPr>
              <a:t>SCHED_OTHER</a:t>
            </a:r>
            <a:r>
              <a:rPr lang="en-US" sz="2000">
                <a:latin typeface="Arial" charset="0"/>
              </a:rPr>
              <a:t> process. </a:t>
            </a:r>
            <a:r>
              <a:rPr lang="en-US" sz="2000" i="1">
                <a:latin typeface="Arial" charset="0"/>
              </a:rPr>
              <a:t>SCHED_FIFO</a:t>
            </a:r>
            <a:r>
              <a:rPr lang="en-US" sz="2000">
                <a:latin typeface="Arial" charset="0"/>
              </a:rPr>
              <a:t> is a simple scheduling algorithm without time slicing. </a:t>
            </a:r>
          </a:p>
          <a:p>
            <a:pPr>
              <a:lnSpc>
                <a:spcPct val="120000"/>
              </a:lnSpc>
            </a:pPr>
            <a:endParaRPr lang="en-US" sz="800">
              <a:latin typeface="Arial" charset="0"/>
            </a:endParaRPr>
          </a:p>
          <a:p>
            <a:pPr>
              <a:lnSpc>
                <a:spcPct val="120000"/>
              </a:lnSpc>
            </a:pPr>
            <a:r>
              <a:rPr lang="en-US" sz="2000">
                <a:latin typeface="Arial" charset="0"/>
              </a:rPr>
              <a:t>A </a:t>
            </a:r>
            <a:r>
              <a:rPr lang="en-US" sz="2000" i="1">
                <a:latin typeface="Arial" charset="0"/>
              </a:rPr>
              <a:t>SCHED_FIFO</a:t>
            </a:r>
            <a:r>
              <a:rPr lang="en-US" sz="2000">
                <a:latin typeface="Arial" charset="0"/>
              </a:rPr>
              <a:t> process runs until either it is blocked by an I/O request, it is preempted by a higher priority process, it calls </a:t>
            </a:r>
            <a:r>
              <a:rPr lang="en-US" sz="2000" b="1">
                <a:latin typeface="Arial" charset="0"/>
              </a:rPr>
              <a:t>sched_yield, </a:t>
            </a:r>
            <a:r>
              <a:rPr lang="en-US" sz="2000">
                <a:latin typeface="Arial" charset="0"/>
              </a:rPr>
              <a:t>or it finishes. </a:t>
            </a:r>
          </a:p>
          <a:p>
            <a:pPr>
              <a:lnSpc>
                <a:spcPct val="120000"/>
              </a:lnSpc>
            </a:pPr>
            <a:endParaRPr lang="en-US" sz="2200">
              <a:latin typeface="Arial" charset="0"/>
            </a:endParaRPr>
          </a:p>
          <a:p>
            <a:pPr>
              <a:lnSpc>
                <a:spcPct val="120000"/>
              </a:lnSpc>
            </a:pPr>
            <a:endParaRPr lang="en-US" sz="2200">
              <a:latin typeface="Arial" charset="0"/>
            </a:endParaRPr>
          </a:p>
        </p:txBody>
      </p:sp>
    </p:spTree>
    <p:extLst>
      <p:ext uri="{BB962C8B-B14F-4D97-AF65-F5344CB8AC3E}">
        <p14:creationId xmlns:p14="http://schemas.microsoft.com/office/powerpoint/2010/main" val="410705609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5579B226-BDC0-8244-9952-CFB02E7D0B7A}" type="slidenum">
              <a:rPr lang="en-US"/>
              <a:pPr>
                <a:defRPr/>
              </a:pPr>
              <a:t>38</a:t>
            </a:fld>
            <a:endParaRPr lang="en-US"/>
          </a:p>
        </p:txBody>
      </p:sp>
      <p:sp>
        <p:nvSpPr>
          <p:cNvPr id="33794" name="Rectangle 2"/>
          <p:cNvSpPr>
            <a:spLocks noGrp="1" noChangeArrowheads="1"/>
          </p:cNvSpPr>
          <p:nvPr>
            <p:ph type="title"/>
          </p:nvPr>
        </p:nvSpPr>
        <p:spPr/>
        <p:txBody>
          <a:bodyPr/>
          <a:lstStyle/>
          <a:p>
            <a:r>
              <a:rPr lang="en-US">
                <a:latin typeface="Arial" charset="0"/>
              </a:rPr>
              <a:t>Posix scheduling interfaces</a:t>
            </a:r>
          </a:p>
        </p:txBody>
      </p:sp>
      <p:sp>
        <p:nvSpPr>
          <p:cNvPr id="33795" name="Rectangle 3"/>
          <p:cNvSpPr>
            <a:spLocks noGrp="1" noChangeArrowheads="1"/>
          </p:cNvSpPr>
          <p:nvPr>
            <p:ph type="body" idx="4294967295"/>
          </p:nvPr>
        </p:nvSpPr>
        <p:spPr>
          <a:xfrm>
            <a:off x="152400" y="1752600"/>
            <a:ext cx="8839200" cy="5105400"/>
          </a:xfrm>
          <a:prstGeom prst="rect">
            <a:avLst/>
          </a:prstGeom>
        </p:spPr>
        <p:txBody>
          <a:bodyPr/>
          <a:lstStyle/>
          <a:p>
            <a:pPr>
              <a:lnSpc>
                <a:spcPct val="120000"/>
              </a:lnSpc>
            </a:pPr>
            <a:r>
              <a:rPr lang="en-US" sz="2000">
                <a:latin typeface="Arial" charset="0"/>
              </a:rPr>
              <a:t>SCHED_RR: preemptive, priority-based scheduling with quanta. </a:t>
            </a:r>
          </a:p>
          <a:p>
            <a:pPr>
              <a:lnSpc>
                <a:spcPct val="90000"/>
              </a:lnSpc>
            </a:pPr>
            <a:r>
              <a:rPr lang="en-US" sz="2000">
                <a:latin typeface="Arial" charset="0"/>
              </a:rPr>
              <a:t>The available priority range can be identified by calling: sched_get_priority_min(SCHED_RR)   </a:t>
            </a:r>
            <a:r>
              <a:rPr lang="en-US" sz="2000">
                <a:latin typeface="Arial" charset="0"/>
                <a:sym typeface="Wingdings" charset="0"/>
              </a:rPr>
              <a:t> Linux 2.6 kernel: 1</a:t>
            </a:r>
            <a:r>
              <a:rPr lang="en-US" sz="2000">
                <a:latin typeface="Arial" charset="0"/>
              </a:rPr>
              <a:t>                  sched_get_priority_max(SCHED_RR);  </a:t>
            </a:r>
            <a:r>
              <a:rPr lang="en-US" sz="2000">
                <a:latin typeface="Arial" charset="0"/>
                <a:sym typeface="Wingdings" charset="0"/>
              </a:rPr>
              <a:t> Linux 2.6 kernel: 99</a:t>
            </a:r>
            <a:endParaRPr lang="en-US" sz="2000">
              <a:latin typeface="Arial" charset="0"/>
            </a:endParaRPr>
          </a:p>
          <a:p>
            <a:pPr>
              <a:lnSpc>
                <a:spcPct val="120000"/>
              </a:lnSpc>
            </a:pPr>
            <a:endParaRPr lang="en-US" sz="800">
              <a:latin typeface="Arial" charset="0"/>
            </a:endParaRPr>
          </a:p>
          <a:p>
            <a:pPr>
              <a:lnSpc>
                <a:spcPct val="120000"/>
              </a:lnSpc>
            </a:pPr>
            <a:r>
              <a:rPr lang="en-US" sz="2000" i="1">
                <a:latin typeface="Arial" charset="0"/>
              </a:rPr>
              <a:t>SCHED_RR</a:t>
            </a:r>
            <a:r>
              <a:rPr lang="en-US" sz="2000">
                <a:latin typeface="Arial" charset="0"/>
              </a:rPr>
              <a:t> is a simple enhancement of </a:t>
            </a:r>
            <a:r>
              <a:rPr lang="en-US" sz="2000" i="1">
                <a:latin typeface="Arial" charset="0"/>
              </a:rPr>
              <a:t>SCHED_FIFO</a:t>
            </a:r>
            <a:r>
              <a:rPr lang="en-US" sz="2000">
                <a:latin typeface="Arial" charset="0"/>
              </a:rPr>
              <a:t>. Everything described above for </a:t>
            </a:r>
            <a:r>
              <a:rPr lang="en-US" sz="2000" i="1">
                <a:latin typeface="Arial" charset="0"/>
              </a:rPr>
              <a:t>SCHED_FIFO</a:t>
            </a:r>
            <a:r>
              <a:rPr lang="en-US" sz="2000">
                <a:latin typeface="Arial" charset="0"/>
              </a:rPr>
              <a:t> also applies to </a:t>
            </a:r>
            <a:r>
              <a:rPr lang="en-US" sz="2000" i="1">
                <a:latin typeface="Arial" charset="0"/>
              </a:rPr>
              <a:t>SCHED_RR</a:t>
            </a:r>
            <a:r>
              <a:rPr lang="en-US" sz="2000">
                <a:latin typeface="Arial" charset="0"/>
              </a:rPr>
              <a:t>, except that each process is only allowed to run for a maximum time quantum. If a </a:t>
            </a:r>
            <a:r>
              <a:rPr lang="en-US" sz="2000" i="1">
                <a:latin typeface="Arial" charset="0"/>
              </a:rPr>
              <a:t>SCHED_RR</a:t>
            </a:r>
            <a:r>
              <a:rPr lang="en-US" sz="2000">
                <a:latin typeface="Arial" charset="0"/>
              </a:rPr>
              <a:t> process has been running for a time period equal to or longer than the time quantum, it will be put at the end of the list for its priority. </a:t>
            </a:r>
          </a:p>
          <a:p>
            <a:pPr>
              <a:lnSpc>
                <a:spcPct val="120000"/>
              </a:lnSpc>
            </a:pPr>
            <a:endParaRPr lang="en-US" sz="800">
              <a:latin typeface="Arial" charset="0"/>
            </a:endParaRPr>
          </a:p>
          <a:p>
            <a:pPr>
              <a:lnSpc>
                <a:spcPct val="120000"/>
              </a:lnSpc>
            </a:pPr>
            <a:r>
              <a:rPr lang="en-US" sz="2000">
                <a:latin typeface="Arial" charset="0"/>
              </a:rPr>
              <a:t>The length of the time quantum can be retrieved by: </a:t>
            </a:r>
            <a:r>
              <a:rPr lang="en-US" sz="2000" b="1">
                <a:latin typeface="Arial" charset="0"/>
              </a:rPr>
              <a:t>sched_rr_get_interval</a:t>
            </a:r>
            <a:r>
              <a:rPr lang="en-US" sz="2000">
                <a:latin typeface="Arial" charset="0"/>
              </a:rPr>
              <a:t>. </a:t>
            </a:r>
          </a:p>
          <a:p>
            <a:pPr>
              <a:lnSpc>
                <a:spcPct val="120000"/>
              </a:lnSpc>
            </a:pPr>
            <a:endParaRPr lang="en-US" sz="2000">
              <a:latin typeface="Arial" charset="0"/>
            </a:endParaRPr>
          </a:p>
        </p:txBody>
      </p:sp>
    </p:spTree>
    <p:extLst>
      <p:ext uri="{BB962C8B-B14F-4D97-AF65-F5344CB8AC3E}">
        <p14:creationId xmlns:p14="http://schemas.microsoft.com/office/powerpoint/2010/main" val="289127996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FCFB133D-0674-9C4D-912C-211D0546055F}" type="slidenum">
              <a:rPr lang="en-US"/>
              <a:pPr>
                <a:defRPr/>
              </a:pPr>
              <a:t>39</a:t>
            </a:fld>
            <a:endParaRPr lang="en-US"/>
          </a:p>
        </p:txBody>
      </p:sp>
      <p:sp>
        <p:nvSpPr>
          <p:cNvPr id="34818" name="Rectangle 2"/>
          <p:cNvSpPr>
            <a:spLocks noGrp="1" noChangeArrowheads="1"/>
          </p:cNvSpPr>
          <p:nvPr>
            <p:ph type="title"/>
          </p:nvPr>
        </p:nvSpPr>
        <p:spPr/>
        <p:txBody>
          <a:bodyPr/>
          <a:lstStyle/>
          <a:p>
            <a:r>
              <a:rPr lang="en-US">
                <a:latin typeface="Arial" charset="0"/>
              </a:rPr>
              <a:t>Posix scheduling interfaces</a:t>
            </a:r>
          </a:p>
        </p:txBody>
      </p:sp>
      <p:sp>
        <p:nvSpPr>
          <p:cNvPr id="363523" name="Rectangle 3"/>
          <p:cNvSpPr>
            <a:spLocks noGrp="1" noChangeArrowheads="1"/>
          </p:cNvSpPr>
          <p:nvPr>
            <p:ph type="body" idx="4294967295"/>
          </p:nvPr>
        </p:nvSpPr>
        <p:spPr>
          <a:xfrm>
            <a:off x="152400" y="1676400"/>
            <a:ext cx="8839200" cy="5105400"/>
          </a:xfrm>
          <a:prstGeom prst="rect">
            <a:avLst/>
          </a:prstGeom>
        </p:spPr>
        <p:txBody>
          <a:bodyPr/>
          <a:lstStyle/>
          <a:p>
            <a:pPr>
              <a:lnSpc>
                <a:spcPct val="120000"/>
              </a:lnSpc>
              <a:defRPr/>
            </a:pPr>
            <a:r>
              <a:rPr lang="en-US" sz="2000" dirty="0"/>
              <a:t>Child processes inherit the scheduling algorithm and parameters across a </a:t>
            </a:r>
            <a:r>
              <a:rPr lang="en-US" sz="2000" b="1" dirty="0"/>
              <a:t>fork</a:t>
            </a:r>
            <a:r>
              <a:rPr lang="en-US" sz="2000" dirty="0"/>
              <a:t>. </a:t>
            </a:r>
          </a:p>
          <a:p>
            <a:pPr marL="0" indent="0">
              <a:buFont typeface="Wingdings" charset="0"/>
              <a:buNone/>
              <a:defRPr/>
            </a:pPr>
            <a:endParaRPr lang="en-US" sz="2000" dirty="0"/>
          </a:p>
          <a:p>
            <a:pPr>
              <a:defRPr/>
            </a:pPr>
            <a:r>
              <a:rPr lang="en-US" sz="2000" b="1" u="sng" dirty="0"/>
              <a:t>Do not forget!!!!</a:t>
            </a:r>
          </a:p>
          <a:p>
            <a:pPr>
              <a:buFontTx/>
              <a:buNone/>
              <a:defRPr/>
            </a:pPr>
            <a:r>
              <a:rPr lang="en-US" sz="2000" dirty="0">
                <a:sym typeface="Wingdings" charset="0"/>
              </a:rPr>
              <a:t>	 </a:t>
            </a:r>
            <a:r>
              <a:rPr lang="en-US" sz="2000" dirty="0"/>
              <a:t>a non-blocking end-less loop in a process scheduled under </a:t>
            </a:r>
            <a:r>
              <a:rPr lang="en-US" sz="2000" i="1" dirty="0"/>
              <a:t>SCHED_FIFO</a:t>
            </a:r>
            <a:r>
              <a:rPr lang="en-US" sz="2000" dirty="0"/>
              <a:t> or </a:t>
            </a:r>
            <a:r>
              <a:rPr lang="en-US" sz="2000" i="1" dirty="0"/>
              <a:t>SCHED_RR</a:t>
            </a:r>
            <a:r>
              <a:rPr lang="en-US" sz="2000" dirty="0"/>
              <a:t> will block all processes with lower priority </a:t>
            </a:r>
            <a:r>
              <a:rPr lang="en-US" sz="2000" dirty="0" smtClean="0"/>
              <a:t>forever</a:t>
            </a:r>
            <a:endParaRPr lang="en-US" sz="2000" dirty="0"/>
          </a:p>
          <a:p>
            <a:pPr>
              <a:defRPr/>
            </a:pPr>
            <a:endParaRPr lang="en-US" sz="2000" dirty="0"/>
          </a:p>
          <a:p>
            <a:pPr>
              <a:defRPr/>
            </a:pPr>
            <a:r>
              <a:rPr lang="en-US" sz="2000" dirty="0"/>
              <a:t>Since </a:t>
            </a:r>
            <a:r>
              <a:rPr lang="en-US" sz="2000" i="1" dirty="0"/>
              <a:t>SCHED_FIFO</a:t>
            </a:r>
            <a:r>
              <a:rPr lang="en-US" sz="2000" dirty="0"/>
              <a:t> and </a:t>
            </a:r>
            <a:r>
              <a:rPr lang="en-US" sz="2000" i="1" dirty="0"/>
              <a:t>SCHED_RR</a:t>
            </a:r>
            <a:r>
              <a:rPr lang="en-US" sz="2000" dirty="0"/>
              <a:t> processes can preempt other processes forever, only root processes are allowed to activate these policies under Linux. </a:t>
            </a:r>
          </a:p>
        </p:txBody>
      </p:sp>
    </p:spTree>
    <p:extLst>
      <p:ext uri="{BB962C8B-B14F-4D97-AF65-F5344CB8AC3E}">
        <p14:creationId xmlns:p14="http://schemas.microsoft.com/office/powerpoint/2010/main" val="25140729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1" name="Rectangle 6"/>
          <p:cNvSpPr>
            <a:spLocks noGrp="1" noChangeArrowheads="1"/>
          </p:cNvSpPr>
          <p:nvPr>
            <p:ph type="title"/>
          </p:nvPr>
        </p:nvSpPr>
        <p:spPr/>
        <p:txBody>
          <a:bodyPr/>
          <a:lstStyle/>
          <a:p>
            <a:r>
              <a:rPr lang="en-US" dirty="0" smtClean="0"/>
              <a:t>Simplest scheduling algorithm:</a:t>
            </a:r>
            <a:br>
              <a:rPr lang="en-US" dirty="0" smtClean="0"/>
            </a:br>
            <a:r>
              <a:rPr lang="en-US" dirty="0" smtClean="0"/>
              <a:t>First </a:t>
            </a:r>
            <a:r>
              <a:rPr lang="en-US" dirty="0"/>
              <a:t>Come First Serve (FCFS)</a:t>
            </a:r>
          </a:p>
        </p:txBody>
      </p:sp>
      <p:sp>
        <p:nvSpPr>
          <p:cNvPr id="21511"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smtClean="0">
                <a:ea typeface="+mn-ea"/>
              </a:rPr>
              <a:t>Process that requests the CPU first is allocated the CPU first</a:t>
            </a:r>
          </a:p>
          <a:p>
            <a:pPr lvl="1">
              <a:defRPr/>
            </a:pPr>
            <a:r>
              <a:rPr lang="en-US" dirty="0" smtClean="0"/>
              <a:t>Also called FIFO</a:t>
            </a:r>
          </a:p>
          <a:p>
            <a:pPr>
              <a:buFont typeface="Wingdings" pitchFamily="2" charset="2"/>
              <a:buChar char="n"/>
              <a:defRPr/>
            </a:pPr>
            <a:r>
              <a:rPr lang="en-US" dirty="0" smtClean="0">
                <a:ea typeface="+mn-ea"/>
              </a:rPr>
              <a:t>Non-preemptive</a:t>
            </a:r>
          </a:p>
          <a:p>
            <a:pPr lvl="1">
              <a:defRPr/>
            </a:pPr>
            <a:r>
              <a:rPr lang="en-US" dirty="0" smtClean="0"/>
              <a:t>Used in batch systems </a:t>
            </a:r>
          </a:p>
          <a:p>
            <a:pPr>
              <a:buFont typeface="Wingdings" pitchFamily="2" charset="2"/>
              <a:buChar char="n"/>
              <a:defRPr/>
            </a:pPr>
            <a:r>
              <a:rPr lang="en-US" dirty="0" smtClean="0">
                <a:ea typeface="+mn-ea"/>
              </a:rPr>
              <a:t>Implementation</a:t>
            </a:r>
          </a:p>
          <a:p>
            <a:pPr lvl="1">
              <a:defRPr/>
            </a:pPr>
            <a:r>
              <a:rPr lang="en-US" dirty="0" smtClean="0"/>
              <a:t>FIFO queues</a:t>
            </a:r>
          </a:p>
          <a:p>
            <a:pPr lvl="1">
              <a:defRPr/>
            </a:pPr>
            <a:r>
              <a:rPr lang="en-US" dirty="0" smtClean="0"/>
              <a:t>A new process enters the tail of the queue</a:t>
            </a:r>
          </a:p>
          <a:p>
            <a:pPr lvl="1">
              <a:defRPr/>
            </a:pPr>
            <a:r>
              <a:rPr lang="en-US" dirty="0" smtClean="0"/>
              <a:t>The scheduler selects next process to run from the head of the queue</a:t>
            </a:r>
            <a:endParaRPr lang="en-US" dirty="0"/>
          </a:p>
        </p:txBody>
      </p:sp>
      <p:sp>
        <p:nvSpPr>
          <p:cNvPr id="16396" name="Rectangle 9"/>
          <p:cNvSpPr>
            <a:spLocks/>
          </p:cNvSpPr>
          <p:nvPr/>
        </p:nvSpPr>
        <p:spPr bwMode="auto">
          <a:xfrm>
            <a:off x="530225" y="5778500"/>
            <a:ext cx="735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lgn="ctr"/>
            <a:r>
              <a:rPr lang="en-US" sz="2000">
                <a:latin typeface="Arial" charset="0"/>
                <a:cs typeface="Arial" charset="0"/>
                <a:sym typeface="Arial" charset="0"/>
              </a:rPr>
              <a:t>enter</a:t>
            </a:r>
          </a:p>
        </p:txBody>
      </p:sp>
      <p:sp>
        <p:nvSpPr>
          <p:cNvPr id="16397" name="Line 10"/>
          <p:cNvSpPr>
            <a:spLocks noChangeShapeType="1"/>
          </p:cNvSpPr>
          <p:nvPr/>
        </p:nvSpPr>
        <p:spPr bwMode="auto">
          <a:xfrm>
            <a:off x="508000" y="6197600"/>
            <a:ext cx="1447800" cy="158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398" name="Rectangle 11"/>
          <p:cNvSpPr>
            <a:spLocks/>
          </p:cNvSpPr>
          <p:nvPr/>
        </p:nvSpPr>
        <p:spPr bwMode="auto">
          <a:xfrm>
            <a:off x="7442200" y="5778500"/>
            <a:ext cx="596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lgn="ctr"/>
            <a:r>
              <a:rPr lang="en-US" sz="2000">
                <a:latin typeface="Arial" charset="0"/>
                <a:cs typeface="Arial" charset="0"/>
                <a:sym typeface="Arial" charset="0"/>
              </a:rPr>
              <a:t>exit</a:t>
            </a:r>
          </a:p>
        </p:txBody>
      </p:sp>
      <p:sp>
        <p:nvSpPr>
          <p:cNvPr id="16399" name="Rectangle 12"/>
          <p:cNvSpPr>
            <a:spLocks/>
          </p:cNvSpPr>
          <p:nvPr/>
        </p:nvSpPr>
        <p:spPr bwMode="auto">
          <a:xfrm>
            <a:off x="1955800" y="5969000"/>
            <a:ext cx="1371600" cy="457200"/>
          </a:xfrm>
          <a:prstGeom prst="rect">
            <a:avLst/>
          </a:prstGeom>
          <a:solidFill>
            <a:srgbClr val="CCECFF"/>
          </a:solidFill>
          <a:ln w="19050">
            <a:solidFill>
              <a:schemeClr val="tx1"/>
            </a:solidFill>
            <a:round/>
            <a:headEnd/>
            <a:tailEnd/>
          </a:ln>
        </p:spPr>
        <p:txBody>
          <a:bodyPr lIns="0" tIns="0" rIns="0" bIns="0"/>
          <a:lstStyle/>
          <a:p>
            <a:endParaRPr lang="en-US"/>
          </a:p>
        </p:txBody>
      </p:sp>
      <p:sp>
        <p:nvSpPr>
          <p:cNvPr id="16400" name="Line 13"/>
          <p:cNvSpPr>
            <a:spLocks noChangeShapeType="1"/>
          </p:cNvSpPr>
          <p:nvPr/>
        </p:nvSpPr>
        <p:spPr bwMode="auto">
          <a:xfrm flipH="1">
            <a:off x="3097213" y="5969000"/>
            <a:ext cx="3175"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401" name="Line 14"/>
          <p:cNvSpPr>
            <a:spLocks noChangeShapeType="1"/>
          </p:cNvSpPr>
          <p:nvPr/>
        </p:nvSpPr>
        <p:spPr bwMode="auto">
          <a:xfrm flipH="1">
            <a:off x="2870200" y="596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402" name="Line 15"/>
          <p:cNvSpPr>
            <a:spLocks noChangeShapeType="1"/>
          </p:cNvSpPr>
          <p:nvPr/>
        </p:nvSpPr>
        <p:spPr bwMode="auto">
          <a:xfrm flipH="1">
            <a:off x="2641600" y="596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403" name="Line 16"/>
          <p:cNvSpPr>
            <a:spLocks noChangeShapeType="1"/>
          </p:cNvSpPr>
          <p:nvPr/>
        </p:nvSpPr>
        <p:spPr bwMode="auto">
          <a:xfrm flipH="1">
            <a:off x="2413000" y="596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404" name="Line 17"/>
          <p:cNvSpPr>
            <a:spLocks noChangeShapeType="1"/>
          </p:cNvSpPr>
          <p:nvPr/>
        </p:nvSpPr>
        <p:spPr bwMode="auto">
          <a:xfrm flipH="1">
            <a:off x="2184400" y="5969000"/>
            <a:ext cx="1588" cy="4587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405" name="Line 18"/>
          <p:cNvSpPr>
            <a:spLocks noChangeShapeType="1"/>
          </p:cNvSpPr>
          <p:nvPr/>
        </p:nvSpPr>
        <p:spPr bwMode="auto">
          <a:xfrm flipH="1">
            <a:off x="1955800" y="5969000"/>
            <a:ext cx="1588" cy="458788"/>
          </a:xfrm>
          <a:prstGeom prst="line">
            <a:avLst/>
          </a:prstGeom>
          <a:noFill/>
          <a:ln w="19050">
            <a:solidFill>
              <a:srgbClr val="CCEC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6406" name="Group 19"/>
          <p:cNvGrpSpPr>
            <a:grpSpLocks/>
          </p:cNvGrpSpPr>
          <p:nvPr/>
        </p:nvGrpSpPr>
        <p:grpSpPr bwMode="auto">
          <a:xfrm>
            <a:off x="5003800" y="5816600"/>
            <a:ext cx="1676400" cy="685800"/>
            <a:chOff x="0" y="0"/>
            <a:chExt cx="1056" cy="432"/>
          </a:xfrm>
        </p:grpSpPr>
        <p:sp>
          <p:nvSpPr>
            <p:cNvPr id="16411" name="AutoShape 20"/>
            <p:cNvSpPr>
              <a:spLocks/>
            </p:cNvSpPr>
            <p:nvPr/>
          </p:nvSpPr>
          <p:spPr bwMode="auto">
            <a:xfrm>
              <a:off x="0" y="0"/>
              <a:ext cx="1056" cy="432"/>
            </a:xfrm>
            <a:custGeom>
              <a:avLst/>
              <a:gdLst>
                <a:gd name="T0" fmla="*/ 0 w 21600"/>
                <a:gd name="T1" fmla="*/ 0 h 21600"/>
                <a:gd name="T2" fmla="*/ 21600 w 21600"/>
                <a:gd name="T3" fmla="*/ 21600 h 21600"/>
              </a:gdLst>
              <a:ahLst/>
              <a:cxnLst/>
              <a:rect l="T0" t="T1" r="T2" b="T3"/>
              <a:pathLst>
                <a:path w="21600" h="21600">
                  <a:moveTo>
                    <a:pt x="2209" y="0"/>
                  </a:moveTo>
                  <a:lnTo>
                    <a:pt x="0" y="5400"/>
                  </a:lnTo>
                  <a:lnTo>
                    <a:pt x="0" y="21600"/>
                  </a:lnTo>
                  <a:lnTo>
                    <a:pt x="19391" y="21600"/>
                  </a:lnTo>
                  <a:lnTo>
                    <a:pt x="21600" y="16200"/>
                  </a:lnTo>
                  <a:lnTo>
                    <a:pt x="21600" y="0"/>
                  </a:lnTo>
                  <a:close/>
                  <a:moveTo>
                    <a:pt x="2209" y="0"/>
                  </a:moveTo>
                </a:path>
              </a:pathLst>
            </a:custGeom>
            <a:solidFill>
              <a:srgbClr val="CCECFF"/>
            </a:solidFill>
            <a:ln w="19050" cap="flat">
              <a:solidFill>
                <a:schemeClr val="tx1"/>
              </a:solidFill>
              <a:prstDash val="solid"/>
              <a:round/>
              <a:headEnd type="none" w="med" len="med"/>
              <a:tailEnd type="none" w="med" len="med"/>
            </a:ln>
          </p:spPr>
          <p:txBody>
            <a:bodyPr lIns="0" tIns="0" rIns="0" bIns="0"/>
            <a:lstStyle/>
            <a:p>
              <a:endParaRPr lang="en-US"/>
            </a:p>
          </p:txBody>
        </p:sp>
        <p:sp>
          <p:nvSpPr>
            <p:cNvPr id="16412" name="AutoShape 21"/>
            <p:cNvSpPr>
              <a:spLocks/>
            </p:cNvSpPr>
            <p:nvPr/>
          </p:nvSpPr>
          <p:spPr bwMode="auto">
            <a:xfrm>
              <a:off x="0" y="0"/>
              <a:ext cx="1056" cy="108"/>
            </a:xfrm>
            <a:custGeom>
              <a:avLst/>
              <a:gdLst>
                <a:gd name="T0" fmla="*/ 0 w 21600"/>
                <a:gd name="T1" fmla="*/ 0 h 21600"/>
                <a:gd name="T2" fmla="*/ 21600 w 21600"/>
                <a:gd name="T3" fmla="*/ 21600 h 21600"/>
              </a:gdLst>
              <a:ahLst/>
              <a:cxnLst/>
              <a:rect l="T0" t="T1" r="T2" b="T3"/>
              <a:pathLst>
                <a:path w="21600" h="21600">
                  <a:moveTo>
                    <a:pt x="2209" y="0"/>
                  </a:moveTo>
                  <a:lnTo>
                    <a:pt x="0" y="21600"/>
                  </a:lnTo>
                  <a:lnTo>
                    <a:pt x="19391" y="21600"/>
                  </a:lnTo>
                  <a:lnTo>
                    <a:pt x="21600" y="0"/>
                  </a:lnTo>
                  <a:close/>
                  <a:moveTo>
                    <a:pt x="2209" y="0"/>
                  </a:moveTo>
                </a:path>
              </a:pathLst>
            </a:custGeom>
            <a:solidFill>
              <a:srgbClr val="D6EFFF"/>
            </a:solidFill>
            <a:ln>
              <a:noFill/>
            </a:ln>
            <a:extLst>
              <a:ext uri="{91240B29-F687-4f45-9708-019B960494DF}">
                <a14:hiddenLine xmlns:a14="http://schemas.microsoft.com/office/drawing/2010/main" w="19050" cap="flat">
                  <a:solidFill>
                    <a:srgbClr val="000000"/>
                  </a:solidFill>
                  <a:round/>
                  <a:headEnd type="none" w="med" len="med"/>
                  <a:tailEnd type="none" w="med" len="med"/>
                </a14:hiddenLine>
              </a:ext>
            </a:extLst>
          </p:spPr>
          <p:txBody>
            <a:bodyPr lIns="0" tIns="0" rIns="0" bIns="0"/>
            <a:lstStyle/>
            <a:p>
              <a:endParaRPr lang="en-US"/>
            </a:p>
          </p:txBody>
        </p:sp>
        <p:sp>
          <p:nvSpPr>
            <p:cNvPr id="16413" name="AutoShape 22"/>
            <p:cNvSpPr>
              <a:spLocks/>
            </p:cNvSpPr>
            <p:nvPr/>
          </p:nvSpPr>
          <p:spPr bwMode="auto">
            <a:xfrm>
              <a:off x="948" y="0"/>
              <a:ext cx="108" cy="432"/>
            </a:xfrm>
            <a:custGeom>
              <a:avLst/>
              <a:gdLst>
                <a:gd name="T0" fmla="*/ 0 w 21600"/>
                <a:gd name="T1" fmla="*/ 0 h 21600"/>
                <a:gd name="T2" fmla="*/ 21600 w 21600"/>
                <a:gd name="T3" fmla="*/ 21600 h 21600"/>
              </a:gdLst>
              <a:ahLst/>
              <a:cxnLst/>
              <a:rect l="T0" t="T1" r="T2" b="T3"/>
              <a:pathLst>
                <a:path w="21600" h="21600">
                  <a:moveTo>
                    <a:pt x="0" y="5400"/>
                  </a:moveTo>
                  <a:lnTo>
                    <a:pt x="0" y="21600"/>
                  </a:lnTo>
                  <a:lnTo>
                    <a:pt x="21600" y="16200"/>
                  </a:lnTo>
                  <a:lnTo>
                    <a:pt x="21600" y="0"/>
                  </a:lnTo>
                  <a:close/>
                  <a:moveTo>
                    <a:pt x="0" y="5400"/>
                  </a:moveTo>
                </a:path>
              </a:pathLst>
            </a:custGeom>
            <a:solidFill>
              <a:srgbClr val="A3BCCC"/>
            </a:solidFill>
            <a:ln>
              <a:noFill/>
            </a:ln>
            <a:extLst>
              <a:ext uri="{91240B29-F687-4f45-9708-019B960494DF}">
                <a14:hiddenLine xmlns:a14="http://schemas.microsoft.com/office/drawing/2010/main" w="19050" cap="flat">
                  <a:solidFill>
                    <a:srgbClr val="000000"/>
                  </a:solidFill>
                  <a:round/>
                  <a:headEnd type="none" w="med" len="med"/>
                  <a:tailEnd type="none" w="med" len="med"/>
                </a14:hiddenLine>
              </a:ext>
            </a:extLst>
          </p:spPr>
          <p:txBody>
            <a:bodyPr lIns="0" tIns="0" rIns="0" bIns="0"/>
            <a:lstStyle/>
            <a:p>
              <a:endParaRPr lang="en-US"/>
            </a:p>
          </p:txBody>
        </p:sp>
        <p:sp>
          <p:nvSpPr>
            <p:cNvPr id="16414" name="AutoShape 23"/>
            <p:cNvSpPr>
              <a:spLocks/>
            </p:cNvSpPr>
            <p:nvPr/>
          </p:nvSpPr>
          <p:spPr bwMode="auto">
            <a:xfrm>
              <a:off x="0" y="0"/>
              <a:ext cx="1056" cy="432"/>
            </a:xfrm>
            <a:custGeom>
              <a:avLst/>
              <a:gdLst>
                <a:gd name="T0" fmla="*/ 0 w 21600"/>
                <a:gd name="T1" fmla="*/ 0 h 21600"/>
                <a:gd name="T2" fmla="*/ 21600 w 21600"/>
                <a:gd name="T3" fmla="*/ 21600 h 21600"/>
              </a:gdLst>
              <a:ahLst/>
              <a:cxnLst/>
              <a:rect l="T0" t="T1" r="T2" b="T3"/>
              <a:pathLst>
                <a:path w="21600" h="21600">
                  <a:moveTo>
                    <a:pt x="0" y="5400"/>
                  </a:moveTo>
                  <a:lnTo>
                    <a:pt x="19391" y="5400"/>
                  </a:lnTo>
                  <a:lnTo>
                    <a:pt x="21600" y="0"/>
                  </a:lnTo>
                  <a:moveTo>
                    <a:pt x="19391" y="5400"/>
                  </a:moveTo>
                  <a:lnTo>
                    <a:pt x="19391" y="21600"/>
                  </a:lnTo>
                </a:path>
              </a:pathLst>
            </a:custGeom>
            <a:noFill/>
            <a:ln w="190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415" name="Rectangle 24"/>
            <p:cNvSpPr>
              <a:spLocks/>
            </p:cNvSpPr>
            <p:nvPr/>
          </p:nvSpPr>
          <p:spPr bwMode="auto">
            <a:xfrm>
              <a:off x="0" y="166"/>
              <a:ext cx="95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82088" bIns="38100" anchor="ctr"/>
            <a:lstStyle/>
            <a:p>
              <a:pPr marL="14288"/>
              <a:r>
                <a:rPr lang="en-US">
                  <a:latin typeface="Arial" charset="0"/>
                  <a:cs typeface="Arial" charset="0"/>
                  <a:sym typeface="Arial" charset="0"/>
                </a:rPr>
                <a:t>processor</a:t>
              </a:r>
            </a:p>
          </p:txBody>
        </p:sp>
      </p:grpSp>
      <p:sp>
        <p:nvSpPr>
          <p:cNvPr id="16407" name="Line 25"/>
          <p:cNvSpPr>
            <a:spLocks noChangeShapeType="1"/>
          </p:cNvSpPr>
          <p:nvPr/>
        </p:nvSpPr>
        <p:spPr bwMode="auto">
          <a:xfrm>
            <a:off x="3327400" y="6197600"/>
            <a:ext cx="1676400" cy="158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408" name="Line 26"/>
          <p:cNvSpPr>
            <a:spLocks noChangeShapeType="1"/>
          </p:cNvSpPr>
          <p:nvPr/>
        </p:nvSpPr>
        <p:spPr bwMode="auto">
          <a:xfrm>
            <a:off x="6680200" y="6197600"/>
            <a:ext cx="1447800" cy="1588"/>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409" name="Rectangle 27"/>
          <p:cNvSpPr>
            <a:spLocks/>
          </p:cNvSpPr>
          <p:nvPr/>
        </p:nvSpPr>
        <p:spPr bwMode="auto">
          <a:xfrm>
            <a:off x="3479800" y="5759450"/>
            <a:ext cx="161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lgn="ctr"/>
            <a:r>
              <a:rPr lang="en-US" sz="2000">
                <a:latin typeface="Arial" charset="0"/>
                <a:cs typeface="Arial" charset="0"/>
                <a:sym typeface="Arial" charset="0"/>
              </a:rPr>
              <a:t>dispatch</a:t>
            </a:r>
          </a:p>
        </p:txBody>
      </p:sp>
      <p:sp>
        <p:nvSpPr>
          <p:cNvPr id="16410" name="Rectangle 28"/>
          <p:cNvSpPr>
            <a:spLocks/>
          </p:cNvSpPr>
          <p:nvPr/>
        </p:nvSpPr>
        <p:spPr bwMode="auto">
          <a:xfrm>
            <a:off x="1879600" y="5549900"/>
            <a:ext cx="161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lgn="ctr"/>
            <a:r>
              <a:rPr lang="en-US" sz="2000">
                <a:latin typeface="Arial" charset="0"/>
                <a:cs typeface="Arial" charset="0"/>
                <a:sym typeface="Arial" charset="0"/>
              </a:rPr>
              <a:t>queue</a:t>
            </a:r>
          </a:p>
        </p:txBody>
      </p:sp>
    </p:spTree>
    <p:extLst>
      <p:ext uri="{BB962C8B-B14F-4D97-AF65-F5344CB8AC3E}">
        <p14:creationId xmlns:p14="http://schemas.microsoft.com/office/powerpoint/2010/main" val="15440509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E470321E-A94C-7044-A067-02C8C37596D3}" type="slidenum">
              <a:rPr lang="en-US"/>
              <a:pPr>
                <a:defRPr/>
              </a:pPr>
              <a:t>40</a:t>
            </a:fld>
            <a:endParaRPr lang="en-US"/>
          </a:p>
        </p:txBody>
      </p:sp>
      <p:sp>
        <p:nvSpPr>
          <p:cNvPr id="35842" name="Rectangle 2"/>
          <p:cNvSpPr>
            <a:spLocks noGrp="1" noChangeArrowheads="1"/>
          </p:cNvSpPr>
          <p:nvPr>
            <p:ph type="title"/>
          </p:nvPr>
        </p:nvSpPr>
        <p:spPr/>
        <p:txBody>
          <a:bodyPr/>
          <a:lstStyle/>
          <a:p>
            <a:r>
              <a:rPr lang="en-US">
                <a:latin typeface="Arial" charset="0"/>
              </a:rPr>
              <a:t>Posix scheduling interfaces</a:t>
            </a:r>
          </a:p>
        </p:txBody>
      </p:sp>
      <p:sp>
        <p:nvSpPr>
          <p:cNvPr id="35843" name="Rectangle 3"/>
          <p:cNvSpPr>
            <a:spLocks noGrp="1" noChangeArrowheads="1"/>
          </p:cNvSpPr>
          <p:nvPr>
            <p:ph type="body" idx="4294967295"/>
          </p:nvPr>
        </p:nvSpPr>
        <p:spPr>
          <a:xfrm>
            <a:off x="228600" y="1752600"/>
            <a:ext cx="8839200" cy="5105400"/>
          </a:xfrm>
          <a:prstGeom prst="rect">
            <a:avLst/>
          </a:prstGeom>
        </p:spPr>
        <p:txBody>
          <a:bodyPr>
            <a:normAutofit lnSpcReduction="10000"/>
          </a:bodyPr>
          <a:lstStyle/>
          <a:p>
            <a:pPr>
              <a:lnSpc>
                <a:spcPct val="80000"/>
              </a:lnSpc>
              <a:buFontTx/>
              <a:buNone/>
            </a:pPr>
            <a:r>
              <a:rPr lang="en-US" sz="1000" b="1" dirty="0">
                <a:solidFill>
                  <a:srgbClr val="0000FF"/>
                </a:solidFill>
                <a:latin typeface="Courier New" charset="0"/>
                <a:cs typeface="Courier New" charset="0"/>
              </a:rPr>
              <a:t>#include &lt;</a:t>
            </a:r>
            <a:r>
              <a:rPr lang="en-US" sz="1000" b="1" dirty="0" err="1">
                <a:solidFill>
                  <a:srgbClr val="0000FF"/>
                </a:solidFill>
                <a:latin typeface="Courier New" charset="0"/>
                <a:cs typeface="Courier New" charset="0"/>
              </a:rPr>
              <a:t>sched.h</a:t>
            </a:r>
            <a:r>
              <a:rPr lang="en-US" sz="1000" b="1" dirty="0">
                <a:solidFill>
                  <a:srgbClr val="0000FF"/>
                </a:solidFill>
                <a:latin typeface="Courier New" charset="0"/>
                <a:cs typeface="Courier New" charset="0"/>
              </a:rPr>
              <a:t>&gt;</a:t>
            </a:r>
          </a:p>
          <a:p>
            <a:pPr>
              <a:lnSpc>
                <a:spcPct val="80000"/>
              </a:lnSpc>
              <a:buFontTx/>
              <a:buNone/>
            </a:pPr>
            <a:r>
              <a:rPr lang="en-US" sz="1000" b="1" dirty="0">
                <a:solidFill>
                  <a:srgbClr val="0000FF"/>
                </a:solidFill>
                <a:latin typeface="Courier New" charset="0"/>
                <a:cs typeface="Courier New" charset="0"/>
              </a:rPr>
              <a:t>#include &lt;sys/</a:t>
            </a:r>
            <a:r>
              <a:rPr lang="en-US" sz="1000" b="1" dirty="0" err="1">
                <a:solidFill>
                  <a:srgbClr val="0000FF"/>
                </a:solidFill>
                <a:latin typeface="Courier New" charset="0"/>
                <a:cs typeface="Courier New" charset="0"/>
              </a:rPr>
              <a:t>types.h</a:t>
            </a:r>
            <a:r>
              <a:rPr lang="en-US" sz="1000" b="1" dirty="0">
                <a:solidFill>
                  <a:srgbClr val="0000FF"/>
                </a:solidFill>
                <a:latin typeface="Courier New" charset="0"/>
                <a:cs typeface="Courier New" charset="0"/>
              </a:rPr>
              <a:t>&gt;</a:t>
            </a:r>
          </a:p>
          <a:p>
            <a:pPr>
              <a:lnSpc>
                <a:spcPct val="80000"/>
              </a:lnSpc>
              <a:buFontTx/>
              <a:buNone/>
            </a:pPr>
            <a:r>
              <a:rPr lang="en-US" sz="1000" b="1" dirty="0">
                <a:solidFill>
                  <a:srgbClr val="0000FF"/>
                </a:solidFill>
                <a:latin typeface="Courier New" charset="0"/>
                <a:cs typeface="Courier New" charset="0"/>
              </a:rPr>
              <a:t>#include &lt;</a:t>
            </a:r>
            <a:r>
              <a:rPr lang="en-US" sz="1000" b="1" dirty="0" err="1">
                <a:solidFill>
                  <a:srgbClr val="0000FF"/>
                </a:solidFill>
                <a:latin typeface="Courier New" charset="0"/>
                <a:cs typeface="Courier New" charset="0"/>
              </a:rPr>
              <a:t>stdio.h</a:t>
            </a:r>
            <a:r>
              <a:rPr lang="en-US" sz="1000" b="1" dirty="0" smtClean="0">
                <a:solidFill>
                  <a:srgbClr val="0000FF"/>
                </a:solidFill>
                <a:latin typeface="Courier New" charset="0"/>
                <a:cs typeface="Courier New" charset="0"/>
              </a:rPr>
              <a:t>&gt;  </a:t>
            </a:r>
            <a:endParaRPr lang="en-US" sz="1000" b="1" dirty="0">
              <a:solidFill>
                <a:srgbClr val="0000FF"/>
              </a:solidFill>
              <a:latin typeface="Courier New" charset="0"/>
              <a:cs typeface="Courier New" charset="0"/>
            </a:endParaRPr>
          </a:p>
          <a:p>
            <a:pPr>
              <a:lnSpc>
                <a:spcPct val="80000"/>
              </a:lnSpc>
              <a:buFont typeface="Wingdings" charset="0"/>
              <a:buNone/>
            </a:pPr>
            <a:r>
              <a:rPr lang="en-US" sz="1000" b="1" dirty="0">
                <a:solidFill>
                  <a:srgbClr val="0000FF"/>
                </a:solidFill>
                <a:latin typeface="Courier New" charset="0"/>
                <a:cs typeface="Courier New" charset="0"/>
              </a:rPr>
              <a:t>main() {                                                                                                           </a:t>
            </a:r>
          </a:p>
          <a:p>
            <a:pPr>
              <a:lnSpc>
                <a:spcPct val="80000"/>
              </a:lnSpc>
              <a:buFontTx/>
              <a:buNone/>
            </a:pP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int</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sched</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prio</a:t>
            </a:r>
            <a:r>
              <a:rPr lang="en-US" sz="1000" b="1" dirty="0">
                <a:solidFill>
                  <a:srgbClr val="0000FF"/>
                </a:solidFill>
                <a:latin typeface="Courier New" charset="0"/>
                <a:cs typeface="Courier New" charset="0"/>
              </a:rPr>
              <a:t>;</a:t>
            </a:r>
          </a:p>
          <a:p>
            <a:pPr>
              <a:lnSpc>
                <a:spcPct val="80000"/>
              </a:lnSpc>
              <a:buFontTx/>
              <a:buNone/>
            </a:pP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pid_t</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a:t>
            </a:r>
          </a:p>
          <a:p>
            <a:pPr>
              <a:lnSpc>
                <a:spcPct val="80000"/>
              </a:lnSpc>
              <a:buFontTx/>
              <a:buNone/>
            </a:pP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struct</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sched_param</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attr</a:t>
            </a:r>
            <a:r>
              <a:rPr lang="en-US" sz="1000" b="1" dirty="0">
                <a:solidFill>
                  <a:srgbClr val="0000FF"/>
                </a:solidFill>
                <a:latin typeface="Courier New" charset="0"/>
                <a:cs typeface="Courier New" charset="0"/>
              </a:rPr>
              <a:t>;</a:t>
            </a:r>
          </a:p>
          <a:p>
            <a:pPr lvl="1">
              <a:lnSpc>
                <a:spcPct val="80000"/>
              </a:lnSpc>
              <a:buFontTx/>
              <a:buNone/>
            </a:pPr>
            <a:endParaRPr lang="en-US" sz="1000" b="1" dirty="0">
              <a:solidFill>
                <a:srgbClr val="0000FF"/>
              </a:solidFill>
              <a:latin typeface="Courier New" charset="0"/>
              <a:cs typeface="Courier New" charset="0"/>
            </a:endParaRPr>
          </a:p>
          <a:p>
            <a:pPr lvl="1">
              <a:lnSpc>
                <a:spcPct val="80000"/>
              </a:lnSpc>
              <a:buFontTx/>
              <a:buNone/>
            </a:pPr>
            <a:r>
              <a:rPr lang="en-US" sz="1000" b="1" dirty="0" err="1">
                <a:solidFill>
                  <a:srgbClr val="0000FF"/>
                </a:solidFill>
                <a:latin typeface="Courier New" charset="0"/>
                <a:cs typeface="Courier New" charset="0"/>
              </a:rPr>
              <a:t>printf</a:t>
            </a:r>
            <a:r>
              <a:rPr lang="en-US" sz="1000" b="1" dirty="0">
                <a:solidFill>
                  <a:srgbClr val="0000FF"/>
                </a:solidFill>
                <a:latin typeface="Courier New" charset="0"/>
                <a:cs typeface="Courier New" charset="0"/>
              </a:rPr>
              <a:t>("\n Scheduling </a:t>
            </a:r>
            <a:r>
              <a:rPr lang="en-US" sz="1000" b="1" dirty="0" err="1">
                <a:solidFill>
                  <a:srgbClr val="0000FF"/>
                </a:solidFill>
                <a:latin typeface="Courier New" charset="0"/>
                <a:cs typeface="Courier New" charset="0"/>
              </a:rPr>
              <a:t>informations</a:t>
            </a:r>
            <a:r>
              <a:rPr lang="en-US" sz="1000" b="1" dirty="0">
                <a:solidFill>
                  <a:srgbClr val="0000FF"/>
                </a:solidFill>
                <a:latin typeface="Courier New" charset="0"/>
                <a:cs typeface="Courier New" charset="0"/>
              </a:rPr>
              <a:t>: input a PID?\n");</a:t>
            </a:r>
          </a:p>
          <a:p>
            <a:pPr lvl="1">
              <a:lnSpc>
                <a:spcPct val="80000"/>
              </a:lnSpc>
              <a:buFontTx/>
              <a:buNone/>
            </a:pPr>
            <a:r>
              <a:rPr lang="en-US" sz="1000" b="1" dirty="0" err="1">
                <a:solidFill>
                  <a:srgbClr val="0000FF"/>
                </a:solidFill>
                <a:latin typeface="Courier New" charset="0"/>
                <a:cs typeface="Courier New" charset="0"/>
              </a:rPr>
              <a:t>scanf</a:t>
            </a:r>
            <a:r>
              <a:rPr lang="en-US" sz="1000" b="1" dirty="0">
                <a:solidFill>
                  <a:srgbClr val="0000FF"/>
                </a:solidFill>
                <a:latin typeface="Courier New" charset="0"/>
                <a:cs typeface="Courier New" charset="0"/>
              </a:rPr>
              <a:t>("%d", &amp;</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a:t>
            </a:r>
          </a:p>
          <a:p>
            <a:pPr lvl="1">
              <a:lnSpc>
                <a:spcPct val="80000"/>
              </a:lnSpc>
              <a:buFontTx/>
              <a:buNone/>
            </a:pPr>
            <a:r>
              <a:rPr lang="en-US" sz="1000" b="1" dirty="0" err="1">
                <a:solidFill>
                  <a:srgbClr val="0000FF"/>
                </a:solidFill>
                <a:latin typeface="Courier New" charset="0"/>
                <a:cs typeface="Courier New" charset="0"/>
              </a:rPr>
              <a:t>sched_getparam</a:t>
            </a:r>
            <a:r>
              <a:rPr lang="en-US" sz="1000" b="1" dirty="0">
                <a:solidFill>
                  <a:srgbClr val="0000FF"/>
                </a:solidFill>
                <a:latin typeface="Courier New" charset="0"/>
                <a:cs typeface="Courier New" charset="0"/>
              </a:rPr>
              <a:t>(</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 &amp;</a:t>
            </a:r>
            <a:r>
              <a:rPr lang="en-US" sz="1000" b="1" dirty="0" err="1">
                <a:solidFill>
                  <a:srgbClr val="0000FF"/>
                </a:solidFill>
                <a:latin typeface="Courier New" charset="0"/>
                <a:cs typeface="Courier New" charset="0"/>
              </a:rPr>
              <a:t>attr</a:t>
            </a:r>
            <a:r>
              <a:rPr lang="en-US" sz="1000" b="1" dirty="0">
                <a:solidFill>
                  <a:srgbClr val="0000FF"/>
                </a:solidFill>
                <a:latin typeface="Courier New" charset="0"/>
                <a:cs typeface="Courier New" charset="0"/>
              </a:rPr>
              <a:t>);</a:t>
            </a:r>
          </a:p>
          <a:p>
            <a:pPr lvl="1">
              <a:lnSpc>
                <a:spcPct val="80000"/>
              </a:lnSpc>
              <a:buFontTx/>
              <a:buNone/>
            </a:pPr>
            <a:r>
              <a:rPr lang="en-US" sz="1000" b="1" dirty="0" err="1">
                <a:solidFill>
                  <a:srgbClr val="0000FF"/>
                </a:solidFill>
                <a:latin typeface="Courier New" charset="0"/>
                <a:cs typeface="Courier New" charset="0"/>
              </a:rPr>
              <a:t>printf</a:t>
            </a:r>
            <a:r>
              <a:rPr lang="en-US" sz="1000" b="1" dirty="0">
                <a:solidFill>
                  <a:srgbClr val="0000FF"/>
                </a:solidFill>
                <a:latin typeface="Courier New" charset="0"/>
                <a:cs typeface="Courier New" charset="0"/>
              </a:rPr>
              <a:t>(“Process %d uses scheduler %d with priority %d \n", </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a:t>
            </a:r>
          </a:p>
          <a:p>
            <a:pPr lvl="1">
              <a:lnSpc>
                <a:spcPct val="80000"/>
              </a:lnSpc>
              <a:buFontTx/>
              <a:buNone/>
            </a:pPr>
            <a:r>
              <a:rPr lang="en-US" sz="1000" b="1" dirty="0" err="1">
                <a:solidFill>
                  <a:srgbClr val="0000FF"/>
                </a:solidFill>
                <a:latin typeface="Courier New" charset="0"/>
                <a:cs typeface="Courier New" charset="0"/>
              </a:rPr>
              <a:t>sched_getscheduler</a:t>
            </a:r>
            <a:r>
              <a:rPr lang="en-US" sz="1000" b="1" dirty="0">
                <a:solidFill>
                  <a:srgbClr val="0000FF"/>
                </a:solidFill>
                <a:latin typeface="Courier New" charset="0"/>
                <a:cs typeface="Courier New" charset="0"/>
              </a:rPr>
              <a:t>(</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attr.sched_priority</a:t>
            </a:r>
            <a:r>
              <a:rPr lang="en-US" sz="1000" b="1" dirty="0">
                <a:solidFill>
                  <a:srgbClr val="0000FF"/>
                </a:solidFill>
                <a:latin typeface="Courier New" charset="0"/>
                <a:cs typeface="Courier New" charset="0"/>
              </a:rPr>
              <a:t>);</a:t>
            </a:r>
          </a:p>
          <a:p>
            <a:pPr>
              <a:lnSpc>
                <a:spcPct val="80000"/>
              </a:lnSpc>
            </a:pPr>
            <a:endParaRPr lang="en-US" sz="1000" b="1" dirty="0">
              <a:solidFill>
                <a:srgbClr val="0000FF"/>
              </a:solidFill>
              <a:latin typeface="Courier New" charset="0"/>
              <a:cs typeface="Courier New" charset="0"/>
            </a:endParaRPr>
          </a:p>
          <a:p>
            <a:pPr lvl="1">
              <a:lnSpc>
                <a:spcPct val="80000"/>
              </a:lnSpc>
              <a:buFontTx/>
              <a:buNone/>
            </a:pPr>
            <a:r>
              <a:rPr lang="en-US" sz="1000" b="1" dirty="0" err="1">
                <a:solidFill>
                  <a:srgbClr val="0000FF"/>
                </a:solidFill>
                <a:latin typeface="Courier New" charset="0"/>
                <a:cs typeface="Courier New" charset="0"/>
              </a:rPr>
              <a:t>printf</a:t>
            </a:r>
            <a:r>
              <a:rPr lang="en-US" sz="1000" b="1" dirty="0">
                <a:solidFill>
                  <a:srgbClr val="0000FF"/>
                </a:solidFill>
                <a:latin typeface="Courier New" charset="0"/>
                <a:cs typeface="Courier New" charset="0"/>
              </a:rPr>
              <a:t>(“\n Set process </a:t>
            </a:r>
            <a:r>
              <a:rPr lang="en-US" sz="1000" b="1" dirty="0" err="1">
                <a:solidFill>
                  <a:srgbClr val="0000FF"/>
                </a:solidFill>
                <a:latin typeface="Courier New" charset="0"/>
                <a:cs typeface="Courier New" charset="0"/>
              </a:rPr>
              <a:t>sched</a:t>
            </a:r>
            <a:r>
              <a:rPr lang="en-US" sz="1000" b="1" dirty="0">
                <a:solidFill>
                  <a:srgbClr val="0000FF"/>
                </a:solidFill>
                <a:latin typeface="Courier New" charset="0"/>
                <a:cs typeface="Courier New" charset="0"/>
              </a:rPr>
              <a:t> parameters: PID, scheduler type, priority \n");</a:t>
            </a:r>
          </a:p>
          <a:p>
            <a:pPr lvl="1">
              <a:lnSpc>
                <a:spcPct val="80000"/>
              </a:lnSpc>
              <a:buFontTx/>
              <a:buNone/>
            </a:pPr>
            <a:r>
              <a:rPr lang="en-US" sz="1000" b="1" dirty="0" err="1">
                <a:solidFill>
                  <a:srgbClr val="0000FF"/>
                </a:solidFill>
                <a:latin typeface="Courier New" charset="0"/>
                <a:cs typeface="Courier New" charset="0"/>
              </a:rPr>
              <a:t>scanf</a:t>
            </a:r>
            <a:r>
              <a:rPr lang="en-US" sz="1000" b="1" dirty="0">
                <a:solidFill>
                  <a:srgbClr val="0000FF"/>
                </a:solidFill>
                <a:latin typeface="Courier New" charset="0"/>
                <a:cs typeface="Courier New" charset="0"/>
              </a:rPr>
              <a:t>("%d %d %d", &amp;</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 &amp;</a:t>
            </a:r>
            <a:r>
              <a:rPr lang="en-US" sz="1000" b="1" dirty="0" err="1">
                <a:solidFill>
                  <a:srgbClr val="0000FF"/>
                </a:solidFill>
                <a:latin typeface="Courier New" charset="0"/>
                <a:cs typeface="Courier New" charset="0"/>
              </a:rPr>
              <a:t>sched</a:t>
            </a:r>
            <a:r>
              <a:rPr lang="en-US" sz="1000" b="1" dirty="0">
                <a:solidFill>
                  <a:srgbClr val="0000FF"/>
                </a:solidFill>
                <a:latin typeface="Courier New" charset="0"/>
                <a:cs typeface="Courier New" charset="0"/>
              </a:rPr>
              <a:t>, &amp;</a:t>
            </a:r>
            <a:r>
              <a:rPr lang="en-US" sz="1000" b="1" dirty="0" err="1">
                <a:solidFill>
                  <a:srgbClr val="0000FF"/>
                </a:solidFill>
                <a:latin typeface="Courier New" charset="0"/>
                <a:cs typeface="Courier New" charset="0"/>
              </a:rPr>
              <a:t>prio</a:t>
            </a:r>
            <a:r>
              <a:rPr lang="en-US" sz="1000" b="1" dirty="0">
                <a:solidFill>
                  <a:srgbClr val="0000FF"/>
                </a:solidFill>
                <a:latin typeface="Courier New" charset="0"/>
                <a:cs typeface="Courier New" charset="0"/>
              </a:rPr>
              <a:t>);</a:t>
            </a:r>
          </a:p>
          <a:p>
            <a:pPr>
              <a:lnSpc>
                <a:spcPct val="80000"/>
              </a:lnSpc>
            </a:pPr>
            <a:endParaRPr lang="en-US" sz="1000" b="1" dirty="0">
              <a:solidFill>
                <a:srgbClr val="0000FF"/>
              </a:solidFill>
              <a:latin typeface="Courier New" charset="0"/>
              <a:cs typeface="Courier New" charset="0"/>
            </a:endParaRPr>
          </a:p>
          <a:p>
            <a:pPr lvl="1">
              <a:lnSpc>
                <a:spcPct val="80000"/>
              </a:lnSpc>
              <a:buFontTx/>
              <a:buNone/>
            </a:pPr>
            <a:r>
              <a:rPr lang="en-US" sz="1000" b="1" dirty="0" err="1">
                <a:solidFill>
                  <a:srgbClr val="0000FF"/>
                </a:solidFill>
                <a:latin typeface="Courier New" charset="0"/>
                <a:cs typeface="Courier New" charset="0"/>
              </a:rPr>
              <a:t>attr.sched_priority</a:t>
            </a:r>
            <a:r>
              <a:rPr lang="en-US" sz="1000" b="1" dirty="0">
                <a:solidFill>
                  <a:srgbClr val="0000FF"/>
                </a:solidFill>
                <a:latin typeface="Courier New" charset="0"/>
                <a:cs typeface="Courier New" charset="0"/>
              </a:rPr>
              <a:t> = </a:t>
            </a:r>
            <a:r>
              <a:rPr lang="en-US" sz="1000" b="1" dirty="0" err="1">
                <a:solidFill>
                  <a:srgbClr val="0000FF"/>
                </a:solidFill>
                <a:latin typeface="Courier New" charset="0"/>
                <a:cs typeface="Courier New" charset="0"/>
              </a:rPr>
              <a:t>prio</a:t>
            </a:r>
            <a:r>
              <a:rPr lang="en-US" sz="1000" b="1" dirty="0">
                <a:solidFill>
                  <a:srgbClr val="0000FF"/>
                </a:solidFill>
                <a:latin typeface="Courier New" charset="0"/>
                <a:cs typeface="Courier New" charset="0"/>
              </a:rPr>
              <a:t>;</a:t>
            </a:r>
          </a:p>
          <a:p>
            <a:pPr lvl="1">
              <a:lnSpc>
                <a:spcPct val="80000"/>
              </a:lnSpc>
              <a:buFontTx/>
              <a:buNone/>
            </a:pPr>
            <a:r>
              <a:rPr lang="en-US" sz="1000" b="1" dirty="0" err="1">
                <a:solidFill>
                  <a:srgbClr val="0000FF"/>
                </a:solidFill>
                <a:latin typeface="Courier New" charset="0"/>
                <a:cs typeface="Courier New" charset="0"/>
              </a:rPr>
              <a:t>sched_setscheduler</a:t>
            </a:r>
            <a:r>
              <a:rPr lang="en-US" sz="1000" b="1" dirty="0">
                <a:solidFill>
                  <a:srgbClr val="0000FF"/>
                </a:solidFill>
                <a:latin typeface="Courier New" charset="0"/>
                <a:cs typeface="Courier New" charset="0"/>
              </a:rPr>
              <a:t>(</a:t>
            </a:r>
            <a:r>
              <a:rPr lang="en-US" sz="1000" b="1" dirty="0" err="1">
                <a:solidFill>
                  <a:srgbClr val="0000FF"/>
                </a:solidFill>
                <a:latin typeface="Courier New" charset="0"/>
                <a:cs typeface="Courier New" charset="0"/>
              </a:rPr>
              <a:t>pid</a:t>
            </a:r>
            <a:r>
              <a:rPr lang="en-US" sz="1000" b="1" dirty="0">
                <a:solidFill>
                  <a:srgbClr val="0000FF"/>
                </a:solidFill>
                <a:latin typeface="Courier New" charset="0"/>
                <a:cs typeface="Courier New" charset="0"/>
              </a:rPr>
              <a:t>, </a:t>
            </a:r>
            <a:r>
              <a:rPr lang="en-US" sz="1000" b="1" dirty="0" err="1">
                <a:solidFill>
                  <a:srgbClr val="0000FF"/>
                </a:solidFill>
                <a:latin typeface="Courier New" charset="0"/>
                <a:cs typeface="Courier New" charset="0"/>
              </a:rPr>
              <a:t>sched</a:t>
            </a:r>
            <a:r>
              <a:rPr lang="en-US" sz="1000" b="1" dirty="0">
                <a:solidFill>
                  <a:srgbClr val="0000FF"/>
                </a:solidFill>
                <a:latin typeface="Courier New" charset="0"/>
                <a:cs typeface="Courier New" charset="0"/>
              </a:rPr>
              <a:t>, &amp;</a:t>
            </a:r>
            <a:r>
              <a:rPr lang="en-US" sz="1000" b="1" dirty="0" err="1">
                <a:solidFill>
                  <a:srgbClr val="0000FF"/>
                </a:solidFill>
                <a:latin typeface="Courier New" charset="0"/>
                <a:cs typeface="Courier New" charset="0"/>
              </a:rPr>
              <a:t>attr</a:t>
            </a:r>
            <a:r>
              <a:rPr lang="en-US" sz="1000" b="1" dirty="0">
                <a:solidFill>
                  <a:srgbClr val="0000FF"/>
                </a:solidFill>
                <a:latin typeface="Courier New" charset="0"/>
                <a:cs typeface="Courier New" charset="0"/>
              </a:rPr>
              <a:t>); </a:t>
            </a:r>
          </a:p>
          <a:p>
            <a:pPr>
              <a:lnSpc>
                <a:spcPct val="80000"/>
              </a:lnSpc>
              <a:buFontTx/>
              <a:buNone/>
            </a:pPr>
            <a:r>
              <a:rPr lang="en-US" sz="1000" b="1" dirty="0">
                <a:solidFill>
                  <a:srgbClr val="0000FF"/>
                </a:solidFill>
                <a:latin typeface="Courier New" charset="0"/>
                <a:cs typeface="Courier New" charset="0"/>
              </a:rPr>
              <a:t>}                                                         </a:t>
            </a:r>
          </a:p>
        </p:txBody>
      </p:sp>
    </p:spTree>
    <p:extLst>
      <p:ext uri="{BB962C8B-B14F-4D97-AF65-F5344CB8AC3E}">
        <p14:creationId xmlns:p14="http://schemas.microsoft.com/office/powerpoint/2010/main" val="23860502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05600" y="6477000"/>
            <a:ext cx="1905000" cy="228600"/>
          </a:xfrm>
          <a:prstGeom prst="rect">
            <a:avLst/>
          </a:prstGeom>
        </p:spPr>
        <p:txBody>
          <a:bodyPr/>
          <a:lstStyle/>
          <a:p>
            <a:pPr>
              <a:defRPr/>
            </a:pPr>
            <a:fld id="{963AFE9F-EAD2-014E-8CF1-C76B816DA46A}" type="slidenum">
              <a:rPr lang="en-US"/>
              <a:pPr>
                <a:defRPr/>
              </a:pPr>
              <a:t>41</a:t>
            </a:fld>
            <a:endParaRPr lang="en-US"/>
          </a:p>
        </p:txBody>
      </p:sp>
      <p:sp>
        <p:nvSpPr>
          <p:cNvPr id="36866" name="Rectangle 2"/>
          <p:cNvSpPr>
            <a:spLocks noGrp="1" noChangeArrowheads="1"/>
          </p:cNvSpPr>
          <p:nvPr>
            <p:ph type="title"/>
          </p:nvPr>
        </p:nvSpPr>
        <p:spPr/>
        <p:txBody>
          <a:bodyPr/>
          <a:lstStyle/>
          <a:p>
            <a:r>
              <a:rPr lang="en-US">
                <a:latin typeface="Arial" charset="0"/>
              </a:rPr>
              <a:t>Scheduling: </a:t>
            </a:r>
            <a:br>
              <a:rPr lang="en-US">
                <a:latin typeface="Arial" charset="0"/>
              </a:rPr>
            </a:br>
            <a:r>
              <a:rPr lang="en-US">
                <a:latin typeface="Arial" charset="0"/>
              </a:rPr>
              <a:t>multimedia applications</a:t>
            </a:r>
          </a:p>
        </p:txBody>
      </p:sp>
      <p:sp>
        <p:nvSpPr>
          <p:cNvPr id="36867" name="Rectangle 3"/>
          <p:cNvSpPr>
            <a:spLocks noGrp="1" noChangeArrowheads="1"/>
          </p:cNvSpPr>
          <p:nvPr>
            <p:ph type="body" idx="4294967295"/>
          </p:nvPr>
        </p:nvSpPr>
        <p:spPr>
          <a:xfrm>
            <a:off x="76200" y="1676400"/>
            <a:ext cx="8839200" cy="4953000"/>
          </a:xfrm>
          <a:prstGeom prst="rect">
            <a:avLst/>
          </a:prstGeom>
        </p:spPr>
        <p:txBody>
          <a:bodyPr>
            <a:normAutofit lnSpcReduction="10000"/>
          </a:bodyPr>
          <a:lstStyle/>
          <a:p>
            <a:pPr>
              <a:lnSpc>
                <a:spcPct val="120000"/>
              </a:lnSpc>
            </a:pPr>
            <a:r>
              <a:rPr lang="en-US" sz="2000" dirty="0">
                <a:latin typeface="Arial" charset="0"/>
              </a:rPr>
              <a:t>How should I assign SCHED_RR or SCHED_FIFO priorities</a:t>
            </a:r>
            <a:r>
              <a:rPr lang="en-US" sz="2000" dirty="0" smtClean="0">
                <a:latin typeface="Arial" charset="0"/>
              </a:rPr>
              <a:t>?</a:t>
            </a:r>
            <a:endParaRPr lang="en-US" sz="800" dirty="0">
              <a:latin typeface="Arial" charset="0"/>
            </a:endParaRPr>
          </a:p>
          <a:p>
            <a:pPr>
              <a:lnSpc>
                <a:spcPct val="120000"/>
              </a:lnSpc>
            </a:pPr>
            <a:r>
              <a:rPr lang="en-US" sz="2000" dirty="0">
                <a:latin typeface="Arial" charset="0"/>
              </a:rPr>
              <a:t>Multimedia processes usually have periodic computation to run. An optimal policy (called Rate </a:t>
            </a:r>
            <a:r>
              <a:rPr lang="en-US" sz="2000" dirty="0" err="1">
                <a:latin typeface="Arial" charset="0"/>
              </a:rPr>
              <a:t>Motonic</a:t>
            </a:r>
            <a:r>
              <a:rPr lang="en-US" sz="2000" dirty="0">
                <a:latin typeface="Arial" charset="0"/>
              </a:rPr>
              <a:t>) assigns process priority as function of its computational period. A timer can be used to awake the process at the beginning of each </a:t>
            </a:r>
            <a:r>
              <a:rPr lang="en-US" sz="2000" dirty="0" smtClean="0">
                <a:latin typeface="Arial" charset="0"/>
              </a:rPr>
              <a:t>period</a:t>
            </a:r>
            <a:endParaRPr lang="en-US" sz="800" dirty="0">
              <a:latin typeface="Arial" charset="0"/>
            </a:endParaRPr>
          </a:p>
          <a:p>
            <a:pPr>
              <a:lnSpc>
                <a:spcPct val="120000"/>
              </a:lnSpc>
            </a:pPr>
            <a:r>
              <a:rPr lang="en-US" sz="2000" dirty="0">
                <a:latin typeface="Arial" charset="0"/>
              </a:rPr>
              <a:t>Assume to execute concurrently a 20 frame per second (fps) video application (50msec period) and another 40fps video application (25msec period). You can assign a static priority to each multimedia (real-time) process according to </a:t>
            </a:r>
            <a:r>
              <a:rPr lang="en-US" sz="2000" b="1" u="sng" dirty="0">
                <a:latin typeface="Arial" charset="0"/>
              </a:rPr>
              <a:t>Rate Monotonic</a:t>
            </a:r>
            <a:r>
              <a:rPr lang="en-US" sz="2000" dirty="0">
                <a:latin typeface="Arial" charset="0"/>
              </a:rPr>
              <a:t>. Smaller is the period, the higher is the scheduling priority. </a:t>
            </a:r>
          </a:p>
          <a:p>
            <a:pPr>
              <a:lnSpc>
                <a:spcPct val="120000"/>
              </a:lnSpc>
            </a:pPr>
            <a:endParaRPr lang="en-US" sz="800" dirty="0">
              <a:latin typeface="Arial" charset="0"/>
            </a:endParaRPr>
          </a:p>
          <a:p>
            <a:pPr>
              <a:lnSpc>
                <a:spcPct val="120000"/>
              </a:lnSpc>
            </a:pPr>
            <a:r>
              <a:rPr lang="en-US" sz="2000" dirty="0">
                <a:latin typeface="Arial" charset="0"/>
              </a:rPr>
              <a:t>See http://</a:t>
            </a:r>
            <a:r>
              <a:rPr lang="en-US" sz="2000" dirty="0" err="1">
                <a:latin typeface="Arial" charset="0"/>
              </a:rPr>
              <a:t>en.wikipedia.org</a:t>
            </a:r>
            <a:r>
              <a:rPr lang="en-US" sz="2000" dirty="0">
                <a:latin typeface="Arial" charset="0"/>
              </a:rPr>
              <a:t>/wiki/Rate-</a:t>
            </a:r>
            <a:r>
              <a:rPr lang="en-US" sz="2000" dirty="0" err="1">
                <a:latin typeface="Arial" charset="0"/>
              </a:rPr>
              <a:t>monotonic_scheduling</a:t>
            </a:r>
            <a:endParaRPr lang="en-US" sz="2000" dirty="0">
              <a:latin typeface="Arial" charset="0"/>
            </a:endParaRPr>
          </a:p>
          <a:p>
            <a:pPr>
              <a:lnSpc>
                <a:spcPct val="90000"/>
              </a:lnSpc>
            </a:pPr>
            <a:endParaRPr lang="en-US" sz="800" dirty="0">
              <a:latin typeface="Arial" charset="0"/>
            </a:endParaRPr>
          </a:p>
        </p:txBody>
      </p:sp>
    </p:spTree>
    <p:extLst>
      <p:ext uri="{BB962C8B-B14F-4D97-AF65-F5344CB8AC3E}">
        <p14:creationId xmlns:p14="http://schemas.microsoft.com/office/powerpoint/2010/main" val="392938906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Announcements</a:t>
            </a:r>
            <a:endParaRPr lang="en-US" dirty="0"/>
          </a:p>
        </p:txBody>
      </p:sp>
      <p:sp>
        <p:nvSpPr>
          <p:cNvPr id="4" name="Text Placeholder 3"/>
          <p:cNvSpPr>
            <a:spLocks noGrp="1"/>
          </p:cNvSpPr>
          <p:nvPr>
            <p:ph type="body" sz="quarter" idx="10"/>
          </p:nvPr>
        </p:nvSpPr>
        <p:spPr/>
        <p:txBody>
          <a:bodyPr/>
          <a:lstStyle/>
          <a:p>
            <a:r>
              <a:rPr lang="en-US" dirty="0" smtClean="0"/>
              <a:t>Fix FCFS example</a:t>
            </a:r>
          </a:p>
          <a:p>
            <a:r>
              <a:rPr lang="en-US" dirty="0" smtClean="0"/>
              <a:t>Opening image</a:t>
            </a:r>
          </a:p>
          <a:p>
            <a:r>
              <a:rPr lang="en-US" dirty="0" smtClean="0"/>
              <a:t>Fix other example</a:t>
            </a:r>
          </a:p>
        </p:txBody>
      </p:sp>
    </p:spTree>
    <p:extLst>
      <p:ext uri="{BB962C8B-B14F-4D97-AF65-F5344CB8AC3E}">
        <p14:creationId xmlns:p14="http://schemas.microsoft.com/office/powerpoint/2010/main" val="2520048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7"/>
          <p:cNvSpPr>
            <a:spLocks noGrp="1" noChangeArrowheads="1"/>
          </p:cNvSpPr>
          <p:nvPr>
            <p:ph type="title"/>
          </p:nvPr>
        </p:nvSpPr>
        <p:spPr/>
        <p:txBody>
          <a:bodyPr/>
          <a:lstStyle/>
          <a:p>
            <a:r>
              <a:rPr lang="en-US" dirty="0" smtClean="0"/>
              <a:t>Today</a:t>
            </a:r>
            <a:endParaRPr lang="en-US" dirty="0"/>
          </a:p>
        </p:txBody>
      </p:sp>
      <p:sp>
        <p:nvSpPr>
          <p:cNvPr id="5123" name="Rectangle 8"/>
          <p:cNvSpPr>
            <a:spLocks noGrp="1" noChangeArrowheads="1"/>
          </p:cNvSpPr>
          <p:nvPr>
            <p:ph type="body" sz="quarter" idx="10"/>
          </p:nvPr>
        </p:nvSpPr>
        <p:spPr/>
        <p:txBody>
          <a:bodyPr/>
          <a:lstStyle/>
          <a:p>
            <a:r>
              <a:rPr lang="en-US" dirty="0" smtClean="0"/>
              <a:t>Interactive scheduling</a:t>
            </a:r>
          </a:p>
          <a:p>
            <a:pPr lvl="1"/>
            <a:r>
              <a:rPr lang="en-US" dirty="0" smtClean="0"/>
              <a:t>Round robin</a:t>
            </a:r>
          </a:p>
          <a:p>
            <a:pPr lvl="1"/>
            <a:r>
              <a:rPr lang="en-US" dirty="0" smtClean="0"/>
              <a:t>Priority scheduling</a:t>
            </a:r>
          </a:p>
          <a:p>
            <a:pPr lvl="1"/>
            <a:r>
              <a:rPr lang="en-US" dirty="0" smtClean="0"/>
              <a:t>How long is a quantum?</a:t>
            </a:r>
          </a:p>
          <a:p>
            <a:r>
              <a:rPr lang="en-US" dirty="0" smtClean="0"/>
              <a:t>Synchronization intro</a:t>
            </a:r>
          </a:p>
          <a:p>
            <a:endParaRPr lang="en-US" dirty="0"/>
          </a:p>
        </p:txBody>
      </p:sp>
    </p:spTree>
    <p:extLst>
      <p:ext uri="{BB962C8B-B14F-4D97-AF65-F5344CB8AC3E}">
        <p14:creationId xmlns:p14="http://schemas.microsoft.com/office/powerpoint/2010/main" val="18951733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rIns="132080"/>
          <a:lstStyle/>
          <a:p>
            <a:r>
              <a:rPr lang="en-US" dirty="0"/>
              <a:t>Choosing the time quantum</a:t>
            </a:r>
          </a:p>
        </p:txBody>
      </p:sp>
      <p:grpSp>
        <p:nvGrpSpPr>
          <p:cNvPr id="2" name="Group 7"/>
          <p:cNvGrpSpPr>
            <a:grpSpLocks/>
          </p:cNvGrpSpPr>
          <p:nvPr/>
        </p:nvGrpSpPr>
        <p:grpSpPr bwMode="auto">
          <a:xfrm>
            <a:off x="660400" y="2768600"/>
            <a:ext cx="2478088" cy="1416050"/>
            <a:chOff x="0" y="0"/>
            <a:chExt cx="1561" cy="892"/>
          </a:xfrm>
        </p:grpSpPr>
        <p:sp>
          <p:nvSpPr>
            <p:cNvPr id="38936" name="Rectangle 8"/>
            <p:cNvSpPr>
              <a:spLocks/>
            </p:cNvSpPr>
            <p:nvPr/>
          </p:nvSpPr>
          <p:spPr bwMode="auto">
            <a:xfrm>
              <a:off x="0" y="0"/>
              <a:ext cx="1505" cy="465"/>
            </a:xfrm>
            <a:prstGeom prst="rect">
              <a:avLst/>
            </a:prstGeom>
            <a:noFill/>
            <a:ln w="12700">
              <a:noFill/>
              <a:miter lim="800000"/>
              <a:headEnd/>
              <a:tailEnd/>
            </a:ln>
          </p:spPr>
          <p:txBody>
            <a:bodyPr wrap="none" lIns="0" tIns="0" rIns="40639" bIns="0">
              <a:spAutoFit/>
            </a:bodyPr>
            <a:lstStyle/>
            <a:p>
              <a:pPr marL="39688">
                <a:defRPr/>
              </a:pPr>
              <a:r>
                <a:rPr lang="en-US" sz="2400" dirty="0">
                  <a:solidFill>
                    <a:srgbClr val="EF5B00"/>
                  </a:solidFill>
                  <a:latin typeface="Gill Sans MT"/>
                  <a:ea typeface="+mn-ea"/>
                  <a:cs typeface="Gill Sans MT"/>
                </a:rPr>
                <a:t>Objective 1:</a:t>
              </a:r>
            </a:p>
            <a:p>
              <a:pPr marL="39688">
                <a:defRPr/>
              </a:pPr>
              <a:r>
                <a:rPr lang="en-US" sz="2400" dirty="0">
                  <a:solidFill>
                    <a:srgbClr val="EF5B00"/>
                  </a:solidFill>
                  <a:latin typeface="Gill Sans MT"/>
                  <a:ea typeface="+mn-ea"/>
                  <a:cs typeface="Gill Sans MT"/>
                </a:rPr>
                <a:t>Fast response time</a:t>
              </a:r>
            </a:p>
          </p:txBody>
        </p:sp>
        <p:sp>
          <p:nvSpPr>
            <p:cNvPr id="38937" name="Rectangle 9"/>
            <p:cNvSpPr>
              <a:spLocks/>
            </p:cNvSpPr>
            <p:nvPr/>
          </p:nvSpPr>
          <p:spPr bwMode="auto">
            <a:xfrm>
              <a:off x="0" y="504"/>
              <a:ext cx="1561" cy="388"/>
            </a:xfrm>
            <a:prstGeom prst="rect">
              <a:avLst/>
            </a:prstGeom>
            <a:noFill/>
            <a:ln w="12700">
              <a:noFill/>
              <a:miter lim="800000"/>
              <a:headEnd/>
              <a:tailEnd/>
            </a:ln>
          </p:spPr>
          <p:txBody>
            <a:bodyPr wrap="none" lIns="0" tIns="0" rIns="40639" bIns="0">
              <a:spAutoFit/>
            </a:bodyPr>
            <a:lstStyle/>
            <a:p>
              <a:pPr marL="39688">
                <a:defRPr/>
              </a:pPr>
              <a:r>
                <a:rPr lang="en-US" sz="2000">
                  <a:latin typeface="Gill Sans MT"/>
                  <a:ea typeface="+mn-ea"/>
                  <a:cs typeface="Gill Sans MT"/>
                </a:rPr>
                <a:t>Best case: quantum = 0,</a:t>
              </a:r>
            </a:p>
            <a:p>
              <a:pPr marL="39688">
                <a:defRPr/>
              </a:pPr>
              <a:r>
                <a:rPr lang="en-US" sz="2000">
                  <a:latin typeface="Gill Sans MT"/>
                  <a:ea typeface="+mn-ea"/>
                  <a:cs typeface="Gill Sans MT"/>
                </a:rPr>
                <a:t>response time = C</a:t>
              </a:r>
            </a:p>
          </p:txBody>
        </p:sp>
      </p:grpSp>
      <p:grpSp>
        <p:nvGrpSpPr>
          <p:cNvPr id="3" name="Group 10"/>
          <p:cNvGrpSpPr>
            <a:grpSpLocks/>
          </p:cNvGrpSpPr>
          <p:nvPr/>
        </p:nvGrpSpPr>
        <p:grpSpPr bwMode="auto">
          <a:xfrm>
            <a:off x="4989513" y="2768600"/>
            <a:ext cx="3028770" cy="1416050"/>
            <a:chOff x="0" y="0"/>
            <a:chExt cx="1907" cy="892"/>
          </a:xfrm>
        </p:grpSpPr>
        <p:sp>
          <p:nvSpPr>
            <p:cNvPr id="38934" name="Rectangle 11"/>
            <p:cNvSpPr>
              <a:spLocks/>
            </p:cNvSpPr>
            <p:nvPr/>
          </p:nvSpPr>
          <p:spPr bwMode="auto">
            <a:xfrm>
              <a:off x="0" y="0"/>
              <a:ext cx="957" cy="465"/>
            </a:xfrm>
            <a:prstGeom prst="rect">
              <a:avLst/>
            </a:prstGeom>
            <a:noFill/>
            <a:ln w="12700">
              <a:noFill/>
              <a:miter lim="800000"/>
              <a:headEnd/>
              <a:tailEnd/>
            </a:ln>
          </p:spPr>
          <p:txBody>
            <a:bodyPr wrap="none" lIns="0" tIns="0" rIns="40639" bIns="0">
              <a:spAutoFit/>
            </a:bodyPr>
            <a:lstStyle/>
            <a:p>
              <a:pPr marL="39688">
                <a:defRPr/>
              </a:pPr>
              <a:r>
                <a:rPr lang="en-US" sz="2400" dirty="0">
                  <a:solidFill>
                    <a:srgbClr val="EF5B00"/>
                  </a:solidFill>
                  <a:latin typeface="Gill Sans MT"/>
                  <a:ea typeface="+mn-ea"/>
                  <a:cs typeface="Gill Sans MT"/>
                </a:rPr>
                <a:t>Objective 2:</a:t>
              </a:r>
            </a:p>
            <a:p>
              <a:pPr marL="39688">
                <a:defRPr/>
              </a:pPr>
              <a:r>
                <a:rPr lang="en-US" sz="2400" dirty="0">
                  <a:solidFill>
                    <a:srgbClr val="EF5B00"/>
                  </a:solidFill>
                  <a:latin typeface="Gill Sans MT"/>
                  <a:ea typeface="+mn-ea"/>
                  <a:cs typeface="Gill Sans MT"/>
                </a:rPr>
                <a:t>Efficiency</a:t>
              </a:r>
            </a:p>
          </p:txBody>
        </p:sp>
        <p:sp>
          <p:nvSpPr>
            <p:cNvPr id="38935" name="Rectangle 12"/>
            <p:cNvSpPr>
              <a:spLocks/>
            </p:cNvSpPr>
            <p:nvPr/>
          </p:nvSpPr>
          <p:spPr bwMode="auto">
            <a:xfrm>
              <a:off x="0" y="504"/>
              <a:ext cx="1907" cy="388"/>
            </a:xfrm>
            <a:prstGeom prst="rect">
              <a:avLst/>
            </a:prstGeom>
            <a:noFill/>
            <a:ln w="12700">
              <a:noFill/>
              <a:miter lim="800000"/>
              <a:headEnd/>
              <a:tailEnd/>
            </a:ln>
          </p:spPr>
          <p:txBody>
            <a:bodyPr wrap="none" lIns="0" tIns="0" rIns="40639" bIns="0">
              <a:spAutoFit/>
            </a:bodyPr>
            <a:lstStyle/>
            <a:p>
              <a:pPr marL="39688">
                <a:defRPr/>
              </a:pPr>
              <a:r>
                <a:rPr lang="en-US" sz="2000">
                  <a:latin typeface="Gill Sans MT"/>
                  <a:ea typeface="+mn-ea"/>
                  <a:cs typeface="Gill Sans MT"/>
                </a:rPr>
                <a:t>Best case: quantum = infinity,</a:t>
              </a:r>
            </a:p>
            <a:p>
              <a:pPr marL="39688">
                <a:defRPr/>
              </a:pPr>
              <a:r>
                <a:rPr lang="en-US" sz="2000">
                  <a:latin typeface="Gill Sans MT"/>
                  <a:ea typeface="+mn-ea"/>
                  <a:cs typeface="Gill Sans MT"/>
                </a:rPr>
                <a:t>Job completion time = J</a:t>
              </a:r>
            </a:p>
          </p:txBody>
        </p:sp>
      </p:grpSp>
      <p:sp>
        <p:nvSpPr>
          <p:cNvPr id="35853" name="Rectangle 13"/>
          <p:cNvSpPr>
            <a:spLocks/>
          </p:cNvSpPr>
          <p:nvPr/>
        </p:nvSpPr>
        <p:spPr bwMode="auto">
          <a:xfrm>
            <a:off x="838200" y="5181600"/>
            <a:ext cx="7034687" cy="369332"/>
          </a:xfrm>
          <a:prstGeom prst="rect">
            <a:avLst/>
          </a:prstGeom>
          <a:noFill/>
          <a:ln w="12700">
            <a:noFill/>
            <a:miter lim="800000"/>
            <a:headEnd/>
            <a:tailEnd/>
          </a:ln>
        </p:spPr>
        <p:txBody>
          <a:bodyPr wrap="none" lIns="0" tIns="0" rIns="40639" bIns="0">
            <a:spAutoFit/>
          </a:bodyPr>
          <a:lstStyle/>
          <a:p>
            <a:pPr marL="39688"/>
            <a:r>
              <a:rPr lang="en-US" sz="2400" dirty="0">
                <a:latin typeface="Gill Sans MT"/>
                <a:cs typeface="Gill Sans MT"/>
              </a:rPr>
              <a:t>General strategy: set quantum </a:t>
            </a:r>
            <a:r>
              <a:rPr lang="en-US" sz="2400" dirty="0" smtClean="0">
                <a:latin typeface="Gill Sans MT"/>
                <a:cs typeface="Gill Sans MT"/>
              </a:rPr>
              <a:t>somewhere in the middle</a:t>
            </a:r>
            <a:endParaRPr lang="en-US" sz="2400" dirty="0">
              <a:latin typeface="Gill Sans MT"/>
              <a:cs typeface="Gill Sans MT"/>
            </a:endParaRPr>
          </a:p>
        </p:txBody>
      </p:sp>
      <p:grpSp>
        <p:nvGrpSpPr>
          <p:cNvPr id="39947" name="Group 14"/>
          <p:cNvGrpSpPr>
            <a:grpSpLocks/>
          </p:cNvGrpSpPr>
          <p:nvPr/>
        </p:nvGrpSpPr>
        <p:grpSpPr bwMode="auto">
          <a:xfrm>
            <a:off x="673100" y="1879600"/>
            <a:ext cx="7797800" cy="796925"/>
            <a:chOff x="0" y="0"/>
            <a:chExt cx="4912" cy="502"/>
          </a:xfrm>
        </p:grpSpPr>
        <p:sp>
          <p:nvSpPr>
            <p:cNvPr id="35855" name="Rectangle 15"/>
            <p:cNvSpPr>
              <a:spLocks/>
            </p:cNvSpPr>
            <p:nvPr/>
          </p:nvSpPr>
          <p:spPr bwMode="auto">
            <a:xfrm>
              <a:off x="0" y="0"/>
              <a:ext cx="1864"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Gill Sans MT"/>
                  <a:ea typeface="+mn-ea"/>
                  <a:cs typeface="Gill Sans MT"/>
                </a:rPr>
                <a:t>Job execution</a:t>
              </a:r>
            </a:p>
          </p:txBody>
        </p:sp>
        <p:sp>
          <p:nvSpPr>
            <p:cNvPr id="35856" name="Rectangle 16"/>
            <p:cNvSpPr>
              <a:spLocks/>
            </p:cNvSpPr>
            <p:nvPr/>
          </p:nvSpPr>
          <p:spPr bwMode="auto">
            <a:xfrm>
              <a:off x="1864" y="0"/>
              <a:ext cx="1768" cy="240"/>
            </a:xfrm>
            <a:prstGeom prst="rect">
              <a:avLst/>
            </a:prstGeom>
            <a:solidFill>
              <a:srgbClr val="92D050"/>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dirty="0">
                  <a:latin typeface="Gill Sans MT"/>
                  <a:ea typeface="+mn-ea"/>
                  <a:cs typeface="Gill Sans MT"/>
                </a:rPr>
                <a:t>Context switch overhead</a:t>
              </a:r>
            </a:p>
          </p:txBody>
        </p:sp>
        <p:sp>
          <p:nvSpPr>
            <p:cNvPr id="35857" name="Rectangle 17"/>
            <p:cNvSpPr>
              <a:spLocks/>
            </p:cNvSpPr>
            <p:nvPr/>
          </p:nvSpPr>
          <p:spPr bwMode="auto">
            <a:xfrm>
              <a:off x="3632" y="0"/>
              <a:ext cx="1280"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Gill Sans MT"/>
                  <a:ea typeface="+mn-ea"/>
                  <a:cs typeface="Gill Sans MT"/>
                </a:rPr>
                <a:t>Job execution</a:t>
              </a:r>
            </a:p>
          </p:txBody>
        </p:sp>
        <p:sp>
          <p:nvSpPr>
            <p:cNvPr id="38932" name="Rectangle 18"/>
            <p:cNvSpPr>
              <a:spLocks/>
            </p:cNvSpPr>
            <p:nvPr/>
          </p:nvSpPr>
          <p:spPr bwMode="auto">
            <a:xfrm>
              <a:off x="2656" y="328"/>
              <a:ext cx="129" cy="174"/>
            </a:xfrm>
            <a:prstGeom prst="rect">
              <a:avLst/>
            </a:prstGeom>
            <a:noFill/>
            <a:ln w="12700">
              <a:noFill/>
              <a:miter lim="800000"/>
              <a:headEnd/>
              <a:tailEnd/>
            </a:ln>
          </p:spPr>
          <p:txBody>
            <a:bodyPr wrap="none" lIns="0" tIns="0" rIns="40639" bIns="0">
              <a:spAutoFit/>
            </a:bodyPr>
            <a:lstStyle/>
            <a:p>
              <a:pPr marL="39688">
                <a:defRPr/>
              </a:pPr>
              <a:r>
                <a:rPr lang="en-US">
                  <a:latin typeface="Gill Sans MT"/>
                  <a:ea typeface="+mn-ea"/>
                  <a:cs typeface="Gill Sans MT"/>
                </a:rPr>
                <a:t>C</a:t>
              </a:r>
            </a:p>
          </p:txBody>
        </p:sp>
        <p:sp>
          <p:nvSpPr>
            <p:cNvPr id="38933" name="Line 19"/>
            <p:cNvSpPr>
              <a:spLocks noChangeShapeType="1"/>
            </p:cNvSpPr>
            <p:nvPr/>
          </p:nvSpPr>
          <p:spPr bwMode="auto">
            <a:xfrm>
              <a:off x="1880" y="336"/>
              <a:ext cx="1752" cy="8"/>
            </a:xfrm>
            <a:prstGeom prst="line">
              <a:avLst/>
            </a:prstGeom>
            <a:noFill/>
            <a:ln w="50800">
              <a:solidFill>
                <a:schemeClr val="tx1"/>
              </a:solidFill>
              <a:round/>
              <a:headEnd type="stealth" w="med" len="med"/>
              <a:tailEnd type="stealth" w="med" len="med"/>
            </a:ln>
          </p:spPr>
          <p:txBody>
            <a:bodyPr lIns="0" tIns="0" rIns="0" bIns="0"/>
            <a:lstStyle/>
            <a:p>
              <a:pPr>
                <a:defRPr/>
              </a:pPr>
              <a:endParaRPr lang="en-US">
                <a:latin typeface="Gill Sans MT"/>
                <a:ea typeface="+mn-ea"/>
                <a:cs typeface="Gill Sans MT"/>
              </a:endParaRPr>
            </a:p>
          </p:txBody>
        </p:sp>
      </p:grpSp>
    </p:spTree>
    <p:extLst>
      <p:ext uri="{BB962C8B-B14F-4D97-AF65-F5344CB8AC3E}">
        <p14:creationId xmlns:p14="http://schemas.microsoft.com/office/powerpoint/2010/main" val="27208146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rIns="132080"/>
          <a:lstStyle/>
          <a:p>
            <a:r>
              <a:rPr lang="en-US" dirty="0"/>
              <a:t>Choosing the time quantum</a:t>
            </a:r>
          </a:p>
        </p:txBody>
      </p:sp>
      <p:grpSp>
        <p:nvGrpSpPr>
          <p:cNvPr id="2" name="Group 7"/>
          <p:cNvGrpSpPr>
            <a:grpSpLocks/>
          </p:cNvGrpSpPr>
          <p:nvPr/>
        </p:nvGrpSpPr>
        <p:grpSpPr bwMode="auto">
          <a:xfrm>
            <a:off x="660400" y="2768600"/>
            <a:ext cx="2847975" cy="1416050"/>
            <a:chOff x="0" y="0"/>
            <a:chExt cx="1794" cy="892"/>
          </a:xfrm>
        </p:grpSpPr>
        <p:sp>
          <p:nvSpPr>
            <p:cNvPr id="38936" name="Rectangle 8"/>
            <p:cNvSpPr>
              <a:spLocks/>
            </p:cNvSpPr>
            <p:nvPr/>
          </p:nvSpPr>
          <p:spPr bwMode="auto">
            <a:xfrm>
              <a:off x="0" y="0"/>
              <a:ext cx="1700" cy="465"/>
            </a:xfrm>
            <a:prstGeom prst="rect">
              <a:avLst/>
            </a:prstGeom>
            <a:noFill/>
            <a:ln w="12700">
              <a:noFill/>
              <a:miter lim="800000"/>
              <a:headEnd/>
              <a:tailEnd/>
            </a:ln>
          </p:spPr>
          <p:txBody>
            <a:bodyPr wrap="none" lIns="0" tIns="0" rIns="40639" bIns="0">
              <a:spAutoFit/>
            </a:bodyPr>
            <a:lstStyle/>
            <a:p>
              <a:pPr marL="39688">
                <a:defRPr/>
              </a:pPr>
              <a:r>
                <a:rPr lang="en-US" sz="2400">
                  <a:solidFill>
                    <a:srgbClr val="C00000"/>
                  </a:solidFill>
                  <a:latin typeface="+mn-lt"/>
                  <a:ea typeface="+mn-ea"/>
                  <a:cs typeface="Tahoma" pitchFamily="34" charset="0"/>
                </a:rPr>
                <a:t>Objective 1:</a:t>
              </a:r>
            </a:p>
            <a:p>
              <a:pPr marL="39688">
                <a:defRPr/>
              </a:pPr>
              <a:r>
                <a:rPr lang="en-US" sz="2400">
                  <a:solidFill>
                    <a:srgbClr val="C00000"/>
                  </a:solidFill>
                  <a:latin typeface="+mn-lt"/>
                  <a:ea typeface="+mn-ea"/>
                  <a:cs typeface="Tahoma" pitchFamily="34" charset="0"/>
                </a:rPr>
                <a:t>Fast response time</a:t>
              </a:r>
            </a:p>
          </p:txBody>
        </p:sp>
        <p:sp>
          <p:nvSpPr>
            <p:cNvPr id="38937" name="Rectangle 9"/>
            <p:cNvSpPr>
              <a:spLocks/>
            </p:cNvSpPr>
            <p:nvPr/>
          </p:nvSpPr>
          <p:spPr bwMode="auto">
            <a:xfrm>
              <a:off x="0" y="504"/>
              <a:ext cx="1794" cy="388"/>
            </a:xfrm>
            <a:prstGeom prst="rect">
              <a:avLst/>
            </a:prstGeom>
            <a:noFill/>
            <a:ln w="12700">
              <a:noFill/>
              <a:miter lim="800000"/>
              <a:headEnd/>
              <a:tailEnd/>
            </a:ln>
          </p:spPr>
          <p:txBody>
            <a:bodyPr wrap="none" lIns="0" tIns="0" rIns="40639" bIns="0">
              <a:spAutoFit/>
            </a:bodyPr>
            <a:lstStyle/>
            <a:p>
              <a:pPr marL="39688">
                <a:defRPr/>
              </a:pPr>
              <a:r>
                <a:rPr lang="en-US" sz="2000">
                  <a:latin typeface="+mn-lt"/>
                  <a:ea typeface="+mn-ea"/>
                  <a:cs typeface="Tahoma" pitchFamily="34" charset="0"/>
                </a:rPr>
                <a:t>Best case: quantum = 0,</a:t>
              </a:r>
            </a:p>
            <a:p>
              <a:pPr marL="39688">
                <a:defRPr/>
              </a:pPr>
              <a:r>
                <a:rPr lang="en-US" sz="2000">
                  <a:latin typeface="+mn-lt"/>
                  <a:ea typeface="+mn-ea"/>
                  <a:cs typeface="Tahoma" pitchFamily="34" charset="0"/>
                </a:rPr>
                <a:t>response time = C</a:t>
              </a:r>
            </a:p>
          </p:txBody>
        </p:sp>
      </p:grpSp>
      <p:grpSp>
        <p:nvGrpSpPr>
          <p:cNvPr id="3" name="Group 10"/>
          <p:cNvGrpSpPr>
            <a:grpSpLocks/>
          </p:cNvGrpSpPr>
          <p:nvPr/>
        </p:nvGrpSpPr>
        <p:grpSpPr bwMode="auto">
          <a:xfrm>
            <a:off x="4989513" y="2768600"/>
            <a:ext cx="3414712" cy="1416050"/>
            <a:chOff x="0" y="0"/>
            <a:chExt cx="2150" cy="892"/>
          </a:xfrm>
        </p:grpSpPr>
        <p:sp>
          <p:nvSpPr>
            <p:cNvPr id="38934" name="Rectangle 11"/>
            <p:cNvSpPr>
              <a:spLocks/>
            </p:cNvSpPr>
            <p:nvPr/>
          </p:nvSpPr>
          <p:spPr bwMode="auto">
            <a:xfrm>
              <a:off x="0" y="0"/>
              <a:ext cx="1083" cy="465"/>
            </a:xfrm>
            <a:prstGeom prst="rect">
              <a:avLst/>
            </a:prstGeom>
            <a:noFill/>
            <a:ln w="12700">
              <a:noFill/>
              <a:miter lim="800000"/>
              <a:headEnd/>
              <a:tailEnd/>
            </a:ln>
          </p:spPr>
          <p:txBody>
            <a:bodyPr wrap="none" lIns="0" tIns="0" rIns="40639" bIns="0">
              <a:spAutoFit/>
            </a:bodyPr>
            <a:lstStyle/>
            <a:p>
              <a:pPr marL="39688">
                <a:defRPr/>
              </a:pPr>
              <a:r>
                <a:rPr lang="en-US" sz="2400">
                  <a:solidFill>
                    <a:srgbClr val="C00000"/>
                  </a:solidFill>
                  <a:latin typeface="+mn-lt"/>
                  <a:ea typeface="+mn-ea"/>
                  <a:cs typeface="Tahoma" pitchFamily="34" charset="0"/>
                </a:rPr>
                <a:t>Objective 2:</a:t>
              </a:r>
            </a:p>
            <a:p>
              <a:pPr marL="39688">
                <a:defRPr/>
              </a:pPr>
              <a:r>
                <a:rPr lang="en-US" sz="2400">
                  <a:solidFill>
                    <a:srgbClr val="C00000"/>
                  </a:solidFill>
                  <a:latin typeface="+mn-lt"/>
                  <a:ea typeface="+mn-ea"/>
                  <a:cs typeface="Tahoma" pitchFamily="34" charset="0"/>
                </a:rPr>
                <a:t>Efficiency</a:t>
              </a:r>
            </a:p>
          </p:txBody>
        </p:sp>
        <p:sp>
          <p:nvSpPr>
            <p:cNvPr id="38935" name="Rectangle 12"/>
            <p:cNvSpPr>
              <a:spLocks/>
            </p:cNvSpPr>
            <p:nvPr/>
          </p:nvSpPr>
          <p:spPr bwMode="auto">
            <a:xfrm>
              <a:off x="0" y="504"/>
              <a:ext cx="2150" cy="388"/>
            </a:xfrm>
            <a:prstGeom prst="rect">
              <a:avLst/>
            </a:prstGeom>
            <a:noFill/>
            <a:ln w="12700">
              <a:noFill/>
              <a:miter lim="800000"/>
              <a:headEnd/>
              <a:tailEnd/>
            </a:ln>
          </p:spPr>
          <p:txBody>
            <a:bodyPr wrap="none" lIns="0" tIns="0" rIns="40639" bIns="0">
              <a:spAutoFit/>
            </a:bodyPr>
            <a:lstStyle/>
            <a:p>
              <a:pPr marL="39688">
                <a:defRPr/>
              </a:pPr>
              <a:r>
                <a:rPr lang="en-US" sz="2000">
                  <a:latin typeface="+mn-lt"/>
                  <a:ea typeface="+mn-ea"/>
                  <a:cs typeface="Tahoma" pitchFamily="34" charset="0"/>
                </a:rPr>
                <a:t>Best case: quantum = infinity,</a:t>
              </a:r>
            </a:p>
            <a:p>
              <a:pPr marL="39688">
                <a:defRPr/>
              </a:pPr>
              <a:r>
                <a:rPr lang="en-US" sz="2000">
                  <a:latin typeface="+mn-lt"/>
                  <a:ea typeface="+mn-ea"/>
                  <a:cs typeface="Tahoma" pitchFamily="34" charset="0"/>
                </a:rPr>
                <a:t>Job completion time = J</a:t>
              </a:r>
            </a:p>
          </p:txBody>
        </p:sp>
      </p:grpSp>
      <p:sp>
        <p:nvSpPr>
          <p:cNvPr id="35853" name="Rectangle 13"/>
          <p:cNvSpPr>
            <a:spLocks/>
          </p:cNvSpPr>
          <p:nvPr/>
        </p:nvSpPr>
        <p:spPr bwMode="auto">
          <a:xfrm>
            <a:off x="622300" y="4343400"/>
            <a:ext cx="7137400" cy="1846263"/>
          </a:xfrm>
          <a:prstGeom prst="rect">
            <a:avLst/>
          </a:prstGeom>
          <a:noFill/>
          <a:ln w="12700">
            <a:noFill/>
            <a:miter lim="800000"/>
            <a:headEnd/>
            <a:tailEnd/>
          </a:ln>
        </p:spPr>
        <p:txBody>
          <a:bodyPr wrap="none" lIns="0" tIns="0" rIns="40639" bIns="0">
            <a:spAutoFit/>
          </a:bodyPr>
          <a:lstStyle/>
          <a:p>
            <a:pPr marL="39688"/>
            <a:r>
              <a:rPr lang="en-US" sz="2400">
                <a:latin typeface="Arial" charset="0"/>
                <a:cs typeface="Tahoma" charset="0"/>
              </a:rPr>
              <a:t>General strategy: set quantum = small constant * C</a:t>
            </a:r>
          </a:p>
          <a:p>
            <a:pPr marL="39688"/>
            <a:endParaRPr lang="en-US" sz="2400">
              <a:latin typeface="Arial" charset="0"/>
              <a:cs typeface="Tahoma" charset="0"/>
            </a:endParaRPr>
          </a:p>
          <a:p>
            <a:pPr marL="39688"/>
            <a:r>
              <a:rPr lang="en-US" sz="2400">
                <a:latin typeface="Arial" charset="0"/>
                <a:cs typeface="Tahoma" charset="0"/>
              </a:rPr>
              <a:t>e.g., quantum = 10C</a:t>
            </a:r>
          </a:p>
          <a:p>
            <a:pPr marL="39688"/>
            <a:r>
              <a:rPr lang="en-US" sz="2400">
                <a:latin typeface="Arial" charset="0"/>
                <a:cs typeface="Tahoma" charset="0"/>
              </a:rPr>
              <a:t>So, response time ≤ 10C</a:t>
            </a:r>
          </a:p>
          <a:p>
            <a:pPr marL="39688"/>
            <a:r>
              <a:rPr lang="en-US" sz="2400">
                <a:latin typeface="Arial" charset="0"/>
                <a:cs typeface="Tahoma" charset="0"/>
              </a:rPr>
              <a:t>Job completion time ≤ 1.1J</a:t>
            </a:r>
          </a:p>
        </p:txBody>
      </p:sp>
      <p:grpSp>
        <p:nvGrpSpPr>
          <p:cNvPr id="39947" name="Group 14"/>
          <p:cNvGrpSpPr>
            <a:grpSpLocks/>
          </p:cNvGrpSpPr>
          <p:nvPr/>
        </p:nvGrpSpPr>
        <p:grpSpPr bwMode="auto">
          <a:xfrm>
            <a:off x="673100" y="1879600"/>
            <a:ext cx="7797800" cy="796925"/>
            <a:chOff x="0" y="0"/>
            <a:chExt cx="4912" cy="502"/>
          </a:xfrm>
        </p:grpSpPr>
        <p:sp>
          <p:nvSpPr>
            <p:cNvPr id="35855" name="Rectangle 15"/>
            <p:cNvSpPr>
              <a:spLocks/>
            </p:cNvSpPr>
            <p:nvPr/>
          </p:nvSpPr>
          <p:spPr bwMode="auto">
            <a:xfrm>
              <a:off x="0" y="0"/>
              <a:ext cx="1864"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mn-lt"/>
                  <a:ea typeface="+mn-ea"/>
                  <a:cs typeface="Tahoma" pitchFamily="34" charset="0"/>
                </a:rPr>
                <a:t>Job execution</a:t>
              </a:r>
            </a:p>
          </p:txBody>
        </p:sp>
        <p:sp>
          <p:nvSpPr>
            <p:cNvPr id="35856" name="Rectangle 16"/>
            <p:cNvSpPr>
              <a:spLocks/>
            </p:cNvSpPr>
            <p:nvPr/>
          </p:nvSpPr>
          <p:spPr bwMode="auto">
            <a:xfrm>
              <a:off x="1864" y="0"/>
              <a:ext cx="1768" cy="240"/>
            </a:xfrm>
            <a:prstGeom prst="rect">
              <a:avLst/>
            </a:prstGeom>
            <a:solidFill>
              <a:srgbClr val="92D050"/>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dirty="0">
                  <a:latin typeface="+mn-lt"/>
                  <a:ea typeface="+mn-ea"/>
                  <a:cs typeface="Tahoma" pitchFamily="34" charset="0"/>
                </a:rPr>
                <a:t>Context switch overhead</a:t>
              </a:r>
            </a:p>
          </p:txBody>
        </p:sp>
        <p:sp>
          <p:nvSpPr>
            <p:cNvPr id="35857" name="Rectangle 17"/>
            <p:cNvSpPr>
              <a:spLocks/>
            </p:cNvSpPr>
            <p:nvPr/>
          </p:nvSpPr>
          <p:spPr bwMode="auto">
            <a:xfrm>
              <a:off x="3632" y="0"/>
              <a:ext cx="1280"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mn-lt"/>
                  <a:ea typeface="+mn-ea"/>
                  <a:cs typeface="Tahoma" pitchFamily="34" charset="0"/>
                </a:rPr>
                <a:t>Job execution</a:t>
              </a:r>
            </a:p>
          </p:txBody>
        </p:sp>
        <p:sp>
          <p:nvSpPr>
            <p:cNvPr id="38932" name="Rectangle 18"/>
            <p:cNvSpPr>
              <a:spLocks/>
            </p:cNvSpPr>
            <p:nvPr/>
          </p:nvSpPr>
          <p:spPr bwMode="auto">
            <a:xfrm>
              <a:off x="2656" y="328"/>
              <a:ext cx="156" cy="174"/>
            </a:xfrm>
            <a:prstGeom prst="rect">
              <a:avLst/>
            </a:prstGeom>
            <a:noFill/>
            <a:ln w="12700">
              <a:noFill/>
              <a:miter lim="800000"/>
              <a:headEnd/>
              <a:tailEnd/>
            </a:ln>
          </p:spPr>
          <p:txBody>
            <a:bodyPr wrap="none" lIns="0" tIns="0" rIns="40639" bIns="0">
              <a:spAutoFit/>
            </a:bodyPr>
            <a:lstStyle/>
            <a:p>
              <a:pPr marL="39688">
                <a:defRPr/>
              </a:pPr>
              <a:r>
                <a:rPr lang="en-US">
                  <a:latin typeface="+mn-lt"/>
                  <a:ea typeface="+mn-ea"/>
                  <a:cs typeface="Tahoma" pitchFamily="34" charset="0"/>
                </a:rPr>
                <a:t>C</a:t>
              </a:r>
            </a:p>
          </p:txBody>
        </p:sp>
        <p:sp>
          <p:nvSpPr>
            <p:cNvPr id="38933" name="Line 19"/>
            <p:cNvSpPr>
              <a:spLocks noChangeShapeType="1"/>
            </p:cNvSpPr>
            <p:nvPr/>
          </p:nvSpPr>
          <p:spPr bwMode="auto">
            <a:xfrm>
              <a:off x="1880" y="336"/>
              <a:ext cx="1752" cy="8"/>
            </a:xfrm>
            <a:prstGeom prst="line">
              <a:avLst/>
            </a:prstGeom>
            <a:noFill/>
            <a:ln w="50800">
              <a:solidFill>
                <a:schemeClr val="tx1"/>
              </a:solidFill>
              <a:round/>
              <a:headEnd type="stealth" w="med" len="med"/>
              <a:tailEnd type="stealth" w="med" len="med"/>
            </a:ln>
          </p:spPr>
          <p:txBody>
            <a:bodyPr lIns="0" tIns="0" rIns="0" bIns="0"/>
            <a:lstStyle/>
            <a:p>
              <a:pPr>
                <a:defRPr/>
              </a:pPr>
              <a:endParaRPr lang="en-US">
                <a:latin typeface="+mn-lt"/>
                <a:ea typeface="+mn-ea"/>
              </a:endParaRPr>
            </a:p>
          </p:txBody>
        </p:sp>
      </p:grpSp>
      <p:grpSp>
        <p:nvGrpSpPr>
          <p:cNvPr id="5" name="Group 20"/>
          <p:cNvGrpSpPr>
            <a:grpSpLocks/>
          </p:cNvGrpSpPr>
          <p:nvPr/>
        </p:nvGrpSpPr>
        <p:grpSpPr bwMode="auto">
          <a:xfrm>
            <a:off x="4635500" y="5334000"/>
            <a:ext cx="2890838" cy="738188"/>
            <a:chOff x="0" y="0"/>
            <a:chExt cx="1821" cy="465"/>
          </a:xfrm>
        </p:grpSpPr>
        <p:sp>
          <p:nvSpPr>
            <p:cNvPr id="38927" name="Rectangle 21"/>
            <p:cNvSpPr>
              <a:spLocks/>
            </p:cNvSpPr>
            <p:nvPr/>
          </p:nvSpPr>
          <p:spPr bwMode="auto">
            <a:xfrm>
              <a:off x="336" y="0"/>
              <a:ext cx="1485" cy="465"/>
            </a:xfrm>
            <a:prstGeom prst="rect">
              <a:avLst/>
            </a:prstGeom>
            <a:noFill/>
            <a:ln w="12700">
              <a:noFill/>
              <a:miter lim="800000"/>
              <a:headEnd/>
              <a:tailEnd/>
            </a:ln>
          </p:spPr>
          <p:txBody>
            <a:bodyPr wrap="none" lIns="0" tIns="0" rIns="40639" bIns="0">
              <a:spAutoFit/>
            </a:bodyPr>
            <a:lstStyle/>
            <a:p>
              <a:pPr marL="39688"/>
              <a:r>
                <a:rPr lang="ja-JP" altLang="en-US" sz="2400">
                  <a:latin typeface="Arial" charset="0"/>
                  <a:cs typeface="Tahoma" charset="0"/>
                </a:rPr>
                <a:t>“</a:t>
              </a:r>
              <a:r>
                <a:rPr lang="en-US" sz="2400">
                  <a:latin typeface="Arial" charset="0"/>
                  <a:cs typeface="Tahoma" charset="0"/>
                </a:rPr>
                <a:t>Nearly</a:t>
              </a:r>
              <a:r>
                <a:rPr lang="ja-JP" altLang="en-US" sz="2400">
                  <a:latin typeface="Arial" charset="0"/>
                  <a:cs typeface="Tahoma" charset="0"/>
                </a:rPr>
                <a:t>”</a:t>
              </a:r>
              <a:r>
                <a:rPr lang="en-US" sz="2400">
                  <a:latin typeface="Arial" charset="0"/>
                  <a:cs typeface="Tahoma" charset="0"/>
                </a:rPr>
                <a:t> the best</a:t>
              </a:r>
            </a:p>
            <a:p>
              <a:pPr marL="39688"/>
              <a:r>
                <a:rPr lang="en-US" sz="2400">
                  <a:latin typeface="Arial" charset="0"/>
                  <a:cs typeface="Tahoma" charset="0"/>
                </a:rPr>
                <a:t>of both worlds</a:t>
              </a:r>
            </a:p>
          </p:txBody>
        </p:sp>
        <p:sp>
          <p:nvSpPr>
            <p:cNvPr id="38928" name="Freeform 22"/>
            <p:cNvSpPr>
              <a:spLocks/>
            </p:cNvSpPr>
            <p:nvPr/>
          </p:nvSpPr>
          <p:spPr bwMode="auto">
            <a:xfrm>
              <a:off x="0" y="128"/>
              <a:ext cx="296" cy="280"/>
            </a:xfrm>
            <a:custGeom>
              <a:avLst/>
              <a:gdLst>
                <a:gd name="T0" fmla="*/ 0 w 21600"/>
                <a:gd name="T1" fmla="*/ 0 h 21600"/>
                <a:gd name="T2" fmla="*/ 21600 w 21600"/>
                <a:gd name="T3" fmla="*/ 108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0" y="0"/>
                    <a:pt x="21600" y="0"/>
                    <a:pt x="21600" y="10800"/>
                  </a:cubicBezTo>
                  <a:cubicBezTo>
                    <a:pt x="21600" y="19912"/>
                    <a:pt x="0" y="21600"/>
                    <a:pt x="0" y="21600"/>
                  </a:cubicBezTo>
                </a:path>
              </a:pathLst>
            </a:custGeom>
            <a:noFill/>
            <a:ln w="50800" cap="flat">
              <a:solidFill>
                <a:schemeClr val="tx1"/>
              </a:solidFill>
              <a:prstDash val="solid"/>
              <a:round/>
              <a:headEnd type="stealth" w="med" len="med"/>
              <a:tailEnd type="stealth" w="med" len="med"/>
            </a:ln>
          </p:spPr>
          <p:txBody>
            <a:bodyPr lIns="0" tIns="0" rIns="0" bIns="0"/>
            <a:lstStyle/>
            <a:p>
              <a:pPr>
                <a:defRPr/>
              </a:pPr>
              <a:endParaRPr lang="en-US">
                <a:latin typeface="+mn-lt"/>
                <a:ea typeface="+mn-ea"/>
              </a:endParaRPr>
            </a:p>
          </p:txBody>
        </p:sp>
      </p:grpSp>
    </p:spTree>
    <p:extLst>
      <p:ext uri="{BB962C8B-B14F-4D97-AF65-F5344CB8AC3E}">
        <p14:creationId xmlns:p14="http://schemas.microsoft.com/office/powerpoint/2010/main" val="32928859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7" name="Rectangle 6"/>
          <p:cNvSpPr>
            <a:spLocks noGrp="1" noChangeArrowheads="1"/>
          </p:cNvSpPr>
          <p:nvPr>
            <p:ph type="title"/>
          </p:nvPr>
        </p:nvSpPr>
        <p:spPr/>
        <p:txBody>
          <a:bodyPr/>
          <a:lstStyle/>
          <a:p>
            <a:r>
              <a:rPr lang="en-US" dirty="0"/>
              <a:t>Choosing the time quantum</a:t>
            </a:r>
          </a:p>
        </p:txBody>
      </p:sp>
      <p:sp>
        <p:nvSpPr>
          <p:cNvPr id="40968" name="Rectangle 7"/>
          <p:cNvSpPr>
            <a:spLocks noGrp="1" noChangeArrowheads="1"/>
          </p:cNvSpPr>
          <p:nvPr>
            <p:ph type="body" sz="quarter" idx="10"/>
          </p:nvPr>
        </p:nvSpPr>
        <p:spPr/>
        <p:txBody>
          <a:bodyPr/>
          <a:lstStyle/>
          <a:p>
            <a:r>
              <a:rPr lang="en-US" dirty="0"/>
              <a:t>Choice depends on </a:t>
            </a:r>
          </a:p>
          <a:p>
            <a:pPr lvl="1"/>
            <a:r>
              <a:rPr lang="en-US" dirty="0"/>
              <a:t>Priorities, architecture, etc.</a:t>
            </a:r>
          </a:p>
          <a:p>
            <a:r>
              <a:rPr lang="en-US" dirty="0"/>
              <a:t>Typical quantum: 10-100 </a:t>
            </a:r>
            <a:r>
              <a:rPr lang="en-US" dirty="0" err="1"/>
              <a:t>ms</a:t>
            </a:r>
            <a:endParaRPr lang="en-US" dirty="0"/>
          </a:p>
          <a:p>
            <a:pPr lvl="1"/>
            <a:r>
              <a:rPr lang="en-US" dirty="0"/>
              <a:t>Large enough that overhead is small percentage</a:t>
            </a:r>
          </a:p>
          <a:p>
            <a:pPr lvl="1"/>
            <a:r>
              <a:rPr lang="en-US" dirty="0"/>
              <a:t>Small enough to give illusion of concurrency</a:t>
            </a:r>
          </a:p>
          <a:p>
            <a:pPr lvl="1"/>
            <a:r>
              <a:rPr lang="en-US" dirty="0"/>
              <a:t>e.g., </a:t>
            </a:r>
            <a:r>
              <a:rPr lang="en-US" dirty="0" err="1"/>
              <a:t>linux.ews.illinois.edu</a:t>
            </a:r>
            <a:r>
              <a:rPr lang="en-US" dirty="0"/>
              <a:t>: 99.98 </a:t>
            </a:r>
            <a:r>
              <a:rPr lang="en-US" dirty="0" err="1" smtClean="0"/>
              <a:t>ms</a:t>
            </a:r>
            <a:r>
              <a:rPr lang="en-US" dirty="0" smtClean="0"/>
              <a:t> quantum using round-robin</a:t>
            </a:r>
          </a:p>
          <a:p>
            <a:r>
              <a:rPr lang="en-US" dirty="0" smtClean="0"/>
              <a:t>Questions</a:t>
            </a:r>
          </a:p>
          <a:p>
            <a:pPr lvl="1"/>
            <a:r>
              <a:rPr lang="en-US" dirty="0" smtClean="0"/>
              <a:t>Does 100 </a:t>
            </a:r>
            <a:r>
              <a:rPr lang="en-US" dirty="0" err="1" smtClean="0"/>
              <a:t>ms</a:t>
            </a:r>
            <a:r>
              <a:rPr lang="en-US" dirty="0" smtClean="0"/>
              <a:t> matter? (how long is this in practical terms?)</a:t>
            </a:r>
          </a:p>
          <a:p>
            <a:pPr lvl="1"/>
            <a:r>
              <a:rPr lang="en-US" dirty="0" smtClean="0"/>
              <a:t>Does this mean all processes wait 100 </a:t>
            </a:r>
            <a:r>
              <a:rPr lang="en-US" dirty="0" err="1" smtClean="0"/>
              <a:t>ms</a:t>
            </a:r>
            <a:r>
              <a:rPr lang="en-US" dirty="0" smtClean="0"/>
              <a:t> to run?</a:t>
            </a:r>
            <a:endParaRPr lang="en-US" dirty="0"/>
          </a:p>
        </p:txBody>
      </p:sp>
    </p:spTree>
    <p:extLst>
      <p:ext uri="{BB962C8B-B14F-4D97-AF65-F5344CB8AC3E}">
        <p14:creationId xmlns:p14="http://schemas.microsoft.com/office/powerpoint/2010/main" val="30587925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6"/>
          <p:cNvSpPr>
            <a:spLocks noGrp="1" noChangeArrowheads="1"/>
          </p:cNvSpPr>
          <p:nvPr>
            <p:ph type="title"/>
          </p:nvPr>
        </p:nvSpPr>
        <p:spPr/>
        <p:txBody>
          <a:bodyPr rIns="132080"/>
          <a:lstStyle/>
          <a:p>
            <a:r>
              <a:rPr lang="en-US" dirty="0"/>
              <a:t>FCFS Example</a:t>
            </a:r>
          </a:p>
        </p:txBody>
      </p:sp>
      <p:graphicFrame>
        <p:nvGraphicFramePr>
          <p:cNvPr id="22535" name="Group 7"/>
          <p:cNvGraphicFramePr>
            <a:graphicFrameLocks noGrp="1"/>
          </p:cNvGraphicFramePr>
          <p:nvPr>
            <p:extLst>
              <p:ext uri="{D42A27DB-BD31-4B8C-83A1-F6EECF244321}">
                <p14:modId xmlns:p14="http://schemas.microsoft.com/office/powerpoint/2010/main" val="1542912346"/>
              </p:ext>
            </p:extLst>
          </p:nvPr>
        </p:nvGraphicFramePr>
        <p:xfrm>
          <a:off x="1143000" y="1600200"/>
          <a:ext cx="7132638" cy="1870076"/>
        </p:xfrm>
        <a:graphic>
          <a:graphicData uri="http://schemas.openxmlformats.org/drawingml/2006/table">
            <a:tbl>
              <a:tblPr/>
              <a:tblGrid>
                <a:gridCol w="1744663"/>
                <a:gridCol w="2049462"/>
                <a:gridCol w="1214438"/>
                <a:gridCol w="2124075"/>
              </a:tblGrid>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Process</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Duration</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Order</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Arrival Time</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P1</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24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1</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0</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P2</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2</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P3</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7</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17443" name="Rectangle 66"/>
          <p:cNvSpPr>
            <a:spLocks/>
          </p:cNvSpPr>
          <p:nvPr/>
        </p:nvSpPr>
        <p:spPr bwMode="auto">
          <a:xfrm>
            <a:off x="1431925" y="4506913"/>
            <a:ext cx="1692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0</a:t>
            </a:r>
          </a:p>
        </p:txBody>
      </p:sp>
      <p:sp>
        <p:nvSpPr>
          <p:cNvPr id="22595" name="Rectangle 67"/>
          <p:cNvSpPr>
            <a:spLocks/>
          </p:cNvSpPr>
          <p:nvPr/>
        </p:nvSpPr>
        <p:spPr bwMode="auto">
          <a:xfrm>
            <a:off x="1600200" y="4419600"/>
            <a:ext cx="4038600" cy="152400"/>
          </a:xfrm>
          <a:prstGeom prst="rect">
            <a:avLst/>
          </a:prstGeom>
          <a:solidFill>
            <a:schemeClr val="accent1"/>
          </a:solidFill>
          <a:ln w="9525">
            <a:solidFill>
              <a:schemeClr val="tx1"/>
            </a:solidFill>
            <a:round/>
            <a:headEnd/>
            <a:tailEnd/>
          </a:ln>
        </p:spPr>
        <p:txBody>
          <a:bodyPr lIns="0" tIns="0" rIns="0" bIns="0"/>
          <a:lstStyle/>
          <a:p>
            <a:endParaRPr lang="en-US">
              <a:latin typeface="Gill Sans MT"/>
              <a:cs typeface="Gill Sans MT"/>
            </a:endParaRPr>
          </a:p>
        </p:txBody>
      </p:sp>
      <p:sp>
        <p:nvSpPr>
          <p:cNvPr id="22596" name="Rectangle 68"/>
          <p:cNvSpPr>
            <a:spLocks/>
          </p:cNvSpPr>
          <p:nvPr/>
        </p:nvSpPr>
        <p:spPr bwMode="auto">
          <a:xfrm>
            <a:off x="1600200" y="4013200"/>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P1 (24)</a:t>
            </a:r>
          </a:p>
        </p:txBody>
      </p:sp>
      <p:sp>
        <p:nvSpPr>
          <p:cNvPr id="22597" name="Rectangle 69"/>
          <p:cNvSpPr>
            <a:spLocks/>
          </p:cNvSpPr>
          <p:nvPr/>
        </p:nvSpPr>
        <p:spPr bwMode="auto">
          <a:xfrm>
            <a:off x="5354638"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24</a:t>
            </a:r>
          </a:p>
        </p:txBody>
      </p:sp>
      <p:sp>
        <p:nvSpPr>
          <p:cNvPr id="22598" name="Rectangle 70"/>
          <p:cNvSpPr>
            <a:spLocks/>
          </p:cNvSpPr>
          <p:nvPr/>
        </p:nvSpPr>
        <p:spPr bwMode="auto">
          <a:xfrm>
            <a:off x="6019800"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27</a:t>
            </a:r>
          </a:p>
        </p:txBody>
      </p:sp>
      <p:sp>
        <p:nvSpPr>
          <p:cNvPr id="22599" name="Rectangle 71"/>
          <p:cNvSpPr>
            <a:spLocks/>
          </p:cNvSpPr>
          <p:nvPr/>
        </p:nvSpPr>
        <p:spPr bwMode="auto">
          <a:xfrm>
            <a:off x="5562600" y="4419600"/>
            <a:ext cx="762000" cy="152400"/>
          </a:xfrm>
          <a:prstGeom prst="rect">
            <a:avLst/>
          </a:prstGeom>
          <a:solidFill>
            <a:srgbClr val="FF6600"/>
          </a:solidFill>
          <a:ln w="9525">
            <a:solidFill>
              <a:schemeClr val="tx1"/>
            </a:solidFill>
            <a:round/>
            <a:headEnd/>
            <a:tailEnd/>
          </a:ln>
        </p:spPr>
        <p:txBody>
          <a:bodyPr lIns="0" tIns="0" rIns="0" bIns="0"/>
          <a:lstStyle/>
          <a:p>
            <a:endParaRPr lang="en-US">
              <a:latin typeface="Gill Sans MT"/>
              <a:cs typeface="Gill Sans MT"/>
            </a:endParaRPr>
          </a:p>
        </p:txBody>
      </p:sp>
      <p:sp>
        <p:nvSpPr>
          <p:cNvPr id="22600" name="Rectangle 72"/>
          <p:cNvSpPr>
            <a:spLocks/>
          </p:cNvSpPr>
          <p:nvPr/>
        </p:nvSpPr>
        <p:spPr bwMode="auto">
          <a:xfrm>
            <a:off x="5519738" y="4038600"/>
            <a:ext cx="804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P2 (3)</a:t>
            </a:r>
          </a:p>
        </p:txBody>
      </p:sp>
      <p:sp>
        <p:nvSpPr>
          <p:cNvPr id="22601" name="Rectangle 73"/>
          <p:cNvSpPr>
            <a:spLocks/>
          </p:cNvSpPr>
          <p:nvPr/>
        </p:nvSpPr>
        <p:spPr bwMode="auto">
          <a:xfrm>
            <a:off x="6248400" y="40386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P3 (4)</a:t>
            </a:r>
          </a:p>
        </p:txBody>
      </p:sp>
      <p:sp>
        <p:nvSpPr>
          <p:cNvPr id="22602" name="Rectangle 74"/>
          <p:cNvSpPr>
            <a:spLocks/>
          </p:cNvSpPr>
          <p:nvPr/>
        </p:nvSpPr>
        <p:spPr bwMode="auto">
          <a:xfrm>
            <a:off x="6248400" y="4419600"/>
            <a:ext cx="990600" cy="152400"/>
          </a:xfrm>
          <a:prstGeom prst="rect">
            <a:avLst/>
          </a:prstGeom>
          <a:solidFill>
            <a:srgbClr val="B2B2B2"/>
          </a:solidFill>
          <a:ln w="9525">
            <a:solidFill>
              <a:schemeClr val="tx1"/>
            </a:solidFill>
            <a:round/>
            <a:headEnd/>
            <a:tailEnd/>
          </a:ln>
        </p:spPr>
        <p:txBody>
          <a:bodyPr lIns="0" tIns="0" rIns="0" bIns="0"/>
          <a:lstStyle/>
          <a:p>
            <a:endParaRPr lang="en-US">
              <a:latin typeface="Gill Sans MT"/>
              <a:cs typeface="Gill Sans MT"/>
            </a:endParaRPr>
          </a:p>
        </p:txBody>
      </p:sp>
      <p:sp>
        <p:nvSpPr>
          <p:cNvPr id="17452" name="Rectangle 75"/>
          <p:cNvSpPr>
            <a:spLocks/>
          </p:cNvSpPr>
          <p:nvPr/>
        </p:nvSpPr>
        <p:spPr bwMode="auto">
          <a:xfrm>
            <a:off x="1219200" y="4978400"/>
            <a:ext cx="1669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P1 waiting time: </a:t>
            </a:r>
          </a:p>
          <a:p>
            <a:pPr marL="39688"/>
            <a:r>
              <a:rPr lang="en-US" sz="2000">
                <a:latin typeface="Gill Sans MT"/>
                <a:cs typeface="Gill Sans MT"/>
                <a:sym typeface="Arial" charset="0"/>
              </a:rPr>
              <a:t>P2 waiting time: </a:t>
            </a:r>
          </a:p>
          <a:p>
            <a:pPr marL="39688"/>
            <a:r>
              <a:rPr lang="en-US" sz="2000">
                <a:latin typeface="Gill Sans MT"/>
                <a:cs typeface="Gill Sans MT"/>
                <a:sym typeface="Arial" charset="0"/>
              </a:rPr>
              <a:t>P3 waiting time:</a:t>
            </a:r>
          </a:p>
        </p:txBody>
      </p:sp>
      <p:sp>
        <p:nvSpPr>
          <p:cNvPr id="17453" name="Rectangle 76"/>
          <p:cNvSpPr>
            <a:spLocks/>
          </p:cNvSpPr>
          <p:nvPr/>
        </p:nvSpPr>
        <p:spPr bwMode="auto">
          <a:xfrm>
            <a:off x="4419600" y="5080000"/>
            <a:ext cx="31829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Gill Sans MT"/>
                <a:cs typeface="Gill Sans MT"/>
                <a:sym typeface="Arial" charset="0"/>
              </a:rPr>
              <a:t>The average waiting time: </a:t>
            </a:r>
          </a:p>
        </p:txBody>
      </p:sp>
      <p:sp>
        <p:nvSpPr>
          <p:cNvPr id="17456" name="Line 65"/>
          <p:cNvSpPr>
            <a:spLocks noChangeShapeType="1"/>
          </p:cNvSpPr>
          <p:nvPr/>
        </p:nvSpPr>
        <p:spPr bwMode="auto">
          <a:xfrm>
            <a:off x="1600200" y="4572000"/>
            <a:ext cx="609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latin typeface="Gill Sans MT"/>
              <a:cs typeface="Gill Sans MT"/>
            </a:endParaRPr>
          </a:p>
        </p:txBody>
      </p:sp>
      <p:sp>
        <p:nvSpPr>
          <p:cNvPr id="31" name="Rectangle 70"/>
          <p:cNvSpPr>
            <a:spLocks/>
          </p:cNvSpPr>
          <p:nvPr/>
        </p:nvSpPr>
        <p:spPr bwMode="auto">
          <a:xfrm>
            <a:off x="7031038"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31</a:t>
            </a:r>
          </a:p>
        </p:txBody>
      </p:sp>
    </p:spTree>
    <p:extLst>
      <p:ext uri="{BB962C8B-B14F-4D97-AF65-F5344CB8AC3E}">
        <p14:creationId xmlns:p14="http://schemas.microsoft.com/office/powerpoint/2010/main" val="18299120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6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5" grpId="0" animBg="1"/>
      <p:bldP spid="22596" grpId="0"/>
      <p:bldP spid="22597" grpId="0"/>
      <p:bldP spid="22598" grpId="0"/>
      <p:bldP spid="22599" grpId="0" animBg="1"/>
      <p:bldP spid="22600" grpId="0"/>
      <p:bldP spid="22601" grpId="0"/>
      <p:bldP spid="22602"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6"/>
          <p:cNvSpPr>
            <a:spLocks noGrp="1" noChangeArrowheads="1"/>
          </p:cNvSpPr>
          <p:nvPr>
            <p:ph type="title"/>
          </p:nvPr>
        </p:nvSpPr>
        <p:spPr/>
        <p:txBody>
          <a:bodyPr rIns="132080"/>
          <a:lstStyle/>
          <a:p>
            <a:r>
              <a:rPr lang="en-US" dirty="0"/>
              <a:t>FCFS Example</a:t>
            </a:r>
          </a:p>
        </p:txBody>
      </p:sp>
      <p:graphicFrame>
        <p:nvGraphicFramePr>
          <p:cNvPr id="22535" name="Group 7"/>
          <p:cNvGraphicFramePr>
            <a:graphicFrameLocks noGrp="1"/>
          </p:cNvGraphicFramePr>
          <p:nvPr>
            <p:extLst>
              <p:ext uri="{D42A27DB-BD31-4B8C-83A1-F6EECF244321}">
                <p14:modId xmlns:p14="http://schemas.microsoft.com/office/powerpoint/2010/main" val="2637374690"/>
              </p:ext>
            </p:extLst>
          </p:nvPr>
        </p:nvGraphicFramePr>
        <p:xfrm>
          <a:off x="1143000" y="1600200"/>
          <a:ext cx="7132638" cy="1870076"/>
        </p:xfrm>
        <a:graphic>
          <a:graphicData uri="http://schemas.openxmlformats.org/drawingml/2006/table">
            <a:tbl>
              <a:tblPr/>
              <a:tblGrid>
                <a:gridCol w="1744663"/>
                <a:gridCol w="2049462"/>
                <a:gridCol w="1214438"/>
                <a:gridCol w="2124075"/>
              </a:tblGrid>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Process</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Duration</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Order</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Arrival Time</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P1</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24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1</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0</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P2</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2</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P3</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Gill Sans MT"/>
                          <a:ea typeface="ヒラギノ角ゴ ProN W3" charset="0"/>
                          <a:cs typeface="Gill Sans MT"/>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Gill Sans MT"/>
                          <a:ea typeface="ヒラギノ角ゴ ProN W3" charset="0"/>
                          <a:cs typeface="Gill Sans MT"/>
                          <a:sym typeface="Arial" pitchFamily="34" charset="0"/>
                        </a:rPr>
                        <a:t>7</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18467" name="Rectangle 66"/>
          <p:cNvSpPr>
            <a:spLocks/>
          </p:cNvSpPr>
          <p:nvPr/>
        </p:nvSpPr>
        <p:spPr bwMode="auto">
          <a:xfrm>
            <a:off x="1431925" y="4506913"/>
            <a:ext cx="1692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0</a:t>
            </a:r>
          </a:p>
        </p:txBody>
      </p:sp>
      <p:sp>
        <p:nvSpPr>
          <p:cNvPr id="18468" name="Rectangle 67"/>
          <p:cNvSpPr>
            <a:spLocks/>
          </p:cNvSpPr>
          <p:nvPr/>
        </p:nvSpPr>
        <p:spPr bwMode="auto">
          <a:xfrm>
            <a:off x="1600200" y="4419600"/>
            <a:ext cx="4038600" cy="152400"/>
          </a:xfrm>
          <a:prstGeom prst="rect">
            <a:avLst/>
          </a:prstGeom>
          <a:solidFill>
            <a:schemeClr val="accent1"/>
          </a:solidFill>
          <a:ln w="9525">
            <a:solidFill>
              <a:schemeClr val="tx1"/>
            </a:solidFill>
            <a:round/>
            <a:headEnd/>
            <a:tailEnd/>
          </a:ln>
        </p:spPr>
        <p:txBody>
          <a:bodyPr lIns="0" tIns="0" rIns="0" bIns="0"/>
          <a:lstStyle/>
          <a:p>
            <a:endParaRPr lang="en-US">
              <a:latin typeface="Gill Sans MT"/>
              <a:cs typeface="Gill Sans MT"/>
            </a:endParaRPr>
          </a:p>
        </p:txBody>
      </p:sp>
      <p:sp>
        <p:nvSpPr>
          <p:cNvPr id="18469" name="Rectangle 68"/>
          <p:cNvSpPr>
            <a:spLocks/>
          </p:cNvSpPr>
          <p:nvPr/>
        </p:nvSpPr>
        <p:spPr bwMode="auto">
          <a:xfrm>
            <a:off x="1600200" y="4013200"/>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P1 (24)</a:t>
            </a:r>
          </a:p>
        </p:txBody>
      </p:sp>
      <p:sp>
        <p:nvSpPr>
          <p:cNvPr id="18470" name="Rectangle 69"/>
          <p:cNvSpPr>
            <a:spLocks/>
          </p:cNvSpPr>
          <p:nvPr/>
        </p:nvSpPr>
        <p:spPr bwMode="auto">
          <a:xfrm>
            <a:off x="5354638"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24</a:t>
            </a:r>
          </a:p>
        </p:txBody>
      </p:sp>
      <p:sp>
        <p:nvSpPr>
          <p:cNvPr id="18471" name="Rectangle 70"/>
          <p:cNvSpPr>
            <a:spLocks/>
          </p:cNvSpPr>
          <p:nvPr/>
        </p:nvSpPr>
        <p:spPr bwMode="auto">
          <a:xfrm>
            <a:off x="6019800"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27</a:t>
            </a:r>
          </a:p>
        </p:txBody>
      </p:sp>
      <p:sp>
        <p:nvSpPr>
          <p:cNvPr id="18472" name="Rectangle 71"/>
          <p:cNvSpPr>
            <a:spLocks/>
          </p:cNvSpPr>
          <p:nvPr/>
        </p:nvSpPr>
        <p:spPr bwMode="auto">
          <a:xfrm>
            <a:off x="5562600" y="4419600"/>
            <a:ext cx="762000" cy="152400"/>
          </a:xfrm>
          <a:prstGeom prst="rect">
            <a:avLst/>
          </a:prstGeom>
          <a:solidFill>
            <a:srgbClr val="FF6600"/>
          </a:solidFill>
          <a:ln w="9525">
            <a:solidFill>
              <a:schemeClr val="tx1"/>
            </a:solidFill>
            <a:round/>
            <a:headEnd/>
            <a:tailEnd/>
          </a:ln>
        </p:spPr>
        <p:txBody>
          <a:bodyPr lIns="0" tIns="0" rIns="0" bIns="0"/>
          <a:lstStyle/>
          <a:p>
            <a:endParaRPr lang="en-US">
              <a:latin typeface="Gill Sans MT"/>
              <a:cs typeface="Gill Sans MT"/>
            </a:endParaRPr>
          </a:p>
        </p:txBody>
      </p:sp>
      <p:sp>
        <p:nvSpPr>
          <p:cNvPr id="18473" name="Rectangle 72"/>
          <p:cNvSpPr>
            <a:spLocks/>
          </p:cNvSpPr>
          <p:nvPr/>
        </p:nvSpPr>
        <p:spPr bwMode="auto">
          <a:xfrm>
            <a:off x="5519738" y="4038600"/>
            <a:ext cx="804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P2 (3)</a:t>
            </a:r>
          </a:p>
        </p:txBody>
      </p:sp>
      <p:sp>
        <p:nvSpPr>
          <p:cNvPr id="18474" name="Rectangle 73"/>
          <p:cNvSpPr>
            <a:spLocks/>
          </p:cNvSpPr>
          <p:nvPr/>
        </p:nvSpPr>
        <p:spPr bwMode="auto">
          <a:xfrm>
            <a:off x="6248400" y="40386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Gill Sans MT"/>
                <a:cs typeface="Gill Sans MT"/>
                <a:sym typeface="Arial" charset="0"/>
              </a:rPr>
              <a:t>P3 (4)</a:t>
            </a:r>
          </a:p>
        </p:txBody>
      </p:sp>
      <p:sp>
        <p:nvSpPr>
          <p:cNvPr id="18475" name="Rectangle 74"/>
          <p:cNvSpPr>
            <a:spLocks/>
          </p:cNvSpPr>
          <p:nvPr/>
        </p:nvSpPr>
        <p:spPr bwMode="auto">
          <a:xfrm>
            <a:off x="6248400" y="4419600"/>
            <a:ext cx="990600" cy="152400"/>
          </a:xfrm>
          <a:prstGeom prst="rect">
            <a:avLst/>
          </a:prstGeom>
          <a:solidFill>
            <a:srgbClr val="B2B2B2"/>
          </a:solidFill>
          <a:ln w="9525">
            <a:solidFill>
              <a:schemeClr val="tx1"/>
            </a:solidFill>
            <a:round/>
            <a:headEnd/>
            <a:tailEnd/>
          </a:ln>
        </p:spPr>
        <p:txBody>
          <a:bodyPr lIns="0" tIns="0" rIns="0" bIns="0"/>
          <a:lstStyle/>
          <a:p>
            <a:endParaRPr lang="en-US">
              <a:latin typeface="Gill Sans MT"/>
              <a:cs typeface="Gill Sans MT"/>
            </a:endParaRPr>
          </a:p>
        </p:txBody>
      </p:sp>
      <p:sp>
        <p:nvSpPr>
          <p:cNvPr id="18476" name="Rectangle 75"/>
          <p:cNvSpPr>
            <a:spLocks/>
          </p:cNvSpPr>
          <p:nvPr/>
        </p:nvSpPr>
        <p:spPr bwMode="auto">
          <a:xfrm>
            <a:off x="1219200" y="4978400"/>
            <a:ext cx="26099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dirty="0">
                <a:latin typeface="Gill Sans MT"/>
                <a:cs typeface="Gill Sans MT"/>
                <a:sym typeface="Arial" charset="0"/>
              </a:rPr>
              <a:t>P1 waiting time: 0</a:t>
            </a:r>
          </a:p>
          <a:p>
            <a:pPr marL="39688"/>
            <a:r>
              <a:rPr lang="en-US" sz="2000" dirty="0">
                <a:latin typeface="Gill Sans MT"/>
                <a:cs typeface="Gill Sans MT"/>
                <a:sym typeface="Arial" charset="0"/>
              </a:rPr>
              <a:t>P2 waiting time: 24-3=21</a:t>
            </a:r>
          </a:p>
          <a:p>
            <a:pPr marL="39688"/>
            <a:r>
              <a:rPr lang="en-US" sz="2000" dirty="0">
                <a:latin typeface="Gill Sans MT"/>
                <a:cs typeface="Gill Sans MT"/>
                <a:sym typeface="Arial" charset="0"/>
              </a:rPr>
              <a:t>P3 waiting time: 27-7=20</a:t>
            </a:r>
          </a:p>
        </p:txBody>
      </p:sp>
      <p:sp>
        <p:nvSpPr>
          <p:cNvPr id="18477" name="Rectangle 76"/>
          <p:cNvSpPr>
            <a:spLocks/>
          </p:cNvSpPr>
          <p:nvPr/>
        </p:nvSpPr>
        <p:spPr bwMode="auto">
          <a:xfrm>
            <a:off x="4419600" y="5080000"/>
            <a:ext cx="31829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Gill Sans MT"/>
                <a:cs typeface="Gill Sans MT"/>
                <a:sym typeface="Arial" charset="0"/>
              </a:rPr>
              <a:t>The average waiting time: </a:t>
            </a:r>
            <a:br>
              <a:rPr lang="en-US" sz="2400">
                <a:latin typeface="Gill Sans MT"/>
                <a:cs typeface="Gill Sans MT"/>
                <a:sym typeface="Arial" charset="0"/>
              </a:rPr>
            </a:br>
            <a:r>
              <a:rPr lang="en-US" sz="2400">
                <a:latin typeface="Gill Sans MT"/>
                <a:cs typeface="Gill Sans MT"/>
                <a:sym typeface="Arial" charset="0"/>
              </a:rPr>
              <a:t>  (0+21+20)/3 = 13.67</a:t>
            </a:r>
          </a:p>
        </p:txBody>
      </p:sp>
      <p:sp>
        <p:nvSpPr>
          <p:cNvPr id="18480" name="Line 65"/>
          <p:cNvSpPr>
            <a:spLocks noChangeShapeType="1"/>
          </p:cNvSpPr>
          <p:nvPr/>
        </p:nvSpPr>
        <p:spPr bwMode="auto">
          <a:xfrm>
            <a:off x="1600200" y="4572000"/>
            <a:ext cx="609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latin typeface="Gill Sans MT"/>
              <a:cs typeface="Gill Sans MT"/>
            </a:endParaRPr>
          </a:p>
        </p:txBody>
      </p:sp>
      <p:sp>
        <p:nvSpPr>
          <p:cNvPr id="18481" name="Rectangle 70"/>
          <p:cNvSpPr>
            <a:spLocks/>
          </p:cNvSpPr>
          <p:nvPr/>
        </p:nvSpPr>
        <p:spPr bwMode="auto">
          <a:xfrm>
            <a:off x="7031038" y="4572000"/>
            <a:ext cx="2975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Gill Sans MT"/>
                <a:cs typeface="Gill Sans MT"/>
                <a:sym typeface="Arial" charset="0"/>
              </a:rPr>
              <a:t>31</a:t>
            </a:r>
          </a:p>
        </p:txBody>
      </p:sp>
    </p:spTree>
    <p:extLst>
      <p:ext uri="{BB962C8B-B14F-4D97-AF65-F5344CB8AC3E}">
        <p14:creationId xmlns:p14="http://schemas.microsoft.com/office/powerpoint/2010/main" val="16109086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6"/>
          <p:cNvSpPr>
            <a:spLocks noGrp="1" noChangeArrowheads="1"/>
          </p:cNvSpPr>
          <p:nvPr>
            <p:ph type="title"/>
          </p:nvPr>
        </p:nvSpPr>
        <p:spPr/>
        <p:txBody>
          <a:bodyPr rIns="132080"/>
          <a:lstStyle/>
          <a:p>
            <a:r>
              <a:rPr lang="en-US"/>
              <a:t>FCFS Example</a:t>
            </a:r>
          </a:p>
        </p:txBody>
      </p:sp>
      <p:graphicFrame>
        <p:nvGraphicFramePr>
          <p:cNvPr id="22535" name="Group 7"/>
          <p:cNvGraphicFramePr>
            <a:graphicFrameLocks noGrp="1"/>
          </p:cNvGraphicFramePr>
          <p:nvPr/>
        </p:nvGraphicFramePr>
        <p:xfrm>
          <a:off x="1143000" y="1600200"/>
          <a:ext cx="7132638" cy="1870076"/>
        </p:xfrm>
        <a:graphic>
          <a:graphicData uri="http://schemas.openxmlformats.org/drawingml/2006/table">
            <a:tbl>
              <a:tblPr/>
              <a:tblGrid>
                <a:gridCol w="1744663"/>
                <a:gridCol w="2049462"/>
                <a:gridCol w="1214438"/>
                <a:gridCol w="2124075"/>
              </a:tblGrid>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24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19491" name="Rectangle 66"/>
          <p:cNvSpPr>
            <a:spLocks/>
          </p:cNvSpPr>
          <p:nvPr/>
        </p:nvSpPr>
        <p:spPr bwMode="auto">
          <a:xfrm>
            <a:off x="1431925" y="4506913"/>
            <a:ext cx="295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0</a:t>
            </a:r>
          </a:p>
        </p:txBody>
      </p:sp>
      <p:sp>
        <p:nvSpPr>
          <p:cNvPr id="20516" name="Rectangle 67"/>
          <p:cNvSpPr>
            <a:spLocks/>
          </p:cNvSpPr>
          <p:nvPr/>
        </p:nvSpPr>
        <p:spPr bwMode="auto">
          <a:xfrm>
            <a:off x="2209800" y="4419600"/>
            <a:ext cx="4038600" cy="152400"/>
          </a:xfrm>
          <a:prstGeom prst="rect">
            <a:avLst/>
          </a:prstGeom>
          <a:solidFill>
            <a:schemeClr val="accent1"/>
          </a:solidFill>
          <a:ln w="9525">
            <a:solidFill>
              <a:schemeClr val="tx1"/>
            </a:solidFill>
            <a:round/>
            <a:headEnd/>
            <a:tailEnd/>
          </a:ln>
        </p:spPr>
        <p:txBody>
          <a:bodyPr lIns="0" tIns="0" rIns="0" bIns="0"/>
          <a:lstStyle/>
          <a:p>
            <a:endParaRPr lang="en-US"/>
          </a:p>
        </p:txBody>
      </p:sp>
      <p:sp>
        <p:nvSpPr>
          <p:cNvPr id="20517" name="Rectangle 68"/>
          <p:cNvSpPr>
            <a:spLocks/>
          </p:cNvSpPr>
          <p:nvPr/>
        </p:nvSpPr>
        <p:spPr bwMode="auto">
          <a:xfrm>
            <a:off x="2209800" y="4013200"/>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P1 (24)</a:t>
            </a:r>
          </a:p>
        </p:txBody>
      </p:sp>
      <p:sp>
        <p:nvSpPr>
          <p:cNvPr id="20518" name="Rectangle 69"/>
          <p:cNvSpPr>
            <a:spLocks/>
          </p:cNvSpPr>
          <p:nvPr/>
        </p:nvSpPr>
        <p:spPr bwMode="auto">
          <a:xfrm>
            <a:off x="2209800" y="4572000"/>
            <a:ext cx="223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3</a:t>
            </a:r>
          </a:p>
        </p:txBody>
      </p:sp>
      <p:sp>
        <p:nvSpPr>
          <p:cNvPr id="20519" name="Rectangle 70"/>
          <p:cNvSpPr>
            <a:spLocks/>
          </p:cNvSpPr>
          <p:nvPr/>
        </p:nvSpPr>
        <p:spPr bwMode="auto">
          <a:xfrm>
            <a:off x="6019800" y="4572000"/>
            <a:ext cx="4365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27</a:t>
            </a:r>
          </a:p>
        </p:txBody>
      </p:sp>
      <p:sp>
        <p:nvSpPr>
          <p:cNvPr id="20520" name="Rectangle 71"/>
          <p:cNvSpPr>
            <a:spLocks/>
          </p:cNvSpPr>
          <p:nvPr/>
        </p:nvSpPr>
        <p:spPr bwMode="auto">
          <a:xfrm>
            <a:off x="1600200" y="4419600"/>
            <a:ext cx="762000" cy="152400"/>
          </a:xfrm>
          <a:prstGeom prst="rect">
            <a:avLst/>
          </a:prstGeom>
          <a:solidFill>
            <a:srgbClr val="FF6600"/>
          </a:solidFill>
          <a:ln w="9525">
            <a:solidFill>
              <a:schemeClr val="tx1"/>
            </a:solidFill>
            <a:round/>
            <a:headEnd/>
            <a:tailEnd/>
          </a:ln>
        </p:spPr>
        <p:txBody>
          <a:bodyPr lIns="0" tIns="0" rIns="0" bIns="0"/>
          <a:lstStyle/>
          <a:p>
            <a:endParaRPr lang="en-US"/>
          </a:p>
        </p:txBody>
      </p:sp>
      <p:sp>
        <p:nvSpPr>
          <p:cNvPr id="20521" name="Rectangle 72"/>
          <p:cNvSpPr>
            <a:spLocks/>
          </p:cNvSpPr>
          <p:nvPr/>
        </p:nvSpPr>
        <p:spPr bwMode="auto">
          <a:xfrm>
            <a:off x="1557338" y="4038600"/>
            <a:ext cx="804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P2 (3)</a:t>
            </a:r>
          </a:p>
        </p:txBody>
      </p:sp>
      <p:sp>
        <p:nvSpPr>
          <p:cNvPr id="20522" name="Rectangle 73"/>
          <p:cNvSpPr>
            <a:spLocks/>
          </p:cNvSpPr>
          <p:nvPr/>
        </p:nvSpPr>
        <p:spPr bwMode="auto">
          <a:xfrm>
            <a:off x="6248400" y="40386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P3 (4)</a:t>
            </a:r>
          </a:p>
        </p:txBody>
      </p:sp>
      <p:sp>
        <p:nvSpPr>
          <p:cNvPr id="20523" name="Rectangle 74"/>
          <p:cNvSpPr>
            <a:spLocks/>
          </p:cNvSpPr>
          <p:nvPr/>
        </p:nvSpPr>
        <p:spPr bwMode="auto">
          <a:xfrm>
            <a:off x="6248400" y="4419600"/>
            <a:ext cx="990600" cy="152400"/>
          </a:xfrm>
          <a:prstGeom prst="rect">
            <a:avLst/>
          </a:prstGeom>
          <a:solidFill>
            <a:srgbClr val="B2B2B2"/>
          </a:solidFill>
          <a:ln w="9525">
            <a:solidFill>
              <a:schemeClr val="tx1"/>
            </a:solidFill>
            <a:round/>
            <a:headEnd/>
            <a:tailEnd/>
          </a:ln>
        </p:spPr>
        <p:txBody>
          <a:bodyPr lIns="0" tIns="0" rIns="0" bIns="0"/>
          <a:lstStyle/>
          <a:p>
            <a:endParaRPr lang="en-US"/>
          </a:p>
        </p:txBody>
      </p:sp>
      <p:sp>
        <p:nvSpPr>
          <p:cNvPr id="19500" name="Rectangle 75"/>
          <p:cNvSpPr>
            <a:spLocks/>
          </p:cNvSpPr>
          <p:nvPr/>
        </p:nvSpPr>
        <p:spPr bwMode="auto">
          <a:xfrm>
            <a:off x="1219200" y="4978400"/>
            <a:ext cx="189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a:t>
            </a:r>
          </a:p>
          <a:p>
            <a:pPr marL="39688"/>
            <a:r>
              <a:rPr lang="en-US" sz="2000">
                <a:latin typeface="Arial" charset="0"/>
                <a:cs typeface="Arial" charset="0"/>
                <a:sym typeface="Arial" charset="0"/>
              </a:rPr>
              <a:t>P2 waiting time:</a:t>
            </a:r>
          </a:p>
          <a:p>
            <a:pPr marL="39688"/>
            <a:r>
              <a:rPr lang="en-US" sz="2000">
                <a:latin typeface="Arial" charset="0"/>
                <a:cs typeface="Arial" charset="0"/>
                <a:sym typeface="Arial" charset="0"/>
              </a:rPr>
              <a:t>P3 waiting time:</a:t>
            </a:r>
          </a:p>
        </p:txBody>
      </p:sp>
      <p:sp>
        <p:nvSpPr>
          <p:cNvPr id="19501" name="Rectangle 76"/>
          <p:cNvSpPr>
            <a:spLocks/>
          </p:cNvSpPr>
          <p:nvPr/>
        </p:nvSpPr>
        <p:spPr bwMode="auto">
          <a:xfrm>
            <a:off x="4419600" y="508000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t>
            </a:r>
          </a:p>
        </p:txBody>
      </p:sp>
      <p:sp>
        <p:nvSpPr>
          <p:cNvPr id="20528" name="Rectangle 70"/>
          <p:cNvSpPr>
            <a:spLocks/>
          </p:cNvSpPr>
          <p:nvPr/>
        </p:nvSpPr>
        <p:spPr bwMode="auto">
          <a:xfrm>
            <a:off x="7031038" y="4572000"/>
            <a:ext cx="366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31</a:t>
            </a:r>
          </a:p>
        </p:txBody>
      </p:sp>
      <p:sp>
        <p:nvSpPr>
          <p:cNvPr id="19505" name="Rectangle 77"/>
          <p:cNvSpPr>
            <a:spLocks/>
          </p:cNvSpPr>
          <p:nvPr/>
        </p:nvSpPr>
        <p:spPr bwMode="auto">
          <a:xfrm>
            <a:off x="1143000" y="3578225"/>
            <a:ext cx="716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solidFill>
                  <a:srgbClr val="C00000"/>
                </a:solidFill>
                <a:latin typeface="Arial" charset="0"/>
                <a:cs typeface="Arial" charset="0"/>
                <a:sym typeface="Arial" charset="0"/>
              </a:rPr>
              <a:t>What if the arrival times of P1 and P2 are swapped?</a:t>
            </a:r>
          </a:p>
        </p:txBody>
      </p:sp>
      <p:sp>
        <p:nvSpPr>
          <p:cNvPr id="19506" name="Line 65"/>
          <p:cNvSpPr>
            <a:spLocks noChangeShapeType="1"/>
          </p:cNvSpPr>
          <p:nvPr/>
        </p:nvSpPr>
        <p:spPr bwMode="auto">
          <a:xfrm>
            <a:off x="1600200" y="4572000"/>
            <a:ext cx="609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158674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5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6" grpId="0" animBg="1"/>
      <p:bldP spid="20517" grpId="0"/>
      <p:bldP spid="20518" grpId="0"/>
      <p:bldP spid="20519" grpId="0"/>
      <p:bldP spid="20520" grpId="0" animBg="1"/>
      <p:bldP spid="20521" grpId="0"/>
      <p:bldP spid="20522" grpId="0"/>
      <p:bldP spid="20523" grpId="0" animBg="1"/>
      <p:bldP spid="205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6"/>
          <p:cNvSpPr>
            <a:spLocks noGrp="1" noChangeArrowheads="1"/>
          </p:cNvSpPr>
          <p:nvPr>
            <p:ph type="title"/>
          </p:nvPr>
        </p:nvSpPr>
        <p:spPr/>
        <p:txBody>
          <a:bodyPr rIns="132080"/>
          <a:lstStyle/>
          <a:p>
            <a:r>
              <a:rPr lang="en-US" dirty="0"/>
              <a:t>FCFS Example</a:t>
            </a:r>
          </a:p>
        </p:txBody>
      </p:sp>
      <p:graphicFrame>
        <p:nvGraphicFramePr>
          <p:cNvPr id="22535" name="Group 7"/>
          <p:cNvGraphicFramePr>
            <a:graphicFrameLocks noGrp="1"/>
          </p:cNvGraphicFramePr>
          <p:nvPr/>
        </p:nvGraphicFramePr>
        <p:xfrm>
          <a:off x="1143000" y="1600200"/>
          <a:ext cx="7132638" cy="1870076"/>
        </p:xfrm>
        <a:graphic>
          <a:graphicData uri="http://schemas.openxmlformats.org/drawingml/2006/table">
            <a:tbl>
              <a:tblPr/>
              <a:tblGrid>
                <a:gridCol w="1744663"/>
                <a:gridCol w="2049462"/>
                <a:gridCol w="1214438"/>
                <a:gridCol w="2124075"/>
              </a:tblGrid>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24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467519">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17" marB="50817"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17" marB="50817"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17" marB="50817"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20515" name="Rectangle 66"/>
          <p:cNvSpPr>
            <a:spLocks/>
          </p:cNvSpPr>
          <p:nvPr/>
        </p:nvSpPr>
        <p:spPr bwMode="auto">
          <a:xfrm>
            <a:off x="1431925" y="4506913"/>
            <a:ext cx="295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0</a:t>
            </a:r>
          </a:p>
        </p:txBody>
      </p:sp>
      <p:sp>
        <p:nvSpPr>
          <p:cNvPr id="20516" name="Rectangle 67"/>
          <p:cNvSpPr>
            <a:spLocks/>
          </p:cNvSpPr>
          <p:nvPr/>
        </p:nvSpPr>
        <p:spPr bwMode="auto">
          <a:xfrm>
            <a:off x="2209800" y="4419600"/>
            <a:ext cx="4038600" cy="152400"/>
          </a:xfrm>
          <a:prstGeom prst="rect">
            <a:avLst/>
          </a:prstGeom>
          <a:solidFill>
            <a:schemeClr val="accent1"/>
          </a:solidFill>
          <a:ln w="9525">
            <a:solidFill>
              <a:schemeClr val="tx1"/>
            </a:solidFill>
            <a:round/>
            <a:headEnd/>
            <a:tailEnd/>
          </a:ln>
        </p:spPr>
        <p:txBody>
          <a:bodyPr lIns="0" tIns="0" rIns="0" bIns="0"/>
          <a:lstStyle/>
          <a:p>
            <a:endParaRPr lang="en-US"/>
          </a:p>
        </p:txBody>
      </p:sp>
      <p:sp>
        <p:nvSpPr>
          <p:cNvPr id="20517" name="Rectangle 68"/>
          <p:cNvSpPr>
            <a:spLocks/>
          </p:cNvSpPr>
          <p:nvPr/>
        </p:nvSpPr>
        <p:spPr bwMode="auto">
          <a:xfrm>
            <a:off x="2209800" y="4013200"/>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P1 (24)</a:t>
            </a:r>
          </a:p>
        </p:txBody>
      </p:sp>
      <p:sp>
        <p:nvSpPr>
          <p:cNvPr id="20518" name="Rectangle 69"/>
          <p:cNvSpPr>
            <a:spLocks/>
          </p:cNvSpPr>
          <p:nvPr/>
        </p:nvSpPr>
        <p:spPr bwMode="auto">
          <a:xfrm>
            <a:off x="2209800" y="4572000"/>
            <a:ext cx="223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3</a:t>
            </a:r>
          </a:p>
        </p:txBody>
      </p:sp>
      <p:sp>
        <p:nvSpPr>
          <p:cNvPr id="20519" name="Rectangle 70"/>
          <p:cNvSpPr>
            <a:spLocks/>
          </p:cNvSpPr>
          <p:nvPr/>
        </p:nvSpPr>
        <p:spPr bwMode="auto">
          <a:xfrm>
            <a:off x="6019800" y="4572000"/>
            <a:ext cx="4365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27</a:t>
            </a:r>
          </a:p>
        </p:txBody>
      </p:sp>
      <p:sp>
        <p:nvSpPr>
          <p:cNvPr id="20520" name="Rectangle 71"/>
          <p:cNvSpPr>
            <a:spLocks/>
          </p:cNvSpPr>
          <p:nvPr/>
        </p:nvSpPr>
        <p:spPr bwMode="auto">
          <a:xfrm>
            <a:off x="1600200" y="4419600"/>
            <a:ext cx="762000" cy="152400"/>
          </a:xfrm>
          <a:prstGeom prst="rect">
            <a:avLst/>
          </a:prstGeom>
          <a:solidFill>
            <a:srgbClr val="FF6600"/>
          </a:solidFill>
          <a:ln w="9525">
            <a:solidFill>
              <a:schemeClr val="tx1"/>
            </a:solidFill>
            <a:round/>
            <a:headEnd/>
            <a:tailEnd/>
          </a:ln>
        </p:spPr>
        <p:txBody>
          <a:bodyPr lIns="0" tIns="0" rIns="0" bIns="0"/>
          <a:lstStyle/>
          <a:p>
            <a:endParaRPr lang="en-US"/>
          </a:p>
        </p:txBody>
      </p:sp>
      <p:sp>
        <p:nvSpPr>
          <p:cNvPr id="20521" name="Rectangle 72"/>
          <p:cNvSpPr>
            <a:spLocks/>
          </p:cNvSpPr>
          <p:nvPr/>
        </p:nvSpPr>
        <p:spPr bwMode="auto">
          <a:xfrm>
            <a:off x="1557338" y="4038600"/>
            <a:ext cx="804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P2 (3)</a:t>
            </a:r>
          </a:p>
        </p:txBody>
      </p:sp>
      <p:sp>
        <p:nvSpPr>
          <p:cNvPr id="20522" name="Rectangle 73"/>
          <p:cNvSpPr>
            <a:spLocks/>
          </p:cNvSpPr>
          <p:nvPr/>
        </p:nvSpPr>
        <p:spPr bwMode="auto">
          <a:xfrm>
            <a:off x="6248400" y="40386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latin typeface="Arial" charset="0"/>
                <a:cs typeface="Arial" charset="0"/>
                <a:sym typeface="Arial" charset="0"/>
              </a:rPr>
              <a:t>P3 (4)</a:t>
            </a:r>
          </a:p>
        </p:txBody>
      </p:sp>
      <p:sp>
        <p:nvSpPr>
          <p:cNvPr id="20523" name="Rectangle 74"/>
          <p:cNvSpPr>
            <a:spLocks/>
          </p:cNvSpPr>
          <p:nvPr/>
        </p:nvSpPr>
        <p:spPr bwMode="auto">
          <a:xfrm>
            <a:off x="6248400" y="4419600"/>
            <a:ext cx="990600" cy="152400"/>
          </a:xfrm>
          <a:prstGeom prst="rect">
            <a:avLst/>
          </a:prstGeom>
          <a:solidFill>
            <a:srgbClr val="B2B2B2"/>
          </a:solidFill>
          <a:ln w="9525">
            <a:solidFill>
              <a:schemeClr val="tx1"/>
            </a:solidFill>
            <a:round/>
            <a:headEnd/>
            <a:tailEnd/>
          </a:ln>
        </p:spPr>
        <p:txBody>
          <a:bodyPr lIns="0" tIns="0" rIns="0" bIns="0"/>
          <a:lstStyle/>
          <a:p>
            <a:endParaRPr lang="en-US"/>
          </a:p>
        </p:txBody>
      </p:sp>
      <p:sp>
        <p:nvSpPr>
          <p:cNvPr id="20524" name="Rectangle 75"/>
          <p:cNvSpPr>
            <a:spLocks/>
          </p:cNvSpPr>
          <p:nvPr/>
        </p:nvSpPr>
        <p:spPr bwMode="auto">
          <a:xfrm>
            <a:off x="1219200" y="4978400"/>
            <a:ext cx="2909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dirty="0">
                <a:latin typeface="Arial" charset="0"/>
                <a:cs typeface="Arial" charset="0"/>
                <a:sym typeface="Arial" charset="0"/>
              </a:rPr>
              <a:t>P1 waiting time: 3-3=0</a:t>
            </a:r>
          </a:p>
          <a:p>
            <a:pPr marL="39688"/>
            <a:r>
              <a:rPr lang="en-US" sz="2000" dirty="0">
                <a:latin typeface="Arial" charset="0"/>
                <a:cs typeface="Arial" charset="0"/>
                <a:sym typeface="Arial" charset="0"/>
              </a:rPr>
              <a:t>P2 waiting time: 0</a:t>
            </a:r>
          </a:p>
          <a:p>
            <a:pPr marL="39688"/>
            <a:r>
              <a:rPr lang="en-US" sz="2000" dirty="0">
                <a:latin typeface="Arial" charset="0"/>
                <a:cs typeface="Arial" charset="0"/>
                <a:sym typeface="Arial" charset="0"/>
              </a:rPr>
              <a:t>P3 waiting time: 27-7=20</a:t>
            </a:r>
          </a:p>
        </p:txBody>
      </p:sp>
      <p:sp>
        <p:nvSpPr>
          <p:cNvPr id="22604" name="Rectangle 76"/>
          <p:cNvSpPr>
            <a:spLocks/>
          </p:cNvSpPr>
          <p:nvPr/>
        </p:nvSpPr>
        <p:spPr bwMode="auto">
          <a:xfrm>
            <a:off x="4419600" y="5080000"/>
            <a:ext cx="3692525" cy="738188"/>
          </a:xfrm>
          <a:prstGeom prst="rect">
            <a:avLst/>
          </a:prstGeom>
          <a:noFill/>
          <a:ln w="12700" cap="flat">
            <a:noFill/>
            <a:miter lim="800000"/>
            <a:headEnd type="none" w="med" len="med"/>
            <a:tailEnd type="none" w="med" len="med"/>
          </a:ln>
        </p:spPr>
        <p:txBody>
          <a:bodyPr wrap="none" lIns="0" tIns="0" rIns="40639" bIns="0">
            <a:spAutoFit/>
          </a:bodyPr>
          <a:lstStyle/>
          <a:p>
            <a:pPr marL="39688">
              <a:defRPr/>
            </a:pPr>
            <a:r>
              <a:rPr lang="en-US" sz="2400" dirty="0">
                <a:latin typeface="+mn-lt"/>
                <a:ea typeface="+mn-ea"/>
                <a:cs typeface="Arial" pitchFamily="34" charset="0"/>
                <a:sym typeface="Arial" pitchFamily="34" charset="0"/>
              </a:rPr>
              <a:t>The average waiting time: </a:t>
            </a:r>
            <a:br>
              <a:rPr lang="en-US" sz="2400" dirty="0">
                <a:latin typeface="+mn-lt"/>
                <a:ea typeface="+mn-ea"/>
                <a:cs typeface="Arial" pitchFamily="34" charset="0"/>
                <a:sym typeface="Arial" pitchFamily="34" charset="0"/>
              </a:rPr>
            </a:br>
            <a:r>
              <a:rPr lang="en-US" sz="2400" dirty="0">
                <a:latin typeface="+mn-lt"/>
                <a:ea typeface="+mn-ea"/>
                <a:cs typeface="Arial" pitchFamily="34" charset="0"/>
                <a:sym typeface="Arial" pitchFamily="34" charset="0"/>
              </a:rPr>
              <a:t>       </a:t>
            </a:r>
            <a:r>
              <a:rPr lang="en-US" sz="2400" dirty="0">
                <a:latin typeface="+mn-lt"/>
                <a:ea typeface="+mn-ea"/>
                <a:cs typeface="Tahoma" pitchFamily="34" charset="0"/>
              </a:rPr>
              <a:t>(0+0+20)/3=6.67</a:t>
            </a:r>
            <a:endParaRPr lang="en-US" sz="2400" dirty="0">
              <a:latin typeface="+mn-lt"/>
              <a:ea typeface="+mn-ea"/>
              <a:cs typeface="Arial" pitchFamily="34" charset="0"/>
              <a:sym typeface="Arial" pitchFamily="34" charset="0"/>
            </a:endParaRPr>
          </a:p>
        </p:txBody>
      </p:sp>
      <p:sp>
        <p:nvSpPr>
          <p:cNvPr id="20528" name="Rectangle 70"/>
          <p:cNvSpPr>
            <a:spLocks/>
          </p:cNvSpPr>
          <p:nvPr/>
        </p:nvSpPr>
        <p:spPr bwMode="auto">
          <a:xfrm>
            <a:off x="7031038" y="4572000"/>
            <a:ext cx="366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31</a:t>
            </a:r>
          </a:p>
        </p:txBody>
      </p:sp>
      <p:sp>
        <p:nvSpPr>
          <p:cNvPr id="20529" name="Line 65"/>
          <p:cNvSpPr>
            <a:spLocks noChangeShapeType="1"/>
          </p:cNvSpPr>
          <p:nvPr/>
        </p:nvSpPr>
        <p:spPr bwMode="auto">
          <a:xfrm>
            <a:off x="1600200" y="4572000"/>
            <a:ext cx="6096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530" name="Rectangle 77"/>
          <p:cNvSpPr>
            <a:spLocks/>
          </p:cNvSpPr>
          <p:nvPr/>
        </p:nvSpPr>
        <p:spPr bwMode="auto">
          <a:xfrm>
            <a:off x="1143000" y="3578225"/>
            <a:ext cx="716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2000">
                <a:solidFill>
                  <a:srgbClr val="C00000"/>
                </a:solidFill>
                <a:latin typeface="Arial" charset="0"/>
                <a:cs typeface="Arial" charset="0"/>
                <a:sym typeface="Arial" charset="0"/>
              </a:rPr>
              <a:t>What if the arrival times of P1 and P2 are swapped?</a:t>
            </a:r>
          </a:p>
        </p:txBody>
      </p:sp>
    </p:spTree>
    <p:extLst>
      <p:ext uri="{BB962C8B-B14F-4D97-AF65-F5344CB8AC3E}">
        <p14:creationId xmlns:p14="http://schemas.microsoft.com/office/powerpoint/2010/main" val="1852980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6"/>
          <p:cNvSpPr>
            <a:spLocks noGrp="1" noChangeArrowheads="1"/>
          </p:cNvSpPr>
          <p:nvPr>
            <p:ph type="title"/>
          </p:nvPr>
        </p:nvSpPr>
        <p:spPr/>
        <p:txBody>
          <a:bodyPr/>
          <a:lstStyle/>
          <a:p>
            <a:r>
              <a:rPr lang="en-US" dirty="0"/>
              <a:t>Problems with FCFS</a:t>
            </a:r>
          </a:p>
        </p:txBody>
      </p:sp>
      <p:sp>
        <p:nvSpPr>
          <p:cNvPr id="23559" name="Rectangle 7"/>
          <p:cNvSpPr>
            <a:spLocks noGrp="1" noChangeArrowheads="1"/>
          </p:cNvSpPr>
          <p:nvPr>
            <p:ph type="body" sz="quarter" idx="10"/>
          </p:nvPr>
        </p:nvSpPr>
        <p:spPr/>
        <p:txBody>
          <a:bodyPr>
            <a:normAutofit/>
          </a:bodyPr>
          <a:lstStyle/>
          <a:p>
            <a:pPr>
              <a:defRPr/>
            </a:pPr>
            <a:r>
              <a:rPr lang="en-US" dirty="0" smtClean="0">
                <a:ea typeface="+mn-ea"/>
              </a:rPr>
              <a:t>Not optimal </a:t>
            </a:r>
            <a:r>
              <a:rPr lang="en-US" dirty="0" smtClean="0"/>
              <a:t>mean response time</a:t>
            </a:r>
          </a:p>
          <a:p>
            <a:pPr lvl="1">
              <a:defRPr/>
            </a:pPr>
            <a:r>
              <a:rPr lang="en-US" dirty="0" smtClean="0">
                <a:ea typeface="+mn-ea"/>
              </a:rPr>
              <a:t>Schedule depends on order jobs happen to arrive</a:t>
            </a:r>
          </a:p>
          <a:p>
            <a:pPr lvl="1">
              <a:defRPr/>
            </a:pPr>
            <a:r>
              <a:rPr lang="en-US" dirty="0" smtClean="0">
                <a:ea typeface="+mn-ea"/>
              </a:rPr>
              <a:t>How would you fix that?</a:t>
            </a:r>
          </a:p>
          <a:p>
            <a:pPr lvl="2">
              <a:defRPr/>
            </a:pPr>
            <a:r>
              <a:rPr lang="en-US" dirty="0" smtClean="0">
                <a:ea typeface="+mn-ea"/>
              </a:rPr>
              <a:t>Shortest Job First (best you can do without preemption)</a:t>
            </a:r>
          </a:p>
          <a:p>
            <a:pPr>
              <a:defRPr/>
            </a:pPr>
            <a:r>
              <a:rPr lang="en-US" dirty="0" smtClean="0"/>
              <a:t>Long job may cause long wait for others</a:t>
            </a:r>
          </a:p>
          <a:p>
            <a:pPr>
              <a:defRPr/>
            </a:pPr>
            <a:r>
              <a:rPr lang="en-US" dirty="0" smtClean="0">
                <a:ea typeface="+mn-ea"/>
              </a:rPr>
              <a:t>Poor parallelism</a:t>
            </a:r>
          </a:p>
          <a:p>
            <a:pPr lvl="1">
              <a:defRPr/>
            </a:pPr>
            <a:r>
              <a:rPr lang="en-US" dirty="0" smtClean="0"/>
              <a:t>May </a:t>
            </a:r>
            <a:r>
              <a:rPr lang="en-US" dirty="0"/>
              <a:t>have low CPU and I/O device </a:t>
            </a:r>
            <a:r>
              <a:rPr lang="en-US" dirty="0" smtClean="0"/>
              <a:t>utilization</a:t>
            </a:r>
            <a:endParaRPr lang="en-US" dirty="0" smtClean="0">
              <a:ea typeface="+mn-ea"/>
            </a:endParaRPr>
          </a:p>
        </p:txBody>
      </p:sp>
    </p:spTree>
    <p:extLst>
      <p:ext uri="{BB962C8B-B14F-4D97-AF65-F5344CB8AC3E}">
        <p14:creationId xmlns:p14="http://schemas.microsoft.com/office/powerpoint/2010/main" val="19108235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p:bldLst>
  </p:timing>
</p:sld>
</file>

<file path=ppt/theme/theme1.xml><?xml version="1.0" encoding="utf-8"?>
<a:theme xmlns:a="http://schemas.openxmlformats.org/drawingml/2006/main" name="Orange lectur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 lecture.thmx</Template>
  <TotalTime>11267</TotalTime>
  <Words>3219</Words>
  <Application>Microsoft Macintosh PowerPoint</Application>
  <PresentationFormat>On-screen Show (4:3)</PresentationFormat>
  <Paragraphs>721</Paragraphs>
  <Slides>46</Slides>
  <Notes>6</Notes>
  <HiddenSlides>5</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Orange lecture</vt:lpstr>
      <vt:lpstr>Process Scheduling</vt:lpstr>
      <vt:lpstr>Process scheduling</vt:lpstr>
      <vt:lpstr>The basic scheduling decision</vt:lpstr>
      <vt:lpstr>Simplest scheduling algorithm: First Come First Serve (FCFS)</vt:lpstr>
      <vt:lpstr>FCFS Example</vt:lpstr>
      <vt:lpstr>FCFS Example</vt:lpstr>
      <vt:lpstr>FCFS Example</vt:lpstr>
      <vt:lpstr>FCFS Example</vt:lpstr>
      <vt:lpstr>Problems with FCFS</vt:lpstr>
      <vt:lpstr>FCFS: poor parallelism</vt:lpstr>
      <vt:lpstr>FCFS: poor parallelism</vt:lpstr>
      <vt:lpstr>Thus far: Batch scheduling</vt:lpstr>
      <vt:lpstr>Interactive Scheduling</vt:lpstr>
      <vt:lpstr>Round-robin </vt:lpstr>
      <vt:lpstr>Round-robin: Example</vt:lpstr>
      <vt:lpstr>Round-robin: Example</vt:lpstr>
      <vt:lpstr>Round-robin: Summary</vt:lpstr>
      <vt:lpstr>Choosing the time quantum</vt:lpstr>
      <vt:lpstr>Choosing the time quantum</vt:lpstr>
      <vt:lpstr>Example: Linux scheduler</vt:lpstr>
      <vt:lpstr>Setting priorities: nice</vt:lpstr>
      <vt:lpstr>Working with priorities in C</vt:lpstr>
      <vt:lpstr>Experiment: scheduling in practice</vt:lpstr>
      <vt:lpstr>Experiment: results on linux.ews</vt:lpstr>
      <vt:lpstr>Experiment: results on Mac OS X</vt:lpstr>
      <vt:lpstr>Experiment: results</vt:lpstr>
      <vt:lpstr>Experiment: results</vt:lpstr>
      <vt:lpstr>Take-away point: unpredictability</vt:lpstr>
      <vt:lpstr>Preemptive fixed priority scheduling</vt:lpstr>
      <vt:lpstr>Priority Scheduling: Example</vt:lpstr>
      <vt:lpstr>Priority Scheduling: Example</vt:lpstr>
      <vt:lpstr>POSIX real-time scheduling</vt:lpstr>
      <vt:lpstr>Scheduling is not clear-cut</vt:lpstr>
      <vt:lpstr>Scheduling: Issues to remember</vt:lpstr>
      <vt:lpstr>Appendix</vt:lpstr>
      <vt:lpstr>Posix scheduling interfaces</vt:lpstr>
      <vt:lpstr>Posix scheduling interfaces</vt:lpstr>
      <vt:lpstr>Posix scheduling interfaces</vt:lpstr>
      <vt:lpstr>Posix scheduling interfaces</vt:lpstr>
      <vt:lpstr>Posix scheduling interfaces</vt:lpstr>
      <vt:lpstr>Scheduling:  multimedia applications</vt:lpstr>
      <vt:lpstr>Announcements</vt:lpstr>
      <vt:lpstr>Today</vt:lpstr>
      <vt:lpstr>Choosing the time quantum</vt:lpstr>
      <vt:lpstr>Choosing the time quantum</vt:lpstr>
      <vt:lpstr>Choosing the time quantum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rhk</dc:creator>
  <cp:lastModifiedBy>Philip Godfrey</cp:lastModifiedBy>
  <cp:revision>582</cp:revision>
  <cp:lastPrinted>2014-03-05T15:17:56Z</cp:lastPrinted>
  <dcterms:created xsi:type="dcterms:W3CDTF">2009-04-22T19:24:48Z</dcterms:created>
  <dcterms:modified xsi:type="dcterms:W3CDTF">2014-03-05T15:27:44Z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