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34"/>
  </p:notesMasterIdLst>
  <p:sldIdLst>
    <p:sldId id="257" r:id="rId2"/>
    <p:sldId id="312" r:id="rId3"/>
    <p:sldId id="334" r:id="rId4"/>
    <p:sldId id="258" r:id="rId5"/>
    <p:sldId id="330" r:id="rId6"/>
    <p:sldId id="333" r:id="rId7"/>
    <p:sldId id="284" r:id="rId8"/>
    <p:sldId id="285" r:id="rId9"/>
    <p:sldId id="286" r:id="rId10"/>
    <p:sldId id="304" r:id="rId11"/>
    <p:sldId id="310" r:id="rId12"/>
    <p:sldId id="325" r:id="rId13"/>
    <p:sldId id="326" r:id="rId14"/>
    <p:sldId id="327" r:id="rId15"/>
    <p:sldId id="328" r:id="rId16"/>
    <p:sldId id="329" r:id="rId17"/>
    <p:sldId id="287" r:id="rId18"/>
    <p:sldId id="288" r:id="rId19"/>
    <p:sldId id="289" r:id="rId20"/>
    <p:sldId id="319" r:id="rId21"/>
    <p:sldId id="320" r:id="rId22"/>
    <p:sldId id="321" r:id="rId23"/>
    <p:sldId id="323" r:id="rId24"/>
    <p:sldId id="324" r:id="rId25"/>
    <p:sldId id="322" r:id="rId26"/>
    <p:sldId id="295" r:id="rId27"/>
    <p:sldId id="335" r:id="rId28"/>
    <p:sldId id="336" r:id="rId29"/>
    <p:sldId id="337" r:id="rId30"/>
    <p:sldId id="338" r:id="rId31"/>
    <p:sldId id="339" r:id="rId32"/>
    <p:sldId id="331" r:id="rId3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mn-cs"/>
      </a:defRPr>
    </a:lvl5pPr>
    <a:lvl6pPr marL="2286000" algn="l" defTabSz="457200" rtl="0" eaLnBrk="1" latinLnBrk="0" hangingPunct="1">
      <a:defRPr kern="1200">
        <a:solidFill>
          <a:schemeClr val="tx1"/>
        </a:solidFill>
        <a:latin typeface="Tahoma" charset="0"/>
        <a:ea typeface="ＭＳ Ｐゴシック" charset="0"/>
        <a:cs typeface="+mn-cs"/>
      </a:defRPr>
    </a:lvl6pPr>
    <a:lvl7pPr marL="2743200" algn="l" defTabSz="457200" rtl="0" eaLnBrk="1" latinLnBrk="0" hangingPunct="1">
      <a:defRPr kern="1200">
        <a:solidFill>
          <a:schemeClr val="tx1"/>
        </a:solidFill>
        <a:latin typeface="Tahoma" charset="0"/>
        <a:ea typeface="ＭＳ Ｐゴシック" charset="0"/>
        <a:cs typeface="+mn-cs"/>
      </a:defRPr>
    </a:lvl7pPr>
    <a:lvl8pPr marL="3200400" algn="l" defTabSz="457200" rtl="0" eaLnBrk="1" latinLnBrk="0" hangingPunct="1">
      <a:defRPr kern="1200">
        <a:solidFill>
          <a:schemeClr val="tx1"/>
        </a:solidFill>
        <a:latin typeface="Tahoma" charset="0"/>
        <a:ea typeface="ＭＳ Ｐゴシック" charset="0"/>
        <a:cs typeface="+mn-cs"/>
      </a:defRPr>
    </a:lvl8pPr>
    <a:lvl9pPr marL="3657600" algn="l" defTabSz="457200" rtl="0" eaLnBrk="1" latinLnBrk="0" hangingPunct="1">
      <a:defRPr kern="1200">
        <a:solidFill>
          <a:schemeClr val="tx1"/>
        </a:solidFill>
        <a:latin typeface="Tahom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B00"/>
    <a:srgbClr val="E55A2E"/>
    <a:srgbClr val="DB542B"/>
    <a:srgbClr val="FFFF99"/>
    <a:srgbClr val="0000FF"/>
    <a:srgbClr val="0099CC"/>
    <a:srgbClr val="FFCC66"/>
    <a:srgbClr val="FFCC99"/>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7" autoAdjust="0"/>
    <p:restoredTop sz="80429" autoAdjust="0"/>
  </p:normalViewPr>
  <p:slideViewPr>
    <p:cSldViewPr>
      <p:cViewPr varScale="1">
        <p:scale>
          <a:sx n="110" d="100"/>
          <a:sy n="110" d="100"/>
        </p:scale>
        <p:origin x="-8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68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1BEDE5D-08B0-FD4C-810C-A4470B8AF580}" type="slidenum">
              <a:rPr lang="en-US"/>
              <a:pPr/>
              <a:t>‹#›</a:t>
            </a:fld>
            <a:endParaRPr lang="en-US"/>
          </a:p>
        </p:txBody>
      </p:sp>
    </p:spTree>
    <p:extLst>
      <p:ext uri="{BB962C8B-B14F-4D97-AF65-F5344CB8AC3E}">
        <p14:creationId xmlns:p14="http://schemas.microsoft.com/office/powerpoint/2010/main" val="1597897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1</a:t>
            </a:fld>
            <a:endParaRPr lang="en-US"/>
          </a:p>
        </p:txBody>
      </p:sp>
    </p:spTree>
    <p:extLst>
      <p:ext uri="{BB962C8B-B14F-4D97-AF65-F5344CB8AC3E}">
        <p14:creationId xmlns:p14="http://schemas.microsoft.com/office/powerpoint/2010/main" val="259732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CLEAN UP FORMATTING ON THIS SLIDE</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16</a:t>
            </a:fld>
            <a:endParaRPr lang="en-US"/>
          </a:p>
        </p:txBody>
      </p:sp>
    </p:spTree>
    <p:extLst>
      <p:ext uri="{BB962C8B-B14F-4D97-AF65-F5344CB8AC3E}">
        <p14:creationId xmlns:p14="http://schemas.microsoft.com/office/powerpoint/2010/main" val="16761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This slide needs some revision.  There</a:t>
            </a:r>
            <a:r>
              <a:rPr lang="en-US" baseline="0" dirty="0" smtClean="0"/>
              <a:t> was an old version (at the end of this doc) where these variables C and J were actually used; here, it doesn’t really make sense.  Also, the response time is not C even when the quantum is 0 ... this depends on the # of processes.  It is true when #processes = 2 and </a:t>
            </a:r>
            <a:r>
              <a:rPr lang="en-US" baseline="0" smtClean="0"/>
              <a:t>#cores = 1.</a:t>
            </a:r>
          </a:p>
        </p:txBody>
      </p:sp>
      <p:sp>
        <p:nvSpPr>
          <p:cNvPr id="4" name="Slide Number Placeholder 3"/>
          <p:cNvSpPr>
            <a:spLocks noGrp="1"/>
          </p:cNvSpPr>
          <p:nvPr>
            <p:ph type="sldNum" sz="quarter" idx="10"/>
          </p:nvPr>
        </p:nvSpPr>
        <p:spPr/>
        <p:txBody>
          <a:bodyPr/>
          <a:lstStyle/>
          <a:p>
            <a:fld id="{A1BEDE5D-08B0-FD4C-810C-A4470B8AF580}" type="slidenum">
              <a:rPr lang="en-US" smtClean="0"/>
              <a:pPr/>
              <a:t>18</a:t>
            </a:fld>
            <a:endParaRPr lang="en-US"/>
          </a:p>
        </p:txBody>
      </p:sp>
    </p:spTree>
    <p:extLst>
      <p:ext uri="{BB962C8B-B14F-4D97-AF65-F5344CB8AC3E}">
        <p14:creationId xmlns:p14="http://schemas.microsoft.com/office/powerpoint/2010/main" val="84982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sched.h</a:t>
            </a:r>
            <a:r>
              <a:rPr lang="en-US" dirty="0" smtClean="0"/>
              <a:t>&gt;</a:t>
            </a:r>
          </a:p>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endParaRPr lang="en-US" dirty="0" smtClean="0"/>
          </a:p>
          <a:p>
            <a:r>
              <a:rPr lang="en-US" dirty="0" err="1" smtClean="0"/>
              <a:t>int</a:t>
            </a:r>
            <a:r>
              <a:rPr lang="en-US" dirty="0" smtClean="0"/>
              <a:t> main() {</a:t>
            </a:r>
          </a:p>
          <a:p>
            <a:r>
              <a:rPr lang="en-US" dirty="0" smtClean="0"/>
              <a:t>        </a:t>
            </a:r>
            <a:r>
              <a:rPr lang="en-US" dirty="0" err="1" smtClean="0"/>
              <a:t>struct</a:t>
            </a:r>
            <a:r>
              <a:rPr lang="en-US" dirty="0" smtClean="0"/>
              <a:t> </a:t>
            </a:r>
            <a:r>
              <a:rPr lang="en-US" dirty="0" err="1" smtClean="0"/>
              <a:t>timespec</a:t>
            </a:r>
            <a:r>
              <a:rPr lang="en-US" dirty="0" smtClean="0"/>
              <a:t> t;</a:t>
            </a:r>
          </a:p>
          <a:p>
            <a:r>
              <a:rPr lang="en-US" dirty="0" smtClean="0"/>
              <a:t>        </a:t>
            </a:r>
            <a:r>
              <a:rPr lang="en-US" dirty="0" err="1" smtClean="0"/>
              <a:t>sched_rr_get_interval</a:t>
            </a:r>
            <a:r>
              <a:rPr lang="en-US" dirty="0" smtClean="0"/>
              <a:t>(0, &amp;t);</a:t>
            </a:r>
          </a:p>
          <a:p>
            <a:r>
              <a:rPr lang="en-US" dirty="0" smtClean="0"/>
              <a:t>        </a:t>
            </a:r>
            <a:r>
              <a:rPr lang="en-US" dirty="0" err="1" smtClean="0"/>
              <a:t>printf</a:t>
            </a:r>
            <a:r>
              <a:rPr lang="en-US" dirty="0" smtClean="0"/>
              <a:t>("</a:t>
            </a:r>
            <a:r>
              <a:rPr lang="en-US" dirty="0" err="1" smtClean="0"/>
              <a:t>sched_rr_get_interval</a:t>
            </a:r>
            <a:r>
              <a:rPr lang="en-US" dirty="0" smtClean="0"/>
              <a:t> says the time quantum is %d sec, %d </a:t>
            </a:r>
            <a:r>
              <a:rPr lang="en-US" dirty="0" err="1" smtClean="0"/>
              <a:t>nsec</a:t>
            </a:r>
            <a:r>
              <a:rPr lang="en-US" dirty="0" smtClean="0"/>
              <a:t>\n", </a:t>
            </a:r>
            <a:r>
              <a:rPr lang="en-US" dirty="0" err="1" smtClean="0"/>
              <a:t>t.tv_sec</a:t>
            </a:r>
            <a:r>
              <a:rPr lang="en-US" dirty="0" smtClean="0"/>
              <a:t>, </a:t>
            </a:r>
            <a:r>
              <a:rPr lang="en-US" dirty="0" err="1" smtClean="0"/>
              <a:t>t.tv_nsec</a:t>
            </a:r>
            <a:r>
              <a:rPr lang="en-US" dirty="0" smtClean="0"/>
              <a:t>);</a:t>
            </a:r>
          </a:p>
          <a:p>
            <a:r>
              <a:rPr lang="en-US" dirty="0" smtClean="0"/>
              <a:t>}</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19</a:t>
            </a:fld>
            <a:endParaRPr lang="en-US"/>
          </a:p>
        </p:txBody>
      </p:sp>
    </p:spTree>
    <p:extLst>
      <p:ext uri="{BB962C8B-B14F-4D97-AF65-F5344CB8AC3E}">
        <p14:creationId xmlns:p14="http://schemas.microsoft.com/office/powerpoint/2010/main" val="127668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full code appears in a file</a:t>
            </a:r>
            <a:r>
              <a:rPr lang="en-US" baseline="0" dirty="0" smtClean="0"/>
              <a:t> linked off the web page.</a:t>
            </a:r>
            <a:endParaRPr lang="en-US" dirty="0" smtClean="0"/>
          </a:p>
          <a:p>
            <a:endParaRPr lang="en-US" dirty="0" smtClean="0"/>
          </a:p>
          <a:p>
            <a:r>
              <a:rPr lang="en-US" dirty="0" smtClean="0"/>
              <a:t>NOTE: This is not exactly showing us what is in one quantum.  It’s possible</a:t>
            </a:r>
            <a:r>
              <a:rPr lang="en-US" baseline="0" dirty="0" smtClean="0"/>
              <a:t> that thread 1 prints some stuff, then we switch to thread 2 but not long enough for it to print anything, then back to thread 1 where we print more ... all of which appears to be one quantum for thread 1.  Or, perhaps there are threads running other than those that we run in this program.  But, this should demonstrate the main idea.</a:t>
            </a:r>
          </a:p>
          <a:p>
            <a:endParaRPr lang="en-US" dirty="0" smtClean="0"/>
          </a:p>
          <a:p>
            <a:r>
              <a:rPr lang="en-US" dirty="0" err="1" smtClean="0"/>
              <a:t>Protip</a:t>
            </a:r>
            <a:r>
              <a:rPr lang="en-US" dirty="0" smtClean="0"/>
              <a:t>: if you’re using</a:t>
            </a:r>
            <a:r>
              <a:rPr lang="en-US" baseline="0" dirty="0" smtClean="0"/>
              <a:t> </a:t>
            </a:r>
            <a:r>
              <a:rPr lang="en-US" baseline="0" dirty="0" err="1" smtClean="0"/>
              <a:t>TextMate</a:t>
            </a:r>
            <a:r>
              <a:rPr lang="en-US" baseline="0" dirty="0" smtClean="0"/>
              <a:t> on Mac, here’s how to copy text using its syntax highlighting:</a:t>
            </a:r>
          </a:p>
          <a:p>
            <a:r>
              <a:rPr lang="en-US" dirty="0" smtClean="0"/>
              <a:t>https://</a:t>
            </a:r>
            <a:r>
              <a:rPr lang="en-US" dirty="0" err="1" smtClean="0"/>
              <a:t>github.com</a:t>
            </a:r>
            <a:r>
              <a:rPr lang="en-US" dirty="0" smtClean="0"/>
              <a:t>/</a:t>
            </a:r>
            <a:r>
              <a:rPr lang="en-US" dirty="0" err="1" smtClean="0"/>
              <a:t>drnic</a:t>
            </a:r>
            <a:r>
              <a:rPr lang="en-US" dirty="0" smtClean="0"/>
              <a:t>/copy-as-rtf-</a:t>
            </a:r>
            <a:r>
              <a:rPr lang="en-US" dirty="0" err="1" smtClean="0"/>
              <a:t>tmbundle</a:t>
            </a:r>
            <a:endParaRPr lang="en-US" dirty="0" smtClean="0"/>
          </a:p>
          <a:p>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20</a:t>
            </a:fld>
            <a:endParaRPr lang="en-US"/>
          </a:p>
        </p:txBody>
      </p:sp>
    </p:spTree>
    <p:extLst>
      <p:ext uri="{BB962C8B-B14F-4D97-AF65-F5344CB8AC3E}">
        <p14:creationId xmlns:p14="http://schemas.microsoft.com/office/powerpoint/2010/main" val="101783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behavior</a:t>
            </a:r>
            <a:r>
              <a:rPr lang="en-US" baseline="0" dirty="0" smtClean="0"/>
              <a:t> here is somewhat different than when we view it in the terminal, because it’s a different scenario – here we were writing to a file, and processing results after.</a:t>
            </a:r>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23</a:t>
            </a:fld>
            <a:endParaRPr lang="en-US"/>
          </a:p>
        </p:txBody>
      </p:sp>
    </p:spTree>
    <p:extLst>
      <p:ext uri="{BB962C8B-B14F-4D97-AF65-F5344CB8AC3E}">
        <p14:creationId xmlns:p14="http://schemas.microsoft.com/office/powerpoint/2010/main" val="372447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BEDE5D-08B0-FD4C-810C-A4470B8AF580}" type="slidenum">
              <a:rPr lang="en-US" smtClean="0"/>
              <a:pPr/>
              <a:t>27</a:t>
            </a:fld>
            <a:endParaRPr lang="en-US"/>
          </a:p>
        </p:txBody>
      </p:sp>
    </p:spTree>
    <p:extLst>
      <p:ext uri="{BB962C8B-B14F-4D97-AF65-F5344CB8AC3E}">
        <p14:creationId xmlns:p14="http://schemas.microsoft.com/office/powerpoint/2010/main" val="259732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Museo 500"/>
                <a:cs typeface="Museo 50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a:prstGeom prst="rect">
            <a:avLst/>
          </a:prstGeom>
        </p:spPr>
        <p:txBody>
          <a:bodyPr/>
          <a:lstStyle>
            <a:lvl1pPr marL="0" indent="0" algn="l">
              <a:buNone/>
              <a:defRPr sz="2000" b="0">
                <a:latin typeface="Gill Sans MT"/>
                <a:cs typeface="Gill Sans M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382000" cy="1362075"/>
          </a:xfrm>
        </p:spPr>
        <p:txBody>
          <a:bodyPr anchor="t"/>
          <a:lstStyle>
            <a:lvl1pPr algn="ctr">
              <a:defRPr sz="4000" b="1" cap="none">
                <a:solidFill>
                  <a:srgbClr val="EE6E12"/>
                </a:solidFill>
                <a:latin typeface="Museo 500"/>
                <a:cs typeface="Museo 500"/>
              </a:defRPr>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 name="Text Placeholder 6"/>
          <p:cNvSpPr>
            <a:spLocks noGrp="1"/>
          </p:cNvSpPr>
          <p:nvPr>
            <p:ph type="body" sz="quarter" idx="10"/>
          </p:nvPr>
        </p:nvSpPr>
        <p:spPr>
          <a:xfrm>
            <a:off x="374091" y="1524000"/>
            <a:ext cx="8388909" cy="4953000"/>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 name="Rectangle 7"/>
          <p:cNvSpPr/>
          <p:nvPr/>
        </p:nvSpPr>
        <p:spPr>
          <a:xfrm>
            <a:off x="8830843" y="6611779"/>
            <a:ext cx="342462"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Gill Sans MT"/>
                <a:ea typeface="ＭＳ Ｐゴシック" pitchFamily="-96" charset="-128"/>
                <a:cs typeface="Gill Sans MT"/>
              </a:rPr>
              <a:pPr/>
              <a:t>‹#›</a:t>
            </a:fld>
            <a:endParaRPr lang="en-US" dirty="0">
              <a:latin typeface="Gill Sans MT"/>
              <a:cs typeface="Gill Sans MT"/>
            </a:endParaRPr>
          </a:p>
        </p:txBody>
      </p:sp>
      <p:sp>
        <p:nvSpPr>
          <p:cNvPr id="2" name="Text Placeholder 1"/>
          <p:cNvSpPr>
            <a:spLocks noGrp="1"/>
          </p:cNvSpPr>
          <p:nvPr>
            <p:ph type="body" idx="1"/>
          </p:nvPr>
        </p:nvSpPr>
        <p:spPr>
          <a:xfrm>
            <a:off x="374090" y="1524000"/>
            <a:ext cx="8388910" cy="4953000"/>
          </a:xfrm>
          <a:prstGeom prst="rect">
            <a:avLst/>
          </a:prstGeom>
        </p:spPr>
        <p:txBody>
          <a:bodyPr vert="horz" lIns="91440" tIns="45720" rIns="91440" bIns="45720" rtlCol="0">
            <a:normAutofit/>
          </a:bodyPr>
          <a:lstStyle/>
          <a:p>
            <a:pPr lvl="0"/>
            <a:r>
              <a:rPr lang="en-US" dirty="0" smtClean="0"/>
              <a:t>Text</a:t>
            </a:r>
          </a:p>
          <a:p>
            <a:pPr lvl="1"/>
            <a:r>
              <a:rPr lang="en-US" dirty="0" smtClean="0"/>
              <a:t>More text</a:t>
            </a:r>
          </a:p>
          <a:p>
            <a:pPr lvl="2"/>
            <a:r>
              <a:rPr lang="en-US" dirty="0" smtClean="0"/>
              <a:t>Still more text</a:t>
            </a:r>
            <a:endParaRPr lang="en-US" dirty="0"/>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Lst>
  <p:timing>
    <p:tnLst>
      <p:par>
        <p:cTn xmlns:p14="http://schemas.microsoft.com/office/powerpoint/2010/main" id="1" dur="indefinite" restart="never" nodeType="tmRoot"/>
      </p:par>
    </p:tnLst>
  </p:timing>
  <p:hf hdr="0" dt="0"/>
  <p:txStyles>
    <p:titleStyle>
      <a:lvl1pPr marL="0" indent="0" algn="l" rtl="0" eaLnBrk="1" fontAlgn="base" hangingPunct="1">
        <a:spcBef>
          <a:spcPct val="0"/>
        </a:spcBef>
        <a:spcAft>
          <a:spcPct val="0"/>
        </a:spcAft>
        <a:defRPr sz="3600" b="1">
          <a:solidFill>
            <a:srgbClr val="EE6E12"/>
          </a:solidFill>
          <a:latin typeface="Museo 500"/>
          <a:ea typeface="+mj-ea"/>
          <a:cs typeface="Museo 50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0" indent="0" algn="l" rtl="0" eaLnBrk="1" fontAlgn="base" hangingPunct="1">
        <a:spcBef>
          <a:spcPts val="1800"/>
        </a:spcBef>
        <a:spcAft>
          <a:spcPct val="0"/>
        </a:spcAft>
        <a:buClr>
          <a:schemeClr val="bg1"/>
        </a:buClr>
        <a:buSzPct val="25000"/>
        <a:buFont typeface="Arial"/>
        <a:buNone/>
        <a:defRPr sz="2500" b="0">
          <a:solidFill>
            <a:schemeClr val="tx1"/>
          </a:solidFill>
          <a:latin typeface="Gill Sans MT"/>
          <a:ea typeface="+mn-ea"/>
          <a:cs typeface="Gill Sans MT"/>
        </a:defRPr>
      </a:lvl1pPr>
      <a:lvl2pPr marL="715963" indent="-273050" algn="l" rtl="0" eaLnBrk="1" fontAlgn="base" hangingPunct="1">
        <a:spcBef>
          <a:spcPts val="480"/>
        </a:spcBef>
        <a:spcAft>
          <a:spcPct val="0"/>
        </a:spcAft>
        <a:buClrTx/>
        <a:buSzPct val="110000"/>
        <a:buFont typeface="Arial"/>
        <a:buChar char="•"/>
        <a:defRPr sz="2000" baseline="0">
          <a:solidFill>
            <a:schemeClr val="tx1"/>
          </a:solidFill>
          <a:latin typeface="Gill Sans MT"/>
          <a:cs typeface="Gill Sans MT"/>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Gill Sans MT"/>
          <a:cs typeface="Gill Sans MT"/>
        </a:defRPr>
      </a:lvl3pPr>
      <a:lvl4pPr marL="1600200" indent="-228600" algn="l" rtl="0" eaLnBrk="1" fontAlgn="base" hangingPunct="1">
        <a:spcBef>
          <a:spcPct val="20000"/>
        </a:spcBef>
        <a:spcAft>
          <a:spcPct val="0"/>
        </a:spcAft>
        <a:buChar char="–"/>
        <a:defRPr sz="2000">
          <a:solidFill>
            <a:schemeClr val="tx1"/>
          </a:solidFill>
          <a:latin typeface="Gill Sans"/>
          <a:cs typeface="Gill Sans"/>
        </a:defRPr>
      </a:lvl4pPr>
      <a:lvl5pPr marL="2057400" indent="-228600" algn="l" rtl="0" eaLnBrk="1" fontAlgn="base" hangingPunct="1">
        <a:spcBef>
          <a:spcPct val="20000"/>
        </a:spcBef>
        <a:spcAft>
          <a:spcPct val="0"/>
        </a:spcAft>
        <a:buChar char="»"/>
        <a:defRPr sz="2000">
          <a:solidFill>
            <a:schemeClr val="tx1"/>
          </a:solidFill>
          <a:latin typeface="Gill Sans"/>
          <a:cs typeface="Gill Sans"/>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ChangeArrowheads="1"/>
          </p:cNvSpPr>
          <p:nvPr>
            <p:ph type="ctrTitle"/>
          </p:nvPr>
        </p:nvSpPr>
        <p:spPr/>
        <p:txBody>
          <a:bodyPr/>
          <a:lstStyle/>
          <a:p>
            <a:r>
              <a:rPr lang="en-US" dirty="0"/>
              <a:t>Process </a:t>
            </a:r>
            <a:r>
              <a:rPr lang="en-US" dirty="0" smtClean="0"/>
              <a:t>Scheduling &amp;</a:t>
            </a:r>
            <a:br>
              <a:rPr lang="en-US" dirty="0" smtClean="0"/>
            </a:br>
            <a:r>
              <a:rPr lang="en-US" dirty="0" smtClean="0"/>
              <a:t>Synchronization intro</a:t>
            </a:r>
            <a:endParaRPr lang="en-US" dirty="0"/>
          </a:p>
        </p:txBody>
      </p:sp>
      <p:sp>
        <p:nvSpPr>
          <p:cNvPr id="2" name="Subtitle 1"/>
          <p:cNvSpPr>
            <a:spLocks noGrp="1"/>
          </p:cNvSpPr>
          <p:nvPr>
            <p:ph type="subTitle" idx="1"/>
          </p:nvPr>
        </p:nvSpPr>
        <p:spPr/>
        <p:txBody>
          <a:bodyPr/>
          <a:lstStyle/>
          <a:p>
            <a:r>
              <a:rPr lang="en-US" dirty="0"/>
              <a:t>CS 241</a:t>
            </a:r>
          </a:p>
          <a:p>
            <a:r>
              <a:rPr lang="en-US" dirty="0"/>
              <a:t>February </a:t>
            </a:r>
            <a:r>
              <a:rPr lang="en-US" dirty="0" smtClean="0"/>
              <a:t>29, </a:t>
            </a:r>
            <a:r>
              <a:rPr lang="en-US" dirty="0"/>
              <a:t>2012</a:t>
            </a:r>
          </a:p>
          <a:p>
            <a:r>
              <a:rPr lang="en-US" dirty="0">
                <a:solidFill>
                  <a:schemeClr val="bg1">
                    <a:lumMod val="75000"/>
                  </a:schemeClr>
                </a:solidFill>
              </a:rPr>
              <a:t>Copyright © University of Illinois CS 241 </a:t>
            </a:r>
            <a:r>
              <a:rPr lang="en-US" dirty="0" smtClean="0">
                <a:solidFill>
                  <a:schemeClr val="bg1">
                    <a:lumMod val="75000"/>
                  </a:schemeClr>
                </a:solidFill>
              </a:rPr>
              <a:t>Staff</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6"/>
          <p:cNvSpPr>
            <a:spLocks noGrp="1" noChangeArrowheads="1"/>
          </p:cNvSpPr>
          <p:nvPr>
            <p:ph type="title"/>
          </p:nvPr>
        </p:nvSpPr>
        <p:spPr/>
        <p:txBody>
          <a:bodyPr rIns="132080"/>
          <a:lstStyle/>
          <a:p>
            <a:r>
              <a:rPr lang="en-US" dirty="0"/>
              <a:t>Round-robin: Example</a:t>
            </a:r>
          </a:p>
        </p:txBody>
      </p:sp>
      <p:graphicFrame>
        <p:nvGraphicFramePr>
          <p:cNvPr id="33799" name="Group 7"/>
          <p:cNvGraphicFramePr>
            <a:graphicFrameLocks noGrp="1"/>
          </p:cNvGraphicFramePr>
          <p:nvPr/>
        </p:nvGraphicFramePr>
        <p:xfrm>
          <a:off x="949325" y="1981200"/>
          <a:ext cx="7661275" cy="1641475"/>
        </p:xfrm>
        <a:graphic>
          <a:graphicData uri="http://schemas.openxmlformats.org/drawingml/2006/table">
            <a:tbl>
              <a:tblPr/>
              <a:tblGrid>
                <a:gridCol w="1766888"/>
                <a:gridCol w="1885950"/>
                <a:gridCol w="1296987"/>
                <a:gridCol w="2711450"/>
              </a:tblGrid>
              <a:tr h="422275">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36899" name="Rectangle 65"/>
          <p:cNvSpPr>
            <a:spLocks/>
          </p:cNvSpPr>
          <p:nvPr/>
        </p:nvSpPr>
        <p:spPr bwMode="auto">
          <a:xfrm>
            <a:off x="669925" y="4684713"/>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grpSp>
        <p:nvGrpSpPr>
          <p:cNvPr id="36900" name="Group 46"/>
          <p:cNvGrpSpPr>
            <a:grpSpLocks/>
          </p:cNvGrpSpPr>
          <p:nvPr/>
        </p:nvGrpSpPr>
        <p:grpSpPr bwMode="auto">
          <a:xfrm>
            <a:off x="762000" y="4249738"/>
            <a:ext cx="381000" cy="398462"/>
            <a:chOff x="762000" y="4249579"/>
            <a:chExt cx="381000" cy="398621"/>
          </a:xfrm>
        </p:grpSpPr>
        <p:sp>
          <p:nvSpPr>
            <p:cNvPr id="36935" name="Rectangle 67"/>
            <p:cNvSpPr>
              <a:spLocks/>
            </p:cNvSpPr>
            <p:nvPr/>
          </p:nvSpPr>
          <p:spPr bwMode="auto">
            <a:xfrm>
              <a:off x="762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6" name="Rectangle 70"/>
            <p:cNvSpPr>
              <a:spLocks/>
            </p:cNvSpPr>
            <p:nvPr/>
          </p:nvSpPr>
          <p:spPr bwMode="auto">
            <a:xfrm>
              <a:off x="762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sp>
        <p:nvSpPr>
          <p:cNvPr id="36901" name="Rectangle 80"/>
          <p:cNvSpPr>
            <a:spLocks/>
          </p:cNvSpPr>
          <p:nvPr/>
        </p:nvSpPr>
        <p:spPr bwMode="auto">
          <a:xfrm>
            <a:off x="4343400" y="4724400"/>
            <a:ext cx="407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10</a:t>
            </a:r>
          </a:p>
        </p:txBody>
      </p:sp>
      <p:sp>
        <p:nvSpPr>
          <p:cNvPr id="36902" name="Rectangle 88"/>
          <p:cNvSpPr>
            <a:spLocks/>
          </p:cNvSpPr>
          <p:nvPr/>
        </p:nvSpPr>
        <p:spPr bwMode="auto">
          <a:xfrm>
            <a:off x="1219200" y="5029200"/>
            <a:ext cx="22288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4</a:t>
            </a:r>
          </a:p>
          <a:p>
            <a:pPr marL="39688"/>
            <a:r>
              <a:rPr lang="en-US" sz="2000">
                <a:latin typeface="Arial" charset="0"/>
                <a:cs typeface="Arial" charset="0"/>
                <a:sym typeface="Arial" charset="0"/>
              </a:rPr>
              <a:t>P2 waiting time: 6</a:t>
            </a:r>
          </a:p>
          <a:p>
            <a:pPr marL="39688"/>
            <a:r>
              <a:rPr lang="en-US" sz="2000">
                <a:latin typeface="Arial" charset="0"/>
                <a:cs typeface="Arial" charset="0"/>
                <a:sym typeface="Arial" charset="0"/>
              </a:rPr>
              <a:t>P3 waiting time: 6 </a:t>
            </a:r>
          </a:p>
        </p:txBody>
      </p:sp>
      <p:sp>
        <p:nvSpPr>
          <p:cNvPr id="36903" name="Rectangle 89"/>
          <p:cNvSpPr>
            <a:spLocks/>
          </p:cNvSpPr>
          <p:nvPr/>
        </p:nvSpPr>
        <p:spPr bwMode="auto">
          <a:xfrm>
            <a:off x="3886200" y="5181600"/>
            <a:ext cx="48561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r>
              <a:rPr lang="en-US" sz="2400">
                <a:latin typeface="Arial" charset="0"/>
                <a:cs typeface="Arial" charset="0"/>
                <a:sym typeface="Arial" charset="0"/>
              </a:rPr>
              <a:t>  (4+6+6)/3 = 5.33</a:t>
            </a:r>
          </a:p>
        </p:txBody>
      </p:sp>
      <p:grpSp>
        <p:nvGrpSpPr>
          <p:cNvPr id="36906" name="Group 49"/>
          <p:cNvGrpSpPr>
            <a:grpSpLocks/>
          </p:cNvGrpSpPr>
          <p:nvPr/>
        </p:nvGrpSpPr>
        <p:grpSpPr bwMode="auto">
          <a:xfrm>
            <a:off x="1905000" y="4249738"/>
            <a:ext cx="381000" cy="398462"/>
            <a:chOff x="1905000" y="4249579"/>
            <a:chExt cx="381000" cy="398621"/>
          </a:xfrm>
        </p:grpSpPr>
        <p:sp>
          <p:nvSpPr>
            <p:cNvPr id="36933" name="Rectangle 73"/>
            <p:cNvSpPr>
              <a:spLocks/>
            </p:cNvSpPr>
            <p:nvPr/>
          </p:nvSpPr>
          <p:spPr bwMode="auto">
            <a:xfrm>
              <a:off x="1905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4" name="Rectangle 70"/>
            <p:cNvSpPr>
              <a:spLocks/>
            </p:cNvSpPr>
            <p:nvPr/>
          </p:nvSpPr>
          <p:spPr bwMode="auto">
            <a:xfrm>
              <a:off x="1905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36907" name="Group 52"/>
          <p:cNvGrpSpPr>
            <a:grpSpLocks/>
          </p:cNvGrpSpPr>
          <p:nvPr/>
        </p:nvGrpSpPr>
        <p:grpSpPr bwMode="auto">
          <a:xfrm>
            <a:off x="3048000" y="4249738"/>
            <a:ext cx="381000" cy="398462"/>
            <a:chOff x="3048000" y="4249579"/>
            <a:chExt cx="381000" cy="398621"/>
          </a:xfrm>
        </p:grpSpPr>
        <p:sp>
          <p:nvSpPr>
            <p:cNvPr id="36931" name="Rectangle 76"/>
            <p:cNvSpPr>
              <a:spLocks/>
            </p:cNvSpPr>
            <p:nvPr/>
          </p:nvSpPr>
          <p:spPr bwMode="auto">
            <a:xfrm>
              <a:off x="3048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6932" name="Rectangle 70"/>
            <p:cNvSpPr>
              <a:spLocks/>
            </p:cNvSpPr>
            <p:nvPr/>
          </p:nvSpPr>
          <p:spPr bwMode="auto">
            <a:xfrm>
              <a:off x="3048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36908" name="Group 47"/>
          <p:cNvGrpSpPr>
            <a:grpSpLocks/>
          </p:cNvGrpSpPr>
          <p:nvPr/>
        </p:nvGrpSpPr>
        <p:grpSpPr bwMode="auto">
          <a:xfrm>
            <a:off x="1143000" y="4249738"/>
            <a:ext cx="381000" cy="398462"/>
            <a:chOff x="1143000" y="4249579"/>
            <a:chExt cx="381000" cy="398621"/>
          </a:xfrm>
        </p:grpSpPr>
        <p:sp>
          <p:nvSpPr>
            <p:cNvPr id="36929" name="Rectangle 68"/>
            <p:cNvSpPr>
              <a:spLocks/>
            </p:cNvSpPr>
            <p:nvPr/>
          </p:nvSpPr>
          <p:spPr bwMode="auto">
            <a:xfrm>
              <a:off x="1143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30" name="Rectangle 70"/>
            <p:cNvSpPr>
              <a:spLocks/>
            </p:cNvSpPr>
            <p:nvPr/>
          </p:nvSpPr>
          <p:spPr bwMode="auto">
            <a:xfrm>
              <a:off x="1143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09" name="Group 50"/>
          <p:cNvGrpSpPr>
            <a:grpSpLocks/>
          </p:cNvGrpSpPr>
          <p:nvPr/>
        </p:nvGrpSpPr>
        <p:grpSpPr bwMode="auto">
          <a:xfrm>
            <a:off x="2286000" y="4249738"/>
            <a:ext cx="381000" cy="398462"/>
            <a:chOff x="2286000" y="4249579"/>
            <a:chExt cx="381000" cy="398621"/>
          </a:xfrm>
        </p:grpSpPr>
        <p:sp>
          <p:nvSpPr>
            <p:cNvPr id="36927" name="Rectangle 74"/>
            <p:cNvSpPr>
              <a:spLocks/>
            </p:cNvSpPr>
            <p:nvPr/>
          </p:nvSpPr>
          <p:spPr bwMode="auto">
            <a:xfrm>
              <a:off x="2286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8" name="Rectangle 70"/>
            <p:cNvSpPr>
              <a:spLocks/>
            </p:cNvSpPr>
            <p:nvPr/>
          </p:nvSpPr>
          <p:spPr bwMode="auto">
            <a:xfrm>
              <a:off x="2286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0" name="Group 53"/>
          <p:cNvGrpSpPr>
            <a:grpSpLocks/>
          </p:cNvGrpSpPr>
          <p:nvPr/>
        </p:nvGrpSpPr>
        <p:grpSpPr bwMode="auto">
          <a:xfrm>
            <a:off x="3429000" y="4249738"/>
            <a:ext cx="381000" cy="398462"/>
            <a:chOff x="3429000" y="4249579"/>
            <a:chExt cx="381000" cy="398621"/>
          </a:xfrm>
        </p:grpSpPr>
        <p:sp>
          <p:nvSpPr>
            <p:cNvPr id="36925" name="Rectangle 77"/>
            <p:cNvSpPr>
              <a:spLocks/>
            </p:cNvSpPr>
            <p:nvPr/>
          </p:nvSpPr>
          <p:spPr bwMode="auto">
            <a:xfrm>
              <a:off x="3429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6" name="Rectangle 70"/>
            <p:cNvSpPr>
              <a:spLocks/>
            </p:cNvSpPr>
            <p:nvPr/>
          </p:nvSpPr>
          <p:spPr bwMode="auto">
            <a:xfrm>
              <a:off x="3429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1" name="Group 55"/>
          <p:cNvGrpSpPr>
            <a:grpSpLocks/>
          </p:cNvGrpSpPr>
          <p:nvPr/>
        </p:nvGrpSpPr>
        <p:grpSpPr bwMode="auto">
          <a:xfrm>
            <a:off x="4191000" y="4249738"/>
            <a:ext cx="381000" cy="398462"/>
            <a:chOff x="4191000" y="4249579"/>
            <a:chExt cx="381000" cy="398621"/>
          </a:xfrm>
        </p:grpSpPr>
        <p:sp>
          <p:nvSpPr>
            <p:cNvPr id="36923" name="Rectangle 79"/>
            <p:cNvSpPr>
              <a:spLocks/>
            </p:cNvSpPr>
            <p:nvPr/>
          </p:nvSpPr>
          <p:spPr bwMode="auto">
            <a:xfrm>
              <a:off x="4191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6924" name="Rectangle 70"/>
            <p:cNvSpPr>
              <a:spLocks/>
            </p:cNvSpPr>
            <p:nvPr/>
          </p:nvSpPr>
          <p:spPr bwMode="auto">
            <a:xfrm>
              <a:off x="4191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36912" name="Group 48"/>
          <p:cNvGrpSpPr>
            <a:grpSpLocks/>
          </p:cNvGrpSpPr>
          <p:nvPr/>
        </p:nvGrpSpPr>
        <p:grpSpPr bwMode="auto">
          <a:xfrm>
            <a:off x="1524000" y="4249738"/>
            <a:ext cx="381000" cy="398462"/>
            <a:chOff x="1524000" y="4249579"/>
            <a:chExt cx="381000" cy="398621"/>
          </a:xfrm>
        </p:grpSpPr>
        <p:sp>
          <p:nvSpPr>
            <p:cNvPr id="36921" name="Rectangle 69"/>
            <p:cNvSpPr>
              <a:spLocks/>
            </p:cNvSpPr>
            <p:nvPr/>
          </p:nvSpPr>
          <p:spPr bwMode="auto">
            <a:xfrm>
              <a:off x="1524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22" name="Rectangle 70"/>
            <p:cNvSpPr>
              <a:spLocks/>
            </p:cNvSpPr>
            <p:nvPr/>
          </p:nvSpPr>
          <p:spPr bwMode="auto">
            <a:xfrm>
              <a:off x="1524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36913" name="Group 51"/>
          <p:cNvGrpSpPr>
            <a:grpSpLocks/>
          </p:cNvGrpSpPr>
          <p:nvPr/>
        </p:nvGrpSpPr>
        <p:grpSpPr bwMode="auto">
          <a:xfrm>
            <a:off x="2667000" y="4249738"/>
            <a:ext cx="381000" cy="398462"/>
            <a:chOff x="2667000" y="4249579"/>
            <a:chExt cx="381000" cy="398621"/>
          </a:xfrm>
        </p:grpSpPr>
        <p:sp>
          <p:nvSpPr>
            <p:cNvPr id="36919" name="Rectangle 75"/>
            <p:cNvSpPr>
              <a:spLocks/>
            </p:cNvSpPr>
            <p:nvPr/>
          </p:nvSpPr>
          <p:spPr bwMode="auto">
            <a:xfrm>
              <a:off x="2667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20" name="Rectangle 70"/>
            <p:cNvSpPr>
              <a:spLocks/>
            </p:cNvSpPr>
            <p:nvPr/>
          </p:nvSpPr>
          <p:spPr bwMode="auto">
            <a:xfrm>
              <a:off x="2667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36914" name="Group 54"/>
          <p:cNvGrpSpPr>
            <a:grpSpLocks/>
          </p:cNvGrpSpPr>
          <p:nvPr/>
        </p:nvGrpSpPr>
        <p:grpSpPr bwMode="auto">
          <a:xfrm>
            <a:off x="3810000" y="4249738"/>
            <a:ext cx="381000" cy="398462"/>
            <a:chOff x="3810000" y="4249579"/>
            <a:chExt cx="381000" cy="398621"/>
          </a:xfrm>
        </p:grpSpPr>
        <p:sp>
          <p:nvSpPr>
            <p:cNvPr id="36917" name="Rectangle 78"/>
            <p:cNvSpPr>
              <a:spLocks/>
            </p:cNvSpPr>
            <p:nvPr/>
          </p:nvSpPr>
          <p:spPr bwMode="auto">
            <a:xfrm>
              <a:off x="3810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6918" name="Rectangle 70"/>
            <p:cNvSpPr>
              <a:spLocks/>
            </p:cNvSpPr>
            <p:nvPr/>
          </p:nvSpPr>
          <p:spPr bwMode="auto">
            <a:xfrm>
              <a:off x="3810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sp>
        <p:nvSpPr>
          <p:cNvPr id="36915" name="Line 64"/>
          <p:cNvSpPr>
            <a:spLocks noChangeShapeType="1"/>
          </p:cNvSpPr>
          <p:nvPr/>
        </p:nvSpPr>
        <p:spPr bwMode="auto">
          <a:xfrm>
            <a:off x="762000" y="4646613"/>
            <a:ext cx="8001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916" name="Rectangle 66"/>
          <p:cNvSpPr>
            <a:spLocks/>
          </p:cNvSpPr>
          <p:nvPr/>
        </p:nvSpPr>
        <p:spPr bwMode="auto">
          <a:xfrm>
            <a:off x="1598613" y="3686175"/>
            <a:ext cx="632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Suppose time quantum is 1 unit and P1, P2 &amp; P3 never block</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Round-</a:t>
            </a:r>
            <a:r>
              <a:rPr lang="en-US" dirty="0" smtClean="0"/>
              <a:t>robin: Summary</a:t>
            </a:r>
            <a:endParaRPr lang="en-US" dirty="0"/>
          </a:p>
        </p:txBody>
      </p:sp>
      <p:sp>
        <p:nvSpPr>
          <p:cNvPr id="37891" name="Content Placeholder 2"/>
          <p:cNvSpPr>
            <a:spLocks noGrp="1"/>
          </p:cNvSpPr>
          <p:nvPr>
            <p:ph type="body" sz="quarter" idx="10"/>
          </p:nvPr>
        </p:nvSpPr>
        <p:spPr/>
        <p:txBody>
          <a:bodyPr/>
          <a:lstStyle/>
          <a:p>
            <a:r>
              <a:rPr lang="en-US" dirty="0"/>
              <a:t>Advantages</a:t>
            </a:r>
          </a:p>
          <a:p>
            <a:pPr lvl="1"/>
            <a:r>
              <a:rPr lang="en-US" dirty="0"/>
              <a:t>Jobs get fair share of CPU</a:t>
            </a:r>
          </a:p>
          <a:p>
            <a:pPr lvl="1"/>
            <a:r>
              <a:rPr lang="en-US" dirty="0"/>
              <a:t>Shortest jobs finish relatively quickly</a:t>
            </a:r>
          </a:p>
          <a:p>
            <a:r>
              <a:rPr lang="en-US" dirty="0"/>
              <a:t>Disadvantages</a:t>
            </a:r>
          </a:p>
          <a:p>
            <a:pPr lvl="1"/>
            <a:r>
              <a:rPr lang="en-US" dirty="0" smtClean="0"/>
              <a:t>Larger than optimal average </a:t>
            </a:r>
            <a:r>
              <a:rPr lang="en-US"/>
              <a:t>waiting </a:t>
            </a:r>
            <a:r>
              <a:rPr lang="en-US" smtClean="0"/>
              <a:t>time</a:t>
            </a:r>
            <a:endParaRPr lang="en-US" dirty="0"/>
          </a:p>
          <a:p>
            <a:pPr lvl="2"/>
            <a:r>
              <a:rPr lang="en-US" dirty="0"/>
              <a:t>Example: 10 jobs each requiring 10 time slices</a:t>
            </a:r>
          </a:p>
          <a:p>
            <a:pPr lvl="2"/>
            <a:r>
              <a:rPr lang="en-US" dirty="0"/>
              <a:t>RR: All complete after about 100 time slices</a:t>
            </a:r>
          </a:p>
          <a:p>
            <a:pPr lvl="2"/>
            <a:r>
              <a:rPr lang="en-US" dirty="0"/>
              <a:t>FCFS performs </a:t>
            </a:r>
            <a:r>
              <a:rPr lang="en-US" dirty="0" smtClean="0"/>
              <a:t>about 2x better</a:t>
            </a:r>
            <a:r>
              <a:rPr lang="en-US" dirty="0"/>
              <a:t>!</a:t>
            </a:r>
          </a:p>
          <a:p>
            <a:pPr lvl="1"/>
            <a:r>
              <a:rPr lang="en-US" dirty="0"/>
              <a:t>Performance depends on length of time quantum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1" name="Rectangle 6"/>
          <p:cNvSpPr>
            <a:spLocks noGrp="1" noChangeArrowheads="1"/>
          </p:cNvSpPr>
          <p:nvPr>
            <p:ph type="title"/>
          </p:nvPr>
        </p:nvSpPr>
        <p:spPr/>
        <p:txBody>
          <a:bodyPr/>
          <a:lstStyle/>
          <a:p>
            <a:r>
              <a:rPr lang="en-US" dirty="0"/>
              <a:t>Priority Scheduling</a:t>
            </a:r>
          </a:p>
        </p:txBody>
      </p:sp>
      <p:sp>
        <p:nvSpPr>
          <p:cNvPr id="37895"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a:t>Rationale</a:t>
            </a:r>
            <a:r>
              <a:rPr lang="en-US" dirty="0" smtClean="0"/>
              <a:t>: </a:t>
            </a:r>
            <a:r>
              <a:rPr lang="en-US" dirty="0"/>
              <a:t>higher priority jobs are more mission-critical</a:t>
            </a:r>
          </a:p>
          <a:p>
            <a:pPr lvl="1">
              <a:defRPr/>
            </a:pPr>
            <a:r>
              <a:rPr lang="en-US" dirty="0"/>
              <a:t>Example: DVD movie player vs. send email</a:t>
            </a:r>
          </a:p>
          <a:p>
            <a:pPr>
              <a:buFont typeface="Wingdings" pitchFamily="2" charset="2"/>
              <a:buChar char="n"/>
              <a:defRPr/>
            </a:pPr>
            <a:r>
              <a:rPr lang="en-US" dirty="0"/>
              <a:t>Each job is assigned a priority </a:t>
            </a:r>
          </a:p>
          <a:p>
            <a:pPr>
              <a:buFont typeface="Wingdings" pitchFamily="2" charset="2"/>
              <a:buChar char="n"/>
              <a:defRPr/>
            </a:pPr>
            <a:r>
              <a:rPr lang="en-US" dirty="0"/>
              <a:t>Select highest priority </a:t>
            </a:r>
            <a:r>
              <a:rPr lang="en-US" dirty="0" err="1"/>
              <a:t>runnable</a:t>
            </a:r>
            <a:r>
              <a:rPr lang="en-US" dirty="0"/>
              <a:t> job</a:t>
            </a:r>
          </a:p>
          <a:p>
            <a:pPr lvl="1">
              <a:defRPr/>
            </a:pPr>
            <a:r>
              <a:rPr lang="en-US" dirty="0"/>
              <a:t>FCFS or Round Robin to break ties</a:t>
            </a:r>
          </a:p>
          <a:p>
            <a:pPr>
              <a:buFont typeface="Wingdings" pitchFamily="2" charset="2"/>
              <a:buChar char="n"/>
              <a:defRPr/>
            </a:pPr>
            <a:r>
              <a:rPr lang="en-US" dirty="0"/>
              <a:t>Problems</a:t>
            </a:r>
          </a:p>
          <a:p>
            <a:pPr lvl="1">
              <a:defRPr/>
            </a:pPr>
            <a:r>
              <a:rPr lang="en-US" dirty="0"/>
              <a:t>May not give the best AWT</a:t>
            </a:r>
          </a:p>
          <a:p>
            <a:pPr lvl="1">
              <a:defRPr/>
            </a:pPr>
            <a:r>
              <a:rPr lang="en-US" dirty="0"/>
              <a:t>Starvation of lower priority processes </a:t>
            </a:r>
          </a:p>
        </p:txBody>
      </p:sp>
    </p:spTree>
    <p:extLst>
      <p:ext uri="{BB962C8B-B14F-4D97-AF65-F5344CB8AC3E}">
        <p14:creationId xmlns:p14="http://schemas.microsoft.com/office/powerpoint/2010/main" val="13799590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6"/>
          <p:cNvSpPr>
            <a:spLocks noGrp="1" noChangeArrowheads="1"/>
          </p:cNvSpPr>
          <p:nvPr>
            <p:ph type="title"/>
          </p:nvPr>
        </p:nvSpPr>
        <p:spPr/>
        <p:txBody>
          <a:bodyPr rIns="132080"/>
          <a:lstStyle/>
          <a:p>
            <a:r>
              <a:rPr lang="en-US" dirty="0"/>
              <a:t>Priority Scheduling: Example</a:t>
            </a:r>
          </a:p>
        </p:txBody>
      </p:sp>
      <p:graphicFrame>
        <p:nvGraphicFramePr>
          <p:cNvPr id="38919" name="Group 7"/>
          <p:cNvGraphicFramePr>
            <a:graphicFrameLocks noGrp="1"/>
          </p:cNvGraphicFramePr>
          <p:nvPr/>
        </p:nvGraphicFramePr>
        <p:xfrm>
          <a:off x="949325" y="1905000"/>
          <a:ext cx="7661275" cy="2032000"/>
        </p:xfrm>
        <a:graphic>
          <a:graphicData uri="http://schemas.openxmlformats.org/drawingml/2006/table">
            <a:tbl>
              <a:tblPr/>
              <a:tblGrid>
                <a:gridCol w="1874838"/>
                <a:gridCol w="2200275"/>
                <a:gridCol w="1304925"/>
                <a:gridCol w="2281237"/>
              </a:tblGrid>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Priority</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6</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8</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P4</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43048" name="Line 77"/>
          <p:cNvSpPr>
            <a:spLocks noChangeShapeType="1"/>
          </p:cNvSpPr>
          <p:nvPr/>
        </p:nvSpPr>
        <p:spPr bwMode="auto">
          <a:xfrm>
            <a:off x="625475" y="4494213"/>
            <a:ext cx="822960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49" name="Rectangle 78"/>
          <p:cNvSpPr>
            <a:spLocks/>
          </p:cNvSpPr>
          <p:nvPr/>
        </p:nvSpPr>
        <p:spPr bwMode="auto">
          <a:xfrm>
            <a:off x="457200"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44074" name="Rectangle 79"/>
          <p:cNvSpPr>
            <a:spLocks/>
          </p:cNvSpPr>
          <p:nvPr/>
        </p:nvSpPr>
        <p:spPr bwMode="auto">
          <a:xfrm>
            <a:off x="3140075" y="4343400"/>
            <a:ext cx="1066800" cy="152400"/>
          </a:xfrm>
          <a:prstGeom prst="rect">
            <a:avLst/>
          </a:prstGeom>
          <a:solidFill>
            <a:srgbClr val="FFFF99"/>
          </a:solidFill>
          <a:ln w="9525">
            <a:solidFill>
              <a:schemeClr val="tx1"/>
            </a:solidFill>
            <a:round/>
            <a:headEnd/>
            <a:tailEnd/>
          </a:ln>
        </p:spPr>
        <p:txBody>
          <a:bodyPr lIns="0" tIns="0" rIns="0" bIns="0"/>
          <a:lstStyle/>
          <a:p>
            <a:endParaRPr lang="en-US"/>
          </a:p>
        </p:txBody>
      </p:sp>
      <p:sp>
        <p:nvSpPr>
          <p:cNvPr id="44075" name="Rectangle 80"/>
          <p:cNvSpPr>
            <a:spLocks/>
          </p:cNvSpPr>
          <p:nvPr/>
        </p:nvSpPr>
        <p:spPr bwMode="auto">
          <a:xfrm>
            <a:off x="2987675"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8</a:t>
            </a:r>
          </a:p>
        </p:txBody>
      </p:sp>
      <p:sp>
        <p:nvSpPr>
          <p:cNvPr id="44076" name="Rectangle 81"/>
          <p:cNvSpPr>
            <a:spLocks/>
          </p:cNvSpPr>
          <p:nvPr/>
        </p:nvSpPr>
        <p:spPr bwMode="auto">
          <a:xfrm>
            <a:off x="3140075" y="4037013"/>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P4 (3)</a:t>
            </a:r>
          </a:p>
        </p:txBody>
      </p:sp>
      <p:sp>
        <p:nvSpPr>
          <p:cNvPr id="44077" name="Rectangle 82"/>
          <p:cNvSpPr>
            <a:spLocks/>
          </p:cNvSpPr>
          <p:nvPr/>
        </p:nvSpPr>
        <p:spPr bwMode="auto">
          <a:xfrm>
            <a:off x="6569075" y="4343400"/>
            <a:ext cx="23622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44078" name="Rectangle 83"/>
          <p:cNvSpPr>
            <a:spLocks/>
          </p:cNvSpPr>
          <p:nvPr/>
        </p:nvSpPr>
        <p:spPr bwMode="auto">
          <a:xfrm>
            <a:off x="65690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P1 (6)</a:t>
            </a:r>
          </a:p>
        </p:txBody>
      </p:sp>
      <p:sp>
        <p:nvSpPr>
          <p:cNvPr id="44079" name="Rectangle 84"/>
          <p:cNvSpPr>
            <a:spLocks/>
          </p:cNvSpPr>
          <p:nvPr/>
        </p:nvSpPr>
        <p:spPr bwMode="auto">
          <a:xfrm>
            <a:off x="4054475" y="4495800"/>
            <a:ext cx="392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11</a:t>
            </a:r>
          </a:p>
        </p:txBody>
      </p:sp>
      <p:sp>
        <p:nvSpPr>
          <p:cNvPr id="44080" name="Rectangle 85"/>
          <p:cNvSpPr>
            <a:spLocks/>
          </p:cNvSpPr>
          <p:nvPr/>
        </p:nvSpPr>
        <p:spPr bwMode="auto">
          <a:xfrm>
            <a:off x="4206875" y="4343400"/>
            <a:ext cx="23622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44081" name="Rectangle 86"/>
          <p:cNvSpPr>
            <a:spLocks/>
          </p:cNvSpPr>
          <p:nvPr/>
        </p:nvSpPr>
        <p:spPr bwMode="auto">
          <a:xfrm>
            <a:off x="42068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P3 (7)</a:t>
            </a:r>
          </a:p>
        </p:txBody>
      </p:sp>
      <p:sp>
        <p:nvSpPr>
          <p:cNvPr id="44082" name="Rectangle 87"/>
          <p:cNvSpPr>
            <a:spLocks/>
          </p:cNvSpPr>
          <p:nvPr/>
        </p:nvSpPr>
        <p:spPr bwMode="auto">
          <a:xfrm>
            <a:off x="6262688" y="4495800"/>
            <a:ext cx="4095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18</a:t>
            </a:r>
          </a:p>
        </p:txBody>
      </p:sp>
      <p:sp>
        <p:nvSpPr>
          <p:cNvPr id="43059" name="Rectangle 88"/>
          <p:cNvSpPr>
            <a:spLocks/>
          </p:cNvSpPr>
          <p:nvPr/>
        </p:nvSpPr>
        <p:spPr bwMode="auto">
          <a:xfrm>
            <a:off x="1219200" y="5080000"/>
            <a:ext cx="19621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a:t>
            </a:r>
          </a:p>
          <a:p>
            <a:pPr marL="39688"/>
            <a:r>
              <a:rPr lang="en-US" sz="2000">
                <a:latin typeface="Arial" charset="0"/>
                <a:cs typeface="Arial" charset="0"/>
                <a:sym typeface="Arial" charset="0"/>
              </a:rPr>
              <a:t>P2 waiting time: </a:t>
            </a:r>
          </a:p>
          <a:p>
            <a:pPr marL="39688"/>
            <a:r>
              <a:rPr lang="en-US" sz="2000">
                <a:latin typeface="Arial" charset="0"/>
                <a:cs typeface="Arial" charset="0"/>
                <a:sym typeface="Arial" charset="0"/>
              </a:rPr>
              <a:t>P3 waiting time: </a:t>
            </a:r>
          </a:p>
          <a:p>
            <a:pPr marL="39688"/>
            <a:r>
              <a:rPr lang="en-US" sz="2000">
                <a:latin typeface="Arial" charset="0"/>
                <a:cs typeface="Arial" charset="0"/>
                <a:sym typeface="Arial" charset="0"/>
              </a:rPr>
              <a:t>P4 waiting time: </a:t>
            </a:r>
          </a:p>
        </p:txBody>
      </p:sp>
      <p:sp>
        <p:nvSpPr>
          <p:cNvPr id="43060" name="Rectangle 89"/>
          <p:cNvSpPr>
            <a:spLocks/>
          </p:cNvSpPr>
          <p:nvPr/>
        </p:nvSpPr>
        <p:spPr bwMode="auto">
          <a:xfrm>
            <a:off x="3962400" y="5181600"/>
            <a:ext cx="4654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endParaRPr lang="en-US" sz="2400">
              <a:latin typeface="Arial" charset="0"/>
              <a:cs typeface="Arial" charset="0"/>
              <a:sym typeface="Arial" charset="0"/>
            </a:endParaRPr>
          </a:p>
        </p:txBody>
      </p:sp>
      <p:sp>
        <p:nvSpPr>
          <p:cNvPr id="44085" name="Rectangle 90"/>
          <p:cNvSpPr>
            <a:spLocks/>
          </p:cNvSpPr>
          <p:nvPr/>
        </p:nvSpPr>
        <p:spPr bwMode="auto">
          <a:xfrm>
            <a:off x="625475" y="4343400"/>
            <a:ext cx="25146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44086" name="Rectangle 91"/>
          <p:cNvSpPr>
            <a:spLocks/>
          </p:cNvSpPr>
          <p:nvPr/>
        </p:nvSpPr>
        <p:spPr bwMode="auto">
          <a:xfrm>
            <a:off x="625475" y="4037013"/>
            <a:ext cx="2514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P2 (8)</a:t>
            </a:r>
          </a:p>
        </p:txBody>
      </p:sp>
      <p:sp>
        <p:nvSpPr>
          <p:cNvPr id="44087" name="Rectangle 92"/>
          <p:cNvSpPr>
            <a:spLocks/>
          </p:cNvSpPr>
          <p:nvPr/>
        </p:nvSpPr>
        <p:spPr bwMode="auto">
          <a:xfrm>
            <a:off x="8599488" y="4495800"/>
            <a:ext cx="4079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24</a:t>
            </a:r>
          </a:p>
        </p:txBody>
      </p:sp>
      <p:sp>
        <p:nvSpPr>
          <p:cNvPr id="43064" name="Rectangle 93"/>
          <p:cNvSpPr>
            <a:spLocks/>
          </p:cNvSpPr>
          <p:nvPr/>
        </p:nvSpPr>
        <p:spPr bwMode="auto">
          <a:xfrm>
            <a:off x="4191000" y="1476375"/>
            <a:ext cx="3849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cs typeface="Tahoma" charset="0"/>
              </a:rPr>
              <a:t>(Lower priority number is preferable)</a:t>
            </a:r>
          </a:p>
        </p:txBody>
      </p:sp>
      <p:sp>
        <p:nvSpPr>
          <p:cNvPr id="43067" name="Line 64"/>
          <p:cNvSpPr>
            <a:spLocks noChangeShapeType="1"/>
          </p:cNvSpPr>
          <p:nvPr/>
        </p:nvSpPr>
        <p:spPr bwMode="auto">
          <a:xfrm>
            <a:off x="625475" y="4495800"/>
            <a:ext cx="845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737655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0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4" grpId="0" animBg="1"/>
      <p:bldP spid="44075" grpId="0"/>
      <p:bldP spid="44076" grpId="0"/>
      <p:bldP spid="44077" grpId="0" animBg="1"/>
      <p:bldP spid="44078" grpId="0"/>
      <p:bldP spid="44079" grpId="0"/>
      <p:bldP spid="44080" grpId="0" animBg="1"/>
      <p:bldP spid="44081" grpId="0"/>
      <p:bldP spid="44082" grpId="0"/>
      <p:bldP spid="44085" grpId="0" animBg="1"/>
      <p:bldP spid="44086" grpId="0"/>
      <p:bldP spid="440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6"/>
          <p:cNvSpPr>
            <a:spLocks noGrp="1" noChangeArrowheads="1"/>
          </p:cNvSpPr>
          <p:nvPr>
            <p:ph type="title"/>
          </p:nvPr>
        </p:nvSpPr>
        <p:spPr/>
        <p:txBody>
          <a:bodyPr rIns="132080"/>
          <a:lstStyle/>
          <a:p>
            <a:r>
              <a:rPr lang="en-US" dirty="0"/>
              <a:t>Priority Scheduling: Example</a:t>
            </a:r>
          </a:p>
        </p:txBody>
      </p:sp>
      <p:graphicFrame>
        <p:nvGraphicFramePr>
          <p:cNvPr id="38919" name="Group 7"/>
          <p:cNvGraphicFramePr>
            <a:graphicFrameLocks noGrp="1"/>
          </p:cNvGraphicFramePr>
          <p:nvPr/>
        </p:nvGraphicFramePr>
        <p:xfrm>
          <a:off x="949325" y="1905000"/>
          <a:ext cx="7661275" cy="2032000"/>
        </p:xfrm>
        <a:graphic>
          <a:graphicData uri="http://schemas.openxmlformats.org/drawingml/2006/table">
            <a:tbl>
              <a:tblPr/>
              <a:tblGrid>
                <a:gridCol w="1874838"/>
                <a:gridCol w="2200275"/>
                <a:gridCol w="1304925"/>
                <a:gridCol w="2281237"/>
              </a:tblGrid>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Priority</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6</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8</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7</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4488">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P4</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solidFill>
                      <a:srgbClr val="B2B2B2"/>
                    </a:solid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44072" name="Line 77"/>
          <p:cNvSpPr>
            <a:spLocks noChangeShapeType="1"/>
          </p:cNvSpPr>
          <p:nvPr/>
        </p:nvSpPr>
        <p:spPr bwMode="auto">
          <a:xfrm>
            <a:off x="625475" y="4494213"/>
            <a:ext cx="822960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73" name="Rectangle 78"/>
          <p:cNvSpPr>
            <a:spLocks/>
          </p:cNvSpPr>
          <p:nvPr/>
        </p:nvSpPr>
        <p:spPr bwMode="auto">
          <a:xfrm>
            <a:off x="457200"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44074" name="Rectangle 79"/>
          <p:cNvSpPr>
            <a:spLocks/>
          </p:cNvSpPr>
          <p:nvPr/>
        </p:nvSpPr>
        <p:spPr bwMode="auto">
          <a:xfrm>
            <a:off x="3140075" y="4343400"/>
            <a:ext cx="1066800" cy="152400"/>
          </a:xfrm>
          <a:prstGeom prst="rect">
            <a:avLst/>
          </a:prstGeom>
          <a:solidFill>
            <a:srgbClr val="FFFF99"/>
          </a:solidFill>
          <a:ln w="9525">
            <a:solidFill>
              <a:schemeClr val="tx1"/>
            </a:solidFill>
            <a:round/>
            <a:headEnd/>
            <a:tailEnd/>
          </a:ln>
        </p:spPr>
        <p:txBody>
          <a:bodyPr lIns="0" tIns="0" rIns="0" bIns="0"/>
          <a:lstStyle/>
          <a:p>
            <a:endParaRPr lang="en-US"/>
          </a:p>
        </p:txBody>
      </p:sp>
      <p:sp>
        <p:nvSpPr>
          <p:cNvPr id="44075" name="Rectangle 80"/>
          <p:cNvSpPr>
            <a:spLocks/>
          </p:cNvSpPr>
          <p:nvPr/>
        </p:nvSpPr>
        <p:spPr bwMode="auto">
          <a:xfrm>
            <a:off x="2987675" y="4495800"/>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8</a:t>
            </a:r>
          </a:p>
        </p:txBody>
      </p:sp>
      <p:sp>
        <p:nvSpPr>
          <p:cNvPr id="44076" name="Rectangle 81"/>
          <p:cNvSpPr>
            <a:spLocks/>
          </p:cNvSpPr>
          <p:nvPr/>
        </p:nvSpPr>
        <p:spPr bwMode="auto">
          <a:xfrm>
            <a:off x="3140075" y="4037013"/>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P4 (3)</a:t>
            </a:r>
          </a:p>
        </p:txBody>
      </p:sp>
      <p:sp>
        <p:nvSpPr>
          <p:cNvPr id="44077" name="Rectangle 82"/>
          <p:cNvSpPr>
            <a:spLocks/>
          </p:cNvSpPr>
          <p:nvPr/>
        </p:nvSpPr>
        <p:spPr bwMode="auto">
          <a:xfrm>
            <a:off x="6569075" y="4343400"/>
            <a:ext cx="23622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44078" name="Rectangle 83"/>
          <p:cNvSpPr>
            <a:spLocks/>
          </p:cNvSpPr>
          <p:nvPr/>
        </p:nvSpPr>
        <p:spPr bwMode="auto">
          <a:xfrm>
            <a:off x="65690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P1 (6)</a:t>
            </a:r>
          </a:p>
        </p:txBody>
      </p:sp>
      <p:sp>
        <p:nvSpPr>
          <p:cNvPr id="44079" name="Rectangle 84"/>
          <p:cNvSpPr>
            <a:spLocks/>
          </p:cNvSpPr>
          <p:nvPr/>
        </p:nvSpPr>
        <p:spPr bwMode="auto">
          <a:xfrm>
            <a:off x="4054475" y="4495800"/>
            <a:ext cx="3921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11</a:t>
            </a:r>
          </a:p>
        </p:txBody>
      </p:sp>
      <p:sp>
        <p:nvSpPr>
          <p:cNvPr id="44080" name="Rectangle 85"/>
          <p:cNvSpPr>
            <a:spLocks/>
          </p:cNvSpPr>
          <p:nvPr/>
        </p:nvSpPr>
        <p:spPr bwMode="auto">
          <a:xfrm>
            <a:off x="4206875" y="4343400"/>
            <a:ext cx="23622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44081" name="Rectangle 86"/>
          <p:cNvSpPr>
            <a:spLocks/>
          </p:cNvSpPr>
          <p:nvPr/>
        </p:nvSpPr>
        <p:spPr bwMode="auto">
          <a:xfrm>
            <a:off x="4206875" y="4037013"/>
            <a:ext cx="2362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P3 (7)</a:t>
            </a:r>
          </a:p>
        </p:txBody>
      </p:sp>
      <p:sp>
        <p:nvSpPr>
          <p:cNvPr id="44082" name="Rectangle 87"/>
          <p:cNvSpPr>
            <a:spLocks/>
          </p:cNvSpPr>
          <p:nvPr/>
        </p:nvSpPr>
        <p:spPr bwMode="auto">
          <a:xfrm>
            <a:off x="6262688" y="4495800"/>
            <a:ext cx="4095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18</a:t>
            </a:r>
          </a:p>
        </p:txBody>
      </p:sp>
      <p:sp>
        <p:nvSpPr>
          <p:cNvPr id="44083" name="Rectangle 89"/>
          <p:cNvSpPr>
            <a:spLocks/>
          </p:cNvSpPr>
          <p:nvPr/>
        </p:nvSpPr>
        <p:spPr bwMode="auto">
          <a:xfrm>
            <a:off x="3962400" y="5181600"/>
            <a:ext cx="46545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dirty="0">
                <a:latin typeface="Arial" charset="0"/>
                <a:cs typeface="Arial" charset="0"/>
                <a:sym typeface="Arial" charset="0"/>
              </a:rPr>
              <a:t>The average waiting time (AWT): </a:t>
            </a:r>
            <a:br>
              <a:rPr lang="en-US" sz="2400" dirty="0">
                <a:latin typeface="Arial" charset="0"/>
                <a:cs typeface="Arial" charset="0"/>
                <a:sym typeface="Arial" charset="0"/>
              </a:rPr>
            </a:br>
            <a:r>
              <a:rPr lang="en-US" sz="2400" dirty="0">
                <a:latin typeface="Arial" charset="0"/>
                <a:cs typeface="Arial" charset="0"/>
                <a:sym typeface="Arial" charset="0"/>
              </a:rPr>
              <a:t>  (0+8+11+18)/4 = 9.25</a:t>
            </a:r>
          </a:p>
          <a:p>
            <a:pPr marL="39688"/>
            <a:r>
              <a:rPr lang="en-US" sz="2400" dirty="0">
                <a:latin typeface="Arial" charset="0"/>
                <a:cs typeface="Arial" charset="0"/>
                <a:sym typeface="Arial" charset="0"/>
              </a:rPr>
              <a:t>  (worse than </a:t>
            </a:r>
            <a:r>
              <a:rPr lang="en-US" sz="2400" dirty="0" smtClean="0">
                <a:latin typeface="Arial" charset="0"/>
                <a:cs typeface="Arial" charset="0"/>
                <a:sym typeface="Arial" charset="0"/>
              </a:rPr>
              <a:t>SJF’s </a:t>
            </a:r>
            <a:r>
              <a:rPr lang="en-US" sz="2400" dirty="0">
                <a:latin typeface="Arial" charset="0"/>
                <a:cs typeface="Arial" charset="0"/>
                <a:sym typeface="Arial" charset="0"/>
              </a:rPr>
              <a:t>7)</a:t>
            </a:r>
          </a:p>
        </p:txBody>
      </p:sp>
      <p:sp>
        <p:nvSpPr>
          <p:cNvPr id="44084" name="Rectangle 90"/>
          <p:cNvSpPr>
            <a:spLocks/>
          </p:cNvSpPr>
          <p:nvPr/>
        </p:nvSpPr>
        <p:spPr bwMode="auto">
          <a:xfrm>
            <a:off x="625475" y="4343400"/>
            <a:ext cx="25146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44085" name="Rectangle 91"/>
          <p:cNvSpPr>
            <a:spLocks/>
          </p:cNvSpPr>
          <p:nvPr/>
        </p:nvSpPr>
        <p:spPr bwMode="auto">
          <a:xfrm>
            <a:off x="625475" y="4037013"/>
            <a:ext cx="2514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a:latin typeface="Arial" charset="0"/>
                <a:cs typeface="Arial" charset="0"/>
                <a:sym typeface="Arial" charset="0"/>
              </a:rPr>
              <a:t>P2 (8)</a:t>
            </a:r>
          </a:p>
        </p:txBody>
      </p:sp>
      <p:sp>
        <p:nvSpPr>
          <p:cNvPr id="44086" name="Rectangle 92"/>
          <p:cNvSpPr>
            <a:spLocks/>
          </p:cNvSpPr>
          <p:nvPr/>
        </p:nvSpPr>
        <p:spPr bwMode="auto">
          <a:xfrm>
            <a:off x="8599488" y="4495800"/>
            <a:ext cx="4079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24</a:t>
            </a:r>
          </a:p>
        </p:txBody>
      </p:sp>
      <p:sp>
        <p:nvSpPr>
          <p:cNvPr id="44087" name="Rectangle 93"/>
          <p:cNvSpPr>
            <a:spLocks/>
          </p:cNvSpPr>
          <p:nvPr/>
        </p:nvSpPr>
        <p:spPr bwMode="auto">
          <a:xfrm>
            <a:off x="4191000" y="1476375"/>
            <a:ext cx="3849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cs typeface="Tahoma" charset="0"/>
              </a:rPr>
              <a:t>(Lower priority number is preferable)</a:t>
            </a:r>
          </a:p>
        </p:txBody>
      </p:sp>
      <p:sp>
        <p:nvSpPr>
          <p:cNvPr id="44090" name="Rectangle 88"/>
          <p:cNvSpPr>
            <a:spLocks/>
          </p:cNvSpPr>
          <p:nvPr/>
        </p:nvSpPr>
        <p:spPr bwMode="auto">
          <a:xfrm>
            <a:off x="1219200" y="5080000"/>
            <a:ext cx="224631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18</a:t>
            </a:r>
          </a:p>
          <a:p>
            <a:pPr marL="39688"/>
            <a:r>
              <a:rPr lang="en-US" sz="2000">
                <a:latin typeface="Arial" charset="0"/>
                <a:cs typeface="Arial" charset="0"/>
                <a:sym typeface="Arial" charset="0"/>
              </a:rPr>
              <a:t>P2 waiting time: 0</a:t>
            </a:r>
          </a:p>
          <a:p>
            <a:pPr marL="39688"/>
            <a:r>
              <a:rPr lang="en-US" sz="2000">
                <a:latin typeface="Arial" charset="0"/>
                <a:cs typeface="Arial" charset="0"/>
                <a:sym typeface="Arial" charset="0"/>
              </a:rPr>
              <a:t>P3 waiting time: 11</a:t>
            </a:r>
          </a:p>
          <a:p>
            <a:pPr marL="39688"/>
            <a:r>
              <a:rPr lang="en-US" sz="2000">
                <a:latin typeface="Arial" charset="0"/>
                <a:cs typeface="Arial" charset="0"/>
                <a:sym typeface="Arial" charset="0"/>
              </a:rPr>
              <a:t>P4 waiting time: 8</a:t>
            </a:r>
          </a:p>
        </p:txBody>
      </p:sp>
      <p:sp>
        <p:nvSpPr>
          <p:cNvPr id="44091" name="Line 64"/>
          <p:cNvSpPr>
            <a:spLocks noChangeShapeType="1"/>
          </p:cNvSpPr>
          <p:nvPr/>
        </p:nvSpPr>
        <p:spPr bwMode="auto">
          <a:xfrm>
            <a:off x="625475" y="4495800"/>
            <a:ext cx="845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53943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6"/>
          <p:cNvSpPr>
            <a:spLocks noGrp="1" noChangeArrowheads="1"/>
          </p:cNvSpPr>
          <p:nvPr>
            <p:ph type="title"/>
          </p:nvPr>
        </p:nvSpPr>
        <p:spPr/>
        <p:txBody>
          <a:bodyPr/>
          <a:lstStyle/>
          <a:p>
            <a:r>
              <a:rPr lang="en-US" dirty="0"/>
              <a:t>Setting priorities: nice</a:t>
            </a:r>
          </a:p>
        </p:txBody>
      </p:sp>
      <p:sp>
        <p:nvSpPr>
          <p:cNvPr id="45064" name="Rectangle 7"/>
          <p:cNvSpPr>
            <a:spLocks noGrp="1" noChangeArrowheads="1"/>
          </p:cNvSpPr>
          <p:nvPr>
            <p:ph type="body" sz="quarter" idx="10"/>
          </p:nvPr>
        </p:nvSpPr>
        <p:spPr/>
        <p:txBody>
          <a:bodyPr/>
          <a:lstStyle/>
          <a:p>
            <a:pPr eaLnBrk="1" hangingPunct="1">
              <a:lnSpc>
                <a:spcPct val="80000"/>
              </a:lnSpc>
              <a:buFont typeface="Wingdings" charset="0"/>
              <a:buNone/>
            </a:pPr>
            <a:r>
              <a:rPr lang="en-US" dirty="0"/>
              <a:t>nice [OPTION] [COMMAND [ARG]...]  </a:t>
            </a:r>
          </a:p>
          <a:p>
            <a:pPr lvl="1" eaLnBrk="1" hangingPunct="1">
              <a:lnSpc>
                <a:spcPct val="80000"/>
              </a:lnSpc>
            </a:pPr>
            <a:r>
              <a:rPr lang="en-US" dirty="0"/>
              <a:t>Run COMMAND with an adjusted niceness</a:t>
            </a:r>
          </a:p>
          <a:p>
            <a:pPr lvl="1" eaLnBrk="1" hangingPunct="1">
              <a:lnSpc>
                <a:spcPct val="80000"/>
              </a:lnSpc>
            </a:pPr>
            <a:r>
              <a:rPr lang="en-US" dirty="0"/>
              <a:t>With no COMMAND, print the current niceness. </a:t>
            </a:r>
          </a:p>
          <a:p>
            <a:pPr lvl="1" eaLnBrk="1" hangingPunct="1">
              <a:lnSpc>
                <a:spcPct val="80000"/>
              </a:lnSpc>
            </a:pPr>
            <a:r>
              <a:rPr lang="en-US" dirty="0" err="1"/>
              <a:t>Nicenesses</a:t>
            </a:r>
            <a:r>
              <a:rPr lang="en-US" dirty="0"/>
              <a:t> range from -20 (most favorable scheduling) to 19 (least favorable). </a:t>
            </a:r>
          </a:p>
          <a:p>
            <a:pPr eaLnBrk="1" hangingPunct="1">
              <a:lnSpc>
                <a:spcPct val="80000"/>
              </a:lnSpc>
            </a:pPr>
            <a:r>
              <a:rPr lang="en-US" dirty="0"/>
              <a:t>Options</a:t>
            </a:r>
          </a:p>
          <a:p>
            <a:pPr lvl="1" eaLnBrk="1" hangingPunct="1">
              <a:lnSpc>
                <a:spcPct val="80000"/>
              </a:lnSpc>
            </a:pPr>
            <a:r>
              <a:rPr lang="en-US" dirty="0"/>
              <a:t>-n, --adjustment=N </a:t>
            </a:r>
          </a:p>
          <a:p>
            <a:pPr lvl="2" eaLnBrk="1" hangingPunct="1">
              <a:lnSpc>
                <a:spcPct val="80000"/>
              </a:lnSpc>
            </a:pPr>
            <a:r>
              <a:rPr lang="en-US" dirty="0"/>
              <a:t>add integer N to the niceness (default 10) </a:t>
            </a:r>
          </a:p>
          <a:p>
            <a:pPr lvl="1" eaLnBrk="1" hangingPunct="1">
              <a:lnSpc>
                <a:spcPct val="80000"/>
              </a:lnSpc>
            </a:pPr>
            <a:r>
              <a:rPr lang="en-US" dirty="0"/>
              <a:t> --help </a:t>
            </a:r>
          </a:p>
          <a:p>
            <a:pPr lvl="2" eaLnBrk="1" hangingPunct="1">
              <a:lnSpc>
                <a:spcPct val="80000"/>
              </a:lnSpc>
            </a:pPr>
            <a:r>
              <a:rPr lang="en-US" dirty="0"/>
              <a:t>display this help and exit </a:t>
            </a:r>
          </a:p>
          <a:p>
            <a:pPr lvl="1" eaLnBrk="1" hangingPunct="1">
              <a:lnSpc>
                <a:spcPct val="80000"/>
              </a:lnSpc>
            </a:pPr>
            <a:r>
              <a:rPr lang="en-US" dirty="0"/>
              <a:t>--version </a:t>
            </a:r>
          </a:p>
          <a:p>
            <a:pPr lvl="2" eaLnBrk="1" hangingPunct="1">
              <a:lnSpc>
                <a:spcPct val="80000"/>
              </a:lnSpc>
            </a:pPr>
            <a:r>
              <a:rPr lang="en-US" dirty="0"/>
              <a:t>output version information and exit </a:t>
            </a:r>
          </a:p>
        </p:txBody>
      </p:sp>
    </p:spTree>
    <p:extLst>
      <p:ext uri="{BB962C8B-B14F-4D97-AF65-F5344CB8AC3E}">
        <p14:creationId xmlns:p14="http://schemas.microsoft.com/office/powerpoint/2010/main" val="32541970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Setting priorities in C</a:t>
            </a:r>
          </a:p>
        </p:txBody>
      </p:sp>
      <p:sp>
        <p:nvSpPr>
          <p:cNvPr id="46083" name="Content Placeholder 2"/>
          <p:cNvSpPr>
            <a:spLocks noGrp="1"/>
          </p:cNvSpPr>
          <p:nvPr>
            <p:ph type="body" sz="quarter" idx="10"/>
          </p:nvPr>
        </p:nvSpPr>
        <p:spPr>
          <a:xfrm>
            <a:off x="685800" y="1524000"/>
            <a:ext cx="7661275" cy="4572000"/>
          </a:xfrm>
        </p:spPr>
        <p:txBody>
          <a:bodyPr>
            <a:normAutofit fontScale="70000" lnSpcReduction="20000"/>
          </a:bodyPr>
          <a:lstStyle/>
          <a:p>
            <a:pPr eaLnBrk="1" hangingPunct="1">
              <a:lnSpc>
                <a:spcPct val="80000"/>
              </a:lnSpc>
              <a:buFont typeface="Wingdings" charset="0"/>
              <a:buNone/>
            </a:pPr>
            <a:r>
              <a:rPr lang="en-US" dirty="0"/>
              <a:t>#include &lt;sys/</a:t>
            </a:r>
            <a:r>
              <a:rPr lang="en-US" dirty="0" err="1"/>
              <a:t>time.h</a:t>
            </a:r>
            <a:r>
              <a:rPr lang="en-US" dirty="0"/>
              <a:t>&gt;</a:t>
            </a:r>
          </a:p>
          <a:p>
            <a:pPr eaLnBrk="1" hangingPunct="1">
              <a:lnSpc>
                <a:spcPct val="80000"/>
              </a:lnSpc>
              <a:buFont typeface="Wingdings" charset="0"/>
              <a:buNone/>
            </a:pPr>
            <a:r>
              <a:rPr lang="en-US" dirty="0"/>
              <a:t>#include &lt;sys/</a:t>
            </a:r>
            <a:r>
              <a:rPr lang="en-US" dirty="0" err="1"/>
              <a:t>resource.h</a:t>
            </a:r>
            <a:r>
              <a:rPr lang="en-US" dirty="0"/>
              <a:t>&gt; </a:t>
            </a:r>
          </a:p>
          <a:p>
            <a:pPr eaLnBrk="1" hangingPunct="1">
              <a:lnSpc>
                <a:spcPct val="80000"/>
              </a:lnSpc>
              <a:buFont typeface="Wingdings" charset="0"/>
              <a:buNone/>
            </a:pPr>
            <a:r>
              <a:rPr lang="en-US" dirty="0" err="1"/>
              <a:t>int</a:t>
            </a:r>
            <a:r>
              <a:rPr lang="en-US" dirty="0"/>
              <a:t> </a:t>
            </a:r>
            <a:r>
              <a:rPr lang="en-US" dirty="0" err="1"/>
              <a:t>getpriority</a:t>
            </a:r>
            <a:r>
              <a:rPr lang="en-US" dirty="0"/>
              <a:t>(</a:t>
            </a:r>
            <a:r>
              <a:rPr lang="en-US" dirty="0" err="1"/>
              <a:t>int</a:t>
            </a:r>
            <a:r>
              <a:rPr lang="en-US" dirty="0"/>
              <a:t> which, </a:t>
            </a:r>
            <a:r>
              <a:rPr lang="en-US" dirty="0" err="1"/>
              <a:t>int</a:t>
            </a:r>
            <a:r>
              <a:rPr lang="en-US" dirty="0"/>
              <a:t> who);</a:t>
            </a:r>
          </a:p>
          <a:p>
            <a:pPr eaLnBrk="1" hangingPunct="1">
              <a:lnSpc>
                <a:spcPct val="80000"/>
              </a:lnSpc>
              <a:buFont typeface="Wingdings" charset="0"/>
              <a:buNone/>
            </a:pPr>
            <a:r>
              <a:rPr lang="en-US" dirty="0" err="1"/>
              <a:t>int</a:t>
            </a:r>
            <a:r>
              <a:rPr lang="en-US" dirty="0"/>
              <a:t> </a:t>
            </a:r>
            <a:r>
              <a:rPr lang="en-US" dirty="0" err="1"/>
              <a:t>setpriority</a:t>
            </a:r>
            <a:r>
              <a:rPr lang="en-US" dirty="0"/>
              <a:t>(</a:t>
            </a:r>
            <a:r>
              <a:rPr lang="en-US" dirty="0" err="1"/>
              <a:t>int</a:t>
            </a:r>
            <a:r>
              <a:rPr lang="en-US" dirty="0"/>
              <a:t> which, </a:t>
            </a:r>
            <a:r>
              <a:rPr lang="en-US" dirty="0" err="1"/>
              <a:t>int</a:t>
            </a:r>
            <a:r>
              <a:rPr lang="en-US" dirty="0"/>
              <a:t> who, </a:t>
            </a:r>
            <a:r>
              <a:rPr lang="en-US" dirty="0" err="1"/>
              <a:t>int</a:t>
            </a:r>
            <a:r>
              <a:rPr lang="en-US" dirty="0"/>
              <a:t> </a:t>
            </a:r>
            <a:r>
              <a:rPr lang="en-US" dirty="0" err="1"/>
              <a:t>prio</a:t>
            </a:r>
            <a:r>
              <a:rPr lang="en-US" dirty="0"/>
              <a:t>); </a:t>
            </a:r>
          </a:p>
          <a:p>
            <a:pPr eaLnBrk="1" hangingPunct="1">
              <a:lnSpc>
                <a:spcPct val="80000"/>
              </a:lnSpc>
            </a:pPr>
            <a:endParaRPr lang="en-US" dirty="0"/>
          </a:p>
          <a:p>
            <a:pPr eaLnBrk="1" hangingPunct="1">
              <a:lnSpc>
                <a:spcPct val="80000"/>
              </a:lnSpc>
            </a:pPr>
            <a:r>
              <a:rPr lang="en-US" dirty="0"/>
              <a:t>Access scheduling priority of process, process group, or user</a:t>
            </a:r>
          </a:p>
          <a:p>
            <a:pPr eaLnBrk="1" hangingPunct="1">
              <a:lnSpc>
                <a:spcPct val="80000"/>
              </a:lnSpc>
            </a:pPr>
            <a:r>
              <a:rPr lang="en-US" dirty="0"/>
              <a:t>Returns:</a:t>
            </a:r>
          </a:p>
          <a:p>
            <a:pPr lvl="1" eaLnBrk="1" hangingPunct="1">
              <a:lnSpc>
                <a:spcPct val="80000"/>
              </a:lnSpc>
            </a:pPr>
            <a:r>
              <a:rPr lang="en-US" dirty="0" err="1"/>
              <a:t>setpriority</a:t>
            </a:r>
            <a:r>
              <a:rPr lang="en-US" dirty="0"/>
              <a:t>() returns 0 if there is no error, or -1 if there is</a:t>
            </a:r>
          </a:p>
          <a:p>
            <a:pPr lvl="1" eaLnBrk="1" hangingPunct="1">
              <a:lnSpc>
                <a:spcPct val="80000"/>
              </a:lnSpc>
            </a:pPr>
            <a:r>
              <a:rPr lang="en-US" dirty="0" err="1"/>
              <a:t>getpriority</a:t>
            </a:r>
            <a:r>
              <a:rPr lang="en-US" dirty="0"/>
              <a:t>() can return the value -1, so it is necessary to clear </a:t>
            </a:r>
            <a:r>
              <a:rPr lang="en-US" dirty="0" err="1"/>
              <a:t>errno</a:t>
            </a:r>
            <a:r>
              <a:rPr lang="en-US" dirty="0"/>
              <a:t> prior to the call, then check it afterwards to determine if a -1 is an error or a legitimate value</a:t>
            </a:r>
          </a:p>
          <a:p>
            <a:pPr eaLnBrk="1" hangingPunct="1">
              <a:lnSpc>
                <a:spcPct val="80000"/>
              </a:lnSpc>
            </a:pPr>
            <a:r>
              <a:rPr lang="en-US" dirty="0"/>
              <a:t>Parameters:</a:t>
            </a:r>
          </a:p>
          <a:p>
            <a:pPr lvl="1" eaLnBrk="1" hangingPunct="1">
              <a:lnSpc>
                <a:spcPct val="80000"/>
              </a:lnSpc>
            </a:pPr>
            <a:r>
              <a:rPr lang="en-US" dirty="0"/>
              <a:t>which</a:t>
            </a:r>
          </a:p>
          <a:p>
            <a:pPr lvl="2" eaLnBrk="1" hangingPunct="1">
              <a:lnSpc>
                <a:spcPct val="90000"/>
              </a:lnSpc>
            </a:pPr>
            <a:r>
              <a:rPr lang="en-US" dirty="0"/>
              <a:t> PRIO_PROCESS, PRIO_PGRP, or PRIO_USER</a:t>
            </a:r>
          </a:p>
          <a:p>
            <a:pPr lvl="1" eaLnBrk="1" hangingPunct="1">
              <a:lnSpc>
                <a:spcPct val="80000"/>
              </a:lnSpc>
            </a:pPr>
            <a:r>
              <a:rPr lang="en-US" dirty="0" smtClean="0"/>
              <a:t>who</a:t>
            </a:r>
          </a:p>
          <a:p>
            <a:pPr marL="914400" lvl="2" indent="0" eaLnBrk="1" hangingPunct="1">
              <a:lnSpc>
                <a:spcPct val="80000"/>
              </a:lnSpc>
              <a:buNone/>
            </a:pPr>
            <a:r>
              <a:rPr lang="en-US" dirty="0" smtClean="0"/>
              <a:t>A process identifier for PRIO_PROCESS, a process group identifier for PRIO_PGRP, or a user ID for PRIO_USER</a:t>
            </a:r>
            <a:endParaRPr lang="en-US" dirty="0"/>
          </a:p>
        </p:txBody>
      </p:sp>
    </p:spTree>
    <p:extLst>
      <p:ext uri="{BB962C8B-B14F-4D97-AF65-F5344CB8AC3E}">
        <p14:creationId xmlns:p14="http://schemas.microsoft.com/office/powerpoint/2010/main" val="4161950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9" name="Rectangle 6"/>
          <p:cNvSpPr>
            <a:spLocks noGrp="1" noChangeArrowheads="1"/>
          </p:cNvSpPr>
          <p:nvPr>
            <p:ph type="title"/>
          </p:nvPr>
        </p:nvSpPr>
        <p:spPr/>
        <p:txBody>
          <a:bodyPr/>
          <a:lstStyle/>
          <a:p>
            <a:r>
              <a:rPr lang="en-US" dirty="0"/>
              <a:t>Choosing the time </a:t>
            </a:r>
            <a:r>
              <a:rPr lang="en-US" dirty="0" smtClean="0"/>
              <a:t>quantum</a:t>
            </a:r>
            <a:endParaRPr lang="en-US" dirty="0"/>
          </a:p>
        </p:txBody>
      </p:sp>
      <p:sp>
        <p:nvSpPr>
          <p:cNvPr id="34823"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smtClean="0">
                <a:ea typeface="+mn-ea"/>
              </a:rPr>
              <a:t>How should we choose the time quantum?</a:t>
            </a:r>
          </a:p>
          <a:p>
            <a:pPr>
              <a:buFont typeface="Wingdings" pitchFamily="2" charset="2"/>
              <a:buChar char="n"/>
              <a:defRPr/>
            </a:pPr>
            <a:r>
              <a:rPr lang="en-US" dirty="0" smtClean="0">
                <a:ea typeface="+mn-ea"/>
              </a:rPr>
              <a:t>Time quantum too large</a:t>
            </a:r>
          </a:p>
          <a:p>
            <a:pPr lvl="1">
              <a:defRPr/>
            </a:pPr>
            <a:r>
              <a:rPr lang="en-US" dirty="0" smtClean="0"/>
              <a:t>FIFO behavior </a:t>
            </a:r>
          </a:p>
          <a:p>
            <a:pPr lvl="1">
              <a:defRPr/>
            </a:pPr>
            <a:r>
              <a:rPr lang="en-US" dirty="0" smtClean="0"/>
              <a:t>Poor response time</a:t>
            </a:r>
          </a:p>
          <a:p>
            <a:pPr>
              <a:buFont typeface="Wingdings" pitchFamily="2" charset="2"/>
              <a:buChar char="n"/>
              <a:defRPr/>
            </a:pPr>
            <a:r>
              <a:rPr lang="en-US" dirty="0" smtClean="0">
                <a:ea typeface="+mn-ea"/>
              </a:rPr>
              <a:t>Time quantum too small</a:t>
            </a:r>
          </a:p>
          <a:p>
            <a:pPr lvl="1">
              <a:defRPr/>
            </a:pPr>
            <a:r>
              <a:rPr lang="en-US" dirty="0" smtClean="0"/>
              <a:t>Too many context switches (overhead) </a:t>
            </a:r>
          </a:p>
          <a:p>
            <a:pPr lvl="1">
              <a:defRPr/>
            </a:pPr>
            <a:r>
              <a:rPr lang="en-US" dirty="0" smtClean="0"/>
              <a:t>Inefficient CPU utilization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rIns="132080"/>
          <a:lstStyle/>
          <a:p>
            <a:r>
              <a:rPr lang="en-US" dirty="0"/>
              <a:t>Choosing the time quantum</a:t>
            </a:r>
          </a:p>
        </p:txBody>
      </p:sp>
      <p:grpSp>
        <p:nvGrpSpPr>
          <p:cNvPr id="2" name="Group 7"/>
          <p:cNvGrpSpPr>
            <a:grpSpLocks/>
          </p:cNvGrpSpPr>
          <p:nvPr/>
        </p:nvGrpSpPr>
        <p:grpSpPr bwMode="auto">
          <a:xfrm>
            <a:off x="660400" y="2768600"/>
            <a:ext cx="2478088" cy="1416050"/>
            <a:chOff x="0" y="0"/>
            <a:chExt cx="1561" cy="892"/>
          </a:xfrm>
        </p:grpSpPr>
        <p:sp>
          <p:nvSpPr>
            <p:cNvPr id="38936" name="Rectangle 8"/>
            <p:cNvSpPr>
              <a:spLocks/>
            </p:cNvSpPr>
            <p:nvPr/>
          </p:nvSpPr>
          <p:spPr bwMode="auto">
            <a:xfrm>
              <a:off x="0" y="0"/>
              <a:ext cx="1505" cy="465"/>
            </a:xfrm>
            <a:prstGeom prst="rect">
              <a:avLst/>
            </a:prstGeom>
            <a:noFill/>
            <a:ln w="12700">
              <a:noFill/>
              <a:miter lim="800000"/>
              <a:headEnd/>
              <a:tailEnd/>
            </a:ln>
          </p:spPr>
          <p:txBody>
            <a:bodyPr wrap="none" lIns="0" tIns="0" rIns="40639" bIns="0">
              <a:spAutoFit/>
            </a:bodyPr>
            <a:lstStyle/>
            <a:p>
              <a:pPr marL="39688">
                <a:defRPr/>
              </a:pPr>
              <a:r>
                <a:rPr lang="en-US" sz="2400" dirty="0">
                  <a:solidFill>
                    <a:srgbClr val="EF5B00"/>
                  </a:solidFill>
                  <a:latin typeface="Gill Sans MT"/>
                  <a:ea typeface="+mn-ea"/>
                  <a:cs typeface="Gill Sans MT"/>
                </a:rPr>
                <a:t>Objective 1:</a:t>
              </a:r>
            </a:p>
            <a:p>
              <a:pPr marL="39688">
                <a:defRPr/>
              </a:pPr>
              <a:r>
                <a:rPr lang="en-US" sz="2400" dirty="0">
                  <a:solidFill>
                    <a:srgbClr val="EF5B00"/>
                  </a:solidFill>
                  <a:latin typeface="Gill Sans MT"/>
                  <a:ea typeface="+mn-ea"/>
                  <a:cs typeface="Gill Sans MT"/>
                </a:rPr>
                <a:t>Fast response time</a:t>
              </a:r>
            </a:p>
          </p:txBody>
        </p:sp>
        <p:sp>
          <p:nvSpPr>
            <p:cNvPr id="38937" name="Rectangle 9"/>
            <p:cNvSpPr>
              <a:spLocks/>
            </p:cNvSpPr>
            <p:nvPr/>
          </p:nvSpPr>
          <p:spPr bwMode="auto">
            <a:xfrm>
              <a:off x="0" y="504"/>
              <a:ext cx="1561" cy="388"/>
            </a:xfrm>
            <a:prstGeom prst="rect">
              <a:avLst/>
            </a:prstGeom>
            <a:noFill/>
            <a:ln w="12700">
              <a:noFill/>
              <a:miter lim="800000"/>
              <a:headEnd/>
              <a:tailEnd/>
            </a:ln>
          </p:spPr>
          <p:txBody>
            <a:bodyPr wrap="none" lIns="0" tIns="0" rIns="40639" bIns="0">
              <a:spAutoFit/>
            </a:bodyPr>
            <a:lstStyle/>
            <a:p>
              <a:pPr marL="39688">
                <a:defRPr/>
              </a:pPr>
              <a:r>
                <a:rPr lang="en-US" sz="2000">
                  <a:latin typeface="Gill Sans MT"/>
                  <a:ea typeface="+mn-ea"/>
                  <a:cs typeface="Gill Sans MT"/>
                </a:rPr>
                <a:t>Best case: quantum = 0,</a:t>
              </a:r>
            </a:p>
            <a:p>
              <a:pPr marL="39688">
                <a:defRPr/>
              </a:pPr>
              <a:r>
                <a:rPr lang="en-US" sz="2000">
                  <a:latin typeface="Gill Sans MT"/>
                  <a:ea typeface="+mn-ea"/>
                  <a:cs typeface="Gill Sans MT"/>
                </a:rPr>
                <a:t>response time = C</a:t>
              </a:r>
            </a:p>
          </p:txBody>
        </p:sp>
      </p:grpSp>
      <p:grpSp>
        <p:nvGrpSpPr>
          <p:cNvPr id="3" name="Group 10"/>
          <p:cNvGrpSpPr>
            <a:grpSpLocks/>
          </p:cNvGrpSpPr>
          <p:nvPr/>
        </p:nvGrpSpPr>
        <p:grpSpPr bwMode="auto">
          <a:xfrm>
            <a:off x="4989513" y="2768600"/>
            <a:ext cx="3028770" cy="1416050"/>
            <a:chOff x="0" y="0"/>
            <a:chExt cx="1907" cy="892"/>
          </a:xfrm>
        </p:grpSpPr>
        <p:sp>
          <p:nvSpPr>
            <p:cNvPr id="38934" name="Rectangle 11"/>
            <p:cNvSpPr>
              <a:spLocks/>
            </p:cNvSpPr>
            <p:nvPr/>
          </p:nvSpPr>
          <p:spPr bwMode="auto">
            <a:xfrm>
              <a:off x="0" y="0"/>
              <a:ext cx="957" cy="465"/>
            </a:xfrm>
            <a:prstGeom prst="rect">
              <a:avLst/>
            </a:prstGeom>
            <a:noFill/>
            <a:ln w="12700">
              <a:noFill/>
              <a:miter lim="800000"/>
              <a:headEnd/>
              <a:tailEnd/>
            </a:ln>
          </p:spPr>
          <p:txBody>
            <a:bodyPr wrap="none" lIns="0" tIns="0" rIns="40639" bIns="0">
              <a:spAutoFit/>
            </a:bodyPr>
            <a:lstStyle/>
            <a:p>
              <a:pPr marL="39688">
                <a:defRPr/>
              </a:pPr>
              <a:r>
                <a:rPr lang="en-US" sz="2400" dirty="0">
                  <a:solidFill>
                    <a:srgbClr val="EF5B00"/>
                  </a:solidFill>
                  <a:latin typeface="Gill Sans MT"/>
                  <a:ea typeface="+mn-ea"/>
                  <a:cs typeface="Gill Sans MT"/>
                </a:rPr>
                <a:t>Objective 2:</a:t>
              </a:r>
            </a:p>
            <a:p>
              <a:pPr marL="39688">
                <a:defRPr/>
              </a:pPr>
              <a:r>
                <a:rPr lang="en-US" sz="2400" dirty="0">
                  <a:solidFill>
                    <a:srgbClr val="EF5B00"/>
                  </a:solidFill>
                  <a:latin typeface="Gill Sans MT"/>
                  <a:ea typeface="+mn-ea"/>
                  <a:cs typeface="Gill Sans MT"/>
                </a:rPr>
                <a:t>Efficiency</a:t>
              </a:r>
            </a:p>
          </p:txBody>
        </p:sp>
        <p:sp>
          <p:nvSpPr>
            <p:cNvPr id="38935" name="Rectangle 12"/>
            <p:cNvSpPr>
              <a:spLocks/>
            </p:cNvSpPr>
            <p:nvPr/>
          </p:nvSpPr>
          <p:spPr bwMode="auto">
            <a:xfrm>
              <a:off x="0" y="504"/>
              <a:ext cx="1907" cy="388"/>
            </a:xfrm>
            <a:prstGeom prst="rect">
              <a:avLst/>
            </a:prstGeom>
            <a:noFill/>
            <a:ln w="12700">
              <a:noFill/>
              <a:miter lim="800000"/>
              <a:headEnd/>
              <a:tailEnd/>
            </a:ln>
          </p:spPr>
          <p:txBody>
            <a:bodyPr wrap="none" lIns="0" tIns="0" rIns="40639" bIns="0">
              <a:spAutoFit/>
            </a:bodyPr>
            <a:lstStyle/>
            <a:p>
              <a:pPr marL="39688">
                <a:defRPr/>
              </a:pPr>
              <a:r>
                <a:rPr lang="en-US" sz="2000">
                  <a:latin typeface="Gill Sans MT"/>
                  <a:ea typeface="+mn-ea"/>
                  <a:cs typeface="Gill Sans MT"/>
                </a:rPr>
                <a:t>Best case: quantum = infinity,</a:t>
              </a:r>
            </a:p>
            <a:p>
              <a:pPr marL="39688">
                <a:defRPr/>
              </a:pPr>
              <a:r>
                <a:rPr lang="en-US" sz="2000">
                  <a:latin typeface="Gill Sans MT"/>
                  <a:ea typeface="+mn-ea"/>
                  <a:cs typeface="Gill Sans MT"/>
                </a:rPr>
                <a:t>Job completion time = J</a:t>
              </a:r>
            </a:p>
          </p:txBody>
        </p:sp>
      </p:grpSp>
      <p:sp>
        <p:nvSpPr>
          <p:cNvPr id="35853" name="Rectangle 13"/>
          <p:cNvSpPr>
            <a:spLocks/>
          </p:cNvSpPr>
          <p:nvPr/>
        </p:nvSpPr>
        <p:spPr bwMode="auto">
          <a:xfrm>
            <a:off x="838200" y="5181600"/>
            <a:ext cx="7034687" cy="369332"/>
          </a:xfrm>
          <a:prstGeom prst="rect">
            <a:avLst/>
          </a:prstGeom>
          <a:noFill/>
          <a:ln w="12700">
            <a:noFill/>
            <a:miter lim="800000"/>
            <a:headEnd/>
            <a:tailEnd/>
          </a:ln>
        </p:spPr>
        <p:txBody>
          <a:bodyPr wrap="none" lIns="0" tIns="0" rIns="40639" bIns="0">
            <a:spAutoFit/>
          </a:bodyPr>
          <a:lstStyle/>
          <a:p>
            <a:pPr marL="39688"/>
            <a:r>
              <a:rPr lang="en-US" sz="2400" dirty="0">
                <a:latin typeface="Gill Sans MT"/>
                <a:cs typeface="Gill Sans MT"/>
              </a:rPr>
              <a:t>General strategy: set quantum </a:t>
            </a:r>
            <a:r>
              <a:rPr lang="en-US" sz="2400" dirty="0" smtClean="0">
                <a:latin typeface="Gill Sans MT"/>
                <a:cs typeface="Gill Sans MT"/>
              </a:rPr>
              <a:t>somewhere in the middle</a:t>
            </a:r>
            <a:endParaRPr lang="en-US" sz="2400" dirty="0">
              <a:latin typeface="Gill Sans MT"/>
              <a:cs typeface="Gill Sans MT"/>
            </a:endParaRPr>
          </a:p>
        </p:txBody>
      </p:sp>
      <p:grpSp>
        <p:nvGrpSpPr>
          <p:cNvPr id="39947" name="Group 14"/>
          <p:cNvGrpSpPr>
            <a:grpSpLocks/>
          </p:cNvGrpSpPr>
          <p:nvPr/>
        </p:nvGrpSpPr>
        <p:grpSpPr bwMode="auto">
          <a:xfrm>
            <a:off x="673100" y="1879600"/>
            <a:ext cx="7797800" cy="796925"/>
            <a:chOff x="0" y="0"/>
            <a:chExt cx="4912" cy="502"/>
          </a:xfrm>
        </p:grpSpPr>
        <p:sp>
          <p:nvSpPr>
            <p:cNvPr id="35855" name="Rectangle 15"/>
            <p:cNvSpPr>
              <a:spLocks/>
            </p:cNvSpPr>
            <p:nvPr/>
          </p:nvSpPr>
          <p:spPr bwMode="auto">
            <a:xfrm>
              <a:off x="0" y="0"/>
              <a:ext cx="1864"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Gill Sans MT"/>
                  <a:ea typeface="+mn-ea"/>
                  <a:cs typeface="Gill Sans MT"/>
                </a:rPr>
                <a:t>Job execution</a:t>
              </a:r>
            </a:p>
          </p:txBody>
        </p:sp>
        <p:sp>
          <p:nvSpPr>
            <p:cNvPr id="35856" name="Rectangle 16"/>
            <p:cNvSpPr>
              <a:spLocks/>
            </p:cNvSpPr>
            <p:nvPr/>
          </p:nvSpPr>
          <p:spPr bwMode="auto">
            <a:xfrm>
              <a:off x="1864" y="0"/>
              <a:ext cx="1768" cy="240"/>
            </a:xfrm>
            <a:prstGeom prst="rect">
              <a:avLst/>
            </a:prstGeom>
            <a:solidFill>
              <a:srgbClr val="92D050"/>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dirty="0">
                  <a:latin typeface="Gill Sans MT"/>
                  <a:ea typeface="+mn-ea"/>
                  <a:cs typeface="Gill Sans MT"/>
                </a:rPr>
                <a:t>Context switch overhead</a:t>
              </a:r>
            </a:p>
          </p:txBody>
        </p:sp>
        <p:sp>
          <p:nvSpPr>
            <p:cNvPr id="35857" name="Rectangle 17"/>
            <p:cNvSpPr>
              <a:spLocks/>
            </p:cNvSpPr>
            <p:nvPr/>
          </p:nvSpPr>
          <p:spPr bwMode="auto">
            <a:xfrm>
              <a:off x="3632" y="0"/>
              <a:ext cx="1280"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Gill Sans MT"/>
                  <a:ea typeface="+mn-ea"/>
                  <a:cs typeface="Gill Sans MT"/>
                </a:rPr>
                <a:t>Job execution</a:t>
              </a:r>
            </a:p>
          </p:txBody>
        </p:sp>
        <p:sp>
          <p:nvSpPr>
            <p:cNvPr id="38932" name="Rectangle 18"/>
            <p:cNvSpPr>
              <a:spLocks/>
            </p:cNvSpPr>
            <p:nvPr/>
          </p:nvSpPr>
          <p:spPr bwMode="auto">
            <a:xfrm>
              <a:off x="2656" y="328"/>
              <a:ext cx="129" cy="174"/>
            </a:xfrm>
            <a:prstGeom prst="rect">
              <a:avLst/>
            </a:prstGeom>
            <a:noFill/>
            <a:ln w="12700">
              <a:noFill/>
              <a:miter lim="800000"/>
              <a:headEnd/>
              <a:tailEnd/>
            </a:ln>
          </p:spPr>
          <p:txBody>
            <a:bodyPr wrap="none" lIns="0" tIns="0" rIns="40639" bIns="0">
              <a:spAutoFit/>
            </a:bodyPr>
            <a:lstStyle/>
            <a:p>
              <a:pPr marL="39688">
                <a:defRPr/>
              </a:pPr>
              <a:r>
                <a:rPr lang="en-US">
                  <a:latin typeface="Gill Sans MT"/>
                  <a:ea typeface="+mn-ea"/>
                  <a:cs typeface="Gill Sans MT"/>
                </a:rPr>
                <a:t>C</a:t>
              </a:r>
            </a:p>
          </p:txBody>
        </p:sp>
        <p:sp>
          <p:nvSpPr>
            <p:cNvPr id="38933" name="Line 19"/>
            <p:cNvSpPr>
              <a:spLocks noChangeShapeType="1"/>
            </p:cNvSpPr>
            <p:nvPr/>
          </p:nvSpPr>
          <p:spPr bwMode="auto">
            <a:xfrm>
              <a:off x="1880" y="336"/>
              <a:ext cx="1752" cy="8"/>
            </a:xfrm>
            <a:prstGeom prst="line">
              <a:avLst/>
            </a:prstGeom>
            <a:noFill/>
            <a:ln w="50800">
              <a:solidFill>
                <a:schemeClr val="tx1"/>
              </a:solidFill>
              <a:round/>
              <a:headEnd type="stealth" w="med" len="med"/>
              <a:tailEnd type="stealth" w="med" len="med"/>
            </a:ln>
          </p:spPr>
          <p:txBody>
            <a:bodyPr lIns="0" tIns="0" rIns="0" bIns="0"/>
            <a:lstStyle/>
            <a:p>
              <a:pPr>
                <a:defRPr/>
              </a:pPr>
              <a:endParaRPr lang="en-US">
                <a:latin typeface="Gill Sans MT"/>
                <a:ea typeface="+mn-ea"/>
                <a:cs typeface="Gill Sans MT"/>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6"/>
          <p:cNvSpPr>
            <a:spLocks noGrp="1" noChangeArrowheads="1"/>
          </p:cNvSpPr>
          <p:nvPr>
            <p:ph type="title"/>
          </p:nvPr>
        </p:nvSpPr>
        <p:spPr/>
        <p:txBody>
          <a:bodyPr/>
          <a:lstStyle/>
          <a:p>
            <a:r>
              <a:rPr lang="en-US" dirty="0"/>
              <a:t>Choosing the time quantum</a:t>
            </a:r>
          </a:p>
        </p:txBody>
      </p:sp>
      <p:sp>
        <p:nvSpPr>
          <p:cNvPr id="40968" name="Rectangle 7"/>
          <p:cNvSpPr>
            <a:spLocks noGrp="1" noChangeArrowheads="1"/>
          </p:cNvSpPr>
          <p:nvPr>
            <p:ph type="body" sz="quarter" idx="10"/>
          </p:nvPr>
        </p:nvSpPr>
        <p:spPr/>
        <p:txBody>
          <a:bodyPr/>
          <a:lstStyle/>
          <a:p>
            <a:r>
              <a:rPr lang="en-US" dirty="0"/>
              <a:t>Choice depends on </a:t>
            </a:r>
          </a:p>
          <a:p>
            <a:pPr lvl="1"/>
            <a:r>
              <a:rPr lang="en-US" dirty="0"/>
              <a:t>Priorities, architecture, etc.</a:t>
            </a:r>
          </a:p>
          <a:p>
            <a:r>
              <a:rPr lang="en-US" dirty="0"/>
              <a:t>Typical quantum: 10-100 </a:t>
            </a:r>
            <a:r>
              <a:rPr lang="en-US" dirty="0" err="1"/>
              <a:t>ms</a:t>
            </a:r>
            <a:endParaRPr lang="en-US" dirty="0"/>
          </a:p>
          <a:p>
            <a:pPr lvl="1"/>
            <a:r>
              <a:rPr lang="en-US" dirty="0"/>
              <a:t>Large enough that overhead is small percentage</a:t>
            </a:r>
          </a:p>
          <a:p>
            <a:pPr lvl="1"/>
            <a:r>
              <a:rPr lang="en-US" dirty="0"/>
              <a:t>Small enough to give illusion of concurrency</a:t>
            </a:r>
          </a:p>
          <a:p>
            <a:pPr lvl="1"/>
            <a:r>
              <a:rPr lang="en-US" dirty="0"/>
              <a:t>e.g., </a:t>
            </a:r>
            <a:r>
              <a:rPr lang="en-US" dirty="0" err="1"/>
              <a:t>linux.ews.illinois.edu</a:t>
            </a:r>
            <a:r>
              <a:rPr lang="en-US" dirty="0"/>
              <a:t>: 99.98 </a:t>
            </a:r>
            <a:r>
              <a:rPr lang="en-US" dirty="0" err="1" smtClean="0"/>
              <a:t>ms</a:t>
            </a:r>
            <a:r>
              <a:rPr lang="en-US" dirty="0" smtClean="0"/>
              <a:t> quantum using round-robin</a:t>
            </a:r>
          </a:p>
          <a:p>
            <a:r>
              <a:rPr lang="en-US" dirty="0" smtClean="0"/>
              <a:t>Questions</a:t>
            </a:r>
          </a:p>
          <a:p>
            <a:pPr lvl="1"/>
            <a:r>
              <a:rPr lang="en-US" dirty="0" smtClean="0"/>
              <a:t>Does 100 </a:t>
            </a:r>
            <a:r>
              <a:rPr lang="en-US" dirty="0" err="1" smtClean="0"/>
              <a:t>ms</a:t>
            </a:r>
            <a:r>
              <a:rPr lang="en-US" dirty="0" smtClean="0"/>
              <a:t> matter? (how long is this in practical terms?)</a:t>
            </a:r>
          </a:p>
          <a:p>
            <a:pPr lvl="1"/>
            <a:r>
              <a:rPr lang="en-US" dirty="0" smtClean="0"/>
              <a:t>Does this mean all processes wait 100 </a:t>
            </a:r>
            <a:r>
              <a:rPr lang="en-US" dirty="0" err="1" smtClean="0"/>
              <a:t>ms</a:t>
            </a:r>
            <a:r>
              <a:rPr lang="en-US" dirty="0" smtClean="0"/>
              <a:t> to run?</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Announcements</a:t>
            </a:r>
            <a:endParaRPr lang="en-US" dirty="0"/>
          </a:p>
        </p:txBody>
      </p:sp>
      <p:sp>
        <p:nvSpPr>
          <p:cNvPr id="4" name="Text Placeholder 3"/>
          <p:cNvSpPr>
            <a:spLocks noGrp="1"/>
          </p:cNvSpPr>
          <p:nvPr>
            <p:ph type="body" sz="quarter" idx="10"/>
          </p:nvPr>
        </p:nvSpPr>
        <p:spPr/>
        <p:txBody>
          <a:bodyPr/>
          <a:lstStyle/>
          <a:p>
            <a:r>
              <a:rPr lang="en-US" dirty="0"/>
              <a:t>Mid-semester feedback survey (linked off web page</a:t>
            </a:r>
            <a:r>
              <a:rPr lang="en-US" dirty="0" smtClean="0"/>
              <a:t>)</a:t>
            </a:r>
          </a:p>
          <a:p>
            <a:r>
              <a:rPr lang="en-US" dirty="0" smtClean="0"/>
              <a:t>MP4 due Friday (not Tuesday)</a:t>
            </a:r>
          </a:p>
          <a:p>
            <a:r>
              <a:rPr lang="en-US" dirty="0" smtClean="0"/>
              <a:t>Midterm</a:t>
            </a:r>
          </a:p>
          <a:p>
            <a:pPr lvl="1"/>
            <a:r>
              <a:rPr lang="en-US" dirty="0" smtClean="0"/>
              <a:t>Next Tuesday, 7-9 p.m.</a:t>
            </a:r>
          </a:p>
          <a:p>
            <a:pPr lvl="1"/>
            <a:r>
              <a:rPr lang="en-US" dirty="0" smtClean="0"/>
              <a:t>Study guide released this Wednesday</a:t>
            </a:r>
          </a:p>
          <a:p>
            <a:pPr lvl="1"/>
            <a:r>
              <a:rPr lang="en-US" dirty="0" smtClean="0"/>
              <a:t>Next Monday’s lecture: review session</a:t>
            </a:r>
          </a:p>
        </p:txBody>
      </p:sp>
    </p:spTree>
    <p:extLst>
      <p:ext uri="{BB962C8B-B14F-4D97-AF65-F5344CB8AC3E}">
        <p14:creationId xmlns:p14="http://schemas.microsoft.com/office/powerpoint/2010/main" val="3340340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the quantum in practice</a:t>
            </a:r>
            <a:endParaRPr lang="en-US" dirty="0"/>
          </a:p>
        </p:txBody>
      </p:sp>
      <p:sp>
        <p:nvSpPr>
          <p:cNvPr id="4" name="TextBox 3"/>
          <p:cNvSpPr txBox="1"/>
          <p:nvPr/>
        </p:nvSpPr>
        <p:spPr>
          <a:xfrm>
            <a:off x="914400" y="1219200"/>
            <a:ext cx="7572506" cy="5262980"/>
          </a:xfrm>
          <a:prstGeom prst="rect">
            <a:avLst/>
          </a:prstGeom>
          <a:noFill/>
        </p:spPr>
        <p:txBody>
          <a:bodyPr wrap="none" rtlCol="0">
            <a:spAutoFit/>
          </a:bodyPr>
          <a:lstStyle/>
          <a:p>
            <a:r>
              <a:rPr lang="en-US" sz="1600" dirty="0" err="1" smtClean="0">
                <a:solidFill>
                  <a:srgbClr val="757575"/>
                </a:solidFill>
                <a:latin typeface="Monaco"/>
              </a:rPr>
              <a:t>typedef</a:t>
            </a:r>
            <a:r>
              <a:rPr lang="en-US" sz="1600" dirty="0" smtClean="0">
                <a:solidFill>
                  <a:prstClr val="black"/>
                </a:solidFill>
                <a:latin typeface="Monaco"/>
              </a:rPr>
              <a:t> </a:t>
            </a:r>
            <a:r>
              <a:rPr lang="en-US" sz="1600" dirty="0" err="1">
                <a:solidFill>
                  <a:srgbClr val="757575"/>
                </a:solidFill>
                <a:latin typeface="Monaco"/>
              </a:rPr>
              <a:t>struct</a:t>
            </a:r>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 {</a:t>
            </a:r>
          </a:p>
          <a:p>
            <a:r>
              <a:rPr lang="en-US" sz="1600" dirty="0">
                <a:solidFill>
                  <a:prstClr val="black"/>
                </a:solidFill>
                <a:latin typeface="Monaco"/>
              </a:rPr>
              <a:t>    </a:t>
            </a:r>
            <a:r>
              <a:rPr lang="en-US" sz="1600" dirty="0" err="1">
                <a:solidFill>
                  <a:srgbClr val="757575"/>
                </a:solidFill>
                <a:latin typeface="Monaco"/>
              </a:rPr>
              <a:t>int</a:t>
            </a:r>
            <a:r>
              <a:rPr lang="en-US" sz="1600" dirty="0">
                <a:solidFill>
                  <a:prstClr val="black"/>
                </a:solidFill>
                <a:latin typeface="Monaco"/>
              </a:rPr>
              <a:t> </a:t>
            </a:r>
            <a:r>
              <a:rPr lang="en-US" sz="1600" dirty="0" err="1">
                <a:solidFill>
                  <a:prstClr val="black"/>
                </a:solidFill>
                <a:latin typeface="Monaco"/>
              </a:rPr>
              <a:t>thread_index</a:t>
            </a:r>
            <a:r>
              <a:rPr lang="en-US" sz="1600" dirty="0">
                <a:solidFill>
                  <a:prstClr val="black"/>
                </a:solidFill>
                <a:latin typeface="Monaco"/>
              </a:rPr>
              <a:t>;</a:t>
            </a:r>
          </a:p>
          <a:p>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a:t>
            </a:r>
          </a:p>
          <a:p>
            <a:endParaRPr lang="en-US" sz="1600" dirty="0">
              <a:solidFill>
                <a:prstClr val="black"/>
              </a:solidFill>
              <a:latin typeface="Monaco"/>
            </a:endParaRPr>
          </a:p>
          <a:p>
            <a:r>
              <a:rPr lang="en-US" sz="1600" dirty="0">
                <a:solidFill>
                  <a:prstClr val="black"/>
                </a:solidFill>
                <a:latin typeface="Monaco"/>
              </a:rPr>
              <a:t>#define BUF_SIZE     </a:t>
            </a:r>
            <a:r>
              <a:rPr lang="en-US" sz="1600" dirty="0">
                <a:solidFill>
                  <a:srgbClr val="FF00FF"/>
                </a:solidFill>
                <a:latin typeface="Monaco"/>
              </a:rPr>
              <a:t>100</a:t>
            </a:r>
            <a:endParaRPr lang="en-US" sz="1600" dirty="0">
              <a:solidFill>
                <a:prstClr val="black"/>
              </a:solidFill>
              <a:latin typeface="Monaco"/>
            </a:endParaRPr>
          </a:p>
          <a:p>
            <a:endParaRPr lang="en-US" sz="1600" dirty="0">
              <a:solidFill>
                <a:prstClr val="black"/>
              </a:solidFill>
              <a:latin typeface="Monaco"/>
            </a:endParaRPr>
          </a:p>
          <a:p>
            <a:r>
              <a:rPr lang="en-US" sz="1600" dirty="0">
                <a:solidFill>
                  <a:srgbClr val="757575"/>
                </a:solidFill>
                <a:latin typeface="Monaco"/>
              </a:rPr>
              <a:t>void</a:t>
            </a:r>
            <a:r>
              <a:rPr lang="en-US" sz="1600" dirty="0">
                <a:solidFill>
                  <a:prstClr val="black"/>
                </a:solidFill>
                <a:latin typeface="Monaco"/>
              </a:rPr>
              <a:t> * </a:t>
            </a:r>
            <a:r>
              <a:rPr lang="en-US" sz="1600" dirty="0" err="1">
                <a:solidFill>
                  <a:prstClr val="black"/>
                </a:solidFill>
                <a:latin typeface="Monaco"/>
              </a:rPr>
              <a:t>printer_thread</a:t>
            </a:r>
            <a:r>
              <a:rPr lang="en-US" sz="1600" dirty="0">
                <a:solidFill>
                  <a:prstClr val="black"/>
                </a:solidFill>
                <a:latin typeface="Monaco"/>
              </a:rPr>
              <a:t>( </a:t>
            </a:r>
            <a:r>
              <a:rPr lang="en-US" sz="1600" dirty="0">
                <a:solidFill>
                  <a:srgbClr val="757575"/>
                </a:solidFill>
                <a:latin typeface="Monaco"/>
              </a:rPr>
              <a:t>void</a:t>
            </a:r>
            <a:r>
              <a:rPr lang="en-US" sz="1600" dirty="0">
                <a:solidFill>
                  <a:prstClr val="black"/>
                </a:solidFill>
                <a:latin typeface="Monaco"/>
              </a:rPr>
              <a:t> *</a:t>
            </a:r>
            <a:r>
              <a:rPr lang="en-US" sz="1600" dirty="0" err="1">
                <a:solidFill>
                  <a:prstClr val="black"/>
                </a:solidFill>
                <a:latin typeface="Monaco"/>
              </a:rPr>
              <a:t>ptr</a:t>
            </a:r>
            <a:r>
              <a:rPr lang="en-US" sz="1600" dirty="0">
                <a:solidFill>
                  <a:prstClr val="black"/>
                </a:solidFill>
                <a:latin typeface="Monaco"/>
              </a:rPr>
              <a:t> </a:t>
            </a:r>
            <a:r>
              <a:rPr lang="en-US" sz="1600" dirty="0" smtClean="0">
                <a:solidFill>
                  <a:prstClr val="black"/>
                </a:solidFill>
                <a:latin typeface="Monaco"/>
              </a:rPr>
              <a:t>)</a:t>
            </a:r>
          </a:p>
          <a:p>
            <a:r>
              <a:rPr lang="en-US" sz="1600" dirty="0" smtClean="0">
                <a:solidFill>
                  <a:prstClr val="black"/>
                </a:solidFill>
                <a:latin typeface="Monaco"/>
              </a:rPr>
              <a:t>{</a:t>
            </a:r>
            <a:endParaRPr lang="en-US" sz="1600" dirty="0">
              <a:solidFill>
                <a:prstClr val="black"/>
              </a:solidFill>
              <a:latin typeface="Monaco"/>
            </a:endParaRPr>
          </a:p>
          <a:p>
            <a:r>
              <a:rPr lang="en-US" sz="1600" dirty="0">
                <a:solidFill>
                  <a:prstClr val="black"/>
                </a:solidFill>
                <a:latin typeface="Monaco"/>
              </a:rPr>
              <a:t>    </a:t>
            </a:r>
            <a:r>
              <a:rPr lang="en-US" sz="1600" dirty="0">
                <a:solidFill>
                  <a:srgbClr val="9A9A9A"/>
                </a:solidFill>
                <a:latin typeface="Monaco"/>
              </a:rPr>
              <a:t>/* Create the message we will print out */</a:t>
            </a:r>
            <a:endParaRPr lang="en-US" sz="1600" dirty="0">
              <a:solidFill>
                <a:prstClr val="black"/>
              </a:solidFill>
              <a:latin typeface="Monaco"/>
            </a:endParaRPr>
          </a:p>
          <a:p>
            <a:r>
              <a:rPr lang="en-US" sz="1600" dirty="0">
                <a:solidFill>
                  <a:prstClr val="black"/>
                </a:solidFill>
                <a:latin typeface="Monaco"/>
              </a:rPr>
              <a:t>    </a:t>
            </a:r>
            <a:r>
              <a:rPr lang="en-US" sz="1600" dirty="0" err="1">
                <a:solidFill>
                  <a:prstClr val="black"/>
                </a:solidFill>
                <a:latin typeface="Monaco"/>
              </a:rPr>
              <a:t>printer_arg_t</a:t>
            </a:r>
            <a:r>
              <a:rPr lang="en-US" sz="1600" dirty="0">
                <a:solidFill>
                  <a:prstClr val="black"/>
                </a:solidFill>
                <a:latin typeface="Monaco"/>
              </a:rPr>
              <a:t>* </a:t>
            </a:r>
            <a:r>
              <a:rPr lang="en-US" sz="1600" dirty="0" err="1">
                <a:solidFill>
                  <a:prstClr val="black"/>
                </a:solidFill>
                <a:latin typeface="Monaco"/>
              </a:rPr>
              <a:t>arg</a:t>
            </a:r>
            <a:r>
              <a:rPr lang="en-US" sz="1600" dirty="0">
                <a:solidFill>
                  <a:prstClr val="black"/>
                </a:solidFill>
                <a:latin typeface="Monaco"/>
              </a:rPr>
              <a:t> = (</a:t>
            </a:r>
            <a:r>
              <a:rPr lang="en-US" sz="1600" dirty="0" err="1">
                <a:solidFill>
                  <a:prstClr val="black"/>
                </a:solidFill>
                <a:latin typeface="Monaco"/>
              </a:rPr>
              <a:t>printer_arg_t</a:t>
            </a:r>
            <a:r>
              <a:rPr lang="en-US" sz="1600" dirty="0">
                <a:solidFill>
                  <a:prstClr val="black"/>
                </a:solidFill>
                <a:latin typeface="Monaco"/>
              </a:rPr>
              <a:t>*) </a:t>
            </a:r>
            <a:r>
              <a:rPr lang="en-US" sz="1600" dirty="0" err="1">
                <a:solidFill>
                  <a:prstClr val="black"/>
                </a:solidFill>
                <a:latin typeface="Monaco"/>
              </a:rPr>
              <a:t>ptr</a:t>
            </a:r>
            <a:r>
              <a:rPr lang="en-US" sz="1600" dirty="0">
                <a:solidFill>
                  <a:prstClr val="black"/>
                </a:solidFill>
                <a:latin typeface="Monaco"/>
              </a:rPr>
              <a:t>;</a:t>
            </a:r>
          </a:p>
          <a:p>
            <a:r>
              <a:rPr lang="en-US" sz="1600" dirty="0">
                <a:solidFill>
                  <a:prstClr val="black"/>
                </a:solidFill>
                <a:latin typeface="Monaco"/>
              </a:rPr>
              <a:t>    </a:t>
            </a:r>
            <a:r>
              <a:rPr lang="en-US" sz="1600" dirty="0">
                <a:solidFill>
                  <a:srgbClr val="757575"/>
                </a:solidFill>
                <a:latin typeface="Monaco"/>
              </a:rPr>
              <a:t>char</a:t>
            </a:r>
            <a:r>
              <a:rPr lang="en-US" sz="1600" dirty="0">
                <a:solidFill>
                  <a:prstClr val="black"/>
                </a:solidFill>
                <a:latin typeface="Monaco"/>
              </a:rPr>
              <a:t> message[BUF_SIZE];</a:t>
            </a:r>
          </a:p>
          <a:p>
            <a:r>
              <a:rPr lang="da-DK" sz="1600" dirty="0">
                <a:solidFill>
                  <a:prstClr val="black"/>
                </a:solidFill>
                <a:latin typeface="Monaco"/>
              </a:rPr>
              <a:t>    </a:t>
            </a:r>
            <a:r>
              <a:rPr lang="da-DK" sz="1600" dirty="0" err="1">
                <a:solidFill>
                  <a:srgbClr val="757575"/>
                </a:solidFill>
                <a:latin typeface="Monaco"/>
              </a:rPr>
              <a:t>int</a:t>
            </a:r>
            <a:r>
              <a:rPr lang="da-DK" sz="1600" dirty="0">
                <a:solidFill>
                  <a:prstClr val="black"/>
                </a:solidFill>
                <a:latin typeface="Monaco"/>
              </a:rPr>
              <a:t> i;</a:t>
            </a:r>
          </a:p>
          <a:p>
            <a:r>
              <a:rPr lang="da-DK" sz="1600" dirty="0">
                <a:solidFill>
                  <a:prstClr val="black"/>
                </a:solidFill>
                <a:latin typeface="Monaco"/>
              </a:rPr>
              <a:t>    for (i = </a:t>
            </a:r>
            <a:r>
              <a:rPr lang="da-DK" sz="1600" dirty="0">
                <a:solidFill>
                  <a:srgbClr val="FF00FF"/>
                </a:solidFill>
                <a:latin typeface="Monaco"/>
              </a:rPr>
              <a:t>0</a:t>
            </a:r>
            <a:r>
              <a:rPr lang="da-DK" sz="1600" dirty="0">
                <a:solidFill>
                  <a:prstClr val="black"/>
                </a:solidFill>
                <a:latin typeface="Monaco"/>
              </a:rPr>
              <a:t>; i &lt; BUF_SIZE; i++)</a:t>
            </a:r>
          </a:p>
          <a:p>
            <a:r>
              <a:rPr lang="fr-FR" sz="1600" dirty="0">
                <a:solidFill>
                  <a:prstClr val="black"/>
                </a:solidFill>
                <a:latin typeface="Monaco"/>
              </a:rPr>
              <a:t>        message[i] = </a:t>
            </a:r>
            <a:r>
              <a:rPr lang="fr-FR" sz="1600" dirty="0">
                <a:solidFill>
                  <a:srgbClr val="0000FF"/>
                </a:solidFill>
                <a:latin typeface="Monaco"/>
              </a:rPr>
              <a:t>' '</a:t>
            </a:r>
            <a:r>
              <a:rPr lang="fr-FR" sz="1600" dirty="0">
                <a:solidFill>
                  <a:prstClr val="black"/>
                </a:solidFill>
                <a:latin typeface="Monaco"/>
              </a:rPr>
              <a:t>;</a:t>
            </a:r>
          </a:p>
          <a:p>
            <a:r>
              <a:rPr lang="fr-FR" sz="1600" dirty="0">
                <a:solidFill>
                  <a:prstClr val="black"/>
                </a:solidFill>
                <a:latin typeface="Monaco"/>
              </a:rPr>
              <a:t>    </a:t>
            </a:r>
            <a:r>
              <a:rPr lang="fr-FR" sz="1600" dirty="0" err="1">
                <a:solidFill>
                  <a:srgbClr val="00FF00"/>
                </a:solidFill>
                <a:latin typeface="Monaco"/>
              </a:rPr>
              <a:t>sprintf</a:t>
            </a:r>
            <a:r>
              <a:rPr lang="fr-FR" sz="1600" dirty="0">
                <a:solidFill>
                  <a:prstClr val="black"/>
                </a:solidFill>
                <a:latin typeface="Monaco"/>
              </a:rPr>
              <a:t>(message + </a:t>
            </a:r>
            <a:r>
              <a:rPr lang="fr-FR" sz="1600" dirty="0">
                <a:solidFill>
                  <a:srgbClr val="FF00FF"/>
                </a:solidFill>
                <a:latin typeface="Monaco"/>
              </a:rPr>
              <a:t>10</a:t>
            </a:r>
            <a:r>
              <a:rPr lang="fr-FR" sz="1600" dirty="0">
                <a:solidFill>
                  <a:prstClr val="black"/>
                </a:solidFill>
                <a:latin typeface="Monaco"/>
              </a:rPr>
              <a:t> * </a:t>
            </a:r>
            <a:r>
              <a:rPr lang="fr-FR" sz="1600" dirty="0" err="1">
                <a:solidFill>
                  <a:prstClr val="black"/>
                </a:solidFill>
                <a:latin typeface="Monaco"/>
              </a:rPr>
              <a:t>arg</a:t>
            </a:r>
            <a:r>
              <a:rPr lang="fr-FR" sz="1600" dirty="0">
                <a:solidFill>
                  <a:prstClr val="black"/>
                </a:solidFill>
                <a:latin typeface="Monaco"/>
              </a:rPr>
              <a:t>-&gt;</a:t>
            </a:r>
            <a:r>
              <a:rPr lang="fr-FR" sz="1600" dirty="0" err="1">
                <a:solidFill>
                  <a:prstClr val="black"/>
                </a:solidFill>
                <a:latin typeface="Monaco"/>
              </a:rPr>
              <a:t>thread_index</a:t>
            </a:r>
            <a:r>
              <a:rPr lang="fr-FR" sz="1600" dirty="0">
                <a:solidFill>
                  <a:prstClr val="black"/>
                </a:solidFill>
                <a:latin typeface="Monaco"/>
              </a:rPr>
              <a:t>, </a:t>
            </a:r>
            <a:r>
              <a:rPr lang="fr-FR" sz="1600" dirty="0">
                <a:solidFill>
                  <a:srgbClr val="0000FF"/>
                </a:solidFill>
                <a:latin typeface="Monaco"/>
              </a:rPr>
              <a:t>"thread </a:t>
            </a:r>
            <a:r>
              <a:rPr lang="fr-FR" sz="1600" dirty="0">
                <a:solidFill>
                  <a:srgbClr val="FF00FF"/>
                </a:solidFill>
                <a:latin typeface="Monaco"/>
              </a:rPr>
              <a:t>%d\</a:t>
            </a:r>
            <a:r>
              <a:rPr lang="fr-FR" sz="1600" dirty="0" smtClean="0">
                <a:solidFill>
                  <a:srgbClr val="FF00FF"/>
                </a:solidFill>
                <a:latin typeface="Monaco"/>
              </a:rPr>
              <a:t>n</a:t>
            </a:r>
            <a:r>
              <a:rPr lang="fr-FR" sz="1600" dirty="0" smtClean="0">
                <a:solidFill>
                  <a:srgbClr val="0000FF"/>
                </a:solidFill>
                <a:latin typeface="Monaco"/>
              </a:rPr>
              <a:t>"</a:t>
            </a:r>
            <a:r>
              <a:rPr lang="fr-FR" sz="1600" dirty="0" smtClean="0">
                <a:solidFill>
                  <a:prstClr val="black"/>
                </a:solidFill>
                <a:latin typeface="Monaco"/>
              </a:rPr>
              <a:t>,</a:t>
            </a:r>
          </a:p>
          <a:p>
            <a:r>
              <a:rPr lang="fr-FR" sz="1600" dirty="0">
                <a:solidFill>
                  <a:prstClr val="black"/>
                </a:solidFill>
                <a:latin typeface="Monaco"/>
              </a:rPr>
              <a:t> </a:t>
            </a:r>
            <a:r>
              <a:rPr lang="fr-FR" sz="1600" dirty="0" smtClean="0">
                <a:solidFill>
                  <a:prstClr val="black"/>
                </a:solidFill>
                <a:latin typeface="Monaco"/>
              </a:rPr>
              <a:t>           </a:t>
            </a:r>
            <a:r>
              <a:rPr lang="fr-FR" sz="1600" dirty="0" err="1" smtClean="0">
                <a:solidFill>
                  <a:prstClr val="black"/>
                </a:solidFill>
                <a:latin typeface="Monaco"/>
              </a:rPr>
              <a:t>arg</a:t>
            </a:r>
            <a:r>
              <a:rPr lang="fr-FR" sz="1600" dirty="0">
                <a:solidFill>
                  <a:prstClr val="black"/>
                </a:solidFill>
                <a:latin typeface="Monaco"/>
              </a:rPr>
              <a:t>-&gt;</a:t>
            </a:r>
            <a:r>
              <a:rPr lang="fr-FR" sz="1600" dirty="0" err="1">
                <a:solidFill>
                  <a:prstClr val="black"/>
                </a:solidFill>
                <a:latin typeface="Monaco"/>
              </a:rPr>
              <a:t>thread_index</a:t>
            </a:r>
            <a:r>
              <a:rPr lang="fr-FR" sz="1600" dirty="0">
                <a:solidFill>
                  <a:prstClr val="black"/>
                </a:solidFill>
                <a:latin typeface="Monaco"/>
              </a:rPr>
              <a:t>);</a:t>
            </a:r>
          </a:p>
          <a:p>
            <a:endParaRPr lang="fr-FR" sz="1600" dirty="0">
              <a:solidFill>
                <a:prstClr val="black"/>
              </a:solidFill>
              <a:latin typeface="Monaco"/>
            </a:endParaRPr>
          </a:p>
          <a:p>
            <a:r>
              <a:rPr lang="fr-FR" sz="1600" dirty="0">
                <a:solidFill>
                  <a:prstClr val="black"/>
                </a:solidFill>
                <a:latin typeface="Monaco"/>
              </a:rPr>
              <a:t>    </a:t>
            </a:r>
            <a:r>
              <a:rPr lang="fr-FR" sz="1600" dirty="0">
                <a:solidFill>
                  <a:srgbClr val="9A9A9A"/>
                </a:solidFill>
                <a:latin typeface="Monaco"/>
              </a:rPr>
              <a:t>/* </a:t>
            </a:r>
            <a:r>
              <a:rPr lang="fr-FR" sz="1600" dirty="0" err="1">
                <a:solidFill>
                  <a:srgbClr val="9A9A9A"/>
                </a:solidFill>
                <a:latin typeface="Monaco"/>
              </a:rPr>
              <a:t>Print</a:t>
            </a:r>
            <a:r>
              <a:rPr lang="fr-FR" sz="1600" dirty="0">
                <a:solidFill>
                  <a:srgbClr val="9A9A9A"/>
                </a:solidFill>
                <a:latin typeface="Monaco"/>
              </a:rPr>
              <a:t> </a:t>
            </a:r>
            <a:r>
              <a:rPr lang="fr-FR" sz="1600" dirty="0" err="1">
                <a:solidFill>
                  <a:srgbClr val="9A9A9A"/>
                </a:solidFill>
                <a:latin typeface="Monaco"/>
              </a:rPr>
              <a:t>it</a:t>
            </a:r>
            <a:r>
              <a:rPr lang="fr-FR" sz="1600" dirty="0">
                <a:solidFill>
                  <a:srgbClr val="9A9A9A"/>
                </a:solidFill>
                <a:latin typeface="Monaco"/>
              </a:rPr>
              <a:t> </a:t>
            </a:r>
            <a:r>
              <a:rPr lang="fr-FR" sz="1600" dirty="0" err="1">
                <a:solidFill>
                  <a:srgbClr val="9A9A9A"/>
                </a:solidFill>
                <a:latin typeface="Monaco"/>
              </a:rPr>
              <a:t>forever</a:t>
            </a:r>
            <a:r>
              <a:rPr lang="fr-FR" sz="1600" dirty="0">
                <a:solidFill>
                  <a:srgbClr val="9A9A9A"/>
                </a:solidFill>
                <a:latin typeface="Monaco"/>
              </a:rPr>
              <a:t> */</a:t>
            </a:r>
            <a:endParaRPr lang="fr-FR" sz="1600" dirty="0">
              <a:solidFill>
                <a:prstClr val="black"/>
              </a:solidFill>
              <a:latin typeface="Monaco"/>
            </a:endParaRPr>
          </a:p>
          <a:p>
            <a:r>
              <a:rPr lang="en-US" sz="1600" dirty="0">
                <a:solidFill>
                  <a:prstClr val="black"/>
                </a:solidFill>
                <a:latin typeface="Monaco"/>
              </a:rPr>
              <a:t>    while (</a:t>
            </a:r>
            <a:r>
              <a:rPr lang="en-US" sz="1600" dirty="0">
                <a:solidFill>
                  <a:srgbClr val="FF00FF"/>
                </a:solidFill>
                <a:latin typeface="Monaco"/>
              </a:rPr>
              <a:t>1</a:t>
            </a:r>
            <a:r>
              <a:rPr lang="en-US" sz="1600" dirty="0">
                <a:solidFill>
                  <a:prstClr val="black"/>
                </a:solidFill>
                <a:latin typeface="Monaco"/>
              </a:rPr>
              <a:t>)</a:t>
            </a:r>
          </a:p>
          <a:p>
            <a:r>
              <a:rPr lang="fi-FI" sz="1600" dirty="0">
                <a:solidFill>
                  <a:prstClr val="black"/>
                </a:solidFill>
                <a:latin typeface="Monaco"/>
              </a:rPr>
              <a:t>        </a:t>
            </a:r>
            <a:r>
              <a:rPr lang="fi-FI" sz="1600" dirty="0" err="1">
                <a:solidFill>
                  <a:srgbClr val="00FF00"/>
                </a:solidFill>
                <a:latin typeface="Monaco"/>
              </a:rPr>
              <a:t>printf</a:t>
            </a:r>
            <a:r>
              <a:rPr lang="fi-FI" sz="1600" dirty="0" err="1">
                <a:solidFill>
                  <a:prstClr val="black"/>
                </a:solidFill>
                <a:latin typeface="Monaco"/>
              </a:rPr>
              <a:t>(</a:t>
            </a:r>
            <a:r>
              <a:rPr lang="fi-FI" sz="1600" dirty="0" err="1">
                <a:solidFill>
                  <a:srgbClr val="0000FF"/>
                </a:solidFill>
                <a:latin typeface="Monaco"/>
              </a:rPr>
              <a:t>"</a:t>
            </a:r>
            <a:r>
              <a:rPr lang="fi-FI" sz="1600" dirty="0" err="1">
                <a:solidFill>
                  <a:srgbClr val="FF00FF"/>
                </a:solidFill>
                <a:latin typeface="Monaco"/>
              </a:rPr>
              <a:t>%s</a:t>
            </a:r>
            <a:r>
              <a:rPr lang="fi-FI" sz="1600" dirty="0">
                <a:solidFill>
                  <a:srgbClr val="0000FF"/>
                </a:solidFill>
                <a:latin typeface="Monaco"/>
              </a:rPr>
              <a:t>"</a:t>
            </a:r>
            <a:r>
              <a:rPr lang="fi-FI" sz="1600" dirty="0">
                <a:solidFill>
                  <a:prstClr val="black"/>
                </a:solidFill>
                <a:latin typeface="Monaco"/>
              </a:rPr>
              <a:t>, </a:t>
            </a:r>
            <a:r>
              <a:rPr lang="fi-FI" sz="1600" dirty="0" err="1">
                <a:solidFill>
                  <a:prstClr val="black"/>
                </a:solidFill>
                <a:latin typeface="Monaco"/>
              </a:rPr>
              <a:t>message</a:t>
            </a:r>
            <a:r>
              <a:rPr lang="fi-FI" sz="1600" dirty="0">
                <a:solidFill>
                  <a:prstClr val="black"/>
                </a:solidFill>
                <a:latin typeface="Monaco"/>
              </a:rPr>
              <a:t>);</a:t>
            </a:r>
          </a:p>
          <a:p>
            <a:r>
              <a:rPr lang="fi-FI" sz="1600" dirty="0">
                <a:solidFill>
                  <a:prstClr val="black"/>
                </a:solidFill>
                <a:latin typeface="Monaco"/>
              </a:rPr>
              <a:t>}</a:t>
            </a:r>
            <a:endParaRPr lang="en-US" sz="1600" dirty="0" smtClean="0">
              <a:latin typeface="Calibri" pitchFamily="34" charset="0"/>
            </a:endParaRPr>
          </a:p>
        </p:txBody>
      </p:sp>
    </p:spTree>
    <p:extLst>
      <p:ext uri="{BB962C8B-B14F-4D97-AF65-F5344CB8AC3E}">
        <p14:creationId xmlns:p14="http://schemas.microsoft.com/office/powerpoint/2010/main" val="3269963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 on </a:t>
            </a:r>
            <a:r>
              <a:rPr lang="en-US" dirty="0" err="1" smtClean="0"/>
              <a:t>linux.ews</a:t>
            </a:r>
            <a:endParaRPr lang="en-US" dirty="0"/>
          </a:p>
        </p:txBody>
      </p:sp>
      <p:sp>
        <p:nvSpPr>
          <p:cNvPr id="3" name="TextBox 2"/>
          <p:cNvSpPr txBox="1"/>
          <p:nvPr/>
        </p:nvSpPr>
        <p:spPr>
          <a:xfrm>
            <a:off x="533400" y="1295400"/>
            <a:ext cx="2678062" cy="5632312"/>
          </a:xfrm>
          <a:prstGeom prst="rect">
            <a:avLst/>
          </a:prstGeom>
          <a:noFill/>
        </p:spPr>
        <p:txBody>
          <a:bodyPr wrap="none" rtlCol="0">
            <a:spAutoFit/>
          </a:bodyPr>
          <a:lstStyle/>
          <a:p>
            <a:r>
              <a:rPr lang="en-US" b="1" dirty="0" smtClean="0">
                <a:latin typeface="Courier New"/>
                <a:cs typeface="Courier New"/>
              </a:rPr>
              <a:t>          thread </a:t>
            </a:r>
            <a:r>
              <a:rPr lang="en-US" b="1" dirty="0">
                <a:latin typeface="Courier New"/>
                <a:cs typeface="Courier New"/>
              </a:rPr>
              <a:t>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a:t>
            </a:r>
            <a:r>
              <a:rPr lang="en-US" b="1" dirty="0" smtClean="0">
                <a:latin typeface="Courier New"/>
                <a:cs typeface="Courier New"/>
              </a:rPr>
              <a:t>0</a:t>
            </a:r>
            <a:endParaRPr lang="en-US" sz="1800" b="1" dirty="0" smtClean="0">
              <a:latin typeface="Courier New"/>
              <a:cs typeface="Courier New"/>
            </a:endParaRPr>
          </a:p>
        </p:txBody>
      </p:sp>
      <p:sp>
        <p:nvSpPr>
          <p:cNvPr id="4" name="TextBox 3"/>
          <p:cNvSpPr txBox="1"/>
          <p:nvPr/>
        </p:nvSpPr>
        <p:spPr>
          <a:xfrm>
            <a:off x="5322938" y="1295400"/>
            <a:ext cx="2678062" cy="2862323"/>
          </a:xfrm>
          <a:prstGeom prst="rect">
            <a:avLst/>
          </a:prstGeom>
          <a:noFill/>
        </p:spPr>
        <p:txBody>
          <a:bodyPr wrap="none" rtlCol="0">
            <a:spAutoFit/>
          </a:bodyPr>
          <a:lstStyle/>
          <a:p>
            <a:r>
              <a:rPr lang="en-US" b="1" dirty="0" smtClean="0">
                <a:latin typeface="Courier New"/>
                <a:cs typeface="Courier New"/>
              </a:rPr>
              <a:t>thread </a:t>
            </a:r>
            <a:r>
              <a:rPr lang="en-US" b="1" dirty="0">
                <a:latin typeface="Courier New"/>
                <a:cs typeface="Courier New"/>
              </a:rPr>
              <a:t>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0</a:t>
            </a:r>
          </a:p>
          <a:p>
            <a:r>
              <a:rPr lang="en-US" b="1" dirty="0">
                <a:latin typeface="Courier New"/>
                <a:cs typeface="Courier New"/>
              </a:rPr>
              <a:t>thread </a:t>
            </a:r>
            <a:r>
              <a:rPr lang="en-US" b="1" dirty="0" smtClean="0">
                <a:latin typeface="Courier New"/>
                <a:cs typeface="Courier New"/>
              </a:rPr>
              <a:t>0</a:t>
            </a:r>
          </a:p>
          <a:p>
            <a:r>
              <a:rPr lang="en-US" sz="1800" b="1" dirty="0" smtClean="0">
                <a:latin typeface="Courier New"/>
                <a:cs typeface="Courier New"/>
              </a:rPr>
              <a:t>...</a:t>
            </a:r>
          </a:p>
        </p:txBody>
      </p:sp>
    </p:spTree>
    <p:extLst>
      <p:ext uri="{BB962C8B-B14F-4D97-AF65-F5344CB8AC3E}">
        <p14:creationId xmlns:p14="http://schemas.microsoft.com/office/powerpoint/2010/main" val="25428053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 on Mac OS X</a:t>
            </a:r>
            <a:endParaRPr lang="en-US" dirty="0"/>
          </a:p>
        </p:txBody>
      </p:sp>
      <p:sp>
        <p:nvSpPr>
          <p:cNvPr id="3" name="TextBox 2"/>
          <p:cNvSpPr txBox="1"/>
          <p:nvPr/>
        </p:nvSpPr>
        <p:spPr>
          <a:xfrm>
            <a:off x="533400" y="1295400"/>
            <a:ext cx="2678062" cy="5078314"/>
          </a:xfrm>
          <a:prstGeom prst="rect">
            <a:avLst/>
          </a:prstGeom>
          <a:noFill/>
        </p:spPr>
        <p:txBody>
          <a:bodyPr wrap="none" rtlCol="0">
            <a:spAutoFit/>
          </a:bodyPr>
          <a:lstStyle/>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0</a:t>
            </a:r>
          </a:p>
          <a:p>
            <a:r>
              <a:rPr lang="en-US" b="1" dirty="0">
                <a:latin typeface="Courier New"/>
                <a:cs typeface="Courier New"/>
              </a:rPr>
              <a:t>          thread 1</a:t>
            </a:r>
          </a:p>
          <a:p>
            <a:r>
              <a:rPr lang="en-US" b="1" dirty="0">
                <a:latin typeface="Courier New"/>
                <a:cs typeface="Courier New"/>
              </a:rPr>
              <a:t>thread </a:t>
            </a:r>
            <a:r>
              <a:rPr lang="en-US" b="1" dirty="0" smtClean="0">
                <a:latin typeface="Courier New"/>
                <a:cs typeface="Courier New"/>
              </a:rPr>
              <a:t>0</a:t>
            </a:r>
          </a:p>
          <a:p>
            <a:r>
              <a:rPr lang="en-US" b="1" dirty="0" smtClean="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16624831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US" dirty="0"/>
          </a:p>
        </p:txBody>
      </p:sp>
      <p:pic>
        <p:nvPicPr>
          <p:cNvPr id="5" name="Picture 4" descr="quantum_length-zoom.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7920000" cy="4752000"/>
          </a:xfrm>
          <a:prstGeom prst="rect">
            <a:avLst/>
          </a:prstGeom>
        </p:spPr>
      </p:pic>
    </p:spTree>
    <p:extLst>
      <p:ext uri="{BB962C8B-B14F-4D97-AF65-F5344CB8AC3E}">
        <p14:creationId xmlns:p14="http://schemas.microsoft.com/office/powerpoint/2010/main" val="25086615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results</a:t>
            </a:r>
            <a:endParaRPr lang="en-US" dirty="0"/>
          </a:p>
        </p:txBody>
      </p:sp>
      <p:pic>
        <p:nvPicPr>
          <p:cNvPr id="6" name="Picture 5" descr="quantum_lengt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7920000" cy="4752000"/>
          </a:xfrm>
          <a:prstGeom prst="rect">
            <a:avLst/>
          </a:prstGeom>
        </p:spPr>
      </p:pic>
    </p:spTree>
    <p:extLst>
      <p:ext uri="{BB962C8B-B14F-4D97-AF65-F5344CB8AC3E}">
        <p14:creationId xmlns:p14="http://schemas.microsoft.com/office/powerpoint/2010/main" val="19303433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Take-away point: unpredictability</a:t>
            </a:r>
            <a:endParaRPr lang="en-US" dirty="0"/>
          </a:p>
        </p:txBody>
      </p:sp>
      <p:sp>
        <p:nvSpPr>
          <p:cNvPr id="4" name="Text Placeholder 3"/>
          <p:cNvSpPr>
            <a:spLocks noGrp="1"/>
          </p:cNvSpPr>
          <p:nvPr>
            <p:ph type="body" sz="quarter" idx="10"/>
          </p:nvPr>
        </p:nvSpPr>
        <p:spPr/>
        <p:txBody>
          <a:bodyPr/>
          <a:lstStyle/>
          <a:p>
            <a:r>
              <a:rPr lang="en-US" dirty="0" smtClean="0"/>
              <a:t>Scheduling varies across operating systems</a:t>
            </a:r>
          </a:p>
          <a:p>
            <a:r>
              <a:rPr lang="en-US" dirty="0" smtClean="0"/>
              <a:t>Scheduling is non-</a:t>
            </a:r>
            <a:r>
              <a:rPr lang="en-US" dirty="0" err="1" smtClean="0"/>
              <a:t>determinstic</a:t>
            </a:r>
            <a:r>
              <a:rPr lang="en-US" dirty="0" smtClean="0"/>
              <a:t> even for one OS</a:t>
            </a:r>
          </a:p>
          <a:p>
            <a:pPr lvl="1"/>
            <a:r>
              <a:rPr lang="en-US" dirty="0" smtClean="0"/>
              <a:t>Default (non-real-time) scheduling does not guarantee any fixed length</a:t>
            </a:r>
          </a:p>
          <a:p>
            <a:pPr lvl="1"/>
            <a:r>
              <a:rPr lang="en-US" dirty="0" smtClean="0"/>
              <a:t>Potentially huge variability in work accomplished in one quantum</a:t>
            </a:r>
          </a:p>
          <a:p>
            <a:pPr lvl="2"/>
            <a:r>
              <a:rPr lang="en-US" dirty="0" smtClean="0"/>
              <a:t>Factor of &gt;10,000 difference in number of consecutive </a:t>
            </a:r>
            <a:r>
              <a:rPr lang="en-US" dirty="0" err="1" smtClean="0"/>
              <a:t>printfs</a:t>
            </a:r>
            <a:r>
              <a:rPr lang="en-US" dirty="0"/>
              <a:t> </a:t>
            </a:r>
            <a:r>
              <a:rPr lang="en-US" dirty="0" smtClean="0"/>
              <a:t>in our experiment!</a:t>
            </a:r>
          </a:p>
          <a:p>
            <a:r>
              <a:rPr lang="en-US" dirty="0" smtClean="0"/>
              <a:t>Quantum may be fairly long (visible to human)</a:t>
            </a:r>
            <a:endParaRPr lang="en-US" dirty="0"/>
          </a:p>
        </p:txBody>
      </p:sp>
    </p:spTree>
    <p:extLst>
      <p:ext uri="{BB962C8B-B14F-4D97-AF65-F5344CB8AC3E}">
        <p14:creationId xmlns:p14="http://schemas.microsoft.com/office/powerpoint/2010/main" val="21410429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7"/>
          <p:cNvSpPr>
            <a:spLocks noGrp="1" noChangeArrowheads="1"/>
          </p:cNvSpPr>
          <p:nvPr>
            <p:ph type="title"/>
          </p:nvPr>
        </p:nvSpPr>
        <p:spPr/>
        <p:txBody>
          <a:bodyPr rIns="132080"/>
          <a:lstStyle/>
          <a:p>
            <a:r>
              <a:rPr lang="en-US" dirty="0" smtClean="0"/>
              <a:t>Scheduling: Issues </a:t>
            </a:r>
            <a:r>
              <a:rPr lang="en-US" dirty="0"/>
              <a:t>to remember</a:t>
            </a:r>
          </a:p>
        </p:txBody>
      </p:sp>
      <p:sp>
        <p:nvSpPr>
          <p:cNvPr id="43016" name="Rectangle 8"/>
          <p:cNvSpPr>
            <a:spLocks noGrp="1" noChangeArrowheads="1"/>
          </p:cNvSpPr>
          <p:nvPr>
            <p:ph type="body" sz="quarter" idx="10"/>
          </p:nvPr>
        </p:nvSpPr>
        <p:spPr/>
        <p:txBody>
          <a:bodyPr rIns="132080">
            <a:normAutofit/>
          </a:bodyPr>
          <a:lstStyle/>
          <a:p>
            <a:pPr>
              <a:lnSpc>
                <a:spcPct val="90000"/>
              </a:lnSpc>
            </a:pPr>
            <a:r>
              <a:rPr lang="en-US" dirty="0"/>
              <a:t>Why </a:t>
            </a:r>
            <a:r>
              <a:rPr lang="en-US" dirty="0" smtClean="0"/>
              <a:t>doesn’t </a:t>
            </a:r>
            <a:r>
              <a:rPr lang="en-US" dirty="0"/>
              <a:t>scheduling have one easy solution?</a:t>
            </a:r>
          </a:p>
          <a:p>
            <a:pPr>
              <a:lnSpc>
                <a:spcPct val="90000"/>
              </a:lnSpc>
            </a:pPr>
            <a:r>
              <a:rPr lang="en-US" dirty="0"/>
              <a:t>What are the pros and cons of each scheduling policy?</a:t>
            </a:r>
          </a:p>
          <a:p>
            <a:pPr>
              <a:lnSpc>
                <a:spcPct val="90000"/>
              </a:lnSpc>
            </a:pPr>
            <a:r>
              <a:rPr lang="en-US" dirty="0"/>
              <a:t>How does this matter when </a:t>
            </a:r>
            <a:r>
              <a:rPr lang="en-US" dirty="0" smtClean="0"/>
              <a:t>you’re </a:t>
            </a:r>
            <a:r>
              <a:rPr lang="en-US" dirty="0"/>
              <a:t>writing </a:t>
            </a:r>
            <a:r>
              <a:rPr lang="en-US" dirty="0" err="1"/>
              <a:t>multiprocess</a:t>
            </a:r>
            <a:r>
              <a:rPr lang="en-US" dirty="0"/>
              <a:t>/multithreaded code</a:t>
            </a:r>
            <a:r>
              <a:rPr lang="en-US" dirty="0" smtClean="0"/>
              <a:t>?</a:t>
            </a:r>
          </a:p>
          <a:p>
            <a:pPr lvl="1">
              <a:lnSpc>
                <a:spcPct val="90000"/>
              </a:lnSpc>
            </a:pPr>
            <a:r>
              <a:rPr lang="en-US" dirty="0" smtClean="0"/>
              <a:t>Can</a:t>
            </a:r>
            <a:r>
              <a:rPr lang="ja-JP" altLang="en-US" dirty="0" smtClean="0"/>
              <a:t>’</a:t>
            </a:r>
            <a:r>
              <a:rPr lang="en-US" dirty="0" smtClean="0"/>
              <a:t>t </a:t>
            </a:r>
            <a:r>
              <a:rPr lang="en-US" dirty="0"/>
              <a:t>make assumptions about when your process will be running relative to others</a:t>
            </a:r>
            <a:r>
              <a:rPr lang="en-US" dirty="0" smtClean="0"/>
              <a:t>!</a:t>
            </a:r>
          </a:p>
          <a:p>
            <a:pPr lvl="1">
              <a:lnSpc>
                <a:spcPct val="90000"/>
              </a:lnSpc>
            </a:pPr>
            <a:r>
              <a:rPr lang="en-US" dirty="0" smtClean="0"/>
              <a:t>May need specialized scheduling for specialized applications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ChangeArrowheads="1"/>
          </p:cNvSpPr>
          <p:nvPr>
            <p:ph type="ctrTitle"/>
          </p:nvPr>
        </p:nvSpPr>
        <p:spPr/>
        <p:txBody>
          <a:bodyPr/>
          <a:lstStyle/>
          <a:p>
            <a:r>
              <a:rPr lang="en-US" dirty="0" smtClean="0"/>
              <a:t>Synchronization</a:t>
            </a:r>
            <a:endParaRPr lang="en-US" dirty="0"/>
          </a:p>
        </p:txBody>
      </p:sp>
      <p:sp>
        <p:nvSpPr>
          <p:cNvPr id="2" name="Subtitle 1"/>
          <p:cNvSpPr>
            <a:spLocks noGrp="1"/>
          </p:cNvSpPr>
          <p:nvPr>
            <p:ph type="subTitle" idx="1"/>
          </p:nvPr>
        </p:nvSpPr>
        <p:spPr/>
        <p:txBody>
          <a:bodyPr/>
          <a:lstStyle/>
          <a:p>
            <a:r>
              <a:rPr lang="en-US" dirty="0"/>
              <a:t>CS 241</a:t>
            </a:r>
          </a:p>
          <a:p>
            <a:r>
              <a:rPr lang="en-US" dirty="0"/>
              <a:t>February </a:t>
            </a:r>
            <a:r>
              <a:rPr lang="en-US" dirty="0" smtClean="0"/>
              <a:t>29, </a:t>
            </a:r>
            <a:r>
              <a:rPr lang="en-US" dirty="0"/>
              <a:t>2012</a:t>
            </a:r>
          </a:p>
          <a:p>
            <a:r>
              <a:rPr lang="en-US" dirty="0">
                <a:solidFill>
                  <a:schemeClr val="bg1">
                    <a:lumMod val="75000"/>
                  </a:schemeClr>
                </a:solidFill>
              </a:rPr>
              <a:t>Copyright © University of Illinois CS 241 </a:t>
            </a:r>
            <a:r>
              <a:rPr lang="en-US" dirty="0" smtClean="0">
                <a:solidFill>
                  <a:schemeClr val="bg1">
                    <a:lumMod val="75000"/>
                  </a:schemeClr>
                </a:solidFill>
              </a:rPr>
              <a:t>Staff</a:t>
            </a:r>
            <a:endParaRPr lang="en-US" dirty="0"/>
          </a:p>
        </p:txBody>
      </p:sp>
    </p:spTree>
    <p:extLst>
      <p:ext uri="{BB962C8B-B14F-4D97-AF65-F5344CB8AC3E}">
        <p14:creationId xmlns:p14="http://schemas.microsoft.com/office/powerpoint/2010/main" val="3252961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Playing together is not easy</a:t>
            </a:r>
            <a:endParaRPr lang="en-US" dirty="0"/>
          </a:p>
        </p:txBody>
      </p:sp>
      <p:sp>
        <p:nvSpPr>
          <p:cNvPr id="4" name="Text Placeholder 3"/>
          <p:cNvSpPr>
            <a:spLocks noGrp="1"/>
          </p:cNvSpPr>
          <p:nvPr>
            <p:ph type="body" sz="quarter" idx="10"/>
          </p:nvPr>
        </p:nvSpPr>
        <p:spPr/>
        <p:txBody>
          <a:bodyPr/>
          <a:lstStyle/>
          <a:p>
            <a:r>
              <a:rPr lang="en-US" dirty="0" smtClean="0"/>
              <a:t>Easy to share data among threads</a:t>
            </a:r>
          </a:p>
          <a:p>
            <a:r>
              <a:rPr lang="en-US" dirty="0" smtClean="0"/>
              <a:t>But, not always so easy to do it </a:t>
            </a:r>
            <a:r>
              <a:rPr lang="en-US" b="1" dirty="0" smtClean="0"/>
              <a:t>correctly</a:t>
            </a:r>
            <a:r>
              <a:rPr lang="en-US" dirty="0" smtClean="0"/>
              <a:t>...</a:t>
            </a:r>
          </a:p>
          <a:p>
            <a:r>
              <a:rPr lang="en-US" dirty="0" smtClean="0"/>
              <a:t>Easy case: one obvious “owner”</a:t>
            </a:r>
          </a:p>
          <a:p>
            <a:pPr lvl="1"/>
            <a:r>
              <a:rPr lang="en-US" dirty="0" smtClean="0"/>
              <a:t>e.g., main() creates arguments, hands off to child thread</a:t>
            </a:r>
          </a:p>
          <a:p>
            <a:pPr lvl="1"/>
            <a:r>
              <a:rPr lang="en-US" dirty="0" smtClean="0"/>
              <a:t>child now owns it, no one else will never read or write it</a:t>
            </a:r>
          </a:p>
          <a:p>
            <a:r>
              <a:rPr lang="en-US" dirty="0" smtClean="0"/>
              <a:t>What if threads need to work together? e.g., in web server:</a:t>
            </a:r>
          </a:p>
          <a:p>
            <a:pPr lvl="1"/>
            <a:r>
              <a:rPr lang="en-US" dirty="0" smtClean="0"/>
              <a:t>multiple threads concurrently access cache of files in memory, occasionally adding or removing</a:t>
            </a:r>
          </a:p>
          <a:p>
            <a:pPr lvl="1"/>
            <a:r>
              <a:rPr lang="en-US" dirty="0" smtClean="0"/>
              <a:t>multiple threads concurrently update count of total # clients</a:t>
            </a:r>
          </a:p>
        </p:txBody>
      </p:sp>
    </p:spTree>
    <p:extLst>
      <p:ext uri="{BB962C8B-B14F-4D97-AF65-F5344CB8AC3E}">
        <p14:creationId xmlns:p14="http://schemas.microsoft.com/office/powerpoint/2010/main" val="2058412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 threads conflict in practice?</a:t>
            </a:r>
            <a:endParaRPr lang="en-US" dirty="0"/>
          </a:p>
        </p:txBody>
      </p:sp>
      <p:sp>
        <p:nvSpPr>
          <p:cNvPr id="5" name="TextBox 4"/>
          <p:cNvSpPr txBox="1"/>
          <p:nvPr/>
        </p:nvSpPr>
        <p:spPr>
          <a:xfrm>
            <a:off x="381000" y="1571206"/>
            <a:ext cx="4001717" cy="3539430"/>
          </a:xfrm>
          <a:prstGeom prst="rect">
            <a:avLst/>
          </a:prstGeom>
          <a:noFill/>
        </p:spPr>
        <p:txBody>
          <a:bodyPr wrap="none" rtlCol="0">
            <a:spAutoFit/>
          </a:bodyPr>
          <a:lstStyle/>
          <a:p>
            <a:r>
              <a:rPr lang="en-US" sz="1600" dirty="0">
                <a:solidFill>
                  <a:prstClr val="black"/>
                </a:solidFill>
                <a:latin typeface="Monaco"/>
              </a:rPr>
              <a:t>#include </a:t>
            </a:r>
            <a:r>
              <a:rPr lang="en-US" sz="1600" dirty="0">
                <a:solidFill>
                  <a:srgbClr val="0000FF"/>
                </a:solidFill>
                <a:latin typeface="Monaco"/>
              </a:rPr>
              <a:t>&lt;</a:t>
            </a:r>
            <a:r>
              <a:rPr lang="en-US" sz="1600" dirty="0" err="1">
                <a:solidFill>
                  <a:srgbClr val="0000FF"/>
                </a:solidFill>
                <a:latin typeface="Monaco"/>
              </a:rPr>
              <a:t>stdio.h</a:t>
            </a:r>
            <a:r>
              <a:rPr lang="en-US" sz="1600" dirty="0">
                <a:solidFill>
                  <a:srgbClr val="0000FF"/>
                </a:solidFill>
                <a:latin typeface="Monaco"/>
              </a:rPr>
              <a:t>&gt;</a:t>
            </a:r>
            <a:endParaRPr lang="en-US" sz="1600" dirty="0">
              <a:solidFill>
                <a:prstClr val="black"/>
              </a:solidFill>
              <a:latin typeface="Monaco"/>
            </a:endParaRPr>
          </a:p>
          <a:p>
            <a:r>
              <a:rPr lang="en-US" sz="1600" dirty="0">
                <a:solidFill>
                  <a:prstClr val="black"/>
                </a:solidFill>
                <a:latin typeface="Monaco"/>
              </a:rPr>
              <a:t>#include </a:t>
            </a:r>
            <a:r>
              <a:rPr lang="en-US" sz="1600" dirty="0">
                <a:solidFill>
                  <a:srgbClr val="0000FF"/>
                </a:solidFill>
                <a:latin typeface="Monaco"/>
              </a:rPr>
              <a:t>&lt;</a:t>
            </a:r>
            <a:r>
              <a:rPr lang="en-US" sz="1600" dirty="0" err="1">
                <a:solidFill>
                  <a:srgbClr val="0000FF"/>
                </a:solidFill>
                <a:latin typeface="Monaco"/>
              </a:rPr>
              <a:t>stdlib.h</a:t>
            </a:r>
            <a:r>
              <a:rPr lang="en-US" sz="1600" dirty="0">
                <a:solidFill>
                  <a:srgbClr val="0000FF"/>
                </a:solidFill>
                <a:latin typeface="Monaco"/>
              </a:rPr>
              <a:t>&gt;</a:t>
            </a:r>
            <a:endParaRPr lang="en-US" sz="1600" dirty="0">
              <a:solidFill>
                <a:prstClr val="black"/>
              </a:solidFill>
              <a:latin typeface="Monaco"/>
            </a:endParaRPr>
          </a:p>
          <a:p>
            <a:r>
              <a:rPr lang="en-US" sz="1600" dirty="0">
                <a:solidFill>
                  <a:prstClr val="black"/>
                </a:solidFill>
                <a:latin typeface="Monaco"/>
              </a:rPr>
              <a:t>#include </a:t>
            </a:r>
            <a:r>
              <a:rPr lang="en-US" sz="1600" dirty="0">
                <a:solidFill>
                  <a:srgbClr val="0000FF"/>
                </a:solidFill>
                <a:latin typeface="Monaco"/>
              </a:rPr>
              <a:t>&lt;</a:t>
            </a:r>
            <a:r>
              <a:rPr lang="en-US" sz="1600" dirty="0" err="1">
                <a:solidFill>
                  <a:srgbClr val="0000FF"/>
                </a:solidFill>
                <a:latin typeface="Monaco"/>
              </a:rPr>
              <a:t>pthread.h</a:t>
            </a:r>
            <a:r>
              <a:rPr lang="en-US" sz="1600" dirty="0">
                <a:solidFill>
                  <a:srgbClr val="0000FF"/>
                </a:solidFill>
                <a:latin typeface="Monaco"/>
              </a:rPr>
              <a:t>&gt;</a:t>
            </a:r>
            <a:endParaRPr lang="en-US" sz="1600" dirty="0">
              <a:solidFill>
                <a:prstClr val="black"/>
              </a:solidFill>
              <a:latin typeface="Monaco"/>
            </a:endParaRPr>
          </a:p>
          <a:p>
            <a:r>
              <a:rPr lang="en-US" sz="1600" dirty="0">
                <a:solidFill>
                  <a:prstClr val="black"/>
                </a:solidFill>
                <a:latin typeface="Monaco"/>
              </a:rPr>
              <a:t>#include </a:t>
            </a:r>
            <a:r>
              <a:rPr lang="en-US" sz="1600" dirty="0">
                <a:solidFill>
                  <a:srgbClr val="0000FF"/>
                </a:solidFill>
                <a:latin typeface="Monaco"/>
              </a:rPr>
              <a:t>&lt;</a:t>
            </a:r>
            <a:r>
              <a:rPr lang="en-US" sz="1600" dirty="0" err="1">
                <a:solidFill>
                  <a:srgbClr val="0000FF"/>
                </a:solidFill>
                <a:latin typeface="Monaco"/>
              </a:rPr>
              <a:t>assert.h</a:t>
            </a:r>
            <a:r>
              <a:rPr lang="en-US" sz="1600" dirty="0">
                <a:solidFill>
                  <a:srgbClr val="0000FF"/>
                </a:solidFill>
                <a:latin typeface="Monaco"/>
              </a:rPr>
              <a:t>&gt;</a:t>
            </a:r>
            <a:endParaRPr lang="en-US" sz="1600" dirty="0">
              <a:solidFill>
                <a:prstClr val="black"/>
              </a:solidFill>
              <a:latin typeface="Monaco"/>
            </a:endParaRPr>
          </a:p>
          <a:p>
            <a:endParaRPr lang="fr-FR" sz="1600" dirty="0" smtClean="0">
              <a:solidFill>
                <a:srgbClr val="757575"/>
              </a:solidFill>
              <a:latin typeface="Monaco"/>
            </a:endParaRPr>
          </a:p>
          <a:p>
            <a:endParaRPr lang="fr-FR" sz="1600" dirty="0">
              <a:solidFill>
                <a:srgbClr val="757575"/>
              </a:solidFill>
              <a:latin typeface="Monaco"/>
            </a:endParaRPr>
          </a:p>
          <a:p>
            <a:r>
              <a:rPr lang="fr-FR" sz="1600" dirty="0" err="1" smtClean="0">
                <a:solidFill>
                  <a:srgbClr val="757575"/>
                </a:solidFill>
                <a:latin typeface="Monaco"/>
              </a:rPr>
              <a:t>int</a:t>
            </a:r>
            <a:r>
              <a:rPr lang="fr-FR" sz="1600" dirty="0" smtClean="0">
                <a:solidFill>
                  <a:prstClr val="black"/>
                </a:solidFill>
                <a:latin typeface="Monaco"/>
              </a:rPr>
              <a:t> </a:t>
            </a:r>
            <a:r>
              <a:rPr lang="fr-FR" sz="1600" dirty="0" err="1" smtClean="0">
                <a:solidFill>
                  <a:prstClr val="black"/>
                </a:solidFill>
                <a:latin typeface="Monaco"/>
              </a:rPr>
              <a:t>cnt</a:t>
            </a:r>
            <a:r>
              <a:rPr lang="fr-FR" sz="1600" dirty="0" smtClean="0">
                <a:solidFill>
                  <a:prstClr val="black"/>
                </a:solidFill>
                <a:latin typeface="Monaco"/>
              </a:rPr>
              <a:t> = </a:t>
            </a:r>
            <a:r>
              <a:rPr lang="fr-FR" sz="1600" dirty="0" smtClean="0">
                <a:solidFill>
                  <a:srgbClr val="FF00FF"/>
                </a:solidFill>
                <a:latin typeface="Monaco"/>
              </a:rPr>
              <a:t>0</a:t>
            </a:r>
            <a:r>
              <a:rPr lang="fr-FR" sz="1600" dirty="0" smtClean="0">
                <a:solidFill>
                  <a:prstClr val="black"/>
                </a:solidFill>
                <a:latin typeface="Monaco"/>
              </a:rPr>
              <a:t>;</a:t>
            </a:r>
          </a:p>
          <a:p>
            <a:endParaRPr lang="fr-FR" sz="1600" dirty="0">
              <a:solidFill>
                <a:prstClr val="black"/>
              </a:solidFill>
              <a:latin typeface="Monaco"/>
            </a:endParaRPr>
          </a:p>
          <a:p>
            <a:r>
              <a:rPr lang="fr-FR" sz="1600" dirty="0" err="1">
                <a:solidFill>
                  <a:srgbClr val="757575"/>
                </a:solidFill>
                <a:latin typeface="Monaco"/>
              </a:rPr>
              <a:t>void</a:t>
            </a:r>
            <a:r>
              <a:rPr lang="fr-FR" sz="1600" dirty="0">
                <a:solidFill>
                  <a:prstClr val="black"/>
                </a:solidFill>
                <a:latin typeface="Monaco"/>
              </a:rPr>
              <a:t> * </a:t>
            </a:r>
            <a:r>
              <a:rPr lang="fr-FR" sz="1600" dirty="0" err="1" smtClean="0">
                <a:solidFill>
                  <a:prstClr val="black"/>
                </a:solidFill>
                <a:latin typeface="Monaco"/>
              </a:rPr>
              <a:t>worker</a:t>
            </a:r>
            <a:r>
              <a:rPr lang="fr-FR" sz="1600" dirty="0" smtClean="0">
                <a:solidFill>
                  <a:prstClr val="black"/>
                </a:solidFill>
                <a:latin typeface="Monaco"/>
              </a:rPr>
              <a:t>( </a:t>
            </a:r>
            <a:r>
              <a:rPr lang="fr-FR" sz="1600" dirty="0" err="1">
                <a:solidFill>
                  <a:srgbClr val="757575"/>
                </a:solidFill>
                <a:latin typeface="Monaco"/>
              </a:rPr>
              <a:t>void</a:t>
            </a:r>
            <a:r>
              <a:rPr lang="fr-FR" sz="1600" dirty="0">
                <a:solidFill>
                  <a:prstClr val="black"/>
                </a:solidFill>
                <a:latin typeface="Monaco"/>
              </a:rPr>
              <a:t> *</a:t>
            </a:r>
            <a:r>
              <a:rPr lang="fr-FR" sz="1600" dirty="0" err="1">
                <a:solidFill>
                  <a:prstClr val="black"/>
                </a:solidFill>
                <a:latin typeface="Monaco"/>
              </a:rPr>
              <a:t>ptr</a:t>
            </a:r>
            <a:r>
              <a:rPr lang="fr-FR" sz="1600" dirty="0">
                <a:solidFill>
                  <a:prstClr val="black"/>
                </a:solidFill>
                <a:latin typeface="Monaco"/>
              </a:rPr>
              <a:t> )</a:t>
            </a:r>
          </a:p>
          <a:p>
            <a:r>
              <a:rPr lang="fr-FR" sz="1600" dirty="0">
                <a:solidFill>
                  <a:prstClr val="black"/>
                </a:solidFill>
                <a:latin typeface="Monaco"/>
              </a:rPr>
              <a:t>{</a:t>
            </a:r>
          </a:p>
          <a:p>
            <a:r>
              <a:rPr lang="da-DK" sz="1600" dirty="0">
                <a:solidFill>
                  <a:prstClr val="black"/>
                </a:solidFill>
                <a:latin typeface="Monaco"/>
              </a:rPr>
              <a:t>    </a:t>
            </a:r>
            <a:r>
              <a:rPr lang="da-DK" sz="1600" dirty="0" err="1">
                <a:solidFill>
                  <a:srgbClr val="757575"/>
                </a:solidFill>
                <a:latin typeface="Monaco"/>
              </a:rPr>
              <a:t>int</a:t>
            </a:r>
            <a:r>
              <a:rPr lang="da-DK" sz="1600" dirty="0">
                <a:solidFill>
                  <a:prstClr val="black"/>
                </a:solidFill>
                <a:latin typeface="Monaco"/>
              </a:rPr>
              <a:t> i;</a:t>
            </a:r>
          </a:p>
          <a:p>
            <a:r>
              <a:rPr lang="da-DK" sz="1600" dirty="0">
                <a:solidFill>
                  <a:prstClr val="black"/>
                </a:solidFill>
                <a:latin typeface="Monaco"/>
              </a:rPr>
              <a:t>    for (i = </a:t>
            </a:r>
            <a:r>
              <a:rPr lang="da-DK" sz="1600" dirty="0">
                <a:solidFill>
                  <a:srgbClr val="FF00FF"/>
                </a:solidFill>
                <a:latin typeface="Monaco"/>
              </a:rPr>
              <a:t>0</a:t>
            </a:r>
            <a:r>
              <a:rPr lang="da-DK" sz="1600" dirty="0">
                <a:solidFill>
                  <a:prstClr val="black"/>
                </a:solidFill>
                <a:latin typeface="Monaco"/>
              </a:rPr>
              <a:t>; i &lt; </a:t>
            </a:r>
            <a:r>
              <a:rPr lang="da-DK" sz="1600" dirty="0" smtClean="0">
                <a:solidFill>
                  <a:srgbClr val="FF00FF"/>
                </a:solidFill>
                <a:latin typeface="Monaco"/>
              </a:rPr>
              <a:t>50000</a:t>
            </a:r>
            <a:r>
              <a:rPr lang="da-DK" sz="1600" dirty="0">
                <a:solidFill>
                  <a:prstClr val="black"/>
                </a:solidFill>
                <a:latin typeface="Monaco"/>
              </a:rPr>
              <a:t>; i++)</a:t>
            </a:r>
          </a:p>
          <a:p>
            <a:r>
              <a:rPr lang="da-DK" sz="1600" dirty="0">
                <a:solidFill>
                  <a:prstClr val="black"/>
                </a:solidFill>
                <a:latin typeface="Monaco"/>
              </a:rPr>
              <a:t>        </a:t>
            </a:r>
            <a:r>
              <a:rPr lang="da-DK" sz="1600" dirty="0" err="1">
                <a:solidFill>
                  <a:prstClr val="black"/>
                </a:solidFill>
                <a:latin typeface="Monaco"/>
              </a:rPr>
              <a:t>cnt</a:t>
            </a:r>
            <a:r>
              <a:rPr lang="da-DK" sz="1600" dirty="0">
                <a:solidFill>
                  <a:prstClr val="black"/>
                </a:solidFill>
                <a:latin typeface="Monaco"/>
              </a:rPr>
              <a:t>++;</a:t>
            </a:r>
          </a:p>
          <a:p>
            <a:r>
              <a:rPr lang="da-DK" sz="1600" dirty="0" smtClean="0">
                <a:solidFill>
                  <a:prstClr val="black"/>
                </a:solidFill>
                <a:latin typeface="Monaco"/>
              </a:rPr>
              <a:t>}</a:t>
            </a:r>
            <a:endParaRPr lang="da-DK" sz="1600" dirty="0">
              <a:solidFill>
                <a:prstClr val="black"/>
              </a:solidFill>
              <a:latin typeface="Monaco"/>
            </a:endParaRPr>
          </a:p>
        </p:txBody>
      </p:sp>
    </p:spTree>
    <p:extLst>
      <p:ext uri="{BB962C8B-B14F-4D97-AF65-F5344CB8AC3E}">
        <p14:creationId xmlns:p14="http://schemas.microsoft.com/office/powerpoint/2010/main" val="4087358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title"/>
          </p:nvPr>
        </p:nvSpPr>
        <p:spPr/>
        <p:txBody>
          <a:bodyPr/>
          <a:lstStyle/>
          <a:p>
            <a:r>
              <a:rPr lang="en-US" dirty="0" smtClean="0"/>
              <a:t>Today</a:t>
            </a:r>
            <a:endParaRPr lang="en-US" dirty="0"/>
          </a:p>
        </p:txBody>
      </p:sp>
      <p:sp>
        <p:nvSpPr>
          <p:cNvPr id="5123" name="Rectangle 8"/>
          <p:cNvSpPr>
            <a:spLocks noGrp="1" noChangeArrowheads="1"/>
          </p:cNvSpPr>
          <p:nvPr>
            <p:ph type="body" sz="quarter" idx="10"/>
          </p:nvPr>
        </p:nvSpPr>
        <p:spPr/>
        <p:txBody>
          <a:bodyPr/>
          <a:lstStyle/>
          <a:p>
            <a:r>
              <a:rPr lang="en-US" dirty="0" smtClean="0"/>
              <a:t>Interactive scheduling</a:t>
            </a:r>
          </a:p>
          <a:p>
            <a:pPr lvl="1"/>
            <a:r>
              <a:rPr lang="en-US" dirty="0" smtClean="0"/>
              <a:t>Round robin</a:t>
            </a:r>
          </a:p>
          <a:p>
            <a:pPr lvl="1"/>
            <a:r>
              <a:rPr lang="en-US" dirty="0" smtClean="0"/>
              <a:t>Priority scheduling</a:t>
            </a:r>
          </a:p>
          <a:p>
            <a:pPr lvl="1"/>
            <a:r>
              <a:rPr lang="en-US" dirty="0" smtClean="0"/>
              <a:t>How long is a quantum?</a:t>
            </a:r>
          </a:p>
          <a:p>
            <a:r>
              <a:rPr lang="en-US" dirty="0" smtClean="0"/>
              <a:t>Synchronization intro</a:t>
            </a:r>
          </a:p>
          <a:p>
            <a:endParaRPr lang="en-US" dirty="0"/>
          </a:p>
        </p:txBody>
      </p:sp>
    </p:spTree>
    <p:extLst>
      <p:ext uri="{BB962C8B-B14F-4D97-AF65-F5344CB8AC3E}">
        <p14:creationId xmlns:p14="http://schemas.microsoft.com/office/powerpoint/2010/main" val="1097171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 threads conflict in practice?</a:t>
            </a:r>
          </a:p>
        </p:txBody>
      </p:sp>
      <p:sp>
        <p:nvSpPr>
          <p:cNvPr id="5" name="TextBox 4"/>
          <p:cNvSpPr txBox="1"/>
          <p:nvPr/>
        </p:nvSpPr>
        <p:spPr>
          <a:xfrm>
            <a:off x="381000" y="1571206"/>
            <a:ext cx="8311289" cy="5016759"/>
          </a:xfrm>
          <a:prstGeom prst="rect">
            <a:avLst/>
          </a:prstGeom>
          <a:noFill/>
        </p:spPr>
        <p:txBody>
          <a:bodyPr wrap="none" rtlCol="0">
            <a:spAutoFit/>
          </a:bodyPr>
          <a:lstStyle/>
          <a:p>
            <a:r>
              <a:rPr lang="en-US" sz="1600" dirty="0" smtClean="0">
                <a:solidFill>
                  <a:prstClr val="black"/>
                </a:solidFill>
                <a:latin typeface="Monaco"/>
              </a:rPr>
              <a:t>#</a:t>
            </a:r>
            <a:r>
              <a:rPr lang="en-US" sz="1600" dirty="0">
                <a:solidFill>
                  <a:prstClr val="black"/>
                </a:solidFill>
                <a:latin typeface="Monaco"/>
              </a:rPr>
              <a:t>define NUM_THREADS </a:t>
            </a:r>
            <a:r>
              <a:rPr lang="en-US" sz="1600" dirty="0">
                <a:solidFill>
                  <a:srgbClr val="FF00FF"/>
                </a:solidFill>
                <a:latin typeface="Monaco"/>
              </a:rPr>
              <a:t>2</a:t>
            </a:r>
            <a:endParaRPr lang="en-US" sz="1600" dirty="0">
              <a:solidFill>
                <a:prstClr val="black"/>
              </a:solidFill>
              <a:latin typeface="Monaco"/>
            </a:endParaRPr>
          </a:p>
          <a:p>
            <a:endParaRPr lang="da-DK" sz="1600" dirty="0" smtClean="0">
              <a:solidFill>
                <a:srgbClr val="757575"/>
              </a:solidFill>
              <a:latin typeface="Monaco"/>
            </a:endParaRPr>
          </a:p>
          <a:p>
            <a:r>
              <a:rPr lang="da-DK" sz="1600" dirty="0" err="1" smtClean="0">
                <a:solidFill>
                  <a:srgbClr val="757575"/>
                </a:solidFill>
                <a:latin typeface="Monaco"/>
              </a:rPr>
              <a:t>int</a:t>
            </a:r>
            <a:r>
              <a:rPr lang="da-DK" sz="1600" dirty="0" smtClean="0">
                <a:solidFill>
                  <a:prstClr val="black"/>
                </a:solidFill>
                <a:latin typeface="Monaco"/>
              </a:rPr>
              <a:t> </a:t>
            </a:r>
            <a:r>
              <a:rPr lang="da-DK" sz="1600" dirty="0" err="1">
                <a:solidFill>
                  <a:prstClr val="black"/>
                </a:solidFill>
                <a:latin typeface="Monaco"/>
              </a:rPr>
              <a:t>main</a:t>
            </a:r>
            <a:r>
              <a:rPr lang="da-DK" sz="1600" dirty="0">
                <a:solidFill>
                  <a:prstClr val="black"/>
                </a:solidFill>
                <a:latin typeface="Monaco"/>
              </a:rPr>
              <a:t>(</a:t>
            </a:r>
            <a:r>
              <a:rPr lang="da-DK" sz="1600" dirty="0" err="1">
                <a:solidFill>
                  <a:srgbClr val="757575"/>
                </a:solidFill>
                <a:latin typeface="Monaco"/>
              </a:rPr>
              <a:t>void</a:t>
            </a:r>
            <a:r>
              <a:rPr lang="da-DK" sz="1600" dirty="0">
                <a:solidFill>
                  <a:prstClr val="black"/>
                </a:solidFill>
                <a:latin typeface="Monaco"/>
              </a:rPr>
              <a:t>)</a:t>
            </a:r>
          </a:p>
          <a:p>
            <a:r>
              <a:rPr lang="da-DK" sz="1600" dirty="0">
                <a:solidFill>
                  <a:prstClr val="black"/>
                </a:solidFill>
                <a:latin typeface="Monaco"/>
              </a:rPr>
              <a:t>{</a:t>
            </a:r>
          </a:p>
          <a:p>
            <a:r>
              <a:rPr lang="da-DK" sz="1600" dirty="0">
                <a:solidFill>
                  <a:prstClr val="black"/>
                </a:solidFill>
                <a:latin typeface="Monaco"/>
              </a:rPr>
              <a:t>    </a:t>
            </a:r>
            <a:r>
              <a:rPr lang="da-DK" sz="1600" dirty="0" err="1">
                <a:solidFill>
                  <a:srgbClr val="00FF00"/>
                </a:solidFill>
                <a:latin typeface="Monaco"/>
              </a:rPr>
              <a:t>pthread_t</a:t>
            </a:r>
            <a:r>
              <a:rPr lang="da-DK" sz="1600" dirty="0">
                <a:solidFill>
                  <a:prstClr val="black"/>
                </a:solidFill>
                <a:latin typeface="Monaco"/>
              </a:rPr>
              <a:t> </a:t>
            </a:r>
            <a:r>
              <a:rPr lang="da-DK" sz="1600" dirty="0" err="1">
                <a:solidFill>
                  <a:prstClr val="black"/>
                </a:solidFill>
                <a:latin typeface="Monaco"/>
              </a:rPr>
              <a:t>threads</a:t>
            </a:r>
            <a:r>
              <a:rPr lang="da-DK" sz="1600" dirty="0">
                <a:solidFill>
                  <a:prstClr val="black"/>
                </a:solidFill>
                <a:latin typeface="Monaco"/>
              </a:rPr>
              <a:t>[NUM_THREADS];</a:t>
            </a:r>
          </a:p>
          <a:p>
            <a:r>
              <a:rPr lang="da-DK" sz="1600" dirty="0">
                <a:solidFill>
                  <a:prstClr val="black"/>
                </a:solidFill>
                <a:latin typeface="Monaco"/>
              </a:rPr>
              <a:t>    </a:t>
            </a:r>
            <a:r>
              <a:rPr lang="da-DK" sz="1600" dirty="0" err="1">
                <a:solidFill>
                  <a:srgbClr val="757575"/>
                </a:solidFill>
                <a:latin typeface="Monaco"/>
              </a:rPr>
              <a:t>int</a:t>
            </a:r>
            <a:r>
              <a:rPr lang="da-DK" sz="1600" dirty="0">
                <a:solidFill>
                  <a:prstClr val="black"/>
                </a:solidFill>
                <a:latin typeface="Monaco"/>
              </a:rPr>
              <a:t> i, </a:t>
            </a:r>
            <a:r>
              <a:rPr lang="da-DK" sz="1600" dirty="0" err="1">
                <a:solidFill>
                  <a:prstClr val="black"/>
                </a:solidFill>
                <a:latin typeface="Monaco"/>
              </a:rPr>
              <a:t>result</a:t>
            </a:r>
            <a:r>
              <a:rPr lang="da-DK" sz="1600" dirty="0">
                <a:solidFill>
                  <a:prstClr val="black"/>
                </a:solidFill>
                <a:latin typeface="Monaco"/>
              </a:rPr>
              <a:t>;</a:t>
            </a:r>
          </a:p>
          <a:p>
            <a:endParaRPr lang="da-DK" sz="1600" dirty="0">
              <a:solidFill>
                <a:prstClr val="black"/>
              </a:solidFill>
              <a:latin typeface="Monaco"/>
            </a:endParaRPr>
          </a:p>
          <a:p>
            <a:r>
              <a:rPr lang="da-DK" sz="1600" dirty="0" smtClean="0">
                <a:solidFill>
                  <a:prstClr val="black"/>
                </a:solidFill>
                <a:latin typeface="Monaco"/>
              </a:rPr>
              <a:t>    for (i = </a:t>
            </a:r>
            <a:r>
              <a:rPr lang="da-DK" sz="1600" dirty="0" smtClean="0">
                <a:solidFill>
                  <a:srgbClr val="FF00FF"/>
                </a:solidFill>
                <a:latin typeface="Monaco"/>
              </a:rPr>
              <a:t>0</a:t>
            </a:r>
            <a:r>
              <a:rPr lang="da-DK" sz="1600" dirty="0" smtClean="0">
                <a:solidFill>
                  <a:prstClr val="black"/>
                </a:solidFill>
                <a:latin typeface="Monaco"/>
              </a:rPr>
              <a:t>; i &lt; NUM_THREADS; i++) {</a:t>
            </a:r>
          </a:p>
          <a:p>
            <a:r>
              <a:rPr lang="da-DK" sz="1600" dirty="0" smtClean="0">
                <a:solidFill>
                  <a:prstClr val="black"/>
                </a:solidFill>
                <a:latin typeface="Monaco"/>
              </a:rPr>
              <a:t>        </a:t>
            </a:r>
            <a:r>
              <a:rPr lang="da-DK" sz="1600" dirty="0" err="1">
                <a:solidFill>
                  <a:prstClr val="black"/>
                </a:solidFill>
                <a:latin typeface="Monaco"/>
              </a:rPr>
              <a:t>result</a:t>
            </a:r>
            <a:r>
              <a:rPr lang="da-DK" sz="1600" dirty="0">
                <a:solidFill>
                  <a:prstClr val="black"/>
                </a:solidFill>
                <a:latin typeface="Monaco"/>
              </a:rPr>
              <a:t> = </a:t>
            </a:r>
            <a:r>
              <a:rPr lang="da-DK" sz="1600" dirty="0" err="1">
                <a:solidFill>
                  <a:srgbClr val="00FF00"/>
                </a:solidFill>
                <a:latin typeface="Monaco"/>
              </a:rPr>
              <a:t>pthread_create</a:t>
            </a:r>
            <a:r>
              <a:rPr lang="da-DK" sz="1600" dirty="0">
                <a:solidFill>
                  <a:prstClr val="black"/>
                </a:solidFill>
                <a:latin typeface="Monaco"/>
              </a:rPr>
              <a:t>(&amp;</a:t>
            </a:r>
            <a:r>
              <a:rPr lang="da-DK" sz="1600" dirty="0" err="1">
                <a:solidFill>
                  <a:prstClr val="black"/>
                </a:solidFill>
                <a:latin typeface="Monaco"/>
              </a:rPr>
              <a:t>threads</a:t>
            </a:r>
            <a:r>
              <a:rPr lang="da-DK" sz="1600" dirty="0">
                <a:solidFill>
                  <a:prstClr val="black"/>
                </a:solidFill>
                <a:latin typeface="Monaco"/>
              </a:rPr>
              <a:t>[i], </a:t>
            </a:r>
            <a:r>
              <a:rPr lang="da-DK" sz="1600" dirty="0">
                <a:solidFill>
                  <a:srgbClr val="FF00FF"/>
                </a:solidFill>
                <a:latin typeface="Monaco"/>
              </a:rPr>
              <a:t>NULL</a:t>
            </a:r>
            <a:r>
              <a:rPr lang="da-DK" sz="1600" dirty="0">
                <a:solidFill>
                  <a:prstClr val="black"/>
                </a:solidFill>
                <a:latin typeface="Monaco"/>
              </a:rPr>
              <a:t>, </a:t>
            </a:r>
            <a:r>
              <a:rPr lang="da-DK" sz="1600" dirty="0" err="1" smtClean="0">
                <a:solidFill>
                  <a:prstClr val="black"/>
                </a:solidFill>
                <a:latin typeface="Monaco"/>
              </a:rPr>
              <a:t>worker</a:t>
            </a:r>
            <a:r>
              <a:rPr lang="da-DK" sz="1600" dirty="0" smtClean="0">
                <a:solidFill>
                  <a:prstClr val="black"/>
                </a:solidFill>
                <a:latin typeface="Monaco"/>
              </a:rPr>
              <a:t>, </a:t>
            </a:r>
            <a:r>
              <a:rPr lang="da-DK" sz="1600" dirty="0">
                <a:solidFill>
                  <a:srgbClr val="FF00FF"/>
                </a:solidFill>
                <a:latin typeface="Monaco"/>
              </a:rPr>
              <a:t>NULL</a:t>
            </a:r>
            <a:r>
              <a:rPr lang="da-DK" sz="1600" dirty="0">
                <a:solidFill>
                  <a:prstClr val="black"/>
                </a:solidFill>
                <a:latin typeface="Monaco"/>
              </a:rPr>
              <a:t>);</a:t>
            </a:r>
          </a:p>
          <a:p>
            <a:r>
              <a:rPr lang="nb-NO" sz="1600" dirty="0">
                <a:solidFill>
                  <a:prstClr val="black"/>
                </a:solidFill>
                <a:latin typeface="Monaco"/>
              </a:rPr>
              <a:t>        </a:t>
            </a:r>
            <a:r>
              <a:rPr lang="nb-NO" sz="1600" dirty="0" err="1">
                <a:solidFill>
                  <a:srgbClr val="00FF00"/>
                </a:solidFill>
                <a:latin typeface="Monaco"/>
              </a:rPr>
              <a:t>assert</a:t>
            </a:r>
            <a:r>
              <a:rPr lang="nb-NO" sz="1600" dirty="0">
                <a:solidFill>
                  <a:prstClr val="black"/>
                </a:solidFill>
                <a:latin typeface="Monaco"/>
              </a:rPr>
              <a:t>(</a:t>
            </a:r>
            <a:r>
              <a:rPr lang="nb-NO" sz="1600" dirty="0" err="1">
                <a:solidFill>
                  <a:prstClr val="black"/>
                </a:solidFill>
                <a:latin typeface="Monaco"/>
              </a:rPr>
              <a:t>result</a:t>
            </a:r>
            <a:r>
              <a:rPr lang="nb-NO" sz="1600" dirty="0">
                <a:solidFill>
                  <a:prstClr val="black"/>
                </a:solidFill>
                <a:latin typeface="Monaco"/>
              </a:rPr>
              <a:t> == </a:t>
            </a:r>
            <a:r>
              <a:rPr lang="nb-NO" sz="1600" dirty="0">
                <a:solidFill>
                  <a:srgbClr val="FF00FF"/>
                </a:solidFill>
                <a:latin typeface="Monaco"/>
              </a:rPr>
              <a:t>0</a:t>
            </a:r>
            <a:r>
              <a:rPr lang="nb-NO" sz="1600" dirty="0">
                <a:solidFill>
                  <a:prstClr val="black"/>
                </a:solidFill>
                <a:latin typeface="Monaco"/>
              </a:rPr>
              <a:t>);</a:t>
            </a:r>
          </a:p>
          <a:p>
            <a:r>
              <a:rPr lang="nb-NO" sz="1600" dirty="0">
                <a:solidFill>
                  <a:prstClr val="black"/>
                </a:solidFill>
                <a:latin typeface="Monaco"/>
              </a:rPr>
              <a:t>    }</a:t>
            </a:r>
          </a:p>
          <a:p>
            <a:endParaRPr lang="nb-NO" sz="1600" dirty="0">
              <a:solidFill>
                <a:prstClr val="black"/>
              </a:solidFill>
              <a:latin typeface="Monaco"/>
            </a:endParaRPr>
          </a:p>
          <a:p>
            <a:r>
              <a:rPr lang="da-DK" sz="1600" dirty="0" smtClean="0">
                <a:solidFill>
                  <a:prstClr val="black"/>
                </a:solidFill>
                <a:latin typeface="Monaco"/>
              </a:rPr>
              <a:t>    for </a:t>
            </a:r>
            <a:r>
              <a:rPr lang="da-DK" sz="1600" dirty="0">
                <a:solidFill>
                  <a:prstClr val="black"/>
                </a:solidFill>
                <a:latin typeface="Monaco"/>
              </a:rPr>
              <a:t>(i = </a:t>
            </a:r>
            <a:r>
              <a:rPr lang="da-DK" sz="1600" dirty="0">
                <a:solidFill>
                  <a:srgbClr val="FF00FF"/>
                </a:solidFill>
                <a:latin typeface="Monaco"/>
              </a:rPr>
              <a:t>0</a:t>
            </a:r>
            <a:r>
              <a:rPr lang="da-DK" sz="1600" dirty="0">
                <a:solidFill>
                  <a:prstClr val="black"/>
                </a:solidFill>
                <a:latin typeface="Monaco"/>
              </a:rPr>
              <a:t>; i &lt; NUM_THREADS; i++) {</a:t>
            </a:r>
          </a:p>
          <a:p>
            <a:r>
              <a:rPr lang="da-DK" sz="1600" dirty="0">
                <a:solidFill>
                  <a:prstClr val="black"/>
                </a:solidFill>
                <a:latin typeface="Monaco"/>
              </a:rPr>
              <a:t>        </a:t>
            </a:r>
            <a:r>
              <a:rPr lang="da-DK" sz="1600" dirty="0" err="1">
                <a:solidFill>
                  <a:prstClr val="black"/>
                </a:solidFill>
                <a:latin typeface="Monaco"/>
              </a:rPr>
              <a:t>result</a:t>
            </a:r>
            <a:r>
              <a:rPr lang="da-DK" sz="1600" dirty="0">
                <a:solidFill>
                  <a:prstClr val="black"/>
                </a:solidFill>
                <a:latin typeface="Monaco"/>
              </a:rPr>
              <a:t> = </a:t>
            </a:r>
            <a:r>
              <a:rPr lang="da-DK" sz="1600" dirty="0" err="1">
                <a:solidFill>
                  <a:srgbClr val="00FF00"/>
                </a:solidFill>
                <a:latin typeface="Monaco"/>
              </a:rPr>
              <a:t>pthread_join</a:t>
            </a:r>
            <a:r>
              <a:rPr lang="da-DK" sz="1600" dirty="0">
                <a:solidFill>
                  <a:prstClr val="black"/>
                </a:solidFill>
                <a:latin typeface="Monaco"/>
              </a:rPr>
              <a:t>(</a:t>
            </a:r>
            <a:r>
              <a:rPr lang="da-DK" sz="1600" dirty="0" err="1">
                <a:solidFill>
                  <a:prstClr val="black"/>
                </a:solidFill>
                <a:latin typeface="Monaco"/>
              </a:rPr>
              <a:t>threads</a:t>
            </a:r>
            <a:r>
              <a:rPr lang="da-DK" sz="1600" dirty="0">
                <a:solidFill>
                  <a:prstClr val="black"/>
                </a:solidFill>
                <a:latin typeface="Monaco"/>
              </a:rPr>
              <a:t>[i], </a:t>
            </a:r>
            <a:r>
              <a:rPr lang="da-DK" sz="1600" dirty="0">
                <a:solidFill>
                  <a:srgbClr val="FF00FF"/>
                </a:solidFill>
                <a:latin typeface="Monaco"/>
              </a:rPr>
              <a:t>NULL</a:t>
            </a:r>
            <a:r>
              <a:rPr lang="da-DK" sz="1600" dirty="0">
                <a:solidFill>
                  <a:prstClr val="black"/>
                </a:solidFill>
                <a:latin typeface="Monaco"/>
              </a:rPr>
              <a:t>);</a:t>
            </a:r>
          </a:p>
          <a:p>
            <a:r>
              <a:rPr lang="nb-NO" sz="1600" dirty="0">
                <a:solidFill>
                  <a:prstClr val="black"/>
                </a:solidFill>
                <a:latin typeface="Monaco"/>
              </a:rPr>
              <a:t>        </a:t>
            </a:r>
            <a:r>
              <a:rPr lang="nb-NO" sz="1600" dirty="0" err="1">
                <a:solidFill>
                  <a:srgbClr val="00FF00"/>
                </a:solidFill>
                <a:latin typeface="Monaco"/>
              </a:rPr>
              <a:t>assert</a:t>
            </a:r>
            <a:r>
              <a:rPr lang="nb-NO" sz="1600" dirty="0">
                <a:solidFill>
                  <a:prstClr val="black"/>
                </a:solidFill>
                <a:latin typeface="Monaco"/>
              </a:rPr>
              <a:t>(</a:t>
            </a:r>
            <a:r>
              <a:rPr lang="nb-NO" sz="1600" dirty="0" err="1">
                <a:solidFill>
                  <a:prstClr val="black"/>
                </a:solidFill>
                <a:latin typeface="Monaco"/>
              </a:rPr>
              <a:t>result</a:t>
            </a:r>
            <a:r>
              <a:rPr lang="nb-NO" sz="1600" dirty="0">
                <a:solidFill>
                  <a:prstClr val="black"/>
                </a:solidFill>
                <a:latin typeface="Monaco"/>
              </a:rPr>
              <a:t> == </a:t>
            </a:r>
            <a:r>
              <a:rPr lang="nb-NO" sz="1600" dirty="0">
                <a:solidFill>
                  <a:srgbClr val="FF00FF"/>
                </a:solidFill>
                <a:latin typeface="Monaco"/>
              </a:rPr>
              <a:t>0</a:t>
            </a:r>
            <a:r>
              <a:rPr lang="nb-NO" sz="1600" dirty="0">
                <a:solidFill>
                  <a:prstClr val="black"/>
                </a:solidFill>
                <a:latin typeface="Monaco"/>
              </a:rPr>
              <a:t>);</a:t>
            </a:r>
          </a:p>
          <a:p>
            <a:r>
              <a:rPr lang="nb-NO" sz="1600" dirty="0">
                <a:solidFill>
                  <a:prstClr val="black"/>
                </a:solidFill>
                <a:latin typeface="Monaco"/>
              </a:rPr>
              <a:t>    }</a:t>
            </a:r>
          </a:p>
          <a:p>
            <a:endParaRPr lang="nb-NO" sz="1600" dirty="0">
              <a:solidFill>
                <a:prstClr val="black"/>
              </a:solidFill>
              <a:latin typeface="Monaco"/>
            </a:endParaRPr>
          </a:p>
          <a:p>
            <a:r>
              <a:rPr lang="hu-HU" sz="1600" dirty="0">
                <a:solidFill>
                  <a:prstClr val="black"/>
                </a:solidFill>
                <a:latin typeface="Monaco"/>
              </a:rPr>
              <a:t>    </a:t>
            </a:r>
            <a:r>
              <a:rPr lang="hu-HU" sz="1600" dirty="0">
                <a:solidFill>
                  <a:srgbClr val="9A9A9A"/>
                </a:solidFill>
                <a:latin typeface="Monaco"/>
              </a:rPr>
              <a:t>/* Print result */</a:t>
            </a:r>
            <a:endParaRPr lang="hu-HU" sz="1600" dirty="0">
              <a:solidFill>
                <a:prstClr val="black"/>
              </a:solidFill>
              <a:latin typeface="Monaco"/>
            </a:endParaRPr>
          </a:p>
          <a:p>
            <a:r>
              <a:rPr lang="en-US" sz="1600" dirty="0">
                <a:solidFill>
                  <a:prstClr val="black"/>
                </a:solidFill>
                <a:latin typeface="Monaco"/>
              </a:rPr>
              <a:t>    </a:t>
            </a:r>
            <a:r>
              <a:rPr lang="en-US" sz="1600" dirty="0" err="1">
                <a:solidFill>
                  <a:srgbClr val="00FF00"/>
                </a:solidFill>
                <a:latin typeface="Monaco"/>
              </a:rPr>
              <a:t>printf</a:t>
            </a:r>
            <a:r>
              <a:rPr lang="en-US" sz="1600" dirty="0">
                <a:solidFill>
                  <a:prstClr val="black"/>
                </a:solidFill>
                <a:latin typeface="Monaco"/>
              </a:rPr>
              <a:t>(</a:t>
            </a:r>
            <a:r>
              <a:rPr lang="en-US" sz="1600" dirty="0">
                <a:solidFill>
                  <a:srgbClr val="0000FF"/>
                </a:solidFill>
                <a:latin typeface="Monaco"/>
              </a:rPr>
              <a:t>"Final value: </a:t>
            </a:r>
            <a:r>
              <a:rPr lang="en-US" sz="1600" dirty="0">
                <a:solidFill>
                  <a:srgbClr val="FF00FF"/>
                </a:solidFill>
                <a:latin typeface="Monaco"/>
              </a:rPr>
              <a:t>%d\n</a:t>
            </a:r>
            <a:r>
              <a:rPr lang="en-US" sz="1600" dirty="0">
                <a:solidFill>
                  <a:srgbClr val="0000FF"/>
                </a:solidFill>
                <a:latin typeface="Monaco"/>
              </a:rPr>
              <a:t>"</a:t>
            </a:r>
            <a:r>
              <a:rPr lang="en-US" sz="1600" dirty="0">
                <a:solidFill>
                  <a:prstClr val="black"/>
                </a:solidFill>
                <a:latin typeface="Monaco"/>
              </a:rPr>
              <a:t>, </a:t>
            </a:r>
            <a:r>
              <a:rPr lang="en-US" sz="1600" dirty="0" err="1">
                <a:solidFill>
                  <a:prstClr val="black"/>
                </a:solidFill>
                <a:latin typeface="Monaco"/>
              </a:rPr>
              <a:t>cnt</a:t>
            </a:r>
            <a:r>
              <a:rPr lang="en-US" sz="1600" dirty="0">
                <a:solidFill>
                  <a:prstClr val="black"/>
                </a:solidFill>
                <a:latin typeface="Monaco"/>
              </a:rPr>
              <a:t>);</a:t>
            </a:r>
          </a:p>
          <a:p>
            <a:r>
              <a:rPr lang="en-US" sz="1600" dirty="0">
                <a:solidFill>
                  <a:prstClr val="black"/>
                </a:solidFill>
                <a:latin typeface="Monaco"/>
              </a:rPr>
              <a:t>}</a:t>
            </a:r>
            <a:endParaRPr lang="en-US" sz="1600" dirty="0" smtClean="0">
              <a:latin typeface="Calibri" pitchFamily="34" charset="0"/>
            </a:endParaRPr>
          </a:p>
        </p:txBody>
      </p:sp>
    </p:spTree>
    <p:extLst>
      <p:ext uri="{BB962C8B-B14F-4D97-AF65-F5344CB8AC3E}">
        <p14:creationId xmlns:p14="http://schemas.microsoft.com/office/powerpoint/2010/main" val="1808441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threads conflict in practice?</a:t>
            </a:r>
          </a:p>
        </p:txBody>
      </p:sp>
      <p:sp>
        <p:nvSpPr>
          <p:cNvPr id="3" name="Text Placeholder 2"/>
          <p:cNvSpPr>
            <a:spLocks noGrp="1"/>
          </p:cNvSpPr>
          <p:nvPr>
            <p:ph type="body" sz="quarter" idx="10"/>
          </p:nvPr>
        </p:nvSpPr>
        <p:spPr/>
        <p:txBody>
          <a:bodyPr/>
          <a:lstStyle/>
          <a:p>
            <a:r>
              <a:rPr lang="en-US" dirty="0" smtClean="0"/>
              <a:t>If everything worked...</a:t>
            </a:r>
          </a:p>
          <a:p>
            <a:endParaRPr lang="en-US" dirty="0"/>
          </a:p>
          <a:p>
            <a:endParaRPr lang="en-US" dirty="0" smtClean="0"/>
          </a:p>
          <a:p>
            <a:r>
              <a:rPr lang="en-US" dirty="0" smtClean="0"/>
              <a:t>Q: What are the </a:t>
            </a:r>
            <a:r>
              <a:rPr lang="en-US" dirty="0" smtClean="0">
                <a:solidFill>
                  <a:srgbClr val="EF5B00"/>
                </a:solidFill>
              </a:rPr>
              <a:t>minimum </a:t>
            </a:r>
            <a:r>
              <a:rPr lang="en-US" dirty="0" smtClean="0"/>
              <a:t>and </a:t>
            </a:r>
            <a:r>
              <a:rPr lang="en-US" dirty="0" smtClean="0">
                <a:solidFill>
                  <a:srgbClr val="EF5B00"/>
                </a:solidFill>
              </a:rPr>
              <a:t>maximum</a:t>
            </a:r>
            <a:r>
              <a:rPr lang="en-US" dirty="0" smtClean="0"/>
              <a:t> final value?</a:t>
            </a:r>
          </a:p>
          <a:p>
            <a:r>
              <a:rPr lang="en-US" dirty="0" smtClean="0"/>
              <a:t>Q: What value do you expect in practice?</a:t>
            </a:r>
          </a:p>
          <a:p>
            <a:r>
              <a:rPr lang="en-US" dirty="0" smtClean="0"/>
              <a:t>Next time</a:t>
            </a:r>
          </a:p>
          <a:p>
            <a:pPr lvl="1"/>
            <a:r>
              <a:rPr lang="en-US" dirty="0" smtClean="0"/>
              <a:t>How do we guarantee correct interaction between threads? </a:t>
            </a:r>
            <a:r>
              <a:rPr lang="en-US" dirty="0" smtClean="0">
                <a:solidFill>
                  <a:srgbClr val="EF5B00"/>
                </a:solidFill>
              </a:rPr>
              <a:t>Synchronization!</a:t>
            </a:r>
          </a:p>
          <a:p>
            <a:pPr lvl="1"/>
            <a:r>
              <a:rPr lang="en-US" dirty="0" smtClean="0"/>
              <a:t>Guess the final value (win a fabulous prize!)</a:t>
            </a:r>
          </a:p>
        </p:txBody>
      </p:sp>
      <p:sp>
        <p:nvSpPr>
          <p:cNvPr id="4" name="TextBox 3"/>
          <p:cNvSpPr txBox="1"/>
          <p:nvPr/>
        </p:nvSpPr>
        <p:spPr>
          <a:xfrm>
            <a:off x="838200" y="2286000"/>
            <a:ext cx="2816584" cy="646331"/>
          </a:xfrm>
          <a:prstGeom prst="rect">
            <a:avLst/>
          </a:prstGeom>
          <a:noFill/>
        </p:spPr>
        <p:txBody>
          <a:bodyPr wrap="none" rtlCol="0">
            <a:spAutoFit/>
          </a:bodyPr>
          <a:lstStyle/>
          <a:p>
            <a:r>
              <a:rPr lang="en-US" dirty="0" smtClean="0">
                <a:latin typeface="Monaco"/>
                <a:cs typeface="Monaco"/>
              </a:rPr>
              <a:t>$ </a:t>
            </a:r>
            <a:r>
              <a:rPr lang="en-US" dirty="0">
                <a:latin typeface="Monaco"/>
                <a:cs typeface="Monaco"/>
              </a:rPr>
              <a:t>./20-counter </a:t>
            </a:r>
          </a:p>
          <a:p>
            <a:r>
              <a:rPr lang="en-US" dirty="0">
                <a:latin typeface="Monaco"/>
                <a:cs typeface="Monaco"/>
              </a:rPr>
              <a:t>Final value: </a:t>
            </a:r>
            <a:r>
              <a:rPr lang="en-US" dirty="0" smtClean="0">
                <a:latin typeface="Monaco"/>
                <a:cs typeface="Monaco"/>
              </a:rPr>
              <a:t>100000</a:t>
            </a:r>
            <a:endParaRPr lang="en-US" sz="1800" dirty="0" smtClean="0">
              <a:latin typeface="Monaco"/>
              <a:cs typeface="Monaco"/>
            </a:endParaRPr>
          </a:p>
        </p:txBody>
      </p:sp>
    </p:spTree>
    <p:extLst>
      <p:ext uri="{BB962C8B-B14F-4D97-AF65-F5344CB8AC3E}">
        <p14:creationId xmlns:p14="http://schemas.microsoft.com/office/powerpoint/2010/main" val="17734710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rIns="132080"/>
          <a:lstStyle/>
          <a:p>
            <a:r>
              <a:rPr lang="en-US" dirty="0"/>
              <a:t>Choosing the time quantum</a:t>
            </a:r>
          </a:p>
        </p:txBody>
      </p:sp>
      <p:grpSp>
        <p:nvGrpSpPr>
          <p:cNvPr id="2" name="Group 7"/>
          <p:cNvGrpSpPr>
            <a:grpSpLocks/>
          </p:cNvGrpSpPr>
          <p:nvPr/>
        </p:nvGrpSpPr>
        <p:grpSpPr bwMode="auto">
          <a:xfrm>
            <a:off x="660400" y="2768600"/>
            <a:ext cx="2847975" cy="1416050"/>
            <a:chOff x="0" y="0"/>
            <a:chExt cx="1794" cy="892"/>
          </a:xfrm>
        </p:grpSpPr>
        <p:sp>
          <p:nvSpPr>
            <p:cNvPr id="38936" name="Rectangle 8"/>
            <p:cNvSpPr>
              <a:spLocks/>
            </p:cNvSpPr>
            <p:nvPr/>
          </p:nvSpPr>
          <p:spPr bwMode="auto">
            <a:xfrm>
              <a:off x="0" y="0"/>
              <a:ext cx="1700" cy="465"/>
            </a:xfrm>
            <a:prstGeom prst="rect">
              <a:avLst/>
            </a:prstGeom>
            <a:noFill/>
            <a:ln w="12700">
              <a:noFill/>
              <a:miter lim="800000"/>
              <a:headEnd/>
              <a:tailEnd/>
            </a:ln>
          </p:spPr>
          <p:txBody>
            <a:bodyPr wrap="none" lIns="0" tIns="0" rIns="40639" bIns="0">
              <a:spAutoFit/>
            </a:bodyPr>
            <a:lstStyle/>
            <a:p>
              <a:pPr marL="39688">
                <a:defRPr/>
              </a:pPr>
              <a:r>
                <a:rPr lang="en-US" sz="2400">
                  <a:solidFill>
                    <a:srgbClr val="C00000"/>
                  </a:solidFill>
                  <a:latin typeface="+mn-lt"/>
                  <a:ea typeface="+mn-ea"/>
                  <a:cs typeface="Tahoma" pitchFamily="34" charset="0"/>
                </a:rPr>
                <a:t>Objective 1:</a:t>
              </a:r>
            </a:p>
            <a:p>
              <a:pPr marL="39688">
                <a:defRPr/>
              </a:pPr>
              <a:r>
                <a:rPr lang="en-US" sz="2400">
                  <a:solidFill>
                    <a:srgbClr val="C00000"/>
                  </a:solidFill>
                  <a:latin typeface="+mn-lt"/>
                  <a:ea typeface="+mn-ea"/>
                  <a:cs typeface="Tahoma" pitchFamily="34" charset="0"/>
                </a:rPr>
                <a:t>Fast response time</a:t>
              </a:r>
            </a:p>
          </p:txBody>
        </p:sp>
        <p:sp>
          <p:nvSpPr>
            <p:cNvPr id="38937" name="Rectangle 9"/>
            <p:cNvSpPr>
              <a:spLocks/>
            </p:cNvSpPr>
            <p:nvPr/>
          </p:nvSpPr>
          <p:spPr bwMode="auto">
            <a:xfrm>
              <a:off x="0" y="504"/>
              <a:ext cx="1794" cy="388"/>
            </a:xfrm>
            <a:prstGeom prst="rect">
              <a:avLst/>
            </a:prstGeom>
            <a:noFill/>
            <a:ln w="12700">
              <a:noFill/>
              <a:miter lim="800000"/>
              <a:headEnd/>
              <a:tailEnd/>
            </a:ln>
          </p:spPr>
          <p:txBody>
            <a:bodyPr wrap="none" lIns="0" tIns="0" rIns="40639" bIns="0">
              <a:spAutoFit/>
            </a:bodyPr>
            <a:lstStyle/>
            <a:p>
              <a:pPr marL="39688">
                <a:defRPr/>
              </a:pPr>
              <a:r>
                <a:rPr lang="en-US" sz="2000">
                  <a:latin typeface="+mn-lt"/>
                  <a:ea typeface="+mn-ea"/>
                  <a:cs typeface="Tahoma" pitchFamily="34" charset="0"/>
                </a:rPr>
                <a:t>Best case: quantum = 0,</a:t>
              </a:r>
            </a:p>
            <a:p>
              <a:pPr marL="39688">
                <a:defRPr/>
              </a:pPr>
              <a:r>
                <a:rPr lang="en-US" sz="2000">
                  <a:latin typeface="+mn-lt"/>
                  <a:ea typeface="+mn-ea"/>
                  <a:cs typeface="Tahoma" pitchFamily="34" charset="0"/>
                </a:rPr>
                <a:t>response time = C</a:t>
              </a:r>
            </a:p>
          </p:txBody>
        </p:sp>
      </p:grpSp>
      <p:grpSp>
        <p:nvGrpSpPr>
          <p:cNvPr id="3" name="Group 10"/>
          <p:cNvGrpSpPr>
            <a:grpSpLocks/>
          </p:cNvGrpSpPr>
          <p:nvPr/>
        </p:nvGrpSpPr>
        <p:grpSpPr bwMode="auto">
          <a:xfrm>
            <a:off x="4989513" y="2768600"/>
            <a:ext cx="3414712" cy="1416050"/>
            <a:chOff x="0" y="0"/>
            <a:chExt cx="2150" cy="892"/>
          </a:xfrm>
        </p:grpSpPr>
        <p:sp>
          <p:nvSpPr>
            <p:cNvPr id="38934" name="Rectangle 11"/>
            <p:cNvSpPr>
              <a:spLocks/>
            </p:cNvSpPr>
            <p:nvPr/>
          </p:nvSpPr>
          <p:spPr bwMode="auto">
            <a:xfrm>
              <a:off x="0" y="0"/>
              <a:ext cx="1083" cy="465"/>
            </a:xfrm>
            <a:prstGeom prst="rect">
              <a:avLst/>
            </a:prstGeom>
            <a:noFill/>
            <a:ln w="12700">
              <a:noFill/>
              <a:miter lim="800000"/>
              <a:headEnd/>
              <a:tailEnd/>
            </a:ln>
          </p:spPr>
          <p:txBody>
            <a:bodyPr wrap="none" lIns="0" tIns="0" rIns="40639" bIns="0">
              <a:spAutoFit/>
            </a:bodyPr>
            <a:lstStyle/>
            <a:p>
              <a:pPr marL="39688">
                <a:defRPr/>
              </a:pPr>
              <a:r>
                <a:rPr lang="en-US" sz="2400">
                  <a:solidFill>
                    <a:srgbClr val="C00000"/>
                  </a:solidFill>
                  <a:latin typeface="+mn-lt"/>
                  <a:ea typeface="+mn-ea"/>
                  <a:cs typeface="Tahoma" pitchFamily="34" charset="0"/>
                </a:rPr>
                <a:t>Objective 2:</a:t>
              </a:r>
            </a:p>
            <a:p>
              <a:pPr marL="39688">
                <a:defRPr/>
              </a:pPr>
              <a:r>
                <a:rPr lang="en-US" sz="2400">
                  <a:solidFill>
                    <a:srgbClr val="C00000"/>
                  </a:solidFill>
                  <a:latin typeface="+mn-lt"/>
                  <a:ea typeface="+mn-ea"/>
                  <a:cs typeface="Tahoma" pitchFamily="34" charset="0"/>
                </a:rPr>
                <a:t>Efficiency</a:t>
              </a:r>
            </a:p>
          </p:txBody>
        </p:sp>
        <p:sp>
          <p:nvSpPr>
            <p:cNvPr id="38935" name="Rectangle 12"/>
            <p:cNvSpPr>
              <a:spLocks/>
            </p:cNvSpPr>
            <p:nvPr/>
          </p:nvSpPr>
          <p:spPr bwMode="auto">
            <a:xfrm>
              <a:off x="0" y="504"/>
              <a:ext cx="2150" cy="388"/>
            </a:xfrm>
            <a:prstGeom prst="rect">
              <a:avLst/>
            </a:prstGeom>
            <a:noFill/>
            <a:ln w="12700">
              <a:noFill/>
              <a:miter lim="800000"/>
              <a:headEnd/>
              <a:tailEnd/>
            </a:ln>
          </p:spPr>
          <p:txBody>
            <a:bodyPr wrap="none" lIns="0" tIns="0" rIns="40639" bIns="0">
              <a:spAutoFit/>
            </a:bodyPr>
            <a:lstStyle/>
            <a:p>
              <a:pPr marL="39688">
                <a:defRPr/>
              </a:pPr>
              <a:r>
                <a:rPr lang="en-US" sz="2000">
                  <a:latin typeface="+mn-lt"/>
                  <a:ea typeface="+mn-ea"/>
                  <a:cs typeface="Tahoma" pitchFamily="34" charset="0"/>
                </a:rPr>
                <a:t>Best case: quantum = infinity,</a:t>
              </a:r>
            </a:p>
            <a:p>
              <a:pPr marL="39688">
                <a:defRPr/>
              </a:pPr>
              <a:r>
                <a:rPr lang="en-US" sz="2000">
                  <a:latin typeface="+mn-lt"/>
                  <a:ea typeface="+mn-ea"/>
                  <a:cs typeface="Tahoma" pitchFamily="34" charset="0"/>
                </a:rPr>
                <a:t>Job completion time = J</a:t>
              </a:r>
            </a:p>
          </p:txBody>
        </p:sp>
      </p:grpSp>
      <p:sp>
        <p:nvSpPr>
          <p:cNvPr id="35853" name="Rectangle 13"/>
          <p:cNvSpPr>
            <a:spLocks/>
          </p:cNvSpPr>
          <p:nvPr/>
        </p:nvSpPr>
        <p:spPr bwMode="auto">
          <a:xfrm>
            <a:off x="622300" y="4343400"/>
            <a:ext cx="7137400" cy="1846263"/>
          </a:xfrm>
          <a:prstGeom prst="rect">
            <a:avLst/>
          </a:prstGeom>
          <a:noFill/>
          <a:ln w="12700">
            <a:noFill/>
            <a:miter lim="800000"/>
            <a:headEnd/>
            <a:tailEnd/>
          </a:ln>
        </p:spPr>
        <p:txBody>
          <a:bodyPr wrap="none" lIns="0" tIns="0" rIns="40639" bIns="0">
            <a:spAutoFit/>
          </a:bodyPr>
          <a:lstStyle/>
          <a:p>
            <a:pPr marL="39688"/>
            <a:r>
              <a:rPr lang="en-US" sz="2400">
                <a:latin typeface="Arial" charset="0"/>
                <a:cs typeface="Tahoma" charset="0"/>
              </a:rPr>
              <a:t>General strategy: set quantum = small constant * C</a:t>
            </a:r>
          </a:p>
          <a:p>
            <a:pPr marL="39688"/>
            <a:endParaRPr lang="en-US" sz="2400">
              <a:latin typeface="Arial" charset="0"/>
              <a:cs typeface="Tahoma" charset="0"/>
            </a:endParaRPr>
          </a:p>
          <a:p>
            <a:pPr marL="39688"/>
            <a:r>
              <a:rPr lang="en-US" sz="2400">
                <a:latin typeface="Arial" charset="0"/>
                <a:cs typeface="Tahoma" charset="0"/>
              </a:rPr>
              <a:t>e.g., quantum = 10C</a:t>
            </a:r>
          </a:p>
          <a:p>
            <a:pPr marL="39688"/>
            <a:r>
              <a:rPr lang="en-US" sz="2400">
                <a:latin typeface="Arial" charset="0"/>
                <a:cs typeface="Tahoma" charset="0"/>
              </a:rPr>
              <a:t>So, response time ≤ 10C</a:t>
            </a:r>
          </a:p>
          <a:p>
            <a:pPr marL="39688"/>
            <a:r>
              <a:rPr lang="en-US" sz="2400">
                <a:latin typeface="Arial" charset="0"/>
                <a:cs typeface="Tahoma" charset="0"/>
              </a:rPr>
              <a:t>Job completion time ≤ 1.1J</a:t>
            </a:r>
          </a:p>
        </p:txBody>
      </p:sp>
      <p:grpSp>
        <p:nvGrpSpPr>
          <p:cNvPr id="39947" name="Group 14"/>
          <p:cNvGrpSpPr>
            <a:grpSpLocks/>
          </p:cNvGrpSpPr>
          <p:nvPr/>
        </p:nvGrpSpPr>
        <p:grpSpPr bwMode="auto">
          <a:xfrm>
            <a:off x="673100" y="1879600"/>
            <a:ext cx="7797800" cy="796925"/>
            <a:chOff x="0" y="0"/>
            <a:chExt cx="4912" cy="502"/>
          </a:xfrm>
        </p:grpSpPr>
        <p:sp>
          <p:nvSpPr>
            <p:cNvPr id="35855" name="Rectangle 15"/>
            <p:cNvSpPr>
              <a:spLocks/>
            </p:cNvSpPr>
            <p:nvPr/>
          </p:nvSpPr>
          <p:spPr bwMode="auto">
            <a:xfrm>
              <a:off x="0" y="0"/>
              <a:ext cx="1864"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mn-lt"/>
                  <a:ea typeface="+mn-ea"/>
                  <a:cs typeface="Tahoma" pitchFamily="34" charset="0"/>
                </a:rPr>
                <a:t>Job execution</a:t>
              </a:r>
            </a:p>
          </p:txBody>
        </p:sp>
        <p:sp>
          <p:nvSpPr>
            <p:cNvPr id="35856" name="Rectangle 16"/>
            <p:cNvSpPr>
              <a:spLocks/>
            </p:cNvSpPr>
            <p:nvPr/>
          </p:nvSpPr>
          <p:spPr bwMode="auto">
            <a:xfrm>
              <a:off x="1864" y="0"/>
              <a:ext cx="1768" cy="240"/>
            </a:xfrm>
            <a:prstGeom prst="rect">
              <a:avLst/>
            </a:prstGeom>
            <a:solidFill>
              <a:srgbClr val="92D050"/>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dirty="0">
                  <a:latin typeface="+mn-lt"/>
                  <a:ea typeface="+mn-ea"/>
                  <a:cs typeface="Tahoma" pitchFamily="34" charset="0"/>
                </a:rPr>
                <a:t>Context switch overhead</a:t>
              </a:r>
            </a:p>
          </p:txBody>
        </p:sp>
        <p:sp>
          <p:nvSpPr>
            <p:cNvPr id="35857" name="Rectangle 17"/>
            <p:cNvSpPr>
              <a:spLocks/>
            </p:cNvSpPr>
            <p:nvPr/>
          </p:nvSpPr>
          <p:spPr bwMode="auto">
            <a:xfrm>
              <a:off x="3632" y="0"/>
              <a:ext cx="1280" cy="240"/>
            </a:xfrm>
            <a:prstGeom prst="rect">
              <a:avLst/>
            </a:prstGeom>
            <a:solidFill>
              <a:srgbClr val="FFFF99"/>
            </a:solidFill>
            <a:ln w="9525" cap="flat">
              <a:no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defRPr/>
              </a:pPr>
              <a:r>
                <a:rPr lang="en-US">
                  <a:latin typeface="+mn-lt"/>
                  <a:ea typeface="+mn-ea"/>
                  <a:cs typeface="Tahoma" pitchFamily="34" charset="0"/>
                </a:rPr>
                <a:t>Job execution</a:t>
              </a:r>
            </a:p>
          </p:txBody>
        </p:sp>
        <p:sp>
          <p:nvSpPr>
            <p:cNvPr id="38932" name="Rectangle 18"/>
            <p:cNvSpPr>
              <a:spLocks/>
            </p:cNvSpPr>
            <p:nvPr/>
          </p:nvSpPr>
          <p:spPr bwMode="auto">
            <a:xfrm>
              <a:off x="2656" y="328"/>
              <a:ext cx="156" cy="174"/>
            </a:xfrm>
            <a:prstGeom prst="rect">
              <a:avLst/>
            </a:prstGeom>
            <a:noFill/>
            <a:ln w="12700">
              <a:noFill/>
              <a:miter lim="800000"/>
              <a:headEnd/>
              <a:tailEnd/>
            </a:ln>
          </p:spPr>
          <p:txBody>
            <a:bodyPr wrap="none" lIns="0" tIns="0" rIns="40639" bIns="0">
              <a:spAutoFit/>
            </a:bodyPr>
            <a:lstStyle/>
            <a:p>
              <a:pPr marL="39688">
                <a:defRPr/>
              </a:pPr>
              <a:r>
                <a:rPr lang="en-US">
                  <a:latin typeface="+mn-lt"/>
                  <a:ea typeface="+mn-ea"/>
                  <a:cs typeface="Tahoma" pitchFamily="34" charset="0"/>
                </a:rPr>
                <a:t>C</a:t>
              </a:r>
            </a:p>
          </p:txBody>
        </p:sp>
        <p:sp>
          <p:nvSpPr>
            <p:cNvPr id="38933" name="Line 19"/>
            <p:cNvSpPr>
              <a:spLocks noChangeShapeType="1"/>
            </p:cNvSpPr>
            <p:nvPr/>
          </p:nvSpPr>
          <p:spPr bwMode="auto">
            <a:xfrm>
              <a:off x="1880" y="336"/>
              <a:ext cx="1752" cy="8"/>
            </a:xfrm>
            <a:prstGeom prst="line">
              <a:avLst/>
            </a:prstGeom>
            <a:noFill/>
            <a:ln w="50800">
              <a:solidFill>
                <a:schemeClr val="tx1"/>
              </a:solidFill>
              <a:round/>
              <a:headEnd type="stealth" w="med" len="med"/>
              <a:tailEnd type="stealth" w="med" len="med"/>
            </a:ln>
          </p:spPr>
          <p:txBody>
            <a:bodyPr lIns="0" tIns="0" rIns="0" bIns="0"/>
            <a:lstStyle/>
            <a:p>
              <a:pPr>
                <a:defRPr/>
              </a:pPr>
              <a:endParaRPr lang="en-US">
                <a:latin typeface="+mn-lt"/>
                <a:ea typeface="+mn-ea"/>
              </a:endParaRPr>
            </a:p>
          </p:txBody>
        </p:sp>
      </p:grpSp>
      <p:grpSp>
        <p:nvGrpSpPr>
          <p:cNvPr id="5" name="Group 20"/>
          <p:cNvGrpSpPr>
            <a:grpSpLocks/>
          </p:cNvGrpSpPr>
          <p:nvPr/>
        </p:nvGrpSpPr>
        <p:grpSpPr bwMode="auto">
          <a:xfrm>
            <a:off x="4635500" y="5334000"/>
            <a:ext cx="2890838" cy="738188"/>
            <a:chOff x="0" y="0"/>
            <a:chExt cx="1821" cy="465"/>
          </a:xfrm>
        </p:grpSpPr>
        <p:sp>
          <p:nvSpPr>
            <p:cNvPr id="38927" name="Rectangle 21"/>
            <p:cNvSpPr>
              <a:spLocks/>
            </p:cNvSpPr>
            <p:nvPr/>
          </p:nvSpPr>
          <p:spPr bwMode="auto">
            <a:xfrm>
              <a:off x="336" y="0"/>
              <a:ext cx="1485" cy="465"/>
            </a:xfrm>
            <a:prstGeom prst="rect">
              <a:avLst/>
            </a:prstGeom>
            <a:noFill/>
            <a:ln w="12700">
              <a:noFill/>
              <a:miter lim="800000"/>
              <a:headEnd/>
              <a:tailEnd/>
            </a:ln>
          </p:spPr>
          <p:txBody>
            <a:bodyPr wrap="none" lIns="0" tIns="0" rIns="40639" bIns="0">
              <a:spAutoFit/>
            </a:bodyPr>
            <a:lstStyle/>
            <a:p>
              <a:pPr marL="39688"/>
              <a:r>
                <a:rPr lang="ja-JP" altLang="en-US" sz="2400">
                  <a:latin typeface="Arial" charset="0"/>
                  <a:cs typeface="Tahoma" charset="0"/>
                </a:rPr>
                <a:t>“</a:t>
              </a:r>
              <a:r>
                <a:rPr lang="en-US" sz="2400">
                  <a:latin typeface="Arial" charset="0"/>
                  <a:cs typeface="Tahoma" charset="0"/>
                </a:rPr>
                <a:t>Nearly</a:t>
              </a:r>
              <a:r>
                <a:rPr lang="ja-JP" altLang="en-US" sz="2400">
                  <a:latin typeface="Arial" charset="0"/>
                  <a:cs typeface="Tahoma" charset="0"/>
                </a:rPr>
                <a:t>”</a:t>
              </a:r>
              <a:r>
                <a:rPr lang="en-US" sz="2400">
                  <a:latin typeface="Arial" charset="0"/>
                  <a:cs typeface="Tahoma" charset="0"/>
                </a:rPr>
                <a:t> the best</a:t>
              </a:r>
            </a:p>
            <a:p>
              <a:pPr marL="39688"/>
              <a:r>
                <a:rPr lang="en-US" sz="2400">
                  <a:latin typeface="Arial" charset="0"/>
                  <a:cs typeface="Tahoma" charset="0"/>
                </a:rPr>
                <a:t>of both worlds</a:t>
              </a:r>
            </a:p>
          </p:txBody>
        </p:sp>
        <p:sp>
          <p:nvSpPr>
            <p:cNvPr id="38928" name="Freeform 22"/>
            <p:cNvSpPr>
              <a:spLocks/>
            </p:cNvSpPr>
            <p:nvPr/>
          </p:nvSpPr>
          <p:spPr bwMode="auto">
            <a:xfrm>
              <a:off x="0" y="128"/>
              <a:ext cx="296" cy="280"/>
            </a:xfrm>
            <a:custGeom>
              <a:avLst/>
              <a:gdLst>
                <a:gd name="T0" fmla="*/ 0 w 21600"/>
                <a:gd name="T1" fmla="*/ 0 h 21600"/>
                <a:gd name="T2" fmla="*/ 21600 w 21600"/>
                <a:gd name="T3" fmla="*/ 10800 h 21600"/>
                <a:gd name="T4" fmla="*/ 0 w 21600"/>
                <a:gd name="T5" fmla="*/ 21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0" y="0"/>
                  </a:moveTo>
                  <a:cubicBezTo>
                    <a:pt x="0" y="0"/>
                    <a:pt x="21600" y="0"/>
                    <a:pt x="21600" y="10800"/>
                  </a:cubicBezTo>
                  <a:cubicBezTo>
                    <a:pt x="21600" y="19912"/>
                    <a:pt x="0" y="21600"/>
                    <a:pt x="0" y="21600"/>
                  </a:cubicBezTo>
                </a:path>
              </a:pathLst>
            </a:custGeom>
            <a:noFill/>
            <a:ln w="50800" cap="flat">
              <a:solidFill>
                <a:schemeClr val="tx1"/>
              </a:solidFill>
              <a:prstDash val="solid"/>
              <a:round/>
              <a:headEnd type="stealth" w="med" len="med"/>
              <a:tailEnd type="stealth" w="med" len="med"/>
            </a:ln>
          </p:spPr>
          <p:txBody>
            <a:bodyPr lIns="0" tIns="0" rIns="0" bIns="0"/>
            <a:lstStyle/>
            <a:p>
              <a:pPr>
                <a:defRPr/>
              </a:pPr>
              <a:endParaRPr lang="en-US">
                <a:latin typeface="+mn-lt"/>
                <a:ea typeface="+mn-ea"/>
              </a:endParaRPr>
            </a:p>
          </p:txBody>
        </p:sp>
      </p:grpSp>
    </p:spTree>
    <p:extLst>
      <p:ext uri="{BB962C8B-B14F-4D97-AF65-F5344CB8AC3E}">
        <p14:creationId xmlns:p14="http://schemas.microsoft.com/office/powerpoint/2010/main" val="32928859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p:txBody>
          <a:bodyPr/>
          <a:lstStyle/>
          <a:p>
            <a:r>
              <a:rPr lang="en-US" dirty="0"/>
              <a:t>Process s</a:t>
            </a:r>
            <a:r>
              <a:rPr lang="en-US" dirty="0" smtClean="0"/>
              <a:t>cheduling</a:t>
            </a:r>
            <a:endParaRPr lang="en-US" dirty="0"/>
          </a:p>
        </p:txBody>
      </p:sp>
      <p:sp>
        <p:nvSpPr>
          <p:cNvPr id="4099" name="Rectangle 8"/>
          <p:cNvSpPr>
            <a:spLocks noGrp="1" noChangeArrowheads="1"/>
          </p:cNvSpPr>
          <p:nvPr>
            <p:ph type="body" sz="quarter" idx="10"/>
          </p:nvPr>
        </p:nvSpPr>
        <p:spPr/>
        <p:txBody>
          <a:bodyPr/>
          <a:lstStyle/>
          <a:p>
            <a:pPr>
              <a:buNone/>
            </a:pPr>
            <a:r>
              <a:rPr lang="en-US" dirty="0"/>
              <a:t>Deciding which process/thread should occupy </a:t>
            </a:r>
            <a:r>
              <a:rPr lang="en-US" dirty="0" smtClean="0"/>
              <a:t>each resource </a:t>
            </a:r>
            <a:r>
              <a:rPr lang="en-US" dirty="0"/>
              <a:t>(CPU, disk, </a:t>
            </a:r>
            <a:r>
              <a:rPr lang="en-US" dirty="0" smtClean="0"/>
              <a:t>etc.) at each moment</a:t>
            </a:r>
          </a:p>
          <a:p>
            <a:pPr>
              <a:buNone/>
            </a:pPr>
            <a:r>
              <a:rPr lang="en-US" dirty="0" smtClean="0"/>
              <a:t>Scheduling is everywhere...</a:t>
            </a:r>
          </a:p>
          <a:p>
            <a:pPr lvl="1"/>
            <a:r>
              <a:rPr lang="en-US" dirty="0"/>
              <a:t>disk reads</a:t>
            </a:r>
          </a:p>
          <a:p>
            <a:pPr lvl="1"/>
            <a:r>
              <a:rPr lang="en-US" dirty="0" smtClean="0"/>
              <a:t>process/thread resource allocation</a:t>
            </a:r>
          </a:p>
          <a:p>
            <a:pPr lvl="1"/>
            <a:r>
              <a:rPr lang="en-US" dirty="0" smtClean="0"/>
              <a:t>servicing clients in a web server</a:t>
            </a:r>
          </a:p>
          <a:p>
            <a:pPr lvl="1"/>
            <a:r>
              <a:rPr lang="en-US" dirty="0" smtClean="0"/>
              <a:t>compute jobs in clusters / data centers</a:t>
            </a:r>
          </a:p>
          <a:p>
            <a:pPr lvl="1"/>
            <a:r>
              <a:rPr lang="en-US" dirty="0" smtClean="0"/>
              <a:t>jobs using physical machines in factories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7"/>
          <p:cNvSpPr>
            <a:spLocks noGrp="1" noChangeArrowheads="1"/>
          </p:cNvSpPr>
          <p:nvPr>
            <p:ph type="title"/>
          </p:nvPr>
        </p:nvSpPr>
        <p:spPr/>
        <p:txBody>
          <a:bodyPr/>
          <a:lstStyle/>
          <a:p>
            <a:r>
              <a:rPr lang="en-US" dirty="0"/>
              <a:t>Scheduling a</a:t>
            </a:r>
            <a:r>
              <a:rPr lang="en-US" dirty="0" smtClean="0"/>
              <a:t>lgorithms</a:t>
            </a:r>
            <a:endParaRPr lang="en-US" dirty="0"/>
          </a:p>
        </p:txBody>
      </p:sp>
      <p:sp>
        <p:nvSpPr>
          <p:cNvPr id="18440" name="Rectangle 8"/>
          <p:cNvSpPr>
            <a:spLocks noGrp="1" noChangeArrowheads="1"/>
          </p:cNvSpPr>
          <p:nvPr>
            <p:ph type="body" sz="quarter" idx="10"/>
          </p:nvPr>
        </p:nvSpPr>
        <p:spPr/>
        <p:txBody>
          <a:bodyPr/>
          <a:lstStyle/>
          <a:p>
            <a:r>
              <a:rPr lang="en-US" dirty="0" smtClean="0"/>
              <a:t>Batch systems</a:t>
            </a:r>
            <a:endParaRPr lang="en-US" dirty="0"/>
          </a:p>
          <a:p>
            <a:pPr lvl="1"/>
            <a:r>
              <a:rPr lang="en-US" dirty="0" smtClean="0"/>
              <a:t>Usually non-preemptive: running </a:t>
            </a:r>
            <a:r>
              <a:rPr lang="en-US" dirty="0"/>
              <a:t>process keeps CPU until it voluntarily gives it up</a:t>
            </a:r>
          </a:p>
          <a:p>
            <a:pPr lvl="2"/>
            <a:r>
              <a:rPr lang="en-US" dirty="0"/>
              <a:t>Process exits</a:t>
            </a:r>
          </a:p>
          <a:p>
            <a:pPr lvl="2"/>
            <a:r>
              <a:rPr lang="en-US" dirty="0"/>
              <a:t>Switches to blocked state</a:t>
            </a:r>
          </a:p>
          <a:p>
            <a:pPr lvl="1"/>
            <a:r>
              <a:rPr lang="en-US" dirty="0"/>
              <a:t>First come first serve (FCFS)</a:t>
            </a:r>
          </a:p>
          <a:p>
            <a:pPr lvl="1"/>
            <a:r>
              <a:rPr lang="en-US" dirty="0"/>
              <a:t>Shortest job first (SJF) </a:t>
            </a:r>
            <a:r>
              <a:rPr lang="en-US" dirty="0">
                <a:sym typeface="Arial Italic" charset="0"/>
              </a:rPr>
              <a:t>(also preemptive version)</a:t>
            </a:r>
            <a:endParaRPr lang="en-US" dirty="0"/>
          </a:p>
          <a:p>
            <a:r>
              <a:rPr lang="en-US" dirty="0" smtClean="0"/>
              <a:t>Interactive </a:t>
            </a:r>
            <a:r>
              <a:rPr lang="en-US" dirty="0"/>
              <a:t>systems</a:t>
            </a:r>
          </a:p>
          <a:p>
            <a:pPr lvl="1"/>
            <a:r>
              <a:rPr lang="en-US" dirty="0"/>
              <a:t>Running process is forced to give up </a:t>
            </a:r>
            <a:r>
              <a:rPr lang="en-US" dirty="0" smtClean="0"/>
              <a:t>CPU after time quantum expires</a:t>
            </a:r>
            <a:endParaRPr lang="en-US" dirty="0"/>
          </a:p>
          <a:p>
            <a:pPr lvl="2"/>
            <a:r>
              <a:rPr lang="en-US" dirty="0"/>
              <a:t>Via interrupts or signals (we</a:t>
            </a:r>
            <a:r>
              <a:rPr lang="ja-JP" altLang="en-US" dirty="0"/>
              <a:t>’</a:t>
            </a:r>
            <a:r>
              <a:rPr lang="en-US" dirty="0" err="1"/>
              <a:t>ll</a:t>
            </a:r>
            <a:r>
              <a:rPr lang="en-US" dirty="0"/>
              <a:t> see these later)</a:t>
            </a:r>
          </a:p>
          <a:p>
            <a:pPr lvl="1"/>
            <a:r>
              <a:rPr lang="en-US" dirty="0"/>
              <a:t>Round robin</a:t>
            </a:r>
          </a:p>
          <a:p>
            <a:pPr lvl="1"/>
            <a:r>
              <a:rPr lang="en-US" dirty="0"/>
              <a:t>Priority</a:t>
            </a:r>
          </a:p>
        </p:txBody>
      </p:sp>
      <p:sp>
        <p:nvSpPr>
          <p:cNvPr id="11" name="Rectangle 10"/>
          <p:cNvSpPr>
            <a:spLocks noChangeArrowheads="1"/>
          </p:cNvSpPr>
          <p:nvPr/>
        </p:nvSpPr>
        <p:spPr bwMode="auto">
          <a:xfrm>
            <a:off x="3581400" y="5486400"/>
            <a:ext cx="4953000" cy="914400"/>
          </a:xfrm>
          <a:prstGeom prst="rect">
            <a:avLst/>
          </a:prstGeom>
          <a:solidFill>
            <a:srgbClr val="FFFF99"/>
          </a:solidFill>
          <a:ln w="19050">
            <a:solidFill>
              <a:schemeClr val="tx1"/>
            </a:solidFill>
            <a:round/>
            <a:headEnd/>
            <a:tailEnd/>
          </a:ln>
        </p:spPr>
        <p:txBody>
          <a:bodyPr anchor="ctr"/>
          <a:lstStyle/>
          <a:p>
            <a:pPr algn="ctr"/>
            <a:r>
              <a:rPr lang="en-US" sz="2000" dirty="0">
                <a:latin typeface="Gill Sans MT"/>
                <a:cs typeface="Gill Sans MT"/>
              </a:rPr>
              <a:t>These are some of the important ones to know, not a comprehensive list!</a:t>
            </a:r>
          </a:p>
        </p:txBody>
      </p:sp>
    </p:spTree>
    <p:extLst>
      <p:ext uri="{BB962C8B-B14F-4D97-AF65-F5344CB8AC3E}">
        <p14:creationId xmlns:p14="http://schemas.microsoft.com/office/powerpoint/2010/main" val="38632543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4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4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4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0">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4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40">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Thus far: Batch scheduling</a:t>
            </a:r>
            <a:endParaRPr lang="en-US" dirty="0"/>
          </a:p>
        </p:txBody>
      </p:sp>
      <p:sp>
        <p:nvSpPr>
          <p:cNvPr id="3" name="Text Placeholder 2"/>
          <p:cNvSpPr>
            <a:spLocks noGrp="1"/>
          </p:cNvSpPr>
          <p:nvPr>
            <p:ph type="body" sz="quarter" idx="10"/>
          </p:nvPr>
        </p:nvSpPr>
        <p:spPr/>
        <p:txBody>
          <a:bodyPr/>
          <a:lstStyle/>
          <a:p>
            <a:r>
              <a:rPr lang="en-US" dirty="0" smtClean="0"/>
              <a:t>FCFS, SJF, SRPT useful when fast response not necessary</a:t>
            </a:r>
          </a:p>
          <a:p>
            <a:pPr lvl="1"/>
            <a:r>
              <a:rPr lang="en-US" dirty="0"/>
              <a:t>w</a:t>
            </a:r>
            <a:r>
              <a:rPr lang="en-US" dirty="0" smtClean="0"/>
              <a:t>eather simulation</a:t>
            </a:r>
          </a:p>
          <a:p>
            <a:pPr lvl="1"/>
            <a:r>
              <a:rPr lang="en-US" dirty="0" smtClean="0"/>
              <a:t>processing click logs to match advertisements with users</a:t>
            </a:r>
          </a:p>
          <a:p>
            <a:pPr lvl="1"/>
            <a:r>
              <a:rPr lang="en-US" dirty="0" smtClean="0"/>
              <a:t>...</a:t>
            </a:r>
          </a:p>
          <a:p>
            <a:r>
              <a:rPr lang="en-US" dirty="0" smtClean="0"/>
              <a:t>What if we need to respond to events quickly?</a:t>
            </a:r>
          </a:p>
          <a:p>
            <a:pPr lvl="1"/>
            <a:r>
              <a:rPr lang="en-US" dirty="0" smtClean="0"/>
              <a:t>human interacting with computer</a:t>
            </a:r>
          </a:p>
          <a:p>
            <a:pPr lvl="1"/>
            <a:r>
              <a:rPr lang="en-US" dirty="0" smtClean="0"/>
              <a:t>packets arriving every few milliseconds</a:t>
            </a:r>
          </a:p>
          <a:p>
            <a:pPr lvl="1"/>
            <a:r>
              <a:rPr lang="en-US" dirty="0" smtClean="0"/>
              <a:t>...</a:t>
            </a:r>
          </a:p>
        </p:txBody>
      </p:sp>
    </p:spTree>
    <p:extLst>
      <p:ext uri="{BB962C8B-B14F-4D97-AF65-F5344CB8AC3E}">
        <p14:creationId xmlns:p14="http://schemas.microsoft.com/office/powerpoint/2010/main" val="592605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9" name="Rectangle 6"/>
          <p:cNvSpPr>
            <a:spLocks noGrp="1" noChangeArrowheads="1"/>
          </p:cNvSpPr>
          <p:nvPr>
            <p:ph type="title"/>
          </p:nvPr>
        </p:nvSpPr>
        <p:spPr/>
        <p:txBody>
          <a:bodyPr/>
          <a:lstStyle/>
          <a:p>
            <a:r>
              <a:rPr lang="en-US" dirty="0"/>
              <a:t>Interactive Scheduling</a:t>
            </a:r>
          </a:p>
        </p:txBody>
      </p:sp>
      <p:sp>
        <p:nvSpPr>
          <p:cNvPr id="31751" name="Rectangle 7"/>
          <p:cNvSpPr>
            <a:spLocks noGrp="1" noChangeArrowheads="1"/>
          </p:cNvSpPr>
          <p:nvPr>
            <p:ph type="body" sz="quarter" idx="10"/>
          </p:nvPr>
        </p:nvSpPr>
        <p:spPr/>
        <p:txBody>
          <a:bodyPr>
            <a:normAutofit/>
          </a:bodyPr>
          <a:lstStyle/>
          <a:p>
            <a:pPr>
              <a:buFont typeface="Wingdings" pitchFamily="2" charset="2"/>
              <a:buChar char="n"/>
              <a:defRPr/>
            </a:pPr>
            <a:r>
              <a:rPr lang="en-US" dirty="0" smtClean="0">
                <a:ea typeface="+mn-ea"/>
              </a:rPr>
              <a:t>Usually preemptive</a:t>
            </a:r>
          </a:p>
          <a:p>
            <a:pPr lvl="1">
              <a:defRPr/>
            </a:pPr>
            <a:r>
              <a:rPr lang="en-US" dirty="0" smtClean="0"/>
              <a:t>Time is sliced into quanta, i.e., time intervals</a:t>
            </a:r>
          </a:p>
          <a:p>
            <a:pPr lvl="1">
              <a:defRPr/>
            </a:pPr>
            <a:r>
              <a:rPr lang="en-US" dirty="0" smtClean="0"/>
              <a:t>Scheduling decisions are made at the beginning of each quantum</a:t>
            </a:r>
          </a:p>
          <a:p>
            <a:pPr>
              <a:buFont typeface="Wingdings" pitchFamily="2" charset="2"/>
              <a:buChar char="n"/>
              <a:defRPr/>
            </a:pPr>
            <a:r>
              <a:rPr lang="en-US" dirty="0" smtClean="0">
                <a:ea typeface="+mn-ea"/>
              </a:rPr>
              <a:t>Performance metrics</a:t>
            </a:r>
          </a:p>
          <a:p>
            <a:pPr lvl="1">
              <a:defRPr/>
            </a:pPr>
            <a:r>
              <a:rPr lang="en-US" dirty="0" smtClean="0"/>
              <a:t>Average response time</a:t>
            </a:r>
          </a:p>
          <a:p>
            <a:pPr lvl="1">
              <a:defRPr/>
            </a:pPr>
            <a:r>
              <a:rPr lang="en-US" dirty="0" smtClean="0"/>
              <a:t>Fairness (or proportional resource allocation) </a:t>
            </a:r>
          </a:p>
          <a:p>
            <a:pPr>
              <a:buFont typeface="Wingdings" pitchFamily="2" charset="2"/>
              <a:buChar char="n"/>
              <a:defRPr/>
            </a:pPr>
            <a:r>
              <a:rPr lang="en-US" dirty="0" smtClean="0">
                <a:ea typeface="+mn-ea"/>
              </a:rPr>
              <a:t>Representative algorithms</a:t>
            </a:r>
          </a:p>
          <a:p>
            <a:pPr lvl="1">
              <a:defRPr/>
            </a:pPr>
            <a:r>
              <a:rPr lang="en-US" dirty="0" smtClean="0"/>
              <a:t>Round-robin</a:t>
            </a:r>
          </a:p>
          <a:p>
            <a:pPr lvl="1">
              <a:defRPr/>
            </a:pPr>
            <a:r>
              <a:rPr lang="en-US" dirty="0" smtClean="0"/>
              <a:t>Priority scheduling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6"/>
          <p:cNvSpPr>
            <a:spLocks noGrp="1" noChangeArrowheads="1"/>
          </p:cNvSpPr>
          <p:nvPr>
            <p:ph type="title"/>
          </p:nvPr>
        </p:nvSpPr>
        <p:spPr/>
        <p:txBody>
          <a:bodyPr rIns="132080"/>
          <a:lstStyle/>
          <a:p>
            <a:r>
              <a:rPr lang="en-US" dirty="0"/>
              <a:t>Round-robin </a:t>
            </a:r>
          </a:p>
        </p:txBody>
      </p:sp>
      <p:sp>
        <p:nvSpPr>
          <p:cNvPr id="32775" name="Rectangle 7"/>
          <p:cNvSpPr>
            <a:spLocks noGrp="1" noChangeArrowheads="1"/>
          </p:cNvSpPr>
          <p:nvPr>
            <p:ph type="body" sz="quarter" idx="10"/>
          </p:nvPr>
        </p:nvSpPr>
        <p:spPr/>
        <p:txBody>
          <a:bodyPr rIns="132080"/>
          <a:lstStyle/>
          <a:p>
            <a:pPr>
              <a:lnSpc>
                <a:spcPct val="90000"/>
              </a:lnSpc>
            </a:pPr>
            <a:r>
              <a:rPr lang="en-US" dirty="0"/>
              <a:t>One of the oldest, simplest, most commonly used scheduling algorithms</a:t>
            </a:r>
          </a:p>
          <a:p>
            <a:pPr>
              <a:lnSpc>
                <a:spcPct val="90000"/>
              </a:lnSpc>
            </a:pPr>
            <a:r>
              <a:rPr lang="en-US" dirty="0"/>
              <a:t>Select process/thread from ready queue in a round-robin fashion (i.e., take turns)</a:t>
            </a:r>
          </a:p>
          <a:p>
            <a:pPr>
              <a:lnSpc>
                <a:spcPct val="90000"/>
              </a:lnSpc>
              <a:spcBef>
                <a:spcPts val="12300"/>
              </a:spcBef>
            </a:pPr>
            <a:r>
              <a:rPr lang="en-US" dirty="0" smtClean="0"/>
              <a:t>Problems</a:t>
            </a:r>
            <a:endParaRPr lang="en-US" dirty="0"/>
          </a:p>
          <a:p>
            <a:pPr marL="928688" lvl="1">
              <a:lnSpc>
                <a:spcPct val="90000"/>
              </a:lnSpc>
            </a:pPr>
            <a:r>
              <a:rPr lang="en-US" dirty="0"/>
              <a:t>Might want some jobs to have greater share</a:t>
            </a:r>
          </a:p>
          <a:p>
            <a:pPr marL="928688" lvl="1">
              <a:lnSpc>
                <a:spcPct val="90000"/>
              </a:lnSpc>
            </a:pPr>
            <a:r>
              <a:rPr lang="en-US" dirty="0"/>
              <a:t>Context switch overhead</a:t>
            </a:r>
          </a:p>
        </p:txBody>
      </p:sp>
      <p:sp>
        <p:nvSpPr>
          <p:cNvPr id="32776" name="Rectangle 8"/>
          <p:cNvSpPr>
            <a:spLocks/>
          </p:cNvSpPr>
          <p:nvPr/>
        </p:nvSpPr>
        <p:spPr bwMode="auto">
          <a:xfrm>
            <a:off x="1320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1</a:t>
            </a:r>
          </a:p>
        </p:txBody>
      </p:sp>
      <p:sp>
        <p:nvSpPr>
          <p:cNvPr id="32777" name="Rectangle 9"/>
          <p:cNvSpPr>
            <a:spLocks/>
          </p:cNvSpPr>
          <p:nvPr/>
        </p:nvSpPr>
        <p:spPr bwMode="auto">
          <a:xfrm>
            <a:off x="1574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2</a:t>
            </a:r>
          </a:p>
        </p:txBody>
      </p:sp>
      <p:sp>
        <p:nvSpPr>
          <p:cNvPr id="34827" name="Line 10"/>
          <p:cNvSpPr>
            <a:spLocks noChangeShapeType="1"/>
          </p:cNvSpPr>
          <p:nvPr/>
        </p:nvSpPr>
        <p:spPr bwMode="auto">
          <a:xfrm rot="10800000">
            <a:off x="1319213" y="3940175"/>
            <a:ext cx="6072187" cy="0"/>
          </a:xfrm>
          <a:prstGeom prst="line">
            <a:avLst/>
          </a:prstGeom>
          <a:noFill/>
          <a:ln w="50800">
            <a:solidFill>
              <a:schemeClr val="tx1"/>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latin typeface="Gill Sans MT"/>
              <a:cs typeface="Gill Sans MT"/>
            </a:endParaRPr>
          </a:p>
        </p:txBody>
      </p:sp>
      <p:sp>
        <p:nvSpPr>
          <p:cNvPr id="34828" name="Rectangle 11"/>
          <p:cNvSpPr>
            <a:spLocks/>
          </p:cNvSpPr>
          <p:nvPr/>
        </p:nvSpPr>
        <p:spPr bwMode="auto">
          <a:xfrm>
            <a:off x="1206500" y="3949700"/>
            <a:ext cx="7854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800">
                <a:latin typeface="Gill Sans MT"/>
                <a:cs typeface="Gill Sans MT"/>
                <a:sym typeface="Arial" charset="0"/>
              </a:rPr>
              <a:t>Time</a:t>
            </a:r>
          </a:p>
        </p:txBody>
      </p:sp>
      <p:sp>
        <p:nvSpPr>
          <p:cNvPr id="32780" name="Rectangle 12"/>
          <p:cNvSpPr>
            <a:spLocks/>
          </p:cNvSpPr>
          <p:nvPr/>
        </p:nvSpPr>
        <p:spPr bwMode="auto">
          <a:xfrm>
            <a:off x="1828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3</a:t>
            </a:r>
          </a:p>
        </p:txBody>
      </p:sp>
      <p:sp>
        <p:nvSpPr>
          <p:cNvPr id="32781" name="Rectangle 13"/>
          <p:cNvSpPr>
            <a:spLocks/>
          </p:cNvSpPr>
          <p:nvPr/>
        </p:nvSpPr>
        <p:spPr bwMode="auto">
          <a:xfrm>
            <a:off x="2082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dirty="0">
                <a:latin typeface="Gill Sans MT"/>
                <a:ea typeface="Tahoma" pitchFamily="34" charset="0"/>
                <a:cs typeface="Gill Sans MT"/>
              </a:rPr>
              <a:t>1</a:t>
            </a:r>
          </a:p>
        </p:txBody>
      </p:sp>
      <p:sp>
        <p:nvSpPr>
          <p:cNvPr id="32782" name="Rectangle 14"/>
          <p:cNvSpPr>
            <a:spLocks/>
          </p:cNvSpPr>
          <p:nvPr/>
        </p:nvSpPr>
        <p:spPr bwMode="auto">
          <a:xfrm>
            <a:off x="2336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3" name="Rectangle 15"/>
          <p:cNvSpPr>
            <a:spLocks/>
          </p:cNvSpPr>
          <p:nvPr/>
        </p:nvSpPr>
        <p:spPr bwMode="auto">
          <a:xfrm>
            <a:off x="2590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84" name="Rectangle 16"/>
          <p:cNvSpPr>
            <a:spLocks/>
          </p:cNvSpPr>
          <p:nvPr/>
        </p:nvSpPr>
        <p:spPr bwMode="auto">
          <a:xfrm>
            <a:off x="2844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85" name="Rectangle 17"/>
          <p:cNvSpPr>
            <a:spLocks/>
          </p:cNvSpPr>
          <p:nvPr/>
        </p:nvSpPr>
        <p:spPr bwMode="auto">
          <a:xfrm>
            <a:off x="3098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6" name="Rectangle 18"/>
          <p:cNvSpPr>
            <a:spLocks/>
          </p:cNvSpPr>
          <p:nvPr/>
        </p:nvSpPr>
        <p:spPr bwMode="auto">
          <a:xfrm>
            <a:off x="3352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87" name="Rectangle 19"/>
          <p:cNvSpPr>
            <a:spLocks/>
          </p:cNvSpPr>
          <p:nvPr/>
        </p:nvSpPr>
        <p:spPr bwMode="auto">
          <a:xfrm>
            <a:off x="3606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88" name="Rectangle 20"/>
          <p:cNvSpPr>
            <a:spLocks/>
          </p:cNvSpPr>
          <p:nvPr/>
        </p:nvSpPr>
        <p:spPr bwMode="auto">
          <a:xfrm>
            <a:off x="3860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89" name="Rectangle 21"/>
          <p:cNvSpPr>
            <a:spLocks/>
          </p:cNvSpPr>
          <p:nvPr/>
        </p:nvSpPr>
        <p:spPr bwMode="auto">
          <a:xfrm>
            <a:off x="4114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0" name="Rectangle 22"/>
          <p:cNvSpPr>
            <a:spLocks/>
          </p:cNvSpPr>
          <p:nvPr/>
        </p:nvSpPr>
        <p:spPr bwMode="auto">
          <a:xfrm>
            <a:off x="4368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1" name="Rectangle 23"/>
          <p:cNvSpPr>
            <a:spLocks/>
          </p:cNvSpPr>
          <p:nvPr/>
        </p:nvSpPr>
        <p:spPr bwMode="auto">
          <a:xfrm>
            <a:off x="4622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2" name="Rectangle 24"/>
          <p:cNvSpPr>
            <a:spLocks/>
          </p:cNvSpPr>
          <p:nvPr/>
        </p:nvSpPr>
        <p:spPr bwMode="auto">
          <a:xfrm>
            <a:off x="4876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3" name="Rectangle 25"/>
          <p:cNvSpPr>
            <a:spLocks/>
          </p:cNvSpPr>
          <p:nvPr/>
        </p:nvSpPr>
        <p:spPr bwMode="auto">
          <a:xfrm>
            <a:off x="5130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4" name="Rectangle 26"/>
          <p:cNvSpPr>
            <a:spLocks/>
          </p:cNvSpPr>
          <p:nvPr/>
        </p:nvSpPr>
        <p:spPr bwMode="auto">
          <a:xfrm>
            <a:off x="5384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5" name="Rectangle 27"/>
          <p:cNvSpPr>
            <a:spLocks/>
          </p:cNvSpPr>
          <p:nvPr/>
        </p:nvSpPr>
        <p:spPr bwMode="auto">
          <a:xfrm>
            <a:off x="5638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2796" name="Rectangle 28"/>
          <p:cNvSpPr>
            <a:spLocks/>
          </p:cNvSpPr>
          <p:nvPr/>
        </p:nvSpPr>
        <p:spPr bwMode="auto">
          <a:xfrm>
            <a:off x="5892800" y="3403600"/>
            <a:ext cx="254000" cy="381000"/>
          </a:xfrm>
          <a:prstGeom prst="rect">
            <a:avLst/>
          </a:prstGeom>
          <a:solidFill>
            <a:srgbClr val="0099CC"/>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1</a:t>
            </a:r>
          </a:p>
        </p:txBody>
      </p:sp>
      <p:sp>
        <p:nvSpPr>
          <p:cNvPr id="32797" name="Rectangle 29"/>
          <p:cNvSpPr>
            <a:spLocks/>
          </p:cNvSpPr>
          <p:nvPr/>
        </p:nvSpPr>
        <p:spPr bwMode="auto">
          <a:xfrm>
            <a:off x="6146800" y="3403600"/>
            <a:ext cx="254000" cy="381000"/>
          </a:xfrm>
          <a:prstGeom prst="rect">
            <a:avLst/>
          </a:prstGeom>
          <a:solidFill>
            <a:srgbClr val="92D05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2</a:t>
            </a:r>
          </a:p>
        </p:txBody>
      </p:sp>
      <p:sp>
        <p:nvSpPr>
          <p:cNvPr id="32798" name="Rectangle 30"/>
          <p:cNvSpPr>
            <a:spLocks/>
          </p:cNvSpPr>
          <p:nvPr/>
        </p:nvSpPr>
        <p:spPr bwMode="auto">
          <a:xfrm>
            <a:off x="6400800" y="3403600"/>
            <a:ext cx="254000" cy="381000"/>
          </a:xfrm>
          <a:prstGeom prst="rect">
            <a:avLst/>
          </a:prstGeom>
          <a:solidFill>
            <a:srgbClr val="FFC000"/>
          </a:solidFill>
          <a:ln w="9525" cap="flat">
            <a:solidFill>
              <a:schemeClr val="tx1"/>
            </a:solidFill>
            <a:round/>
            <a:headEnd type="none" w="med" len="med"/>
            <a:tailEnd type="none" w="med" len="med"/>
          </a:ln>
          <a:effectLst>
            <a:outerShdw dist="76199" dir="2700000" algn="ctr" rotWithShape="0">
              <a:schemeClr val="bg2">
                <a:alpha val="75000"/>
              </a:schemeClr>
            </a:outerShdw>
          </a:effectLst>
        </p:spPr>
        <p:txBody>
          <a:bodyPr lIns="0" tIns="0" rIns="40639" bIns="0" anchor="ctr"/>
          <a:lstStyle/>
          <a:p>
            <a:pPr marL="39688" algn="ctr">
              <a:defRPr/>
            </a:pPr>
            <a:r>
              <a:rPr lang="en-US">
                <a:latin typeface="Gill Sans MT"/>
                <a:ea typeface="Tahoma" pitchFamily="34" charset="0"/>
                <a:cs typeface="Gill Sans MT"/>
              </a:rPr>
              <a:t>3</a:t>
            </a:r>
          </a:p>
        </p:txBody>
      </p:sp>
      <p:sp>
        <p:nvSpPr>
          <p:cNvPr id="35872" name="Rectangle 31"/>
          <p:cNvSpPr>
            <a:spLocks/>
          </p:cNvSpPr>
          <p:nvPr/>
        </p:nvSpPr>
        <p:spPr bwMode="auto">
          <a:xfrm>
            <a:off x="6654800" y="3352800"/>
            <a:ext cx="1821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Gill Sans MT"/>
                <a:cs typeface="Gill Sans MT"/>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81"/>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100"/>
                                  </p:stCondLst>
                                  <p:childTnLst>
                                    <p:set>
                                      <p:cBhvr>
                                        <p:cTn id="21" dur="1" fill="hold">
                                          <p:stCondLst>
                                            <p:cond delay="0"/>
                                          </p:stCondLst>
                                        </p:cTn>
                                        <p:tgtEl>
                                          <p:spTgt spid="32782"/>
                                        </p:tgtEl>
                                        <p:attrNameLst>
                                          <p:attrName>style.visibility</p:attrName>
                                        </p:attrNameLst>
                                      </p:cBhvr>
                                      <p:to>
                                        <p:strVal val="visible"/>
                                      </p:to>
                                    </p:set>
                                  </p:childTnLst>
                                </p:cTn>
                              </p:par>
                            </p:childTnLst>
                          </p:cTn>
                        </p:par>
                        <p:par>
                          <p:cTn id="22" fill="hold" nodeType="afterGroup">
                            <p:stCondLst>
                              <p:cond delay="100"/>
                            </p:stCondLst>
                            <p:childTnLst>
                              <p:par>
                                <p:cTn id="23" presetID="1" presetClass="entr" presetSubtype="0" fill="hold" grpId="0" nodeType="afterEffect">
                                  <p:stCondLst>
                                    <p:cond delay="100"/>
                                  </p:stCondLst>
                                  <p:childTnLst>
                                    <p:set>
                                      <p:cBhvr>
                                        <p:cTn id="24" dur="1" fill="hold">
                                          <p:stCondLst>
                                            <p:cond delay="0"/>
                                          </p:stCondLst>
                                        </p:cTn>
                                        <p:tgtEl>
                                          <p:spTgt spid="32783"/>
                                        </p:tgtEl>
                                        <p:attrNameLst>
                                          <p:attrName>style.visibility</p:attrName>
                                        </p:attrNameLst>
                                      </p:cBhvr>
                                      <p:to>
                                        <p:strVal val="visible"/>
                                      </p:to>
                                    </p:set>
                                  </p:childTnLst>
                                </p:cTn>
                              </p:par>
                            </p:childTnLst>
                          </p:cTn>
                        </p:par>
                        <p:par>
                          <p:cTn id="25" fill="hold" nodeType="afterGroup">
                            <p:stCondLst>
                              <p:cond delay="200"/>
                            </p:stCondLst>
                            <p:childTnLst>
                              <p:par>
                                <p:cTn id="26" presetID="1" presetClass="entr" presetSubtype="0" fill="hold" grpId="0" nodeType="afterEffect">
                                  <p:stCondLst>
                                    <p:cond delay="100"/>
                                  </p:stCondLst>
                                  <p:childTnLst>
                                    <p:set>
                                      <p:cBhvr>
                                        <p:cTn id="27" dur="1" fill="hold">
                                          <p:stCondLst>
                                            <p:cond delay="0"/>
                                          </p:stCondLst>
                                        </p:cTn>
                                        <p:tgtEl>
                                          <p:spTgt spid="32784"/>
                                        </p:tgtEl>
                                        <p:attrNameLst>
                                          <p:attrName>style.visibility</p:attrName>
                                        </p:attrNameLst>
                                      </p:cBhvr>
                                      <p:to>
                                        <p:strVal val="visible"/>
                                      </p:to>
                                    </p:set>
                                  </p:childTnLst>
                                </p:cTn>
                              </p:par>
                            </p:childTnLst>
                          </p:cTn>
                        </p:par>
                        <p:par>
                          <p:cTn id="28" fill="hold" nodeType="afterGroup">
                            <p:stCondLst>
                              <p:cond delay="300"/>
                            </p:stCondLst>
                            <p:childTnLst>
                              <p:par>
                                <p:cTn id="29" presetID="1" presetClass="entr" presetSubtype="0" fill="hold" grpId="0" nodeType="afterEffect">
                                  <p:stCondLst>
                                    <p:cond delay="100"/>
                                  </p:stCondLst>
                                  <p:childTnLst>
                                    <p:set>
                                      <p:cBhvr>
                                        <p:cTn id="30" dur="1" fill="hold">
                                          <p:stCondLst>
                                            <p:cond delay="0"/>
                                          </p:stCondLst>
                                        </p:cTn>
                                        <p:tgtEl>
                                          <p:spTgt spid="32785"/>
                                        </p:tgtEl>
                                        <p:attrNameLst>
                                          <p:attrName>style.visibility</p:attrName>
                                        </p:attrNameLst>
                                      </p:cBhvr>
                                      <p:to>
                                        <p:strVal val="visible"/>
                                      </p:to>
                                    </p:set>
                                  </p:childTnLst>
                                </p:cTn>
                              </p:par>
                            </p:childTnLst>
                          </p:cTn>
                        </p:par>
                        <p:par>
                          <p:cTn id="31" fill="hold" nodeType="afterGroup">
                            <p:stCondLst>
                              <p:cond delay="400"/>
                            </p:stCondLst>
                            <p:childTnLst>
                              <p:par>
                                <p:cTn id="32" presetID="1" presetClass="entr" presetSubtype="0" fill="hold" grpId="0" nodeType="afterEffect">
                                  <p:stCondLst>
                                    <p:cond delay="100"/>
                                  </p:stCondLst>
                                  <p:childTnLst>
                                    <p:set>
                                      <p:cBhvr>
                                        <p:cTn id="33" dur="1" fill="hold">
                                          <p:stCondLst>
                                            <p:cond delay="0"/>
                                          </p:stCondLst>
                                        </p:cTn>
                                        <p:tgtEl>
                                          <p:spTgt spid="32786"/>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100"/>
                                  </p:stCondLst>
                                  <p:childTnLst>
                                    <p:set>
                                      <p:cBhvr>
                                        <p:cTn id="36" dur="1" fill="hold">
                                          <p:stCondLst>
                                            <p:cond delay="0"/>
                                          </p:stCondLst>
                                        </p:cTn>
                                        <p:tgtEl>
                                          <p:spTgt spid="32787"/>
                                        </p:tgtEl>
                                        <p:attrNameLst>
                                          <p:attrName>style.visibility</p:attrName>
                                        </p:attrNameLst>
                                      </p:cBhvr>
                                      <p:to>
                                        <p:strVal val="visible"/>
                                      </p:to>
                                    </p:set>
                                  </p:childTnLst>
                                </p:cTn>
                              </p:par>
                            </p:childTnLst>
                          </p:cTn>
                        </p:par>
                        <p:par>
                          <p:cTn id="37" fill="hold" nodeType="afterGroup">
                            <p:stCondLst>
                              <p:cond delay="600"/>
                            </p:stCondLst>
                            <p:childTnLst>
                              <p:par>
                                <p:cTn id="38" presetID="1" presetClass="entr" presetSubtype="0" fill="hold" grpId="0" nodeType="afterEffect">
                                  <p:stCondLst>
                                    <p:cond delay="100"/>
                                  </p:stCondLst>
                                  <p:childTnLst>
                                    <p:set>
                                      <p:cBhvr>
                                        <p:cTn id="39" dur="1" fill="hold">
                                          <p:stCondLst>
                                            <p:cond delay="0"/>
                                          </p:stCondLst>
                                        </p:cTn>
                                        <p:tgtEl>
                                          <p:spTgt spid="32788"/>
                                        </p:tgtEl>
                                        <p:attrNameLst>
                                          <p:attrName>style.visibility</p:attrName>
                                        </p:attrNameLst>
                                      </p:cBhvr>
                                      <p:to>
                                        <p:strVal val="visible"/>
                                      </p:to>
                                    </p:set>
                                  </p:childTnLst>
                                </p:cTn>
                              </p:par>
                            </p:childTnLst>
                          </p:cTn>
                        </p:par>
                        <p:par>
                          <p:cTn id="40" fill="hold" nodeType="afterGroup">
                            <p:stCondLst>
                              <p:cond delay="700"/>
                            </p:stCondLst>
                            <p:childTnLst>
                              <p:par>
                                <p:cTn id="41" presetID="1" presetClass="entr" presetSubtype="0" fill="hold" grpId="0" nodeType="afterEffect">
                                  <p:stCondLst>
                                    <p:cond delay="100"/>
                                  </p:stCondLst>
                                  <p:childTnLst>
                                    <p:set>
                                      <p:cBhvr>
                                        <p:cTn id="42" dur="1" fill="hold">
                                          <p:stCondLst>
                                            <p:cond delay="0"/>
                                          </p:stCondLst>
                                        </p:cTn>
                                        <p:tgtEl>
                                          <p:spTgt spid="32789"/>
                                        </p:tgtEl>
                                        <p:attrNameLst>
                                          <p:attrName>style.visibility</p:attrName>
                                        </p:attrNameLst>
                                      </p:cBhvr>
                                      <p:to>
                                        <p:strVal val="visible"/>
                                      </p:to>
                                    </p:set>
                                  </p:childTnLst>
                                </p:cTn>
                              </p:par>
                            </p:childTnLst>
                          </p:cTn>
                        </p:par>
                        <p:par>
                          <p:cTn id="43" fill="hold" nodeType="afterGroup">
                            <p:stCondLst>
                              <p:cond delay="800"/>
                            </p:stCondLst>
                            <p:childTnLst>
                              <p:par>
                                <p:cTn id="44" presetID="1" presetClass="entr" presetSubtype="0" fill="hold" grpId="0" nodeType="afterEffect">
                                  <p:stCondLst>
                                    <p:cond delay="100"/>
                                  </p:stCondLst>
                                  <p:childTnLst>
                                    <p:set>
                                      <p:cBhvr>
                                        <p:cTn id="45" dur="1" fill="hold">
                                          <p:stCondLst>
                                            <p:cond delay="0"/>
                                          </p:stCondLst>
                                        </p:cTn>
                                        <p:tgtEl>
                                          <p:spTgt spid="32790"/>
                                        </p:tgtEl>
                                        <p:attrNameLst>
                                          <p:attrName>style.visibility</p:attrName>
                                        </p:attrNameLst>
                                      </p:cBhvr>
                                      <p:to>
                                        <p:strVal val="visible"/>
                                      </p:to>
                                    </p:set>
                                  </p:childTnLst>
                                </p:cTn>
                              </p:par>
                            </p:childTnLst>
                          </p:cTn>
                        </p:par>
                        <p:par>
                          <p:cTn id="46" fill="hold" nodeType="afterGroup">
                            <p:stCondLst>
                              <p:cond delay="900"/>
                            </p:stCondLst>
                            <p:childTnLst>
                              <p:par>
                                <p:cTn id="47" presetID="1" presetClass="entr" presetSubtype="0" fill="hold" grpId="0" nodeType="afterEffect">
                                  <p:stCondLst>
                                    <p:cond delay="100"/>
                                  </p:stCondLst>
                                  <p:childTnLst>
                                    <p:set>
                                      <p:cBhvr>
                                        <p:cTn id="48" dur="1" fill="hold">
                                          <p:stCondLst>
                                            <p:cond delay="0"/>
                                          </p:stCondLst>
                                        </p:cTn>
                                        <p:tgtEl>
                                          <p:spTgt spid="32791"/>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100"/>
                                  </p:stCondLst>
                                  <p:childTnLst>
                                    <p:set>
                                      <p:cBhvr>
                                        <p:cTn id="51" dur="1" fill="hold">
                                          <p:stCondLst>
                                            <p:cond delay="0"/>
                                          </p:stCondLst>
                                        </p:cTn>
                                        <p:tgtEl>
                                          <p:spTgt spid="32792"/>
                                        </p:tgtEl>
                                        <p:attrNameLst>
                                          <p:attrName>style.visibility</p:attrName>
                                        </p:attrNameLst>
                                      </p:cBhvr>
                                      <p:to>
                                        <p:strVal val="visible"/>
                                      </p:to>
                                    </p:set>
                                  </p:childTnLst>
                                </p:cTn>
                              </p:par>
                            </p:childTnLst>
                          </p:cTn>
                        </p:par>
                        <p:par>
                          <p:cTn id="52" fill="hold" nodeType="afterGroup">
                            <p:stCondLst>
                              <p:cond delay="1100"/>
                            </p:stCondLst>
                            <p:childTnLst>
                              <p:par>
                                <p:cTn id="53" presetID="1" presetClass="entr" presetSubtype="0" fill="hold" grpId="0" nodeType="afterEffect">
                                  <p:stCondLst>
                                    <p:cond delay="100"/>
                                  </p:stCondLst>
                                  <p:childTnLst>
                                    <p:set>
                                      <p:cBhvr>
                                        <p:cTn id="54" dur="1" fill="hold">
                                          <p:stCondLst>
                                            <p:cond delay="0"/>
                                          </p:stCondLst>
                                        </p:cTn>
                                        <p:tgtEl>
                                          <p:spTgt spid="32793"/>
                                        </p:tgtEl>
                                        <p:attrNameLst>
                                          <p:attrName>style.visibility</p:attrName>
                                        </p:attrNameLst>
                                      </p:cBhvr>
                                      <p:to>
                                        <p:strVal val="visible"/>
                                      </p:to>
                                    </p:set>
                                  </p:childTnLst>
                                </p:cTn>
                              </p:par>
                            </p:childTnLst>
                          </p:cTn>
                        </p:par>
                        <p:par>
                          <p:cTn id="55" fill="hold" nodeType="afterGroup">
                            <p:stCondLst>
                              <p:cond delay="1200"/>
                            </p:stCondLst>
                            <p:childTnLst>
                              <p:par>
                                <p:cTn id="56" presetID="1" presetClass="entr" presetSubtype="0" fill="hold" grpId="0" nodeType="afterEffect">
                                  <p:stCondLst>
                                    <p:cond delay="100"/>
                                  </p:stCondLst>
                                  <p:childTnLst>
                                    <p:set>
                                      <p:cBhvr>
                                        <p:cTn id="57" dur="1" fill="hold">
                                          <p:stCondLst>
                                            <p:cond delay="0"/>
                                          </p:stCondLst>
                                        </p:cTn>
                                        <p:tgtEl>
                                          <p:spTgt spid="32794"/>
                                        </p:tgtEl>
                                        <p:attrNameLst>
                                          <p:attrName>style.visibility</p:attrName>
                                        </p:attrNameLst>
                                      </p:cBhvr>
                                      <p:to>
                                        <p:strVal val="visible"/>
                                      </p:to>
                                    </p:set>
                                  </p:childTnLst>
                                </p:cTn>
                              </p:par>
                            </p:childTnLst>
                          </p:cTn>
                        </p:par>
                        <p:par>
                          <p:cTn id="58" fill="hold" nodeType="afterGroup">
                            <p:stCondLst>
                              <p:cond delay="1300"/>
                            </p:stCondLst>
                            <p:childTnLst>
                              <p:par>
                                <p:cTn id="59" presetID="1" presetClass="entr" presetSubtype="0" fill="hold" grpId="0" nodeType="afterEffect">
                                  <p:stCondLst>
                                    <p:cond delay="100"/>
                                  </p:stCondLst>
                                  <p:childTnLst>
                                    <p:set>
                                      <p:cBhvr>
                                        <p:cTn id="60" dur="1" fill="hold">
                                          <p:stCondLst>
                                            <p:cond delay="0"/>
                                          </p:stCondLst>
                                        </p:cTn>
                                        <p:tgtEl>
                                          <p:spTgt spid="32795"/>
                                        </p:tgtEl>
                                        <p:attrNameLst>
                                          <p:attrName>style.visibility</p:attrName>
                                        </p:attrNameLst>
                                      </p:cBhvr>
                                      <p:to>
                                        <p:strVal val="visible"/>
                                      </p:to>
                                    </p:set>
                                  </p:childTnLst>
                                </p:cTn>
                              </p:par>
                            </p:childTnLst>
                          </p:cTn>
                        </p:par>
                        <p:par>
                          <p:cTn id="61" fill="hold" nodeType="afterGroup">
                            <p:stCondLst>
                              <p:cond delay="1400"/>
                            </p:stCondLst>
                            <p:childTnLst>
                              <p:par>
                                <p:cTn id="62" presetID="1" presetClass="entr" presetSubtype="0" fill="hold" grpId="0" nodeType="afterEffect">
                                  <p:stCondLst>
                                    <p:cond delay="100"/>
                                  </p:stCondLst>
                                  <p:childTnLst>
                                    <p:set>
                                      <p:cBhvr>
                                        <p:cTn id="63" dur="1" fill="hold">
                                          <p:stCondLst>
                                            <p:cond delay="0"/>
                                          </p:stCondLst>
                                        </p:cTn>
                                        <p:tgtEl>
                                          <p:spTgt spid="32796"/>
                                        </p:tgtEl>
                                        <p:attrNameLst>
                                          <p:attrName>style.visibility</p:attrName>
                                        </p:attrNameLst>
                                      </p:cBhvr>
                                      <p:to>
                                        <p:strVal val="visible"/>
                                      </p:to>
                                    </p:set>
                                  </p:childTnLst>
                                </p:cTn>
                              </p:par>
                            </p:childTnLst>
                          </p:cTn>
                        </p:par>
                        <p:par>
                          <p:cTn id="64" fill="hold" nodeType="afterGroup">
                            <p:stCondLst>
                              <p:cond delay="1500"/>
                            </p:stCondLst>
                            <p:childTnLst>
                              <p:par>
                                <p:cTn id="65" presetID="1" presetClass="entr" presetSubtype="0" fill="hold" grpId="0" nodeType="afterEffect">
                                  <p:stCondLst>
                                    <p:cond delay="100"/>
                                  </p:stCondLst>
                                  <p:childTnLst>
                                    <p:set>
                                      <p:cBhvr>
                                        <p:cTn id="66" dur="1" fill="hold">
                                          <p:stCondLst>
                                            <p:cond delay="0"/>
                                          </p:stCondLst>
                                        </p:cTn>
                                        <p:tgtEl>
                                          <p:spTgt spid="32797"/>
                                        </p:tgtEl>
                                        <p:attrNameLst>
                                          <p:attrName>style.visibility</p:attrName>
                                        </p:attrNameLst>
                                      </p:cBhvr>
                                      <p:to>
                                        <p:strVal val="visible"/>
                                      </p:to>
                                    </p:set>
                                  </p:childTnLst>
                                </p:cTn>
                              </p:par>
                            </p:childTnLst>
                          </p:cTn>
                        </p:par>
                        <p:par>
                          <p:cTn id="67" fill="hold" nodeType="afterGroup">
                            <p:stCondLst>
                              <p:cond delay="1600"/>
                            </p:stCondLst>
                            <p:childTnLst>
                              <p:par>
                                <p:cTn id="68" presetID="1" presetClass="entr" presetSubtype="0" fill="hold" grpId="0" nodeType="afterEffect">
                                  <p:stCondLst>
                                    <p:cond delay="100"/>
                                  </p:stCondLst>
                                  <p:childTnLst>
                                    <p:set>
                                      <p:cBhvr>
                                        <p:cTn id="69" dur="1" fill="hold">
                                          <p:stCondLst>
                                            <p:cond delay="0"/>
                                          </p:stCondLst>
                                        </p:cTn>
                                        <p:tgtEl>
                                          <p:spTgt spid="32798"/>
                                        </p:tgtEl>
                                        <p:attrNameLst>
                                          <p:attrName>style.visibility</p:attrName>
                                        </p:attrNameLst>
                                      </p:cBhvr>
                                      <p:to>
                                        <p:strVal val="visible"/>
                                      </p:to>
                                    </p:set>
                                  </p:childTnLst>
                                </p:cTn>
                              </p:par>
                            </p:childTnLst>
                          </p:cTn>
                        </p:par>
                        <p:par>
                          <p:cTn id="70" fill="hold" nodeType="afterGroup">
                            <p:stCondLst>
                              <p:cond delay="1700"/>
                            </p:stCondLst>
                            <p:childTnLst>
                              <p:par>
                                <p:cTn id="71" presetID="1" presetClass="entr" presetSubtype="0" fill="hold" grpId="0" nodeType="afterEffect">
                                  <p:stCondLst>
                                    <p:cond delay="0"/>
                                  </p:stCondLst>
                                  <p:childTnLst>
                                    <p:set>
                                      <p:cBhvr>
                                        <p:cTn id="72" dur="1" fill="hold">
                                          <p:stCondLst>
                                            <p:cond delay="0"/>
                                          </p:stCondLst>
                                        </p:cTn>
                                        <p:tgtEl>
                                          <p:spTgt spid="3587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32775">
                                            <p:txEl>
                                              <p:pRg st="2" end="2"/>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775">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7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p:bldP spid="32777"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58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6"/>
          <p:cNvSpPr>
            <a:spLocks noGrp="1" noChangeArrowheads="1"/>
          </p:cNvSpPr>
          <p:nvPr>
            <p:ph type="title"/>
          </p:nvPr>
        </p:nvSpPr>
        <p:spPr/>
        <p:txBody>
          <a:bodyPr rIns="132080"/>
          <a:lstStyle/>
          <a:p>
            <a:r>
              <a:rPr lang="en-US" dirty="0"/>
              <a:t>Round-robin: Example</a:t>
            </a:r>
          </a:p>
        </p:txBody>
      </p:sp>
      <p:graphicFrame>
        <p:nvGraphicFramePr>
          <p:cNvPr id="33799" name="Group 7"/>
          <p:cNvGraphicFramePr>
            <a:graphicFrameLocks noGrp="1"/>
          </p:cNvGraphicFramePr>
          <p:nvPr/>
        </p:nvGraphicFramePr>
        <p:xfrm>
          <a:off x="949325" y="1981200"/>
          <a:ext cx="7661275" cy="1641475"/>
        </p:xfrm>
        <a:graphic>
          <a:graphicData uri="http://schemas.openxmlformats.org/drawingml/2006/table">
            <a:tbl>
              <a:tblPr/>
              <a:tblGrid>
                <a:gridCol w="1766888"/>
                <a:gridCol w="1885950"/>
                <a:gridCol w="1296987"/>
                <a:gridCol w="2711450"/>
              </a:tblGrid>
              <a:tr h="422275">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Process</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Duration</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Order</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Arrival Time</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28575"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P1</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1</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P2</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4</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2</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12700" cap="flat" cmpd="sng" algn="ctr">
                      <a:solidFill>
                        <a:srgbClr val="292929"/>
                      </a:solidFill>
                      <a:prstDash val="solid"/>
                      <a:round/>
                      <a:headEnd type="none" w="med" len="med"/>
                      <a:tailEnd type="none" w="med" len="med"/>
                    </a:lnB>
                    <a:lnTlToBr>
                      <a:noFill/>
                    </a:lnTlToBr>
                    <a:lnBlToTr>
                      <a:noFill/>
                    </a:lnBlToTr>
                    <a:noFill/>
                  </a:tcPr>
                </a:tc>
              </a:tr>
              <a:tr h="342900">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P3</a:t>
                      </a:r>
                    </a:p>
                  </a:txBody>
                  <a:tcPr marL="50800" marR="50800" marT="50800" marB="50800" horzOverflow="overflow">
                    <a:lnL w="28575"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3</a:t>
                      </a:r>
                    </a:p>
                  </a:txBody>
                  <a:tcPr marL="50800" marR="50800" marT="50800" marB="50800" horzOverflow="overflow">
                    <a:lnL w="12700" cap="flat" cmpd="sng" algn="ctr">
                      <a:solidFill>
                        <a:srgbClr val="292929"/>
                      </a:solidFill>
                      <a:prstDash val="solid"/>
                      <a:round/>
                      <a:headEnd type="none" w="med" len="med"/>
                      <a:tailEnd type="none" w="med" len="med"/>
                    </a:lnL>
                    <a:lnR w="12700"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c>
                  <a:txBody>
                    <a:bodyPr/>
                    <a:lstStyle/>
                    <a:p>
                      <a:pPr marL="39688" marR="0" lvl="0" indent="0" algn="ctr" defTabSz="914400" rtl="0" eaLnBrk="1" fontAlgn="base" latinLnBrk="0" hangingPunct="1">
                        <a:lnSpc>
                          <a:spcPct val="100000"/>
                        </a:lnSpc>
                        <a:spcBef>
                          <a:spcPct val="0"/>
                        </a:spcBef>
                        <a:spcAft>
                          <a:spcPct val="0"/>
                        </a:spcAft>
                        <a:buClr>
                          <a:srgbClr val="CC9900"/>
                        </a:buClr>
                        <a:buSzPct val="69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ea typeface="ヒラギノ角ゴ ProN W3" charset="0"/>
                          <a:cs typeface="ヒラギノ角ゴ ProN W3" charset="0"/>
                          <a:sym typeface="Arial" pitchFamily="34" charset="0"/>
                        </a:rPr>
                        <a:t>0</a:t>
                      </a:r>
                    </a:p>
                  </a:txBody>
                  <a:tcPr marL="50800" marR="50800" marT="50800" marB="50800" horzOverflow="overflow">
                    <a:lnL w="12700" cap="flat" cmpd="sng" algn="ctr">
                      <a:solidFill>
                        <a:srgbClr val="292929"/>
                      </a:solidFill>
                      <a:prstDash val="solid"/>
                      <a:round/>
                      <a:headEnd type="none" w="med" len="med"/>
                      <a:tailEnd type="none" w="med" len="med"/>
                    </a:lnL>
                    <a:lnR w="28575" cap="flat" cmpd="sng" algn="ctr">
                      <a:solidFill>
                        <a:srgbClr val="292929"/>
                      </a:solidFill>
                      <a:prstDash val="solid"/>
                      <a:round/>
                      <a:headEnd type="none" w="med" len="med"/>
                      <a:tailEnd type="none" w="med" len="med"/>
                    </a:lnR>
                    <a:lnT w="12700" cap="flat" cmpd="sng" algn="ctr">
                      <a:solidFill>
                        <a:srgbClr val="292929"/>
                      </a:solidFill>
                      <a:prstDash val="solid"/>
                      <a:round/>
                      <a:headEnd type="none" w="med" len="med"/>
                      <a:tailEnd type="none" w="med" len="med"/>
                    </a:lnT>
                    <a:lnB w="28575" cap="flat" cmpd="sng" algn="ctr">
                      <a:solidFill>
                        <a:srgbClr val="292929"/>
                      </a:solidFill>
                      <a:prstDash val="solid"/>
                      <a:round/>
                      <a:headEnd type="none" w="med" len="med"/>
                      <a:tailEnd type="none" w="med" len="med"/>
                    </a:lnB>
                    <a:lnTlToBr>
                      <a:noFill/>
                    </a:lnTlToBr>
                    <a:lnBlToTr>
                      <a:noFill/>
                    </a:lnBlToTr>
                    <a:noFill/>
                  </a:tcPr>
                </a:tc>
              </a:tr>
            </a:tbl>
          </a:graphicData>
        </a:graphic>
      </p:graphicFrame>
      <p:sp>
        <p:nvSpPr>
          <p:cNvPr id="35875" name="Rectangle 65"/>
          <p:cNvSpPr>
            <a:spLocks/>
          </p:cNvSpPr>
          <p:nvPr/>
        </p:nvSpPr>
        <p:spPr bwMode="auto">
          <a:xfrm>
            <a:off x="669925" y="4684713"/>
            <a:ext cx="280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0</a:t>
            </a:r>
          </a:p>
        </p:txBody>
      </p:sp>
      <p:sp>
        <p:nvSpPr>
          <p:cNvPr id="35876" name="Rectangle 66"/>
          <p:cNvSpPr>
            <a:spLocks/>
          </p:cNvSpPr>
          <p:nvPr/>
        </p:nvSpPr>
        <p:spPr bwMode="auto">
          <a:xfrm>
            <a:off x="1598613" y="3686175"/>
            <a:ext cx="6326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Suppose time quantum is 1 unit and P1, P2 &amp; P3 never block</a:t>
            </a:r>
          </a:p>
        </p:txBody>
      </p:sp>
      <p:grpSp>
        <p:nvGrpSpPr>
          <p:cNvPr id="2" name="Group 46"/>
          <p:cNvGrpSpPr>
            <a:grpSpLocks/>
          </p:cNvGrpSpPr>
          <p:nvPr/>
        </p:nvGrpSpPr>
        <p:grpSpPr bwMode="auto">
          <a:xfrm>
            <a:off x="762000" y="4249738"/>
            <a:ext cx="381000" cy="398462"/>
            <a:chOff x="762000" y="4249579"/>
            <a:chExt cx="381000" cy="398621"/>
          </a:xfrm>
        </p:grpSpPr>
        <p:sp>
          <p:nvSpPr>
            <p:cNvPr id="35911" name="Rectangle 67"/>
            <p:cNvSpPr>
              <a:spLocks/>
            </p:cNvSpPr>
            <p:nvPr/>
          </p:nvSpPr>
          <p:spPr bwMode="auto">
            <a:xfrm>
              <a:off x="762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12" name="Rectangle 70"/>
            <p:cNvSpPr>
              <a:spLocks/>
            </p:cNvSpPr>
            <p:nvPr/>
          </p:nvSpPr>
          <p:spPr bwMode="auto">
            <a:xfrm>
              <a:off x="762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sp>
        <p:nvSpPr>
          <p:cNvPr id="35878" name="Rectangle 80"/>
          <p:cNvSpPr>
            <a:spLocks/>
          </p:cNvSpPr>
          <p:nvPr/>
        </p:nvSpPr>
        <p:spPr bwMode="auto">
          <a:xfrm>
            <a:off x="4343400" y="4724400"/>
            <a:ext cx="407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a:latin typeface="Arial" charset="0"/>
                <a:cs typeface="Arial" charset="0"/>
                <a:sym typeface="Arial" charset="0"/>
              </a:rPr>
              <a:t>10</a:t>
            </a:r>
          </a:p>
        </p:txBody>
      </p:sp>
      <p:sp>
        <p:nvSpPr>
          <p:cNvPr id="35879" name="Rectangle 88"/>
          <p:cNvSpPr>
            <a:spLocks/>
          </p:cNvSpPr>
          <p:nvPr/>
        </p:nvSpPr>
        <p:spPr bwMode="auto">
          <a:xfrm>
            <a:off x="1219200" y="5029200"/>
            <a:ext cx="1962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000">
                <a:latin typeface="Arial" charset="0"/>
                <a:cs typeface="Arial" charset="0"/>
                <a:sym typeface="Arial" charset="0"/>
              </a:rPr>
              <a:t>P1 waiting time: </a:t>
            </a:r>
          </a:p>
          <a:p>
            <a:pPr marL="39688"/>
            <a:r>
              <a:rPr lang="en-US" sz="2000">
                <a:latin typeface="Arial" charset="0"/>
                <a:cs typeface="Arial" charset="0"/>
                <a:sym typeface="Arial" charset="0"/>
              </a:rPr>
              <a:t>P2 waiting time: </a:t>
            </a:r>
          </a:p>
          <a:p>
            <a:pPr marL="39688"/>
            <a:r>
              <a:rPr lang="en-US" sz="2000">
                <a:latin typeface="Arial" charset="0"/>
                <a:cs typeface="Arial" charset="0"/>
                <a:sym typeface="Arial" charset="0"/>
              </a:rPr>
              <a:t>P3 waiting time: </a:t>
            </a:r>
          </a:p>
        </p:txBody>
      </p:sp>
      <p:sp>
        <p:nvSpPr>
          <p:cNvPr id="35880" name="Rectangle 89"/>
          <p:cNvSpPr>
            <a:spLocks/>
          </p:cNvSpPr>
          <p:nvPr/>
        </p:nvSpPr>
        <p:spPr bwMode="auto">
          <a:xfrm>
            <a:off x="3886200" y="5181600"/>
            <a:ext cx="46545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sz="2400">
                <a:latin typeface="Arial" charset="0"/>
                <a:cs typeface="Arial" charset="0"/>
                <a:sym typeface="Arial" charset="0"/>
              </a:rPr>
              <a:t>The average waiting time (AWT): </a:t>
            </a:r>
            <a:br>
              <a:rPr lang="en-US" sz="2400">
                <a:latin typeface="Arial" charset="0"/>
                <a:cs typeface="Arial" charset="0"/>
                <a:sym typeface="Arial" charset="0"/>
              </a:rPr>
            </a:br>
            <a:endParaRPr lang="en-US" sz="2400">
              <a:latin typeface="Arial" charset="0"/>
              <a:cs typeface="Arial" charset="0"/>
              <a:sym typeface="Arial" charset="0"/>
            </a:endParaRPr>
          </a:p>
        </p:txBody>
      </p:sp>
      <p:grpSp>
        <p:nvGrpSpPr>
          <p:cNvPr id="3" name="Group 49"/>
          <p:cNvGrpSpPr>
            <a:grpSpLocks/>
          </p:cNvGrpSpPr>
          <p:nvPr/>
        </p:nvGrpSpPr>
        <p:grpSpPr bwMode="auto">
          <a:xfrm>
            <a:off x="1905000" y="4249738"/>
            <a:ext cx="381000" cy="398462"/>
            <a:chOff x="1905000" y="4249579"/>
            <a:chExt cx="381000" cy="398621"/>
          </a:xfrm>
        </p:grpSpPr>
        <p:sp>
          <p:nvSpPr>
            <p:cNvPr id="35909" name="Rectangle 73"/>
            <p:cNvSpPr>
              <a:spLocks/>
            </p:cNvSpPr>
            <p:nvPr/>
          </p:nvSpPr>
          <p:spPr bwMode="auto">
            <a:xfrm>
              <a:off x="1905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10" name="Rectangle 70"/>
            <p:cNvSpPr>
              <a:spLocks/>
            </p:cNvSpPr>
            <p:nvPr/>
          </p:nvSpPr>
          <p:spPr bwMode="auto">
            <a:xfrm>
              <a:off x="1905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4" name="Group 52"/>
          <p:cNvGrpSpPr>
            <a:grpSpLocks/>
          </p:cNvGrpSpPr>
          <p:nvPr/>
        </p:nvGrpSpPr>
        <p:grpSpPr bwMode="auto">
          <a:xfrm>
            <a:off x="3048000" y="4249738"/>
            <a:ext cx="381000" cy="398462"/>
            <a:chOff x="3048000" y="4249579"/>
            <a:chExt cx="381000" cy="398621"/>
          </a:xfrm>
        </p:grpSpPr>
        <p:sp>
          <p:nvSpPr>
            <p:cNvPr id="35907" name="Rectangle 76"/>
            <p:cNvSpPr>
              <a:spLocks/>
            </p:cNvSpPr>
            <p:nvPr/>
          </p:nvSpPr>
          <p:spPr bwMode="auto">
            <a:xfrm>
              <a:off x="3048000" y="4495800"/>
              <a:ext cx="381000" cy="152400"/>
            </a:xfrm>
            <a:prstGeom prst="rect">
              <a:avLst/>
            </a:prstGeom>
            <a:solidFill>
              <a:srgbClr val="0099CC"/>
            </a:solidFill>
            <a:ln w="9525">
              <a:solidFill>
                <a:schemeClr val="tx1"/>
              </a:solidFill>
              <a:round/>
              <a:headEnd/>
              <a:tailEnd/>
            </a:ln>
          </p:spPr>
          <p:txBody>
            <a:bodyPr lIns="0" tIns="0" rIns="0" bIns="0"/>
            <a:lstStyle/>
            <a:p>
              <a:endParaRPr lang="en-US"/>
            </a:p>
          </p:txBody>
        </p:sp>
        <p:sp>
          <p:nvSpPr>
            <p:cNvPr id="35908" name="Rectangle 70"/>
            <p:cNvSpPr>
              <a:spLocks/>
            </p:cNvSpPr>
            <p:nvPr/>
          </p:nvSpPr>
          <p:spPr bwMode="auto">
            <a:xfrm>
              <a:off x="3048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P1</a:t>
              </a:r>
            </a:p>
          </p:txBody>
        </p:sp>
      </p:grpSp>
      <p:grpSp>
        <p:nvGrpSpPr>
          <p:cNvPr id="5" name="Group 47"/>
          <p:cNvGrpSpPr>
            <a:grpSpLocks/>
          </p:cNvGrpSpPr>
          <p:nvPr/>
        </p:nvGrpSpPr>
        <p:grpSpPr bwMode="auto">
          <a:xfrm>
            <a:off x="1143000" y="4249738"/>
            <a:ext cx="381000" cy="398462"/>
            <a:chOff x="1143000" y="4249579"/>
            <a:chExt cx="381000" cy="398621"/>
          </a:xfrm>
        </p:grpSpPr>
        <p:sp>
          <p:nvSpPr>
            <p:cNvPr id="35905" name="Rectangle 68"/>
            <p:cNvSpPr>
              <a:spLocks/>
            </p:cNvSpPr>
            <p:nvPr/>
          </p:nvSpPr>
          <p:spPr bwMode="auto">
            <a:xfrm>
              <a:off x="1143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6" name="Rectangle 70"/>
            <p:cNvSpPr>
              <a:spLocks/>
            </p:cNvSpPr>
            <p:nvPr/>
          </p:nvSpPr>
          <p:spPr bwMode="auto">
            <a:xfrm>
              <a:off x="1143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6" name="Group 50"/>
          <p:cNvGrpSpPr>
            <a:grpSpLocks/>
          </p:cNvGrpSpPr>
          <p:nvPr/>
        </p:nvGrpSpPr>
        <p:grpSpPr bwMode="auto">
          <a:xfrm>
            <a:off x="2286000" y="4249738"/>
            <a:ext cx="381000" cy="398462"/>
            <a:chOff x="2286000" y="4249579"/>
            <a:chExt cx="381000" cy="398621"/>
          </a:xfrm>
        </p:grpSpPr>
        <p:sp>
          <p:nvSpPr>
            <p:cNvPr id="35903" name="Rectangle 74"/>
            <p:cNvSpPr>
              <a:spLocks/>
            </p:cNvSpPr>
            <p:nvPr/>
          </p:nvSpPr>
          <p:spPr bwMode="auto">
            <a:xfrm>
              <a:off x="2286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4" name="Rectangle 70"/>
            <p:cNvSpPr>
              <a:spLocks/>
            </p:cNvSpPr>
            <p:nvPr/>
          </p:nvSpPr>
          <p:spPr bwMode="auto">
            <a:xfrm>
              <a:off x="2286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7" name="Group 53"/>
          <p:cNvGrpSpPr>
            <a:grpSpLocks/>
          </p:cNvGrpSpPr>
          <p:nvPr/>
        </p:nvGrpSpPr>
        <p:grpSpPr bwMode="auto">
          <a:xfrm>
            <a:off x="3429000" y="4249738"/>
            <a:ext cx="381000" cy="398462"/>
            <a:chOff x="3429000" y="4249579"/>
            <a:chExt cx="381000" cy="398621"/>
          </a:xfrm>
        </p:grpSpPr>
        <p:sp>
          <p:nvSpPr>
            <p:cNvPr id="35901" name="Rectangle 77"/>
            <p:cNvSpPr>
              <a:spLocks/>
            </p:cNvSpPr>
            <p:nvPr/>
          </p:nvSpPr>
          <p:spPr bwMode="auto">
            <a:xfrm>
              <a:off x="3429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2" name="Rectangle 70"/>
            <p:cNvSpPr>
              <a:spLocks/>
            </p:cNvSpPr>
            <p:nvPr/>
          </p:nvSpPr>
          <p:spPr bwMode="auto">
            <a:xfrm>
              <a:off x="3429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8" name="Group 55"/>
          <p:cNvGrpSpPr>
            <a:grpSpLocks/>
          </p:cNvGrpSpPr>
          <p:nvPr/>
        </p:nvGrpSpPr>
        <p:grpSpPr bwMode="auto">
          <a:xfrm>
            <a:off x="4191000" y="4249738"/>
            <a:ext cx="381000" cy="398462"/>
            <a:chOff x="4191000" y="4249579"/>
            <a:chExt cx="381000" cy="398621"/>
          </a:xfrm>
        </p:grpSpPr>
        <p:sp>
          <p:nvSpPr>
            <p:cNvPr id="35899" name="Rectangle 79"/>
            <p:cNvSpPr>
              <a:spLocks/>
            </p:cNvSpPr>
            <p:nvPr/>
          </p:nvSpPr>
          <p:spPr bwMode="auto">
            <a:xfrm>
              <a:off x="4191000" y="4495800"/>
              <a:ext cx="381000" cy="152400"/>
            </a:xfrm>
            <a:prstGeom prst="rect">
              <a:avLst/>
            </a:prstGeom>
            <a:solidFill>
              <a:srgbClr val="92D050"/>
            </a:solidFill>
            <a:ln w="9525">
              <a:solidFill>
                <a:schemeClr val="tx1"/>
              </a:solidFill>
              <a:round/>
              <a:headEnd/>
              <a:tailEnd/>
            </a:ln>
          </p:spPr>
          <p:txBody>
            <a:bodyPr lIns="0" tIns="0" rIns="0" bIns="0"/>
            <a:lstStyle/>
            <a:p>
              <a:endParaRPr lang="en-US"/>
            </a:p>
          </p:txBody>
        </p:sp>
        <p:sp>
          <p:nvSpPr>
            <p:cNvPr id="35900" name="Rectangle 70"/>
            <p:cNvSpPr>
              <a:spLocks/>
            </p:cNvSpPr>
            <p:nvPr/>
          </p:nvSpPr>
          <p:spPr bwMode="auto">
            <a:xfrm>
              <a:off x="4191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P2</a:t>
              </a:r>
            </a:p>
          </p:txBody>
        </p:sp>
      </p:grpSp>
      <p:grpSp>
        <p:nvGrpSpPr>
          <p:cNvPr id="9" name="Group 48"/>
          <p:cNvGrpSpPr>
            <a:grpSpLocks/>
          </p:cNvGrpSpPr>
          <p:nvPr/>
        </p:nvGrpSpPr>
        <p:grpSpPr bwMode="auto">
          <a:xfrm>
            <a:off x="1524000" y="4249738"/>
            <a:ext cx="381000" cy="398462"/>
            <a:chOff x="1524000" y="4249579"/>
            <a:chExt cx="381000" cy="398621"/>
          </a:xfrm>
        </p:grpSpPr>
        <p:sp>
          <p:nvSpPr>
            <p:cNvPr id="35897" name="Rectangle 69"/>
            <p:cNvSpPr>
              <a:spLocks/>
            </p:cNvSpPr>
            <p:nvPr/>
          </p:nvSpPr>
          <p:spPr bwMode="auto">
            <a:xfrm>
              <a:off x="1524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8" name="Rectangle 70"/>
            <p:cNvSpPr>
              <a:spLocks/>
            </p:cNvSpPr>
            <p:nvPr/>
          </p:nvSpPr>
          <p:spPr bwMode="auto">
            <a:xfrm>
              <a:off x="1524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10" name="Group 51"/>
          <p:cNvGrpSpPr>
            <a:grpSpLocks/>
          </p:cNvGrpSpPr>
          <p:nvPr/>
        </p:nvGrpSpPr>
        <p:grpSpPr bwMode="auto">
          <a:xfrm>
            <a:off x="2667000" y="4249738"/>
            <a:ext cx="381000" cy="398462"/>
            <a:chOff x="2667000" y="4249579"/>
            <a:chExt cx="381000" cy="398621"/>
          </a:xfrm>
        </p:grpSpPr>
        <p:sp>
          <p:nvSpPr>
            <p:cNvPr id="35895" name="Rectangle 75"/>
            <p:cNvSpPr>
              <a:spLocks/>
            </p:cNvSpPr>
            <p:nvPr/>
          </p:nvSpPr>
          <p:spPr bwMode="auto">
            <a:xfrm>
              <a:off x="2667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6" name="Rectangle 70"/>
            <p:cNvSpPr>
              <a:spLocks/>
            </p:cNvSpPr>
            <p:nvPr/>
          </p:nvSpPr>
          <p:spPr bwMode="auto">
            <a:xfrm>
              <a:off x="2667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grpSp>
        <p:nvGrpSpPr>
          <p:cNvPr id="11" name="Group 54"/>
          <p:cNvGrpSpPr>
            <a:grpSpLocks/>
          </p:cNvGrpSpPr>
          <p:nvPr/>
        </p:nvGrpSpPr>
        <p:grpSpPr bwMode="auto">
          <a:xfrm>
            <a:off x="3810000" y="4249738"/>
            <a:ext cx="381000" cy="398462"/>
            <a:chOff x="3810000" y="4249579"/>
            <a:chExt cx="381000" cy="398621"/>
          </a:xfrm>
        </p:grpSpPr>
        <p:sp>
          <p:nvSpPr>
            <p:cNvPr id="35893" name="Rectangle 78"/>
            <p:cNvSpPr>
              <a:spLocks/>
            </p:cNvSpPr>
            <p:nvPr/>
          </p:nvSpPr>
          <p:spPr bwMode="auto">
            <a:xfrm>
              <a:off x="3810000" y="4495800"/>
              <a:ext cx="381000" cy="152400"/>
            </a:xfrm>
            <a:prstGeom prst="rect">
              <a:avLst/>
            </a:prstGeom>
            <a:solidFill>
              <a:srgbClr val="FFC000"/>
            </a:solidFill>
            <a:ln w="9525">
              <a:solidFill>
                <a:schemeClr val="tx1"/>
              </a:solidFill>
              <a:round/>
              <a:headEnd/>
              <a:tailEnd/>
            </a:ln>
          </p:spPr>
          <p:txBody>
            <a:bodyPr lIns="0" tIns="0" rIns="0" bIns="0"/>
            <a:lstStyle/>
            <a:p>
              <a:endParaRPr lang="en-US"/>
            </a:p>
          </p:txBody>
        </p:sp>
        <p:sp>
          <p:nvSpPr>
            <p:cNvPr id="35894" name="Rectangle 70"/>
            <p:cNvSpPr>
              <a:spLocks/>
            </p:cNvSpPr>
            <p:nvPr/>
          </p:nvSpPr>
          <p:spPr bwMode="auto">
            <a:xfrm>
              <a:off x="3810000" y="4249579"/>
              <a:ext cx="3810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spAutoFit/>
            </a:bodyPr>
            <a:lstStyle/>
            <a:p>
              <a:pPr marL="39688" algn="ctr"/>
              <a:r>
                <a:rPr lang="en-US" sz="1600">
                  <a:latin typeface="Arial" charset="0"/>
                  <a:cs typeface="Arial" charset="0"/>
                  <a:sym typeface="Arial" charset="0"/>
                </a:rPr>
                <a:t>P3</a:t>
              </a:r>
            </a:p>
          </p:txBody>
        </p:sp>
      </p:grpSp>
      <p:sp>
        <p:nvSpPr>
          <p:cNvPr id="35892" name="Line 64"/>
          <p:cNvSpPr>
            <a:spLocks noChangeShapeType="1"/>
          </p:cNvSpPr>
          <p:nvPr/>
        </p:nvSpPr>
        <p:spPr bwMode="auto">
          <a:xfrm>
            <a:off x="762000" y="4646613"/>
            <a:ext cx="8001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10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nodeType="afterGroup">
                            <p:stCondLst>
                              <p:cond delay="100"/>
                            </p:stCondLst>
                            <p:childTnLst>
                              <p:par>
                                <p:cTn id="19" presetID="1" presetClass="entr" presetSubtype="0"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nodeType="afterGroup">
                            <p:stCondLst>
                              <p:cond delay="200"/>
                            </p:stCondLst>
                            <p:childTnLst>
                              <p:par>
                                <p:cTn id="22" presetID="1" presetClass="entr" presetSubtype="0" fill="hold" nodeType="afterEffect">
                                  <p:stCondLst>
                                    <p:cond delay="10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nodeType="afterGroup">
                            <p:stCondLst>
                              <p:cond delay="300"/>
                            </p:stCondLst>
                            <p:childTnLst>
                              <p:par>
                                <p:cTn id="25" presetID="1" presetClass="entr" presetSubtype="0" fill="hold" nodeType="afterEffect">
                                  <p:stCondLst>
                                    <p:cond delay="100"/>
                                  </p:stCondLst>
                                  <p:childTnLst>
                                    <p:set>
                                      <p:cBhvr>
                                        <p:cTn id="26" dur="1" fill="hold">
                                          <p:stCondLst>
                                            <p:cond delay="0"/>
                                          </p:stCondLst>
                                        </p:cTn>
                                        <p:tgtEl>
                                          <p:spTgt spid="4"/>
                                        </p:tgtEl>
                                        <p:attrNameLst>
                                          <p:attrName>style.visibility</p:attrName>
                                        </p:attrNameLst>
                                      </p:cBhvr>
                                      <p:to>
                                        <p:strVal val="visible"/>
                                      </p:to>
                                    </p:set>
                                  </p:childTnLst>
                                </p:cTn>
                              </p:par>
                            </p:childTnLst>
                          </p:cTn>
                        </p:par>
                        <p:par>
                          <p:cTn id="27" fill="hold" nodeType="afterGroup">
                            <p:stCondLst>
                              <p:cond delay="400"/>
                            </p:stCondLst>
                            <p:childTnLst>
                              <p:par>
                                <p:cTn id="28" presetID="1" presetClass="entr" presetSubtype="0" fill="hold" nodeType="afterEffect">
                                  <p:stCondLst>
                                    <p:cond delay="100"/>
                                  </p:stCondLst>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100"/>
                                  </p:stCondLst>
                                  <p:childTnLst>
                                    <p:set>
                                      <p:cBhvr>
                                        <p:cTn id="32" dur="1" fill="hold">
                                          <p:stCondLst>
                                            <p:cond delay="0"/>
                                          </p:stCondLst>
                                        </p:cTn>
                                        <p:tgtEl>
                                          <p:spTgt spid="11"/>
                                        </p:tgtEl>
                                        <p:attrNameLst>
                                          <p:attrName>style.visibility</p:attrName>
                                        </p:attrNameLst>
                                      </p:cBhvr>
                                      <p:to>
                                        <p:strVal val="visible"/>
                                      </p:to>
                                    </p:set>
                                  </p:childTnLst>
                                </p:cTn>
                              </p:par>
                            </p:childTnLst>
                          </p:cTn>
                        </p:par>
                        <p:par>
                          <p:cTn id="33" fill="hold" nodeType="afterGroup">
                            <p:stCondLst>
                              <p:cond delay="600"/>
                            </p:stCondLst>
                            <p:childTnLst>
                              <p:par>
                                <p:cTn id="34" presetID="1" presetClass="entr" presetSubtype="0" fill="hold" nodeType="afterEffect">
                                  <p:stCondLst>
                                    <p:cond delay="10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ange lectur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 lecture.thmx</Template>
  <TotalTime>10677</TotalTime>
  <Words>2284</Words>
  <Application>Microsoft Macintosh PowerPoint</Application>
  <PresentationFormat>On-screen Show (4:3)</PresentationFormat>
  <Paragraphs>497</Paragraphs>
  <Slides>32</Slides>
  <Notes>7</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Orange lecture</vt:lpstr>
      <vt:lpstr>Process Scheduling &amp; Synchronization intro</vt:lpstr>
      <vt:lpstr>Announcements</vt:lpstr>
      <vt:lpstr>Today</vt:lpstr>
      <vt:lpstr>Process scheduling</vt:lpstr>
      <vt:lpstr>Scheduling algorithms</vt:lpstr>
      <vt:lpstr>Thus far: Batch scheduling</vt:lpstr>
      <vt:lpstr>Interactive Scheduling</vt:lpstr>
      <vt:lpstr>Round-robin </vt:lpstr>
      <vt:lpstr>Round-robin: Example</vt:lpstr>
      <vt:lpstr>Round-robin: Example</vt:lpstr>
      <vt:lpstr>Round-robin: Summary</vt:lpstr>
      <vt:lpstr>Priority Scheduling</vt:lpstr>
      <vt:lpstr>Priority Scheduling: Example</vt:lpstr>
      <vt:lpstr>Priority Scheduling: Example</vt:lpstr>
      <vt:lpstr>Setting priorities: nice</vt:lpstr>
      <vt:lpstr>Setting priorities in C</vt:lpstr>
      <vt:lpstr>Choosing the time quantum</vt:lpstr>
      <vt:lpstr>Choosing the time quantum</vt:lpstr>
      <vt:lpstr>Choosing the time quantum</vt:lpstr>
      <vt:lpstr>Experiment: the quantum in practice</vt:lpstr>
      <vt:lpstr>Experiment: results on linux.ews</vt:lpstr>
      <vt:lpstr>Experiment: results on Mac OS X</vt:lpstr>
      <vt:lpstr>Experiment: results</vt:lpstr>
      <vt:lpstr>Experiment: results</vt:lpstr>
      <vt:lpstr>Take-away point: unpredictability</vt:lpstr>
      <vt:lpstr>Scheduling: Issues to remember</vt:lpstr>
      <vt:lpstr>Synchronization</vt:lpstr>
      <vt:lpstr>Playing together is not easy</vt:lpstr>
      <vt:lpstr>Do threads conflict in practice?</vt:lpstr>
      <vt:lpstr>Do threads conflict in practice?</vt:lpstr>
      <vt:lpstr>Do threads conflict in practice?</vt:lpstr>
      <vt:lpstr>Choosing the time quantum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rhk</dc:creator>
  <cp:lastModifiedBy>Philip Godfrey</cp:lastModifiedBy>
  <cp:revision>563</cp:revision>
  <cp:lastPrinted>2012-02-29T16:26:39Z</cp:lastPrinted>
  <dcterms:created xsi:type="dcterms:W3CDTF">2009-04-22T19:24:48Z</dcterms:created>
  <dcterms:modified xsi:type="dcterms:W3CDTF">2012-03-14T05:15:37Z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