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5"/>
  </p:notesMasterIdLst>
  <p:sldIdLst>
    <p:sldId id="257" r:id="rId2"/>
    <p:sldId id="597" r:id="rId3"/>
    <p:sldId id="585" r:id="rId4"/>
    <p:sldId id="586" r:id="rId5"/>
    <p:sldId id="587" r:id="rId6"/>
    <p:sldId id="564" r:id="rId7"/>
    <p:sldId id="598" r:id="rId8"/>
    <p:sldId id="589" r:id="rId9"/>
    <p:sldId id="590" r:id="rId10"/>
    <p:sldId id="591" r:id="rId11"/>
    <p:sldId id="592" r:id="rId12"/>
    <p:sldId id="593" r:id="rId13"/>
    <p:sldId id="59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5810"/>
    <a:srgbClr val="EF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7" autoAdjust="0"/>
    <p:restoredTop sz="83820" autoAdjust="0"/>
  </p:normalViewPr>
  <p:slideViewPr>
    <p:cSldViewPr snapToGrid="0" snapToObjects="1">
      <p:cViewPr varScale="1">
        <p:scale>
          <a:sx n="93" d="100"/>
          <a:sy n="93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2CE7-4774-CA43-9A9C-CC2060843298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A69CB-4233-3440-95E2-D1EA8943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Note, I didn’t have time to fix all the formatting in this lecture.  So it’s a little ugly and irregular</a:t>
            </a:r>
            <a:r>
              <a:rPr lang="en-US" baseline="0" dirty="0" smtClean="0"/>
              <a:t> in spots.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material: Only made it to slide 27.</a:t>
            </a:r>
          </a:p>
          <a:p>
            <a:r>
              <a:rPr lang="en-US" baseline="0" dirty="0" smtClean="0"/>
              <a:t>Also, I think I will have to cut the message-based IPC material (slide 37+) entirely.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E5D-08B0-FD4C-810C-A4470B8AF5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FIFO (named pipe) is just a file – so, actually this is just reading from a file as if it were </a:t>
            </a:r>
            <a:r>
              <a:rPr lang="en-US" dirty="0" err="1" smtClean="0"/>
              <a:t>stdin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After talking about this, demo it:</a:t>
            </a:r>
          </a:p>
          <a:p>
            <a:r>
              <a:rPr lang="en-US" dirty="0" smtClean="0"/>
              <a:t>Log in to linux6.ews.illinois.edu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31-pipestdin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testfifo</a:t>
            </a:r>
            <a:r>
              <a:rPr lang="en-US" baseline="0" dirty="0" smtClean="0"/>
              <a:t>  # double check this file has permissions </a:t>
            </a:r>
            <a:r>
              <a:rPr lang="en-US" dirty="0" smtClean="0"/>
              <a:t>777; else </a:t>
            </a:r>
            <a:r>
              <a:rPr lang="en-US" dirty="0" err="1" smtClean="0"/>
              <a:t>chmod</a:t>
            </a:r>
            <a:r>
              <a:rPr lang="en-US" dirty="0" smtClean="0"/>
              <a:t> it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...and now whoever gets this program to print out their name, wins.  (Maybe let them do it in the background and come back to it.)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be hundreds of back-end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69CB-4233-3440-95E2-D1EA894328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0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Multiplexing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425018" cy="2971800"/>
          </a:xfrm>
        </p:spPr>
        <p:txBody>
          <a:bodyPr>
            <a:normAutofit/>
          </a:bodyPr>
          <a:lstStyle/>
          <a:p>
            <a:r>
              <a:rPr lang="en-US" dirty="0"/>
              <a:t>CS 241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9, 2014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University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Illinois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08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epoll</a:t>
            </a:r>
            <a:r>
              <a:rPr lang="en-US" dirty="0" smtClean="0"/>
              <a:t>()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571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epoll_ctl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epoll_ctl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epfd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epoll_event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*event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op: EPOLL_CTL_ADD: Add to the </a:t>
            </a:r>
            <a:r>
              <a:rPr lang="en-US" sz="2000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</a:t>
            </a:r>
            <a: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  <a:b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EPOLL_CTL_MOD: Modify the </a:t>
            </a:r>
            <a:r>
              <a:rPr lang="en-US" sz="2000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</a:t>
            </a:r>
            <a: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  <a:b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EPOLL_CTL_DEL: Delete from the </a:t>
            </a:r>
            <a:r>
              <a:rPr lang="en-US" sz="2000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</a:t>
            </a:r>
            <a:r>
              <a:rPr lang="en-US" sz="20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event:</a:t>
            </a:r>
          </a:p>
          <a:p>
            <a:pPr marL="457200" lvl="1" indent="0">
              <a:buNone/>
            </a:pP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epoll_event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uint32_t     events;      /*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events */</a:t>
            </a:r>
            <a:b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epoll_data_t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        /* User data */</a:t>
            </a:r>
            <a:b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b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union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epoll_data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   // ...other stuff we will not use.</a:t>
            </a:r>
            <a:b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epoll_data_t</a:t>
            </a:r>
            <a:r>
              <a:rPr lang="en-US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188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epoll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14478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0s:</a:t>
            </a:r>
          </a:p>
          <a:p>
            <a:pPr marL="0" indent="0">
              <a:buNone/>
            </a:pPr>
            <a:r>
              <a:rPr lang="en-US" i="1" dirty="0" smtClean="0"/>
              <a:t>1s:</a:t>
            </a:r>
          </a:p>
          <a:p>
            <a:pPr marL="0" indent="0">
              <a:buNone/>
            </a:pPr>
            <a:r>
              <a:rPr lang="en-US" i="1" dirty="0" smtClean="0"/>
              <a:t>2s:</a:t>
            </a:r>
          </a:p>
          <a:p>
            <a:pPr marL="0" indent="0">
              <a:buNone/>
            </a:pPr>
            <a:r>
              <a:rPr lang="en-US" i="1" dirty="0" smtClean="0"/>
              <a:t>3s: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3500" y="914400"/>
            <a:ext cx="23241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smtClean="0"/>
              <a:t>Process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6600" y="914400"/>
            <a:ext cx="23241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smtClean="0"/>
              <a:t>Process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806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epoll() Example (switch to code...)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3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</a:t>
            </a:r>
            <a:r>
              <a:rPr lang="en-US" i="1" dirty="0" smtClean="0"/>
              <a:t>any one </a:t>
            </a:r>
            <a:r>
              <a:rPr lang="en-US" dirty="0" smtClean="0"/>
              <a:t>of a set of 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Multiple children to compute in parallel; wait for output from any</a:t>
            </a:r>
          </a:p>
          <a:p>
            <a:pPr lvl="1"/>
            <a:r>
              <a:rPr lang="en-US" dirty="0" smtClean="0"/>
              <a:t>Network server connected to many clients; take action as soon as any one of them sends data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Can use read / write </a:t>
            </a:r>
            <a:r>
              <a:rPr lang="en-US" dirty="0" err="1" smtClean="0"/>
              <a:t>scanf</a:t>
            </a:r>
            <a:r>
              <a:rPr lang="en-US" dirty="0" smtClean="0"/>
              <a:t>, but ..... problem?</a:t>
            </a:r>
          </a:p>
          <a:p>
            <a:pPr lvl="1"/>
            <a:r>
              <a:rPr lang="en-US" dirty="0" smtClean="0"/>
              <a:t>Blocks waiting for that one file, even if another has data ready &amp; waiting!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Need a way to </a:t>
            </a:r>
            <a:r>
              <a:rPr lang="en-US" dirty="0" smtClean="0">
                <a:solidFill>
                  <a:srgbClr val="EF5B00"/>
                </a:solidFill>
              </a:rPr>
              <a:t>wait for any one of a set of events</a:t>
            </a:r>
            <a:r>
              <a:rPr lang="en-US" dirty="0" smtClean="0"/>
              <a:t> to happen</a:t>
            </a:r>
          </a:p>
          <a:p>
            <a:pPr lvl="1"/>
            <a:r>
              <a:rPr lang="en-US" dirty="0" smtClean="0"/>
              <a:t>Something similar to wait() to wait for any child to finish, but for events on file descriptors</a:t>
            </a:r>
          </a:p>
        </p:txBody>
      </p:sp>
    </p:spTree>
    <p:extLst>
      <p:ext uri="{BB962C8B-B14F-4D97-AF65-F5344CB8AC3E}">
        <p14:creationId xmlns:p14="http://schemas.microsoft.com/office/powerpoint/2010/main" val="315056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mp5 due today</a:t>
            </a:r>
          </a:p>
          <a:p>
            <a:r>
              <a:rPr lang="en-US" dirty="0" smtClean="0"/>
              <a:t>mp6 released today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49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Shared address space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Memory mapped files</a:t>
            </a:r>
          </a:p>
          <a:p>
            <a:r>
              <a:rPr lang="en-US" dirty="0" smtClean="0"/>
              <a:t>Via OS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Pipes</a:t>
            </a:r>
          </a:p>
          <a:p>
            <a:pPr lvl="1"/>
            <a:r>
              <a:rPr lang="en-US" dirty="0" smtClean="0"/>
              <a:t>FIFOs (named pipes): </a:t>
            </a:r>
            <a:r>
              <a:rPr lang="en-US" dirty="0" smtClean="0">
                <a:solidFill>
                  <a:srgbClr val="EF5B00"/>
                </a:solidFill>
              </a:rPr>
              <a:t>Review today</a:t>
            </a:r>
          </a:p>
          <a:p>
            <a:pPr lvl="1"/>
            <a:r>
              <a:rPr lang="en-US" dirty="0" smtClean="0"/>
              <a:t>Signals: </a:t>
            </a:r>
            <a:r>
              <a:rPr lang="en-US" dirty="0" smtClean="0">
                <a:solidFill>
                  <a:srgbClr val="EF5B00"/>
                </a:solidFill>
              </a:rPr>
              <a:t>New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8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SurveyMonkey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2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FIFOs and dup()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704588"/>
          </a:xfrm>
        </p:spPr>
        <p:txBody>
          <a:bodyPr/>
          <a:lstStyle/>
          <a:p>
            <a:r>
              <a:rPr lang="en-US" dirty="0" smtClean="0"/>
              <a:t>How could we read from a FIFO as if it were </a:t>
            </a:r>
            <a:r>
              <a:rPr lang="en-US" dirty="0" err="1" smtClean="0"/>
              <a:t>stdin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91" y="2456240"/>
            <a:ext cx="73404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A921C"/>
                </a:solidFill>
                <a:latin typeface="Monaco"/>
              </a:rPr>
              <a:t>#</a:t>
            </a:r>
            <a:r>
              <a:rPr lang="en-US" sz="1600" b="1" dirty="0">
                <a:solidFill>
                  <a:srgbClr val="0C450D"/>
                </a:solidFill>
                <a:latin typeface="Monaco"/>
              </a:rPr>
              <a:t>include 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&lt;</a:t>
            </a:r>
            <a:r>
              <a:rPr lang="en-US" sz="1600" b="1" dirty="0" err="1">
                <a:solidFill>
                  <a:srgbClr val="036A07"/>
                </a:solidFill>
                <a:latin typeface="Monaco"/>
              </a:rPr>
              <a:t>stdio.h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srgbClr val="1A921C"/>
                </a:solidFill>
                <a:latin typeface="Monaco"/>
              </a:rPr>
              <a:t>#</a:t>
            </a:r>
            <a:r>
              <a:rPr lang="en-US" sz="1600" b="1" dirty="0">
                <a:solidFill>
                  <a:srgbClr val="0C450D"/>
                </a:solidFill>
                <a:latin typeface="Monaco"/>
              </a:rPr>
              <a:t>include 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&lt;</a:t>
            </a:r>
            <a:r>
              <a:rPr lang="en-US" sz="1600" b="1" dirty="0" err="1">
                <a:solidFill>
                  <a:srgbClr val="036A07"/>
                </a:solidFill>
                <a:latin typeface="Monaco"/>
              </a:rPr>
              <a:t>stdlib.h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srgbClr val="1A921C"/>
                </a:solidFill>
                <a:latin typeface="Monaco"/>
              </a:rPr>
              <a:t>#</a:t>
            </a:r>
            <a:r>
              <a:rPr lang="en-US" sz="1600" b="1" dirty="0">
                <a:solidFill>
                  <a:srgbClr val="0C450D"/>
                </a:solidFill>
                <a:latin typeface="Monaco"/>
              </a:rPr>
              <a:t>include 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&lt;</a:t>
            </a:r>
            <a:r>
              <a:rPr lang="en-US" sz="1600" b="1" dirty="0" err="1">
                <a:solidFill>
                  <a:srgbClr val="036A07"/>
                </a:solidFill>
                <a:latin typeface="Monaco"/>
              </a:rPr>
              <a:t>fcntl.h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0000A2"/>
                </a:solidFill>
                <a:latin typeface="Monaco"/>
              </a:rPr>
              <a:t>main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**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{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A2"/>
                </a:solidFill>
                <a:latin typeface="Monaco"/>
              </a:rPr>
              <a:t>mkfifo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[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], S_IRWXU | S_IRWXG | S_IRWXO);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endParaRPr lang="en-US" sz="1600" b="1" dirty="0" smtClean="0">
              <a:solidFill>
                <a:prstClr val="black"/>
              </a:solidFill>
              <a:latin typeface="Monaco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fifo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0000A2"/>
                </a:solidFill>
                <a:latin typeface="Monaco"/>
              </a:rPr>
              <a:t>open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[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], O_RDONLY);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endParaRPr lang="en-US" sz="1600" b="1" dirty="0" smtClean="0">
              <a:solidFill>
                <a:prstClr val="black"/>
              </a:solidFill>
              <a:latin typeface="Monaco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A2"/>
                </a:solidFill>
                <a:latin typeface="Monaco"/>
              </a:rPr>
              <a:t>dup2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fifo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0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); </a:t>
            </a:r>
            <a:r>
              <a:rPr lang="en-US" sz="1600" b="1" dirty="0">
                <a:solidFill>
                  <a:srgbClr val="FF0000"/>
                </a:solidFill>
                <a:latin typeface="Monaco"/>
              </a:rPr>
              <a:t>/* 0 is the file descriptor of </a:t>
            </a:r>
            <a:r>
              <a:rPr lang="en-US" sz="1600" b="1" dirty="0" err="1">
                <a:solidFill>
                  <a:srgbClr val="FF0000"/>
                </a:solidFill>
                <a:latin typeface="Monaco"/>
              </a:rPr>
              <a:t>stdin</a:t>
            </a:r>
            <a:r>
              <a:rPr lang="en-US" sz="1600" b="1" dirty="0">
                <a:solidFill>
                  <a:srgbClr val="FF0000"/>
                </a:solidFill>
                <a:latin typeface="Monaco"/>
              </a:rPr>
              <a:t> */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endParaRPr lang="en-US" sz="1600" b="1" dirty="0" smtClean="0">
              <a:solidFill>
                <a:prstClr val="black"/>
              </a:solidFill>
              <a:latin typeface="Monaco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 line[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1024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];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Monaco"/>
              </a:rPr>
              <a:t>while 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fgets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(line, </a:t>
            </a:r>
            <a:r>
              <a:rPr lang="en-US" sz="1600" b="1" dirty="0">
                <a:solidFill>
                  <a:srgbClr val="0000CD"/>
                </a:solidFill>
                <a:latin typeface="Monaco"/>
              </a:rPr>
              <a:t>1024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600" b="1" dirty="0" err="1">
                <a:solidFill>
                  <a:prstClr val="black"/>
                </a:solidFill>
                <a:latin typeface="Monaco"/>
              </a:rPr>
              <a:t>stdin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))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3C4C72"/>
                </a:solidFill>
                <a:latin typeface="Monaco"/>
              </a:rPr>
              <a:t>printf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"I got this: </a:t>
            </a:r>
            <a:r>
              <a:rPr lang="en-US" sz="1600" b="1" dirty="0">
                <a:solidFill>
                  <a:srgbClr val="800000"/>
                </a:solidFill>
                <a:latin typeface="Monaco"/>
              </a:rPr>
              <a:t>%s</a:t>
            </a:r>
            <a:r>
              <a:rPr lang="en-US" sz="1600" b="1" dirty="0">
                <a:solidFill>
                  <a:srgbClr val="26B31A"/>
                </a:solidFill>
                <a:latin typeface="Monaco"/>
              </a:rPr>
              <a:t>\n</a:t>
            </a:r>
            <a:r>
              <a:rPr lang="en-US" sz="1600" b="1" dirty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600" b="1" dirty="0">
                <a:solidFill>
                  <a:prstClr val="black"/>
                </a:solidFill>
                <a:latin typeface="Monaco"/>
              </a:rPr>
              <a:t>, line);</a:t>
            </a:r>
            <a:br>
              <a:rPr lang="en-US" sz="1600" b="1" dirty="0">
                <a:solidFill>
                  <a:prstClr val="black"/>
                </a:solidFill>
                <a:latin typeface="Monaco"/>
              </a:rPr>
            </a:br>
            <a:r>
              <a:rPr lang="en-US" sz="1600" b="1" dirty="0">
                <a:solidFill>
                  <a:prstClr val="black"/>
                </a:solidFill>
                <a:latin typeface="Monaco"/>
              </a:rPr>
              <a:t>}</a:t>
            </a:r>
            <a:endParaRPr lang="en-US" sz="1600" b="0" dirty="0" smtClean="0">
              <a:latin typeface="Gill Sans MT"/>
              <a:cs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4562" y="6124838"/>
            <a:ext cx="12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latin typeface="Gill Sans MT"/>
                <a:cs typeface="Gill Sans MT"/>
              </a:rPr>
              <a:t>pipestdin.c</a:t>
            </a:r>
            <a:endParaRPr lang="en-US" sz="2000" b="0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0707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Multiplexing: </a:t>
            </a:r>
            <a:r>
              <a:rPr lang="en-US" dirty="0" err="1" smtClean="0"/>
              <a:t>epoll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4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Partition/aggregate pattern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55459" y="1570273"/>
            <a:ext cx="6431696" cy="2309833"/>
            <a:chOff x="655459" y="1570273"/>
            <a:chExt cx="6431696" cy="2309833"/>
          </a:xfrm>
        </p:grpSpPr>
        <p:sp>
          <p:nvSpPr>
            <p:cNvPr id="5" name="Rectangle 4"/>
            <p:cNvSpPr/>
            <p:nvPr/>
          </p:nvSpPr>
          <p:spPr bwMode="auto">
            <a:xfrm>
              <a:off x="1734237" y="2362238"/>
              <a:ext cx="1256296" cy="655420"/>
            </a:xfrm>
            <a:prstGeom prst="rect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Front end</a:t>
              </a:r>
            </a:p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web </a:t>
              </a:r>
              <a:r>
                <a:rPr lang="en-US" dirty="0" smtClean="0">
                  <a:latin typeface="Gill Sans MT"/>
                  <a:cs typeface="Gill Sans MT"/>
                </a:rPr>
                <a:t>server</a:t>
              </a:r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355109" y="1570273"/>
              <a:ext cx="1732046" cy="548383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Back-end database server</a:t>
              </a:r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355109" y="2271056"/>
              <a:ext cx="1732046" cy="548383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Back-end database server</a:t>
              </a:r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55109" y="3331723"/>
              <a:ext cx="1732046" cy="548383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Back-end database server</a:t>
              </a:r>
              <a:endParaRPr lang="en-US" dirty="0">
                <a:latin typeface="Gill Sans MT"/>
                <a:cs typeface="Gill Sans MT"/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 bwMode="auto">
            <a:xfrm flipV="1">
              <a:off x="2990533" y="1844465"/>
              <a:ext cx="2364576" cy="84548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5" idx="3"/>
              <a:endCxn id="7" idx="1"/>
            </p:cNvCxnSpPr>
            <p:nvPr/>
          </p:nvCxnSpPr>
          <p:spPr bwMode="auto">
            <a:xfrm flipV="1">
              <a:off x="2990533" y="2545248"/>
              <a:ext cx="2364576" cy="1447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5" idx="3"/>
              <a:endCxn id="8" idx="1"/>
            </p:cNvCxnSpPr>
            <p:nvPr/>
          </p:nvCxnSpPr>
          <p:spPr bwMode="auto">
            <a:xfrm>
              <a:off x="2990533" y="2689948"/>
              <a:ext cx="2364576" cy="91596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55459" y="1570273"/>
              <a:ext cx="16151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latin typeface="Arial"/>
                  <a:cs typeface="Arial"/>
                </a:rPr>
                <a:t>1</a:t>
              </a:r>
              <a:r>
                <a:rPr lang="en-US" sz="2500" dirty="0" smtClean="0">
                  <a:latin typeface="Gill Sans MT"/>
                  <a:cs typeface="Gill Sans MT"/>
                </a:rPr>
                <a:t>. Partition</a:t>
              </a:r>
              <a:endParaRPr lang="en-US" sz="2500" b="0" dirty="0" smtClean="0">
                <a:latin typeface="Gill Sans MT"/>
                <a:cs typeface="Gill Sans M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5689" y="2724511"/>
              <a:ext cx="3642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0" dirty="0" smtClean="0">
                  <a:latin typeface="Gill Sans MT"/>
                  <a:cs typeface="Gill Sans MT"/>
                </a:rPr>
                <a:t>...</a:t>
              </a:r>
              <a:endParaRPr lang="en-US" sz="2500" b="0" dirty="0" smtClean="0">
                <a:latin typeface="Gill Sans MT"/>
                <a:cs typeface="Gill Sans M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7654" y="4412708"/>
            <a:ext cx="6431696" cy="2309833"/>
            <a:chOff x="657654" y="4412708"/>
            <a:chExt cx="6431696" cy="230983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736432" y="5204673"/>
              <a:ext cx="1256296" cy="655420"/>
            </a:xfrm>
            <a:prstGeom prst="rect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Front end</a:t>
              </a:r>
            </a:p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web </a:t>
              </a:r>
              <a:r>
                <a:rPr lang="en-US" dirty="0" smtClean="0">
                  <a:latin typeface="Gill Sans MT"/>
                  <a:cs typeface="Gill Sans MT"/>
                </a:rPr>
                <a:t>server</a:t>
              </a:r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357304" y="4412708"/>
              <a:ext cx="1732046" cy="548383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Back-end database server</a:t>
              </a:r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357304" y="5113491"/>
              <a:ext cx="1732046" cy="548383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Back-end database server</a:t>
              </a:r>
              <a:endParaRPr lang="en-US" dirty="0">
                <a:latin typeface="Gill Sans MT"/>
                <a:cs typeface="Gill Sans M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357304" y="6174158"/>
              <a:ext cx="1732046" cy="548383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"/>
                  <a:cs typeface="Gill Sans MT"/>
                </a:rPr>
                <a:t>Back-end database server</a:t>
              </a:r>
              <a:endParaRPr lang="en-US" dirty="0">
                <a:latin typeface="Gill Sans MT"/>
                <a:cs typeface="Gill Sans MT"/>
              </a:endParaRPr>
            </a:p>
          </p:txBody>
        </p:sp>
        <p:cxnSp>
          <p:nvCxnSpPr>
            <p:cNvPr id="25" name="Straight Arrow Connector 24"/>
            <p:cNvCxnSpPr>
              <a:stCxn id="22" idx="1"/>
              <a:endCxn id="21" idx="3"/>
            </p:cNvCxnSpPr>
            <p:nvPr/>
          </p:nvCxnSpPr>
          <p:spPr bwMode="auto">
            <a:xfrm flipH="1">
              <a:off x="2992728" y="4686900"/>
              <a:ext cx="2364576" cy="84548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3" idx="1"/>
              <a:endCxn id="21" idx="3"/>
            </p:cNvCxnSpPr>
            <p:nvPr/>
          </p:nvCxnSpPr>
          <p:spPr bwMode="auto">
            <a:xfrm flipH="1">
              <a:off x="2992728" y="5387683"/>
              <a:ext cx="2364576" cy="1447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24" idx="1"/>
              <a:endCxn id="21" idx="3"/>
            </p:cNvCxnSpPr>
            <p:nvPr/>
          </p:nvCxnSpPr>
          <p:spPr bwMode="auto">
            <a:xfrm flipH="1" flipV="1">
              <a:off x="2992728" y="5532383"/>
              <a:ext cx="2364576" cy="91596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57654" y="4412708"/>
              <a:ext cx="17536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latin typeface="Gill Sans MT"/>
                  <a:cs typeface="Gill Sans MT"/>
                </a:rPr>
                <a:t>2. Aggregate</a:t>
              </a:r>
              <a:endParaRPr lang="en-US" sz="2500" b="0" dirty="0" smtClean="0">
                <a:latin typeface="Gill Sans MT"/>
                <a:cs typeface="Gill Sans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37884" y="5566946"/>
              <a:ext cx="3642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0" dirty="0" smtClean="0">
                  <a:latin typeface="Gill Sans MT"/>
                  <a:cs typeface="Gill Sans MT"/>
                </a:rPr>
                <a:t>...</a:t>
              </a:r>
              <a:endParaRPr lang="en-US" sz="2500" b="0" dirty="0" smtClean="0"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27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74650" y="1524000"/>
            <a:ext cx="8388350" cy="4953000"/>
          </a:xfrm>
        </p:spPr>
        <p:txBody>
          <a:bodyPr/>
          <a:lstStyle/>
          <a:p>
            <a:r>
              <a:rPr lang="en-US" dirty="0" smtClean="0"/>
              <a:t>By default: </a:t>
            </a:r>
            <a:r>
              <a:rPr lang="en-US" sz="2000" dirty="0" smtClean="0">
                <a:latin typeface="Monaco"/>
                <a:cs typeface="Monaco"/>
              </a:rPr>
              <a:t>read() / </a:t>
            </a:r>
            <a:r>
              <a:rPr lang="en-US" sz="2000" dirty="0" err="1" smtClean="0">
                <a:latin typeface="Monaco"/>
                <a:cs typeface="Monaco"/>
              </a:rPr>
              <a:t>fread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E85810"/>
                </a:solidFill>
              </a:rPr>
              <a:t>blocking </a:t>
            </a:r>
            <a:r>
              <a:rPr lang="en-US" dirty="0" smtClean="0"/>
              <a:t>calls.</a:t>
            </a:r>
          </a:p>
          <a:p>
            <a:pPr lvl="1"/>
            <a:r>
              <a:rPr lang="en-US" dirty="0" smtClean="0"/>
              <a:t>…if no data is available, the process will be moved to the BLOCKED state until data is available.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order to </a:t>
            </a:r>
            <a:r>
              <a:rPr lang="en-US" sz="2000" dirty="0" smtClean="0">
                <a:latin typeface="Monaco"/>
                <a:cs typeface="Monaco"/>
              </a:rPr>
              <a:t>read()</a:t>
            </a:r>
            <a:r>
              <a:rPr lang="en-US" dirty="0" smtClean="0"/>
              <a:t> from multiple files in one thread at one time, </a:t>
            </a:r>
            <a:r>
              <a:rPr lang="en-US" dirty="0" smtClean="0">
                <a:solidFill>
                  <a:srgbClr val="E85810"/>
                </a:solidFill>
              </a:rPr>
              <a:t>I/O multiplexing </a:t>
            </a:r>
            <a:r>
              <a:rPr lang="en-US" dirty="0" smtClean="0"/>
              <a:t>is required.</a:t>
            </a:r>
          </a:p>
          <a:p>
            <a:pPr lvl="1"/>
            <a:r>
              <a:rPr lang="en-US" b="1" dirty="0" err="1" smtClean="0">
                <a:latin typeface="Monaco"/>
                <a:cs typeface="Monaco"/>
              </a:rPr>
              <a:t>epoll</a:t>
            </a:r>
            <a:r>
              <a:rPr lang="en-US" b="1" dirty="0" smtClean="0">
                <a:latin typeface="Monaco"/>
                <a:cs typeface="Monaco"/>
              </a:rPr>
              <a:t>()</a:t>
            </a:r>
            <a:r>
              <a:rPr lang="en-US" b="1" dirty="0" smtClean="0"/>
              <a:t>:</a:t>
            </a:r>
            <a:r>
              <a:rPr lang="en-US" dirty="0" smtClean="0"/>
              <a:t> monitor multiple file descriptors, waiting until one or more of the file descriptors become “ready</a:t>
            </a:r>
            <a:r>
              <a:rPr lang="en-US" dirty="0" smtClean="0"/>
              <a:t>”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511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epoll()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74650" y="1524000"/>
            <a:ext cx="8388350" cy="4953000"/>
          </a:xfrm>
        </p:spPr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epoll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Create an </a:t>
            </a:r>
            <a:r>
              <a:rPr lang="en-US" dirty="0" err="1" smtClean="0"/>
              <a:t>epoll</a:t>
            </a:r>
            <a:r>
              <a:rPr lang="en-US" dirty="0" smtClean="0"/>
              <a:t> instance via </a:t>
            </a:r>
            <a:r>
              <a:rPr lang="en-US" dirty="0" err="1" smtClean="0">
                <a:solidFill>
                  <a:srgbClr val="EF5B00"/>
                </a:solidFill>
                <a:latin typeface="Monaco"/>
                <a:cs typeface="Monaco"/>
              </a:rPr>
              <a:t>epoll_create</a:t>
            </a:r>
            <a:r>
              <a:rPr lang="en-US" dirty="0" smtClean="0">
                <a:solidFill>
                  <a:srgbClr val="EF5B00"/>
                </a:solidFill>
                <a:latin typeface="Monaco"/>
                <a:cs typeface="Monaco"/>
              </a:rPr>
              <a:t>()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Register each file descriptor to watch via </a:t>
            </a:r>
            <a:r>
              <a:rPr lang="en-US" dirty="0" err="1" smtClean="0">
                <a:solidFill>
                  <a:srgbClr val="EF5B00"/>
                </a:solidFill>
                <a:latin typeface="Monaco"/>
                <a:cs typeface="Monaco"/>
              </a:rPr>
              <a:t>epoll_ctl</a:t>
            </a:r>
            <a:r>
              <a:rPr lang="en-US" dirty="0" smtClean="0">
                <a:solidFill>
                  <a:srgbClr val="EF5B00"/>
                </a:solidFill>
                <a:latin typeface="Monaco"/>
                <a:cs typeface="Monaco"/>
              </a:rPr>
              <a:t>()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EF5B00"/>
                </a:solidFill>
                <a:latin typeface="Monaco"/>
                <a:cs typeface="Monaco"/>
              </a:rPr>
              <a:t>epoll_wait</a:t>
            </a:r>
            <a:r>
              <a:rPr lang="en-US" dirty="0" smtClean="0">
                <a:solidFill>
                  <a:srgbClr val="EF5B00"/>
                </a:solidFill>
                <a:latin typeface="Monaco"/>
                <a:cs typeface="Monaco"/>
              </a:rPr>
              <a:t>()</a:t>
            </a:r>
            <a:r>
              <a:rPr lang="en-US" dirty="0" smtClean="0"/>
              <a:t> to block until an </a:t>
            </a:r>
            <a:r>
              <a:rPr lang="en-US" dirty="0" err="1" smtClean="0"/>
              <a:t>fd</a:t>
            </a:r>
            <a:r>
              <a:rPr lang="en-US" dirty="0" smtClean="0"/>
              <a:t> is ready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 Linux, </a:t>
            </a:r>
            <a:r>
              <a:rPr lang="en-US" dirty="0" err="1" smtClean="0"/>
              <a:t>epoll</a:t>
            </a:r>
            <a:r>
              <a:rPr lang="en-US" dirty="0" smtClean="0"/>
              <a:t> r</a:t>
            </a:r>
            <a:r>
              <a:rPr lang="en-US" dirty="0" smtClean="0"/>
              <a:t>eplaces both </a:t>
            </a:r>
            <a:r>
              <a:rPr lang="en-US" sz="2100" dirty="0" smtClean="0">
                <a:latin typeface="Monaco"/>
                <a:cs typeface="Monaco"/>
              </a:rPr>
              <a:t>select()</a:t>
            </a:r>
            <a:r>
              <a:rPr lang="en-US" dirty="0" smtClean="0"/>
              <a:t> and </a:t>
            </a:r>
            <a:r>
              <a:rPr lang="en-US" sz="2100" dirty="0" smtClean="0">
                <a:latin typeface="Monaco"/>
                <a:cs typeface="Monaco"/>
              </a:rPr>
              <a:t>poll()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2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lecture.thmx</Template>
  <TotalTime>7056</TotalTime>
  <Words>596</Words>
  <Application>Microsoft Macintosh PowerPoint</Application>
  <PresentationFormat>On-screen Show (4:3)</PresentationFormat>
  <Paragraphs>107</Paragraphs>
  <Slides>13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Orange lecture</vt:lpstr>
      <vt:lpstr>I/O Multiplexing</vt:lpstr>
      <vt:lpstr>Announcements</vt:lpstr>
      <vt:lpstr>Review: Interprocess communication</vt:lpstr>
      <vt:lpstr>SurveyMonkey</vt:lpstr>
      <vt:lpstr>Review: FIFOs and dup()</vt:lpstr>
      <vt:lpstr>I/O Multiplexing: epoll</vt:lpstr>
      <vt:lpstr>Partition/aggregate pattern</vt:lpstr>
      <vt:lpstr>I/O Multiplexing</vt:lpstr>
      <vt:lpstr>epoll() Overview</vt:lpstr>
      <vt:lpstr>epoll() Overview</vt:lpstr>
      <vt:lpstr>epoll() Example</vt:lpstr>
      <vt:lpstr>epoll() Example (switch to code...)</vt:lpstr>
      <vt:lpstr>Waiting for any one of a set of inputs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Synchronization</dc:title>
  <dc:creator>Philip Godfrey</dc:creator>
  <cp:lastModifiedBy>Philip Godfrey</cp:lastModifiedBy>
  <cp:revision>481</cp:revision>
  <cp:lastPrinted>2012-04-06T10:56:23Z</cp:lastPrinted>
  <dcterms:created xsi:type="dcterms:W3CDTF">2012-03-12T04:23:55Z</dcterms:created>
  <dcterms:modified xsi:type="dcterms:W3CDTF">2014-04-09T10:58:20Z</dcterms:modified>
</cp:coreProperties>
</file>