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2"/>
  </p:notesMasterIdLst>
  <p:sldIdLst>
    <p:sldId id="257" r:id="rId2"/>
    <p:sldId id="635" r:id="rId3"/>
    <p:sldId id="636" r:id="rId4"/>
    <p:sldId id="637" r:id="rId5"/>
    <p:sldId id="651" r:id="rId6"/>
    <p:sldId id="638" r:id="rId7"/>
    <p:sldId id="639" r:id="rId8"/>
    <p:sldId id="640" r:id="rId9"/>
    <p:sldId id="646" r:id="rId10"/>
    <p:sldId id="647" r:id="rId11"/>
    <p:sldId id="641" r:id="rId12"/>
    <p:sldId id="642" r:id="rId13"/>
    <p:sldId id="643" r:id="rId14"/>
    <p:sldId id="644" r:id="rId15"/>
    <p:sldId id="645" r:id="rId16"/>
    <p:sldId id="648" r:id="rId17"/>
    <p:sldId id="649" r:id="rId18"/>
    <p:sldId id="652" r:id="rId19"/>
    <p:sldId id="650" r:id="rId20"/>
    <p:sldId id="65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F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26" autoAdjust="0"/>
    <p:restoredTop sz="83820" autoAdjust="0"/>
  </p:normalViewPr>
  <p:slideViewPr>
    <p:cSldViewPr snapToGrid="0" snapToObjects="1">
      <p:cViewPr varScale="1">
        <p:scale>
          <a:sx n="72" d="100"/>
          <a:sy n="72" d="100"/>
        </p:scale>
        <p:origin x="-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52CE7-4774-CA43-9A9C-CC2060843298}" type="datetimeFigureOut">
              <a:rPr lang="en-US" smtClean="0"/>
              <a:t>4/16/14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A69CB-4233-3440-95E2-D1EA89432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6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E5D-08B0-FD4C-810C-A4470B8AF5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2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/ Http</a:t>
            </a:r>
          </a:p>
          <a:p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SNMP / email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A69CB-4233-3440-95E2-D1EA894328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A69CB-4233-3440-95E2-D1EA894328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28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basically we’re dealing with physics. What are some of the physical media we operate over?</a:t>
            </a:r>
          </a:p>
          <a:p>
            <a:r>
              <a:rPr lang="en-US" dirty="0" smtClean="0"/>
              <a:t>Air (radio), light in glass</a:t>
            </a:r>
            <a:r>
              <a:rPr lang="en-US" baseline="0" dirty="0" smtClean="0"/>
              <a:t> fiber, copper cables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A69CB-4233-3440-95E2-D1EA894328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14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ifconfig</a:t>
            </a:r>
            <a:r>
              <a:rPr lang="en-US" dirty="0" smtClean="0"/>
              <a:t>, talk about MAC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A69CB-4233-3440-95E2-D1EA894328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5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Traceroute</a:t>
            </a:r>
            <a:r>
              <a:rPr lang="en-US" dirty="0" smtClean="0"/>
              <a:t> demo?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A69CB-4233-3440-95E2-D1EA894328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Museo 500"/>
                <a:cs typeface="Museo 50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latin typeface="Gill Sans MT"/>
                <a:cs typeface="Gill Sans M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382000" cy="1362075"/>
          </a:xfrm>
        </p:spPr>
        <p:txBody>
          <a:bodyPr anchor="t"/>
          <a:lstStyle>
            <a:lvl1pPr algn="ctr">
              <a:defRPr sz="4000" b="1" cap="none">
                <a:solidFill>
                  <a:srgbClr val="EE6E12"/>
                </a:solidFill>
                <a:latin typeface="Museo 500"/>
                <a:cs typeface="Museo 50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4091" y="1524000"/>
            <a:ext cx="8388909" cy="4953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6150" y="64770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5600" y="6477000"/>
            <a:ext cx="3810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University of Illinois CS 241 Staff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FCE2DEA-8E42-4943-B253-1C8D96BF19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0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42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pitchFamily="-96" charset="-128"/>
                <a:cs typeface="Gill Sans MT"/>
              </a:rPr>
              <a:pPr/>
              <a:t>‹#›</a:t>
            </a:fld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74090" y="1524000"/>
            <a:ext cx="838891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More text</a:t>
            </a:r>
          </a:p>
          <a:p>
            <a:pPr lvl="2"/>
            <a:r>
              <a:rPr lang="en-US" dirty="0" smtClean="0"/>
              <a:t>Still more text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EE6E12"/>
          </a:solidFill>
          <a:latin typeface="Museo 500"/>
          <a:ea typeface="+mj-ea"/>
          <a:cs typeface="Museo 50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0" indent="0" algn="l" rtl="0" eaLnBrk="1" fontAlgn="base" hangingPunct="1">
        <a:spcBef>
          <a:spcPts val="1800"/>
        </a:spcBef>
        <a:spcAft>
          <a:spcPct val="0"/>
        </a:spcAft>
        <a:buClr>
          <a:schemeClr val="bg1"/>
        </a:buClr>
        <a:buSzPct val="25000"/>
        <a:buFont typeface="Arial"/>
        <a:buNone/>
        <a:defRPr sz="2500" b="0">
          <a:solidFill>
            <a:schemeClr val="tx1"/>
          </a:solidFill>
          <a:latin typeface="Gill Sans MT"/>
          <a:ea typeface="+mn-ea"/>
          <a:cs typeface="Gill Sans MT"/>
        </a:defRPr>
      </a:lvl1pPr>
      <a:lvl2pPr marL="715963" indent="-273050" algn="l" rtl="0" eaLnBrk="1" fontAlgn="base" hangingPunct="1">
        <a:spcBef>
          <a:spcPts val="480"/>
        </a:spcBef>
        <a:spcAft>
          <a:spcPct val="0"/>
        </a:spcAft>
        <a:buClrTx/>
        <a:buSzPct val="110000"/>
        <a:buFont typeface="Arial"/>
        <a:buChar char="•"/>
        <a:defRPr sz="2000" baseline="0">
          <a:solidFill>
            <a:schemeClr val="tx1"/>
          </a:solidFill>
          <a:latin typeface="Gill Sans MT"/>
          <a:cs typeface="Gill Sans M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 baseline="0">
          <a:solidFill>
            <a:schemeClr val="tx1"/>
          </a:solidFill>
          <a:latin typeface="Gill Sans MT"/>
          <a:cs typeface="Gill Sans M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"/>
          <a:cs typeface="Gill San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"/>
          <a:cs typeface="Gill San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Networking</a:t>
            </a:r>
            <a:endParaRPr lang="en-US" dirty="0"/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4425018" cy="2971800"/>
          </a:xfrm>
        </p:spPr>
        <p:txBody>
          <a:bodyPr>
            <a:normAutofit/>
          </a:bodyPr>
          <a:lstStyle/>
          <a:p>
            <a:r>
              <a:rPr lang="en-US" dirty="0"/>
              <a:t>CS 241</a:t>
            </a:r>
          </a:p>
          <a:p>
            <a:r>
              <a:rPr lang="en-US" dirty="0" smtClean="0"/>
              <a:t>April </a:t>
            </a:r>
            <a:r>
              <a:rPr lang="en-US" dirty="0" smtClean="0"/>
              <a:t>16, </a:t>
            </a:r>
            <a:r>
              <a:rPr lang="en-US" dirty="0" smtClean="0"/>
              <a:t>2014</a:t>
            </a:r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University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Illinois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089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71475"/>
            <a:ext cx="8388350" cy="762000"/>
          </a:xfrm>
        </p:spPr>
        <p:txBody>
          <a:bodyPr/>
          <a:lstStyle/>
          <a:p>
            <a:r>
              <a:rPr lang="en-US" dirty="0" smtClean="0"/>
              <a:t>Physical transmission media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58236" y="6505177"/>
            <a:ext cx="2585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Gill Sans MT"/>
                <a:cs typeface="Gill Sans MT"/>
              </a:rPr>
              <a:t>[Wikimedia user </a:t>
            </a:r>
            <a:r>
              <a:rPr lang="en-US" sz="1600" b="0" dirty="0" err="1" smtClean="0">
                <a:solidFill>
                  <a:schemeClr val="bg1">
                    <a:lumMod val="50000"/>
                  </a:schemeClr>
                </a:solidFill>
                <a:latin typeface="Gill Sans MT"/>
                <a:cs typeface="Gill Sans MT"/>
              </a:rPr>
              <a:t>Timwether</a:t>
            </a: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Gill Sans MT"/>
                <a:cs typeface="Gill Sans MT"/>
              </a:rPr>
              <a:t>]</a:t>
            </a:r>
            <a:endParaRPr lang="en-US" sz="1600" b="0" dirty="0" smtClean="0">
              <a:solidFill>
                <a:schemeClr val="bg1">
                  <a:lumMod val="50000"/>
                </a:schemeClr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191876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7465560" y="3111462"/>
            <a:ext cx="1600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773400" y="2050298"/>
            <a:ext cx="609600" cy="609600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6621000" y="1897898"/>
            <a:ext cx="914400" cy="914400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6468600" y="1745498"/>
            <a:ext cx="1219200" cy="1219200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68600" y="1745498"/>
            <a:ext cx="609600" cy="12954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6925800" y="2202698"/>
            <a:ext cx="304800" cy="3048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7764000" y="2736098"/>
            <a:ext cx="609600" cy="609600"/>
          </a:xfrm>
          <a:prstGeom prst="ellips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7611600" y="2583698"/>
            <a:ext cx="914400" cy="914400"/>
          </a:xfrm>
          <a:prstGeom prst="ellips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7459200" y="2431298"/>
            <a:ext cx="1219200" cy="1219200"/>
          </a:xfrm>
          <a:prstGeom prst="ellips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306800" y="3040898"/>
            <a:ext cx="1600200" cy="6096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7916400" y="2888498"/>
            <a:ext cx="304800" cy="304800"/>
          </a:xfrm>
          <a:prstGeom prst="ellipse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7840200" y="2050298"/>
            <a:ext cx="304800" cy="304800"/>
          </a:xfrm>
          <a:prstGeom prst="ellips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Layer 2: Data 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9800" y="1164316"/>
            <a:ext cx="6477000" cy="538888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Data Link Layer </a:t>
            </a:r>
            <a:r>
              <a:rPr lang="en-US" dirty="0" smtClean="0"/>
              <a:t>sends and receives packets on a transmission medium.</a:t>
            </a:r>
            <a:endParaRPr lang="en-US" dirty="0" smtClean="0"/>
          </a:p>
          <a:p>
            <a:pPr lvl="1"/>
            <a:r>
              <a:rPr lang="en-US" dirty="0" smtClean="0"/>
              <a:t>Consider Wi-Fi:</a:t>
            </a:r>
          </a:p>
          <a:p>
            <a:pPr lvl="2"/>
            <a:r>
              <a:rPr lang="en-US" dirty="0" smtClean="0"/>
              <a:t>Every </a:t>
            </a:r>
            <a:r>
              <a:rPr lang="en-US" dirty="0" smtClean="0"/>
              <a:t>computer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is connected</a:t>
            </a:r>
            <a:br>
              <a:rPr lang="en-US" dirty="0" smtClean="0"/>
            </a:br>
            <a:r>
              <a:rPr lang="en-US" dirty="0" smtClean="0"/>
              <a:t>to a </a:t>
            </a:r>
            <a:r>
              <a:rPr lang="en-US" dirty="0" err="1" smtClean="0"/>
              <a:t>wi-fi</a:t>
            </a:r>
            <a:r>
              <a:rPr lang="en-US" dirty="0" smtClean="0"/>
              <a:t> access</a:t>
            </a:r>
            <a:br>
              <a:rPr lang="en-US" dirty="0" smtClean="0"/>
            </a:br>
            <a:r>
              <a:rPr lang="en-US" dirty="0" smtClean="0"/>
              <a:t>point uses the same channel: </a:t>
            </a:r>
            <a:r>
              <a:rPr lang="en-US" b="1" dirty="0" smtClean="0"/>
              <a:t>every computer hears every other computer!</a:t>
            </a:r>
          </a:p>
          <a:p>
            <a:pPr lvl="2"/>
            <a:r>
              <a:rPr lang="en-US" i="1" dirty="0" smtClean="0"/>
              <a:t>How do we know the data that is coming in is for us, not for our neighbor</a:t>
            </a:r>
            <a:r>
              <a:rPr lang="en-US" i="1" dirty="0" smtClean="0"/>
              <a:t>?</a:t>
            </a:r>
            <a:endParaRPr lang="en-US" dirty="0" smtClean="0"/>
          </a:p>
          <a:p>
            <a:r>
              <a:rPr lang="en-US" sz="2800" u="sng" dirty="0" smtClean="0"/>
              <a:t>Provides</a:t>
            </a:r>
            <a:r>
              <a:rPr lang="en-US" sz="2800" dirty="0" smtClean="0"/>
              <a:t>: </a:t>
            </a:r>
            <a:r>
              <a:rPr lang="en-US" sz="2800" dirty="0" smtClean="0"/>
              <a:t>Send/receive packets on a “wire”</a:t>
            </a:r>
          </a:p>
          <a:p>
            <a:r>
              <a:rPr lang="en-US" sz="2800" dirty="0" smtClean="0"/>
              <a:t>Key problems:</a:t>
            </a:r>
          </a:p>
          <a:p>
            <a:pPr lvl="1"/>
            <a:r>
              <a:rPr lang="en-US" sz="2300" dirty="0" smtClean="0"/>
              <a:t>Framing, errors</a:t>
            </a:r>
          </a:p>
          <a:p>
            <a:pPr lvl="1"/>
            <a:r>
              <a:rPr lang="en-US" sz="2300" dirty="0" smtClean="0"/>
              <a:t>Addressing, resource contention</a:t>
            </a:r>
            <a:endParaRPr lang="en-US" sz="230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228600" y="46482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Physical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8600" y="40386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Data Link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8600" y="34290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Network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8600" y="28194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Transport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8600" y="22098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Application</a:t>
            </a:r>
            <a:endParaRPr lang="en-US" dirty="0">
              <a:latin typeface="Gill Sans MT"/>
              <a:cs typeface="Gill Sans MT"/>
            </a:endParaRPr>
          </a:p>
        </p:txBody>
      </p:sp>
      <p:cxnSp>
        <p:nvCxnSpPr>
          <p:cNvPr id="36" name="Straight Arrow Connector 35"/>
          <p:cNvCxnSpPr>
            <a:stCxn id="31" idx="0"/>
            <a:endCxn id="32" idx="2"/>
          </p:cNvCxnSpPr>
          <p:nvPr/>
        </p:nvCxnSpPr>
        <p:spPr>
          <a:xfrm flipV="1">
            <a:off x="1104900" y="4419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0"/>
            <a:endCxn id="33" idx="2"/>
          </p:cNvCxnSpPr>
          <p:nvPr/>
        </p:nvCxnSpPr>
        <p:spPr>
          <a:xfrm flipV="1">
            <a:off x="1104900" y="3810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0"/>
            <a:endCxn id="34" idx="2"/>
          </p:cNvCxnSpPr>
          <p:nvPr/>
        </p:nvCxnSpPr>
        <p:spPr>
          <a:xfrm flipV="1">
            <a:off x="1104900" y="3200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0"/>
          </p:cNvCxnSpPr>
          <p:nvPr/>
        </p:nvCxnSpPr>
        <p:spPr>
          <a:xfrm flipV="1">
            <a:off x="1104900" y="2590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ight Arrow 39"/>
          <p:cNvSpPr/>
          <p:nvPr/>
        </p:nvSpPr>
        <p:spPr>
          <a:xfrm>
            <a:off x="35011" y="4038600"/>
            <a:ext cx="457200" cy="381000"/>
          </a:xfrm>
          <a:prstGeom prst="rightArrow">
            <a:avLst/>
          </a:prstGeom>
          <a:solidFill>
            <a:srgbClr val="EF5B00"/>
          </a:solidFill>
          <a:ln>
            <a:solidFill>
              <a:srgbClr val="EF5B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5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Layer 2: Data Link Layer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066800" y="1371600"/>
            <a:ext cx="2209800" cy="4572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Network Node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66800" y="3124200"/>
            <a:ext cx="2209800" cy="4572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Network Node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66800" y="4876800"/>
            <a:ext cx="2209800" cy="4572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Network Node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1905000" y="1905000"/>
            <a:ext cx="533400" cy="1143000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1905000" y="3657600"/>
            <a:ext cx="533400" cy="1143000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19400" y="1981200"/>
            <a:ext cx="8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Packet: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cs typeface="Gill Sans M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124200" y="2286000"/>
            <a:ext cx="5562600" cy="45720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Data Link Packet</a:t>
            </a:r>
            <a:endParaRPr kumimoji="0" lang="en-US" sz="1800" b="0" i="0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53000" y="2667000"/>
            <a:ext cx="3733800" cy="38100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Payload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43200" y="3733800"/>
            <a:ext cx="8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Packet: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cs typeface="Gill Sans M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19600" y="3124200"/>
            <a:ext cx="422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New data link layer between every link!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…but the “payload” remains the same.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cs typeface="Gill Sans M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24200" y="2667000"/>
            <a:ext cx="1828800" cy="38100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Layer 2 Header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124200" y="4038600"/>
            <a:ext cx="5562600" cy="457200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Data Link Packet</a:t>
            </a:r>
            <a:endParaRPr kumimoji="0" lang="en-US" sz="1800" b="0" i="0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53000" y="4419600"/>
            <a:ext cx="3733800" cy="38100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Payload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24200" y="4419600"/>
            <a:ext cx="1828800" cy="381000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Layer 2 Header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3369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Layer 3: 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9800" y="1199600"/>
            <a:ext cx="6477000" cy="5353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Network Layer</a:t>
            </a:r>
            <a:r>
              <a:rPr lang="en-US" dirty="0" smtClean="0"/>
              <a:t> provides host-to-host </a:t>
            </a:r>
            <a:r>
              <a:rPr lang="en-US" dirty="0" smtClean="0"/>
              <a:t>communications across many “hops”.</a:t>
            </a:r>
            <a:endParaRPr lang="en-US" dirty="0" smtClean="0"/>
          </a:p>
          <a:p>
            <a:pPr lvl="1"/>
            <a:r>
              <a:rPr lang="en-US" dirty="0" smtClean="0"/>
              <a:t>One </a:t>
            </a:r>
            <a:r>
              <a:rPr lang="en-US" dirty="0" smtClean="0"/>
              <a:t>protocol: </a:t>
            </a:r>
            <a:r>
              <a:rPr lang="en-US" dirty="0" smtClean="0"/>
              <a:t>IP  (IPv4 and IPv6)</a:t>
            </a:r>
          </a:p>
          <a:p>
            <a:pPr lvl="1"/>
            <a:endParaRPr lang="en-US" dirty="0"/>
          </a:p>
          <a:p>
            <a:r>
              <a:rPr lang="en-US" u="sng" dirty="0" smtClean="0"/>
              <a:t>Provides</a:t>
            </a:r>
            <a:r>
              <a:rPr lang="en-US" dirty="0" smtClean="0"/>
              <a:t>: Information on the source and destination</a:t>
            </a:r>
            <a:r>
              <a:rPr lang="en-US" i="1" dirty="0" smtClean="0"/>
              <a:t> </a:t>
            </a:r>
            <a:r>
              <a:rPr lang="en-US" b="1" dirty="0" smtClean="0"/>
              <a:t>host</a:t>
            </a:r>
            <a:r>
              <a:rPr lang="en-US" i="1" dirty="0" smtClean="0"/>
              <a:t>.</a:t>
            </a:r>
            <a:endParaRPr lang="en-US" dirty="0" smtClean="0"/>
          </a:p>
          <a:p>
            <a:pPr lvl="1"/>
            <a:r>
              <a:rPr lang="en-US" i="1" dirty="0" smtClean="0"/>
              <a:t>Where should this packet go?</a:t>
            </a:r>
          </a:p>
          <a:p>
            <a:pPr lvl="1"/>
            <a:r>
              <a:rPr lang="en-US" i="1" dirty="0" smtClean="0"/>
              <a:t>Who sent this packet in the first place</a:t>
            </a:r>
            <a:r>
              <a:rPr lang="en-US" i="1" dirty="0" smtClean="0"/>
              <a:t>?</a:t>
            </a:r>
          </a:p>
          <a:p>
            <a:r>
              <a:rPr lang="en-US" dirty="0" smtClean="0"/>
              <a:t>Key problems:</a:t>
            </a:r>
          </a:p>
          <a:p>
            <a:pPr lvl="1"/>
            <a:r>
              <a:rPr lang="en-US" dirty="0" smtClean="0"/>
              <a:t>Addressing</a:t>
            </a:r>
          </a:p>
          <a:p>
            <a:pPr lvl="1"/>
            <a:r>
              <a:rPr lang="en-US" dirty="0" smtClean="0"/>
              <a:t>Heterogeneous transmission media</a:t>
            </a:r>
          </a:p>
          <a:p>
            <a:pPr lvl="1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8600" y="46482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Physical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" y="40386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Data Link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8600" y="34290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Network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600" y="28194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Transport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22098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Application</a:t>
            </a:r>
            <a:endParaRPr lang="en-US" dirty="0">
              <a:latin typeface="Gill Sans MT"/>
              <a:cs typeface="Gill Sans MT"/>
            </a:endParaRPr>
          </a:p>
        </p:txBody>
      </p:sp>
      <p:cxnSp>
        <p:nvCxnSpPr>
          <p:cNvPr id="26" name="Straight Arrow Connector 25"/>
          <p:cNvCxnSpPr>
            <a:stCxn id="18" idx="0"/>
            <a:endCxn id="20" idx="2"/>
          </p:cNvCxnSpPr>
          <p:nvPr/>
        </p:nvCxnSpPr>
        <p:spPr>
          <a:xfrm flipV="1">
            <a:off x="1104900" y="4419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0"/>
            <a:endCxn id="21" idx="2"/>
          </p:cNvCxnSpPr>
          <p:nvPr/>
        </p:nvCxnSpPr>
        <p:spPr>
          <a:xfrm flipV="1">
            <a:off x="1104900" y="3810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  <a:endCxn id="23" idx="2"/>
          </p:cNvCxnSpPr>
          <p:nvPr/>
        </p:nvCxnSpPr>
        <p:spPr>
          <a:xfrm flipV="1">
            <a:off x="1104900" y="3200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0"/>
          </p:cNvCxnSpPr>
          <p:nvPr/>
        </p:nvCxnSpPr>
        <p:spPr>
          <a:xfrm flipV="1">
            <a:off x="1104900" y="2590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5011" y="3438806"/>
            <a:ext cx="457200" cy="381000"/>
          </a:xfrm>
          <a:prstGeom prst="rightArrow">
            <a:avLst/>
          </a:prstGeom>
          <a:solidFill>
            <a:srgbClr val="EF5B00"/>
          </a:solidFill>
          <a:ln>
            <a:solidFill>
              <a:srgbClr val="EF5B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5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Layer 4: 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9800" y="914400"/>
            <a:ext cx="6477000" cy="5638800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b="1" dirty="0" smtClean="0"/>
              <a:t>Transport Layer</a:t>
            </a:r>
            <a:r>
              <a:rPr lang="en-US" sz="2800" dirty="0" smtClean="0"/>
              <a:t> provides process-to-process communications.</a:t>
            </a:r>
          </a:p>
          <a:p>
            <a:pPr lvl="1"/>
            <a:r>
              <a:rPr lang="en-US" sz="2400" dirty="0" smtClean="0"/>
              <a:t>Two main protocols: TCP and </a:t>
            </a:r>
            <a:r>
              <a:rPr lang="en-US" sz="2400" dirty="0" smtClean="0"/>
              <a:t>UDP</a:t>
            </a:r>
            <a:endParaRPr lang="en-US" dirty="0"/>
          </a:p>
          <a:p>
            <a:r>
              <a:rPr lang="en-US" sz="2800" u="sng" dirty="0" smtClean="0"/>
              <a:t>Provides</a:t>
            </a:r>
            <a:r>
              <a:rPr lang="en-US" sz="2800" dirty="0" smtClean="0"/>
              <a:t>: Information on the source and destination</a:t>
            </a:r>
            <a:r>
              <a:rPr lang="en-US" sz="2800" i="1" dirty="0" smtClean="0"/>
              <a:t> </a:t>
            </a:r>
            <a:r>
              <a:rPr lang="en-US" sz="2800" b="1" dirty="0" smtClean="0"/>
              <a:t>process</a:t>
            </a:r>
            <a:r>
              <a:rPr lang="en-US" sz="2800" i="1" dirty="0" smtClean="0"/>
              <a:t>… and much more.</a:t>
            </a:r>
            <a:endParaRPr lang="en-US" sz="2800" dirty="0" smtClean="0"/>
          </a:p>
          <a:p>
            <a:pPr lvl="1"/>
            <a:r>
              <a:rPr lang="en-US" sz="2400" dirty="0" smtClean="0"/>
              <a:t>Uses </a:t>
            </a:r>
            <a:r>
              <a:rPr lang="en-US" sz="2400" dirty="0" smtClean="0"/>
              <a:t>“network ports”, a globally shared resource on a system that associates a </a:t>
            </a:r>
            <a:r>
              <a:rPr lang="en-US" sz="2400" b="1" dirty="0" smtClean="0"/>
              <a:t>port number</a:t>
            </a:r>
            <a:r>
              <a:rPr lang="en-US" sz="2400" dirty="0" smtClean="0"/>
              <a:t> with a process.</a:t>
            </a:r>
          </a:p>
          <a:p>
            <a:pPr lvl="1"/>
            <a:r>
              <a:rPr lang="en-US" sz="2400" dirty="0" smtClean="0"/>
              <a:t>The process making the connection to a remote process needs to know the port number the remote process is listening on</a:t>
            </a:r>
            <a:r>
              <a:rPr lang="en-US" sz="2400" dirty="0" smtClean="0"/>
              <a:t>.</a:t>
            </a:r>
          </a:p>
          <a:p>
            <a:r>
              <a:rPr lang="en-US" sz="2900" dirty="0" smtClean="0"/>
              <a:t>Key problems:</a:t>
            </a:r>
          </a:p>
          <a:p>
            <a:pPr lvl="1"/>
            <a:r>
              <a:rPr lang="en-US" sz="2400" dirty="0" smtClean="0"/>
              <a:t>Process multiplexing, reliability, congestion...</a:t>
            </a:r>
            <a:endParaRPr lang="en-US" sz="24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228600" y="46482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Physical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" y="40386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Data Link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8600" y="34290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Network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600" y="28194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Transport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22098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Application</a:t>
            </a:r>
            <a:endParaRPr lang="en-US" dirty="0">
              <a:latin typeface="Gill Sans MT"/>
              <a:cs typeface="Gill Sans MT"/>
            </a:endParaRPr>
          </a:p>
        </p:txBody>
      </p:sp>
      <p:cxnSp>
        <p:nvCxnSpPr>
          <p:cNvPr id="26" name="Straight Arrow Connector 25"/>
          <p:cNvCxnSpPr>
            <a:stCxn id="18" idx="0"/>
            <a:endCxn id="20" idx="2"/>
          </p:cNvCxnSpPr>
          <p:nvPr/>
        </p:nvCxnSpPr>
        <p:spPr>
          <a:xfrm flipV="1">
            <a:off x="1104900" y="4419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0"/>
            <a:endCxn id="21" idx="2"/>
          </p:cNvCxnSpPr>
          <p:nvPr/>
        </p:nvCxnSpPr>
        <p:spPr>
          <a:xfrm flipV="1">
            <a:off x="1104900" y="3810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  <a:endCxn id="23" idx="2"/>
          </p:cNvCxnSpPr>
          <p:nvPr/>
        </p:nvCxnSpPr>
        <p:spPr>
          <a:xfrm flipV="1">
            <a:off x="1104900" y="3200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0"/>
          </p:cNvCxnSpPr>
          <p:nvPr/>
        </p:nvCxnSpPr>
        <p:spPr>
          <a:xfrm flipV="1">
            <a:off x="1104900" y="2590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5011" y="2821371"/>
            <a:ext cx="457200" cy="381000"/>
          </a:xfrm>
          <a:prstGeom prst="rightArrow">
            <a:avLst/>
          </a:prstGeom>
          <a:solidFill>
            <a:srgbClr val="EF5B00"/>
          </a:solidFill>
          <a:ln>
            <a:solidFill>
              <a:srgbClr val="EF5B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3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TCP vs. UDP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914400"/>
            <a:ext cx="8229600" cy="5486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TCP and UDP both provide process-to-process communications via port numbers.</a:t>
            </a:r>
          </a:p>
          <a:p>
            <a:pPr lvl="1"/>
            <a:r>
              <a:rPr lang="en-US" dirty="0" smtClean="0"/>
              <a:t>That is about all UDP does.  UDP: fast and cheap!</a:t>
            </a:r>
          </a:p>
          <a:p>
            <a:pPr lvl="1"/>
            <a:endParaRPr lang="en-US" dirty="0"/>
          </a:p>
          <a:p>
            <a:r>
              <a:rPr lang="en-US" dirty="0" smtClean="0"/>
              <a:t>TCP provides several convenience features:</a:t>
            </a:r>
          </a:p>
          <a:p>
            <a:pPr lvl="1"/>
            <a:r>
              <a:rPr lang="en-US" dirty="0" smtClean="0"/>
              <a:t>Reliable Transmission:</a:t>
            </a:r>
          </a:p>
          <a:p>
            <a:pPr lvl="2"/>
            <a:r>
              <a:rPr lang="en-US" dirty="0" smtClean="0"/>
              <a:t>Packets will arrive in the order that they were sent</a:t>
            </a:r>
          </a:p>
          <a:p>
            <a:pPr lvl="2"/>
            <a:r>
              <a:rPr lang="en-US" dirty="0" smtClean="0"/>
              <a:t>All packets will arrive (on an active connection)</a:t>
            </a:r>
          </a:p>
          <a:p>
            <a:pPr lvl="2"/>
            <a:r>
              <a:rPr lang="en-US" dirty="0" smtClean="0"/>
              <a:t>All packets will be delivered once (no duplicates)</a:t>
            </a:r>
          </a:p>
          <a:p>
            <a:pPr lvl="1"/>
            <a:r>
              <a:rPr lang="en-US" dirty="0" smtClean="0"/>
              <a:t>Flow and Congestion Control:</a:t>
            </a:r>
          </a:p>
          <a:p>
            <a:pPr lvl="2"/>
            <a:r>
              <a:rPr lang="en-US" dirty="0" smtClean="0"/>
              <a:t>TCP negotiates a rate of transmission between the hosts so the receiver is not overwhelmed with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Application Layer (“layer 7”)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9800" y="1640628"/>
            <a:ext cx="6477000" cy="49125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b="1" dirty="0" smtClean="0"/>
              <a:t>Application Layer</a:t>
            </a:r>
            <a:r>
              <a:rPr lang="en-US" sz="2800" dirty="0" smtClean="0"/>
              <a:t> refers to any communication software and procedures for </a:t>
            </a:r>
            <a:r>
              <a:rPr lang="en-US" sz="2800" dirty="0" smtClean="0"/>
              <a:t>particular applications.</a:t>
            </a:r>
          </a:p>
          <a:p>
            <a:pPr lvl="1"/>
            <a:r>
              <a:rPr lang="en-US" sz="1900" dirty="0" smtClean="0"/>
              <a:t>May actually be composed of many layers</a:t>
            </a:r>
          </a:p>
          <a:p>
            <a:pPr lvl="1"/>
            <a:endParaRPr lang="en-US" sz="1900" dirty="0" smtClean="0"/>
          </a:p>
          <a:p>
            <a:r>
              <a:rPr lang="en-US" sz="2900" dirty="0" smtClean="0"/>
              <a:t>Examples?</a:t>
            </a:r>
            <a:endParaRPr lang="en-US" sz="24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228600" y="46482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Physical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" y="40386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Data Link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8600" y="34290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Network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600" y="28194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Transport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22098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Application</a:t>
            </a:r>
            <a:endParaRPr lang="en-US" dirty="0">
              <a:latin typeface="Gill Sans MT"/>
              <a:cs typeface="Gill Sans MT"/>
            </a:endParaRPr>
          </a:p>
        </p:txBody>
      </p:sp>
      <p:cxnSp>
        <p:nvCxnSpPr>
          <p:cNvPr id="26" name="Straight Arrow Connector 25"/>
          <p:cNvCxnSpPr>
            <a:stCxn id="18" idx="0"/>
            <a:endCxn id="20" idx="2"/>
          </p:cNvCxnSpPr>
          <p:nvPr/>
        </p:nvCxnSpPr>
        <p:spPr>
          <a:xfrm flipV="1">
            <a:off x="1104900" y="4419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0"/>
            <a:endCxn id="21" idx="2"/>
          </p:cNvCxnSpPr>
          <p:nvPr/>
        </p:nvCxnSpPr>
        <p:spPr>
          <a:xfrm flipV="1">
            <a:off x="1104900" y="3810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  <a:endCxn id="23" idx="2"/>
          </p:cNvCxnSpPr>
          <p:nvPr/>
        </p:nvCxnSpPr>
        <p:spPr>
          <a:xfrm flipV="1">
            <a:off x="1104900" y="3200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0"/>
          </p:cNvCxnSpPr>
          <p:nvPr/>
        </p:nvCxnSpPr>
        <p:spPr>
          <a:xfrm flipV="1">
            <a:off x="1104900" y="2590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5011" y="2203936"/>
            <a:ext cx="457200" cy="381000"/>
          </a:xfrm>
          <a:prstGeom prst="rightArrow">
            <a:avLst/>
          </a:prstGeom>
          <a:solidFill>
            <a:srgbClr val="EF5B00"/>
          </a:solidFill>
          <a:ln>
            <a:solidFill>
              <a:srgbClr val="EF5B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08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as systems programmers?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16395" y="1524000"/>
            <a:ext cx="5746605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 smtClean="0"/>
              <a:t>Most commonly, we write applications using an interface to the transport layer</a:t>
            </a:r>
            <a:endParaRPr lang="en-US" sz="2400" dirty="0"/>
          </a:p>
          <a:p>
            <a:pPr lvl="1"/>
            <a:r>
              <a:rPr lang="en-US" sz="2300" dirty="0" smtClean="0"/>
              <a:t>In this class: the sockets interface</a:t>
            </a:r>
          </a:p>
          <a:p>
            <a:pPr lvl="1"/>
            <a:r>
              <a:rPr lang="en-US" sz="2300" dirty="0" smtClean="0"/>
              <a:t>Others exist</a:t>
            </a:r>
          </a:p>
          <a:p>
            <a:r>
              <a:rPr lang="en-US" sz="2800" dirty="0" smtClean="0"/>
              <a:t>Above sockets interface: User code</a:t>
            </a:r>
          </a:p>
          <a:p>
            <a:r>
              <a:rPr lang="en-US" sz="2800" dirty="0" smtClean="0"/>
              <a:t>Below sockets interface: Kernel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" y="46482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Physical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" y="40386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Data Link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8600" y="34290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Network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600" y="28194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Transport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22098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Application</a:t>
            </a:r>
            <a:endParaRPr lang="en-US" dirty="0">
              <a:latin typeface="Gill Sans MT"/>
              <a:cs typeface="Gill Sans MT"/>
            </a:endParaRPr>
          </a:p>
        </p:txBody>
      </p:sp>
      <p:cxnSp>
        <p:nvCxnSpPr>
          <p:cNvPr id="26" name="Straight Arrow Connector 25"/>
          <p:cNvCxnSpPr>
            <a:stCxn id="18" idx="0"/>
            <a:endCxn id="20" idx="2"/>
          </p:cNvCxnSpPr>
          <p:nvPr/>
        </p:nvCxnSpPr>
        <p:spPr>
          <a:xfrm flipV="1">
            <a:off x="1104900" y="4419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0"/>
            <a:endCxn id="21" idx="2"/>
          </p:cNvCxnSpPr>
          <p:nvPr/>
        </p:nvCxnSpPr>
        <p:spPr>
          <a:xfrm flipV="1">
            <a:off x="1104900" y="3810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  <a:endCxn id="23" idx="2"/>
          </p:cNvCxnSpPr>
          <p:nvPr/>
        </p:nvCxnSpPr>
        <p:spPr>
          <a:xfrm flipV="1">
            <a:off x="1104900" y="3200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0"/>
          </p:cNvCxnSpPr>
          <p:nvPr/>
        </p:nvCxnSpPr>
        <p:spPr>
          <a:xfrm flipV="1">
            <a:off x="1104900" y="2590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 rot="10800000">
            <a:off x="1963101" y="2514372"/>
            <a:ext cx="457200" cy="381000"/>
          </a:xfrm>
          <a:prstGeom prst="rightArrow">
            <a:avLst/>
          </a:prstGeom>
          <a:solidFill>
            <a:srgbClr val="EF5B00"/>
          </a:solidFill>
          <a:ln>
            <a:solidFill>
              <a:srgbClr val="EF5B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01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48" name="Freeform 77"/>
          <p:cNvSpPr>
            <a:spLocks/>
          </p:cNvSpPr>
          <p:nvPr/>
        </p:nvSpPr>
        <p:spPr bwMode="auto">
          <a:xfrm>
            <a:off x="5446713" y="1722438"/>
            <a:ext cx="3163887" cy="3070225"/>
          </a:xfrm>
          <a:custGeom>
            <a:avLst/>
            <a:gdLst>
              <a:gd name="T0" fmla="*/ 0 w 955"/>
              <a:gd name="T1" fmla="*/ 0 h 1432"/>
              <a:gd name="T2" fmla="*/ 2147483647 w 955"/>
              <a:gd name="T3" fmla="*/ 2147483647 h 1432"/>
              <a:gd name="T4" fmla="*/ 2147483647 w 955"/>
              <a:gd name="T5" fmla="*/ 2147483647 h 1432"/>
              <a:gd name="T6" fmla="*/ 0 w 955"/>
              <a:gd name="T7" fmla="*/ 2147483647 h 1432"/>
              <a:gd name="T8" fmla="*/ 0 w 955"/>
              <a:gd name="T9" fmla="*/ 2147483647 h 1432"/>
              <a:gd name="T10" fmla="*/ 0 w 955"/>
              <a:gd name="T11" fmla="*/ 2147483647 h 1432"/>
              <a:gd name="T12" fmla="*/ 0 w 955"/>
              <a:gd name="T13" fmla="*/ 0 h 14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55"/>
              <a:gd name="T22" fmla="*/ 0 h 1432"/>
              <a:gd name="T23" fmla="*/ 955 w 955"/>
              <a:gd name="T24" fmla="*/ 1432 h 14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55" h="1432">
                <a:moveTo>
                  <a:pt x="0" y="0"/>
                </a:moveTo>
                <a:lnTo>
                  <a:pt x="955" y="3"/>
                </a:lnTo>
                <a:lnTo>
                  <a:pt x="955" y="1432"/>
                </a:lnTo>
                <a:lnTo>
                  <a:pt x="0" y="143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BFAD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cs typeface="Gill Sans MT"/>
            </a:endParaRPr>
          </a:p>
        </p:txBody>
      </p:sp>
      <p:sp>
        <p:nvSpPr>
          <p:cNvPr id="49" name="Oval 56"/>
          <p:cNvSpPr>
            <a:spLocks noChangeArrowheads="1"/>
          </p:cNvSpPr>
          <p:nvPr/>
        </p:nvSpPr>
        <p:spPr bwMode="auto">
          <a:xfrm>
            <a:off x="5715000" y="1981200"/>
            <a:ext cx="1395412" cy="650875"/>
          </a:xfrm>
          <a:prstGeom prst="ellipse">
            <a:avLst/>
          </a:prstGeom>
          <a:solidFill>
            <a:srgbClr val="99CCFF"/>
          </a:solidFill>
          <a:ln w="19050">
            <a:solidFill>
              <a:srgbClr val="29292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Application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program</a:t>
            </a:r>
          </a:p>
        </p:txBody>
      </p:sp>
      <p:sp>
        <p:nvSpPr>
          <p:cNvPr id="50" name="Line 60"/>
          <p:cNvSpPr>
            <a:spLocks noChangeShapeType="1"/>
          </p:cNvSpPr>
          <p:nvPr/>
        </p:nvSpPr>
        <p:spPr bwMode="auto">
          <a:xfrm>
            <a:off x="6413500" y="2632075"/>
            <a:ext cx="0" cy="373062"/>
          </a:xfrm>
          <a:prstGeom prst="line">
            <a:avLst/>
          </a:prstGeom>
          <a:noFill/>
          <a:ln w="19050">
            <a:solidFill>
              <a:srgbClr val="29292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cs typeface="Gill Sans MT"/>
            </a:endParaRPr>
          </a:p>
        </p:txBody>
      </p:sp>
      <p:sp>
        <p:nvSpPr>
          <p:cNvPr id="51" name="Freeform 4"/>
          <p:cNvSpPr>
            <a:spLocks/>
          </p:cNvSpPr>
          <p:nvPr/>
        </p:nvSpPr>
        <p:spPr bwMode="auto">
          <a:xfrm>
            <a:off x="609600" y="1722438"/>
            <a:ext cx="3163888" cy="3070225"/>
          </a:xfrm>
          <a:custGeom>
            <a:avLst/>
            <a:gdLst>
              <a:gd name="T0" fmla="*/ 0 w 955"/>
              <a:gd name="T1" fmla="*/ 0 h 1432"/>
              <a:gd name="T2" fmla="*/ 2147483647 w 955"/>
              <a:gd name="T3" fmla="*/ 2147483647 h 1432"/>
              <a:gd name="T4" fmla="*/ 2147483647 w 955"/>
              <a:gd name="T5" fmla="*/ 2147483647 h 1432"/>
              <a:gd name="T6" fmla="*/ 0 w 955"/>
              <a:gd name="T7" fmla="*/ 2147483647 h 1432"/>
              <a:gd name="T8" fmla="*/ 0 w 955"/>
              <a:gd name="T9" fmla="*/ 2147483647 h 1432"/>
              <a:gd name="T10" fmla="*/ 0 w 955"/>
              <a:gd name="T11" fmla="*/ 2147483647 h 1432"/>
              <a:gd name="T12" fmla="*/ 0 w 955"/>
              <a:gd name="T13" fmla="*/ 0 h 14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55"/>
              <a:gd name="T22" fmla="*/ 0 h 1432"/>
              <a:gd name="T23" fmla="*/ 955 w 955"/>
              <a:gd name="T24" fmla="*/ 1432 h 14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55" h="1432">
                <a:moveTo>
                  <a:pt x="0" y="0"/>
                </a:moveTo>
                <a:lnTo>
                  <a:pt x="955" y="3"/>
                </a:lnTo>
                <a:lnTo>
                  <a:pt x="955" y="1432"/>
                </a:lnTo>
                <a:lnTo>
                  <a:pt x="0" y="143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BFAD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cs typeface="Gill Sans MT"/>
            </a:endParaRPr>
          </a:p>
        </p:txBody>
      </p:sp>
      <p:sp>
        <p:nvSpPr>
          <p:cNvPr id="52" name="Oval 56"/>
          <p:cNvSpPr>
            <a:spLocks noChangeArrowheads="1"/>
          </p:cNvSpPr>
          <p:nvPr/>
        </p:nvSpPr>
        <p:spPr bwMode="auto">
          <a:xfrm>
            <a:off x="838200" y="1981200"/>
            <a:ext cx="1395412" cy="650875"/>
          </a:xfrm>
          <a:prstGeom prst="ellipse">
            <a:avLst/>
          </a:prstGeom>
          <a:solidFill>
            <a:srgbClr val="99CCFF"/>
          </a:solidFill>
          <a:ln w="19050">
            <a:solidFill>
              <a:srgbClr val="29292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Application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program</a:t>
            </a:r>
          </a:p>
        </p:txBody>
      </p:sp>
      <p:sp>
        <p:nvSpPr>
          <p:cNvPr id="53" name="Line 60"/>
          <p:cNvSpPr>
            <a:spLocks noChangeShapeType="1"/>
          </p:cNvSpPr>
          <p:nvPr/>
        </p:nvSpPr>
        <p:spPr bwMode="auto">
          <a:xfrm>
            <a:off x="1536700" y="2632075"/>
            <a:ext cx="0" cy="373062"/>
          </a:xfrm>
          <a:prstGeom prst="line">
            <a:avLst/>
          </a:prstGeom>
          <a:noFill/>
          <a:ln w="19050">
            <a:solidFill>
              <a:srgbClr val="29292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cs typeface="Gill Sans MT"/>
            </a:endParaRPr>
          </a:p>
        </p:txBody>
      </p:sp>
      <p:sp>
        <p:nvSpPr>
          <p:cNvPr id="56" name="Freeform 27"/>
          <p:cNvSpPr>
            <a:spLocks/>
          </p:cNvSpPr>
          <p:nvPr/>
        </p:nvSpPr>
        <p:spPr bwMode="auto">
          <a:xfrm>
            <a:off x="2843213" y="4327525"/>
            <a:ext cx="465137" cy="1198563"/>
          </a:xfrm>
          <a:custGeom>
            <a:avLst/>
            <a:gdLst>
              <a:gd name="T0" fmla="*/ 0 w 240"/>
              <a:gd name="T1" fmla="*/ 0 h 618"/>
              <a:gd name="T2" fmla="*/ 0 w 240"/>
              <a:gd name="T3" fmla="*/ 2147483647 h 618"/>
              <a:gd name="T4" fmla="*/ 2147483647 w 240"/>
              <a:gd name="T5" fmla="*/ 2147483647 h 618"/>
              <a:gd name="T6" fmla="*/ 0 60000 65536"/>
              <a:gd name="T7" fmla="*/ 0 60000 65536"/>
              <a:gd name="T8" fmla="*/ 0 60000 65536"/>
              <a:gd name="T9" fmla="*/ 0 w 240"/>
              <a:gd name="T10" fmla="*/ 0 h 618"/>
              <a:gd name="T11" fmla="*/ 240 w 240"/>
              <a:gd name="T12" fmla="*/ 618 h 6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618">
                <a:moveTo>
                  <a:pt x="0" y="0"/>
                </a:moveTo>
                <a:lnTo>
                  <a:pt x="0" y="618"/>
                </a:lnTo>
                <a:lnTo>
                  <a:pt x="240" y="618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cs typeface="Gill Sans MT"/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144713" y="2001838"/>
            <a:ext cx="1395412" cy="650875"/>
          </a:xfrm>
          <a:prstGeom prst="ellipse">
            <a:avLst/>
          </a:prstGeom>
          <a:solidFill>
            <a:srgbClr val="99CCFF"/>
          </a:solidFill>
          <a:ln w="19050">
            <a:solidFill>
              <a:srgbClr val="29292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Application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program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2376488" y="3025775"/>
            <a:ext cx="931862" cy="465138"/>
          </a:xfrm>
          <a:prstGeom prst="rect">
            <a:avLst/>
          </a:prstGeom>
          <a:solidFill>
            <a:srgbClr val="99CCFF"/>
          </a:solidFill>
          <a:ln w="19050">
            <a:solidFill>
              <a:srgbClr val="29292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Reliable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cs typeface="Gill Sans M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Service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950913" y="3862388"/>
            <a:ext cx="2543175" cy="465137"/>
          </a:xfrm>
          <a:prstGeom prst="rect">
            <a:avLst/>
          </a:prstGeom>
          <a:solidFill>
            <a:srgbClr val="99CCFF"/>
          </a:solidFill>
          <a:ln w="19050">
            <a:solidFill>
              <a:srgbClr val="29292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Host-to-Host</a:t>
            </a:r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>
            <a:off x="2843213" y="2652713"/>
            <a:ext cx="0" cy="373062"/>
          </a:xfrm>
          <a:prstGeom prst="line">
            <a:avLst/>
          </a:prstGeom>
          <a:noFill/>
          <a:ln w="19050">
            <a:solidFill>
              <a:srgbClr val="29292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cs typeface="Gill Sans MT"/>
            </a:endParaRPr>
          </a:p>
        </p:txBody>
      </p:sp>
      <p:sp>
        <p:nvSpPr>
          <p:cNvPr id="61" name="Line 61"/>
          <p:cNvSpPr>
            <a:spLocks noChangeShapeType="1"/>
          </p:cNvSpPr>
          <p:nvPr/>
        </p:nvSpPr>
        <p:spPr bwMode="auto">
          <a:xfrm>
            <a:off x="2843213" y="3490913"/>
            <a:ext cx="0" cy="371475"/>
          </a:xfrm>
          <a:prstGeom prst="line">
            <a:avLst/>
          </a:prstGeom>
          <a:noFill/>
          <a:ln w="19050">
            <a:solidFill>
              <a:srgbClr val="29292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cs typeface="Gill Sans MT"/>
            </a:endParaRPr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1474788" y="2209800"/>
            <a:ext cx="582612" cy="279400"/>
          </a:xfrm>
          <a:prstGeom prst="rect">
            <a:avLst/>
          </a:prstGeom>
          <a:solidFill>
            <a:srgbClr val="CCCC99"/>
          </a:solidFill>
          <a:ln w="19050">
            <a:solidFill>
              <a:srgbClr val="29292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DATA</a:t>
            </a:r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685800" y="2590800"/>
            <a:ext cx="762000" cy="279400"/>
          </a:xfrm>
          <a:prstGeom prst="rect">
            <a:avLst/>
          </a:prstGeom>
          <a:solidFill>
            <a:srgbClr val="CCCC99"/>
          </a:solidFill>
          <a:ln w="19050">
            <a:solidFill>
              <a:srgbClr val="29292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IP HDR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cs typeface="Gill Sans MT"/>
            </a:endParaRPr>
          </a:p>
        </p:txBody>
      </p:sp>
      <p:sp>
        <p:nvSpPr>
          <p:cNvPr id="64" name="Rectangle 65"/>
          <p:cNvSpPr>
            <a:spLocks noChangeArrowheads="1"/>
          </p:cNvSpPr>
          <p:nvPr/>
        </p:nvSpPr>
        <p:spPr bwMode="auto">
          <a:xfrm>
            <a:off x="1457325" y="2590800"/>
            <a:ext cx="582613" cy="279400"/>
          </a:xfrm>
          <a:prstGeom prst="rect">
            <a:avLst/>
          </a:prstGeom>
          <a:solidFill>
            <a:srgbClr val="CCCC99"/>
          </a:solidFill>
          <a:ln w="19050">
            <a:solidFill>
              <a:srgbClr val="29292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DATA</a:t>
            </a:r>
          </a:p>
        </p:txBody>
      </p:sp>
      <p:sp>
        <p:nvSpPr>
          <p:cNvPr id="65" name="Freeform 78"/>
          <p:cNvSpPr>
            <a:spLocks/>
          </p:cNvSpPr>
          <p:nvPr/>
        </p:nvSpPr>
        <p:spPr bwMode="auto">
          <a:xfrm flipH="1">
            <a:off x="7215188" y="4327525"/>
            <a:ext cx="465137" cy="1198563"/>
          </a:xfrm>
          <a:custGeom>
            <a:avLst/>
            <a:gdLst>
              <a:gd name="T0" fmla="*/ 0 w 240"/>
              <a:gd name="T1" fmla="*/ 0 h 618"/>
              <a:gd name="T2" fmla="*/ 0 w 240"/>
              <a:gd name="T3" fmla="*/ 2147483647 h 618"/>
              <a:gd name="T4" fmla="*/ 2147483647 w 240"/>
              <a:gd name="T5" fmla="*/ 2147483647 h 618"/>
              <a:gd name="T6" fmla="*/ 0 60000 65536"/>
              <a:gd name="T7" fmla="*/ 0 60000 65536"/>
              <a:gd name="T8" fmla="*/ 0 60000 65536"/>
              <a:gd name="T9" fmla="*/ 0 w 240"/>
              <a:gd name="T10" fmla="*/ 0 h 618"/>
              <a:gd name="T11" fmla="*/ 240 w 240"/>
              <a:gd name="T12" fmla="*/ 618 h 6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618">
                <a:moveTo>
                  <a:pt x="0" y="0"/>
                </a:moveTo>
                <a:lnTo>
                  <a:pt x="0" y="618"/>
                </a:lnTo>
                <a:lnTo>
                  <a:pt x="240" y="618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cs typeface="Gill Sans MT"/>
            </a:endParaRPr>
          </a:p>
        </p:txBody>
      </p:sp>
      <p:sp>
        <p:nvSpPr>
          <p:cNvPr id="66" name="Oval 79"/>
          <p:cNvSpPr>
            <a:spLocks noChangeArrowheads="1"/>
          </p:cNvSpPr>
          <p:nvPr/>
        </p:nvSpPr>
        <p:spPr bwMode="auto">
          <a:xfrm>
            <a:off x="6981825" y="2001838"/>
            <a:ext cx="1395413" cy="650875"/>
          </a:xfrm>
          <a:prstGeom prst="ellipse">
            <a:avLst/>
          </a:prstGeom>
          <a:solidFill>
            <a:srgbClr val="99CCFF"/>
          </a:solidFill>
          <a:ln w="19050">
            <a:solidFill>
              <a:srgbClr val="29292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Application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program</a:t>
            </a:r>
          </a:p>
        </p:txBody>
      </p:sp>
      <p:sp>
        <p:nvSpPr>
          <p:cNvPr id="67" name="Rectangle 80"/>
          <p:cNvSpPr>
            <a:spLocks noChangeArrowheads="1"/>
          </p:cNvSpPr>
          <p:nvPr/>
        </p:nvSpPr>
        <p:spPr bwMode="auto">
          <a:xfrm>
            <a:off x="7215188" y="3025775"/>
            <a:ext cx="930275" cy="465138"/>
          </a:xfrm>
          <a:prstGeom prst="rect">
            <a:avLst/>
          </a:prstGeom>
          <a:solidFill>
            <a:srgbClr val="99CCFF"/>
          </a:solidFill>
          <a:ln w="19050">
            <a:solidFill>
              <a:srgbClr val="29292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Reliable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cs typeface="Gill Sans M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Service</a:t>
            </a:r>
          </a:p>
        </p:txBody>
      </p:sp>
      <p:sp>
        <p:nvSpPr>
          <p:cNvPr id="68" name="Rectangle 81"/>
          <p:cNvSpPr>
            <a:spLocks noChangeArrowheads="1"/>
          </p:cNvSpPr>
          <p:nvPr/>
        </p:nvSpPr>
        <p:spPr bwMode="auto">
          <a:xfrm>
            <a:off x="5791200" y="3862388"/>
            <a:ext cx="2540000" cy="465137"/>
          </a:xfrm>
          <a:prstGeom prst="rect">
            <a:avLst/>
          </a:prstGeom>
          <a:solidFill>
            <a:srgbClr val="99CCFF"/>
          </a:solidFill>
          <a:ln w="19050">
            <a:solidFill>
              <a:srgbClr val="29292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Host-to-Host</a:t>
            </a:r>
          </a:p>
        </p:txBody>
      </p:sp>
      <p:sp>
        <p:nvSpPr>
          <p:cNvPr id="69" name="Line 82"/>
          <p:cNvSpPr>
            <a:spLocks noChangeShapeType="1"/>
          </p:cNvSpPr>
          <p:nvPr/>
        </p:nvSpPr>
        <p:spPr bwMode="auto">
          <a:xfrm>
            <a:off x="7680325" y="2652713"/>
            <a:ext cx="0" cy="373062"/>
          </a:xfrm>
          <a:prstGeom prst="line">
            <a:avLst/>
          </a:prstGeom>
          <a:noFill/>
          <a:ln w="19050">
            <a:solidFill>
              <a:srgbClr val="29292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cs typeface="Gill Sans MT"/>
            </a:endParaRPr>
          </a:p>
        </p:txBody>
      </p:sp>
      <p:sp>
        <p:nvSpPr>
          <p:cNvPr id="70" name="Line 83"/>
          <p:cNvSpPr>
            <a:spLocks noChangeShapeType="1"/>
          </p:cNvSpPr>
          <p:nvPr/>
        </p:nvSpPr>
        <p:spPr bwMode="auto">
          <a:xfrm>
            <a:off x="7680325" y="3490913"/>
            <a:ext cx="0" cy="371475"/>
          </a:xfrm>
          <a:prstGeom prst="line">
            <a:avLst/>
          </a:prstGeom>
          <a:noFill/>
          <a:ln w="19050">
            <a:solidFill>
              <a:srgbClr val="29292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cs typeface="Gill Sans MT"/>
            </a:endParaRPr>
          </a:p>
        </p:txBody>
      </p:sp>
      <p:sp>
        <p:nvSpPr>
          <p:cNvPr id="71" name="Rectangle 84"/>
          <p:cNvSpPr>
            <a:spLocks noChangeArrowheads="1"/>
          </p:cNvSpPr>
          <p:nvPr/>
        </p:nvSpPr>
        <p:spPr bwMode="auto">
          <a:xfrm>
            <a:off x="6273800" y="2209800"/>
            <a:ext cx="584200" cy="279400"/>
          </a:xfrm>
          <a:prstGeom prst="rect">
            <a:avLst/>
          </a:prstGeom>
          <a:solidFill>
            <a:srgbClr val="CCCC99"/>
          </a:solidFill>
          <a:ln w="19050">
            <a:solidFill>
              <a:srgbClr val="29292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DATA</a:t>
            </a:r>
          </a:p>
        </p:txBody>
      </p:sp>
      <p:sp>
        <p:nvSpPr>
          <p:cNvPr id="72" name="Rectangle 85"/>
          <p:cNvSpPr>
            <a:spLocks noChangeArrowheads="1"/>
          </p:cNvSpPr>
          <p:nvPr/>
        </p:nvSpPr>
        <p:spPr bwMode="auto">
          <a:xfrm>
            <a:off x="5486400" y="2590800"/>
            <a:ext cx="744538" cy="279400"/>
          </a:xfrm>
          <a:prstGeom prst="rect">
            <a:avLst/>
          </a:prstGeom>
          <a:solidFill>
            <a:srgbClr val="CCCC99"/>
          </a:solidFill>
          <a:ln w="19050">
            <a:solidFill>
              <a:srgbClr val="29292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TCP HDR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cs typeface="Gill Sans MT"/>
            </a:endParaRPr>
          </a:p>
        </p:txBody>
      </p:sp>
      <p:sp>
        <p:nvSpPr>
          <p:cNvPr id="73" name="Rectangle 86"/>
          <p:cNvSpPr>
            <a:spLocks noChangeArrowheads="1"/>
          </p:cNvSpPr>
          <p:nvPr/>
        </p:nvSpPr>
        <p:spPr bwMode="auto">
          <a:xfrm>
            <a:off x="6230938" y="2590800"/>
            <a:ext cx="641350" cy="279400"/>
          </a:xfrm>
          <a:prstGeom prst="rect">
            <a:avLst/>
          </a:prstGeom>
          <a:solidFill>
            <a:srgbClr val="CCCC99"/>
          </a:solidFill>
          <a:ln w="19050">
            <a:solidFill>
              <a:srgbClr val="29292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DATA</a:t>
            </a:r>
          </a:p>
        </p:txBody>
      </p:sp>
      <p:sp>
        <p:nvSpPr>
          <p:cNvPr id="74" name="Cloud"/>
          <p:cNvSpPr>
            <a:spLocks noChangeAspect="1" noEditPoints="1" noChangeArrowheads="1"/>
          </p:cNvSpPr>
          <p:nvPr/>
        </p:nvSpPr>
        <p:spPr bwMode="auto">
          <a:xfrm>
            <a:off x="3400425" y="4979988"/>
            <a:ext cx="3721100" cy="1116012"/>
          </a:xfrm>
          <a:custGeom>
            <a:avLst/>
            <a:gdLst>
              <a:gd name="T0" fmla="*/ 11542 w 21600"/>
              <a:gd name="T1" fmla="*/ 558006 h 21600"/>
              <a:gd name="T2" fmla="*/ 1860550 w 21600"/>
              <a:gd name="T3" fmla="*/ 1114824 h 21600"/>
              <a:gd name="T4" fmla="*/ 3717999 w 21600"/>
              <a:gd name="T5" fmla="*/ 558006 h 21600"/>
              <a:gd name="T6" fmla="*/ 1860550 w 21600"/>
              <a:gd name="T7" fmla="*/ 6380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99993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cs typeface="Gill Sans MT"/>
            </a:endParaRPr>
          </a:p>
        </p:txBody>
      </p:sp>
      <p:sp>
        <p:nvSpPr>
          <p:cNvPr id="75" name="Rectangle 88"/>
          <p:cNvSpPr>
            <a:spLocks noChangeArrowheads="1"/>
          </p:cNvSpPr>
          <p:nvPr/>
        </p:nvSpPr>
        <p:spPr bwMode="auto">
          <a:xfrm>
            <a:off x="4208463" y="5351463"/>
            <a:ext cx="744537" cy="279400"/>
          </a:xfrm>
          <a:prstGeom prst="rect">
            <a:avLst/>
          </a:prstGeom>
          <a:solidFill>
            <a:srgbClr val="CCCC99"/>
          </a:solidFill>
          <a:ln w="19050">
            <a:solidFill>
              <a:srgbClr val="29292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TCP HDR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cs typeface="Gill Sans MT"/>
            </a:endParaRPr>
          </a:p>
        </p:txBody>
      </p:sp>
      <p:grpSp>
        <p:nvGrpSpPr>
          <p:cNvPr id="76" name="Group 92"/>
          <p:cNvGrpSpPr>
            <a:grpSpLocks/>
          </p:cNvGrpSpPr>
          <p:nvPr/>
        </p:nvGrpSpPr>
        <p:grpSpPr bwMode="auto">
          <a:xfrm>
            <a:off x="4953000" y="5351463"/>
            <a:ext cx="1381125" cy="279400"/>
            <a:chOff x="3319" y="3408"/>
            <a:chExt cx="713" cy="144"/>
          </a:xfrm>
        </p:grpSpPr>
        <p:sp>
          <p:nvSpPr>
            <p:cNvPr id="77" name="Rectangle 89"/>
            <p:cNvSpPr>
              <a:spLocks noChangeArrowheads="1"/>
            </p:cNvSpPr>
            <p:nvPr/>
          </p:nvSpPr>
          <p:spPr bwMode="auto">
            <a:xfrm>
              <a:off x="3319" y="3408"/>
              <a:ext cx="385" cy="144"/>
            </a:xfrm>
            <a:prstGeom prst="rect">
              <a:avLst/>
            </a:prstGeom>
            <a:solidFill>
              <a:srgbClr val="CCCC99"/>
            </a:solidFill>
            <a:ln w="19050">
              <a:solidFill>
                <a:srgbClr val="29292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cs typeface="Gill Sans MT"/>
                </a:rPr>
                <a:t>IP HDR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endParaRPr>
            </a:p>
          </p:txBody>
        </p:sp>
        <p:sp>
          <p:nvSpPr>
            <p:cNvPr id="78" name="Rectangle 90"/>
            <p:cNvSpPr>
              <a:spLocks noChangeArrowheads="1"/>
            </p:cNvSpPr>
            <p:nvPr/>
          </p:nvSpPr>
          <p:spPr bwMode="auto">
            <a:xfrm>
              <a:off x="3704" y="3408"/>
              <a:ext cx="328" cy="144"/>
            </a:xfrm>
            <a:prstGeom prst="rect">
              <a:avLst/>
            </a:prstGeom>
            <a:solidFill>
              <a:srgbClr val="CCCC99"/>
            </a:solidFill>
            <a:ln w="19050">
              <a:solidFill>
                <a:srgbClr val="29292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cs typeface="Gill Sans MT"/>
                </a:rPr>
                <a:t>DATA</a:t>
              </a:r>
            </a:p>
          </p:txBody>
        </p:sp>
      </p:grpSp>
      <p:sp>
        <p:nvSpPr>
          <p:cNvPr id="79" name="Rectangle 57"/>
          <p:cNvSpPr>
            <a:spLocks noChangeArrowheads="1"/>
          </p:cNvSpPr>
          <p:nvPr/>
        </p:nvSpPr>
        <p:spPr bwMode="auto">
          <a:xfrm>
            <a:off x="1219200" y="3022600"/>
            <a:ext cx="931863" cy="465138"/>
          </a:xfrm>
          <a:prstGeom prst="rect">
            <a:avLst/>
          </a:prstGeom>
          <a:solidFill>
            <a:srgbClr val="99CCFF"/>
          </a:solidFill>
          <a:ln w="19050">
            <a:solidFill>
              <a:srgbClr val="29292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Best effort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cs typeface="Gill Sans M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Service</a:t>
            </a:r>
          </a:p>
        </p:txBody>
      </p:sp>
      <p:sp>
        <p:nvSpPr>
          <p:cNvPr id="80" name="Line 61"/>
          <p:cNvSpPr>
            <a:spLocks noChangeShapeType="1"/>
          </p:cNvSpPr>
          <p:nvPr/>
        </p:nvSpPr>
        <p:spPr bwMode="auto">
          <a:xfrm>
            <a:off x="1685925" y="3487738"/>
            <a:ext cx="0" cy="371475"/>
          </a:xfrm>
          <a:prstGeom prst="line">
            <a:avLst/>
          </a:prstGeom>
          <a:noFill/>
          <a:ln w="19050">
            <a:solidFill>
              <a:srgbClr val="29292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cs typeface="Gill Sans MT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6057900" y="3022600"/>
            <a:ext cx="930275" cy="465138"/>
          </a:xfrm>
          <a:prstGeom prst="rect">
            <a:avLst/>
          </a:prstGeom>
          <a:solidFill>
            <a:srgbClr val="99CCFF"/>
          </a:solidFill>
          <a:ln w="19050">
            <a:solidFill>
              <a:srgbClr val="29292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Best effort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cs typeface="Gill Sans M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Service</a:t>
            </a:r>
          </a:p>
        </p:txBody>
      </p:sp>
      <p:sp>
        <p:nvSpPr>
          <p:cNvPr id="82" name="Line 83"/>
          <p:cNvSpPr>
            <a:spLocks noChangeShapeType="1"/>
          </p:cNvSpPr>
          <p:nvPr/>
        </p:nvSpPr>
        <p:spPr bwMode="auto">
          <a:xfrm>
            <a:off x="6523038" y="3487738"/>
            <a:ext cx="0" cy="371475"/>
          </a:xfrm>
          <a:prstGeom prst="line">
            <a:avLst/>
          </a:prstGeom>
          <a:noFill/>
          <a:ln w="19050">
            <a:solidFill>
              <a:srgbClr val="29292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cs typeface="Gill Sans MT"/>
            </a:endParaRPr>
          </a:p>
        </p:txBody>
      </p:sp>
      <p:sp>
        <p:nvSpPr>
          <p:cNvPr id="83" name="Rectangle 88"/>
          <p:cNvSpPr>
            <a:spLocks noChangeArrowheads="1"/>
          </p:cNvSpPr>
          <p:nvPr/>
        </p:nvSpPr>
        <p:spPr bwMode="auto">
          <a:xfrm>
            <a:off x="685800" y="4419600"/>
            <a:ext cx="744538" cy="279400"/>
          </a:xfrm>
          <a:prstGeom prst="rect">
            <a:avLst/>
          </a:prstGeom>
          <a:solidFill>
            <a:srgbClr val="CCCC99"/>
          </a:solidFill>
          <a:ln w="19050">
            <a:solidFill>
              <a:srgbClr val="29292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rPr>
              <a:t>TCP HDR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cs typeface="Gill Sans MT"/>
            </a:endParaRPr>
          </a:p>
        </p:txBody>
      </p:sp>
      <p:grpSp>
        <p:nvGrpSpPr>
          <p:cNvPr id="84" name="Group 92"/>
          <p:cNvGrpSpPr>
            <a:grpSpLocks/>
          </p:cNvGrpSpPr>
          <p:nvPr/>
        </p:nvGrpSpPr>
        <p:grpSpPr bwMode="auto">
          <a:xfrm>
            <a:off x="1430338" y="4419600"/>
            <a:ext cx="1381125" cy="279400"/>
            <a:chOff x="3319" y="3408"/>
            <a:chExt cx="713" cy="144"/>
          </a:xfrm>
        </p:grpSpPr>
        <p:sp>
          <p:nvSpPr>
            <p:cNvPr id="85" name="Rectangle 89"/>
            <p:cNvSpPr>
              <a:spLocks noChangeArrowheads="1"/>
            </p:cNvSpPr>
            <p:nvPr/>
          </p:nvSpPr>
          <p:spPr bwMode="auto">
            <a:xfrm>
              <a:off x="3319" y="3408"/>
              <a:ext cx="385" cy="144"/>
            </a:xfrm>
            <a:prstGeom prst="rect">
              <a:avLst/>
            </a:prstGeom>
            <a:solidFill>
              <a:srgbClr val="CCCC99"/>
            </a:solidFill>
            <a:ln w="19050">
              <a:solidFill>
                <a:srgbClr val="29292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cs typeface="Gill Sans MT"/>
                </a:rPr>
                <a:t>IP HDR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endParaRPr>
            </a:p>
          </p:txBody>
        </p:sp>
        <p:sp>
          <p:nvSpPr>
            <p:cNvPr id="86" name="Rectangle 90"/>
            <p:cNvSpPr>
              <a:spLocks noChangeArrowheads="1"/>
            </p:cNvSpPr>
            <p:nvPr/>
          </p:nvSpPr>
          <p:spPr bwMode="auto">
            <a:xfrm>
              <a:off x="3704" y="3408"/>
              <a:ext cx="328" cy="144"/>
            </a:xfrm>
            <a:prstGeom prst="rect">
              <a:avLst/>
            </a:prstGeom>
            <a:solidFill>
              <a:srgbClr val="CCCC99"/>
            </a:solidFill>
            <a:ln w="19050">
              <a:solidFill>
                <a:srgbClr val="29292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cs typeface="Gill Sans MT"/>
                </a:rPr>
                <a:t>DATA</a:t>
              </a:r>
            </a:p>
          </p:txBody>
        </p:sp>
      </p:grpSp>
      <p:sp>
        <p:nvSpPr>
          <p:cNvPr id="87" name="Rectangle 88"/>
          <p:cNvSpPr>
            <a:spLocks noChangeArrowheads="1"/>
          </p:cNvSpPr>
          <p:nvPr/>
        </p:nvSpPr>
        <p:spPr bwMode="auto">
          <a:xfrm>
            <a:off x="5494338" y="4419600"/>
            <a:ext cx="744537" cy="279400"/>
          </a:xfrm>
          <a:prstGeom prst="rect">
            <a:avLst/>
          </a:prstGeom>
          <a:solidFill>
            <a:srgbClr val="CCCC99"/>
          </a:solidFill>
          <a:ln w="19050">
            <a:solidFill>
              <a:srgbClr val="29292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Gill Sans MT"/>
                <a:cs typeface="Gill Sans MT"/>
              </a:rPr>
              <a:t>TCP HDR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cs typeface="Gill Sans MT"/>
            </a:endParaRPr>
          </a:p>
        </p:txBody>
      </p:sp>
      <p:grpSp>
        <p:nvGrpSpPr>
          <p:cNvPr id="88" name="Group 92"/>
          <p:cNvGrpSpPr>
            <a:grpSpLocks/>
          </p:cNvGrpSpPr>
          <p:nvPr/>
        </p:nvGrpSpPr>
        <p:grpSpPr bwMode="auto">
          <a:xfrm>
            <a:off x="6238875" y="4419600"/>
            <a:ext cx="1381125" cy="279400"/>
            <a:chOff x="3319" y="3408"/>
            <a:chExt cx="713" cy="144"/>
          </a:xfrm>
        </p:grpSpPr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3319" y="3408"/>
              <a:ext cx="385" cy="144"/>
            </a:xfrm>
            <a:prstGeom prst="rect">
              <a:avLst/>
            </a:prstGeom>
            <a:solidFill>
              <a:srgbClr val="CCCC99"/>
            </a:solidFill>
            <a:ln w="19050">
              <a:solidFill>
                <a:srgbClr val="29292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cs typeface="Gill Sans MT"/>
                </a:rPr>
                <a:t>IP HDR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cs typeface="Gill Sans MT"/>
              </a:endParaRPr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3704" y="3408"/>
              <a:ext cx="328" cy="144"/>
            </a:xfrm>
            <a:prstGeom prst="rect">
              <a:avLst/>
            </a:prstGeom>
            <a:solidFill>
              <a:srgbClr val="CCCC99"/>
            </a:solidFill>
            <a:ln w="19050">
              <a:solidFill>
                <a:srgbClr val="29292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cs typeface="Gill Sans MT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89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71" grpId="0" animBg="1"/>
      <p:bldP spid="72" grpId="0" animBg="1"/>
      <p:bldP spid="72" grpId="1" animBg="1"/>
      <p:bldP spid="73" grpId="0" animBg="1"/>
      <p:bldP spid="73" grpId="1" animBg="1"/>
      <p:bldP spid="75" grpId="0" animBg="1"/>
      <p:bldP spid="75" grpId="1" animBg="1"/>
      <p:bldP spid="83" grpId="0" animBg="1"/>
      <p:bldP spid="83" grpId="1" animBg="1"/>
      <p:bldP spid="87" grpId="0" animBg="1"/>
      <p:bldP spid="8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layering?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74650" y="1524000"/>
            <a:ext cx="8388350" cy="4953000"/>
          </a:xfrm>
        </p:spPr>
        <p:txBody>
          <a:bodyPr/>
          <a:lstStyle/>
          <a:p>
            <a:r>
              <a:rPr lang="en-US" dirty="0" smtClean="0"/>
              <a:t>It’s all about modularity</a:t>
            </a:r>
          </a:p>
          <a:p>
            <a:pPr lvl="1"/>
            <a:r>
              <a:rPr lang="en-US" dirty="0" smtClean="0"/>
              <a:t>Eases maintenance, updating of system</a:t>
            </a:r>
          </a:p>
          <a:p>
            <a:pPr lvl="1"/>
            <a:r>
              <a:rPr lang="en-US" dirty="0" smtClean="0"/>
              <a:t>Change of implementation of layer’s service transparent to rest of system</a:t>
            </a:r>
          </a:p>
          <a:p>
            <a:pPr lvl="1"/>
            <a:r>
              <a:rPr lang="en-US" dirty="0" smtClean="0"/>
              <a:t>e.g., change in transmission medium (Layer 0) has no effect on network protocol or applications</a:t>
            </a:r>
          </a:p>
          <a:p>
            <a:r>
              <a:rPr lang="en-US" dirty="0" smtClean="0"/>
              <a:t>What other examples of layering have we seen?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0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Last call for Pebble pickup</a:t>
            </a:r>
            <a:endParaRPr lang="en-US" dirty="0" smtClean="0"/>
          </a:p>
          <a:p>
            <a:pPr lvl="1"/>
            <a:r>
              <a:rPr lang="en-US" dirty="0" smtClean="0"/>
              <a:t>Right after class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2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Architecture:</a:t>
            </a:r>
            <a:br>
              <a:rPr lang="en-US" dirty="0" smtClean="0"/>
            </a:br>
            <a:r>
              <a:rPr lang="en-US" dirty="0" smtClean="0"/>
              <a:t>The “Hourglass” Design</a:t>
            </a:r>
            <a:endParaRPr lang="en-US" dirty="0"/>
          </a:p>
        </p:txBody>
      </p:sp>
      <p:sp>
        <p:nvSpPr>
          <p:cNvPr id="49192" name="Rectangle 40"/>
          <p:cNvSpPr>
            <a:spLocks noChangeArrowheads="1"/>
          </p:cNvSpPr>
          <p:nvPr/>
        </p:nvSpPr>
        <p:spPr bwMode="auto">
          <a:xfrm>
            <a:off x="1143000" y="2512401"/>
            <a:ext cx="1066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Gill Sans MT"/>
                <a:cs typeface="Gill Sans MT"/>
              </a:rPr>
              <a:t>FTP</a:t>
            </a:r>
          </a:p>
        </p:txBody>
      </p:sp>
      <p:sp>
        <p:nvSpPr>
          <p:cNvPr id="49193" name="Rectangle 41"/>
          <p:cNvSpPr>
            <a:spLocks noChangeArrowheads="1"/>
          </p:cNvSpPr>
          <p:nvPr/>
        </p:nvSpPr>
        <p:spPr bwMode="auto">
          <a:xfrm>
            <a:off x="2057400" y="3426801"/>
            <a:ext cx="1066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Gill Sans MT"/>
                <a:cs typeface="Gill Sans MT"/>
              </a:rPr>
              <a:t>TCP</a:t>
            </a:r>
          </a:p>
        </p:txBody>
      </p:sp>
      <p:sp>
        <p:nvSpPr>
          <p:cNvPr id="49195" name="Rectangle 43"/>
          <p:cNvSpPr>
            <a:spLocks noChangeArrowheads="1"/>
          </p:cNvSpPr>
          <p:nvPr/>
        </p:nvSpPr>
        <p:spPr bwMode="auto">
          <a:xfrm>
            <a:off x="6858000" y="5255601"/>
            <a:ext cx="1066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Gill Sans MT"/>
                <a:cs typeface="Gill Sans MT"/>
              </a:rPr>
              <a:t>Modem</a:t>
            </a:r>
          </a:p>
        </p:txBody>
      </p:sp>
      <p:sp>
        <p:nvSpPr>
          <p:cNvPr id="49196" name="Rectangle 44"/>
          <p:cNvSpPr>
            <a:spLocks noChangeArrowheads="1"/>
          </p:cNvSpPr>
          <p:nvPr/>
        </p:nvSpPr>
        <p:spPr bwMode="auto">
          <a:xfrm>
            <a:off x="4876800" y="5255601"/>
            <a:ext cx="1066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 dirty="0" smtClean="0">
                <a:latin typeface="Gill Sans MT"/>
                <a:cs typeface="Gill Sans MT"/>
              </a:rPr>
              <a:t>MPLS</a:t>
            </a:r>
            <a:endParaRPr lang="en-US" sz="1600" dirty="0">
              <a:latin typeface="Gill Sans MT"/>
              <a:cs typeface="Gill Sans MT"/>
            </a:endParaRPr>
          </a:p>
        </p:txBody>
      </p:sp>
      <p:sp>
        <p:nvSpPr>
          <p:cNvPr id="49197" name="Rectangle 45"/>
          <p:cNvSpPr>
            <a:spLocks noChangeArrowheads="1"/>
          </p:cNvSpPr>
          <p:nvPr/>
        </p:nvSpPr>
        <p:spPr bwMode="auto">
          <a:xfrm>
            <a:off x="3048000" y="5255601"/>
            <a:ext cx="1066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 dirty="0" smtClean="0">
                <a:latin typeface="Gill Sans MT"/>
                <a:cs typeface="Gill Sans MT"/>
              </a:rPr>
              <a:t>3G wireless</a:t>
            </a:r>
            <a:endParaRPr lang="en-US" sz="1600" dirty="0">
              <a:latin typeface="Gill Sans MT"/>
              <a:cs typeface="Gill Sans MT"/>
            </a:endParaRPr>
          </a:p>
        </p:txBody>
      </p:sp>
      <p:sp>
        <p:nvSpPr>
          <p:cNvPr id="49198" name="Rectangle 46"/>
          <p:cNvSpPr>
            <a:spLocks noChangeArrowheads="1"/>
          </p:cNvSpPr>
          <p:nvPr/>
        </p:nvSpPr>
        <p:spPr bwMode="auto">
          <a:xfrm>
            <a:off x="1219200" y="5255601"/>
            <a:ext cx="1066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Gill Sans MT"/>
                <a:cs typeface="Gill Sans MT"/>
              </a:rPr>
              <a:t>Ethernet</a:t>
            </a:r>
          </a:p>
        </p:txBody>
      </p:sp>
      <p:sp>
        <p:nvSpPr>
          <p:cNvPr id="38924" name="Rectangle 47"/>
          <p:cNvSpPr>
            <a:spLocks noChangeArrowheads="1"/>
          </p:cNvSpPr>
          <p:nvPr/>
        </p:nvSpPr>
        <p:spPr bwMode="auto">
          <a:xfrm>
            <a:off x="3962400" y="4188801"/>
            <a:ext cx="1066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Gill Sans MT"/>
                <a:cs typeface="Gill Sans MT"/>
              </a:rPr>
              <a:t>IP</a:t>
            </a:r>
          </a:p>
        </p:txBody>
      </p:sp>
      <p:sp>
        <p:nvSpPr>
          <p:cNvPr id="49200" name="Rectangle 48"/>
          <p:cNvSpPr>
            <a:spLocks noChangeArrowheads="1"/>
          </p:cNvSpPr>
          <p:nvPr/>
        </p:nvSpPr>
        <p:spPr bwMode="auto">
          <a:xfrm>
            <a:off x="5943600" y="3426801"/>
            <a:ext cx="1066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Gill Sans MT"/>
                <a:cs typeface="Gill Sans MT"/>
              </a:rPr>
              <a:t>UDP</a:t>
            </a:r>
          </a:p>
        </p:txBody>
      </p:sp>
      <p:sp>
        <p:nvSpPr>
          <p:cNvPr id="49201" name="Rectangle 49"/>
          <p:cNvSpPr>
            <a:spLocks noChangeArrowheads="1"/>
          </p:cNvSpPr>
          <p:nvPr/>
        </p:nvSpPr>
        <p:spPr bwMode="auto">
          <a:xfrm>
            <a:off x="6934200" y="2512401"/>
            <a:ext cx="1066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Gill Sans MT"/>
                <a:cs typeface="Gill Sans MT"/>
              </a:rPr>
              <a:t>TFTP</a:t>
            </a:r>
          </a:p>
        </p:txBody>
      </p:sp>
      <p:sp>
        <p:nvSpPr>
          <p:cNvPr id="49202" name="Rectangle 50"/>
          <p:cNvSpPr>
            <a:spLocks noChangeArrowheads="1"/>
          </p:cNvSpPr>
          <p:nvPr/>
        </p:nvSpPr>
        <p:spPr bwMode="auto">
          <a:xfrm>
            <a:off x="5029200" y="2512401"/>
            <a:ext cx="1066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Gill Sans MT"/>
                <a:cs typeface="Gill Sans MT"/>
              </a:rPr>
              <a:t>NV</a:t>
            </a:r>
          </a:p>
        </p:txBody>
      </p:sp>
      <p:sp>
        <p:nvSpPr>
          <p:cNvPr id="49203" name="Rectangle 51"/>
          <p:cNvSpPr>
            <a:spLocks noChangeArrowheads="1"/>
          </p:cNvSpPr>
          <p:nvPr/>
        </p:nvSpPr>
        <p:spPr bwMode="auto">
          <a:xfrm>
            <a:off x="3048000" y="2512401"/>
            <a:ext cx="1066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Gill Sans MT"/>
                <a:cs typeface="Gill Sans MT"/>
              </a:rPr>
              <a:t>HTTP</a:t>
            </a:r>
          </a:p>
        </p:txBody>
      </p:sp>
      <p:sp>
        <p:nvSpPr>
          <p:cNvPr id="49204" name="Line 52"/>
          <p:cNvSpPr>
            <a:spLocks noChangeShapeType="1"/>
          </p:cNvSpPr>
          <p:nvPr/>
        </p:nvSpPr>
        <p:spPr bwMode="auto">
          <a:xfrm>
            <a:off x="1676400" y="2969601"/>
            <a:ext cx="914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Gill Sans MT"/>
              <a:cs typeface="Gill Sans MT"/>
            </a:endParaRPr>
          </a:p>
        </p:txBody>
      </p:sp>
      <p:sp>
        <p:nvSpPr>
          <p:cNvPr id="49205" name="Line 53"/>
          <p:cNvSpPr>
            <a:spLocks noChangeShapeType="1"/>
          </p:cNvSpPr>
          <p:nvPr/>
        </p:nvSpPr>
        <p:spPr bwMode="auto">
          <a:xfrm flipH="1">
            <a:off x="2590800" y="2969601"/>
            <a:ext cx="990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Gill Sans MT"/>
              <a:cs typeface="Gill Sans MT"/>
            </a:endParaRPr>
          </a:p>
        </p:txBody>
      </p:sp>
      <p:sp>
        <p:nvSpPr>
          <p:cNvPr id="49206" name="Line 54"/>
          <p:cNvSpPr>
            <a:spLocks noChangeShapeType="1"/>
          </p:cNvSpPr>
          <p:nvPr/>
        </p:nvSpPr>
        <p:spPr bwMode="auto">
          <a:xfrm>
            <a:off x="5562600" y="2969601"/>
            <a:ext cx="914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Gill Sans MT"/>
              <a:cs typeface="Gill Sans MT"/>
            </a:endParaRPr>
          </a:p>
        </p:txBody>
      </p:sp>
      <p:sp>
        <p:nvSpPr>
          <p:cNvPr id="49207" name="Line 55"/>
          <p:cNvSpPr>
            <a:spLocks noChangeShapeType="1"/>
          </p:cNvSpPr>
          <p:nvPr/>
        </p:nvSpPr>
        <p:spPr bwMode="auto">
          <a:xfrm flipH="1">
            <a:off x="6477000" y="2969601"/>
            <a:ext cx="990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Gill Sans MT"/>
              <a:cs typeface="Gill Sans MT"/>
            </a:endParaRPr>
          </a:p>
        </p:txBody>
      </p:sp>
      <p:sp>
        <p:nvSpPr>
          <p:cNvPr id="49208" name="Line 56"/>
          <p:cNvSpPr>
            <a:spLocks noChangeShapeType="1"/>
          </p:cNvSpPr>
          <p:nvPr/>
        </p:nvSpPr>
        <p:spPr bwMode="auto">
          <a:xfrm>
            <a:off x="2590800" y="3884001"/>
            <a:ext cx="1828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Gill Sans MT"/>
              <a:cs typeface="Gill Sans MT"/>
            </a:endParaRPr>
          </a:p>
        </p:txBody>
      </p:sp>
      <p:sp>
        <p:nvSpPr>
          <p:cNvPr id="49209" name="Line 57"/>
          <p:cNvSpPr>
            <a:spLocks noChangeShapeType="1"/>
          </p:cNvSpPr>
          <p:nvPr/>
        </p:nvSpPr>
        <p:spPr bwMode="auto">
          <a:xfrm flipH="1">
            <a:off x="4495800" y="3884001"/>
            <a:ext cx="1981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Gill Sans MT"/>
              <a:cs typeface="Gill Sans MT"/>
            </a:endParaRPr>
          </a:p>
        </p:txBody>
      </p:sp>
      <p:sp>
        <p:nvSpPr>
          <p:cNvPr id="49210" name="Line 58"/>
          <p:cNvSpPr>
            <a:spLocks noChangeShapeType="1"/>
          </p:cNvSpPr>
          <p:nvPr/>
        </p:nvSpPr>
        <p:spPr bwMode="auto">
          <a:xfrm flipH="1">
            <a:off x="1676400" y="4646001"/>
            <a:ext cx="2819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Gill Sans MT"/>
              <a:cs typeface="Gill Sans MT"/>
            </a:endParaRPr>
          </a:p>
        </p:txBody>
      </p:sp>
      <p:sp>
        <p:nvSpPr>
          <p:cNvPr id="49211" name="Line 59"/>
          <p:cNvSpPr>
            <a:spLocks noChangeShapeType="1"/>
          </p:cNvSpPr>
          <p:nvPr/>
        </p:nvSpPr>
        <p:spPr bwMode="auto">
          <a:xfrm flipH="1">
            <a:off x="3581400" y="4646001"/>
            <a:ext cx="914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Gill Sans MT"/>
              <a:cs typeface="Gill Sans MT"/>
            </a:endParaRPr>
          </a:p>
        </p:txBody>
      </p:sp>
      <p:sp>
        <p:nvSpPr>
          <p:cNvPr id="49212" name="Line 60"/>
          <p:cNvSpPr>
            <a:spLocks noChangeShapeType="1"/>
          </p:cNvSpPr>
          <p:nvPr/>
        </p:nvSpPr>
        <p:spPr bwMode="auto">
          <a:xfrm>
            <a:off x="4495800" y="4646001"/>
            <a:ext cx="914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Gill Sans MT"/>
              <a:cs typeface="Gill Sans MT"/>
            </a:endParaRPr>
          </a:p>
        </p:txBody>
      </p:sp>
      <p:sp>
        <p:nvSpPr>
          <p:cNvPr id="49213" name="Line 61"/>
          <p:cNvSpPr>
            <a:spLocks noChangeShapeType="1"/>
          </p:cNvSpPr>
          <p:nvPr/>
        </p:nvSpPr>
        <p:spPr bwMode="auto">
          <a:xfrm>
            <a:off x="4495800" y="4646001"/>
            <a:ext cx="2819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39013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92" grpId="0" animBg="1"/>
      <p:bldP spid="49193" grpId="0" animBg="1"/>
      <p:bldP spid="49195" grpId="0" animBg="1"/>
      <p:bldP spid="49196" grpId="0" animBg="1"/>
      <p:bldP spid="49197" grpId="0" animBg="1"/>
      <p:bldP spid="49198" grpId="0" animBg="1"/>
      <p:bldP spid="49200" grpId="0" animBg="1"/>
      <p:bldP spid="49201" grpId="0" animBg="1"/>
      <p:bldP spid="49202" grpId="0" animBg="1"/>
      <p:bldP spid="49203" grpId="0" animBg="1"/>
      <p:bldP spid="49204" grpId="0" animBg="1"/>
      <p:bldP spid="49205" grpId="0" animBg="1"/>
      <p:bldP spid="49206" grpId="0" animBg="1"/>
      <p:bldP spid="49207" grpId="0" animBg="1"/>
      <p:bldP spid="49208" grpId="0" animBg="1"/>
      <p:bldP spid="49209" grpId="0" animBg="1"/>
      <p:bldP spid="49210" grpId="0" animBg="1"/>
      <p:bldP spid="49211" grpId="0" animBg="1"/>
      <p:bldP spid="49212" grpId="0" animBg="1"/>
      <p:bldP spid="492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74650" y="1524000"/>
            <a:ext cx="8388350" cy="4953000"/>
          </a:xfrm>
        </p:spPr>
        <p:txBody>
          <a:bodyPr/>
          <a:lstStyle/>
          <a:p>
            <a:r>
              <a:rPr lang="en-US" dirty="0" smtClean="0"/>
              <a:t>What do we expect out of networking?</a:t>
            </a:r>
          </a:p>
          <a:p>
            <a:pPr lvl="1"/>
            <a:r>
              <a:rPr lang="en-US" dirty="0" smtClean="0"/>
              <a:t>An channel between two processes on two remote machines.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Making this happen is complex!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07920" y="4633505"/>
            <a:ext cx="2895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Gill Sans"/>
                <a:cs typeface="Gill Sans"/>
              </a:rPr>
              <a:t>Hosts</a:t>
            </a:r>
          </a:p>
          <a:p>
            <a:r>
              <a:rPr lang="en-US" dirty="0" smtClean="0">
                <a:latin typeface="Gill Sans"/>
                <a:cs typeface="Gill Sans"/>
              </a:rPr>
              <a:t>Routers</a:t>
            </a:r>
          </a:p>
          <a:p>
            <a:r>
              <a:rPr lang="en-US" dirty="0" smtClean="0">
                <a:latin typeface="Gill Sans"/>
                <a:cs typeface="Gill Sans"/>
              </a:rPr>
              <a:t>Various Links</a:t>
            </a:r>
          </a:p>
          <a:p>
            <a:r>
              <a:rPr lang="en-US" dirty="0" smtClean="0">
                <a:latin typeface="Gill Sans"/>
                <a:cs typeface="Gill Sans"/>
              </a:rPr>
              <a:t>Applications</a:t>
            </a:r>
          </a:p>
          <a:p>
            <a:r>
              <a:rPr lang="en-US" dirty="0" smtClean="0">
                <a:latin typeface="Gill Sans"/>
                <a:cs typeface="Gill Sans"/>
              </a:rPr>
              <a:t>Protocols</a:t>
            </a:r>
          </a:p>
          <a:p>
            <a:r>
              <a:rPr lang="en-US" dirty="0" smtClean="0">
                <a:latin typeface="Gill Sans"/>
                <a:cs typeface="Gill Sans"/>
              </a:rPr>
              <a:t>Hardware</a:t>
            </a:r>
          </a:p>
          <a:p>
            <a:r>
              <a:rPr lang="en-US" dirty="0" smtClean="0">
                <a:latin typeface="Gill Sans"/>
                <a:cs typeface="Gill Sans"/>
              </a:rPr>
              <a:t>Software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191000" y="4603977"/>
            <a:ext cx="32004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Gill Sans"/>
                <a:cs typeface="Gill Sans"/>
              </a:rPr>
              <a:t>Bit errors</a:t>
            </a:r>
          </a:p>
          <a:p>
            <a:r>
              <a:rPr lang="en-US" dirty="0" smtClean="0">
                <a:latin typeface="Gill Sans"/>
                <a:cs typeface="Gill Sans"/>
              </a:rPr>
              <a:t>Packet errors</a:t>
            </a:r>
          </a:p>
          <a:p>
            <a:r>
              <a:rPr lang="en-US" dirty="0" smtClean="0">
                <a:latin typeface="Gill Sans"/>
                <a:cs typeface="Gill Sans"/>
              </a:rPr>
              <a:t>Link failures</a:t>
            </a:r>
          </a:p>
          <a:p>
            <a:r>
              <a:rPr lang="en-US" dirty="0" smtClean="0">
                <a:latin typeface="Gill Sans"/>
                <a:cs typeface="Gill Sans"/>
              </a:rPr>
              <a:t>Node failures</a:t>
            </a:r>
          </a:p>
          <a:p>
            <a:r>
              <a:rPr lang="en-US" dirty="0" smtClean="0">
                <a:latin typeface="Gill Sans"/>
                <a:cs typeface="Gill Sans"/>
              </a:rPr>
              <a:t>Message delays</a:t>
            </a:r>
          </a:p>
          <a:p>
            <a:r>
              <a:rPr lang="en-US" dirty="0" smtClean="0">
                <a:latin typeface="Gill Sans"/>
                <a:cs typeface="Gill Sans"/>
              </a:rPr>
              <a:t>Out-of-order delivery</a:t>
            </a:r>
          </a:p>
          <a:p>
            <a:r>
              <a:rPr lang="en-US" dirty="0" smtClean="0">
                <a:latin typeface="Gill Sans"/>
                <a:cs typeface="Gill Sans"/>
              </a:rPr>
              <a:t>Eavesdropping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79080" y="2532974"/>
            <a:ext cx="1219200" cy="91440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Host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931480" y="2913974"/>
            <a:ext cx="914400" cy="381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31880" y="2913974"/>
            <a:ext cx="1219200" cy="91440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Host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284280" y="3294974"/>
            <a:ext cx="914400" cy="381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Cloud 43"/>
          <p:cNvSpPr/>
          <p:nvPr/>
        </p:nvSpPr>
        <p:spPr>
          <a:xfrm>
            <a:off x="4074480" y="2532974"/>
            <a:ext cx="1981200" cy="1219200"/>
          </a:xfrm>
          <a:prstGeom prst="cloud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5" name="Curved Connector 44"/>
          <p:cNvCxnSpPr>
            <a:stCxn id="41" idx="6"/>
            <a:endCxn id="43" idx="2"/>
          </p:cNvCxnSpPr>
          <p:nvPr/>
        </p:nvCxnSpPr>
        <p:spPr>
          <a:xfrm>
            <a:off x="3845880" y="3104474"/>
            <a:ext cx="2438400" cy="381000"/>
          </a:xfrm>
          <a:prstGeom prst="curvedConnector3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1864680" y="3447374"/>
            <a:ext cx="2237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Ex: Firefox on your machine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8480" y="3828374"/>
            <a:ext cx="1762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Ex: Facebook’s server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63330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74650" y="1524000"/>
            <a:ext cx="8388350" cy="4953000"/>
          </a:xfrm>
        </p:spPr>
        <p:txBody>
          <a:bodyPr/>
          <a:lstStyle/>
          <a:p>
            <a:r>
              <a:rPr lang="en-US" dirty="0" smtClean="0"/>
              <a:t>A protocol is a message format and rules for exchanging these messages.</a:t>
            </a:r>
          </a:p>
          <a:p>
            <a:endParaRPr lang="en-US" dirty="0" smtClean="0"/>
          </a:p>
          <a:p>
            <a:r>
              <a:rPr lang="en-US" dirty="0" smtClean="0"/>
              <a:t>You already use a lot of protocols: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6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Protocol?</a:t>
            </a:r>
            <a:endParaRPr lang="en-US"/>
          </a:p>
        </p:txBody>
      </p:sp>
      <p:sp>
        <p:nvSpPr>
          <p:cNvPr id="4100" name="Content Placeholder 7"/>
          <p:cNvSpPr>
            <a:spLocks noGrp="1"/>
          </p:cNvSpPr>
          <p:nvPr>
            <p:ph sz="half" idx="1"/>
          </p:nvPr>
        </p:nvSpPr>
        <p:spPr>
          <a:xfrm>
            <a:off x="351631" y="1568450"/>
            <a:ext cx="3754438" cy="4114800"/>
          </a:xfrm>
        </p:spPr>
        <p:txBody>
          <a:bodyPr/>
          <a:lstStyle/>
          <a:p>
            <a:r>
              <a:rPr lang="en-US" dirty="0" smtClean="0"/>
              <a:t>Human protocols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dirty="0" smtClean="0"/>
              <a:t>what’s the time?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ja-JP" altLang="en-US" dirty="0" smtClean="0"/>
              <a:t>“</a:t>
            </a:r>
            <a:r>
              <a:rPr lang="en-US" dirty="0" smtClean="0"/>
              <a:t>I have a question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Introductions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101" name="Content Placeholder 51"/>
          <p:cNvSpPr>
            <a:spLocks noGrp="1"/>
          </p:cNvSpPr>
          <p:nvPr>
            <p:ph sz="half" idx="2"/>
          </p:nvPr>
        </p:nvSpPr>
        <p:spPr>
          <a:xfrm>
            <a:off x="4514851" y="1570062"/>
            <a:ext cx="4629150" cy="3502759"/>
          </a:xfrm>
        </p:spPr>
        <p:txBody>
          <a:bodyPr/>
          <a:lstStyle/>
          <a:p>
            <a:r>
              <a:rPr lang="en-US" dirty="0" smtClean="0"/>
              <a:t>Network protocols</a:t>
            </a:r>
          </a:p>
          <a:p>
            <a:pPr lvl="1"/>
            <a:r>
              <a:rPr lang="en-US" dirty="0" smtClean="0"/>
              <a:t>Machines rather than humans</a:t>
            </a:r>
          </a:p>
          <a:p>
            <a:pPr lvl="1"/>
            <a:r>
              <a:rPr lang="en-US" dirty="0" smtClean="0"/>
              <a:t>All Internet communication is governed by protocols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257300" y="3976688"/>
            <a:ext cx="176212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ill Sans MT"/>
              <a:ea typeface="+mn-ea"/>
              <a:cs typeface="Gill Sans MT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964488" y="3867150"/>
            <a:ext cx="355600" cy="933450"/>
            <a:chOff x="4180" y="783"/>
            <a:chExt cx="150" cy="307"/>
          </a:xfrm>
        </p:grpSpPr>
        <p:sp>
          <p:nvSpPr>
            <p:cNvPr id="11" name="AutoShape 1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4256" y="785"/>
              <a:ext cx="70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14" name="AutoShape 2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Gill Sans MT"/>
                <a:ea typeface="+mn-ea"/>
                <a:cs typeface="Gill Sans MT"/>
              </a:endParaRPr>
            </a:p>
          </p:txBody>
        </p:sp>
      </p:grp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748166"/>
              </p:ext>
            </p:extLst>
          </p:nvPr>
        </p:nvGraphicFramePr>
        <p:xfrm>
          <a:off x="5334000" y="3581400"/>
          <a:ext cx="6223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81400"/>
                        <a:ext cx="6223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0" name="Picture 62" descr="Ali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3581400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63" descr="Bo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3976688"/>
            <a:ext cx="676275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64"/>
          <p:cNvSpPr txBox="1">
            <a:spLocks noChangeArrowheads="1"/>
          </p:cNvSpPr>
          <p:nvPr/>
        </p:nvSpPr>
        <p:spPr bwMode="auto">
          <a:xfrm>
            <a:off x="1698625" y="3689350"/>
            <a:ext cx="403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Gill Sans MT"/>
                <a:ea typeface="+mn-ea"/>
                <a:cs typeface="Gill Sans MT"/>
              </a:rPr>
              <a:t>Hi</a:t>
            </a:r>
          </a:p>
        </p:txBody>
      </p:sp>
      <p:sp>
        <p:nvSpPr>
          <p:cNvPr id="23" name="Line 66"/>
          <p:cNvSpPr>
            <a:spLocks noChangeShapeType="1"/>
          </p:cNvSpPr>
          <p:nvPr/>
        </p:nvSpPr>
        <p:spPr bwMode="auto">
          <a:xfrm flipV="1">
            <a:off x="971550" y="4557713"/>
            <a:ext cx="2085975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ill Sans MT"/>
              <a:ea typeface="+mn-ea"/>
              <a:cs typeface="Gill Sans MT"/>
            </a:endParaRPr>
          </a:p>
        </p:txBody>
      </p:sp>
      <p:sp>
        <p:nvSpPr>
          <p:cNvPr id="24" name="Text Box 67"/>
          <p:cNvSpPr txBox="1">
            <a:spLocks noChangeArrowheads="1"/>
          </p:cNvSpPr>
          <p:nvPr/>
        </p:nvSpPr>
        <p:spPr bwMode="auto">
          <a:xfrm>
            <a:off x="1689100" y="4346575"/>
            <a:ext cx="403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Gill Sans MT"/>
                <a:ea typeface="+mn-ea"/>
                <a:cs typeface="Gill Sans MT"/>
              </a:rPr>
              <a:t>Hi</a:t>
            </a:r>
          </a:p>
        </p:txBody>
      </p:sp>
      <p:sp>
        <p:nvSpPr>
          <p:cNvPr id="25" name="Line 70"/>
          <p:cNvSpPr>
            <a:spLocks noChangeShapeType="1"/>
          </p:cNvSpPr>
          <p:nvPr/>
        </p:nvSpPr>
        <p:spPr bwMode="auto">
          <a:xfrm>
            <a:off x="933450" y="4967288"/>
            <a:ext cx="2162175" cy="438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ill Sans MT"/>
              <a:ea typeface="+mn-ea"/>
              <a:cs typeface="Gill Sans MT"/>
            </a:endParaRPr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322388" y="4899025"/>
            <a:ext cx="1022350" cy="708025"/>
            <a:chOff x="737" y="2747"/>
            <a:chExt cx="644" cy="446"/>
          </a:xfrm>
        </p:grpSpPr>
        <p:sp>
          <p:nvSpPr>
            <p:cNvPr id="27" name="Rectangle 71"/>
            <p:cNvSpPr>
              <a:spLocks noChangeArrowheads="1"/>
            </p:cNvSpPr>
            <p:nvPr/>
          </p:nvSpPr>
          <p:spPr bwMode="auto">
            <a:xfrm>
              <a:off x="786" y="2790"/>
              <a:ext cx="588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/>
                </a:solidFill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28" name="Text Box 69"/>
            <p:cNvSpPr txBox="1">
              <a:spLocks noChangeArrowheads="1"/>
            </p:cNvSpPr>
            <p:nvPr/>
          </p:nvSpPr>
          <p:spPr bwMode="auto">
            <a:xfrm>
              <a:off x="737" y="2747"/>
              <a:ext cx="644" cy="44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chemeClr val="tx2"/>
                  </a:solidFill>
                  <a:latin typeface="Gill Sans MT"/>
                  <a:ea typeface="+mn-ea"/>
                  <a:cs typeface="Gill Sans MT"/>
                </a:rPr>
                <a:t>Got the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chemeClr val="tx2"/>
                  </a:solidFill>
                  <a:latin typeface="Gill Sans MT"/>
                  <a:ea typeface="+mn-ea"/>
                  <a:cs typeface="Gill Sans MT"/>
                </a:rPr>
                <a:t>time?</a:t>
              </a:r>
            </a:p>
          </p:txBody>
        </p:sp>
      </p:grpSp>
      <p:sp>
        <p:nvSpPr>
          <p:cNvPr id="29" name="Line 73"/>
          <p:cNvSpPr>
            <a:spLocks noChangeShapeType="1"/>
          </p:cNvSpPr>
          <p:nvPr/>
        </p:nvSpPr>
        <p:spPr bwMode="auto">
          <a:xfrm flipV="1">
            <a:off x="1095375" y="5538788"/>
            <a:ext cx="1952625" cy="333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ill Sans MT"/>
              <a:ea typeface="+mn-ea"/>
              <a:cs typeface="Gill Sans MT"/>
            </a:endParaRPr>
          </a:p>
        </p:txBody>
      </p: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1431925" y="5565775"/>
            <a:ext cx="796925" cy="373063"/>
            <a:chOff x="1046" y="2771"/>
            <a:chExt cx="502" cy="235"/>
          </a:xfrm>
        </p:grpSpPr>
        <p:sp>
          <p:nvSpPr>
            <p:cNvPr id="31" name="Rectangle 75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/>
                </a:solidFill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32" name="Text Box 74"/>
            <p:cNvSpPr txBox="1">
              <a:spLocks noChangeArrowheads="1"/>
            </p:cNvSpPr>
            <p:nvPr/>
          </p:nvSpPr>
          <p:spPr bwMode="auto">
            <a:xfrm>
              <a:off x="1046" y="2771"/>
              <a:ext cx="36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2"/>
                  </a:solidFill>
                  <a:latin typeface="Gill Sans MT"/>
                  <a:ea typeface="+mn-ea"/>
                  <a:cs typeface="Gill Sans MT"/>
                </a:rPr>
                <a:t>2:00</a:t>
              </a:r>
            </a:p>
          </p:txBody>
        </p:sp>
      </p:grpSp>
      <p:sp>
        <p:nvSpPr>
          <p:cNvPr id="33" name="Text Box 78"/>
          <p:cNvSpPr txBox="1">
            <a:spLocks noChangeArrowheads="1"/>
          </p:cNvSpPr>
          <p:nvPr/>
        </p:nvSpPr>
        <p:spPr bwMode="auto">
          <a:xfrm>
            <a:off x="6013450" y="3662363"/>
            <a:ext cx="18800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tx2"/>
                </a:solidFill>
                <a:latin typeface="Gill Sans MT"/>
                <a:ea typeface="+mn-ea"/>
                <a:cs typeface="Gill Sans MT"/>
              </a:rPr>
              <a:t>TCP connection</a:t>
            </a:r>
          </a:p>
          <a:p>
            <a:pPr>
              <a:defRPr/>
            </a:pPr>
            <a:r>
              <a:rPr lang="en-US" sz="2000">
                <a:solidFill>
                  <a:schemeClr val="tx2"/>
                </a:solidFill>
                <a:latin typeface="Gill Sans MT"/>
                <a:ea typeface="+mn-ea"/>
                <a:cs typeface="Gill Sans MT"/>
              </a:rPr>
              <a:t> request</a:t>
            </a:r>
            <a:endParaRPr lang="en-US">
              <a:solidFill>
                <a:schemeClr val="tx2"/>
              </a:solidFill>
              <a:latin typeface="Gill Sans MT"/>
              <a:ea typeface="+mn-ea"/>
              <a:cs typeface="Gill Sans MT"/>
            </a:endParaRPr>
          </a:p>
        </p:txBody>
      </p:sp>
      <p:sp>
        <p:nvSpPr>
          <p:cNvPr id="34" name="Line 85"/>
          <p:cNvSpPr>
            <a:spLocks noChangeShapeType="1"/>
          </p:cNvSpPr>
          <p:nvPr/>
        </p:nvSpPr>
        <p:spPr bwMode="auto">
          <a:xfrm flipV="1">
            <a:off x="5734050" y="5597525"/>
            <a:ext cx="2343150" cy="428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ill Sans MT"/>
              <a:ea typeface="+mn-ea"/>
              <a:cs typeface="Gill Sans MT"/>
            </a:endParaRPr>
          </a:p>
        </p:txBody>
      </p:sp>
      <p:sp>
        <p:nvSpPr>
          <p:cNvPr id="35" name="Line 89"/>
          <p:cNvSpPr>
            <a:spLocks noChangeShapeType="1"/>
          </p:cNvSpPr>
          <p:nvPr/>
        </p:nvSpPr>
        <p:spPr bwMode="auto">
          <a:xfrm>
            <a:off x="6010275" y="3930650"/>
            <a:ext cx="176212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ill Sans MT"/>
              <a:ea typeface="+mn-ea"/>
              <a:cs typeface="Gill Sans MT"/>
            </a:endParaRPr>
          </a:p>
        </p:txBody>
      </p:sp>
      <p:sp>
        <p:nvSpPr>
          <p:cNvPr id="36" name="Line 90"/>
          <p:cNvSpPr>
            <a:spLocks noChangeShapeType="1"/>
          </p:cNvSpPr>
          <p:nvPr/>
        </p:nvSpPr>
        <p:spPr bwMode="auto">
          <a:xfrm flipV="1">
            <a:off x="5686425" y="4425950"/>
            <a:ext cx="2085975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ill Sans MT"/>
              <a:ea typeface="+mn-ea"/>
              <a:cs typeface="Gill Sans MT"/>
            </a:endParaRP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5946775" y="4357688"/>
            <a:ext cx="1879600" cy="708025"/>
            <a:chOff x="3248" y="2147"/>
            <a:chExt cx="1184" cy="446"/>
          </a:xfrm>
        </p:grpSpPr>
        <p:sp>
          <p:nvSpPr>
            <p:cNvPr id="38" name="Rectangle 92"/>
            <p:cNvSpPr>
              <a:spLocks noChangeArrowheads="1"/>
            </p:cNvSpPr>
            <p:nvPr/>
          </p:nvSpPr>
          <p:spPr bwMode="auto">
            <a:xfrm>
              <a:off x="3306" y="2190"/>
              <a:ext cx="906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/>
                </a:solidFill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39" name="Text Box 91"/>
            <p:cNvSpPr txBox="1">
              <a:spLocks noChangeArrowheads="1"/>
            </p:cNvSpPr>
            <p:nvPr/>
          </p:nvSpPr>
          <p:spPr bwMode="auto">
            <a:xfrm>
              <a:off x="3248" y="2147"/>
              <a:ext cx="118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chemeClr val="tx2"/>
                  </a:solidFill>
                  <a:latin typeface="Gill Sans MT"/>
                  <a:ea typeface="+mn-ea"/>
                  <a:cs typeface="Gill Sans MT"/>
                </a:rPr>
                <a:t>TCP connection</a:t>
              </a:r>
            </a:p>
            <a:p>
              <a:pPr>
                <a:defRPr/>
              </a:pPr>
              <a:r>
                <a:rPr lang="en-US" sz="2000">
                  <a:solidFill>
                    <a:schemeClr val="tx2"/>
                  </a:solidFill>
                  <a:latin typeface="Gill Sans MT"/>
                  <a:ea typeface="+mn-ea"/>
                  <a:cs typeface="Gill Sans MT"/>
                </a:rPr>
                <a:t>response</a:t>
              </a:r>
              <a:endParaRPr lang="en-US">
                <a:solidFill>
                  <a:schemeClr val="tx2"/>
                </a:solidFill>
                <a:latin typeface="Gill Sans MT"/>
                <a:ea typeface="+mn-ea"/>
                <a:cs typeface="Gill Sans MT"/>
              </a:endParaRPr>
            </a:p>
          </p:txBody>
        </p:sp>
      </p:grpSp>
      <p:sp>
        <p:nvSpPr>
          <p:cNvPr id="40" name="Line 94"/>
          <p:cNvSpPr>
            <a:spLocks noChangeShapeType="1"/>
          </p:cNvSpPr>
          <p:nvPr/>
        </p:nvSpPr>
        <p:spPr bwMode="auto">
          <a:xfrm>
            <a:off x="5734050" y="5035550"/>
            <a:ext cx="2400300" cy="419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ill Sans MT"/>
              <a:ea typeface="+mn-ea"/>
              <a:cs typeface="Gill Sans MT"/>
            </a:endParaRPr>
          </a:p>
        </p:txBody>
      </p: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5946775" y="5100638"/>
            <a:ext cx="2968625" cy="304800"/>
            <a:chOff x="3212" y="2597"/>
            <a:chExt cx="2390" cy="192"/>
          </a:xfrm>
        </p:grpSpPr>
        <p:sp>
          <p:nvSpPr>
            <p:cNvPr id="42" name="Rectangle 96"/>
            <p:cNvSpPr>
              <a:spLocks noChangeArrowheads="1"/>
            </p:cNvSpPr>
            <p:nvPr/>
          </p:nvSpPr>
          <p:spPr bwMode="auto">
            <a:xfrm>
              <a:off x="3252" y="2628"/>
              <a:ext cx="2100" cy="11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/>
                </a:solidFill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43" name="Text Box 95"/>
            <p:cNvSpPr txBox="1">
              <a:spLocks noChangeArrowheads="1"/>
            </p:cNvSpPr>
            <p:nvPr/>
          </p:nvSpPr>
          <p:spPr bwMode="auto">
            <a:xfrm>
              <a:off x="3212" y="2597"/>
              <a:ext cx="23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tx2"/>
                  </a:solidFill>
                  <a:latin typeface="Gill Sans MT"/>
                  <a:ea typeface="+mn-ea"/>
                  <a:cs typeface="Gill Sans MT"/>
                </a:rPr>
                <a:t>Get http://www.uiuc.edu</a:t>
              </a:r>
              <a:endParaRPr lang="en-US" dirty="0">
                <a:solidFill>
                  <a:schemeClr val="tx2"/>
                </a:solidFill>
                <a:latin typeface="Gill Sans MT"/>
                <a:ea typeface="+mn-ea"/>
                <a:cs typeface="Gill Sans MT"/>
              </a:endParaRPr>
            </a:p>
          </p:txBody>
        </p:sp>
      </p:grp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6575425" y="5605463"/>
            <a:ext cx="796925" cy="373062"/>
            <a:chOff x="1046" y="2771"/>
            <a:chExt cx="502" cy="235"/>
          </a:xfrm>
        </p:grpSpPr>
        <p:sp>
          <p:nvSpPr>
            <p:cNvPr id="45" name="Rectangle 99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/>
                </a:solidFill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46" name="Text Box 100"/>
            <p:cNvSpPr txBox="1">
              <a:spLocks noChangeArrowheads="1"/>
            </p:cNvSpPr>
            <p:nvPr/>
          </p:nvSpPr>
          <p:spPr bwMode="auto">
            <a:xfrm>
              <a:off x="1046" y="2771"/>
              <a:ext cx="4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2"/>
                  </a:solidFill>
                  <a:latin typeface="Gill Sans MT"/>
                  <a:ea typeface="+mn-ea"/>
                  <a:cs typeface="Gill Sans MT"/>
                </a:rPr>
                <a:t>&lt;file&gt;</a:t>
              </a:r>
            </a:p>
          </p:txBody>
        </p:sp>
      </p:grpSp>
      <p:sp>
        <p:nvSpPr>
          <p:cNvPr id="47" name="Line 101"/>
          <p:cNvSpPr>
            <a:spLocks noChangeShapeType="1"/>
          </p:cNvSpPr>
          <p:nvPr/>
        </p:nvSpPr>
        <p:spPr bwMode="auto">
          <a:xfrm>
            <a:off x="4514850" y="2466975"/>
            <a:ext cx="0" cy="3857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ill Sans MT"/>
              <a:ea typeface="+mn-ea"/>
              <a:cs typeface="Gill Sans MT"/>
            </a:endParaRPr>
          </a:p>
        </p:txBody>
      </p: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4232275" y="5599113"/>
            <a:ext cx="720725" cy="369887"/>
            <a:chOff x="2198" y="3221"/>
            <a:chExt cx="454" cy="233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auto">
            <a:xfrm>
              <a:off x="2244" y="3282"/>
              <a:ext cx="408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Gill Sans MT"/>
                <a:ea typeface="+mn-ea"/>
                <a:cs typeface="Gill Sans MT"/>
              </a:endParaRPr>
            </a:p>
          </p:txBody>
        </p:sp>
        <p:sp>
          <p:nvSpPr>
            <p:cNvPr id="50" name="Text Box 102"/>
            <p:cNvSpPr txBox="1">
              <a:spLocks noChangeArrowheads="1"/>
            </p:cNvSpPr>
            <p:nvPr/>
          </p:nvSpPr>
          <p:spPr bwMode="auto">
            <a:xfrm>
              <a:off x="2198" y="3221"/>
              <a:ext cx="3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tx2"/>
                  </a:solidFill>
                  <a:latin typeface="Gill Sans MT"/>
                  <a:ea typeface="+mn-ea"/>
                  <a:cs typeface="Gill Sans MT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370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Networking Model: Layers of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914401"/>
            <a:ext cx="8229600" cy="3886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 network channel is effectively only a transmission of </a:t>
            </a:r>
            <a:r>
              <a:rPr lang="en-US" dirty="0" smtClean="0">
                <a:latin typeface="Monaco"/>
                <a:cs typeface="Monaco"/>
              </a:rPr>
              <a:t>0</a:t>
            </a:r>
            <a:r>
              <a:rPr lang="en-US" dirty="0" smtClean="0"/>
              <a:t>s and </a:t>
            </a:r>
            <a:r>
              <a:rPr lang="en-US" dirty="0" smtClean="0">
                <a:latin typeface="Monaco"/>
                <a:cs typeface="Monaco"/>
              </a:rPr>
              <a:t>1</a:t>
            </a:r>
            <a:r>
              <a:rPr lang="en-US" dirty="0" smtClean="0"/>
              <a:t>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we translate these 0s and 1s into HTTP packets?   How do we get those to the right end-user?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2057400"/>
            <a:ext cx="73914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0 1 0 0 1 1 0 1 0 0 0 1 0 1 1 0 0 1 0 1 1 1 1 0 1 0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8600" y="4876800"/>
            <a:ext cx="1219200" cy="91440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Host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81000" y="5257800"/>
            <a:ext cx="914400" cy="381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96200" y="5638800"/>
            <a:ext cx="1219200" cy="91440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Host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848600" y="6019800"/>
            <a:ext cx="914400" cy="381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Cloud 44"/>
          <p:cNvSpPr/>
          <p:nvPr/>
        </p:nvSpPr>
        <p:spPr>
          <a:xfrm>
            <a:off x="1600200" y="4724400"/>
            <a:ext cx="6019800" cy="2057400"/>
          </a:xfrm>
          <a:prstGeom prst="cloud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6" name="Curved Connector 45"/>
          <p:cNvCxnSpPr>
            <a:stCxn id="41" idx="6"/>
            <a:endCxn id="47" idx="1"/>
          </p:cNvCxnSpPr>
          <p:nvPr/>
        </p:nvCxnSpPr>
        <p:spPr>
          <a:xfrm>
            <a:off x="1295400" y="5448300"/>
            <a:ext cx="1066800" cy="419100"/>
          </a:xfrm>
          <a:prstGeom prst="curvedConnector3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2362200" y="5638800"/>
            <a:ext cx="609600" cy="45720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657600" y="5105400"/>
            <a:ext cx="609600" cy="45720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76800" y="5943600"/>
            <a:ext cx="609600" cy="45720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105400" y="5105400"/>
            <a:ext cx="609600" cy="45720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00800" y="5257800"/>
            <a:ext cx="609600" cy="45720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urved Connector 51"/>
          <p:cNvCxnSpPr>
            <a:stCxn id="47" idx="3"/>
            <a:endCxn id="48" idx="1"/>
          </p:cNvCxnSpPr>
          <p:nvPr/>
        </p:nvCxnSpPr>
        <p:spPr>
          <a:xfrm flipV="1">
            <a:off x="2971800" y="5334000"/>
            <a:ext cx="685800" cy="533400"/>
          </a:xfrm>
          <a:prstGeom prst="curvedConnector3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53" name="Curved Connector 52"/>
          <p:cNvCxnSpPr>
            <a:stCxn id="48" idx="3"/>
            <a:endCxn id="49" idx="1"/>
          </p:cNvCxnSpPr>
          <p:nvPr/>
        </p:nvCxnSpPr>
        <p:spPr>
          <a:xfrm>
            <a:off x="4267200" y="5334000"/>
            <a:ext cx="609600" cy="838200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54" name="Curved Connector 53"/>
          <p:cNvCxnSpPr>
            <a:stCxn id="49" idx="0"/>
            <a:endCxn id="50" idx="1"/>
          </p:cNvCxnSpPr>
          <p:nvPr/>
        </p:nvCxnSpPr>
        <p:spPr>
          <a:xfrm rot="16200000" flipV="1">
            <a:off x="4838700" y="5600700"/>
            <a:ext cx="609600" cy="76200"/>
          </a:xfrm>
          <a:prstGeom prst="curvedConnector4">
            <a:avLst>
              <a:gd name="adj1" fmla="val 31250"/>
              <a:gd name="adj2" fmla="val 700000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55" name="Curved Connector 54"/>
          <p:cNvCxnSpPr>
            <a:stCxn id="51" idx="1"/>
            <a:endCxn id="50" idx="3"/>
          </p:cNvCxnSpPr>
          <p:nvPr/>
        </p:nvCxnSpPr>
        <p:spPr>
          <a:xfrm rot="10800000">
            <a:off x="5715000" y="5334000"/>
            <a:ext cx="685800" cy="152400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56" name="Curved Connector 55"/>
          <p:cNvCxnSpPr>
            <a:stCxn id="44" idx="2"/>
            <a:endCxn id="51" idx="2"/>
          </p:cNvCxnSpPr>
          <p:nvPr/>
        </p:nvCxnSpPr>
        <p:spPr>
          <a:xfrm rot="10800000">
            <a:off x="6705600" y="5715000"/>
            <a:ext cx="1143000" cy="495300"/>
          </a:xfrm>
          <a:prstGeom prst="curvedConnector2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31467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The Internet’s Protocol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9800" y="1993451"/>
            <a:ext cx="6477000" cy="34469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Internet’s core protocols form a “stack”.</a:t>
            </a:r>
          </a:p>
          <a:p>
            <a:pPr lvl="1"/>
            <a:r>
              <a:rPr lang="en-US" dirty="0" smtClean="0"/>
              <a:t>Larger seven-layer stack devised by a committee in the 1980s is called the OSI Model</a:t>
            </a:r>
          </a:p>
          <a:p>
            <a:pPr lvl="1"/>
            <a:r>
              <a:rPr lang="en-US" dirty="0" smtClean="0"/>
              <a:t>Here we focus on layers commonly used today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layer </a:t>
            </a:r>
            <a:r>
              <a:rPr lang="en-US" dirty="0" smtClean="0">
                <a:solidFill>
                  <a:srgbClr val="EF5B00"/>
                </a:solidFill>
              </a:rPr>
              <a:t>encapsulates</a:t>
            </a:r>
            <a:r>
              <a:rPr lang="en-US" dirty="0" smtClean="0"/>
              <a:t> </a:t>
            </a:r>
            <a:r>
              <a:rPr lang="en-US" dirty="0" smtClean="0"/>
              <a:t>data sent by the </a:t>
            </a:r>
            <a:r>
              <a:rPr lang="en-US" dirty="0" smtClean="0"/>
              <a:t>layers above it and provides specific features to higher-layer protocols.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8600" y="46482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Physical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40386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Data Link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" y="34290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Network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8600" y="28194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Transport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8600" y="22098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Application</a:t>
            </a:r>
            <a:endParaRPr lang="en-US" dirty="0">
              <a:latin typeface="Gill Sans MT"/>
              <a:cs typeface="Gill Sans MT"/>
            </a:endParaRPr>
          </a:p>
        </p:txBody>
      </p:sp>
      <p:cxnSp>
        <p:nvCxnSpPr>
          <p:cNvPr id="27" name="Straight Arrow Connector 26"/>
          <p:cNvCxnSpPr>
            <a:stCxn id="17" idx="0"/>
            <a:endCxn id="18" idx="2"/>
          </p:cNvCxnSpPr>
          <p:nvPr/>
        </p:nvCxnSpPr>
        <p:spPr>
          <a:xfrm flipV="1">
            <a:off x="1104900" y="4419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0"/>
            <a:endCxn id="20" idx="2"/>
          </p:cNvCxnSpPr>
          <p:nvPr/>
        </p:nvCxnSpPr>
        <p:spPr>
          <a:xfrm flipV="1">
            <a:off x="1104900" y="3810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0"/>
            <a:endCxn id="21" idx="2"/>
          </p:cNvCxnSpPr>
          <p:nvPr/>
        </p:nvCxnSpPr>
        <p:spPr>
          <a:xfrm flipV="1">
            <a:off x="1104900" y="3200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0"/>
          </p:cNvCxnSpPr>
          <p:nvPr/>
        </p:nvCxnSpPr>
        <p:spPr>
          <a:xfrm flipV="1">
            <a:off x="1104900" y="2590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3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Layer 1: 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9800" y="1728832"/>
            <a:ext cx="6477000" cy="48243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Physical Layer</a:t>
            </a:r>
            <a:r>
              <a:rPr lang="en-US" dirty="0" smtClean="0"/>
              <a:t> provides hardware-specific details on how to transmit a 0 vs. 1.</a:t>
            </a:r>
          </a:p>
          <a:p>
            <a:pPr lvl="1"/>
            <a:r>
              <a:rPr lang="en-US" b="1" dirty="0" smtClean="0"/>
              <a:t>100BASE-T</a:t>
            </a:r>
            <a:r>
              <a:rPr lang="en-US" dirty="0" smtClean="0"/>
              <a:t>: Ethernet</a:t>
            </a:r>
          </a:p>
          <a:p>
            <a:pPr lvl="1"/>
            <a:r>
              <a:rPr lang="en-US" b="1" dirty="0" smtClean="0"/>
              <a:t>GSM “Um Interface”</a:t>
            </a:r>
            <a:r>
              <a:rPr lang="en-US" dirty="0" smtClean="0"/>
              <a:t>: Cell phones</a:t>
            </a:r>
          </a:p>
          <a:p>
            <a:pPr lvl="1"/>
            <a:r>
              <a:rPr lang="en-US" b="1" dirty="0" smtClean="0"/>
              <a:t>802.11</a:t>
            </a:r>
            <a:r>
              <a:rPr lang="en-US" dirty="0" smtClean="0"/>
              <a:t>: Wi-Fi</a:t>
            </a:r>
          </a:p>
          <a:p>
            <a:pPr lvl="1"/>
            <a:endParaRPr lang="en-US" dirty="0"/>
          </a:p>
          <a:p>
            <a:r>
              <a:rPr lang="en-US" u="sng" dirty="0" smtClean="0"/>
              <a:t>Provides</a:t>
            </a:r>
            <a:r>
              <a:rPr lang="en-US" dirty="0" smtClean="0"/>
              <a:t>: A digital representation of the underlying signal; </a:t>
            </a:r>
            <a:r>
              <a:rPr lang="en-US" i="1" dirty="0" smtClean="0"/>
              <a:t>a series of 0s and 1s</a:t>
            </a:r>
            <a:r>
              <a:rPr lang="en-US" dirty="0" smtClean="0"/>
              <a:t>.</a:t>
            </a:r>
          </a:p>
          <a:p>
            <a:r>
              <a:rPr lang="en-US" dirty="0" smtClean="0"/>
              <a:t>Key problem: Analog to digital conversion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28600" y="46482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Physical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8600" y="40386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Data Link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8600" y="34290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Network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8600" y="28194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Transport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8600" y="22098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/>
                <a:cs typeface="Gill Sans MT"/>
              </a:rPr>
              <a:t>Application</a:t>
            </a:r>
            <a:endParaRPr lang="en-US" dirty="0">
              <a:latin typeface="Gill Sans MT"/>
              <a:cs typeface="Gill Sans MT"/>
            </a:endParaRPr>
          </a:p>
        </p:txBody>
      </p:sp>
      <p:cxnSp>
        <p:nvCxnSpPr>
          <p:cNvPr id="36" name="Straight Arrow Connector 35"/>
          <p:cNvCxnSpPr>
            <a:stCxn id="31" idx="0"/>
            <a:endCxn id="32" idx="2"/>
          </p:cNvCxnSpPr>
          <p:nvPr/>
        </p:nvCxnSpPr>
        <p:spPr>
          <a:xfrm flipV="1">
            <a:off x="1104900" y="4419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0"/>
            <a:endCxn id="33" idx="2"/>
          </p:cNvCxnSpPr>
          <p:nvPr/>
        </p:nvCxnSpPr>
        <p:spPr>
          <a:xfrm flipV="1">
            <a:off x="1104900" y="3810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0"/>
            <a:endCxn id="34" idx="2"/>
          </p:cNvCxnSpPr>
          <p:nvPr/>
        </p:nvCxnSpPr>
        <p:spPr>
          <a:xfrm flipV="1">
            <a:off x="1104900" y="3200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0"/>
          </p:cNvCxnSpPr>
          <p:nvPr/>
        </p:nvCxnSpPr>
        <p:spPr>
          <a:xfrm flipV="1">
            <a:off x="1104900" y="2590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5011" y="4638394"/>
            <a:ext cx="457200" cy="381000"/>
          </a:xfrm>
          <a:prstGeom prst="rightArrow">
            <a:avLst/>
          </a:prstGeom>
          <a:solidFill>
            <a:srgbClr val="EF5B00"/>
          </a:solidFill>
          <a:ln>
            <a:solidFill>
              <a:srgbClr val="EF5B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5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transmission media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91" y="1287560"/>
            <a:ext cx="2502656" cy="33368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0" y="2344682"/>
            <a:ext cx="4064000" cy="304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919" y="2944726"/>
            <a:ext cx="2386081" cy="3606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sp>
        <p:nvSpPr>
          <p:cNvPr id="8" name="TextBox 7"/>
          <p:cNvSpPr txBox="1"/>
          <p:nvPr/>
        </p:nvSpPr>
        <p:spPr>
          <a:xfrm>
            <a:off x="7156" y="6483126"/>
            <a:ext cx="458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  <a:latin typeface="Gill Sans MT"/>
                <a:cs typeface="Gill Sans MT"/>
              </a:rPr>
              <a:t>[Photos: Wikimedia users </a:t>
            </a:r>
            <a:r>
              <a:rPr lang="en-US" sz="1600" b="0" dirty="0" err="1" smtClean="0">
                <a:solidFill>
                  <a:schemeClr val="bg1">
                    <a:lumMod val="75000"/>
                  </a:schemeClr>
                </a:solidFill>
                <a:latin typeface="Gill Sans MT"/>
                <a:cs typeface="Gill Sans MT"/>
              </a:rPr>
              <a:t>Evdaimon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  <a:latin typeface="Gill Sans MT"/>
                <a:cs typeface="Gill Sans MT"/>
              </a:rPr>
              <a:t>, </a:t>
            </a:r>
            <a:r>
              <a:rPr lang="en-US" sz="1600" b="0" dirty="0" err="1" smtClean="0">
                <a:solidFill>
                  <a:schemeClr val="bg1">
                    <a:lumMod val="75000"/>
                  </a:schemeClr>
                </a:solidFill>
                <a:latin typeface="Gill Sans MT"/>
                <a:cs typeface="Gill Sans MT"/>
              </a:rPr>
              <a:t>Zephyris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  <a:latin typeface="Gill Sans MT"/>
                <a:cs typeface="Gill Sans MT"/>
              </a:rPr>
              <a:t>, </a:t>
            </a:r>
            <a:r>
              <a:rPr lang="en-US" sz="1600" b="0" dirty="0" err="1" smtClean="0">
                <a:solidFill>
                  <a:schemeClr val="bg1">
                    <a:lumMod val="75000"/>
                  </a:schemeClr>
                </a:solidFill>
                <a:latin typeface="Gill Sans MT"/>
                <a:cs typeface="Gill Sans MT"/>
              </a:rPr>
              <a:t>BigRiz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  <a:latin typeface="Gill Sans MT"/>
                <a:cs typeface="Gill Sans MT"/>
              </a:rPr>
              <a:t>]</a:t>
            </a:r>
            <a:endParaRPr lang="en-US" sz="1600" b="0" dirty="0" smtClean="0">
              <a:solidFill>
                <a:schemeClr val="bg1">
                  <a:lumMod val="75000"/>
                </a:schemeClr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09790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range lectur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500" b="0" dirty="0" err="1" smtClean="0">
            <a:latin typeface="Gill Sans MT"/>
            <a:cs typeface="Gill Sans MT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 lecture.thmx</Template>
  <TotalTime>8339</TotalTime>
  <Words>994</Words>
  <Application>Microsoft Macintosh PowerPoint</Application>
  <PresentationFormat>On-screen Show (4:3)</PresentationFormat>
  <Paragraphs>252</Paragraphs>
  <Slides>20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Orange lecture</vt:lpstr>
      <vt:lpstr>Clip</vt:lpstr>
      <vt:lpstr>Introduction to Networking</vt:lpstr>
      <vt:lpstr>Announcements</vt:lpstr>
      <vt:lpstr>Networking</vt:lpstr>
      <vt:lpstr>Protocols</vt:lpstr>
      <vt:lpstr>What is a Protocol?</vt:lpstr>
      <vt:lpstr>Networking Model: Layers of Protocols</vt:lpstr>
      <vt:lpstr>The Internet’s Protocol Stack</vt:lpstr>
      <vt:lpstr>Layer 1: Physical Layer</vt:lpstr>
      <vt:lpstr>Physical transmission media</vt:lpstr>
      <vt:lpstr>Physical transmission media</vt:lpstr>
      <vt:lpstr>Layer 2: Data Link Layer</vt:lpstr>
      <vt:lpstr>Layer 2: Data Link Layer</vt:lpstr>
      <vt:lpstr>Layer 3: Network Layer</vt:lpstr>
      <vt:lpstr>Layer 4: Transport Layer</vt:lpstr>
      <vt:lpstr>TCP vs. UDP</vt:lpstr>
      <vt:lpstr>Application Layer (“layer 7”)</vt:lpstr>
      <vt:lpstr>Where are we as systems programmers?</vt:lpstr>
      <vt:lpstr>Encapsulation</vt:lpstr>
      <vt:lpstr>Why layering?</vt:lpstr>
      <vt:lpstr>Internet Architecture: The “Hourglass” Design</vt:lpstr>
    </vt:vector>
  </TitlesOfParts>
  <Company>University of Illinois 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Achieving Synchronization</dc:title>
  <dc:creator>Philip Godfrey</dc:creator>
  <cp:lastModifiedBy>Philip Godfrey</cp:lastModifiedBy>
  <cp:revision>557</cp:revision>
  <cp:lastPrinted>2014-04-16T11:13:33Z</cp:lastPrinted>
  <dcterms:created xsi:type="dcterms:W3CDTF">2012-03-12T04:23:55Z</dcterms:created>
  <dcterms:modified xsi:type="dcterms:W3CDTF">2014-04-16T11:13:35Z</dcterms:modified>
</cp:coreProperties>
</file>