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5"/>
  </p:notesMasterIdLst>
  <p:sldIdLst>
    <p:sldId id="257" r:id="rId2"/>
    <p:sldId id="671" r:id="rId3"/>
    <p:sldId id="665" r:id="rId4"/>
    <p:sldId id="666" r:id="rId5"/>
    <p:sldId id="667" r:id="rId6"/>
    <p:sldId id="668" r:id="rId7"/>
    <p:sldId id="669" r:id="rId8"/>
    <p:sldId id="662" r:id="rId9"/>
    <p:sldId id="663" r:id="rId10"/>
    <p:sldId id="664" r:id="rId11"/>
    <p:sldId id="670" r:id="rId12"/>
    <p:sldId id="672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81" r:id="rId21"/>
    <p:sldId id="682" r:id="rId22"/>
    <p:sldId id="683" r:id="rId23"/>
    <p:sldId id="6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F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6" autoAdjust="0"/>
    <p:restoredTop sz="90680" autoAdjust="0"/>
  </p:normalViewPr>
  <p:slideViewPr>
    <p:cSldViewPr snapToGrid="0" snapToObjects="1">
      <p:cViewPr>
        <p:scale>
          <a:sx n="85" d="100"/>
          <a:sy n="85" d="100"/>
        </p:scale>
        <p:origin x="-76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2CE7-4774-CA43-9A9C-CC2060843298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A69CB-4233-3440-95E2-D1EA89432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5 needs revision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E5D-08B0-FD4C-810C-A4470B8AF5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2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Gill Sans MT"/>
                <a:cs typeface="Gill Sans M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EE6E12"/>
                </a:solidFill>
                <a:latin typeface="Museo 500"/>
                <a:cs typeface="Museo 50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4091" y="1524000"/>
            <a:ext cx="8388909" cy="4953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1" y="371182"/>
            <a:ext cx="838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42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pitchFamily="-96" charset="-128"/>
                <a:cs typeface="Gill Sans MT"/>
              </a:rPr>
              <a:pPr/>
              <a:t>‹#›</a:t>
            </a:fld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74090" y="1524000"/>
            <a:ext cx="838891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More text</a:t>
            </a:r>
          </a:p>
          <a:p>
            <a:pPr lvl="2"/>
            <a:r>
              <a:rPr lang="en-US" dirty="0" smtClean="0"/>
              <a:t>Still more text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EE6E12"/>
          </a:solidFill>
          <a:latin typeface="Museo 500"/>
          <a:ea typeface="+mj-ea"/>
          <a:cs typeface="Museo 50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1800"/>
        </a:spcBef>
        <a:spcAft>
          <a:spcPct val="0"/>
        </a:spcAft>
        <a:buClr>
          <a:schemeClr val="bg1"/>
        </a:buClr>
        <a:buSzPct val="25000"/>
        <a:buFont typeface="Arial"/>
        <a:buNone/>
        <a:defRPr sz="2500" b="0">
          <a:solidFill>
            <a:schemeClr val="tx1"/>
          </a:solidFill>
          <a:latin typeface="Gill Sans MT"/>
          <a:ea typeface="+mn-ea"/>
          <a:cs typeface="Gill Sans MT"/>
        </a:defRPr>
      </a:lvl1pPr>
      <a:lvl2pPr marL="715963" indent="-273050" algn="l" rtl="0" eaLnBrk="1" fontAlgn="base" hangingPunct="1">
        <a:spcBef>
          <a:spcPts val="480"/>
        </a:spcBef>
        <a:spcAft>
          <a:spcPct val="0"/>
        </a:spcAft>
        <a:buClrTx/>
        <a:buSzPct val="110000"/>
        <a:buFont typeface="Arial"/>
        <a:buChar char="•"/>
        <a:defRPr sz="2000" baseline="0">
          <a:solidFill>
            <a:schemeClr val="tx1"/>
          </a:solidFill>
          <a:latin typeface="Gill Sans MT"/>
          <a:cs typeface="Gill Sans M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Gill Sans MT"/>
          <a:cs typeface="Gill Sans M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"/>
          <a:cs typeface="Gill San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"/>
          <a:cs typeface="Gill San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Networking: Using Sockets</a:t>
            </a:r>
            <a:endParaRPr lang="en-US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425018" cy="2971800"/>
          </a:xfrm>
        </p:spPr>
        <p:txBody>
          <a:bodyPr>
            <a:normAutofit/>
          </a:bodyPr>
          <a:lstStyle/>
          <a:p>
            <a:r>
              <a:rPr lang="en-US" dirty="0"/>
              <a:t>CS 241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21, </a:t>
            </a:r>
            <a:r>
              <a:rPr lang="en-US" dirty="0" smtClean="0"/>
              <a:t>2014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University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Illinois</a:t>
            </a:r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08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a client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200" dirty="0" err="1">
                <a:latin typeface="Monaco"/>
                <a:cs typeface="Monaco"/>
              </a:rPr>
              <a:t>getaddrinfo</a:t>
            </a:r>
            <a:r>
              <a:rPr lang="en-US" sz="2200" dirty="0">
                <a:latin typeface="Monaco"/>
                <a:cs typeface="Monaco"/>
              </a:rPr>
              <a:t>()</a:t>
            </a:r>
            <a:r>
              <a:rPr lang="en-US" dirty="0"/>
              <a:t>: network address </a:t>
            </a:r>
            <a:r>
              <a:rPr lang="en-US" dirty="0" smtClean="0"/>
              <a:t>translation (as before)</a:t>
            </a:r>
          </a:p>
          <a:p>
            <a:endParaRPr lang="en-US" dirty="0"/>
          </a:p>
          <a:p>
            <a:r>
              <a:rPr lang="en-US" sz="2200" dirty="0" smtClean="0">
                <a:latin typeface="Monaco"/>
                <a:cs typeface="Monaco"/>
              </a:rPr>
              <a:t>connect</a:t>
            </a:r>
            <a:r>
              <a:rPr lang="en-US" sz="22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: initiate a connection on a socket 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connect(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sockfd</a:t>
            </a:r>
            <a:r>
              <a:rPr lang="en-US" sz="1600" dirty="0" smtClean="0">
                <a:latin typeface="Monaco"/>
                <a:cs typeface="Monaco"/>
              </a:rPr>
              <a:t>,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          </a:t>
            </a:r>
            <a:r>
              <a:rPr lang="en-US" sz="1600" dirty="0" err="1" smtClean="0">
                <a:latin typeface="Monaco"/>
                <a:cs typeface="Monaco"/>
              </a:rPr>
              <a:t>struct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sockaddr</a:t>
            </a:r>
            <a:r>
              <a:rPr lang="en-US" sz="1600" dirty="0" smtClean="0">
                <a:latin typeface="Monaco"/>
                <a:cs typeface="Monaco"/>
              </a:rPr>
              <a:t> *</a:t>
            </a:r>
            <a:r>
              <a:rPr lang="en-US" sz="1600" dirty="0" err="1" smtClean="0">
                <a:latin typeface="Monaco"/>
                <a:cs typeface="Monaco"/>
              </a:rPr>
              <a:t>addr</a:t>
            </a:r>
            <a:r>
              <a:rPr lang="en-US" sz="1600" dirty="0" smtClean="0">
                <a:latin typeface="Monaco"/>
                <a:cs typeface="Monaco"/>
              </a:rPr>
              <a:t>,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          </a:t>
            </a:r>
            <a:r>
              <a:rPr lang="en-US" sz="1600" dirty="0" err="1" smtClean="0">
                <a:latin typeface="Monaco"/>
                <a:cs typeface="Monaco"/>
              </a:rPr>
              <a:t>socklen_t</a:t>
            </a:r>
            <a:r>
              <a:rPr lang="en-US" sz="1600" dirty="0" smtClean="0">
                <a:latin typeface="Monaco"/>
                <a:cs typeface="Monaco"/>
              </a:rPr>
              <a:t> *</a:t>
            </a:r>
            <a:r>
              <a:rPr lang="en-US" sz="1600" dirty="0" err="1" smtClean="0">
                <a:latin typeface="Monaco"/>
                <a:cs typeface="Monaco"/>
              </a:rPr>
              <a:t>addrlen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5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Behind the scenes in connect()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When a client connects to a host on TCP, a “</a:t>
            </a:r>
            <a:r>
              <a:rPr lang="en-US" b="1" dirty="0" smtClean="0"/>
              <a:t>TCP session</a:t>
            </a:r>
            <a:r>
              <a:rPr lang="en-US" dirty="0" smtClean="0"/>
              <a:t>” is initiated.</a:t>
            </a:r>
          </a:p>
          <a:p>
            <a:pPr lvl="1"/>
            <a:r>
              <a:rPr lang="en-US" dirty="0" smtClean="0"/>
              <a:t>Requires a </a:t>
            </a:r>
            <a:r>
              <a:rPr lang="en-US" b="1" dirty="0" smtClean="0"/>
              <a:t>three-way handshake</a:t>
            </a:r>
            <a:r>
              <a:rPr lang="en-US" dirty="0" smtClean="0"/>
              <a:t> before any data can be sent on the TCP socket.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3429000"/>
            <a:ext cx="0" cy="2743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86400" y="3429000"/>
            <a:ext cx="0" cy="2743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43200" y="3657600"/>
            <a:ext cx="27432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43200" y="4191000"/>
            <a:ext cx="27432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3200" y="4800600"/>
            <a:ext cx="27432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312420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3124200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106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Hypertext Transfer Protocol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Sent from a client (</a:t>
            </a:r>
            <a:r>
              <a:rPr lang="en-US" dirty="0" err="1" smtClean="0"/>
              <a:t>eg</a:t>
            </a:r>
            <a:r>
              <a:rPr lang="en-US" dirty="0" smtClean="0"/>
              <a:t>: web browser) to a server.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GET /index.html HTTP/1.1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Host: linux4.ews.illinois.edu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User-Agent: Mozilla/5.0 (Windows NT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[...]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Accept-Language: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en-US,en;q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=0.5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Accept-Encoding: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deflate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Connection: keep-alive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88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Network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networking, you must identify when a packet ends.</a:t>
            </a:r>
          </a:p>
          <a:p>
            <a:pPr lvl="1"/>
            <a:r>
              <a:rPr lang="en-US" b="1" dirty="0" smtClean="0"/>
              <a:t>Network frame</a:t>
            </a:r>
            <a:r>
              <a:rPr lang="en-US" dirty="0" smtClean="0"/>
              <a:t>: The region of data that consists of one request for a given protocol.</a:t>
            </a:r>
          </a:p>
          <a:p>
            <a:pPr lvl="1"/>
            <a:endParaRPr lang="en-US" dirty="0"/>
          </a:p>
          <a:p>
            <a:r>
              <a:rPr lang="en-US" dirty="0" smtClean="0"/>
              <a:t>In HTTP:</a:t>
            </a:r>
          </a:p>
          <a:p>
            <a:pPr lvl="1"/>
            <a:r>
              <a:rPr lang="en-US" b="1" dirty="0" smtClean="0"/>
              <a:t>Header</a:t>
            </a:r>
            <a:r>
              <a:rPr lang="en-US" dirty="0" smtClean="0"/>
              <a:t>: Always ends with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\r\n\r\n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/>
              <a:t>Body</a:t>
            </a:r>
            <a:r>
              <a:rPr lang="en-US" dirty="0" smtClean="0"/>
              <a:t>: If a body exists, the header will always specify a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Content-Length</a:t>
            </a:r>
            <a:r>
              <a:rPr lang="en-US" dirty="0" smtClean="0"/>
              <a:t> field that specifies the number of bytes in the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Sent in response to an HTTP request.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GET /cs241/ HTTP/1.1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Content-Length: 23774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Content-Type: text/html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Server: Microsoft-IIS/7.5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Set-Cookie: ASPSESSIONIDAEEESRAB=PN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[...]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X—Powered-By: ASP.NET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Date: Fri, 15 Nov 2013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[...]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Connection: close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[23.22 KB of HTML]</a:t>
            </a:r>
          </a:p>
        </p:txBody>
      </p:sp>
    </p:spTree>
    <p:extLst>
      <p:ext uri="{BB962C8B-B14F-4D97-AF65-F5344CB8AC3E}">
        <p14:creationId xmlns:p14="http://schemas.microsoft.com/office/powerpoint/2010/main" val="189087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Optimizing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Consider loading a website:</a:t>
            </a:r>
          </a:p>
          <a:p>
            <a:pPr lvl="1"/>
            <a:r>
              <a:rPr lang="en-US" dirty="0" smtClean="0"/>
              <a:t>You request a single HTML page</a:t>
            </a:r>
          </a:p>
          <a:p>
            <a:pPr lvl="1"/>
            <a:r>
              <a:rPr lang="en-US" dirty="0" smtClean="0"/>
              <a:t>The HTML page contains 5 images</a:t>
            </a:r>
          </a:p>
          <a:p>
            <a:pPr lvl="1"/>
            <a:r>
              <a:rPr lang="en-US" dirty="0" smtClean="0"/>
              <a:t>(Since the HTML page contains the 5 images, you don’t know about them before you receive the images.)</a:t>
            </a:r>
          </a:p>
          <a:p>
            <a:pPr lvl="1"/>
            <a:endParaRPr lang="en-US" dirty="0"/>
          </a:p>
          <a:p>
            <a:r>
              <a:rPr lang="en-US" dirty="0" smtClean="0"/>
              <a:t>In terms of RTTs (assume it takes no time to transmit the actual data), how long would it take to completely load the webpage given:</a:t>
            </a:r>
          </a:p>
          <a:p>
            <a:pPr lvl="1"/>
            <a:r>
              <a:rPr lang="en-US" dirty="0" smtClean="0"/>
              <a:t>You had to make a new connection for every request,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dirty="0" smtClean="0"/>
              <a:t>and</a:t>
            </a:r>
          </a:p>
          <a:p>
            <a:pPr lvl="1"/>
            <a:r>
              <a:rPr lang="en-US" dirty="0" smtClean="0"/>
              <a:t>You can only have one active connection at any time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1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Optimizing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8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Optimizing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 HTTP, 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dirty="0" smtClean="0"/>
              <a:t> header requests the server to keep the TCP connection active.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Connection: keep-alive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Connection: close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Connection: keep-alive</a:t>
            </a:r>
            <a:r>
              <a:rPr lang="en-US" dirty="0" smtClean="0"/>
              <a:t>, how many RTTs would it take to load the same website?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5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Optimizing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TCP </a:t>
            </a:r>
            <a:r>
              <a:rPr lang="en-US" dirty="0" err="1" smtClean="0"/>
              <a:t>vs</a:t>
            </a:r>
            <a:r>
              <a:rPr lang="en-US" dirty="0" smtClean="0"/>
              <a:t> 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914400"/>
            <a:ext cx="4724400" cy="5486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Reliable Delivery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Slower / More Overhead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Requires a 3-way handshake on connect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Ideal for applications where data integrity is critical.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2590" y="838200"/>
            <a:ext cx="4724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Gill Sans MT"/>
                <a:cs typeface="Gill Sans MT"/>
              </a:rPr>
              <a:t>UDP</a:t>
            </a:r>
          </a:p>
          <a:p>
            <a:pPr lvl="1"/>
            <a:r>
              <a:rPr lang="en-US" sz="2000" dirty="0" smtClean="0">
                <a:latin typeface="Gill Sans MT"/>
                <a:cs typeface="Gill Sans MT"/>
              </a:rPr>
              <a:t>Fast / Low Overhead </a:t>
            </a:r>
          </a:p>
          <a:p>
            <a:pPr lvl="1"/>
            <a:r>
              <a:rPr lang="en-US" sz="2000" dirty="0" smtClean="0">
                <a:latin typeface="Gill Sans MT"/>
                <a:cs typeface="Gill Sans MT"/>
              </a:rPr>
              <a:t>No delivery guarantees</a:t>
            </a:r>
          </a:p>
          <a:p>
            <a:pPr marL="457200" lvl="1" indent="0">
              <a:buNone/>
            </a:pPr>
            <a:endParaRPr lang="en-US" sz="2000" dirty="0" smtClean="0">
              <a:latin typeface="Gill Sans MT"/>
              <a:cs typeface="Gill Sans MT"/>
            </a:endParaRPr>
          </a:p>
          <a:p>
            <a:pPr marL="457200" lvl="1" indent="0">
              <a:buNone/>
            </a:pPr>
            <a:endParaRPr lang="en-US" sz="2000" dirty="0" smtClean="0">
              <a:latin typeface="Gill Sans MT"/>
              <a:cs typeface="Gill Sans MT"/>
            </a:endParaRPr>
          </a:p>
          <a:p>
            <a:pPr lvl="1"/>
            <a:r>
              <a:rPr lang="en-US" sz="2000" dirty="0" smtClean="0">
                <a:latin typeface="Gill Sans MT"/>
                <a:cs typeface="Gill Sans MT"/>
              </a:rPr>
              <a:t>“Connectionless”: no setup required</a:t>
            </a:r>
            <a:endParaRPr lang="en-US" sz="2000" dirty="0">
              <a:latin typeface="Gill Sans MT"/>
              <a:cs typeface="Gill Sans MT"/>
            </a:endParaRPr>
          </a:p>
          <a:p>
            <a:pPr lvl="1"/>
            <a:endParaRPr lang="en-US" sz="2000" dirty="0" smtClean="0">
              <a:latin typeface="Gill Sans MT"/>
              <a:cs typeface="Gill Sans MT"/>
            </a:endParaRPr>
          </a:p>
          <a:p>
            <a:pPr lvl="1"/>
            <a:r>
              <a:rPr lang="en-US" sz="2000" dirty="0" smtClean="0">
                <a:latin typeface="Gill Sans MT"/>
                <a:cs typeface="Gill Sans MT"/>
              </a:rPr>
              <a:t>Ideal for applications where speed is most important.</a:t>
            </a:r>
          </a:p>
          <a:p>
            <a:pPr lvl="1"/>
            <a:endParaRPr lang="en-US" sz="2400" dirty="0" smtClean="0">
              <a:latin typeface="Gill Sans MT"/>
              <a:cs typeface="Gill Sans MT"/>
            </a:endParaRPr>
          </a:p>
          <a:p>
            <a:pPr lvl="1"/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8761" y="5801380"/>
            <a:ext cx="4953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Gill Sans MT"/>
                <a:cs typeface="Gill Sans MT"/>
              </a:rPr>
              <a:t>…and both </a:t>
            </a:r>
            <a:r>
              <a:rPr lang="en-US" sz="2800" i="1" dirty="0" smtClean="0">
                <a:latin typeface="Gill Sans MT"/>
                <a:cs typeface="Gill Sans MT"/>
              </a:rPr>
              <a:t>provide port </a:t>
            </a:r>
            <a:r>
              <a:rPr lang="en-US" sz="2800" i="1" dirty="0" smtClean="0">
                <a:latin typeface="Gill Sans MT"/>
                <a:cs typeface="Gill Sans MT"/>
              </a:rPr>
              <a:t>numbers.</a:t>
            </a:r>
            <a:endParaRPr lang="en-US" sz="2800" i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2923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Optimizing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Nearly all modern browsers make at least 2 connections to every web server.  This allows for requests to be made in parallel.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Connection: keep-alive</a:t>
            </a:r>
            <a:r>
              <a:rPr lang="en-US" dirty="0"/>
              <a:t> </a:t>
            </a:r>
            <a:r>
              <a:rPr lang="en-US" dirty="0" smtClean="0"/>
              <a:t>and three (3) parallel connections, how many RTTs would it take to load the same website?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7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Optimizing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2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Optimizing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 HTTP/1.1, a new feature called HTTP Pipelining allows multiple requests to be made in one header.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Request all five images at once!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Connection: keep-alive</a:t>
            </a:r>
            <a:r>
              <a:rPr lang="en-US" dirty="0" smtClean="0"/>
              <a:t>, HTTP pipelining, and only one connection, how many RTTs would it take to load the same website?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1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Optimizing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TCP session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85800" y="4114800"/>
            <a:ext cx="3200400" cy="21336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server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4114800"/>
            <a:ext cx="3200400" cy="21336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client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3200400" y="5562600"/>
            <a:ext cx="533400" cy="533400"/>
            <a:chOff x="3024" y="2880"/>
            <a:chExt cx="336" cy="336"/>
          </a:xfrm>
        </p:grpSpPr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3024" y="2880"/>
              <a:ext cx="336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36" name="Group 12"/>
            <p:cNvGrpSpPr>
              <a:grpSpLocks/>
            </p:cNvGrpSpPr>
            <p:nvPr/>
          </p:nvGrpSpPr>
          <p:grpSpPr bwMode="auto">
            <a:xfrm>
              <a:off x="3120" y="2952"/>
              <a:ext cx="144" cy="192"/>
              <a:chOff x="3168" y="3504"/>
              <a:chExt cx="192" cy="288"/>
            </a:xfrm>
          </p:grpSpPr>
          <p:grpSp>
            <p:nvGrpSpPr>
              <p:cNvPr id="38" name="Group 13"/>
              <p:cNvGrpSpPr>
                <a:grpSpLocks/>
              </p:cNvGrpSpPr>
              <p:nvPr/>
            </p:nvGrpSpPr>
            <p:grpSpPr bwMode="auto">
              <a:xfrm>
                <a:off x="3168" y="3504"/>
                <a:ext cx="192" cy="144"/>
                <a:chOff x="3168" y="3504"/>
                <a:chExt cx="192" cy="144"/>
              </a:xfrm>
            </p:grpSpPr>
            <p:sp>
              <p:nvSpPr>
                <p:cNvPr id="40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16"/>
              <p:cNvSpPr>
                <a:spLocks noChangeArrowheads="1"/>
              </p:cNvSpPr>
              <p:nvPr/>
            </p:nvSpPr>
            <p:spPr bwMode="auto">
              <a:xfrm>
                <a:off x="3216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4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752600"/>
            <a:ext cx="7661275" cy="1600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Server:</a:t>
            </a:r>
          </a:p>
          <a:p>
            <a:pPr lvl="1"/>
            <a:r>
              <a:rPr lang="en-US" dirty="0" smtClean="0"/>
              <a:t>Creates a socket to listen for incoming connections.</a:t>
            </a:r>
          </a:p>
          <a:p>
            <a:pPr lvl="1"/>
            <a:r>
              <a:rPr lang="en-US" dirty="0" smtClean="0"/>
              <a:t>Must listen on a specific protocol/port.</a:t>
            </a:r>
          </a:p>
        </p:txBody>
      </p:sp>
      <p:sp>
        <p:nvSpPr>
          <p:cNvPr id="44" name="Left Arrow 43"/>
          <p:cNvSpPr/>
          <p:nvPr/>
        </p:nvSpPr>
        <p:spPr bwMode="auto">
          <a:xfrm>
            <a:off x="3505200" y="5943600"/>
            <a:ext cx="457200" cy="304800"/>
          </a:xfrm>
          <a:prstGeom prst="lef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09800" y="54864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TCP session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5800" y="4114800"/>
            <a:ext cx="3200400" cy="21336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server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4114800"/>
            <a:ext cx="3200400" cy="21336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client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00400" y="5562600"/>
            <a:ext cx="533400" cy="533400"/>
            <a:chOff x="3024" y="2880"/>
            <a:chExt cx="336" cy="336"/>
          </a:xfrm>
        </p:grpSpPr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3024" y="2880"/>
              <a:ext cx="336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3120" y="2952"/>
              <a:ext cx="144" cy="192"/>
              <a:chOff x="3168" y="3504"/>
              <a:chExt cx="192" cy="288"/>
            </a:xfrm>
          </p:grpSpPr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3168" y="3504"/>
                <a:ext cx="192" cy="144"/>
                <a:chOff x="3168" y="3504"/>
                <a:chExt cx="192" cy="144"/>
              </a:xfrm>
            </p:grpSpPr>
            <p:sp>
              <p:nvSpPr>
                <p:cNvPr id="40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16"/>
              <p:cNvSpPr>
                <a:spLocks noChangeArrowheads="1"/>
              </p:cNvSpPr>
              <p:nvPr/>
            </p:nvSpPr>
            <p:spPr bwMode="auto">
              <a:xfrm>
                <a:off x="3216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4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752600"/>
            <a:ext cx="7661275" cy="1600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Creates a socket to connect to a remote computer.</a:t>
            </a:r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5638800" y="4648200"/>
            <a:ext cx="533400" cy="533400"/>
            <a:chOff x="3024" y="2880"/>
            <a:chExt cx="336" cy="336"/>
          </a:xfrm>
        </p:grpSpPr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024" y="2880"/>
              <a:ext cx="336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3120" y="2952"/>
              <a:ext cx="144" cy="192"/>
              <a:chOff x="3168" y="3504"/>
              <a:chExt cx="192" cy="288"/>
            </a:xfrm>
          </p:grpSpPr>
          <p:grpSp>
            <p:nvGrpSpPr>
              <p:cNvPr id="19" name="Group 13"/>
              <p:cNvGrpSpPr>
                <a:grpSpLocks/>
              </p:cNvGrpSpPr>
              <p:nvPr/>
            </p:nvGrpSpPr>
            <p:grpSpPr bwMode="auto">
              <a:xfrm>
                <a:off x="3168" y="3504"/>
                <a:ext cx="192" cy="144"/>
                <a:chOff x="3168" y="3504"/>
                <a:chExt cx="192" cy="144"/>
              </a:xfrm>
            </p:grpSpPr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3216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23" name="Left Arrow 22"/>
          <p:cNvSpPr/>
          <p:nvPr/>
        </p:nvSpPr>
        <p:spPr bwMode="auto">
          <a:xfrm>
            <a:off x="3505200" y="5943600"/>
            <a:ext cx="457200" cy="304800"/>
          </a:xfrm>
          <a:prstGeom prst="lef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4864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8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TCP session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5800" y="4114800"/>
            <a:ext cx="3200400" cy="21336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server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4114800"/>
            <a:ext cx="3200400" cy="21336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client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00400" y="5562600"/>
            <a:ext cx="533400" cy="533400"/>
            <a:chOff x="3024" y="2880"/>
            <a:chExt cx="336" cy="336"/>
          </a:xfrm>
        </p:grpSpPr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3024" y="2880"/>
              <a:ext cx="336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3120" y="2952"/>
              <a:ext cx="144" cy="192"/>
              <a:chOff x="3168" y="3504"/>
              <a:chExt cx="192" cy="288"/>
            </a:xfrm>
          </p:grpSpPr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3168" y="3504"/>
                <a:ext cx="192" cy="144"/>
                <a:chOff x="3168" y="3504"/>
                <a:chExt cx="192" cy="144"/>
              </a:xfrm>
            </p:grpSpPr>
            <p:sp>
              <p:nvSpPr>
                <p:cNvPr id="40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16"/>
              <p:cNvSpPr>
                <a:spLocks noChangeArrowheads="1"/>
              </p:cNvSpPr>
              <p:nvPr/>
            </p:nvSpPr>
            <p:spPr bwMode="auto">
              <a:xfrm>
                <a:off x="3216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4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752600"/>
            <a:ext cx="7661275" cy="1600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Requests a connection to TCP port 80 on </a:t>
            </a:r>
            <a:r>
              <a:rPr lang="en-US" dirty="0" smtClean="0">
                <a:sym typeface="Wingdings" pitchFamily="2" charset="2"/>
              </a:rPr>
              <a:t>74.125.225.70.</a:t>
            </a:r>
            <a:r>
              <a:rPr lang="en-US" dirty="0" smtClean="0"/>
              <a:t> 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638800" y="4648200"/>
            <a:ext cx="533400" cy="533400"/>
            <a:chOff x="3024" y="2880"/>
            <a:chExt cx="336" cy="336"/>
          </a:xfrm>
        </p:grpSpPr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024" y="2880"/>
              <a:ext cx="336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3120" y="2952"/>
              <a:ext cx="144" cy="192"/>
              <a:chOff x="3168" y="3504"/>
              <a:chExt cx="192" cy="288"/>
            </a:xfrm>
          </p:grpSpPr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3168" y="3504"/>
                <a:ext cx="192" cy="144"/>
                <a:chOff x="3168" y="3504"/>
                <a:chExt cx="192" cy="144"/>
              </a:xfrm>
            </p:grpSpPr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3216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23" name="Left Arrow 22"/>
          <p:cNvSpPr/>
          <p:nvPr/>
        </p:nvSpPr>
        <p:spPr bwMode="auto">
          <a:xfrm>
            <a:off x="3505200" y="5943600"/>
            <a:ext cx="457200" cy="304800"/>
          </a:xfrm>
          <a:prstGeom prst="lef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4864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TCP/80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 bwMode="auto">
          <a:xfrm>
            <a:off x="5410200" y="5029200"/>
            <a:ext cx="457200" cy="304800"/>
          </a:xfrm>
          <a:prstGeom prst="lef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1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TCP session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5800" y="4114800"/>
            <a:ext cx="3200400" cy="21336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server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4114800"/>
            <a:ext cx="3200400" cy="21336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client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00400" y="5562600"/>
            <a:ext cx="533400" cy="533400"/>
            <a:chOff x="3024" y="2880"/>
            <a:chExt cx="336" cy="336"/>
          </a:xfrm>
        </p:grpSpPr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3024" y="2880"/>
              <a:ext cx="336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3120" y="2952"/>
              <a:ext cx="144" cy="192"/>
              <a:chOff x="3168" y="3504"/>
              <a:chExt cx="192" cy="288"/>
            </a:xfrm>
          </p:grpSpPr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3168" y="3504"/>
                <a:ext cx="192" cy="144"/>
                <a:chOff x="3168" y="3504"/>
                <a:chExt cx="192" cy="144"/>
              </a:xfrm>
            </p:grpSpPr>
            <p:sp>
              <p:nvSpPr>
                <p:cNvPr id="40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16"/>
              <p:cNvSpPr>
                <a:spLocks noChangeArrowheads="1"/>
              </p:cNvSpPr>
              <p:nvPr/>
            </p:nvSpPr>
            <p:spPr bwMode="auto">
              <a:xfrm>
                <a:off x="3216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4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752600"/>
            <a:ext cx="7661275" cy="1600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Server:</a:t>
            </a:r>
          </a:p>
          <a:p>
            <a:pPr lvl="1"/>
            <a:r>
              <a:rPr lang="en-US" dirty="0" smtClean="0"/>
              <a:t>Accepts the connection.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638800" y="4648200"/>
            <a:ext cx="533400" cy="533400"/>
            <a:chOff x="3024" y="2880"/>
            <a:chExt cx="336" cy="336"/>
          </a:xfrm>
        </p:grpSpPr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024" y="2880"/>
              <a:ext cx="336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3120" y="2952"/>
              <a:ext cx="144" cy="192"/>
              <a:chOff x="3168" y="3504"/>
              <a:chExt cx="192" cy="288"/>
            </a:xfrm>
          </p:grpSpPr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3168" y="3504"/>
                <a:ext cx="192" cy="144"/>
                <a:chOff x="3168" y="3504"/>
                <a:chExt cx="192" cy="144"/>
              </a:xfrm>
            </p:grpSpPr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3216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23" name="Left Arrow 22"/>
          <p:cNvSpPr/>
          <p:nvPr/>
        </p:nvSpPr>
        <p:spPr bwMode="auto">
          <a:xfrm>
            <a:off x="3505200" y="5943600"/>
            <a:ext cx="457200" cy="304800"/>
          </a:xfrm>
          <a:prstGeom prst="lef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4864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TCP/80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 bwMode="auto">
          <a:xfrm>
            <a:off x="5410200" y="5029200"/>
            <a:ext cx="457200" cy="304800"/>
          </a:xfrm>
          <a:prstGeom prst="lef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200400" y="5562600"/>
            <a:ext cx="533400" cy="5334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638800" y="4648200"/>
            <a:ext cx="533400" cy="5334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9" name="Straight Connector 28"/>
          <p:cNvCxnSpPr>
            <a:stCxn id="26" idx="6"/>
            <a:endCxn id="27" idx="2"/>
          </p:cNvCxnSpPr>
          <p:nvPr/>
        </p:nvCxnSpPr>
        <p:spPr bwMode="auto">
          <a:xfrm flipV="1">
            <a:off x="3733800" y="4914900"/>
            <a:ext cx="1905000" cy="914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4117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TCP session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5800" y="4114800"/>
            <a:ext cx="3200400" cy="2133600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server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4114800"/>
            <a:ext cx="3200400" cy="21336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pitchFamily="34" charset="0"/>
              </a:rPr>
              <a:t>client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00400" y="5562600"/>
            <a:ext cx="533400" cy="533400"/>
            <a:chOff x="3024" y="2880"/>
            <a:chExt cx="336" cy="336"/>
          </a:xfrm>
        </p:grpSpPr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3024" y="2880"/>
              <a:ext cx="336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3120" y="2952"/>
              <a:ext cx="144" cy="192"/>
              <a:chOff x="3168" y="3504"/>
              <a:chExt cx="192" cy="288"/>
            </a:xfrm>
          </p:grpSpPr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3168" y="3504"/>
                <a:ext cx="192" cy="144"/>
                <a:chOff x="3168" y="3504"/>
                <a:chExt cx="192" cy="144"/>
              </a:xfrm>
            </p:grpSpPr>
            <p:sp>
              <p:nvSpPr>
                <p:cNvPr id="40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16"/>
              <p:cNvSpPr>
                <a:spLocks noChangeArrowheads="1"/>
              </p:cNvSpPr>
              <p:nvPr/>
            </p:nvSpPr>
            <p:spPr bwMode="auto">
              <a:xfrm>
                <a:off x="3216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4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752600"/>
            <a:ext cx="7661275" cy="1600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Server:</a:t>
            </a:r>
          </a:p>
          <a:p>
            <a:pPr lvl="1"/>
            <a:r>
              <a:rPr lang="en-US" dirty="0" smtClean="0"/>
              <a:t>Spawns a new socket to communicate directly with the newly connected client.</a:t>
            </a:r>
          </a:p>
          <a:p>
            <a:pPr lvl="1"/>
            <a:r>
              <a:rPr lang="en-US" dirty="0" smtClean="0"/>
              <a:t>Allows other clients to connect.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638800" y="4648200"/>
            <a:ext cx="533400" cy="533400"/>
            <a:chOff x="3024" y="2880"/>
            <a:chExt cx="336" cy="336"/>
          </a:xfrm>
        </p:grpSpPr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024" y="2880"/>
              <a:ext cx="336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3120" y="2952"/>
              <a:ext cx="144" cy="192"/>
              <a:chOff x="3168" y="3504"/>
              <a:chExt cx="192" cy="288"/>
            </a:xfrm>
          </p:grpSpPr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3168" y="3504"/>
                <a:ext cx="192" cy="144"/>
                <a:chOff x="3168" y="3504"/>
                <a:chExt cx="192" cy="144"/>
              </a:xfrm>
            </p:grpSpPr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3216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23" name="Left Arrow 22"/>
          <p:cNvSpPr/>
          <p:nvPr/>
        </p:nvSpPr>
        <p:spPr bwMode="auto">
          <a:xfrm>
            <a:off x="3505200" y="5943600"/>
            <a:ext cx="457200" cy="304800"/>
          </a:xfrm>
          <a:prstGeom prst="lef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54864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TCP/80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3200400" y="4648200"/>
            <a:ext cx="533400" cy="53340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638800" y="4648200"/>
            <a:ext cx="533400" cy="5334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9" name="Straight Connector 28"/>
          <p:cNvCxnSpPr>
            <a:stCxn id="26" idx="6"/>
            <a:endCxn id="27" idx="2"/>
          </p:cNvCxnSpPr>
          <p:nvPr/>
        </p:nvCxnSpPr>
        <p:spPr bwMode="auto">
          <a:xfrm>
            <a:off x="3733800" y="4914900"/>
            <a:ext cx="1905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789216" y="4361872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Two way</a:t>
            </a:r>
          </a:p>
          <a:p>
            <a:pPr algn="ctr"/>
            <a:r>
              <a:rPr lang="en-US" sz="1600" b="1" dirty="0" smtClean="0"/>
              <a:t>communications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0704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network socket (client and 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594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socket()</a:t>
            </a:r>
            <a:r>
              <a:rPr lang="en-US" sz="2800" dirty="0" smtClean="0"/>
              <a:t>: Create an endpoint for communication</a:t>
            </a:r>
          </a:p>
          <a:p>
            <a:pPr marL="0" indent="0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socket(</a:t>
            </a:r>
            <a:r>
              <a:rPr lang="en-U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network_protocol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transport_protocol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sub_protocol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IP: AF_INET        IPv6: AF_INET6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TCP: SOCK_STREAM   UDP: SOCK_DGRAM</a:t>
            </a:r>
          </a:p>
          <a:p>
            <a:pPr marL="0" indent="0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1588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a server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74650" y="1524000"/>
            <a:ext cx="8388350" cy="4953000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latin typeface="Monaco"/>
                <a:cs typeface="Monaco"/>
              </a:rPr>
              <a:t>getaddrinfo</a:t>
            </a:r>
            <a:r>
              <a:rPr lang="en-US" sz="22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: network address translation</a:t>
            </a:r>
          </a:p>
          <a:p>
            <a:pPr lvl="1"/>
            <a:r>
              <a:rPr lang="en-US" dirty="0" smtClean="0"/>
              <a:t>Translates a hostname (IP address or domain name), port, and protocol into a socket address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r>
              <a:rPr lang="en-US" sz="2200" dirty="0" smtClean="0">
                <a:latin typeface="Monaco"/>
                <a:cs typeface="Monaco"/>
              </a:rPr>
              <a:t>bind()</a:t>
            </a:r>
            <a:r>
              <a:rPr lang="en-US" dirty="0" smtClean="0"/>
              <a:t>: binds an socket address to a socket</a:t>
            </a:r>
          </a:p>
          <a:p>
            <a:pPr lvl="1"/>
            <a:r>
              <a:rPr lang="en-US" dirty="0" smtClean="0"/>
              <a:t>Required in order to know what port number your socket will be listening for new connections</a:t>
            </a:r>
          </a:p>
          <a:p>
            <a:r>
              <a:rPr lang="en-US" sz="2200" dirty="0" smtClean="0">
                <a:latin typeface="Monaco"/>
                <a:cs typeface="Monaco"/>
              </a:rPr>
              <a:t>listen()</a:t>
            </a:r>
            <a:r>
              <a:rPr lang="en-US" dirty="0" smtClean="0"/>
              <a:t>: places the socket in a listening state</a:t>
            </a:r>
          </a:p>
          <a:p>
            <a:r>
              <a:rPr lang="en-US" sz="2200" dirty="0" smtClean="0">
                <a:latin typeface="Monaco"/>
                <a:cs typeface="Monaco"/>
              </a:rPr>
              <a:t>accept()</a:t>
            </a:r>
            <a:r>
              <a:rPr lang="en-US" dirty="0" smtClean="0"/>
              <a:t>: accept a communication on a socket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accept(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sockfd</a:t>
            </a:r>
            <a:r>
              <a:rPr lang="en-US" sz="1600" dirty="0">
                <a:latin typeface="Monaco"/>
                <a:cs typeface="Monaco"/>
              </a:rPr>
              <a:t>,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       </a:t>
            </a:r>
            <a:r>
              <a:rPr lang="en-US" sz="1600" dirty="0" err="1">
                <a:latin typeface="Monaco"/>
                <a:cs typeface="Monaco"/>
              </a:rPr>
              <a:t>struct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sockaddr</a:t>
            </a:r>
            <a:r>
              <a:rPr lang="en-US" sz="1600" dirty="0">
                <a:latin typeface="Monaco"/>
                <a:cs typeface="Monaco"/>
              </a:rPr>
              <a:t> *</a:t>
            </a:r>
            <a:r>
              <a:rPr lang="en-US" sz="1600" dirty="0" err="1">
                <a:latin typeface="Monaco"/>
                <a:cs typeface="Monaco"/>
              </a:rPr>
              <a:t>addr</a:t>
            </a:r>
            <a:r>
              <a:rPr lang="en-US" sz="1600" dirty="0">
                <a:latin typeface="Monaco"/>
                <a:cs typeface="Monaco"/>
              </a:rPr>
              <a:t>,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       </a:t>
            </a:r>
            <a:r>
              <a:rPr lang="en-US" sz="1600" dirty="0" err="1">
                <a:latin typeface="Monaco"/>
                <a:cs typeface="Monaco"/>
              </a:rPr>
              <a:t>socklen_t</a:t>
            </a:r>
            <a:r>
              <a:rPr lang="en-US" sz="1600" dirty="0">
                <a:latin typeface="Monaco"/>
                <a:cs typeface="Monaco"/>
              </a:rPr>
              <a:t> *</a:t>
            </a:r>
            <a:r>
              <a:rPr lang="en-US" sz="1600" dirty="0" err="1">
                <a:latin typeface="Monaco"/>
                <a:cs typeface="Monaco"/>
              </a:rPr>
              <a:t>addrlen</a:t>
            </a:r>
            <a:r>
              <a:rPr lang="en-US" sz="1600" dirty="0">
                <a:latin typeface="Monaco"/>
                <a:cs typeface="Monaco"/>
              </a:rPr>
              <a:t>);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9830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lectur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500" b="0" dirty="0" err="1" smtClean="0">
            <a:latin typeface="Gill Sans MT"/>
            <a:cs typeface="Gill Sans M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lecture.thmx</Template>
  <TotalTime>9074</TotalTime>
  <Words>844</Words>
  <Application>Microsoft Macintosh PowerPoint</Application>
  <PresentationFormat>On-screen Show (4:3)</PresentationFormat>
  <Paragraphs>146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Orange lecture</vt:lpstr>
      <vt:lpstr>Networking: Using Sockets</vt:lpstr>
      <vt:lpstr>TCP vs UDP</vt:lpstr>
      <vt:lpstr>Creating a TCP session</vt:lpstr>
      <vt:lpstr>Creating a TCP session</vt:lpstr>
      <vt:lpstr>Creating a TCP session</vt:lpstr>
      <vt:lpstr>Creating a TCP session</vt:lpstr>
      <vt:lpstr>Creating a TCP session</vt:lpstr>
      <vt:lpstr>Creating a network socket (client and server)</vt:lpstr>
      <vt:lpstr>Setting up a server socket</vt:lpstr>
      <vt:lpstr>Setting up a client socket</vt:lpstr>
      <vt:lpstr>Behind the scenes in connect()</vt:lpstr>
      <vt:lpstr>HTTP: Hypertext Transfer Protocol</vt:lpstr>
      <vt:lpstr>HTTP Request</vt:lpstr>
      <vt:lpstr>Network Frame</vt:lpstr>
      <vt:lpstr>HTTP Response</vt:lpstr>
      <vt:lpstr>Optimizing HTTP</vt:lpstr>
      <vt:lpstr>Optimizing HTTP</vt:lpstr>
      <vt:lpstr>Optimizing HTTP</vt:lpstr>
      <vt:lpstr>Optimizing HTTP</vt:lpstr>
      <vt:lpstr>Optimizing HTTP</vt:lpstr>
      <vt:lpstr>Optimizing HTTP</vt:lpstr>
      <vt:lpstr>Optimizing HTTP</vt:lpstr>
      <vt:lpstr>Optimizing HTTP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Synchronization</dc:title>
  <dc:creator>Philip Godfrey</dc:creator>
  <cp:lastModifiedBy>Philip Godfrey</cp:lastModifiedBy>
  <cp:revision>577</cp:revision>
  <cp:lastPrinted>2014-04-18T10:08:07Z</cp:lastPrinted>
  <dcterms:created xsi:type="dcterms:W3CDTF">2012-03-12T04:23:55Z</dcterms:created>
  <dcterms:modified xsi:type="dcterms:W3CDTF">2014-04-21T10:40:28Z</dcterms:modified>
</cp:coreProperties>
</file>