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5810"/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6" autoAdjust="0"/>
    <p:restoredTop sz="90680" autoAdjust="0"/>
  </p:normalViewPr>
  <p:slideViewPr>
    <p:cSldViewPr snapToGrid="0" snapToObjects="1">
      <p:cViewPr varScale="1">
        <p:scale>
          <a:sx n="79" d="100"/>
          <a:sy n="79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5 needs revision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2EE352-E29C-A74E-A3C6-2D0FE20058FC}" type="slidenum">
              <a:rPr lang="en-US" sz="1200" b="0">
                <a:latin typeface="Times New Roman" charset="0"/>
              </a:rPr>
              <a:pPr eaLnBrk="1" hangingPunct="1"/>
              <a:t>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9B8A34-97BF-A046-9F3B-068A896B4BC0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F04E71-B445-3346-A573-3C3E34838767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3112" cy="3438525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5B7FE1-D37B-2748-B619-04202D9F4CE3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B12A72-A527-9A4A-98B7-375BCE5D1B1B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BEB5E3-9E9B-3941-8C14-A2FDC5FEFB2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C4F77-111B-C149-BB11-3D6BA9F0BB03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25,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Name Server</a:t>
            </a:r>
            <a:endParaRPr 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One per ISP (residential ISP, company, university)</a:t>
            </a:r>
          </a:p>
          <a:p>
            <a:pPr lvl="1"/>
            <a:r>
              <a:rPr lang="en-US" smtClean="0"/>
              <a:t>Also called </a:t>
            </a:r>
            <a:r>
              <a:rPr lang="ja-JP" altLang="en-US" smtClean="0"/>
              <a:t>“</a:t>
            </a:r>
            <a:r>
              <a:rPr lang="en-US" smtClean="0"/>
              <a:t>default name server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When host makes DNS query, query is sent to its local DNS server</a:t>
            </a:r>
          </a:p>
          <a:p>
            <a:pPr lvl="1"/>
            <a:r>
              <a:rPr lang="en-US" smtClean="0"/>
              <a:t>Acts as proxy, forwards query into hierarchy</a:t>
            </a:r>
          </a:p>
          <a:p>
            <a:pPr lvl="1"/>
            <a:r>
              <a:rPr lang="en-US" smtClean="0"/>
              <a:t>Reduces lookup latency for commonly searched hostnames</a:t>
            </a:r>
          </a:p>
          <a:p>
            <a:r>
              <a:rPr lang="en-US" smtClean="0"/>
              <a:t>Hosts learn local name server via...</a:t>
            </a:r>
          </a:p>
          <a:p>
            <a:pPr lvl="1"/>
            <a:r>
              <a:rPr lang="en-US" smtClean="0"/>
              <a:t>DHCP (same protocol that tells host its IP address)</a:t>
            </a:r>
          </a:p>
          <a:p>
            <a:pPr lvl="1"/>
            <a:r>
              <a:rPr lang="en-US" smtClean="0"/>
              <a:t>Static configuration (e.g., can use Google’s “local” name service at 8.8.8.8 or 8.8.4.4)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2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Applications’ use of DNS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Client application (e.g., web browser)</a:t>
            </a:r>
          </a:p>
          <a:p>
            <a:pPr lvl="1"/>
            <a:r>
              <a:rPr lang="en-US" dirty="0" smtClean="0"/>
              <a:t>Extract server name (e.g., from the URL)</a:t>
            </a:r>
          </a:p>
          <a:p>
            <a:pPr lvl="1"/>
            <a:r>
              <a:rPr lang="en-US" dirty="0" smtClean="0"/>
              <a:t>Do </a:t>
            </a:r>
            <a:r>
              <a:rPr lang="en-US" sz="1800" dirty="0" err="1" smtClean="0">
                <a:latin typeface="Monaco"/>
                <a:cs typeface="Monaco"/>
              </a:rPr>
              <a:t>gethostbyname</a:t>
            </a:r>
            <a:r>
              <a:rPr lang="en-US" sz="18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trigger resolver code, sending message to local name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application (e.g. web server)</a:t>
            </a:r>
          </a:p>
          <a:p>
            <a:pPr lvl="1"/>
            <a:r>
              <a:rPr lang="en-US" dirty="0" smtClean="0"/>
              <a:t>Extract client IP address from socket</a:t>
            </a:r>
          </a:p>
          <a:p>
            <a:pPr lvl="1"/>
            <a:r>
              <a:rPr lang="en-US" dirty="0" smtClean="0"/>
              <a:t>Optional </a:t>
            </a:r>
            <a:r>
              <a:rPr lang="en-US" sz="1800" dirty="0" err="1" smtClean="0">
                <a:latin typeface="Monaco"/>
                <a:cs typeface="Monaco"/>
              </a:rPr>
              <a:t>gethostbyaddr</a:t>
            </a:r>
            <a:r>
              <a:rPr lang="en-US" sz="18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translate into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5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name resolution example</a:t>
            </a:r>
            <a:endParaRPr lang="en-US" dirty="0"/>
          </a:p>
        </p:txBody>
      </p:sp>
      <p:sp>
        <p:nvSpPr>
          <p:cNvPr id="8197" name="Rectangle 67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4092" y="1524000"/>
            <a:ext cx="3756584" cy="4953000"/>
          </a:xfrm>
        </p:spPr>
        <p:txBody>
          <a:bodyPr/>
          <a:lstStyle/>
          <a:p>
            <a:r>
              <a:rPr lang="en-US" dirty="0" smtClean="0"/>
              <a:t>Host at </a:t>
            </a:r>
            <a:r>
              <a:rPr lang="en-US" dirty="0" err="1" smtClean="0"/>
              <a:t>cs.uiuc.edu</a:t>
            </a:r>
            <a:r>
              <a:rPr lang="en-US" dirty="0" smtClean="0"/>
              <a:t> wants IP address for </a:t>
            </a:r>
            <a:r>
              <a:rPr lang="en-US" dirty="0" err="1" smtClean="0"/>
              <a:t>gaia.cs.umass.edu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Iterated query</a:t>
            </a:r>
          </a:p>
          <a:p>
            <a:pPr lvl="1"/>
            <a:r>
              <a:rPr lang="en-US" dirty="0" smtClean="0"/>
              <a:t>Contacted server replies with name of server to contact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know this name, but ask this server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989513" y="505460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05460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4486275" y="5632450"/>
            <a:ext cx="1762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requesting host</a:t>
            </a:r>
            <a:endParaRPr lang="en-US">
              <a:latin typeface="Times New Roman" charset="0"/>
            </a:endParaRPr>
          </a:p>
          <a:p>
            <a:pPr algn="ctr"/>
            <a:r>
              <a:rPr lang="en-US" sz="1600" b="1">
                <a:solidFill>
                  <a:srgbClr val="0000CC"/>
                </a:solidFill>
                <a:latin typeface="Courier New" charset="0"/>
                <a:cs typeface="Courier New" charset="0"/>
              </a:rPr>
              <a:t>cs.uiuc.edu</a:t>
            </a:r>
            <a:endParaRPr lang="en-US" sz="1600">
              <a:solidFill>
                <a:srgbClr val="0000CC"/>
              </a:solidFill>
              <a:latin typeface="Courier New" charset="0"/>
              <a:cs typeface="Courier New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819900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8"/>
          <p:cNvGrpSpPr>
            <a:grpSpLocks/>
          </p:cNvGrpSpPr>
          <p:nvPr/>
        </p:nvGrpSpPr>
        <p:grpSpPr bwMode="auto">
          <a:xfrm>
            <a:off x="5237163" y="2979738"/>
            <a:ext cx="369887" cy="657225"/>
            <a:chOff x="4180" y="783"/>
            <a:chExt cx="150" cy="307"/>
          </a:xfrm>
        </p:grpSpPr>
        <p:sp>
          <p:nvSpPr>
            <p:cNvPr id="8254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6934200" y="16764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root DNS server</a:t>
            </a:r>
            <a:endParaRPr lang="en-US" sz="1600">
              <a:latin typeface="Times New Roman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36671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9716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3133725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3305175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2200275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36957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9" name="Group 24"/>
          <p:cNvGrpSpPr>
            <a:grpSpLocks/>
          </p:cNvGrpSpPr>
          <p:nvPr/>
        </p:nvGrpSpPr>
        <p:grpSpPr bwMode="auto">
          <a:xfrm>
            <a:off x="4130675" y="3813175"/>
            <a:ext cx="1936750" cy="615950"/>
            <a:chOff x="2800" y="2132"/>
            <a:chExt cx="1220" cy="388"/>
          </a:xfrm>
        </p:grpSpPr>
        <p:sp>
          <p:nvSpPr>
            <p:cNvPr id="825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local DNS server</a:t>
              </a:r>
              <a:endParaRPr lang="en-US">
                <a:latin typeface="Times New Roman" charset="0"/>
              </a:endParaRPr>
            </a:p>
            <a:p>
              <a:pPr algn="ctr"/>
              <a:r>
                <a:rPr lang="en-US" sz="1600" b="1">
                  <a:solidFill>
                    <a:srgbClr val="0000CC"/>
                  </a:solidFill>
                  <a:latin typeface="Courier New" charset="0"/>
                  <a:cs typeface="Courier New" charset="0"/>
                </a:rPr>
                <a:t>dns.uiuc.edu</a:t>
              </a:r>
              <a:endParaRPr lang="en-US" sz="1600">
                <a:solidFill>
                  <a:srgbClr val="0000CC"/>
                </a:solidFill>
                <a:latin typeface="Courier New" charset="0"/>
                <a:cs typeface="Courier New" charset="0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4522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21891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242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8368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3324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4364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6</a:t>
            </a:r>
            <a:endParaRPr lang="en-US">
              <a:latin typeface="Times New Roman" charset="0"/>
            </a:endParaRPr>
          </a:p>
        </p:txBody>
      </p:sp>
      <p:grpSp>
        <p:nvGrpSpPr>
          <p:cNvPr id="8216" name="Group 33"/>
          <p:cNvGrpSpPr>
            <a:grpSpLocks/>
          </p:cNvGrpSpPr>
          <p:nvPr/>
        </p:nvGrpSpPr>
        <p:grpSpPr bwMode="auto">
          <a:xfrm>
            <a:off x="6351588" y="1560513"/>
            <a:ext cx="369887" cy="657225"/>
            <a:chOff x="4180" y="783"/>
            <a:chExt cx="150" cy="307"/>
          </a:xfrm>
        </p:grpSpPr>
        <p:sp>
          <p:nvSpPr>
            <p:cNvPr id="8244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7" name="Group 42"/>
          <p:cNvGrpSpPr>
            <a:grpSpLocks/>
          </p:cNvGrpSpPr>
          <p:nvPr/>
        </p:nvGrpSpPr>
        <p:grpSpPr bwMode="auto">
          <a:xfrm>
            <a:off x="7180263" y="2989263"/>
            <a:ext cx="369887" cy="657225"/>
            <a:chOff x="4180" y="783"/>
            <a:chExt cx="150" cy="307"/>
          </a:xfrm>
        </p:grpSpPr>
        <p:sp>
          <p:nvSpPr>
            <p:cNvPr id="8236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8" name="Group 51"/>
          <p:cNvGrpSpPr>
            <a:grpSpLocks/>
          </p:cNvGrpSpPr>
          <p:nvPr/>
        </p:nvGrpSpPr>
        <p:grpSpPr bwMode="auto">
          <a:xfrm>
            <a:off x="7161213" y="4608513"/>
            <a:ext cx="369887" cy="657225"/>
            <a:chOff x="4180" y="783"/>
            <a:chExt cx="150" cy="307"/>
          </a:xfrm>
        </p:grpSpPr>
        <p:sp>
          <p:nvSpPr>
            <p:cNvPr id="8228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9" name="Text Box 60"/>
          <p:cNvSpPr txBox="1">
            <a:spLocks noChangeArrowheads="1"/>
          </p:cNvSpPr>
          <p:nvPr/>
        </p:nvSpPr>
        <p:spPr bwMode="auto">
          <a:xfrm>
            <a:off x="7543800" y="4572000"/>
            <a:ext cx="1447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authoritative DNS server</a:t>
            </a:r>
            <a:endParaRPr lang="en-US" sz="2000">
              <a:latin typeface="Times New Roman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439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3465513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3581400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65"/>
          <p:cNvSpPr txBox="1">
            <a:spLocks noChangeArrowheads="1"/>
          </p:cNvSpPr>
          <p:nvPr/>
        </p:nvSpPr>
        <p:spPr bwMode="auto">
          <a:xfrm>
            <a:off x="7696200" y="29718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TLD DNS server</a:t>
            </a:r>
            <a:endParaRPr lang="en-US" sz="1600">
              <a:latin typeface="Times New Roman" charset="0"/>
            </a:endParaRPr>
          </a:p>
        </p:txBody>
      </p:sp>
      <p:sp>
        <p:nvSpPr>
          <p:cNvPr id="8227" name="Text Box 60"/>
          <p:cNvSpPr txBox="1">
            <a:spLocks noChangeArrowheads="1"/>
          </p:cNvSpPr>
          <p:nvPr/>
        </p:nvSpPr>
        <p:spPr bwMode="auto">
          <a:xfrm>
            <a:off x="6324600" y="5181600"/>
            <a:ext cx="220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solidFill>
                  <a:srgbClr val="0000CC"/>
                </a:solidFill>
                <a:latin typeface="Courier New" charset="0"/>
                <a:cs typeface="Courier New" charset="0"/>
              </a:rPr>
              <a:t>dns.cs.umass.edu</a:t>
            </a:r>
            <a:endParaRPr lang="en-US" sz="1600">
              <a:solidFill>
                <a:srgbClr val="0000CC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DNS: Caching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smtClean="0"/>
              <a:t>Once (any) name server learns mapping, it caches mapping</a:t>
            </a:r>
          </a:p>
          <a:p>
            <a:pPr lvl="1"/>
            <a:r>
              <a:rPr lang="en-US" smtClean="0"/>
              <a:t>Cache entries timeout (disappear) after some time</a:t>
            </a:r>
          </a:p>
          <a:p>
            <a:pPr lvl="1"/>
            <a:r>
              <a:rPr lang="en-US" smtClean="0"/>
              <a:t>TLD servers typically cached in local name servers</a:t>
            </a:r>
          </a:p>
          <a:p>
            <a:pPr lvl="2"/>
            <a:r>
              <a:rPr lang="en-US" smtClean="0"/>
              <a:t>Thus root name servers not often visited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Host Names vs. IP addresses</a:t>
            </a:r>
            <a:endParaRPr lang="en-US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Host names</a:t>
            </a:r>
          </a:p>
          <a:p>
            <a:pPr lvl="1"/>
            <a:r>
              <a:rPr lang="en-US" smtClean="0"/>
              <a:t>Mnemonic name appreciated by humans</a:t>
            </a:r>
          </a:p>
          <a:p>
            <a:pPr lvl="1"/>
            <a:r>
              <a:rPr lang="en-US" smtClean="0"/>
              <a:t>Variable length, full alphabet of characters</a:t>
            </a:r>
          </a:p>
          <a:p>
            <a:pPr lvl="1"/>
            <a:r>
              <a:rPr lang="en-US" smtClean="0"/>
              <a:t>Provide little (if any) information about physical location</a:t>
            </a:r>
          </a:p>
          <a:p>
            <a:pPr lvl="1"/>
            <a:r>
              <a:rPr lang="en-US" smtClean="0"/>
              <a:t>Examples: www.cnn.com and bbc.co.uk</a:t>
            </a:r>
          </a:p>
          <a:p>
            <a:pPr lvl="1"/>
            <a:endParaRPr lang="en-US" smtClean="0"/>
          </a:p>
          <a:p>
            <a:r>
              <a:rPr lang="en-US" smtClean="0"/>
              <a:t>IP addresses</a:t>
            </a:r>
          </a:p>
          <a:p>
            <a:pPr lvl="1"/>
            <a:r>
              <a:rPr lang="en-US" smtClean="0"/>
              <a:t>Numerical address appreciated by routers</a:t>
            </a:r>
          </a:p>
          <a:p>
            <a:pPr lvl="1"/>
            <a:r>
              <a:rPr lang="en-US" smtClean="0"/>
              <a:t>Fixed length, binary number</a:t>
            </a:r>
          </a:p>
          <a:p>
            <a:pPr lvl="1"/>
            <a:r>
              <a:rPr lang="en-US" smtClean="0"/>
              <a:t>Hierarchical, related to host location</a:t>
            </a:r>
          </a:p>
          <a:p>
            <a:pPr lvl="1"/>
            <a:r>
              <a:rPr lang="en-US" smtClean="0"/>
              <a:t>Examples: 64.236.16.20 and 212.58.224.131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Separating Naming and Addressing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Names are easier to remember</a:t>
            </a:r>
          </a:p>
          <a:p>
            <a:pPr lvl="1"/>
            <a:r>
              <a:rPr lang="en-US" smtClean="0"/>
              <a:t>cnn.com vs. 64.236.16.20 (but not shortened urls)</a:t>
            </a:r>
          </a:p>
          <a:p>
            <a:r>
              <a:rPr lang="en-US" smtClean="0"/>
              <a:t>Addresses can change underneath</a:t>
            </a:r>
          </a:p>
          <a:p>
            <a:pPr lvl="1"/>
            <a:r>
              <a:rPr lang="en-US" smtClean="0"/>
              <a:t>Move www.cnn.com to 4.125.91.21</a:t>
            </a:r>
          </a:p>
          <a:p>
            <a:pPr lvl="1"/>
            <a:r>
              <a:rPr lang="en-US" smtClean="0"/>
              <a:t>E.g., renumbering when changing providers</a:t>
            </a:r>
          </a:p>
          <a:p>
            <a:r>
              <a:rPr lang="en-US" smtClean="0"/>
              <a:t>Name could map to multiple IP addresses</a:t>
            </a:r>
          </a:p>
          <a:p>
            <a:pPr lvl="1"/>
            <a:r>
              <a:rPr lang="en-US" smtClean="0"/>
              <a:t>www.cnn.com to multiple (8) replicas of the Web site</a:t>
            </a:r>
          </a:p>
          <a:p>
            <a:pPr lvl="1"/>
            <a:r>
              <a:rPr lang="en-US" smtClean="0"/>
              <a:t>Enables</a:t>
            </a:r>
          </a:p>
          <a:p>
            <a:pPr lvl="2"/>
            <a:r>
              <a:rPr lang="en-US" smtClean="0"/>
              <a:t>Load-balancing</a:t>
            </a:r>
          </a:p>
          <a:p>
            <a:pPr lvl="2"/>
            <a:r>
              <a:rPr lang="en-US" smtClean="0"/>
              <a:t>Reducing latency by picking nearby servers</a:t>
            </a:r>
          </a:p>
          <a:p>
            <a:pPr lvl="2"/>
            <a:r>
              <a:rPr lang="en-US" smtClean="0"/>
              <a:t>Tailoring content based on requester</a:t>
            </a:r>
            <a:r>
              <a:rPr lang="ja-JP" altLang="en-US" smtClean="0"/>
              <a:t>’</a:t>
            </a:r>
            <a:r>
              <a:rPr lang="en-US" smtClean="0"/>
              <a:t>s location/identity</a:t>
            </a:r>
          </a:p>
          <a:p>
            <a:r>
              <a:rPr lang="en-US" smtClean="0"/>
              <a:t>Multiple names for the same address</a:t>
            </a:r>
          </a:p>
          <a:p>
            <a:pPr lvl="1"/>
            <a:r>
              <a:rPr lang="en-US" smtClean="0"/>
              <a:t>E.g., aliases like www.cnn.com and cnn.com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2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Name System (DNS)</a:t>
            </a:r>
            <a:endParaRPr 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Properties of DNS</a:t>
            </a:r>
          </a:p>
          <a:p>
            <a:pPr lvl="1"/>
            <a:r>
              <a:rPr lang="en-US" smtClean="0"/>
              <a:t>Hierarchical name space divided into zones</a:t>
            </a:r>
          </a:p>
          <a:p>
            <a:pPr lvl="1"/>
            <a:r>
              <a:rPr lang="en-US" smtClean="0"/>
              <a:t>Zones distributed over collection of DNS servers</a:t>
            </a:r>
          </a:p>
          <a:p>
            <a:r>
              <a:rPr lang="en-US" smtClean="0"/>
              <a:t>Hierarchy of DNS servers</a:t>
            </a:r>
          </a:p>
          <a:p>
            <a:pPr lvl="1"/>
            <a:r>
              <a:rPr lang="en-US" smtClean="0"/>
              <a:t>Root (hardwired into other servers)</a:t>
            </a:r>
          </a:p>
          <a:p>
            <a:pPr lvl="1"/>
            <a:r>
              <a:rPr lang="en-US" smtClean="0"/>
              <a:t>Top-level domain (TLD) servers</a:t>
            </a:r>
          </a:p>
          <a:p>
            <a:pPr lvl="1"/>
            <a:r>
              <a:rPr lang="en-US" smtClean="0"/>
              <a:t>Authoritative DNS servers</a:t>
            </a:r>
          </a:p>
          <a:p>
            <a:r>
              <a:rPr lang="en-US" smtClean="0"/>
              <a:t>Performing the translations</a:t>
            </a:r>
          </a:p>
          <a:p>
            <a:pPr lvl="1"/>
            <a:r>
              <a:rPr lang="en-US" smtClean="0"/>
              <a:t>Local DNS servers</a:t>
            </a:r>
          </a:p>
          <a:p>
            <a:pPr lvl="1"/>
            <a:r>
              <a:rPr lang="en-US" smtClean="0"/>
              <a:t>Resolver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Distributed, Hierarchical Database</a:t>
            </a:r>
            <a:endParaRPr lang="en-US" dirty="0"/>
          </a:p>
        </p:txBody>
      </p:sp>
      <p:sp>
        <p:nvSpPr>
          <p:cNvPr id="48131" name="Rectangle 22"/>
          <p:cNvSpPr>
            <a:spLocks noGrp="1" noChangeArrowheads="1"/>
          </p:cNvSpPr>
          <p:nvPr>
            <p:ph idx="10"/>
          </p:nvPr>
        </p:nvSpPr>
        <p:spPr>
          <a:xfrm>
            <a:off x="374650" y="4372402"/>
            <a:ext cx="8388350" cy="2104598"/>
          </a:xfrm>
        </p:spPr>
        <p:txBody>
          <a:bodyPr/>
          <a:lstStyle/>
          <a:p>
            <a:r>
              <a:rPr lang="en-US" dirty="0" smtClean="0"/>
              <a:t>Client wants IP for </a:t>
            </a:r>
            <a:r>
              <a:rPr lang="en-US" dirty="0" err="1" smtClean="0"/>
              <a:t>www.amazon.com</a:t>
            </a:r>
            <a:endParaRPr lang="en-US" dirty="0" smtClean="0"/>
          </a:p>
          <a:p>
            <a:pPr lvl="1"/>
            <a:r>
              <a:rPr lang="en-US" dirty="0" smtClean="0"/>
              <a:t>Client queries a root server to find com DNS server</a:t>
            </a:r>
          </a:p>
          <a:p>
            <a:pPr lvl="1"/>
            <a:r>
              <a:rPr lang="en-US" dirty="0" smtClean="0"/>
              <a:t>Client queries com DNS server to get </a:t>
            </a:r>
            <a:r>
              <a:rPr lang="en-US" dirty="0" err="1" smtClean="0"/>
              <a:t>amazon.com</a:t>
            </a:r>
            <a:r>
              <a:rPr lang="en-US" dirty="0" smtClean="0"/>
              <a:t> DNS server</a:t>
            </a:r>
          </a:p>
          <a:p>
            <a:pPr lvl="1"/>
            <a:r>
              <a:rPr lang="en-US" dirty="0" smtClean="0"/>
              <a:t>Client queries </a:t>
            </a:r>
            <a:r>
              <a:rPr lang="en-US" dirty="0" err="1" smtClean="0"/>
              <a:t>amazon.com</a:t>
            </a:r>
            <a:r>
              <a:rPr lang="en-US" dirty="0" smtClean="0"/>
              <a:t> DNS server to get  IP address for </a:t>
            </a:r>
            <a:r>
              <a:rPr lang="en-US" dirty="0" err="1" smtClean="0"/>
              <a:t>www.amazon.com</a:t>
            </a:r>
            <a:endParaRPr lang="en-US" dirty="0"/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3459163" y="151765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Root DNS Servers</a:t>
            </a: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882650" y="255270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com</a:t>
            </a:r>
            <a:r>
              <a:rPr lang="en-US"/>
              <a:t> DNS servers</a:t>
            </a:r>
          </a:p>
        </p:txBody>
      </p:sp>
      <p:sp>
        <p:nvSpPr>
          <p:cNvPr id="48138" name="Text Box 5"/>
          <p:cNvSpPr txBox="1">
            <a:spLocks noChangeArrowheads="1"/>
          </p:cNvSpPr>
          <p:nvPr/>
        </p:nvSpPr>
        <p:spPr bwMode="auto">
          <a:xfrm>
            <a:off x="3530600" y="2552700"/>
            <a:ext cx="197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org</a:t>
            </a:r>
            <a:r>
              <a:rPr lang="en-US"/>
              <a:t> DNS servers</a:t>
            </a:r>
          </a:p>
        </p:txBody>
      </p:sp>
      <p:sp>
        <p:nvSpPr>
          <p:cNvPr id="48139" name="Text Box 6"/>
          <p:cNvSpPr txBox="1">
            <a:spLocks noChangeArrowheads="1"/>
          </p:cNvSpPr>
          <p:nvPr/>
        </p:nvSpPr>
        <p:spPr bwMode="auto">
          <a:xfrm>
            <a:off x="6107113" y="2552700"/>
            <a:ext cx="197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edu</a:t>
            </a:r>
            <a:r>
              <a:rPr lang="en-US"/>
              <a:t> DNS servers</a:t>
            </a:r>
          </a:p>
        </p:txBody>
      </p:sp>
      <p:sp>
        <p:nvSpPr>
          <p:cNvPr id="48140" name="Line 7"/>
          <p:cNvSpPr>
            <a:spLocks noChangeShapeType="1"/>
          </p:cNvSpPr>
          <p:nvPr/>
        </p:nvSpPr>
        <p:spPr bwMode="auto">
          <a:xfrm flipH="1">
            <a:off x="2098675" y="1922463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460875" y="1922463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9"/>
          <p:cNvSpPr>
            <a:spLocks noChangeShapeType="1"/>
          </p:cNvSpPr>
          <p:nvPr/>
        </p:nvSpPr>
        <p:spPr bwMode="auto">
          <a:xfrm>
            <a:off x="4818063" y="1922463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10"/>
          <p:cNvSpPr txBox="1">
            <a:spLocks noChangeArrowheads="1"/>
          </p:cNvSpPr>
          <p:nvPr/>
        </p:nvSpPr>
        <p:spPr bwMode="auto">
          <a:xfrm>
            <a:off x="5715000" y="3321050"/>
            <a:ext cx="1477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uiuc.edu</a:t>
            </a:r>
          </a:p>
          <a:p>
            <a:pPr eaLnBrk="1" hangingPunct="1"/>
            <a:r>
              <a:rPr lang="en-US"/>
              <a:t>DNS servers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7164388" y="33210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umass.edu</a:t>
            </a:r>
          </a:p>
          <a:p>
            <a:pPr eaLnBrk="1" hangingPunct="1"/>
            <a:r>
              <a:rPr lang="en-US"/>
              <a:t>DNS servers</a:t>
            </a:r>
          </a:p>
        </p:txBody>
      </p:sp>
      <p:sp>
        <p:nvSpPr>
          <p:cNvPr id="48145" name="Line 12"/>
          <p:cNvSpPr>
            <a:spLocks noChangeShapeType="1"/>
          </p:cNvSpPr>
          <p:nvPr/>
        </p:nvSpPr>
        <p:spPr bwMode="auto">
          <a:xfrm flipH="1">
            <a:off x="6392863" y="2986088"/>
            <a:ext cx="500062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3"/>
          <p:cNvSpPr>
            <a:spLocks noChangeShapeType="1"/>
          </p:cNvSpPr>
          <p:nvPr/>
        </p:nvSpPr>
        <p:spPr bwMode="auto">
          <a:xfrm>
            <a:off x="7323138" y="2986088"/>
            <a:ext cx="428625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Text Box 14"/>
          <p:cNvSpPr txBox="1">
            <a:spLocks noChangeArrowheads="1"/>
          </p:cNvSpPr>
          <p:nvPr/>
        </p:nvSpPr>
        <p:spPr bwMode="auto">
          <a:xfrm>
            <a:off x="438150" y="33210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yahoo.com</a:t>
            </a:r>
          </a:p>
          <a:p>
            <a:pPr eaLnBrk="1" hangingPunct="1"/>
            <a:r>
              <a:rPr lang="en-US"/>
              <a:t>DNS servers</a:t>
            </a:r>
          </a:p>
        </p:txBody>
      </p:sp>
      <p:sp>
        <p:nvSpPr>
          <p:cNvPr id="48148" name="Text Box 15"/>
          <p:cNvSpPr txBox="1">
            <a:spLocks noChangeArrowheads="1"/>
          </p:cNvSpPr>
          <p:nvPr/>
        </p:nvSpPr>
        <p:spPr bwMode="auto">
          <a:xfrm>
            <a:off x="1955800" y="3321050"/>
            <a:ext cx="1563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amazon.com</a:t>
            </a:r>
          </a:p>
          <a:p>
            <a:pPr eaLnBrk="1" hangingPunct="1"/>
            <a:r>
              <a:rPr lang="en-US"/>
              <a:t>DNS servers</a:t>
            </a:r>
          </a:p>
        </p:txBody>
      </p:sp>
      <p:sp>
        <p:nvSpPr>
          <p:cNvPr id="48149" name="Line 16"/>
          <p:cNvSpPr>
            <a:spLocks noChangeShapeType="1"/>
          </p:cNvSpPr>
          <p:nvPr/>
        </p:nvSpPr>
        <p:spPr bwMode="auto">
          <a:xfrm flipH="1">
            <a:off x="1239838" y="2952750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17"/>
          <p:cNvSpPr>
            <a:spLocks noChangeShapeType="1"/>
          </p:cNvSpPr>
          <p:nvPr/>
        </p:nvSpPr>
        <p:spPr bwMode="auto">
          <a:xfrm>
            <a:off x="2170113" y="2952750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Text Box 18"/>
          <p:cNvSpPr txBox="1">
            <a:spLocks noChangeArrowheads="1"/>
          </p:cNvSpPr>
          <p:nvPr/>
        </p:nvSpPr>
        <p:spPr bwMode="auto">
          <a:xfrm>
            <a:off x="3873500" y="33210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CC"/>
                </a:solidFill>
                <a:latin typeface="Courier New" charset="0"/>
                <a:cs typeface="Courier New" charset="0"/>
              </a:rPr>
              <a:t>pbs.org</a:t>
            </a:r>
          </a:p>
          <a:p>
            <a:pPr eaLnBrk="1" hangingPunct="1"/>
            <a:r>
              <a:rPr lang="en-US"/>
              <a:t>DNS servers</a:t>
            </a:r>
          </a:p>
        </p:txBody>
      </p:sp>
      <p:sp>
        <p:nvSpPr>
          <p:cNvPr id="48152" name="Line 19"/>
          <p:cNvSpPr>
            <a:spLocks noChangeShapeType="1"/>
          </p:cNvSpPr>
          <p:nvPr/>
        </p:nvSpPr>
        <p:spPr bwMode="auto">
          <a:xfrm>
            <a:off x="4460875" y="29527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4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/>
      <p:bldP spid="48138" grpId="0"/>
      <p:bldP spid="48139" grpId="0"/>
      <p:bldP spid="48140" grpId="0" animBg="1"/>
      <p:bldP spid="48141" grpId="0" animBg="1"/>
      <p:bldP spid="48142" grpId="0" animBg="1"/>
      <p:bldP spid="48143" grpId="0"/>
      <p:bldP spid="48144" grpId="0"/>
      <p:bldP spid="48145" grpId="0" animBg="1"/>
      <p:bldP spid="48146" grpId="0" animBg="1"/>
      <p:bldP spid="48147" grpId="0"/>
      <p:bldP spid="48148" grpId="0"/>
      <p:bldP spid="48149" grpId="0" animBg="1"/>
      <p:bldP spid="48150" grpId="0" animBg="1"/>
      <p:bldP spid="48151" grpId="0"/>
      <p:bldP spid="481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Located in Virginia, USA</a:t>
            </a:r>
          </a:p>
          <a:p>
            <a:r>
              <a:rPr lang="en-US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686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Freeform 6"/>
          <p:cNvSpPr>
            <a:spLocks/>
          </p:cNvSpPr>
          <p:nvPr/>
        </p:nvSpPr>
        <p:spPr bwMode="auto">
          <a:xfrm>
            <a:off x="2895600" y="2895600"/>
            <a:ext cx="514350" cy="1882775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924977 h 1893"/>
              <a:gd name="T4" fmla="*/ 514350 w 963"/>
              <a:gd name="T5" fmla="*/ 1882775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Root Servers</a:t>
            </a:r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13 root servers (see http://www.root-servers.org/)</a:t>
            </a:r>
          </a:p>
          <a:p>
            <a:pPr lvl="1"/>
            <a:r>
              <a:rPr lang="en-US" smtClean="0"/>
              <a:t>Labeled A through M</a:t>
            </a:r>
          </a:p>
          <a:p>
            <a:r>
              <a:rPr lang="en-US" smtClean="0"/>
              <a:t>Does this scale?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</a:rPr>
              <a:t>DoD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</a:rPr>
              <a:t>Verisign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6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Root Servers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13 root servers each replicated via any-casting (localized routing for addresses)</a:t>
            </a:r>
          </a:p>
          <a:p>
            <a:endParaRPr lang="en-US" dirty="0"/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6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TLD and Authoritative Servers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Top-level domain (TLD) servers</a:t>
            </a:r>
          </a:p>
          <a:p>
            <a:pPr lvl="1"/>
            <a:r>
              <a:rPr lang="en-US" dirty="0" smtClean="0"/>
              <a:t>Responsible for com, org, net, </a:t>
            </a:r>
            <a:r>
              <a:rPr lang="en-US" dirty="0" err="1" smtClean="0"/>
              <a:t>edu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and all top-level country domains </a:t>
            </a:r>
            <a:r>
              <a:rPr lang="en-US" dirty="0" err="1" smtClean="0"/>
              <a:t>uk</a:t>
            </a:r>
            <a:r>
              <a:rPr lang="en-US" dirty="0" smtClean="0"/>
              <a:t>, </a:t>
            </a:r>
            <a:r>
              <a:rPr lang="en-US" dirty="0" err="1" smtClean="0"/>
              <a:t>fr</a:t>
            </a:r>
            <a:r>
              <a:rPr lang="en-US" dirty="0" smtClean="0"/>
              <a:t>, </a:t>
            </a:r>
            <a:r>
              <a:rPr lang="en-US" dirty="0" err="1" smtClean="0"/>
              <a:t>ca</a:t>
            </a:r>
            <a:r>
              <a:rPr lang="en-US" dirty="0" smtClean="0"/>
              <a:t>, </a:t>
            </a:r>
            <a:r>
              <a:rPr lang="en-US" dirty="0" err="1" smtClean="0"/>
              <a:t>jp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Network Solutions maintains servers for com TLD</a:t>
            </a:r>
          </a:p>
          <a:p>
            <a:pPr lvl="2"/>
            <a:r>
              <a:rPr lang="en-US" dirty="0" err="1" smtClean="0"/>
              <a:t>Educause</a:t>
            </a:r>
            <a:r>
              <a:rPr lang="en-US" dirty="0" smtClean="0"/>
              <a:t> for </a:t>
            </a:r>
            <a:r>
              <a:rPr lang="en-US" dirty="0" err="1" smtClean="0"/>
              <a:t>edu</a:t>
            </a:r>
            <a:r>
              <a:rPr lang="en-US" dirty="0" smtClean="0"/>
              <a:t> TLD</a:t>
            </a:r>
          </a:p>
          <a:p>
            <a:r>
              <a:rPr lang="en-US" dirty="0" smtClean="0"/>
              <a:t>Authoritative DNS servers</a:t>
            </a:r>
          </a:p>
          <a:p>
            <a:pPr lvl="1"/>
            <a:r>
              <a:rPr lang="en-US" dirty="0" smtClean="0"/>
              <a:t>Organization’s DNS servers</a:t>
            </a:r>
          </a:p>
          <a:p>
            <a:pPr lvl="1"/>
            <a:r>
              <a:rPr lang="en-US" dirty="0" smtClean="0"/>
              <a:t>Provide authoritative hostname to IP mappings for organization’s servers (e.g., Web, mail).</a:t>
            </a:r>
          </a:p>
          <a:p>
            <a:pPr lvl="1"/>
            <a:r>
              <a:rPr lang="en-US" dirty="0" smtClean="0"/>
              <a:t>Can be maintained by organization or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1472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10222</TotalTime>
  <Words>865</Words>
  <Application>Microsoft Macintosh PowerPoint</Application>
  <PresentationFormat>On-screen Show (4:3)</PresentationFormat>
  <Paragraphs>165</Paragraphs>
  <Slides>13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Orange lecture</vt:lpstr>
      <vt:lpstr>Clip</vt:lpstr>
      <vt:lpstr>DNS</vt:lpstr>
      <vt:lpstr>Host Names vs. IP addresses</vt:lpstr>
      <vt:lpstr>Separating Naming and Addressing</vt:lpstr>
      <vt:lpstr>Domain Name System (DNS)</vt:lpstr>
      <vt:lpstr>Distributed, Hierarchical Database</vt:lpstr>
      <vt:lpstr>DNS Root</vt:lpstr>
      <vt:lpstr>DNS Root Servers</vt:lpstr>
      <vt:lpstr>DNS Root Servers</vt:lpstr>
      <vt:lpstr>TLD and Authoritative Servers</vt:lpstr>
      <vt:lpstr>Local Name Server</vt:lpstr>
      <vt:lpstr>Applications’ use of DNS</vt:lpstr>
      <vt:lpstr>DNS name resolution example</vt:lpstr>
      <vt:lpstr>DNS: Caching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614</cp:revision>
  <cp:lastPrinted>2014-04-23T11:01:34Z</cp:lastPrinted>
  <dcterms:created xsi:type="dcterms:W3CDTF">2012-03-12T04:23:55Z</dcterms:created>
  <dcterms:modified xsi:type="dcterms:W3CDTF">2014-04-28T03:03:54Z</dcterms:modified>
</cp:coreProperties>
</file>