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84" r:id="rId13"/>
    <p:sldId id="273" r:id="rId14"/>
    <p:sldId id="275" r:id="rId15"/>
    <p:sldId id="276" r:id="rId16"/>
    <p:sldId id="277" r:id="rId17"/>
    <p:sldId id="278" r:id="rId18"/>
    <p:sldId id="280" r:id="rId19"/>
    <p:sldId id="281" r:id="rId20"/>
    <p:sldId id="30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5" r:id="rId33"/>
    <p:sldId id="30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5810"/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6" autoAdjust="0"/>
    <p:restoredTop sz="86486" autoAdjust="0"/>
  </p:normalViewPr>
  <p:slideViewPr>
    <p:cSldViewPr snapToGrid="0" snapToObjects="1">
      <p:cViewPr varScale="1">
        <p:scale>
          <a:sx n="114" d="100"/>
          <a:sy n="114" d="100"/>
        </p:scale>
        <p:origin x="-1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make it to the I/O part at all.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to put the review questions into a </a:t>
            </a:r>
            <a:r>
              <a:rPr lang="en-US" baseline="0" dirty="0" err="1" smtClean="0"/>
              <a:t>SurveyMonkey</a:t>
            </a:r>
            <a:r>
              <a:rPr lang="en-US" baseline="0" dirty="0" smtClean="0"/>
              <a:t> ... forgot to do that :-(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F589-748F-A846-A756-6D762889F7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main loop of </a:t>
            </a:r>
            <a:r>
              <a:rPr lang="en-US" dirty="0" smtClean="0"/>
              <a:t>./37-server.c</a:t>
            </a:r>
          </a:p>
          <a:p>
            <a:r>
              <a:rPr lang="en-US" dirty="0" smtClean="0"/>
              <a:t>Have client connect</a:t>
            </a:r>
            <a:r>
              <a:rPr lang="en-US" baseline="0" dirty="0" smtClean="0"/>
              <a:t> via telnet, then exit (control-] and type ‘quit’).</a:t>
            </a:r>
          </a:p>
          <a:p>
            <a:r>
              <a:rPr lang="en-US" baseline="0" dirty="0" smtClean="0"/>
              <a:t>What does the server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by uncommenting signal line in ./37-server.c.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F589-748F-A846-A756-6D762889F7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most popular web sites, when you connect to an</a:t>
            </a:r>
            <a:r>
              <a:rPr lang="en-US" baseline="0" dirty="0" smtClean="0"/>
              <a:t> IP address it’s actually a load balancer with NAT-style functionality that balances load among various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900">
                <a:ea typeface="ＭＳ Ｐゴシック" charset="0"/>
              </a:rPr>
              <a:t>Wait until ready bit is clear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3CF04CE-AF29-DC44-9C5D-A7EB2884FA02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810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University of Illinois CS 241 Staff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CE2DEA-8E42-4943-B253-1C8D96BF1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wrap-up</a:t>
            </a:r>
            <a:r>
              <a:rPr lang="en-US" dirty="0"/>
              <a:t>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I/O systems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28,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does the DNS system use caching? (Check all that apply)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Returns more up-to-date 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Improves speed of response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Decreases workload on root and authoritative DNS servers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Improves security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Improves robustness (things still work even if some DNS servers fail)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5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ISP gives you one IP address. But...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94" y="2543044"/>
            <a:ext cx="2205618" cy="153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4" y="2543044"/>
            <a:ext cx="2605058" cy="1732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886" y="3976217"/>
            <a:ext cx="2187823" cy="1941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052" y="5068137"/>
            <a:ext cx="21336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33" y="4946881"/>
            <a:ext cx="2976523" cy="15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Network Address Translation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Assign one router a global IP address</a:t>
            </a:r>
          </a:p>
          <a:p>
            <a:pPr lvl="1"/>
            <a:r>
              <a:rPr lang="en-US" dirty="0" smtClean="0"/>
              <a:t>Assign internal hosts local IP addresses</a:t>
            </a:r>
          </a:p>
          <a:p>
            <a:pPr lvl="1"/>
            <a:r>
              <a:rPr lang="en-US" dirty="0" smtClean="0"/>
              <a:t>A box in the middle converts between them</a:t>
            </a:r>
          </a:p>
          <a:p>
            <a:pPr lvl="2"/>
            <a:r>
              <a:rPr lang="en-US" dirty="0" smtClean="0"/>
              <a:t>(e.g. wireless router in your home)</a:t>
            </a:r>
          </a:p>
          <a:p>
            <a:endParaRPr lang="en-US" dirty="0" smtClean="0"/>
          </a:p>
          <a:p>
            <a:r>
              <a:rPr lang="en-US" dirty="0" smtClean="0"/>
              <a:t>When a packet arrives from the Internet, how do you know which internal host it’s destined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4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Freeform 2"/>
          <p:cNvSpPr>
            <a:spLocks/>
          </p:cNvSpPr>
          <p:nvPr/>
        </p:nvSpPr>
        <p:spPr bwMode="auto">
          <a:xfrm>
            <a:off x="179388" y="3990975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Network Address Translation</a:t>
            </a:r>
            <a:endParaRPr lang="en-US"/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4468813" y="3262313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83113" y="458470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7418388" y="384175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7423150" y="383698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7429500" y="534193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474936" y="3665510"/>
            <a:ext cx="8325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/>
                <a:cs typeface="Gill Sans MT"/>
              </a:rPr>
              <a:t>10.0.0.1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533196" y="4421773"/>
            <a:ext cx="8325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/>
                <a:cs typeface="Gill Sans MT"/>
              </a:rPr>
              <a:t>10.0.0.2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632335" y="5187950"/>
            <a:ext cx="8325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/>
                <a:cs typeface="Gill Sans MT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5625" y="3200400"/>
            <a:ext cx="1871663" cy="1033463"/>
            <a:chOff x="3550" y="2055"/>
            <a:chExt cx="1179" cy="651"/>
          </a:xfrm>
        </p:grpSpPr>
        <p:grpSp>
          <p:nvGrpSpPr>
            <p:cNvPr id="9317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9322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23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latin typeface="Gill Sans MT"/>
                    <a:cs typeface="Gill Sans MT"/>
                  </a:rPr>
                  <a:t>S: 10.0.0.1, 3345</a:t>
                </a:r>
              </a:p>
              <a:p>
                <a:r>
                  <a:rPr lang="en-US" sz="1200">
                    <a:latin typeface="Gill Sans MT"/>
                    <a:cs typeface="Gill Sans MT"/>
                  </a:rPr>
                  <a:t>D: 128.119.40.186, 80</a:t>
                </a:r>
              </a:p>
            </p:txBody>
          </p:sp>
          <p:grpSp>
            <p:nvGrpSpPr>
              <p:cNvPr id="932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329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3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3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</p:grpSp>
          <p:grpSp>
            <p:nvGrpSpPr>
              <p:cNvPr id="932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326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32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32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</p:grpSp>
        </p:grpSp>
        <p:sp>
          <p:nvSpPr>
            <p:cNvPr id="9318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1249 h 264"/>
                <a:gd name="T2" fmla="*/ 2554 w 417"/>
                <a:gd name="T3" fmla="*/ 1249 h 264"/>
                <a:gd name="T4" fmla="*/ 2554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grpSp>
          <p:nvGrpSpPr>
            <p:cNvPr id="9319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9320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21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FF0000"/>
                    </a:solidFill>
                    <a:latin typeface="Gill Sans MT"/>
                    <a:cs typeface="Gill Sans MT"/>
                  </a:rPr>
                  <a:t>1</a:t>
                </a:r>
              </a:p>
            </p:txBody>
          </p:sp>
        </p:grpSp>
      </p:grpSp>
      <p:sp>
        <p:nvSpPr>
          <p:cNvPr id="9232" name="Text Box 31"/>
          <p:cNvSpPr txBox="1">
            <a:spLocks noChangeArrowheads="1"/>
          </p:cNvSpPr>
          <p:nvPr/>
        </p:nvSpPr>
        <p:spPr bwMode="auto">
          <a:xfrm>
            <a:off x="4533900" y="4162425"/>
            <a:ext cx="8325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Gill Sans MT"/>
                <a:cs typeface="Gill Sans MT"/>
              </a:rPr>
              <a:t>10.0.0.4</a:t>
            </a:r>
          </a:p>
        </p:txBody>
      </p:sp>
      <p:sp>
        <p:nvSpPr>
          <p:cNvPr id="9233" name="Line 32"/>
          <p:cNvSpPr>
            <a:spLocks noChangeShapeType="1"/>
          </p:cNvSpPr>
          <p:nvPr/>
        </p:nvSpPr>
        <p:spPr bwMode="auto">
          <a:xfrm flipH="1">
            <a:off x="4657725" y="44132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34" name="Text Box 33"/>
          <p:cNvSpPr txBox="1">
            <a:spLocks noChangeArrowheads="1"/>
          </p:cNvSpPr>
          <p:nvPr/>
        </p:nvSpPr>
        <p:spPr bwMode="auto">
          <a:xfrm>
            <a:off x="2695575" y="4719638"/>
            <a:ext cx="1146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Gill Sans MT"/>
                <a:cs typeface="Gill Sans MT"/>
              </a:rPr>
              <a:t>138.76.29.7</a:t>
            </a:r>
          </a:p>
        </p:txBody>
      </p:sp>
      <p:sp>
        <p:nvSpPr>
          <p:cNvPr id="9235" name="Line 34"/>
          <p:cNvSpPr>
            <a:spLocks noChangeShapeType="1"/>
          </p:cNvSpPr>
          <p:nvPr/>
        </p:nvSpPr>
        <p:spPr bwMode="auto">
          <a:xfrm flipH="1">
            <a:off x="3917950" y="46513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469064" y="1881188"/>
            <a:ext cx="2178050" cy="1417637"/>
            <a:chOff x="3944" y="971"/>
            <a:chExt cx="1372" cy="893"/>
          </a:xfrm>
        </p:grpSpPr>
        <p:sp>
          <p:nvSpPr>
            <p:cNvPr id="9315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19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u="sng">
                  <a:solidFill>
                    <a:srgbClr val="FF0000"/>
                  </a:solidFill>
                  <a:latin typeface="Gill Sans MT"/>
                  <a:cs typeface="Gill Sans MT"/>
                </a:rPr>
                <a:t>1:</a:t>
              </a:r>
              <a:r>
                <a:rPr lang="en-US">
                  <a:solidFill>
                    <a:srgbClr val="FF0000"/>
                  </a:solidFill>
                  <a:latin typeface="Gill Sans MT"/>
                  <a:cs typeface="Gill Sans MT"/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  <a:latin typeface="Gill Sans MT"/>
                  <a:cs typeface="Gill Sans MT"/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  <a:latin typeface="Gill Sans MT"/>
                  <a:cs typeface="Gill Sans MT"/>
                </a:rPr>
                <a:t>128.119.40, 80</a:t>
              </a:r>
            </a:p>
          </p:txBody>
        </p:sp>
        <p:sp>
          <p:nvSpPr>
            <p:cNvPr id="9316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</p:grpSp>
      <p:sp>
        <p:nvSpPr>
          <p:cNvPr id="9237" name="Freeform 38"/>
          <p:cNvSpPr>
            <a:spLocks/>
          </p:cNvSpPr>
          <p:nvPr/>
        </p:nvSpPr>
        <p:spPr bwMode="auto">
          <a:xfrm>
            <a:off x="2344738" y="2967038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4920000" scaled="0"/>
            <a:tileRect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38" name="Rectangle 39"/>
          <p:cNvSpPr>
            <a:spLocks noChangeArrowheads="1"/>
          </p:cNvSpPr>
          <p:nvPr/>
        </p:nvSpPr>
        <p:spPr bwMode="auto">
          <a:xfrm>
            <a:off x="2344738" y="1714500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39" name="Text Box 40"/>
          <p:cNvSpPr txBox="1">
            <a:spLocks noChangeArrowheads="1"/>
          </p:cNvSpPr>
          <p:nvPr/>
        </p:nvSpPr>
        <p:spPr bwMode="auto">
          <a:xfrm>
            <a:off x="2455544" y="1763713"/>
            <a:ext cx="35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 MT"/>
                <a:cs typeface="Gill Sans MT"/>
              </a:rPr>
              <a:t>NAT translation table</a:t>
            </a:r>
          </a:p>
          <a:p>
            <a:pPr algn="ctr"/>
            <a:r>
              <a:rPr lang="en-US">
                <a:latin typeface="Gill Sans MT"/>
                <a:cs typeface="Gill Sans MT"/>
              </a:rPr>
              <a:t>WAN side addr        LAN side addr</a:t>
            </a:r>
          </a:p>
        </p:txBody>
      </p:sp>
      <p:sp>
        <p:nvSpPr>
          <p:cNvPr id="9240" name="Line 41"/>
          <p:cNvSpPr>
            <a:spLocks noChangeShapeType="1"/>
          </p:cNvSpPr>
          <p:nvPr/>
        </p:nvSpPr>
        <p:spPr bwMode="auto">
          <a:xfrm flipV="1">
            <a:off x="2344738" y="2087563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41" name="Line 42"/>
          <p:cNvSpPr>
            <a:spLocks noChangeShapeType="1"/>
          </p:cNvSpPr>
          <p:nvPr/>
        </p:nvSpPr>
        <p:spPr bwMode="auto">
          <a:xfrm flipV="1">
            <a:off x="2359025" y="2365375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9242" name="Line 43"/>
          <p:cNvSpPr>
            <a:spLocks noChangeShapeType="1"/>
          </p:cNvSpPr>
          <p:nvPr/>
        </p:nvSpPr>
        <p:spPr bwMode="auto">
          <a:xfrm>
            <a:off x="4468813" y="2109788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grpSp>
        <p:nvGrpSpPr>
          <p:cNvPr id="9243" name="Group 44"/>
          <p:cNvGrpSpPr>
            <a:grpSpLocks/>
          </p:cNvGrpSpPr>
          <p:nvPr/>
        </p:nvGrpSpPr>
        <p:grpSpPr bwMode="auto">
          <a:xfrm>
            <a:off x="4062413" y="4445000"/>
            <a:ext cx="555625" cy="307975"/>
            <a:chOff x="3600" y="219"/>
            <a:chExt cx="360" cy="175"/>
          </a:xfrm>
        </p:grpSpPr>
        <p:sp>
          <p:nvSpPr>
            <p:cNvPr id="9302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303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304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305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Gill Sans MT"/>
                <a:cs typeface="Gill Sans MT"/>
              </a:endParaRPr>
            </a:p>
          </p:txBody>
        </p:sp>
        <p:sp>
          <p:nvSpPr>
            <p:cNvPr id="9306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grpSp>
          <p:nvGrpSpPr>
            <p:cNvPr id="9307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12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13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14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9308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9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10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11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526394" name="Text Box 58"/>
          <p:cNvSpPr txBox="1">
            <a:spLocks noChangeArrowheads="1"/>
          </p:cNvSpPr>
          <p:nvPr/>
        </p:nvSpPr>
        <p:spPr bwMode="auto">
          <a:xfrm>
            <a:off x="2362200" y="2389188"/>
            <a:ext cx="3783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Gill Sans MT"/>
                <a:cs typeface="Gill Sans MT"/>
              </a:rPr>
              <a:t>138.76.29.7, 5001   10.0.0.1, 3345</a:t>
            </a:r>
          </a:p>
          <a:p>
            <a:pPr algn="ctr"/>
            <a:r>
              <a:rPr lang="en-US">
                <a:latin typeface="Gill Sans MT"/>
                <a:cs typeface="Gill Sans MT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65675" y="3775075"/>
            <a:ext cx="2784475" cy="1638300"/>
            <a:chOff x="3002" y="2417"/>
            <a:chExt cx="1754" cy="1032"/>
          </a:xfrm>
        </p:grpSpPr>
        <p:sp>
          <p:nvSpPr>
            <p:cNvPr id="9288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289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Gill Sans MT"/>
                  <a:cs typeface="Gill Sans MT"/>
                </a:rPr>
                <a:t>S: 128.119.40.186, 80 </a:t>
              </a:r>
            </a:p>
            <a:p>
              <a:r>
                <a:rPr lang="en-US" sz="1200">
                  <a:latin typeface="Gill Sans MT"/>
                  <a:cs typeface="Gill Sans MT"/>
                </a:rPr>
                <a:t>D: 10.0.0.1, 3345</a:t>
              </a:r>
            </a:p>
            <a:p>
              <a:endParaRPr lang="en-US" sz="1200">
                <a:latin typeface="Gill Sans MT"/>
                <a:cs typeface="Gill Sans MT"/>
              </a:endParaRPr>
            </a:p>
          </p:txBody>
        </p:sp>
        <p:grpSp>
          <p:nvGrpSpPr>
            <p:cNvPr id="9290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9299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00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301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9291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9296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97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98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  <p:sp>
          <p:nvSpPr>
            <p:cNvPr id="9292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grpSp>
          <p:nvGrpSpPr>
            <p:cNvPr id="9293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9294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95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FF0000"/>
                    </a:solidFill>
                    <a:latin typeface="Gill Sans MT"/>
                    <a:cs typeface="Gill Sans MT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531938" y="3981450"/>
            <a:ext cx="2497137" cy="566738"/>
            <a:chOff x="1026" y="3559"/>
            <a:chExt cx="1573" cy="357"/>
          </a:xfrm>
        </p:grpSpPr>
        <p:grpSp>
          <p:nvGrpSpPr>
            <p:cNvPr id="9273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9278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79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latin typeface="Gill Sans MT"/>
                    <a:cs typeface="Gill Sans MT"/>
                  </a:rPr>
                  <a:t>S: 138.76.29.7, 5001</a:t>
                </a:r>
              </a:p>
              <a:p>
                <a:r>
                  <a:rPr lang="en-US" sz="1200">
                    <a:latin typeface="Gill Sans MT"/>
                    <a:cs typeface="Gill Sans MT"/>
                  </a:rPr>
                  <a:t>D: 128.119.40.186, 80</a:t>
                </a:r>
              </a:p>
            </p:txBody>
          </p:sp>
          <p:grpSp>
            <p:nvGrpSpPr>
              <p:cNvPr id="9280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285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28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28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</p:grpSp>
          <p:grpSp>
            <p:nvGrpSpPr>
              <p:cNvPr id="9281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282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28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928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/>
                    <a:cs typeface="Gill Sans MT"/>
                  </a:endParaRPr>
                </a:p>
              </p:txBody>
            </p:sp>
          </p:grpSp>
        </p:grpSp>
        <p:sp>
          <p:nvSpPr>
            <p:cNvPr id="9274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grpSp>
          <p:nvGrpSpPr>
            <p:cNvPr id="9275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9276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77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FF0000"/>
                    </a:solidFill>
                    <a:latin typeface="Gill Sans MT"/>
                    <a:cs typeface="Gill Sans MT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44463" y="1982788"/>
            <a:ext cx="5010150" cy="2081212"/>
            <a:chOff x="91" y="1288"/>
            <a:chExt cx="3156" cy="1311"/>
          </a:xfrm>
        </p:grpSpPr>
        <p:sp>
          <p:nvSpPr>
            <p:cNvPr id="9269" name="Text Box 91"/>
            <p:cNvSpPr txBox="1">
              <a:spLocks noChangeArrowheads="1"/>
            </p:cNvSpPr>
            <p:nvPr/>
          </p:nvSpPr>
          <p:spPr bwMode="auto">
            <a:xfrm>
              <a:off x="91" y="1288"/>
              <a:ext cx="1166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u="sng" dirty="0">
                  <a:solidFill>
                    <a:srgbClr val="FF0000"/>
                  </a:solidFill>
                  <a:latin typeface="Gill Sans MT"/>
                  <a:cs typeface="Gill Sans MT"/>
                </a:rPr>
                <a:t>2:</a:t>
              </a:r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 NAT router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changes datagram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source </a:t>
              </a:r>
              <a:r>
                <a:rPr lang="en-US" dirty="0" err="1">
                  <a:solidFill>
                    <a:srgbClr val="FF0000"/>
                  </a:solidFill>
                  <a:latin typeface="Gill Sans MT"/>
                  <a:cs typeface="Gill Sans MT"/>
                </a:rPr>
                <a:t>addr</a:t>
              </a:r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 from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10.0.0.1, 3345 to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138.76.29.7, 5001,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Gill Sans MT"/>
                  <a:cs typeface="Gill Sans MT"/>
                </a:rPr>
                <a:t>updates table</a:t>
              </a:r>
            </a:p>
          </p:txBody>
        </p:sp>
        <p:sp>
          <p:nvSpPr>
            <p:cNvPr id="9270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271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272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360488" y="5021263"/>
            <a:ext cx="2471737" cy="703262"/>
            <a:chOff x="1163" y="3752"/>
            <a:chExt cx="1557" cy="443"/>
          </a:xfrm>
        </p:grpSpPr>
        <p:sp>
          <p:nvSpPr>
            <p:cNvPr id="9255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sp>
          <p:nvSpPr>
            <p:cNvPr id="9256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Gill Sans MT"/>
                  <a:cs typeface="Gill Sans MT"/>
                </a:rPr>
                <a:t>S: 128.119.40.186, 80 </a:t>
              </a:r>
            </a:p>
            <a:p>
              <a:r>
                <a:rPr lang="en-US" sz="1200">
                  <a:latin typeface="Gill Sans MT"/>
                  <a:cs typeface="Gill Sans MT"/>
                </a:rPr>
                <a:t>D: 138.76.29.7, 5001</a:t>
              </a:r>
            </a:p>
            <a:p>
              <a:endParaRPr lang="en-US" sz="1200">
                <a:latin typeface="Gill Sans MT"/>
                <a:cs typeface="Gill Sans MT"/>
              </a:endParaRPr>
            </a:p>
          </p:txBody>
        </p:sp>
        <p:grpSp>
          <p:nvGrpSpPr>
            <p:cNvPr id="9257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266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67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68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9258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9263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64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65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</p:grpSp>
        <p:sp>
          <p:nvSpPr>
            <p:cNvPr id="9259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/>
                <a:cs typeface="Gill Sans MT"/>
              </a:endParaRPr>
            </a:p>
          </p:txBody>
        </p:sp>
        <p:grpSp>
          <p:nvGrpSpPr>
            <p:cNvPr id="9260" name="Group 107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9261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ill Sans MT"/>
                  <a:cs typeface="Gill Sans MT"/>
                </a:endParaRPr>
              </a:p>
            </p:txBody>
          </p:sp>
          <p:sp>
            <p:nvSpPr>
              <p:cNvPr id="9262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FF0000"/>
                    </a:solidFill>
                    <a:latin typeface="Gill Sans MT"/>
                    <a:cs typeface="Gill Sans MT"/>
                  </a:rPr>
                  <a:t>3</a:t>
                </a:r>
              </a:p>
            </p:txBody>
          </p:sp>
        </p:grpSp>
      </p:grpSp>
      <p:sp>
        <p:nvSpPr>
          <p:cNvPr id="526446" name="Text Box 110"/>
          <p:cNvSpPr txBox="1">
            <a:spLocks noChangeArrowheads="1"/>
          </p:cNvSpPr>
          <p:nvPr/>
        </p:nvSpPr>
        <p:spPr bwMode="auto">
          <a:xfrm>
            <a:off x="1317625" y="5481638"/>
            <a:ext cx="18772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FF0000"/>
                </a:solidFill>
                <a:latin typeface="Gill Sans MT"/>
                <a:cs typeface="Gill Sans MT"/>
              </a:rPr>
              <a:t>3:</a:t>
            </a:r>
            <a:r>
              <a:rPr lang="en-US">
                <a:solidFill>
                  <a:srgbClr val="FF0000"/>
                </a:solidFill>
                <a:latin typeface="Gill Sans MT"/>
                <a:cs typeface="Gill Sans MT"/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  <a:latin typeface="Gill Sans MT"/>
                <a:cs typeface="Gill Sans MT"/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  <a:latin typeface="Gill Sans MT"/>
                <a:cs typeface="Gill Sans MT"/>
              </a:rPr>
              <a:t> 138.76.29.7, 5001</a:t>
            </a:r>
          </a:p>
        </p:txBody>
      </p:sp>
      <p:sp>
        <p:nvSpPr>
          <p:cNvPr id="526447" name="Text Box 111"/>
          <p:cNvSpPr txBox="1">
            <a:spLocks noChangeArrowheads="1"/>
          </p:cNvSpPr>
          <p:nvPr/>
        </p:nvSpPr>
        <p:spPr bwMode="auto">
          <a:xfrm>
            <a:off x="4741863" y="5316538"/>
            <a:ext cx="4011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 dirty="0">
                <a:solidFill>
                  <a:srgbClr val="FF0000"/>
                </a:solidFill>
                <a:latin typeface="Gill Sans MT"/>
                <a:cs typeface="Gill Sans MT"/>
              </a:rPr>
              <a:t>4: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NAT </a:t>
            </a:r>
            <a:r>
              <a:rPr lang="en-US" dirty="0" smtClean="0">
                <a:solidFill>
                  <a:srgbClr val="FF0000"/>
                </a:solidFill>
                <a:latin typeface="Gill Sans MT"/>
                <a:cs typeface="Gill Sans MT"/>
              </a:rPr>
              <a:t>router</a:t>
            </a:r>
            <a:endParaRPr lang="en-US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changes datagram</a:t>
            </a:r>
          </a:p>
          <a:p>
            <a:r>
              <a:rPr lang="en-US" dirty="0" err="1">
                <a:solidFill>
                  <a:srgbClr val="FF0000"/>
                </a:solidFill>
                <a:latin typeface="Gill Sans MT"/>
                <a:cs typeface="Gill Sans MT"/>
              </a:rPr>
              <a:t>dest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Gill Sans MT"/>
                <a:cs typeface="Gill Sans MT"/>
              </a:rPr>
              <a:t>addr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from</a:t>
            </a:r>
          </a:p>
          <a:p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138.76.29.7, 5001 to 10.0.0.1, 3345</a:t>
            </a:r>
            <a:r>
              <a:rPr lang="en-US" dirty="0">
                <a:latin typeface="Gill Sans MT"/>
                <a:cs typeface="Gill Sans MT"/>
              </a:rPr>
              <a:t> </a:t>
            </a:r>
            <a:endParaRPr lang="en-US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9251" name="Line 112"/>
          <p:cNvSpPr>
            <a:spLocks noChangeShapeType="1"/>
          </p:cNvSpPr>
          <p:nvPr/>
        </p:nvSpPr>
        <p:spPr bwMode="auto">
          <a:xfrm>
            <a:off x="1022350" y="46132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/>
              <a:cs typeface="Gill Sans MT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477" y="5463411"/>
            <a:ext cx="734979" cy="37782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16" y="4481513"/>
            <a:ext cx="589134" cy="52275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20" y="3624263"/>
            <a:ext cx="753786" cy="5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94" grpId="0"/>
      <p:bldP spid="526446" grpId="0"/>
      <p:bldP spid="5264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Benefits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network uses just one (or a few) IP address as far as outside world is concerned</a:t>
            </a:r>
          </a:p>
          <a:p>
            <a:pPr lvl="1"/>
            <a:r>
              <a:rPr lang="en-US" dirty="0" smtClean="0"/>
              <a:t>No need to be allocated range of addresses from ISP</a:t>
            </a:r>
          </a:p>
          <a:p>
            <a:pPr lvl="2"/>
            <a:r>
              <a:rPr lang="en-US" dirty="0" smtClean="0"/>
              <a:t>16-bit port-number field: 60,000 simultaneous connections with a single LAN-side address!</a:t>
            </a:r>
          </a:p>
          <a:p>
            <a:pPr lvl="2"/>
            <a:r>
              <a:rPr lang="en-US" dirty="0" smtClean="0"/>
              <a:t>Might use a few IPs in </a:t>
            </a:r>
            <a:r>
              <a:rPr lang="en-US" dirty="0"/>
              <a:t>a large private enterprise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Can change addresses of devices in local network without notifying outside world</a:t>
            </a:r>
          </a:p>
          <a:p>
            <a:pPr lvl="1"/>
            <a:r>
              <a:rPr lang="en-US" dirty="0" smtClean="0"/>
              <a:t>Can change ISP without changing addresses of devices in local network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Devices inside local net not explicitly addressable by outside world</a:t>
            </a:r>
          </a:p>
          <a:p>
            <a:pPr lvl="1"/>
            <a:r>
              <a:rPr lang="en-US" dirty="0" smtClean="0"/>
              <a:t>Connection needs to be initiated by inside device before a specific host can reach it from the public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 example use: load balancing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Load balancing</a:t>
            </a:r>
          </a:p>
          <a:p>
            <a:pPr lvl="1"/>
            <a:r>
              <a:rPr lang="en-US" smtClean="0"/>
              <a:t>Balance the load on a set of identical servers, which are accessible from a single IP address </a:t>
            </a:r>
          </a:p>
          <a:p>
            <a:r>
              <a:rPr lang="en-US" smtClean="0"/>
              <a:t>NAT solution</a:t>
            </a:r>
          </a:p>
          <a:p>
            <a:pPr lvl="1"/>
            <a:r>
              <a:rPr lang="en-US" smtClean="0"/>
              <a:t>Servers are assigned private addresses </a:t>
            </a:r>
          </a:p>
          <a:p>
            <a:pPr lvl="1"/>
            <a:r>
              <a:rPr lang="en-US" smtClean="0"/>
              <a:t>NAT acts as a proxy for requests to the server from the public network</a:t>
            </a:r>
          </a:p>
          <a:p>
            <a:pPr lvl="1"/>
            <a:r>
              <a:rPr lang="en-US" smtClean="0"/>
              <a:t>NAT changes the destination IP address of arriving packets to one of the private addresses for a server</a:t>
            </a:r>
          </a:p>
          <a:p>
            <a:pPr lvl="1"/>
            <a:r>
              <a:rPr lang="en-US" smtClean="0"/>
              <a:t>Balances load on the servers by assigning addresses in a round-robin fashion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Consequences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End-to-end connectivity broken</a:t>
            </a:r>
          </a:p>
          <a:p>
            <a:pPr lvl="1"/>
            <a:r>
              <a:rPr lang="en-US" smtClean="0"/>
              <a:t>NAT destroys universal end-to-end reachability of hosts on the Internet</a:t>
            </a:r>
          </a:p>
          <a:p>
            <a:pPr lvl="1"/>
            <a:r>
              <a:rPr lang="en-US" smtClean="0"/>
              <a:t>A host in the public Internet often cannot initiate communication to a host in a private network</a:t>
            </a:r>
          </a:p>
          <a:p>
            <a:pPr lvl="1"/>
            <a:r>
              <a:rPr lang="en-US" smtClean="0"/>
              <a:t>Even worse when two hosts that are in different private networks need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Consequences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Broken if IP address in application data</a:t>
            </a:r>
          </a:p>
          <a:p>
            <a:pPr lvl="1"/>
            <a:r>
              <a:rPr lang="en-US" smtClean="0"/>
              <a:t>Applications often carry IP addresses in the payload of the application data </a:t>
            </a:r>
          </a:p>
          <a:p>
            <a:pPr lvl="1"/>
            <a:r>
              <a:rPr lang="en-US" smtClean="0"/>
              <a:t>No longer work across a private-public network boundary</a:t>
            </a:r>
          </a:p>
          <a:p>
            <a:pPr lvl="1"/>
            <a:r>
              <a:rPr lang="en-US" smtClean="0"/>
              <a:t>Hack: Some NAT devices inspect the payload of widely used application layer protocols and, if an IP address is detected in the application-layer header or the application payload, translate the address according to the address translation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Consequences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Ossification of Internet protocols</a:t>
            </a:r>
          </a:p>
          <a:p>
            <a:pPr lvl="1"/>
            <a:r>
              <a:rPr lang="en-US" smtClean="0"/>
              <a:t>NAT must be aware of port numbers which are inside transport header</a:t>
            </a:r>
          </a:p>
          <a:p>
            <a:pPr lvl="1"/>
            <a:r>
              <a:rPr lang="en-US" smtClean="0"/>
              <a:t>Existing NATs don’t support your fancy new transport protocol</a:t>
            </a:r>
          </a:p>
          <a:p>
            <a:pPr lvl="2"/>
            <a:r>
              <a:rPr lang="en-US" smtClean="0"/>
              <a:t>and might even block standard protocols like UDP</a:t>
            </a:r>
          </a:p>
          <a:p>
            <a:pPr lvl="1"/>
            <a:r>
              <a:rPr lang="en-US" smtClean="0"/>
              <a:t>Result: Difficult to invent new transport protocols</a:t>
            </a:r>
          </a:p>
          <a:p>
            <a:pPr lvl="2"/>
            <a:r>
              <a:rPr lang="en-US" smtClean="0"/>
              <a:t>...unless they just pretend to be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8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Network programming tips</a:t>
            </a:r>
          </a:p>
          <a:p>
            <a:r>
              <a:rPr lang="en-US" dirty="0" smtClean="0"/>
              <a:t>Network Address Translation</a:t>
            </a:r>
          </a:p>
          <a:p>
            <a:r>
              <a:rPr lang="en-US" dirty="0" smtClean="0"/>
              <a:t>I/O systems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83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and Output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computer’s job is to process data</a:t>
            </a:r>
          </a:p>
          <a:p>
            <a:pPr lvl="1"/>
            <a:r>
              <a:rPr lang="en-US" dirty="0" smtClean="0"/>
              <a:t>Computation (CPU, cache, and memory)</a:t>
            </a:r>
          </a:p>
          <a:p>
            <a:pPr lvl="1"/>
            <a:r>
              <a:rPr lang="en-US" dirty="0" smtClean="0"/>
              <a:t>Move data into and out of a system (between I/O devices and memory)</a:t>
            </a:r>
          </a:p>
          <a:p>
            <a:r>
              <a:rPr lang="en-US" dirty="0" smtClean="0"/>
              <a:t>Challenges with I/O devices</a:t>
            </a:r>
          </a:p>
          <a:p>
            <a:pPr lvl="1"/>
            <a:r>
              <a:rPr lang="en-US" dirty="0" smtClean="0"/>
              <a:t>Different categories: storage, networking, displays, etc.</a:t>
            </a:r>
          </a:p>
          <a:p>
            <a:pPr lvl="1"/>
            <a:r>
              <a:rPr lang="en-US" dirty="0" smtClean="0"/>
              <a:t>Large number of device drivers to support</a:t>
            </a:r>
          </a:p>
          <a:p>
            <a:pPr lvl="1"/>
            <a:r>
              <a:rPr lang="en-US" dirty="0" smtClean="0"/>
              <a:t>Device drivers run in kernel mode and can crash systems</a:t>
            </a:r>
          </a:p>
          <a:p>
            <a:r>
              <a:rPr lang="en-US" dirty="0" smtClean="0"/>
              <a:t>Goals of the OS</a:t>
            </a:r>
          </a:p>
          <a:p>
            <a:pPr lvl="1"/>
            <a:r>
              <a:rPr lang="en-US" dirty="0" smtClean="0"/>
              <a:t>Provide a generic, consistent, convenient and reliable way to access I/O devices</a:t>
            </a:r>
          </a:p>
          <a:p>
            <a:pPr lvl="1"/>
            <a:r>
              <a:rPr lang="en-US" dirty="0" smtClean="0"/>
              <a:t>As device-independent as possible</a:t>
            </a:r>
          </a:p>
          <a:p>
            <a:pPr lvl="1"/>
            <a:r>
              <a:rPr lang="en-US" dirty="0" smtClean="0"/>
              <a:t>High performance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7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the CPU talk to devices?</a:t>
            </a: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F5B00"/>
                </a:solidFill>
              </a:rPr>
              <a:t>Device controller:</a:t>
            </a:r>
            <a:r>
              <a:rPr lang="en-US" dirty="0" smtClean="0"/>
              <a:t> Hardware that enables devices to talk to the peripheral bus</a:t>
            </a:r>
          </a:p>
          <a:p>
            <a:r>
              <a:rPr lang="en-US" dirty="0" smtClean="0">
                <a:solidFill>
                  <a:srgbClr val="EF5B00"/>
                </a:solidFill>
              </a:rPr>
              <a:t>Host adapter:</a:t>
            </a:r>
            <a:r>
              <a:rPr lang="en-US" dirty="0" smtClean="0"/>
              <a:t> Hardware that enables the computer to talk to the peripheral bus</a:t>
            </a:r>
          </a:p>
          <a:p>
            <a:r>
              <a:rPr lang="en-US" dirty="0" smtClean="0">
                <a:solidFill>
                  <a:srgbClr val="EF5B00"/>
                </a:solidFill>
              </a:rPr>
              <a:t>Bus:</a:t>
            </a:r>
            <a:r>
              <a:rPr lang="en-US" dirty="0" smtClean="0"/>
              <a:t> Wires that transfer data between components inside computer</a:t>
            </a:r>
          </a:p>
          <a:p>
            <a:r>
              <a:rPr lang="en-US" dirty="0" smtClean="0"/>
              <a:t>Device controller allows OS to specify simpler instructions to access data</a:t>
            </a:r>
          </a:p>
          <a:p>
            <a:r>
              <a:rPr lang="en-US" dirty="0" smtClean="0"/>
              <a:t>Example: a disk controller</a:t>
            </a:r>
          </a:p>
          <a:p>
            <a:pPr lvl="1"/>
            <a:r>
              <a:rPr lang="en-US" dirty="0" smtClean="0"/>
              <a:t>Translates </a:t>
            </a:r>
            <a:r>
              <a:rPr lang="ja-JP" altLang="en-US" dirty="0" smtClean="0"/>
              <a:t>“</a:t>
            </a:r>
            <a:r>
              <a:rPr lang="en-US" dirty="0" smtClean="0"/>
              <a:t>access sector 23</a:t>
            </a:r>
            <a:r>
              <a:rPr lang="ja-JP" altLang="en-US" dirty="0" smtClean="0"/>
              <a:t>”</a:t>
            </a:r>
            <a:r>
              <a:rPr lang="en-US" dirty="0" smtClean="0"/>
              <a:t> to </a:t>
            </a:r>
            <a:r>
              <a:rPr lang="ja-JP" altLang="en-US" dirty="0" smtClean="0"/>
              <a:t>“</a:t>
            </a:r>
            <a:r>
              <a:rPr lang="en-US" dirty="0" smtClean="0"/>
              <a:t>move head reader 1.672725272 cm from edge of platter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Disk controller </a:t>
            </a:r>
            <a:r>
              <a:rPr lang="ja-JP" altLang="en-US" dirty="0" smtClean="0"/>
              <a:t>“</a:t>
            </a:r>
            <a:r>
              <a:rPr lang="en-US" dirty="0" smtClean="0"/>
              <a:t>advertises</a:t>
            </a:r>
            <a:r>
              <a:rPr lang="ja-JP" altLang="en-US" dirty="0" smtClean="0"/>
              <a:t>”</a:t>
            </a:r>
            <a:r>
              <a:rPr lang="en-US" dirty="0" smtClean="0"/>
              <a:t> disk parameters to OS, hides internal disk geometry</a:t>
            </a:r>
          </a:p>
          <a:p>
            <a:pPr lvl="1"/>
            <a:r>
              <a:rPr lang="en-US" dirty="0" smtClean="0"/>
              <a:t>Most modern hard drives have disk controller embedded as a chip on the physical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Computer Architecture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Compute hardware</a:t>
            </a:r>
          </a:p>
          <a:p>
            <a:pPr lvl="1"/>
            <a:r>
              <a:rPr lang="en-US" smtClean="0"/>
              <a:t>CPU and caches</a:t>
            </a:r>
          </a:p>
          <a:p>
            <a:pPr lvl="1"/>
            <a:r>
              <a:rPr lang="en-US" smtClean="0"/>
              <a:t>Chipset</a:t>
            </a:r>
          </a:p>
          <a:p>
            <a:pPr lvl="1"/>
            <a:r>
              <a:rPr lang="en-US" smtClean="0"/>
              <a:t>Memory</a:t>
            </a:r>
          </a:p>
          <a:p>
            <a:r>
              <a:rPr lang="en-US" smtClean="0"/>
              <a:t>I/O Hardware</a:t>
            </a:r>
          </a:p>
          <a:p>
            <a:pPr lvl="1"/>
            <a:r>
              <a:rPr lang="en-US" smtClean="0"/>
              <a:t>I/O bus or interconnect</a:t>
            </a:r>
          </a:p>
          <a:p>
            <a:pPr lvl="1"/>
            <a:r>
              <a:rPr lang="en-US" smtClean="0"/>
              <a:t>I/O controller or adaptor</a:t>
            </a:r>
          </a:p>
          <a:p>
            <a:pPr lvl="1"/>
            <a:r>
              <a:rPr lang="en-US" smtClean="0"/>
              <a:t>I/O device</a:t>
            </a:r>
          </a:p>
          <a:p>
            <a:r>
              <a:rPr lang="en-US" smtClean="0"/>
              <a:t>Two types of I/O</a:t>
            </a:r>
          </a:p>
          <a:p>
            <a:pPr lvl="1"/>
            <a:r>
              <a:rPr lang="en-US" smtClean="0"/>
              <a:t>Programmed I/O (PIO)</a:t>
            </a:r>
          </a:p>
          <a:p>
            <a:pPr lvl="2"/>
            <a:r>
              <a:rPr lang="en-US" smtClean="0"/>
              <a:t>CPU does the work of moving data</a:t>
            </a:r>
          </a:p>
          <a:p>
            <a:pPr lvl="1"/>
            <a:r>
              <a:rPr lang="en-US" smtClean="0"/>
              <a:t>Direct Memory Access (DMA)</a:t>
            </a:r>
          </a:p>
          <a:p>
            <a:pPr lvl="2"/>
            <a:r>
              <a:rPr lang="en-US" smtClean="0"/>
              <a:t>CPU offloads the work of moving data to DMA controller</a:t>
            </a:r>
            <a:endParaRPr lang="en-US" dirty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4958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3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Programmed Input Device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4997536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Device controller</a:t>
            </a:r>
          </a:p>
          <a:p>
            <a:pPr lvl="1"/>
            <a:r>
              <a:rPr lang="en-US" dirty="0" smtClean="0"/>
              <a:t>Status registers</a:t>
            </a:r>
          </a:p>
          <a:p>
            <a:pPr lvl="2"/>
            <a:r>
              <a:rPr lang="en-US" dirty="0" smtClean="0"/>
              <a:t>ready: tells if the host is done</a:t>
            </a:r>
          </a:p>
          <a:p>
            <a:pPr lvl="2"/>
            <a:r>
              <a:rPr lang="en-US" dirty="0" smtClean="0"/>
              <a:t>busy: tells if the controller is done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: interrupt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Data registers</a:t>
            </a:r>
          </a:p>
          <a:p>
            <a:r>
              <a:rPr lang="en-US" dirty="0" smtClean="0"/>
              <a:t>A simple mouse design</a:t>
            </a:r>
          </a:p>
          <a:p>
            <a:pPr lvl="1"/>
            <a:r>
              <a:rPr lang="en-US" dirty="0" smtClean="0"/>
              <a:t>When moved, put (X, Y) in mouse’s device controller’s data registers</a:t>
            </a:r>
          </a:p>
          <a:p>
            <a:pPr lvl="1"/>
            <a:r>
              <a:rPr lang="en-US" dirty="0" smtClean="0"/>
              <a:t>Interrupt CPU</a:t>
            </a:r>
          </a:p>
          <a:p>
            <a:r>
              <a:rPr lang="en-US" dirty="0" smtClean="0"/>
              <a:t>Input on an interrupt</a:t>
            </a:r>
          </a:p>
          <a:p>
            <a:pPr lvl="1"/>
            <a:r>
              <a:rPr lang="en-US" dirty="0" smtClean="0"/>
              <a:t>CPU saves state of currently-executing program</a:t>
            </a:r>
          </a:p>
          <a:p>
            <a:pPr lvl="1"/>
            <a:r>
              <a:rPr lang="en-US" dirty="0" smtClean="0"/>
              <a:t>Reads values in X, Y registers</a:t>
            </a:r>
          </a:p>
          <a:p>
            <a:pPr lvl="1"/>
            <a:r>
              <a:rPr lang="en-US" dirty="0" smtClean="0"/>
              <a:t>Sets ready bit</a:t>
            </a:r>
          </a:p>
          <a:p>
            <a:pPr lvl="1"/>
            <a:r>
              <a:rPr lang="en-US" dirty="0" smtClean="0"/>
              <a:t>Wakes up a process/thread or execute a piece of code to handle interrupt</a:t>
            </a:r>
            <a:endParaRPr lang="en-US" dirty="0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600200"/>
            <a:ext cx="39100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Programmed Output Device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4092" y="1524000"/>
            <a:ext cx="4759884" cy="4953000"/>
          </a:xfrm>
        </p:spPr>
        <p:txBody>
          <a:bodyPr/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Status registers (ready, busy, … )</a:t>
            </a:r>
          </a:p>
          <a:p>
            <a:pPr lvl="1"/>
            <a:r>
              <a:rPr lang="en-US" dirty="0" smtClean="0"/>
              <a:t>Data registers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serial output device</a:t>
            </a:r>
          </a:p>
          <a:p>
            <a:r>
              <a:rPr lang="en-US" dirty="0" smtClean="0"/>
              <a:t>Perform an output</a:t>
            </a:r>
          </a:p>
          <a:p>
            <a:pPr lvl="1"/>
            <a:r>
              <a:rPr lang="en-US" dirty="0" smtClean="0"/>
              <a:t>CPU: Poll the busy bit</a:t>
            </a:r>
          </a:p>
          <a:p>
            <a:pPr lvl="1"/>
            <a:r>
              <a:rPr lang="en-US" dirty="0" smtClean="0"/>
              <a:t>Writes the data to data register(s)</a:t>
            </a:r>
          </a:p>
          <a:p>
            <a:pPr lvl="1"/>
            <a:r>
              <a:rPr lang="en-US" dirty="0" smtClean="0"/>
              <a:t>Set ready bit</a:t>
            </a:r>
          </a:p>
          <a:p>
            <a:pPr lvl="1"/>
            <a:r>
              <a:rPr lang="en-US" dirty="0" smtClean="0"/>
              <a:t>Controller sets busy bit and transfers data</a:t>
            </a:r>
          </a:p>
          <a:p>
            <a:pPr lvl="1"/>
            <a:r>
              <a:rPr lang="en-US" dirty="0" smtClean="0"/>
              <a:t>Controller clears the busy bit</a:t>
            </a:r>
            <a:endParaRPr lang="en-US" dirty="0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371600"/>
            <a:ext cx="4010025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57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Memory Access (DMA)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4883709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DMA controller or adaptor</a:t>
            </a:r>
          </a:p>
          <a:p>
            <a:pPr lvl="1"/>
            <a:r>
              <a:rPr lang="en-US" dirty="0" smtClean="0"/>
              <a:t>Status register (ready, busy, interrupt, …)</a:t>
            </a:r>
          </a:p>
          <a:p>
            <a:pPr lvl="1"/>
            <a:r>
              <a:rPr lang="en-US" dirty="0" smtClean="0"/>
              <a:t>DMA command register</a:t>
            </a:r>
          </a:p>
          <a:p>
            <a:pPr lvl="1"/>
            <a:r>
              <a:rPr lang="en-US" dirty="0" smtClean="0"/>
              <a:t>DMA register (address, size)</a:t>
            </a:r>
          </a:p>
          <a:p>
            <a:pPr lvl="1"/>
            <a:r>
              <a:rPr lang="en-US" dirty="0" smtClean="0"/>
              <a:t>DMA buffer</a:t>
            </a:r>
          </a:p>
          <a:p>
            <a:r>
              <a:rPr lang="en-US" dirty="0" smtClean="0"/>
              <a:t>Host CPU initiates DMA</a:t>
            </a:r>
          </a:p>
          <a:p>
            <a:pPr lvl="1"/>
            <a:r>
              <a:rPr lang="en-US" dirty="0" smtClean="0"/>
              <a:t>Device driver call (kernel mode)</a:t>
            </a:r>
          </a:p>
          <a:p>
            <a:pPr lvl="1"/>
            <a:r>
              <a:rPr lang="en-US" dirty="0" smtClean="0"/>
              <a:t>Wait until DMA device is free</a:t>
            </a:r>
          </a:p>
          <a:p>
            <a:pPr lvl="1"/>
            <a:r>
              <a:rPr lang="en-US" dirty="0" smtClean="0"/>
              <a:t>Initiate a DMA transaction (command, memory address, size)</a:t>
            </a:r>
          </a:p>
          <a:p>
            <a:pPr lvl="1"/>
            <a:r>
              <a:rPr lang="en-US" dirty="0" smtClean="0"/>
              <a:t>Block</a:t>
            </a:r>
          </a:p>
          <a:p>
            <a:r>
              <a:rPr lang="en-US" dirty="0" smtClean="0"/>
              <a:t>Controller performs DMA</a:t>
            </a:r>
          </a:p>
          <a:p>
            <a:pPr lvl="1"/>
            <a:r>
              <a:rPr lang="en-US" dirty="0" smtClean="0"/>
              <a:t>DMA data to device (size--; address++)</a:t>
            </a:r>
          </a:p>
          <a:p>
            <a:pPr lvl="1"/>
            <a:r>
              <a:rPr lang="en-US" dirty="0" smtClean="0"/>
              <a:t>Issue interrupt on completion (size == 0)</a:t>
            </a:r>
          </a:p>
          <a:p>
            <a:r>
              <a:rPr lang="en-US" dirty="0" smtClean="0"/>
              <a:t>CPU’s interrupt handler</a:t>
            </a:r>
          </a:p>
          <a:p>
            <a:pPr lvl="1"/>
            <a:r>
              <a:rPr lang="en-US" dirty="0" smtClean="0"/>
              <a:t>Wakeup the blocked process</a:t>
            </a:r>
            <a:endParaRPr lang="en-US" dirty="0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70038"/>
            <a:ext cx="38862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3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Memory-mapped I/O</a:t>
            </a: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 the same address bus to address both memory and I/O devices</a:t>
            </a:r>
          </a:p>
          <a:p>
            <a:pPr lvl="1"/>
            <a:r>
              <a:rPr lang="en-US" smtClean="0"/>
              <a:t>The memory and registers of I/O devices are mapped to address values</a:t>
            </a:r>
          </a:p>
          <a:p>
            <a:pPr lvl="1"/>
            <a:r>
              <a:rPr lang="en-US" smtClean="0"/>
              <a:t>Allows same CPU instructions to be used with regular memory and devices</a:t>
            </a:r>
          </a:p>
          <a:p>
            <a:r>
              <a:rPr lang="en-US" smtClean="0"/>
              <a:t>I/O devices, memory controller, monitor address bus	</a:t>
            </a:r>
          </a:p>
          <a:p>
            <a:pPr lvl="1"/>
            <a:r>
              <a:rPr lang="en-US" smtClean="0"/>
              <a:t>Each responds to addresses they own</a:t>
            </a:r>
          </a:p>
          <a:p>
            <a:r>
              <a:rPr lang="en-US" smtClean="0"/>
              <a:t>Orthogonal to DMA</a:t>
            </a:r>
          </a:p>
          <a:p>
            <a:pPr lvl="1"/>
            <a:r>
              <a:rPr lang="en-US" smtClean="0"/>
              <a:t>May be used with, or without, 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Polling- vs. Interrupt-driven I/O</a:t>
            </a:r>
            <a:endParaRPr lang="en-US"/>
          </a:p>
        </p:txBody>
      </p:sp>
      <p:sp>
        <p:nvSpPr>
          <p:cNvPr id="3481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CPU issues I/O command </a:t>
            </a:r>
          </a:p>
          <a:p>
            <a:pPr lvl="1"/>
            <a:r>
              <a:rPr lang="en-US" dirty="0" smtClean="0"/>
              <a:t>CPU directly writes instructions into device’s registers</a:t>
            </a:r>
          </a:p>
          <a:p>
            <a:pPr lvl="1"/>
            <a:r>
              <a:rPr lang="en-US" dirty="0" smtClean="0"/>
              <a:t>CPU busy waits for completion</a:t>
            </a:r>
          </a:p>
          <a:p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CPU issues I/O command </a:t>
            </a:r>
          </a:p>
          <a:p>
            <a:pPr lvl="1"/>
            <a:r>
              <a:rPr lang="en-US" dirty="0" smtClean="0"/>
              <a:t>CPU directly writes instructions into device’s registers</a:t>
            </a:r>
          </a:p>
          <a:p>
            <a:pPr lvl="1"/>
            <a:r>
              <a:rPr lang="en-US" dirty="0" smtClean="0"/>
              <a:t>CPU continues operation until interrupt</a:t>
            </a:r>
          </a:p>
          <a:p>
            <a:r>
              <a:rPr lang="en-US" dirty="0" smtClean="0"/>
              <a:t>Direct Memory Access (DMA)</a:t>
            </a:r>
          </a:p>
          <a:p>
            <a:pPr lvl="1"/>
            <a:r>
              <a:rPr lang="en-US" dirty="0" smtClean="0"/>
              <a:t>Typically done with Interrupt-driven I/O</a:t>
            </a:r>
          </a:p>
          <a:p>
            <a:pPr lvl="1"/>
            <a:r>
              <a:rPr lang="en-US" dirty="0" smtClean="0"/>
              <a:t>CPU asks DMA controller to perform device-to-memory transfer</a:t>
            </a:r>
          </a:p>
          <a:p>
            <a:pPr lvl="1"/>
            <a:r>
              <a:rPr lang="en-US" dirty="0" smtClean="0"/>
              <a:t>DMA issues I/O command and transfers new item into memory</a:t>
            </a:r>
          </a:p>
          <a:p>
            <a:pPr lvl="1"/>
            <a:r>
              <a:rPr lang="en-US" dirty="0" smtClean="0"/>
              <a:t>CPU module is interrupted after completion</a:t>
            </a:r>
          </a:p>
          <a:p>
            <a:r>
              <a:rPr lang="en-US" dirty="0" smtClean="0"/>
              <a:t>Which is better, polling or interrupt-driven I/O?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5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Polling- vs. Interrupt-driven I/O</a:t>
            </a:r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Polling</a:t>
            </a:r>
          </a:p>
          <a:p>
            <a:pPr lvl="1"/>
            <a:r>
              <a:rPr lang="en-US" smtClean="0"/>
              <a:t>Expensive for large transfers</a:t>
            </a:r>
          </a:p>
          <a:p>
            <a:pPr lvl="1"/>
            <a:r>
              <a:rPr lang="en-US" smtClean="0"/>
              <a:t>Better for small, dedicated systems with infrequent I/O</a:t>
            </a:r>
          </a:p>
          <a:p>
            <a:pPr lvl="1"/>
            <a:endParaRPr lang="en-US" smtClean="0"/>
          </a:p>
          <a:p>
            <a:r>
              <a:rPr lang="en-US" smtClean="0"/>
              <a:t>Interrupt-driven </a:t>
            </a:r>
          </a:p>
          <a:p>
            <a:pPr lvl="1"/>
            <a:r>
              <a:rPr lang="en-US" smtClean="0"/>
              <a:t>Overcomes CPU busy waiting</a:t>
            </a:r>
          </a:p>
          <a:p>
            <a:pPr lvl="1"/>
            <a:r>
              <a:rPr lang="en-US" smtClean="0"/>
              <a:t>I/O module interrupts when ready: event driven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 #1: Can’t bind?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sz="2200" dirty="0">
                <a:latin typeface="Monaco"/>
                <a:cs typeface="Monaco"/>
              </a:rPr>
              <a:t>bind(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 says  “address already in use”</a:t>
            </a:r>
          </a:p>
          <a:p>
            <a:pPr lvl="1"/>
            <a:r>
              <a:rPr lang="en-US" dirty="0" smtClean="0"/>
              <a:t>You have stopped your server, and then re-started it right away</a:t>
            </a:r>
          </a:p>
          <a:p>
            <a:pPr lvl="1"/>
            <a:r>
              <a:rPr lang="en-US" dirty="0" smtClean="0"/>
              <a:t>The sockets that were used by the first incarnation of the server are still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6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Interrupts are implemented</a:t>
            </a:r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CPU hardware has an interrupt report line that the CPU tests after executing every instruction </a:t>
            </a:r>
          </a:p>
          <a:p>
            <a:pPr lvl="1"/>
            <a:r>
              <a:rPr lang="en-US" smtClean="0"/>
              <a:t>If a(ny) device raises an interrupt by setting interrupt report line</a:t>
            </a:r>
          </a:p>
          <a:p>
            <a:pPr lvl="2"/>
            <a:r>
              <a:rPr lang="en-US" smtClean="0"/>
              <a:t>CPU catches the interrupt and saves the state of current running process into PCB</a:t>
            </a:r>
          </a:p>
          <a:p>
            <a:pPr lvl="2"/>
            <a:r>
              <a:rPr lang="en-US" smtClean="0"/>
              <a:t>CPU dispatches/starts the interrupt handler </a:t>
            </a:r>
          </a:p>
          <a:p>
            <a:pPr lvl="2"/>
            <a:r>
              <a:rPr lang="en-US" smtClean="0"/>
              <a:t>Interrupt handler determines cause, services the device and clears the interrupt report line</a:t>
            </a:r>
          </a:p>
          <a:p>
            <a:r>
              <a:rPr lang="en-US" smtClean="0"/>
              <a:t>Other uses of interrupts: exceptions</a:t>
            </a:r>
          </a:p>
          <a:p>
            <a:pPr lvl="1"/>
            <a:r>
              <a:rPr lang="en-US" smtClean="0"/>
              <a:t>Division by zero, wrong address </a:t>
            </a:r>
          </a:p>
          <a:p>
            <a:pPr lvl="1"/>
            <a:r>
              <a:rPr lang="en-US" smtClean="0"/>
              <a:t>System calls (software interrupts/signals, trap) </a:t>
            </a:r>
          </a:p>
          <a:p>
            <a:pPr lvl="1"/>
            <a:r>
              <a:rPr lang="en-US" smtClean="0"/>
              <a:t>Virtual memory paging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Software Stack</a:t>
            </a:r>
            <a:endParaRPr lang="en-US"/>
          </a:p>
        </p:txBody>
      </p:sp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52" y="1945697"/>
            <a:ext cx="5064409" cy="35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7819" y="2935390"/>
            <a:ext cx="10403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latin typeface="Gill Sans MT"/>
                <a:cs typeface="Gill Sans MT"/>
              </a:rPr>
              <a:t>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6952" y="1945065"/>
            <a:ext cx="16190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latin typeface="Gill Sans MT"/>
                <a:cs typeface="Gill Sans MT"/>
              </a:rPr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25508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MPs, Take Two</a:t>
            </a:r>
          </a:p>
          <a:p>
            <a:pPr lvl="1"/>
            <a:r>
              <a:rPr lang="en-US" dirty="0" smtClean="0"/>
              <a:t>May resubmit, after MP7 due date and before final</a:t>
            </a:r>
          </a:p>
          <a:p>
            <a:pPr lvl="1"/>
            <a:r>
              <a:rPr lang="en-US" dirty="0" smtClean="0"/>
              <a:t>Half credit on resubmissions</a:t>
            </a:r>
          </a:p>
          <a:p>
            <a:pPr lvl="1"/>
            <a:r>
              <a:rPr lang="en-US" dirty="0" smtClean="0"/>
              <a:t>Watch Piazza later this week for grading and timing details</a:t>
            </a:r>
          </a:p>
          <a:p>
            <a:r>
              <a:rPr lang="en-US" dirty="0" smtClean="0"/>
              <a:t>Talk today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/>
              <a:t> </a:t>
            </a:r>
            <a:r>
              <a:rPr lang="en-US" dirty="0" smtClean="0"/>
              <a:t>(UC Berkeley)</a:t>
            </a:r>
          </a:p>
          <a:p>
            <a:pPr lvl="1"/>
            <a:r>
              <a:rPr lang="en-US" dirty="0"/>
              <a:t>“Software-Defined </a:t>
            </a:r>
            <a:r>
              <a:rPr lang="en-US" dirty="0" smtClean="0"/>
              <a:t>Networking: Introduction </a:t>
            </a:r>
            <a:r>
              <a:rPr lang="en-US" dirty="0"/>
              <a:t>and </a:t>
            </a:r>
            <a:r>
              <a:rPr lang="en-US" dirty="0" smtClean="0"/>
              <a:t>Retrospective”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59" y="4656914"/>
            <a:ext cx="2563498" cy="1670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977" y="4496919"/>
            <a:ext cx="1307748" cy="1830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731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 Handling</a:t>
            </a:r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Save context (registers that </a:t>
            </a:r>
            <a:r>
              <a:rPr lang="en-US" dirty="0" err="1" smtClean="0"/>
              <a:t>hw</a:t>
            </a:r>
            <a:r>
              <a:rPr lang="en-US" dirty="0" smtClean="0"/>
              <a:t> hasn’t saved, PSW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Mask interrupts if needed</a:t>
            </a:r>
          </a:p>
          <a:p>
            <a:r>
              <a:rPr lang="en-US" dirty="0" smtClean="0"/>
              <a:t>Set up a context for interrupt service</a:t>
            </a:r>
          </a:p>
          <a:p>
            <a:r>
              <a:rPr lang="en-US" dirty="0" smtClean="0"/>
              <a:t>Set up a stack for interrupt service</a:t>
            </a:r>
          </a:p>
          <a:p>
            <a:r>
              <a:rPr lang="en-US" dirty="0" smtClean="0"/>
              <a:t>Acknowledge interrupt controller, perhaps enable it</a:t>
            </a:r>
          </a:p>
          <a:p>
            <a:r>
              <a:rPr lang="en-US" dirty="0" smtClean="0"/>
              <a:t>Save entire context to PCB</a:t>
            </a:r>
          </a:p>
          <a:p>
            <a:r>
              <a:rPr lang="en-US" b="1" dirty="0" smtClean="0">
                <a:solidFill>
                  <a:srgbClr val="EF5B00"/>
                </a:solidFill>
              </a:rPr>
              <a:t>Run the interrupt service</a:t>
            </a:r>
          </a:p>
          <a:p>
            <a:r>
              <a:rPr lang="en-US" dirty="0" smtClean="0"/>
              <a:t>Unmask interrupts if needed</a:t>
            </a:r>
          </a:p>
          <a:p>
            <a:r>
              <a:rPr lang="en-US" dirty="0" smtClean="0"/>
              <a:t>Possibly change the priority of the process</a:t>
            </a:r>
          </a:p>
          <a:p>
            <a:r>
              <a:rPr lang="en-US" dirty="0" smtClean="0"/>
              <a:t>Run the scheduler</a:t>
            </a:r>
          </a:p>
          <a:p>
            <a:r>
              <a:rPr lang="en-US" dirty="0" smtClean="0"/>
              <a:t>Then OS will set up context for next process, load registers and PSW, start running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8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Device Drivers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solidFill>
                <a:srgbClr val="000000"/>
              </a:solidFill>
              <a:latin typeface="ArialMT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ArialMT" charset="0"/>
                <a:ea typeface="ＭＳ Ｐゴシック" charset="0"/>
                <a:cs typeface="ＭＳ Ｐゴシック" charset="0"/>
              </a:rPr>
              <a:t>Manage the complexity and differences among specific types of devices (disk vs. mouse, different types of disks …)</a:t>
            </a:r>
          </a:p>
          <a:p>
            <a:r>
              <a:rPr lang="en-US" sz="2000">
                <a:solidFill>
                  <a:srgbClr val="000000"/>
                </a:solidFill>
                <a:latin typeface="ArialMT" charset="0"/>
                <a:ea typeface="ＭＳ Ｐゴシック" charset="0"/>
                <a:cs typeface="ＭＳ Ｐゴシック" charset="0"/>
              </a:rPr>
              <a:t>Each handles one type of device or small class of them (eg SCSI)</a:t>
            </a: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7FBCE6-2E3A-3E40-A5AC-D705C0528ADD}" type="slidenum">
              <a:rPr lang="en-US"/>
              <a:pPr/>
              <a:t>34</a:t>
            </a:fld>
            <a:endParaRPr lang="en-US"/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0580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48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Typical Device Driver Design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Operating system and driver communication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Commands and data between OS and device drivers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Driver and hardware communication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Commands and data between driver and hardware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Driver responsibilities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Initialize devices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Interpreting commands from OS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Schedule multiple outstanding requests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Manage data transfers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Accept and process interrupts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Maintain the integrity of driver and kernel data structures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1FC562-133D-144D-88F1-9AD30A8594CE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Device Driver Behavior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Check input parameters for validity, and translate them to device specific language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Check if device is free (wait or block if not)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Issue commands to control device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Write them into device controller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sz="1600">
                <a:latin typeface="Arial" charset="0"/>
                <a:ea typeface="ＭＳ Ｐゴシック" charset="0"/>
              </a:rPr>
              <a:t>s registers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Check after each if device is ready for next (wait or block if not)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Block or wait for controller to finish work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Check for errors, and pass data to device-independent software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Return status information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Process next queued request, or block waiting for next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Challenges: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Must be reentrant (can be called by an interrupt while running)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Handle hot-pluggable devices and device removal while running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Complex and many of them; bugs in them can crash system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5DE1D4B-C08E-904B-B44D-5BCC840FC90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I/O Devices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Block devices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Organize data in fixed-size blocks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Transfers are in units of blocks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Blocks have addresses and data are therefore addressable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E.g. hard disks, USB disks, CD-ROMs</a:t>
            </a: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Character devices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Delivers or accepts a stream of characters, no block structure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Not addressable, no seeks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Can read from stream or write to stream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Printers, network interfaces, terminals</a:t>
            </a: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Like everything, not a perfect classification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E.g. tape drives have blocks but not randomly accessed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Clocks are I/O devices that just generate interrupts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39D7DD9-8D6F-A348-BFDE-8E47068BCE0C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Char/Block Device Interfaces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Character device interface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read( deviceNumber, bufferAddr, size )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Reads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size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>
                <a:latin typeface="Arial" charset="0"/>
                <a:ea typeface="ＭＳ Ｐゴシック" charset="0"/>
              </a:rPr>
              <a:t> bytes from a byte stream device to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bufferAddr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endParaRPr lang="en-US" sz="1800">
              <a:latin typeface="Arial" charset="0"/>
              <a:ea typeface="ＭＳ Ｐゴシック" charset="0"/>
            </a:endParaRP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write( deviceNumber, bufferAddr, size )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Write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size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>
                <a:latin typeface="Arial" charset="0"/>
                <a:ea typeface="ＭＳ Ｐゴシック" charset="0"/>
              </a:rPr>
              <a:t> bytes from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bufferAddr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>
                <a:latin typeface="Arial" charset="0"/>
                <a:ea typeface="ＭＳ Ｐゴシック" charset="0"/>
              </a:rPr>
              <a:t> to a byte stream device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Block device interface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read( deviceNumber, deviceAddr, bufferAddr )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Transfer a block of data from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deviceAddr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>
                <a:latin typeface="Arial" charset="0"/>
                <a:ea typeface="ＭＳ Ｐゴシック" charset="0"/>
              </a:rPr>
              <a:t> to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bufferAddr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endParaRPr lang="en-US" sz="1800">
              <a:latin typeface="Arial" charset="0"/>
              <a:ea typeface="ＭＳ Ｐゴシック" charset="0"/>
            </a:endParaRP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write( deviceNumber, deviceAddr, bufferAddr )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Transfer a block of data from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bufferAddr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>
                <a:latin typeface="Arial" charset="0"/>
                <a:ea typeface="ＭＳ Ｐゴシック" charset="0"/>
              </a:rPr>
              <a:t> to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>
                <a:latin typeface="Arial" charset="0"/>
                <a:ea typeface="ＭＳ Ｐゴシック" charset="0"/>
              </a:rPr>
              <a:t>deviceAddr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endParaRPr lang="en-US" sz="1800">
              <a:latin typeface="Arial" charset="0"/>
              <a:ea typeface="ＭＳ Ｐゴシック" charset="0"/>
            </a:endParaRP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seek( deviceNumber, deviceAddress )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Move the head to the correct position</a:t>
            </a:r>
          </a:p>
          <a:p>
            <a:pPr lvl="2"/>
            <a:r>
              <a:rPr lang="en-US" sz="1800">
                <a:latin typeface="Arial" charset="0"/>
                <a:ea typeface="ＭＳ Ｐゴシック" charset="0"/>
              </a:rPr>
              <a:t>Usually not necessary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E8192E9-5969-0E47-9E5E-9350394F074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 vs Asynchronous I/O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Synchronous I/O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read() or write() will block a user process until its completion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OS overlaps synchronous I/O with another process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Asynchronous I/O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read() or write() will not block a user process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user process can do other things before I/O completion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I/O completion will notify the user process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2DE44C-2FCF-5943-8B3F-91AB3CAC049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setsockopt </a:t>
            </a:r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 err="1" smtClean="0">
                <a:latin typeface="Monaco"/>
                <a:cs typeface="Monaco"/>
              </a:rPr>
              <a:t>int</a:t>
            </a:r>
            <a:r>
              <a:rPr lang="en-US" sz="2200" dirty="0" smtClean="0">
                <a:latin typeface="Monaco"/>
                <a:cs typeface="Monaco"/>
              </a:rPr>
              <a:t> yes = 1;</a:t>
            </a:r>
          </a:p>
          <a:p>
            <a:r>
              <a:rPr lang="en-US" sz="2200" dirty="0" err="1" smtClean="0">
                <a:latin typeface="Monaco"/>
                <a:cs typeface="Monaco"/>
              </a:rPr>
              <a:t>setsockopt</a:t>
            </a:r>
            <a:r>
              <a:rPr lang="en-US" sz="2200" dirty="0" smtClean="0">
                <a:latin typeface="Monaco"/>
                <a:cs typeface="Monaco"/>
              </a:rPr>
              <a:t> (</a:t>
            </a:r>
            <a:r>
              <a:rPr lang="en-US" sz="2200" dirty="0" err="1" smtClean="0">
                <a:latin typeface="Monaco"/>
                <a:cs typeface="Monaco"/>
              </a:rPr>
              <a:t>fd</a:t>
            </a:r>
            <a:r>
              <a:rPr lang="en-US" sz="2200" dirty="0" smtClean="0">
                <a:latin typeface="Monaco"/>
                <a:cs typeface="Monaco"/>
              </a:rPr>
              <a:t>, SOL_SOCKET, SO_REUSEADDR,     </a:t>
            </a:r>
          </a:p>
          <a:p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           (char *) &amp;yes, </a:t>
            </a:r>
            <a:r>
              <a:rPr lang="en-US" sz="2200" dirty="0" err="1" smtClean="0">
                <a:latin typeface="Monaco"/>
                <a:cs typeface="Monaco"/>
              </a:rPr>
              <a:t>sizeof</a:t>
            </a:r>
            <a:r>
              <a:rPr lang="en-US" sz="2200" dirty="0" smtClean="0">
                <a:latin typeface="Monaco"/>
                <a:cs typeface="Monaco"/>
              </a:rPr>
              <a:t> (yes));</a:t>
            </a:r>
          </a:p>
          <a:p>
            <a:pPr lvl="1"/>
            <a:r>
              <a:rPr lang="en-US" dirty="0" smtClean="0"/>
              <a:t>Call just before bind()</a:t>
            </a:r>
          </a:p>
          <a:p>
            <a:pPr lvl="1"/>
            <a:r>
              <a:rPr lang="en-US" dirty="0" smtClean="0"/>
              <a:t>Allows bind to succeed despite the existence of existing connections in the requested TCP port</a:t>
            </a:r>
          </a:p>
          <a:p>
            <a:pPr lvl="1"/>
            <a:r>
              <a:rPr lang="en-US" dirty="0" smtClean="0"/>
              <a:t>Connections in limbo (e.g. lost final ACK) will cause bind to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Blocked Read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 process issues a read call which executes a system call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System call code checks for correctness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it needs to perform I/O, it will issues a device driver call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Device driver allocates a buffer for read and schedules I/O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Controller performs DMA data transfer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Block the current process and schedule a ready process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Device generates an interrupt on completion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Interrupt handler stores any data and notifies completion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Move data from kernel buffer to user buffer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Wakeup blocked process (make it ready)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User process continues when it is scheduled to run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C2CB22-1268-E343-BE6F-225512134EEB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#2: Dealing with abruptly closed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0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#2: Dealing with abruptly closed connection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Problem: Socket at other end is closed</a:t>
            </a:r>
          </a:p>
          <a:p>
            <a:pPr lvl="1"/>
            <a:r>
              <a:rPr lang="en-US" dirty="0" smtClean="0"/>
              <a:t>Write to your end generates </a:t>
            </a:r>
            <a:r>
              <a:rPr lang="en-US" sz="1800" dirty="0" smtClean="0">
                <a:latin typeface="Monaco"/>
                <a:cs typeface="Monaco"/>
              </a:rPr>
              <a:t>SIGPIPE</a:t>
            </a:r>
          </a:p>
          <a:p>
            <a:pPr lvl="1"/>
            <a:r>
              <a:rPr lang="en-US" dirty="0" smtClean="0"/>
              <a:t>This signal kills the program by default!</a:t>
            </a:r>
          </a:p>
          <a:p>
            <a:r>
              <a:rPr lang="en-US" sz="2200" dirty="0" smtClean="0">
                <a:latin typeface="Monaco"/>
                <a:cs typeface="Monaco"/>
              </a:rPr>
              <a:t>signal (SIGPIPE, SIG_IGN);</a:t>
            </a:r>
          </a:p>
          <a:p>
            <a:pPr lvl="1"/>
            <a:r>
              <a:rPr lang="en-US" dirty="0" smtClean="0"/>
              <a:t>Call at start of main in server</a:t>
            </a:r>
          </a:p>
          <a:p>
            <a:pPr lvl="1"/>
            <a:r>
              <a:rPr lang="en-US" dirty="0" smtClean="0"/>
              <a:t>Allows you to ignore broken pipe signals</a:t>
            </a:r>
          </a:p>
          <a:p>
            <a:pPr lvl="1"/>
            <a:r>
              <a:rPr lang="en-US" dirty="0" smtClean="0"/>
              <a:t>Can ignore or install a proper signal handler</a:t>
            </a:r>
          </a:p>
          <a:p>
            <a:pPr lvl="1"/>
            <a:r>
              <a:rPr lang="en-US" dirty="0" smtClean="0"/>
              <a:t>Default handler exits (terminates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 #3: Beej’s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Beej's</a:t>
            </a:r>
            <a:r>
              <a:rPr lang="en-US" dirty="0" smtClean="0"/>
              <a:t> Guide to Network Programming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0769" y="3569958"/>
            <a:ext cx="517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http://</a:t>
            </a:r>
            <a:r>
              <a:rPr lang="en-US" sz="2400" dirty="0" err="1">
                <a:latin typeface="Monaco"/>
                <a:cs typeface="Monaco"/>
              </a:rPr>
              <a:t>beej.us</a:t>
            </a:r>
            <a:r>
              <a:rPr lang="en-US" sz="2400" dirty="0">
                <a:latin typeface="Monaco"/>
                <a:cs typeface="Monaco"/>
              </a:rPr>
              <a:t>/guide/</a:t>
            </a:r>
            <a:r>
              <a:rPr lang="en-US" sz="2400" dirty="0" err="1">
                <a:latin typeface="Monaco"/>
                <a:cs typeface="Monaco"/>
              </a:rPr>
              <a:t>bgnet</a:t>
            </a:r>
            <a:r>
              <a:rPr lang="en-US" sz="2400" dirty="0">
                <a:latin typeface="Monaco"/>
                <a:cs typeface="Monaco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1983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Threads in your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Why are multiple threads useful in your web server – as opposed to serving all clients with a single thread in a single process? (Check all that apply)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Multiple threads can spread work across multiple cores / CPUs to decrease processing time.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Multiple threads have greater memory space to read files and write them to the network.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 single thread would have to switch back and forth between each connection, which is slow and annoying to program.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One thread can be reading/writing from the network while another is waiting to read a file off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2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10592</TotalTime>
  <Words>2668</Words>
  <Application>Microsoft Macintosh PowerPoint</Application>
  <PresentationFormat>On-screen Show (4:3)</PresentationFormat>
  <Paragraphs>391</Paragraphs>
  <Slides>40</Slides>
  <Notes>5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Orange lecture</vt:lpstr>
      <vt:lpstr>Networking wrap-up and I/O systems</vt:lpstr>
      <vt:lpstr>Today</vt:lpstr>
      <vt:lpstr>Tip #1: Can’t bind?</vt:lpstr>
      <vt:lpstr>setsockopt </vt:lpstr>
      <vt:lpstr>Tip #2: Dealing with abruptly closed connection</vt:lpstr>
      <vt:lpstr>Tip #2: Dealing with abruptly closed connection</vt:lpstr>
      <vt:lpstr>Tip #3: Beej’s guide</vt:lpstr>
      <vt:lpstr>Review</vt:lpstr>
      <vt:lpstr>Threads in your web server</vt:lpstr>
      <vt:lpstr>DNS caching</vt:lpstr>
      <vt:lpstr>Network Address Translation (NAT)</vt:lpstr>
      <vt:lpstr>The problem</vt:lpstr>
      <vt:lpstr>NAT: Network Address Translation</vt:lpstr>
      <vt:lpstr>NAT: Network Address Translation</vt:lpstr>
      <vt:lpstr>NAT: Benefits</vt:lpstr>
      <vt:lpstr>NAT example use: load balancing</vt:lpstr>
      <vt:lpstr>NAT: Consequences</vt:lpstr>
      <vt:lpstr>NAT: Consequences</vt:lpstr>
      <vt:lpstr>NAT: Consequences</vt:lpstr>
      <vt:lpstr>I/O systems</vt:lpstr>
      <vt:lpstr>Input and Output</vt:lpstr>
      <vt:lpstr>How does the CPU talk to devices?</vt:lpstr>
      <vt:lpstr>Review: Computer Architecture</vt:lpstr>
      <vt:lpstr>Programmed Input Device</vt:lpstr>
      <vt:lpstr>Programmed Output Device</vt:lpstr>
      <vt:lpstr>Direct Memory Access (DMA)</vt:lpstr>
      <vt:lpstr>Memory-mapped I/O</vt:lpstr>
      <vt:lpstr>Polling- vs. Interrupt-driven I/O</vt:lpstr>
      <vt:lpstr>Polling- vs. Interrupt-driven I/O</vt:lpstr>
      <vt:lpstr>How Interrupts are implemented</vt:lpstr>
      <vt:lpstr>I/O Software Stack</vt:lpstr>
      <vt:lpstr>Announcements</vt:lpstr>
      <vt:lpstr>Interrupt Handling</vt:lpstr>
      <vt:lpstr>Device Drivers</vt:lpstr>
      <vt:lpstr>Typical Device Driver Design</vt:lpstr>
      <vt:lpstr>Device Driver Behavior</vt:lpstr>
      <vt:lpstr>Types of I/O Devices</vt:lpstr>
      <vt:lpstr>Char/Block Device Interfaces</vt:lpstr>
      <vt:lpstr>Sync vs Asynchronous I/O</vt:lpstr>
      <vt:lpstr>Example: Blocked Read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647</cp:revision>
  <cp:lastPrinted>2014-04-23T11:01:34Z</cp:lastPrinted>
  <dcterms:created xsi:type="dcterms:W3CDTF">2012-03-12T04:23:55Z</dcterms:created>
  <dcterms:modified xsi:type="dcterms:W3CDTF">2014-04-30T07:46:30Z</dcterms:modified>
</cp:coreProperties>
</file>