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68" r:id="rId7"/>
    <p:sldId id="295" r:id="rId8"/>
    <p:sldId id="269" r:id="rId9"/>
    <p:sldId id="270" r:id="rId10"/>
    <p:sldId id="271" r:id="rId11"/>
    <p:sldId id="272" r:id="rId12"/>
    <p:sldId id="273" r:id="rId13"/>
    <p:sldId id="296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7" r:id="rId34"/>
    <p:sldId id="298" r:id="rId35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08" autoAdjust="0"/>
  </p:normalViewPr>
  <p:slideViewPr>
    <p:cSldViewPr snapToObjects="1">
      <p:cViewPr varScale="1">
        <p:scale>
          <a:sx n="69" d="100"/>
          <a:sy n="69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3E2AB-8012-5D40-A64C-9E671CC59906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3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34B8-7F2B-F94B-8E9A-5C4317498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ran over;</a:t>
            </a:r>
            <a:r>
              <a:rPr lang="en-US" baseline="0" dirty="0" smtClean="0"/>
              <a:t> had to rush to get to the RAID material even in a brief way.  Cut some of the boring stuff.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PICTURE OF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 try out ‘stat’ on some files to see the </a:t>
            </a:r>
            <a:r>
              <a:rPr lang="en-US" dirty="0" err="1" smtClean="0"/>
              <a:t>inode</a:t>
            </a:r>
            <a:r>
              <a:rPr lang="en-US" dirty="0" smtClean="0"/>
              <a:t> numbers, or ‘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inode</a:t>
            </a:r>
            <a:r>
              <a:rPr lang="en-US" baseline="0" dirty="0" smtClean="0"/>
              <a:t> layouts are used but this is the basic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reliability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634B8-7F2B-F94B-8E9A-5C4317498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fsync</a:t>
            </a:r>
            <a:r>
              <a:rPr lang="en-US" baseline="0" dirty="0" smtClean="0"/>
              <a:t>() after each iteration through the loop.  How much slower?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Source of quote: </a:t>
            </a:r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LwFIy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F5E27-EABC-DA4F-8864-2F3D87A76B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56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May 2,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</a:p>
          <a:p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Based in part on slides by </a:t>
            </a:r>
            <a:r>
              <a:rPr lang="en-US" sz="1100" smtClean="0">
                <a:solidFill>
                  <a:schemeClr val="bg1">
                    <a:lumMod val="75000"/>
                  </a:schemeClr>
                </a:solidFill>
              </a:rPr>
              <a:t>Matt Welsh, Harvard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65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Stupid directory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Directories map filenames to </a:t>
            </a:r>
            <a:r>
              <a:rPr lang="en-US" dirty="0" err="1" smtClean="0"/>
              <a:t>inode</a:t>
            </a:r>
            <a:r>
              <a:rPr lang="en-US" dirty="0" smtClean="0"/>
              <a:t> numbers. What does this imply?</a:t>
            </a:r>
          </a:p>
          <a:p>
            <a:r>
              <a:rPr lang="en-US" dirty="0" smtClean="0"/>
              <a:t>We can create multiple pointers to the same </a:t>
            </a:r>
            <a:r>
              <a:rPr lang="en-US" dirty="0" err="1" smtClean="0"/>
              <a:t>inode</a:t>
            </a:r>
            <a:r>
              <a:rPr lang="en-US" dirty="0" smtClean="0"/>
              <a:t> in different directories</a:t>
            </a:r>
          </a:p>
          <a:p>
            <a:pPr lvl="1"/>
            <a:r>
              <a:rPr lang="en-US" dirty="0" smtClean="0"/>
              <a:t>Or even the same directory with different filenames</a:t>
            </a:r>
          </a:p>
          <a:p>
            <a:r>
              <a:rPr lang="en-US" dirty="0" smtClean="0"/>
              <a:t>In UNIX this is called a </a:t>
            </a:r>
            <a:r>
              <a:rPr lang="ja-JP" altLang="en-US" dirty="0" smtClean="0"/>
              <a:t>“</a:t>
            </a:r>
            <a:r>
              <a:rPr lang="en-US" dirty="0" smtClean="0"/>
              <a:t>hard link</a:t>
            </a:r>
            <a:r>
              <a:rPr lang="ja-JP" altLang="en-US" dirty="0" smtClean="0"/>
              <a:t>”</a:t>
            </a:r>
            <a:r>
              <a:rPr lang="en-US" dirty="0" smtClean="0"/>
              <a:t> and can be done using </a:t>
            </a:r>
            <a:r>
              <a:rPr lang="ja-JP" altLang="en-US" dirty="0" smtClean="0"/>
              <a:t>“</a:t>
            </a:r>
            <a:r>
              <a:rPr lang="en-US" dirty="0" err="1" smtClean="0"/>
              <a:t>ln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2"/>
            <a:r>
              <a:rPr lang="en-US" dirty="0" smtClean="0"/>
              <a:t>bash$ 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/home/foo</a:t>
            </a:r>
          </a:p>
          <a:p>
            <a:pPr lvl="2"/>
            <a:r>
              <a:rPr lang="en-US" dirty="0" smtClean="0"/>
              <a:t>287663 /home/foo       (This is the </a:t>
            </a:r>
            <a:r>
              <a:rPr lang="en-US" dirty="0" err="1" smtClean="0"/>
              <a:t>inode</a:t>
            </a:r>
            <a:r>
              <a:rPr lang="en-US" dirty="0" smtClean="0"/>
              <a:t> number of </a:t>
            </a:r>
            <a:r>
              <a:rPr lang="ja-JP" altLang="en-US" dirty="0" smtClean="0"/>
              <a:t>“</a:t>
            </a:r>
            <a:r>
              <a:rPr lang="en-US" dirty="0" smtClean="0"/>
              <a:t>foo</a:t>
            </a:r>
            <a:r>
              <a:rPr lang="ja-JP" altLang="en-US" dirty="0" smtClean="0"/>
              <a:t>”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bash$ </a:t>
            </a:r>
            <a:r>
              <a:rPr lang="en-US" dirty="0" err="1" smtClean="0"/>
              <a:t>ln</a:t>
            </a:r>
            <a:r>
              <a:rPr lang="en-US" dirty="0" smtClean="0"/>
              <a:t> /home/foo /</a:t>
            </a:r>
            <a:r>
              <a:rPr lang="en-US" dirty="0" err="1" smtClean="0"/>
              <a:t>tmp</a:t>
            </a:r>
            <a:r>
              <a:rPr lang="en-US" dirty="0" smtClean="0"/>
              <a:t>/foo</a:t>
            </a:r>
          </a:p>
          <a:p>
            <a:pPr lvl="2"/>
            <a:r>
              <a:rPr lang="en-US" dirty="0" smtClean="0"/>
              <a:t>bash$ 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/home/foo /</a:t>
            </a:r>
            <a:r>
              <a:rPr lang="en-US" dirty="0" err="1" smtClean="0"/>
              <a:t>tmp</a:t>
            </a:r>
            <a:r>
              <a:rPr lang="en-US" dirty="0" smtClean="0"/>
              <a:t>/foo</a:t>
            </a:r>
          </a:p>
          <a:p>
            <a:pPr lvl="2"/>
            <a:r>
              <a:rPr lang="en-US" dirty="0" smtClean="0"/>
              <a:t>287663 /home/foo</a:t>
            </a:r>
          </a:p>
          <a:p>
            <a:pPr lvl="2"/>
            <a:r>
              <a:rPr lang="en-US" dirty="0" smtClean="0"/>
              <a:t>287663 /</a:t>
            </a:r>
            <a:r>
              <a:rPr lang="en-US" dirty="0" err="1" smtClean="0"/>
              <a:t>tmp</a:t>
            </a:r>
            <a:r>
              <a:rPr lang="en-US" dirty="0" smtClean="0"/>
              <a:t>/foo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/home/foo</a:t>
            </a:r>
            <a:r>
              <a:rPr lang="ja-JP" altLang="en-US" dirty="0" smtClean="0"/>
              <a:t>”</a:t>
            </a:r>
            <a:r>
              <a:rPr lang="en-US" dirty="0" smtClean="0"/>
              <a:t> and </a:t>
            </a:r>
            <a:r>
              <a:rPr lang="ja-JP" altLang="en-US" dirty="0" smtClean="0"/>
              <a:t>“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/foo</a:t>
            </a:r>
            <a:r>
              <a:rPr lang="ja-JP" altLang="en-US" dirty="0" smtClean="0"/>
              <a:t>”</a:t>
            </a:r>
            <a:r>
              <a:rPr lang="en-US" dirty="0" smtClean="0"/>
              <a:t> now refer to the same file on disk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Not a copy!</a:t>
            </a:r>
            <a:r>
              <a:rPr lang="en-US" dirty="0" smtClean="0"/>
              <a:t> You will always see identical data no matter which filename you use to read or write the file.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Not the same as a </a:t>
            </a:r>
            <a:r>
              <a:rPr lang="ja-JP" altLang="en-US" dirty="0" smtClean="0">
                <a:solidFill>
                  <a:srgbClr val="FF6600"/>
                </a:solidFill>
              </a:rPr>
              <a:t>“</a:t>
            </a:r>
            <a:r>
              <a:rPr lang="en-US" dirty="0" smtClean="0">
                <a:solidFill>
                  <a:srgbClr val="FF6600"/>
                </a:solidFill>
              </a:rPr>
              <a:t>symbolic link</a:t>
            </a:r>
            <a:r>
              <a:rPr lang="ja-JP" altLang="en-US" dirty="0" smtClean="0">
                <a:solidFill>
                  <a:srgbClr val="FF6600"/>
                </a:solidFill>
              </a:rPr>
              <a:t>”</a:t>
            </a:r>
            <a:r>
              <a:rPr lang="en-US" altLang="ja-JP" dirty="0" smtClean="0">
                <a:solidFill>
                  <a:srgbClr val="FF6600"/>
                </a:solidFill>
              </a:rPr>
              <a:t>!</a:t>
            </a:r>
            <a:r>
              <a:rPr lang="en-US" altLang="ja-JP" dirty="0" smtClean="0"/>
              <a:t> That</a:t>
            </a:r>
            <a:r>
              <a:rPr lang="en-US" dirty="0" smtClean="0"/>
              <a:t> links one file</a:t>
            </a:r>
            <a:r>
              <a:rPr lang="en-US" dirty="0" smtClean="0">
                <a:solidFill>
                  <a:srgbClr val="FF6600"/>
                </a:solidFill>
              </a:rPr>
              <a:t>name</a:t>
            </a:r>
            <a:r>
              <a:rPr lang="en-US" dirty="0" smtClean="0"/>
              <a:t>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6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should we organize blocks on a disk?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4502709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 simple policy: A file consists of linked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points to the first block of the file</a:t>
            </a:r>
          </a:p>
          <a:p>
            <a:pPr lvl="1"/>
            <a:r>
              <a:rPr lang="en-US" dirty="0" smtClean="0"/>
              <a:t>Each block points to the next block in the file (just a linked list on disk)</a:t>
            </a:r>
          </a:p>
          <a:p>
            <a:pPr lvl="2"/>
            <a:r>
              <a:rPr lang="en-US" dirty="0" smtClean="0"/>
              <a:t>What are the advantages and disadvantages??</a:t>
            </a:r>
          </a:p>
          <a:p>
            <a:r>
              <a:rPr lang="en-US" dirty="0" smtClean="0"/>
              <a:t>Indexed files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contains a list of block numbers containing the file</a:t>
            </a:r>
          </a:p>
          <a:p>
            <a:pPr lvl="1"/>
            <a:r>
              <a:rPr lang="en-US" dirty="0" smtClean="0"/>
              <a:t>Array is allocated when the file is created</a:t>
            </a:r>
          </a:p>
          <a:p>
            <a:pPr lvl="2"/>
            <a:r>
              <a:rPr lang="en-US" dirty="0" smtClean="0"/>
              <a:t>What are the advantages and disadvantages??</a:t>
            </a:r>
            <a:endParaRPr lang="en-US" dirty="0"/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886200" cy="54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43375"/>
            <a:ext cx="33623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8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indexed files</a:t>
            </a:r>
            <a:endParaRPr lang="en-US"/>
          </a:p>
        </p:txBody>
      </p:sp>
      <p:sp>
        <p:nvSpPr>
          <p:cNvPr id="5632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contains a list of 10-15 direct block pointers</a:t>
            </a:r>
          </a:p>
          <a:p>
            <a:pPr lvl="1"/>
            <a:r>
              <a:rPr lang="en-US" dirty="0" smtClean="0"/>
              <a:t>First few blocks of file can be referred to by the </a:t>
            </a:r>
            <a:r>
              <a:rPr lang="en-US" dirty="0" err="1" smtClean="0"/>
              <a:t>inode</a:t>
            </a:r>
            <a:r>
              <a:rPr lang="en-US" dirty="0" smtClean="0"/>
              <a:t> itself</a:t>
            </a:r>
          </a:p>
          <a:p>
            <a:r>
              <a:rPr lang="en-US" dirty="0" err="1" smtClean="0"/>
              <a:t>inode</a:t>
            </a:r>
            <a:r>
              <a:rPr lang="en-US" dirty="0" smtClean="0"/>
              <a:t> also contains a pointer to a single indirect, double indirect, and triple indirect blocks</a:t>
            </a:r>
          </a:p>
          <a:p>
            <a:pPr lvl="1"/>
            <a:r>
              <a:rPr lang="en-US" dirty="0" smtClean="0"/>
              <a:t>Allows file to grow to be incredibly large!!!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indexed files</a:t>
            </a:r>
            <a:endParaRPr lang="en-US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1364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File system caching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Most filesystems cache significant amounts of disk in memory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e.g., Linux tries to use all </a:t>
            </a:r>
            <a:r>
              <a:rPr lang="ja-JP" altLang="en-US" sz="2000">
                <a:latin typeface="Arial" charset="0"/>
                <a:ea typeface="ＭＳ Ｐゴシック" charset="0"/>
              </a:rPr>
              <a:t>“</a:t>
            </a:r>
            <a:r>
              <a:rPr lang="en-US" sz="2000">
                <a:latin typeface="Arial" charset="0"/>
                <a:ea typeface="ＭＳ Ｐゴシック" charset="0"/>
              </a:rPr>
              <a:t>free</a:t>
            </a:r>
            <a:r>
              <a:rPr lang="ja-JP" altLang="en-US" sz="2000">
                <a:latin typeface="Arial" charset="0"/>
                <a:ea typeface="ＭＳ Ｐゴシック" charset="0"/>
              </a:rPr>
              <a:t>”</a:t>
            </a:r>
            <a:r>
              <a:rPr lang="en-US" sz="2000">
                <a:latin typeface="Arial" charset="0"/>
                <a:ea typeface="ＭＳ Ｐゴシック" charset="0"/>
              </a:rPr>
              <a:t> physical memory as a giant cache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Avoids huge overhead for going to disk for every I/O</a:t>
            </a: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655888"/>
            <a:ext cx="714375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4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Caching issues (2)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Reliability issues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What happens when you write to the cache but the system crashes?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What if you update some of the blocks on disk but not others?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</a:rPr>
              <a:t>Example: Update the </a:t>
            </a:r>
            <a:r>
              <a:rPr lang="en-US" sz="1600" dirty="0" err="1">
                <a:latin typeface="Arial" charset="0"/>
                <a:ea typeface="ＭＳ Ｐゴシック" charset="0"/>
              </a:rPr>
              <a:t>inode</a:t>
            </a:r>
            <a:r>
              <a:rPr lang="en-US" sz="1600" dirty="0">
                <a:latin typeface="Arial" charset="0"/>
                <a:ea typeface="ＭＳ Ｐゴシック" charset="0"/>
              </a:rPr>
              <a:t> on disk but not the data blocks?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Write-through cache:</a:t>
            </a:r>
            <a:r>
              <a:rPr lang="en-US" sz="1800" dirty="0">
                <a:latin typeface="Arial" charset="0"/>
                <a:ea typeface="ＭＳ Ｐゴシック" charset="0"/>
              </a:rPr>
              <a:t> All writes immediately sent to disk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Write-back cache:</a:t>
            </a:r>
            <a:r>
              <a:rPr lang="en-US" sz="1800" dirty="0">
                <a:latin typeface="Arial" charset="0"/>
                <a:ea typeface="ＭＳ Ｐゴシック" charset="0"/>
              </a:rPr>
              <a:t> Cache writes stored in memory until evicted (then written to disk)</a:t>
            </a:r>
          </a:p>
          <a:p>
            <a:pPr lvl="2"/>
            <a:r>
              <a:rPr lang="en-US" sz="1600" dirty="0" smtClean="0">
                <a:latin typeface="Arial" charset="0"/>
                <a:ea typeface="ＭＳ Ｐゴシック" charset="0"/>
              </a:rPr>
              <a:t>Tradeoffs?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69D3F0-7030-794F-BF75-C9BA539750EF}" type="slidenum">
              <a:rPr lang="en-US"/>
              <a:pPr/>
              <a:t>15</a:t>
            </a:fld>
            <a:endParaRPr lang="en-US"/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63938"/>
            <a:ext cx="78486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0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Caching issues (2)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Syncing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a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writes back any dirty cache blocks to disk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UNIX 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“</a:t>
            </a:r>
            <a:r>
              <a:rPr lang="en-US" sz="2000" dirty="0">
                <a:latin typeface="Monaco"/>
                <a:ea typeface="ＭＳ Ｐゴシック" charset="0"/>
                <a:cs typeface="Monaco"/>
              </a:rPr>
              <a:t>sync</a:t>
            </a:r>
            <a:r>
              <a:rPr lang="ja-JP" altLang="en-US" sz="2000" dirty="0">
                <a:latin typeface="Arial" charset="0"/>
                <a:ea typeface="ＭＳ Ｐゴシック" charset="0"/>
              </a:rPr>
              <a:t>”</a:t>
            </a:r>
            <a:r>
              <a:rPr lang="en-US" sz="2000" dirty="0">
                <a:latin typeface="Arial" charset="0"/>
                <a:ea typeface="ＭＳ Ｐゴシック" charset="0"/>
              </a:rPr>
              <a:t> command achieves this.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Can also use </a:t>
            </a:r>
            <a:r>
              <a:rPr lang="en-US" sz="1800" dirty="0" err="1">
                <a:latin typeface="Monaco"/>
                <a:ea typeface="ＭＳ Ｐゴシック" charset="0"/>
                <a:cs typeface="Monaco"/>
              </a:rPr>
              <a:t>fsync</a:t>
            </a:r>
            <a:r>
              <a:rPr lang="en-US" sz="1800" dirty="0">
                <a:latin typeface="Monaco"/>
                <a:ea typeface="ＭＳ Ｐゴシック" charset="0"/>
                <a:cs typeface="Monaco"/>
              </a:rPr>
              <a:t>()</a:t>
            </a:r>
            <a:r>
              <a:rPr lang="en-US" sz="2000" dirty="0">
                <a:latin typeface="Arial" charset="0"/>
                <a:ea typeface="ＭＳ Ｐゴシック" charset="0"/>
              </a:rPr>
              <a:t> system call to sync any blocks for a given file.</a:t>
            </a:r>
          </a:p>
          <a:p>
            <a:pPr lvl="2"/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Warning – not all UNIX systems guarantee that after sync returns that the data has really been written to the disk!</a:t>
            </a:r>
          </a:p>
          <a:p>
            <a:pPr lvl="2"/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This is also complicated by memory caching on the disk itself.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Crash recovery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system crashes before sync occurs, </a:t>
            </a:r>
            <a:r>
              <a:rPr lang="en-US" dirty="0" smtClean="0">
                <a:latin typeface="Arial" charset="0"/>
                <a:ea typeface="ＭＳ Ｐゴシック" charset="0"/>
              </a:rPr>
              <a:t>a tool like </a:t>
            </a:r>
            <a:r>
              <a:rPr lang="en-US" sz="1800" dirty="0" err="1" smtClean="0">
                <a:latin typeface="Monaco"/>
                <a:ea typeface="ＭＳ Ｐゴシック" charset="0"/>
                <a:cs typeface="Monaco"/>
              </a:rPr>
              <a:t>fsck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000" dirty="0">
                <a:latin typeface="Arial" charset="0"/>
                <a:ea typeface="ＭＳ Ｐゴシック" charset="0"/>
              </a:rPr>
              <a:t>checks the </a:t>
            </a:r>
            <a:r>
              <a:rPr lang="en-US" sz="2000" dirty="0" err="1">
                <a:latin typeface="Arial" charset="0"/>
                <a:ea typeface="ＭＳ Ｐゴシック" charset="0"/>
              </a:rPr>
              <a:t>filesystem</a:t>
            </a:r>
            <a:r>
              <a:rPr lang="en-US" sz="2000" dirty="0">
                <a:latin typeface="Arial" charset="0"/>
                <a:ea typeface="ＭＳ Ｐゴシック" charset="0"/>
              </a:rPr>
              <a:t> for errors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Example: an </a:t>
            </a:r>
            <a:r>
              <a:rPr lang="en-US" sz="2000" dirty="0" err="1">
                <a:latin typeface="Arial" charset="0"/>
                <a:ea typeface="ＭＳ Ｐゴシック" charset="0"/>
              </a:rPr>
              <a:t>inode</a:t>
            </a:r>
            <a:r>
              <a:rPr lang="en-US" sz="2000" dirty="0">
                <a:latin typeface="Arial" charset="0"/>
                <a:ea typeface="ＭＳ Ｐゴシック" charset="0"/>
              </a:rPr>
              <a:t> pointing to a block that is marked as free in the free block list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Another example: An </a:t>
            </a:r>
            <a:r>
              <a:rPr lang="en-US" sz="2000" dirty="0" err="1">
                <a:latin typeface="Arial" charset="0"/>
                <a:ea typeface="ＭＳ Ｐゴシック" charset="0"/>
              </a:rPr>
              <a:t>inode</a:t>
            </a:r>
            <a:r>
              <a:rPr lang="en-US" sz="2000" dirty="0">
                <a:latin typeface="Arial" charset="0"/>
                <a:ea typeface="ＭＳ Ｐゴシック" charset="0"/>
              </a:rPr>
              <a:t> with no directory entry pointing to it</a:t>
            </a:r>
          </a:p>
          <a:p>
            <a:pPr lvl="2"/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These usually get linked into a </a:t>
            </a:r>
            <a:r>
              <a:rPr lang="ja-JP" alt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200" dirty="0" err="1">
                <a:solidFill>
                  <a:srgbClr val="0000CC"/>
                </a:solidFill>
                <a:latin typeface="Arial" charset="0"/>
                <a:ea typeface="ＭＳ Ｐゴシック" charset="0"/>
              </a:rPr>
              <a:t>lost+found</a:t>
            </a:r>
            <a:r>
              <a:rPr lang="ja-JP" alt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”</a:t>
            </a:r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 directory </a:t>
            </a:r>
          </a:p>
          <a:p>
            <a:pPr lvl="2"/>
            <a:r>
              <a:rPr lang="en-US" sz="1200" dirty="0" err="1">
                <a:solidFill>
                  <a:srgbClr val="0000CC"/>
                </a:solidFill>
                <a:latin typeface="Arial" charset="0"/>
                <a:ea typeface="ＭＳ Ｐゴシック" charset="0"/>
              </a:rPr>
              <a:t>inode</a:t>
            </a:r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 does not contain the filename so need the </a:t>
            </a:r>
            <a:r>
              <a:rPr lang="en-US" sz="1200" dirty="0" err="1">
                <a:solidFill>
                  <a:srgbClr val="0000CC"/>
                </a:solidFill>
                <a:latin typeface="Arial" charset="0"/>
                <a:ea typeface="ＭＳ Ｐゴシック" charset="0"/>
              </a:rPr>
              <a:t>sysadmin</a:t>
            </a:r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 to look at the file </a:t>
            </a:r>
            <a:r>
              <a:rPr lang="en-US" sz="1200" dirty="0" err="1">
                <a:solidFill>
                  <a:srgbClr val="0000CC"/>
                </a:solidFill>
                <a:latin typeface="Arial" charset="0"/>
                <a:ea typeface="ＭＳ Ｐゴシック" charset="0"/>
              </a:rPr>
              <a:t>dataand</a:t>
            </a:r>
            <a:r>
              <a:rPr lang="en-US" sz="12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 guess where it might belong!</a:t>
            </a:r>
          </a:p>
        </p:txBody>
      </p:sp>
    </p:spTree>
    <p:extLst>
      <p:ext uri="{BB962C8B-B14F-4D97-AF65-F5344CB8AC3E}">
        <p14:creationId xmlns:p14="http://schemas.microsoft.com/office/powerpoint/2010/main" val="114539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and fsync()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smtClean="0"/>
              <a:t>Running the copy example from last time,</a:t>
            </a:r>
          </a:p>
          <a:p>
            <a:pPr lvl="1"/>
            <a:r>
              <a:rPr lang="en-US" smtClean="0"/>
              <a:t>How fast is it the first time, vs. the second time you copy the same file?</a:t>
            </a:r>
          </a:p>
          <a:p>
            <a:pPr lvl="1"/>
            <a:r>
              <a:rPr lang="en-US" smtClean="0"/>
              <a:t>What happens if we fsync() after each iteration?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Caching issues (3)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Read ahead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Seek </a:t>
            </a:r>
            <a:r>
              <a:rPr lang="en-US" sz="2000" dirty="0">
                <a:latin typeface="Arial" charset="0"/>
                <a:ea typeface="ＭＳ Ｐゴシック" charset="0"/>
              </a:rPr>
              <a:t>time dominates overhead of disk I/O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So, would ideally like to read multiple blocks into memory when you have a cache miss</a:t>
            </a:r>
          </a:p>
          <a:p>
            <a:pPr lvl="2"/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Amortize the cost of the seek for multiple reads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Useful if file data is laid out in contiguous blocks on disk</a:t>
            </a:r>
          </a:p>
          <a:p>
            <a:pPr lvl="2"/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Especially if the application is performing sequential access to the file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B59482-9C07-364E-93EB-75C19BB1ECF0}" type="slidenum">
              <a:rPr lang="en-US"/>
              <a:pPr/>
              <a:t>18</a:t>
            </a:fld>
            <a:endParaRPr lang="en-US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63938"/>
            <a:ext cx="78486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filesystems</a:t>
            </a:r>
            <a:r>
              <a:rPr lang="en-US" dirty="0" smtClean="0"/>
              <a:t> resilient:</a:t>
            </a:r>
            <a:br>
              <a:rPr lang="en-US" dirty="0" smtClean="0"/>
            </a:br>
            <a:r>
              <a:rPr lang="en-US" dirty="0" smtClean="0"/>
              <a:t>RAID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Finals approaching, know your times and conflicts</a:t>
            </a:r>
          </a:p>
          <a:p>
            <a:pPr lvl="1"/>
            <a:r>
              <a:rPr lang="en-US" dirty="0" smtClean="0"/>
              <a:t>Ours: Friday May 16,  8-11 am</a:t>
            </a:r>
          </a:p>
          <a:p>
            <a:pPr lvl="1"/>
            <a:r>
              <a:rPr lang="en-US" dirty="0" smtClean="0"/>
              <a:t>Inform us by Wed May 7 if you have to take a conflict exam (with justification)</a:t>
            </a:r>
          </a:p>
          <a:p>
            <a:pPr lvl="1"/>
            <a:r>
              <a:rPr lang="en-US" dirty="0" smtClean="0"/>
              <a:t>Review information TBA</a:t>
            </a:r>
          </a:p>
          <a:p>
            <a:r>
              <a:rPr lang="en-US" dirty="0" smtClean="0"/>
              <a:t>Honors section demos</a:t>
            </a:r>
          </a:p>
          <a:p>
            <a:pPr lvl="1"/>
            <a:r>
              <a:rPr lang="en-US" dirty="0" smtClean="0"/>
              <a:t>Email us your group’s availability by Sunday May 4</a:t>
            </a:r>
          </a:p>
          <a:p>
            <a:pPr lvl="1"/>
            <a:r>
              <a:rPr lang="en-US" dirty="0" smtClean="0"/>
              <a:t>Follow the specific instructions </a:t>
            </a:r>
            <a:r>
              <a:rPr lang="en-US" dirty="0"/>
              <a:t>on </a:t>
            </a:r>
            <a:r>
              <a:rPr lang="en-US" dirty="0" smtClean="0"/>
              <a:t>Piazza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piazza.com</a:t>
            </a:r>
            <a:r>
              <a:rPr lang="en-US" dirty="0"/>
              <a:t>/class/ho7vaxphwq9283?cid=</a:t>
            </a:r>
            <a:r>
              <a:rPr lang="en-US" dirty="0" smtClean="0"/>
              <a:t>938</a:t>
            </a:r>
          </a:p>
          <a:p>
            <a:r>
              <a:rPr lang="en-US" dirty="0" smtClean="0"/>
              <a:t>MP Grading Round 2</a:t>
            </a:r>
          </a:p>
          <a:p>
            <a:pPr lvl="1"/>
            <a:r>
              <a:rPr lang="en-US" dirty="0" smtClean="0"/>
              <a:t>Formula:  score = max{ old,   new/2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RAID Motivation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Speed of disks not matching other components</a:t>
            </a:r>
          </a:p>
          <a:p>
            <a:pPr lvl="1"/>
            <a:r>
              <a:rPr lang="en-US" sz="1800" dirty="0" smtClean="0">
                <a:latin typeface="Arial" charset="0"/>
                <a:ea typeface="ＭＳ Ｐゴシック" charset="0"/>
              </a:rPr>
              <a:t>Moore’s </a:t>
            </a:r>
            <a:r>
              <a:rPr lang="en-US" sz="1800" dirty="0">
                <a:latin typeface="Arial" charset="0"/>
                <a:ea typeface="ＭＳ Ｐゴシック" charset="0"/>
              </a:rPr>
              <a:t>law: CPU speed doubles every 18 months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SRAM speeds increasing by 40-100% a year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In contrast, disk seek time only improving 7% a year</a:t>
            </a:r>
          </a:p>
          <a:p>
            <a:pPr lvl="2"/>
            <a:r>
              <a:rPr lang="en-US" sz="16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Although greater density leads to improved transfer times once seek is done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Emergence of PCs starting to drive down costs of disks</a:t>
            </a:r>
          </a:p>
          <a:p>
            <a:pPr lvl="1"/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(This is 1988 after all)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PC-class disks were smaller, cheaper, and only marginally slower</a:t>
            </a: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762FC2-B94B-1342-9D66-55421372BCCB}" type="slidenum">
              <a:rPr lang="en-US"/>
              <a:pPr/>
              <a:t>20</a:t>
            </a:fld>
            <a:endParaRPr lang="en-US"/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90656"/>
            <a:ext cx="5103813" cy="286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01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Motivation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Basic idea: Build I/O systems as arrays of cheap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Allow data to be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striped</a:t>
            </a:r>
            <a:r>
              <a:rPr lang="en-US" sz="2400" dirty="0">
                <a:latin typeface="Arial" charset="0"/>
                <a:ea typeface="ＭＳ Ｐゴシック" charset="0"/>
              </a:rPr>
              <a:t> across multiple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Means you can read/write multiple disks in parallel – greatly improve performance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Problem: disks are extremely unreliable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Mean Time to Failure (MTTF)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MTTF (disk array) = MTTF (single disk) / # disks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Adding more disks means that failures happen more frequently..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An array of 100 disks with an MTTF of 30,000 hours = just under 2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ea typeface="ＭＳ Ｐゴシック" charset="0"/>
              </a:rPr>
              <a:t>weeks for the array’s MTTF!</a:t>
            </a:r>
            <a:endParaRPr lang="en-US" sz="2400" dirty="0">
              <a:solidFill>
                <a:srgbClr val="C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Increasing reliability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Idea: Replicate data across multiple disks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When a disk fails, lost information can be regenerated from the redundant data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Simplest form: Mirroring (also called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RAID 1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All data is mirrored across two disks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Reads are faster, since both disks can be read in parallel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Higher reliability (of course)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Writes are slightly slower, since OS must wait for both disks to do write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Doubles </a:t>
            </a:r>
            <a:r>
              <a:rPr lang="en-US" sz="2000" dirty="0">
                <a:latin typeface="Arial" charset="0"/>
                <a:ea typeface="ＭＳ Ｐゴシック" charset="0"/>
              </a:rPr>
              <a:t>the cost of the storage system!</a:t>
            </a:r>
          </a:p>
        </p:txBody>
      </p:sp>
    </p:spTree>
    <p:extLst>
      <p:ext uri="{BB962C8B-B14F-4D97-AF65-F5344CB8AC3E}">
        <p14:creationId xmlns:p14="http://schemas.microsoft.com/office/powerpoint/2010/main" val="395120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Rather than mirroring, use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parity codes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Given N bits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smtClean="0">
                <a:latin typeface="Arial" charset="0"/>
                <a:ea typeface="ＭＳ Ｐゴシック" charset="0"/>
              </a:rPr>
              <a:t>2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1800" dirty="0">
                <a:latin typeface="Arial" charset="0"/>
                <a:ea typeface="ＭＳ Ｐゴシック" charset="0"/>
              </a:rPr>
              <a:t>..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., </a:t>
            </a:r>
            <a:r>
              <a:rPr lang="en-US" sz="1800" dirty="0" err="1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 smtClean="0">
                <a:latin typeface="Arial" charset="0"/>
                <a:ea typeface="ＭＳ Ｐゴシック" charset="0"/>
              </a:rPr>
              <a:t>N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}</a:t>
            </a:r>
            <a:r>
              <a:rPr lang="en-US" sz="1800" dirty="0">
                <a:latin typeface="Arial" charset="0"/>
                <a:ea typeface="ＭＳ Ｐゴシック" charset="0"/>
              </a:rPr>
              <a:t>, the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parity bit </a:t>
            </a:r>
            <a:r>
              <a:rPr lang="en-US" sz="1800" dirty="0">
                <a:latin typeface="Arial" charset="0"/>
                <a:ea typeface="ＭＳ Ｐゴシック" charset="0"/>
              </a:rPr>
              <a:t>P is the bit {0,1} that yields an even number of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1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bits in the set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 smtClean="0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 smtClean="0">
                <a:latin typeface="Arial" charset="0"/>
                <a:ea typeface="ＭＳ Ｐゴシック" charset="0"/>
              </a:rPr>
              <a:t>N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P}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Idea: If any bit in {b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, b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, ..., </a:t>
            </a:r>
            <a:r>
              <a:rPr lang="en-US" sz="1800" dirty="0" err="1">
                <a:latin typeface="Arial" charset="0"/>
                <a:ea typeface="ＭＳ Ｐゴシック" charset="0"/>
              </a:rPr>
              <a:t>b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}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 is lost, can use the remaining bits (plus P) to recover it.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Where to store the parity codes?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Add an extra 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check disk</a:t>
            </a:r>
            <a:r>
              <a:rPr lang="ja-JP" altLang="en-US" sz="1800" dirty="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that stores parity bits for the data stored on the rest of the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N disks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Advantages: 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If a single disk fails, can easily </a:t>
            </a: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the lost data from the parity code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Can use one parity disk for </a:t>
            </a:r>
            <a:r>
              <a:rPr lang="en-US" sz="18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several</a:t>
            </a:r>
            <a:r>
              <a:rPr lang="en-US" sz="1800" dirty="0">
                <a:latin typeface="Arial" charset="0"/>
                <a:ea typeface="ＭＳ Ｐゴシック" charset="0"/>
              </a:rPr>
              <a:t> data disks (reduces cost)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Disadvantages: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Each write to a block must update the corresponding parity block as well</a:t>
            </a:r>
          </a:p>
        </p:txBody>
      </p:sp>
    </p:spTree>
    <p:extLst>
      <p:ext uri="{BB962C8B-B14F-4D97-AF65-F5344CB8AC3E}">
        <p14:creationId xmlns:p14="http://schemas.microsoft.com/office/powerpoint/2010/main" val="250970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338"/>
            <a:ext cx="7315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0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0"/>
            <a:ext cx="71437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8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876425"/>
            <a:ext cx="71723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19313"/>
            <a:ext cx="7267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8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example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4294967295"/>
          </p:nvPr>
        </p:nvSpPr>
        <p:spPr>
          <a:xfrm>
            <a:off x="228600" y="4724400"/>
            <a:ext cx="8610600" cy="1558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Read back data from other disks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Recalculate lost data from parity code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3. Rebuild data on lost disk</a:t>
            </a:r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143125"/>
            <a:ext cx="72199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1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3 issues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MTTF = mean time to failure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MTTR = mean time to repair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is the MTTF of RAID?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Both RAID 1 and RAID 3 tolerate the failure of a single disk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As long as a second disk does not die while we are repairing the first failure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, we </a:t>
            </a:r>
            <a:r>
              <a:rPr lang="en-US" sz="1800" dirty="0">
                <a:latin typeface="Arial" charset="0"/>
                <a:ea typeface="ＭＳ Ｐゴシック" charset="0"/>
              </a:rPr>
              <a:t>are in good shape!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So, what is the probability of a second disk failure?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P(2nd failure) </a:t>
            </a:r>
            <a:r>
              <a:rPr lang="en-US" sz="2400" dirty="0" smtClean="0"/>
              <a:t>≈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MTTR / (MTTF of one disk  / # disks -1)</a:t>
            </a:r>
          </a:p>
          <a:p>
            <a:pPr lvl="2"/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Assumes independent, exponential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failure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rates; see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Patterson RAID paper for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derivation</a:t>
            </a:r>
            <a:endParaRPr lang="en-US" sz="1400" dirty="0">
              <a:solidFill>
                <a:srgbClr val="0000CC"/>
              </a:solidFill>
              <a:latin typeface="Arial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10 disks, MTTF (disk) = 1000 days, MTTR = 1 day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P(2nd failure) </a:t>
            </a:r>
            <a:r>
              <a:rPr lang="en-US" sz="1400" dirty="0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≈ 1 </a:t>
            </a:r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day / ( 1000 / 9 ) = 0.009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is the performance of RAID 3?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C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heck </a:t>
            </a:r>
            <a:r>
              <a:rPr lang="en-US" sz="1800" dirty="0">
                <a:latin typeface="Arial" charset="0"/>
                <a:ea typeface="ＭＳ Ｐゴシック" charset="0"/>
              </a:rPr>
              <a:t>disk must be updated each time there is a write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Problem: The check disk is then a performance bottleneck</a:t>
            </a:r>
          </a:p>
          <a:p>
            <a:pPr lvl="2"/>
            <a:r>
              <a:rPr lang="en-US" sz="1400" dirty="0">
                <a:solidFill>
                  <a:srgbClr val="0000CC"/>
                </a:solidFill>
                <a:latin typeface="Arial" charset="0"/>
                <a:ea typeface="ＭＳ Ｐゴシック" charset="0"/>
              </a:rPr>
              <a:t>Only a single read/write can be done at once on the whole system!</a:t>
            </a:r>
          </a:p>
        </p:txBody>
      </p:sp>
    </p:spTree>
    <p:extLst>
      <p:ext uri="{BB962C8B-B14F-4D97-AF65-F5344CB8AC3E}">
        <p14:creationId xmlns:p14="http://schemas.microsoft.com/office/powerpoint/2010/main" val="108978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Filesystems</a:t>
            </a:r>
            <a:endParaRPr lang="en-US"/>
          </a:p>
        </p:txBody>
      </p:sp>
      <p:sp>
        <p:nvSpPr>
          <p:cNvPr id="4813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provides a high-level application access to storage media</a:t>
            </a:r>
          </a:p>
          <a:p>
            <a:pPr lvl="1"/>
            <a:r>
              <a:rPr lang="en-US" dirty="0" smtClean="0"/>
              <a:t>Masks the details of low-level sector-based I/O operations</a:t>
            </a:r>
          </a:p>
          <a:p>
            <a:pPr lvl="1"/>
            <a:r>
              <a:rPr lang="en-US" dirty="0" smtClean="0"/>
              <a:t>Provides structured access to data (files and directories)</a:t>
            </a:r>
          </a:p>
          <a:p>
            <a:pPr lvl="1"/>
            <a:r>
              <a:rPr lang="en-US" dirty="0" smtClean="0"/>
              <a:t>Caches recently-accessed data in memory</a:t>
            </a:r>
          </a:p>
          <a:p>
            <a:r>
              <a:rPr lang="en-US" dirty="0" smtClean="0"/>
              <a:t>Most common general-purpose file systems</a:t>
            </a:r>
          </a:p>
          <a:p>
            <a:pPr lvl="1"/>
            <a:r>
              <a:rPr lang="en-US" dirty="0" smtClean="0"/>
              <a:t>Organized as a tree of directories and files</a:t>
            </a:r>
          </a:p>
          <a:p>
            <a:pPr lvl="1"/>
            <a:r>
              <a:rPr lang="en-US" dirty="0" smtClean="0"/>
              <a:t>Byte-oriented: may read and write files a byte at a time</a:t>
            </a:r>
          </a:p>
          <a:p>
            <a:pPr lvl="1"/>
            <a:r>
              <a:rPr lang="en-US" dirty="0" smtClean="0"/>
              <a:t>Alternate models exist</a:t>
            </a:r>
          </a:p>
          <a:p>
            <a:pPr lvl="2"/>
            <a:r>
              <a:rPr lang="en-US" dirty="0" smtClean="0"/>
              <a:t>(key, value) storage instead of hierarchy</a:t>
            </a:r>
          </a:p>
          <a:p>
            <a:pPr lvl="2"/>
            <a:r>
              <a:rPr lang="en-US" dirty="0" smtClean="0"/>
              <a:t>record-oriented files (like a data structure in a file) instead of a flat stream of bytes</a:t>
            </a:r>
          </a:p>
          <a:p>
            <a:r>
              <a:rPr lang="en-US" dirty="0" smtClean="0"/>
              <a:t>Versioning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r>
              <a:rPr lang="en-US" dirty="0" smtClean="0"/>
              <a:t>Keep track of older versions of files</a:t>
            </a:r>
          </a:p>
          <a:p>
            <a:pPr lvl="1"/>
            <a:r>
              <a:rPr lang="en-US" dirty="0" smtClean="0"/>
              <a:t>e.g., VMS </a:t>
            </a:r>
            <a:r>
              <a:rPr lang="en-US" dirty="0" err="1" smtClean="0"/>
              <a:t>filesystem</a:t>
            </a:r>
            <a:r>
              <a:rPr lang="en-US" dirty="0" smtClean="0"/>
              <a:t>: Could refer to specific file versions: </a:t>
            </a:r>
            <a:r>
              <a:rPr lang="en-US" sz="1800" dirty="0" smtClean="0">
                <a:latin typeface="Monaco"/>
                <a:cs typeface="Monaco"/>
              </a:rPr>
              <a:t>foo.txt;1</a:t>
            </a:r>
            <a:r>
              <a:rPr lang="en-US" dirty="0" smtClean="0"/>
              <a:t>, </a:t>
            </a:r>
            <a:r>
              <a:rPr lang="en-US" sz="1800" dirty="0" smtClean="0">
                <a:latin typeface="Monaco"/>
                <a:cs typeface="Monaco"/>
              </a:rPr>
              <a:t>foo.txt;2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1290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Another approach: Interleaved check blocks (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RAID 5</a:t>
            </a:r>
            <a:r>
              <a:rPr lang="ja-JP" altLang="en-US" sz="24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Rotate the assignment of data blocks and check blocks across disks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Avoids the bottleneck of a single disk for storing check data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Allows multiple reads/writes to occur in parallel (since different disks affected)</a:t>
            </a:r>
          </a:p>
        </p:txBody>
      </p:sp>
      <p:pic>
        <p:nvPicPr>
          <p:cNvPr id="1208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95675"/>
            <a:ext cx="7010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0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500" dirty="0" smtClean="0"/>
              <a:t>Today, giant data stores distributed across 100s of thousands of disks across the world</a:t>
            </a:r>
          </a:p>
          <a:p>
            <a:pPr lvl="1"/>
            <a:r>
              <a:rPr lang="en-US" sz="2500" dirty="0" smtClean="0"/>
              <a:t>e.g., your mail on </a:t>
            </a:r>
            <a:r>
              <a:rPr lang="en-US" sz="2500" dirty="0" err="1" smtClean="0"/>
              <a:t>gmail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i="1" dirty="0" smtClean="0"/>
              <a:t>“You </a:t>
            </a:r>
            <a:r>
              <a:rPr lang="en-US" sz="2500" i="1" dirty="0"/>
              <a:t>know you have a large storage system when you get paged at 1 AM because you only have a few petabytes of storage left</a:t>
            </a:r>
            <a:r>
              <a:rPr lang="en-US" sz="2500" i="1" dirty="0" smtClean="0"/>
              <a:t>.”</a:t>
            </a:r>
          </a:p>
          <a:p>
            <a:pPr lvl="1"/>
            <a:r>
              <a:rPr lang="en-US" sz="2500" dirty="0" smtClean="0"/>
              <a:t>– a “note from the trenches” at Google</a:t>
            </a:r>
          </a:p>
          <a:p>
            <a:pPr lvl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5653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Issues</a:t>
            </a:r>
          </a:p>
          <a:p>
            <a:pPr lvl="1"/>
            <a:r>
              <a:rPr lang="en-US" sz="2000" dirty="0" smtClean="0"/>
              <a:t>Failure is the common case</a:t>
            </a:r>
          </a:p>
          <a:p>
            <a:pPr lvl="2"/>
            <a:r>
              <a:rPr lang="en-US" sz="2000" dirty="0" smtClean="0"/>
              <a:t>Google reports 2-10% of disks fail per year</a:t>
            </a:r>
          </a:p>
          <a:p>
            <a:pPr lvl="2"/>
            <a:r>
              <a:rPr lang="en-US" sz="2000" dirty="0" smtClean="0"/>
              <a:t>Now multiply that by 60,000+ disks in a single warehouse...</a:t>
            </a:r>
          </a:p>
          <a:p>
            <a:pPr lvl="1"/>
            <a:r>
              <a:rPr lang="en-US" sz="2000" dirty="0" smtClean="0"/>
              <a:t>Must survive failure of not just a disk, but a rack of servers or a whole data center</a:t>
            </a:r>
          </a:p>
          <a:p>
            <a:r>
              <a:rPr lang="en-US" sz="2500" dirty="0" smtClean="0"/>
              <a:t>Solutions</a:t>
            </a:r>
          </a:p>
          <a:p>
            <a:pPr lvl="1"/>
            <a:r>
              <a:rPr lang="en-US" sz="2000" dirty="0" smtClean="0"/>
              <a:t>Simple redundancy (2 or 3 copies of each file)</a:t>
            </a:r>
          </a:p>
          <a:p>
            <a:pPr lvl="2"/>
            <a:r>
              <a:rPr lang="en-US" sz="2000" dirty="0" smtClean="0"/>
              <a:t>e.g., Google GFS (2001)</a:t>
            </a:r>
          </a:p>
          <a:p>
            <a:pPr lvl="1"/>
            <a:r>
              <a:rPr lang="en-US" sz="2000" dirty="0" smtClean="0"/>
              <a:t>More efficient redundancy (analogous to RAID 3++)</a:t>
            </a:r>
          </a:p>
          <a:p>
            <a:pPr lvl="2"/>
            <a:r>
              <a:rPr lang="en-US" sz="2000" dirty="0" smtClean="0"/>
              <a:t>e.g., </a:t>
            </a:r>
            <a:r>
              <a:rPr lang="en-US" sz="2000" dirty="0"/>
              <a:t>Google Colossus </a:t>
            </a:r>
            <a:r>
              <a:rPr lang="en-US" sz="2000" dirty="0" err="1"/>
              <a:t>filesystem</a:t>
            </a:r>
            <a:r>
              <a:rPr lang="en-US" sz="2000" dirty="0"/>
              <a:t> (~2010</a:t>
            </a:r>
            <a:r>
              <a:rPr lang="en-US" sz="2000" dirty="0" smtClean="0"/>
              <a:t>): customizable replication including Reed-Solomon codes with 1.5x redundancy</a:t>
            </a:r>
          </a:p>
          <a:p>
            <a:r>
              <a:rPr lang="en-US" sz="2500" dirty="0" smtClean="0"/>
              <a:t>More </a:t>
            </a:r>
            <a:r>
              <a:rPr lang="en-US" sz="2500" dirty="0"/>
              <a:t>interesting tidbits: http://</a:t>
            </a:r>
            <a:r>
              <a:rPr lang="en-US" sz="2500" dirty="0" err="1"/>
              <a:t>goo.gl</a:t>
            </a:r>
            <a:r>
              <a:rPr lang="en-US" sz="2500" dirty="0"/>
              <a:t>/</a:t>
            </a:r>
            <a:r>
              <a:rPr lang="en-US" sz="2500" dirty="0" err="1"/>
              <a:t>LwFIy</a:t>
            </a:r>
            <a:endParaRPr lang="en-US" sz="2500" dirty="0" smtClean="0"/>
          </a:p>
          <a:p>
            <a:pPr lvl="1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2314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Caching issues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Where should the cache go?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Below the filesystem layer: Cache individual disk blocks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Above the filesystem layer: Cache entire files and directories</a:t>
            </a:r>
          </a:p>
          <a:p>
            <a:pPr lvl="1"/>
            <a:r>
              <a:rPr lang="en-US" sz="2000">
                <a:solidFill>
                  <a:srgbClr val="0000CC"/>
                </a:solidFill>
                <a:latin typeface="Arial" charset="0"/>
                <a:ea typeface="ＭＳ Ｐゴシック" charset="0"/>
              </a:rPr>
              <a:t>Which is better??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655888"/>
            <a:ext cx="714375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Caching issues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949325"/>
            <a:ext cx="8610600" cy="5334000"/>
          </a:xfrm>
          <a:prstGeom prst="rect">
            <a:avLst/>
          </a:prstGeo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Where should the cache go?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Below the filesystem layer: Cache individual disk blocks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Above the filesystem layer: Cache entire files and directories</a:t>
            </a:r>
          </a:p>
          <a:p>
            <a:pPr lvl="1"/>
            <a:r>
              <a:rPr lang="en-US" sz="2000">
                <a:solidFill>
                  <a:srgbClr val="0000CC"/>
                </a:solidFill>
                <a:latin typeface="Arial" charset="0"/>
                <a:ea typeface="ＭＳ Ｐゴシック" charset="0"/>
              </a:rPr>
              <a:t>Which is better??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AC3CAE-ACE5-3B46-8248-E94B336D35FC}" type="slidenum">
              <a:rPr lang="en-US"/>
              <a:pPr/>
              <a:t>34</a:t>
            </a:fld>
            <a:endParaRPr lang="en-US"/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9865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7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 Operations</a:t>
            </a:r>
            <a:endParaRPr lang="en-US"/>
          </a:p>
        </p:txBody>
      </p:sp>
      <p:sp>
        <p:nvSpPr>
          <p:cNvPr id="4915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Filesystems</a:t>
            </a:r>
            <a:r>
              <a:rPr lang="en-US" dirty="0" smtClean="0"/>
              <a:t> provide a standard interface to files and directories:</a:t>
            </a:r>
          </a:p>
          <a:p>
            <a:pPr lvl="1"/>
            <a:r>
              <a:rPr lang="en-US" dirty="0" smtClean="0"/>
              <a:t>Create a file or directory</a:t>
            </a:r>
          </a:p>
          <a:p>
            <a:pPr lvl="1"/>
            <a:r>
              <a:rPr lang="en-US" dirty="0" smtClean="0"/>
              <a:t>Delete a file or directory</a:t>
            </a:r>
          </a:p>
          <a:p>
            <a:pPr lvl="1"/>
            <a:r>
              <a:rPr lang="en-US" dirty="0" smtClean="0"/>
              <a:t>Open a file or directory – allows subsequent access</a:t>
            </a:r>
          </a:p>
          <a:p>
            <a:pPr lvl="1"/>
            <a:r>
              <a:rPr lang="en-US" dirty="0" smtClean="0"/>
              <a:t>Read, write, append to file contents</a:t>
            </a:r>
          </a:p>
          <a:p>
            <a:pPr lvl="1"/>
            <a:r>
              <a:rPr lang="en-US" dirty="0" smtClean="0"/>
              <a:t>Add or remove directory entries</a:t>
            </a:r>
          </a:p>
          <a:p>
            <a:pPr lvl="1"/>
            <a:r>
              <a:rPr lang="en-US" dirty="0" smtClean="0"/>
              <a:t>Close a file or directory – terminates access</a:t>
            </a:r>
          </a:p>
          <a:p>
            <a:r>
              <a:rPr lang="en-US" dirty="0" smtClean="0"/>
              <a:t>What other features do </a:t>
            </a:r>
            <a:r>
              <a:rPr lang="en-US" dirty="0" err="1" smtClean="0"/>
              <a:t>filesystems</a:t>
            </a:r>
            <a:r>
              <a:rPr lang="en-US" dirty="0" smtClean="0"/>
              <a:t> provide?</a:t>
            </a:r>
          </a:p>
          <a:p>
            <a:pPr lvl="1"/>
            <a:r>
              <a:rPr lang="en-US" dirty="0" smtClean="0"/>
              <a:t>Accounting and quotas – prevent your classmates from hogging the disks</a:t>
            </a:r>
          </a:p>
          <a:p>
            <a:pPr lvl="1"/>
            <a:r>
              <a:rPr lang="en-US" dirty="0" smtClean="0"/>
              <a:t>Backup – some </a:t>
            </a:r>
            <a:r>
              <a:rPr lang="en-US" dirty="0" err="1" smtClean="0"/>
              <a:t>filesystems</a:t>
            </a:r>
            <a:r>
              <a:rPr lang="en-US" dirty="0" smtClean="0"/>
              <a:t> have a </a:t>
            </a:r>
            <a:r>
              <a:rPr lang="ja-JP" altLang="en-US" dirty="0" smtClean="0"/>
              <a:t>“</a:t>
            </a:r>
            <a:r>
              <a:rPr lang="en-US" dirty="0" smtClean="0"/>
              <a:t>$HOME/.backup</a:t>
            </a:r>
            <a:r>
              <a:rPr lang="ja-JP" altLang="en-US" dirty="0" smtClean="0"/>
              <a:t>”</a:t>
            </a:r>
            <a:r>
              <a:rPr lang="en-US" dirty="0" smtClean="0"/>
              <a:t> containing automatic snapshots</a:t>
            </a:r>
          </a:p>
          <a:p>
            <a:pPr lvl="1"/>
            <a:r>
              <a:rPr lang="en-US" dirty="0" smtClean="0"/>
              <a:t>Indexing and search capabilities</a:t>
            </a:r>
          </a:p>
          <a:p>
            <a:pPr lvl="1"/>
            <a:r>
              <a:rPr lang="en-US" dirty="0" smtClean="0"/>
              <a:t>File versioning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Automatic compression of infrequently-used files</a:t>
            </a:r>
          </a:p>
          <a:p>
            <a:pPr lvl="1"/>
            <a:r>
              <a:rPr lang="en-US" dirty="0" smtClean="0"/>
              <a:t>Caching in memory</a:t>
            </a:r>
          </a:p>
          <a:p>
            <a:r>
              <a:rPr lang="en-US" dirty="0" smtClean="0"/>
              <a:t>Should this functionality be part of the </a:t>
            </a:r>
            <a:r>
              <a:rPr lang="en-US" dirty="0" err="1" smtClean="0"/>
              <a:t>filesystem</a:t>
            </a:r>
            <a:r>
              <a:rPr lang="en-US" dirty="0" smtClean="0"/>
              <a:t> or built on top?</a:t>
            </a:r>
          </a:p>
          <a:p>
            <a:pPr lvl="1"/>
            <a:r>
              <a:rPr lang="en-US" dirty="0" smtClean="0"/>
              <a:t>Classic OS community debate: Where is the best place to put functionality?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Filesystem Structures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file and directory is represented by an </a:t>
            </a:r>
            <a:r>
              <a:rPr lang="en-US" dirty="0" err="1" smtClean="0">
                <a:solidFill>
                  <a:srgbClr val="FF6600"/>
                </a:solidFill>
              </a:rPr>
              <a:t>inode</a:t>
            </a:r>
            <a:endParaRPr lang="en-US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Stands for </a:t>
            </a:r>
            <a:r>
              <a:rPr lang="ja-JP" altLang="en-US" dirty="0" smtClean="0"/>
              <a:t>“</a:t>
            </a:r>
            <a:r>
              <a:rPr lang="en-US" dirty="0" smtClean="0"/>
              <a:t>index node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Contains two kinds of information:</a:t>
            </a:r>
          </a:p>
          <a:p>
            <a:pPr lvl="1"/>
            <a:r>
              <a:rPr lang="en-US" dirty="0" smtClean="0"/>
              <a:t>1) Metadata describing the file's owner, access rights, etc.</a:t>
            </a:r>
          </a:p>
          <a:p>
            <a:pPr lvl="1"/>
            <a:r>
              <a:rPr lang="en-US" dirty="0" smtClean="0"/>
              <a:t>2) Location of the file's blocks on disk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5389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3733800"/>
            <a:ext cx="909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0" dirty="0" err="1" smtClean="0">
                <a:solidFill>
                  <a:srgbClr val="FF6600"/>
                </a:solidFill>
                <a:latin typeface="Gill Sans MT"/>
                <a:cs typeface="Gill Sans MT"/>
              </a:rPr>
              <a:t>inode</a:t>
            </a:r>
            <a:endParaRPr lang="en-US" sz="2500" b="0" dirty="0" smtClean="0">
              <a:solidFill>
                <a:srgbClr val="FF660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062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Directories</a:t>
            </a:r>
            <a:endParaRPr lang="en-US"/>
          </a:p>
        </p:txBody>
      </p:sp>
      <p:sp>
        <p:nvSpPr>
          <p:cNvPr id="5120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directory is a special kind of file that contains a list of (filename, </a:t>
            </a:r>
            <a:r>
              <a:rPr lang="en-US" dirty="0" err="1" smtClean="0"/>
              <a:t>inode</a:t>
            </a:r>
            <a:r>
              <a:rPr lang="en-US" dirty="0" smtClean="0"/>
              <a:t> number) pairs</a:t>
            </a:r>
          </a:p>
          <a:p>
            <a:pPr lvl="1"/>
            <a:r>
              <a:rPr lang="en-US" dirty="0" smtClean="0"/>
              <a:t>These are the contents of the directory </a:t>
            </a:r>
            <a:r>
              <a:rPr lang="ja-JP" altLang="en-US" dirty="0" smtClean="0"/>
              <a:t>“</a:t>
            </a:r>
            <a:r>
              <a:rPr lang="en-US" dirty="0" smtClean="0"/>
              <a:t>file data</a:t>
            </a:r>
            <a:r>
              <a:rPr lang="ja-JP" altLang="en-US" dirty="0" smtClean="0"/>
              <a:t>”</a:t>
            </a:r>
            <a:r>
              <a:rPr lang="en-US" dirty="0" smtClean="0"/>
              <a:t> itself – NOT the directory's </a:t>
            </a:r>
            <a:r>
              <a:rPr lang="en-US" dirty="0" err="1" smtClean="0"/>
              <a:t>inode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Filenames (in UNIX) are not stored in the </a:t>
            </a:r>
            <a:r>
              <a:rPr lang="en-US" dirty="0" err="1" smtClean="0"/>
              <a:t>inode</a:t>
            </a:r>
            <a:r>
              <a:rPr lang="en-US" dirty="0" smtClean="0"/>
              <a:t> at all!</a:t>
            </a: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26" y="3776663"/>
            <a:ext cx="7000875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9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file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open questions:</a:t>
            </a:r>
          </a:p>
          <a:p>
            <a:pPr lvl="1"/>
            <a:r>
              <a:rPr lang="en-US" dirty="0" smtClean="0"/>
              <a:t>How do we find the root directory (</a:t>
            </a:r>
            <a:r>
              <a:rPr lang="ja-JP" altLang="en-US" dirty="0" smtClean="0"/>
              <a:t>“</a:t>
            </a:r>
            <a:r>
              <a:rPr lang="en-US" dirty="0" smtClean="0"/>
              <a:t> 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smtClean="0"/>
              <a:t> ” on UNIX systems)?</a:t>
            </a:r>
          </a:p>
          <a:p>
            <a:pPr lvl="1"/>
            <a:r>
              <a:rPr lang="en-US" dirty="0" smtClean="0"/>
              <a:t>How do we get from an </a:t>
            </a:r>
            <a:r>
              <a:rPr lang="en-US" dirty="0" err="1" smtClean="0"/>
              <a:t>inode</a:t>
            </a:r>
            <a:r>
              <a:rPr lang="en-US" dirty="0" smtClean="0"/>
              <a:t> number to the location of the </a:t>
            </a:r>
            <a:r>
              <a:rPr lang="en-US" dirty="0" err="1" smtClean="0"/>
              <a:t>inode</a:t>
            </a:r>
            <a:r>
              <a:rPr lang="en-US" dirty="0" smtClean="0"/>
              <a:t> on disk?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“/</a:t>
            </a:r>
            <a:r>
              <a:rPr lang="en-US" dirty="0" err="1" smtClean="0"/>
              <a:t>etc</a:t>
            </a:r>
            <a:r>
              <a:rPr lang="en-US" dirty="0" smtClean="0"/>
              <a:t>/password”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at root directory and walk down chain of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12E7D8-D7B5-744F-98E7-731AC48DD8F3}" type="slidenum">
              <a:rPr lang="en-US"/>
              <a:pPr/>
              <a:t>8</a:t>
            </a:fld>
            <a:endParaRPr lang="en-US"/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68500"/>
            <a:ext cx="7653338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6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Locating inodes on disk</a:t>
            </a:r>
            <a:endParaRPr lang="en-US"/>
          </a:p>
        </p:txBody>
      </p:sp>
      <p:sp>
        <p:nvSpPr>
          <p:cNvPr id="5325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right, so directories tell us the </a:t>
            </a:r>
            <a:r>
              <a:rPr lang="en-US" dirty="0" err="1" smtClean="0"/>
              <a:t>inode</a:t>
            </a:r>
            <a:r>
              <a:rPr lang="en-US" dirty="0" smtClean="0"/>
              <a:t> number of a file.</a:t>
            </a:r>
          </a:p>
          <a:p>
            <a:pPr lvl="1"/>
            <a:r>
              <a:rPr lang="en-US" dirty="0" smtClean="0"/>
              <a:t>How the heck do we find the </a:t>
            </a:r>
            <a:r>
              <a:rPr lang="en-US" dirty="0" err="1" smtClean="0"/>
              <a:t>inode</a:t>
            </a:r>
            <a:r>
              <a:rPr lang="en-US" dirty="0" smtClean="0"/>
              <a:t> itself on disk?</a:t>
            </a:r>
          </a:p>
          <a:p>
            <a:r>
              <a:rPr lang="en-US" dirty="0" smtClean="0"/>
              <a:t>Basic idea: Top part of </a:t>
            </a:r>
            <a:r>
              <a:rPr lang="en-US" dirty="0" err="1" smtClean="0"/>
              <a:t>filesystem</a:t>
            </a:r>
            <a:r>
              <a:rPr lang="en-US" dirty="0" smtClean="0"/>
              <a:t> contains all of the </a:t>
            </a:r>
            <a:r>
              <a:rPr lang="en-US" dirty="0" err="1" smtClean="0"/>
              <a:t>inodes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number is just the </a:t>
            </a:r>
            <a:r>
              <a:rPr lang="ja-JP" altLang="en-US" dirty="0" smtClean="0"/>
              <a:t>“</a:t>
            </a:r>
            <a:r>
              <a:rPr lang="en-US" dirty="0" smtClean="0"/>
              <a:t>index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Easy to compute the block address of a given </a:t>
            </a:r>
            <a:r>
              <a:rPr lang="en-US" dirty="0" err="1" smtClean="0"/>
              <a:t>inode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block_addr</a:t>
            </a:r>
            <a:r>
              <a:rPr lang="en-US" dirty="0" smtClean="0"/>
              <a:t>(</a:t>
            </a:r>
            <a:r>
              <a:rPr lang="en-US" dirty="0" err="1" smtClean="0"/>
              <a:t>inode_num</a:t>
            </a:r>
            <a:r>
              <a:rPr lang="en-US" dirty="0" smtClean="0"/>
              <a:t>) = </a:t>
            </a:r>
            <a:r>
              <a:rPr lang="en-US" dirty="0" err="1" smtClean="0"/>
              <a:t>block_offset_of_first_inode</a:t>
            </a:r>
            <a:r>
              <a:rPr lang="en-US" dirty="0" smtClean="0"/>
              <a:t> + (</a:t>
            </a:r>
            <a:r>
              <a:rPr lang="en-US" dirty="0" err="1" smtClean="0"/>
              <a:t>inode_num</a:t>
            </a:r>
            <a:r>
              <a:rPr lang="en-US" dirty="0" smtClean="0"/>
              <a:t> * </a:t>
            </a:r>
            <a:r>
              <a:rPr lang="en-US" dirty="0" err="1" smtClean="0"/>
              <a:t>inode_size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implies that a </a:t>
            </a:r>
            <a:r>
              <a:rPr lang="en-US" dirty="0" err="1" smtClean="0"/>
              <a:t>filesystem</a:t>
            </a:r>
            <a:r>
              <a:rPr lang="en-US" dirty="0" smtClean="0"/>
              <a:t> has a fixed number of potential </a:t>
            </a:r>
            <a:r>
              <a:rPr lang="en-US" dirty="0" err="1" smtClean="0"/>
              <a:t>inodes</a:t>
            </a:r>
            <a:endParaRPr lang="en-US" dirty="0" smtClean="0"/>
          </a:p>
          <a:p>
            <a:pPr lvl="2"/>
            <a:r>
              <a:rPr lang="en-US" dirty="0" smtClean="0"/>
              <a:t>This number is generally set when the </a:t>
            </a:r>
            <a:r>
              <a:rPr lang="en-US" dirty="0" err="1" smtClean="0"/>
              <a:t>filesystem</a:t>
            </a:r>
            <a:r>
              <a:rPr lang="en-US" dirty="0" smtClean="0"/>
              <a:t> is created</a:t>
            </a:r>
          </a:p>
          <a:p>
            <a:pPr lvl="1"/>
            <a:r>
              <a:rPr lang="en-US" dirty="0" smtClean="0"/>
              <a:t>The superblock stores important metadata on </a:t>
            </a:r>
            <a:r>
              <a:rPr lang="en-US" dirty="0" err="1" smtClean="0"/>
              <a:t>filesystem</a:t>
            </a:r>
            <a:r>
              <a:rPr lang="en-US" dirty="0" smtClean="0"/>
              <a:t> layout, list of free blocks, etc.</a:t>
            </a:r>
            <a:endParaRPr lang="en-US" dirty="0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153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4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theme.thmx</Template>
  <TotalTime>474</TotalTime>
  <Words>2399</Words>
  <Application>Microsoft Macintosh PowerPoint</Application>
  <PresentationFormat>On-screen Show (4:3)</PresentationFormat>
  <Paragraphs>261</Paragraphs>
  <Slides>34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PowerPoint theme</vt:lpstr>
      <vt:lpstr>File systems</vt:lpstr>
      <vt:lpstr>Announcements</vt:lpstr>
      <vt:lpstr>Filesystems</vt:lpstr>
      <vt:lpstr>Filesystem Operations</vt:lpstr>
      <vt:lpstr>Basic Filesystem Structures</vt:lpstr>
      <vt:lpstr>Directories</vt:lpstr>
      <vt:lpstr>Finding a file</vt:lpstr>
      <vt:lpstr>Resolving “/etc/password”</vt:lpstr>
      <vt:lpstr>Locating inodes on disk</vt:lpstr>
      <vt:lpstr>Stupid directory tricks</vt:lpstr>
      <vt:lpstr>How should we organize blocks on a disk?</vt:lpstr>
      <vt:lpstr>Multilevel indexed files</vt:lpstr>
      <vt:lpstr>Multilevel indexed files</vt:lpstr>
      <vt:lpstr>File system caching</vt:lpstr>
      <vt:lpstr>Caching issues (2)</vt:lpstr>
      <vt:lpstr>Caching issues (2)</vt:lpstr>
      <vt:lpstr>Caching and fsync() example</vt:lpstr>
      <vt:lpstr>Caching issues (3)</vt:lpstr>
      <vt:lpstr>Making filesystems resilient: RAID</vt:lpstr>
      <vt:lpstr>RAID Motivation</vt:lpstr>
      <vt:lpstr>RAID Motivation</vt:lpstr>
      <vt:lpstr>Increasing reliability</vt:lpstr>
      <vt:lpstr>RAID 3</vt:lpstr>
      <vt:lpstr>RAID 3 example</vt:lpstr>
      <vt:lpstr>RAID 3 example</vt:lpstr>
      <vt:lpstr>RAID 3 example</vt:lpstr>
      <vt:lpstr>RAID 3 example</vt:lpstr>
      <vt:lpstr>RAID 3 example</vt:lpstr>
      <vt:lpstr>RAID 3 issues</vt:lpstr>
      <vt:lpstr>RAID 5</vt:lpstr>
      <vt:lpstr>Reliable distributed storage</vt:lpstr>
      <vt:lpstr>Reliable distributed storage</vt:lpstr>
      <vt:lpstr>Caching issues</vt:lpstr>
      <vt:lpstr>Caching issues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Philip Godfrey</cp:lastModifiedBy>
  <cp:revision>42</cp:revision>
  <dcterms:created xsi:type="dcterms:W3CDTF">2012-02-14T07:39:23Z</dcterms:created>
  <dcterms:modified xsi:type="dcterms:W3CDTF">2014-05-05T07:19:32Z</dcterms:modified>
</cp:coreProperties>
</file>