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63" r:id="rId2"/>
    <p:sldId id="264" r:id="rId3"/>
    <p:sldId id="27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3" autoAdjust="0"/>
  </p:normalViewPr>
  <p:slideViewPr>
    <p:cSldViewPr snapToObjects="1">
      <p:cViewPr varScale="1">
        <p:scale>
          <a:sx n="79" d="100"/>
          <a:sy n="79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3E2AB-8012-5D40-A64C-9E671CC59906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3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34B8-7F2B-F94B-8E9A-5C4317498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DE087D-B30C-F146-9A53-27106970EFAD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2516"/>
            <a:ext cx="5356434" cy="431474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083" tIns="47541" rIns="95083" bIns="4754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148EAE-D527-7346-AFFD-581264C7B397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2516"/>
            <a:ext cx="5356434" cy="431474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083" tIns="47541" rIns="95083" bIns="4754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5505C8-465F-0D45-9099-539EF77CE9EA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</a:p>
          <a:p>
            <a:endParaRPr lang="en-US" dirty="0" smtClean="0"/>
          </a:p>
          <a:p>
            <a:r>
              <a:rPr lang="en-US" dirty="0" smtClean="0"/>
              <a:t>invert</a:t>
            </a:r>
          </a:p>
          <a:p>
            <a:r>
              <a:rPr lang="en-US" dirty="0" smtClean="0"/>
              <a:t>find collision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r>
              <a:rPr lang="en-US" dirty="0" smtClean="0"/>
              <a:t>sha256sum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5e884898da28047151d0e56f8dc6292773603d0d6aabbdd62a11ef721d1542d8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FCDC5-21DF-4597-87B9-A1FD3F25B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4a49e8547212a5bda9f5575783aa65da680fb8e8a4bf7ea99171b5043ec100d7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FCDC5-21DF-4597-87B9-A1FD3F25B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7845C0-AB37-6D40-8E66-3AD17E2FFE1D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7845C0-AB37-6D40-8E66-3AD17E2FFE1D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647F9C-8ACE-C04F-9FB2-601072AF738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1761" indent="-285293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1171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97640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4108" indent="-228234" defTabSz="955731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0577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67045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3514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79982" indent="-228234" algn="r" defTabSz="955731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6DA27CA-EE94-0144-A922-26CA5DA2A171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56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May 5, 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</a:p>
          <a:p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Adapted in part from slides by Scott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Shenker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, Jen Rexford, Ion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Stoica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, Vern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Paxson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652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“password”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 (SHA-256) 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600" b="1" dirty="0" smtClean="0">
                <a:latin typeface="Monaco"/>
                <a:cs typeface="Monaco"/>
                <a:sym typeface="Wingdings" pitchFamily="2" charset="2"/>
              </a:rPr>
              <a:t>5e884898da28047151d0e56f8dc6292773603d0d6aabbdd62a11ef721d1542d8</a:t>
            </a:r>
          </a:p>
        </p:txBody>
      </p:sp>
    </p:spTree>
    <p:extLst>
      <p:ext uri="{BB962C8B-B14F-4D97-AF65-F5344CB8AC3E}">
        <p14:creationId xmlns:p14="http://schemas.microsoft.com/office/powerpoint/2010/main" val="247943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Storing 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How does Facebook store a password?</a:t>
            </a:r>
          </a:p>
          <a:p>
            <a:r>
              <a:rPr lang="en-US" dirty="0">
                <a:cs typeface="Courier New" pitchFamily="49" charset="0"/>
              </a:rPr>
              <a:t>“</a:t>
            </a:r>
            <a:r>
              <a:rPr lang="en-US" dirty="0"/>
              <a:t>9rjef98wty4h password</a:t>
            </a:r>
            <a:r>
              <a:rPr lang="en-US" dirty="0">
                <a:cs typeface="Courier New" pitchFamily="49" charset="0"/>
              </a:rPr>
              <a:t>”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 (SHA-256)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</a:t>
            </a:r>
          </a:p>
          <a:p>
            <a:r>
              <a:rPr lang="nl-NL" sz="1600" dirty="0" smtClean="0">
                <a:latin typeface="Monaco"/>
                <a:cs typeface="Monaco"/>
              </a:rPr>
              <a:t>4318fd81e7c56701df71b49247d560e797306ea355002baa5f39b16a904b8fe6</a:t>
            </a:r>
            <a:endParaRPr lang="en-US" sz="1600" dirty="0">
              <a:latin typeface="Monaco"/>
              <a:cs typeface="Monaco"/>
              <a:sym typeface="Wingdings" pitchFamily="2" charset="2"/>
            </a:endParaRPr>
          </a:p>
          <a:p>
            <a:endParaRPr lang="en-US" b="1" dirty="0">
              <a:cs typeface="Courier New" pitchFamily="49" charset="0"/>
              <a:sym typeface="Wingdings" pitchFamily="2" charset="2"/>
            </a:endParaRPr>
          </a:p>
          <a:p>
            <a:endParaRPr lang="en-US" dirty="0">
              <a:cs typeface="Courier New" pitchFamily="49" charset="0"/>
              <a:sym typeface="Wingdings" pitchFamily="2" charset="2"/>
            </a:endParaRP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0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Password Salt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A salt is a (usually random) string added to the input before a hash function is applied.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 different salt must be used for every input.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Why use a salt?</a:t>
            </a:r>
          </a:p>
          <a:p>
            <a:r>
              <a:rPr lang="en-US" dirty="0" smtClean="0">
                <a:cs typeface="Courier New" pitchFamily="49" charset="0"/>
              </a:rPr>
              <a:t>If attacker obtains password hashes and salts,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Cannot use a known dictionary to crack an individual password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Need separate attempts to crack each user</a:t>
            </a:r>
          </a:p>
          <a:p>
            <a:pPr lvl="1"/>
            <a:r>
              <a:rPr lang="en-US" dirty="0" smtClean="0">
                <a:solidFill>
                  <a:srgbClr val="E85810"/>
                </a:solidFill>
                <a:cs typeface="Courier New" pitchFamily="49" charset="0"/>
              </a:rPr>
              <a:t>Makes cracking passwords more difficult, not impossible</a:t>
            </a:r>
          </a:p>
        </p:txBody>
      </p:sp>
    </p:spTree>
    <p:extLst>
      <p:ext uri="{BB962C8B-B14F-4D97-AF65-F5344CB8AC3E}">
        <p14:creationId xmlns:p14="http://schemas.microsoft.com/office/powerpoint/2010/main" val="131172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SHA2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SHA2 is a </a:t>
            </a:r>
            <a:r>
              <a:rPr lang="en-US" b="1" dirty="0" smtClean="0"/>
              <a:t>public</a:t>
            </a:r>
            <a:r>
              <a:rPr lang="en-US" dirty="0" smtClean="0"/>
              <a:t> algorithm</a:t>
            </a:r>
          </a:p>
          <a:p>
            <a:pPr lvl="1"/>
            <a:r>
              <a:rPr lang="en-US" b="1" i="1" dirty="0" smtClean="0"/>
              <a:t>Security in the mathematics, not in keeping the implementation a secret</a:t>
            </a:r>
          </a:p>
        </p:txBody>
      </p:sp>
      <p:pic>
        <p:nvPicPr>
          <p:cNvPr id="1026" name="Picture 2" descr="File:SHA-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5867400" cy="41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operatorname{Ch}(E,F,G) = (E \and F) \oplus (\neg E \and G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1400"/>
            <a:ext cx="2857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operatorname{Ma}(A,B,C) = (A \and B) \oplus (A \and C) \oplus (B \and C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50" y="4800600"/>
            <a:ext cx="36480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Sigma_0(A) = (A\!\ggg\!2) \oplus (A\!\ggg\!13) \oplus (A\!\ggg\!22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82" y="5334000"/>
            <a:ext cx="33813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Sigma_1(E) = (E\!\ggg\!6) \oplus (E\!\ggg\!11) \oplus (E\!\ggg\!25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50" y="4114800"/>
            <a:ext cx="3419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0798" y="6022652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ill Sans MT"/>
                <a:cs typeface="Gill Sans MT"/>
              </a:rPr>
              <a:t>Process the entire message, </a:t>
            </a:r>
            <a:r>
              <a:rPr lang="en-US" sz="2000" b="1" u="sng" dirty="0" smtClean="0">
                <a:latin typeface="Gill Sans MT"/>
                <a:cs typeface="Gill Sans MT"/>
              </a:rPr>
              <a:t>64</a:t>
            </a:r>
            <a:r>
              <a:rPr lang="en-US" sz="2000" b="1" dirty="0" smtClean="0">
                <a:latin typeface="Gill Sans MT"/>
                <a:cs typeface="Gill Sans MT"/>
              </a:rPr>
              <a:t> times.</a:t>
            </a:r>
            <a:endParaRPr lang="en-US" sz="2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328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SHA2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Right now, SHA2 is considered a secure hash.</a:t>
            </a:r>
          </a:p>
          <a:p>
            <a:pPr lvl="1"/>
            <a:r>
              <a:rPr lang="en-US" b="1" i="1" dirty="0" smtClean="0"/>
              <a:t>Mathematics have not been broken</a:t>
            </a:r>
          </a:p>
          <a:p>
            <a:pPr lvl="1"/>
            <a:r>
              <a:rPr lang="en-US" b="1" i="1" dirty="0" smtClean="0"/>
              <a:t>The complexity of reversing a hash would take more computing power than has ever been created</a:t>
            </a:r>
          </a:p>
          <a:p>
            <a:pPr lvl="1"/>
            <a:endParaRPr lang="en-US" b="1" i="1" dirty="0" smtClean="0"/>
          </a:p>
          <a:p>
            <a:pPr lvl="1"/>
            <a:r>
              <a:rPr lang="en-US" dirty="0" smtClean="0"/>
              <a:t>SHA2 has several variants based on the length of the output desired: SHA-256 (256-bit output) is most common.</a:t>
            </a:r>
          </a:p>
        </p:txBody>
      </p:sp>
    </p:spTree>
    <p:extLst>
      <p:ext uri="{BB962C8B-B14F-4D97-AF65-F5344CB8AC3E}">
        <p14:creationId xmlns:p14="http://schemas.microsoft.com/office/powerpoint/2010/main" val="116273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smtClean="0"/>
              <a:t>MD5</a:t>
            </a:r>
            <a:r>
              <a:rPr lang="en-US" dirty="0" smtClean="0"/>
              <a:t> (1991):</a:t>
            </a:r>
          </a:p>
          <a:p>
            <a:pPr lvl="1"/>
            <a:r>
              <a:rPr lang="en-US" dirty="0" smtClean="0"/>
              <a:t>2005-2008: MD5 was mathematically simplified and available processing power could fake hashes</a:t>
            </a:r>
          </a:p>
          <a:p>
            <a:pPr lvl="1"/>
            <a:r>
              <a:rPr lang="en-US" i="1" dirty="0" smtClean="0"/>
              <a:t>“should be considered cryptographically broken and unsuitable for further use”</a:t>
            </a:r>
          </a:p>
          <a:p>
            <a:pPr lvl="1"/>
            <a:endParaRPr lang="en-US" i="1" dirty="0"/>
          </a:p>
          <a:p>
            <a:r>
              <a:rPr lang="en-US" b="1" dirty="0" smtClean="0"/>
              <a:t>SHA-0</a:t>
            </a:r>
            <a:r>
              <a:rPr lang="en-US" dirty="0" smtClean="0"/>
              <a:t> (1993):</a:t>
            </a:r>
          </a:p>
          <a:p>
            <a:pPr lvl="1"/>
            <a:r>
              <a:rPr lang="en-US" dirty="0" smtClean="0"/>
              <a:t>1998: Was shown to be easily simplified; some hashes can be reversed in less than an hour!</a:t>
            </a:r>
          </a:p>
          <a:p>
            <a:pPr lvl="1"/>
            <a:endParaRPr lang="en-US" dirty="0"/>
          </a:p>
          <a:p>
            <a:r>
              <a:rPr lang="en-US" b="1" dirty="0" smtClean="0"/>
              <a:t>SHA-1 </a:t>
            </a:r>
            <a:r>
              <a:rPr lang="en-US" dirty="0" smtClean="0"/>
              <a:t>(1995):</a:t>
            </a:r>
          </a:p>
          <a:p>
            <a:pPr lvl="1"/>
            <a:r>
              <a:rPr lang="en-US" dirty="0" smtClean="0"/>
              <a:t>Replacement to concerns about SHA-0</a:t>
            </a:r>
          </a:p>
          <a:p>
            <a:pPr lvl="1"/>
            <a:r>
              <a:rPr lang="en-US" dirty="0" smtClean="0"/>
              <a:t>2005: Theoretical attack developed showing some weakness in the mathematics (reverse in &lt;= 2</a:t>
            </a:r>
            <a:r>
              <a:rPr lang="en-US" baseline="30000" dirty="0" smtClean="0"/>
              <a:t>69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017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toolkit for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Cryptographic hashes</a:t>
            </a:r>
          </a:p>
          <a:p>
            <a:r>
              <a:rPr lang="en-US" dirty="0" smtClean="0"/>
              <a:t>Symmetric key cryptography</a:t>
            </a:r>
          </a:p>
          <a:p>
            <a:r>
              <a:rPr lang="en-US" dirty="0" smtClean="0"/>
              <a:t>Asymmetric (public) key cryptography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Public-key infrastructure (PKI)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still...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155885" cy="40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Attacker prevents legitimate users from using something (network, server)</a:t>
            </a:r>
          </a:p>
          <a:p>
            <a:r>
              <a:rPr lang="en-US" dirty="0" smtClean="0"/>
              <a:t>Motives?</a:t>
            </a:r>
          </a:p>
          <a:p>
            <a:pPr lvl="1"/>
            <a:r>
              <a:rPr lang="en-US" dirty="0" smtClean="0"/>
              <a:t>Retaliation</a:t>
            </a:r>
          </a:p>
          <a:p>
            <a:pPr lvl="1"/>
            <a:r>
              <a:rPr lang="en-US" dirty="0" smtClean="0"/>
              <a:t>Extortion (e.g., betting sites just before big matches)</a:t>
            </a:r>
          </a:p>
          <a:p>
            <a:pPr lvl="1"/>
            <a:r>
              <a:rPr lang="en-US" dirty="0" smtClean="0"/>
              <a:t>Commercial advantage (disable your competitor)</a:t>
            </a:r>
          </a:p>
          <a:p>
            <a:pPr lvl="1"/>
            <a:r>
              <a:rPr lang="en-US" dirty="0" smtClean="0"/>
              <a:t>Cripple defenses (e.g., firewall) to enable broader attack</a:t>
            </a:r>
          </a:p>
          <a:p>
            <a:r>
              <a:rPr lang="en-US" dirty="0" smtClean="0"/>
              <a:t>Often done via some form of flooding</a:t>
            </a:r>
          </a:p>
          <a:p>
            <a:r>
              <a:rPr lang="en-US" dirty="0" smtClean="0"/>
              <a:t>Can be done to different systems</a:t>
            </a:r>
          </a:p>
          <a:p>
            <a:pPr lvl="1"/>
            <a:r>
              <a:rPr lang="en-US" dirty="0" smtClean="0"/>
              <a:t>Network: clog a link or router with a huge rate of packets</a:t>
            </a:r>
          </a:p>
          <a:p>
            <a:pPr lvl="1"/>
            <a:r>
              <a:rPr lang="en-US" dirty="0" smtClean="0"/>
              <a:t>Transport: overwhelm victim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ability to handle connections</a:t>
            </a:r>
          </a:p>
          <a:p>
            <a:pPr lvl="1"/>
            <a:r>
              <a:rPr lang="en-US" dirty="0" smtClean="0"/>
              <a:t>Application: overwhelm victim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ability to handle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3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Denial of Service (DoS)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799"/>
            <a:ext cx="4648200" cy="3441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796" y="1828800"/>
            <a:ext cx="446000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3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“Security” is a </a:t>
            </a:r>
            <a:r>
              <a:rPr lang="en-US" b="1" dirty="0" smtClean="0"/>
              <a:t>very</a:t>
            </a:r>
            <a:r>
              <a:rPr lang="en-US" dirty="0" smtClean="0"/>
              <a:t> broad topic…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“Security” describes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Governance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i="1" dirty="0" smtClean="0"/>
              <a:t>…even the best software algorithm</a:t>
            </a:r>
            <a:r>
              <a:rPr lang="en-US" b="1" i="1" dirty="0"/>
              <a:t> </a:t>
            </a:r>
            <a:r>
              <a:rPr lang="en-US" b="1" i="1" dirty="0" smtClean="0"/>
              <a:t>has several points of failure!</a:t>
            </a:r>
          </a:p>
        </p:txBody>
      </p:sp>
    </p:spTree>
    <p:extLst>
      <p:ext uri="{BB962C8B-B14F-4D97-AF65-F5344CB8AC3E}">
        <p14:creationId xmlns:p14="http://schemas.microsoft.com/office/powerpoint/2010/main" val="17905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DoS: Network Flooding</a:t>
            </a:r>
            <a:endParaRPr 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is to clog network link(s) leading to victim</a:t>
            </a:r>
          </a:p>
          <a:p>
            <a:pPr lvl="1"/>
            <a:r>
              <a:rPr lang="en-US" dirty="0" smtClean="0"/>
              <a:t>Either fill the link, or overwhelm their routers</a:t>
            </a:r>
          </a:p>
          <a:p>
            <a:pPr lvl="1"/>
            <a:r>
              <a:rPr lang="en-US" dirty="0" smtClean="0"/>
              <a:t>Users can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access victim server due to congestion</a:t>
            </a:r>
          </a:p>
          <a:p>
            <a:r>
              <a:rPr lang="en-US" dirty="0" smtClean="0"/>
              <a:t>Attacker sends traffic to victim as fast as possible</a:t>
            </a:r>
          </a:p>
          <a:p>
            <a:pPr lvl="1"/>
            <a:r>
              <a:rPr lang="en-US" dirty="0" smtClean="0"/>
              <a:t>It will often use (many) spoofed source addresses</a:t>
            </a:r>
          </a:p>
          <a:p>
            <a:r>
              <a:rPr lang="en-US" dirty="0" smtClean="0"/>
              <a:t>Using multiple hosts (slaves, or zombies) yields a Distributed Denial-of-Service attack, aka </a:t>
            </a:r>
            <a:r>
              <a:rPr lang="en-US" dirty="0" err="1" smtClean="0"/>
              <a:t>DDoS</a:t>
            </a:r>
            <a:endParaRPr lang="en-US" dirty="0" smtClean="0"/>
          </a:p>
          <a:p>
            <a:r>
              <a:rPr lang="en-US" dirty="0" smtClean="0"/>
              <a:t>Traffic can be varied (sources, destinations, ports, length) so no simple filter matches it</a:t>
            </a:r>
          </a:p>
          <a:p>
            <a:r>
              <a:rPr lang="en-US" dirty="0" smtClean="0"/>
              <a:t>If attacker has enough slaves, often doesn’</a:t>
            </a:r>
            <a:r>
              <a:rPr lang="en-US" altLang="ja-JP" dirty="0" smtClean="0"/>
              <a:t>t need to spoof - victim can’t shut them down anyway! :-(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7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Distributed Denial-of-Service (DDoS)</a:t>
            </a: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685800" y="3733800"/>
            <a:ext cx="1219200" cy="685800"/>
            <a:chOff x="432" y="2352"/>
            <a:chExt cx="768" cy="432"/>
          </a:xfrm>
        </p:grpSpPr>
        <p:sp>
          <p:nvSpPr>
            <p:cNvPr id="120859" name="Oval 4"/>
            <p:cNvSpPr>
              <a:spLocks noChangeArrowheads="1"/>
            </p:cNvSpPr>
            <p:nvPr/>
          </p:nvSpPr>
          <p:spPr bwMode="auto">
            <a:xfrm>
              <a:off x="432" y="2352"/>
              <a:ext cx="768" cy="432"/>
            </a:xfrm>
            <a:prstGeom prst="ellipse">
              <a:avLst/>
            </a:prstGeom>
            <a:solidFill>
              <a:srgbClr val="0000FF">
                <a:alpha val="63921"/>
              </a:srgb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5"/>
            <p:cNvSpPr>
              <a:spLocks noChangeArrowheads="1"/>
            </p:cNvSpPr>
            <p:nvPr/>
          </p:nvSpPr>
          <p:spPr bwMode="auto">
            <a:xfrm>
              <a:off x="470" y="2443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Master</a:t>
              </a:r>
            </a:p>
          </p:txBody>
        </p:sp>
      </p:grpSp>
      <p:grpSp>
        <p:nvGrpSpPr>
          <p:cNvPr id="120836" name="Group 6"/>
          <p:cNvGrpSpPr>
            <a:grpSpLocks/>
          </p:cNvGrpSpPr>
          <p:nvPr/>
        </p:nvGrpSpPr>
        <p:grpSpPr bwMode="auto">
          <a:xfrm>
            <a:off x="3368675" y="1828800"/>
            <a:ext cx="1219200" cy="685800"/>
            <a:chOff x="2122" y="1152"/>
            <a:chExt cx="768" cy="432"/>
          </a:xfrm>
        </p:grpSpPr>
        <p:sp>
          <p:nvSpPr>
            <p:cNvPr id="120857" name="Oval 7"/>
            <p:cNvSpPr>
              <a:spLocks noChangeArrowheads="1"/>
            </p:cNvSpPr>
            <p:nvPr/>
          </p:nvSpPr>
          <p:spPr bwMode="auto">
            <a:xfrm>
              <a:off x="2122" y="1152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Rectangle 8"/>
            <p:cNvSpPr>
              <a:spLocks noChangeArrowheads="1"/>
            </p:cNvSpPr>
            <p:nvPr/>
          </p:nvSpPr>
          <p:spPr bwMode="auto">
            <a:xfrm>
              <a:off x="2249" y="1223"/>
              <a:ext cx="5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/>
                <a:t>Bot 1</a:t>
              </a:r>
              <a:endParaRPr lang="en-US" dirty="0"/>
            </a:p>
          </p:txBody>
        </p:sp>
      </p:grpSp>
      <p:sp>
        <p:nvSpPr>
          <p:cNvPr id="120837" name="Oval 9"/>
          <p:cNvSpPr>
            <a:spLocks noChangeArrowheads="1"/>
          </p:cNvSpPr>
          <p:nvPr/>
        </p:nvSpPr>
        <p:spPr bwMode="auto">
          <a:xfrm>
            <a:off x="3140075" y="39624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Rectangle 10"/>
          <p:cNvSpPr>
            <a:spLocks noChangeArrowheads="1"/>
          </p:cNvSpPr>
          <p:nvPr/>
        </p:nvSpPr>
        <p:spPr bwMode="auto">
          <a:xfrm>
            <a:off x="3341902" y="4074468"/>
            <a:ext cx="815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Bot 3</a:t>
            </a:r>
            <a:endParaRPr lang="en-US" dirty="0"/>
          </a:p>
        </p:txBody>
      </p:sp>
      <p:sp>
        <p:nvSpPr>
          <p:cNvPr id="120839" name="Oval 11"/>
          <p:cNvSpPr>
            <a:spLocks noChangeArrowheads="1"/>
          </p:cNvSpPr>
          <p:nvPr/>
        </p:nvSpPr>
        <p:spPr bwMode="auto">
          <a:xfrm>
            <a:off x="3429000" y="51816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Rectangle 12"/>
          <p:cNvSpPr>
            <a:spLocks noChangeArrowheads="1"/>
          </p:cNvSpPr>
          <p:nvPr/>
        </p:nvSpPr>
        <p:spPr bwMode="auto">
          <a:xfrm>
            <a:off x="3646702" y="5293668"/>
            <a:ext cx="815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Bot 4</a:t>
            </a:r>
            <a:endParaRPr lang="en-US" dirty="0"/>
          </a:p>
        </p:txBody>
      </p:sp>
      <p:sp>
        <p:nvSpPr>
          <p:cNvPr id="120841" name="Oval 13"/>
          <p:cNvSpPr>
            <a:spLocks noChangeArrowheads="1"/>
          </p:cNvSpPr>
          <p:nvPr/>
        </p:nvSpPr>
        <p:spPr bwMode="auto">
          <a:xfrm>
            <a:off x="3749675" y="26670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Rectangle 14"/>
          <p:cNvSpPr>
            <a:spLocks noChangeArrowheads="1"/>
          </p:cNvSpPr>
          <p:nvPr/>
        </p:nvSpPr>
        <p:spPr bwMode="auto">
          <a:xfrm>
            <a:off x="3951502" y="2779068"/>
            <a:ext cx="815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Bot 2</a:t>
            </a:r>
            <a:endParaRPr lang="en-US" dirty="0"/>
          </a:p>
        </p:txBody>
      </p:sp>
      <p:cxnSp>
        <p:nvCxnSpPr>
          <p:cNvPr id="1008655" name="AutoShape 15"/>
          <p:cNvCxnSpPr>
            <a:cxnSpLocks noChangeShapeType="1"/>
            <a:stCxn id="120859" idx="0"/>
            <a:endCxn id="120858" idx="1"/>
          </p:cNvCxnSpPr>
          <p:nvPr/>
        </p:nvCxnSpPr>
        <p:spPr bwMode="auto">
          <a:xfrm rot="5400000" flipH="1" flipV="1">
            <a:off x="1652192" y="1815704"/>
            <a:ext cx="1561305" cy="227488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8656" name="AutoShape 16"/>
          <p:cNvCxnSpPr>
            <a:cxnSpLocks noChangeShapeType="1"/>
            <a:stCxn id="120859" idx="6"/>
            <a:endCxn id="120842" idx="1"/>
          </p:cNvCxnSpPr>
          <p:nvPr/>
        </p:nvCxnSpPr>
        <p:spPr bwMode="auto">
          <a:xfrm flipV="1">
            <a:off x="1905000" y="3009901"/>
            <a:ext cx="2046502" cy="106679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8657" name="AutoShape 17"/>
          <p:cNvCxnSpPr>
            <a:cxnSpLocks noChangeShapeType="1"/>
            <a:stCxn id="120859" idx="5"/>
            <a:endCxn id="120837" idx="3"/>
          </p:cNvCxnSpPr>
          <p:nvPr/>
        </p:nvCxnSpPr>
        <p:spPr bwMode="auto">
          <a:xfrm rot="16200000" flipH="1">
            <a:off x="2408238" y="3638550"/>
            <a:ext cx="228600" cy="1590675"/>
          </a:xfrm>
          <a:prstGeom prst="curvedConnector3">
            <a:avLst>
              <a:gd name="adj1" fmla="val 24375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8658" name="AutoShape 18"/>
          <p:cNvCxnSpPr>
            <a:cxnSpLocks noChangeShapeType="1"/>
            <a:stCxn id="120859" idx="4"/>
            <a:endCxn id="120840" idx="1"/>
          </p:cNvCxnSpPr>
          <p:nvPr/>
        </p:nvCxnSpPr>
        <p:spPr bwMode="auto">
          <a:xfrm rot="16200000" flipH="1">
            <a:off x="1918601" y="3796399"/>
            <a:ext cx="1104901" cy="2351302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847" name="Group 19"/>
          <p:cNvGrpSpPr>
            <a:grpSpLocks/>
          </p:cNvGrpSpPr>
          <p:nvPr/>
        </p:nvGrpSpPr>
        <p:grpSpPr bwMode="auto">
          <a:xfrm>
            <a:off x="7254875" y="3429000"/>
            <a:ext cx="1219200" cy="685800"/>
            <a:chOff x="4570" y="2160"/>
            <a:chExt cx="768" cy="432"/>
          </a:xfrm>
        </p:grpSpPr>
        <p:sp>
          <p:nvSpPr>
            <p:cNvPr id="120855" name="Oval 20"/>
            <p:cNvSpPr>
              <a:spLocks noChangeArrowheads="1"/>
            </p:cNvSpPr>
            <p:nvPr/>
          </p:nvSpPr>
          <p:spPr bwMode="auto">
            <a:xfrm>
              <a:off x="4570" y="2160"/>
              <a:ext cx="768" cy="432"/>
            </a:xfrm>
            <a:prstGeom prst="ellipse">
              <a:avLst/>
            </a:prstGeom>
            <a:solidFill>
              <a:schemeClr val="accent1">
                <a:alpha val="87842"/>
              </a:schemeClr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6" name="Rectangle 21"/>
            <p:cNvSpPr>
              <a:spLocks noChangeArrowheads="1"/>
            </p:cNvSpPr>
            <p:nvPr/>
          </p:nvSpPr>
          <p:spPr bwMode="auto">
            <a:xfrm>
              <a:off x="4608" y="22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Victim</a:t>
              </a:r>
            </a:p>
          </p:txBody>
        </p:sp>
      </p:grpSp>
      <p:cxnSp>
        <p:nvCxnSpPr>
          <p:cNvPr id="1008662" name="AutoShape 22"/>
          <p:cNvCxnSpPr>
            <a:cxnSpLocks noChangeShapeType="1"/>
            <a:stCxn id="120858" idx="3"/>
            <a:endCxn id="120855" idx="0"/>
          </p:cNvCxnSpPr>
          <p:nvPr/>
        </p:nvCxnSpPr>
        <p:spPr bwMode="auto">
          <a:xfrm>
            <a:off x="4386263" y="2172495"/>
            <a:ext cx="3478212" cy="1256505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8663" name="AutoShape 23"/>
          <p:cNvCxnSpPr>
            <a:cxnSpLocks noChangeShapeType="1"/>
            <a:stCxn id="120842" idx="3"/>
            <a:endCxn id="120855" idx="1"/>
          </p:cNvCxnSpPr>
          <p:nvPr/>
        </p:nvCxnSpPr>
        <p:spPr bwMode="auto">
          <a:xfrm>
            <a:off x="4767050" y="3009901"/>
            <a:ext cx="2666373" cy="519532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8664" name="AutoShape 24"/>
          <p:cNvCxnSpPr>
            <a:cxnSpLocks noChangeShapeType="1"/>
            <a:stCxn id="120838" idx="3"/>
          </p:cNvCxnSpPr>
          <p:nvPr/>
        </p:nvCxnSpPr>
        <p:spPr bwMode="auto">
          <a:xfrm flipV="1">
            <a:off x="4157450" y="3733801"/>
            <a:ext cx="3126000" cy="571500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8665" name="AutoShape 25"/>
          <p:cNvCxnSpPr>
            <a:cxnSpLocks noChangeShapeType="1"/>
            <a:stCxn id="120840" idx="3"/>
            <a:endCxn id="120855" idx="3"/>
          </p:cNvCxnSpPr>
          <p:nvPr/>
        </p:nvCxnSpPr>
        <p:spPr bwMode="auto">
          <a:xfrm flipV="1">
            <a:off x="4462250" y="4014367"/>
            <a:ext cx="2971173" cy="1510134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8666" name="Rectangle 26"/>
          <p:cNvSpPr>
            <a:spLocks noChangeArrowheads="1"/>
          </p:cNvSpPr>
          <p:nvPr/>
        </p:nvSpPr>
        <p:spPr bwMode="auto">
          <a:xfrm>
            <a:off x="533400" y="5638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latin typeface="Arial" charset="0"/>
              </a:rPr>
              <a:t>Control traffic directs slaves at victim</a:t>
            </a:r>
          </a:p>
        </p:txBody>
      </p:sp>
      <p:sp>
        <p:nvSpPr>
          <p:cNvPr id="1008667" name="Rectangle 27"/>
          <p:cNvSpPr>
            <a:spLocks noChangeArrowheads="1"/>
          </p:cNvSpPr>
          <p:nvPr/>
        </p:nvSpPr>
        <p:spPr bwMode="auto">
          <a:xfrm>
            <a:off x="5486400" y="1524000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src = random</a:t>
            </a:r>
            <a:br>
              <a:rPr lang="en-US"/>
            </a:br>
            <a:r>
              <a:rPr lang="en-US"/>
              <a:t>dst = victim</a:t>
            </a:r>
          </a:p>
        </p:txBody>
      </p:sp>
      <p:sp>
        <p:nvSpPr>
          <p:cNvPr id="1008668" name="Rectangle 28"/>
          <p:cNvSpPr>
            <a:spLocks noChangeArrowheads="1"/>
          </p:cNvSpPr>
          <p:nvPr/>
        </p:nvSpPr>
        <p:spPr bwMode="auto">
          <a:xfrm>
            <a:off x="4876800" y="5562600"/>
            <a:ext cx="388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latin typeface="Arial" charset="0"/>
              </a:rPr>
              <a:t>Slaves send streams of traffic (perhaps spoofed) to victim</a:t>
            </a:r>
          </a:p>
        </p:txBody>
      </p:sp>
    </p:spTree>
    <p:extLst>
      <p:ext uri="{BB962C8B-B14F-4D97-AF65-F5344CB8AC3E}">
        <p14:creationId xmlns:p14="http://schemas.microsoft.com/office/powerpoint/2010/main" val="171211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66" grpId="0"/>
      <p:bldP spid="1008667" grpId="0"/>
      <p:bldP spid="10086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2E053E-FE88-1E48-B3B5-EA1CD7DF6BE9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Very Nasty </a:t>
            </a:r>
            <a:r>
              <a:rPr lang="en-US" dirty="0" err="1">
                <a:latin typeface="Helvetica" charset="0"/>
              </a:rPr>
              <a:t>DoS</a:t>
            </a:r>
            <a:r>
              <a:rPr lang="en-US" dirty="0">
                <a:latin typeface="Helvetica" charset="0"/>
              </a:rPr>
              <a:t> Attack: Reflectors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/>
          <a:lstStyle/>
          <a:p>
            <a:r>
              <a:rPr lang="en-US" sz="2400" i="1" dirty="0">
                <a:latin typeface="Arial" charset="0"/>
              </a:rPr>
              <a:t>Reflection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Cause one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non-compromised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host to help flood another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host A sends DNS request or TCP SYN with source V to server R. </a:t>
            </a:r>
          </a:p>
        </p:txBody>
      </p:sp>
      <p:pic>
        <p:nvPicPr>
          <p:cNvPr id="122884" name="Picture 4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xovpyuu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8150"/>
            <a:ext cx="118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6" descr="sqmowduf[1]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361113" y="3657600"/>
            <a:ext cx="1620837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Reflector (R)</a:t>
            </a:r>
          </a:p>
        </p:txBody>
      </p:sp>
      <p:sp>
        <p:nvSpPr>
          <p:cNvPr id="122888" name="Freeform 8"/>
          <p:cNvSpPr>
            <a:spLocks/>
          </p:cNvSpPr>
          <p:nvPr/>
        </p:nvSpPr>
        <p:spPr bwMode="auto">
          <a:xfrm>
            <a:off x="2438400" y="4019550"/>
            <a:ext cx="4191000" cy="1771650"/>
          </a:xfrm>
          <a:custGeom>
            <a:avLst/>
            <a:gdLst>
              <a:gd name="T0" fmla="*/ 0 w 2250"/>
              <a:gd name="T1" fmla="*/ 784606 h 1409"/>
              <a:gd name="T2" fmla="*/ 407924 w 2250"/>
              <a:gd name="T3" fmla="*/ 403619 h 1409"/>
              <a:gd name="T4" fmla="*/ 985351 w 2250"/>
              <a:gd name="T5" fmla="*/ 44008 h 1409"/>
              <a:gd name="T6" fmla="*/ 2888996 w 2250"/>
              <a:gd name="T7" fmla="*/ 139569 h 1409"/>
              <a:gd name="T8" fmla="*/ 3665728 w 2250"/>
              <a:gd name="T9" fmla="*/ 607315 h 1409"/>
              <a:gd name="T10" fmla="*/ 4096004 w 2250"/>
              <a:gd name="T11" fmla="*/ 1139187 h 1409"/>
              <a:gd name="T12" fmla="*/ 3090164 w 2250"/>
              <a:gd name="T13" fmla="*/ 1652199 h 1409"/>
              <a:gd name="T14" fmla="*/ 1849628 w 2250"/>
              <a:gd name="T15" fmla="*/ 1742730 h 1409"/>
              <a:gd name="T16" fmla="*/ 866140 w 2250"/>
              <a:gd name="T17" fmla="*/ 1705009 h 1409"/>
              <a:gd name="T18" fmla="*/ 189992 w 2250"/>
              <a:gd name="T19" fmla="*/ 1342883 h 1409"/>
              <a:gd name="T20" fmla="*/ 0 w 2250"/>
              <a:gd name="T21" fmla="*/ 784606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3810000" y="4727575"/>
            <a:ext cx="1298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Internet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819150" y="3778250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Attacker (A)</a:t>
            </a: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286000" y="4572000"/>
            <a:ext cx="457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38400" y="4162425"/>
            <a:ext cx="1393825" cy="333375"/>
            <a:chOff x="1632" y="2574"/>
            <a:chExt cx="878" cy="210"/>
          </a:xfrm>
        </p:grpSpPr>
        <p:sp>
          <p:nvSpPr>
            <p:cNvPr id="122895" name="Rectangle 13"/>
            <p:cNvSpPr>
              <a:spLocks noChangeArrowheads="1"/>
            </p:cNvSpPr>
            <p:nvPr/>
          </p:nvSpPr>
          <p:spPr bwMode="auto">
            <a:xfrm>
              <a:off x="1632" y="2574"/>
              <a:ext cx="86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22896" name="Text Box 14"/>
            <p:cNvSpPr txBox="1">
              <a:spLocks noChangeArrowheads="1"/>
            </p:cNvSpPr>
            <p:nvPr/>
          </p:nvSpPr>
          <p:spPr bwMode="auto">
            <a:xfrm>
              <a:off x="2304" y="2574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</a:t>
              </a:r>
            </a:p>
          </p:txBody>
        </p:sp>
        <p:sp>
          <p:nvSpPr>
            <p:cNvPr id="122897" name="Text Box 15"/>
            <p:cNvSpPr txBox="1">
              <a:spLocks noChangeArrowheads="1"/>
            </p:cNvSpPr>
            <p:nvPr/>
          </p:nvSpPr>
          <p:spPr bwMode="auto">
            <a:xfrm>
              <a:off x="2112" y="2574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22898" name="Line 16"/>
            <p:cNvSpPr>
              <a:spLocks noChangeShapeType="1"/>
            </p:cNvSpPr>
            <p:nvPr/>
          </p:nvSpPr>
          <p:spPr bwMode="auto">
            <a:xfrm>
              <a:off x="2304" y="257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22899" name="Line 17"/>
            <p:cNvSpPr>
              <a:spLocks noChangeShapeType="1"/>
            </p:cNvSpPr>
            <p:nvPr/>
          </p:nvSpPr>
          <p:spPr bwMode="auto">
            <a:xfrm>
              <a:off x="2112" y="257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22893" name="Text Box 18"/>
          <p:cNvSpPr txBox="1">
            <a:spLocks noChangeArrowheads="1"/>
          </p:cNvSpPr>
          <p:nvPr/>
        </p:nvSpPr>
        <p:spPr bwMode="auto">
          <a:xfrm>
            <a:off x="3048000" y="5943600"/>
            <a:ext cx="1281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Victim (V)</a:t>
            </a:r>
          </a:p>
        </p:txBody>
      </p:sp>
      <p:sp>
        <p:nvSpPr>
          <p:cNvPr id="122894" name="Rectangle 19"/>
          <p:cNvSpPr>
            <a:spLocks noChangeArrowheads="1"/>
          </p:cNvSpPr>
          <p:nvPr/>
        </p:nvSpPr>
        <p:spPr bwMode="auto">
          <a:xfrm>
            <a:off x="7083425" y="4445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0.34045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9161EA-DD7A-B44B-80EA-96ABCA416D56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124932" name="Picture 4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5" descr="xovpyuu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8150"/>
            <a:ext cx="118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6" descr="sqmowduf[1]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361113" y="3657600"/>
            <a:ext cx="1620837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Reflector (R)</a:t>
            </a:r>
          </a:p>
        </p:txBody>
      </p:sp>
      <p:sp>
        <p:nvSpPr>
          <p:cNvPr id="124936" name="Freeform 8"/>
          <p:cNvSpPr>
            <a:spLocks/>
          </p:cNvSpPr>
          <p:nvPr/>
        </p:nvSpPr>
        <p:spPr bwMode="auto">
          <a:xfrm>
            <a:off x="2438400" y="4019550"/>
            <a:ext cx="4191000" cy="1771650"/>
          </a:xfrm>
          <a:custGeom>
            <a:avLst/>
            <a:gdLst>
              <a:gd name="T0" fmla="*/ 0 w 2250"/>
              <a:gd name="T1" fmla="*/ 784606 h 1409"/>
              <a:gd name="T2" fmla="*/ 407924 w 2250"/>
              <a:gd name="T3" fmla="*/ 403619 h 1409"/>
              <a:gd name="T4" fmla="*/ 985351 w 2250"/>
              <a:gd name="T5" fmla="*/ 44008 h 1409"/>
              <a:gd name="T6" fmla="*/ 2888996 w 2250"/>
              <a:gd name="T7" fmla="*/ 139569 h 1409"/>
              <a:gd name="T8" fmla="*/ 3665728 w 2250"/>
              <a:gd name="T9" fmla="*/ 607315 h 1409"/>
              <a:gd name="T10" fmla="*/ 4096004 w 2250"/>
              <a:gd name="T11" fmla="*/ 1139187 h 1409"/>
              <a:gd name="T12" fmla="*/ 3090164 w 2250"/>
              <a:gd name="T13" fmla="*/ 1652199 h 1409"/>
              <a:gd name="T14" fmla="*/ 1849628 w 2250"/>
              <a:gd name="T15" fmla="*/ 1742730 h 1409"/>
              <a:gd name="T16" fmla="*/ 866140 w 2250"/>
              <a:gd name="T17" fmla="*/ 1705009 h 1409"/>
              <a:gd name="T18" fmla="*/ 189992 w 2250"/>
              <a:gd name="T19" fmla="*/ 1342883 h 1409"/>
              <a:gd name="T20" fmla="*/ 0 w 2250"/>
              <a:gd name="T21" fmla="*/ 784606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810000" y="4727575"/>
            <a:ext cx="1298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Internet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819150" y="3778250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Attacker (A)</a:t>
            </a:r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286000" y="4572000"/>
            <a:ext cx="457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>
            <a:off x="4724400" y="4800600"/>
            <a:ext cx="2133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05600" y="4924425"/>
            <a:ext cx="1371600" cy="333375"/>
            <a:chOff x="4224" y="3168"/>
            <a:chExt cx="864" cy="210"/>
          </a:xfrm>
        </p:grpSpPr>
        <p:sp>
          <p:nvSpPr>
            <p:cNvPr id="124943" name="Rectangle 14"/>
            <p:cNvSpPr>
              <a:spLocks noChangeArrowheads="1"/>
            </p:cNvSpPr>
            <p:nvPr/>
          </p:nvSpPr>
          <p:spPr bwMode="auto">
            <a:xfrm flipH="1">
              <a:off x="4224" y="3168"/>
              <a:ext cx="86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24944" name="Text Box 15"/>
            <p:cNvSpPr txBox="1">
              <a:spLocks noChangeArrowheads="1"/>
            </p:cNvSpPr>
            <p:nvPr/>
          </p:nvSpPr>
          <p:spPr bwMode="auto">
            <a:xfrm flipH="1">
              <a:off x="4224" y="3168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24945" name="Text Box 16"/>
            <p:cNvSpPr txBox="1">
              <a:spLocks noChangeArrowheads="1"/>
            </p:cNvSpPr>
            <p:nvPr/>
          </p:nvSpPr>
          <p:spPr bwMode="auto">
            <a:xfrm flipH="1">
              <a:off x="4402" y="3168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</a:t>
              </a:r>
            </a:p>
          </p:txBody>
        </p:sp>
        <p:sp>
          <p:nvSpPr>
            <p:cNvPr id="124946" name="Line 17"/>
            <p:cNvSpPr>
              <a:spLocks noChangeShapeType="1"/>
            </p:cNvSpPr>
            <p:nvPr/>
          </p:nvSpPr>
          <p:spPr bwMode="auto">
            <a:xfrm flipH="1">
              <a:off x="441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24947" name="Line 18"/>
            <p:cNvSpPr>
              <a:spLocks noChangeShapeType="1"/>
            </p:cNvSpPr>
            <p:nvPr/>
          </p:nvSpPr>
          <p:spPr bwMode="auto">
            <a:xfrm flipH="1">
              <a:off x="4608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24942" name="Text Box 19"/>
          <p:cNvSpPr txBox="1">
            <a:spLocks noChangeArrowheads="1"/>
          </p:cNvSpPr>
          <p:nvPr/>
        </p:nvSpPr>
        <p:spPr bwMode="auto">
          <a:xfrm>
            <a:off x="3048000" y="5943600"/>
            <a:ext cx="1281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Victim (V)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04800" y="3810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Tahom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charset="0"/>
              </a:defRPr>
            </a:lvl9pPr>
          </a:lstStyle>
          <a:p>
            <a:r>
              <a:rPr lang="en-US" dirty="0" smtClean="0">
                <a:latin typeface="Helvetica" charset="0"/>
              </a:rPr>
              <a:t>Very Nasty </a:t>
            </a:r>
            <a:r>
              <a:rPr lang="en-US" dirty="0" err="1" smtClean="0">
                <a:latin typeface="Helvetica" charset="0"/>
              </a:rPr>
              <a:t>DoS</a:t>
            </a:r>
            <a:r>
              <a:rPr lang="en-US" dirty="0" smtClean="0">
                <a:latin typeface="Helvetica" charset="0"/>
              </a:rPr>
              <a:t> Attack: Reflectors</a:t>
            </a:r>
            <a:endParaRPr lang="en-US" dirty="0">
              <a:latin typeface="Helvetica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Tahom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Tahom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Tahom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Tahom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Tahom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dirty="0" smtClean="0">
                <a:latin typeface="Arial" charset="0"/>
              </a:rPr>
              <a:t>Reflection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Cause one 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non-compromised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host to help flood another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E.g., host A sends DNS request or TCP SYN with source V to server R.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4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3333 0.1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9114EB8-57EB-B143-B041-F6229E2BC80E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r>
              <a:rPr lang="en-US" i="1">
                <a:latin typeface="Helvetica" charset="0"/>
              </a:rPr>
              <a:t>Diffuse</a:t>
            </a:r>
            <a:r>
              <a:rPr lang="en-US">
                <a:latin typeface="Helvetica" charset="0"/>
              </a:rPr>
              <a:t> DDoS: Reflector Attack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457200" y="3733800"/>
            <a:ext cx="1219200" cy="685800"/>
            <a:chOff x="432" y="2352"/>
            <a:chExt cx="768" cy="432"/>
          </a:xfrm>
        </p:grpSpPr>
        <p:sp>
          <p:nvSpPr>
            <p:cNvPr id="127062" name="Oval 4"/>
            <p:cNvSpPr>
              <a:spLocks noChangeArrowheads="1"/>
            </p:cNvSpPr>
            <p:nvPr/>
          </p:nvSpPr>
          <p:spPr bwMode="auto">
            <a:xfrm>
              <a:off x="432" y="2352"/>
              <a:ext cx="768" cy="432"/>
            </a:xfrm>
            <a:prstGeom prst="ellipse">
              <a:avLst/>
            </a:prstGeom>
            <a:solidFill>
              <a:srgbClr val="0000FF">
                <a:alpha val="63921"/>
              </a:srgb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3" name="Rectangle 5"/>
            <p:cNvSpPr>
              <a:spLocks noChangeArrowheads="1"/>
            </p:cNvSpPr>
            <p:nvPr/>
          </p:nvSpPr>
          <p:spPr bwMode="auto">
            <a:xfrm>
              <a:off x="470" y="2443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Master</a:t>
              </a:r>
            </a:p>
          </p:txBody>
        </p:sp>
      </p:grpSp>
      <p:grpSp>
        <p:nvGrpSpPr>
          <p:cNvPr id="126980" name="Group 6"/>
          <p:cNvGrpSpPr>
            <a:grpSpLocks/>
          </p:cNvGrpSpPr>
          <p:nvPr/>
        </p:nvGrpSpPr>
        <p:grpSpPr bwMode="auto">
          <a:xfrm>
            <a:off x="1981200" y="1981200"/>
            <a:ext cx="1250950" cy="685800"/>
            <a:chOff x="2112" y="1152"/>
            <a:chExt cx="788" cy="432"/>
          </a:xfrm>
        </p:grpSpPr>
        <p:sp>
          <p:nvSpPr>
            <p:cNvPr id="127060" name="Oval 7"/>
            <p:cNvSpPr>
              <a:spLocks noChangeArrowheads="1"/>
            </p:cNvSpPr>
            <p:nvPr/>
          </p:nvSpPr>
          <p:spPr bwMode="auto">
            <a:xfrm>
              <a:off x="2122" y="1152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1" name="Rectangle 8"/>
            <p:cNvSpPr>
              <a:spLocks noChangeArrowheads="1"/>
            </p:cNvSpPr>
            <p:nvPr/>
          </p:nvSpPr>
          <p:spPr bwMode="auto">
            <a:xfrm>
              <a:off x="2112" y="1243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Slave 1</a:t>
              </a:r>
            </a:p>
          </p:txBody>
        </p:sp>
      </p:grpSp>
      <p:sp>
        <p:nvSpPr>
          <p:cNvPr id="126981" name="Oval 9"/>
          <p:cNvSpPr>
            <a:spLocks noChangeArrowheads="1"/>
          </p:cNvSpPr>
          <p:nvPr/>
        </p:nvSpPr>
        <p:spPr bwMode="auto">
          <a:xfrm>
            <a:off x="1844675" y="3970338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Rectangle 10"/>
          <p:cNvSpPr>
            <a:spLocks noChangeArrowheads="1"/>
          </p:cNvSpPr>
          <p:nvPr/>
        </p:nvSpPr>
        <p:spPr bwMode="auto">
          <a:xfrm>
            <a:off x="1828800" y="411480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3</a:t>
            </a:r>
          </a:p>
        </p:txBody>
      </p:sp>
      <p:sp>
        <p:nvSpPr>
          <p:cNvPr id="126983" name="Oval 11"/>
          <p:cNvSpPr>
            <a:spLocks noChangeArrowheads="1"/>
          </p:cNvSpPr>
          <p:nvPr/>
        </p:nvSpPr>
        <p:spPr bwMode="auto">
          <a:xfrm>
            <a:off x="2133600" y="5189538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Rectangle 12"/>
          <p:cNvSpPr>
            <a:spLocks noChangeArrowheads="1"/>
          </p:cNvSpPr>
          <p:nvPr/>
        </p:nvSpPr>
        <p:spPr bwMode="auto">
          <a:xfrm>
            <a:off x="2133600" y="533400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4</a:t>
            </a:r>
          </a:p>
        </p:txBody>
      </p:sp>
      <p:grpSp>
        <p:nvGrpSpPr>
          <p:cNvPr id="126985" name="Group 13"/>
          <p:cNvGrpSpPr>
            <a:grpSpLocks/>
          </p:cNvGrpSpPr>
          <p:nvPr/>
        </p:nvGrpSpPr>
        <p:grpSpPr bwMode="auto">
          <a:xfrm>
            <a:off x="2209800" y="2819400"/>
            <a:ext cx="1250950" cy="685800"/>
            <a:chOff x="1680" y="1685"/>
            <a:chExt cx="788" cy="432"/>
          </a:xfrm>
        </p:grpSpPr>
        <p:sp>
          <p:nvSpPr>
            <p:cNvPr id="127058" name="Oval 14"/>
            <p:cNvSpPr>
              <a:spLocks noChangeArrowheads="1"/>
            </p:cNvSpPr>
            <p:nvPr/>
          </p:nvSpPr>
          <p:spPr bwMode="auto">
            <a:xfrm>
              <a:off x="1690" y="1685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9" name="Rectangle 15"/>
            <p:cNvSpPr>
              <a:spLocks noChangeArrowheads="1"/>
            </p:cNvSpPr>
            <p:nvPr/>
          </p:nvSpPr>
          <p:spPr bwMode="auto">
            <a:xfrm>
              <a:off x="1680" y="1776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Slave 2</a:t>
              </a:r>
            </a:p>
          </p:txBody>
        </p:sp>
      </p:grpSp>
      <p:cxnSp>
        <p:nvCxnSpPr>
          <p:cNvPr id="1014800" name="AutoShape 16"/>
          <p:cNvCxnSpPr>
            <a:cxnSpLocks noChangeShapeType="1"/>
            <a:stCxn id="127062" idx="0"/>
            <a:endCxn id="127061" idx="1"/>
          </p:cNvCxnSpPr>
          <p:nvPr/>
        </p:nvCxnSpPr>
        <p:spPr bwMode="auto">
          <a:xfrm rot="-5400000">
            <a:off x="819150" y="2571750"/>
            <a:ext cx="1409700" cy="9144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01" name="AutoShape 17"/>
          <p:cNvCxnSpPr>
            <a:cxnSpLocks noChangeShapeType="1"/>
            <a:stCxn id="127062" idx="6"/>
            <a:endCxn id="127059" idx="1"/>
          </p:cNvCxnSpPr>
          <p:nvPr/>
        </p:nvCxnSpPr>
        <p:spPr bwMode="auto">
          <a:xfrm flipV="1">
            <a:off x="1676400" y="3162300"/>
            <a:ext cx="533400" cy="914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02" name="AutoShape 18"/>
          <p:cNvCxnSpPr>
            <a:cxnSpLocks noChangeShapeType="1"/>
            <a:stCxn id="127062" idx="5"/>
            <a:endCxn id="126981" idx="3"/>
          </p:cNvCxnSpPr>
          <p:nvPr/>
        </p:nvCxnSpPr>
        <p:spPr bwMode="auto">
          <a:xfrm rot="16200000" flipH="1">
            <a:off x="1642269" y="4175919"/>
            <a:ext cx="236537" cy="523875"/>
          </a:xfrm>
          <a:prstGeom prst="curvedConnector3">
            <a:avLst>
              <a:gd name="adj1" fmla="val 23892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03" name="AutoShape 19"/>
          <p:cNvCxnSpPr>
            <a:cxnSpLocks noChangeShapeType="1"/>
            <a:stCxn id="127062" idx="4"/>
            <a:endCxn id="126984" idx="1"/>
          </p:cNvCxnSpPr>
          <p:nvPr/>
        </p:nvCxnSpPr>
        <p:spPr bwMode="auto">
          <a:xfrm rot="16200000" flipH="1">
            <a:off x="1043781" y="4442619"/>
            <a:ext cx="1112838" cy="10668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6990" name="Group 20"/>
          <p:cNvGrpSpPr>
            <a:grpSpLocks/>
          </p:cNvGrpSpPr>
          <p:nvPr/>
        </p:nvGrpSpPr>
        <p:grpSpPr bwMode="auto">
          <a:xfrm>
            <a:off x="7620000" y="3429000"/>
            <a:ext cx="1219200" cy="685800"/>
            <a:chOff x="4570" y="2160"/>
            <a:chExt cx="768" cy="432"/>
          </a:xfrm>
        </p:grpSpPr>
        <p:sp>
          <p:nvSpPr>
            <p:cNvPr id="127056" name="Oval 21"/>
            <p:cNvSpPr>
              <a:spLocks noChangeArrowheads="1"/>
            </p:cNvSpPr>
            <p:nvPr/>
          </p:nvSpPr>
          <p:spPr bwMode="auto">
            <a:xfrm>
              <a:off x="4570" y="2160"/>
              <a:ext cx="768" cy="432"/>
            </a:xfrm>
            <a:prstGeom prst="ellipse">
              <a:avLst/>
            </a:prstGeom>
            <a:solidFill>
              <a:schemeClr val="accent1">
                <a:alpha val="87842"/>
              </a:schemeClr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7" name="Rectangle 22"/>
            <p:cNvSpPr>
              <a:spLocks noChangeArrowheads="1"/>
            </p:cNvSpPr>
            <p:nvPr/>
          </p:nvSpPr>
          <p:spPr bwMode="auto">
            <a:xfrm>
              <a:off x="4608" y="22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Victim</a:t>
              </a:r>
            </a:p>
          </p:txBody>
        </p:sp>
      </p:grpSp>
      <p:sp>
        <p:nvSpPr>
          <p:cNvPr id="1014807" name="Rectangle 23"/>
          <p:cNvSpPr>
            <a:spLocks noChangeArrowheads="1"/>
          </p:cNvSpPr>
          <p:nvPr/>
        </p:nvSpPr>
        <p:spPr bwMode="auto">
          <a:xfrm>
            <a:off x="533400" y="594360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latin typeface="Arial" charset="0"/>
              </a:rPr>
              <a:t>Control traffic directs slaves at victim &amp; reflectors</a:t>
            </a:r>
          </a:p>
        </p:txBody>
      </p:sp>
      <p:sp>
        <p:nvSpPr>
          <p:cNvPr id="1014808" name="Rectangle 24"/>
          <p:cNvSpPr>
            <a:spLocks noChangeArrowheads="1"/>
          </p:cNvSpPr>
          <p:nvPr/>
        </p:nvSpPr>
        <p:spPr bwMode="auto">
          <a:xfrm>
            <a:off x="457200" y="1219200"/>
            <a:ext cx="368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ヒラギノ角ゴ Pro W3" charset="0"/>
              </a:rPr>
              <a:t>Request: </a:t>
            </a:r>
            <a:r>
              <a:rPr lang="en-US" sz="1800"/>
              <a:t>src = victim</a:t>
            </a:r>
            <a:br>
              <a:rPr lang="en-US" sz="1800"/>
            </a:br>
            <a:r>
              <a:rPr lang="en-US" sz="1800"/>
              <a:t>        dst = reflector</a:t>
            </a:r>
          </a:p>
        </p:txBody>
      </p:sp>
      <p:sp>
        <p:nvSpPr>
          <p:cNvPr id="1014809" name="Rectangle 25"/>
          <p:cNvSpPr>
            <a:spLocks noChangeArrowheads="1"/>
          </p:cNvSpPr>
          <p:nvPr/>
        </p:nvSpPr>
        <p:spPr bwMode="auto">
          <a:xfrm>
            <a:off x="4724400" y="6096000"/>
            <a:ext cx="4114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Reflectors send streams of non-spoofed but unsolicited traffic to victim</a:t>
            </a:r>
          </a:p>
        </p:txBody>
      </p:sp>
      <p:grpSp>
        <p:nvGrpSpPr>
          <p:cNvPr id="126994" name="Group 26"/>
          <p:cNvGrpSpPr>
            <a:grpSpLocks/>
          </p:cNvGrpSpPr>
          <p:nvPr/>
        </p:nvGrpSpPr>
        <p:grpSpPr bwMode="auto">
          <a:xfrm>
            <a:off x="4191000" y="1295400"/>
            <a:ext cx="1219200" cy="685800"/>
            <a:chOff x="2458" y="912"/>
            <a:chExt cx="768" cy="432"/>
          </a:xfrm>
        </p:grpSpPr>
        <p:sp>
          <p:nvSpPr>
            <p:cNvPr id="127054" name="Oval 27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5" name="Rectangle 28"/>
            <p:cNvSpPr>
              <a:spLocks noChangeArrowheads="1"/>
            </p:cNvSpPr>
            <p:nvPr/>
          </p:nvSpPr>
          <p:spPr bwMode="auto">
            <a:xfrm>
              <a:off x="2508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</a:t>
              </a:r>
            </a:p>
          </p:txBody>
        </p:sp>
      </p:grpSp>
      <p:grpSp>
        <p:nvGrpSpPr>
          <p:cNvPr id="126995" name="Group 29"/>
          <p:cNvGrpSpPr>
            <a:grpSpLocks/>
          </p:cNvGrpSpPr>
          <p:nvPr/>
        </p:nvGrpSpPr>
        <p:grpSpPr bwMode="auto">
          <a:xfrm>
            <a:off x="5181600" y="4724400"/>
            <a:ext cx="1219200" cy="685800"/>
            <a:chOff x="2458" y="912"/>
            <a:chExt cx="768" cy="432"/>
          </a:xfrm>
        </p:grpSpPr>
        <p:sp>
          <p:nvSpPr>
            <p:cNvPr id="127052" name="Oval 30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3" name="Rectangle 31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9</a:t>
              </a:r>
            </a:p>
          </p:txBody>
        </p:sp>
      </p:grpSp>
      <p:grpSp>
        <p:nvGrpSpPr>
          <p:cNvPr id="126996" name="Group 32"/>
          <p:cNvGrpSpPr>
            <a:grpSpLocks/>
          </p:cNvGrpSpPr>
          <p:nvPr/>
        </p:nvGrpSpPr>
        <p:grpSpPr bwMode="auto">
          <a:xfrm>
            <a:off x="7162800" y="1752600"/>
            <a:ext cx="1225550" cy="685800"/>
            <a:chOff x="2458" y="912"/>
            <a:chExt cx="772" cy="432"/>
          </a:xfrm>
        </p:grpSpPr>
        <p:sp>
          <p:nvSpPr>
            <p:cNvPr id="127050" name="Oval 33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1" name="Rectangle 34"/>
            <p:cNvSpPr>
              <a:spLocks noChangeArrowheads="1"/>
            </p:cNvSpPr>
            <p:nvPr/>
          </p:nvSpPr>
          <p:spPr bwMode="auto">
            <a:xfrm>
              <a:off x="2513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4</a:t>
              </a:r>
            </a:p>
          </p:txBody>
        </p:sp>
      </p:grpSp>
      <p:grpSp>
        <p:nvGrpSpPr>
          <p:cNvPr id="126997" name="Group 35"/>
          <p:cNvGrpSpPr>
            <a:grpSpLocks/>
          </p:cNvGrpSpPr>
          <p:nvPr/>
        </p:nvGrpSpPr>
        <p:grpSpPr bwMode="auto">
          <a:xfrm>
            <a:off x="4495800" y="2438400"/>
            <a:ext cx="1220788" cy="685800"/>
            <a:chOff x="2458" y="912"/>
            <a:chExt cx="769" cy="432"/>
          </a:xfrm>
        </p:grpSpPr>
        <p:sp>
          <p:nvSpPr>
            <p:cNvPr id="127048" name="Oval 36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9" name="Rectangle 37"/>
            <p:cNvSpPr>
              <a:spLocks noChangeArrowheads="1"/>
            </p:cNvSpPr>
            <p:nvPr/>
          </p:nvSpPr>
          <p:spPr bwMode="auto">
            <a:xfrm>
              <a:off x="2510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2</a:t>
              </a:r>
            </a:p>
          </p:txBody>
        </p:sp>
      </p:grpSp>
      <p:grpSp>
        <p:nvGrpSpPr>
          <p:cNvPr id="126998" name="Group 38"/>
          <p:cNvGrpSpPr>
            <a:grpSpLocks/>
          </p:cNvGrpSpPr>
          <p:nvPr/>
        </p:nvGrpSpPr>
        <p:grpSpPr bwMode="auto">
          <a:xfrm>
            <a:off x="5715000" y="1600200"/>
            <a:ext cx="1219200" cy="685800"/>
            <a:chOff x="2458" y="912"/>
            <a:chExt cx="768" cy="432"/>
          </a:xfrm>
        </p:grpSpPr>
        <p:sp>
          <p:nvSpPr>
            <p:cNvPr id="127046" name="Oval 39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7" name="Rectangle 40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3</a:t>
              </a:r>
            </a:p>
          </p:txBody>
        </p:sp>
      </p:grpSp>
      <p:grpSp>
        <p:nvGrpSpPr>
          <p:cNvPr id="126999" name="Group 41"/>
          <p:cNvGrpSpPr>
            <a:grpSpLocks/>
          </p:cNvGrpSpPr>
          <p:nvPr/>
        </p:nvGrpSpPr>
        <p:grpSpPr bwMode="auto">
          <a:xfrm>
            <a:off x="5943600" y="2590800"/>
            <a:ext cx="1222375" cy="685800"/>
            <a:chOff x="2458" y="912"/>
            <a:chExt cx="770" cy="432"/>
          </a:xfrm>
        </p:grpSpPr>
        <p:sp>
          <p:nvSpPr>
            <p:cNvPr id="127044" name="Oval 42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Rectangle 43"/>
            <p:cNvSpPr>
              <a:spLocks noChangeArrowheads="1"/>
            </p:cNvSpPr>
            <p:nvPr/>
          </p:nvSpPr>
          <p:spPr bwMode="auto">
            <a:xfrm>
              <a:off x="2511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5</a:t>
              </a:r>
            </a:p>
          </p:txBody>
        </p:sp>
      </p:grpSp>
      <p:grpSp>
        <p:nvGrpSpPr>
          <p:cNvPr id="127000" name="Group 44"/>
          <p:cNvGrpSpPr>
            <a:grpSpLocks/>
          </p:cNvGrpSpPr>
          <p:nvPr/>
        </p:nvGrpSpPr>
        <p:grpSpPr bwMode="auto">
          <a:xfrm>
            <a:off x="4191000" y="3276600"/>
            <a:ext cx="1220788" cy="685800"/>
            <a:chOff x="2458" y="912"/>
            <a:chExt cx="769" cy="432"/>
          </a:xfrm>
        </p:grpSpPr>
        <p:sp>
          <p:nvSpPr>
            <p:cNvPr id="127042" name="Oval 45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3" name="Rectangle 46"/>
            <p:cNvSpPr>
              <a:spLocks noChangeArrowheads="1"/>
            </p:cNvSpPr>
            <p:nvPr/>
          </p:nvSpPr>
          <p:spPr bwMode="auto">
            <a:xfrm>
              <a:off x="2510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6</a:t>
              </a:r>
            </a:p>
          </p:txBody>
        </p:sp>
      </p:grpSp>
      <p:grpSp>
        <p:nvGrpSpPr>
          <p:cNvPr id="127001" name="Group 47"/>
          <p:cNvGrpSpPr>
            <a:grpSpLocks/>
          </p:cNvGrpSpPr>
          <p:nvPr/>
        </p:nvGrpSpPr>
        <p:grpSpPr bwMode="auto">
          <a:xfrm>
            <a:off x="5486400" y="3581400"/>
            <a:ext cx="1222375" cy="685800"/>
            <a:chOff x="2458" y="912"/>
            <a:chExt cx="770" cy="432"/>
          </a:xfrm>
        </p:grpSpPr>
        <p:sp>
          <p:nvSpPr>
            <p:cNvPr id="127040" name="Oval 48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1" name="Rectangle 49"/>
            <p:cNvSpPr>
              <a:spLocks noChangeArrowheads="1"/>
            </p:cNvSpPr>
            <p:nvPr/>
          </p:nvSpPr>
          <p:spPr bwMode="auto">
            <a:xfrm>
              <a:off x="2511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7</a:t>
              </a:r>
            </a:p>
          </p:txBody>
        </p:sp>
      </p:grpSp>
      <p:grpSp>
        <p:nvGrpSpPr>
          <p:cNvPr id="127002" name="Group 50"/>
          <p:cNvGrpSpPr>
            <a:grpSpLocks/>
          </p:cNvGrpSpPr>
          <p:nvPr/>
        </p:nvGrpSpPr>
        <p:grpSpPr bwMode="auto">
          <a:xfrm>
            <a:off x="6477000" y="4572000"/>
            <a:ext cx="1270000" cy="685800"/>
            <a:chOff x="2458" y="912"/>
            <a:chExt cx="800" cy="432"/>
          </a:xfrm>
        </p:grpSpPr>
        <p:sp>
          <p:nvSpPr>
            <p:cNvPr id="127038" name="Oval 51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9" name="Rectangle 52"/>
            <p:cNvSpPr>
              <a:spLocks noChangeArrowheads="1"/>
            </p:cNvSpPr>
            <p:nvPr/>
          </p:nvSpPr>
          <p:spPr bwMode="auto">
            <a:xfrm>
              <a:off x="2477" y="1021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11</a:t>
              </a:r>
            </a:p>
          </p:txBody>
        </p:sp>
      </p:grpSp>
      <p:grpSp>
        <p:nvGrpSpPr>
          <p:cNvPr id="127003" name="Group 53"/>
          <p:cNvGrpSpPr>
            <a:grpSpLocks/>
          </p:cNvGrpSpPr>
          <p:nvPr/>
        </p:nvGrpSpPr>
        <p:grpSpPr bwMode="auto">
          <a:xfrm>
            <a:off x="3886200" y="4343400"/>
            <a:ext cx="1219200" cy="685800"/>
            <a:chOff x="2458" y="912"/>
            <a:chExt cx="768" cy="432"/>
          </a:xfrm>
        </p:grpSpPr>
        <p:sp>
          <p:nvSpPr>
            <p:cNvPr id="127036" name="Oval 54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7" name="Rectangle 55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8</a:t>
              </a:r>
            </a:p>
          </p:txBody>
        </p:sp>
      </p:grpSp>
      <p:grpSp>
        <p:nvGrpSpPr>
          <p:cNvPr id="127004" name="Group 56"/>
          <p:cNvGrpSpPr>
            <a:grpSpLocks/>
          </p:cNvGrpSpPr>
          <p:nvPr/>
        </p:nvGrpSpPr>
        <p:grpSpPr bwMode="auto">
          <a:xfrm>
            <a:off x="4191000" y="5410200"/>
            <a:ext cx="1270000" cy="685800"/>
            <a:chOff x="2458" y="912"/>
            <a:chExt cx="800" cy="432"/>
          </a:xfrm>
        </p:grpSpPr>
        <p:sp>
          <p:nvSpPr>
            <p:cNvPr id="127034" name="Oval 57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5" name="Rectangle 58"/>
            <p:cNvSpPr>
              <a:spLocks noChangeArrowheads="1"/>
            </p:cNvSpPr>
            <p:nvPr/>
          </p:nvSpPr>
          <p:spPr bwMode="auto">
            <a:xfrm>
              <a:off x="2477" y="1021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10</a:t>
              </a:r>
            </a:p>
          </p:txBody>
        </p:sp>
      </p:grpSp>
      <p:cxnSp>
        <p:nvCxnSpPr>
          <p:cNvPr id="1014843" name="AutoShape 59"/>
          <p:cNvCxnSpPr>
            <a:cxnSpLocks noChangeShapeType="1"/>
            <a:stCxn id="127050" idx="4"/>
            <a:endCxn id="127056" idx="0"/>
          </p:cNvCxnSpPr>
          <p:nvPr/>
        </p:nvCxnSpPr>
        <p:spPr bwMode="auto">
          <a:xfrm rot="16200000" flipH="1">
            <a:off x="7512843" y="2697957"/>
            <a:ext cx="976313" cy="457200"/>
          </a:xfrm>
          <a:prstGeom prst="curvedConnector3">
            <a:avLst>
              <a:gd name="adj1" fmla="val 5073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44" name="AutoShape 60"/>
          <p:cNvCxnSpPr>
            <a:cxnSpLocks noChangeShapeType="1"/>
            <a:stCxn id="127045" idx="3"/>
            <a:endCxn id="127056" idx="1"/>
          </p:cNvCxnSpPr>
          <p:nvPr/>
        </p:nvCxnSpPr>
        <p:spPr bwMode="auto">
          <a:xfrm>
            <a:off x="7165975" y="2932113"/>
            <a:ext cx="631825" cy="5826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45" name="AutoShape 61"/>
          <p:cNvCxnSpPr>
            <a:cxnSpLocks noChangeShapeType="1"/>
            <a:stCxn id="127046" idx="5"/>
            <a:endCxn id="127056" idx="1"/>
          </p:cNvCxnSpPr>
          <p:nvPr/>
        </p:nvCxnSpPr>
        <p:spPr bwMode="auto">
          <a:xfrm rot="16200000" flipH="1">
            <a:off x="6612731" y="2329657"/>
            <a:ext cx="1328737" cy="1041400"/>
          </a:xfrm>
          <a:prstGeom prst="curvedConnector3">
            <a:avLst>
              <a:gd name="adj1" fmla="val 5053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46" name="AutoShape 62"/>
          <p:cNvCxnSpPr>
            <a:cxnSpLocks noChangeShapeType="1"/>
            <a:stCxn id="127055" idx="3"/>
            <a:endCxn id="127057" idx="1"/>
          </p:cNvCxnSpPr>
          <p:nvPr/>
        </p:nvCxnSpPr>
        <p:spPr bwMode="auto">
          <a:xfrm>
            <a:off x="5408613" y="1636713"/>
            <a:ext cx="2271712" cy="2135187"/>
          </a:xfrm>
          <a:prstGeom prst="curvedConnector3">
            <a:avLst>
              <a:gd name="adj1" fmla="val 4996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47" name="AutoShape 63"/>
          <p:cNvCxnSpPr>
            <a:cxnSpLocks noChangeShapeType="1"/>
            <a:stCxn id="127048" idx="5"/>
            <a:endCxn id="127057" idx="1"/>
          </p:cNvCxnSpPr>
          <p:nvPr/>
        </p:nvCxnSpPr>
        <p:spPr bwMode="auto">
          <a:xfrm rot="16200000" flipH="1">
            <a:off x="6234907" y="2326481"/>
            <a:ext cx="747712" cy="21431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48" name="AutoShape 64"/>
          <p:cNvCxnSpPr>
            <a:cxnSpLocks noChangeShapeType="1"/>
            <a:stCxn id="127043" idx="3"/>
            <a:endCxn id="127056" idx="0"/>
          </p:cNvCxnSpPr>
          <p:nvPr/>
        </p:nvCxnSpPr>
        <p:spPr bwMode="auto">
          <a:xfrm flipV="1">
            <a:off x="5411788" y="3414713"/>
            <a:ext cx="2817812" cy="203200"/>
          </a:xfrm>
          <a:prstGeom prst="curvedConnector4">
            <a:avLst>
              <a:gd name="adj1" fmla="val 39153"/>
              <a:gd name="adj2" fmla="val 20546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49" name="AutoShape 65"/>
          <p:cNvCxnSpPr>
            <a:cxnSpLocks noChangeShapeType="1"/>
            <a:stCxn id="127041" idx="3"/>
            <a:endCxn id="127056" idx="3"/>
          </p:cNvCxnSpPr>
          <p:nvPr/>
        </p:nvCxnSpPr>
        <p:spPr bwMode="auto">
          <a:xfrm>
            <a:off x="6708775" y="3922713"/>
            <a:ext cx="1089025" cy="106362"/>
          </a:xfrm>
          <a:prstGeom prst="curvedConnector4">
            <a:avLst>
              <a:gd name="adj1" fmla="val 41838"/>
              <a:gd name="adj2" fmla="val 39552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50" name="AutoShape 66"/>
          <p:cNvCxnSpPr>
            <a:cxnSpLocks noChangeShapeType="1"/>
            <a:stCxn id="127037" idx="3"/>
            <a:endCxn id="127056" idx="3"/>
          </p:cNvCxnSpPr>
          <p:nvPr/>
        </p:nvCxnSpPr>
        <p:spPr bwMode="auto">
          <a:xfrm flipV="1">
            <a:off x="5105400" y="4029075"/>
            <a:ext cx="2692400" cy="6556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51" name="AutoShape 67"/>
          <p:cNvCxnSpPr>
            <a:cxnSpLocks noChangeShapeType="1"/>
            <a:stCxn id="127039" idx="3"/>
            <a:endCxn id="127056" idx="4"/>
          </p:cNvCxnSpPr>
          <p:nvPr/>
        </p:nvCxnSpPr>
        <p:spPr bwMode="auto">
          <a:xfrm flipV="1">
            <a:off x="7747000" y="4129088"/>
            <a:ext cx="482600" cy="7842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52" name="AutoShape 68"/>
          <p:cNvCxnSpPr>
            <a:cxnSpLocks noChangeShapeType="1"/>
            <a:stCxn id="127052" idx="5"/>
            <a:endCxn id="127056" idx="5"/>
          </p:cNvCxnSpPr>
          <p:nvPr/>
        </p:nvCxnSpPr>
        <p:spPr bwMode="auto">
          <a:xfrm rot="5400000" flipH="1" flipV="1">
            <a:off x="6801643" y="3450432"/>
            <a:ext cx="1281113" cy="2438400"/>
          </a:xfrm>
          <a:prstGeom prst="curvedConnector3">
            <a:avLst>
              <a:gd name="adj1" fmla="val -2565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853" name="AutoShape 69"/>
          <p:cNvCxnSpPr>
            <a:cxnSpLocks noChangeShapeType="1"/>
            <a:stCxn id="127035" idx="3"/>
            <a:endCxn id="127056" idx="5"/>
          </p:cNvCxnSpPr>
          <p:nvPr/>
        </p:nvCxnSpPr>
        <p:spPr bwMode="auto">
          <a:xfrm flipV="1">
            <a:off x="5461000" y="4029075"/>
            <a:ext cx="3200400" cy="17224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854" name="Rectangle 70"/>
          <p:cNvSpPr>
            <a:spLocks noChangeArrowheads="1"/>
          </p:cNvSpPr>
          <p:nvPr/>
        </p:nvSpPr>
        <p:spPr bwMode="auto">
          <a:xfrm>
            <a:off x="5867400" y="12192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ヒラギノ角ゴ Pro W3" charset="0"/>
              </a:rPr>
              <a:t>Reply: </a:t>
            </a:r>
            <a:r>
              <a:rPr lang="en-US" sz="1800"/>
              <a:t>src = reflector</a:t>
            </a:r>
            <a:br>
              <a:rPr lang="en-US" sz="1800"/>
            </a:br>
            <a:r>
              <a:rPr lang="en-US" sz="1800"/>
              <a:t>        dst = victim</a:t>
            </a:r>
          </a:p>
        </p:txBody>
      </p:sp>
      <p:cxnSp>
        <p:nvCxnSpPr>
          <p:cNvPr id="1014855" name="AutoShape 71"/>
          <p:cNvCxnSpPr>
            <a:cxnSpLocks noChangeShapeType="1"/>
            <a:stCxn id="127059" idx="3"/>
            <a:endCxn id="127044" idx="2"/>
          </p:cNvCxnSpPr>
          <p:nvPr/>
        </p:nvCxnSpPr>
        <p:spPr bwMode="auto">
          <a:xfrm flipV="1">
            <a:off x="3460750" y="2933700"/>
            <a:ext cx="248285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048000" y="1636713"/>
            <a:ext cx="4292600" cy="4114800"/>
            <a:chOff x="1920" y="1031"/>
            <a:chExt cx="2704" cy="2592"/>
          </a:xfrm>
        </p:grpSpPr>
        <p:cxnSp>
          <p:nvCxnSpPr>
            <p:cNvPr id="127019" name="AutoShape 73"/>
            <p:cNvCxnSpPr>
              <a:cxnSpLocks noChangeShapeType="1"/>
              <a:stCxn id="127061" idx="3"/>
              <a:endCxn id="127050" idx="3"/>
            </p:cNvCxnSpPr>
            <p:nvPr/>
          </p:nvCxnSpPr>
          <p:spPr bwMode="auto">
            <a:xfrm>
              <a:off x="2036" y="1464"/>
              <a:ext cx="2588" cy="9"/>
            </a:xfrm>
            <a:prstGeom prst="curvedConnector4">
              <a:avLst>
                <a:gd name="adj1" fmla="val 49847"/>
                <a:gd name="adj2" fmla="val 1244444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0" name="AutoShape 74"/>
            <p:cNvCxnSpPr>
              <a:cxnSpLocks noChangeShapeType="1"/>
              <a:stCxn id="127061" idx="3"/>
              <a:endCxn id="127038" idx="3"/>
            </p:cNvCxnSpPr>
            <p:nvPr/>
          </p:nvCxnSpPr>
          <p:spPr bwMode="auto">
            <a:xfrm>
              <a:off x="2036" y="1464"/>
              <a:ext cx="2156" cy="1785"/>
            </a:xfrm>
            <a:prstGeom prst="curvedConnector4">
              <a:avLst>
                <a:gd name="adj1" fmla="val 8861"/>
                <a:gd name="adj2" fmla="val 10980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1" name="AutoShape 75"/>
            <p:cNvCxnSpPr>
              <a:cxnSpLocks noChangeShapeType="1"/>
              <a:stCxn id="127061" idx="3"/>
              <a:endCxn id="127055" idx="1"/>
            </p:cNvCxnSpPr>
            <p:nvPr/>
          </p:nvCxnSpPr>
          <p:spPr bwMode="auto">
            <a:xfrm flipV="1">
              <a:off x="2036" y="1031"/>
              <a:ext cx="634" cy="43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2" name="AutoShape 76"/>
            <p:cNvCxnSpPr>
              <a:cxnSpLocks noChangeShapeType="1"/>
              <a:stCxn id="127061" idx="3"/>
              <a:endCxn id="127046" idx="2"/>
            </p:cNvCxnSpPr>
            <p:nvPr/>
          </p:nvCxnSpPr>
          <p:spPr bwMode="auto">
            <a:xfrm flipV="1">
              <a:off x="2036" y="1224"/>
              <a:ext cx="156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3" name="AutoShape 77"/>
            <p:cNvCxnSpPr>
              <a:cxnSpLocks noChangeShapeType="1"/>
              <a:stCxn id="127059" idx="3"/>
              <a:endCxn id="127040" idx="3"/>
            </p:cNvCxnSpPr>
            <p:nvPr/>
          </p:nvCxnSpPr>
          <p:spPr bwMode="auto">
            <a:xfrm>
              <a:off x="2180" y="1992"/>
              <a:ext cx="1388" cy="633"/>
            </a:xfrm>
            <a:prstGeom prst="curvedConnector4">
              <a:avLst>
                <a:gd name="adj1" fmla="val 28028"/>
                <a:gd name="adj2" fmla="val 10979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4" name="AutoShape 78"/>
            <p:cNvCxnSpPr>
              <a:cxnSpLocks noChangeShapeType="1"/>
              <a:stCxn id="127059" idx="3"/>
              <a:endCxn id="127048" idx="2"/>
            </p:cNvCxnSpPr>
            <p:nvPr/>
          </p:nvCxnSpPr>
          <p:spPr bwMode="auto">
            <a:xfrm flipV="1">
              <a:off x="2180" y="1752"/>
              <a:ext cx="652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5" name="AutoShape 79"/>
            <p:cNvCxnSpPr>
              <a:cxnSpLocks noChangeShapeType="1"/>
              <a:stCxn id="127059" idx="3"/>
              <a:endCxn id="127042" idx="2"/>
            </p:cNvCxnSpPr>
            <p:nvPr/>
          </p:nvCxnSpPr>
          <p:spPr bwMode="auto">
            <a:xfrm>
              <a:off x="2180" y="1992"/>
              <a:ext cx="460" cy="28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6" name="AutoShape 80"/>
            <p:cNvCxnSpPr>
              <a:cxnSpLocks noChangeShapeType="1"/>
              <a:stCxn id="126982" idx="3"/>
              <a:endCxn id="127054" idx="3"/>
            </p:cNvCxnSpPr>
            <p:nvPr/>
          </p:nvCxnSpPr>
          <p:spPr bwMode="auto">
            <a:xfrm flipV="1">
              <a:off x="1940" y="1185"/>
              <a:ext cx="812" cy="1532"/>
            </a:xfrm>
            <a:prstGeom prst="curvedConnector2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7" name="AutoShape 81"/>
            <p:cNvCxnSpPr>
              <a:cxnSpLocks noChangeShapeType="1"/>
              <a:endCxn id="127044" idx="2"/>
            </p:cNvCxnSpPr>
            <p:nvPr/>
          </p:nvCxnSpPr>
          <p:spPr bwMode="auto">
            <a:xfrm flipV="1">
              <a:off x="1920" y="1848"/>
              <a:ext cx="1824" cy="869"/>
            </a:xfrm>
            <a:prstGeom prst="curvedConnector3">
              <a:avLst>
                <a:gd name="adj1" fmla="val 83551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8" name="AutoShape 82"/>
            <p:cNvCxnSpPr>
              <a:cxnSpLocks noChangeShapeType="1"/>
              <a:stCxn id="126982" idx="3"/>
              <a:endCxn id="127036" idx="2"/>
            </p:cNvCxnSpPr>
            <p:nvPr/>
          </p:nvCxnSpPr>
          <p:spPr bwMode="auto">
            <a:xfrm>
              <a:off x="1940" y="2717"/>
              <a:ext cx="508" cy="23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9" name="AutoShape 83"/>
            <p:cNvCxnSpPr>
              <a:cxnSpLocks noChangeShapeType="1"/>
              <a:stCxn id="126982" idx="3"/>
              <a:endCxn id="127053" idx="1"/>
            </p:cNvCxnSpPr>
            <p:nvPr/>
          </p:nvCxnSpPr>
          <p:spPr bwMode="auto">
            <a:xfrm>
              <a:off x="1940" y="2717"/>
              <a:ext cx="1355" cy="474"/>
            </a:xfrm>
            <a:prstGeom prst="curvedConnector3">
              <a:avLst>
                <a:gd name="adj1" fmla="val 2700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0" name="AutoShape 84"/>
            <p:cNvCxnSpPr>
              <a:cxnSpLocks noChangeShapeType="1"/>
              <a:stCxn id="126984" idx="3"/>
              <a:endCxn id="127035" idx="1"/>
            </p:cNvCxnSpPr>
            <p:nvPr/>
          </p:nvCxnSpPr>
          <p:spPr bwMode="auto">
            <a:xfrm>
              <a:off x="2132" y="3485"/>
              <a:ext cx="507" cy="138"/>
            </a:xfrm>
            <a:prstGeom prst="curvedConnector3">
              <a:avLst>
                <a:gd name="adj1" fmla="val 4990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1" name="AutoShape 85"/>
            <p:cNvCxnSpPr>
              <a:cxnSpLocks noChangeShapeType="1"/>
              <a:stCxn id="126984" idx="3"/>
              <a:endCxn id="127052" idx="2"/>
            </p:cNvCxnSpPr>
            <p:nvPr/>
          </p:nvCxnSpPr>
          <p:spPr bwMode="auto">
            <a:xfrm flipV="1">
              <a:off x="2132" y="3192"/>
              <a:ext cx="1132" cy="29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2" name="AutoShape 86"/>
            <p:cNvCxnSpPr>
              <a:cxnSpLocks noChangeShapeType="1"/>
              <a:stCxn id="126984" idx="3"/>
              <a:endCxn id="127036" idx="3"/>
            </p:cNvCxnSpPr>
            <p:nvPr/>
          </p:nvCxnSpPr>
          <p:spPr bwMode="auto">
            <a:xfrm flipV="1">
              <a:off x="2132" y="3105"/>
              <a:ext cx="428" cy="380"/>
            </a:xfrm>
            <a:prstGeom prst="curvedConnector2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3" name="AutoShape 87"/>
            <p:cNvCxnSpPr>
              <a:cxnSpLocks noChangeShapeType="1"/>
              <a:stCxn id="126984" idx="3"/>
              <a:endCxn id="127042" idx="2"/>
            </p:cNvCxnSpPr>
            <p:nvPr/>
          </p:nvCxnSpPr>
          <p:spPr bwMode="auto">
            <a:xfrm flipV="1">
              <a:off x="2132" y="2280"/>
              <a:ext cx="508" cy="120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632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1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1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1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1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1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1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1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1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807" grpId="0"/>
      <p:bldP spid="1014808" grpId="0"/>
      <p:bldP spid="1014809" grpId="0"/>
      <p:bldP spid="10148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for building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Need to think like an attacker</a:t>
            </a:r>
          </a:p>
          <a:p>
            <a:pPr lvl="1"/>
            <a:r>
              <a:rPr lang="en-US" dirty="0" smtClean="0"/>
              <a:t>Think:  If I had the power to do </a:t>
            </a:r>
            <a:r>
              <a:rPr lang="en-US" i="1" dirty="0" smtClean="0">
                <a:solidFill>
                  <a:srgbClr val="E85810"/>
                </a:solidFill>
              </a:rPr>
              <a:t>X</a:t>
            </a:r>
            <a:r>
              <a:rPr lang="en-US" dirty="0" smtClean="0"/>
              <a:t>, can I cause bad event </a:t>
            </a:r>
            <a:r>
              <a:rPr lang="en-US" i="1" dirty="0" smtClean="0">
                <a:solidFill>
                  <a:srgbClr val="E85810"/>
                </a:solidFill>
              </a:rPr>
              <a:t>Y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Defensive programming</a:t>
            </a:r>
          </a:p>
          <a:p>
            <a:pPr lvl="1"/>
            <a:r>
              <a:rPr lang="en-US" dirty="0" smtClean="0"/>
              <a:t>If a user or code module gives you </a:t>
            </a:r>
            <a:r>
              <a:rPr lang="en-US" dirty="0" smtClean="0">
                <a:solidFill>
                  <a:srgbClr val="E85810"/>
                </a:solidFill>
              </a:rPr>
              <a:t>arbitrarily weird input</a:t>
            </a:r>
            <a:r>
              <a:rPr lang="en-US" dirty="0" smtClean="0"/>
              <a:t>, could it </a:t>
            </a:r>
            <a:r>
              <a:rPr lang="en-US" dirty="0" smtClean="0">
                <a:solidFill>
                  <a:srgbClr val="E85810"/>
                </a:solidFill>
              </a:rPr>
              <a:t>crash</a:t>
            </a:r>
            <a:r>
              <a:rPr lang="en-US" dirty="0" smtClean="0"/>
              <a:t> or exhibit other undesirable behavior?</a:t>
            </a:r>
          </a:p>
          <a:p>
            <a:pPr lvl="1"/>
            <a:r>
              <a:rPr lang="en-US" dirty="0" smtClean="0"/>
              <a:t>Answering “no” requires well-defined interfaces, good modularization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Think: how could someone crash your web server?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239000" cy="222822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2581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2197" y="2569469"/>
            <a:ext cx="3510483" cy="3729529"/>
            <a:chOff x="392197" y="2569469"/>
            <a:chExt cx="3510483" cy="37295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197" y="2569469"/>
              <a:ext cx="3510483" cy="23379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0909" y="5591112"/>
              <a:ext cx="30363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EF5B00"/>
                  </a:solidFill>
                  <a:latin typeface="Gill Sans MT"/>
                  <a:cs typeface="Gill Sans MT"/>
                </a:rPr>
                <a:t>This cat did not </a:t>
              </a:r>
              <a:r>
                <a:rPr lang="en-US" sz="2000" dirty="0" smtClean="0">
                  <a:solidFill>
                    <a:srgbClr val="EF5B00"/>
                  </a:solidFill>
                  <a:latin typeface="Gill Sans MT"/>
                  <a:cs typeface="Gill Sans MT"/>
                </a:rPr>
                <a:t>handle</a:t>
              </a:r>
              <a:endParaRPr lang="en-US" sz="2000" dirty="0" smtClean="0">
                <a:solidFill>
                  <a:srgbClr val="EF5B00"/>
                </a:solidFill>
                <a:latin typeface="Gill Sans MT"/>
                <a:cs typeface="Gill Sans MT"/>
              </a:endParaRPr>
            </a:p>
            <a:p>
              <a:pPr algn="ctr"/>
              <a:r>
                <a:rPr lang="en-US" sz="2000" dirty="0" smtClean="0">
                  <a:solidFill>
                    <a:srgbClr val="EF5B00"/>
                  </a:solidFill>
                  <a:latin typeface="Gill Sans MT"/>
                  <a:cs typeface="Gill Sans MT"/>
                </a:rPr>
                <a:t>exceptional</a:t>
              </a:r>
              <a:r>
                <a:rPr lang="en-US" sz="2000" dirty="0">
                  <a:solidFill>
                    <a:srgbClr val="EF5B00"/>
                  </a:solidFill>
                  <a:latin typeface="Gill Sans MT"/>
                  <a:cs typeface="Gill Sans MT"/>
                </a:rPr>
                <a:t> </a:t>
              </a:r>
              <a:r>
                <a:rPr lang="en-US" sz="2000" dirty="0" smtClean="0">
                  <a:solidFill>
                    <a:srgbClr val="EF5B00"/>
                  </a:solidFill>
                  <a:latin typeface="Gill Sans MT"/>
                  <a:cs typeface="Gill Sans MT"/>
                </a:rPr>
                <a:t>cases</a:t>
              </a:r>
              <a:endParaRPr lang="en-US" sz="2000" dirty="0" smtClean="0">
                <a:solidFill>
                  <a:srgbClr val="EF5B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21767" y="2036150"/>
            <a:ext cx="2684335" cy="4048155"/>
            <a:chOff x="5821767" y="2036150"/>
            <a:chExt cx="2684335" cy="40481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1767" y="2036150"/>
              <a:ext cx="2684335" cy="32199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64907" y="5714973"/>
              <a:ext cx="1320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F5B00"/>
                  </a:solidFill>
                  <a:latin typeface="Gill Sans MT"/>
                  <a:cs typeface="Gill Sans MT"/>
                </a:rPr>
                <a:t>This cat did.</a:t>
              </a:r>
              <a:endParaRPr lang="en-US" sz="1800" dirty="0" smtClean="0">
                <a:solidFill>
                  <a:srgbClr val="EF5B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87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goals (an incomplete list)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Can I rely on the service being available when I need it?</a:t>
            </a:r>
            <a:endParaRPr lang="en-US" dirty="0"/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compromise, </a:t>
            </a:r>
            <a:r>
              <a:rPr lang="en-US" dirty="0" err="1"/>
              <a:t>DDoS</a:t>
            </a:r>
            <a:endParaRPr lang="en-US" dirty="0"/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Who is this person/machine?</a:t>
            </a:r>
          </a:p>
          <a:p>
            <a:pPr lvl="1"/>
            <a:r>
              <a:rPr lang="en-US" dirty="0" smtClean="0"/>
              <a:t>Spoofing, phishing</a:t>
            </a:r>
          </a:p>
          <a:p>
            <a:r>
              <a:rPr lang="en-US" dirty="0" smtClean="0"/>
              <a:t>Integrity</a:t>
            </a:r>
            <a:endParaRPr lang="en-US" dirty="0"/>
          </a:p>
          <a:p>
            <a:pPr lvl="1"/>
            <a:r>
              <a:rPr lang="en-US" dirty="0" smtClean="0"/>
              <a:t>Is data preserved </a:t>
            </a:r>
            <a:r>
              <a:rPr lang="en-US" dirty="0"/>
              <a:t>in original form?</a:t>
            </a:r>
          </a:p>
          <a:p>
            <a:r>
              <a:rPr lang="en-US" dirty="0" smtClean="0"/>
              <a:t>Confidentiality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adversary read the 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Sniffing</a:t>
            </a:r>
            <a:r>
              <a:rPr lang="en-US" dirty="0"/>
              <a:t>, man-in-the-middle</a:t>
            </a:r>
          </a:p>
          <a:p>
            <a:r>
              <a:rPr lang="en-US" dirty="0" smtClean="0"/>
              <a:t>Provenance</a:t>
            </a:r>
            <a:endParaRPr lang="en-US" dirty="0"/>
          </a:p>
          <a:p>
            <a:pPr lvl="1"/>
            <a:r>
              <a:rPr lang="en-US" dirty="0" smtClean="0"/>
              <a:t>Who </a:t>
            </a:r>
            <a:r>
              <a:rPr lang="en-US" dirty="0"/>
              <a:t>is responsible for this data?</a:t>
            </a:r>
          </a:p>
          <a:p>
            <a:pPr lvl="1"/>
            <a:r>
              <a:rPr lang="en-US" dirty="0"/>
              <a:t>Forging responses, denying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who sent the data, but who created it</a:t>
            </a:r>
          </a:p>
        </p:txBody>
      </p:sp>
    </p:spTree>
    <p:extLst>
      <p:ext uri="{BB962C8B-B14F-4D97-AF65-F5344CB8AC3E}">
        <p14:creationId xmlns:p14="http://schemas.microsoft.com/office/powerpoint/2010/main" val="19749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</a:t>
            </a:r>
            <a:r>
              <a:rPr lang="en-US" dirty="0" smtClean="0"/>
              <a:t>: AACS encryption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AACS: “Advanced Access Content System”</a:t>
            </a:r>
          </a:p>
          <a:p>
            <a:pPr lvl="1"/>
            <a:r>
              <a:rPr lang="en-US" dirty="0" smtClean="0"/>
              <a:t>Copyright protection on HD DVD media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 happened?</a:t>
            </a:r>
          </a:p>
          <a:p>
            <a:pPr lvl="1"/>
            <a:endParaRPr lang="en-US" dirty="0" smtClean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2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#1</a:t>
            </a:r>
            <a:r>
              <a:rPr lang="en-US" dirty="0" smtClean="0"/>
              <a:t>: AACS encryption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AACS: “Advanced Access Content System”</a:t>
            </a:r>
          </a:p>
          <a:p>
            <a:pPr lvl="1"/>
            <a:r>
              <a:rPr lang="en-US" dirty="0" smtClean="0"/>
              <a:t>Copyright protection on HD DVD media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 happened?</a:t>
            </a:r>
          </a:p>
          <a:p>
            <a:pPr lvl="1"/>
            <a:r>
              <a:rPr lang="en-US" dirty="0" err="1" smtClean="0"/>
              <a:t>PowerDVD</a:t>
            </a:r>
            <a:r>
              <a:rPr lang="en-US" dirty="0" smtClean="0"/>
              <a:t> and </a:t>
            </a:r>
            <a:r>
              <a:rPr lang="en-US" dirty="0" err="1" smtClean="0"/>
              <a:t>AnyDVD</a:t>
            </a:r>
            <a:r>
              <a:rPr lang="en-US" dirty="0" smtClean="0"/>
              <a:t> software stored the “master” decryption key in RAM</a:t>
            </a:r>
          </a:p>
          <a:p>
            <a:pPr lvl="2"/>
            <a:r>
              <a:rPr lang="en-US" dirty="0" smtClean="0"/>
              <a:t>Analysis: “nothing was hacked, cracked, or reverse engineered”, “no debugger was used”, “no binaries changed”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09F911029D74E35BD84156C5635688C0</a:t>
            </a:r>
          </a:p>
          <a:p>
            <a:pPr lvl="1"/>
            <a:endParaRPr lang="en-US" dirty="0" smtClean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Any general </a:t>
            </a:r>
            <a:r>
              <a:rPr lang="en-US" b="1" dirty="0" smtClean="0"/>
              <a:t>hash function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Takes in data and produces a numeric result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Java: </a:t>
            </a:r>
            <a:r>
              <a:rPr lang="en-US" sz="1800" dirty="0" err="1" smtClean="0">
                <a:latin typeface="Monaco"/>
                <a:cs typeface="Monaco"/>
              </a:rPr>
              <a:t>Object.hashCode</a:t>
            </a:r>
            <a:r>
              <a:rPr lang="en-US" sz="1800" dirty="0" smtClean="0">
                <a:latin typeface="Monaco"/>
                <a:cs typeface="Monaco"/>
              </a:rPr>
              <a:t>()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Used for hash tables, fast string comparisons, etc.</a:t>
            </a:r>
          </a:p>
          <a:p>
            <a:pPr marL="457200" lvl="1" indent="0">
              <a:buNone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3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cryptographic hash function </a:t>
            </a:r>
            <a:r>
              <a:rPr lang="en-US" dirty="0" smtClean="0"/>
              <a:t>should be:</a:t>
            </a:r>
            <a:endParaRPr lang="en-US" sz="1800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  <a:cs typeface="Courier New" pitchFamily="49" charset="0"/>
              </a:rPr>
              <a:t>Easy: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cs typeface="Courier New" pitchFamily="49" charset="0"/>
              </a:rPr>
              <a:t>Computing the hash value</a:t>
            </a:r>
            <a:endParaRPr lang="en-US" dirty="0" smtClean="0">
              <a:cs typeface="Courier New" pitchFamily="49" charset="0"/>
            </a:endParaRPr>
          </a:p>
          <a:p>
            <a:pPr lvl="1"/>
            <a:endParaRPr lang="en-US" sz="1800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Hard / Impossible: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Hard to invert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cs typeface="Courier New" pitchFamily="49" charset="0"/>
              </a:rPr>
            </a:br>
            <a:endParaRPr lang="en-US" dirty="0" smtClean="0">
              <a:solidFill>
                <a:srgbClr val="FF0000"/>
              </a:solidFill>
              <a:cs typeface="Courier New" pitchFamily="49" charset="0"/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Hard to generate another input that has the same output </a:t>
            </a:r>
            <a:endParaRPr lang="en-US" dirty="0" smtClean="0">
              <a:solidFill>
                <a:srgbClr val="FF0000"/>
              </a:solidFill>
              <a:cs typeface="Courier New" pitchFamily="49" charset="0"/>
            </a:endParaRPr>
          </a:p>
          <a:p>
            <a:pPr lvl="2"/>
            <a:endParaRPr lang="en-US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1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SHA-2/256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(empty string)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3b0c44298fc1c149afbf4c8996fb92427ae41e4649b934ca495991b7852b855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quick brown fox jumps over the lazy dog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d7a8fbb307d7809469ca9abcb0082e4f8d5651e46d3cdb762d02d0bf37c9e592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quick brown fox jumps over the lazy dog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.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ef537f25c895bfa782526529a9b63d97aa631564d5d789c2b765448c8635fb6c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quick brown fox jumps </a:t>
            </a:r>
            <a:r>
              <a:rPr lang="en-US" dirty="0" err="1" smtClean="0">
                <a:cs typeface="Courier New" pitchFamily="49" charset="0"/>
              </a:rPr>
              <a:t>ov</a:t>
            </a:r>
            <a:r>
              <a:rPr lang="en-US" dirty="0" err="1" smtClean="0">
                <a:solidFill>
                  <a:srgbClr val="FF0000"/>
                </a:solidFill>
                <a:cs typeface="Courier New" pitchFamily="49" charset="0"/>
              </a:rPr>
              <a:t>a</a:t>
            </a:r>
            <a:r>
              <a:rPr lang="en-US" dirty="0" err="1" smtClean="0">
                <a:cs typeface="Courier New" pitchFamily="49" charset="0"/>
              </a:rPr>
              <a:t>r</a:t>
            </a:r>
            <a:r>
              <a:rPr lang="en-US" dirty="0" smtClean="0">
                <a:cs typeface="Courier New" pitchFamily="49" charset="0"/>
              </a:rPr>
              <a:t> the lazy dog.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02e4625126139fbd3f91e44749fa51a9f7aeabeb63301cb251be1904b7c668c0</a:t>
            </a:r>
          </a:p>
          <a:p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5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Storing 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How does Facebook store a password?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6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theme.thmx</Template>
  <TotalTime>2950</TotalTime>
  <Words>1165</Words>
  <Application>Microsoft Macintosh PowerPoint</Application>
  <PresentationFormat>On-screen Show (4:3)</PresentationFormat>
  <Paragraphs>237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PowerPoint theme</vt:lpstr>
      <vt:lpstr>Security</vt:lpstr>
      <vt:lpstr>“Security” is a very broad topic…</vt:lpstr>
      <vt:lpstr>Security goals (an incomplete list)</vt:lpstr>
      <vt:lpstr>Case Study: AACS encryption</vt:lpstr>
      <vt:lpstr>Case Study #1: AACS encryption</vt:lpstr>
      <vt:lpstr>Cryptographic Hash Function</vt:lpstr>
      <vt:lpstr>Cryptographic Hash Function</vt:lpstr>
      <vt:lpstr>SHA-2/256 Examples</vt:lpstr>
      <vt:lpstr>Storing Passwords</vt:lpstr>
      <vt:lpstr>What’s wrong?</vt:lpstr>
      <vt:lpstr>Storing Passwords</vt:lpstr>
      <vt:lpstr>Password Salt</vt:lpstr>
      <vt:lpstr>SHA2</vt:lpstr>
      <vt:lpstr>SHA2</vt:lpstr>
      <vt:lpstr>Other Algorithms</vt:lpstr>
      <vt:lpstr>Cryptographic toolkit for security</vt:lpstr>
      <vt:lpstr>Yet still...</vt:lpstr>
      <vt:lpstr>Case study 2: Denial of Service (DoS)</vt:lpstr>
      <vt:lpstr>Denial of Service (DoS)</vt:lpstr>
      <vt:lpstr>DoS: Network Flooding</vt:lpstr>
      <vt:lpstr>Distributed Denial-of-Service (DDoS)</vt:lpstr>
      <vt:lpstr>Very Nasty DoS Attack: Reflectors</vt:lpstr>
      <vt:lpstr>PowerPoint Presentation</vt:lpstr>
      <vt:lpstr>Diffuse DDoS: Reflector Attack</vt:lpstr>
      <vt:lpstr>Lessons for building systems</vt:lpstr>
      <vt:lpstr>PowerPoint Presentation</vt:lpstr>
      <vt:lpstr>Summary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Godfrey</dc:creator>
  <cp:lastModifiedBy>Philip Godfrey</cp:lastModifiedBy>
  <cp:revision>61</cp:revision>
  <dcterms:created xsi:type="dcterms:W3CDTF">2012-02-14T07:39:23Z</dcterms:created>
  <dcterms:modified xsi:type="dcterms:W3CDTF">2014-05-07T06:57:21Z</dcterms:modified>
</cp:coreProperties>
</file>