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0"/>
  </p:notesMasterIdLst>
  <p:handoutMasterIdLst>
    <p:handoutMasterId r:id="rId21"/>
  </p:handoutMasterIdLst>
  <p:sldIdLst>
    <p:sldId id="1247" r:id="rId2"/>
    <p:sldId id="1283" r:id="rId3"/>
    <p:sldId id="1361" r:id="rId4"/>
    <p:sldId id="1362" r:id="rId5"/>
    <p:sldId id="1360" r:id="rId6"/>
    <p:sldId id="1331" r:id="rId7"/>
    <p:sldId id="1359" r:id="rId8"/>
    <p:sldId id="1372" r:id="rId9"/>
    <p:sldId id="1373" r:id="rId10"/>
    <p:sldId id="1334" r:id="rId11"/>
    <p:sldId id="1335" r:id="rId12"/>
    <p:sldId id="1368" r:id="rId13"/>
    <p:sldId id="1369" r:id="rId14"/>
    <p:sldId id="1371" r:id="rId15"/>
    <p:sldId id="1370" r:id="rId16"/>
    <p:sldId id="1337" r:id="rId17"/>
    <p:sldId id="1338" r:id="rId18"/>
    <p:sldId id="1339" r:id="rId19"/>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ahoma" charset="0"/>
        <a:ea typeface="ＭＳ Ｐゴシック" charset="0"/>
        <a:cs typeface="ＭＳ Ｐゴシック" charset="0"/>
      </a:defRPr>
    </a:lvl5pPr>
    <a:lvl6pPr marL="2286000" algn="l" defTabSz="457200" rtl="0" eaLnBrk="1" latinLnBrk="0" hangingPunct="1">
      <a:defRPr kern="1200">
        <a:solidFill>
          <a:schemeClr val="tx1"/>
        </a:solidFill>
        <a:latin typeface="Tahoma" charset="0"/>
        <a:ea typeface="ＭＳ Ｐゴシック" charset="0"/>
        <a:cs typeface="ＭＳ Ｐゴシック" charset="0"/>
      </a:defRPr>
    </a:lvl6pPr>
    <a:lvl7pPr marL="2743200" algn="l" defTabSz="457200" rtl="0" eaLnBrk="1" latinLnBrk="0" hangingPunct="1">
      <a:defRPr kern="1200">
        <a:solidFill>
          <a:schemeClr val="tx1"/>
        </a:solidFill>
        <a:latin typeface="Tahoma" charset="0"/>
        <a:ea typeface="ＭＳ Ｐゴシック" charset="0"/>
        <a:cs typeface="ＭＳ Ｐゴシック" charset="0"/>
      </a:defRPr>
    </a:lvl7pPr>
    <a:lvl8pPr marL="3200400" algn="l" defTabSz="457200" rtl="0" eaLnBrk="1" latinLnBrk="0" hangingPunct="1">
      <a:defRPr kern="1200">
        <a:solidFill>
          <a:schemeClr val="tx1"/>
        </a:solidFill>
        <a:latin typeface="Tahoma" charset="0"/>
        <a:ea typeface="ＭＳ Ｐゴシック" charset="0"/>
        <a:cs typeface="ＭＳ Ｐゴシック" charset="0"/>
      </a:defRPr>
    </a:lvl8pPr>
    <a:lvl9pPr marL="3657600" algn="l" defTabSz="457200" rtl="0" eaLnBrk="1" latinLnBrk="0" hangingPunct="1">
      <a:defRPr kern="1200">
        <a:solidFill>
          <a:schemeClr val="tx1"/>
        </a:solidFill>
        <a:latin typeface="Tahom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CC"/>
    <a:srgbClr val="FBD7A3"/>
    <a:srgbClr val="C1F3FF"/>
    <a:srgbClr val="FFFFCC"/>
    <a:srgbClr val="CCFFCC"/>
    <a:srgbClr val="FF0000"/>
    <a:srgbClr val="FFCC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7" autoAdjust="0"/>
    <p:restoredTop sz="77957" autoAdjust="0"/>
  </p:normalViewPr>
  <p:slideViewPr>
    <p:cSldViewPr>
      <p:cViewPr varScale="1">
        <p:scale>
          <a:sx n="89" d="100"/>
          <a:sy n="89" d="100"/>
        </p:scale>
        <p:origin x="-720" y="-112"/>
      </p:cViewPr>
      <p:guideLst>
        <p:guide orient="horz"/>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123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35123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35123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35123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329B3EEB-63FB-B746-AD6F-6F5827C69C08}" type="slidenum">
              <a:rPr lang="en-US"/>
              <a:pPr/>
              <a:t>‹#›</a:t>
            </a:fld>
            <a:endParaRPr lang="en-US"/>
          </a:p>
        </p:txBody>
      </p:sp>
    </p:spTree>
    <p:extLst>
      <p:ext uri="{BB962C8B-B14F-4D97-AF65-F5344CB8AC3E}">
        <p14:creationId xmlns:p14="http://schemas.microsoft.com/office/powerpoint/2010/main" val="1052836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ea typeface="+mn-ea"/>
                <a:cs typeface="+mn-cs"/>
              </a:defRPr>
            </a:lvl1pPr>
          </a:lstStyle>
          <a:p>
            <a:pPr>
              <a:defRPr/>
            </a:pPr>
            <a:endParaRPr lang="en-US"/>
          </a:p>
        </p:txBody>
      </p:sp>
      <p:sp>
        <p:nvSpPr>
          <p:cNvPr id="92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ea typeface="+mn-ea"/>
                <a:cs typeface="+mn-cs"/>
              </a:defRPr>
            </a:lvl1pPr>
          </a:lstStyle>
          <a:p>
            <a:pPr>
              <a:defRPr/>
            </a:pPr>
            <a:endParaRPr lang="en-US"/>
          </a:p>
        </p:txBody>
      </p:sp>
      <p:sp>
        <p:nvSpPr>
          <p:cNvPr id="1157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ea typeface="+mn-ea"/>
                <a:cs typeface="+mn-cs"/>
              </a:defRPr>
            </a:lvl1pPr>
          </a:lstStyle>
          <a:p>
            <a:pPr>
              <a:defRPr/>
            </a:pPr>
            <a:endParaRPr lang="en-US"/>
          </a:p>
        </p:txBody>
      </p:sp>
      <p:sp>
        <p:nvSpPr>
          <p:cNvPr id="92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6EE68FDD-2FBB-844D-AE16-DE8F854E8854}" type="slidenum">
              <a:rPr lang="en-US"/>
              <a:pPr/>
              <a:t>‹#›</a:t>
            </a:fld>
            <a:endParaRPr lang="en-US"/>
          </a:p>
        </p:txBody>
      </p:sp>
    </p:spTree>
    <p:extLst>
      <p:ext uri="{BB962C8B-B14F-4D97-AF65-F5344CB8AC3E}">
        <p14:creationId xmlns:p14="http://schemas.microsoft.com/office/powerpoint/2010/main" val="775053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Tahoma" charset="0"/>
                <a:ea typeface="ＭＳ Ｐゴシック" charset="0"/>
                <a:cs typeface="ＭＳ Ｐゴシック" charset="0"/>
              </a:defRPr>
            </a:lvl1pPr>
            <a:lvl2pPr marL="742950" indent="-285750" defTabSz="966788">
              <a:defRPr>
                <a:solidFill>
                  <a:schemeClr val="tx1"/>
                </a:solidFill>
                <a:latin typeface="Tahoma" charset="0"/>
                <a:ea typeface="ＭＳ Ｐゴシック" charset="0"/>
              </a:defRPr>
            </a:lvl2pPr>
            <a:lvl3pPr marL="1143000" indent="-228600" defTabSz="966788">
              <a:defRPr>
                <a:solidFill>
                  <a:schemeClr val="tx1"/>
                </a:solidFill>
                <a:latin typeface="Tahoma" charset="0"/>
                <a:ea typeface="ＭＳ Ｐゴシック" charset="0"/>
              </a:defRPr>
            </a:lvl3pPr>
            <a:lvl4pPr marL="1600200" indent="-228600" defTabSz="966788">
              <a:defRPr>
                <a:solidFill>
                  <a:schemeClr val="tx1"/>
                </a:solidFill>
                <a:latin typeface="Tahoma" charset="0"/>
                <a:ea typeface="ＭＳ Ｐゴシック" charset="0"/>
              </a:defRPr>
            </a:lvl4pPr>
            <a:lvl5pPr marL="2057400" indent="-228600" defTabSz="966788">
              <a:defRPr>
                <a:solidFill>
                  <a:schemeClr val="tx1"/>
                </a:solidFill>
                <a:latin typeface="Tahoma" charset="0"/>
                <a:ea typeface="ＭＳ Ｐゴシック" charset="0"/>
              </a:defRPr>
            </a:lvl5pPr>
            <a:lvl6pPr marL="2514600" indent="-228600" defTabSz="966788" eaLnBrk="0" fontAlgn="base" hangingPunct="0">
              <a:spcBef>
                <a:spcPct val="0"/>
              </a:spcBef>
              <a:spcAft>
                <a:spcPct val="0"/>
              </a:spcAft>
              <a:defRPr>
                <a:solidFill>
                  <a:schemeClr val="tx1"/>
                </a:solidFill>
                <a:latin typeface="Tahoma" charset="0"/>
                <a:ea typeface="ＭＳ Ｐゴシック" charset="0"/>
              </a:defRPr>
            </a:lvl6pPr>
            <a:lvl7pPr marL="2971800" indent="-228600" defTabSz="966788" eaLnBrk="0" fontAlgn="base" hangingPunct="0">
              <a:spcBef>
                <a:spcPct val="0"/>
              </a:spcBef>
              <a:spcAft>
                <a:spcPct val="0"/>
              </a:spcAft>
              <a:defRPr>
                <a:solidFill>
                  <a:schemeClr val="tx1"/>
                </a:solidFill>
                <a:latin typeface="Tahoma" charset="0"/>
                <a:ea typeface="ＭＳ Ｐゴシック" charset="0"/>
              </a:defRPr>
            </a:lvl7pPr>
            <a:lvl8pPr marL="3429000" indent="-228600" defTabSz="966788" eaLnBrk="0" fontAlgn="base" hangingPunct="0">
              <a:spcBef>
                <a:spcPct val="0"/>
              </a:spcBef>
              <a:spcAft>
                <a:spcPct val="0"/>
              </a:spcAft>
              <a:defRPr>
                <a:solidFill>
                  <a:schemeClr val="tx1"/>
                </a:solidFill>
                <a:latin typeface="Tahoma" charset="0"/>
                <a:ea typeface="ＭＳ Ｐゴシック" charset="0"/>
              </a:defRPr>
            </a:lvl8pPr>
            <a:lvl9pPr marL="3886200" indent="-228600" defTabSz="966788" eaLnBrk="0" fontAlgn="base" hangingPunct="0">
              <a:spcBef>
                <a:spcPct val="0"/>
              </a:spcBef>
              <a:spcAft>
                <a:spcPct val="0"/>
              </a:spcAft>
              <a:defRPr>
                <a:solidFill>
                  <a:schemeClr val="tx1"/>
                </a:solidFill>
                <a:latin typeface="Tahoma" charset="0"/>
                <a:ea typeface="ＭＳ Ｐゴシック" charset="0"/>
              </a:defRPr>
            </a:lvl9pPr>
          </a:lstStyle>
          <a:p>
            <a:fld id="{E2DB2BB6-69D3-F242-99CB-0B0A353ACB35}" type="slidenum">
              <a:rPr lang="en-US">
                <a:latin typeface="Arial" charset="0"/>
              </a:rPr>
              <a:pPr/>
              <a:t>1</a:t>
            </a:fld>
            <a:endParaRPr lang="en-US">
              <a:latin typeface="Arial" charset="0"/>
            </a:endParaRPr>
          </a:p>
        </p:txBody>
      </p:sp>
      <p:sp>
        <p:nvSpPr>
          <p:cNvPr id="116739" name="Rectangle 2"/>
          <p:cNvSpPr>
            <a:spLocks noGrp="1" noRot="1" noChangeAspect="1" noChangeArrowheads="1" noTextEdit="1"/>
          </p:cNvSpPr>
          <p:nvPr>
            <p:ph type="sldImg"/>
          </p:nvPr>
        </p:nvSpPr>
        <p:spPr>
          <a:solidFill>
            <a:srgbClr val="FFFFFF"/>
          </a:solidFill>
          <a:ln/>
        </p:spPr>
      </p:sp>
      <p:sp>
        <p:nvSpPr>
          <p:cNvPr id="116740"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none" anchor="ct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Emphasize the different between physical and virtual pages</a:t>
            </a:r>
          </a:p>
          <a:p>
            <a:r>
              <a:rPr lang="en-US">
                <a:ea typeface="ＭＳ Ｐゴシック" charset="0"/>
                <a:cs typeface="ＭＳ Ｐゴシック" charset="0"/>
              </a:rPr>
              <a:t>Why do the page table entries have to hold physical addresses? If these were virtual addresses you would never be able to find the real physical address since this is the table that makes the mapping.</a:t>
            </a:r>
          </a:p>
          <a:p>
            <a:endParaRPr lang="en-US">
              <a:ea typeface="ＭＳ Ｐゴシック" charset="0"/>
              <a:cs typeface="ＭＳ Ｐゴシック" charset="0"/>
            </a:endParaRPr>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Tahoma" charset="0"/>
                <a:ea typeface="ＭＳ Ｐゴシック" charset="0"/>
                <a:cs typeface="ＭＳ Ｐゴシック" charset="0"/>
              </a:defRPr>
            </a:lvl1pPr>
            <a:lvl2pPr marL="742950" indent="-285750" defTabSz="966788">
              <a:defRPr>
                <a:solidFill>
                  <a:schemeClr val="tx1"/>
                </a:solidFill>
                <a:latin typeface="Tahoma" charset="0"/>
                <a:ea typeface="ＭＳ Ｐゴシック" charset="0"/>
              </a:defRPr>
            </a:lvl2pPr>
            <a:lvl3pPr marL="1143000" indent="-228600" defTabSz="966788">
              <a:defRPr>
                <a:solidFill>
                  <a:schemeClr val="tx1"/>
                </a:solidFill>
                <a:latin typeface="Tahoma" charset="0"/>
                <a:ea typeface="ＭＳ Ｐゴシック" charset="0"/>
              </a:defRPr>
            </a:lvl3pPr>
            <a:lvl4pPr marL="1600200" indent="-228600" defTabSz="966788">
              <a:defRPr>
                <a:solidFill>
                  <a:schemeClr val="tx1"/>
                </a:solidFill>
                <a:latin typeface="Tahoma" charset="0"/>
                <a:ea typeface="ＭＳ Ｐゴシック" charset="0"/>
              </a:defRPr>
            </a:lvl4pPr>
            <a:lvl5pPr marL="2057400" indent="-228600" defTabSz="966788">
              <a:defRPr>
                <a:solidFill>
                  <a:schemeClr val="tx1"/>
                </a:solidFill>
                <a:latin typeface="Tahoma" charset="0"/>
                <a:ea typeface="ＭＳ Ｐゴシック" charset="0"/>
              </a:defRPr>
            </a:lvl5pPr>
            <a:lvl6pPr marL="2514600" indent="-228600" defTabSz="966788" eaLnBrk="0" fontAlgn="base" hangingPunct="0">
              <a:spcBef>
                <a:spcPct val="0"/>
              </a:spcBef>
              <a:spcAft>
                <a:spcPct val="0"/>
              </a:spcAft>
              <a:defRPr>
                <a:solidFill>
                  <a:schemeClr val="tx1"/>
                </a:solidFill>
                <a:latin typeface="Tahoma" charset="0"/>
                <a:ea typeface="ＭＳ Ｐゴシック" charset="0"/>
              </a:defRPr>
            </a:lvl6pPr>
            <a:lvl7pPr marL="2971800" indent="-228600" defTabSz="966788" eaLnBrk="0" fontAlgn="base" hangingPunct="0">
              <a:spcBef>
                <a:spcPct val="0"/>
              </a:spcBef>
              <a:spcAft>
                <a:spcPct val="0"/>
              </a:spcAft>
              <a:defRPr>
                <a:solidFill>
                  <a:schemeClr val="tx1"/>
                </a:solidFill>
                <a:latin typeface="Tahoma" charset="0"/>
                <a:ea typeface="ＭＳ Ｐゴシック" charset="0"/>
              </a:defRPr>
            </a:lvl7pPr>
            <a:lvl8pPr marL="3429000" indent="-228600" defTabSz="966788" eaLnBrk="0" fontAlgn="base" hangingPunct="0">
              <a:spcBef>
                <a:spcPct val="0"/>
              </a:spcBef>
              <a:spcAft>
                <a:spcPct val="0"/>
              </a:spcAft>
              <a:defRPr>
                <a:solidFill>
                  <a:schemeClr val="tx1"/>
                </a:solidFill>
                <a:latin typeface="Tahoma" charset="0"/>
                <a:ea typeface="ＭＳ Ｐゴシック" charset="0"/>
              </a:defRPr>
            </a:lvl8pPr>
            <a:lvl9pPr marL="3886200" indent="-228600" defTabSz="966788" eaLnBrk="0" fontAlgn="base" hangingPunct="0">
              <a:spcBef>
                <a:spcPct val="0"/>
              </a:spcBef>
              <a:spcAft>
                <a:spcPct val="0"/>
              </a:spcAft>
              <a:defRPr>
                <a:solidFill>
                  <a:schemeClr val="tx1"/>
                </a:solidFill>
                <a:latin typeface="Tahoma" charset="0"/>
                <a:ea typeface="ＭＳ Ｐゴシック" charset="0"/>
              </a:defRPr>
            </a:lvl9pPr>
          </a:lstStyle>
          <a:p>
            <a:fld id="{2927446E-221F-944E-B5C5-7F1598FBA143}" type="slidenum">
              <a:rPr lang="en-US">
                <a:latin typeface="Arial" charset="0"/>
              </a:rPr>
              <a:pPr/>
              <a:t>3</a:t>
            </a:fld>
            <a:endParaRPr 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1262063" y="723900"/>
            <a:ext cx="4787900" cy="3590925"/>
          </a:xfrm>
          <a:prstGeom prst="rect">
            <a:avLst/>
          </a:prstGeom>
          <a:solidFill>
            <a:srgbClr val="FFFFFF"/>
          </a:solidFill>
          <a:ln w="9525">
            <a:solidFill>
              <a:srgbClr val="000000"/>
            </a:solidFill>
            <a:miter lim="800000"/>
            <a:headEnd/>
            <a:tailEnd/>
          </a:ln>
          <a:effectLst/>
        </p:spPr>
        <p:txBody>
          <a:bodyPr wrap="none" lIns="91431" tIns="45715" rIns="91431" bIns="45715" anchor="ctr"/>
          <a:lstStyle/>
          <a:p>
            <a:endParaRPr lang="en-US"/>
          </a:p>
        </p:txBody>
      </p:sp>
      <p:sp>
        <p:nvSpPr>
          <p:cNvPr id="41986" name="Rectangle 2"/>
          <p:cNvSpPr txBox="1">
            <a:spLocks noGrp="1" noChangeArrowheads="1"/>
          </p:cNvSpPr>
          <p:nvPr>
            <p:ph type="body"/>
          </p:nvPr>
        </p:nvSpPr>
        <p:spPr bwMode="auto">
          <a:xfrm>
            <a:off x="974725" y="4562475"/>
            <a:ext cx="5365750" cy="4319588"/>
          </a:xfrm>
          <a:prstGeom prst="rect">
            <a:avLst/>
          </a:prstGeom>
          <a:noFill/>
          <a:ln>
            <a:round/>
            <a:headEnd/>
            <a:tailEnd/>
          </a:ln>
        </p:spPr>
        <p:txBody>
          <a:bodyPr wrap="none" anchor="ctr"/>
          <a:lstStyle/>
          <a:p>
            <a:r>
              <a:rPr lang="en-US" dirty="0" smtClean="0"/>
              <a:t>WARNING: THESE COLORS WERE NOT VISIBLE ON THE PROJECTOR IN 1404. MUST MAKE THEM DARKER,</a:t>
            </a:r>
            <a:r>
              <a:rPr lang="en-US" baseline="0" dirty="0" smtClean="0"/>
              <a:t> OR SOMETHING.</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1262063" y="723900"/>
            <a:ext cx="4787900" cy="3590925"/>
          </a:xfrm>
          <a:prstGeom prst="rect">
            <a:avLst/>
          </a:prstGeom>
          <a:solidFill>
            <a:srgbClr val="FFFFFF"/>
          </a:solidFill>
          <a:ln w="9525">
            <a:solidFill>
              <a:srgbClr val="000000"/>
            </a:solidFill>
            <a:miter lim="800000"/>
            <a:headEnd/>
            <a:tailEnd/>
          </a:ln>
          <a:effectLst/>
        </p:spPr>
        <p:txBody>
          <a:bodyPr wrap="none" lIns="91431" tIns="45715" rIns="91431" bIns="45715" anchor="ctr"/>
          <a:lstStyle/>
          <a:p>
            <a:endParaRPr lang="en-US"/>
          </a:p>
        </p:txBody>
      </p:sp>
      <p:sp>
        <p:nvSpPr>
          <p:cNvPr id="43010" name="Rectangle 2"/>
          <p:cNvSpPr txBox="1">
            <a:spLocks noGrp="1" noChangeArrowheads="1"/>
          </p:cNvSpPr>
          <p:nvPr>
            <p:ph type="body"/>
          </p:nvPr>
        </p:nvSpPr>
        <p:spPr bwMode="auto">
          <a:xfrm>
            <a:off x="974725" y="4562475"/>
            <a:ext cx="5365750" cy="4319588"/>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1262063" y="723900"/>
            <a:ext cx="4787900" cy="3590925"/>
          </a:xfrm>
          <a:prstGeom prst="rect">
            <a:avLst/>
          </a:prstGeom>
          <a:solidFill>
            <a:srgbClr val="FFFFFF"/>
          </a:solidFill>
          <a:ln w="9525">
            <a:solidFill>
              <a:srgbClr val="000000"/>
            </a:solidFill>
            <a:miter lim="800000"/>
            <a:headEnd/>
            <a:tailEnd/>
          </a:ln>
          <a:effectLst/>
        </p:spPr>
        <p:txBody>
          <a:bodyPr wrap="none" lIns="91431" tIns="45715" rIns="91431" bIns="45715" anchor="ctr"/>
          <a:lstStyle/>
          <a:p>
            <a:endParaRPr lang="en-US"/>
          </a:p>
        </p:txBody>
      </p:sp>
      <p:sp>
        <p:nvSpPr>
          <p:cNvPr id="46082" name="Rectangle 2"/>
          <p:cNvSpPr txBox="1">
            <a:spLocks noGrp="1" noChangeArrowheads="1"/>
          </p:cNvSpPr>
          <p:nvPr>
            <p:ph type="body"/>
          </p:nvPr>
        </p:nvSpPr>
        <p:spPr bwMode="auto">
          <a:xfrm>
            <a:off x="974725" y="4562475"/>
            <a:ext cx="5365750" cy="4319588"/>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08-fragtest.c</a:t>
            </a:r>
            <a:endParaRPr lang="en-US" dirty="0"/>
          </a:p>
        </p:txBody>
      </p:sp>
      <p:sp>
        <p:nvSpPr>
          <p:cNvPr id="4" name="Slide Number Placeholder 3"/>
          <p:cNvSpPr>
            <a:spLocks noGrp="1"/>
          </p:cNvSpPr>
          <p:nvPr>
            <p:ph type="sldNum" sz="quarter" idx="10"/>
          </p:nvPr>
        </p:nvSpPr>
        <p:spPr/>
        <p:txBody>
          <a:bodyPr/>
          <a:lstStyle/>
          <a:p>
            <a:fld id="{6EE68FDD-2FBB-844D-AE16-DE8F854E8854}" type="slidenum">
              <a:rPr lang="en-US" smtClean="0"/>
              <a:pPr/>
              <a:t>14</a:t>
            </a:fld>
            <a:endParaRPr lang="en-US"/>
          </a:p>
        </p:txBody>
      </p:sp>
    </p:spTree>
    <p:extLst>
      <p:ext uri="{BB962C8B-B14F-4D97-AF65-F5344CB8AC3E}">
        <p14:creationId xmlns:p14="http://schemas.microsoft.com/office/powerpoint/2010/main" val="3886917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0" y="914400"/>
            <a:ext cx="8686800" cy="2514600"/>
            <a:chOff x="0" y="576"/>
            <a:chExt cx="5472" cy="1584"/>
          </a:xfrm>
        </p:grpSpPr>
        <p:sp>
          <p:nvSpPr>
            <p:cNvPr id="5" name="Oval 7"/>
            <p:cNvSpPr>
              <a:spLocks noChangeArrowheads="1"/>
            </p:cNvSpPr>
            <p:nvPr/>
          </p:nvSpPr>
          <p:spPr bwMode="auto">
            <a:xfrm>
              <a:off x="144" y="576"/>
              <a:ext cx="1584" cy="1584"/>
            </a:xfrm>
            <a:prstGeom prst="ellipse">
              <a:avLst/>
            </a:prstGeom>
            <a:noFill/>
            <a:ln w="12700">
              <a:solidFill>
                <a:schemeClr val="accent1"/>
              </a:solidFill>
              <a:round/>
              <a:headEnd/>
              <a:tailEnd/>
            </a:ln>
            <a:effectLst/>
          </p:spPr>
          <p:txBody>
            <a:bodyPr wrap="none" anchor="ctr"/>
            <a:lstStyle/>
            <a:p>
              <a:pPr algn="ctr" eaLnBrk="1" hangingPunct="1">
                <a:defRPr/>
              </a:pPr>
              <a:endParaRPr lang="en-US">
                <a:latin typeface="Tahoma" pitchFamily="80" charset="0"/>
                <a:ea typeface="+mn-ea"/>
                <a:cs typeface="+mn-cs"/>
              </a:endParaRPr>
            </a:p>
          </p:txBody>
        </p:sp>
        <p:sp>
          <p:nvSpPr>
            <p:cNvPr id="6" name="Rectangle 8"/>
            <p:cNvSpPr>
              <a:spLocks noChangeArrowheads="1"/>
            </p:cNvSpPr>
            <p:nvPr/>
          </p:nvSpPr>
          <p:spPr bwMode="hidden">
            <a:xfrm>
              <a:off x="0" y="1056"/>
              <a:ext cx="2976" cy="720"/>
            </a:xfrm>
            <a:prstGeom prst="rect">
              <a:avLst/>
            </a:prstGeom>
            <a:solidFill>
              <a:schemeClr val="accent2"/>
            </a:solidFill>
            <a:ln w="9525">
              <a:noFill/>
              <a:miter lim="800000"/>
              <a:headEnd/>
              <a:tailEnd/>
            </a:ln>
            <a:effectLst/>
          </p:spPr>
          <p:txBody>
            <a:bodyPr wrap="none" anchor="ctr"/>
            <a:lstStyle/>
            <a:p>
              <a:pPr algn="ctr" eaLnBrk="1" hangingPunct="1">
                <a:defRPr/>
              </a:pPr>
              <a:endParaRPr lang="en-US" sz="2400">
                <a:latin typeface="Times New Roman" pitchFamily="18" charset="0"/>
                <a:ea typeface="+mn-ea"/>
                <a:cs typeface="+mn-cs"/>
              </a:endParaRPr>
            </a:p>
          </p:txBody>
        </p:sp>
        <p:sp>
          <p:nvSpPr>
            <p:cNvPr id="7"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a typeface="+mn-ea"/>
                <a:cs typeface="+mn-cs"/>
              </a:endParaRPr>
            </a:p>
          </p:txBody>
        </p:sp>
        <p:sp>
          <p:nvSpPr>
            <p:cNvPr id="8" name="Freeform 10"/>
            <p:cNvSpPr>
              <a:spLocks noChangeArrowheads="1"/>
            </p:cNvSpPr>
            <p:nvPr/>
          </p:nvSpPr>
          <p:spPr bwMode="auto">
            <a:xfrm>
              <a:off x="384" y="960"/>
              <a:ext cx="144" cy="913"/>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a:defRPr/>
              </a:pPr>
              <a:endParaRPr lang="en-US">
                <a:latin typeface="Tahoma" pitchFamily="80" charset="0"/>
                <a:ea typeface="+mn-ea"/>
                <a:cs typeface="+mn-cs"/>
              </a:endParaRPr>
            </a:p>
          </p:txBody>
        </p:sp>
        <p:sp>
          <p:nvSpPr>
            <p:cNvPr id="9" name="Freeform 11"/>
            <p:cNvSpPr>
              <a:spLocks noChangeArrowheads="1"/>
            </p:cNvSpPr>
            <p:nvPr/>
          </p:nvSpPr>
          <p:spPr bwMode="auto">
            <a:xfrm>
              <a:off x="4944" y="762"/>
              <a:ext cx="165" cy="864"/>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a:defRPr/>
              </a:pPr>
              <a:endParaRPr lang="en-US">
                <a:latin typeface="Tahoma" pitchFamily="80" charset="0"/>
                <a:ea typeface="+mn-ea"/>
                <a:cs typeface="+mn-cs"/>
              </a:endParaRPr>
            </a:p>
          </p:txBody>
        </p:sp>
      </p:grpSp>
      <p:sp>
        <p:nvSpPr>
          <p:cNvPr id="159746"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n-US" smtClean="0"/>
              <a:t>Click to edit Master subtitle style</a:t>
            </a:r>
            <a:endParaRPr lang="en-US"/>
          </a:p>
        </p:txBody>
      </p:sp>
      <p:sp>
        <p:nvSpPr>
          <p:cNvPr id="159756" name="Rectangle 12"/>
          <p:cNvSpPr>
            <a:spLocks noGrp="1" noChangeArrowheads="1"/>
          </p:cNvSpPr>
          <p:nvPr>
            <p:ph type="ctrTitle"/>
          </p:nvPr>
        </p:nvSpPr>
        <p:spPr>
          <a:xfrm>
            <a:off x="838200" y="1443038"/>
            <a:ext cx="7086600" cy="1600200"/>
          </a:xfrm>
        </p:spPr>
        <p:txBody>
          <a:bodyPr anchor="ctr"/>
          <a:lstStyle>
            <a:lvl1pPr>
              <a:defRPr/>
            </a:lvl1pPr>
          </a:lstStyle>
          <a:p>
            <a:r>
              <a:rPr lang="en-US" smtClean="0"/>
              <a:t>Click to edit Master title style</a:t>
            </a:r>
            <a:endParaRPr lang="en-US"/>
          </a:p>
        </p:txBody>
      </p:sp>
      <p:sp>
        <p:nvSpPr>
          <p:cNvPr id="10" name="Rectangle 3"/>
          <p:cNvSpPr>
            <a:spLocks noGrp="1" noChangeArrowheads="1"/>
          </p:cNvSpPr>
          <p:nvPr>
            <p:ph type="dt" sz="half" idx="10"/>
          </p:nvPr>
        </p:nvSpPr>
        <p:spPr>
          <a:xfrm>
            <a:off x="685800" y="6477000"/>
            <a:ext cx="1905000" cy="228600"/>
          </a:xfrm>
        </p:spPr>
        <p:txBody>
          <a:bodyPr/>
          <a:lstStyle>
            <a:lvl1pPr>
              <a:defRPr/>
            </a:lvl1pPr>
          </a:lstStyle>
          <a:p>
            <a:pPr>
              <a:defRPr/>
            </a:pPr>
            <a:endParaRPr lang="en-US"/>
          </a:p>
        </p:txBody>
      </p:sp>
      <p:sp>
        <p:nvSpPr>
          <p:cNvPr id="11" name="Rectangle 4"/>
          <p:cNvSpPr>
            <a:spLocks noGrp="1" noChangeArrowheads="1"/>
          </p:cNvSpPr>
          <p:nvPr>
            <p:ph type="ftr" sz="quarter" idx="11"/>
          </p:nvPr>
        </p:nvSpPr>
        <p:spPr>
          <a:xfrm>
            <a:off x="2590800" y="6477000"/>
            <a:ext cx="3962400" cy="228600"/>
          </a:xfrm>
        </p:spPr>
        <p:txBody>
          <a:bodyPr/>
          <a:lstStyle>
            <a:lvl1pPr>
              <a:defRPr/>
            </a:lvl1pPr>
          </a:lstStyle>
          <a:p>
            <a:r>
              <a:rPr lang="en-US"/>
              <a:t>Copyright ©: University of Illinois CS 241 Staff</a:t>
            </a:r>
          </a:p>
        </p:txBody>
      </p:sp>
      <p:sp>
        <p:nvSpPr>
          <p:cNvPr id="12" name="Rectangle 5"/>
          <p:cNvSpPr>
            <a:spLocks noGrp="1" noChangeArrowheads="1"/>
          </p:cNvSpPr>
          <p:nvPr>
            <p:ph type="sldNum" sz="quarter" idx="12"/>
          </p:nvPr>
        </p:nvSpPr>
        <p:spPr>
          <a:xfrm>
            <a:off x="6553200" y="6477000"/>
            <a:ext cx="1905000" cy="228600"/>
          </a:xfrm>
        </p:spPr>
        <p:txBody>
          <a:bodyPr/>
          <a:lstStyle>
            <a:lvl1pPr>
              <a:defRPr/>
            </a:lvl1pPr>
          </a:lstStyle>
          <a:p>
            <a:fld id="{72647E51-9798-7946-8FC1-3F13638A46C9}" type="slidenum">
              <a:rPr lang="en-US"/>
              <a:pPr/>
              <a:t>‹#›</a:t>
            </a:fld>
            <a:endParaRPr lang="en-US"/>
          </a:p>
        </p:txBody>
      </p:sp>
    </p:spTree>
    <p:extLst>
      <p:ext uri="{BB962C8B-B14F-4D97-AF65-F5344CB8AC3E}">
        <p14:creationId xmlns:p14="http://schemas.microsoft.com/office/powerpoint/2010/main" val="3012291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r>
              <a:rPr lang="en-US"/>
              <a:t>Copyright ©: University of Illinois CS 241 Staff</a:t>
            </a:r>
          </a:p>
        </p:txBody>
      </p:sp>
      <p:sp>
        <p:nvSpPr>
          <p:cNvPr id="6" name="Rectangle 8"/>
          <p:cNvSpPr>
            <a:spLocks noGrp="1" noChangeArrowheads="1"/>
          </p:cNvSpPr>
          <p:nvPr>
            <p:ph type="sldNum" sz="quarter" idx="12"/>
          </p:nvPr>
        </p:nvSpPr>
        <p:spPr>
          <a:ln/>
        </p:spPr>
        <p:txBody>
          <a:bodyPr/>
          <a:lstStyle>
            <a:lvl1pPr>
              <a:defRPr/>
            </a:lvl1pPr>
          </a:lstStyle>
          <a:p>
            <a:fld id="{344B2726-D138-AB44-B567-84D9E6A43514}" type="slidenum">
              <a:rPr lang="en-US"/>
              <a:pPr/>
              <a:t>‹#›</a:t>
            </a:fld>
            <a:endParaRPr lang="en-US"/>
          </a:p>
        </p:txBody>
      </p:sp>
    </p:spTree>
    <p:extLst>
      <p:ext uri="{BB962C8B-B14F-4D97-AF65-F5344CB8AC3E}">
        <p14:creationId xmlns:p14="http://schemas.microsoft.com/office/powerpoint/2010/main" val="191080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r>
              <a:rPr lang="en-US"/>
              <a:t>Copyright ©: University of Illinois CS 241 Staff</a:t>
            </a:r>
          </a:p>
        </p:txBody>
      </p:sp>
      <p:sp>
        <p:nvSpPr>
          <p:cNvPr id="6" name="Rectangle 8"/>
          <p:cNvSpPr>
            <a:spLocks noGrp="1" noChangeArrowheads="1"/>
          </p:cNvSpPr>
          <p:nvPr>
            <p:ph type="sldNum" sz="quarter" idx="12"/>
          </p:nvPr>
        </p:nvSpPr>
        <p:spPr>
          <a:ln/>
        </p:spPr>
        <p:txBody>
          <a:bodyPr/>
          <a:lstStyle>
            <a:lvl1pPr>
              <a:defRPr/>
            </a:lvl1pPr>
          </a:lstStyle>
          <a:p>
            <a:fld id="{53CCD929-5B00-E945-ADBF-E5AB2DDD1921}" type="slidenum">
              <a:rPr lang="en-US"/>
              <a:pPr/>
              <a:t>‹#›</a:t>
            </a:fld>
            <a:endParaRPr lang="en-US"/>
          </a:p>
        </p:txBody>
      </p:sp>
    </p:spTree>
    <p:extLst>
      <p:ext uri="{BB962C8B-B14F-4D97-AF65-F5344CB8AC3E}">
        <p14:creationId xmlns:p14="http://schemas.microsoft.com/office/powerpoint/2010/main" val="224667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1"/>
          <p:cNvPicPr>
            <a:picLocks noChangeAspect="1" noChangeArrowheads="1"/>
          </p:cNvPicPr>
          <p:nvPr userDrawn="1"/>
        </p:nvPicPr>
        <p:blipFill>
          <a:blip r:embed="rId2">
            <a:extLst>
              <a:ext uri="{28A0092B-C50C-407E-A947-70E740481C1C}">
                <a14:useLocalDpi xmlns:a14="http://schemas.microsoft.com/office/drawing/2010/main" val="0"/>
              </a:ext>
            </a:extLst>
          </a:blip>
          <a:srcRect t="8215" b="72980"/>
          <a:stretch>
            <a:fillRect/>
          </a:stretch>
        </p:blipFill>
        <p:spPr bwMode="auto">
          <a:xfrm>
            <a:off x="0" y="0"/>
            <a:ext cx="91979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76200"/>
            <a:ext cx="92583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31863" y="-228600"/>
            <a:ext cx="7678737" cy="1031875"/>
          </a:xfrm>
        </p:spPr>
        <p:txBody>
          <a:bodyPr/>
          <a:lstStyle/>
          <a:p>
            <a:r>
              <a:rPr lang="en-US" smtClean="0"/>
              <a:t>Click to edit Master title style</a:t>
            </a:r>
            <a:endParaRPr lang="en-US"/>
          </a:p>
        </p:txBody>
      </p:sp>
      <p:sp>
        <p:nvSpPr>
          <p:cNvPr id="3" name="Content Placeholder 2"/>
          <p:cNvSpPr>
            <a:spLocks noGrp="1"/>
          </p:cNvSpPr>
          <p:nvPr>
            <p:ph idx="1"/>
          </p:nvPr>
        </p:nvSpPr>
        <p:spPr>
          <a:xfrm>
            <a:off x="228601" y="949656"/>
            <a:ext cx="8610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dt" sz="half" idx="10"/>
          </p:nvPr>
        </p:nvSpPr>
        <p:spPr/>
        <p:txBody>
          <a:bodyPr/>
          <a:lstStyle>
            <a:lvl1pPr>
              <a:defRPr/>
            </a:lvl1pPr>
          </a:lstStyle>
          <a:p>
            <a:pPr>
              <a:defRPr/>
            </a:pPr>
            <a:endParaRPr lang="en-US"/>
          </a:p>
        </p:txBody>
      </p:sp>
      <p:sp>
        <p:nvSpPr>
          <p:cNvPr id="7" name="Rectangle 7"/>
          <p:cNvSpPr>
            <a:spLocks noGrp="1" noChangeArrowheads="1"/>
          </p:cNvSpPr>
          <p:nvPr>
            <p:ph type="ftr" sz="quarter" idx="11"/>
          </p:nvPr>
        </p:nvSpPr>
        <p:spPr/>
        <p:txBody>
          <a:bodyPr/>
          <a:lstStyle>
            <a:lvl1pPr>
              <a:defRPr>
                <a:latin typeface="Tahoma" pitchFamily="34" charset="0"/>
                <a:ea typeface="ＭＳ Ｐゴシック" charset="-128"/>
                <a:cs typeface="+mn-cs"/>
              </a:defRPr>
            </a:lvl1pPr>
          </a:lstStyle>
          <a:p>
            <a:pPr>
              <a:defRPr/>
            </a:pPr>
            <a:endParaRPr lang="en-US"/>
          </a:p>
        </p:txBody>
      </p:sp>
      <p:sp>
        <p:nvSpPr>
          <p:cNvPr id="8" name="Rectangle 8"/>
          <p:cNvSpPr>
            <a:spLocks noGrp="1" noChangeArrowheads="1"/>
          </p:cNvSpPr>
          <p:nvPr>
            <p:ph type="sldNum" sz="quarter" idx="12"/>
          </p:nvPr>
        </p:nvSpPr>
        <p:spPr/>
        <p:txBody>
          <a:bodyPr/>
          <a:lstStyle>
            <a:lvl1pPr>
              <a:defRPr/>
            </a:lvl1pPr>
          </a:lstStyle>
          <a:p>
            <a:fld id="{5954793F-A9F4-CF43-9B42-499752CA262B}" type="slidenum">
              <a:rPr lang="en-US"/>
              <a:pPr/>
              <a:t>‹#›</a:t>
            </a:fld>
            <a:endParaRPr lang="en-US"/>
          </a:p>
        </p:txBody>
      </p:sp>
    </p:spTree>
    <p:extLst>
      <p:ext uri="{BB962C8B-B14F-4D97-AF65-F5344CB8AC3E}">
        <p14:creationId xmlns:p14="http://schemas.microsoft.com/office/powerpoint/2010/main" val="235751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r>
              <a:rPr lang="en-US"/>
              <a:t>Copyright ©: University of Illinois CS 241 Staff</a:t>
            </a:r>
          </a:p>
        </p:txBody>
      </p:sp>
      <p:sp>
        <p:nvSpPr>
          <p:cNvPr id="6" name="Rectangle 8"/>
          <p:cNvSpPr>
            <a:spLocks noGrp="1" noChangeArrowheads="1"/>
          </p:cNvSpPr>
          <p:nvPr>
            <p:ph type="sldNum" sz="quarter" idx="12"/>
          </p:nvPr>
        </p:nvSpPr>
        <p:spPr>
          <a:ln/>
        </p:spPr>
        <p:txBody>
          <a:bodyPr/>
          <a:lstStyle>
            <a:lvl1pPr>
              <a:defRPr/>
            </a:lvl1pPr>
          </a:lstStyle>
          <a:p>
            <a:fld id="{CB37A7D5-FCE1-4241-AE55-8E456EE37484}" type="slidenum">
              <a:rPr lang="en-US"/>
              <a:pPr/>
              <a:t>‹#›</a:t>
            </a:fld>
            <a:endParaRPr lang="en-US"/>
          </a:p>
        </p:txBody>
      </p:sp>
    </p:spTree>
    <p:extLst>
      <p:ext uri="{BB962C8B-B14F-4D97-AF65-F5344CB8AC3E}">
        <p14:creationId xmlns:p14="http://schemas.microsoft.com/office/powerpoint/2010/main" val="2827198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r>
              <a:rPr lang="en-US"/>
              <a:t>Copyright ©: University of Illinois CS 241 Staff</a:t>
            </a:r>
          </a:p>
        </p:txBody>
      </p:sp>
      <p:sp>
        <p:nvSpPr>
          <p:cNvPr id="7" name="Rectangle 8"/>
          <p:cNvSpPr>
            <a:spLocks noGrp="1" noChangeArrowheads="1"/>
          </p:cNvSpPr>
          <p:nvPr>
            <p:ph type="sldNum" sz="quarter" idx="12"/>
          </p:nvPr>
        </p:nvSpPr>
        <p:spPr>
          <a:ln/>
        </p:spPr>
        <p:txBody>
          <a:bodyPr/>
          <a:lstStyle>
            <a:lvl1pPr>
              <a:defRPr/>
            </a:lvl1pPr>
          </a:lstStyle>
          <a:p>
            <a:fld id="{E8FF43A1-0127-BA46-8456-A91A1AE956EF}" type="slidenum">
              <a:rPr lang="en-US"/>
              <a:pPr/>
              <a:t>‹#›</a:t>
            </a:fld>
            <a:endParaRPr lang="en-US"/>
          </a:p>
        </p:txBody>
      </p:sp>
    </p:spTree>
    <p:extLst>
      <p:ext uri="{BB962C8B-B14F-4D97-AF65-F5344CB8AC3E}">
        <p14:creationId xmlns:p14="http://schemas.microsoft.com/office/powerpoint/2010/main" val="2424029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r>
              <a:rPr lang="en-US"/>
              <a:t>Copyright ©: University of Illinois CS 241 Staff</a:t>
            </a:r>
          </a:p>
        </p:txBody>
      </p:sp>
      <p:sp>
        <p:nvSpPr>
          <p:cNvPr id="9" name="Rectangle 8"/>
          <p:cNvSpPr>
            <a:spLocks noGrp="1" noChangeArrowheads="1"/>
          </p:cNvSpPr>
          <p:nvPr>
            <p:ph type="sldNum" sz="quarter" idx="12"/>
          </p:nvPr>
        </p:nvSpPr>
        <p:spPr>
          <a:ln/>
        </p:spPr>
        <p:txBody>
          <a:bodyPr/>
          <a:lstStyle>
            <a:lvl1pPr>
              <a:defRPr/>
            </a:lvl1pPr>
          </a:lstStyle>
          <a:p>
            <a:fld id="{C5C03F72-2401-844A-B60A-7811D068F052}" type="slidenum">
              <a:rPr lang="en-US"/>
              <a:pPr/>
              <a:t>‹#›</a:t>
            </a:fld>
            <a:endParaRPr lang="en-US"/>
          </a:p>
        </p:txBody>
      </p:sp>
    </p:spTree>
    <p:extLst>
      <p:ext uri="{BB962C8B-B14F-4D97-AF65-F5344CB8AC3E}">
        <p14:creationId xmlns:p14="http://schemas.microsoft.com/office/powerpoint/2010/main" val="1224990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r>
              <a:rPr lang="en-US"/>
              <a:t>Copyright ©: University of Illinois CS 241 Staff</a:t>
            </a:r>
          </a:p>
        </p:txBody>
      </p:sp>
      <p:sp>
        <p:nvSpPr>
          <p:cNvPr id="5" name="Rectangle 8"/>
          <p:cNvSpPr>
            <a:spLocks noGrp="1" noChangeArrowheads="1"/>
          </p:cNvSpPr>
          <p:nvPr>
            <p:ph type="sldNum" sz="quarter" idx="12"/>
          </p:nvPr>
        </p:nvSpPr>
        <p:spPr>
          <a:ln/>
        </p:spPr>
        <p:txBody>
          <a:bodyPr/>
          <a:lstStyle>
            <a:lvl1pPr>
              <a:defRPr/>
            </a:lvl1pPr>
          </a:lstStyle>
          <a:p>
            <a:fld id="{A4573FDE-FB81-5645-9471-4EB28E3D3F65}" type="slidenum">
              <a:rPr lang="en-US"/>
              <a:pPr/>
              <a:t>‹#›</a:t>
            </a:fld>
            <a:endParaRPr lang="en-US"/>
          </a:p>
        </p:txBody>
      </p:sp>
    </p:spTree>
    <p:extLst>
      <p:ext uri="{BB962C8B-B14F-4D97-AF65-F5344CB8AC3E}">
        <p14:creationId xmlns:p14="http://schemas.microsoft.com/office/powerpoint/2010/main" val="3414699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r>
              <a:rPr lang="en-US"/>
              <a:t>Copyright ©: University of Illinois CS 241 Staff</a:t>
            </a:r>
          </a:p>
        </p:txBody>
      </p:sp>
      <p:sp>
        <p:nvSpPr>
          <p:cNvPr id="4" name="Rectangle 8"/>
          <p:cNvSpPr>
            <a:spLocks noGrp="1" noChangeArrowheads="1"/>
          </p:cNvSpPr>
          <p:nvPr>
            <p:ph type="sldNum" sz="quarter" idx="12"/>
          </p:nvPr>
        </p:nvSpPr>
        <p:spPr>
          <a:ln/>
        </p:spPr>
        <p:txBody>
          <a:bodyPr/>
          <a:lstStyle>
            <a:lvl1pPr>
              <a:defRPr/>
            </a:lvl1pPr>
          </a:lstStyle>
          <a:p>
            <a:fld id="{1BBC9E6D-729E-5B4F-8810-06EA83CE735C}" type="slidenum">
              <a:rPr lang="en-US"/>
              <a:pPr/>
              <a:t>‹#›</a:t>
            </a:fld>
            <a:endParaRPr lang="en-US"/>
          </a:p>
        </p:txBody>
      </p:sp>
    </p:spTree>
    <p:extLst>
      <p:ext uri="{BB962C8B-B14F-4D97-AF65-F5344CB8AC3E}">
        <p14:creationId xmlns:p14="http://schemas.microsoft.com/office/powerpoint/2010/main" val="137621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r>
              <a:rPr lang="en-US"/>
              <a:t>Copyright ©: University of Illinois CS 241 Staff</a:t>
            </a:r>
          </a:p>
        </p:txBody>
      </p:sp>
      <p:sp>
        <p:nvSpPr>
          <p:cNvPr id="7" name="Rectangle 8"/>
          <p:cNvSpPr>
            <a:spLocks noGrp="1" noChangeArrowheads="1"/>
          </p:cNvSpPr>
          <p:nvPr>
            <p:ph type="sldNum" sz="quarter" idx="12"/>
          </p:nvPr>
        </p:nvSpPr>
        <p:spPr>
          <a:ln/>
        </p:spPr>
        <p:txBody>
          <a:bodyPr/>
          <a:lstStyle>
            <a:lvl1pPr>
              <a:defRPr/>
            </a:lvl1pPr>
          </a:lstStyle>
          <a:p>
            <a:fld id="{73A729BB-9C73-674E-8014-6168FF8AA6B3}" type="slidenum">
              <a:rPr lang="en-US"/>
              <a:pPr/>
              <a:t>‹#›</a:t>
            </a:fld>
            <a:endParaRPr lang="en-US"/>
          </a:p>
        </p:txBody>
      </p:sp>
    </p:spTree>
    <p:extLst>
      <p:ext uri="{BB962C8B-B14F-4D97-AF65-F5344CB8AC3E}">
        <p14:creationId xmlns:p14="http://schemas.microsoft.com/office/powerpoint/2010/main" val="4234120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r>
              <a:rPr lang="en-US"/>
              <a:t>Copyright ©: University of Illinois CS 241 Staff</a:t>
            </a:r>
          </a:p>
        </p:txBody>
      </p:sp>
      <p:sp>
        <p:nvSpPr>
          <p:cNvPr id="7" name="Rectangle 8"/>
          <p:cNvSpPr>
            <a:spLocks noGrp="1" noChangeArrowheads="1"/>
          </p:cNvSpPr>
          <p:nvPr>
            <p:ph type="sldNum" sz="quarter" idx="12"/>
          </p:nvPr>
        </p:nvSpPr>
        <p:spPr>
          <a:ln/>
        </p:spPr>
        <p:txBody>
          <a:bodyPr/>
          <a:lstStyle>
            <a:lvl1pPr>
              <a:defRPr/>
            </a:lvl1pPr>
          </a:lstStyle>
          <a:p>
            <a:fld id="{22125AFD-BAA0-E840-BAD2-845F098A3425}" type="slidenum">
              <a:rPr lang="en-US"/>
              <a:pPr/>
              <a:t>‹#›</a:t>
            </a:fld>
            <a:endParaRPr lang="en-US"/>
          </a:p>
        </p:txBody>
      </p:sp>
    </p:spTree>
    <p:extLst>
      <p:ext uri="{BB962C8B-B14F-4D97-AF65-F5344CB8AC3E}">
        <p14:creationId xmlns:p14="http://schemas.microsoft.com/office/powerpoint/2010/main" val="12683248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eaLnBrk="1" hangingPunct="1">
              <a:defRPr/>
            </a:pPr>
            <a:endParaRPr lang="en-US" sz="2400">
              <a:latin typeface="Times New Roman" pitchFamily="18" charset="0"/>
              <a:ea typeface="+mn-ea"/>
              <a:cs typeface="+mn-cs"/>
            </a:endParaRPr>
          </a:p>
        </p:txBody>
      </p:sp>
      <p:sp>
        <p:nvSpPr>
          <p:cNvPr id="158723"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a typeface="+mn-ea"/>
              <a:cs typeface="+mn-cs"/>
            </a:endParaRPr>
          </a:p>
        </p:txBody>
      </p:sp>
      <p:sp>
        <p:nvSpPr>
          <p:cNvPr id="1028" name="Rectangle 4"/>
          <p:cNvSpPr>
            <a:spLocks noGrp="1" noChangeArrowheads="1"/>
          </p:cNvSpPr>
          <p:nvPr>
            <p:ph type="title"/>
          </p:nvPr>
        </p:nvSpPr>
        <p:spPr bwMode="auto">
          <a:xfrm>
            <a:off x="931863" y="96838"/>
            <a:ext cx="71580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5"/>
          <p:cNvSpPr>
            <a:spLocks noGrp="1" noChangeArrowheads="1"/>
          </p:cNvSpPr>
          <p:nvPr>
            <p:ph type="body" idx="1"/>
          </p:nvPr>
        </p:nvSpPr>
        <p:spPr bwMode="auto">
          <a:xfrm>
            <a:off x="949325" y="1981200"/>
            <a:ext cx="76612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8726" name="Rectangle 6"/>
          <p:cNvSpPr>
            <a:spLocks noGrp="1" noChangeArrowheads="1"/>
          </p:cNvSpPr>
          <p:nvPr>
            <p:ph type="dt" sz="half" idx="2"/>
          </p:nvPr>
        </p:nvSpPr>
        <p:spPr bwMode="auto">
          <a:xfrm>
            <a:off x="946150" y="64770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Tahoma" pitchFamily="80" charset="0"/>
                <a:ea typeface="+mn-ea"/>
                <a:cs typeface="+mn-cs"/>
              </a:defRPr>
            </a:lvl1pPr>
          </a:lstStyle>
          <a:p>
            <a:pPr>
              <a:defRPr/>
            </a:pPr>
            <a:endParaRPr lang="en-US"/>
          </a:p>
        </p:txBody>
      </p:sp>
      <p:sp>
        <p:nvSpPr>
          <p:cNvPr id="158727" name="Rectangle 7"/>
          <p:cNvSpPr>
            <a:spLocks noGrp="1" noChangeArrowheads="1"/>
          </p:cNvSpPr>
          <p:nvPr>
            <p:ph type="ftr" sz="quarter" idx="3"/>
          </p:nvPr>
        </p:nvSpPr>
        <p:spPr bwMode="auto">
          <a:xfrm>
            <a:off x="2819400" y="6477000"/>
            <a:ext cx="3886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r>
              <a:rPr lang="en-US"/>
              <a:t>Copyright ©: University of Illinois CS 241 Staff</a:t>
            </a:r>
          </a:p>
        </p:txBody>
      </p:sp>
      <p:sp>
        <p:nvSpPr>
          <p:cNvPr id="158728" name="Rectangle 8"/>
          <p:cNvSpPr>
            <a:spLocks noGrp="1" noChangeArrowheads="1"/>
          </p:cNvSpPr>
          <p:nvPr>
            <p:ph type="sldNum" sz="quarter" idx="4"/>
          </p:nvPr>
        </p:nvSpPr>
        <p:spPr bwMode="auto">
          <a:xfrm>
            <a:off x="6705600" y="64770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BC8CD3CC-96F5-DF48-A211-249EEA593402}" type="slidenum">
              <a:rPr lang="en-US"/>
              <a:pPr/>
              <a:t>‹#›</a:t>
            </a:fld>
            <a:endParaRPr lang="en-US"/>
          </a:p>
        </p:txBody>
      </p:sp>
      <p:sp>
        <p:nvSpPr>
          <p:cNvPr id="158729" name="Freeform 9"/>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a:defRPr/>
            </a:pPr>
            <a:endParaRPr lang="en-US">
              <a:latin typeface="Tahoma" pitchFamily="80" charset="0"/>
              <a:ea typeface="+mn-ea"/>
              <a:cs typeface="+mn-cs"/>
            </a:endParaRPr>
          </a:p>
        </p:txBody>
      </p:sp>
      <p:sp>
        <p:nvSpPr>
          <p:cNvPr id="158730" name="Freeform 10"/>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a:defRPr/>
            </a:pPr>
            <a:endParaRPr lang="en-US">
              <a:latin typeface="Tahoma" pitchFamily="80" charset="0"/>
              <a:ea typeface="+mn-ea"/>
              <a:cs typeface="+mn-cs"/>
            </a:endParaRPr>
          </a:p>
        </p:txBody>
      </p:sp>
      <p:pic>
        <p:nvPicPr>
          <p:cNvPr id="1035" name="Picture 11" descr="uiu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20138" y="6327775"/>
            <a:ext cx="3476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28" r:id="rId1"/>
    <p:sldLayoutId id="2147483929"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4000">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4000">
          <a:solidFill>
            <a:schemeClr val="tx2"/>
          </a:solidFill>
          <a:latin typeface="Arial" pitchFamily="34" charset="0"/>
          <a:ea typeface="ＭＳ Ｐゴシック" charset="-128"/>
          <a:cs typeface="ＭＳ Ｐゴシック" charset="-128"/>
        </a:defRPr>
      </a:lvl2pPr>
      <a:lvl3pPr algn="l" rtl="0" eaLnBrk="0" fontAlgn="base" hangingPunct="0">
        <a:spcBef>
          <a:spcPct val="0"/>
        </a:spcBef>
        <a:spcAft>
          <a:spcPct val="0"/>
        </a:spcAft>
        <a:defRPr sz="4000">
          <a:solidFill>
            <a:schemeClr val="tx2"/>
          </a:solidFill>
          <a:latin typeface="Arial" pitchFamily="34" charset="0"/>
          <a:ea typeface="ＭＳ Ｐゴシック" charset="-128"/>
          <a:cs typeface="ＭＳ Ｐゴシック" charset="-128"/>
        </a:defRPr>
      </a:lvl3pPr>
      <a:lvl4pPr algn="l" rtl="0" eaLnBrk="0" fontAlgn="base" hangingPunct="0">
        <a:spcBef>
          <a:spcPct val="0"/>
        </a:spcBef>
        <a:spcAft>
          <a:spcPct val="0"/>
        </a:spcAft>
        <a:defRPr sz="4000">
          <a:solidFill>
            <a:schemeClr val="tx2"/>
          </a:solidFill>
          <a:latin typeface="Arial" pitchFamily="34" charset="0"/>
          <a:ea typeface="ＭＳ Ｐゴシック" charset="-128"/>
          <a:cs typeface="ＭＳ Ｐゴシック" charset="-128"/>
        </a:defRPr>
      </a:lvl4pPr>
      <a:lvl5pPr algn="l" rtl="0" eaLnBrk="0" fontAlgn="base" hangingPunct="0">
        <a:spcBef>
          <a:spcPct val="0"/>
        </a:spcBef>
        <a:spcAft>
          <a:spcPct val="0"/>
        </a:spcAft>
        <a:defRPr sz="4000">
          <a:solidFill>
            <a:schemeClr val="tx2"/>
          </a:solidFill>
          <a:latin typeface="Arial" pitchFamily="34" charset="0"/>
          <a:ea typeface="ＭＳ Ｐゴシック" charset="-128"/>
          <a:cs typeface="ＭＳ Ｐゴシック" charset="-128"/>
        </a:defRPr>
      </a:lvl5pPr>
      <a:lvl6pPr marL="457200" algn="l" rtl="0" eaLnBrk="1" fontAlgn="base" hangingPunct="1">
        <a:spcBef>
          <a:spcPct val="0"/>
        </a:spcBef>
        <a:spcAft>
          <a:spcPct val="0"/>
        </a:spcAft>
        <a:defRPr sz="4000">
          <a:solidFill>
            <a:schemeClr val="tx2"/>
          </a:solidFill>
          <a:latin typeface="Arial" pitchFamily="34" charset="0"/>
        </a:defRPr>
      </a:lvl6pPr>
      <a:lvl7pPr marL="914400" algn="l" rtl="0" eaLnBrk="1" fontAlgn="base" hangingPunct="1">
        <a:spcBef>
          <a:spcPct val="0"/>
        </a:spcBef>
        <a:spcAft>
          <a:spcPct val="0"/>
        </a:spcAft>
        <a:defRPr sz="4000">
          <a:solidFill>
            <a:schemeClr val="tx2"/>
          </a:solidFill>
          <a:latin typeface="Arial" pitchFamily="34" charset="0"/>
        </a:defRPr>
      </a:lvl7pPr>
      <a:lvl8pPr marL="1371600" algn="l" rtl="0" eaLnBrk="1" fontAlgn="base" hangingPunct="1">
        <a:spcBef>
          <a:spcPct val="0"/>
        </a:spcBef>
        <a:spcAft>
          <a:spcPct val="0"/>
        </a:spcAft>
        <a:defRPr sz="4000">
          <a:solidFill>
            <a:schemeClr val="tx2"/>
          </a:solidFill>
          <a:latin typeface="Arial" pitchFamily="34" charset="0"/>
        </a:defRPr>
      </a:lvl8pPr>
      <a:lvl9pPr marL="1828800" algn="l" rtl="0" eaLnBrk="1" fontAlgn="base" hangingPunct="1">
        <a:spcBef>
          <a:spcPct val="0"/>
        </a:spcBef>
        <a:spcAft>
          <a:spcPct val="0"/>
        </a:spcAft>
        <a:defRPr sz="4000">
          <a:solidFill>
            <a:schemeClr val="tx2"/>
          </a:solidFill>
          <a:latin typeface="Arial" pitchFamily="34" charset="0"/>
        </a:defRPr>
      </a:lvl9pPr>
    </p:titleStyle>
    <p:bodyStyle>
      <a:lvl1pPr marL="447675" indent="-447675" algn="l" rtl="0" eaLnBrk="0" fontAlgn="base" hangingPunct="0">
        <a:spcBef>
          <a:spcPct val="20000"/>
        </a:spcBef>
        <a:spcAft>
          <a:spcPct val="0"/>
        </a:spcAft>
        <a:buClr>
          <a:schemeClr val="accent1"/>
        </a:buClr>
        <a:buSzPct val="70000"/>
        <a:buFont typeface="Wingdings" charset="0"/>
        <a:buChar char="n"/>
        <a:defRPr sz="3200">
          <a:solidFill>
            <a:schemeClr val="tx1"/>
          </a:solidFill>
          <a:latin typeface="+mn-lt"/>
          <a:ea typeface="ＭＳ Ｐゴシック" charset="-128"/>
          <a:cs typeface="ＭＳ Ｐゴシック" charset="-128"/>
        </a:defRPr>
      </a:lvl1pPr>
      <a:lvl2pPr marL="889000" indent="-439738" algn="l" rtl="0" eaLnBrk="0" fontAlgn="base" hangingPunct="0">
        <a:spcBef>
          <a:spcPct val="20000"/>
        </a:spcBef>
        <a:spcAft>
          <a:spcPct val="0"/>
        </a:spcAft>
        <a:buClr>
          <a:schemeClr val="hlink"/>
        </a:buClr>
        <a:buSzPct val="65000"/>
        <a:buFont typeface="Wingdings" charset="0"/>
        <a:buChar char="¡"/>
        <a:defRPr sz="2800">
          <a:solidFill>
            <a:schemeClr val="tx1"/>
          </a:solidFill>
          <a:latin typeface="+mn-lt"/>
          <a:ea typeface="ＭＳ Ｐゴシック" charset="-128"/>
        </a:defRPr>
      </a:lvl2pPr>
      <a:lvl3pPr marL="1293813" indent="-403225" algn="l" rtl="0" eaLnBrk="0" fontAlgn="base" hangingPunct="0">
        <a:spcBef>
          <a:spcPct val="20000"/>
        </a:spcBef>
        <a:spcAft>
          <a:spcPct val="0"/>
        </a:spcAft>
        <a:buClr>
          <a:schemeClr val="accent1"/>
        </a:buClr>
        <a:buSzPct val="70000"/>
        <a:buFont typeface="Wingdings" charset="0"/>
        <a:buChar char="n"/>
        <a:defRPr sz="2400">
          <a:solidFill>
            <a:schemeClr val="tx1"/>
          </a:solidFill>
          <a:latin typeface="+mn-lt"/>
          <a:ea typeface="ＭＳ Ｐゴシック" charset="-128"/>
        </a:defRPr>
      </a:lvl3pPr>
      <a:lvl4pPr marL="1681163" indent="-385763" algn="l" rtl="0" eaLnBrk="0" fontAlgn="base" hangingPunct="0">
        <a:spcBef>
          <a:spcPct val="20000"/>
        </a:spcBef>
        <a:spcAft>
          <a:spcPct val="0"/>
        </a:spcAft>
        <a:buClr>
          <a:schemeClr val="hlink"/>
        </a:buClr>
        <a:buSzPct val="75000"/>
        <a:buFont typeface="Wingdings" charset="0"/>
        <a:buChar char="¡"/>
        <a:defRPr sz="2000">
          <a:solidFill>
            <a:schemeClr val="tx1"/>
          </a:solidFill>
          <a:latin typeface="+mn-lt"/>
          <a:ea typeface="ＭＳ Ｐゴシック" charset="-128"/>
        </a:defRPr>
      </a:lvl4pPr>
      <a:lvl5pPr marL="2070100" indent="-387350" algn="l" rtl="0" eaLnBrk="0" fontAlgn="base" hangingPunct="0">
        <a:spcBef>
          <a:spcPct val="20000"/>
        </a:spcBef>
        <a:spcAft>
          <a:spcPct val="0"/>
        </a:spcAft>
        <a:buClr>
          <a:schemeClr val="accent1"/>
        </a:buClr>
        <a:buSzPct val="70000"/>
        <a:buFont typeface="Wingdings" charset="0"/>
        <a:buChar char="n"/>
        <a:defRPr sz="2000">
          <a:solidFill>
            <a:schemeClr val="tx1"/>
          </a:solidFill>
          <a:latin typeface="+mn-lt"/>
          <a:ea typeface="ＭＳ Ｐゴシック" charset="-128"/>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subTitle" idx="1"/>
          </p:nvPr>
        </p:nvSpPr>
        <p:spPr/>
        <p:txBody>
          <a:bodyPr/>
          <a:lstStyle/>
          <a:p>
            <a:pPr eaLnBrk="1" hangingPunct="1">
              <a:buFont typeface="Wingdings" charset="0"/>
              <a:buNone/>
            </a:pPr>
            <a:r>
              <a:rPr lang="en-GB" dirty="0" smtClean="0">
                <a:latin typeface="Arial" charset="0"/>
                <a:ea typeface="ＭＳ Ｐゴシック" charset="0"/>
                <a:cs typeface="ＭＳ Ｐゴシック" charset="0"/>
              </a:rPr>
              <a:t>CS 241</a:t>
            </a:r>
          </a:p>
          <a:p>
            <a:pPr eaLnBrk="1" hangingPunct="1">
              <a:buFont typeface="Wingdings" charset="0"/>
              <a:buNone/>
            </a:pPr>
            <a:r>
              <a:rPr lang="en-GB" dirty="0" smtClean="0">
                <a:latin typeface="Arial" charset="0"/>
                <a:ea typeface="ＭＳ Ｐゴシック" charset="0"/>
                <a:cs typeface="ＭＳ Ｐゴシック" charset="0"/>
              </a:rPr>
              <a:t>February 3, 2012</a:t>
            </a:r>
            <a:endParaRPr lang="en-GB" dirty="0">
              <a:latin typeface="Arial" charset="0"/>
              <a:ea typeface="ＭＳ Ｐゴシック" charset="0"/>
              <a:cs typeface="ＭＳ Ｐゴシック" charset="0"/>
            </a:endParaRPr>
          </a:p>
          <a:p>
            <a:pPr eaLnBrk="1" hangingPunct="1">
              <a:buFont typeface="Wingdings" charset="0"/>
              <a:buNone/>
            </a:pPr>
            <a:endParaRPr lang="en-GB" dirty="0">
              <a:latin typeface="Arial" charset="0"/>
              <a:ea typeface="ＭＳ Ｐゴシック" charset="0"/>
              <a:cs typeface="ＭＳ Ｐゴシック" charset="0"/>
            </a:endParaRPr>
          </a:p>
        </p:txBody>
      </p:sp>
      <p:sp>
        <p:nvSpPr>
          <p:cNvPr id="4099" name="Rectangle 1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r>
              <a:rPr lang="en-US"/>
              <a:t>Copyright ©: University of Illinois CS 241 Staff</a:t>
            </a:r>
          </a:p>
        </p:txBody>
      </p:sp>
      <p:sp>
        <p:nvSpPr>
          <p:cNvPr id="4100"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32E53574-690D-204C-ACDD-D259EDC7C9E0}" type="slidenum">
              <a:rPr lang="en-US"/>
              <a:pPr/>
              <a:t>1</a:t>
            </a:fld>
            <a:endParaRPr lang="en-US"/>
          </a:p>
        </p:txBody>
      </p:sp>
      <p:sp>
        <p:nvSpPr>
          <p:cNvPr id="4101" name="Rectangle 2"/>
          <p:cNvSpPr>
            <a:spLocks noGrp="1" noChangeArrowheads="1"/>
          </p:cNvSpPr>
          <p:nvPr>
            <p:ph type="ctrTitle"/>
          </p:nvPr>
        </p:nvSpPr>
        <p:spPr/>
        <p:txBody>
          <a:bodyPr/>
          <a:lstStyle/>
          <a:p>
            <a:pPr eaLnBrk="1" hangingPunct="1"/>
            <a:r>
              <a:rPr lang="en-GB" dirty="0" smtClean="0">
                <a:latin typeface="Arial" charset="0"/>
                <a:ea typeface="ＭＳ Ｐゴシック" charset="0"/>
                <a:cs typeface="ＭＳ Ｐゴシック" charset="0"/>
              </a:rPr>
              <a:t>Heap allocation: </a:t>
            </a:r>
            <a:r>
              <a:rPr lang="en-GB" dirty="0" err="1" smtClean="0">
                <a:latin typeface="Arial" charset="0"/>
                <a:ea typeface="ＭＳ Ｐゴシック" charset="0"/>
                <a:cs typeface="ＭＳ Ｐゴシック" charset="0"/>
              </a:rPr>
              <a:t>Malloc</a:t>
            </a:r>
            <a:endParaRPr lang="en-GB" dirty="0">
              <a:latin typeface="Arial" charset="0"/>
              <a:ea typeface="ＭＳ Ｐゴシック" charset="0"/>
              <a:cs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smtClean="0">
                <a:latin typeface="Arial" charset="0"/>
                <a:ea typeface="ＭＳ Ｐゴシック" charset="0"/>
                <a:cs typeface="ＭＳ Ｐゴシック" charset="0"/>
              </a:rPr>
              <a:t>Goal 1: Speed</a:t>
            </a:r>
            <a:endParaRPr lang="en-US" dirty="0">
              <a:latin typeface="Arial" charset="0"/>
              <a:ea typeface="ＭＳ Ｐゴシック" charset="0"/>
              <a:cs typeface="ＭＳ Ｐゴシック" charset="0"/>
            </a:endParaRPr>
          </a:p>
        </p:txBody>
      </p:sp>
      <p:sp>
        <p:nvSpPr>
          <p:cNvPr id="91139" name="Content Placeholder 2"/>
          <p:cNvSpPr>
            <a:spLocks noGrp="1"/>
          </p:cNvSpPr>
          <p:nvPr>
            <p:ph idx="1"/>
          </p:nvPr>
        </p:nvSpPr>
        <p:spPr>
          <a:xfrm>
            <a:off x="228600" y="949325"/>
            <a:ext cx="8610600" cy="5334000"/>
          </a:xfrm>
        </p:spPr>
        <p:txBody>
          <a:bodyPr/>
          <a:lstStyle/>
          <a:p>
            <a:r>
              <a:rPr lang="en-US" sz="2400" dirty="0">
                <a:latin typeface="Arial" charset="0"/>
                <a:ea typeface="ＭＳ Ｐゴシック" charset="0"/>
                <a:cs typeface="ＭＳ Ｐゴシック" charset="0"/>
              </a:rPr>
              <a:t>Want our memory allocator to be fast!</a:t>
            </a:r>
          </a:p>
          <a:p>
            <a:pPr lvl="1"/>
            <a:r>
              <a:rPr lang="en-US" sz="2200" dirty="0">
                <a:latin typeface="Arial" charset="0"/>
                <a:ea typeface="ＭＳ Ｐゴシック" charset="0"/>
              </a:rPr>
              <a:t>Minimize the overhead of both allocation and </a:t>
            </a:r>
            <a:r>
              <a:rPr lang="en-US" sz="2200" dirty="0" err="1">
                <a:latin typeface="Arial" charset="0"/>
                <a:ea typeface="ＭＳ Ｐゴシック" charset="0"/>
              </a:rPr>
              <a:t>deallocation</a:t>
            </a:r>
            <a:r>
              <a:rPr lang="en-US" sz="2200" dirty="0">
                <a:latin typeface="Arial" charset="0"/>
                <a:ea typeface="ＭＳ Ｐゴシック" charset="0"/>
              </a:rPr>
              <a:t> operations.</a:t>
            </a:r>
          </a:p>
          <a:p>
            <a:r>
              <a:rPr lang="en-US" sz="2400" dirty="0" smtClean="0">
                <a:latin typeface="Arial" charset="0"/>
                <a:ea typeface="ＭＳ Ｐゴシック" charset="0"/>
                <a:cs typeface="ＭＳ Ｐゴシック" charset="0"/>
              </a:rPr>
              <a:t>Maximize </a:t>
            </a:r>
            <a:r>
              <a:rPr lang="en-US" sz="2400" dirty="0">
                <a:solidFill>
                  <a:srgbClr val="C00000"/>
                </a:solidFill>
                <a:latin typeface="Arial" charset="0"/>
                <a:ea typeface="ＭＳ Ｐゴシック" charset="0"/>
                <a:cs typeface="ＭＳ Ｐゴシック" charset="0"/>
              </a:rPr>
              <a:t>throughput</a:t>
            </a:r>
            <a:r>
              <a:rPr lang="en-US" sz="2400" dirty="0" smtClean="0">
                <a:latin typeface="Arial" charset="0"/>
                <a:ea typeface="ＭＳ Ｐゴシック" charset="0"/>
                <a:cs typeface="ＭＳ Ｐゴシック" charset="0"/>
              </a:rPr>
              <a:t>: number of completed </a:t>
            </a:r>
            <a:r>
              <a:rPr lang="en-US" sz="2400" dirty="0" err="1" smtClean="0">
                <a:latin typeface="Arial" charset="0"/>
                <a:ea typeface="ＭＳ Ｐゴシック" charset="0"/>
                <a:cs typeface="ＭＳ Ｐゴシック" charset="0"/>
              </a:rPr>
              <a:t>alloc</a:t>
            </a:r>
            <a:r>
              <a:rPr lang="en-US" sz="2400" dirty="0">
                <a:latin typeface="Arial" charset="0"/>
                <a:ea typeface="ＭＳ Ｐゴシック" charset="0"/>
                <a:cs typeface="ＭＳ Ｐゴシック" charset="0"/>
              </a:rPr>
              <a:t> </a:t>
            </a:r>
            <a:r>
              <a:rPr lang="en-US" sz="2400" dirty="0" smtClean="0">
                <a:latin typeface="Arial" charset="0"/>
                <a:ea typeface="ＭＳ Ｐゴシック" charset="0"/>
                <a:cs typeface="ＭＳ Ｐゴシック" charset="0"/>
              </a:rPr>
              <a:t>or free requests per unit time</a:t>
            </a:r>
            <a:endParaRPr lang="en-US" sz="2400" dirty="0">
              <a:latin typeface="Arial" charset="0"/>
              <a:ea typeface="ＭＳ Ｐゴシック" charset="0"/>
              <a:cs typeface="ＭＳ Ｐゴシック" charset="0"/>
            </a:endParaRPr>
          </a:p>
          <a:p>
            <a:pPr lvl="1"/>
            <a:r>
              <a:rPr lang="en-US" sz="2400" dirty="0" smtClean="0">
                <a:latin typeface="Arial" charset="0"/>
                <a:ea typeface="ＭＳ Ｐゴシック" charset="0"/>
              </a:rPr>
              <a:t>E.g., if 5,000 </a:t>
            </a:r>
            <a:r>
              <a:rPr lang="en-US" sz="2400" dirty="0" err="1">
                <a:latin typeface="Arial" charset="0"/>
                <a:ea typeface="ＭＳ Ｐゴシック" charset="0"/>
              </a:rPr>
              <a:t>malloc</a:t>
            </a:r>
            <a:r>
              <a:rPr lang="en-US" sz="2400" dirty="0">
                <a:latin typeface="Arial" charset="0"/>
                <a:ea typeface="ＭＳ Ｐゴシック" charset="0"/>
              </a:rPr>
              <a:t> calls and 5,000 free calls in 10 </a:t>
            </a:r>
            <a:r>
              <a:rPr lang="en-US" sz="2400" dirty="0" smtClean="0">
                <a:latin typeface="Arial" charset="0"/>
                <a:ea typeface="ＭＳ Ｐゴシック" charset="0"/>
              </a:rPr>
              <a:t>seconds, throughput </a:t>
            </a:r>
            <a:r>
              <a:rPr lang="en-US" sz="2400" dirty="0">
                <a:latin typeface="Arial" charset="0"/>
                <a:ea typeface="ＭＳ Ｐゴシック" charset="0"/>
              </a:rPr>
              <a:t>is 1,000 operations/second.</a:t>
            </a:r>
          </a:p>
          <a:p>
            <a:r>
              <a:rPr lang="en-US" sz="2400" dirty="0">
                <a:latin typeface="Arial" charset="0"/>
                <a:ea typeface="ＭＳ Ｐゴシック" charset="0"/>
                <a:cs typeface="ＭＳ Ｐゴシック" charset="0"/>
              </a:rPr>
              <a:t>A</a:t>
            </a:r>
            <a:r>
              <a:rPr lang="en-US" sz="2400" dirty="0" smtClean="0">
                <a:latin typeface="Arial" charset="0"/>
                <a:ea typeface="ＭＳ Ｐゴシック" charset="0"/>
                <a:cs typeface="ＭＳ Ｐゴシック" charset="0"/>
              </a:rPr>
              <a:t> </a:t>
            </a:r>
            <a:r>
              <a:rPr lang="en-US" sz="2400" dirty="0">
                <a:latin typeface="Arial" charset="0"/>
                <a:ea typeface="ＭＳ Ｐゴシック" charset="0"/>
                <a:cs typeface="ＭＳ Ｐゴシック" charset="0"/>
              </a:rPr>
              <a:t>fast allocator may not be efficient in terms of </a:t>
            </a:r>
            <a:r>
              <a:rPr lang="en-US" sz="2400" dirty="0" smtClean="0">
                <a:latin typeface="Arial" charset="0"/>
                <a:ea typeface="ＭＳ Ｐゴシック" charset="0"/>
                <a:cs typeface="ＭＳ Ｐゴシック" charset="0"/>
              </a:rPr>
              <a:t>memory utilization</a:t>
            </a:r>
            <a:endParaRPr lang="en-US" sz="2400" dirty="0">
              <a:latin typeface="Arial" charset="0"/>
              <a:ea typeface="ＭＳ Ｐゴシック" charset="0"/>
              <a:cs typeface="ＭＳ Ｐゴシック" charset="0"/>
            </a:endParaRPr>
          </a:p>
          <a:p>
            <a:pPr lvl="1"/>
            <a:r>
              <a:rPr lang="en-US" sz="2400" dirty="0">
                <a:latin typeface="Arial" charset="0"/>
                <a:ea typeface="ＭＳ Ｐゴシック" charset="0"/>
              </a:rPr>
              <a:t>Faster allocators tend to be </a:t>
            </a:r>
            <a:r>
              <a:rPr lang="ja-JP" altLang="en-US" sz="2400" dirty="0">
                <a:latin typeface="Arial" charset="0"/>
                <a:ea typeface="ＭＳ Ｐゴシック" charset="0"/>
              </a:rPr>
              <a:t>“</a:t>
            </a:r>
            <a:r>
              <a:rPr lang="en-US" sz="2400" dirty="0">
                <a:latin typeface="Arial" charset="0"/>
                <a:ea typeface="ＭＳ Ｐゴシック" charset="0"/>
              </a:rPr>
              <a:t>sloppier</a:t>
            </a:r>
            <a:r>
              <a:rPr lang="ja-JP" altLang="en-US" sz="2400" dirty="0" smtClean="0">
                <a:latin typeface="Arial" charset="0"/>
                <a:ea typeface="ＭＳ Ｐゴシック" charset="0"/>
              </a:rPr>
              <a:t>”</a:t>
            </a:r>
            <a:endParaRPr lang="en-US" altLang="ja-JP" sz="2400" dirty="0" smtClean="0">
              <a:latin typeface="Arial" charset="0"/>
              <a:ea typeface="ＭＳ Ｐゴシック" charset="0"/>
            </a:endParaRPr>
          </a:p>
          <a:p>
            <a:pPr lvl="1"/>
            <a:r>
              <a:rPr lang="en-US" sz="2400" dirty="0" smtClean="0">
                <a:latin typeface="Arial" charset="0"/>
                <a:ea typeface="ＭＳ Ｐゴシック" charset="0"/>
              </a:rPr>
              <a:t>E.g., don’t look through every free block to find the perfect fit</a:t>
            </a:r>
            <a:endParaRPr lang="en-US" sz="2400" dirty="0">
              <a:latin typeface="Arial" charset="0"/>
              <a:ea typeface="ＭＳ Ｐゴシック" charset="0"/>
            </a:endParaRPr>
          </a:p>
        </p:txBody>
      </p:sp>
      <p:sp>
        <p:nvSpPr>
          <p:cNvPr id="9114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endParaRPr lang="en-US"/>
          </a:p>
        </p:txBody>
      </p:sp>
      <p:sp>
        <p:nvSpPr>
          <p:cNvPr id="9114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4C7AF0A5-97C4-D548-88A9-C63811EC5F89}" type="slidenum">
              <a:rPr lang="en-US"/>
              <a:pPr/>
              <a:t>10</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dirty="0" smtClean="0">
                <a:latin typeface="Arial" charset="0"/>
                <a:ea typeface="ＭＳ Ｐゴシック" charset="0"/>
                <a:cs typeface="ＭＳ Ｐゴシック" charset="0"/>
              </a:rPr>
              <a:t>Goal 2: </a:t>
            </a:r>
            <a:r>
              <a:rPr lang="en-US" dirty="0">
                <a:latin typeface="Arial" charset="0"/>
                <a:ea typeface="ＭＳ Ｐゴシック" charset="0"/>
                <a:cs typeface="ＭＳ Ｐゴシック" charset="0"/>
              </a:rPr>
              <a:t>Memory Utilization</a:t>
            </a:r>
          </a:p>
        </p:txBody>
      </p:sp>
      <p:sp>
        <p:nvSpPr>
          <p:cNvPr id="9216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endParaRPr lang="en-US"/>
          </a:p>
        </p:txBody>
      </p:sp>
      <p:sp>
        <p:nvSpPr>
          <p:cNvPr id="9216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493E04AF-A354-0446-A4D1-57E395EE3493}" type="slidenum">
              <a:rPr lang="en-US"/>
              <a:pPr/>
              <a:t>11</a:t>
            </a:fld>
            <a:endParaRPr lang="en-US"/>
          </a:p>
        </p:txBody>
      </p:sp>
      <p:pic>
        <p:nvPicPr>
          <p:cNvPr id="921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2286000"/>
            <a:ext cx="3352800" cy="386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6" name="Content Placeholder 2"/>
          <p:cNvSpPr>
            <a:spLocks noGrp="1"/>
          </p:cNvSpPr>
          <p:nvPr>
            <p:ph idx="1"/>
          </p:nvPr>
        </p:nvSpPr>
        <p:spPr>
          <a:xfrm>
            <a:off x="228600" y="949325"/>
            <a:ext cx="5715000" cy="5334000"/>
          </a:xfrm>
        </p:spPr>
        <p:txBody>
          <a:bodyPr/>
          <a:lstStyle/>
          <a:p>
            <a:r>
              <a:rPr lang="en-US" sz="2200" dirty="0" smtClean="0">
                <a:latin typeface="Arial" charset="0"/>
                <a:ea typeface="ＭＳ Ｐゴシック" charset="0"/>
                <a:cs typeface="ＭＳ Ｐゴシック" charset="0"/>
              </a:rPr>
              <a:t>Allocators usually waste some memory</a:t>
            </a:r>
            <a:endParaRPr lang="en-US" sz="2200" dirty="0">
              <a:latin typeface="Arial" charset="0"/>
              <a:ea typeface="ＭＳ Ｐゴシック" charset="0"/>
              <a:cs typeface="ＭＳ Ｐゴシック" charset="0"/>
            </a:endParaRPr>
          </a:p>
          <a:p>
            <a:pPr lvl="1"/>
            <a:r>
              <a:rPr lang="en-US" sz="2200" dirty="0">
                <a:latin typeface="Arial" charset="0"/>
                <a:ea typeface="ＭＳ Ｐゴシック" charset="0"/>
              </a:rPr>
              <a:t>Extra metadata or internal structures used by the allocator itself</a:t>
            </a:r>
          </a:p>
          <a:p>
            <a:pPr lvl="1"/>
            <a:r>
              <a:rPr lang="en-US" sz="2200" dirty="0">
                <a:latin typeface="Arial" charset="0"/>
                <a:ea typeface="ＭＳ Ｐゴシック" charset="0"/>
                <a:cs typeface="ＭＳ Ｐゴシック" charset="0"/>
              </a:rPr>
              <a:t>(example: </a:t>
            </a:r>
            <a:r>
              <a:rPr lang="en-US" sz="2200" dirty="0" smtClean="0">
                <a:latin typeface="Arial" charset="0"/>
                <a:ea typeface="ＭＳ Ｐゴシック" charset="0"/>
                <a:cs typeface="ＭＳ Ｐゴシック" charset="0"/>
              </a:rPr>
              <a:t>keeping </a:t>
            </a:r>
            <a:r>
              <a:rPr lang="en-US" sz="2200" dirty="0">
                <a:latin typeface="Arial" charset="0"/>
                <a:ea typeface="ＭＳ Ｐゴシック" charset="0"/>
                <a:cs typeface="ＭＳ Ｐゴシック" charset="0"/>
              </a:rPr>
              <a:t>track of where free memory is located)</a:t>
            </a:r>
          </a:p>
          <a:p>
            <a:pPr lvl="1"/>
            <a:r>
              <a:rPr lang="en-US" sz="2200" dirty="0">
                <a:latin typeface="Arial" charset="0"/>
                <a:ea typeface="ＭＳ Ｐゴシック" charset="0"/>
              </a:rPr>
              <a:t>Chunks of heap memory that are unallocated </a:t>
            </a:r>
            <a:r>
              <a:rPr lang="en-US" sz="2200" dirty="0" smtClean="0">
                <a:latin typeface="Arial" charset="0"/>
                <a:ea typeface="ＭＳ Ｐゴシック" charset="0"/>
              </a:rPr>
              <a:t>(</a:t>
            </a:r>
            <a:r>
              <a:rPr lang="en-US" sz="2200" b="1" dirty="0" smtClean="0">
                <a:solidFill>
                  <a:srgbClr val="C00000"/>
                </a:solidFill>
                <a:latin typeface="Arial" charset="0"/>
                <a:ea typeface="ＭＳ Ｐゴシック" charset="0"/>
              </a:rPr>
              <a:t>fragments</a:t>
            </a:r>
            <a:r>
              <a:rPr lang="en-US" sz="2200" b="1" dirty="0">
                <a:latin typeface="Arial" charset="0"/>
                <a:ea typeface="ＭＳ Ｐゴシック" charset="0"/>
              </a:rPr>
              <a:t>)</a:t>
            </a:r>
          </a:p>
          <a:p>
            <a:r>
              <a:rPr lang="en-US" sz="2200" b="1" dirty="0">
                <a:solidFill>
                  <a:srgbClr val="C00000"/>
                </a:solidFill>
                <a:latin typeface="Arial" charset="0"/>
                <a:ea typeface="ＭＳ Ｐゴシック" charset="0"/>
                <a:cs typeface="ＭＳ Ｐゴシック" charset="0"/>
              </a:rPr>
              <a:t>M</a:t>
            </a:r>
            <a:r>
              <a:rPr lang="en-US" sz="2200" b="1" dirty="0" smtClean="0">
                <a:solidFill>
                  <a:srgbClr val="C00000"/>
                </a:solidFill>
                <a:latin typeface="Arial" charset="0"/>
                <a:ea typeface="ＭＳ Ｐゴシック" charset="0"/>
                <a:cs typeface="ＭＳ Ｐゴシック" charset="0"/>
              </a:rPr>
              <a:t>emory utilization =</a:t>
            </a:r>
            <a:endParaRPr lang="en-US" sz="2200" dirty="0">
              <a:latin typeface="Arial" charset="0"/>
              <a:ea typeface="ＭＳ Ｐゴシック" charset="0"/>
              <a:cs typeface="ＭＳ Ｐゴシック" charset="0"/>
            </a:endParaRPr>
          </a:p>
          <a:p>
            <a:pPr lvl="1"/>
            <a:r>
              <a:rPr lang="en-US" sz="2200" dirty="0">
                <a:latin typeface="Arial" charset="0"/>
                <a:ea typeface="ＭＳ Ｐゴシック" charset="0"/>
              </a:rPr>
              <a:t>The </a:t>
            </a:r>
            <a:r>
              <a:rPr lang="en-US" sz="2200" b="1" dirty="0">
                <a:solidFill>
                  <a:srgbClr val="C00000"/>
                </a:solidFill>
                <a:latin typeface="Arial" charset="0"/>
                <a:ea typeface="ＭＳ Ｐゴシック" charset="0"/>
              </a:rPr>
              <a:t>total amount of memory allocated to the application </a:t>
            </a:r>
            <a:r>
              <a:rPr lang="en-US" sz="2200" dirty="0">
                <a:latin typeface="Arial" charset="0"/>
                <a:ea typeface="ＭＳ Ｐゴシック" charset="0"/>
              </a:rPr>
              <a:t>divided by the total </a:t>
            </a:r>
            <a:r>
              <a:rPr lang="en-US" sz="2200" b="1" dirty="0">
                <a:solidFill>
                  <a:srgbClr val="C00000"/>
                </a:solidFill>
                <a:latin typeface="Arial" charset="0"/>
                <a:ea typeface="ＭＳ Ｐゴシック" charset="0"/>
              </a:rPr>
              <a:t>heap size</a:t>
            </a:r>
          </a:p>
          <a:p>
            <a:r>
              <a:rPr lang="en-US" sz="2200" dirty="0" smtClean="0">
                <a:latin typeface="Arial" charset="0"/>
                <a:ea typeface="ＭＳ Ｐゴシック" charset="0"/>
                <a:cs typeface="ＭＳ Ｐゴシック" charset="0"/>
              </a:rPr>
              <a:t>Ideal: utilization = </a:t>
            </a:r>
            <a:r>
              <a:rPr lang="en-US" sz="2200" dirty="0">
                <a:latin typeface="Arial" charset="0"/>
                <a:ea typeface="ＭＳ Ｐゴシック" charset="0"/>
                <a:cs typeface="ＭＳ Ｐゴシック" charset="0"/>
              </a:rPr>
              <a:t>100</a:t>
            </a:r>
            <a:r>
              <a:rPr lang="en-US" sz="2200" dirty="0" smtClean="0">
                <a:latin typeface="Arial" charset="0"/>
                <a:ea typeface="ＭＳ Ｐゴシック" charset="0"/>
                <a:cs typeface="ＭＳ Ｐゴシック" charset="0"/>
              </a:rPr>
              <a:t>%</a:t>
            </a:r>
            <a:endParaRPr lang="en-US" sz="2200" dirty="0">
              <a:latin typeface="Arial" charset="0"/>
              <a:ea typeface="ＭＳ Ｐゴシック" charset="0"/>
              <a:cs typeface="ＭＳ Ｐゴシック" charset="0"/>
            </a:endParaRPr>
          </a:p>
          <a:p>
            <a:r>
              <a:rPr lang="en-US" sz="2200" dirty="0" smtClean="0">
                <a:latin typeface="Arial" charset="0"/>
                <a:ea typeface="ＭＳ Ｐゴシック" charset="0"/>
                <a:cs typeface="ＭＳ Ｐゴシック" charset="0"/>
              </a:rPr>
              <a:t>In practice: try to get close to 100%</a:t>
            </a:r>
            <a:endParaRPr lang="en-US" sz="2200" dirty="0">
              <a:latin typeface="Arial" charset="0"/>
              <a:ea typeface="ＭＳ Ｐゴシック" charset="0"/>
              <a:cs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Fragmentation</a:t>
            </a:r>
            <a:endParaRPr lang="en-US" dirty="0"/>
          </a:p>
        </p:txBody>
      </p:sp>
      <p:sp>
        <p:nvSpPr>
          <p:cNvPr id="3" name="Content Placeholder 2"/>
          <p:cNvSpPr>
            <a:spLocks noGrp="1"/>
          </p:cNvSpPr>
          <p:nvPr>
            <p:ph idx="1"/>
          </p:nvPr>
        </p:nvSpPr>
        <p:spPr/>
        <p:txBody>
          <a:bodyPr/>
          <a:lstStyle/>
          <a:p>
            <a:pPr>
              <a:lnSpc>
                <a:spcPct val="83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dirty="0" smtClean="0"/>
              <a:t>Poor memory utilization caused by </a:t>
            </a:r>
            <a:r>
              <a:rPr lang="en-GB" sz="2400" i="1" dirty="0" smtClean="0">
                <a:solidFill>
                  <a:srgbClr val="C00000"/>
                </a:solidFill>
              </a:rPr>
              <a:t>fragmentation</a:t>
            </a:r>
            <a:endParaRPr lang="en-GB" sz="2400" dirty="0" smtClean="0">
              <a:solidFill>
                <a:srgbClr val="C00000"/>
              </a:solidFill>
            </a:endParaRP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b="1" i="1" dirty="0" smtClean="0">
                <a:solidFill>
                  <a:srgbClr val="C00000"/>
                </a:solidFill>
                <a:ea typeface="+mn-ea"/>
                <a:cs typeface="+mn-cs"/>
              </a:rPr>
              <a:t>internal</a:t>
            </a:r>
            <a:r>
              <a:rPr lang="en-GB" sz="2400" dirty="0" smtClean="0"/>
              <a:t> fragmentation</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b="1" i="1" dirty="0" smtClean="0">
                <a:solidFill>
                  <a:srgbClr val="C00000"/>
                </a:solidFill>
                <a:ea typeface="+mn-ea"/>
                <a:cs typeface="+mn-cs"/>
              </a:rPr>
              <a:t>external</a:t>
            </a:r>
            <a:r>
              <a:rPr lang="en-GB" sz="2400" dirty="0" smtClean="0"/>
              <a:t> fragmentation</a:t>
            </a:r>
          </a:p>
          <a:p>
            <a:pPr>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400" dirty="0" smtClean="0"/>
          </a:p>
          <a:p>
            <a:pPr>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dirty="0" smtClean="0"/>
              <a:t>We saw: OS encounters fragmentation when allocating memory to processes</a:t>
            </a:r>
          </a:p>
          <a:p>
            <a:pPr>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400" dirty="0" smtClean="0"/>
          </a:p>
          <a:p>
            <a:pPr>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dirty="0" smtClean="0"/>
              <a:t>Now: </a:t>
            </a:r>
            <a:r>
              <a:rPr lang="en-GB" sz="2400" dirty="0" err="1" smtClean="0"/>
              <a:t>malloc</a:t>
            </a:r>
            <a:r>
              <a:rPr lang="en-GB" sz="2400" dirty="0" smtClean="0"/>
              <a:t> encounters fragmentation when allocating memory to applications</a:t>
            </a:r>
          </a:p>
        </p:txBody>
      </p:sp>
    </p:spTree>
    <p:extLst>
      <p:ext uri="{BB962C8B-B14F-4D97-AF65-F5344CB8AC3E}">
        <p14:creationId xmlns:p14="http://schemas.microsoft.com/office/powerpoint/2010/main" val="4199397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381000" y="1220788"/>
            <a:ext cx="8307387" cy="5408612"/>
          </a:xfrm>
          <a:ln/>
        </p:spPr>
        <p:txBody>
          <a:bodyPr/>
          <a:lstStyle/>
          <a:p>
            <a:pPr>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dirty="0" smtClean="0"/>
              <a:t>For </a:t>
            </a:r>
            <a:r>
              <a:rPr lang="en-GB" sz="2400" dirty="0"/>
              <a:t>a given block, </a:t>
            </a:r>
            <a:r>
              <a:rPr lang="en-GB" sz="2400" i="1" dirty="0" smtClean="0">
                <a:solidFill>
                  <a:srgbClr val="C00000"/>
                </a:solidFill>
              </a:rPr>
              <a:t>internal fragmentation </a:t>
            </a:r>
            <a:r>
              <a:rPr lang="en-GB" sz="2400" dirty="0" smtClean="0"/>
              <a:t>occurs if payload is smaller than block size</a:t>
            </a:r>
            <a:endParaRPr lang="en-GB" sz="2400" dirty="0"/>
          </a:p>
          <a:p>
            <a:pPr>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400" dirty="0" smtClean="0"/>
          </a:p>
          <a:p>
            <a:pPr>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400" dirty="0" smtClean="0"/>
          </a:p>
          <a:p>
            <a:pPr>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400" dirty="0" smtClean="0"/>
          </a:p>
          <a:p>
            <a:pPr>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400" dirty="0" smtClean="0"/>
          </a:p>
          <a:p>
            <a:pPr>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400" dirty="0" smtClean="0"/>
          </a:p>
          <a:p>
            <a:pPr>
              <a:lnSpc>
                <a:spcPct val="88000"/>
              </a:lnSpc>
              <a:spcBef>
                <a:spcPts val="563"/>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400" dirty="0" smtClean="0"/>
          </a:p>
          <a:p>
            <a:pPr>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dirty="0" smtClean="0"/>
              <a:t>Caused </a:t>
            </a:r>
            <a:r>
              <a:rPr lang="en-GB" sz="2400" dirty="0"/>
              <a:t>by </a:t>
            </a:r>
            <a:endParaRPr lang="en-GB" sz="2400" dirty="0" smtClean="0"/>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dirty="0" smtClean="0">
                <a:ea typeface="+mn-ea"/>
                <a:cs typeface="+mn-cs"/>
              </a:rPr>
              <a:t>Overhead of maintaining heap data structures</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dirty="0" smtClean="0">
                <a:ea typeface="+mn-ea"/>
                <a:cs typeface="+mn-cs"/>
              </a:rPr>
              <a:t>Padding for alignment purposes</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400" dirty="0" smtClean="0">
                <a:ea typeface="+mn-ea"/>
                <a:cs typeface="+mn-cs"/>
              </a:rPr>
              <a:t>Explicit policy decisions </a:t>
            </a:r>
            <a:br>
              <a:rPr lang="en-GB" sz="2400" dirty="0" smtClean="0">
                <a:ea typeface="+mn-ea"/>
                <a:cs typeface="+mn-cs"/>
              </a:rPr>
            </a:br>
            <a:r>
              <a:rPr lang="en-GB" sz="2400" dirty="0" smtClean="0">
                <a:ea typeface="+mn-ea"/>
                <a:cs typeface="+mn-cs"/>
              </a:rPr>
              <a:t>(e.g., to return a big block to satisfy a small request)</a:t>
            </a:r>
            <a:endParaRPr lang="en-GB" sz="2400" dirty="0" smtClean="0"/>
          </a:p>
        </p:txBody>
      </p:sp>
      <p:sp>
        <p:nvSpPr>
          <p:cNvPr id="15363" name="Rectangle 3"/>
          <p:cNvSpPr>
            <a:spLocks noChangeArrowheads="1"/>
          </p:cNvSpPr>
          <p:nvPr/>
        </p:nvSpPr>
        <p:spPr bwMode="auto">
          <a:xfrm>
            <a:off x="3094846" y="2895600"/>
            <a:ext cx="2819400" cy="609600"/>
          </a:xfrm>
          <a:prstGeom prst="rect">
            <a:avLst/>
          </a:prstGeom>
          <a:solidFill>
            <a:srgbClr val="D5F1CF"/>
          </a:solidFill>
          <a:ln w="127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a:t>
            </a:r>
            <a:r>
              <a:rPr lang="en-GB" sz="1600" b="1" dirty="0" smtClean="0">
                <a:latin typeface="Calibri" pitchFamily="34" charset="0"/>
              </a:rPr>
              <a:t>ayload</a:t>
            </a:r>
            <a:endParaRPr lang="en-GB" sz="1600" b="1" dirty="0">
              <a:latin typeface="Calibri" pitchFamily="34" charset="0"/>
            </a:endParaRPr>
          </a:p>
        </p:txBody>
      </p:sp>
      <p:sp>
        <p:nvSpPr>
          <p:cNvPr id="15364" name="Rectangle 4"/>
          <p:cNvSpPr>
            <a:spLocks noChangeArrowheads="1"/>
          </p:cNvSpPr>
          <p:nvPr/>
        </p:nvSpPr>
        <p:spPr bwMode="auto">
          <a:xfrm>
            <a:off x="5914246" y="2895600"/>
            <a:ext cx="762000" cy="609600"/>
          </a:xfrm>
          <a:prstGeom prst="rect">
            <a:avLst/>
          </a:prstGeom>
          <a:solidFill>
            <a:schemeClr val="bg1">
              <a:lumMod val="75000"/>
            </a:schemeClr>
          </a:solidFill>
          <a:ln w="12700">
            <a:solidFill>
              <a:schemeClr val="tx1"/>
            </a:solidFill>
            <a:miter lim="800000"/>
            <a:headEnd/>
            <a:tailEnd/>
          </a:ln>
          <a:effectLst/>
        </p:spPr>
        <p:txBody>
          <a:bodyPr wrap="none" anchor="ctr"/>
          <a:lstStyle/>
          <a:p>
            <a:endParaRPr lang="en-US"/>
          </a:p>
        </p:txBody>
      </p:sp>
      <p:sp>
        <p:nvSpPr>
          <p:cNvPr id="15365" name="Rectangle 5"/>
          <p:cNvSpPr>
            <a:spLocks noChangeArrowheads="1"/>
          </p:cNvSpPr>
          <p:nvPr/>
        </p:nvSpPr>
        <p:spPr bwMode="auto">
          <a:xfrm>
            <a:off x="2332846" y="2895600"/>
            <a:ext cx="762000" cy="609600"/>
          </a:xfrm>
          <a:prstGeom prst="rect">
            <a:avLst/>
          </a:prstGeom>
          <a:solidFill>
            <a:schemeClr val="bg1">
              <a:lumMod val="75000"/>
            </a:schemeClr>
          </a:solidFill>
          <a:ln w="12700">
            <a:solidFill>
              <a:schemeClr val="tx1"/>
            </a:solidFill>
            <a:miter lim="800000"/>
            <a:headEnd/>
            <a:tailEnd/>
          </a:ln>
          <a:effectLst/>
        </p:spPr>
        <p:txBody>
          <a:bodyPr wrap="none" anchor="ctr"/>
          <a:lstStyle/>
          <a:p>
            <a:endParaRPr lang="en-US"/>
          </a:p>
        </p:txBody>
      </p:sp>
      <p:sp>
        <p:nvSpPr>
          <p:cNvPr id="15366" name="Text Box 6"/>
          <p:cNvSpPr txBox="1">
            <a:spLocks noChangeArrowheads="1"/>
          </p:cNvSpPr>
          <p:nvPr/>
        </p:nvSpPr>
        <p:spPr bwMode="auto">
          <a:xfrm>
            <a:off x="7148335" y="2911642"/>
            <a:ext cx="1402541" cy="57708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Internal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fragmentation</a:t>
            </a:r>
          </a:p>
        </p:txBody>
      </p:sp>
      <p:sp>
        <p:nvSpPr>
          <p:cNvPr id="15367" name="Line 7"/>
          <p:cNvSpPr>
            <a:spLocks noChangeShapeType="1"/>
          </p:cNvSpPr>
          <p:nvPr/>
        </p:nvSpPr>
        <p:spPr bwMode="auto">
          <a:xfrm flipH="1">
            <a:off x="6321425" y="3200400"/>
            <a:ext cx="765175" cy="1588"/>
          </a:xfrm>
          <a:prstGeom prst="line">
            <a:avLst/>
          </a:prstGeom>
          <a:noFill/>
          <a:ln w="38100">
            <a:solidFill>
              <a:schemeClr val="tx1"/>
            </a:solidFill>
            <a:miter lim="800000"/>
            <a:headEnd/>
            <a:tailEnd type="triangle" w="med" len="med"/>
          </a:ln>
          <a:effectLst/>
        </p:spPr>
        <p:txBody>
          <a:bodyPr/>
          <a:lstStyle/>
          <a:p>
            <a:endParaRPr lang="en-US"/>
          </a:p>
        </p:txBody>
      </p:sp>
      <p:sp>
        <p:nvSpPr>
          <p:cNvPr id="15368" name="AutoShape 8"/>
          <p:cNvSpPr>
            <a:spLocks/>
          </p:cNvSpPr>
          <p:nvPr/>
        </p:nvSpPr>
        <p:spPr bwMode="auto">
          <a:xfrm rot="16200000">
            <a:off x="4350559" y="495300"/>
            <a:ext cx="304800" cy="4343400"/>
          </a:xfrm>
          <a:prstGeom prst="rightBrace">
            <a:avLst>
              <a:gd name="adj1" fmla="val 118750"/>
              <a:gd name="adj2" fmla="val 50000"/>
            </a:avLst>
          </a:prstGeom>
          <a:noFill/>
          <a:ln w="12700">
            <a:solidFill>
              <a:schemeClr val="tx1"/>
            </a:solidFill>
            <a:miter lim="800000"/>
            <a:headEnd/>
            <a:tailEnd/>
          </a:ln>
          <a:effectLst/>
        </p:spPr>
        <p:txBody>
          <a:bodyPr wrap="none" anchor="ctr"/>
          <a:lstStyle/>
          <a:p>
            <a:endParaRPr lang="en-US"/>
          </a:p>
        </p:txBody>
      </p:sp>
      <p:sp>
        <p:nvSpPr>
          <p:cNvPr id="15369" name="Text Box 9"/>
          <p:cNvSpPr txBox="1">
            <a:spLocks noChangeArrowheads="1"/>
          </p:cNvSpPr>
          <p:nvPr/>
        </p:nvSpPr>
        <p:spPr bwMode="auto">
          <a:xfrm>
            <a:off x="4184773" y="2133600"/>
            <a:ext cx="641820" cy="33663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B</a:t>
            </a:r>
            <a:r>
              <a:rPr lang="en-GB" sz="1600" b="1" dirty="0" smtClean="0">
                <a:latin typeface="Calibri" pitchFamily="34" charset="0"/>
              </a:rPr>
              <a:t>lock</a:t>
            </a:r>
            <a:endParaRPr lang="en-GB" sz="1600" b="1" dirty="0">
              <a:latin typeface="Calibri" pitchFamily="34" charset="0"/>
            </a:endParaRPr>
          </a:p>
        </p:txBody>
      </p:sp>
      <p:sp>
        <p:nvSpPr>
          <p:cNvPr id="15370" name="Text Box 10"/>
          <p:cNvSpPr txBox="1">
            <a:spLocks noChangeArrowheads="1"/>
          </p:cNvSpPr>
          <p:nvPr/>
        </p:nvSpPr>
        <p:spPr bwMode="auto">
          <a:xfrm>
            <a:off x="684814" y="2911642"/>
            <a:ext cx="1402541" cy="57708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Internal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fragmentation</a:t>
            </a:r>
          </a:p>
        </p:txBody>
      </p:sp>
      <p:sp>
        <p:nvSpPr>
          <p:cNvPr id="15371" name="Line 11"/>
          <p:cNvSpPr>
            <a:spLocks noChangeShapeType="1"/>
          </p:cNvSpPr>
          <p:nvPr/>
        </p:nvSpPr>
        <p:spPr bwMode="auto">
          <a:xfrm>
            <a:off x="2057400" y="3200400"/>
            <a:ext cx="685800" cy="1588"/>
          </a:xfrm>
          <a:prstGeom prst="line">
            <a:avLst/>
          </a:prstGeom>
          <a:noFill/>
          <a:ln w="38100">
            <a:solidFill>
              <a:schemeClr val="tx1"/>
            </a:solidFill>
            <a:miter lim="800000"/>
            <a:headEnd/>
            <a:tailEnd type="triangle" w="med" len="med"/>
          </a:ln>
          <a:effectLst/>
        </p:spPr>
        <p:txBody>
          <a:bodyPr/>
          <a:lstStyle/>
          <a:p>
            <a:endParaRPr lang="en-US"/>
          </a:p>
        </p:txBody>
      </p:sp>
      <p:sp>
        <p:nvSpPr>
          <p:cNvPr id="2" name="Title 1"/>
          <p:cNvSpPr>
            <a:spLocks noGrp="1"/>
          </p:cNvSpPr>
          <p:nvPr>
            <p:ph type="title"/>
          </p:nvPr>
        </p:nvSpPr>
        <p:spPr/>
        <p:txBody>
          <a:bodyPr/>
          <a:lstStyle/>
          <a:p>
            <a:r>
              <a:rPr lang="en-US" dirty="0" smtClean="0"/>
              <a:t>Internal fragmentation</a:t>
            </a:r>
            <a:endParaRPr lang="en-US" dirty="0"/>
          </a:p>
        </p:txBody>
      </p:sp>
    </p:spTree>
    <p:extLst>
      <p:ext uri="{BB962C8B-B14F-4D97-AF65-F5344CB8AC3E}">
        <p14:creationId xmlns:p14="http://schemas.microsoft.com/office/powerpoint/2010/main" val="133386108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2">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
            </a:r>
            <a:endParaRPr lang="en-US" dirty="0"/>
          </a:p>
        </p:txBody>
      </p:sp>
      <p:sp>
        <p:nvSpPr>
          <p:cNvPr id="3" name="Content Placeholder 2"/>
          <p:cNvSpPr>
            <a:spLocks noGrp="1"/>
          </p:cNvSpPr>
          <p:nvPr>
            <p:ph idx="1"/>
          </p:nvPr>
        </p:nvSpPr>
        <p:spPr/>
        <p:txBody>
          <a:bodyPr/>
          <a:lstStyle/>
          <a:p>
            <a:r>
              <a:rPr lang="en-US" dirty="0" smtClean="0"/>
              <a:t>Does </a:t>
            </a:r>
            <a:r>
              <a:rPr lang="en-US" dirty="0" err="1" smtClean="0"/>
              <a:t>libc’s</a:t>
            </a:r>
            <a:r>
              <a:rPr lang="en-US" dirty="0" smtClean="0"/>
              <a:t> </a:t>
            </a:r>
            <a:r>
              <a:rPr lang="en-US" dirty="0" err="1" smtClean="0"/>
              <a:t>malloc</a:t>
            </a:r>
            <a:r>
              <a:rPr lang="en-US" dirty="0" smtClean="0"/>
              <a:t> have internal fragmentation?  How much?</a:t>
            </a:r>
          </a:p>
          <a:p>
            <a:r>
              <a:rPr lang="en-US" dirty="0" smtClean="0"/>
              <a:t>How would you test this?</a:t>
            </a:r>
          </a:p>
          <a:p>
            <a:pPr lvl="1"/>
            <a:r>
              <a:rPr lang="en-US" dirty="0" smtClean="0"/>
              <a:t>1. Close Facebook</a:t>
            </a:r>
          </a:p>
          <a:p>
            <a:pPr lvl="1"/>
            <a:r>
              <a:rPr lang="en-US" dirty="0" smtClean="0"/>
              <a:t>2. Preheat oven to 375</a:t>
            </a:r>
            <a:r>
              <a:rPr lang="en-US" b="1" dirty="0"/>
              <a:t>°</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954793F-A9F4-CF43-9B42-499752CA262B}" type="slidenum">
              <a:rPr lang="en-US" smtClean="0"/>
              <a:pPr/>
              <a:t>14</a:t>
            </a:fld>
            <a:endParaRPr lang="en-US"/>
          </a:p>
        </p:txBody>
      </p:sp>
    </p:spTree>
    <p:extLst>
      <p:ext uri="{BB962C8B-B14F-4D97-AF65-F5344CB8AC3E}">
        <p14:creationId xmlns:p14="http://schemas.microsoft.com/office/powerpoint/2010/main" val="16871701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Fragmentation</a:t>
            </a:r>
            <a:endParaRPr lang="en-US" dirty="0"/>
          </a:p>
        </p:txBody>
      </p:sp>
      <p:sp>
        <p:nvSpPr>
          <p:cNvPr id="3" name="Content Placeholder 2"/>
          <p:cNvSpPr>
            <a:spLocks noGrp="1"/>
          </p:cNvSpPr>
          <p:nvPr>
            <p:ph idx="1"/>
          </p:nvPr>
        </p:nvSpPr>
        <p:spPr/>
        <p:txBody>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smtClean="0"/>
              <a:t>Occurs when there is enough aggregate heap memory, but no single free block is large enough</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400" dirty="0" smtClean="0"/>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400" dirty="0" smtClean="0"/>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400" dirty="0" smtClean="0"/>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400" dirty="0" smtClean="0"/>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400" dirty="0" smtClean="0"/>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400" dirty="0" smtClean="0"/>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400" dirty="0" smtClean="0"/>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400" dirty="0" smtClean="0"/>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smtClean="0"/>
              <a:t>Depends on the pattern of future requests</a:t>
            </a:r>
          </a:p>
          <a:p>
            <a:pPr lvl="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smtClean="0"/>
              <a:t>Thus, difficult to plan for</a:t>
            </a:r>
          </a:p>
          <a:p>
            <a:pPr>
              <a:buNone/>
            </a:pPr>
            <a:endParaRPr lang="en-US" sz="2400" dirty="0"/>
          </a:p>
        </p:txBody>
      </p:sp>
      <p:grpSp>
        <p:nvGrpSpPr>
          <p:cNvPr id="4" name="Group 3"/>
          <p:cNvGrpSpPr/>
          <p:nvPr/>
        </p:nvGrpSpPr>
        <p:grpSpPr>
          <a:xfrm>
            <a:off x="3297237" y="2470150"/>
            <a:ext cx="5181600" cy="304800"/>
            <a:chOff x="3006724" y="1614488"/>
            <a:chExt cx="5181600" cy="304800"/>
          </a:xfrm>
        </p:grpSpPr>
        <p:sp>
          <p:nvSpPr>
            <p:cNvPr id="5" name="Rectangle 2"/>
            <p:cNvSpPr>
              <a:spLocks noChangeArrowheads="1"/>
            </p:cNvSpPr>
            <p:nvPr/>
          </p:nvSpPr>
          <p:spPr bwMode="auto">
            <a:xfrm>
              <a:off x="3006724" y="1614488"/>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6" name="Rectangle 3"/>
            <p:cNvSpPr>
              <a:spLocks noChangeArrowheads="1"/>
            </p:cNvSpPr>
            <p:nvPr/>
          </p:nvSpPr>
          <p:spPr bwMode="auto">
            <a:xfrm>
              <a:off x="3311524" y="1614488"/>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7" name="Rectangle 4"/>
            <p:cNvSpPr>
              <a:spLocks noChangeArrowheads="1"/>
            </p:cNvSpPr>
            <p:nvPr/>
          </p:nvSpPr>
          <p:spPr bwMode="auto">
            <a:xfrm>
              <a:off x="3616324" y="1614488"/>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8" name="Rectangle 5"/>
            <p:cNvSpPr>
              <a:spLocks noChangeArrowheads="1"/>
            </p:cNvSpPr>
            <p:nvPr/>
          </p:nvSpPr>
          <p:spPr bwMode="auto">
            <a:xfrm>
              <a:off x="3921124" y="1614488"/>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9" name="Rectangle 6"/>
            <p:cNvSpPr>
              <a:spLocks noChangeArrowheads="1"/>
            </p:cNvSpPr>
            <p:nvPr/>
          </p:nvSpPr>
          <p:spPr bwMode="auto">
            <a:xfrm>
              <a:off x="42259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0" name="Rectangle 7"/>
            <p:cNvSpPr>
              <a:spLocks noChangeArrowheads="1"/>
            </p:cNvSpPr>
            <p:nvPr/>
          </p:nvSpPr>
          <p:spPr bwMode="auto">
            <a:xfrm>
              <a:off x="45307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 name="Rectangle 8"/>
            <p:cNvSpPr>
              <a:spLocks noChangeArrowheads="1"/>
            </p:cNvSpPr>
            <p:nvPr/>
          </p:nvSpPr>
          <p:spPr bwMode="auto">
            <a:xfrm>
              <a:off x="48355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2" name="Rectangle 9"/>
            <p:cNvSpPr>
              <a:spLocks noChangeArrowheads="1"/>
            </p:cNvSpPr>
            <p:nvPr/>
          </p:nvSpPr>
          <p:spPr bwMode="auto">
            <a:xfrm>
              <a:off x="51403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3" name="Rectangle 10"/>
            <p:cNvSpPr>
              <a:spLocks noChangeArrowheads="1"/>
            </p:cNvSpPr>
            <p:nvPr/>
          </p:nvSpPr>
          <p:spPr bwMode="auto">
            <a:xfrm>
              <a:off x="54451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4" name="Rectangle 11"/>
            <p:cNvSpPr>
              <a:spLocks noChangeArrowheads="1"/>
            </p:cNvSpPr>
            <p:nvPr/>
          </p:nvSpPr>
          <p:spPr bwMode="auto">
            <a:xfrm>
              <a:off x="57499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5" name="Rectangle 12"/>
            <p:cNvSpPr>
              <a:spLocks noChangeArrowheads="1"/>
            </p:cNvSpPr>
            <p:nvPr/>
          </p:nvSpPr>
          <p:spPr bwMode="auto">
            <a:xfrm>
              <a:off x="60547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6" name="Rectangle 13"/>
            <p:cNvSpPr>
              <a:spLocks noChangeArrowheads="1"/>
            </p:cNvSpPr>
            <p:nvPr/>
          </p:nvSpPr>
          <p:spPr bwMode="auto">
            <a:xfrm>
              <a:off x="63595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7" name="Rectangle 14"/>
            <p:cNvSpPr>
              <a:spLocks noChangeArrowheads="1"/>
            </p:cNvSpPr>
            <p:nvPr/>
          </p:nvSpPr>
          <p:spPr bwMode="auto">
            <a:xfrm>
              <a:off x="66643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8" name="Rectangle 15"/>
            <p:cNvSpPr>
              <a:spLocks noChangeArrowheads="1"/>
            </p:cNvSpPr>
            <p:nvPr/>
          </p:nvSpPr>
          <p:spPr bwMode="auto">
            <a:xfrm>
              <a:off x="69691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9" name="Rectangle 16"/>
            <p:cNvSpPr>
              <a:spLocks noChangeArrowheads="1"/>
            </p:cNvSpPr>
            <p:nvPr/>
          </p:nvSpPr>
          <p:spPr bwMode="auto">
            <a:xfrm>
              <a:off x="72739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20" name="Rectangle 17"/>
            <p:cNvSpPr>
              <a:spLocks noChangeArrowheads="1"/>
            </p:cNvSpPr>
            <p:nvPr/>
          </p:nvSpPr>
          <p:spPr bwMode="auto">
            <a:xfrm>
              <a:off x="75787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21" name="Rectangle 18"/>
            <p:cNvSpPr>
              <a:spLocks noChangeArrowheads="1"/>
            </p:cNvSpPr>
            <p:nvPr/>
          </p:nvSpPr>
          <p:spPr bwMode="auto">
            <a:xfrm>
              <a:off x="78835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grpSp>
      <p:sp>
        <p:nvSpPr>
          <p:cNvPr id="22" name="Text Box 19"/>
          <p:cNvSpPr txBox="1">
            <a:spLocks noChangeArrowheads="1"/>
          </p:cNvSpPr>
          <p:nvPr/>
        </p:nvSpPr>
        <p:spPr bwMode="auto">
          <a:xfrm>
            <a:off x="838200" y="2438400"/>
            <a:ext cx="2111773" cy="359010"/>
          </a:xfrm>
          <a:prstGeom prst="rect">
            <a:avLst/>
          </a:prstGeom>
          <a:solidFill>
            <a:srgbClr val="F6F5BD"/>
          </a:solid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rPr>
              <a:t>p1 = malloc(4)</a:t>
            </a:r>
          </a:p>
        </p:txBody>
      </p:sp>
      <p:grpSp>
        <p:nvGrpSpPr>
          <p:cNvPr id="23" name="Group 22"/>
          <p:cNvGrpSpPr/>
          <p:nvPr/>
        </p:nvGrpSpPr>
        <p:grpSpPr>
          <a:xfrm>
            <a:off x="3297237" y="3079751"/>
            <a:ext cx="5181600" cy="304800"/>
            <a:chOff x="3006724" y="2501901"/>
            <a:chExt cx="5181600" cy="304800"/>
          </a:xfrm>
        </p:grpSpPr>
        <p:sp>
          <p:nvSpPr>
            <p:cNvPr id="24" name="Rectangle 20"/>
            <p:cNvSpPr>
              <a:spLocks noChangeArrowheads="1"/>
            </p:cNvSpPr>
            <p:nvPr/>
          </p:nvSpPr>
          <p:spPr bwMode="auto">
            <a:xfrm>
              <a:off x="3006724" y="2501901"/>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25" name="Rectangle 21"/>
            <p:cNvSpPr>
              <a:spLocks noChangeArrowheads="1"/>
            </p:cNvSpPr>
            <p:nvPr/>
          </p:nvSpPr>
          <p:spPr bwMode="auto">
            <a:xfrm>
              <a:off x="3311524" y="2501901"/>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26" name="Rectangle 22"/>
            <p:cNvSpPr>
              <a:spLocks noChangeArrowheads="1"/>
            </p:cNvSpPr>
            <p:nvPr/>
          </p:nvSpPr>
          <p:spPr bwMode="auto">
            <a:xfrm>
              <a:off x="3616324" y="2501901"/>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27" name="Rectangle 23"/>
            <p:cNvSpPr>
              <a:spLocks noChangeArrowheads="1"/>
            </p:cNvSpPr>
            <p:nvPr/>
          </p:nvSpPr>
          <p:spPr bwMode="auto">
            <a:xfrm>
              <a:off x="3921124" y="2501901"/>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28" name="Rectangle 24"/>
            <p:cNvSpPr>
              <a:spLocks noChangeArrowheads="1"/>
            </p:cNvSpPr>
            <p:nvPr/>
          </p:nvSpPr>
          <p:spPr bwMode="auto">
            <a:xfrm>
              <a:off x="4225924" y="2501901"/>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29" name="Rectangle 25"/>
            <p:cNvSpPr>
              <a:spLocks noChangeArrowheads="1"/>
            </p:cNvSpPr>
            <p:nvPr/>
          </p:nvSpPr>
          <p:spPr bwMode="auto">
            <a:xfrm>
              <a:off x="4530724" y="2501901"/>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30" name="Rectangle 26"/>
            <p:cNvSpPr>
              <a:spLocks noChangeArrowheads="1"/>
            </p:cNvSpPr>
            <p:nvPr/>
          </p:nvSpPr>
          <p:spPr bwMode="auto">
            <a:xfrm>
              <a:off x="4835524" y="2501901"/>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31" name="Rectangle 27"/>
            <p:cNvSpPr>
              <a:spLocks noChangeArrowheads="1"/>
            </p:cNvSpPr>
            <p:nvPr/>
          </p:nvSpPr>
          <p:spPr bwMode="auto">
            <a:xfrm>
              <a:off x="5140324" y="2501901"/>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32" name="Rectangle 28"/>
            <p:cNvSpPr>
              <a:spLocks noChangeArrowheads="1"/>
            </p:cNvSpPr>
            <p:nvPr/>
          </p:nvSpPr>
          <p:spPr bwMode="auto">
            <a:xfrm>
              <a:off x="5445124" y="2501901"/>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33" name="Rectangle 29"/>
            <p:cNvSpPr>
              <a:spLocks noChangeArrowheads="1"/>
            </p:cNvSpPr>
            <p:nvPr/>
          </p:nvSpPr>
          <p:spPr bwMode="auto">
            <a:xfrm>
              <a:off x="57499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34" name="Rectangle 30"/>
            <p:cNvSpPr>
              <a:spLocks noChangeArrowheads="1"/>
            </p:cNvSpPr>
            <p:nvPr/>
          </p:nvSpPr>
          <p:spPr bwMode="auto">
            <a:xfrm>
              <a:off x="60547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35" name="Rectangle 31"/>
            <p:cNvSpPr>
              <a:spLocks noChangeArrowheads="1"/>
            </p:cNvSpPr>
            <p:nvPr/>
          </p:nvSpPr>
          <p:spPr bwMode="auto">
            <a:xfrm>
              <a:off x="63595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36" name="Rectangle 32"/>
            <p:cNvSpPr>
              <a:spLocks noChangeArrowheads="1"/>
            </p:cNvSpPr>
            <p:nvPr/>
          </p:nvSpPr>
          <p:spPr bwMode="auto">
            <a:xfrm>
              <a:off x="66643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37" name="Rectangle 33"/>
            <p:cNvSpPr>
              <a:spLocks noChangeArrowheads="1"/>
            </p:cNvSpPr>
            <p:nvPr/>
          </p:nvSpPr>
          <p:spPr bwMode="auto">
            <a:xfrm>
              <a:off x="69691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38" name="Rectangle 34"/>
            <p:cNvSpPr>
              <a:spLocks noChangeArrowheads="1"/>
            </p:cNvSpPr>
            <p:nvPr/>
          </p:nvSpPr>
          <p:spPr bwMode="auto">
            <a:xfrm>
              <a:off x="72739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39" name="Rectangle 35"/>
            <p:cNvSpPr>
              <a:spLocks noChangeArrowheads="1"/>
            </p:cNvSpPr>
            <p:nvPr/>
          </p:nvSpPr>
          <p:spPr bwMode="auto">
            <a:xfrm>
              <a:off x="75787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40" name="Rectangle 36"/>
            <p:cNvSpPr>
              <a:spLocks noChangeArrowheads="1"/>
            </p:cNvSpPr>
            <p:nvPr/>
          </p:nvSpPr>
          <p:spPr bwMode="auto">
            <a:xfrm>
              <a:off x="78835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grpSp>
      <p:sp>
        <p:nvSpPr>
          <p:cNvPr id="41" name="Text Box 37"/>
          <p:cNvSpPr txBox="1">
            <a:spLocks noChangeArrowheads="1"/>
          </p:cNvSpPr>
          <p:nvPr/>
        </p:nvSpPr>
        <p:spPr bwMode="auto">
          <a:xfrm>
            <a:off x="838200" y="3048000"/>
            <a:ext cx="2111773" cy="359010"/>
          </a:xfrm>
          <a:prstGeom prst="rect">
            <a:avLst/>
          </a:prstGeom>
          <a:solidFill>
            <a:schemeClr val="accent2">
              <a:lumMod val="20000"/>
              <a:lumOff val="80000"/>
            </a:schemeClr>
          </a:solid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rPr>
              <a:t>p2 = malloc(5)</a:t>
            </a:r>
          </a:p>
        </p:txBody>
      </p:sp>
      <p:grpSp>
        <p:nvGrpSpPr>
          <p:cNvPr id="42" name="Group 41"/>
          <p:cNvGrpSpPr/>
          <p:nvPr/>
        </p:nvGrpSpPr>
        <p:grpSpPr>
          <a:xfrm>
            <a:off x="3297237" y="3689350"/>
            <a:ext cx="5181600" cy="304800"/>
            <a:chOff x="3006724" y="3389313"/>
            <a:chExt cx="5181600" cy="304800"/>
          </a:xfrm>
        </p:grpSpPr>
        <p:sp>
          <p:nvSpPr>
            <p:cNvPr id="43" name="Rectangle 38"/>
            <p:cNvSpPr>
              <a:spLocks noChangeArrowheads="1"/>
            </p:cNvSpPr>
            <p:nvPr/>
          </p:nvSpPr>
          <p:spPr bwMode="auto">
            <a:xfrm>
              <a:off x="3006724" y="3389313"/>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44" name="Rectangle 39"/>
            <p:cNvSpPr>
              <a:spLocks noChangeArrowheads="1"/>
            </p:cNvSpPr>
            <p:nvPr/>
          </p:nvSpPr>
          <p:spPr bwMode="auto">
            <a:xfrm>
              <a:off x="3311524" y="3389313"/>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45" name="Rectangle 40"/>
            <p:cNvSpPr>
              <a:spLocks noChangeArrowheads="1"/>
            </p:cNvSpPr>
            <p:nvPr/>
          </p:nvSpPr>
          <p:spPr bwMode="auto">
            <a:xfrm>
              <a:off x="3616324" y="3389313"/>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46" name="Rectangle 41"/>
            <p:cNvSpPr>
              <a:spLocks noChangeArrowheads="1"/>
            </p:cNvSpPr>
            <p:nvPr/>
          </p:nvSpPr>
          <p:spPr bwMode="auto">
            <a:xfrm>
              <a:off x="3921124" y="3389313"/>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47" name="Rectangle 42"/>
            <p:cNvSpPr>
              <a:spLocks noChangeArrowheads="1"/>
            </p:cNvSpPr>
            <p:nvPr/>
          </p:nvSpPr>
          <p:spPr bwMode="auto">
            <a:xfrm>
              <a:off x="4225924" y="3389313"/>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48" name="Rectangle 43"/>
            <p:cNvSpPr>
              <a:spLocks noChangeArrowheads="1"/>
            </p:cNvSpPr>
            <p:nvPr/>
          </p:nvSpPr>
          <p:spPr bwMode="auto">
            <a:xfrm>
              <a:off x="4530724" y="3389313"/>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49" name="Rectangle 44"/>
            <p:cNvSpPr>
              <a:spLocks noChangeArrowheads="1"/>
            </p:cNvSpPr>
            <p:nvPr/>
          </p:nvSpPr>
          <p:spPr bwMode="auto">
            <a:xfrm>
              <a:off x="4835524" y="3389313"/>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50" name="Rectangle 45"/>
            <p:cNvSpPr>
              <a:spLocks noChangeArrowheads="1"/>
            </p:cNvSpPr>
            <p:nvPr/>
          </p:nvSpPr>
          <p:spPr bwMode="auto">
            <a:xfrm>
              <a:off x="5140324" y="3389313"/>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51" name="Rectangle 46"/>
            <p:cNvSpPr>
              <a:spLocks noChangeArrowheads="1"/>
            </p:cNvSpPr>
            <p:nvPr/>
          </p:nvSpPr>
          <p:spPr bwMode="auto">
            <a:xfrm>
              <a:off x="5445124" y="3389313"/>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52" name="Rectangle 47"/>
            <p:cNvSpPr>
              <a:spLocks noChangeArrowheads="1"/>
            </p:cNvSpPr>
            <p:nvPr/>
          </p:nvSpPr>
          <p:spPr bwMode="auto">
            <a:xfrm>
              <a:off x="5749924" y="3389313"/>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53" name="Rectangle 48"/>
            <p:cNvSpPr>
              <a:spLocks noChangeArrowheads="1"/>
            </p:cNvSpPr>
            <p:nvPr/>
          </p:nvSpPr>
          <p:spPr bwMode="auto">
            <a:xfrm>
              <a:off x="6054724" y="3389313"/>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54" name="Rectangle 49"/>
            <p:cNvSpPr>
              <a:spLocks noChangeArrowheads="1"/>
            </p:cNvSpPr>
            <p:nvPr/>
          </p:nvSpPr>
          <p:spPr bwMode="auto">
            <a:xfrm>
              <a:off x="6359524" y="3389313"/>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55" name="Rectangle 50"/>
            <p:cNvSpPr>
              <a:spLocks noChangeArrowheads="1"/>
            </p:cNvSpPr>
            <p:nvPr/>
          </p:nvSpPr>
          <p:spPr bwMode="auto">
            <a:xfrm>
              <a:off x="6664324" y="3389313"/>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56" name="Rectangle 51"/>
            <p:cNvSpPr>
              <a:spLocks noChangeArrowheads="1"/>
            </p:cNvSpPr>
            <p:nvPr/>
          </p:nvSpPr>
          <p:spPr bwMode="auto">
            <a:xfrm>
              <a:off x="6969124" y="3389313"/>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57" name="Rectangle 52"/>
            <p:cNvSpPr>
              <a:spLocks noChangeArrowheads="1"/>
            </p:cNvSpPr>
            <p:nvPr/>
          </p:nvSpPr>
          <p:spPr bwMode="auto">
            <a:xfrm>
              <a:off x="7273924" y="3389313"/>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58" name="Rectangle 53"/>
            <p:cNvSpPr>
              <a:spLocks noChangeArrowheads="1"/>
            </p:cNvSpPr>
            <p:nvPr/>
          </p:nvSpPr>
          <p:spPr bwMode="auto">
            <a:xfrm>
              <a:off x="7578724" y="3389313"/>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59" name="Rectangle 54"/>
            <p:cNvSpPr>
              <a:spLocks noChangeArrowheads="1"/>
            </p:cNvSpPr>
            <p:nvPr/>
          </p:nvSpPr>
          <p:spPr bwMode="auto">
            <a:xfrm>
              <a:off x="7883524" y="3389313"/>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grpSp>
      <p:sp>
        <p:nvSpPr>
          <p:cNvPr id="60" name="Text Box 55"/>
          <p:cNvSpPr txBox="1">
            <a:spLocks noChangeArrowheads="1"/>
          </p:cNvSpPr>
          <p:nvPr/>
        </p:nvSpPr>
        <p:spPr bwMode="auto">
          <a:xfrm>
            <a:off x="838200" y="3657600"/>
            <a:ext cx="2111773" cy="359010"/>
          </a:xfrm>
          <a:prstGeom prst="rect">
            <a:avLst/>
          </a:prstGeom>
          <a:solidFill>
            <a:srgbClr val="F1C7C7"/>
          </a:solid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rPr>
              <a:t>p3 = malloc(6)</a:t>
            </a:r>
          </a:p>
        </p:txBody>
      </p:sp>
      <p:grpSp>
        <p:nvGrpSpPr>
          <p:cNvPr id="61" name="Group 60"/>
          <p:cNvGrpSpPr/>
          <p:nvPr/>
        </p:nvGrpSpPr>
        <p:grpSpPr>
          <a:xfrm>
            <a:off x="3297237" y="4298951"/>
            <a:ext cx="5181600" cy="304800"/>
            <a:chOff x="3036887" y="4276726"/>
            <a:chExt cx="5181600" cy="304800"/>
          </a:xfrm>
        </p:grpSpPr>
        <p:sp>
          <p:nvSpPr>
            <p:cNvPr id="62" name="Rectangle 56"/>
            <p:cNvSpPr>
              <a:spLocks noChangeArrowheads="1"/>
            </p:cNvSpPr>
            <p:nvPr/>
          </p:nvSpPr>
          <p:spPr bwMode="auto">
            <a:xfrm>
              <a:off x="3036887" y="4276726"/>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63" name="Rectangle 57"/>
            <p:cNvSpPr>
              <a:spLocks noChangeArrowheads="1"/>
            </p:cNvSpPr>
            <p:nvPr/>
          </p:nvSpPr>
          <p:spPr bwMode="auto">
            <a:xfrm>
              <a:off x="3341687" y="4276726"/>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64" name="Rectangle 58"/>
            <p:cNvSpPr>
              <a:spLocks noChangeArrowheads="1"/>
            </p:cNvSpPr>
            <p:nvPr/>
          </p:nvSpPr>
          <p:spPr bwMode="auto">
            <a:xfrm>
              <a:off x="3646487" y="4276726"/>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65" name="Rectangle 59"/>
            <p:cNvSpPr>
              <a:spLocks noChangeArrowheads="1"/>
            </p:cNvSpPr>
            <p:nvPr/>
          </p:nvSpPr>
          <p:spPr bwMode="auto">
            <a:xfrm>
              <a:off x="3951287" y="4276726"/>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66" name="Rectangle 60"/>
            <p:cNvSpPr>
              <a:spLocks noChangeArrowheads="1"/>
            </p:cNvSpPr>
            <p:nvPr/>
          </p:nvSpPr>
          <p:spPr bwMode="auto">
            <a:xfrm>
              <a:off x="42560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67" name="Rectangle 61"/>
            <p:cNvSpPr>
              <a:spLocks noChangeArrowheads="1"/>
            </p:cNvSpPr>
            <p:nvPr/>
          </p:nvSpPr>
          <p:spPr bwMode="auto">
            <a:xfrm>
              <a:off x="45608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68" name="Rectangle 62"/>
            <p:cNvSpPr>
              <a:spLocks noChangeArrowheads="1"/>
            </p:cNvSpPr>
            <p:nvPr/>
          </p:nvSpPr>
          <p:spPr bwMode="auto">
            <a:xfrm>
              <a:off x="48656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69" name="Rectangle 63"/>
            <p:cNvSpPr>
              <a:spLocks noChangeArrowheads="1"/>
            </p:cNvSpPr>
            <p:nvPr/>
          </p:nvSpPr>
          <p:spPr bwMode="auto">
            <a:xfrm>
              <a:off x="51704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70" name="Rectangle 64"/>
            <p:cNvSpPr>
              <a:spLocks noChangeArrowheads="1"/>
            </p:cNvSpPr>
            <p:nvPr/>
          </p:nvSpPr>
          <p:spPr bwMode="auto">
            <a:xfrm>
              <a:off x="54752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71" name="Rectangle 65"/>
            <p:cNvSpPr>
              <a:spLocks noChangeArrowheads="1"/>
            </p:cNvSpPr>
            <p:nvPr/>
          </p:nvSpPr>
          <p:spPr bwMode="auto">
            <a:xfrm>
              <a:off x="5780087" y="4276726"/>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72" name="Rectangle 66"/>
            <p:cNvSpPr>
              <a:spLocks noChangeArrowheads="1"/>
            </p:cNvSpPr>
            <p:nvPr/>
          </p:nvSpPr>
          <p:spPr bwMode="auto">
            <a:xfrm>
              <a:off x="6084887" y="4276726"/>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73" name="Rectangle 67"/>
            <p:cNvSpPr>
              <a:spLocks noChangeArrowheads="1"/>
            </p:cNvSpPr>
            <p:nvPr/>
          </p:nvSpPr>
          <p:spPr bwMode="auto">
            <a:xfrm>
              <a:off x="6389687" y="4276726"/>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74" name="Rectangle 68"/>
            <p:cNvSpPr>
              <a:spLocks noChangeArrowheads="1"/>
            </p:cNvSpPr>
            <p:nvPr/>
          </p:nvSpPr>
          <p:spPr bwMode="auto">
            <a:xfrm>
              <a:off x="6694487" y="4276726"/>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75" name="Rectangle 69"/>
            <p:cNvSpPr>
              <a:spLocks noChangeArrowheads="1"/>
            </p:cNvSpPr>
            <p:nvPr/>
          </p:nvSpPr>
          <p:spPr bwMode="auto">
            <a:xfrm>
              <a:off x="6999287" y="4276726"/>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76" name="Rectangle 70"/>
            <p:cNvSpPr>
              <a:spLocks noChangeArrowheads="1"/>
            </p:cNvSpPr>
            <p:nvPr/>
          </p:nvSpPr>
          <p:spPr bwMode="auto">
            <a:xfrm>
              <a:off x="7304087" y="4276726"/>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77" name="Rectangle 71"/>
            <p:cNvSpPr>
              <a:spLocks noChangeArrowheads="1"/>
            </p:cNvSpPr>
            <p:nvPr/>
          </p:nvSpPr>
          <p:spPr bwMode="auto">
            <a:xfrm>
              <a:off x="76088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78" name="Rectangle 72"/>
            <p:cNvSpPr>
              <a:spLocks noChangeArrowheads="1"/>
            </p:cNvSpPr>
            <p:nvPr/>
          </p:nvSpPr>
          <p:spPr bwMode="auto">
            <a:xfrm>
              <a:off x="79136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grpSp>
      <p:sp>
        <p:nvSpPr>
          <p:cNvPr id="79" name="Text Box 73"/>
          <p:cNvSpPr txBox="1">
            <a:spLocks noChangeArrowheads="1"/>
          </p:cNvSpPr>
          <p:nvPr/>
        </p:nvSpPr>
        <p:spPr bwMode="auto">
          <a:xfrm>
            <a:off x="838200" y="4267200"/>
            <a:ext cx="1284624" cy="359010"/>
          </a:xfrm>
          <a:prstGeom prst="rect">
            <a:avLst/>
          </a:prstGeom>
          <a:solidFill>
            <a:schemeClr val="accent2">
              <a:lumMod val="20000"/>
              <a:lumOff val="80000"/>
            </a:schemeClr>
          </a:solid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rPr>
              <a:t>free(p2)</a:t>
            </a:r>
          </a:p>
        </p:txBody>
      </p:sp>
      <p:sp>
        <p:nvSpPr>
          <p:cNvPr id="80" name="Text Box 91"/>
          <p:cNvSpPr txBox="1">
            <a:spLocks noChangeArrowheads="1"/>
          </p:cNvSpPr>
          <p:nvPr/>
        </p:nvSpPr>
        <p:spPr bwMode="auto">
          <a:xfrm>
            <a:off x="838200" y="4876800"/>
            <a:ext cx="2111773" cy="354906"/>
          </a:xfrm>
          <a:prstGeom prst="rect">
            <a:avLst/>
          </a:prstGeom>
          <a:solidFill>
            <a:srgbClr val="D5F1CF"/>
          </a:solid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rPr>
              <a:t>p4 = </a:t>
            </a:r>
            <a:r>
              <a:rPr lang="en-GB" sz="1800" b="1" dirty="0" err="1" smtClean="0">
                <a:latin typeface="Courier New" pitchFamily="49" charset="0"/>
              </a:rPr>
              <a:t>malloc</a:t>
            </a:r>
            <a:r>
              <a:rPr lang="en-GB" sz="1800" b="1" dirty="0" smtClean="0">
                <a:latin typeface="Courier New" pitchFamily="49" charset="0"/>
              </a:rPr>
              <a:t>(6)</a:t>
            </a:r>
            <a:endParaRPr lang="en-GB" sz="1800" b="1" dirty="0">
              <a:latin typeface="Courier New" pitchFamily="49" charset="0"/>
            </a:endParaRPr>
          </a:p>
        </p:txBody>
      </p:sp>
      <p:sp>
        <p:nvSpPr>
          <p:cNvPr id="81" name="TextBox 80"/>
          <p:cNvSpPr txBox="1"/>
          <p:nvPr/>
        </p:nvSpPr>
        <p:spPr>
          <a:xfrm>
            <a:off x="3200400" y="4782744"/>
            <a:ext cx="4508350" cy="461665"/>
          </a:xfrm>
          <a:prstGeom prst="rect">
            <a:avLst/>
          </a:prstGeom>
          <a:noFill/>
        </p:spPr>
        <p:txBody>
          <a:bodyPr wrap="none" rtlCol="0">
            <a:spAutoFit/>
          </a:bodyPr>
          <a:lstStyle/>
          <a:p>
            <a:r>
              <a:rPr lang="en-US" i="1" dirty="0" smtClean="0">
                <a:solidFill>
                  <a:srgbClr val="C00000"/>
                </a:solidFill>
                <a:latin typeface="Calibri" pitchFamily="34" charset="0"/>
              </a:rPr>
              <a:t>Oops! (what would happen now?)</a:t>
            </a:r>
          </a:p>
        </p:txBody>
      </p:sp>
    </p:spTree>
    <p:extLst>
      <p:ext uri="{BB962C8B-B14F-4D97-AF65-F5344CB8AC3E}">
        <p14:creationId xmlns:p14="http://schemas.microsoft.com/office/powerpoint/2010/main" val="2494568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a:latin typeface="Arial" charset="0"/>
                <a:ea typeface="ＭＳ Ｐゴシック" charset="0"/>
                <a:cs typeface="ＭＳ Ｐゴシック" charset="0"/>
              </a:rPr>
              <a:t>Conflicting performance goals</a:t>
            </a:r>
          </a:p>
        </p:txBody>
      </p:sp>
      <p:sp>
        <p:nvSpPr>
          <p:cNvPr id="93187" name="Content Placeholder 2"/>
          <p:cNvSpPr>
            <a:spLocks noGrp="1"/>
          </p:cNvSpPr>
          <p:nvPr>
            <p:ph idx="1"/>
          </p:nvPr>
        </p:nvSpPr>
        <p:spPr>
          <a:xfrm>
            <a:off x="228600" y="949325"/>
            <a:ext cx="8610600" cy="5334000"/>
          </a:xfrm>
        </p:spPr>
        <p:txBody>
          <a:bodyPr/>
          <a:lstStyle/>
          <a:p>
            <a:r>
              <a:rPr lang="en-US" sz="2400" dirty="0">
                <a:latin typeface="Arial" charset="0"/>
                <a:ea typeface="ＭＳ Ｐゴシック" charset="0"/>
                <a:cs typeface="ＭＳ Ｐゴシック" charset="0"/>
              </a:rPr>
              <a:t>G</a:t>
            </a:r>
            <a:r>
              <a:rPr lang="en-US" sz="2400" dirty="0" smtClean="0">
                <a:latin typeface="Arial" charset="0"/>
                <a:ea typeface="ＭＳ Ｐゴシック" charset="0"/>
                <a:cs typeface="ＭＳ Ｐゴシック" charset="0"/>
              </a:rPr>
              <a:t>ood </a:t>
            </a:r>
            <a:r>
              <a:rPr lang="en-US" sz="2400" dirty="0">
                <a:latin typeface="Arial" charset="0"/>
                <a:ea typeface="ＭＳ Ｐゴシック" charset="0"/>
                <a:cs typeface="ＭＳ Ｐゴシック" charset="0"/>
              </a:rPr>
              <a:t>throughput and good utilization are difficult </a:t>
            </a:r>
            <a:r>
              <a:rPr lang="en-US" sz="2400" dirty="0" smtClean="0">
                <a:latin typeface="Arial" charset="0"/>
                <a:ea typeface="ＭＳ Ｐゴシック" charset="0"/>
                <a:cs typeface="ＭＳ Ｐゴシック" charset="0"/>
              </a:rPr>
              <a:t>to achieve simultaneously</a:t>
            </a:r>
            <a:endParaRPr lang="en-US" sz="2400" dirty="0">
              <a:latin typeface="Arial" charset="0"/>
              <a:ea typeface="ＭＳ Ｐゴシック" charset="0"/>
              <a:cs typeface="ＭＳ Ｐゴシック" charset="0"/>
            </a:endParaRPr>
          </a:p>
          <a:p>
            <a:endParaRPr lang="en-US" sz="2400" dirty="0" smtClean="0">
              <a:latin typeface="Arial" charset="0"/>
              <a:ea typeface="ＭＳ Ｐゴシック" charset="0"/>
              <a:cs typeface="ＭＳ Ｐゴシック" charset="0"/>
            </a:endParaRPr>
          </a:p>
          <a:p>
            <a:r>
              <a:rPr lang="en-US" sz="2400" dirty="0" smtClean="0">
                <a:latin typeface="Arial" charset="0"/>
                <a:ea typeface="ＭＳ Ｐゴシック" charset="0"/>
                <a:cs typeface="ＭＳ Ｐゴシック" charset="0"/>
              </a:rPr>
              <a:t>A </a:t>
            </a:r>
            <a:r>
              <a:rPr lang="en-US" sz="2400" dirty="0">
                <a:latin typeface="Arial" charset="0"/>
                <a:ea typeface="ＭＳ Ｐゴシック" charset="0"/>
                <a:cs typeface="ＭＳ Ｐゴシック" charset="0"/>
              </a:rPr>
              <a:t>fast allocator may not be efficient in terms of memory </a:t>
            </a:r>
            <a:r>
              <a:rPr lang="en-US" sz="2400" dirty="0" smtClean="0">
                <a:latin typeface="Arial" charset="0"/>
                <a:ea typeface="ＭＳ Ｐゴシック" charset="0"/>
                <a:cs typeface="ＭＳ Ｐゴシック" charset="0"/>
              </a:rPr>
              <a:t>utilization</a:t>
            </a:r>
            <a:endParaRPr lang="en-US" sz="2400" dirty="0">
              <a:latin typeface="Arial" charset="0"/>
              <a:ea typeface="ＭＳ Ｐゴシック" charset="0"/>
              <a:cs typeface="ＭＳ Ｐゴシック" charset="0"/>
            </a:endParaRPr>
          </a:p>
          <a:p>
            <a:pPr lvl="1"/>
            <a:r>
              <a:rPr lang="en-US" sz="2200" dirty="0">
                <a:latin typeface="Arial" charset="0"/>
                <a:ea typeface="ＭＳ Ｐゴシック" charset="0"/>
              </a:rPr>
              <a:t>Faster allocators tend to be </a:t>
            </a:r>
            <a:r>
              <a:rPr lang="ja-JP" altLang="en-US" sz="2200" dirty="0">
                <a:latin typeface="Arial" charset="0"/>
                <a:ea typeface="ＭＳ Ｐゴシック" charset="0"/>
              </a:rPr>
              <a:t>“</a:t>
            </a:r>
            <a:r>
              <a:rPr lang="en-US" sz="2200" dirty="0">
                <a:latin typeface="Arial" charset="0"/>
                <a:ea typeface="ＭＳ Ｐゴシック" charset="0"/>
              </a:rPr>
              <a:t>sloppier</a:t>
            </a:r>
            <a:r>
              <a:rPr lang="ja-JP" altLang="en-US" sz="2200" dirty="0">
                <a:latin typeface="Arial" charset="0"/>
                <a:ea typeface="ＭＳ Ｐゴシック" charset="0"/>
              </a:rPr>
              <a:t>”</a:t>
            </a:r>
            <a:r>
              <a:rPr lang="en-US" sz="2200" dirty="0">
                <a:latin typeface="Arial" charset="0"/>
                <a:ea typeface="ＭＳ Ｐゴシック" charset="0"/>
              </a:rPr>
              <a:t> with their memory usage.</a:t>
            </a:r>
          </a:p>
          <a:p>
            <a:endParaRPr lang="en-US" sz="2400" dirty="0" smtClean="0">
              <a:latin typeface="Arial" charset="0"/>
              <a:ea typeface="ＭＳ Ｐゴシック" charset="0"/>
              <a:cs typeface="ＭＳ Ｐゴシック" charset="0"/>
            </a:endParaRPr>
          </a:p>
          <a:p>
            <a:r>
              <a:rPr lang="en-US" sz="2400" dirty="0" smtClean="0">
                <a:latin typeface="Arial" charset="0"/>
                <a:ea typeface="ＭＳ Ｐゴシック" charset="0"/>
                <a:cs typeface="ＭＳ Ｐゴシック" charset="0"/>
              </a:rPr>
              <a:t>Likewise</a:t>
            </a:r>
            <a:r>
              <a:rPr lang="en-US" sz="2400" dirty="0">
                <a:latin typeface="Arial" charset="0"/>
                <a:ea typeface="ＭＳ Ｐゴシック" charset="0"/>
                <a:cs typeface="ＭＳ Ｐゴシック" charset="0"/>
              </a:rPr>
              <a:t>, a space-efficient allocator may not be very fast</a:t>
            </a:r>
          </a:p>
          <a:p>
            <a:pPr lvl="1"/>
            <a:r>
              <a:rPr lang="en-US" sz="2200" dirty="0">
                <a:latin typeface="Arial" charset="0"/>
                <a:ea typeface="ＭＳ Ｐゴシック" charset="0"/>
              </a:rPr>
              <a:t>To keep track of memory waste (i.e., tracking fragments), the allocation operations generally take longer </a:t>
            </a:r>
            <a:r>
              <a:rPr lang="en-US" sz="2200" dirty="0" smtClean="0">
                <a:latin typeface="Arial" charset="0"/>
                <a:ea typeface="ＭＳ Ｐゴシック" charset="0"/>
              </a:rPr>
              <a:t>time</a:t>
            </a:r>
            <a:endParaRPr lang="en-US" sz="2200" dirty="0">
              <a:latin typeface="Arial" charset="0"/>
              <a:ea typeface="ＭＳ Ｐゴシック" charset="0"/>
            </a:endParaRPr>
          </a:p>
          <a:p>
            <a:endParaRPr lang="en-US" sz="2400" dirty="0" smtClean="0">
              <a:latin typeface="Arial" charset="0"/>
              <a:ea typeface="ＭＳ Ｐゴシック" charset="0"/>
              <a:cs typeface="ＭＳ Ｐゴシック" charset="0"/>
            </a:endParaRPr>
          </a:p>
          <a:p>
            <a:r>
              <a:rPr lang="en-US" sz="2400" dirty="0" smtClean="0">
                <a:latin typeface="Arial" charset="0"/>
                <a:ea typeface="ＭＳ Ｐゴシック" charset="0"/>
                <a:cs typeface="ＭＳ Ｐゴシック" charset="0"/>
              </a:rPr>
              <a:t>Trick </a:t>
            </a:r>
            <a:r>
              <a:rPr lang="en-US" sz="2400" dirty="0">
                <a:latin typeface="Arial" charset="0"/>
                <a:ea typeface="ＭＳ Ｐゴシック" charset="0"/>
                <a:cs typeface="ＭＳ Ｐゴシック" charset="0"/>
              </a:rPr>
              <a:t>is to balance these two conflicting </a:t>
            </a:r>
            <a:r>
              <a:rPr lang="en-US" sz="2400" dirty="0" smtClean="0">
                <a:latin typeface="Arial" charset="0"/>
                <a:ea typeface="ＭＳ Ｐゴシック" charset="0"/>
                <a:cs typeface="ＭＳ Ｐゴシック" charset="0"/>
              </a:rPr>
              <a:t>goals</a:t>
            </a:r>
            <a:endParaRPr lang="en-US" sz="2400" dirty="0">
              <a:latin typeface="Arial" charset="0"/>
              <a:ea typeface="ＭＳ Ｐゴシック" charset="0"/>
              <a:cs typeface="ＭＳ Ｐゴシック" charset="0"/>
            </a:endParaRPr>
          </a:p>
        </p:txBody>
      </p:sp>
      <p:sp>
        <p:nvSpPr>
          <p:cNvPr id="9318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endParaRPr lang="en-US"/>
          </a:p>
        </p:txBody>
      </p:sp>
      <p:sp>
        <p:nvSpPr>
          <p:cNvPr id="9318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41721005-F40B-064F-B8DD-A09E34C5024F}" type="slidenum">
              <a:rPr lang="en-US"/>
              <a:pPr/>
              <a:t>16</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1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318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31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318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31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a:latin typeface="Arial" charset="0"/>
                <a:ea typeface="ＭＳ Ｐゴシック" charset="0"/>
                <a:cs typeface="ＭＳ Ｐゴシック" charset="0"/>
              </a:rPr>
              <a:t>Implementation Issues</a:t>
            </a:r>
          </a:p>
        </p:txBody>
      </p:sp>
      <p:sp>
        <p:nvSpPr>
          <p:cNvPr id="94211" name="Content Placeholder 2"/>
          <p:cNvSpPr>
            <a:spLocks noGrp="1"/>
          </p:cNvSpPr>
          <p:nvPr>
            <p:ph idx="1"/>
          </p:nvPr>
        </p:nvSpPr>
        <p:spPr>
          <a:xfrm>
            <a:off x="228600" y="949325"/>
            <a:ext cx="8610600" cy="5334000"/>
          </a:xfrm>
        </p:spPr>
        <p:txBody>
          <a:bodyPr/>
          <a:lstStyle/>
          <a:p>
            <a:endParaRPr lang="en-US" sz="2400" dirty="0">
              <a:latin typeface="Arial" charset="0"/>
              <a:ea typeface="ＭＳ Ｐゴシック" charset="0"/>
              <a:cs typeface="ＭＳ Ｐゴシック" charset="0"/>
            </a:endParaRPr>
          </a:p>
          <a:p>
            <a:r>
              <a:rPr lang="en-US" sz="2400" dirty="0">
                <a:latin typeface="Arial" charset="0"/>
                <a:ea typeface="ＭＳ Ｐゴシック" charset="0"/>
                <a:cs typeface="ＭＳ Ｐゴシック" charset="0"/>
              </a:rPr>
              <a:t>How do we know how much memory to free just given a </a:t>
            </a:r>
            <a:r>
              <a:rPr lang="en-US" sz="2400" dirty="0" smtClean="0">
                <a:latin typeface="Arial" charset="0"/>
                <a:ea typeface="ＭＳ Ｐゴシック" charset="0"/>
                <a:cs typeface="ＭＳ Ｐゴシック" charset="0"/>
              </a:rPr>
              <a:t>pointer?</a:t>
            </a:r>
          </a:p>
          <a:p>
            <a:endParaRPr lang="en-US" sz="2400" dirty="0">
              <a:latin typeface="Arial" charset="0"/>
              <a:ea typeface="ＭＳ Ｐゴシック" charset="0"/>
              <a:cs typeface="ＭＳ Ｐゴシック" charset="0"/>
            </a:endParaRPr>
          </a:p>
          <a:p>
            <a:r>
              <a:rPr lang="en-US" sz="2400" dirty="0">
                <a:latin typeface="Arial" charset="0"/>
                <a:ea typeface="ＭＳ Ｐゴシック" charset="0"/>
                <a:cs typeface="ＭＳ Ｐゴシック" charset="0"/>
              </a:rPr>
              <a:t>How do we keep track of the free blocks</a:t>
            </a:r>
            <a:r>
              <a:rPr lang="en-US" sz="2400" dirty="0" smtClean="0">
                <a:latin typeface="Arial" charset="0"/>
                <a:ea typeface="ＭＳ Ｐゴシック" charset="0"/>
                <a:cs typeface="ＭＳ Ｐゴシック" charset="0"/>
              </a:rPr>
              <a:t>?</a:t>
            </a:r>
          </a:p>
          <a:p>
            <a:endParaRPr lang="en-US" sz="2400" dirty="0">
              <a:latin typeface="Arial" charset="0"/>
              <a:ea typeface="ＭＳ Ｐゴシック" charset="0"/>
              <a:cs typeface="ＭＳ Ｐゴシック" charset="0"/>
            </a:endParaRPr>
          </a:p>
          <a:p>
            <a:r>
              <a:rPr lang="en-US" sz="2400" dirty="0">
                <a:latin typeface="Arial" charset="0"/>
                <a:ea typeface="ＭＳ Ｐゴシック" charset="0"/>
                <a:cs typeface="ＭＳ Ｐゴシック" charset="0"/>
              </a:rPr>
              <a:t>What do we do with the extra space when allocating a memory block that is smaller than the free block it is placed in</a:t>
            </a:r>
            <a:r>
              <a:rPr lang="en-US" sz="2400" dirty="0" smtClean="0">
                <a:latin typeface="Arial" charset="0"/>
                <a:ea typeface="ＭＳ Ｐゴシック" charset="0"/>
                <a:cs typeface="ＭＳ Ｐゴシック" charset="0"/>
              </a:rPr>
              <a:t>?</a:t>
            </a:r>
          </a:p>
          <a:p>
            <a:endParaRPr lang="en-US" sz="2400" dirty="0">
              <a:latin typeface="Arial" charset="0"/>
              <a:ea typeface="ＭＳ Ｐゴシック" charset="0"/>
              <a:cs typeface="ＭＳ Ｐゴシック" charset="0"/>
            </a:endParaRPr>
          </a:p>
          <a:p>
            <a:r>
              <a:rPr lang="en-US" sz="2400" dirty="0">
                <a:latin typeface="Arial" charset="0"/>
                <a:ea typeface="ＭＳ Ｐゴシック" charset="0"/>
                <a:cs typeface="ＭＳ Ｐゴシック" charset="0"/>
              </a:rPr>
              <a:t>How do we pick which free block to use for allocation?</a:t>
            </a:r>
          </a:p>
        </p:txBody>
      </p:sp>
      <p:sp>
        <p:nvSpPr>
          <p:cNvPr id="9421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endParaRPr lang="en-US"/>
          </a:p>
        </p:txBody>
      </p:sp>
      <p:sp>
        <p:nvSpPr>
          <p:cNvPr id="9421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DA8275B6-7F1B-AD4B-BB9D-16220E328547}" type="slidenum">
              <a:rPr lang="en-US"/>
              <a:pPr/>
              <a:t>17</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2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2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2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a:latin typeface="Arial" charset="0"/>
                <a:ea typeface="ＭＳ Ｐゴシック" charset="0"/>
                <a:cs typeface="ＭＳ Ｐゴシック" charset="0"/>
              </a:rPr>
              <a:t>Knowing how much to free</a:t>
            </a:r>
          </a:p>
        </p:txBody>
      </p:sp>
      <p:sp>
        <p:nvSpPr>
          <p:cNvPr id="95235" name="Content Placeholder 2"/>
          <p:cNvSpPr>
            <a:spLocks noGrp="1"/>
          </p:cNvSpPr>
          <p:nvPr>
            <p:ph idx="1"/>
          </p:nvPr>
        </p:nvSpPr>
        <p:spPr>
          <a:xfrm>
            <a:off x="228600" y="949325"/>
            <a:ext cx="8610600" cy="5334000"/>
          </a:xfrm>
        </p:spPr>
        <p:txBody>
          <a:bodyPr/>
          <a:lstStyle/>
          <a:p>
            <a:r>
              <a:rPr lang="en-US" sz="2800">
                <a:latin typeface="Arial" charset="0"/>
                <a:ea typeface="ＭＳ Ｐゴシック" charset="0"/>
                <a:cs typeface="ＭＳ Ｐゴシック" charset="0"/>
              </a:rPr>
              <a:t>Standard method</a:t>
            </a:r>
          </a:p>
          <a:p>
            <a:pPr lvl="1"/>
            <a:r>
              <a:rPr lang="en-US" sz="2400">
                <a:latin typeface="Arial" charset="0"/>
                <a:ea typeface="ＭＳ Ｐゴシック" charset="0"/>
              </a:rPr>
              <a:t>Keep the length of the block in the header preceding the block</a:t>
            </a:r>
          </a:p>
          <a:p>
            <a:pPr lvl="1"/>
            <a:r>
              <a:rPr lang="en-US" sz="2400">
                <a:latin typeface="Arial" charset="0"/>
                <a:ea typeface="ＭＳ Ｐゴシック" charset="0"/>
              </a:rPr>
              <a:t>Requires an extra word for every allocated block</a:t>
            </a:r>
          </a:p>
          <a:p>
            <a:pPr lvl="1"/>
            <a:endParaRPr lang="en-US" sz="2400">
              <a:latin typeface="Arial" charset="0"/>
              <a:ea typeface="ＭＳ Ｐゴシック" charset="0"/>
            </a:endParaRPr>
          </a:p>
        </p:txBody>
      </p:sp>
      <p:sp>
        <p:nvSpPr>
          <p:cNvPr id="9523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endParaRPr lang="en-US"/>
          </a:p>
        </p:txBody>
      </p:sp>
      <p:sp>
        <p:nvSpPr>
          <p:cNvPr id="9523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8EED05D7-CE19-8044-825F-2C4F92658922}" type="slidenum">
              <a:rPr lang="en-US"/>
              <a:pPr/>
              <a:t>18</a:t>
            </a:fld>
            <a:endParaRPr lang="en-US"/>
          </a:p>
        </p:txBody>
      </p:sp>
      <p:pic>
        <p:nvPicPr>
          <p:cNvPr id="952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2971800"/>
            <a:ext cx="6907213"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latin typeface="Arial" charset="0"/>
                <a:ea typeface="ＭＳ Ｐゴシック" charset="0"/>
                <a:cs typeface="ＭＳ Ｐゴシック" charset="0"/>
              </a:rPr>
              <a:t>Announcements</a:t>
            </a:r>
            <a:endParaRPr lang="en-US" dirty="0">
              <a:latin typeface="Arial" charset="0"/>
              <a:ea typeface="ＭＳ Ｐゴシック" charset="0"/>
              <a:cs typeface="ＭＳ Ｐゴシック" charset="0"/>
            </a:endParaRPr>
          </a:p>
        </p:txBody>
      </p:sp>
      <p:sp>
        <p:nvSpPr>
          <p:cNvPr id="5123" name="Content Placeholder 2"/>
          <p:cNvSpPr>
            <a:spLocks noGrp="1"/>
          </p:cNvSpPr>
          <p:nvPr>
            <p:ph idx="1"/>
          </p:nvPr>
        </p:nvSpPr>
        <p:spPr>
          <a:xfrm>
            <a:off x="228600" y="949325"/>
            <a:ext cx="8610600" cy="5334000"/>
          </a:xfrm>
        </p:spPr>
        <p:txBody>
          <a:bodyPr/>
          <a:lstStyle/>
          <a:p>
            <a:r>
              <a:rPr lang="en-US" dirty="0" smtClean="0">
                <a:latin typeface="Arial" charset="0"/>
                <a:ea typeface="ＭＳ Ｐゴシック" charset="0"/>
                <a:cs typeface="ＭＳ Ｐゴシック" charset="0"/>
              </a:rPr>
              <a:t>There is only one announcement today</a:t>
            </a:r>
          </a:p>
        </p:txBody>
      </p:sp>
      <p:sp>
        <p:nvSpPr>
          <p:cNvPr id="512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endParaRPr lang="en-US"/>
          </a:p>
        </p:txBody>
      </p:sp>
      <p:sp>
        <p:nvSpPr>
          <p:cNvPr id="51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A6D430C6-95B6-CE46-84DC-48083FEDA053}" type="slidenum">
              <a:rPr lang="en-US"/>
              <a:pPr/>
              <a:t>2</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latin typeface="Arial" charset="0"/>
                <a:ea typeface="ＭＳ Ｐゴシック" charset="0"/>
                <a:cs typeface="ＭＳ Ｐゴシック" charset="0"/>
              </a:rPr>
              <a:t>Review: Paging</a:t>
            </a:r>
            <a:endParaRPr lang="en-US" dirty="0">
              <a:latin typeface="Arial" charset="0"/>
              <a:ea typeface="ＭＳ Ｐゴシック" charset="0"/>
              <a:cs typeface="ＭＳ Ｐゴシック" charset="0"/>
            </a:endParaRPr>
          </a:p>
        </p:txBody>
      </p:sp>
      <p:sp>
        <p:nvSpPr>
          <p:cNvPr id="10243" name="Content Placeholder 2"/>
          <p:cNvSpPr>
            <a:spLocks noGrp="1"/>
          </p:cNvSpPr>
          <p:nvPr>
            <p:ph idx="1"/>
          </p:nvPr>
        </p:nvSpPr>
        <p:spPr>
          <a:xfrm>
            <a:off x="228600" y="949325"/>
            <a:ext cx="8610600" cy="5334000"/>
          </a:xfrm>
        </p:spPr>
        <p:txBody>
          <a:bodyPr/>
          <a:lstStyle/>
          <a:p>
            <a:r>
              <a:rPr lang="en-US" sz="2400" dirty="0" smtClean="0">
                <a:latin typeface="Arial" charset="0"/>
                <a:ea typeface="ＭＳ Ｐゴシック" charset="0"/>
                <a:cs typeface="ＭＳ Ｐゴシック" charset="0"/>
              </a:rPr>
              <a:t>OS solves </a:t>
            </a:r>
            <a:r>
              <a:rPr lang="en-US" sz="2400" dirty="0">
                <a:latin typeface="Arial" charset="0"/>
                <a:ea typeface="ＭＳ Ｐゴシック" charset="0"/>
                <a:cs typeface="ＭＳ Ｐゴシック" charset="0"/>
              </a:rPr>
              <a:t>the external fragmentation problem by using </a:t>
            </a:r>
            <a:r>
              <a:rPr lang="en-US" sz="2400" b="1" dirty="0">
                <a:solidFill>
                  <a:srgbClr val="FF6600"/>
                </a:solidFill>
                <a:latin typeface="Arial" charset="0"/>
                <a:ea typeface="ＭＳ Ｐゴシック" charset="0"/>
                <a:cs typeface="ＭＳ Ｐゴシック" charset="0"/>
              </a:rPr>
              <a:t>fixed-size chunks</a:t>
            </a:r>
            <a:r>
              <a:rPr lang="en-US" sz="2400" dirty="0">
                <a:latin typeface="Arial" charset="0"/>
                <a:ea typeface="ＭＳ Ｐゴシック" charset="0"/>
                <a:cs typeface="ＭＳ Ｐゴシック" charset="0"/>
              </a:rPr>
              <a:t> of virtual and physical memory</a:t>
            </a:r>
          </a:p>
          <a:p>
            <a:pPr lvl="1"/>
            <a:r>
              <a:rPr lang="en-US" sz="2000" dirty="0">
                <a:latin typeface="Arial" charset="0"/>
                <a:ea typeface="ＭＳ Ｐゴシック" charset="0"/>
              </a:rPr>
              <a:t>Virtual memory unit called a </a:t>
            </a:r>
            <a:r>
              <a:rPr lang="en-US" sz="2000" b="1" dirty="0">
                <a:solidFill>
                  <a:srgbClr val="FF6600"/>
                </a:solidFill>
                <a:latin typeface="Arial" charset="0"/>
                <a:ea typeface="ＭＳ Ｐゴシック" charset="0"/>
              </a:rPr>
              <a:t>page</a:t>
            </a:r>
          </a:p>
          <a:p>
            <a:pPr lvl="1"/>
            <a:r>
              <a:rPr lang="en-US" sz="2000" dirty="0">
                <a:latin typeface="Arial" charset="0"/>
                <a:ea typeface="ＭＳ Ｐゴシック" charset="0"/>
              </a:rPr>
              <a:t>Physical memory unit called a </a:t>
            </a:r>
            <a:r>
              <a:rPr lang="en-US" sz="2000" b="1" dirty="0">
                <a:solidFill>
                  <a:srgbClr val="FF6600"/>
                </a:solidFill>
                <a:latin typeface="Arial" charset="0"/>
                <a:ea typeface="ＭＳ Ｐゴシック" charset="0"/>
              </a:rPr>
              <a:t>frame</a:t>
            </a:r>
            <a:r>
              <a:rPr lang="en-US" sz="2000" dirty="0">
                <a:solidFill>
                  <a:srgbClr val="FF6600"/>
                </a:solidFill>
                <a:latin typeface="Arial" charset="0"/>
                <a:ea typeface="ＭＳ Ｐゴシック" charset="0"/>
              </a:rPr>
              <a:t> </a:t>
            </a:r>
            <a:r>
              <a:rPr lang="en-US" sz="2000" dirty="0">
                <a:latin typeface="Arial" charset="0"/>
                <a:ea typeface="ＭＳ Ｐゴシック" charset="0"/>
              </a:rPr>
              <a:t>(or sometimes </a:t>
            </a:r>
            <a:r>
              <a:rPr lang="en-US" sz="2000" b="1" dirty="0">
                <a:solidFill>
                  <a:srgbClr val="FF6600"/>
                </a:solidFill>
                <a:latin typeface="Arial" charset="0"/>
                <a:ea typeface="ＭＳ Ｐゴシック" charset="0"/>
              </a:rPr>
              <a:t>page frame</a:t>
            </a:r>
            <a:r>
              <a:rPr lang="en-US" sz="2000" dirty="0">
                <a:latin typeface="Arial" charset="0"/>
                <a:ea typeface="ＭＳ Ｐゴシック" charset="0"/>
              </a:rPr>
              <a:t>)</a:t>
            </a:r>
          </a:p>
          <a:p>
            <a:endParaRPr lang="en-US" sz="2400" dirty="0">
              <a:latin typeface="Arial" charset="0"/>
              <a:ea typeface="ＭＳ Ｐゴシック" charset="0"/>
              <a:cs typeface="ＭＳ Ｐゴシック" charset="0"/>
            </a:endParaRPr>
          </a:p>
          <a:p>
            <a:endParaRPr lang="en-US" sz="2400" dirty="0">
              <a:latin typeface="Arial" charset="0"/>
              <a:ea typeface="ＭＳ Ｐゴシック" charset="0"/>
              <a:cs typeface="ＭＳ Ｐゴシック" charset="0"/>
            </a:endParaRPr>
          </a:p>
        </p:txBody>
      </p:sp>
      <p:sp>
        <p:nvSpPr>
          <p:cNvPr id="1024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endParaRPr lang="en-US"/>
          </a:p>
        </p:txBody>
      </p:sp>
      <p:sp>
        <p:nvSpPr>
          <p:cNvPr id="1024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4BE0FE79-E28A-BA4A-83A4-165112D3D146}" type="slidenum">
              <a:rPr lang="en-US"/>
              <a:pPr/>
              <a:t>3</a:t>
            </a:fld>
            <a:endParaRPr lang="en-US"/>
          </a:p>
        </p:txBody>
      </p:sp>
      <p:grpSp>
        <p:nvGrpSpPr>
          <p:cNvPr id="10246" name="Group 41"/>
          <p:cNvGrpSpPr>
            <a:grpSpLocks/>
          </p:cNvGrpSpPr>
          <p:nvPr/>
        </p:nvGrpSpPr>
        <p:grpSpPr bwMode="auto">
          <a:xfrm>
            <a:off x="1905000" y="2627313"/>
            <a:ext cx="5222875" cy="4230687"/>
            <a:chOff x="1676400" y="1981200"/>
            <a:chExt cx="5829300" cy="4722812"/>
          </a:xfrm>
        </p:grpSpPr>
        <p:grpSp>
          <p:nvGrpSpPr>
            <p:cNvPr id="10247" name="Group 3"/>
            <p:cNvGrpSpPr>
              <a:grpSpLocks/>
            </p:cNvGrpSpPr>
            <p:nvPr/>
          </p:nvGrpSpPr>
          <p:grpSpPr bwMode="auto">
            <a:xfrm>
              <a:off x="5718175" y="2762250"/>
              <a:ext cx="1514475" cy="704850"/>
              <a:chOff x="3679" y="1863"/>
              <a:chExt cx="954" cy="444"/>
            </a:xfrm>
          </p:grpSpPr>
          <p:sp>
            <p:nvSpPr>
              <p:cNvPr id="10281" name="AutoShape 4"/>
              <p:cNvSpPr>
                <a:spLocks noChangeArrowheads="1"/>
              </p:cNvSpPr>
              <p:nvPr/>
            </p:nvSpPr>
            <p:spPr bwMode="auto">
              <a:xfrm>
                <a:off x="3679" y="1863"/>
                <a:ext cx="955" cy="445"/>
              </a:xfrm>
              <a:prstGeom prst="roundRect">
                <a:avLst>
                  <a:gd name="adj" fmla="val 222"/>
                </a:avLst>
              </a:prstGeom>
              <a:solidFill>
                <a:srgbClr val="EBEBFF"/>
              </a:solidFill>
              <a:ln w="12600">
                <a:solidFill>
                  <a:srgbClr val="000000"/>
                </a:solidFill>
                <a:miter lim="800000"/>
                <a:headEnd/>
                <a:tailEnd/>
              </a:ln>
            </p:spPr>
            <p:txBody>
              <a:bodyPr wrap="none" anchor="ctr"/>
              <a:lstStyle/>
              <a:p>
                <a:endParaRPr lang="tr-TR"/>
              </a:p>
            </p:txBody>
          </p:sp>
          <p:sp>
            <p:nvSpPr>
              <p:cNvPr id="10282" name="AutoShape 5"/>
              <p:cNvSpPr>
                <a:spLocks noChangeArrowheads="1"/>
              </p:cNvSpPr>
              <p:nvPr/>
            </p:nvSpPr>
            <p:spPr bwMode="auto">
              <a:xfrm>
                <a:off x="3679" y="1863"/>
                <a:ext cx="955" cy="445"/>
              </a:xfrm>
              <a:prstGeom prst="roundRect">
                <a:avLst>
                  <a:gd name="adj" fmla="val 22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latin typeface="Arial" charset="0"/>
                  </a:rPr>
                  <a:t>frame 0</a:t>
                </a:r>
              </a:p>
            </p:txBody>
          </p:sp>
        </p:grpSp>
        <p:grpSp>
          <p:nvGrpSpPr>
            <p:cNvPr id="10248" name="Group 6"/>
            <p:cNvGrpSpPr>
              <a:grpSpLocks/>
            </p:cNvGrpSpPr>
            <p:nvPr/>
          </p:nvGrpSpPr>
          <p:grpSpPr bwMode="auto">
            <a:xfrm>
              <a:off x="5718175" y="3470275"/>
              <a:ext cx="1514475" cy="704850"/>
              <a:chOff x="3679" y="2309"/>
              <a:chExt cx="954" cy="444"/>
            </a:xfrm>
          </p:grpSpPr>
          <p:sp>
            <p:nvSpPr>
              <p:cNvPr id="10279" name="AutoShape 7"/>
              <p:cNvSpPr>
                <a:spLocks noChangeArrowheads="1"/>
              </p:cNvSpPr>
              <p:nvPr/>
            </p:nvSpPr>
            <p:spPr bwMode="auto">
              <a:xfrm>
                <a:off x="3679" y="2309"/>
                <a:ext cx="955" cy="445"/>
              </a:xfrm>
              <a:prstGeom prst="roundRect">
                <a:avLst>
                  <a:gd name="adj" fmla="val 222"/>
                </a:avLst>
              </a:prstGeom>
              <a:solidFill>
                <a:srgbClr val="EBEBFF"/>
              </a:solidFill>
              <a:ln w="12600">
                <a:solidFill>
                  <a:srgbClr val="000000"/>
                </a:solidFill>
                <a:miter lim="800000"/>
                <a:headEnd/>
                <a:tailEnd/>
              </a:ln>
            </p:spPr>
            <p:txBody>
              <a:bodyPr wrap="none" anchor="ctr"/>
              <a:lstStyle/>
              <a:p>
                <a:endParaRPr lang="tr-TR"/>
              </a:p>
            </p:txBody>
          </p:sp>
          <p:sp>
            <p:nvSpPr>
              <p:cNvPr id="10280" name="AutoShape 8"/>
              <p:cNvSpPr>
                <a:spLocks noChangeArrowheads="1"/>
              </p:cNvSpPr>
              <p:nvPr/>
            </p:nvSpPr>
            <p:spPr bwMode="auto">
              <a:xfrm>
                <a:off x="3679" y="2309"/>
                <a:ext cx="955" cy="445"/>
              </a:xfrm>
              <a:prstGeom prst="roundRect">
                <a:avLst>
                  <a:gd name="adj" fmla="val 22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latin typeface="Arial" charset="0"/>
                  </a:rPr>
                  <a:t>frame 1</a:t>
                </a:r>
              </a:p>
            </p:txBody>
          </p:sp>
        </p:grpSp>
        <p:grpSp>
          <p:nvGrpSpPr>
            <p:cNvPr id="10249" name="Group 9"/>
            <p:cNvGrpSpPr>
              <a:grpSpLocks/>
            </p:cNvGrpSpPr>
            <p:nvPr/>
          </p:nvGrpSpPr>
          <p:grpSpPr bwMode="auto">
            <a:xfrm>
              <a:off x="5718175" y="4178300"/>
              <a:ext cx="1514475" cy="704850"/>
              <a:chOff x="3679" y="2755"/>
              <a:chExt cx="954" cy="444"/>
            </a:xfrm>
          </p:grpSpPr>
          <p:sp>
            <p:nvSpPr>
              <p:cNvPr id="10277" name="AutoShape 10"/>
              <p:cNvSpPr>
                <a:spLocks noChangeArrowheads="1"/>
              </p:cNvSpPr>
              <p:nvPr/>
            </p:nvSpPr>
            <p:spPr bwMode="auto">
              <a:xfrm>
                <a:off x="3679" y="2755"/>
                <a:ext cx="955" cy="445"/>
              </a:xfrm>
              <a:prstGeom prst="roundRect">
                <a:avLst>
                  <a:gd name="adj" fmla="val 222"/>
                </a:avLst>
              </a:prstGeom>
              <a:solidFill>
                <a:srgbClr val="EBEBFF"/>
              </a:solidFill>
              <a:ln w="12600">
                <a:solidFill>
                  <a:srgbClr val="000000"/>
                </a:solidFill>
                <a:miter lim="800000"/>
                <a:headEnd/>
                <a:tailEnd/>
              </a:ln>
            </p:spPr>
            <p:txBody>
              <a:bodyPr wrap="none" anchor="ctr"/>
              <a:lstStyle/>
              <a:p>
                <a:endParaRPr lang="tr-TR"/>
              </a:p>
            </p:txBody>
          </p:sp>
          <p:sp>
            <p:nvSpPr>
              <p:cNvPr id="10278" name="AutoShape 11"/>
              <p:cNvSpPr>
                <a:spLocks noChangeArrowheads="1"/>
              </p:cNvSpPr>
              <p:nvPr/>
            </p:nvSpPr>
            <p:spPr bwMode="auto">
              <a:xfrm>
                <a:off x="3679" y="2755"/>
                <a:ext cx="955" cy="445"/>
              </a:xfrm>
              <a:prstGeom prst="roundRect">
                <a:avLst>
                  <a:gd name="adj" fmla="val 22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latin typeface="Arial" charset="0"/>
                  </a:rPr>
                  <a:t>frame 2</a:t>
                </a:r>
              </a:p>
            </p:txBody>
          </p:sp>
        </p:grpSp>
        <p:grpSp>
          <p:nvGrpSpPr>
            <p:cNvPr id="10250" name="Group 12"/>
            <p:cNvGrpSpPr>
              <a:grpSpLocks/>
            </p:cNvGrpSpPr>
            <p:nvPr/>
          </p:nvGrpSpPr>
          <p:grpSpPr bwMode="auto">
            <a:xfrm>
              <a:off x="5718175" y="5594350"/>
              <a:ext cx="1514475" cy="704850"/>
              <a:chOff x="3679" y="3647"/>
              <a:chExt cx="954" cy="444"/>
            </a:xfrm>
          </p:grpSpPr>
          <p:sp>
            <p:nvSpPr>
              <p:cNvPr id="10275" name="AutoShape 13"/>
              <p:cNvSpPr>
                <a:spLocks noChangeArrowheads="1"/>
              </p:cNvSpPr>
              <p:nvPr/>
            </p:nvSpPr>
            <p:spPr bwMode="auto">
              <a:xfrm>
                <a:off x="3679" y="3647"/>
                <a:ext cx="955" cy="445"/>
              </a:xfrm>
              <a:prstGeom prst="roundRect">
                <a:avLst>
                  <a:gd name="adj" fmla="val 222"/>
                </a:avLst>
              </a:prstGeom>
              <a:solidFill>
                <a:srgbClr val="EBEBFF"/>
              </a:solidFill>
              <a:ln w="12600">
                <a:solidFill>
                  <a:srgbClr val="000000"/>
                </a:solidFill>
                <a:miter lim="800000"/>
                <a:headEnd/>
                <a:tailEnd/>
              </a:ln>
            </p:spPr>
            <p:txBody>
              <a:bodyPr wrap="none" anchor="ctr"/>
              <a:lstStyle/>
              <a:p>
                <a:endParaRPr lang="tr-TR"/>
              </a:p>
            </p:txBody>
          </p:sp>
          <p:sp>
            <p:nvSpPr>
              <p:cNvPr id="10276" name="AutoShape 14"/>
              <p:cNvSpPr>
                <a:spLocks noChangeArrowheads="1"/>
              </p:cNvSpPr>
              <p:nvPr/>
            </p:nvSpPr>
            <p:spPr bwMode="auto">
              <a:xfrm>
                <a:off x="3679" y="3647"/>
                <a:ext cx="955" cy="445"/>
              </a:xfrm>
              <a:prstGeom prst="roundRect">
                <a:avLst>
                  <a:gd name="adj" fmla="val 22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latin typeface="Arial" charset="0"/>
                  </a:rPr>
                  <a:t>frame Y</a:t>
                </a:r>
              </a:p>
            </p:txBody>
          </p:sp>
        </p:grpSp>
        <p:sp>
          <p:nvSpPr>
            <p:cNvPr id="10251" name="AutoShape 15"/>
            <p:cNvSpPr>
              <a:spLocks noChangeArrowheads="1"/>
            </p:cNvSpPr>
            <p:nvPr/>
          </p:nvSpPr>
          <p:spPr bwMode="auto">
            <a:xfrm>
              <a:off x="5337175" y="2381250"/>
              <a:ext cx="2168525" cy="280987"/>
            </a:xfrm>
            <a:prstGeom prst="roundRect">
              <a:avLst>
                <a:gd name="adj" fmla="val 56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lnSpc>
                  <a:spcPct val="94000"/>
                </a:lnSpc>
                <a:spcBef>
                  <a:spcPts val="1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b="1" dirty="0">
                  <a:solidFill>
                    <a:srgbClr val="FF6600"/>
                  </a:solidFill>
                  <a:latin typeface="Arial" charset="0"/>
                </a:rPr>
                <a:t>physical memory</a:t>
              </a:r>
            </a:p>
          </p:txBody>
        </p:sp>
        <p:sp>
          <p:nvSpPr>
            <p:cNvPr id="10252" name="AutoShape 16"/>
            <p:cNvSpPr>
              <a:spLocks noChangeArrowheads="1"/>
            </p:cNvSpPr>
            <p:nvPr/>
          </p:nvSpPr>
          <p:spPr bwMode="auto">
            <a:xfrm rot="-5400000">
              <a:off x="6096793" y="5023644"/>
              <a:ext cx="582613" cy="527050"/>
            </a:xfrm>
            <a:prstGeom prst="roundRect">
              <a:avLst>
                <a:gd name="adj" fmla="val 30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lnSpc>
                  <a:spcPct val="94000"/>
                </a:lnSpc>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000000"/>
                  </a:solidFill>
                  <a:latin typeface="Arial" charset="0"/>
                </a:rPr>
                <a:t>…</a:t>
              </a:r>
            </a:p>
          </p:txBody>
        </p:sp>
        <p:grpSp>
          <p:nvGrpSpPr>
            <p:cNvPr id="10253" name="Group 17"/>
            <p:cNvGrpSpPr>
              <a:grpSpLocks/>
            </p:cNvGrpSpPr>
            <p:nvPr/>
          </p:nvGrpSpPr>
          <p:grpSpPr bwMode="auto">
            <a:xfrm>
              <a:off x="1898650" y="2560637"/>
              <a:ext cx="1514475" cy="704850"/>
              <a:chOff x="1273" y="1736"/>
              <a:chExt cx="954" cy="444"/>
            </a:xfrm>
          </p:grpSpPr>
          <p:sp>
            <p:nvSpPr>
              <p:cNvPr id="10273" name="AutoShape 18"/>
              <p:cNvSpPr>
                <a:spLocks noChangeArrowheads="1"/>
              </p:cNvSpPr>
              <p:nvPr/>
            </p:nvSpPr>
            <p:spPr bwMode="auto">
              <a:xfrm>
                <a:off x="1273" y="1736"/>
                <a:ext cx="955" cy="445"/>
              </a:xfrm>
              <a:prstGeom prst="roundRect">
                <a:avLst>
                  <a:gd name="adj" fmla="val 222"/>
                </a:avLst>
              </a:prstGeom>
              <a:solidFill>
                <a:srgbClr val="EBEBFF"/>
              </a:solidFill>
              <a:ln w="12600">
                <a:solidFill>
                  <a:srgbClr val="000000"/>
                </a:solidFill>
                <a:miter lim="800000"/>
                <a:headEnd/>
                <a:tailEnd/>
              </a:ln>
            </p:spPr>
            <p:txBody>
              <a:bodyPr wrap="none" anchor="ctr"/>
              <a:lstStyle/>
              <a:p>
                <a:endParaRPr lang="tr-TR"/>
              </a:p>
            </p:txBody>
          </p:sp>
          <p:sp>
            <p:nvSpPr>
              <p:cNvPr id="10274" name="AutoShape 19"/>
              <p:cNvSpPr>
                <a:spLocks noChangeArrowheads="1"/>
              </p:cNvSpPr>
              <p:nvPr/>
            </p:nvSpPr>
            <p:spPr bwMode="auto">
              <a:xfrm>
                <a:off x="1273" y="1736"/>
                <a:ext cx="955" cy="445"/>
              </a:xfrm>
              <a:prstGeom prst="roundRect">
                <a:avLst>
                  <a:gd name="adj" fmla="val 22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latin typeface="Arial" charset="0"/>
                  </a:rPr>
                  <a:t>page 0</a:t>
                </a:r>
              </a:p>
            </p:txBody>
          </p:sp>
        </p:grpSp>
        <p:grpSp>
          <p:nvGrpSpPr>
            <p:cNvPr id="10254" name="Group 20"/>
            <p:cNvGrpSpPr>
              <a:grpSpLocks/>
            </p:cNvGrpSpPr>
            <p:nvPr/>
          </p:nvGrpSpPr>
          <p:grpSpPr bwMode="auto">
            <a:xfrm>
              <a:off x="1898650" y="3268662"/>
              <a:ext cx="1514475" cy="704850"/>
              <a:chOff x="1273" y="2182"/>
              <a:chExt cx="954" cy="444"/>
            </a:xfrm>
          </p:grpSpPr>
          <p:sp>
            <p:nvSpPr>
              <p:cNvPr id="10271" name="AutoShape 21"/>
              <p:cNvSpPr>
                <a:spLocks noChangeArrowheads="1"/>
              </p:cNvSpPr>
              <p:nvPr/>
            </p:nvSpPr>
            <p:spPr bwMode="auto">
              <a:xfrm>
                <a:off x="1273" y="2182"/>
                <a:ext cx="955" cy="445"/>
              </a:xfrm>
              <a:prstGeom prst="roundRect">
                <a:avLst>
                  <a:gd name="adj" fmla="val 222"/>
                </a:avLst>
              </a:prstGeom>
              <a:solidFill>
                <a:srgbClr val="EBEBFF"/>
              </a:solidFill>
              <a:ln w="12600">
                <a:solidFill>
                  <a:srgbClr val="000000"/>
                </a:solidFill>
                <a:miter lim="800000"/>
                <a:headEnd/>
                <a:tailEnd/>
              </a:ln>
            </p:spPr>
            <p:txBody>
              <a:bodyPr wrap="none" anchor="ctr"/>
              <a:lstStyle/>
              <a:p>
                <a:endParaRPr lang="tr-TR"/>
              </a:p>
            </p:txBody>
          </p:sp>
          <p:sp>
            <p:nvSpPr>
              <p:cNvPr id="10272" name="AutoShape 22"/>
              <p:cNvSpPr>
                <a:spLocks noChangeArrowheads="1"/>
              </p:cNvSpPr>
              <p:nvPr/>
            </p:nvSpPr>
            <p:spPr bwMode="auto">
              <a:xfrm>
                <a:off x="1273" y="2182"/>
                <a:ext cx="955" cy="445"/>
              </a:xfrm>
              <a:prstGeom prst="roundRect">
                <a:avLst>
                  <a:gd name="adj" fmla="val 22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latin typeface="Arial" charset="0"/>
                  </a:rPr>
                  <a:t>page 1</a:t>
                </a:r>
              </a:p>
            </p:txBody>
          </p:sp>
        </p:grpSp>
        <p:grpSp>
          <p:nvGrpSpPr>
            <p:cNvPr id="10255" name="Group 23"/>
            <p:cNvGrpSpPr>
              <a:grpSpLocks/>
            </p:cNvGrpSpPr>
            <p:nvPr/>
          </p:nvGrpSpPr>
          <p:grpSpPr bwMode="auto">
            <a:xfrm>
              <a:off x="1898650" y="3976687"/>
              <a:ext cx="1514475" cy="704850"/>
              <a:chOff x="1273" y="2628"/>
              <a:chExt cx="954" cy="444"/>
            </a:xfrm>
          </p:grpSpPr>
          <p:sp>
            <p:nvSpPr>
              <p:cNvPr id="10269" name="AutoShape 24"/>
              <p:cNvSpPr>
                <a:spLocks noChangeArrowheads="1"/>
              </p:cNvSpPr>
              <p:nvPr/>
            </p:nvSpPr>
            <p:spPr bwMode="auto">
              <a:xfrm>
                <a:off x="1273" y="2628"/>
                <a:ext cx="955" cy="445"/>
              </a:xfrm>
              <a:prstGeom prst="roundRect">
                <a:avLst>
                  <a:gd name="adj" fmla="val 222"/>
                </a:avLst>
              </a:prstGeom>
              <a:solidFill>
                <a:srgbClr val="EBEBFF"/>
              </a:solidFill>
              <a:ln w="12600">
                <a:solidFill>
                  <a:srgbClr val="000000"/>
                </a:solidFill>
                <a:miter lim="800000"/>
                <a:headEnd/>
                <a:tailEnd/>
              </a:ln>
            </p:spPr>
            <p:txBody>
              <a:bodyPr wrap="none" anchor="ctr"/>
              <a:lstStyle/>
              <a:p>
                <a:endParaRPr lang="tr-TR"/>
              </a:p>
            </p:txBody>
          </p:sp>
          <p:sp>
            <p:nvSpPr>
              <p:cNvPr id="10270" name="AutoShape 25"/>
              <p:cNvSpPr>
                <a:spLocks noChangeArrowheads="1"/>
              </p:cNvSpPr>
              <p:nvPr/>
            </p:nvSpPr>
            <p:spPr bwMode="auto">
              <a:xfrm>
                <a:off x="1273" y="2628"/>
                <a:ext cx="955" cy="445"/>
              </a:xfrm>
              <a:prstGeom prst="roundRect">
                <a:avLst>
                  <a:gd name="adj" fmla="val 22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latin typeface="Arial" charset="0"/>
                  </a:rPr>
                  <a:t>page 2</a:t>
                </a:r>
              </a:p>
            </p:txBody>
          </p:sp>
        </p:grpSp>
        <p:grpSp>
          <p:nvGrpSpPr>
            <p:cNvPr id="10256" name="Group 26"/>
            <p:cNvGrpSpPr>
              <a:grpSpLocks/>
            </p:cNvGrpSpPr>
            <p:nvPr/>
          </p:nvGrpSpPr>
          <p:grpSpPr bwMode="auto">
            <a:xfrm>
              <a:off x="1898650" y="5999162"/>
              <a:ext cx="1514475" cy="704850"/>
              <a:chOff x="1273" y="3902"/>
              <a:chExt cx="954" cy="444"/>
            </a:xfrm>
          </p:grpSpPr>
          <p:sp>
            <p:nvSpPr>
              <p:cNvPr id="10267" name="AutoShape 27"/>
              <p:cNvSpPr>
                <a:spLocks noChangeArrowheads="1"/>
              </p:cNvSpPr>
              <p:nvPr/>
            </p:nvSpPr>
            <p:spPr bwMode="auto">
              <a:xfrm>
                <a:off x="1273" y="3902"/>
                <a:ext cx="955" cy="445"/>
              </a:xfrm>
              <a:prstGeom prst="roundRect">
                <a:avLst>
                  <a:gd name="adj" fmla="val 222"/>
                </a:avLst>
              </a:prstGeom>
              <a:solidFill>
                <a:srgbClr val="EBEBFF"/>
              </a:solidFill>
              <a:ln w="12600">
                <a:solidFill>
                  <a:srgbClr val="000000"/>
                </a:solidFill>
                <a:miter lim="800000"/>
                <a:headEnd/>
                <a:tailEnd/>
              </a:ln>
            </p:spPr>
            <p:txBody>
              <a:bodyPr wrap="none" anchor="ctr"/>
              <a:lstStyle/>
              <a:p>
                <a:endParaRPr lang="tr-TR"/>
              </a:p>
            </p:txBody>
          </p:sp>
          <p:sp>
            <p:nvSpPr>
              <p:cNvPr id="10268" name="AutoShape 28"/>
              <p:cNvSpPr>
                <a:spLocks noChangeArrowheads="1"/>
              </p:cNvSpPr>
              <p:nvPr/>
            </p:nvSpPr>
            <p:spPr bwMode="auto">
              <a:xfrm>
                <a:off x="1273" y="3902"/>
                <a:ext cx="955" cy="445"/>
              </a:xfrm>
              <a:prstGeom prst="roundRect">
                <a:avLst>
                  <a:gd name="adj" fmla="val 22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latin typeface="Arial" charset="0"/>
                  </a:rPr>
                  <a:t>page X</a:t>
                </a:r>
              </a:p>
            </p:txBody>
          </p:sp>
        </p:grpSp>
        <p:sp>
          <p:nvSpPr>
            <p:cNvPr id="10257" name="AutoShape 29"/>
            <p:cNvSpPr>
              <a:spLocks noChangeArrowheads="1"/>
            </p:cNvSpPr>
            <p:nvPr/>
          </p:nvSpPr>
          <p:spPr bwMode="auto">
            <a:xfrm>
              <a:off x="1676400" y="1981200"/>
              <a:ext cx="1935162" cy="407987"/>
            </a:xfrm>
            <a:prstGeom prst="roundRect">
              <a:avLst>
                <a:gd name="adj" fmla="val 38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lnSpc>
                  <a:spcPct val="94000"/>
                </a:lnSpc>
                <a:spcBef>
                  <a:spcPts val="1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b="1" dirty="0">
                  <a:solidFill>
                    <a:srgbClr val="FF6600"/>
                  </a:solidFill>
                  <a:latin typeface="Arial" charset="0"/>
                </a:rPr>
                <a:t>virtual memory </a:t>
              </a:r>
            </a:p>
            <a:p>
              <a:pPr algn="ctr">
                <a:lnSpc>
                  <a:spcPct val="89000"/>
                </a:lnSpc>
                <a:spcBef>
                  <a:spcPts val="1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400" b="1" dirty="0">
                  <a:solidFill>
                    <a:srgbClr val="FF6600"/>
                  </a:solidFill>
                  <a:latin typeface="Arial" charset="0"/>
                </a:rPr>
                <a:t>(for one process)</a:t>
              </a:r>
              <a:r>
                <a:rPr lang="ar-sa" sz="1400" b="1" dirty="0">
                  <a:solidFill>
                    <a:srgbClr val="FF6600"/>
                  </a:solidFill>
                  <a:latin typeface="Arial" charset="0"/>
                  <a:cs typeface="Arial" charset="0"/>
                </a:rPr>
                <a:t>‏</a:t>
              </a:r>
              <a:endParaRPr lang="en-GB" sz="1400" b="1" dirty="0">
                <a:solidFill>
                  <a:srgbClr val="FF6600"/>
                </a:solidFill>
                <a:latin typeface="Arial" charset="0"/>
                <a:cs typeface="Arial" charset="0"/>
              </a:endParaRPr>
            </a:p>
          </p:txBody>
        </p:sp>
        <p:sp>
          <p:nvSpPr>
            <p:cNvPr id="10258" name="AutoShape 30"/>
            <p:cNvSpPr>
              <a:spLocks noChangeArrowheads="1"/>
            </p:cNvSpPr>
            <p:nvPr/>
          </p:nvSpPr>
          <p:spPr bwMode="auto">
            <a:xfrm rot="-5400000">
              <a:off x="2276474" y="5445125"/>
              <a:ext cx="581025" cy="527050"/>
            </a:xfrm>
            <a:prstGeom prst="roundRect">
              <a:avLst>
                <a:gd name="adj" fmla="val 30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lnSpc>
                  <a:spcPct val="94000"/>
                </a:lnSpc>
                <a:spcBef>
                  <a:spcPts val="2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solidFill>
                    <a:srgbClr val="000000"/>
                  </a:solidFill>
                  <a:latin typeface="Arial" charset="0"/>
                </a:rPr>
                <a:t>…</a:t>
              </a:r>
            </a:p>
          </p:txBody>
        </p:sp>
        <p:grpSp>
          <p:nvGrpSpPr>
            <p:cNvPr id="10259" name="Group 31"/>
            <p:cNvGrpSpPr>
              <a:grpSpLocks/>
            </p:cNvGrpSpPr>
            <p:nvPr/>
          </p:nvGrpSpPr>
          <p:grpSpPr bwMode="auto">
            <a:xfrm>
              <a:off x="1898650" y="4684712"/>
              <a:ext cx="1514475" cy="704850"/>
              <a:chOff x="1273" y="3074"/>
              <a:chExt cx="954" cy="444"/>
            </a:xfrm>
          </p:grpSpPr>
          <p:sp>
            <p:nvSpPr>
              <p:cNvPr id="10265" name="AutoShape 32"/>
              <p:cNvSpPr>
                <a:spLocks noChangeArrowheads="1"/>
              </p:cNvSpPr>
              <p:nvPr/>
            </p:nvSpPr>
            <p:spPr bwMode="auto">
              <a:xfrm>
                <a:off x="1273" y="3074"/>
                <a:ext cx="955" cy="445"/>
              </a:xfrm>
              <a:prstGeom prst="roundRect">
                <a:avLst>
                  <a:gd name="adj" fmla="val 222"/>
                </a:avLst>
              </a:prstGeom>
              <a:solidFill>
                <a:srgbClr val="EBEBFF"/>
              </a:solidFill>
              <a:ln w="12600">
                <a:solidFill>
                  <a:srgbClr val="000000"/>
                </a:solidFill>
                <a:miter lim="800000"/>
                <a:headEnd/>
                <a:tailEnd/>
              </a:ln>
            </p:spPr>
            <p:txBody>
              <a:bodyPr wrap="none" anchor="ctr"/>
              <a:lstStyle/>
              <a:p>
                <a:endParaRPr lang="tr-TR"/>
              </a:p>
            </p:txBody>
          </p:sp>
          <p:sp>
            <p:nvSpPr>
              <p:cNvPr id="10266" name="AutoShape 33"/>
              <p:cNvSpPr>
                <a:spLocks noChangeArrowheads="1"/>
              </p:cNvSpPr>
              <p:nvPr/>
            </p:nvSpPr>
            <p:spPr bwMode="auto">
              <a:xfrm>
                <a:off x="1273" y="3074"/>
                <a:ext cx="955" cy="445"/>
              </a:xfrm>
              <a:prstGeom prst="roundRect">
                <a:avLst>
                  <a:gd name="adj" fmla="val 22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latin typeface="Arial" charset="0"/>
                  </a:rPr>
                  <a:t>page 3</a:t>
                </a:r>
              </a:p>
            </p:txBody>
          </p:sp>
        </p:grpSp>
        <p:sp>
          <p:nvSpPr>
            <p:cNvPr id="10260" name="Line 34"/>
            <p:cNvSpPr>
              <a:spLocks noChangeShapeType="1"/>
            </p:cNvSpPr>
            <p:nvPr/>
          </p:nvSpPr>
          <p:spPr bwMode="auto">
            <a:xfrm flipV="1">
              <a:off x="3414712" y="4473575"/>
              <a:ext cx="2225675" cy="625475"/>
            </a:xfrm>
            <a:prstGeom prst="line">
              <a:avLst/>
            </a:prstGeom>
            <a:noFill/>
            <a:ln w="27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1" name="Line 35"/>
            <p:cNvSpPr>
              <a:spLocks noChangeShapeType="1"/>
            </p:cNvSpPr>
            <p:nvPr/>
          </p:nvSpPr>
          <p:spPr bwMode="auto">
            <a:xfrm>
              <a:off x="3414712" y="3671887"/>
              <a:ext cx="2325688" cy="2327275"/>
            </a:xfrm>
            <a:prstGeom prst="line">
              <a:avLst/>
            </a:prstGeom>
            <a:noFill/>
            <a:ln w="27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2" name="Line 36"/>
            <p:cNvSpPr>
              <a:spLocks noChangeShapeType="1"/>
            </p:cNvSpPr>
            <p:nvPr/>
          </p:nvSpPr>
          <p:spPr bwMode="auto">
            <a:xfrm flipV="1">
              <a:off x="3414712" y="3865562"/>
              <a:ext cx="2225675" cy="2446338"/>
            </a:xfrm>
            <a:prstGeom prst="line">
              <a:avLst/>
            </a:prstGeom>
            <a:noFill/>
            <a:ln w="27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3" name="Text Box 37"/>
            <p:cNvSpPr txBox="1">
              <a:spLocks noChangeArrowheads="1"/>
            </p:cNvSpPr>
            <p:nvPr/>
          </p:nvSpPr>
          <p:spPr bwMode="auto">
            <a:xfrm rot="-5400000">
              <a:off x="2463006" y="5499893"/>
              <a:ext cx="2984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8000"/>
                </a:lnSpc>
              </a:pPr>
              <a:r>
                <a:rPr lang="en-GB">
                  <a:solidFill>
                    <a:srgbClr val="000000"/>
                  </a:solidFill>
                </a:rPr>
                <a:t>...</a:t>
              </a:r>
            </a:p>
          </p:txBody>
        </p:sp>
        <p:sp>
          <p:nvSpPr>
            <p:cNvPr id="10264" name="Text Box 38"/>
            <p:cNvSpPr txBox="1">
              <a:spLocks noChangeArrowheads="1"/>
            </p:cNvSpPr>
            <p:nvPr/>
          </p:nvSpPr>
          <p:spPr bwMode="auto">
            <a:xfrm rot="-5400000">
              <a:off x="6303169" y="5068093"/>
              <a:ext cx="29845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8000"/>
                </a:lnSpc>
              </a:pPr>
              <a:r>
                <a:rPr lang="en-GB">
                  <a:solidFill>
                    <a:srgbClr val="000000"/>
                  </a:solidFill>
                </a:rPr>
                <a:t>...</a:t>
              </a:r>
            </a:p>
          </p:txBody>
        </p:sp>
      </p:grpSp>
    </p:spTree>
    <p:extLst>
      <p:ext uri="{BB962C8B-B14F-4D97-AF65-F5344CB8AC3E}">
        <p14:creationId xmlns:p14="http://schemas.microsoft.com/office/powerpoint/2010/main" val="21642120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sz="2400" dirty="0" smtClean="0"/>
              <a:t>External fragmentation</a:t>
            </a:r>
          </a:p>
          <a:p>
            <a:pPr lvl="1"/>
            <a:r>
              <a:rPr lang="en-US" sz="2400" dirty="0" smtClean="0"/>
              <a:t>Unused chunks of memory </a:t>
            </a:r>
            <a:r>
              <a:rPr lang="en-US" sz="2400" b="1" dirty="0" smtClean="0"/>
              <a:t>between</a:t>
            </a:r>
            <a:r>
              <a:rPr lang="en-US" sz="2400" dirty="0" smtClean="0"/>
              <a:t> allocated chunks</a:t>
            </a:r>
          </a:p>
          <a:p>
            <a:pPr lvl="1"/>
            <a:r>
              <a:rPr lang="en-US" sz="2400" dirty="0" smtClean="0"/>
              <a:t>Can’t use for large contiguous allocations</a:t>
            </a:r>
          </a:p>
          <a:p>
            <a:endParaRPr lang="en-US" sz="2400" dirty="0" smtClean="0"/>
          </a:p>
          <a:p>
            <a:r>
              <a:rPr lang="en-US" sz="2400" dirty="0" smtClean="0"/>
              <a:t>Internal fragmentation</a:t>
            </a:r>
          </a:p>
          <a:p>
            <a:pPr lvl="1"/>
            <a:r>
              <a:rPr lang="en-US" sz="2400" dirty="0" smtClean="0"/>
              <a:t>Unused memory </a:t>
            </a:r>
            <a:r>
              <a:rPr lang="en-US" sz="2400" b="1" dirty="0" smtClean="0"/>
              <a:t>within</a:t>
            </a:r>
            <a:r>
              <a:rPr lang="en-US" sz="2400" dirty="0" smtClean="0"/>
              <a:t> allocated regions</a:t>
            </a:r>
          </a:p>
          <a:p>
            <a:pPr lvl="1"/>
            <a:r>
              <a:rPr lang="en-US" sz="2400" dirty="0" smtClean="0"/>
              <a:t>Because we allocated more than the requested size</a:t>
            </a:r>
            <a:endParaRPr lang="en-US" sz="2400" dirty="0"/>
          </a:p>
          <a:p>
            <a:endParaRPr lang="en-US" sz="2400" dirty="0" smtClean="0"/>
          </a:p>
          <a:p>
            <a:r>
              <a:rPr lang="en-US" sz="2400" dirty="0" smtClean="0"/>
              <a:t>How does paging affect these?</a:t>
            </a:r>
          </a:p>
          <a:p>
            <a:pPr lvl="1"/>
            <a:r>
              <a:rPr lang="en-US" sz="2400" dirty="0" smtClean="0"/>
              <a:t>Zero external fragmentation: all requests and fragments are the same size</a:t>
            </a:r>
          </a:p>
          <a:p>
            <a:pPr lvl="1"/>
            <a:r>
              <a:rPr lang="en-US" sz="2400" dirty="0" smtClean="0"/>
              <a:t>Some internal fragmentation: requested size gets rounded up to next integer multiple of page size</a:t>
            </a:r>
            <a:endParaRPr lang="en-US" sz="2400" dirty="0"/>
          </a:p>
        </p:txBody>
      </p:sp>
      <p:sp>
        <p:nvSpPr>
          <p:cNvPr id="5" name="Slide Number Placeholder 4"/>
          <p:cNvSpPr>
            <a:spLocks noGrp="1"/>
          </p:cNvSpPr>
          <p:nvPr>
            <p:ph type="sldNum" sz="quarter" idx="12"/>
          </p:nvPr>
        </p:nvSpPr>
        <p:spPr/>
        <p:txBody>
          <a:bodyPr/>
          <a:lstStyle/>
          <a:p>
            <a:fld id="{5954793F-A9F4-CF43-9B42-499752CA262B}" type="slidenum">
              <a:rPr lang="en-US" smtClean="0"/>
              <a:pPr/>
              <a:t>4</a:t>
            </a:fld>
            <a:endParaRPr lang="en-US"/>
          </a:p>
        </p:txBody>
      </p:sp>
    </p:spTree>
    <p:extLst>
      <p:ext uri="{BB962C8B-B14F-4D97-AF65-F5344CB8AC3E}">
        <p14:creationId xmlns:p14="http://schemas.microsoft.com/office/powerpoint/2010/main" val="4646855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latin typeface="Arial" charset="0"/>
                <a:ea typeface="ＭＳ Ｐゴシック" charset="0"/>
                <a:cs typeface="ＭＳ Ｐゴシック" charset="0"/>
              </a:rPr>
              <a:t>Review: Advantages </a:t>
            </a:r>
            <a:r>
              <a:rPr lang="en-US" dirty="0">
                <a:latin typeface="Arial" charset="0"/>
                <a:ea typeface="ＭＳ Ｐゴシック" charset="0"/>
                <a:cs typeface="ＭＳ Ｐゴシック" charset="0"/>
              </a:rPr>
              <a:t>of Paging</a:t>
            </a:r>
          </a:p>
        </p:txBody>
      </p:sp>
      <p:sp>
        <p:nvSpPr>
          <p:cNvPr id="15363" name="Content Placeholder 2"/>
          <p:cNvSpPr>
            <a:spLocks noGrp="1"/>
          </p:cNvSpPr>
          <p:nvPr>
            <p:ph idx="1"/>
          </p:nvPr>
        </p:nvSpPr>
        <p:spPr>
          <a:xfrm>
            <a:off x="228600" y="949325"/>
            <a:ext cx="8610600" cy="5334000"/>
          </a:xfrm>
        </p:spPr>
        <p:txBody>
          <a:bodyPr/>
          <a:lstStyle/>
          <a:p>
            <a:r>
              <a:rPr lang="en-US" sz="2400" dirty="0">
                <a:latin typeface="Arial" charset="0"/>
                <a:ea typeface="ＭＳ Ｐゴシック" charset="0"/>
                <a:cs typeface="ＭＳ Ｐゴシック" charset="0"/>
              </a:rPr>
              <a:t>Simplifies physical memory management</a:t>
            </a:r>
          </a:p>
          <a:p>
            <a:pPr lvl="1"/>
            <a:r>
              <a:rPr lang="en-US" sz="2000" dirty="0">
                <a:latin typeface="Arial" charset="0"/>
                <a:ea typeface="ＭＳ Ｐゴシック" charset="0"/>
              </a:rPr>
              <a:t>OS maintains a free list of physical page frames</a:t>
            </a:r>
          </a:p>
          <a:p>
            <a:pPr lvl="1"/>
            <a:r>
              <a:rPr lang="en-US" sz="2000" dirty="0">
                <a:latin typeface="Arial" charset="0"/>
                <a:ea typeface="ＭＳ Ｐゴシック" charset="0"/>
              </a:rPr>
              <a:t>To allocate a physical page, just remove an entry from this list</a:t>
            </a:r>
          </a:p>
          <a:p>
            <a:r>
              <a:rPr lang="en-US" sz="2400" dirty="0">
                <a:latin typeface="Arial" charset="0"/>
                <a:ea typeface="ＭＳ Ｐゴシック" charset="0"/>
                <a:cs typeface="ＭＳ Ｐゴシック" charset="0"/>
              </a:rPr>
              <a:t>No external fragmentation!</a:t>
            </a:r>
          </a:p>
          <a:p>
            <a:pPr lvl="1"/>
            <a:r>
              <a:rPr lang="en-US" sz="2000" dirty="0">
                <a:latin typeface="Arial" charset="0"/>
                <a:ea typeface="ＭＳ Ｐゴシック" charset="0"/>
              </a:rPr>
              <a:t>Virtual pages from different processes can be </a:t>
            </a:r>
            <a:r>
              <a:rPr lang="en-US" sz="2000" dirty="0" smtClean="0">
                <a:latin typeface="Arial" charset="0"/>
                <a:ea typeface="ＭＳ Ｐゴシック" charset="0"/>
              </a:rPr>
              <a:t>interspersed arbitrarily </a:t>
            </a:r>
            <a:r>
              <a:rPr lang="en-US" sz="2000" dirty="0">
                <a:latin typeface="Arial" charset="0"/>
                <a:ea typeface="ＭＳ Ｐゴシック" charset="0"/>
              </a:rPr>
              <a:t>in physical memory</a:t>
            </a:r>
          </a:p>
          <a:p>
            <a:pPr lvl="1"/>
            <a:r>
              <a:rPr lang="en-US" sz="2000" dirty="0">
                <a:latin typeface="Arial" charset="0"/>
                <a:ea typeface="ＭＳ Ｐゴシック" charset="0"/>
              </a:rPr>
              <a:t>No need to allocate pages in a contiguous fashion</a:t>
            </a:r>
          </a:p>
          <a:p>
            <a:r>
              <a:rPr lang="en-US" sz="2400" dirty="0">
                <a:latin typeface="Arial" charset="0"/>
                <a:ea typeface="ＭＳ Ｐゴシック" charset="0"/>
                <a:cs typeface="ＭＳ Ｐゴシック" charset="0"/>
              </a:rPr>
              <a:t>Allocation of memory can be performed at </a:t>
            </a:r>
            <a:r>
              <a:rPr lang="en-US" sz="2400" dirty="0" smtClean="0">
                <a:latin typeface="Arial" charset="0"/>
                <a:ea typeface="ＭＳ Ｐゴシック" charset="0"/>
                <a:cs typeface="ＭＳ Ｐゴシック" charset="0"/>
              </a:rPr>
              <a:t>a (relatively) </a:t>
            </a:r>
            <a:r>
              <a:rPr lang="en-US" sz="2400" dirty="0">
                <a:latin typeface="Arial" charset="0"/>
                <a:ea typeface="ＭＳ Ｐゴシック" charset="0"/>
                <a:cs typeface="ＭＳ Ｐゴシック" charset="0"/>
              </a:rPr>
              <a:t>fine granularity</a:t>
            </a:r>
          </a:p>
          <a:p>
            <a:pPr lvl="1"/>
            <a:r>
              <a:rPr lang="en-US" sz="2000" dirty="0">
                <a:latin typeface="Arial" charset="0"/>
                <a:ea typeface="ＭＳ Ｐゴシック" charset="0"/>
              </a:rPr>
              <a:t>Only allocate physical memory to those parts of the address space that require it</a:t>
            </a:r>
          </a:p>
          <a:p>
            <a:pPr lvl="1"/>
            <a:r>
              <a:rPr lang="en-US" sz="2000" dirty="0">
                <a:latin typeface="Arial" charset="0"/>
                <a:ea typeface="ＭＳ Ｐゴシック" charset="0"/>
              </a:rPr>
              <a:t>Can swap unused pages out to disk when physical memory is running low</a:t>
            </a:r>
          </a:p>
          <a:p>
            <a:pPr lvl="1"/>
            <a:r>
              <a:rPr lang="en-US" sz="2000" dirty="0">
                <a:latin typeface="Arial" charset="0"/>
                <a:ea typeface="ＭＳ Ｐゴシック" charset="0"/>
              </a:rPr>
              <a:t>Idle programs won't use up a lot of memory (even if their address space is huge!)</a:t>
            </a:r>
          </a:p>
          <a:p>
            <a:endParaRPr lang="en-US" sz="1800" dirty="0">
              <a:latin typeface="Arial" charset="0"/>
              <a:ea typeface="ＭＳ Ｐゴシック" charset="0"/>
              <a:cs typeface="ＭＳ Ｐゴシック" charset="0"/>
            </a:endParaRPr>
          </a:p>
        </p:txBody>
      </p:sp>
      <p:sp>
        <p:nvSpPr>
          <p:cNvPr id="1536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endParaRPr lang="en-US"/>
          </a:p>
        </p:txBody>
      </p:sp>
      <p:sp>
        <p:nvSpPr>
          <p:cNvPr id="1536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9051BB34-038A-F042-BA0A-C6625B2474C3}" type="slidenum">
              <a:rPr lang="en-US"/>
              <a:pPr/>
              <a:t>5</a:t>
            </a:fld>
            <a:endParaRPr lang="en-US"/>
          </a:p>
        </p:txBody>
      </p:sp>
    </p:spTree>
    <p:extLst>
      <p:ext uri="{BB962C8B-B14F-4D97-AF65-F5344CB8AC3E}">
        <p14:creationId xmlns:p14="http://schemas.microsoft.com/office/powerpoint/2010/main" val="33794526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36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3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sz="3400">
                <a:latin typeface="Arial" charset="0"/>
                <a:ea typeface="ＭＳ Ｐゴシック" charset="0"/>
                <a:cs typeface="ＭＳ Ｐゴシック" charset="0"/>
              </a:rPr>
              <a:t>Is paging enough?</a:t>
            </a:r>
          </a:p>
        </p:txBody>
      </p:sp>
      <p:sp>
        <p:nvSpPr>
          <p:cNvPr id="8704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endParaRPr lang="en-US"/>
          </a:p>
        </p:txBody>
      </p:sp>
      <p:sp>
        <p:nvSpPr>
          <p:cNvPr id="8704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E5143D7F-185D-E841-853F-EAD78CF5D27B}" type="slidenum">
              <a:rPr lang="en-US"/>
              <a:pPr/>
              <a:t>6</a:t>
            </a:fld>
            <a:endParaRPr lang="en-US"/>
          </a:p>
        </p:txBody>
      </p:sp>
      <p:sp>
        <p:nvSpPr>
          <p:cNvPr id="87046" name="Line 3"/>
          <p:cNvSpPr>
            <a:spLocks noChangeShapeType="1"/>
          </p:cNvSpPr>
          <p:nvPr/>
        </p:nvSpPr>
        <p:spPr bwMode="auto">
          <a:xfrm flipV="1">
            <a:off x="1462088" y="3367088"/>
            <a:ext cx="1587" cy="32226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47" name="AutoShape 4"/>
          <p:cNvSpPr>
            <a:spLocks noChangeArrowheads="1"/>
          </p:cNvSpPr>
          <p:nvPr/>
        </p:nvSpPr>
        <p:spPr bwMode="auto">
          <a:xfrm>
            <a:off x="228600" y="1704975"/>
            <a:ext cx="2430463" cy="4210050"/>
          </a:xfrm>
          <a:prstGeom prst="roundRect">
            <a:avLst>
              <a:gd name="adj" fmla="val 65"/>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87048" name="AutoShape 5"/>
          <p:cNvSpPr>
            <a:spLocks noChangeArrowheads="1"/>
          </p:cNvSpPr>
          <p:nvPr/>
        </p:nvSpPr>
        <p:spPr bwMode="auto">
          <a:xfrm>
            <a:off x="228600" y="2446338"/>
            <a:ext cx="2430463" cy="625475"/>
          </a:xfrm>
          <a:prstGeom prst="roundRect">
            <a:avLst>
              <a:gd name="adj" fmla="val 250"/>
            </a:avLst>
          </a:prstGeom>
          <a:solidFill>
            <a:srgbClr val="99CCFF"/>
          </a:solidFill>
          <a:ln w="9360">
            <a:solidFill>
              <a:srgbClr val="000000"/>
            </a:solidFill>
            <a:miter lim="800000"/>
            <a:headEnd/>
            <a:tailEnd/>
          </a:ln>
        </p:spPr>
        <p:txBody>
          <a:bodyPr wrap="none" anchor="ctr"/>
          <a:lstStyle/>
          <a:p>
            <a:endParaRPr lang="tr-TR"/>
          </a:p>
        </p:txBody>
      </p:sp>
      <p:sp>
        <p:nvSpPr>
          <p:cNvPr id="87049" name="AutoShape 6"/>
          <p:cNvSpPr>
            <a:spLocks noChangeArrowheads="1"/>
          </p:cNvSpPr>
          <p:nvPr/>
        </p:nvSpPr>
        <p:spPr bwMode="auto">
          <a:xfrm>
            <a:off x="228600" y="5362575"/>
            <a:ext cx="2430463" cy="552450"/>
          </a:xfrm>
          <a:prstGeom prst="roundRect">
            <a:avLst>
              <a:gd name="adj" fmla="val 287"/>
            </a:avLst>
          </a:prstGeom>
          <a:solidFill>
            <a:srgbClr val="CCCCFF"/>
          </a:solidFill>
          <a:ln w="9360">
            <a:solidFill>
              <a:srgbClr val="000000"/>
            </a:solidFill>
            <a:miter lim="800000"/>
            <a:headEnd/>
            <a:tailEnd/>
          </a:ln>
        </p:spPr>
        <p:txBody>
          <a:bodyPr wrap="none" anchor="ctr"/>
          <a:lstStyle/>
          <a:p>
            <a:endParaRPr lang="tr-TR"/>
          </a:p>
        </p:txBody>
      </p:sp>
      <p:sp>
        <p:nvSpPr>
          <p:cNvPr id="87050" name="AutoShape 7"/>
          <p:cNvSpPr>
            <a:spLocks noChangeArrowheads="1"/>
          </p:cNvSpPr>
          <p:nvPr/>
        </p:nvSpPr>
        <p:spPr bwMode="auto">
          <a:xfrm>
            <a:off x="228600" y="4797425"/>
            <a:ext cx="2430463" cy="565150"/>
          </a:xfrm>
          <a:prstGeom prst="roundRect">
            <a:avLst>
              <a:gd name="adj" fmla="val 278"/>
            </a:avLst>
          </a:prstGeom>
          <a:solidFill>
            <a:srgbClr val="FFCC99"/>
          </a:solidFill>
          <a:ln w="9360">
            <a:solidFill>
              <a:srgbClr val="000000"/>
            </a:solidFill>
            <a:miter lim="800000"/>
            <a:headEnd/>
            <a:tailEnd/>
          </a:ln>
        </p:spPr>
        <p:txBody>
          <a:bodyPr wrap="none" anchor="ctr"/>
          <a:lstStyle/>
          <a:p>
            <a:endParaRPr lang="tr-TR"/>
          </a:p>
        </p:txBody>
      </p:sp>
      <p:sp>
        <p:nvSpPr>
          <p:cNvPr id="87051" name="Line 8"/>
          <p:cNvSpPr>
            <a:spLocks noChangeShapeType="1"/>
          </p:cNvSpPr>
          <p:nvPr/>
        </p:nvSpPr>
        <p:spPr bwMode="auto">
          <a:xfrm>
            <a:off x="1462088" y="3070225"/>
            <a:ext cx="1587" cy="21272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2" name="AutoShape 9"/>
          <p:cNvSpPr>
            <a:spLocks noChangeArrowheads="1"/>
          </p:cNvSpPr>
          <p:nvPr/>
        </p:nvSpPr>
        <p:spPr bwMode="auto">
          <a:xfrm>
            <a:off x="228600" y="3600450"/>
            <a:ext cx="2430463" cy="588963"/>
          </a:xfrm>
          <a:prstGeom prst="roundRect">
            <a:avLst>
              <a:gd name="adj" fmla="val 269"/>
            </a:avLst>
          </a:prstGeom>
          <a:solidFill>
            <a:srgbClr val="B3B3B3"/>
          </a:solidFill>
          <a:ln w="9360">
            <a:solidFill>
              <a:srgbClr val="000000"/>
            </a:solidFill>
            <a:miter lim="800000"/>
            <a:headEnd/>
            <a:tailEnd/>
          </a:ln>
        </p:spPr>
        <p:txBody>
          <a:bodyPr wrap="none" anchor="ctr"/>
          <a:lstStyle/>
          <a:p>
            <a:endParaRPr lang="tr-TR"/>
          </a:p>
        </p:txBody>
      </p:sp>
      <p:sp>
        <p:nvSpPr>
          <p:cNvPr id="87053" name="Text Box 10"/>
          <p:cNvSpPr txBox="1">
            <a:spLocks noChangeArrowheads="1"/>
          </p:cNvSpPr>
          <p:nvPr/>
        </p:nvSpPr>
        <p:spPr bwMode="auto">
          <a:xfrm>
            <a:off x="1162050" y="2611438"/>
            <a:ext cx="5969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a:solidFill>
                  <a:srgbClr val="000000"/>
                </a:solidFill>
                <a:latin typeface="Luxi Sans" charset="0"/>
              </a:rPr>
              <a:t>Stack</a:t>
            </a:r>
          </a:p>
        </p:txBody>
      </p:sp>
      <p:sp>
        <p:nvSpPr>
          <p:cNvPr id="87054" name="Text Box 11"/>
          <p:cNvSpPr txBox="1">
            <a:spLocks noChangeArrowheads="1"/>
          </p:cNvSpPr>
          <p:nvPr/>
        </p:nvSpPr>
        <p:spPr bwMode="auto">
          <a:xfrm>
            <a:off x="1174750" y="3762375"/>
            <a:ext cx="5873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a:solidFill>
                  <a:srgbClr val="000000"/>
                </a:solidFill>
                <a:latin typeface="Luxi Sans" charset="0"/>
              </a:rPr>
              <a:t>Heap</a:t>
            </a:r>
          </a:p>
        </p:txBody>
      </p:sp>
      <p:sp>
        <p:nvSpPr>
          <p:cNvPr id="87055" name="Text Box 12"/>
          <p:cNvSpPr txBox="1">
            <a:spLocks noChangeArrowheads="1"/>
          </p:cNvSpPr>
          <p:nvPr/>
        </p:nvSpPr>
        <p:spPr bwMode="auto">
          <a:xfrm>
            <a:off x="644525" y="4813300"/>
            <a:ext cx="1647825"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a:solidFill>
                  <a:srgbClr val="000000"/>
                </a:solidFill>
                <a:latin typeface="Luxi Sans" charset="0"/>
              </a:rPr>
              <a:t>Initialized vars</a:t>
            </a:r>
          </a:p>
          <a:p>
            <a:pPr algn="ctr">
              <a:lnSpc>
                <a:spcPct val="94000"/>
              </a:lnSpc>
            </a:pPr>
            <a:r>
              <a:rPr lang="en-GB">
                <a:solidFill>
                  <a:srgbClr val="000000"/>
                </a:solidFill>
                <a:latin typeface="Luxi Sans" charset="0"/>
              </a:rPr>
              <a:t>(data segment)</a:t>
            </a:r>
          </a:p>
        </p:txBody>
      </p:sp>
      <p:sp>
        <p:nvSpPr>
          <p:cNvPr id="87056" name="Text Box 13"/>
          <p:cNvSpPr txBox="1">
            <a:spLocks noChangeArrowheads="1"/>
          </p:cNvSpPr>
          <p:nvPr/>
        </p:nvSpPr>
        <p:spPr bwMode="auto">
          <a:xfrm>
            <a:off x="715963" y="5386388"/>
            <a:ext cx="15906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a:solidFill>
                  <a:srgbClr val="000000"/>
                </a:solidFill>
                <a:latin typeface="Luxi Sans" charset="0"/>
              </a:rPr>
              <a:t>Code</a:t>
            </a:r>
          </a:p>
          <a:p>
            <a:pPr algn="ctr">
              <a:lnSpc>
                <a:spcPct val="94000"/>
              </a:lnSpc>
            </a:pPr>
            <a:r>
              <a:rPr lang="en-GB">
                <a:solidFill>
                  <a:srgbClr val="000000"/>
                </a:solidFill>
                <a:latin typeface="Luxi Sans" charset="0"/>
              </a:rPr>
              <a:t>(text segment)</a:t>
            </a:r>
          </a:p>
        </p:txBody>
      </p:sp>
      <p:sp>
        <p:nvSpPr>
          <p:cNvPr id="87057" name="AutoShape 14"/>
          <p:cNvSpPr>
            <a:spLocks noChangeArrowheads="1"/>
          </p:cNvSpPr>
          <p:nvPr/>
        </p:nvSpPr>
        <p:spPr bwMode="auto">
          <a:xfrm>
            <a:off x="228600" y="4175125"/>
            <a:ext cx="2430463" cy="623888"/>
          </a:xfrm>
          <a:prstGeom prst="roundRect">
            <a:avLst>
              <a:gd name="adj" fmla="val 255"/>
            </a:avLst>
          </a:prstGeom>
          <a:solidFill>
            <a:srgbClr val="99CCFF"/>
          </a:solidFill>
          <a:ln w="9360">
            <a:solidFill>
              <a:srgbClr val="993333"/>
            </a:solidFill>
            <a:miter lim="800000"/>
            <a:headEnd/>
            <a:tailEnd/>
          </a:ln>
        </p:spPr>
        <p:txBody>
          <a:bodyPr wrap="none" anchor="ctr"/>
          <a:lstStyle/>
          <a:p>
            <a:endParaRPr lang="tr-TR"/>
          </a:p>
        </p:txBody>
      </p:sp>
      <p:sp>
        <p:nvSpPr>
          <p:cNvPr id="87058" name="Text Box 15"/>
          <p:cNvSpPr txBox="1">
            <a:spLocks noChangeArrowheads="1"/>
          </p:cNvSpPr>
          <p:nvPr/>
        </p:nvSpPr>
        <p:spPr bwMode="auto">
          <a:xfrm>
            <a:off x="527050" y="4238625"/>
            <a:ext cx="193516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gn="ctr">
              <a:lnSpc>
                <a:spcPct val="94000"/>
              </a:lnSpc>
            </a:pPr>
            <a:r>
              <a:rPr lang="en-GB">
                <a:solidFill>
                  <a:srgbClr val="000000"/>
                </a:solidFill>
                <a:latin typeface="Luxi Sans" charset="0"/>
              </a:rPr>
              <a:t>Uninitialized vars</a:t>
            </a:r>
          </a:p>
          <a:p>
            <a:pPr algn="ctr">
              <a:lnSpc>
                <a:spcPct val="94000"/>
              </a:lnSpc>
            </a:pPr>
            <a:r>
              <a:rPr lang="en-GB">
                <a:solidFill>
                  <a:srgbClr val="000000"/>
                </a:solidFill>
                <a:latin typeface="Luxi Sans" charset="0"/>
              </a:rPr>
              <a:t>(BSS segment)</a:t>
            </a:r>
          </a:p>
        </p:txBody>
      </p:sp>
      <p:sp>
        <p:nvSpPr>
          <p:cNvPr id="87059" name="AutoShape 16"/>
          <p:cNvSpPr>
            <a:spLocks noChangeArrowheads="1"/>
          </p:cNvSpPr>
          <p:nvPr/>
        </p:nvSpPr>
        <p:spPr bwMode="auto">
          <a:xfrm>
            <a:off x="228600" y="1704975"/>
            <a:ext cx="2430463" cy="741363"/>
          </a:xfrm>
          <a:prstGeom prst="roundRect">
            <a:avLst>
              <a:gd name="adj" fmla="val 213"/>
            </a:avLst>
          </a:prstGeom>
          <a:solidFill>
            <a:srgbClr val="E6E6E6"/>
          </a:solidFill>
          <a:ln w="9360">
            <a:solidFill>
              <a:srgbClr val="000000"/>
            </a:solidFill>
            <a:miter lim="800000"/>
            <a:headEnd/>
            <a:tailEnd/>
          </a:ln>
        </p:spPr>
        <p:txBody>
          <a:bodyPr wrap="none" anchor="ctr"/>
          <a:lstStyle/>
          <a:p>
            <a:endParaRPr lang="tr-TR"/>
          </a:p>
        </p:txBody>
      </p:sp>
      <p:sp>
        <p:nvSpPr>
          <p:cNvPr id="87060" name="Text Box 17"/>
          <p:cNvSpPr txBox="1">
            <a:spLocks noChangeArrowheads="1"/>
          </p:cNvSpPr>
          <p:nvPr/>
        </p:nvSpPr>
        <p:spPr bwMode="auto">
          <a:xfrm>
            <a:off x="550863" y="1962150"/>
            <a:ext cx="1916112"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a:solidFill>
                  <a:srgbClr val="000000"/>
                </a:solidFill>
                <a:latin typeface="Luxi Sans" charset="0"/>
              </a:rPr>
              <a:t>(Reserved for OS)</a:t>
            </a:r>
          </a:p>
        </p:txBody>
      </p:sp>
      <p:sp>
        <p:nvSpPr>
          <p:cNvPr id="87061" name="AutoShape 18"/>
          <p:cNvSpPr>
            <a:spLocks noChangeArrowheads="1"/>
          </p:cNvSpPr>
          <p:nvPr/>
        </p:nvSpPr>
        <p:spPr bwMode="auto">
          <a:xfrm>
            <a:off x="7118350" y="1871663"/>
            <a:ext cx="1698625" cy="3894137"/>
          </a:xfrm>
          <a:prstGeom prst="roundRect">
            <a:avLst>
              <a:gd name="adj" fmla="val 93"/>
            </a:avLst>
          </a:prstGeom>
          <a:noFill/>
          <a:ln w="18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grpSp>
        <p:nvGrpSpPr>
          <p:cNvPr id="2" name="Group 19"/>
          <p:cNvGrpSpPr>
            <a:grpSpLocks/>
          </p:cNvGrpSpPr>
          <p:nvPr/>
        </p:nvGrpSpPr>
        <p:grpSpPr bwMode="auto">
          <a:xfrm>
            <a:off x="7118350" y="2052638"/>
            <a:ext cx="1695450" cy="3025775"/>
            <a:chOff x="4596" y="2132"/>
            <a:chExt cx="1068" cy="1906"/>
          </a:xfrm>
        </p:grpSpPr>
        <p:sp>
          <p:nvSpPr>
            <p:cNvPr id="87083" name="AutoShape 20"/>
            <p:cNvSpPr>
              <a:spLocks noChangeArrowheads="1"/>
            </p:cNvSpPr>
            <p:nvPr/>
          </p:nvSpPr>
          <p:spPr bwMode="auto">
            <a:xfrm>
              <a:off x="4596" y="2931"/>
              <a:ext cx="1062" cy="139"/>
            </a:xfrm>
            <a:prstGeom prst="roundRect">
              <a:avLst>
                <a:gd name="adj" fmla="val 722"/>
              </a:avLst>
            </a:prstGeom>
            <a:solidFill>
              <a:srgbClr val="99CCFF"/>
            </a:solidFill>
            <a:ln w="18360">
              <a:solidFill>
                <a:srgbClr val="000000"/>
              </a:solidFill>
              <a:miter lim="800000"/>
              <a:headEnd/>
              <a:tailEnd/>
            </a:ln>
          </p:spPr>
          <p:txBody>
            <a:bodyPr wrap="none" anchor="ctr"/>
            <a:lstStyle/>
            <a:p>
              <a:endParaRPr lang="tr-TR"/>
            </a:p>
          </p:txBody>
        </p:sp>
        <p:sp>
          <p:nvSpPr>
            <p:cNvPr id="87084" name="AutoShape 21"/>
            <p:cNvSpPr>
              <a:spLocks noChangeArrowheads="1"/>
            </p:cNvSpPr>
            <p:nvPr/>
          </p:nvSpPr>
          <p:spPr bwMode="auto">
            <a:xfrm>
              <a:off x="4596" y="2132"/>
              <a:ext cx="1062" cy="139"/>
            </a:xfrm>
            <a:prstGeom prst="roundRect">
              <a:avLst>
                <a:gd name="adj" fmla="val 722"/>
              </a:avLst>
            </a:prstGeom>
            <a:solidFill>
              <a:srgbClr val="B3B3B3"/>
            </a:solidFill>
            <a:ln w="18360">
              <a:solidFill>
                <a:srgbClr val="000000"/>
              </a:solidFill>
              <a:miter lim="800000"/>
              <a:headEnd/>
              <a:tailEnd/>
            </a:ln>
          </p:spPr>
          <p:txBody>
            <a:bodyPr wrap="none" anchor="ctr"/>
            <a:lstStyle/>
            <a:p>
              <a:endParaRPr lang="tr-TR"/>
            </a:p>
          </p:txBody>
        </p:sp>
        <p:sp>
          <p:nvSpPr>
            <p:cNvPr id="87085" name="AutoShape 22"/>
            <p:cNvSpPr>
              <a:spLocks noChangeArrowheads="1"/>
            </p:cNvSpPr>
            <p:nvPr/>
          </p:nvSpPr>
          <p:spPr bwMode="auto">
            <a:xfrm>
              <a:off x="4596" y="3762"/>
              <a:ext cx="1062" cy="139"/>
            </a:xfrm>
            <a:prstGeom prst="roundRect">
              <a:avLst>
                <a:gd name="adj" fmla="val 722"/>
              </a:avLst>
            </a:prstGeom>
            <a:solidFill>
              <a:srgbClr val="99CCFF"/>
            </a:solidFill>
            <a:ln w="18360">
              <a:solidFill>
                <a:srgbClr val="000000"/>
              </a:solidFill>
              <a:miter lim="800000"/>
              <a:headEnd/>
              <a:tailEnd/>
            </a:ln>
          </p:spPr>
          <p:txBody>
            <a:bodyPr wrap="none" anchor="ctr"/>
            <a:lstStyle/>
            <a:p>
              <a:endParaRPr lang="tr-TR"/>
            </a:p>
          </p:txBody>
        </p:sp>
        <p:sp>
          <p:nvSpPr>
            <p:cNvPr id="87086" name="AutoShape 23"/>
            <p:cNvSpPr>
              <a:spLocks noChangeArrowheads="1"/>
            </p:cNvSpPr>
            <p:nvPr/>
          </p:nvSpPr>
          <p:spPr bwMode="auto">
            <a:xfrm>
              <a:off x="4596" y="2348"/>
              <a:ext cx="1062" cy="139"/>
            </a:xfrm>
            <a:prstGeom prst="roundRect">
              <a:avLst>
                <a:gd name="adj" fmla="val 722"/>
              </a:avLst>
            </a:prstGeom>
            <a:solidFill>
              <a:srgbClr val="CCCCFF"/>
            </a:solidFill>
            <a:ln w="18360">
              <a:solidFill>
                <a:srgbClr val="000000"/>
              </a:solidFill>
              <a:miter lim="800000"/>
              <a:headEnd/>
              <a:tailEnd/>
            </a:ln>
          </p:spPr>
          <p:txBody>
            <a:bodyPr wrap="none" anchor="ctr"/>
            <a:lstStyle/>
            <a:p>
              <a:endParaRPr lang="tr-TR"/>
            </a:p>
          </p:txBody>
        </p:sp>
        <p:sp>
          <p:nvSpPr>
            <p:cNvPr id="87087" name="AutoShape 24"/>
            <p:cNvSpPr>
              <a:spLocks noChangeArrowheads="1"/>
            </p:cNvSpPr>
            <p:nvPr/>
          </p:nvSpPr>
          <p:spPr bwMode="auto">
            <a:xfrm>
              <a:off x="4596" y="3624"/>
              <a:ext cx="1062" cy="139"/>
            </a:xfrm>
            <a:prstGeom prst="roundRect">
              <a:avLst>
                <a:gd name="adj" fmla="val 722"/>
              </a:avLst>
            </a:prstGeom>
            <a:solidFill>
              <a:srgbClr val="99CCFF"/>
            </a:solidFill>
            <a:ln w="18360">
              <a:solidFill>
                <a:srgbClr val="000000"/>
              </a:solidFill>
              <a:miter lim="800000"/>
              <a:headEnd/>
              <a:tailEnd/>
            </a:ln>
          </p:spPr>
          <p:txBody>
            <a:bodyPr wrap="none" anchor="ctr"/>
            <a:lstStyle/>
            <a:p>
              <a:endParaRPr lang="tr-TR"/>
            </a:p>
          </p:txBody>
        </p:sp>
        <p:sp>
          <p:nvSpPr>
            <p:cNvPr id="87088" name="AutoShape 25"/>
            <p:cNvSpPr>
              <a:spLocks noChangeArrowheads="1"/>
            </p:cNvSpPr>
            <p:nvPr/>
          </p:nvSpPr>
          <p:spPr bwMode="auto">
            <a:xfrm>
              <a:off x="4596" y="3900"/>
              <a:ext cx="1062" cy="139"/>
            </a:xfrm>
            <a:prstGeom prst="roundRect">
              <a:avLst>
                <a:gd name="adj" fmla="val 722"/>
              </a:avLst>
            </a:prstGeom>
            <a:solidFill>
              <a:srgbClr val="FFCC99"/>
            </a:solidFill>
            <a:ln w="18360">
              <a:solidFill>
                <a:srgbClr val="000000"/>
              </a:solidFill>
              <a:miter lim="800000"/>
              <a:headEnd/>
              <a:tailEnd/>
            </a:ln>
          </p:spPr>
          <p:txBody>
            <a:bodyPr wrap="none" anchor="ctr"/>
            <a:lstStyle/>
            <a:p>
              <a:endParaRPr lang="tr-TR"/>
            </a:p>
          </p:txBody>
        </p:sp>
        <p:sp>
          <p:nvSpPr>
            <p:cNvPr id="87089" name="AutoShape 26"/>
            <p:cNvSpPr>
              <a:spLocks noChangeArrowheads="1"/>
            </p:cNvSpPr>
            <p:nvPr/>
          </p:nvSpPr>
          <p:spPr bwMode="auto">
            <a:xfrm>
              <a:off x="4596" y="2716"/>
              <a:ext cx="1069" cy="131"/>
            </a:xfrm>
            <a:prstGeom prst="roundRect">
              <a:avLst>
                <a:gd name="adj" fmla="val 769"/>
              </a:avLst>
            </a:prstGeom>
            <a:solidFill>
              <a:srgbClr val="CCCCFF"/>
            </a:solidFill>
            <a:ln w="18360">
              <a:solidFill>
                <a:srgbClr val="000000"/>
              </a:solidFill>
              <a:miter lim="800000"/>
              <a:headEnd/>
              <a:tailEnd/>
            </a:ln>
          </p:spPr>
          <p:txBody>
            <a:bodyPr wrap="none" anchor="ctr"/>
            <a:lstStyle/>
            <a:p>
              <a:endParaRPr lang="tr-TR"/>
            </a:p>
          </p:txBody>
        </p:sp>
        <p:sp>
          <p:nvSpPr>
            <p:cNvPr id="87090" name="AutoShape 27"/>
            <p:cNvSpPr>
              <a:spLocks noChangeArrowheads="1"/>
            </p:cNvSpPr>
            <p:nvPr/>
          </p:nvSpPr>
          <p:spPr bwMode="auto">
            <a:xfrm>
              <a:off x="4596" y="3247"/>
              <a:ext cx="1069" cy="131"/>
            </a:xfrm>
            <a:prstGeom prst="roundRect">
              <a:avLst>
                <a:gd name="adj" fmla="val 769"/>
              </a:avLst>
            </a:prstGeom>
            <a:solidFill>
              <a:srgbClr val="FFCC99"/>
            </a:solidFill>
            <a:ln w="18360">
              <a:solidFill>
                <a:srgbClr val="000000"/>
              </a:solidFill>
              <a:miter lim="800000"/>
              <a:headEnd/>
              <a:tailEnd/>
            </a:ln>
          </p:spPr>
          <p:txBody>
            <a:bodyPr wrap="none" anchor="ctr"/>
            <a:lstStyle/>
            <a:p>
              <a:endParaRPr lang="tr-TR"/>
            </a:p>
          </p:txBody>
        </p:sp>
      </p:grpSp>
      <p:sp>
        <p:nvSpPr>
          <p:cNvPr id="87063" name="Text Box 28"/>
          <p:cNvSpPr txBox="1">
            <a:spLocks noChangeArrowheads="1"/>
          </p:cNvSpPr>
          <p:nvPr/>
        </p:nvSpPr>
        <p:spPr bwMode="auto">
          <a:xfrm>
            <a:off x="7143750" y="5819775"/>
            <a:ext cx="17795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a:solidFill>
                  <a:srgbClr val="99284C"/>
                </a:solidFill>
                <a:latin typeface="Luxi Sans" charset="0"/>
              </a:rPr>
              <a:t>Physical RAM</a:t>
            </a:r>
          </a:p>
        </p:txBody>
      </p:sp>
      <p:sp>
        <p:nvSpPr>
          <p:cNvPr id="87064" name="AutoShape 29"/>
          <p:cNvSpPr>
            <a:spLocks noChangeArrowheads="1"/>
          </p:cNvSpPr>
          <p:nvPr/>
        </p:nvSpPr>
        <p:spPr bwMode="auto">
          <a:xfrm>
            <a:off x="4200525" y="3221038"/>
            <a:ext cx="1435100" cy="730250"/>
          </a:xfrm>
          <a:prstGeom prst="roundRect">
            <a:avLst>
              <a:gd name="adj" fmla="val 213"/>
            </a:avLst>
          </a:prstGeom>
          <a:solidFill>
            <a:srgbClr val="993333"/>
          </a:solidFill>
          <a:ln w="9360">
            <a:solidFill>
              <a:srgbClr val="000000"/>
            </a:solidFill>
            <a:miter lim="800000"/>
            <a:headEnd/>
            <a:tailEnd/>
          </a:ln>
        </p:spPr>
        <p:txBody>
          <a:bodyPr lIns="0" tIns="0" rIns="0" bIns="0" anchor="ctr" anchorCtr="1"/>
          <a:lstStyle/>
          <a:p>
            <a:pPr algn="ctr">
              <a:lnSpc>
                <a:spcPct val="9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FFFFFF"/>
                </a:solidFill>
                <a:latin typeface="Lucidasans" charset="0"/>
              </a:rPr>
              <a:t>MMU</a:t>
            </a:r>
          </a:p>
        </p:txBody>
      </p:sp>
      <p:grpSp>
        <p:nvGrpSpPr>
          <p:cNvPr id="3" name="Group 30"/>
          <p:cNvGrpSpPr>
            <a:grpSpLocks/>
          </p:cNvGrpSpPr>
          <p:nvPr/>
        </p:nvGrpSpPr>
        <p:grpSpPr bwMode="auto">
          <a:xfrm>
            <a:off x="2654300" y="2774950"/>
            <a:ext cx="1531938" cy="2922588"/>
            <a:chOff x="1784" y="2587"/>
            <a:chExt cx="965" cy="1841"/>
          </a:xfrm>
        </p:grpSpPr>
        <p:sp>
          <p:nvSpPr>
            <p:cNvPr id="87078" name="Line 31"/>
            <p:cNvSpPr>
              <a:spLocks noChangeShapeType="1"/>
            </p:cNvSpPr>
            <p:nvPr/>
          </p:nvSpPr>
          <p:spPr bwMode="auto">
            <a:xfrm>
              <a:off x="1784" y="2587"/>
              <a:ext cx="965" cy="42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9" name="Line 32"/>
            <p:cNvSpPr>
              <a:spLocks noChangeShapeType="1"/>
            </p:cNvSpPr>
            <p:nvPr/>
          </p:nvSpPr>
          <p:spPr bwMode="auto">
            <a:xfrm flipV="1">
              <a:off x="1800" y="3071"/>
              <a:ext cx="942" cy="199"/>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80" name="Line 33"/>
            <p:cNvSpPr>
              <a:spLocks noChangeShapeType="1"/>
            </p:cNvSpPr>
            <p:nvPr/>
          </p:nvSpPr>
          <p:spPr bwMode="auto">
            <a:xfrm flipV="1">
              <a:off x="1800" y="3289"/>
              <a:ext cx="950" cy="1141"/>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81" name="Line 34"/>
            <p:cNvSpPr>
              <a:spLocks noChangeShapeType="1"/>
            </p:cNvSpPr>
            <p:nvPr/>
          </p:nvSpPr>
          <p:spPr bwMode="auto">
            <a:xfrm flipV="1">
              <a:off x="1792" y="3204"/>
              <a:ext cx="958" cy="829"/>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82" name="Line 35"/>
            <p:cNvSpPr>
              <a:spLocks noChangeShapeType="1"/>
            </p:cNvSpPr>
            <p:nvPr/>
          </p:nvSpPr>
          <p:spPr bwMode="auto">
            <a:xfrm flipV="1">
              <a:off x="1792" y="3150"/>
              <a:ext cx="926" cy="50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 name="Group 36"/>
          <p:cNvGrpSpPr>
            <a:grpSpLocks/>
          </p:cNvGrpSpPr>
          <p:nvPr/>
        </p:nvGrpSpPr>
        <p:grpSpPr bwMode="auto">
          <a:xfrm>
            <a:off x="5611813" y="2176463"/>
            <a:ext cx="1530350" cy="2809875"/>
            <a:chOff x="3647" y="2210"/>
            <a:chExt cx="964" cy="1770"/>
          </a:xfrm>
        </p:grpSpPr>
        <p:sp>
          <p:nvSpPr>
            <p:cNvPr id="87070" name="Line 37"/>
            <p:cNvSpPr>
              <a:spLocks noChangeShapeType="1"/>
            </p:cNvSpPr>
            <p:nvPr/>
          </p:nvSpPr>
          <p:spPr bwMode="auto">
            <a:xfrm flipV="1">
              <a:off x="3670" y="2434"/>
              <a:ext cx="934" cy="541"/>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1" name="Line 38"/>
            <p:cNvSpPr>
              <a:spLocks noChangeShapeType="1"/>
            </p:cNvSpPr>
            <p:nvPr/>
          </p:nvSpPr>
          <p:spPr bwMode="auto">
            <a:xfrm flipV="1">
              <a:off x="3670" y="2776"/>
              <a:ext cx="926" cy="3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2" name="Line 39"/>
            <p:cNvSpPr>
              <a:spLocks noChangeShapeType="1"/>
            </p:cNvSpPr>
            <p:nvPr/>
          </p:nvSpPr>
          <p:spPr bwMode="auto">
            <a:xfrm flipV="1">
              <a:off x="3678" y="2209"/>
              <a:ext cx="911" cy="704"/>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3" name="Line 40"/>
            <p:cNvSpPr>
              <a:spLocks noChangeShapeType="1"/>
            </p:cNvSpPr>
            <p:nvPr/>
          </p:nvSpPr>
          <p:spPr bwMode="auto">
            <a:xfrm flipV="1">
              <a:off x="3670" y="2987"/>
              <a:ext cx="934" cy="15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4" name="Line 41"/>
            <p:cNvSpPr>
              <a:spLocks noChangeShapeType="1"/>
            </p:cNvSpPr>
            <p:nvPr/>
          </p:nvSpPr>
          <p:spPr bwMode="auto">
            <a:xfrm>
              <a:off x="3670" y="3209"/>
              <a:ext cx="934" cy="86"/>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5" name="Line 42"/>
            <p:cNvSpPr>
              <a:spLocks noChangeShapeType="1"/>
            </p:cNvSpPr>
            <p:nvPr/>
          </p:nvSpPr>
          <p:spPr bwMode="auto">
            <a:xfrm>
              <a:off x="3662" y="3265"/>
              <a:ext cx="950" cy="42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6" name="Line 43"/>
            <p:cNvSpPr>
              <a:spLocks noChangeShapeType="1"/>
            </p:cNvSpPr>
            <p:nvPr/>
          </p:nvSpPr>
          <p:spPr bwMode="auto">
            <a:xfrm>
              <a:off x="3670" y="3312"/>
              <a:ext cx="942" cy="521"/>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7" name="Line 44"/>
            <p:cNvSpPr>
              <a:spLocks noChangeShapeType="1"/>
            </p:cNvSpPr>
            <p:nvPr/>
          </p:nvSpPr>
          <p:spPr bwMode="auto">
            <a:xfrm>
              <a:off x="3647" y="3312"/>
              <a:ext cx="965" cy="669"/>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8" name="Text Box 45"/>
          <p:cNvSpPr txBox="1">
            <a:spLocks noChangeArrowheads="1"/>
          </p:cNvSpPr>
          <p:nvPr/>
        </p:nvSpPr>
        <p:spPr bwMode="auto">
          <a:xfrm>
            <a:off x="3141663" y="1371600"/>
            <a:ext cx="46307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Tahoma" charset="0"/>
                <a:ea typeface="ＭＳ Ｐゴシック" charset="0"/>
              </a:defRPr>
            </a:lvl9pPr>
          </a:lstStyle>
          <a:p>
            <a:pPr>
              <a:lnSpc>
                <a:spcPct val="94000"/>
              </a:lnSpc>
            </a:pPr>
            <a:r>
              <a:rPr lang="en-GB" b="1" i="1">
                <a:solidFill>
                  <a:srgbClr val="2323DC"/>
                </a:solidFill>
                <a:latin typeface="Lucidasans" charset="0"/>
              </a:rPr>
              <a:t>How do we allocate memory in here?</a:t>
            </a:r>
          </a:p>
        </p:txBody>
      </p:sp>
      <p:cxnSp>
        <p:nvCxnSpPr>
          <p:cNvPr id="87068" name="Straight Arrow Connector 49"/>
          <p:cNvCxnSpPr>
            <a:cxnSpLocks noChangeShapeType="1"/>
          </p:cNvCxnSpPr>
          <p:nvPr/>
        </p:nvCxnSpPr>
        <p:spPr bwMode="auto">
          <a:xfrm rot="10800000" flipV="1">
            <a:off x="2057400" y="1676400"/>
            <a:ext cx="1981200" cy="1066800"/>
          </a:xfrm>
          <a:prstGeom prst="straightConnector1">
            <a:avLst/>
          </a:prstGeom>
          <a:noFill/>
          <a:ln w="69850">
            <a:solidFill>
              <a:schemeClr val="tx1"/>
            </a:solidFill>
            <a:round/>
            <a:headEnd/>
            <a:tailEnd type="arrow" w="med" len="med"/>
          </a:ln>
        </p:spPr>
      </p:cxnSp>
      <p:cxnSp>
        <p:nvCxnSpPr>
          <p:cNvPr id="87069" name="Straight Arrow Connector 50"/>
          <p:cNvCxnSpPr>
            <a:cxnSpLocks noChangeShapeType="1"/>
          </p:cNvCxnSpPr>
          <p:nvPr/>
        </p:nvCxnSpPr>
        <p:spPr bwMode="auto">
          <a:xfrm rot="5400000">
            <a:off x="2057400" y="1828800"/>
            <a:ext cx="2133600" cy="2133600"/>
          </a:xfrm>
          <a:prstGeom prst="straightConnector1">
            <a:avLst/>
          </a:prstGeom>
          <a:noFill/>
          <a:ln w="69850">
            <a:solidFill>
              <a:schemeClr val="tx1"/>
            </a:solidFill>
            <a:round/>
            <a:headEnd/>
            <a:tailEnd type="arrow" w="med" len="med"/>
          </a:ln>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2"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2"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2" fill="hold">
                                          <p:stCondLst>
                                            <p:cond delay="0"/>
                                          </p:stCondLst>
                                        </p:cTn>
                                        <p:tgtEl>
                                          <p:spTgt spid="2"/>
                                        </p:tgtEl>
                                        <p:attrNameLst>
                                          <p:attrName>style.visibility</p:attrName>
                                        </p:attrNameLst>
                                      </p:cBhvr>
                                      <p:to>
                                        <p:strVal val="visible"/>
                                      </p:to>
                                    </p:set>
                                    <p:animEffect transition="in" filter="wipe(left)">
                                      <p:cBhvr>
                                        <p:cTn id="17" dur="1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fill="hold" nodeType="clickEffect">
                                  <p:stCondLst>
                                    <p:cond delay="0"/>
                                  </p:stCondLst>
                                  <p:childTnLst>
                                    <p:set>
                                      <p:cBhvr>
                                        <p:cTn id="21" dur="1000"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sz="3800" dirty="0">
                <a:latin typeface="Arial" charset="0"/>
                <a:ea typeface="ＭＳ Ｐゴシック" charset="0"/>
                <a:cs typeface="ＭＳ Ｐゴシック" charset="0"/>
              </a:rPr>
              <a:t>Memory allocation w/in a process</a:t>
            </a:r>
          </a:p>
        </p:txBody>
      </p:sp>
      <p:sp>
        <p:nvSpPr>
          <p:cNvPr id="88067" name="Content Placeholder 2"/>
          <p:cNvSpPr>
            <a:spLocks noGrp="1"/>
          </p:cNvSpPr>
          <p:nvPr>
            <p:ph idx="1"/>
          </p:nvPr>
        </p:nvSpPr>
        <p:spPr>
          <a:xfrm>
            <a:off x="228600" y="949325"/>
            <a:ext cx="8610600" cy="5334000"/>
          </a:xfrm>
        </p:spPr>
        <p:txBody>
          <a:bodyPr/>
          <a:lstStyle/>
          <a:p>
            <a:r>
              <a:rPr lang="en-US" sz="2400" dirty="0" smtClean="0">
                <a:latin typeface="Arial" charset="0"/>
                <a:ea typeface="ＭＳ Ｐゴシック" charset="0"/>
                <a:cs typeface="ＭＳ Ｐゴシック" charset="0"/>
              </a:rPr>
              <a:t>What </a:t>
            </a:r>
            <a:r>
              <a:rPr lang="en-US" sz="2400" dirty="0">
                <a:latin typeface="Arial" charset="0"/>
                <a:ea typeface="ＭＳ Ｐゴシック" charset="0"/>
                <a:cs typeface="ＭＳ Ｐゴシック" charset="0"/>
              </a:rPr>
              <a:t>happens when you declare a variable?</a:t>
            </a:r>
          </a:p>
          <a:p>
            <a:pPr lvl="1"/>
            <a:r>
              <a:rPr lang="en-US" sz="2200" dirty="0">
                <a:latin typeface="Arial" charset="0"/>
                <a:ea typeface="ＭＳ Ｐゴシック" charset="0"/>
              </a:rPr>
              <a:t>Allocating a page for every variable </a:t>
            </a:r>
            <a:r>
              <a:rPr lang="en-US" sz="2200" dirty="0" smtClean="0">
                <a:latin typeface="Arial" charset="0"/>
                <a:ea typeface="ＭＳ Ｐゴシック" charset="0"/>
              </a:rPr>
              <a:t>wouldn’t </a:t>
            </a:r>
            <a:r>
              <a:rPr lang="en-US" sz="2200" dirty="0">
                <a:latin typeface="Arial" charset="0"/>
                <a:ea typeface="ＭＳ Ｐゴシック" charset="0"/>
              </a:rPr>
              <a:t>be efficient</a:t>
            </a:r>
          </a:p>
          <a:p>
            <a:pPr lvl="1"/>
            <a:r>
              <a:rPr lang="en-US" sz="2200" dirty="0">
                <a:latin typeface="Arial" charset="0"/>
                <a:ea typeface="ＭＳ Ｐゴシック" charset="0"/>
              </a:rPr>
              <a:t>Allocations within a process are much smaller</a:t>
            </a:r>
          </a:p>
          <a:p>
            <a:pPr lvl="1"/>
            <a:r>
              <a:rPr lang="en-US" sz="2200" dirty="0">
                <a:latin typeface="Arial" charset="0"/>
                <a:ea typeface="ＭＳ Ｐゴシック" charset="0"/>
              </a:rPr>
              <a:t>Need to allocate on a finer </a:t>
            </a:r>
            <a:r>
              <a:rPr lang="en-US" sz="2200" dirty="0" smtClean="0">
                <a:latin typeface="Arial" charset="0"/>
                <a:ea typeface="ＭＳ Ｐゴシック" charset="0"/>
              </a:rPr>
              <a:t>granularity</a:t>
            </a:r>
          </a:p>
          <a:p>
            <a:pPr lvl="1"/>
            <a:endParaRPr lang="en-US" sz="2400" dirty="0" smtClean="0">
              <a:latin typeface="Arial" charset="0"/>
              <a:ea typeface="ＭＳ Ｐゴシック" charset="0"/>
              <a:cs typeface="ＭＳ Ｐゴシック" charset="0"/>
            </a:endParaRPr>
          </a:p>
          <a:p>
            <a:r>
              <a:rPr lang="en-US" sz="2400" dirty="0" smtClean="0">
                <a:latin typeface="Arial" charset="0"/>
                <a:ea typeface="ＭＳ Ｐゴシック" charset="0"/>
                <a:cs typeface="ＭＳ Ｐゴシック" charset="0"/>
              </a:rPr>
              <a:t>Solution </a:t>
            </a:r>
            <a:r>
              <a:rPr lang="en-US" sz="2400" dirty="0">
                <a:latin typeface="Arial" charset="0"/>
                <a:ea typeface="ＭＳ Ｐゴシック" charset="0"/>
                <a:cs typeface="ＭＳ Ｐゴシック" charset="0"/>
              </a:rPr>
              <a:t>(stack)</a:t>
            </a:r>
            <a:r>
              <a:rPr lang="en-US" sz="2400" dirty="0" smtClean="0">
                <a:latin typeface="Arial" charset="0"/>
                <a:ea typeface="ＭＳ Ｐゴシック" charset="0"/>
                <a:cs typeface="ＭＳ Ｐゴシック" charset="0"/>
              </a:rPr>
              <a:t>: stack data structure (duh)</a:t>
            </a:r>
            <a:endParaRPr lang="en-US" sz="2400" dirty="0">
              <a:latin typeface="Arial" charset="0"/>
              <a:ea typeface="ＭＳ Ｐゴシック" charset="0"/>
              <a:cs typeface="ＭＳ Ｐゴシック" charset="0"/>
            </a:endParaRPr>
          </a:p>
          <a:p>
            <a:pPr lvl="1"/>
            <a:r>
              <a:rPr lang="en-US" sz="2200" dirty="0">
                <a:latin typeface="Arial" charset="0"/>
                <a:ea typeface="ＭＳ Ｐゴシック" charset="0"/>
              </a:rPr>
              <a:t>Function calls follow LIFO </a:t>
            </a:r>
            <a:r>
              <a:rPr lang="en-US" sz="2200" dirty="0" smtClean="0">
                <a:latin typeface="Arial" charset="0"/>
                <a:ea typeface="ＭＳ Ｐゴシック" charset="0"/>
              </a:rPr>
              <a:t>semantics</a:t>
            </a:r>
            <a:endParaRPr lang="en-US" sz="2200" dirty="0">
              <a:latin typeface="Arial" charset="0"/>
              <a:ea typeface="ＭＳ Ｐゴシック" charset="0"/>
            </a:endParaRPr>
          </a:p>
          <a:p>
            <a:pPr lvl="1"/>
            <a:r>
              <a:rPr lang="en-US" sz="2200" dirty="0">
                <a:latin typeface="Arial" charset="0"/>
                <a:ea typeface="ＭＳ Ｐゴシック" charset="0"/>
              </a:rPr>
              <a:t>So we can use a stack data structure to represent the </a:t>
            </a:r>
            <a:r>
              <a:rPr lang="en-US" sz="2200" dirty="0" smtClean="0">
                <a:latin typeface="Arial" charset="0"/>
                <a:ea typeface="ＭＳ Ｐゴシック" charset="0"/>
              </a:rPr>
              <a:t>process’s stack – no fragmentation!</a:t>
            </a:r>
          </a:p>
          <a:p>
            <a:pPr lvl="1"/>
            <a:endParaRPr lang="en-US" sz="2200" dirty="0">
              <a:latin typeface="Arial" charset="0"/>
              <a:ea typeface="ＭＳ Ｐゴシック" charset="0"/>
            </a:endParaRPr>
          </a:p>
          <a:p>
            <a:r>
              <a:rPr lang="en-US" sz="2400" dirty="0">
                <a:latin typeface="Arial" charset="0"/>
                <a:ea typeface="ＭＳ Ｐゴシック" charset="0"/>
                <a:cs typeface="ＭＳ Ｐゴシック" charset="0"/>
              </a:rPr>
              <a:t>Solution (heap)</a:t>
            </a:r>
            <a:r>
              <a:rPr lang="en-US" sz="2400" dirty="0" smtClean="0">
                <a:latin typeface="Arial" charset="0"/>
                <a:ea typeface="ＭＳ Ｐゴシック" charset="0"/>
                <a:cs typeface="ＭＳ Ｐゴシック" charset="0"/>
              </a:rPr>
              <a:t>: </a:t>
            </a:r>
            <a:r>
              <a:rPr lang="en-US" sz="2400" b="1" dirty="0" err="1" smtClean="0">
                <a:solidFill>
                  <a:srgbClr val="FF6600"/>
                </a:solidFill>
                <a:latin typeface="Arial" charset="0"/>
                <a:ea typeface="ＭＳ Ｐゴシック" charset="0"/>
                <a:cs typeface="ＭＳ Ｐゴシック" charset="0"/>
              </a:rPr>
              <a:t>malloc</a:t>
            </a:r>
            <a:endParaRPr lang="en-US" sz="2400" b="1" dirty="0">
              <a:solidFill>
                <a:srgbClr val="FF6600"/>
              </a:solidFill>
              <a:latin typeface="Arial" charset="0"/>
              <a:ea typeface="ＭＳ Ｐゴシック" charset="0"/>
              <a:cs typeface="ＭＳ Ｐゴシック" charset="0"/>
            </a:endParaRPr>
          </a:p>
          <a:p>
            <a:pPr lvl="1"/>
            <a:r>
              <a:rPr lang="en-US" sz="2200" dirty="0">
                <a:latin typeface="Arial" charset="0"/>
                <a:ea typeface="ＭＳ Ｐゴシック" charset="0"/>
              </a:rPr>
              <a:t>This is a much harder problem</a:t>
            </a:r>
          </a:p>
          <a:p>
            <a:pPr lvl="1"/>
            <a:r>
              <a:rPr lang="en-US" sz="2200" dirty="0">
                <a:latin typeface="Arial" charset="0"/>
                <a:ea typeface="ＭＳ Ｐゴシック" charset="0"/>
              </a:rPr>
              <a:t>Need to deal with fragmentation</a:t>
            </a:r>
          </a:p>
          <a:p>
            <a:endParaRPr lang="en-US" sz="2400" dirty="0">
              <a:latin typeface="Arial" charset="0"/>
              <a:ea typeface="ＭＳ Ｐゴシック" charset="0"/>
              <a:cs typeface="ＭＳ Ｐゴシック" charset="0"/>
            </a:endParaRPr>
          </a:p>
        </p:txBody>
      </p:sp>
      <p:sp>
        <p:nvSpPr>
          <p:cNvPr id="8806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endParaRPr lang="en-US"/>
          </a:p>
        </p:txBody>
      </p:sp>
      <p:sp>
        <p:nvSpPr>
          <p:cNvPr id="8806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cs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CE854DA6-1A2B-D246-9F74-67A4C0149450}" type="slidenum">
              <a:rPr lang="en-US"/>
              <a:pPr/>
              <a:t>7</a:t>
            </a:fld>
            <a:endParaRPr lang="en-US"/>
          </a:p>
        </p:txBody>
      </p:sp>
    </p:spTree>
    <p:extLst>
      <p:ext uri="{BB962C8B-B14F-4D97-AF65-F5344CB8AC3E}">
        <p14:creationId xmlns:p14="http://schemas.microsoft.com/office/powerpoint/2010/main" val="18566456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806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806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06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806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06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0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Group 97"/>
          <p:cNvGrpSpPr/>
          <p:nvPr/>
        </p:nvGrpSpPr>
        <p:grpSpPr>
          <a:xfrm>
            <a:off x="2992437" y="1614488"/>
            <a:ext cx="5181600" cy="304800"/>
            <a:chOff x="3006724" y="1614488"/>
            <a:chExt cx="5181600" cy="304800"/>
          </a:xfrm>
        </p:grpSpPr>
        <p:sp>
          <p:nvSpPr>
            <p:cNvPr id="11266" name="Rectangle 2"/>
            <p:cNvSpPr>
              <a:spLocks noChangeArrowheads="1"/>
            </p:cNvSpPr>
            <p:nvPr/>
          </p:nvSpPr>
          <p:spPr bwMode="auto">
            <a:xfrm>
              <a:off x="3006724" y="1614488"/>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267" name="Rectangle 3"/>
            <p:cNvSpPr>
              <a:spLocks noChangeArrowheads="1"/>
            </p:cNvSpPr>
            <p:nvPr/>
          </p:nvSpPr>
          <p:spPr bwMode="auto">
            <a:xfrm>
              <a:off x="3311524" y="1614488"/>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268" name="Rectangle 4"/>
            <p:cNvSpPr>
              <a:spLocks noChangeArrowheads="1"/>
            </p:cNvSpPr>
            <p:nvPr/>
          </p:nvSpPr>
          <p:spPr bwMode="auto">
            <a:xfrm>
              <a:off x="3616324" y="1614488"/>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269" name="Rectangle 5"/>
            <p:cNvSpPr>
              <a:spLocks noChangeArrowheads="1"/>
            </p:cNvSpPr>
            <p:nvPr/>
          </p:nvSpPr>
          <p:spPr bwMode="auto">
            <a:xfrm>
              <a:off x="3921124" y="1614488"/>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270" name="Rectangle 6"/>
            <p:cNvSpPr>
              <a:spLocks noChangeArrowheads="1"/>
            </p:cNvSpPr>
            <p:nvPr/>
          </p:nvSpPr>
          <p:spPr bwMode="auto">
            <a:xfrm>
              <a:off x="42259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71" name="Rectangle 7"/>
            <p:cNvSpPr>
              <a:spLocks noChangeArrowheads="1"/>
            </p:cNvSpPr>
            <p:nvPr/>
          </p:nvSpPr>
          <p:spPr bwMode="auto">
            <a:xfrm>
              <a:off x="45307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72" name="Rectangle 8"/>
            <p:cNvSpPr>
              <a:spLocks noChangeArrowheads="1"/>
            </p:cNvSpPr>
            <p:nvPr/>
          </p:nvSpPr>
          <p:spPr bwMode="auto">
            <a:xfrm>
              <a:off x="48355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73" name="Rectangle 9"/>
            <p:cNvSpPr>
              <a:spLocks noChangeArrowheads="1"/>
            </p:cNvSpPr>
            <p:nvPr/>
          </p:nvSpPr>
          <p:spPr bwMode="auto">
            <a:xfrm>
              <a:off x="51403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74" name="Rectangle 10"/>
            <p:cNvSpPr>
              <a:spLocks noChangeArrowheads="1"/>
            </p:cNvSpPr>
            <p:nvPr/>
          </p:nvSpPr>
          <p:spPr bwMode="auto">
            <a:xfrm>
              <a:off x="54451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75" name="Rectangle 11"/>
            <p:cNvSpPr>
              <a:spLocks noChangeArrowheads="1"/>
            </p:cNvSpPr>
            <p:nvPr/>
          </p:nvSpPr>
          <p:spPr bwMode="auto">
            <a:xfrm>
              <a:off x="57499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76" name="Rectangle 12"/>
            <p:cNvSpPr>
              <a:spLocks noChangeArrowheads="1"/>
            </p:cNvSpPr>
            <p:nvPr/>
          </p:nvSpPr>
          <p:spPr bwMode="auto">
            <a:xfrm>
              <a:off x="60547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77" name="Rectangle 13"/>
            <p:cNvSpPr>
              <a:spLocks noChangeArrowheads="1"/>
            </p:cNvSpPr>
            <p:nvPr/>
          </p:nvSpPr>
          <p:spPr bwMode="auto">
            <a:xfrm>
              <a:off x="63595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78" name="Rectangle 14"/>
            <p:cNvSpPr>
              <a:spLocks noChangeArrowheads="1"/>
            </p:cNvSpPr>
            <p:nvPr/>
          </p:nvSpPr>
          <p:spPr bwMode="auto">
            <a:xfrm>
              <a:off x="66643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79" name="Rectangle 15"/>
            <p:cNvSpPr>
              <a:spLocks noChangeArrowheads="1"/>
            </p:cNvSpPr>
            <p:nvPr/>
          </p:nvSpPr>
          <p:spPr bwMode="auto">
            <a:xfrm>
              <a:off x="69691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80" name="Rectangle 16"/>
            <p:cNvSpPr>
              <a:spLocks noChangeArrowheads="1"/>
            </p:cNvSpPr>
            <p:nvPr/>
          </p:nvSpPr>
          <p:spPr bwMode="auto">
            <a:xfrm>
              <a:off x="72739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81" name="Rectangle 17"/>
            <p:cNvSpPr>
              <a:spLocks noChangeArrowheads="1"/>
            </p:cNvSpPr>
            <p:nvPr/>
          </p:nvSpPr>
          <p:spPr bwMode="auto">
            <a:xfrm>
              <a:off x="75787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82" name="Rectangle 18"/>
            <p:cNvSpPr>
              <a:spLocks noChangeArrowheads="1"/>
            </p:cNvSpPr>
            <p:nvPr/>
          </p:nvSpPr>
          <p:spPr bwMode="auto">
            <a:xfrm>
              <a:off x="7883524" y="161448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grpSp>
      <p:sp>
        <p:nvSpPr>
          <p:cNvPr id="11283" name="Text Box 19"/>
          <p:cNvSpPr txBox="1">
            <a:spLocks noChangeArrowheads="1"/>
          </p:cNvSpPr>
          <p:nvPr/>
        </p:nvSpPr>
        <p:spPr bwMode="auto">
          <a:xfrm>
            <a:off x="533400" y="1582738"/>
            <a:ext cx="2111773" cy="359010"/>
          </a:xfrm>
          <a:prstGeom prst="rect">
            <a:avLst/>
          </a:prstGeom>
          <a:solidFill>
            <a:srgbClr val="F6F5BD"/>
          </a:solid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rPr>
              <a:t>p1 = malloc(4)</a:t>
            </a:r>
          </a:p>
        </p:txBody>
      </p:sp>
      <p:grpSp>
        <p:nvGrpSpPr>
          <p:cNvPr id="97" name="Group 96"/>
          <p:cNvGrpSpPr/>
          <p:nvPr/>
        </p:nvGrpSpPr>
        <p:grpSpPr>
          <a:xfrm>
            <a:off x="2992437" y="2501901"/>
            <a:ext cx="5181600" cy="304800"/>
            <a:chOff x="3006724" y="2501901"/>
            <a:chExt cx="5181600" cy="304800"/>
          </a:xfrm>
        </p:grpSpPr>
        <p:sp>
          <p:nvSpPr>
            <p:cNvPr id="11284" name="Rectangle 20"/>
            <p:cNvSpPr>
              <a:spLocks noChangeArrowheads="1"/>
            </p:cNvSpPr>
            <p:nvPr/>
          </p:nvSpPr>
          <p:spPr bwMode="auto">
            <a:xfrm>
              <a:off x="3006724" y="2501901"/>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285" name="Rectangle 21"/>
            <p:cNvSpPr>
              <a:spLocks noChangeArrowheads="1"/>
            </p:cNvSpPr>
            <p:nvPr/>
          </p:nvSpPr>
          <p:spPr bwMode="auto">
            <a:xfrm>
              <a:off x="3311524" y="2501901"/>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286" name="Rectangle 22"/>
            <p:cNvSpPr>
              <a:spLocks noChangeArrowheads="1"/>
            </p:cNvSpPr>
            <p:nvPr/>
          </p:nvSpPr>
          <p:spPr bwMode="auto">
            <a:xfrm>
              <a:off x="3616324" y="2501901"/>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287" name="Rectangle 23"/>
            <p:cNvSpPr>
              <a:spLocks noChangeArrowheads="1"/>
            </p:cNvSpPr>
            <p:nvPr/>
          </p:nvSpPr>
          <p:spPr bwMode="auto">
            <a:xfrm>
              <a:off x="3921124" y="2501901"/>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288" name="Rectangle 24"/>
            <p:cNvSpPr>
              <a:spLocks noChangeArrowheads="1"/>
            </p:cNvSpPr>
            <p:nvPr/>
          </p:nvSpPr>
          <p:spPr bwMode="auto">
            <a:xfrm>
              <a:off x="4225924" y="2501901"/>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11289" name="Rectangle 25"/>
            <p:cNvSpPr>
              <a:spLocks noChangeArrowheads="1"/>
            </p:cNvSpPr>
            <p:nvPr/>
          </p:nvSpPr>
          <p:spPr bwMode="auto">
            <a:xfrm>
              <a:off x="4530724" y="2501901"/>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11290" name="Rectangle 26"/>
            <p:cNvSpPr>
              <a:spLocks noChangeArrowheads="1"/>
            </p:cNvSpPr>
            <p:nvPr/>
          </p:nvSpPr>
          <p:spPr bwMode="auto">
            <a:xfrm>
              <a:off x="4835524" y="2501901"/>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11291" name="Rectangle 27"/>
            <p:cNvSpPr>
              <a:spLocks noChangeArrowheads="1"/>
            </p:cNvSpPr>
            <p:nvPr/>
          </p:nvSpPr>
          <p:spPr bwMode="auto">
            <a:xfrm>
              <a:off x="5140324" y="2501901"/>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11292" name="Rectangle 28"/>
            <p:cNvSpPr>
              <a:spLocks noChangeArrowheads="1"/>
            </p:cNvSpPr>
            <p:nvPr/>
          </p:nvSpPr>
          <p:spPr bwMode="auto">
            <a:xfrm>
              <a:off x="5445124" y="2501901"/>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11293" name="Rectangle 29"/>
            <p:cNvSpPr>
              <a:spLocks noChangeArrowheads="1"/>
            </p:cNvSpPr>
            <p:nvPr/>
          </p:nvSpPr>
          <p:spPr bwMode="auto">
            <a:xfrm>
              <a:off x="57499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94" name="Rectangle 30"/>
            <p:cNvSpPr>
              <a:spLocks noChangeArrowheads="1"/>
            </p:cNvSpPr>
            <p:nvPr/>
          </p:nvSpPr>
          <p:spPr bwMode="auto">
            <a:xfrm>
              <a:off x="60547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95" name="Rectangle 31"/>
            <p:cNvSpPr>
              <a:spLocks noChangeArrowheads="1"/>
            </p:cNvSpPr>
            <p:nvPr/>
          </p:nvSpPr>
          <p:spPr bwMode="auto">
            <a:xfrm>
              <a:off x="63595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96" name="Rectangle 32"/>
            <p:cNvSpPr>
              <a:spLocks noChangeArrowheads="1"/>
            </p:cNvSpPr>
            <p:nvPr/>
          </p:nvSpPr>
          <p:spPr bwMode="auto">
            <a:xfrm>
              <a:off x="66643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97" name="Rectangle 33"/>
            <p:cNvSpPr>
              <a:spLocks noChangeArrowheads="1"/>
            </p:cNvSpPr>
            <p:nvPr/>
          </p:nvSpPr>
          <p:spPr bwMode="auto">
            <a:xfrm>
              <a:off x="69691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98" name="Rectangle 34"/>
            <p:cNvSpPr>
              <a:spLocks noChangeArrowheads="1"/>
            </p:cNvSpPr>
            <p:nvPr/>
          </p:nvSpPr>
          <p:spPr bwMode="auto">
            <a:xfrm>
              <a:off x="72739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299" name="Rectangle 35"/>
            <p:cNvSpPr>
              <a:spLocks noChangeArrowheads="1"/>
            </p:cNvSpPr>
            <p:nvPr/>
          </p:nvSpPr>
          <p:spPr bwMode="auto">
            <a:xfrm>
              <a:off x="75787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300" name="Rectangle 36"/>
            <p:cNvSpPr>
              <a:spLocks noChangeArrowheads="1"/>
            </p:cNvSpPr>
            <p:nvPr/>
          </p:nvSpPr>
          <p:spPr bwMode="auto">
            <a:xfrm>
              <a:off x="7883524" y="2501901"/>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grpSp>
      <p:sp>
        <p:nvSpPr>
          <p:cNvPr id="11301" name="Text Box 37"/>
          <p:cNvSpPr txBox="1">
            <a:spLocks noChangeArrowheads="1"/>
          </p:cNvSpPr>
          <p:nvPr/>
        </p:nvSpPr>
        <p:spPr bwMode="auto">
          <a:xfrm>
            <a:off x="533400" y="2470150"/>
            <a:ext cx="2111773" cy="359010"/>
          </a:xfrm>
          <a:prstGeom prst="rect">
            <a:avLst/>
          </a:prstGeom>
          <a:solidFill>
            <a:schemeClr val="accent2">
              <a:lumMod val="20000"/>
              <a:lumOff val="80000"/>
            </a:schemeClr>
          </a:solid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rPr>
              <a:t>p2 = malloc(5)</a:t>
            </a:r>
          </a:p>
        </p:txBody>
      </p:sp>
      <p:grpSp>
        <p:nvGrpSpPr>
          <p:cNvPr id="96" name="Group 95"/>
          <p:cNvGrpSpPr/>
          <p:nvPr/>
        </p:nvGrpSpPr>
        <p:grpSpPr>
          <a:xfrm>
            <a:off x="2992437" y="3389313"/>
            <a:ext cx="5181600" cy="304800"/>
            <a:chOff x="3006724" y="3389313"/>
            <a:chExt cx="5181600" cy="304800"/>
          </a:xfrm>
        </p:grpSpPr>
        <p:sp>
          <p:nvSpPr>
            <p:cNvPr id="11302" name="Rectangle 38"/>
            <p:cNvSpPr>
              <a:spLocks noChangeArrowheads="1"/>
            </p:cNvSpPr>
            <p:nvPr/>
          </p:nvSpPr>
          <p:spPr bwMode="auto">
            <a:xfrm>
              <a:off x="3006724" y="3389313"/>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303" name="Rectangle 39"/>
            <p:cNvSpPr>
              <a:spLocks noChangeArrowheads="1"/>
            </p:cNvSpPr>
            <p:nvPr/>
          </p:nvSpPr>
          <p:spPr bwMode="auto">
            <a:xfrm>
              <a:off x="3311524" y="3389313"/>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304" name="Rectangle 40"/>
            <p:cNvSpPr>
              <a:spLocks noChangeArrowheads="1"/>
            </p:cNvSpPr>
            <p:nvPr/>
          </p:nvSpPr>
          <p:spPr bwMode="auto">
            <a:xfrm>
              <a:off x="3616324" y="3389313"/>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305" name="Rectangle 41"/>
            <p:cNvSpPr>
              <a:spLocks noChangeArrowheads="1"/>
            </p:cNvSpPr>
            <p:nvPr/>
          </p:nvSpPr>
          <p:spPr bwMode="auto">
            <a:xfrm>
              <a:off x="3921124" y="3389313"/>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306" name="Rectangle 42"/>
            <p:cNvSpPr>
              <a:spLocks noChangeArrowheads="1"/>
            </p:cNvSpPr>
            <p:nvPr/>
          </p:nvSpPr>
          <p:spPr bwMode="auto">
            <a:xfrm>
              <a:off x="4225924" y="3389313"/>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11307" name="Rectangle 43"/>
            <p:cNvSpPr>
              <a:spLocks noChangeArrowheads="1"/>
            </p:cNvSpPr>
            <p:nvPr/>
          </p:nvSpPr>
          <p:spPr bwMode="auto">
            <a:xfrm>
              <a:off x="4530724" y="3389313"/>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11308" name="Rectangle 44"/>
            <p:cNvSpPr>
              <a:spLocks noChangeArrowheads="1"/>
            </p:cNvSpPr>
            <p:nvPr/>
          </p:nvSpPr>
          <p:spPr bwMode="auto">
            <a:xfrm>
              <a:off x="4835524" y="3389313"/>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11309" name="Rectangle 45"/>
            <p:cNvSpPr>
              <a:spLocks noChangeArrowheads="1"/>
            </p:cNvSpPr>
            <p:nvPr/>
          </p:nvSpPr>
          <p:spPr bwMode="auto">
            <a:xfrm>
              <a:off x="5140324" y="3389313"/>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11310" name="Rectangle 46"/>
            <p:cNvSpPr>
              <a:spLocks noChangeArrowheads="1"/>
            </p:cNvSpPr>
            <p:nvPr/>
          </p:nvSpPr>
          <p:spPr bwMode="auto">
            <a:xfrm>
              <a:off x="5445124" y="3389313"/>
              <a:ext cx="304800" cy="3048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endParaRPr lang="en-US"/>
            </a:p>
          </p:txBody>
        </p:sp>
        <p:sp>
          <p:nvSpPr>
            <p:cNvPr id="11311" name="Rectangle 47"/>
            <p:cNvSpPr>
              <a:spLocks noChangeArrowheads="1"/>
            </p:cNvSpPr>
            <p:nvPr/>
          </p:nvSpPr>
          <p:spPr bwMode="auto">
            <a:xfrm>
              <a:off x="5749924" y="3389313"/>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12" name="Rectangle 48"/>
            <p:cNvSpPr>
              <a:spLocks noChangeArrowheads="1"/>
            </p:cNvSpPr>
            <p:nvPr/>
          </p:nvSpPr>
          <p:spPr bwMode="auto">
            <a:xfrm>
              <a:off x="6054724" y="3389313"/>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13" name="Rectangle 49"/>
            <p:cNvSpPr>
              <a:spLocks noChangeArrowheads="1"/>
            </p:cNvSpPr>
            <p:nvPr/>
          </p:nvSpPr>
          <p:spPr bwMode="auto">
            <a:xfrm>
              <a:off x="6359524" y="3389313"/>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14" name="Rectangle 50"/>
            <p:cNvSpPr>
              <a:spLocks noChangeArrowheads="1"/>
            </p:cNvSpPr>
            <p:nvPr/>
          </p:nvSpPr>
          <p:spPr bwMode="auto">
            <a:xfrm>
              <a:off x="6664324" y="3389313"/>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15" name="Rectangle 51"/>
            <p:cNvSpPr>
              <a:spLocks noChangeArrowheads="1"/>
            </p:cNvSpPr>
            <p:nvPr/>
          </p:nvSpPr>
          <p:spPr bwMode="auto">
            <a:xfrm>
              <a:off x="6969124" y="3389313"/>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16" name="Rectangle 52"/>
            <p:cNvSpPr>
              <a:spLocks noChangeArrowheads="1"/>
            </p:cNvSpPr>
            <p:nvPr/>
          </p:nvSpPr>
          <p:spPr bwMode="auto">
            <a:xfrm>
              <a:off x="7273924" y="3389313"/>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17" name="Rectangle 53"/>
            <p:cNvSpPr>
              <a:spLocks noChangeArrowheads="1"/>
            </p:cNvSpPr>
            <p:nvPr/>
          </p:nvSpPr>
          <p:spPr bwMode="auto">
            <a:xfrm>
              <a:off x="7578724" y="3389313"/>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318" name="Rectangle 54"/>
            <p:cNvSpPr>
              <a:spLocks noChangeArrowheads="1"/>
            </p:cNvSpPr>
            <p:nvPr/>
          </p:nvSpPr>
          <p:spPr bwMode="auto">
            <a:xfrm>
              <a:off x="7883524" y="3389313"/>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grpSp>
      <p:sp>
        <p:nvSpPr>
          <p:cNvPr id="11319" name="Text Box 55"/>
          <p:cNvSpPr txBox="1">
            <a:spLocks noChangeArrowheads="1"/>
          </p:cNvSpPr>
          <p:nvPr/>
        </p:nvSpPr>
        <p:spPr bwMode="auto">
          <a:xfrm>
            <a:off x="533400" y="3357563"/>
            <a:ext cx="2111773" cy="359010"/>
          </a:xfrm>
          <a:prstGeom prst="rect">
            <a:avLst/>
          </a:prstGeom>
          <a:solidFill>
            <a:srgbClr val="F1C7C7"/>
          </a:solid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rPr>
              <a:t>p3 = malloc(6)</a:t>
            </a:r>
          </a:p>
        </p:txBody>
      </p:sp>
      <p:grpSp>
        <p:nvGrpSpPr>
          <p:cNvPr id="94" name="Group 93"/>
          <p:cNvGrpSpPr/>
          <p:nvPr/>
        </p:nvGrpSpPr>
        <p:grpSpPr>
          <a:xfrm>
            <a:off x="2992437" y="4276726"/>
            <a:ext cx="5181600" cy="304800"/>
            <a:chOff x="3036887" y="4276726"/>
            <a:chExt cx="5181600" cy="304800"/>
          </a:xfrm>
        </p:grpSpPr>
        <p:sp>
          <p:nvSpPr>
            <p:cNvPr id="11320" name="Rectangle 56"/>
            <p:cNvSpPr>
              <a:spLocks noChangeArrowheads="1"/>
            </p:cNvSpPr>
            <p:nvPr/>
          </p:nvSpPr>
          <p:spPr bwMode="auto">
            <a:xfrm>
              <a:off x="3036887" y="4276726"/>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321" name="Rectangle 57"/>
            <p:cNvSpPr>
              <a:spLocks noChangeArrowheads="1"/>
            </p:cNvSpPr>
            <p:nvPr/>
          </p:nvSpPr>
          <p:spPr bwMode="auto">
            <a:xfrm>
              <a:off x="3341687" y="4276726"/>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322" name="Rectangle 58"/>
            <p:cNvSpPr>
              <a:spLocks noChangeArrowheads="1"/>
            </p:cNvSpPr>
            <p:nvPr/>
          </p:nvSpPr>
          <p:spPr bwMode="auto">
            <a:xfrm>
              <a:off x="3646487" y="4276726"/>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323" name="Rectangle 59"/>
            <p:cNvSpPr>
              <a:spLocks noChangeArrowheads="1"/>
            </p:cNvSpPr>
            <p:nvPr/>
          </p:nvSpPr>
          <p:spPr bwMode="auto">
            <a:xfrm>
              <a:off x="3951287" y="4276726"/>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324" name="Rectangle 60"/>
            <p:cNvSpPr>
              <a:spLocks noChangeArrowheads="1"/>
            </p:cNvSpPr>
            <p:nvPr/>
          </p:nvSpPr>
          <p:spPr bwMode="auto">
            <a:xfrm>
              <a:off x="42560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325" name="Rectangle 61"/>
            <p:cNvSpPr>
              <a:spLocks noChangeArrowheads="1"/>
            </p:cNvSpPr>
            <p:nvPr/>
          </p:nvSpPr>
          <p:spPr bwMode="auto">
            <a:xfrm>
              <a:off x="45608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326" name="Rectangle 62"/>
            <p:cNvSpPr>
              <a:spLocks noChangeArrowheads="1"/>
            </p:cNvSpPr>
            <p:nvPr/>
          </p:nvSpPr>
          <p:spPr bwMode="auto">
            <a:xfrm>
              <a:off x="48656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327" name="Rectangle 63"/>
            <p:cNvSpPr>
              <a:spLocks noChangeArrowheads="1"/>
            </p:cNvSpPr>
            <p:nvPr/>
          </p:nvSpPr>
          <p:spPr bwMode="auto">
            <a:xfrm>
              <a:off x="51704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328" name="Rectangle 64"/>
            <p:cNvSpPr>
              <a:spLocks noChangeArrowheads="1"/>
            </p:cNvSpPr>
            <p:nvPr/>
          </p:nvSpPr>
          <p:spPr bwMode="auto">
            <a:xfrm>
              <a:off x="54752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329" name="Rectangle 65"/>
            <p:cNvSpPr>
              <a:spLocks noChangeArrowheads="1"/>
            </p:cNvSpPr>
            <p:nvPr/>
          </p:nvSpPr>
          <p:spPr bwMode="auto">
            <a:xfrm>
              <a:off x="5780087" y="4276726"/>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30" name="Rectangle 66"/>
            <p:cNvSpPr>
              <a:spLocks noChangeArrowheads="1"/>
            </p:cNvSpPr>
            <p:nvPr/>
          </p:nvSpPr>
          <p:spPr bwMode="auto">
            <a:xfrm>
              <a:off x="6084887" y="4276726"/>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31" name="Rectangle 67"/>
            <p:cNvSpPr>
              <a:spLocks noChangeArrowheads="1"/>
            </p:cNvSpPr>
            <p:nvPr/>
          </p:nvSpPr>
          <p:spPr bwMode="auto">
            <a:xfrm>
              <a:off x="6389687" y="4276726"/>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32" name="Rectangle 68"/>
            <p:cNvSpPr>
              <a:spLocks noChangeArrowheads="1"/>
            </p:cNvSpPr>
            <p:nvPr/>
          </p:nvSpPr>
          <p:spPr bwMode="auto">
            <a:xfrm>
              <a:off x="6694487" y="4276726"/>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33" name="Rectangle 69"/>
            <p:cNvSpPr>
              <a:spLocks noChangeArrowheads="1"/>
            </p:cNvSpPr>
            <p:nvPr/>
          </p:nvSpPr>
          <p:spPr bwMode="auto">
            <a:xfrm>
              <a:off x="6999287" y="4276726"/>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34" name="Rectangle 70"/>
            <p:cNvSpPr>
              <a:spLocks noChangeArrowheads="1"/>
            </p:cNvSpPr>
            <p:nvPr/>
          </p:nvSpPr>
          <p:spPr bwMode="auto">
            <a:xfrm>
              <a:off x="7304087" y="4276726"/>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35" name="Rectangle 71"/>
            <p:cNvSpPr>
              <a:spLocks noChangeArrowheads="1"/>
            </p:cNvSpPr>
            <p:nvPr/>
          </p:nvSpPr>
          <p:spPr bwMode="auto">
            <a:xfrm>
              <a:off x="76088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336" name="Rectangle 72"/>
            <p:cNvSpPr>
              <a:spLocks noChangeArrowheads="1"/>
            </p:cNvSpPr>
            <p:nvPr/>
          </p:nvSpPr>
          <p:spPr bwMode="auto">
            <a:xfrm>
              <a:off x="7913687" y="4276726"/>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grpSp>
      <p:sp>
        <p:nvSpPr>
          <p:cNvPr id="11337" name="Text Box 73"/>
          <p:cNvSpPr txBox="1">
            <a:spLocks noChangeArrowheads="1"/>
          </p:cNvSpPr>
          <p:nvPr/>
        </p:nvSpPr>
        <p:spPr bwMode="auto">
          <a:xfrm>
            <a:off x="533400" y="4244975"/>
            <a:ext cx="1284624" cy="359010"/>
          </a:xfrm>
          <a:prstGeom prst="rect">
            <a:avLst/>
          </a:prstGeom>
          <a:solidFill>
            <a:schemeClr val="accent2">
              <a:lumMod val="20000"/>
              <a:lumOff val="80000"/>
            </a:schemeClr>
          </a:solid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rPr>
              <a:t>free(p2)</a:t>
            </a:r>
          </a:p>
        </p:txBody>
      </p:sp>
      <p:grpSp>
        <p:nvGrpSpPr>
          <p:cNvPr id="95" name="Group 94"/>
          <p:cNvGrpSpPr/>
          <p:nvPr/>
        </p:nvGrpSpPr>
        <p:grpSpPr>
          <a:xfrm>
            <a:off x="2992437" y="5164138"/>
            <a:ext cx="5181600" cy="304800"/>
            <a:chOff x="2992437" y="5164138"/>
            <a:chExt cx="5181600" cy="304800"/>
          </a:xfrm>
        </p:grpSpPr>
        <p:sp>
          <p:nvSpPr>
            <p:cNvPr id="11338" name="Rectangle 74"/>
            <p:cNvSpPr>
              <a:spLocks noChangeArrowheads="1"/>
            </p:cNvSpPr>
            <p:nvPr/>
          </p:nvSpPr>
          <p:spPr bwMode="auto">
            <a:xfrm>
              <a:off x="2992437" y="5164138"/>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339" name="Rectangle 75"/>
            <p:cNvSpPr>
              <a:spLocks noChangeArrowheads="1"/>
            </p:cNvSpPr>
            <p:nvPr/>
          </p:nvSpPr>
          <p:spPr bwMode="auto">
            <a:xfrm>
              <a:off x="3297237" y="5164138"/>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340" name="Rectangle 76"/>
            <p:cNvSpPr>
              <a:spLocks noChangeArrowheads="1"/>
            </p:cNvSpPr>
            <p:nvPr/>
          </p:nvSpPr>
          <p:spPr bwMode="auto">
            <a:xfrm>
              <a:off x="3602037" y="5164138"/>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341" name="Rectangle 77"/>
            <p:cNvSpPr>
              <a:spLocks noChangeArrowheads="1"/>
            </p:cNvSpPr>
            <p:nvPr/>
          </p:nvSpPr>
          <p:spPr bwMode="auto">
            <a:xfrm>
              <a:off x="3906837" y="5164138"/>
              <a:ext cx="304800" cy="304800"/>
            </a:xfrm>
            <a:prstGeom prst="rect">
              <a:avLst/>
            </a:prstGeom>
            <a:solidFill>
              <a:srgbClr val="F6F5BD"/>
            </a:solidFill>
            <a:ln w="12700">
              <a:solidFill>
                <a:schemeClr val="tx1"/>
              </a:solidFill>
              <a:miter lim="800000"/>
              <a:headEnd/>
              <a:tailEnd/>
            </a:ln>
            <a:effectLst/>
          </p:spPr>
          <p:txBody>
            <a:bodyPr wrap="none" anchor="ctr"/>
            <a:lstStyle/>
            <a:p>
              <a:endParaRPr lang="en-US"/>
            </a:p>
          </p:txBody>
        </p:sp>
        <p:sp>
          <p:nvSpPr>
            <p:cNvPr id="11342" name="Rectangle 78"/>
            <p:cNvSpPr>
              <a:spLocks noChangeArrowheads="1"/>
            </p:cNvSpPr>
            <p:nvPr/>
          </p:nvSpPr>
          <p:spPr bwMode="auto">
            <a:xfrm>
              <a:off x="4211637" y="5164138"/>
              <a:ext cx="304800" cy="304800"/>
            </a:xfrm>
            <a:prstGeom prst="rect">
              <a:avLst/>
            </a:prstGeom>
            <a:solidFill>
              <a:srgbClr val="D5F1CF"/>
            </a:solidFill>
            <a:ln w="12700">
              <a:solidFill>
                <a:schemeClr val="tx1"/>
              </a:solidFill>
              <a:miter lim="800000"/>
              <a:headEnd/>
              <a:tailEnd/>
            </a:ln>
            <a:effectLst/>
          </p:spPr>
          <p:txBody>
            <a:bodyPr wrap="none" anchor="ctr"/>
            <a:lstStyle/>
            <a:p>
              <a:endParaRPr lang="en-US"/>
            </a:p>
          </p:txBody>
        </p:sp>
        <p:sp>
          <p:nvSpPr>
            <p:cNvPr id="11343" name="Rectangle 79"/>
            <p:cNvSpPr>
              <a:spLocks noChangeArrowheads="1"/>
            </p:cNvSpPr>
            <p:nvPr/>
          </p:nvSpPr>
          <p:spPr bwMode="auto">
            <a:xfrm>
              <a:off x="4516437" y="5164138"/>
              <a:ext cx="304800" cy="304800"/>
            </a:xfrm>
            <a:prstGeom prst="rect">
              <a:avLst/>
            </a:prstGeom>
            <a:solidFill>
              <a:srgbClr val="D5F1CF"/>
            </a:solidFill>
            <a:ln w="12700">
              <a:solidFill>
                <a:schemeClr val="tx1"/>
              </a:solidFill>
              <a:miter lim="800000"/>
              <a:headEnd/>
              <a:tailEnd/>
            </a:ln>
            <a:effectLst/>
          </p:spPr>
          <p:txBody>
            <a:bodyPr wrap="none" anchor="ctr"/>
            <a:lstStyle/>
            <a:p>
              <a:endParaRPr lang="en-US"/>
            </a:p>
          </p:txBody>
        </p:sp>
        <p:sp>
          <p:nvSpPr>
            <p:cNvPr id="11344" name="Rectangle 80"/>
            <p:cNvSpPr>
              <a:spLocks noChangeArrowheads="1"/>
            </p:cNvSpPr>
            <p:nvPr/>
          </p:nvSpPr>
          <p:spPr bwMode="auto">
            <a:xfrm>
              <a:off x="4821237" y="516413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345" name="Rectangle 81"/>
            <p:cNvSpPr>
              <a:spLocks noChangeArrowheads="1"/>
            </p:cNvSpPr>
            <p:nvPr/>
          </p:nvSpPr>
          <p:spPr bwMode="auto">
            <a:xfrm>
              <a:off x="5126037" y="516413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346" name="Rectangle 82"/>
            <p:cNvSpPr>
              <a:spLocks noChangeArrowheads="1"/>
            </p:cNvSpPr>
            <p:nvPr/>
          </p:nvSpPr>
          <p:spPr bwMode="auto">
            <a:xfrm>
              <a:off x="5430837" y="516413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347" name="Rectangle 83"/>
            <p:cNvSpPr>
              <a:spLocks noChangeArrowheads="1"/>
            </p:cNvSpPr>
            <p:nvPr/>
          </p:nvSpPr>
          <p:spPr bwMode="auto">
            <a:xfrm>
              <a:off x="5735637" y="5164138"/>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48" name="Rectangle 84"/>
            <p:cNvSpPr>
              <a:spLocks noChangeArrowheads="1"/>
            </p:cNvSpPr>
            <p:nvPr/>
          </p:nvSpPr>
          <p:spPr bwMode="auto">
            <a:xfrm>
              <a:off x="6040437" y="5164138"/>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49" name="Rectangle 85"/>
            <p:cNvSpPr>
              <a:spLocks noChangeArrowheads="1"/>
            </p:cNvSpPr>
            <p:nvPr/>
          </p:nvSpPr>
          <p:spPr bwMode="auto">
            <a:xfrm>
              <a:off x="6345237" y="5164138"/>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50" name="Rectangle 86"/>
            <p:cNvSpPr>
              <a:spLocks noChangeArrowheads="1"/>
            </p:cNvSpPr>
            <p:nvPr/>
          </p:nvSpPr>
          <p:spPr bwMode="auto">
            <a:xfrm>
              <a:off x="6650037" y="5164138"/>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51" name="Rectangle 87"/>
            <p:cNvSpPr>
              <a:spLocks noChangeArrowheads="1"/>
            </p:cNvSpPr>
            <p:nvPr/>
          </p:nvSpPr>
          <p:spPr bwMode="auto">
            <a:xfrm>
              <a:off x="6954837" y="5164138"/>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52" name="Rectangle 88"/>
            <p:cNvSpPr>
              <a:spLocks noChangeArrowheads="1"/>
            </p:cNvSpPr>
            <p:nvPr/>
          </p:nvSpPr>
          <p:spPr bwMode="auto">
            <a:xfrm>
              <a:off x="7259637" y="5164138"/>
              <a:ext cx="304800" cy="304800"/>
            </a:xfrm>
            <a:prstGeom prst="rect">
              <a:avLst/>
            </a:prstGeom>
            <a:solidFill>
              <a:srgbClr val="F1C7C7"/>
            </a:solidFill>
            <a:ln w="12700">
              <a:solidFill>
                <a:schemeClr val="tx1"/>
              </a:solidFill>
              <a:miter lim="800000"/>
              <a:headEnd/>
              <a:tailEnd/>
            </a:ln>
            <a:effectLst/>
          </p:spPr>
          <p:txBody>
            <a:bodyPr wrap="none" anchor="ctr"/>
            <a:lstStyle/>
            <a:p>
              <a:endParaRPr lang="en-US"/>
            </a:p>
          </p:txBody>
        </p:sp>
        <p:sp>
          <p:nvSpPr>
            <p:cNvPr id="11353" name="Rectangle 89"/>
            <p:cNvSpPr>
              <a:spLocks noChangeArrowheads="1"/>
            </p:cNvSpPr>
            <p:nvPr/>
          </p:nvSpPr>
          <p:spPr bwMode="auto">
            <a:xfrm>
              <a:off x="7564437" y="516413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sp>
          <p:nvSpPr>
            <p:cNvPr id="11354" name="Rectangle 90"/>
            <p:cNvSpPr>
              <a:spLocks noChangeArrowheads="1"/>
            </p:cNvSpPr>
            <p:nvPr/>
          </p:nvSpPr>
          <p:spPr bwMode="auto">
            <a:xfrm>
              <a:off x="7869237" y="5164138"/>
              <a:ext cx="304800" cy="304800"/>
            </a:xfrm>
            <a:prstGeom prst="rect">
              <a:avLst/>
            </a:prstGeom>
            <a:solidFill>
              <a:srgbClr val="FFFFFF"/>
            </a:solidFill>
            <a:ln w="12700">
              <a:solidFill>
                <a:schemeClr val="tx1"/>
              </a:solidFill>
              <a:miter lim="800000"/>
              <a:headEnd/>
              <a:tailEnd/>
            </a:ln>
            <a:effectLst/>
          </p:spPr>
          <p:txBody>
            <a:bodyPr wrap="none" anchor="ctr"/>
            <a:lstStyle/>
            <a:p>
              <a:endParaRPr lang="en-US"/>
            </a:p>
          </p:txBody>
        </p:sp>
      </p:grpSp>
      <p:sp>
        <p:nvSpPr>
          <p:cNvPr id="11355" name="Text Box 91"/>
          <p:cNvSpPr txBox="1">
            <a:spLocks noChangeArrowheads="1"/>
          </p:cNvSpPr>
          <p:nvPr/>
        </p:nvSpPr>
        <p:spPr bwMode="auto">
          <a:xfrm>
            <a:off x="533400" y="5132388"/>
            <a:ext cx="2111773" cy="359010"/>
          </a:xfrm>
          <a:prstGeom prst="rect">
            <a:avLst/>
          </a:prstGeom>
          <a:solidFill>
            <a:srgbClr val="D5F1CF"/>
          </a:solid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rPr>
              <a:t>p4 = malloc(2)</a:t>
            </a:r>
          </a:p>
        </p:txBody>
      </p:sp>
      <p:sp>
        <p:nvSpPr>
          <p:cNvPr id="2" name="Title 1"/>
          <p:cNvSpPr>
            <a:spLocks noGrp="1"/>
          </p:cNvSpPr>
          <p:nvPr>
            <p:ph type="title"/>
          </p:nvPr>
        </p:nvSpPr>
        <p:spPr/>
        <p:txBody>
          <a:bodyPr/>
          <a:lstStyle/>
          <a:p>
            <a:r>
              <a:rPr lang="en-US" dirty="0" smtClean="0"/>
              <a:t>Allocation example</a:t>
            </a:r>
            <a:endParaRPr lang="en-US" dirty="0"/>
          </a:p>
        </p:txBody>
      </p:sp>
    </p:spTree>
    <p:extLst>
      <p:ext uri="{BB962C8B-B14F-4D97-AF65-F5344CB8AC3E}">
        <p14:creationId xmlns:p14="http://schemas.microsoft.com/office/powerpoint/2010/main" val="308086982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372893" y="1143000"/>
            <a:ext cx="8542507" cy="5562600"/>
          </a:xfrm>
          <a:ln/>
        </p:spPr>
        <p:txBody>
          <a:bodyPr/>
          <a:lstStyle/>
          <a:p>
            <a:pPr marL="346075" indent="-346075">
              <a:lnSpc>
                <a:spcPct val="83000"/>
              </a:lnSpc>
              <a:tabLst>
                <a:tab pos="346075"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2400" dirty="0" smtClean="0"/>
              <a:t>Applications</a:t>
            </a:r>
            <a:endParaRPr lang="en-GB" sz="2400" dirty="0"/>
          </a:p>
          <a:p>
            <a:pPr lvl="1">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2200" dirty="0"/>
              <a:t>Can issue arbitrary sequence of </a:t>
            </a:r>
            <a:r>
              <a:rPr lang="en-GB" sz="2200" b="1" dirty="0" err="1" smtClean="0">
                <a:latin typeface="Courier New"/>
                <a:cs typeface="Courier New"/>
              </a:rPr>
              <a:t>malloc</a:t>
            </a:r>
            <a:r>
              <a:rPr lang="en-GB" sz="2200" dirty="0" smtClean="0"/>
              <a:t> </a:t>
            </a:r>
            <a:r>
              <a:rPr lang="en-GB" sz="2200" dirty="0"/>
              <a:t>and </a:t>
            </a:r>
            <a:r>
              <a:rPr lang="en-GB" sz="2200" b="1" dirty="0" smtClean="0">
                <a:latin typeface="Courier New"/>
                <a:cs typeface="Courier New"/>
              </a:rPr>
              <a:t>free</a:t>
            </a:r>
            <a:r>
              <a:rPr lang="en-GB" sz="2200" dirty="0" smtClean="0"/>
              <a:t> requests</a:t>
            </a:r>
          </a:p>
          <a:p>
            <a:pPr lvl="1">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2200" b="1" dirty="0" smtClean="0">
                <a:latin typeface="Courier New"/>
                <a:cs typeface="Courier New"/>
              </a:rPr>
              <a:t>free</a:t>
            </a:r>
            <a:r>
              <a:rPr lang="en-GB" sz="2200" dirty="0" smtClean="0">
                <a:cs typeface="Courier New"/>
              </a:rPr>
              <a:t> </a:t>
            </a:r>
            <a:r>
              <a:rPr lang="en-GB" sz="2200" dirty="0" smtClean="0"/>
              <a:t>request </a:t>
            </a:r>
            <a:r>
              <a:rPr lang="en-GB" sz="2200" dirty="0"/>
              <a:t>must </a:t>
            </a:r>
            <a:r>
              <a:rPr lang="en-GB" sz="2200" dirty="0" smtClean="0"/>
              <a:t>be to </a:t>
            </a:r>
            <a:r>
              <a:rPr lang="en-GB" sz="2200" dirty="0"/>
              <a:t>a </a:t>
            </a:r>
            <a:r>
              <a:rPr lang="en-GB" sz="2200" b="1" dirty="0" err="1" smtClean="0">
                <a:latin typeface="Courier New"/>
                <a:cs typeface="Courier New"/>
              </a:rPr>
              <a:t>malloc</a:t>
            </a:r>
            <a:r>
              <a:rPr lang="en-GB" sz="2200" dirty="0" err="1" smtClean="0">
                <a:cs typeface="Courier New"/>
              </a:rPr>
              <a:t>’d</a:t>
            </a:r>
            <a:r>
              <a:rPr lang="en-GB" sz="2200" dirty="0" smtClean="0">
                <a:cs typeface="Courier New"/>
              </a:rPr>
              <a:t> </a:t>
            </a:r>
            <a:r>
              <a:rPr lang="en-GB" sz="2200" dirty="0" smtClean="0"/>
              <a:t> </a:t>
            </a:r>
            <a:r>
              <a:rPr lang="en-GB" sz="2200" dirty="0"/>
              <a:t>block</a:t>
            </a:r>
          </a:p>
          <a:p>
            <a:pPr marL="346075" indent="-346075">
              <a:lnSpc>
                <a:spcPct val="83000"/>
              </a:lnSpc>
              <a:tabLst>
                <a:tab pos="346075"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2400" dirty="0" smtClean="0"/>
          </a:p>
          <a:p>
            <a:pPr marL="346075" indent="-346075">
              <a:lnSpc>
                <a:spcPct val="83000"/>
              </a:lnSpc>
              <a:tabLst>
                <a:tab pos="346075"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2400" dirty="0" smtClean="0"/>
              <a:t>Allocators</a:t>
            </a:r>
            <a:endParaRPr lang="en-GB" sz="2400" dirty="0"/>
          </a:p>
          <a:p>
            <a:pPr lvl="1">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2200" dirty="0"/>
              <a:t>Can’t control number or size of allocated blocks</a:t>
            </a:r>
          </a:p>
          <a:p>
            <a:pPr lvl="1">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2200" dirty="0"/>
              <a:t>Must respond immediately to </a:t>
            </a:r>
            <a:r>
              <a:rPr lang="en-GB" sz="2200" b="1" dirty="0" err="1" smtClean="0">
                <a:latin typeface="Courier New"/>
                <a:cs typeface="Courier New"/>
              </a:rPr>
              <a:t>malloc</a:t>
            </a:r>
            <a:r>
              <a:rPr lang="en-GB" sz="2200" b="1" dirty="0" smtClean="0">
                <a:cs typeface="Courier New"/>
              </a:rPr>
              <a:t> </a:t>
            </a:r>
            <a:r>
              <a:rPr lang="en-GB" sz="2200" dirty="0" smtClean="0"/>
              <a:t>requests</a:t>
            </a:r>
            <a:endParaRPr lang="en-GB" sz="2200" dirty="0"/>
          </a:p>
          <a:p>
            <a:pPr lvl="2">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2200" i="1" dirty="0"/>
              <a:t>i.e</a:t>
            </a:r>
            <a:r>
              <a:rPr lang="en-GB" sz="2200" dirty="0"/>
              <a:t>., can’t reorder or buffer requests</a:t>
            </a:r>
          </a:p>
          <a:p>
            <a:pPr lvl="1">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2200" dirty="0"/>
              <a:t>Must allocate blocks from free memory</a:t>
            </a:r>
          </a:p>
          <a:p>
            <a:pPr lvl="1">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2200" dirty="0" smtClean="0"/>
              <a:t>Must </a:t>
            </a:r>
            <a:r>
              <a:rPr lang="en-GB" sz="2200" dirty="0"/>
              <a:t>align blocks so they satisfy all alignment requirements</a:t>
            </a:r>
          </a:p>
          <a:p>
            <a:pPr lvl="2">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2200" dirty="0"/>
              <a:t>8 byte alignment for </a:t>
            </a:r>
            <a:r>
              <a:rPr lang="en-GB" sz="2200" b="1" dirty="0" err="1" smtClean="0">
                <a:latin typeface="Courier New" pitchFamily="49" charset="0"/>
              </a:rPr>
              <a:t>libc</a:t>
            </a:r>
            <a:r>
              <a:rPr lang="en-GB" sz="2200" dirty="0" smtClean="0"/>
              <a:t> </a:t>
            </a:r>
            <a:r>
              <a:rPr lang="en-GB" sz="2200" b="1" dirty="0" err="1" smtClean="0">
                <a:latin typeface="Courier New"/>
                <a:cs typeface="Courier New"/>
              </a:rPr>
              <a:t>malloc</a:t>
            </a:r>
            <a:r>
              <a:rPr lang="en-GB" sz="2200" dirty="0" smtClean="0"/>
              <a:t> </a:t>
            </a:r>
            <a:r>
              <a:rPr lang="en-GB" sz="2200" dirty="0"/>
              <a:t>on Linux boxes</a:t>
            </a:r>
          </a:p>
          <a:p>
            <a:pPr lvl="1">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2200" dirty="0"/>
              <a:t>Can manipulate and modify only free memory</a:t>
            </a:r>
          </a:p>
          <a:p>
            <a:pPr lvl="1">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2200" dirty="0"/>
              <a:t>Can’t move the allocated blocks once they are </a:t>
            </a:r>
            <a:r>
              <a:rPr lang="en-GB" sz="2200" b="1" dirty="0" err="1" smtClean="0">
                <a:latin typeface="Courier New"/>
                <a:cs typeface="Courier New"/>
              </a:rPr>
              <a:t>malloc</a:t>
            </a:r>
            <a:r>
              <a:rPr lang="en-GB" sz="2200" dirty="0" err="1" smtClean="0"/>
              <a:t>’d</a:t>
            </a:r>
            <a:endParaRPr lang="en-GB" sz="2200" dirty="0"/>
          </a:p>
          <a:p>
            <a:pPr lvl="2">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2200" i="1" dirty="0"/>
              <a:t>i.e</a:t>
            </a:r>
            <a:r>
              <a:rPr lang="en-GB" sz="2200" dirty="0"/>
              <a:t>., compaction is not </a:t>
            </a:r>
            <a:r>
              <a:rPr lang="en-GB" sz="2200" dirty="0" smtClean="0"/>
              <a:t>allowed (why not?)</a:t>
            </a:r>
            <a:endParaRPr lang="en-GB" sz="2200" dirty="0"/>
          </a:p>
        </p:txBody>
      </p:sp>
      <p:sp>
        <p:nvSpPr>
          <p:cNvPr id="2" name="Title 1"/>
          <p:cNvSpPr>
            <a:spLocks noGrp="1"/>
          </p:cNvSpPr>
          <p:nvPr>
            <p:ph type="title"/>
          </p:nvPr>
        </p:nvSpPr>
        <p:spPr/>
        <p:txBody>
          <a:bodyPr/>
          <a:lstStyle/>
          <a:p>
            <a:r>
              <a:rPr lang="en-US" dirty="0" smtClean="0"/>
              <a:t>Constraints</a:t>
            </a:r>
            <a:endParaRPr lang="en-US" dirty="0"/>
          </a:p>
        </p:txBody>
      </p:sp>
    </p:spTree>
    <p:extLst>
      <p:ext uri="{BB962C8B-B14F-4D97-AF65-F5344CB8AC3E}">
        <p14:creationId xmlns:p14="http://schemas.microsoft.com/office/powerpoint/2010/main" val="395653721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9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90">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90">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290">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290">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290">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290">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290">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29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Lst>
  </p:timing>
</p:sld>
</file>

<file path=ppt/theme/theme1.xml><?xml version="1.0" encoding="utf-8"?>
<a:theme xmlns:a="http://schemas.openxmlformats.org/drawingml/2006/main" name="Theme1">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8575">
          <a:solidFill>
            <a:schemeClr val="tx1"/>
          </a:solidFill>
        </a:ln>
      </a:spPr>
      <a:bodyPr wrap="square" rtlCol="0" anchor="ctr">
        <a:noAutofit/>
      </a:bodyPr>
      <a:lstStyle>
        <a:defPPr algn="ctr">
          <a:defRPr dirty="0" smtClean="0">
            <a:latin typeface="+mn-lt"/>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txDef>
      <a:spPr>
        <a:noFill/>
      </a:spPr>
      <a:bodyPr wrap="none" rtlCol="0">
        <a:spAutoFit/>
      </a:bodyPr>
      <a:lstStyle>
        <a:defPPr>
          <a:defRPr dirty="0">
            <a:latin typeface="+mn-lt"/>
          </a:defRPr>
        </a:defPPr>
      </a:lstStyle>
    </a:tx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14350</TotalTime>
  <Words>1122</Words>
  <Application>Microsoft Macintosh PowerPoint</Application>
  <PresentationFormat>On-screen Show (4:3)</PresentationFormat>
  <Paragraphs>207</Paragraphs>
  <Slides>18</Slides>
  <Notes>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Theme1</vt:lpstr>
      <vt:lpstr>Heap allocation: Malloc</vt:lpstr>
      <vt:lpstr>Announcements</vt:lpstr>
      <vt:lpstr>Review: Paging</vt:lpstr>
      <vt:lpstr>Definitions</vt:lpstr>
      <vt:lpstr>Review: Advantages of Paging</vt:lpstr>
      <vt:lpstr>Is paging enough?</vt:lpstr>
      <vt:lpstr>Memory allocation w/in a process</vt:lpstr>
      <vt:lpstr>Allocation example</vt:lpstr>
      <vt:lpstr>Constraints</vt:lpstr>
      <vt:lpstr>Goal 1: Speed</vt:lpstr>
      <vt:lpstr>Goal 2: Memory Utilization</vt:lpstr>
      <vt:lpstr>Fragmentation</vt:lpstr>
      <vt:lpstr>Internal fragmentation</vt:lpstr>
      <vt:lpstr>Experiment</vt:lpstr>
      <vt:lpstr>External Fragmentation</vt:lpstr>
      <vt:lpstr>Conflicting performance goals</vt:lpstr>
      <vt:lpstr>Implementation Issues</vt:lpstr>
      <vt:lpstr>Knowing how much to free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rhk</dc:creator>
  <cp:lastModifiedBy>Philip Godfrey</cp:lastModifiedBy>
  <cp:revision>463</cp:revision>
  <cp:lastPrinted>2012-02-03T12:32:06Z</cp:lastPrinted>
  <dcterms:created xsi:type="dcterms:W3CDTF">2010-10-27T14:36:36Z</dcterms:created>
  <dcterms:modified xsi:type="dcterms:W3CDTF">2012-02-08T03:11:24Z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