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handoutMasterIdLst>
    <p:handoutMasterId r:id="rId42"/>
  </p:handoutMasterIdLst>
  <p:sldIdLst>
    <p:sldId id="1247" r:id="rId2"/>
    <p:sldId id="1248" r:id="rId3"/>
    <p:sldId id="1249" r:id="rId4"/>
    <p:sldId id="1251" r:id="rId5"/>
    <p:sldId id="1252" r:id="rId6"/>
    <p:sldId id="1253" r:id="rId7"/>
    <p:sldId id="1254" r:id="rId8"/>
    <p:sldId id="1255" r:id="rId9"/>
    <p:sldId id="1256" r:id="rId10"/>
    <p:sldId id="1257" r:id="rId11"/>
    <p:sldId id="1258" r:id="rId12"/>
    <p:sldId id="1274" r:id="rId13"/>
    <p:sldId id="1288" r:id="rId14"/>
    <p:sldId id="1260" r:id="rId15"/>
    <p:sldId id="1261" r:id="rId16"/>
    <p:sldId id="1262" r:id="rId17"/>
    <p:sldId id="1263" r:id="rId18"/>
    <p:sldId id="1264" r:id="rId19"/>
    <p:sldId id="1265" r:id="rId20"/>
    <p:sldId id="1266" r:id="rId21"/>
    <p:sldId id="1267" r:id="rId22"/>
    <p:sldId id="1268" r:id="rId23"/>
    <p:sldId id="1269" r:id="rId24"/>
    <p:sldId id="1270" r:id="rId25"/>
    <p:sldId id="1271" r:id="rId26"/>
    <p:sldId id="1289" r:id="rId27"/>
    <p:sldId id="1275" r:id="rId28"/>
    <p:sldId id="1276" r:id="rId29"/>
    <p:sldId id="1277" r:id="rId30"/>
    <p:sldId id="1278" r:id="rId31"/>
    <p:sldId id="1279" r:id="rId32"/>
    <p:sldId id="1280" r:id="rId33"/>
    <p:sldId id="1281" r:id="rId34"/>
    <p:sldId id="1282" r:id="rId35"/>
    <p:sldId id="1283" r:id="rId36"/>
    <p:sldId id="1284" r:id="rId37"/>
    <p:sldId id="1285" r:id="rId38"/>
    <p:sldId id="1287" r:id="rId39"/>
    <p:sldId id="1273" r:id="rId4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CC"/>
    <a:srgbClr val="FBD7A3"/>
    <a:srgbClr val="C1F3FF"/>
    <a:srgbClr val="FFFFCC"/>
    <a:srgbClr val="CCFFCC"/>
    <a:srgbClr val="FF0000"/>
    <a:srgbClr val="FFCC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7" autoAdjust="0"/>
    <p:restoredTop sz="85842" autoAdjust="0"/>
  </p:normalViewPr>
  <p:slideViewPr>
    <p:cSldViewPr>
      <p:cViewPr varScale="1">
        <p:scale>
          <a:sx n="88" d="100"/>
          <a:sy n="88" d="100"/>
        </p:scale>
        <p:origin x="-104" y="-224"/>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12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5123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5123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5123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329B3EEB-63FB-B746-AD6F-6F5827C69C08}" type="slidenum">
              <a:rPr lang="en-US"/>
              <a:pPr/>
              <a:t>‹#›</a:t>
            </a:fld>
            <a:endParaRPr lang="en-US"/>
          </a:p>
        </p:txBody>
      </p:sp>
    </p:spTree>
    <p:extLst>
      <p:ext uri="{BB962C8B-B14F-4D97-AF65-F5344CB8AC3E}">
        <p14:creationId xmlns:p14="http://schemas.microsoft.com/office/powerpoint/2010/main" val="1052836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ea typeface="+mn-ea"/>
                <a:cs typeface="+mn-cs"/>
              </a:defRPr>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ea typeface="+mn-ea"/>
                <a:cs typeface="+mn-cs"/>
              </a:defRPr>
            </a:lvl1pPr>
          </a:lstStyle>
          <a:p>
            <a:pPr>
              <a:defRPr/>
            </a:pPr>
            <a:endParaRPr lang="en-US"/>
          </a:p>
        </p:txBody>
      </p:sp>
      <p:sp>
        <p:nvSpPr>
          <p:cNvPr id="1157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ea typeface="+mn-ea"/>
                <a:cs typeface="+mn-cs"/>
              </a:defRPr>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6EE68FDD-2FBB-844D-AE16-DE8F854E8854}" type="slidenum">
              <a:rPr lang="en-US"/>
              <a:pPr/>
              <a:t>‹#›</a:t>
            </a:fld>
            <a:endParaRPr lang="en-US"/>
          </a:p>
        </p:txBody>
      </p:sp>
    </p:spTree>
    <p:extLst>
      <p:ext uri="{BB962C8B-B14F-4D97-AF65-F5344CB8AC3E}">
        <p14:creationId xmlns:p14="http://schemas.microsoft.com/office/powerpoint/2010/main" val="775053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charset="0"/>
                <a:ea typeface="ＭＳ Ｐゴシック" charset="0"/>
                <a:cs typeface="ＭＳ Ｐゴシック" charset="0"/>
              </a:defRPr>
            </a:lvl1pPr>
            <a:lvl2pPr marL="742950" indent="-285750" defTabSz="966788">
              <a:defRPr>
                <a:solidFill>
                  <a:schemeClr val="tx1"/>
                </a:solidFill>
                <a:latin typeface="Tahoma" charset="0"/>
                <a:ea typeface="ＭＳ Ｐゴシック" charset="0"/>
              </a:defRPr>
            </a:lvl2pPr>
            <a:lvl3pPr marL="1143000" indent="-228600" defTabSz="966788">
              <a:defRPr>
                <a:solidFill>
                  <a:schemeClr val="tx1"/>
                </a:solidFill>
                <a:latin typeface="Tahoma" charset="0"/>
                <a:ea typeface="ＭＳ Ｐゴシック" charset="0"/>
              </a:defRPr>
            </a:lvl3pPr>
            <a:lvl4pPr marL="1600200" indent="-228600" defTabSz="966788">
              <a:defRPr>
                <a:solidFill>
                  <a:schemeClr val="tx1"/>
                </a:solidFill>
                <a:latin typeface="Tahoma" charset="0"/>
                <a:ea typeface="ＭＳ Ｐゴシック" charset="0"/>
              </a:defRPr>
            </a:lvl4pPr>
            <a:lvl5pPr marL="2057400" indent="-228600" defTabSz="966788">
              <a:defRPr>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a:solidFill>
                  <a:schemeClr val="tx1"/>
                </a:solidFill>
                <a:latin typeface="Tahoma" charset="0"/>
                <a:ea typeface="ＭＳ Ｐゴシック" charset="0"/>
              </a:defRPr>
            </a:lvl9pPr>
          </a:lstStyle>
          <a:p>
            <a:fld id="{E2DB2BB6-69D3-F242-99CB-0B0A353ACB35}" type="slidenum">
              <a:rPr lang="en-US">
                <a:latin typeface="Arial" charset="0"/>
              </a:rPr>
              <a:pPr/>
              <a:t>1</a:t>
            </a:fld>
            <a:endParaRPr lang="en-US">
              <a:latin typeface="Arial" charset="0"/>
            </a:endParaRPr>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eaLnBrk="1" hangingPunct="1"/>
            <a:endParaRPr lang="en-US">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529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Because that</a:t>
            </a:r>
            <a:r>
              <a:rPr lang="ja-JP" altLang="en-US">
                <a:ea typeface="ＭＳ Ｐゴシック" charset="0"/>
                <a:cs typeface="ＭＳ Ｐゴシック" charset="0"/>
              </a:rPr>
              <a:t>’</a:t>
            </a:r>
            <a:r>
              <a:rPr lang="en-US">
                <a:ea typeface="ＭＳ Ｐゴシック" charset="0"/>
                <a:cs typeface="ＭＳ Ｐゴシック" charset="0"/>
              </a:rPr>
              <a:t>s how many bits you use to refer to pages, since each page is 4KB. You need 12 bits to refer to offset within page.</a:t>
            </a: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charset="0"/>
                <a:ea typeface="ＭＳ Ｐゴシック" charset="0"/>
                <a:cs typeface="ＭＳ Ｐゴシック" charset="0"/>
              </a:defRPr>
            </a:lvl1pPr>
            <a:lvl2pPr marL="742950" indent="-285750" defTabSz="966788">
              <a:defRPr>
                <a:solidFill>
                  <a:schemeClr val="tx1"/>
                </a:solidFill>
                <a:latin typeface="Tahoma" charset="0"/>
                <a:ea typeface="ＭＳ Ｐゴシック" charset="0"/>
              </a:defRPr>
            </a:lvl2pPr>
            <a:lvl3pPr marL="1143000" indent="-228600" defTabSz="966788">
              <a:defRPr>
                <a:solidFill>
                  <a:schemeClr val="tx1"/>
                </a:solidFill>
                <a:latin typeface="Tahoma" charset="0"/>
                <a:ea typeface="ＭＳ Ｐゴシック" charset="0"/>
              </a:defRPr>
            </a:lvl3pPr>
            <a:lvl4pPr marL="1600200" indent="-228600" defTabSz="966788">
              <a:defRPr>
                <a:solidFill>
                  <a:schemeClr val="tx1"/>
                </a:solidFill>
                <a:latin typeface="Tahoma" charset="0"/>
                <a:ea typeface="ＭＳ Ｐゴシック" charset="0"/>
              </a:defRPr>
            </a:lvl4pPr>
            <a:lvl5pPr marL="2057400" indent="-228600" defTabSz="966788">
              <a:defRPr>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a:solidFill>
                  <a:schemeClr val="tx1"/>
                </a:solidFill>
                <a:latin typeface="Tahoma" charset="0"/>
                <a:ea typeface="ＭＳ Ｐゴシック" charset="0"/>
              </a:defRPr>
            </a:lvl9pPr>
          </a:lstStyle>
          <a:p>
            <a:fld id="{97B2C461-1660-4F4D-B0E2-1ABF66CBAFCC}" type="slidenum">
              <a:rPr lang="en-US">
                <a:latin typeface="Arial" charset="0"/>
              </a:rPr>
              <a:pPr/>
              <a:t>12</a:t>
            </a:fld>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017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017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71682"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017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017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81922"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82946"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1266859" y="727316"/>
            <a:ext cx="4783144" cy="3587315"/>
          </a:xfrm>
          <a:prstGeom prst="rect">
            <a:avLst/>
          </a:prstGeom>
          <a:solidFill>
            <a:srgbClr val="FFFFFF"/>
          </a:solidFill>
          <a:ln w="9525">
            <a:solidFill>
              <a:srgbClr val="000000"/>
            </a:solidFill>
            <a:miter lim="800000"/>
            <a:headEnd/>
            <a:tailEnd/>
          </a:ln>
          <a:effectLst/>
        </p:spPr>
        <p:txBody>
          <a:bodyPr wrap="none" lIns="95066" tIns="47533" rIns="95066" bIns="47533" anchor="ctr">
            <a:prstTxWarp prst="textNoShape">
              <a:avLst/>
            </a:prstTxWarp>
          </a:bodyPr>
          <a:lstStyle/>
          <a:p>
            <a:endParaRPr lang="en-US"/>
          </a:p>
        </p:txBody>
      </p:sp>
      <p:sp>
        <p:nvSpPr>
          <p:cNvPr id="83970" name="Text Box 2"/>
          <p:cNvSpPr txBox="1">
            <a:spLocks noGrp="1" noChangeArrowheads="1"/>
          </p:cNvSpPr>
          <p:nvPr>
            <p:ph type="body"/>
          </p:nvPr>
        </p:nvSpPr>
        <p:spPr bwMode="auto">
          <a:xfrm>
            <a:off x="974252" y="4560899"/>
            <a:ext cx="5366697" cy="4322839"/>
          </a:xfrm>
          <a:prstGeom prst="rect">
            <a:avLst/>
          </a:prstGeom>
          <a:noFill/>
          <a:ln>
            <a:round/>
            <a:headEnd/>
            <a:tailEnd/>
          </a:ln>
        </p:spPr>
        <p:txBody>
          <a:bodyPr wrap="none" lIns="91425" tIns="45712" rIns="91425" bIns="45712" anchor="ct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Emphasize the different between physical and virtual pages</a:t>
            </a:r>
          </a:p>
          <a:p>
            <a:r>
              <a:rPr lang="en-US">
                <a:ea typeface="ＭＳ Ｐゴシック" charset="0"/>
                <a:cs typeface="ＭＳ Ｐゴシック" charset="0"/>
              </a:rPr>
              <a:t>Why do the page table entries have to hold physical addresses? If these were virtual addresses you would never be able to find the real physical address since this is the table that makes the mapping.</a:t>
            </a:r>
          </a:p>
          <a:p>
            <a:endParaRPr lang="en-US">
              <a:ea typeface="ＭＳ Ｐゴシック" charset="0"/>
              <a:cs typeface="ＭＳ Ｐゴシック"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charset="0"/>
                <a:ea typeface="ＭＳ Ｐゴシック" charset="0"/>
                <a:cs typeface="ＭＳ Ｐゴシック" charset="0"/>
              </a:defRPr>
            </a:lvl1pPr>
            <a:lvl2pPr marL="742950" indent="-285750" defTabSz="966788">
              <a:defRPr>
                <a:solidFill>
                  <a:schemeClr val="tx1"/>
                </a:solidFill>
                <a:latin typeface="Tahoma" charset="0"/>
                <a:ea typeface="ＭＳ Ｐゴシック" charset="0"/>
              </a:defRPr>
            </a:lvl2pPr>
            <a:lvl3pPr marL="1143000" indent="-228600" defTabSz="966788">
              <a:defRPr>
                <a:solidFill>
                  <a:schemeClr val="tx1"/>
                </a:solidFill>
                <a:latin typeface="Tahoma" charset="0"/>
                <a:ea typeface="ＭＳ Ｐゴシック" charset="0"/>
              </a:defRPr>
            </a:lvl3pPr>
            <a:lvl4pPr marL="1600200" indent="-228600" defTabSz="966788">
              <a:defRPr>
                <a:solidFill>
                  <a:schemeClr val="tx1"/>
                </a:solidFill>
                <a:latin typeface="Tahoma" charset="0"/>
                <a:ea typeface="ＭＳ Ｐゴシック" charset="0"/>
              </a:defRPr>
            </a:lvl4pPr>
            <a:lvl5pPr marL="2057400" indent="-228600" defTabSz="966788">
              <a:defRPr>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a:solidFill>
                  <a:schemeClr val="tx1"/>
                </a:solidFill>
                <a:latin typeface="Tahoma" charset="0"/>
                <a:ea typeface="ＭＳ Ｐゴシック" charset="0"/>
              </a:defRPr>
            </a:lvl9pPr>
          </a:lstStyle>
          <a:p>
            <a:fld id="{2927446E-221F-944E-B5C5-7F1598FBA143}" type="slidenum">
              <a:rPr lang="en-US">
                <a:latin typeface="Arial" charset="0"/>
              </a:rPr>
              <a:pPr/>
              <a:t>2</a:t>
            </a:fld>
            <a:endParaRPr lang="en-U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E68FDD-2FBB-844D-AE16-DE8F854E8854}" type="slidenum">
              <a:rPr lang="en-US" smtClean="0"/>
              <a:pPr/>
              <a:t>24</a:t>
            </a:fld>
            <a:endParaRPr lang="en-US"/>
          </a:p>
        </p:txBody>
      </p:sp>
    </p:spTree>
    <p:extLst>
      <p:ext uri="{BB962C8B-B14F-4D97-AF65-F5344CB8AC3E}">
        <p14:creationId xmlns:p14="http://schemas.microsoft.com/office/powerpoint/2010/main" val="278325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Ans: offset is 12 bits, so page size is 2^12 or 4kb.  That means that there are (2^32 / 2^12) = 2^20 virtual pages in the address space (a little over 1 million pages).  Key is that this is defined by the offset field and is exactly the same as the case where you have a 10 bit top level and a 10 bit second level.</a:t>
            </a: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charset="0"/>
                <a:ea typeface="ＭＳ Ｐゴシック" charset="0"/>
                <a:cs typeface="ＭＳ Ｐゴシック" charset="0"/>
              </a:defRPr>
            </a:lvl1pPr>
            <a:lvl2pPr marL="742950" indent="-285750" defTabSz="966788">
              <a:defRPr>
                <a:solidFill>
                  <a:schemeClr val="tx1"/>
                </a:solidFill>
                <a:latin typeface="Tahoma" charset="0"/>
                <a:ea typeface="ＭＳ Ｐゴシック" charset="0"/>
              </a:defRPr>
            </a:lvl2pPr>
            <a:lvl3pPr marL="1143000" indent="-228600" defTabSz="966788">
              <a:defRPr>
                <a:solidFill>
                  <a:schemeClr val="tx1"/>
                </a:solidFill>
                <a:latin typeface="Tahoma" charset="0"/>
                <a:ea typeface="ＭＳ Ｐゴシック" charset="0"/>
              </a:defRPr>
            </a:lvl3pPr>
            <a:lvl4pPr marL="1600200" indent="-228600" defTabSz="966788">
              <a:defRPr>
                <a:solidFill>
                  <a:schemeClr val="tx1"/>
                </a:solidFill>
                <a:latin typeface="Tahoma" charset="0"/>
                <a:ea typeface="ＭＳ Ｐゴシック" charset="0"/>
              </a:defRPr>
            </a:lvl4pPr>
            <a:lvl5pPr marL="2057400" indent="-228600" defTabSz="966788">
              <a:defRPr>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a:solidFill>
                  <a:schemeClr val="tx1"/>
                </a:solidFill>
                <a:latin typeface="Tahoma" charset="0"/>
                <a:ea typeface="ＭＳ Ｐゴシック" charset="0"/>
              </a:defRPr>
            </a:lvl9pPr>
          </a:lstStyle>
          <a:p>
            <a:fld id="{F45E7E14-32E7-1F45-887F-2F0A561F339D}" type="slidenum">
              <a:rPr lang="en-US">
                <a:latin typeface="Arial" charset="0"/>
              </a:rPr>
              <a:pPr/>
              <a:t>25</a:t>
            </a:fld>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Ans: offset is 12 bits, so page size is 2^12 or 4kb.  That means that there are (2^32 / 2^12) = 2^20 virtual pages in the address space (a little over 1 million pages).  Key is that this is defined by the offset field and is exactly the same as the case where you have a 10 bit top level and a 10 bit second level.</a:t>
            </a:r>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charset="0"/>
                <a:ea typeface="ＭＳ Ｐゴシック" charset="0"/>
                <a:cs typeface="ＭＳ Ｐゴシック" charset="0"/>
              </a:defRPr>
            </a:lvl1pPr>
            <a:lvl2pPr marL="742950" indent="-285750" defTabSz="966788">
              <a:defRPr>
                <a:solidFill>
                  <a:schemeClr val="tx1"/>
                </a:solidFill>
                <a:latin typeface="Tahoma" charset="0"/>
                <a:ea typeface="ＭＳ Ｐゴシック" charset="0"/>
              </a:defRPr>
            </a:lvl2pPr>
            <a:lvl3pPr marL="1143000" indent="-228600" defTabSz="966788">
              <a:defRPr>
                <a:solidFill>
                  <a:schemeClr val="tx1"/>
                </a:solidFill>
                <a:latin typeface="Tahoma" charset="0"/>
                <a:ea typeface="ＭＳ Ｐゴシック" charset="0"/>
              </a:defRPr>
            </a:lvl3pPr>
            <a:lvl4pPr marL="1600200" indent="-228600" defTabSz="966788">
              <a:defRPr>
                <a:solidFill>
                  <a:schemeClr val="tx1"/>
                </a:solidFill>
                <a:latin typeface="Tahoma" charset="0"/>
                <a:ea typeface="ＭＳ Ｐゴシック" charset="0"/>
              </a:defRPr>
            </a:lvl4pPr>
            <a:lvl5pPr marL="2057400" indent="-228600" defTabSz="966788">
              <a:defRPr>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a:solidFill>
                  <a:schemeClr val="tx1"/>
                </a:solidFill>
                <a:latin typeface="Tahoma" charset="0"/>
                <a:ea typeface="ＭＳ Ｐゴシック" charset="0"/>
              </a:defRPr>
            </a:lvl9pPr>
          </a:lstStyle>
          <a:p>
            <a:fld id="{F45E7E14-32E7-1F45-887F-2F0A561F339D}" type="slidenum">
              <a:rPr lang="en-US">
                <a:latin typeface="Arial" charset="0"/>
              </a:rPr>
              <a:pPr/>
              <a:t>26</a:t>
            </a:fld>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6553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017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529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529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529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529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529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529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eaLnBrk="1" hangingPunct="1">
                <a:defRPr/>
              </a:pPr>
              <a:endParaRPr lang="en-US">
                <a:latin typeface="Tahoma" pitchFamily="80" charset="0"/>
                <a:ea typeface="+mn-ea"/>
                <a:cs typeface="+mn-cs"/>
              </a:endParaRPr>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a typeface="+mn-ea"/>
                <a:cs typeface="+mn-cs"/>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a typeface="+mn-ea"/>
                <a:cs typeface="+mn-cs"/>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latin typeface="Tahoma" pitchFamily="80" charset="0"/>
                <a:ea typeface="+mn-ea"/>
                <a:cs typeface="+mn-cs"/>
              </a:endParaRPr>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latin typeface="Tahoma" pitchFamily="80" charset="0"/>
                <a:ea typeface="+mn-ea"/>
                <a:cs typeface="+mn-cs"/>
              </a:endParaRPr>
            </a:p>
          </p:txBody>
        </p:sp>
      </p:grpSp>
      <p:sp>
        <p:nvSpPr>
          <p:cNvPr id="159746"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smtClean="0"/>
              <a:t>Click to edit Master subtitle style</a:t>
            </a:r>
            <a:endParaRPr lang="en-US"/>
          </a:p>
        </p:txBody>
      </p:sp>
      <p:sp>
        <p:nvSpPr>
          <p:cNvPr id="159756" name="Rectangle 12"/>
          <p:cNvSpPr>
            <a:spLocks noGrp="1" noChangeArrowheads="1"/>
          </p:cNvSpPr>
          <p:nvPr>
            <p:ph type="ctrTitle"/>
          </p:nvPr>
        </p:nvSpPr>
        <p:spPr>
          <a:xfrm>
            <a:off x="838200" y="1443038"/>
            <a:ext cx="7086600" cy="1600200"/>
          </a:xfrm>
        </p:spPr>
        <p:txBody>
          <a:bodyPr anchor="ctr"/>
          <a:lstStyle>
            <a:lvl1pPr>
              <a:defRPr/>
            </a:lvl1pPr>
          </a:lstStyle>
          <a:p>
            <a:r>
              <a:rPr lang="en-US" smtClean="0"/>
              <a:t>Click to edit Master title style</a:t>
            </a:r>
            <a:endParaRPr lang="en-US"/>
          </a:p>
        </p:txBody>
      </p:sp>
      <p:sp>
        <p:nvSpPr>
          <p:cNvPr id="10" name="Rectangle 3"/>
          <p:cNvSpPr>
            <a:spLocks noGrp="1" noChangeArrowheads="1"/>
          </p:cNvSpPr>
          <p:nvPr>
            <p:ph type="dt" sz="half" idx="10"/>
          </p:nvPr>
        </p:nvSpPr>
        <p:spPr>
          <a:xfrm>
            <a:off x="685800" y="6477000"/>
            <a:ext cx="1905000" cy="2286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a:xfrm>
            <a:off x="2590800" y="6477000"/>
            <a:ext cx="3962400" cy="228600"/>
          </a:xfrm>
        </p:spPr>
        <p:txBody>
          <a:bodyPr/>
          <a:lstStyle>
            <a:lvl1pPr>
              <a:defRPr/>
            </a:lvl1pPr>
          </a:lstStyle>
          <a:p>
            <a:r>
              <a:rPr lang="en-US"/>
              <a:t>Copyright ©: University of Illinois CS 241 Staff</a:t>
            </a:r>
          </a:p>
        </p:txBody>
      </p:sp>
      <p:sp>
        <p:nvSpPr>
          <p:cNvPr id="12" name="Rectangle 5"/>
          <p:cNvSpPr>
            <a:spLocks noGrp="1" noChangeArrowheads="1"/>
          </p:cNvSpPr>
          <p:nvPr>
            <p:ph type="sldNum" sz="quarter" idx="12"/>
          </p:nvPr>
        </p:nvSpPr>
        <p:spPr>
          <a:xfrm>
            <a:off x="6553200" y="6477000"/>
            <a:ext cx="1905000" cy="228600"/>
          </a:xfrm>
        </p:spPr>
        <p:txBody>
          <a:bodyPr/>
          <a:lstStyle>
            <a:lvl1pPr>
              <a:defRPr/>
            </a:lvl1pPr>
          </a:lstStyle>
          <a:p>
            <a:fld id="{72647E51-9798-7946-8FC1-3F13638A46C9}" type="slidenum">
              <a:rPr lang="en-US"/>
              <a:pPr/>
              <a:t>‹#›</a:t>
            </a:fld>
            <a:endParaRPr lang="en-US"/>
          </a:p>
        </p:txBody>
      </p:sp>
    </p:spTree>
    <p:extLst>
      <p:ext uri="{BB962C8B-B14F-4D97-AF65-F5344CB8AC3E}">
        <p14:creationId xmlns:p14="http://schemas.microsoft.com/office/powerpoint/2010/main" val="301229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6" name="Rectangle 8"/>
          <p:cNvSpPr>
            <a:spLocks noGrp="1" noChangeArrowheads="1"/>
          </p:cNvSpPr>
          <p:nvPr>
            <p:ph type="sldNum" sz="quarter" idx="12"/>
          </p:nvPr>
        </p:nvSpPr>
        <p:spPr>
          <a:ln/>
        </p:spPr>
        <p:txBody>
          <a:bodyPr/>
          <a:lstStyle>
            <a:lvl1pPr>
              <a:defRPr/>
            </a:lvl1pPr>
          </a:lstStyle>
          <a:p>
            <a:fld id="{344B2726-D138-AB44-B567-84D9E6A43514}" type="slidenum">
              <a:rPr lang="en-US"/>
              <a:pPr/>
              <a:t>‹#›</a:t>
            </a:fld>
            <a:endParaRPr lang="en-US"/>
          </a:p>
        </p:txBody>
      </p:sp>
    </p:spTree>
    <p:extLst>
      <p:ext uri="{BB962C8B-B14F-4D97-AF65-F5344CB8AC3E}">
        <p14:creationId xmlns:p14="http://schemas.microsoft.com/office/powerpoint/2010/main" val="191080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6" name="Rectangle 8"/>
          <p:cNvSpPr>
            <a:spLocks noGrp="1" noChangeArrowheads="1"/>
          </p:cNvSpPr>
          <p:nvPr>
            <p:ph type="sldNum" sz="quarter" idx="12"/>
          </p:nvPr>
        </p:nvSpPr>
        <p:spPr>
          <a:ln/>
        </p:spPr>
        <p:txBody>
          <a:bodyPr/>
          <a:lstStyle>
            <a:lvl1pPr>
              <a:defRPr/>
            </a:lvl1pPr>
          </a:lstStyle>
          <a:p>
            <a:fld id="{53CCD929-5B00-E945-ADBF-E5AB2DDD1921}" type="slidenum">
              <a:rPr lang="en-US"/>
              <a:pPr/>
              <a:t>‹#›</a:t>
            </a:fld>
            <a:endParaRPr lang="en-US"/>
          </a:p>
        </p:txBody>
      </p:sp>
    </p:spTree>
    <p:extLst>
      <p:ext uri="{BB962C8B-B14F-4D97-AF65-F5344CB8AC3E}">
        <p14:creationId xmlns:p14="http://schemas.microsoft.com/office/powerpoint/2010/main" val="22466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t="8215" b="72980"/>
          <a:stretch>
            <a:fillRect/>
          </a:stretch>
        </p:blipFill>
        <p:spPr bwMode="auto">
          <a:xfrm>
            <a:off x="0" y="0"/>
            <a:ext cx="91979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6200"/>
            <a:ext cx="92583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31863" y="-228600"/>
            <a:ext cx="7678737" cy="1031875"/>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1" y="949656"/>
            <a:ext cx="8610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p:txBody>
          <a:bodyPr/>
          <a:lstStyle>
            <a:lvl1pPr>
              <a:defRPr/>
            </a:lvl1pPr>
          </a:lstStyle>
          <a:p>
            <a:pPr>
              <a:defRPr/>
            </a:pPr>
            <a:endParaRPr lang="en-US"/>
          </a:p>
        </p:txBody>
      </p:sp>
      <p:sp>
        <p:nvSpPr>
          <p:cNvPr id="7" name="Rectangle 7"/>
          <p:cNvSpPr>
            <a:spLocks noGrp="1" noChangeArrowheads="1"/>
          </p:cNvSpPr>
          <p:nvPr>
            <p:ph type="ftr" sz="quarter" idx="11"/>
          </p:nvPr>
        </p:nvSpPr>
        <p:spPr/>
        <p:txBody>
          <a:bodyPr/>
          <a:lstStyle>
            <a:lvl1pPr>
              <a:defRPr>
                <a:latin typeface="Tahoma" pitchFamily="34" charset="0"/>
                <a:ea typeface="ＭＳ Ｐゴシック" charset="-128"/>
                <a:cs typeface="+mn-cs"/>
              </a:defRPr>
            </a:lvl1pPr>
          </a:lstStyle>
          <a:p>
            <a:pPr>
              <a:defRPr/>
            </a:pPr>
            <a:endParaRPr lang="en-US"/>
          </a:p>
        </p:txBody>
      </p:sp>
      <p:sp>
        <p:nvSpPr>
          <p:cNvPr id="8" name="Rectangle 8"/>
          <p:cNvSpPr>
            <a:spLocks noGrp="1" noChangeArrowheads="1"/>
          </p:cNvSpPr>
          <p:nvPr>
            <p:ph type="sldNum" sz="quarter" idx="12"/>
          </p:nvPr>
        </p:nvSpPr>
        <p:spPr/>
        <p:txBody>
          <a:bodyPr/>
          <a:lstStyle>
            <a:lvl1pPr>
              <a:defRPr/>
            </a:lvl1pPr>
          </a:lstStyle>
          <a:p>
            <a:fld id="{5954793F-A9F4-CF43-9B42-499752CA262B}" type="slidenum">
              <a:rPr lang="en-US"/>
              <a:pPr/>
              <a:t>‹#›</a:t>
            </a:fld>
            <a:endParaRPr lang="en-US"/>
          </a:p>
        </p:txBody>
      </p:sp>
    </p:spTree>
    <p:extLst>
      <p:ext uri="{BB962C8B-B14F-4D97-AF65-F5344CB8AC3E}">
        <p14:creationId xmlns:p14="http://schemas.microsoft.com/office/powerpoint/2010/main" val="235751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6" name="Rectangle 8"/>
          <p:cNvSpPr>
            <a:spLocks noGrp="1" noChangeArrowheads="1"/>
          </p:cNvSpPr>
          <p:nvPr>
            <p:ph type="sldNum" sz="quarter" idx="12"/>
          </p:nvPr>
        </p:nvSpPr>
        <p:spPr>
          <a:ln/>
        </p:spPr>
        <p:txBody>
          <a:bodyPr/>
          <a:lstStyle>
            <a:lvl1pPr>
              <a:defRPr/>
            </a:lvl1pPr>
          </a:lstStyle>
          <a:p>
            <a:fld id="{CB37A7D5-FCE1-4241-AE55-8E456EE37484}" type="slidenum">
              <a:rPr lang="en-US"/>
              <a:pPr/>
              <a:t>‹#›</a:t>
            </a:fld>
            <a:endParaRPr lang="en-US"/>
          </a:p>
        </p:txBody>
      </p:sp>
    </p:spTree>
    <p:extLst>
      <p:ext uri="{BB962C8B-B14F-4D97-AF65-F5344CB8AC3E}">
        <p14:creationId xmlns:p14="http://schemas.microsoft.com/office/powerpoint/2010/main" val="282719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7" name="Rectangle 8"/>
          <p:cNvSpPr>
            <a:spLocks noGrp="1" noChangeArrowheads="1"/>
          </p:cNvSpPr>
          <p:nvPr>
            <p:ph type="sldNum" sz="quarter" idx="12"/>
          </p:nvPr>
        </p:nvSpPr>
        <p:spPr>
          <a:ln/>
        </p:spPr>
        <p:txBody>
          <a:bodyPr/>
          <a:lstStyle>
            <a:lvl1pPr>
              <a:defRPr/>
            </a:lvl1pPr>
          </a:lstStyle>
          <a:p>
            <a:fld id="{E8FF43A1-0127-BA46-8456-A91A1AE956EF}" type="slidenum">
              <a:rPr lang="en-US"/>
              <a:pPr/>
              <a:t>‹#›</a:t>
            </a:fld>
            <a:endParaRPr lang="en-US"/>
          </a:p>
        </p:txBody>
      </p:sp>
    </p:spTree>
    <p:extLst>
      <p:ext uri="{BB962C8B-B14F-4D97-AF65-F5344CB8AC3E}">
        <p14:creationId xmlns:p14="http://schemas.microsoft.com/office/powerpoint/2010/main" val="242402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9" name="Rectangle 8"/>
          <p:cNvSpPr>
            <a:spLocks noGrp="1" noChangeArrowheads="1"/>
          </p:cNvSpPr>
          <p:nvPr>
            <p:ph type="sldNum" sz="quarter" idx="12"/>
          </p:nvPr>
        </p:nvSpPr>
        <p:spPr>
          <a:ln/>
        </p:spPr>
        <p:txBody>
          <a:bodyPr/>
          <a:lstStyle>
            <a:lvl1pPr>
              <a:defRPr/>
            </a:lvl1pPr>
          </a:lstStyle>
          <a:p>
            <a:fld id="{C5C03F72-2401-844A-B60A-7811D068F052}" type="slidenum">
              <a:rPr lang="en-US"/>
              <a:pPr/>
              <a:t>‹#›</a:t>
            </a:fld>
            <a:endParaRPr lang="en-US"/>
          </a:p>
        </p:txBody>
      </p:sp>
    </p:spTree>
    <p:extLst>
      <p:ext uri="{BB962C8B-B14F-4D97-AF65-F5344CB8AC3E}">
        <p14:creationId xmlns:p14="http://schemas.microsoft.com/office/powerpoint/2010/main" val="122499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5" name="Rectangle 8"/>
          <p:cNvSpPr>
            <a:spLocks noGrp="1" noChangeArrowheads="1"/>
          </p:cNvSpPr>
          <p:nvPr>
            <p:ph type="sldNum" sz="quarter" idx="12"/>
          </p:nvPr>
        </p:nvSpPr>
        <p:spPr>
          <a:ln/>
        </p:spPr>
        <p:txBody>
          <a:bodyPr/>
          <a:lstStyle>
            <a:lvl1pPr>
              <a:defRPr/>
            </a:lvl1pPr>
          </a:lstStyle>
          <a:p>
            <a:fld id="{A4573FDE-FB81-5645-9471-4EB28E3D3F65}" type="slidenum">
              <a:rPr lang="en-US"/>
              <a:pPr/>
              <a:t>‹#›</a:t>
            </a:fld>
            <a:endParaRPr lang="en-US"/>
          </a:p>
        </p:txBody>
      </p:sp>
    </p:spTree>
    <p:extLst>
      <p:ext uri="{BB962C8B-B14F-4D97-AF65-F5344CB8AC3E}">
        <p14:creationId xmlns:p14="http://schemas.microsoft.com/office/powerpoint/2010/main" val="341469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4" name="Rectangle 8"/>
          <p:cNvSpPr>
            <a:spLocks noGrp="1" noChangeArrowheads="1"/>
          </p:cNvSpPr>
          <p:nvPr>
            <p:ph type="sldNum" sz="quarter" idx="12"/>
          </p:nvPr>
        </p:nvSpPr>
        <p:spPr>
          <a:ln/>
        </p:spPr>
        <p:txBody>
          <a:bodyPr/>
          <a:lstStyle>
            <a:lvl1pPr>
              <a:defRPr/>
            </a:lvl1pPr>
          </a:lstStyle>
          <a:p>
            <a:fld id="{1BBC9E6D-729E-5B4F-8810-06EA83CE735C}" type="slidenum">
              <a:rPr lang="en-US"/>
              <a:pPr/>
              <a:t>‹#›</a:t>
            </a:fld>
            <a:endParaRPr lang="en-US"/>
          </a:p>
        </p:txBody>
      </p:sp>
    </p:spTree>
    <p:extLst>
      <p:ext uri="{BB962C8B-B14F-4D97-AF65-F5344CB8AC3E}">
        <p14:creationId xmlns:p14="http://schemas.microsoft.com/office/powerpoint/2010/main" val="137621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7" name="Rectangle 8"/>
          <p:cNvSpPr>
            <a:spLocks noGrp="1" noChangeArrowheads="1"/>
          </p:cNvSpPr>
          <p:nvPr>
            <p:ph type="sldNum" sz="quarter" idx="12"/>
          </p:nvPr>
        </p:nvSpPr>
        <p:spPr>
          <a:ln/>
        </p:spPr>
        <p:txBody>
          <a:bodyPr/>
          <a:lstStyle>
            <a:lvl1pPr>
              <a:defRPr/>
            </a:lvl1pPr>
          </a:lstStyle>
          <a:p>
            <a:fld id="{73A729BB-9C73-674E-8014-6168FF8AA6B3}" type="slidenum">
              <a:rPr lang="en-US"/>
              <a:pPr/>
              <a:t>‹#›</a:t>
            </a:fld>
            <a:endParaRPr lang="en-US"/>
          </a:p>
        </p:txBody>
      </p:sp>
    </p:spTree>
    <p:extLst>
      <p:ext uri="{BB962C8B-B14F-4D97-AF65-F5344CB8AC3E}">
        <p14:creationId xmlns:p14="http://schemas.microsoft.com/office/powerpoint/2010/main" val="423412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7" name="Rectangle 8"/>
          <p:cNvSpPr>
            <a:spLocks noGrp="1" noChangeArrowheads="1"/>
          </p:cNvSpPr>
          <p:nvPr>
            <p:ph type="sldNum" sz="quarter" idx="12"/>
          </p:nvPr>
        </p:nvSpPr>
        <p:spPr>
          <a:ln/>
        </p:spPr>
        <p:txBody>
          <a:bodyPr/>
          <a:lstStyle>
            <a:lvl1pPr>
              <a:defRPr/>
            </a:lvl1pPr>
          </a:lstStyle>
          <a:p>
            <a:fld id="{22125AFD-BAA0-E840-BAD2-845F098A3425}" type="slidenum">
              <a:rPr lang="en-US"/>
              <a:pPr/>
              <a:t>‹#›</a:t>
            </a:fld>
            <a:endParaRPr lang="en-US"/>
          </a:p>
        </p:txBody>
      </p:sp>
    </p:spTree>
    <p:extLst>
      <p:ext uri="{BB962C8B-B14F-4D97-AF65-F5344CB8AC3E}">
        <p14:creationId xmlns:p14="http://schemas.microsoft.com/office/powerpoint/2010/main" val="12683248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a typeface="+mn-ea"/>
              <a:cs typeface="+mn-cs"/>
            </a:endParaRPr>
          </a:p>
        </p:txBody>
      </p:sp>
      <p:sp>
        <p:nvSpPr>
          <p:cNvPr id="158723"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a typeface="+mn-ea"/>
              <a:cs typeface="+mn-cs"/>
            </a:endParaRPr>
          </a:p>
        </p:txBody>
      </p:sp>
      <p:sp>
        <p:nvSpPr>
          <p:cNvPr id="102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8726" name="Rectangle 6"/>
          <p:cNvSpPr>
            <a:spLocks noGrp="1" noChangeArrowheads="1"/>
          </p:cNvSpPr>
          <p:nvPr>
            <p:ph type="dt" sz="half" idx="2"/>
          </p:nvPr>
        </p:nvSpPr>
        <p:spPr bwMode="auto">
          <a:xfrm>
            <a:off x="94615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Tahoma" pitchFamily="80" charset="0"/>
                <a:ea typeface="+mn-ea"/>
                <a:cs typeface="+mn-cs"/>
              </a:defRPr>
            </a:lvl1pPr>
          </a:lstStyle>
          <a:p>
            <a:pPr>
              <a:defRPr/>
            </a:pPr>
            <a:endParaRPr lang="en-US"/>
          </a:p>
        </p:txBody>
      </p:sp>
      <p:sp>
        <p:nvSpPr>
          <p:cNvPr id="158727" name="Rectangle 7"/>
          <p:cNvSpPr>
            <a:spLocks noGrp="1" noChangeArrowheads="1"/>
          </p:cNvSpPr>
          <p:nvPr>
            <p:ph type="ftr" sz="quarter" idx="3"/>
          </p:nvPr>
        </p:nvSpPr>
        <p:spPr bwMode="auto">
          <a:xfrm>
            <a:off x="2819400" y="6477000"/>
            <a:ext cx="3886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r>
              <a:rPr lang="en-US"/>
              <a:t>Copyright ©: University of Illinois CS 241 Staff</a:t>
            </a:r>
          </a:p>
        </p:txBody>
      </p:sp>
      <p:sp>
        <p:nvSpPr>
          <p:cNvPr id="158728" name="Rectangle 8"/>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BC8CD3CC-96F5-DF48-A211-249EEA593402}" type="slidenum">
              <a:rPr lang="en-US"/>
              <a:pPr/>
              <a:t>‹#›</a:t>
            </a:fld>
            <a:endParaRPr lang="en-US"/>
          </a:p>
        </p:txBody>
      </p:sp>
      <p:sp>
        <p:nvSpPr>
          <p:cNvPr id="158729"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latin typeface="Tahoma" pitchFamily="80" charset="0"/>
              <a:ea typeface="+mn-ea"/>
              <a:cs typeface="+mn-cs"/>
            </a:endParaRPr>
          </a:p>
        </p:txBody>
      </p:sp>
      <p:sp>
        <p:nvSpPr>
          <p:cNvPr id="158730"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latin typeface="Tahoma" pitchFamily="80" charset="0"/>
              <a:ea typeface="+mn-ea"/>
              <a:cs typeface="+mn-cs"/>
            </a:endParaRPr>
          </a:p>
        </p:txBody>
      </p:sp>
      <p:pic>
        <p:nvPicPr>
          <p:cNvPr id="1035" name="Picture 11" descr="uiu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20138" y="6327775"/>
            <a:ext cx="3476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8" r:id="rId1"/>
    <p:sldLayoutId id="2147483929"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0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000">
          <a:solidFill>
            <a:schemeClr val="tx2"/>
          </a:solidFill>
          <a:latin typeface="Arial" pitchFamily="34" charset="0"/>
          <a:ea typeface="ＭＳ Ｐゴシック" charset="-128"/>
          <a:cs typeface="ＭＳ Ｐゴシック" charset="-128"/>
        </a:defRPr>
      </a:lvl2pPr>
      <a:lvl3pPr algn="l" rtl="0" eaLnBrk="0" fontAlgn="base" hangingPunct="0">
        <a:spcBef>
          <a:spcPct val="0"/>
        </a:spcBef>
        <a:spcAft>
          <a:spcPct val="0"/>
        </a:spcAft>
        <a:defRPr sz="4000">
          <a:solidFill>
            <a:schemeClr val="tx2"/>
          </a:solidFill>
          <a:latin typeface="Arial" pitchFamily="34" charset="0"/>
          <a:ea typeface="ＭＳ Ｐゴシック" charset="-128"/>
          <a:cs typeface="ＭＳ Ｐゴシック" charset="-128"/>
        </a:defRPr>
      </a:lvl3pPr>
      <a:lvl4pPr algn="l" rtl="0" eaLnBrk="0" fontAlgn="base" hangingPunct="0">
        <a:spcBef>
          <a:spcPct val="0"/>
        </a:spcBef>
        <a:spcAft>
          <a:spcPct val="0"/>
        </a:spcAft>
        <a:defRPr sz="4000">
          <a:solidFill>
            <a:schemeClr val="tx2"/>
          </a:solidFill>
          <a:latin typeface="Arial" pitchFamily="34" charset="0"/>
          <a:ea typeface="ＭＳ Ｐゴシック" charset="-128"/>
          <a:cs typeface="ＭＳ Ｐゴシック" charset="-128"/>
        </a:defRPr>
      </a:lvl4pPr>
      <a:lvl5pPr algn="l" rtl="0" eaLnBrk="0" fontAlgn="base" hangingPunct="0">
        <a:spcBef>
          <a:spcPct val="0"/>
        </a:spcBef>
        <a:spcAft>
          <a:spcPct val="0"/>
        </a:spcAft>
        <a:defRPr sz="4000">
          <a:solidFill>
            <a:schemeClr val="tx2"/>
          </a:solidFill>
          <a:latin typeface="Arial" pitchFamily="34" charset="0"/>
          <a:ea typeface="ＭＳ Ｐゴシック" charset="-128"/>
          <a:cs typeface="ＭＳ Ｐゴシック" charset="-128"/>
        </a:defRPr>
      </a:lvl5pPr>
      <a:lvl6pPr marL="457200" algn="l" rtl="0" eaLnBrk="1" fontAlgn="base" hangingPunct="1">
        <a:spcBef>
          <a:spcPct val="0"/>
        </a:spcBef>
        <a:spcAft>
          <a:spcPct val="0"/>
        </a:spcAft>
        <a:defRPr sz="4000">
          <a:solidFill>
            <a:schemeClr val="tx2"/>
          </a:solidFill>
          <a:latin typeface="Arial" pitchFamily="34" charset="0"/>
        </a:defRPr>
      </a:lvl6pPr>
      <a:lvl7pPr marL="914400" algn="l" rtl="0" eaLnBrk="1" fontAlgn="base" hangingPunct="1">
        <a:spcBef>
          <a:spcPct val="0"/>
        </a:spcBef>
        <a:spcAft>
          <a:spcPct val="0"/>
        </a:spcAft>
        <a:defRPr sz="4000">
          <a:solidFill>
            <a:schemeClr val="tx2"/>
          </a:solidFill>
          <a:latin typeface="Arial" pitchFamily="34" charset="0"/>
        </a:defRPr>
      </a:lvl7pPr>
      <a:lvl8pPr marL="1371600" algn="l" rtl="0" eaLnBrk="1" fontAlgn="base" hangingPunct="1">
        <a:spcBef>
          <a:spcPct val="0"/>
        </a:spcBef>
        <a:spcAft>
          <a:spcPct val="0"/>
        </a:spcAft>
        <a:defRPr sz="4000">
          <a:solidFill>
            <a:schemeClr val="tx2"/>
          </a:solidFill>
          <a:latin typeface="Arial" pitchFamily="34" charset="0"/>
        </a:defRPr>
      </a:lvl8pPr>
      <a:lvl9pPr marL="1828800" algn="l" rtl="0" eaLnBrk="1" fontAlgn="base" hangingPunct="1">
        <a:spcBef>
          <a:spcPct val="0"/>
        </a:spcBef>
        <a:spcAft>
          <a:spcPct val="0"/>
        </a:spcAft>
        <a:defRPr sz="4000">
          <a:solidFill>
            <a:schemeClr val="tx2"/>
          </a:solidFill>
          <a:latin typeface="Arial" pitchFamily="34" charset="0"/>
        </a:defRPr>
      </a:lvl9pPr>
    </p:titleStyle>
    <p:bodyStyle>
      <a:lvl1pPr marL="447675" indent="-447675" algn="l" rtl="0" eaLnBrk="0" fontAlgn="base" hangingPunct="0">
        <a:spcBef>
          <a:spcPct val="20000"/>
        </a:spcBef>
        <a:spcAft>
          <a:spcPct val="0"/>
        </a:spcAft>
        <a:buClr>
          <a:schemeClr val="accent1"/>
        </a:buClr>
        <a:buSzPct val="70000"/>
        <a:buFont typeface="Wingdings" charset="0"/>
        <a:buChar char="n"/>
        <a:defRPr sz="3200">
          <a:solidFill>
            <a:schemeClr val="tx1"/>
          </a:solidFill>
          <a:latin typeface="+mn-lt"/>
          <a:ea typeface="ＭＳ Ｐゴシック" charset="-128"/>
          <a:cs typeface="ＭＳ Ｐゴシック" charset="-128"/>
        </a:defRPr>
      </a:lvl1pPr>
      <a:lvl2pPr marL="889000" indent="-439738" algn="l" rtl="0" eaLnBrk="0" fontAlgn="base" hangingPunct="0">
        <a:spcBef>
          <a:spcPct val="20000"/>
        </a:spcBef>
        <a:spcAft>
          <a:spcPct val="0"/>
        </a:spcAft>
        <a:buClr>
          <a:schemeClr val="hlink"/>
        </a:buClr>
        <a:buSzPct val="65000"/>
        <a:buFont typeface="Wingdings" charset="0"/>
        <a:buChar char="¡"/>
        <a:defRPr sz="2800">
          <a:solidFill>
            <a:schemeClr val="tx1"/>
          </a:solidFill>
          <a:latin typeface="+mn-lt"/>
          <a:ea typeface="ＭＳ Ｐゴシック" charset="-128"/>
        </a:defRPr>
      </a:lvl2pPr>
      <a:lvl3pPr marL="1293813" indent="-403225" algn="l" rtl="0" eaLnBrk="0" fontAlgn="base" hangingPunct="0">
        <a:spcBef>
          <a:spcPct val="20000"/>
        </a:spcBef>
        <a:spcAft>
          <a:spcPct val="0"/>
        </a:spcAft>
        <a:buClr>
          <a:schemeClr val="accent1"/>
        </a:buClr>
        <a:buSzPct val="70000"/>
        <a:buFont typeface="Wingdings" charset="0"/>
        <a:buChar char="n"/>
        <a:defRPr sz="2400">
          <a:solidFill>
            <a:schemeClr val="tx1"/>
          </a:solidFill>
          <a:latin typeface="+mn-lt"/>
          <a:ea typeface="ＭＳ Ｐゴシック" charset="-128"/>
        </a:defRPr>
      </a:lvl3pPr>
      <a:lvl4pPr marL="1681163" indent="-385763" algn="l" rtl="0" eaLnBrk="0" fontAlgn="base" hangingPunct="0">
        <a:spcBef>
          <a:spcPct val="20000"/>
        </a:spcBef>
        <a:spcAft>
          <a:spcPct val="0"/>
        </a:spcAft>
        <a:buClr>
          <a:schemeClr val="hlink"/>
        </a:buClr>
        <a:buSzPct val="75000"/>
        <a:buFont typeface="Wingdings" charset="0"/>
        <a:buChar char="¡"/>
        <a:defRPr sz="2000">
          <a:solidFill>
            <a:schemeClr val="tx1"/>
          </a:solidFill>
          <a:latin typeface="+mn-lt"/>
          <a:ea typeface="ＭＳ Ｐゴシック" charset="-128"/>
        </a:defRPr>
      </a:lvl4pPr>
      <a:lvl5pPr marL="2070100" indent="-387350" algn="l" rtl="0" eaLnBrk="0" fontAlgn="base" hangingPunct="0">
        <a:spcBef>
          <a:spcPct val="20000"/>
        </a:spcBef>
        <a:spcAft>
          <a:spcPct val="0"/>
        </a:spcAft>
        <a:buClr>
          <a:schemeClr val="accent1"/>
        </a:buClr>
        <a:buSzPct val="70000"/>
        <a:buFont typeface="Wingdings" charset="0"/>
        <a:buChar char="n"/>
        <a:defRPr sz="2000">
          <a:solidFill>
            <a:schemeClr val="tx1"/>
          </a:solidFill>
          <a:latin typeface="+mn-lt"/>
          <a:ea typeface="ＭＳ Ｐゴシック" charset="-128"/>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p:txBody>
          <a:bodyPr/>
          <a:lstStyle/>
          <a:p>
            <a:pPr eaLnBrk="1" hangingPunct="1">
              <a:buFont typeface="Wingdings" charset="0"/>
              <a:buNone/>
            </a:pPr>
            <a:r>
              <a:rPr lang="en-GB" dirty="0" smtClean="0">
                <a:latin typeface="Arial" charset="0"/>
                <a:ea typeface="ＭＳ Ｐゴシック" charset="0"/>
                <a:cs typeface="ＭＳ Ｐゴシック" charset="0"/>
              </a:rPr>
              <a:t>CS 241</a:t>
            </a:r>
          </a:p>
          <a:p>
            <a:pPr eaLnBrk="1" hangingPunct="1">
              <a:buFont typeface="Wingdings" charset="0"/>
              <a:buNone/>
            </a:pPr>
            <a:r>
              <a:rPr lang="en-GB" dirty="0" smtClean="0">
                <a:latin typeface="Arial" charset="0"/>
                <a:ea typeface="ＭＳ Ｐゴシック" charset="0"/>
                <a:cs typeface="ＭＳ Ｐゴシック" charset="0"/>
              </a:rPr>
              <a:t>February 8, </a:t>
            </a:r>
            <a:r>
              <a:rPr lang="en-GB" dirty="0" smtClean="0">
                <a:latin typeface="Arial" charset="0"/>
                <a:ea typeface="ＭＳ Ｐゴシック" charset="0"/>
                <a:cs typeface="ＭＳ Ｐゴシック" charset="0"/>
              </a:rPr>
              <a:t>2012</a:t>
            </a:r>
          </a:p>
          <a:p>
            <a:pPr eaLnBrk="1" hangingPunct="1"/>
            <a:endParaRPr lang="en-GB" sz="1600" dirty="0">
              <a:latin typeface="Arial" charset="0"/>
              <a:ea typeface="ＭＳ Ｐゴシック" charset="0"/>
              <a:cs typeface="ＭＳ Ｐゴシック" charset="0"/>
            </a:endParaRPr>
          </a:p>
          <a:p>
            <a:pPr eaLnBrk="1" hangingPunct="1"/>
            <a:r>
              <a:rPr lang="en-GB" sz="1400" dirty="0">
                <a:solidFill>
                  <a:schemeClr val="bg1">
                    <a:lumMod val="85000"/>
                  </a:schemeClr>
                </a:solidFill>
                <a:latin typeface="Arial" charset="0"/>
                <a:ea typeface="ＭＳ Ｐゴシック" charset="0"/>
                <a:cs typeface="ＭＳ Ｐゴシック" charset="0"/>
              </a:rPr>
              <a:t>Slides adapted in part from material </a:t>
            </a:r>
            <a:r>
              <a:rPr lang="en-GB" sz="1400" dirty="0" smtClean="0">
                <a:solidFill>
                  <a:schemeClr val="bg1">
                    <a:lumMod val="85000"/>
                  </a:schemeClr>
                </a:solidFill>
                <a:latin typeface="Arial" charset="0"/>
                <a:ea typeface="ＭＳ Ｐゴシック" charset="0"/>
                <a:cs typeface="ＭＳ Ｐゴシック" charset="0"/>
              </a:rPr>
              <a:t>by Matt </a:t>
            </a:r>
            <a:r>
              <a:rPr lang="en-GB" sz="1400" dirty="0">
                <a:solidFill>
                  <a:schemeClr val="bg1">
                    <a:lumMod val="85000"/>
                  </a:schemeClr>
                </a:solidFill>
                <a:latin typeface="Arial" charset="0"/>
                <a:ea typeface="ＭＳ Ｐゴシック" charset="0"/>
                <a:cs typeface="ＭＳ Ｐゴシック" charset="0"/>
              </a:rPr>
              <a:t>Welsh, Harvard U. </a:t>
            </a:r>
            <a:r>
              <a:rPr lang="en-GB" sz="1400" dirty="0" smtClean="0">
                <a:solidFill>
                  <a:schemeClr val="bg1">
                    <a:lumMod val="85000"/>
                  </a:schemeClr>
                </a:solidFill>
                <a:latin typeface="Arial" charset="0"/>
                <a:ea typeface="ＭＳ Ｐゴシック" charset="0"/>
                <a:cs typeface="ＭＳ Ｐゴシック" charset="0"/>
              </a:rPr>
              <a:t>and </a:t>
            </a:r>
            <a:r>
              <a:rPr lang="en-GB" sz="1400" dirty="0">
                <a:solidFill>
                  <a:schemeClr val="bg1">
                    <a:lumMod val="85000"/>
                  </a:schemeClr>
                </a:solidFill>
                <a:latin typeface="Arial" charset="0"/>
                <a:ea typeface="ＭＳ Ｐゴシック" charset="0"/>
                <a:cs typeface="ＭＳ Ｐゴシック" charset="0"/>
              </a:rPr>
              <a:t>material accompanying Bryant &amp; </a:t>
            </a:r>
            <a:r>
              <a:rPr lang="en-GB" sz="1400" dirty="0" err="1">
                <a:solidFill>
                  <a:schemeClr val="bg1">
                    <a:lumMod val="85000"/>
                  </a:schemeClr>
                </a:solidFill>
                <a:latin typeface="Arial" charset="0"/>
                <a:ea typeface="ＭＳ Ｐゴシック" charset="0"/>
                <a:cs typeface="ＭＳ Ｐゴシック" charset="0"/>
              </a:rPr>
              <a:t>O’Hallaron</a:t>
            </a:r>
            <a:r>
              <a:rPr lang="en-GB" sz="1400" dirty="0">
                <a:solidFill>
                  <a:schemeClr val="bg1">
                    <a:lumMod val="85000"/>
                  </a:schemeClr>
                </a:solidFill>
                <a:latin typeface="Arial" charset="0"/>
                <a:ea typeface="ＭＳ Ｐゴシック" charset="0"/>
                <a:cs typeface="ＭＳ Ｐゴシック" charset="0"/>
              </a:rPr>
              <a:t>, “Computer Systems: A Programmer's Perspective”, 2/E</a:t>
            </a:r>
          </a:p>
          <a:p>
            <a:pPr eaLnBrk="1" hangingPunct="1"/>
            <a:endParaRPr lang="en-GB" sz="1400" dirty="0">
              <a:solidFill>
                <a:schemeClr val="bg1">
                  <a:lumMod val="85000"/>
                </a:schemeClr>
              </a:solidFill>
              <a:latin typeface="Arial" charset="0"/>
              <a:ea typeface="ＭＳ Ｐゴシック" charset="0"/>
              <a:cs typeface="ＭＳ Ｐゴシック" charset="0"/>
            </a:endParaRPr>
          </a:p>
          <a:p>
            <a:pPr eaLnBrk="1" hangingPunct="1"/>
            <a:endParaRPr lang="en-GB" sz="1600" dirty="0">
              <a:solidFill>
                <a:schemeClr val="bg1">
                  <a:lumMod val="75000"/>
                </a:schemeClr>
              </a:solidFill>
              <a:latin typeface="Arial" charset="0"/>
              <a:ea typeface="ＭＳ Ｐゴシック" charset="0"/>
              <a:cs typeface="ＭＳ Ｐゴシック" charset="0"/>
            </a:endParaRPr>
          </a:p>
          <a:p>
            <a:pPr eaLnBrk="1" hangingPunct="1">
              <a:buFont typeface="Wingdings" charset="0"/>
              <a:buNone/>
            </a:pPr>
            <a:endParaRPr lang="en-GB" dirty="0" smtClean="0">
              <a:latin typeface="Arial" charset="0"/>
              <a:ea typeface="ＭＳ Ｐゴシック" charset="0"/>
              <a:cs typeface="ＭＳ Ｐゴシック" charset="0"/>
            </a:endParaRPr>
          </a:p>
          <a:p>
            <a:pPr eaLnBrk="1" hangingPunct="1">
              <a:buFont typeface="Wingdings" charset="0"/>
              <a:buNone/>
            </a:pPr>
            <a:endParaRPr lang="en-GB" dirty="0">
              <a:latin typeface="Arial" charset="0"/>
              <a:ea typeface="ＭＳ Ｐゴシック" charset="0"/>
              <a:cs typeface="ＭＳ Ｐゴシック" charset="0"/>
            </a:endParaRPr>
          </a:p>
        </p:txBody>
      </p:sp>
      <p:sp>
        <p:nvSpPr>
          <p:cNvPr id="4100"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32E53574-690D-204C-ACDD-D259EDC7C9E0}" type="slidenum">
              <a:rPr lang="en-US"/>
              <a:pPr/>
              <a:t>1</a:t>
            </a:fld>
            <a:endParaRPr lang="en-US"/>
          </a:p>
        </p:txBody>
      </p:sp>
      <p:sp>
        <p:nvSpPr>
          <p:cNvPr id="4101" name="Rectangle 2"/>
          <p:cNvSpPr>
            <a:spLocks noGrp="1" noChangeArrowheads="1"/>
          </p:cNvSpPr>
          <p:nvPr>
            <p:ph type="ctrTitle"/>
          </p:nvPr>
        </p:nvSpPr>
        <p:spPr/>
        <p:txBody>
          <a:bodyPr/>
          <a:lstStyle/>
          <a:p>
            <a:pPr eaLnBrk="1" hangingPunct="1"/>
            <a:r>
              <a:rPr lang="en-GB" dirty="0" smtClean="0">
                <a:latin typeface="Arial" charset="0"/>
                <a:ea typeface="ＭＳ Ｐゴシック" charset="0"/>
                <a:cs typeface="ＭＳ Ｐゴシック" charset="0"/>
              </a:rPr>
              <a:t>Paging: inside the OS</a:t>
            </a:r>
            <a:endParaRPr lang="en-GB" dirty="0">
              <a:latin typeface="Arial" charset="0"/>
              <a:ea typeface="ＭＳ Ｐゴシック" charset="0"/>
              <a:cs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fault handler selects a victim to be evicted (here VP 4)</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Loads new frame into freed slot</a:t>
            </a:r>
            <a:endParaRPr lang="en-GB" sz="2000" b="0" dirty="0"/>
          </a:p>
        </p:txBody>
      </p:sp>
      <p:sp>
        <p:nvSpPr>
          <p:cNvPr id="14339" name="Rectangle 3"/>
          <p:cNvSpPr>
            <a:spLocks noChangeArrowheads="1"/>
          </p:cNvSpPr>
          <p:nvPr/>
        </p:nvSpPr>
        <p:spPr bwMode="auto">
          <a:xfrm>
            <a:off x="3261139" y="46894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9180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4608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3178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5464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7750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40036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42322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51878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3749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4133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6226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a:t>
            </a:r>
            <a:r>
              <a:rPr lang="en-GB" sz="1400" dirty="0" smtClean="0">
                <a:latin typeface="Calibri" pitchFamily="34" charset="0"/>
              </a:rPr>
              <a:t>3</a:t>
            </a:r>
            <a:endParaRPr lang="en-GB" sz="1400" dirty="0">
              <a:latin typeface="Calibri" pitchFamily="34" charset="0"/>
            </a:endParaRPr>
          </a:p>
        </p:txBody>
      </p:sp>
      <p:sp>
        <p:nvSpPr>
          <p:cNvPr id="14351" name="Line 15"/>
          <p:cNvSpPr>
            <a:spLocks noChangeShapeType="1"/>
          </p:cNvSpPr>
          <p:nvPr/>
        </p:nvSpPr>
        <p:spPr bwMode="auto">
          <a:xfrm>
            <a:off x="4086639" y="48101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4401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32115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9829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7047342" y="4540168"/>
            <a:ext cx="528608" cy="33663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tx1">
                    <a:lumMod val="65000"/>
                    <a:lumOff val="35000"/>
                  </a:schemeClr>
                </a:solidFill>
                <a:latin typeface="Calibri" pitchFamily="34" charset="0"/>
              </a:rPr>
              <a:t>Disk</a:t>
            </a:r>
            <a:endParaRPr lang="en-GB" sz="1600" dirty="0">
              <a:solidFill>
                <a:schemeClr val="tx1">
                  <a:lumMod val="65000"/>
                  <a:lumOff val="35000"/>
                </a:schemeClr>
              </a:solidFill>
              <a:latin typeface="Calibri" pitchFamily="34" charset="0"/>
            </a:endParaRPr>
          </a:p>
        </p:txBody>
      </p:sp>
      <p:sp>
        <p:nvSpPr>
          <p:cNvPr id="14356" name="Rectangle 20"/>
          <p:cNvSpPr>
            <a:spLocks noChangeArrowheads="1"/>
          </p:cNvSpPr>
          <p:nvPr/>
        </p:nvSpPr>
        <p:spPr bwMode="auto">
          <a:xfrm>
            <a:off x="2956339" y="4689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9180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460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317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546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7750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40036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42322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30130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2877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5206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9864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1</a:t>
            </a:r>
            <a:endParaRPr lang="en-GB" sz="1400" dirty="0">
              <a:solidFill>
                <a:srgbClr val="000066"/>
              </a:solidFill>
              <a:latin typeface="Calibri" pitchFamily="34" charset="0"/>
            </a:endParaRPr>
          </a:p>
        </p:txBody>
      </p:sp>
      <p:sp>
        <p:nvSpPr>
          <p:cNvPr id="14368" name="Text Box 32"/>
          <p:cNvSpPr txBox="1">
            <a:spLocks noChangeArrowheads="1"/>
          </p:cNvSpPr>
          <p:nvPr/>
        </p:nvSpPr>
        <p:spPr bwMode="auto">
          <a:xfrm>
            <a:off x="2965159" y="41935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0</a:t>
            </a:r>
            <a:endParaRPr lang="en-GB" sz="1400" dirty="0">
              <a:solidFill>
                <a:srgbClr val="000066"/>
              </a:solidFill>
              <a:latin typeface="Calibri" pitchFamily="34" charset="0"/>
            </a:endParaRPr>
          </a:p>
        </p:txBody>
      </p:sp>
      <p:sp>
        <p:nvSpPr>
          <p:cNvPr id="14369" name="Text Box 33"/>
          <p:cNvSpPr txBox="1">
            <a:spLocks noChangeArrowheads="1"/>
          </p:cNvSpPr>
          <p:nvPr/>
        </p:nvSpPr>
        <p:spPr bwMode="auto">
          <a:xfrm>
            <a:off x="2964366" y="44329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8923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6594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7535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5241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2526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8655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9225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31877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9591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50165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7879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8798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6449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5829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50006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3111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9321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2426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5532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40890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80289" y="43291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2989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6639" y="36845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6216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7559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0" name="Shape 59"/>
          <p:cNvCxnSpPr>
            <a:stCxn id="59" idx="2"/>
          </p:cNvCxnSpPr>
          <p:nvPr/>
        </p:nvCxnSpPr>
        <p:spPr bwMode="auto">
          <a:xfrm rot="16200000" flipH="1">
            <a:off x="1547226" y="27088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
        <p:nvSpPr>
          <p:cNvPr id="2" name="Title 1"/>
          <p:cNvSpPr>
            <a:spLocks noGrp="1"/>
          </p:cNvSpPr>
          <p:nvPr>
            <p:ph type="title"/>
          </p:nvPr>
        </p:nvSpPr>
        <p:spPr/>
        <p:txBody>
          <a:bodyPr/>
          <a:lstStyle/>
          <a:p>
            <a:r>
              <a:rPr lang="en-US" dirty="0" smtClean="0"/>
              <a:t>Handling page fault</a:t>
            </a:r>
            <a:endParaRPr lang="en-US" dirty="0"/>
          </a:p>
        </p:txBody>
      </p:sp>
    </p:spTree>
    <p:extLst>
      <p:ext uri="{BB962C8B-B14F-4D97-AF65-F5344CB8AC3E}">
        <p14:creationId xmlns:p14="http://schemas.microsoft.com/office/powerpoint/2010/main" val="191787500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fault handler selects a victim to be evicted (here VP 4)</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Loads new frame into freed </a:t>
            </a:r>
            <a:r>
              <a:rPr lang="en-GB" sz="2000" b="0" dirty="0" smtClean="0"/>
              <a:t>slot</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Offending instruction is restarted: page hit!</a:t>
            </a:r>
            <a:endParaRPr lang="en-GB" sz="2000" b="0" dirty="0"/>
          </a:p>
        </p:txBody>
      </p:sp>
      <p:sp>
        <p:nvSpPr>
          <p:cNvPr id="14339" name="Rectangle 3"/>
          <p:cNvSpPr>
            <a:spLocks noChangeArrowheads="1"/>
          </p:cNvSpPr>
          <p:nvPr/>
        </p:nvSpPr>
        <p:spPr bwMode="auto">
          <a:xfrm>
            <a:off x="3261139" y="46894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9180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4608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3178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5464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7750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40036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42322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51878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3749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4133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6226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a:t>
            </a:r>
            <a:r>
              <a:rPr lang="en-GB" sz="1400" dirty="0" smtClean="0">
                <a:latin typeface="Calibri" pitchFamily="34" charset="0"/>
              </a:rPr>
              <a:t>3</a:t>
            </a:r>
            <a:endParaRPr lang="en-GB" sz="1400" dirty="0">
              <a:latin typeface="Calibri" pitchFamily="34" charset="0"/>
            </a:endParaRPr>
          </a:p>
        </p:txBody>
      </p:sp>
      <p:sp>
        <p:nvSpPr>
          <p:cNvPr id="14351" name="Line 15"/>
          <p:cNvSpPr>
            <a:spLocks noChangeShapeType="1"/>
          </p:cNvSpPr>
          <p:nvPr/>
        </p:nvSpPr>
        <p:spPr bwMode="auto">
          <a:xfrm>
            <a:off x="4086639" y="48101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4401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32115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9829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7047342" y="4540168"/>
            <a:ext cx="528608" cy="33663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tx1">
                    <a:lumMod val="65000"/>
                    <a:lumOff val="35000"/>
                  </a:schemeClr>
                </a:solidFill>
                <a:latin typeface="Calibri" pitchFamily="34" charset="0"/>
              </a:rPr>
              <a:t>Disk</a:t>
            </a:r>
            <a:endParaRPr lang="en-GB" sz="1600" dirty="0">
              <a:solidFill>
                <a:schemeClr val="tx1">
                  <a:lumMod val="65000"/>
                  <a:lumOff val="35000"/>
                </a:schemeClr>
              </a:solidFill>
              <a:latin typeface="Calibri" pitchFamily="34" charset="0"/>
            </a:endParaRPr>
          </a:p>
        </p:txBody>
      </p:sp>
      <p:sp>
        <p:nvSpPr>
          <p:cNvPr id="14356" name="Rectangle 20"/>
          <p:cNvSpPr>
            <a:spLocks noChangeArrowheads="1"/>
          </p:cNvSpPr>
          <p:nvPr/>
        </p:nvSpPr>
        <p:spPr bwMode="auto">
          <a:xfrm>
            <a:off x="2956339" y="4689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9180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460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317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546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7750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40036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42322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30130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2877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5206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9864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1</a:t>
            </a:r>
            <a:endParaRPr lang="en-GB" sz="1400" dirty="0">
              <a:solidFill>
                <a:srgbClr val="000066"/>
              </a:solidFill>
              <a:latin typeface="Calibri" pitchFamily="34" charset="0"/>
            </a:endParaRPr>
          </a:p>
        </p:txBody>
      </p:sp>
      <p:sp>
        <p:nvSpPr>
          <p:cNvPr id="14368" name="Text Box 32"/>
          <p:cNvSpPr txBox="1">
            <a:spLocks noChangeArrowheads="1"/>
          </p:cNvSpPr>
          <p:nvPr/>
        </p:nvSpPr>
        <p:spPr bwMode="auto">
          <a:xfrm>
            <a:off x="2965159" y="41935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000066"/>
                </a:solidFill>
                <a:latin typeface="Calibri" pitchFamily="34" charset="0"/>
              </a:rPr>
              <a:t>0</a:t>
            </a:r>
            <a:endParaRPr lang="en-GB" sz="1400" dirty="0">
              <a:solidFill>
                <a:srgbClr val="000066"/>
              </a:solidFill>
              <a:latin typeface="Calibri" pitchFamily="34" charset="0"/>
            </a:endParaRPr>
          </a:p>
        </p:txBody>
      </p:sp>
      <p:sp>
        <p:nvSpPr>
          <p:cNvPr id="14369" name="Text Box 33"/>
          <p:cNvSpPr txBox="1">
            <a:spLocks noChangeArrowheads="1"/>
          </p:cNvSpPr>
          <p:nvPr/>
        </p:nvSpPr>
        <p:spPr bwMode="auto">
          <a:xfrm>
            <a:off x="2964366" y="44329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8923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6594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7535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5241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2526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8655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9225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31877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9591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50165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7879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8798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6449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5829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50006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3111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9321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2426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5532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40890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80289" y="43291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2989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6639" y="36845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6216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7559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3" name="Shape 62"/>
          <p:cNvCxnSpPr>
            <a:stCxn id="59" idx="2"/>
            <a:endCxn id="14362" idx="1"/>
          </p:cNvCxnSpPr>
          <p:nvPr/>
        </p:nvCxnSpPr>
        <p:spPr bwMode="auto">
          <a:xfrm rot="16200000" flipH="1">
            <a:off x="1547226" y="2708861"/>
            <a:ext cx="1119187" cy="1699039"/>
          </a:xfrm>
          <a:prstGeom prst="bentConnector2">
            <a:avLst/>
          </a:prstGeom>
          <a:noFill/>
          <a:ln w="25400" cap="flat" cmpd="sng" algn="ctr">
            <a:solidFill>
              <a:schemeClr val="tx1"/>
            </a:solidFill>
            <a:prstDash val="solid"/>
            <a:round/>
            <a:headEnd type="none" w="med" len="med"/>
            <a:tailEnd type="arrow"/>
          </a:ln>
          <a:effectLst/>
        </p:spPr>
      </p:cxnSp>
      <p:sp>
        <p:nvSpPr>
          <p:cNvPr id="2" name="Title 1"/>
          <p:cNvSpPr>
            <a:spLocks noGrp="1"/>
          </p:cNvSpPr>
          <p:nvPr>
            <p:ph type="title"/>
          </p:nvPr>
        </p:nvSpPr>
        <p:spPr/>
        <p:txBody>
          <a:bodyPr/>
          <a:lstStyle/>
          <a:p>
            <a:r>
              <a:rPr lang="en-US" dirty="0" smtClean="0"/>
              <a:t>Handling page fault</a:t>
            </a:r>
            <a:endParaRPr lang="en-US" dirty="0"/>
          </a:p>
        </p:txBody>
      </p:sp>
    </p:spTree>
    <p:extLst>
      <p:ext uri="{BB962C8B-B14F-4D97-AF65-F5344CB8AC3E}">
        <p14:creationId xmlns:p14="http://schemas.microsoft.com/office/powerpoint/2010/main" val="241570208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atin typeface="Arial" charset="0"/>
                <a:ea typeface="ＭＳ Ｐゴシック" charset="0"/>
                <a:cs typeface="ＭＳ Ｐゴシック" charset="0"/>
              </a:rPr>
              <a:t>Page Table Entry</a:t>
            </a:r>
          </a:p>
        </p:txBody>
      </p:sp>
      <p:sp>
        <p:nvSpPr>
          <p:cNvPr id="29699" name="Content Placeholder 2"/>
          <p:cNvSpPr>
            <a:spLocks noGrp="1"/>
          </p:cNvSpPr>
          <p:nvPr>
            <p:ph idx="1"/>
          </p:nvPr>
        </p:nvSpPr>
        <p:spPr>
          <a:xfrm>
            <a:off x="228600" y="949325"/>
            <a:ext cx="8610600" cy="5334000"/>
          </a:xfrm>
        </p:spPr>
        <p:txBody>
          <a:bodyPr/>
          <a:lstStyle/>
          <a:p>
            <a:r>
              <a:rPr lang="en-US" sz="2700" dirty="0">
                <a:latin typeface="Arial" charset="0"/>
                <a:ea typeface="ＭＳ Ｐゴシック" charset="0"/>
                <a:cs typeface="ＭＳ Ｐゴシック" charset="0"/>
              </a:rPr>
              <a:t>Typical PTE format (depends on CPU architecture!)</a:t>
            </a:r>
          </a:p>
          <a:p>
            <a:endParaRPr lang="en-US" sz="2000" dirty="0">
              <a:latin typeface="Arial" charset="0"/>
              <a:ea typeface="ＭＳ Ｐゴシック" charset="0"/>
              <a:cs typeface="ＭＳ Ｐゴシック" charset="0"/>
            </a:endParaRPr>
          </a:p>
          <a:p>
            <a:endParaRPr lang="en-US" sz="2000" dirty="0">
              <a:latin typeface="Arial" charset="0"/>
              <a:ea typeface="ＭＳ Ｐゴシック" charset="0"/>
              <a:cs typeface="ＭＳ Ｐゴシック" charset="0"/>
            </a:endParaRPr>
          </a:p>
          <a:p>
            <a:endParaRPr lang="en-US" sz="2700" dirty="0">
              <a:latin typeface="Arial" charset="0"/>
              <a:ea typeface="ＭＳ Ｐゴシック" charset="0"/>
              <a:cs typeface="ＭＳ Ｐゴシック" charset="0"/>
            </a:endParaRPr>
          </a:p>
          <a:p>
            <a:r>
              <a:rPr lang="en-US" sz="2700" dirty="0">
                <a:latin typeface="Arial" charset="0"/>
                <a:ea typeface="ＭＳ Ｐゴシック" charset="0"/>
                <a:cs typeface="ＭＳ Ｐゴシック" charset="0"/>
              </a:rPr>
              <a:t>Various bits accessed by MMU on each page access:</a:t>
            </a:r>
          </a:p>
          <a:p>
            <a:pPr lvl="1"/>
            <a:r>
              <a:rPr lang="en-US" sz="2100" dirty="0">
                <a:solidFill>
                  <a:srgbClr val="C00000"/>
                </a:solidFill>
                <a:latin typeface="Arial" charset="0"/>
                <a:ea typeface="ＭＳ Ｐゴシック" charset="0"/>
              </a:rPr>
              <a:t>Modify bit:</a:t>
            </a:r>
            <a:r>
              <a:rPr lang="en-US" sz="2100" dirty="0">
                <a:latin typeface="Arial" charset="0"/>
                <a:ea typeface="ＭＳ Ｐゴシック" charset="0"/>
              </a:rPr>
              <a:t> Indicates whether a page is </a:t>
            </a:r>
            <a:r>
              <a:rPr lang="ja-JP" altLang="en-US" sz="2100" dirty="0">
                <a:latin typeface="Arial" charset="0"/>
                <a:ea typeface="ＭＳ Ｐゴシック" charset="0"/>
              </a:rPr>
              <a:t>“</a:t>
            </a:r>
            <a:r>
              <a:rPr lang="en-US" sz="2100" dirty="0">
                <a:latin typeface="Arial" charset="0"/>
                <a:ea typeface="ＭＳ Ｐゴシック" charset="0"/>
              </a:rPr>
              <a:t>dirty</a:t>
            </a:r>
            <a:r>
              <a:rPr lang="ja-JP" altLang="en-US" sz="2100" dirty="0">
                <a:latin typeface="Arial" charset="0"/>
                <a:ea typeface="ＭＳ Ｐゴシック" charset="0"/>
              </a:rPr>
              <a:t>”</a:t>
            </a:r>
            <a:r>
              <a:rPr lang="en-US" sz="2100" dirty="0">
                <a:latin typeface="Arial" charset="0"/>
                <a:ea typeface="ＭＳ Ｐゴシック" charset="0"/>
              </a:rPr>
              <a:t> (modified)</a:t>
            </a:r>
          </a:p>
          <a:p>
            <a:pPr lvl="1"/>
            <a:r>
              <a:rPr lang="en-US" sz="2100" dirty="0">
                <a:solidFill>
                  <a:srgbClr val="C00000"/>
                </a:solidFill>
                <a:latin typeface="Arial" charset="0"/>
                <a:ea typeface="ＭＳ Ｐゴシック" charset="0"/>
              </a:rPr>
              <a:t>Reference bit:</a:t>
            </a:r>
            <a:r>
              <a:rPr lang="en-US" sz="2100" dirty="0">
                <a:latin typeface="Arial" charset="0"/>
                <a:ea typeface="ＭＳ Ｐゴシック" charset="0"/>
              </a:rPr>
              <a:t> Indicates whether a page has been accessed (read or written)</a:t>
            </a:r>
          </a:p>
          <a:p>
            <a:pPr lvl="1"/>
            <a:r>
              <a:rPr lang="en-US" sz="2100" dirty="0">
                <a:solidFill>
                  <a:srgbClr val="C00000"/>
                </a:solidFill>
                <a:latin typeface="Arial" charset="0"/>
                <a:ea typeface="ＭＳ Ｐゴシック" charset="0"/>
              </a:rPr>
              <a:t>Valid bit:</a:t>
            </a:r>
            <a:r>
              <a:rPr lang="en-US" sz="2100" dirty="0">
                <a:latin typeface="Arial" charset="0"/>
                <a:ea typeface="ＭＳ Ｐゴシック" charset="0"/>
              </a:rPr>
              <a:t> Whether the PTE represents a real memory mapping</a:t>
            </a:r>
          </a:p>
          <a:p>
            <a:pPr lvl="1"/>
            <a:r>
              <a:rPr lang="en-US" sz="2100" dirty="0">
                <a:solidFill>
                  <a:srgbClr val="C00000"/>
                </a:solidFill>
                <a:latin typeface="Arial" charset="0"/>
                <a:ea typeface="ＭＳ Ｐゴシック" charset="0"/>
              </a:rPr>
              <a:t>Protection bits:</a:t>
            </a:r>
            <a:r>
              <a:rPr lang="en-US" sz="2100" dirty="0">
                <a:latin typeface="Arial" charset="0"/>
                <a:ea typeface="ＭＳ Ｐゴシック" charset="0"/>
              </a:rPr>
              <a:t> Specify if page is readable, writable, or executable</a:t>
            </a:r>
          </a:p>
          <a:p>
            <a:pPr lvl="1"/>
            <a:r>
              <a:rPr lang="en-US" sz="2100" dirty="0" smtClean="0">
                <a:solidFill>
                  <a:srgbClr val="C00000"/>
                </a:solidFill>
                <a:latin typeface="Arial" charset="0"/>
                <a:ea typeface="ＭＳ Ｐゴシック" charset="0"/>
              </a:rPr>
              <a:t>Physical page </a:t>
            </a:r>
            <a:r>
              <a:rPr lang="en-US" sz="2100" dirty="0">
                <a:solidFill>
                  <a:srgbClr val="C00000"/>
                </a:solidFill>
                <a:latin typeface="Arial" charset="0"/>
                <a:ea typeface="ＭＳ Ｐゴシック" charset="0"/>
              </a:rPr>
              <a:t>number:</a:t>
            </a:r>
            <a:r>
              <a:rPr lang="en-US" sz="2100" dirty="0">
                <a:latin typeface="Arial" charset="0"/>
                <a:ea typeface="ＭＳ Ｐゴシック" charset="0"/>
              </a:rPr>
              <a:t> Physical location of page in RAM</a:t>
            </a:r>
          </a:p>
          <a:p>
            <a:pPr lvl="2"/>
            <a:r>
              <a:rPr lang="en-US" sz="1700" dirty="0">
                <a:latin typeface="Arial" charset="0"/>
                <a:ea typeface="ＭＳ Ｐゴシック" charset="0"/>
              </a:rPr>
              <a:t>Why is this 20 bits wide in the above example?</a:t>
            </a:r>
          </a:p>
        </p:txBody>
      </p:sp>
      <p:sp>
        <p:nvSpPr>
          <p:cNvPr id="2970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830886B1-486E-B543-B429-77140D42D62E}" type="slidenum">
              <a:rPr lang="en-US"/>
              <a:pPr/>
              <a:t>12</a:t>
            </a:fld>
            <a:endParaRPr lang="en-US"/>
          </a:p>
        </p:txBody>
      </p:sp>
      <p:grpSp>
        <p:nvGrpSpPr>
          <p:cNvPr id="29702" name="Group 3"/>
          <p:cNvGrpSpPr>
            <a:grpSpLocks/>
          </p:cNvGrpSpPr>
          <p:nvPr/>
        </p:nvGrpSpPr>
        <p:grpSpPr bwMode="auto">
          <a:xfrm>
            <a:off x="3462338" y="1963738"/>
            <a:ext cx="5089525" cy="550862"/>
            <a:chOff x="2431" y="977"/>
            <a:chExt cx="3206" cy="347"/>
          </a:xfrm>
        </p:grpSpPr>
        <p:sp>
          <p:nvSpPr>
            <p:cNvPr id="29720" name="AutoShape 4"/>
            <p:cNvSpPr>
              <a:spLocks noChangeArrowheads="1"/>
            </p:cNvSpPr>
            <p:nvPr/>
          </p:nvSpPr>
          <p:spPr bwMode="auto">
            <a:xfrm>
              <a:off x="2431" y="977"/>
              <a:ext cx="3207" cy="348"/>
            </a:xfrm>
            <a:prstGeom prst="roundRect">
              <a:avLst>
                <a:gd name="adj" fmla="val 287"/>
              </a:avLst>
            </a:prstGeom>
            <a:solidFill>
              <a:srgbClr val="FF9966"/>
            </a:solidFill>
            <a:ln w="9360">
              <a:solidFill>
                <a:srgbClr val="000000"/>
              </a:solidFill>
              <a:miter lim="800000"/>
              <a:headEnd/>
              <a:tailEnd/>
            </a:ln>
          </p:spPr>
          <p:txBody>
            <a:bodyPr wrap="none" anchor="ctr"/>
            <a:lstStyle/>
            <a:p>
              <a:endParaRPr lang="tr-TR"/>
            </a:p>
          </p:txBody>
        </p:sp>
        <p:sp>
          <p:nvSpPr>
            <p:cNvPr id="29721" name="AutoShape 5"/>
            <p:cNvSpPr>
              <a:spLocks noChangeArrowheads="1"/>
            </p:cNvSpPr>
            <p:nvPr/>
          </p:nvSpPr>
          <p:spPr bwMode="auto">
            <a:xfrm>
              <a:off x="2431" y="977"/>
              <a:ext cx="3207" cy="348"/>
            </a:xfrm>
            <a:prstGeom prst="roundRect">
              <a:avLst>
                <a:gd name="adj" fmla="val 287"/>
              </a:avLst>
            </a:prstGeom>
            <a:solidFill>
              <a:srgbClr val="FF9966"/>
            </a:solidFill>
            <a:ln w="9360">
              <a:solidFill>
                <a:srgbClr val="000000"/>
              </a:solidFill>
              <a:miter lim="800000"/>
              <a:headEnd/>
              <a:tailEnd/>
            </a:ln>
          </p:spPr>
          <p:txBody>
            <a:bodyPr lIns="90000" tIns="46800" rIns="90000" bIns="46800" anchor="ctr"/>
            <a:lstStyle/>
            <a:p>
              <a:pPr algn="ctr">
                <a:lnSpc>
                  <a:spcPct val="112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000000"/>
                  </a:solidFill>
                  <a:latin typeface="MDW Arial" charset="0"/>
                </a:rPr>
                <a:t>p</a:t>
              </a:r>
              <a:r>
                <a:rPr lang="en-GB" dirty="0" smtClean="0">
                  <a:solidFill>
                    <a:srgbClr val="000000"/>
                  </a:solidFill>
                  <a:latin typeface="MDW Arial" charset="0"/>
                </a:rPr>
                <a:t>hysical page (frame) </a:t>
              </a:r>
              <a:r>
                <a:rPr lang="en-GB" dirty="0">
                  <a:solidFill>
                    <a:srgbClr val="000000"/>
                  </a:solidFill>
                  <a:latin typeface="MDW Arial" charset="0"/>
                </a:rPr>
                <a:t>number</a:t>
              </a:r>
            </a:p>
          </p:txBody>
        </p:sp>
      </p:grpSp>
      <p:grpSp>
        <p:nvGrpSpPr>
          <p:cNvPr id="29703" name="Group 6"/>
          <p:cNvGrpSpPr>
            <a:grpSpLocks/>
          </p:cNvGrpSpPr>
          <p:nvPr/>
        </p:nvGrpSpPr>
        <p:grpSpPr bwMode="auto">
          <a:xfrm>
            <a:off x="2243138" y="1963738"/>
            <a:ext cx="1216025" cy="550862"/>
            <a:chOff x="1663" y="977"/>
            <a:chExt cx="766" cy="347"/>
          </a:xfrm>
        </p:grpSpPr>
        <p:sp>
          <p:nvSpPr>
            <p:cNvPr id="29718" name="AutoShape 7"/>
            <p:cNvSpPr>
              <a:spLocks noChangeArrowheads="1"/>
            </p:cNvSpPr>
            <p:nvPr/>
          </p:nvSpPr>
          <p:spPr bwMode="auto">
            <a:xfrm>
              <a:off x="1663" y="977"/>
              <a:ext cx="767" cy="348"/>
            </a:xfrm>
            <a:prstGeom prst="roundRect">
              <a:avLst>
                <a:gd name="adj" fmla="val 287"/>
              </a:avLst>
            </a:prstGeom>
            <a:solidFill>
              <a:srgbClr val="C0C0C0"/>
            </a:solidFill>
            <a:ln w="9360">
              <a:solidFill>
                <a:srgbClr val="000000"/>
              </a:solidFill>
              <a:miter lim="800000"/>
              <a:headEnd/>
              <a:tailEnd/>
            </a:ln>
          </p:spPr>
          <p:txBody>
            <a:bodyPr wrap="none" anchor="ctr"/>
            <a:lstStyle/>
            <a:p>
              <a:endParaRPr lang="tr-TR"/>
            </a:p>
          </p:txBody>
        </p:sp>
        <p:sp>
          <p:nvSpPr>
            <p:cNvPr id="29719" name="AutoShape 8"/>
            <p:cNvSpPr>
              <a:spLocks noChangeArrowheads="1"/>
            </p:cNvSpPr>
            <p:nvPr/>
          </p:nvSpPr>
          <p:spPr bwMode="auto">
            <a:xfrm>
              <a:off x="1663" y="977"/>
              <a:ext cx="767" cy="348"/>
            </a:xfrm>
            <a:prstGeom prst="roundRect">
              <a:avLst>
                <a:gd name="adj" fmla="val 287"/>
              </a:avLst>
            </a:prstGeom>
            <a:solidFill>
              <a:srgbClr val="C0C0C0"/>
            </a:solidFill>
            <a:ln w="9360">
              <a:solidFill>
                <a:srgbClr val="000000"/>
              </a:solidFill>
              <a:miter lim="800000"/>
              <a:headEnd/>
              <a:tailEnd/>
            </a:ln>
          </p:spPr>
          <p:txBody>
            <a:bodyPr lIns="90000" tIns="46800" rIns="90000" bIns="46800" anchor="ctr"/>
            <a:lstStyle/>
            <a:p>
              <a:pPr algn="ctr">
                <a:lnSpc>
                  <a:spcPct val="112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MDW Arial" charset="0"/>
                </a:rPr>
                <a:t>prot</a:t>
              </a:r>
            </a:p>
          </p:txBody>
        </p:sp>
      </p:grpSp>
      <p:grpSp>
        <p:nvGrpSpPr>
          <p:cNvPr id="29704" name="Group 9"/>
          <p:cNvGrpSpPr>
            <a:grpSpLocks/>
          </p:cNvGrpSpPr>
          <p:nvPr/>
        </p:nvGrpSpPr>
        <p:grpSpPr bwMode="auto">
          <a:xfrm>
            <a:off x="1800225" y="1963738"/>
            <a:ext cx="439738" cy="550862"/>
            <a:chOff x="1384" y="977"/>
            <a:chExt cx="277" cy="347"/>
          </a:xfrm>
        </p:grpSpPr>
        <p:sp>
          <p:nvSpPr>
            <p:cNvPr id="29716" name="AutoShape 10"/>
            <p:cNvSpPr>
              <a:spLocks noChangeArrowheads="1"/>
            </p:cNvSpPr>
            <p:nvPr/>
          </p:nvSpPr>
          <p:spPr bwMode="auto">
            <a:xfrm>
              <a:off x="1384" y="977"/>
              <a:ext cx="278" cy="348"/>
            </a:xfrm>
            <a:prstGeom prst="roundRect">
              <a:avLst>
                <a:gd name="adj" fmla="val 356"/>
              </a:avLst>
            </a:prstGeom>
            <a:solidFill>
              <a:srgbClr val="E6E6FF"/>
            </a:solidFill>
            <a:ln w="9360">
              <a:solidFill>
                <a:srgbClr val="000000"/>
              </a:solidFill>
              <a:miter lim="800000"/>
              <a:headEnd/>
              <a:tailEnd/>
            </a:ln>
          </p:spPr>
          <p:txBody>
            <a:bodyPr wrap="none" anchor="ctr"/>
            <a:lstStyle/>
            <a:p>
              <a:endParaRPr lang="tr-TR"/>
            </a:p>
          </p:txBody>
        </p:sp>
        <p:sp>
          <p:nvSpPr>
            <p:cNvPr id="29717" name="AutoShape 11"/>
            <p:cNvSpPr>
              <a:spLocks noChangeArrowheads="1"/>
            </p:cNvSpPr>
            <p:nvPr/>
          </p:nvSpPr>
          <p:spPr bwMode="auto">
            <a:xfrm>
              <a:off x="1384" y="977"/>
              <a:ext cx="278" cy="348"/>
            </a:xfrm>
            <a:prstGeom prst="roundRect">
              <a:avLst>
                <a:gd name="adj" fmla="val 356"/>
              </a:avLst>
            </a:prstGeom>
            <a:solidFill>
              <a:srgbClr val="E6E6FF"/>
            </a:solidFill>
            <a:ln w="9360">
              <a:solidFill>
                <a:srgbClr val="000000"/>
              </a:solidFill>
              <a:miter lim="800000"/>
              <a:headEnd/>
              <a:tailEnd/>
            </a:ln>
          </p:spPr>
          <p:txBody>
            <a:bodyPr lIns="90000" tIns="46800" rIns="90000" bIns="46800" anchor="ctr"/>
            <a:lstStyle/>
            <a:p>
              <a:pPr algn="ctr">
                <a:lnSpc>
                  <a:spcPct val="112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MDW Arial" charset="0"/>
                </a:rPr>
                <a:t>V</a:t>
              </a:r>
            </a:p>
          </p:txBody>
        </p:sp>
      </p:grpSp>
      <p:grpSp>
        <p:nvGrpSpPr>
          <p:cNvPr id="29705" name="Group 12"/>
          <p:cNvGrpSpPr>
            <a:grpSpLocks/>
          </p:cNvGrpSpPr>
          <p:nvPr/>
        </p:nvGrpSpPr>
        <p:grpSpPr bwMode="auto">
          <a:xfrm>
            <a:off x="1358900" y="1963738"/>
            <a:ext cx="439738" cy="550862"/>
            <a:chOff x="1106" y="977"/>
            <a:chExt cx="277" cy="347"/>
          </a:xfrm>
        </p:grpSpPr>
        <p:sp>
          <p:nvSpPr>
            <p:cNvPr id="29714" name="AutoShape 13"/>
            <p:cNvSpPr>
              <a:spLocks noChangeArrowheads="1"/>
            </p:cNvSpPr>
            <p:nvPr/>
          </p:nvSpPr>
          <p:spPr bwMode="auto">
            <a:xfrm>
              <a:off x="1106" y="977"/>
              <a:ext cx="278" cy="348"/>
            </a:xfrm>
            <a:prstGeom prst="roundRect">
              <a:avLst>
                <a:gd name="adj" fmla="val 356"/>
              </a:avLst>
            </a:prstGeom>
            <a:solidFill>
              <a:srgbClr val="94BD5E"/>
            </a:solidFill>
            <a:ln w="9360">
              <a:solidFill>
                <a:srgbClr val="000000"/>
              </a:solidFill>
              <a:miter lim="800000"/>
              <a:headEnd/>
              <a:tailEnd/>
            </a:ln>
          </p:spPr>
          <p:txBody>
            <a:bodyPr wrap="none" anchor="ctr"/>
            <a:lstStyle/>
            <a:p>
              <a:endParaRPr lang="tr-TR"/>
            </a:p>
          </p:txBody>
        </p:sp>
        <p:sp>
          <p:nvSpPr>
            <p:cNvPr id="29715" name="AutoShape 14"/>
            <p:cNvSpPr>
              <a:spLocks noChangeArrowheads="1"/>
            </p:cNvSpPr>
            <p:nvPr/>
          </p:nvSpPr>
          <p:spPr bwMode="auto">
            <a:xfrm>
              <a:off x="1106" y="977"/>
              <a:ext cx="278" cy="348"/>
            </a:xfrm>
            <a:prstGeom prst="roundRect">
              <a:avLst>
                <a:gd name="adj" fmla="val 356"/>
              </a:avLst>
            </a:prstGeom>
            <a:solidFill>
              <a:srgbClr val="94BD5E"/>
            </a:solidFill>
            <a:ln w="9360">
              <a:solidFill>
                <a:srgbClr val="000000"/>
              </a:solidFill>
              <a:miter lim="800000"/>
              <a:headEnd/>
              <a:tailEnd/>
            </a:ln>
          </p:spPr>
          <p:txBody>
            <a:bodyPr lIns="90000" tIns="46800" rIns="90000" bIns="46800" anchor="ctr"/>
            <a:lstStyle/>
            <a:p>
              <a:pPr algn="ctr">
                <a:lnSpc>
                  <a:spcPct val="112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MDW Arial" charset="0"/>
                </a:rPr>
                <a:t>R</a:t>
              </a:r>
            </a:p>
          </p:txBody>
        </p:sp>
      </p:grpSp>
      <p:grpSp>
        <p:nvGrpSpPr>
          <p:cNvPr id="29706" name="Group 15"/>
          <p:cNvGrpSpPr>
            <a:grpSpLocks/>
          </p:cNvGrpSpPr>
          <p:nvPr/>
        </p:nvGrpSpPr>
        <p:grpSpPr bwMode="auto">
          <a:xfrm>
            <a:off x="914400" y="1963738"/>
            <a:ext cx="439738" cy="550862"/>
            <a:chOff x="826" y="977"/>
            <a:chExt cx="277" cy="347"/>
          </a:xfrm>
        </p:grpSpPr>
        <p:sp>
          <p:nvSpPr>
            <p:cNvPr id="29712" name="AutoShape 16"/>
            <p:cNvSpPr>
              <a:spLocks noChangeArrowheads="1"/>
            </p:cNvSpPr>
            <p:nvPr/>
          </p:nvSpPr>
          <p:spPr bwMode="auto">
            <a:xfrm>
              <a:off x="826" y="977"/>
              <a:ext cx="278" cy="348"/>
            </a:xfrm>
            <a:prstGeom prst="roundRect">
              <a:avLst>
                <a:gd name="adj" fmla="val 356"/>
              </a:avLst>
            </a:prstGeom>
            <a:solidFill>
              <a:srgbClr val="FF8080"/>
            </a:solidFill>
            <a:ln w="9360">
              <a:solidFill>
                <a:srgbClr val="000000"/>
              </a:solidFill>
              <a:miter lim="800000"/>
              <a:headEnd/>
              <a:tailEnd/>
            </a:ln>
          </p:spPr>
          <p:txBody>
            <a:bodyPr wrap="none" anchor="ctr"/>
            <a:lstStyle/>
            <a:p>
              <a:endParaRPr lang="tr-TR"/>
            </a:p>
          </p:txBody>
        </p:sp>
        <p:sp>
          <p:nvSpPr>
            <p:cNvPr id="29713" name="AutoShape 17"/>
            <p:cNvSpPr>
              <a:spLocks noChangeArrowheads="1"/>
            </p:cNvSpPr>
            <p:nvPr/>
          </p:nvSpPr>
          <p:spPr bwMode="auto">
            <a:xfrm>
              <a:off x="826" y="977"/>
              <a:ext cx="278" cy="348"/>
            </a:xfrm>
            <a:prstGeom prst="roundRect">
              <a:avLst>
                <a:gd name="adj" fmla="val 356"/>
              </a:avLst>
            </a:prstGeom>
            <a:solidFill>
              <a:srgbClr val="FF8080"/>
            </a:solidFill>
            <a:ln w="9360">
              <a:solidFill>
                <a:srgbClr val="000000"/>
              </a:solidFill>
              <a:miter lim="800000"/>
              <a:headEnd/>
              <a:tailEnd/>
            </a:ln>
          </p:spPr>
          <p:txBody>
            <a:bodyPr lIns="90000" tIns="46800" rIns="90000" bIns="46800" anchor="ctr" anchorCtr="1"/>
            <a:lstStyle/>
            <a:p>
              <a:pPr algn="ctr">
                <a:lnSpc>
                  <a:spcPct val="112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MDW Arial" charset="0"/>
                </a:rPr>
                <a:t>M</a:t>
              </a:r>
            </a:p>
          </p:txBody>
        </p:sp>
      </p:grpSp>
      <p:sp>
        <p:nvSpPr>
          <p:cNvPr id="29707" name="AutoShape 18"/>
          <p:cNvSpPr>
            <a:spLocks noChangeArrowheads="1"/>
          </p:cNvSpPr>
          <p:nvPr/>
        </p:nvSpPr>
        <p:spPr bwMode="auto">
          <a:xfrm>
            <a:off x="5840413" y="1522413"/>
            <a:ext cx="595312" cy="488950"/>
          </a:xfrm>
          <a:prstGeom prst="roundRect">
            <a:avLst>
              <a:gd name="adj" fmla="val 32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112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MDW Arial" charset="0"/>
              </a:rPr>
              <a:t>20</a:t>
            </a:r>
          </a:p>
        </p:txBody>
      </p:sp>
      <p:sp>
        <p:nvSpPr>
          <p:cNvPr id="29708" name="AutoShape 19"/>
          <p:cNvSpPr>
            <a:spLocks noChangeArrowheads="1"/>
          </p:cNvSpPr>
          <p:nvPr/>
        </p:nvSpPr>
        <p:spPr bwMode="auto">
          <a:xfrm>
            <a:off x="2686050" y="1522413"/>
            <a:ext cx="431800" cy="488950"/>
          </a:xfrm>
          <a:prstGeom prst="roundRect">
            <a:avLst>
              <a:gd name="adj" fmla="val 36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112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MDW Arial" charset="0"/>
              </a:rPr>
              <a:t>2</a:t>
            </a:r>
          </a:p>
        </p:txBody>
      </p:sp>
      <p:sp>
        <p:nvSpPr>
          <p:cNvPr id="29709" name="AutoShape 20"/>
          <p:cNvSpPr>
            <a:spLocks noChangeArrowheads="1"/>
          </p:cNvSpPr>
          <p:nvPr/>
        </p:nvSpPr>
        <p:spPr bwMode="auto">
          <a:xfrm>
            <a:off x="1800225" y="1522413"/>
            <a:ext cx="431800" cy="488950"/>
          </a:xfrm>
          <a:prstGeom prst="roundRect">
            <a:avLst>
              <a:gd name="adj" fmla="val 36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112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MDW Arial" charset="0"/>
              </a:rPr>
              <a:t>1</a:t>
            </a:r>
          </a:p>
        </p:txBody>
      </p:sp>
      <p:sp>
        <p:nvSpPr>
          <p:cNvPr id="29710" name="AutoShape 21"/>
          <p:cNvSpPr>
            <a:spLocks noChangeArrowheads="1"/>
          </p:cNvSpPr>
          <p:nvPr/>
        </p:nvSpPr>
        <p:spPr bwMode="auto">
          <a:xfrm>
            <a:off x="1358900" y="1522413"/>
            <a:ext cx="431800" cy="488950"/>
          </a:xfrm>
          <a:prstGeom prst="roundRect">
            <a:avLst>
              <a:gd name="adj" fmla="val 36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112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MDW Arial" charset="0"/>
              </a:rPr>
              <a:t>1</a:t>
            </a:r>
          </a:p>
        </p:txBody>
      </p:sp>
      <p:sp>
        <p:nvSpPr>
          <p:cNvPr id="29711" name="AutoShape 22"/>
          <p:cNvSpPr>
            <a:spLocks noChangeArrowheads="1"/>
          </p:cNvSpPr>
          <p:nvPr/>
        </p:nvSpPr>
        <p:spPr bwMode="auto">
          <a:xfrm>
            <a:off x="927100" y="1522413"/>
            <a:ext cx="431800" cy="488950"/>
          </a:xfrm>
          <a:prstGeom prst="roundRect">
            <a:avLst>
              <a:gd name="adj" fmla="val 36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94000"/>
              </a:lnSpc>
              <a:spcBef>
                <a:spcPts val="2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Arial" charset="0"/>
              </a:rPr>
              <a:t>1</a:t>
            </a:r>
          </a:p>
        </p:txBody>
      </p:sp>
    </p:spTree>
    <p:extLst>
      <p:ext uri="{BB962C8B-B14F-4D97-AF65-F5344CB8AC3E}">
        <p14:creationId xmlns:p14="http://schemas.microsoft.com/office/powerpoint/2010/main" val="2280951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with a P.T.</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954793F-A9F4-CF43-9B42-499752CA262B}" type="slidenum">
              <a:rPr lang="en-US" smtClean="0"/>
              <a:pPr/>
              <a:t>13</a:t>
            </a:fld>
            <a:endParaRPr lang="en-US"/>
          </a:p>
        </p:txBody>
      </p:sp>
      <p:sp>
        <p:nvSpPr>
          <p:cNvPr id="6" name="Rectangle 5"/>
          <p:cNvSpPr/>
          <p:nvPr/>
        </p:nvSpPr>
        <p:spPr bwMode="auto">
          <a:xfrm>
            <a:off x="3285355" y="1840467"/>
            <a:ext cx="2982362" cy="327891"/>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400" dirty="0" smtClean="0">
                <a:latin typeface="+mn-lt"/>
              </a:rPr>
              <a:t>Virtual page number (VPN)</a:t>
            </a:r>
            <a:endParaRPr lang="en-US" sz="1400" dirty="0">
              <a:latin typeface="+mn-lt"/>
            </a:endParaRPr>
          </a:p>
        </p:txBody>
      </p:sp>
      <p:sp>
        <p:nvSpPr>
          <p:cNvPr id="7" name="Rectangle 6"/>
          <p:cNvSpPr/>
          <p:nvPr/>
        </p:nvSpPr>
        <p:spPr bwMode="auto">
          <a:xfrm>
            <a:off x="6267717" y="1840468"/>
            <a:ext cx="2133600" cy="3048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400" dirty="0" smtClean="0">
                <a:latin typeface="+mn-lt"/>
              </a:rPr>
              <a:t>Virtual page offset (VPO)</a:t>
            </a:r>
            <a:endParaRPr lang="en-US" sz="1400" dirty="0">
              <a:latin typeface="+mn-lt"/>
            </a:endParaRPr>
          </a:p>
        </p:txBody>
      </p:sp>
      <p:sp>
        <p:nvSpPr>
          <p:cNvPr id="8" name="TextBox 7"/>
          <p:cNvSpPr txBox="1"/>
          <p:nvPr/>
        </p:nvSpPr>
        <p:spPr>
          <a:xfrm>
            <a:off x="3753117" y="1207070"/>
            <a:ext cx="1623201"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Virtual address</a:t>
            </a:r>
          </a:p>
        </p:txBody>
      </p:sp>
      <p:sp>
        <p:nvSpPr>
          <p:cNvPr id="9" name="TextBox 8"/>
          <p:cNvSpPr txBox="1"/>
          <p:nvPr/>
        </p:nvSpPr>
        <p:spPr>
          <a:xfrm>
            <a:off x="3753117" y="6031468"/>
            <a:ext cx="175022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Physical address</a:t>
            </a:r>
          </a:p>
        </p:txBody>
      </p:sp>
      <p:cxnSp>
        <p:nvCxnSpPr>
          <p:cNvPr id="10" name="Elbow Connector 9"/>
          <p:cNvCxnSpPr>
            <a:stCxn id="6" idx="1"/>
            <a:endCxn id="15" idx="1"/>
          </p:cNvCxnSpPr>
          <p:nvPr/>
        </p:nvCxnSpPr>
        <p:spPr bwMode="auto">
          <a:xfrm rot="10800000" flipH="1" flipV="1">
            <a:off x="3285355" y="2004412"/>
            <a:ext cx="86762" cy="1664855"/>
          </a:xfrm>
          <a:prstGeom prst="bentConnector3">
            <a:avLst>
              <a:gd name="adj1" fmla="val -414390"/>
            </a:avLst>
          </a:prstGeom>
          <a:noFill/>
          <a:ln w="25400" cap="flat" cmpd="sng" algn="ctr">
            <a:solidFill>
              <a:schemeClr val="tx1"/>
            </a:solidFill>
            <a:prstDash val="solid"/>
            <a:round/>
            <a:headEnd type="none" w="med" len="med"/>
            <a:tailEnd type="arrow"/>
          </a:ln>
          <a:effectLst/>
        </p:spPr>
      </p:cxnSp>
      <p:grpSp>
        <p:nvGrpSpPr>
          <p:cNvPr id="11" name="Group 10"/>
          <p:cNvGrpSpPr/>
          <p:nvPr/>
        </p:nvGrpSpPr>
        <p:grpSpPr>
          <a:xfrm>
            <a:off x="3272477" y="2639892"/>
            <a:ext cx="2995240" cy="1791376"/>
            <a:chOff x="3272477" y="2639892"/>
            <a:chExt cx="2995240" cy="1791376"/>
          </a:xfrm>
        </p:grpSpPr>
        <p:sp>
          <p:nvSpPr>
            <p:cNvPr id="12" name="Rectangle 11"/>
            <p:cNvSpPr/>
            <p:nvPr/>
          </p:nvSpPr>
          <p:spPr bwMode="auto">
            <a:xfrm>
              <a:off x="3753117" y="3212068"/>
              <a:ext cx="25146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3" name="Rectangle 12"/>
            <p:cNvSpPr/>
            <p:nvPr/>
          </p:nvSpPr>
          <p:spPr bwMode="auto">
            <a:xfrm>
              <a:off x="3372117" y="3212068"/>
              <a:ext cx="3810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4" name="Rectangle 13"/>
            <p:cNvSpPr/>
            <p:nvPr/>
          </p:nvSpPr>
          <p:spPr bwMode="auto">
            <a:xfrm>
              <a:off x="3753117" y="3516868"/>
              <a:ext cx="2514600" cy="304800"/>
            </a:xfrm>
            <a:prstGeom prst="rect">
              <a:avLst/>
            </a:prstGeom>
            <a:solidFill>
              <a:srgbClr val="D5F1CF"/>
            </a:solid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5" name="Rectangle 14"/>
            <p:cNvSpPr/>
            <p:nvPr/>
          </p:nvSpPr>
          <p:spPr bwMode="auto">
            <a:xfrm>
              <a:off x="3372117" y="3516868"/>
              <a:ext cx="381000" cy="304800"/>
            </a:xfrm>
            <a:prstGeom prst="rect">
              <a:avLst/>
            </a:prstGeom>
            <a:solidFill>
              <a:srgbClr val="8DBA84"/>
            </a:solid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6" name="Rectangle 15"/>
            <p:cNvSpPr/>
            <p:nvPr/>
          </p:nvSpPr>
          <p:spPr bwMode="auto">
            <a:xfrm>
              <a:off x="3753117" y="3821668"/>
              <a:ext cx="25146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7" name="Rectangle 16"/>
            <p:cNvSpPr/>
            <p:nvPr/>
          </p:nvSpPr>
          <p:spPr bwMode="auto">
            <a:xfrm>
              <a:off x="3372117" y="3821668"/>
              <a:ext cx="3810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8" name="Rectangle 17"/>
            <p:cNvSpPr/>
            <p:nvPr/>
          </p:nvSpPr>
          <p:spPr bwMode="auto">
            <a:xfrm>
              <a:off x="3753117" y="4126468"/>
              <a:ext cx="25146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9" name="Rectangle 18"/>
            <p:cNvSpPr/>
            <p:nvPr/>
          </p:nvSpPr>
          <p:spPr bwMode="auto">
            <a:xfrm>
              <a:off x="3372117" y="4126468"/>
              <a:ext cx="381000" cy="304800"/>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20" name="TextBox 19"/>
            <p:cNvSpPr txBox="1"/>
            <p:nvPr/>
          </p:nvSpPr>
          <p:spPr>
            <a:xfrm>
              <a:off x="3285355" y="2939463"/>
              <a:ext cx="554704" cy="307777"/>
            </a:xfrm>
            <a:prstGeom prst="rect">
              <a:avLst/>
            </a:prstGeom>
            <a:noFill/>
          </p:spPr>
          <p:txBody>
            <a:bodyPr wrap="none" rtlCol="0">
              <a:spAutoFit/>
            </a:bodyPr>
            <a:lstStyle/>
            <a:p>
              <a:r>
                <a:rPr lang="en-US" sz="1400" dirty="0" smtClean="0">
                  <a:latin typeface="Calibri" pitchFamily="34" charset="0"/>
                </a:rPr>
                <a:t>Valid</a:t>
              </a:r>
            </a:p>
          </p:txBody>
        </p:sp>
        <p:sp>
          <p:nvSpPr>
            <p:cNvPr id="21" name="TextBox 20"/>
            <p:cNvSpPr txBox="1"/>
            <p:nvPr/>
          </p:nvSpPr>
          <p:spPr>
            <a:xfrm>
              <a:off x="3920703" y="2940531"/>
              <a:ext cx="2270814" cy="307777"/>
            </a:xfrm>
            <a:prstGeom prst="rect">
              <a:avLst/>
            </a:prstGeom>
            <a:noFill/>
          </p:spPr>
          <p:txBody>
            <a:bodyPr wrap="none" rtlCol="0">
              <a:spAutoFit/>
            </a:bodyPr>
            <a:lstStyle/>
            <a:p>
              <a:r>
                <a:rPr lang="en-US" sz="1400" dirty="0" smtClean="0">
                  <a:latin typeface="Calibri" pitchFamily="34" charset="0"/>
                </a:rPr>
                <a:t>Physical page number (PPN)</a:t>
              </a:r>
            </a:p>
          </p:txBody>
        </p:sp>
        <p:sp>
          <p:nvSpPr>
            <p:cNvPr id="22" name="Rectangle 21"/>
            <p:cNvSpPr/>
            <p:nvPr/>
          </p:nvSpPr>
          <p:spPr>
            <a:xfrm>
              <a:off x="3272477" y="2639892"/>
              <a:ext cx="1295400" cy="369332"/>
            </a:xfrm>
            <a:prstGeom prst="rect">
              <a:avLst/>
            </a:prstGeom>
          </p:spPr>
          <p:txBody>
            <a:bodyPr wrap="square">
              <a:spAutoFit/>
            </a:bodyPr>
            <a:lstStyle/>
            <a:p>
              <a:r>
                <a:rPr lang="en-US" sz="1800" i="1" dirty="0" smtClean="0">
                  <a:solidFill>
                    <a:schemeClr val="tx1">
                      <a:lumMod val="50000"/>
                      <a:lumOff val="50000"/>
                    </a:schemeClr>
                  </a:solidFill>
                  <a:latin typeface="Calibri" pitchFamily="34" charset="0"/>
                </a:rPr>
                <a:t>Page table </a:t>
              </a:r>
            </a:p>
          </p:txBody>
        </p:sp>
      </p:grpSp>
      <p:grpSp>
        <p:nvGrpSpPr>
          <p:cNvPr id="23" name="Group 22"/>
          <p:cNvGrpSpPr/>
          <p:nvPr/>
        </p:nvGrpSpPr>
        <p:grpSpPr>
          <a:xfrm>
            <a:off x="453279" y="1633336"/>
            <a:ext cx="2918837" cy="1578731"/>
            <a:chOff x="453279" y="1633336"/>
            <a:chExt cx="2918837" cy="1578731"/>
          </a:xfrm>
        </p:grpSpPr>
        <p:sp>
          <p:nvSpPr>
            <p:cNvPr id="24" name="Rectangle 23"/>
            <p:cNvSpPr/>
            <p:nvPr/>
          </p:nvSpPr>
          <p:spPr bwMode="auto">
            <a:xfrm>
              <a:off x="453279" y="1633336"/>
              <a:ext cx="1524000" cy="719063"/>
            </a:xfrm>
            <a:prstGeom prst="rect">
              <a:avLst/>
            </a:prstGeom>
            <a:solidFill>
              <a:srgbClr val="F1C7C7"/>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400" dirty="0" smtClean="0">
                  <a:solidFill>
                    <a:srgbClr val="000000"/>
                  </a:solidFill>
                  <a:latin typeface="Calibri" pitchFamily="34" charset="0"/>
                </a:rPr>
                <a:t>Page table </a:t>
              </a:r>
              <a:br>
                <a:rPr lang="en-US" sz="1400" dirty="0" smtClean="0">
                  <a:solidFill>
                    <a:srgbClr val="000000"/>
                  </a:solidFill>
                  <a:latin typeface="Calibri" pitchFamily="34" charset="0"/>
                </a:rPr>
              </a:br>
              <a:r>
                <a:rPr lang="en-US" sz="1400" dirty="0" smtClean="0">
                  <a:solidFill>
                    <a:srgbClr val="000000"/>
                  </a:solidFill>
                  <a:latin typeface="Calibri" pitchFamily="34" charset="0"/>
                </a:rPr>
                <a:t>base register</a:t>
              </a:r>
            </a:p>
            <a:p>
              <a:pPr lvl="0" algn="ctr"/>
              <a:r>
                <a:rPr lang="en-US" sz="1400" dirty="0" smtClean="0">
                  <a:solidFill>
                    <a:srgbClr val="000000"/>
                  </a:solidFill>
                  <a:latin typeface="Calibri" pitchFamily="34" charset="0"/>
                </a:rPr>
                <a:t>(PTBR)</a:t>
              </a:r>
            </a:p>
          </p:txBody>
        </p:sp>
        <p:cxnSp>
          <p:nvCxnSpPr>
            <p:cNvPr id="25" name="Shape 39"/>
            <p:cNvCxnSpPr>
              <a:stCxn id="24" idx="2"/>
            </p:cNvCxnSpPr>
            <p:nvPr/>
          </p:nvCxnSpPr>
          <p:spPr bwMode="auto">
            <a:xfrm rot="16200000" flipH="1">
              <a:off x="1863863" y="1703814"/>
              <a:ext cx="859669" cy="2156837"/>
            </a:xfrm>
            <a:prstGeom prst="bentConnector2">
              <a:avLst/>
            </a:prstGeom>
            <a:noFill/>
            <a:ln w="25400" cap="flat" cmpd="sng" algn="ctr">
              <a:solidFill>
                <a:srgbClr val="990000"/>
              </a:solidFill>
              <a:prstDash val="solid"/>
              <a:round/>
              <a:headEnd type="none" w="med" len="med"/>
              <a:tailEnd type="arrow"/>
            </a:ln>
            <a:effectLst/>
          </p:spPr>
        </p:cxnSp>
        <p:sp>
          <p:nvSpPr>
            <p:cNvPr id="26" name="TextBox 25"/>
            <p:cNvSpPr txBox="1"/>
            <p:nvPr/>
          </p:nvSpPr>
          <p:spPr>
            <a:xfrm>
              <a:off x="1195962" y="2667000"/>
              <a:ext cx="1582484" cy="523220"/>
            </a:xfrm>
            <a:prstGeom prst="rect">
              <a:avLst/>
            </a:prstGeom>
            <a:noFill/>
          </p:spPr>
          <p:txBody>
            <a:bodyPr wrap="none" rtlCol="0">
              <a:spAutoFit/>
            </a:bodyPr>
            <a:lstStyle/>
            <a:p>
              <a:r>
                <a:rPr lang="en-US" sz="1400" dirty="0" smtClean="0">
                  <a:solidFill>
                    <a:srgbClr val="990000"/>
                  </a:solidFill>
                  <a:latin typeface="Calibri" pitchFamily="34" charset="0"/>
                </a:rPr>
                <a:t>Page table address </a:t>
              </a:r>
            </a:p>
            <a:p>
              <a:r>
                <a:rPr lang="en-US" sz="1400" dirty="0" smtClean="0">
                  <a:solidFill>
                    <a:srgbClr val="990000"/>
                  </a:solidFill>
                  <a:latin typeface="Calibri" pitchFamily="34" charset="0"/>
                </a:rPr>
                <a:t>for process</a:t>
              </a:r>
            </a:p>
          </p:txBody>
        </p:sp>
      </p:grpSp>
      <p:grpSp>
        <p:nvGrpSpPr>
          <p:cNvPr id="27" name="Group 26"/>
          <p:cNvGrpSpPr/>
          <p:nvPr/>
        </p:nvGrpSpPr>
        <p:grpSpPr>
          <a:xfrm>
            <a:off x="413195" y="3669269"/>
            <a:ext cx="3149422" cy="1441360"/>
            <a:chOff x="413195" y="3669269"/>
            <a:chExt cx="3149422" cy="1441360"/>
          </a:xfrm>
        </p:grpSpPr>
        <p:cxnSp>
          <p:nvCxnSpPr>
            <p:cNvPr id="28" name="Shape 37"/>
            <p:cNvCxnSpPr/>
            <p:nvPr/>
          </p:nvCxnSpPr>
          <p:spPr bwMode="auto">
            <a:xfrm rot="5400000">
              <a:off x="2286267" y="3459719"/>
              <a:ext cx="1066800" cy="1485900"/>
            </a:xfrm>
            <a:prstGeom prst="bentConnector2">
              <a:avLst/>
            </a:prstGeom>
            <a:noFill/>
            <a:ln w="25400" cap="flat" cmpd="sng" algn="ctr">
              <a:solidFill>
                <a:schemeClr val="tx1"/>
              </a:solidFill>
              <a:prstDash val="solid"/>
              <a:round/>
              <a:headEnd type="none" w="med" len="med"/>
              <a:tailEnd type="arrow"/>
            </a:ln>
            <a:effectLst/>
          </p:spPr>
        </p:cxnSp>
        <p:sp>
          <p:nvSpPr>
            <p:cNvPr id="29" name="TextBox 28"/>
            <p:cNvSpPr txBox="1"/>
            <p:nvPr/>
          </p:nvSpPr>
          <p:spPr>
            <a:xfrm>
              <a:off x="413195" y="4371965"/>
              <a:ext cx="1685526" cy="738664"/>
            </a:xfrm>
            <a:prstGeom prst="rect">
              <a:avLst/>
            </a:prstGeom>
            <a:noFill/>
          </p:spPr>
          <p:txBody>
            <a:bodyPr wrap="none" rtlCol="0">
              <a:spAutoFit/>
            </a:bodyPr>
            <a:lstStyle/>
            <a:p>
              <a:pPr algn="r"/>
              <a:r>
                <a:rPr lang="en-US" sz="1400" dirty="0" smtClean="0">
                  <a:latin typeface="Calibri" pitchFamily="34" charset="0"/>
                </a:rPr>
                <a:t>Valid bit = 0:</a:t>
              </a:r>
            </a:p>
            <a:p>
              <a:pPr algn="r"/>
              <a:r>
                <a:rPr lang="en-US" sz="1400" dirty="0" smtClean="0">
                  <a:latin typeface="Calibri" pitchFamily="34" charset="0"/>
                </a:rPr>
                <a:t>page not in memory</a:t>
              </a:r>
            </a:p>
            <a:p>
              <a:pPr algn="r"/>
              <a:r>
                <a:rPr lang="en-US" sz="1400" dirty="0" smtClean="0">
                  <a:latin typeface="Calibri" pitchFamily="34" charset="0"/>
                </a:rPr>
                <a:t>(page fault)</a:t>
              </a:r>
            </a:p>
          </p:txBody>
        </p:sp>
      </p:grpSp>
      <p:sp>
        <p:nvSpPr>
          <p:cNvPr id="30" name="TextBox 29"/>
          <p:cNvSpPr txBox="1"/>
          <p:nvPr/>
        </p:nvSpPr>
        <p:spPr>
          <a:xfrm>
            <a:off x="8229600" y="1551801"/>
            <a:ext cx="298604" cy="276999"/>
          </a:xfrm>
          <a:prstGeom prst="rect">
            <a:avLst/>
          </a:prstGeom>
          <a:noFill/>
        </p:spPr>
        <p:txBody>
          <a:bodyPr wrap="none" rtlCol="0">
            <a:spAutoFit/>
          </a:bodyPr>
          <a:lstStyle/>
          <a:p>
            <a:r>
              <a:rPr lang="en-US" sz="1200" i="1" dirty="0" smtClean="0">
                <a:latin typeface="Calibri" pitchFamily="34" charset="0"/>
              </a:rPr>
              <a:t>0</a:t>
            </a:r>
          </a:p>
        </p:txBody>
      </p:sp>
      <p:sp>
        <p:nvSpPr>
          <p:cNvPr id="31" name="TextBox 30"/>
          <p:cNvSpPr txBox="1"/>
          <p:nvPr/>
        </p:nvSpPr>
        <p:spPr>
          <a:xfrm>
            <a:off x="6237045" y="1551801"/>
            <a:ext cx="426945" cy="276999"/>
          </a:xfrm>
          <a:prstGeom prst="rect">
            <a:avLst/>
          </a:prstGeom>
          <a:noFill/>
        </p:spPr>
        <p:txBody>
          <a:bodyPr wrap="none" rtlCol="0">
            <a:spAutoFit/>
          </a:bodyPr>
          <a:lstStyle/>
          <a:p>
            <a:r>
              <a:rPr lang="en-US" sz="1200" i="1" dirty="0" smtClean="0">
                <a:latin typeface="Calibri" pitchFamily="34" charset="0"/>
              </a:rPr>
              <a:t>p-1</a:t>
            </a:r>
          </a:p>
        </p:txBody>
      </p:sp>
      <p:sp>
        <p:nvSpPr>
          <p:cNvPr id="32" name="TextBox 31"/>
          <p:cNvSpPr txBox="1"/>
          <p:nvPr/>
        </p:nvSpPr>
        <p:spPr>
          <a:xfrm>
            <a:off x="6057354" y="1551801"/>
            <a:ext cx="301835" cy="276999"/>
          </a:xfrm>
          <a:prstGeom prst="rect">
            <a:avLst/>
          </a:prstGeom>
          <a:noFill/>
        </p:spPr>
        <p:txBody>
          <a:bodyPr wrap="none" rtlCol="0">
            <a:spAutoFit/>
          </a:bodyPr>
          <a:lstStyle/>
          <a:p>
            <a:r>
              <a:rPr lang="en-US" sz="1200" i="1" dirty="0" err="1" smtClean="0">
                <a:latin typeface="Calibri" pitchFamily="34" charset="0"/>
              </a:rPr>
              <a:t>p</a:t>
            </a:r>
            <a:endParaRPr lang="en-US" sz="1200" i="1" dirty="0" smtClean="0">
              <a:latin typeface="Calibri" pitchFamily="34" charset="0"/>
            </a:endParaRPr>
          </a:p>
        </p:txBody>
      </p:sp>
      <p:sp>
        <p:nvSpPr>
          <p:cNvPr id="33" name="TextBox 32"/>
          <p:cNvSpPr txBox="1"/>
          <p:nvPr/>
        </p:nvSpPr>
        <p:spPr>
          <a:xfrm>
            <a:off x="3272477" y="1551801"/>
            <a:ext cx="426870" cy="276999"/>
          </a:xfrm>
          <a:prstGeom prst="rect">
            <a:avLst/>
          </a:prstGeom>
          <a:noFill/>
        </p:spPr>
        <p:txBody>
          <a:bodyPr wrap="none" rtlCol="0">
            <a:spAutoFit/>
          </a:bodyPr>
          <a:lstStyle/>
          <a:p>
            <a:r>
              <a:rPr lang="en-US" sz="1200" i="1" dirty="0" smtClean="0">
                <a:latin typeface="Calibri" pitchFamily="34" charset="0"/>
              </a:rPr>
              <a:t>n-1</a:t>
            </a:r>
          </a:p>
        </p:txBody>
      </p:sp>
      <p:grpSp>
        <p:nvGrpSpPr>
          <p:cNvPr id="34" name="Group 33"/>
          <p:cNvGrpSpPr/>
          <p:nvPr/>
        </p:nvGrpSpPr>
        <p:grpSpPr>
          <a:xfrm>
            <a:off x="6243241" y="2146062"/>
            <a:ext cx="2291159" cy="3885406"/>
            <a:chOff x="6243241" y="2146062"/>
            <a:chExt cx="2291159" cy="3885406"/>
          </a:xfrm>
        </p:grpSpPr>
        <p:sp>
          <p:nvSpPr>
            <p:cNvPr id="35" name="Rectangle 34"/>
            <p:cNvSpPr/>
            <p:nvPr/>
          </p:nvSpPr>
          <p:spPr bwMode="auto">
            <a:xfrm>
              <a:off x="6267717" y="5726668"/>
              <a:ext cx="2133600" cy="304800"/>
            </a:xfrm>
            <a:prstGeom prst="rect">
              <a:avLst/>
            </a:prstGeom>
            <a:solidFill>
              <a:schemeClr val="accent2">
                <a:lumMod val="20000"/>
                <a:lumOff val="8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400" dirty="0" smtClean="0">
                  <a:latin typeface="+mn-lt"/>
                </a:rPr>
                <a:t>Physical page offset (PPO)</a:t>
              </a:r>
            </a:p>
          </p:txBody>
        </p:sp>
        <p:cxnSp>
          <p:nvCxnSpPr>
            <p:cNvPr id="36" name="Straight Arrow Connector 35"/>
            <p:cNvCxnSpPr>
              <a:stCxn id="7" idx="2"/>
              <a:endCxn id="35" idx="0"/>
            </p:cNvCxnSpPr>
            <p:nvPr/>
          </p:nvCxnSpPr>
          <p:spPr bwMode="auto">
            <a:xfrm rot="5400000">
              <a:off x="5543817" y="3935968"/>
              <a:ext cx="3581400" cy="1588"/>
            </a:xfrm>
            <a:prstGeom prst="straightConnector1">
              <a:avLst/>
            </a:prstGeom>
            <a:noFill/>
            <a:ln w="25400" cap="flat" cmpd="sng" algn="ctr">
              <a:solidFill>
                <a:schemeClr val="tx1"/>
              </a:solidFill>
              <a:prstDash val="solid"/>
              <a:round/>
              <a:headEnd type="none" w="med" len="med"/>
              <a:tailEnd type="arrow"/>
            </a:ln>
            <a:effectLst/>
          </p:spPr>
        </p:cxnSp>
        <p:sp>
          <p:nvSpPr>
            <p:cNvPr id="37" name="TextBox 36"/>
            <p:cNvSpPr txBox="1"/>
            <p:nvPr/>
          </p:nvSpPr>
          <p:spPr>
            <a:xfrm>
              <a:off x="8235796" y="5450463"/>
              <a:ext cx="298604" cy="276999"/>
            </a:xfrm>
            <a:prstGeom prst="rect">
              <a:avLst/>
            </a:prstGeom>
            <a:noFill/>
          </p:spPr>
          <p:txBody>
            <a:bodyPr wrap="none" rtlCol="0">
              <a:spAutoFit/>
            </a:bodyPr>
            <a:lstStyle/>
            <a:p>
              <a:r>
                <a:rPr lang="en-US" sz="1200" i="1" dirty="0" smtClean="0">
                  <a:latin typeface="Calibri" pitchFamily="34" charset="0"/>
                </a:rPr>
                <a:t>0</a:t>
              </a:r>
            </a:p>
          </p:txBody>
        </p:sp>
        <p:sp>
          <p:nvSpPr>
            <p:cNvPr id="38" name="TextBox 37"/>
            <p:cNvSpPr txBox="1"/>
            <p:nvPr/>
          </p:nvSpPr>
          <p:spPr>
            <a:xfrm>
              <a:off x="6243241" y="5450463"/>
              <a:ext cx="426945" cy="276999"/>
            </a:xfrm>
            <a:prstGeom prst="rect">
              <a:avLst/>
            </a:prstGeom>
            <a:noFill/>
          </p:spPr>
          <p:txBody>
            <a:bodyPr wrap="none" rtlCol="0">
              <a:spAutoFit/>
            </a:bodyPr>
            <a:lstStyle/>
            <a:p>
              <a:r>
                <a:rPr lang="en-US" sz="1200" i="1" dirty="0" smtClean="0">
                  <a:latin typeface="Calibri" pitchFamily="34" charset="0"/>
                </a:rPr>
                <a:t>p-1</a:t>
              </a:r>
            </a:p>
          </p:txBody>
        </p:sp>
      </p:grpSp>
      <p:grpSp>
        <p:nvGrpSpPr>
          <p:cNvPr id="39" name="Group 38"/>
          <p:cNvGrpSpPr/>
          <p:nvPr/>
        </p:nvGrpSpPr>
        <p:grpSpPr>
          <a:xfrm>
            <a:off x="3718528" y="3658394"/>
            <a:ext cx="2606072" cy="2373074"/>
            <a:chOff x="3718528" y="3658394"/>
            <a:chExt cx="2606072" cy="2373074"/>
          </a:xfrm>
        </p:grpSpPr>
        <p:sp>
          <p:nvSpPr>
            <p:cNvPr id="40" name="Rectangle 39"/>
            <p:cNvSpPr/>
            <p:nvPr/>
          </p:nvSpPr>
          <p:spPr bwMode="auto">
            <a:xfrm>
              <a:off x="3753117" y="5726668"/>
              <a:ext cx="2514600" cy="304800"/>
            </a:xfrm>
            <a:prstGeom prst="rect">
              <a:avLst/>
            </a:prstGeom>
            <a:solidFill>
              <a:srgbClr val="D5F1CF"/>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400" dirty="0" smtClean="0">
                  <a:solidFill>
                    <a:srgbClr val="000000"/>
                  </a:solidFill>
                  <a:latin typeface="Calibri" pitchFamily="34" charset="0"/>
                </a:rPr>
                <a:t>Physical page number (PPN)</a:t>
              </a:r>
            </a:p>
          </p:txBody>
        </p:sp>
        <p:cxnSp>
          <p:nvCxnSpPr>
            <p:cNvPr id="41" name="Straight Arrow Connector 40"/>
            <p:cNvCxnSpPr/>
            <p:nvPr/>
          </p:nvCxnSpPr>
          <p:spPr bwMode="auto">
            <a:xfrm rot="5400000">
              <a:off x="3976677" y="4692134"/>
              <a:ext cx="2069068" cy="1588"/>
            </a:xfrm>
            <a:prstGeom prst="straightConnector1">
              <a:avLst/>
            </a:prstGeom>
            <a:noFill/>
            <a:ln w="25400" cap="flat" cmpd="sng" algn="ctr">
              <a:solidFill>
                <a:schemeClr val="tx1"/>
              </a:solidFill>
              <a:prstDash val="solid"/>
              <a:round/>
              <a:headEnd type="none" w="med" len="med"/>
              <a:tailEnd type="arrow"/>
            </a:ln>
            <a:effectLst/>
          </p:spPr>
        </p:cxnSp>
        <p:sp>
          <p:nvSpPr>
            <p:cNvPr id="42" name="TextBox 41"/>
            <p:cNvSpPr txBox="1"/>
            <p:nvPr/>
          </p:nvSpPr>
          <p:spPr>
            <a:xfrm>
              <a:off x="6022765" y="5450463"/>
              <a:ext cx="301835" cy="276999"/>
            </a:xfrm>
            <a:prstGeom prst="rect">
              <a:avLst/>
            </a:prstGeom>
            <a:noFill/>
          </p:spPr>
          <p:txBody>
            <a:bodyPr wrap="none" rtlCol="0">
              <a:spAutoFit/>
            </a:bodyPr>
            <a:lstStyle/>
            <a:p>
              <a:r>
                <a:rPr lang="en-US" sz="1200" i="1" dirty="0" err="1" smtClean="0">
                  <a:latin typeface="Calibri" pitchFamily="34" charset="0"/>
                </a:rPr>
                <a:t>p</a:t>
              </a:r>
              <a:endParaRPr lang="en-US" sz="1200" i="1" dirty="0" smtClean="0">
                <a:latin typeface="Calibri" pitchFamily="34" charset="0"/>
              </a:endParaRPr>
            </a:p>
          </p:txBody>
        </p:sp>
        <p:sp>
          <p:nvSpPr>
            <p:cNvPr id="43" name="TextBox 42"/>
            <p:cNvSpPr txBox="1"/>
            <p:nvPr/>
          </p:nvSpPr>
          <p:spPr>
            <a:xfrm>
              <a:off x="3718528" y="5450463"/>
              <a:ext cx="469399" cy="276999"/>
            </a:xfrm>
            <a:prstGeom prst="rect">
              <a:avLst/>
            </a:prstGeom>
            <a:noFill/>
          </p:spPr>
          <p:txBody>
            <a:bodyPr wrap="none" rtlCol="0">
              <a:spAutoFit/>
            </a:bodyPr>
            <a:lstStyle/>
            <a:p>
              <a:r>
                <a:rPr lang="en-US" sz="1200" i="1" dirty="0" smtClean="0">
                  <a:latin typeface="Calibri" pitchFamily="34" charset="0"/>
                </a:rPr>
                <a:t>m-1</a:t>
              </a:r>
            </a:p>
          </p:txBody>
        </p:sp>
      </p:grpSp>
    </p:spTree>
    <p:extLst>
      <p:ext uri="{BB962C8B-B14F-4D97-AF65-F5344CB8AC3E}">
        <p14:creationId xmlns:p14="http://schemas.microsoft.com/office/powerpoint/2010/main" val="1459563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ssolve">
                                      <p:cBhvr>
                                        <p:cTn id="3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84985" y="1572895"/>
            <a:ext cx="3749615" cy="1677442"/>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8" name="Rectangle 2"/>
          <p:cNvSpPr>
            <a:spLocks noGrp="1" noChangeArrowheads="1"/>
          </p:cNvSpPr>
          <p:nvPr>
            <p:ph type="body" idx="1"/>
          </p:nvPr>
        </p:nvSpPr>
        <p:spPr>
          <a:xfrm>
            <a:off x="457200" y="4419600"/>
            <a:ext cx="6781800" cy="2057400"/>
          </a:xfrm>
          <a:ln/>
        </p:spPr>
        <p:txBody>
          <a:bodyPr/>
          <a:lstStyle/>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1) Processor sends virtual address to MMU </a:t>
            </a:r>
          </a:p>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2-3) MMU fetches PTE from page table in memory</a:t>
            </a:r>
          </a:p>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4) MMU sends physical address to cache/memory</a:t>
            </a:r>
          </a:p>
          <a:p>
            <a:pPr>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5) Cache/memory sends data word to processor</a:t>
            </a:r>
            <a:endParaRPr lang="en-GB" sz="2000" b="0" dirty="0"/>
          </a:p>
        </p:txBody>
      </p:sp>
      <p:sp>
        <p:nvSpPr>
          <p:cNvPr id="9226" name="Rectangle 10"/>
          <p:cNvSpPr>
            <a:spLocks noChangeArrowheads="1"/>
          </p:cNvSpPr>
          <p:nvPr/>
        </p:nvSpPr>
        <p:spPr bwMode="auto">
          <a:xfrm>
            <a:off x="3963987" y="1809754"/>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3" name="Rectangle 17"/>
          <p:cNvSpPr>
            <a:spLocks noChangeArrowheads="1"/>
          </p:cNvSpPr>
          <p:nvPr/>
        </p:nvSpPr>
        <p:spPr bwMode="auto">
          <a:xfrm>
            <a:off x="6553200" y="1524728"/>
            <a:ext cx="914400" cy="2284410"/>
          </a:xfrm>
          <a:prstGeom prst="rect">
            <a:avLst/>
          </a:prstGeom>
          <a:solidFill>
            <a:schemeClr val="bg1">
              <a:lumMod val="95000"/>
            </a:schemeClr>
          </a:solidFill>
          <a:ln w="19080">
            <a:solidFill>
              <a:schemeClr val="tx1"/>
            </a:solidFill>
            <a:miter lim="800000"/>
            <a:headEnd/>
            <a:tailEnd/>
          </a:ln>
          <a:effectLst/>
        </p:spPr>
        <p:txBody>
          <a:bodyPr wrap="none" anchor="ctr"/>
          <a:lstStyle/>
          <a:p>
            <a:r>
              <a:rPr lang="en-US" sz="1600" dirty="0" smtClean="0">
                <a:latin typeface="Calibri" pitchFamily="34" charset="0"/>
              </a:rPr>
              <a:t>Cache/</a:t>
            </a:r>
          </a:p>
          <a:p>
            <a:r>
              <a:rPr lang="en-US" sz="1600" dirty="0" smtClean="0">
                <a:latin typeface="Calibri" pitchFamily="34" charset="0"/>
              </a:rPr>
              <a:t>Memory</a:t>
            </a:r>
            <a:endParaRPr lang="en-US" sz="1600" dirty="0">
              <a:latin typeface="Calibri" pitchFamily="34" charset="0"/>
            </a:endParaRPr>
          </a:p>
        </p:txBody>
      </p:sp>
      <p:sp>
        <p:nvSpPr>
          <p:cNvPr id="9225" name="Text Box 9"/>
          <p:cNvSpPr txBox="1">
            <a:spLocks noChangeArrowheads="1"/>
          </p:cNvSpPr>
          <p:nvPr/>
        </p:nvSpPr>
        <p:spPr bwMode="auto">
          <a:xfrm>
            <a:off x="5606298" y="2631411"/>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PA</a:t>
            </a:r>
            <a:endParaRPr lang="en-GB" sz="1400" dirty="0">
              <a:latin typeface="Calibri" pitchFamily="34" charset="0"/>
            </a:endParaRPr>
          </a:p>
        </p:txBody>
      </p:sp>
      <p:sp>
        <p:nvSpPr>
          <p:cNvPr id="9248" name="Text Box 32"/>
          <p:cNvSpPr txBox="1">
            <a:spLocks noChangeArrowheads="1"/>
          </p:cNvSpPr>
          <p:nvPr/>
        </p:nvSpPr>
        <p:spPr bwMode="auto">
          <a:xfrm>
            <a:off x="3887787" y="3580538"/>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Data</a:t>
            </a:r>
            <a:endParaRPr lang="en-GB" sz="1400" dirty="0">
              <a:latin typeface="Calibri" pitchFamily="34" charset="0"/>
            </a:endParaRPr>
          </a:p>
        </p:txBody>
      </p:sp>
      <p:cxnSp>
        <p:nvCxnSpPr>
          <p:cNvPr id="40" name="Straight Arrow Connector 39"/>
          <p:cNvCxnSpPr/>
          <p:nvPr/>
        </p:nvCxnSpPr>
        <p:spPr bwMode="auto">
          <a:xfrm flipV="1">
            <a:off x="5030787" y="2884270"/>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1525587" y="2162233"/>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592387" y="2424364"/>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049587" y="2157277"/>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endParaRPr lang="en-GB" sz="1400" dirty="0">
              <a:latin typeface="Calibri" pitchFamily="34" charset="0"/>
            </a:endParaRPr>
          </a:p>
        </p:txBody>
      </p:sp>
      <p:sp>
        <p:nvSpPr>
          <p:cNvPr id="45" name="TextBox 44"/>
          <p:cNvSpPr txBox="1"/>
          <p:nvPr/>
        </p:nvSpPr>
        <p:spPr>
          <a:xfrm>
            <a:off x="1390151" y="1577141"/>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
        <p:nvSpPr>
          <p:cNvPr id="43" name="Text Box 9"/>
          <p:cNvSpPr txBox="1">
            <a:spLocks noChangeArrowheads="1"/>
          </p:cNvSpPr>
          <p:nvPr/>
        </p:nvSpPr>
        <p:spPr bwMode="auto">
          <a:xfrm>
            <a:off x="5513388" y="1717011"/>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a:t>
            </a:r>
            <a:endParaRPr lang="en-GB" sz="1400" dirty="0">
              <a:latin typeface="Calibri" pitchFamily="34" charset="0"/>
            </a:endParaRPr>
          </a:p>
        </p:txBody>
      </p:sp>
      <p:cxnSp>
        <p:nvCxnSpPr>
          <p:cNvPr id="46" name="Straight Arrow Connector 45"/>
          <p:cNvCxnSpPr/>
          <p:nvPr/>
        </p:nvCxnSpPr>
        <p:spPr bwMode="auto">
          <a:xfrm flipV="1">
            <a:off x="5030787" y="1969870"/>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47" name="Text Box 9"/>
          <p:cNvSpPr txBox="1">
            <a:spLocks noChangeArrowheads="1"/>
          </p:cNvSpPr>
          <p:nvPr/>
        </p:nvSpPr>
        <p:spPr bwMode="auto">
          <a:xfrm>
            <a:off x="5566800" y="2021811"/>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t>
            </a:r>
            <a:endParaRPr lang="en-GB" sz="1400" dirty="0">
              <a:latin typeface="Calibri" pitchFamily="34" charset="0"/>
            </a:endParaRPr>
          </a:p>
        </p:txBody>
      </p:sp>
      <p:cxnSp>
        <p:nvCxnSpPr>
          <p:cNvPr id="48" name="Straight Arrow Connector 47"/>
          <p:cNvCxnSpPr/>
          <p:nvPr/>
        </p:nvCxnSpPr>
        <p:spPr bwMode="auto">
          <a:xfrm flipH="1" flipV="1">
            <a:off x="5030787" y="2274670"/>
            <a:ext cx="15224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0" name="Shape 49"/>
          <p:cNvCxnSpPr>
            <a:endCxn id="37" idx="2"/>
          </p:cNvCxnSpPr>
          <p:nvPr/>
        </p:nvCxnSpPr>
        <p:spPr bwMode="auto">
          <a:xfrm rot="10800000">
            <a:off x="2058988" y="2695634"/>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107266" y="1921934"/>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5656358" y="1469495"/>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3" name="Oval 19"/>
          <p:cNvSpPr>
            <a:spLocks noChangeArrowheads="1"/>
          </p:cNvSpPr>
          <p:nvPr/>
        </p:nvSpPr>
        <p:spPr bwMode="auto">
          <a:xfrm>
            <a:off x="5656358" y="2324630"/>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
        <p:nvSpPr>
          <p:cNvPr id="54" name="Oval 20"/>
          <p:cNvSpPr>
            <a:spLocks noChangeArrowheads="1"/>
          </p:cNvSpPr>
          <p:nvPr/>
        </p:nvSpPr>
        <p:spPr bwMode="auto">
          <a:xfrm>
            <a:off x="5656358" y="2951163"/>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56" name="Oval 21"/>
          <p:cNvSpPr>
            <a:spLocks noChangeArrowheads="1"/>
          </p:cNvSpPr>
          <p:nvPr/>
        </p:nvSpPr>
        <p:spPr bwMode="auto">
          <a:xfrm>
            <a:off x="4021666" y="3865564"/>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2" name="Title 1"/>
          <p:cNvSpPr>
            <a:spLocks noGrp="1"/>
          </p:cNvSpPr>
          <p:nvPr>
            <p:ph type="title"/>
          </p:nvPr>
        </p:nvSpPr>
        <p:spPr/>
        <p:txBody>
          <a:bodyPr/>
          <a:lstStyle/>
          <a:p>
            <a:r>
              <a:rPr lang="en-US" dirty="0" smtClean="0"/>
              <a:t>Address translation: page hit</a:t>
            </a:r>
            <a:endParaRPr lang="en-US" dirty="0"/>
          </a:p>
        </p:txBody>
      </p:sp>
    </p:spTree>
    <p:extLst>
      <p:ext uri="{BB962C8B-B14F-4D97-AF65-F5344CB8AC3E}">
        <p14:creationId xmlns:p14="http://schemas.microsoft.com/office/powerpoint/2010/main" val="147413485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48" grpId="0"/>
      <p:bldP spid="43" grpId="0"/>
      <p:bldP spid="47" grpId="0"/>
      <p:bldP spid="52" grpId="0" animBg="1"/>
      <p:bldP spid="53" grpId="0" animBg="1"/>
      <p:bldP spid="54"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609600" y="2237000"/>
            <a:ext cx="3749615" cy="1677442"/>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8" name="Rectangle 2"/>
          <p:cNvSpPr>
            <a:spLocks noGrp="1" noChangeArrowheads="1"/>
          </p:cNvSpPr>
          <p:nvPr>
            <p:ph type="body" idx="1"/>
          </p:nvPr>
        </p:nvSpPr>
        <p:spPr>
          <a:xfrm>
            <a:off x="457200" y="4495800"/>
            <a:ext cx="8001000" cy="2057400"/>
          </a:xfrm>
          <a:ln/>
        </p:spPr>
        <p:txBody>
          <a:bodyPr/>
          <a:lstStyle/>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1) Processor sends virtual address to MMU </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2-3) MMU fetches PTE from page table in memory</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4) Valid bit is zero, so MMU triggers page fault exception</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5) Handler identifies victim (and, if dirty, pages it out to disk)</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6) Handler pages in new page and updates PTE in memory</a:t>
            </a:r>
          </a:p>
          <a:p>
            <a:pPr>
              <a:lnSpc>
                <a:spcPct val="73000"/>
              </a:lnSpc>
              <a:spcBef>
                <a:spcPts val="1250"/>
              </a:spcBef>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7) Handler returns to original process, restarting faulting instruction</a:t>
            </a:r>
            <a:endParaRPr lang="en-GB" sz="2000" b="0" dirty="0"/>
          </a:p>
        </p:txBody>
      </p:sp>
      <p:sp>
        <p:nvSpPr>
          <p:cNvPr id="9226" name="Rectangle 10"/>
          <p:cNvSpPr>
            <a:spLocks noChangeArrowheads="1"/>
          </p:cNvSpPr>
          <p:nvPr/>
        </p:nvSpPr>
        <p:spPr bwMode="auto">
          <a:xfrm>
            <a:off x="3188602" y="2473859"/>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3" name="Rectangle 17"/>
          <p:cNvSpPr>
            <a:spLocks noChangeArrowheads="1"/>
          </p:cNvSpPr>
          <p:nvPr/>
        </p:nvSpPr>
        <p:spPr bwMode="auto">
          <a:xfrm>
            <a:off x="5777815" y="2188833"/>
            <a:ext cx="914400" cy="1925967"/>
          </a:xfrm>
          <a:prstGeom prst="rect">
            <a:avLst/>
          </a:prstGeom>
          <a:solidFill>
            <a:srgbClr val="F5F5F5"/>
          </a:solidFill>
          <a:ln w="19080">
            <a:solidFill>
              <a:schemeClr val="tx1"/>
            </a:solidFill>
            <a:miter lim="800000"/>
            <a:headEnd/>
            <a:tailEnd/>
          </a:ln>
          <a:effectLst/>
        </p:spPr>
        <p:txBody>
          <a:bodyPr wrap="none" anchor="ctr"/>
          <a:lstStyle/>
          <a:p>
            <a:r>
              <a:rPr lang="en-US" sz="1600" dirty="0" smtClean="0">
                <a:latin typeface="Calibri" pitchFamily="34" charset="0"/>
              </a:rPr>
              <a:t>Cache/</a:t>
            </a:r>
          </a:p>
          <a:p>
            <a:r>
              <a:rPr lang="en-US" sz="1600" dirty="0" smtClean="0">
                <a:latin typeface="Calibri" pitchFamily="34" charset="0"/>
              </a:rPr>
              <a:t>Memory</a:t>
            </a:r>
            <a:endParaRPr lang="en-US" sz="1600" dirty="0">
              <a:latin typeface="Calibri" pitchFamily="34" charset="0"/>
            </a:endParaRPr>
          </a:p>
        </p:txBody>
      </p:sp>
      <p:sp>
        <p:nvSpPr>
          <p:cNvPr id="37" name="Rectangle 10"/>
          <p:cNvSpPr>
            <a:spLocks noChangeArrowheads="1"/>
          </p:cNvSpPr>
          <p:nvPr/>
        </p:nvSpPr>
        <p:spPr bwMode="auto">
          <a:xfrm>
            <a:off x="750202" y="282633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1817002" y="308846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2274202" y="2829849"/>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endParaRPr lang="en-GB" sz="1400" dirty="0">
              <a:latin typeface="Calibri" pitchFamily="34" charset="0"/>
            </a:endParaRPr>
          </a:p>
        </p:txBody>
      </p:sp>
      <p:sp>
        <p:nvSpPr>
          <p:cNvPr id="45" name="TextBox 44"/>
          <p:cNvSpPr txBox="1"/>
          <p:nvPr/>
        </p:nvSpPr>
        <p:spPr>
          <a:xfrm>
            <a:off x="614766" y="2241246"/>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
        <p:nvSpPr>
          <p:cNvPr id="43" name="Text Box 9"/>
          <p:cNvSpPr txBox="1">
            <a:spLocks noChangeArrowheads="1"/>
          </p:cNvSpPr>
          <p:nvPr/>
        </p:nvSpPr>
        <p:spPr bwMode="auto">
          <a:xfrm>
            <a:off x="4738003" y="2394344"/>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a:t>
            </a:r>
            <a:endParaRPr lang="en-GB" sz="1400" dirty="0">
              <a:latin typeface="Calibri" pitchFamily="34" charset="0"/>
            </a:endParaRPr>
          </a:p>
        </p:txBody>
      </p:sp>
      <p:cxnSp>
        <p:nvCxnSpPr>
          <p:cNvPr id="46" name="Straight Arrow Connector 45"/>
          <p:cNvCxnSpPr/>
          <p:nvPr/>
        </p:nvCxnSpPr>
        <p:spPr bwMode="auto">
          <a:xfrm flipV="1">
            <a:off x="4255402" y="2647203"/>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47" name="Text Box 9"/>
          <p:cNvSpPr txBox="1">
            <a:spLocks noChangeArrowheads="1"/>
          </p:cNvSpPr>
          <p:nvPr/>
        </p:nvSpPr>
        <p:spPr bwMode="auto">
          <a:xfrm>
            <a:off x="4791415" y="2835472"/>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t>
            </a:r>
            <a:endParaRPr lang="en-GB" sz="1400" dirty="0">
              <a:latin typeface="Calibri" pitchFamily="34" charset="0"/>
            </a:endParaRPr>
          </a:p>
        </p:txBody>
      </p:sp>
      <p:cxnSp>
        <p:nvCxnSpPr>
          <p:cNvPr id="48" name="Straight Arrow Connector 47"/>
          <p:cNvCxnSpPr/>
          <p:nvPr/>
        </p:nvCxnSpPr>
        <p:spPr bwMode="auto">
          <a:xfrm flipH="1" flipV="1">
            <a:off x="4255402" y="3104403"/>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2330387" y="2594506"/>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4880973" y="2146828"/>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3" name="Oval 19"/>
          <p:cNvSpPr>
            <a:spLocks noChangeArrowheads="1"/>
          </p:cNvSpPr>
          <p:nvPr/>
        </p:nvSpPr>
        <p:spPr bwMode="auto">
          <a:xfrm>
            <a:off x="4880973" y="3154363"/>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
        <p:nvSpPr>
          <p:cNvPr id="54" name="Oval 20"/>
          <p:cNvSpPr>
            <a:spLocks noChangeArrowheads="1"/>
          </p:cNvSpPr>
          <p:nvPr/>
        </p:nvSpPr>
        <p:spPr bwMode="auto">
          <a:xfrm>
            <a:off x="4563533" y="155416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56" name="Oval 21"/>
          <p:cNvSpPr>
            <a:spLocks noChangeArrowheads="1"/>
          </p:cNvSpPr>
          <p:nvPr/>
        </p:nvSpPr>
        <p:spPr bwMode="auto">
          <a:xfrm>
            <a:off x="7192962" y="2700868"/>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24" name="Rectangle 17"/>
          <p:cNvSpPr>
            <a:spLocks noChangeArrowheads="1"/>
          </p:cNvSpPr>
          <p:nvPr/>
        </p:nvSpPr>
        <p:spPr bwMode="auto">
          <a:xfrm>
            <a:off x="7924800" y="2192866"/>
            <a:ext cx="914400" cy="1925967"/>
          </a:xfrm>
          <a:prstGeom prst="rect">
            <a:avLst/>
          </a:prstGeom>
          <a:solidFill>
            <a:srgbClr val="F5F5F5"/>
          </a:solidFill>
          <a:ln w="19080">
            <a:solidFill>
              <a:schemeClr val="tx1"/>
            </a:solidFill>
            <a:miter lim="800000"/>
            <a:headEnd/>
            <a:tailEnd/>
          </a:ln>
          <a:effectLst/>
        </p:spPr>
        <p:txBody>
          <a:bodyPr wrap="none" anchor="ctr"/>
          <a:lstStyle/>
          <a:p>
            <a:pPr algn="ctr"/>
            <a:r>
              <a:rPr lang="en-US" sz="1600" dirty="0" smtClean="0">
                <a:latin typeface="Calibri" pitchFamily="34" charset="0"/>
              </a:rPr>
              <a:t>Disk</a:t>
            </a:r>
            <a:endParaRPr lang="en-US" sz="1600" dirty="0">
              <a:latin typeface="Calibri" pitchFamily="34" charset="0"/>
            </a:endParaRPr>
          </a:p>
        </p:txBody>
      </p:sp>
      <p:sp>
        <p:nvSpPr>
          <p:cNvPr id="25" name="Rectangle 10"/>
          <p:cNvSpPr>
            <a:spLocks noChangeArrowheads="1"/>
          </p:cNvSpPr>
          <p:nvPr/>
        </p:nvSpPr>
        <p:spPr bwMode="auto">
          <a:xfrm>
            <a:off x="5760880" y="1219200"/>
            <a:ext cx="2527985" cy="533400"/>
          </a:xfrm>
          <a:prstGeom prst="rect">
            <a:avLst/>
          </a:prstGeom>
          <a:solidFill>
            <a:srgbClr val="F6F5BD"/>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Page fault handler</a:t>
            </a:r>
            <a:endParaRPr lang="en-GB" sz="1600" dirty="0">
              <a:latin typeface="Calibri" pitchFamily="34" charset="0"/>
            </a:endParaRPr>
          </a:p>
        </p:txBody>
      </p:sp>
      <p:cxnSp>
        <p:nvCxnSpPr>
          <p:cNvPr id="27" name="Shape 26"/>
          <p:cNvCxnSpPr>
            <a:stCxn id="9226" idx="0"/>
            <a:endCxn id="25" idx="1"/>
          </p:cNvCxnSpPr>
          <p:nvPr/>
        </p:nvCxnSpPr>
        <p:spPr bwMode="auto">
          <a:xfrm rot="5400000" flipH="1" flipV="1">
            <a:off x="4247462" y="960441"/>
            <a:ext cx="987959" cy="2038878"/>
          </a:xfrm>
          <a:prstGeom prst="bentConnector2">
            <a:avLst/>
          </a:prstGeom>
          <a:noFill/>
          <a:ln w="25400" cap="flat" cmpd="sng" algn="ctr">
            <a:solidFill>
              <a:schemeClr val="tx1"/>
            </a:solidFill>
            <a:prstDash val="dash"/>
            <a:round/>
            <a:headEnd type="none" w="med" len="med"/>
            <a:tailEnd type="arrow"/>
          </a:ln>
          <a:effectLst/>
        </p:spPr>
      </p:cxnSp>
      <p:cxnSp>
        <p:nvCxnSpPr>
          <p:cNvPr id="28" name="Straight Arrow Connector 27"/>
          <p:cNvCxnSpPr/>
          <p:nvPr/>
        </p:nvCxnSpPr>
        <p:spPr bwMode="auto">
          <a:xfrm>
            <a:off x="6707187" y="2633132"/>
            <a:ext cx="1217613" cy="2219"/>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10800000">
            <a:off x="6707188" y="3580024"/>
            <a:ext cx="1217613" cy="1376"/>
          </a:xfrm>
          <a:prstGeom prst="straightConnector1">
            <a:avLst/>
          </a:prstGeom>
          <a:noFill/>
          <a:ln w="25400" cap="flat" cmpd="sng" algn="ctr">
            <a:solidFill>
              <a:schemeClr val="tx1"/>
            </a:solidFill>
            <a:prstDash val="solid"/>
            <a:round/>
            <a:headEnd type="none" w="med" len="med"/>
            <a:tailEnd type="arrow"/>
          </a:ln>
          <a:effectLst/>
        </p:spPr>
      </p:cxnSp>
      <p:sp>
        <p:nvSpPr>
          <p:cNvPr id="34" name="Down Arrow 33"/>
          <p:cNvSpPr/>
          <p:nvPr/>
        </p:nvSpPr>
        <p:spPr bwMode="auto">
          <a:xfrm>
            <a:off x="7086600" y="1752600"/>
            <a:ext cx="457200" cy="628516"/>
          </a:xfrm>
          <a:prstGeom prst="downArrow">
            <a:avLst/>
          </a:prstGeom>
          <a:noFill/>
          <a:ln w="635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35" name="Text Box 9"/>
          <p:cNvSpPr txBox="1">
            <a:spLocks noChangeArrowheads="1"/>
          </p:cNvSpPr>
          <p:nvPr/>
        </p:nvSpPr>
        <p:spPr bwMode="auto">
          <a:xfrm>
            <a:off x="6773333" y="2353733"/>
            <a:ext cx="105828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Victim page</a:t>
            </a:r>
            <a:endParaRPr lang="en-GB" sz="1400" dirty="0">
              <a:latin typeface="Calibri" pitchFamily="34" charset="0"/>
            </a:endParaRPr>
          </a:p>
        </p:txBody>
      </p:sp>
      <p:sp>
        <p:nvSpPr>
          <p:cNvPr id="36" name="Text Box 9"/>
          <p:cNvSpPr txBox="1">
            <a:spLocks noChangeArrowheads="1"/>
          </p:cNvSpPr>
          <p:nvPr/>
        </p:nvSpPr>
        <p:spPr bwMode="auto">
          <a:xfrm>
            <a:off x="6858000" y="3302001"/>
            <a:ext cx="91952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New page</a:t>
            </a:r>
            <a:endParaRPr lang="en-GB" sz="1400" dirty="0">
              <a:latin typeface="Calibri" pitchFamily="34" charset="0"/>
            </a:endParaRPr>
          </a:p>
        </p:txBody>
      </p:sp>
      <p:sp>
        <p:nvSpPr>
          <p:cNvPr id="39" name="Text Box 9"/>
          <p:cNvSpPr txBox="1">
            <a:spLocks noChangeArrowheads="1"/>
          </p:cNvSpPr>
          <p:nvPr/>
        </p:nvSpPr>
        <p:spPr bwMode="auto">
          <a:xfrm>
            <a:off x="4267200" y="1180238"/>
            <a:ext cx="90791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Exception</a:t>
            </a:r>
            <a:endParaRPr lang="en-GB" sz="1400" dirty="0">
              <a:latin typeface="Calibri" pitchFamily="34" charset="0"/>
            </a:endParaRPr>
          </a:p>
        </p:txBody>
      </p:sp>
      <p:sp>
        <p:nvSpPr>
          <p:cNvPr id="42" name="Oval 21"/>
          <p:cNvSpPr>
            <a:spLocks noChangeArrowheads="1"/>
          </p:cNvSpPr>
          <p:nvPr/>
        </p:nvSpPr>
        <p:spPr bwMode="auto">
          <a:xfrm>
            <a:off x="7205132" y="3662362"/>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1"/>
                </a:solidFill>
                <a:latin typeface="Calibri" pitchFamily="34" charset="0"/>
              </a:rPr>
              <a:t>6</a:t>
            </a:r>
            <a:endParaRPr lang="en-GB" sz="1400" dirty="0">
              <a:solidFill>
                <a:schemeClr val="bg1"/>
              </a:solidFill>
              <a:latin typeface="Calibri" pitchFamily="34" charset="0"/>
            </a:endParaRPr>
          </a:p>
        </p:txBody>
      </p:sp>
      <p:sp>
        <p:nvSpPr>
          <p:cNvPr id="49" name="Oval 21"/>
          <p:cNvSpPr>
            <a:spLocks noChangeArrowheads="1"/>
          </p:cNvSpPr>
          <p:nvPr/>
        </p:nvSpPr>
        <p:spPr bwMode="auto">
          <a:xfrm>
            <a:off x="2330386" y="3173149"/>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chemeClr val="bg1"/>
                </a:solidFill>
                <a:latin typeface="Calibri" pitchFamily="34" charset="0"/>
              </a:rPr>
              <a:t>7</a:t>
            </a:r>
            <a:endParaRPr lang="en-GB" sz="1400" dirty="0">
              <a:solidFill>
                <a:schemeClr val="bg1"/>
              </a:solidFill>
              <a:latin typeface="Calibri" pitchFamily="34" charset="0"/>
            </a:endParaRPr>
          </a:p>
        </p:txBody>
      </p:sp>
      <p:sp>
        <p:nvSpPr>
          <p:cNvPr id="2" name="Title 1"/>
          <p:cNvSpPr>
            <a:spLocks noGrp="1"/>
          </p:cNvSpPr>
          <p:nvPr>
            <p:ph type="title"/>
          </p:nvPr>
        </p:nvSpPr>
        <p:spPr/>
        <p:txBody>
          <a:bodyPr/>
          <a:lstStyle/>
          <a:p>
            <a:r>
              <a:rPr lang="en-US" dirty="0" smtClean="0"/>
              <a:t>Address translation: page fault</a:t>
            </a:r>
            <a:endParaRPr lang="en-US" dirty="0"/>
          </a:p>
        </p:txBody>
      </p:sp>
    </p:spTree>
    <p:extLst>
      <p:ext uri="{BB962C8B-B14F-4D97-AF65-F5344CB8AC3E}">
        <p14:creationId xmlns:p14="http://schemas.microsoft.com/office/powerpoint/2010/main" val="107022749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8">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218">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25" grpId="0" animBg="1"/>
      <p:bldP spid="34" grpId="0" animBg="1"/>
      <p:bldP spid="35" grpId="0"/>
      <p:bldP spid="36" grpId="0"/>
      <p:bldP spid="39" grpId="0"/>
      <p:bldP spid="42" grpId="0" animBg="1"/>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sz="2400" dirty="0" smtClean="0"/>
              <a:t>Isn’t it slow to have to go to memory twice every time?</a:t>
            </a:r>
          </a:p>
          <a:p>
            <a:endParaRPr lang="en-US" sz="2400" dirty="0" smtClean="0">
              <a:solidFill>
                <a:srgbClr val="7F7F7F"/>
              </a:solidFill>
            </a:endParaRPr>
          </a:p>
          <a:p>
            <a:endParaRPr lang="en-US" sz="2400" dirty="0" smtClean="0">
              <a:solidFill>
                <a:srgbClr val="7F7F7F"/>
              </a:solidFill>
            </a:endParaRPr>
          </a:p>
          <a:p>
            <a:r>
              <a:rPr lang="en-US" sz="2400" dirty="0" smtClean="0"/>
              <a:t>Yes, it would be… so, real </a:t>
            </a:r>
            <a:r>
              <a:rPr lang="en-US" sz="2400" dirty="0" err="1" smtClean="0"/>
              <a:t>MMUs</a:t>
            </a:r>
            <a:r>
              <a:rPr lang="en-US" sz="2400" dirty="0" smtClean="0"/>
              <a:t> don’t</a:t>
            </a:r>
          </a:p>
        </p:txBody>
      </p:sp>
    </p:spTree>
    <p:extLst>
      <p:ext uri="{BB962C8B-B14F-4D97-AF65-F5344CB8AC3E}">
        <p14:creationId xmlns:p14="http://schemas.microsoft.com/office/powerpoint/2010/main" val="2529453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304800" y="1295400"/>
            <a:ext cx="8548687" cy="5224462"/>
          </a:xfrm>
          <a:ln/>
        </p:spPr>
        <p:txBody>
          <a:bodyPr/>
          <a:lstStyle/>
          <a:p>
            <a:pPr>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a:effectLst/>
              </a:rPr>
              <a:t>Page table entries (PTEs) are cached in L1 like any other memory word</a:t>
            </a:r>
          </a:p>
          <a:p>
            <a:pPr lvl="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a:t>PTEs may be evicted by other data references</a:t>
            </a:r>
          </a:p>
          <a:p>
            <a:pPr lvl="1">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a:t>PTE hit still requires a</a:t>
            </a:r>
            <a:r>
              <a:rPr lang="en-GB" sz="2400" dirty="0" smtClean="0"/>
              <a:t> small L1 delay</a:t>
            </a:r>
            <a:endParaRPr lang="en-GB" sz="2400" dirty="0"/>
          </a:p>
          <a:p>
            <a:pPr>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smtClean="0"/>
          </a:p>
          <a:p>
            <a:pPr>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t>Solution</a:t>
            </a:r>
            <a:r>
              <a:rPr lang="en-GB" sz="2400" dirty="0"/>
              <a:t>: </a:t>
            </a:r>
            <a:r>
              <a:rPr lang="en-GB" sz="2400" i="1" dirty="0">
                <a:solidFill>
                  <a:srgbClr val="C00000"/>
                </a:solidFill>
                <a:effectLst/>
              </a:rPr>
              <a:t>Translation </a:t>
            </a:r>
            <a:r>
              <a:rPr lang="en-GB" sz="2400" i="1" dirty="0" err="1">
                <a:solidFill>
                  <a:srgbClr val="C00000"/>
                </a:solidFill>
                <a:effectLst/>
              </a:rPr>
              <a:t>Lookaside</a:t>
            </a:r>
            <a:r>
              <a:rPr lang="en-GB" sz="2400" i="1" dirty="0">
                <a:solidFill>
                  <a:srgbClr val="C00000"/>
                </a:solidFill>
                <a:effectLst/>
              </a:rPr>
              <a:t> Buffer</a:t>
            </a:r>
            <a:r>
              <a:rPr lang="en-GB" sz="2400" dirty="0">
                <a:effectLst/>
              </a:rPr>
              <a:t> (TLB)</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t>Small, dedicated, super-fast </a:t>
            </a:r>
            <a:r>
              <a:rPr lang="en-GB" sz="2400" dirty="0"/>
              <a:t>hardware </a:t>
            </a:r>
            <a:r>
              <a:rPr lang="en-GB" sz="2400" dirty="0" smtClean="0"/>
              <a:t>cache of </a:t>
            </a:r>
            <a:r>
              <a:rPr lang="en-GB" sz="2400" dirty="0" err="1" smtClean="0"/>
              <a:t>PTEs</a:t>
            </a:r>
            <a:r>
              <a:rPr lang="en-GB" sz="2400" dirty="0" smtClean="0"/>
              <a:t> </a:t>
            </a:r>
            <a:r>
              <a:rPr lang="en-GB" sz="2400" dirty="0"/>
              <a:t>in MMU</a:t>
            </a:r>
            <a:endParaRPr lang="en-GB" sz="2400" dirty="0" smtClean="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t>Contains </a:t>
            </a:r>
            <a:r>
              <a:rPr lang="en-GB" sz="2400" dirty="0"/>
              <a:t>complete page table entries for small number of pages</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a:p>
        </p:txBody>
      </p:sp>
      <p:sp>
        <p:nvSpPr>
          <p:cNvPr id="2" name="Title 1"/>
          <p:cNvSpPr>
            <a:spLocks noGrp="1"/>
          </p:cNvSpPr>
          <p:nvPr>
            <p:ph type="title"/>
          </p:nvPr>
        </p:nvSpPr>
        <p:spPr/>
        <p:txBody>
          <a:bodyPr/>
          <a:lstStyle/>
          <a:p>
            <a:r>
              <a:rPr lang="en-US" dirty="0" smtClean="0"/>
              <a:t>Speeding up translation with TLB</a:t>
            </a:r>
            <a:endParaRPr lang="en-US" dirty="0"/>
          </a:p>
        </p:txBody>
      </p:sp>
    </p:spTree>
    <p:extLst>
      <p:ext uri="{BB962C8B-B14F-4D97-AF65-F5344CB8AC3E}">
        <p14:creationId xmlns:p14="http://schemas.microsoft.com/office/powerpoint/2010/main" val="4483026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84985" y="1752600"/>
            <a:ext cx="3749615" cy="2695242"/>
          </a:xfrm>
          <a:prstGeom prst="rect">
            <a:avLst/>
          </a:prstGeom>
          <a:solidFill>
            <a:srgbClr val="EBEBEB"/>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26" name="Rectangle 10"/>
          <p:cNvSpPr>
            <a:spLocks noChangeArrowheads="1"/>
          </p:cNvSpPr>
          <p:nvPr/>
        </p:nvSpPr>
        <p:spPr bwMode="auto">
          <a:xfrm>
            <a:off x="3963987" y="3007259"/>
            <a:ext cx="1066800" cy="1237384"/>
          </a:xfrm>
          <a:prstGeom prst="rect">
            <a:avLst/>
          </a:prstGeom>
          <a:solidFill>
            <a:srgbClr val="DBF2DA"/>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3" name="Rectangle 17"/>
          <p:cNvSpPr>
            <a:spLocks noChangeArrowheads="1"/>
          </p:cNvSpPr>
          <p:nvPr/>
        </p:nvSpPr>
        <p:spPr bwMode="auto">
          <a:xfrm>
            <a:off x="6553200" y="2722233"/>
            <a:ext cx="914400" cy="2284410"/>
          </a:xfrm>
          <a:prstGeom prst="rect">
            <a:avLst/>
          </a:prstGeom>
          <a:solidFill>
            <a:srgbClr val="EBEBEB"/>
          </a:solidFill>
          <a:ln w="19080">
            <a:solidFill>
              <a:schemeClr val="tx1"/>
            </a:solidFill>
            <a:miter lim="800000"/>
            <a:headEnd/>
            <a:tailEnd/>
          </a:ln>
          <a:effectLst/>
        </p:spPr>
        <p:txBody>
          <a:bodyPr wrap="none" anchor="ctr"/>
          <a:lstStyle/>
          <a:p>
            <a:r>
              <a:rPr lang="en-US" sz="1600" dirty="0" smtClean="0">
                <a:latin typeface="Calibri" pitchFamily="34" charset="0"/>
              </a:rPr>
              <a:t>Cache/</a:t>
            </a:r>
          </a:p>
          <a:p>
            <a:r>
              <a:rPr lang="en-US" sz="1600" dirty="0" smtClean="0">
                <a:latin typeface="Calibri" pitchFamily="34" charset="0"/>
              </a:rPr>
              <a:t>Memory</a:t>
            </a:r>
            <a:endParaRPr lang="en-US" sz="1600" dirty="0">
              <a:latin typeface="Calibri" pitchFamily="34" charset="0"/>
            </a:endParaRPr>
          </a:p>
        </p:txBody>
      </p:sp>
      <p:sp>
        <p:nvSpPr>
          <p:cNvPr id="9225" name="Text Box 9"/>
          <p:cNvSpPr txBox="1">
            <a:spLocks noChangeArrowheads="1"/>
          </p:cNvSpPr>
          <p:nvPr/>
        </p:nvSpPr>
        <p:spPr bwMode="auto">
          <a:xfrm>
            <a:off x="5606298" y="3352800"/>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PA</a:t>
            </a:r>
            <a:endParaRPr lang="en-GB" sz="1400" dirty="0">
              <a:latin typeface="Calibri" pitchFamily="34" charset="0"/>
            </a:endParaRPr>
          </a:p>
        </p:txBody>
      </p:sp>
      <p:sp>
        <p:nvSpPr>
          <p:cNvPr id="9248" name="Text Box 32"/>
          <p:cNvSpPr txBox="1">
            <a:spLocks noChangeArrowheads="1"/>
          </p:cNvSpPr>
          <p:nvPr/>
        </p:nvSpPr>
        <p:spPr bwMode="auto">
          <a:xfrm>
            <a:off x="3887787" y="4778043"/>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Data</a:t>
            </a:r>
            <a:endParaRPr lang="en-GB" sz="1400" dirty="0">
              <a:latin typeface="Calibri" pitchFamily="34" charset="0"/>
            </a:endParaRPr>
          </a:p>
        </p:txBody>
      </p:sp>
      <p:cxnSp>
        <p:nvCxnSpPr>
          <p:cNvPr id="40" name="Straight Arrow Connector 39"/>
          <p:cNvCxnSpPr/>
          <p:nvPr/>
        </p:nvCxnSpPr>
        <p:spPr bwMode="auto">
          <a:xfrm flipV="1">
            <a:off x="5030787" y="3605659"/>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1525587" y="3359738"/>
            <a:ext cx="1066800" cy="533400"/>
          </a:xfrm>
          <a:prstGeom prst="rect">
            <a:avLst/>
          </a:prstGeom>
          <a:solidFill>
            <a:srgbClr val="F6D2D2"/>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592387" y="362186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049587" y="3354782"/>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endParaRPr lang="en-GB" sz="1400" dirty="0">
              <a:latin typeface="Calibri" pitchFamily="34" charset="0"/>
            </a:endParaRPr>
          </a:p>
        </p:txBody>
      </p:sp>
      <p:sp>
        <p:nvSpPr>
          <p:cNvPr id="45" name="TextBox 44"/>
          <p:cNvSpPr txBox="1"/>
          <p:nvPr/>
        </p:nvSpPr>
        <p:spPr>
          <a:xfrm>
            <a:off x="1390151" y="1752600"/>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
        <p:nvSpPr>
          <p:cNvPr id="47" name="Text Box 9"/>
          <p:cNvSpPr txBox="1">
            <a:spLocks noChangeArrowheads="1"/>
          </p:cNvSpPr>
          <p:nvPr/>
        </p:nvSpPr>
        <p:spPr bwMode="auto">
          <a:xfrm>
            <a:off x="4648200" y="2311401"/>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t>
            </a:r>
            <a:endParaRPr lang="en-GB" sz="1400" dirty="0">
              <a:latin typeface="Calibri" pitchFamily="34" charset="0"/>
            </a:endParaRPr>
          </a:p>
        </p:txBody>
      </p:sp>
      <p:cxnSp>
        <p:nvCxnSpPr>
          <p:cNvPr id="50" name="Shape 49"/>
          <p:cNvCxnSpPr>
            <a:endCxn id="37" idx="2"/>
          </p:cNvCxnSpPr>
          <p:nvPr/>
        </p:nvCxnSpPr>
        <p:spPr bwMode="auto">
          <a:xfrm rot="10800000">
            <a:off x="2058988" y="3893139"/>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107266" y="3119439"/>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4038600" y="2362200"/>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4" name="Oval 20"/>
          <p:cNvSpPr>
            <a:spLocks noChangeArrowheads="1"/>
          </p:cNvSpPr>
          <p:nvPr/>
        </p:nvSpPr>
        <p:spPr bwMode="auto">
          <a:xfrm>
            <a:off x="5656358" y="367255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56" name="Oval 21"/>
          <p:cNvSpPr>
            <a:spLocks noChangeArrowheads="1"/>
          </p:cNvSpPr>
          <p:nvPr/>
        </p:nvSpPr>
        <p:spPr bwMode="auto">
          <a:xfrm>
            <a:off x="4021666" y="5063069"/>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25" name="Rectangle 2"/>
          <p:cNvSpPr txBox="1">
            <a:spLocks noChangeArrowheads="1"/>
          </p:cNvSpPr>
          <p:nvPr/>
        </p:nvSpPr>
        <p:spPr bwMode="auto">
          <a:xfrm>
            <a:off x="506411" y="5822950"/>
            <a:ext cx="7189789" cy="577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kumimoji="0" lang="en-GB" sz="2400" b="1" i="0" u="none" strike="noStrike" kern="0" cap="none" spc="0" normalizeH="0" baseline="0" noProof="0" dirty="0" smtClean="0">
                <a:ln>
                  <a:noFill/>
                </a:ln>
                <a:solidFill>
                  <a:schemeClr val="tx1"/>
                </a:solidFill>
                <a:effectLst/>
                <a:uLnTx/>
                <a:uFillTx/>
                <a:latin typeface="Calibri" pitchFamily="34" charset="0"/>
                <a:ea typeface="+mn-ea"/>
                <a:cs typeface="+mn-cs"/>
              </a:rPr>
              <a:t>A TLB hit eliminates a memory access</a:t>
            </a:r>
            <a:endParaRPr kumimoji="0" lang="en-GB"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26" name="Rectangle 10"/>
          <p:cNvSpPr>
            <a:spLocks noChangeArrowheads="1"/>
          </p:cNvSpPr>
          <p:nvPr/>
        </p:nvSpPr>
        <p:spPr bwMode="auto">
          <a:xfrm>
            <a:off x="3962400" y="1905000"/>
            <a:ext cx="1066800" cy="381000"/>
          </a:xfrm>
          <a:prstGeom prst="rect">
            <a:avLst/>
          </a:prstGeom>
          <a:solidFill>
            <a:schemeClr val="accent2">
              <a:lumMod val="20000"/>
              <a:lumOff val="80000"/>
            </a:schemeClr>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TLB</a:t>
            </a:r>
            <a:endParaRPr lang="en-GB" sz="1600" dirty="0">
              <a:latin typeface="Calibri" pitchFamily="34" charset="0"/>
            </a:endParaRPr>
          </a:p>
        </p:txBody>
      </p:sp>
      <p:cxnSp>
        <p:nvCxnSpPr>
          <p:cNvPr id="28" name="Straight Arrow Connector 27"/>
          <p:cNvCxnSpPr/>
          <p:nvPr/>
        </p:nvCxnSpPr>
        <p:spPr bwMode="auto">
          <a:xfrm rot="16200000" flipV="1">
            <a:off x="4058177" y="2645836"/>
            <a:ext cx="721259" cy="1587"/>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5400000">
            <a:off x="4286777" y="2645836"/>
            <a:ext cx="721259" cy="1587"/>
          </a:xfrm>
          <a:prstGeom prst="straightConnector1">
            <a:avLst/>
          </a:prstGeom>
          <a:noFill/>
          <a:ln w="25400" cap="flat" cmpd="sng" algn="ctr">
            <a:solidFill>
              <a:schemeClr val="tx1"/>
            </a:solidFill>
            <a:prstDash val="solid"/>
            <a:round/>
            <a:headEnd type="none" w="med" len="med"/>
            <a:tailEnd type="arrow"/>
          </a:ln>
          <a:effectLst/>
        </p:spPr>
      </p:cxnSp>
      <p:sp>
        <p:nvSpPr>
          <p:cNvPr id="30" name="Text Box 9"/>
          <p:cNvSpPr txBox="1">
            <a:spLocks noChangeArrowheads="1"/>
          </p:cNvSpPr>
          <p:nvPr/>
        </p:nvSpPr>
        <p:spPr bwMode="auto">
          <a:xfrm>
            <a:off x="3928532" y="2667000"/>
            <a:ext cx="502358"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VPN</a:t>
            </a:r>
            <a:endParaRPr lang="en-GB" sz="1400" dirty="0">
              <a:latin typeface="Calibri" pitchFamily="34" charset="0"/>
            </a:endParaRPr>
          </a:p>
        </p:txBody>
      </p:sp>
      <p:sp>
        <p:nvSpPr>
          <p:cNvPr id="53" name="Oval 19"/>
          <p:cNvSpPr>
            <a:spLocks noChangeArrowheads="1"/>
          </p:cNvSpPr>
          <p:nvPr/>
        </p:nvSpPr>
        <p:spPr bwMode="auto">
          <a:xfrm>
            <a:off x="4737628" y="2633132"/>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
        <p:nvSpPr>
          <p:cNvPr id="2" name="Title 1"/>
          <p:cNvSpPr>
            <a:spLocks noGrp="1"/>
          </p:cNvSpPr>
          <p:nvPr>
            <p:ph type="title"/>
          </p:nvPr>
        </p:nvSpPr>
        <p:spPr/>
        <p:txBody>
          <a:bodyPr/>
          <a:lstStyle/>
          <a:p>
            <a:r>
              <a:rPr lang="en-US" dirty="0" smtClean="0"/>
              <a:t>TLB hit</a:t>
            </a:r>
            <a:endParaRPr lang="en-US" dirty="0"/>
          </a:p>
        </p:txBody>
      </p:sp>
    </p:spTree>
    <p:extLst>
      <p:ext uri="{BB962C8B-B14F-4D97-AF65-F5344CB8AC3E}">
        <p14:creationId xmlns:p14="http://schemas.microsoft.com/office/powerpoint/2010/main" val="156311945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48" grpId="0"/>
      <p:bldP spid="47" grpId="0"/>
      <p:bldP spid="54" grpId="0" animBg="1"/>
      <p:bldP spid="56"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1384985" y="1724358"/>
            <a:ext cx="3749615" cy="2695242"/>
          </a:xfrm>
          <a:prstGeom prst="rect">
            <a:avLst/>
          </a:prstGeom>
          <a:solidFill>
            <a:srgbClr val="EBEBEB"/>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26" name="Rectangle 10"/>
          <p:cNvSpPr>
            <a:spLocks noChangeArrowheads="1"/>
          </p:cNvSpPr>
          <p:nvPr/>
        </p:nvSpPr>
        <p:spPr bwMode="auto">
          <a:xfrm>
            <a:off x="3963987" y="3007259"/>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3" name="Rectangle 17"/>
          <p:cNvSpPr>
            <a:spLocks noChangeArrowheads="1"/>
          </p:cNvSpPr>
          <p:nvPr/>
        </p:nvSpPr>
        <p:spPr bwMode="auto">
          <a:xfrm>
            <a:off x="6553200" y="2722233"/>
            <a:ext cx="914400" cy="2284410"/>
          </a:xfrm>
          <a:prstGeom prst="rect">
            <a:avLst/>
          </a:prstGeom>
          <a:solidFill>
            <a:srgbClr val="EBEBEB"/>
          </a:solidFill>
          <a:ln w="19080">
            <a:solidFill>
              <a:schemeClr val="tx1"/>
            </a:solidFill>
            <a:miter lim="800000"/>
            <a:headEnd/>
            <a:tailEnd/>
          </a:ln>
          <a:effectLst/>
        </p:spPr>
        <p:txBody>
          <a:bodyPr wrap="none" anchor="ctr"/>
          <a:lstStyle/>
          <a:p>
            <a:r>
              <a:rPr lang="en-US" sz="1600" dirty="0" smtClean="0">
                <a:latin typeface="Calibri" pitchFamily="34" charset="0"/>
              </a:rPr>
              <a:t>Cache/</a:t>
            </a:r>
          </a:p>
          <a:p>
            <a:r>
              <a:rPr lang="en-US" sz="1600" dirty="0" smtClean="0">
                <a:latin typeface="Calibri" pitchFamily="34" charset="0"/>
              </a:rPr>
              <a:t>Memory</a:t>
            </a:r>
            <a:endParaRPr lang="en-US" sz="1600" dirty="0">
              <a:latin typeface="Calibri" pitchFamily="34" charset="0"/>
            </a:endParaRPr>
          </a:p>
        </p:txBody>
      </p:sp>
      <p:sp>
        <p:nvSpPr>
          <p:cNvPr id="9225" name="Text Box 9"/>
          <p:cNvSpPr txBox="1">
            <a:spLocks noChangeArrowheads="1"/>
          </p:cNvSpPr>
          <p:nvPr/>
        </p:nvSpPr>
        <p:spPr bwMode="auto">
          <a:xfrm>
            <a:off x="5576700" y="3810000"/>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PA</a:t>
            </a:r>
            <a:endParaRPr lang="en-GB" sz="1400" dirty="0">
              <a:latin typeface="Calibri" pitchFamily="34" charset="0"/>
            </a:endParaRPr>
          </a:p>
        </p:txBody>
      </p:sp>
      <p:sp>
        <p:nvSpPr>
          <p:cNvPr id="9248" name="Text Box 32"/>
          <p:cNvSpPr txBox="1">
            <a:spLocks noChangeArrowheads="1"/>
          </p:cNvSpPr>
          <p:nvPr/>
        </p:nvSpPr>
        <p:spPr bwMode="auto">
          <a:xfrm>
            <a:off x="3887787" y="4778043"/>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Data</a:t>
            </a:r>
            <a:endParaRPr lang="en-GB" sz="1400" dirty="0">
              <a:latin typeface="Calibri" pitchFamily="34" charset="0"/>
            </a:endParaRPr>
          </a:p>
        </p:txBody>
      </p:sp>
      <p:cxnSp>
        <p:nvCxnSpPr>
          <p:cNvPr id="40" name="Straight Arrow Connector 39"/>
          <p:cNvCxnSpPr/>
          <p:nvPr/>
        </p:nvCxnSpPr>
        <p:spPr bwMode="auto">
          <a:xfrm flipV="1">
            <a:off x="5030787" y="4062859"/>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1525587" y="335973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592387" y="362186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049587" y="3354782"/>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endParaRPr lang="en-GB" sz="1400" dirty="0">
              <a:latin typeface="Calibri" pitchFamily="34" charset="0"/>
            </a:endParaRPr>
          </a:p>
        </p:txBody>
      </p:sp>
      <p:sp>
        <p:nvSpPr>
          <p:cNvPr id="45" name="TextBox 44"/>
          <p:cNvSpPr txBox="1"/>
          <p:nvPr/>
        </p:nvSpPr>
        <p:spPr>
          <a:xfrm>
            <a:off x="1390151" y="1752600"/>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
        <p:nvSpPr>
          <p:cNvPr id="47" name="Text Box 9"/>
          <p:cNvSpPr txBox="1">
            <a:spLocks noChangeArrowheads="1"/>
          </p:cNvSpPr>
          <p:nvPr/>
        </p:nvSpPr>
        <p:spPr bwMode="auto">
          <a:xfrm>
            <a:off x="5537202" y="2361338"/>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t>
            </a:r>
            <a:endParaRPr lang="en-GB" sz="1400" dirty="0">
              <a:latin typeface="Calibri" pitchFamily="34" charset="0"/>
            </a:endParaRPr>
          </a:p>
        </p:txBody>
      </p:sp>
      <p:cxnSp>
        <p:nvCxnSpPr>
          <p:cNvPr id="50" name="Shape 49"/>
          <p:cNvCxnSpPr>
            <a:endCxn id="37" idx="2"/>
          </p:cNvCxnSpPr>
          <p:nvPr/>
        </p:nvCxnSpPr>
        <p:spPr bwMode="auto">
          <a:xfrm rot="10800000">
            <a:off x="2058988" y="3893139"/>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107266" y="3119439"/>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4038600" y="2362200"/>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4" name="Oval 20"/>
          <p:cNvSpPr>
            <a:spLocks noChangeArrowheads="1"/>
          </p:cNvSpPr>
          <p:nvPr/>
        </p:nvSpPr>
        <p:spPr bwMode="auto">
          <a:xfrm>
            <a:off x="5626760" y="412975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56" name="Oval 21"/>
          <p:cNvSpPr>
            <a:spLocks noChangeArrowheads="1"/>
          </p:cNvSpPr>
          <p:nvPr/>
        </p:nvSpPr>
        <p:spPr bwMode="auto">
          <a:xfrm>
            <a:off x="4021666" y="5063069"/>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6</a:t>
            </a:r>
          </a:p>
        </p:txBody>
      </p:sp>
      <p:sp>
        <p:nvSpPr>
          <p:cNvPr id="26" name="Rectangle 10"/>
          <p:cNvSpPr>
            <a:spLocks noChangeArrowheads="1"/>
          </p:cNvSpPr>
          <p:nvPr/>
        </p:nvSpPr>
        <p:spPr bwMode="auto">
          <a:xfrm>
            <a:off x="3962400" y="1905000"/>
            <a:ext cx="1066800" cy="381000"/>
          </a:xfrm>
          <a:prstGeom prst="rect">
            <a:avLst/>
          </a:prstGeom>
          <a:solidFill>
            <a:schemeClr val="accent2">
              <a:lumMod val="20000"/>
              <a:lumOff val="80000"/>
            </a:schemeClr>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TLB</a:t>
            </a:r>
            <a:endParaRPr lang="en-GB" sz="1600" dirty="0">
              <a:latin typeface="Calibri" pitchFamily="34" charset="0"/>
            </a:endParaRPr>
          </a:p>
        </p:txBody>
      </p:sp>
      <p:cxnSp>
        <p:nvCxnSpPr>
          <p:cNvPr id="28" name="Straight Arrow Connector 27"/>
          <p:cNvCxnSpPr/>
          <p:nvPr/>
        </p:nvCxnSpPr>
        <p:spPr bwMode="auto">
          <a:xfrm rot="16200000" flipV="1">
            <a:off x="4058177" y="2645836"/>
            <a:ext cx="721259" cy="1587"/>
          </a:xfrm>
          <a:prstGeom prst="straightConnector1">
            <a:avLst/>
          </a:prstGeom>
          <a:noFill/>
          <a:ln w="254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5400000">
            <a:off x="4286777" y="2645836"/>
            <a:ext cx="721259" cy="1587"/>
          </a:xfrm>
          <a:prstGeom prst="straightConnector1">
            <a:avLst/>
          </a:prstGeom>
          <a:noFill/>
          <a:ln w="25400" cap="flat" cmpd="sng" algn="ctr">
            <a:solidFill>
              <a:schemeClr val="tx1"/>
            </a:solidFill>
            <a:prstDash val="solid"/>
            <a:round/>
            <a:headEnd type="arrow" w="med" len="med"/>
            <a:tailEnd type="arrow" w="med" len="med"/>
          </a:ln>
          <a:effectLst/>
        </p:spPr>
      </p:cxnSp>
      <p:sp>
        <p:nvSpPr>
          <p:cNvPr id="30" name="Text Box 9"/>
          <p:cNvSpPr txBox="1">
            <a:spLocks noChangeArrowheads="1"/>
          </p:cNvSpPr>
          <p:nvPr/>
        </p:nvSpPr>
        <p:spPr bwMode="auto">
          <a:xfrm>
            <a:off x="3928532" y="2667000"/>
            <a:ext cx="502358"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VPN</a:t>
            </a:r>
            <a:endParaRPr lang="en-GB" sz="1400" dirty="0">
              <a:latin typeface="Calibri" pitchFamily="34" charset="0"/>
            </a:endParaRPr>
          </a:p>
        </p:txBody>
      </p:sp>
      <p:sp>
        <p:nvSpPr>
          <p:cNvPr id="53" name="Oval 19"/>
          <p:cNvSpPr>
            <a:spLocks noChangeArrowheads="1"/>
          </p:cNvSpPr>
          <p:nvPr/>
        </p:nvSpPr>
        <p:spPr bwMode="auto">
          <a:xfrm>
            <a:off x="5626760" y="2121431"/>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endParaRPr lang="en-GB" sz="1400" b="1" dirty="0">
              <a:solidFill>
                <a:schemeClr val="bg1"/>
              </a:solidFill>
              <a:latin typeface="Calibri" pitchFamily="34" charset="0"/>
            </a:endParaRPr>
          </a:p>
        </p:txBody>
      </p:sp>
      <p:sp>
        <p:nvSpPr>
          <p:cNvPr id="27" name="Text Box 9"/>
          <p:cNvSpPr txBox="1">
            <a:spLocks noChangeArrowheads="1"/>
          </p:cNvSpPr>
          <p:nvPr/>
        </p:nvSpPr>
        <p:spPr bwMode="auto">
          <a:xfrm>
            <a:off x="5513388" y="3371716"/>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PTEA</a:t>
            </a:r>
            <a:endParaRPr lang="en-GB" sz="1400" dirty="0">
              <a:latin typeface="Calibri" pitchFamily="34" charset="0"/>
            </a:endParaRPr>
          </a:p>
        </p:txBody>
      </p:sp>
      <p:cxnSp>
        <p:nvCxnSpPr>
          <p:cNvPr id="31" name="Straight Arrow Connector 30"/>
          <p:cNvCxnSpPr/>
          <p:nvPr/>
        </p:nvCxnSpPr>
        <p:spPr bwMode="auto">
          <a:xfrm flipV="1">
            <a:off x="5030787" y="3624575"/>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2" name="Oval 18"/>
          <p:cNvSpPr>
            <a:spLocks noChangeArrowheads="1"/>
          </p:cNvSpPr>
          <p:nvPr/>
        </p:nvSpPr>
        <p:spPr bwMode="auto">
          <a:xfrm>
            <a:off x="5626760" y="3124200"/>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3</a:t>
            </a:r>
            <a:endParaRPr lang="en-GB" sz="1400" b="1" dirty="0">
              <a:solidFill>
                <a:schemeClr val="bg1"/>
              </a:solidFill>
              <a:latin typeface="Calibri" pitchFamily="34" charset="0"/>
            </a:endParaRPr>
          </a:p>
        </p:txBody>
      </p:sp>
      <p:cxnSp>
        <p:nvCxnSpPr>
          <p:cNvPr id="34" name="Elbow Connector 33"/>
          <p:cNvCxnSpPr/>
          <p:nvPr/>
        </p:nvCxnSpPr>
        <p:spPr bwMode="auto">
          <a:xfrm rot="10800000">
            <a:off x="4648200" y="2636839"/>
            <a:ext cx="1905000" cy="482601"/>
          </a:xfrm>
          <a:prstGeom prst="bentConnector3">
            <a:avLst>
              <a:gd name="adj1" fmla="val 21556"/>
            </a:avLst>
          </a:prstGeom>
          <a:noFill/>
          <a:ln w="25400" cap="flat" cmpd="sng" algn="ctr">
            <a:solidFill>
              <a:schemeClr val="tx1"/>
            </a:solidFill>
            <a:prstDash val="solid"/>
            <a:round/>
            <a:headEnd type="none" w="med" len="med"/>
            <a:tailEnd type="arrow"/>
          </a:ln>
          <a:effectLst/>
        </p:spPr>
      </p:cxnSp>
      <p:sp>
        <p:nvSpPr>
          <p:cNvPr id="39" name="Rectangle 2"/>
          <p:cNvSpPr txBox="1">
            <a:spLocks noChangeArrowheads="1"/>
          </p:cNvSpPr>
          <p:nvPr/>
        </p:nvSpPr>
        <p:spPr bwMode="auto">
          <a:xfrm>
            <a:off x="519113" y="5715000"/>
            <a:ext cx="771048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990000"/>
              </a:buClr>
              <a:buSzPct val="60000"/>
              <a:buFont typeface="Wingdings" pitchFamily="2" charset="2"/>
              <a:buNone/>
              <a:tabLst>
                <a:tab pos="846138" algn="l"/>
                <a:tab pos="1760538" algn="l"/>
                <a:tab pos="2674938" algn="l"/>
                <a:tab pos="3589338" algn="l"/>
                <a:tab pos="4503738" algn="l"/>
                <a:tab pos="5418138" algn="l"/>
                <a:tab pos="6332538" algn="l"/>
                <a:tab pos="7246938" algn="l"/>
                <a:tab pos="8161338" algn="l"/>
                <a:tab pos="9075738" algn="l"/>
                <a:tab pos="9990138" algn="l"/>
              </a:tabLst>
              <a:defRPr/>
            </a:pPr>
            <a:r>
              <a:rPr kumimoji="0" lang="en-GB" sz="2400" b="1" i="0" u="none" strike="noStrike" kern="0" cap="none" spc="0" normalizeH="0" baseline="0" noProof="0" dirty="0" smtClean="0">
                <a:ln>
                  <a:noFill/>
                </a:ln>
                <a:solidFill>
                  <a:schemeClr val="tx1"/>
                </a:solidFill>
                <a:effectLst/>
                <a:uLnTx/>
                <a:uFillTx/>
                <a:latin typeface="Calibri" pitchFamily="34" charset="0"/>
                <a:ea typeface="+mn-ea"/>
                <a:cs typeface="+mn-cs"/>
              </a:rPr>
              <a:t>A TLB miss incurs an additional memory access (the PTE)</a:t>
            </a:r>
            <a: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t/>
            </a:r>
            <a:br>
              <a:rPr kumimoji="0" lang="en-US" sz="2400" b="1" i="0" u="none" strike="noStrike" kern="0" cap="none" spc="0" normalizeH="0" baseline="0" noProof="0" dirty="0" smtClean="0">
                <a:ln>
                  <a:noFill/>
                </a:ln>
                <a:solidFill>
                  <a:schemeClr val="tx1"/>
                </a:solidFill>
                <a:effectLst/>
                <a:uLnTx/>
                <a:uFillTx/>
                <a:latin typeface="Calibri" pitchFamily="34" charset="0"/>
                <a:ea typeface="+mn-ea"/>
                <a:cs typeface="+mn-cs"/>
              </a:rPr>
            </a:br>
            <a:r>
              <a:rPr kumimoji="0" lang="en-GB" sz="2000" b="0" i="0" u="none" strike="noStrike" kern="0" cap="none" spc="0" normalizeH="0" baseline="0" noProof="0" dirty="0" smtClean="0">
                <a:ln>
                  <a:noFill/>
                </a:ln>
                <a:solidFill>
                  <a:schemeClr val="tx1"/>
                </a:solidFill>
                <a:effectLst/>
                <a:uLnTx/>
                <a:uFillTx/>
                <a:latin typeface="Calibri" pitchFamily="34" charset="0"/>
                <a:ea typeface="+mn-ea"/>
                <a:cs typeface="+mn-cs"/>
              </a:rPr>
              <a:t>Fortunately, TLB misses are rare. Why?</a:t>
            </a:r>
            <a:endParaRPr kumimoji="0" lang="en-GB" sz="2000" b="0" i="0" u="none" strike="noStrike" kern="0" cap="none" spc="0" normalizeH="0" baseline="0" noProof="0" dirty="0">
              <a:ln>
                <a:noFill/>
              </a:ln>
              <a:solidFill>
                <a:schemeClr val="tx1"/>
              </a:solidFill>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TLB miss</a:t>
            </a:r>
            <a:endParaRPr lang="en-US" dirty="0"/>
          </a:p>
        </p:txBody>
      </p:sp>
    </p:spTree>
    <p:extLst>
      <p:ext uri="{BB962C8B-B14F-4D97-AF65-F5344CB8AC3E}">
        <p14:creationId xmlns:p14="http://schemas.microsoft.com/office/powerpoint/2010/main" val="41975881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9248" grpId="0"/>
      <p:bldP spid="47" grpId="0"/>
      <p:bldP spid="54" grpId="0" animBg="1"/>
      <p:bldP spid="56" grpId="0" animBg="1"/>
      <p:bldP spid="53" grpId="0" animBg="1"/>
      <p:bldP spid="27" grpId="0"/>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atin typeface="Arial" charset="0"/>
                <a:ea typeface="ＭＳ Ｐゴシック" charset="0"/>
                <a:cs typeface="ＭＳ Ｐゴシック" charset="0"/>
              </a:rPr>
              <a:t>Paging</a:t>
            </a:r>
          </a:p>
        </p:txBody>
      </p:sp>
      <p:sp>
        <p:nvSpPr>
          <p:cNvPr id="10243" name="Content Placeholder 2"/>
          <p:cNvSpPr>
            <a:spLocks noGrp="1"/>
          </p:cNvSpPr>
          <p:nvPr>
            <p:ph idx="1"/>
          </p:nvPr>
        </p:nvSpPr>
        <p:spPr>
          <a:xfrm>
            <a:off x="228600" y="949325"/>
            <a:ext cx="8610600" cy="5334000"/>
          </a:xfrm>
        </p:spPr>
        <p:txBody>
          <a:bodyPr/>
          <a:lstStyle/>
          <a:p>
            <a:r>
              <a:rPr lang="en-US" sz="2400" dirty="0">
                <a:latin typeface="Arial" charset="0"/>
                <a:ea typeface="ＭＳ Ｐゴシック" charset="0"/>
                <a:cs typeface="ＭＳ Ｐゴシック" charset="0"/>
              </a:rPr>
              <a:t>Solve the external fragmentation problem by using </a:t>
            </a:r>
            <a:r>
              <a:rPr lang="en-US" sz="2400" b="1" dirty="0">
                <a:solidFill>
                  <a:srgbClr val="FF6600"/>
                </a:solidFill>
                <a:latin typeface="Arial" charset="0"/>
                <a:ea typeface="ＭＳ Ｐゴシック" charset="0"/>
                <a:cs typeface="ＭＳ Ｐゴシック" charset="0"/>
              </a:rPr>
              <a:t>fixed-size chunks</a:t>
            </a:r>
            <a:r>
              <a:rPr lang="en-US" sz="2400" dirty="0">
                <a:latin typeface="Arial" charset="0"/>
                <a:ea typeface="ＭＳ Ｐゴシック" charset="0"/>
                <a:cs typeface="ＭＳ Ｐゴシック" charset="0"/>
              </a:rPr>
              <a:t> of virtual and physical memory</a:t>
            </a:r>
          </a:p>
          <a:p>
            <a:pPr lvl="1"/>
            <a:r>
              <a:rPr lang="en-US" sz="2000" dirty="0">
                <a:latin typeface="Arial" charset="0"/>
                <a:ea typeface="ＭＳ Ｐゴシック" charset="0"/>
              </a:rPr>
              <a:t>Virtual memory unit called a </a:t>
            </a:r>
            <a:r>
              <a:rPr lang="en-US" sz="2000" b="1" dirty="0">
                <a:solidFill>
                  <a:srgbClr val="FF6600"/>
                </a:solidFill>
                <a:latin typeface="Arial" charset="0"/>
                <a:ea typeface="ＭＳ Ｐゴシック" charset="0"/>
              </a:rPr>
              <a:t>page</a:t>
            </a:r>
          </a:p>
          <a:p>
            <a:pPr lvl="1"/>
            <a:r>
              <a:rPr lang="en-US" sz="2000" dirty="0">
                <a:latin typeface="Arial" charset="0"/>
                <a:ea typeface="ＭＳ Ｐゴシック" charset="0"/>
              </a:rPr>
              <a:t>Physical memory unit called a </a:t>
            </a:r>
            <a:r>
              <a:rPr lang="en-US" sz="2000" b="1" dirty="0">
                <a:solidFill>
                  <a:srgbClr val="FF6600"/>
                </a:solidFill>
                <a:latin typeface="Arial" charset="0"/>
                <a:ea typeface="ＭＳ Ｐゴシック" charset="0"/>
              </a:rPr>
              <a:t>frame</a:t>
            </a:r>
            <a:r>
              <a:rPr lang="en-US" sz="2000" dirty="0">
                <a:solidFill>
                  <a:srgbClr val="FF6600"/>
                </a:solidFill>
                <a:latin typeface="Arial" charset="0"/>
                <a:ea typeface="ＭＳ Ｐゴシック" charset="0"/>
              </a:rPr>
              <a:t> </a:t>
            </a:r>
            <a:r>
              <a:rPr lang="en-US" sz="2000" dirty="0">
                <a:latin typeface="Arial" charset="0"/>
                <a:ea typeface="ＭＳ Ｐゴシック" charset="0"/>
              </a:rPr>
              <a:t>(or sometimes </a:t>
            </a:r>
            <a:r>
              <a:rPr lang="en-US" sz="2000" b="1" dirty="0">
                <a:solidFill>
                  <a:srgbClr val="FF6600"/>
                </a:solidFill>
                <a:latin typeface="Arial" charset="0"/>
                <a:ea typeface="ＭＳ Ｐゴシック" charset="0"/>
              </a:rPr>
              <a:t>page frame</a:t>
            </a:r>
            <a:r>
              <a:rPr lang="en-US" sz="2000" dirty="0">
                <a:latin typeface="Arial" charset="0"/>
                <a:ea typeface="ＭＳ Ｐゴシック" charset="0"/>
              </a:rPr>
              <a:t>)</a:t>
            </a:r>
          </a:p>
          <a:p>
            <a:endParaRPr lang="en-US" sz="2400" dirty="0">
              <a:latin typeface="Arial" charset="0"/>
              <a:ea typeface="ＭＳ Ｐゴシック" charset="0"/>
              <a:cs typeface="ＭＳ Ｐゴシック" charset="0"/>
            </a:endParaRPr>
          </a:p>
          <a:p>
            <a:endParaRPr lang="en-US" sz="2400" dirty="0">
              <a:latin typeface="Arial" charset="0"/>
              <a:ea typeface="ＭＳ Ｐゴシック" charset="0"/>
              <a:cs typeface="ＭＳ Ｐゴシック" charset="0"/>
            </a:endParaRPr>
          </a:p>
        </p:txBody>
      </p:sp>
      <p:sp>
        <p:nvSpPr>
          <p:cNvPr id="1024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102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4BE0FE79-E28A-BA4A-83A4-165112D3D146}" type="slidenum">
              <a:rPr lang="en-US"/>
              <a:pPr/>
              <a:t>2</a:t>
            </a:fld>
            <a:endParaRPr lang="en-US"/>
          </a:p>
        </p:txBody>
      </p:sp>
      <p:grpSp>
        <p:nvGrpSpPr>
          <p:cNvPr id="10246" name="Group 41"/>
          <p:cNvGrpSpPr>
            <a:grpSpLocks/>
          </p:cNvGrpSpPr>
          <p:nvPr/>
        </p:nvGrpSpPr>
        <p:grpSpPr bwMode="auto">
          <a:xfrm>
            <a:off x="1905000" y="2627313"/>
            <a:ext cx="5222875" cy="4230687"/>
            <a:chOff x="1676400" y="1981200"/>
            <a:chExt cx="5829300" cy="4722812"/>
          </a:xfrm>
        </p:grpSpPr>
        <p:grpSp>
          <p:nvGrpSpPr>
            <p:cNvPr id="10247" name="Group 3"/>
            <p:cNvGrpSpPr>
              <a:grpSpLocks/>
            </p:cNvGrpSpPr>
            <p:nvPr/>
          </p:nvGrpSpPr>
          <p:grpSpPr bwMode="auto">
            <a:xfrm>
              <a:off x="5718175" y="2762250"/>
              <a:ext cx="1514475" cy="704850"/>
              <a:chOff x="3679" y="1863"/>
              <a:chExt cx="954" cy="444"/>
            </a:xfrm>
          </p:grpSpPr>
          <p:sp>
            <p:nvSpPr>
              <p:cNvPr id="10281" name="AutoShape 4"/>
              <p:cNvSpPr>
                <a:spLocks noChangeArrowheads="1"/>
              </p:cNvSpPr>
              <p:nvPr/>
            </p:nvSpPr>
            <p:spPr bwMode="auto">
              <a:xfrm>
                <a:off x="3679" y="1863"/>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82" name="AutoShape 5"/>
              <p:cNvSpPr>
                <a:spLocks noChangeArrowheads="1"/>
              </p:cNvSpPr>
              <p:nvPr/>
            </p:nvSpPr>
            <p:spPr bwMode="auto">
              <a:xfrm>
                <a:off x="3679" y="1863"/>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frame 0</a:t>
                </a:r>
              </a:p>
            </p:txBody>
          </p:sp>
        </p:grpSp>
        <p:grpSp>
          <p:nvGrpSpPr>
            <p:cNvPr id="10248" name="Group 6"/>
            <p:cNvGrpSpPr>
              <a:grpSpLocks/>
            </p:cNvGrpSpPr>
            <p:nvPr/>
          </p:nvGrpSpPr>
          <p:grpSpPr bwMode="auto">
            <a:xfrm>
              <a:off x="5718175" y="3470275"/>
              <a:ext cx="1514475" cy="704850"/>
              <a:chOff x="3679" y="2309"/>
              <a:chExt cx="954" cy="444"/>
            </a:xfrm>
          </p:grpSpPr>
          <p:sp>
            <p:nvSpPr>
              <p:cNvPr id="10279" name="AutoShape 7"/>
              <p:cNvSpPr>
                <a:spLocks noChangeArrowheads="1"/>
              </p:cNvSpPr>
              <p:nvPr/>
            </p:nvSpPr>
            <p:spPr bwMode="auto">
              <a:xfrm>
                <a:off x="3679" y="2309"/>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80" name="AutoShape 8"/>
              <p:cNvSpPr>
                <a:spLocks noChangeArrowheads="1"/>
              </p:cNvSpPr>
              <p:nvPr/>
            </p:nvSpPr>
            <p:spPr bwMode="auto">
              <a:xfrm>
                <a:off x="3679" y="2309"/>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frame 1</a:t>
                </a:r>
              </a:p>
            </p:txBody>
          </p:sp>
        </p:grpSp>
        <p:grpSp>
          <p:nvGrpSpPr>
            <p:cNvPr id="10249" name="Group 9"/>
            <p:cNvGrpSpPr>
              <a:grpSpLocks/>
            </p:cNvGrpSpPr>
            <p:nvPr/>
          </p:nvGrpSpPr>
          <p:grpSpPr bwMode="auto">
            <a:xfrm>
              <a:off x="5718175" y="4178300"/>
              <a:ext cx="1514475" cy="704850"/>
              <a:chOff x="3679" y="2755"/>
              <a:chExt cx="954" cy="444"/>
            </a:xfrm>
          </p:grpSpPr>
          <p:sp>
            <p:nvSpPr>
              <p:cNvPr id="10277" name="AutoShape 10"/>
              <p:cNvSpPr>
                <a:spLocks noChangeArrowheads="1"/>
              </p:cNvSpPr>
              <p:nvPr/>
            </p:nvSpPr>
            <p:spPr bwMode="auto">
              <a:xfrm>
                <a:off x="3679" y="2755"/>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8" name="AutoShape 11"/>
              <p:cNvSpPr>
                <a:spLocks noChangeArrowheads="1"/>
              </p:cNvSpPr>
              <p:nvPr/>
            </p:nvSpPr>
            <p:spPr bwMode="auto">
              <a:xfrm>
                <a:off x="3679" y="2755"/>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frame 2</a:t>
                </a:r>
              </a:p>
            </p:txBody>
          </p:sp>
        </p:grpSp>
        <p:grpSp>
          <p:nvGrpSpPr>
            <p:cNvPr id="10250" name="Group 12"/>
            <p:cNvGrpSpPr>
              <a:grpSpLocks/>
            </p:cNvGrpSpPr>
            <p:nvPr/>
          </p:nvGrpSpPr>
          <p:grpSpPr bwMode="auto">
            <a:xfrm>
              <a:off x="5718175" y="5594350"/>
              <a:ext cx="1514475" cy="704850"/>
              <a:chOff x="3679" y="3647"/>
              <a:chExt cx="954" cy="444"/>
            </a:xfrm>
          </p:grpSpPr>
          <p:sp>
            <p:nvSpPr>
              <p:cNvPr id="10275" name="AutoShape 13"/>
              <p:cNvSpPr>
                <a:spLocks noChangeArrowheads="1"/>
              </p:cNvSpPr>
              <p:nvPr/>
            </p:nvSpPr>
            <p:spPr bwMode="auto">
              <a:xfrm>
                <a:off x="3679" y="3647"/>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6" name="AutoShape 14"/>
              <p:cNvSpPr>
                <a:spLocks noChangeArrowheads="1"/>
              </p:cNvSpPr>
              <p:nvPr/>
            </p:nvSpPr>
            <p:spPr bwMode="auto">
              <a:xfrm>
                <a:off x="3679" y="3647"/>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frame Y</a:t>
                </a:r>
              </a:p>
            </p:txBody>
          </p:sp>
        </p:grpSp>
        <p:sp>
          <p:nvSpPr>
            <p:cNvPr id="10251" name="AutoShape 15"/>
            <p:cNvSpPr>
              <a:spLocks noChangeArrowheads="1"/>
            </p:cNvSpPr>
            <p:nvPr/>
          </p:nvSpPr>
          <p:spPr bwMode="auto">
            <a:xfrm>
              <a:off x="5337175" y="2381250"/>
              <a:ext cx="2168525" cy="280987"/>
            </a:xfrm>
            <a:prstGeom prst="roundRect">
              <a:avLst>
                <a:gd name="adj" fmla="val 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94000"/>
                </a:lnSpc>
                <a:spcBef>
                  <a:spcPts val="1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dirty="0">
                  <a:solidFill>
                    <a:srgbClr val="FF6600"/>
                  </a:solidFill>
                  <a:latin typeface="Arial" charset="0"/>
                </a:rPr>
                <a:t>physical memory</a:t>
              </a:r>
            </a:p>
          </p:txBody>
        </p:sp>
        <p:sp>
          <p:nvSpPr>
            <p:cNvPr id="10252" name="AutoShape 16"/>
            <p:cNvSpPr>
              <a:spLocks noChangeArrowheads="1"/>
            </p:cNvSpPr>
            <p:nvPr/>
          </p:nvSpPr>
          <p:spPr bwMode="auto">
            <a:xfrm rot="-5400000">
              <a:off x="6096793" y="5023644"/>
              <a:ext cx="582613" cy="527050"/>
            </a:xfrm>
            <a:prstGeom prst="roundRect">
              <a:avLst>
                <a:gd name="adj" fmla="val 30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94000"/>
                </a:lnSpc>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Arial" charset="0"/>
                </a:rPr>
                <a:t>…</a:t>
              </a:r>
            </a:p>
          </p:txBody>
        </p:sp>
        <p:grpSp>
          <p:nvGrpSpPr>
            <p:cNvPr id="10253" name="Group 17"/>
            <p:cNvGrpSpPr>
              <a:grpSpLocks/>
            </p:cNvGrpSpPr>
            <p:nvPr/>
          </p:nvGrpSpPr>
          <p:grpSpPr bwMode="auto">
            <a:xfrm>
              <a:off x="1898650" y="2560637"/>
              <a:ext cx="1514475" cy="704850"/>
              <a:chOff x="1273" y="1736"/>
              <a:chExt cx="954" cy="444"/>
            </a:xfrm>
          </p:grpSpPr>
          <p:sp>
            <p:nvSpPr>
              <p:cNvPr id="10273" name="AutoShape 18"/>
              <p:cNvSpPr>
                <a:spLocks noChangeArrowheads="1"/>
              </p:cNvSpPr>
              <p:nvPr/>
            </p:nvSpPr>
            <p:spPr bwMode="auto">
              <a:xfrm>
                <a:off x="1273" y="1736"/>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4" name="AutoShape 19"/>
              <p:cNvSpPr>
                <a:spLocks noChangeArrowheads="1"/>
              </p:cNvSpPr>
              <p:nvPr/>
            </p:nvSpPr>
            <p:spPr bwMode="auto">
              <a:xfrm>
                <a:off x="1273" y="1736"/>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0</a:t>
                </a:r>
              </a:p>
            </p:txBody>
          </p:sp>
        </p:grpSp>
        <p:grpSp>
          <p:nvGrpSpPr>
            <p:cNvPr id="10254" name="Group 20"/>
            <p:cNvGrpSpPr>
              <a:grpSpLocks/>
            </p:cNvGrpSpPr>
            <p:nvPr/>
          </p:nvGrpSpPr>
          <p:grpSpPr bwMode="auto">
            <a:xfrm>
              <a:off x="1898650" y="3268662"/>
              <a:ext cx="1514475" cy="704850"/>
              <a:chOff x="1273" y="2182"/>
              <a:chExt cx="954" cy="444"/>
            </a:xfrm>
          </p:grpSpPr>
          <p:sp>
            <p:nvSpPr>
              <p:cNvPr id="10271" name="AutoShape 21"/>
              <p:cNvSpPr>
                <a:spLocks noChangeArrowheads="1"/>
              </p:cNvSpPr>
              <p:nvPr/>
            </p:nvSpPr>
            <p:spPr bwMode="auto">
              <a:xfrm>
                <a:off x="1273" y="2182"/>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2" name="AutoShape 22"/>
              <p:cNvSpPr>
                <a:spLocks noChangeArrowheads="1"/>
              </p:cNvSpPr>
              <p:nvPr/>
            </p:nvSpPr>
            <p:spPr bwMode="auto">
              <a:xfrm>
                <a:off x="1273" y="2182"/>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1</a:t>
                </a:r>
              </a:p>
            </p:txBody>
          </p:sp>
        </p:grpSp>
        <p:grpSp>
          <p:nvGrpSpPr>
            <p:cNvPr id="10255" name="Group 23"/>
            <p:cNvGrpSpPr>
              <a:grpSpLocks/>
            </p:cNvGrpSpPr>
            <p:nvPr/>
          </p:nvGrpSpPr>
          <p:grpSpPr bwMode="auto">
            <a:xfrm>
              <a:off x="1898650" y="3976687"/>
              <a:ext cx="1514475" cy="704850"/>
              <a:chOff x="1273" y="2628"/>
              <a:chExt cx="954" cy="444"/>
            </a:xfrm>
          </p:grpSpPr>
          <p:sp>
            <p:nvSpPr>
              <p:cNvPr id="10269" name="AutoShape 24"/>
              <p:cNvSpPr>
                <a:spLocks noChangeArrowheads="1"/>
              </p:cNvSpPr>
              <p:nvPr/>
            </p:nvSpPr>
            <p:spPr bwMode="auto">
              <a:xfrm>
                <a:off x="1273" y="2628"/>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0" name="AutoShape 25"/>
              <p:cNvSpPr>
                <a:spLocks noChangeArrowheads="1"/>
              </p:cNvSpPr>
              <p:nvPr/>
            </p:nvSpPr>
            <p:spPr bwMode="auto">
              <a:xfrm>
                <a:off x="1273" y="2628"/>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2</a:t>
                </a:r>
              </a:p>
            </p:txBody>
          </p:sp>
        </p:grpSp>
        <p:grpSp>
          <p:nvGrpSpPr>
            <p:cNvPr id="10256" name="Group 26"/>
            <p:cNvGrpSpPr>
              <a:grpSpLocks/>
            </p:cNvGrpSpPr>
            <p:nvPr/>
          </p:nvGrpSpPr>
          <p:grpSpPr bwMode="auto">
            <a:xfrm>
              <a:off x="1898650" y="5999162"/>
              <a:ext cx="1514475" cy="704850"/>
              <a:chOff x="1273" y="3902"/>
              <a:chExt cx="954" cy="444"/>
            </a:xfrm>
          </p:grpSpPr>
          <p:sp>
            <p:nvSpPr>
              <p:cNvPr id="10267" name="AutoShape 27"/>
              <p:cNvSpPr>
                <a:spLocks noChangeArrowheads="1"/>
              </p:cNvSpPr>
              <p:nvPr/>
            </p:nvSpPr>
            <p:spPr bwMode="auto">
              <a:xfrm>
                <a:off x="1273" y="3902"/>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68" name="AutoShape 28"/>
              <p:cNvSpPr>
                <a:spLocks noChangeArrowheads="1"/>
              </p:cNvSpPr>
              <p:nvPr/>
            </p:nvSpPr>
            <p:spPr bwMode="auto">
              <a:xfrm>
                <a:off x="1273" y="3902"/>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X</a:t>
                </a:r>
              </a:p>
            </p:txBody>
          </p:sp>
        </p:grpSp>
        <p:sp>
          <p:nvSpPr>
            <p:cNvPr id="10257" name="AutoShape 29"/>
            <p:cNvSpPr>
              <a:spLocks noChangeArrowheads="1"/>
            </p:cNvSpPr>
            <p:nvPr/>
          </p:nvSpPr>
          <p:spPr bwMode="auto">
            <a:xfrm>
              <a:off x="1676400" y="1981200"/>
              <a:ext cx="1935162" cy="407987"/>
            </a:xfrm>
            <a:prstGeom prst="roundRect">
              <a:avLst>
                <a:gd name="adj" fmla="val 38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94000"/>
                </a:lnSpc>
                <a:spcBef>
                  <a:spcPts val="1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dirty="0">
                  <a:solidFill>
                    <a:srgbClr val="FF6600"/>
                  </a:solidFill>
                  <a:latin typeface="Arial" charset="0"/>
                </a:rPr>
                <a:t>virtual memory </a:t>
              </a:r>
            </a:p>
            <a:p>
              <a:pPr algn="ctr">
                <a:lnSpc>
                  <a:spcPct val="89000"/>
                </a:lnSpc>
                <a:spcBef>
                  <a:spcPts val="1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dirty="0">
                  <a:solidFill>
                    <a:srgbClr val="FF6600"/>
                  </a:solidFill>
                  <a:latin typeface="Arial" charset="0"/>
                </a:rPr>
                <a:t>(for one process)</a:t>
              </a:r>
              <a:r>
                <a:rPr lang="ar-sa" sz="1400" b="1" dirty="0">
                  <a:solidFill>
                    <a:srgbClr val="FF6600"/>
                  </a:solidFill>
                  <a:latin typeface="Arial" charset="0"/>
                  <a:cs typeface="Arial" charset="0"/>
                </a:rPr>
                <a:t>‏</a:t>
              </a:r>
              <a:endParaRPr lang="en-GB" sz="1400" b="1" dirty="0">
                <a:solidFill>
                  <a:srgbClr val="FF6600"/>
                </a:solidFill>
                <a:latin typeface="Arial" charset="0"/>
                <a:cs typeface="Arial" charset="0"/>
              </a:endParaRPr>
            </a:p>
          </p:txBody>
        </p:sp>
        <p:sp>
          <p:nvSpPr>
            <p:cNvPr id="10258" name="AutoShape 30"/>
            <p:cNvSpPr>
              <a:spLocks noChangeArrowheads="1"/>
            </p:cNvSpPr>
            <p:nvPr/>
          </p:nvSpPr>
          <p:spPr bwMode="auto">
            <a:xfrm rot="-5400000">
              <a:off x="2276474" y="5445125"/>
              <a:ext cx="581025" cy="527050"/>
            </a:xfrm>
            <a:prstGeom prst="roundRect">
              <a:avLst>
                <a:gd name="adj" fmla="val 30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94000"/>
                </a:lnSpc>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Arial" charset="0"/>
                </a:rPr>
                <a:t>…</a:t>
              </a:r>
            </a:p>
          </p:txBody>
        </p:sp>
        <p:grpSp>
          <p:nvGrpSpPr>
            <p:cNvPr id="10259" name="Group 31"/>
            <p:cNvGrpSpPr>
              <a:grpSpLocks/>
            </p:cNvGrpSpPr>
            <p:nvPr/>
          </p:nvGrpSpPr>
          <p:grpSpPr bwMode="auto">
            <a:xfrm>
              <a:off x="1898650" y="4684712"/>
              <a:ext cx="1514475" cy="704850"/>
              <a:chOff x="1273" y="3074"/>
              <a:chExt cx="954" cy="444"/>
            </a:xfrm>
          </p:grpSpPr>
          <p:sp>
            <p:nvSpPr>
              <p:cNvPr id="10265" name="AutoShape 32"/>
              <p:cNvSpPr>
                <a:spLocks noChangeArrowheads="1"/>
              </p:cNvSpPr>
              <p:nvPr/>
            </p:nvSpPr>
            <p:spPr bwMode="auto">
              <a:xfrm>
                <a:off x="1273" y="3074"/>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66" name="AutoShape 33"/>
              <p:cNvSpPr>
                <a:spLocks noChangeArrowheads="1"/>
              </p:cNvSpPr>
              <p:nvPr/>
            </p:nvSpPr>
            <p:spPr bwMode="auto">
              <a:xfrm>
                <a:off x="1273" y="3074"/>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3</a:t>
                </a:r>
              </a:p>
            </p:txBody>
          </p:sp>
        </p:grpSp>
        <p:sp>
          <p:nvSpPr>
            <p:cNvPr id="10260" name="Line 34"/>
            <p:cNvSpPr>
              <a:spLocks noChangeShapeType="1"/>
            </p:cNvSpPr>
            <p:nvPr/>
          </p:nvSpPr>
          <p:spPr bwMode="auto">
            <a:xfrm flipV="1">
              <a:off x="3414712" y="4473575"/>
              <a:ext cx="2225675" cy="625475"/>
            </a:xfrm>
            <a:prstGeom prst="line">
              <a:avLst/>
            </a:prstGeom>
            <a:noFill/>
            <a:ln w="27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1" name="Line 35"/>
            <p:cNvSpPr>
              <a:spLocks noChangeShapeType="1"/>
            </p:cNvSpPr>
            <p:nvPr/>
          </p:nvSpPr>
          <p:spPr bwMode="auto">
            <a:xfrm>
              <a:off x="3414712" y="3671887"/>
              <a:ext cx="2325688" cy="2327275"/>
            </a:xfrm>
            <a:prstGeom prst="line">
              <a:avLst/>
            </a:prstGeom>
            <a:noFill/>
            <a:ln w="27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2" name="Line 36"/>
            <p:cNvSpPr>
              <a:spLocks noChangeShapeType="1"/>
            </p:cNvSpPr>
            <p:nvPr/>
          </p:nvSpPr>
          <p:spPr bwMode="auto">
            <a:xfrm flipV="1">
              <a:off x="3414712" y="3865562"/>
              <a:ext cx="2225675" cy="2446338"/>
            </a:xfrm>
            <a:prstGeom prst="line">
              <a:avLst/>
            </a:prstGeom>
            <a:noFill/>
            <a:ln w="27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3" name="Text Box 37"/>
            <p:cNvSpPr txBox="1">
              <a:spLocks noChangeArrowheads="1"/>
            </p:cNvSpPr>
            <p:nvPr/>
          </p:nvSpPr>
          <p:spPr bwMode="auto">
            <a:xfrm rot="-5400000">
              <a:off x="2463006" y="5499893"/>
              <a:ext cx="2984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8000"/>
                </a:lnSpc>
              </a:pPr>
              <a:r>
                <a:rPr lang="en-GB">
                  <a:solidFill>
                    <a:srgbClr val="000000"/>
                  </a:solidFill>
                </a:rPr>
                <a:t>...</a:t>
              </a:r>
            </a:p>
          </p:txBody>
        </p:sp>
        <p:sp>
          <p:nvSpPr>
            <p:cNvPr id="10264" name="Text Box 38"/>
            <p:cNvSpPr txBox="1">
              <a:spLocks noChangeArrowheads="1"/>
            </p:cNvSpPr>
            <p:nvPr/>
          </p:nvSpPr>
          <p:spPr bwMode="auto">
            <a:xfrm rot="-5400000">
              <a:off x="6303169" y="5068093"/>
              <a:ext cx="2984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8000"/>
                </a:lnSpc>
              </a:pPr>
              <a:r>
                <a:rPr lang="en-GB">
                  <a:solidFill>
                    <a:srgbClr val="000000"/>
                  </a:solidFill>
                </a:rPr>
                <a:t>...</a:t>
              </a:r>
            </a:p>
          </p:txBody>
        </p:sp>
      </p:grpSp>
    </p:spTree>
    <p:extLst>
      <p:ext uri="{BB962C8B-B14F-4D97-AF65-F5344CB8AC3E}">
        <p14:creationId xmlns:p14="http://schemas.microsoft.com/office/powerpoint/2010/main" val="39457681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sz="2400" dirty="0" smtClean="0"/>
              <a:t>Isn’t the page table huge?  How can it be stored in RAM?</a:t>
            </a:r>
          </a:p>
          <a:p>
            <a:endParaRPr lang="en-US" sz="2400" dirty="0" smtClean="0">
              <a:solidFill>
                <a:srgbClr val="7F7F7F"/>
              </a:solidFill>
            </a:endParaRPr>
          </a:p>
          <a:p>
            <a:endParaRPr lang="en-US" sz="2400" dirty="0" smtClean="0">
              <a:solidFill>
                <a:srgbClr val="7F7F7F"/>
              </a:solidFill>
            </a:endParaRPr>
          </a:p>
          <a:p>
            <a:r>
              <a:rPr lang="en-US" sz="2400" dirty="0" smtClean="0"/>
              <a:t>Yes, it would be… so, real page tables aren’t simple arrays</a:t>
            </a:r>
          </a:p>
        </p:txBody>
      </p:sp>
    </p:spTree>
    <p:extLst>
      <p:ext uri="{BB962C8B-B14F-4D97-AF65-F5344CB8AC3E}">
        <p14:creationId xmlns:p14="http://schemas.microsoft.com/office/powerpoint/2010/main" val="20181142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r>
              <a:rPr lang="en-GB" dirty="0" smtClean="0"/>
              <a:t>Multi-Level Page Tables</a:t>
            </a:r>
            <a:endParaRPr lang="en-GB" dirty="0"/>
          </a:p>
        </p:txBody>
      </p:sp>
      <p:sp>
        <p:nvSpPr>
          <p:cNvPr id="40962" name="Rectangle 2"/>
          <p:cNvSpPr>
            <a:spLocks noGrp="1" noChangeArrowheads="1"/>
          </p:cNvSpPr>
          <p:nvPr>
            <p:ph type="body" idx="1"/>
          </p:nvPr>
        </p:nvSpPr>
        <p:spPr>
          <a:xfrm>
            <a:off x="396875" y="1371600"/>
            <a:ext cx="6918325" cy="4972050"/>
          </a:xfrm>
        </p:spPr>
        <p:txBody>
          <a:bodyPr/>
          <a:lstStyle/>
          <a:p>
            <a:r>
              <a:rPr lang="en-GB" sz="2400" dirty="0" smtClean="0"/>
              <a:t>Suppose:</a:t>
            </a:r>
          </a:p>
          <a:p>
            <a:pPr lvl="1"/>
            <a:r>
              <a:rPr lang="en-GB" sz="2000" dirty="0" smtClean="0"/>
              <a:t>4KB (2</a:t>
            </a:r>
            <a:r>
              <a:rPr lang="en-GB" sz="2000" baseline="30000" dirty="0" smtClean="0"/>
              <a:t>12</a:t>
            </a:r>
            <a:r>
              <a:rPr lang="en-GB" sz="2000" dirty="0" smtClean="0"/>
              <a:t>) page size, 64-bit address space, 8-byte PTE </a:t>
            </a:r>
            <a:endParaRPr lang="en-GB" sz="2400" dirty="0" smtClean="0"/>
          </a:p>
          <a:p>
            <a:r>
              <a:rPr lang="en-GB" sz="2400" dirty="0" smtClean="0"/>
              <a:t>Problem:</a:t>
            </a:r>
          </a:p>
          <a:p>
            <a:pPr lvl="1"/>
            <a:r>
              <a:rPr lang="en-GB" sz="2000" dirty="0" smtClean="0"/>
              <a:t>Would need a 32,000 TB page table!</a:t>
            </a:r>
          </a:p>
          <a:p>
            <a:pPr lvl="1"/>
            <a:r>
              <a:rPr lang="en-GB" sz="2000" dirty="0" smtClean="0"/>
              <a:t>2</a:t>
            </a:r>
            <a:r>
              <a:rPr lang="en-GB" sz="2000" baseline="30000" dirty="0" smtClean="0"/>
              <a:t>64</a:t>
            </a:r>
            <a:r>
              <a:rPr lang="en-GB" sz="2000" dirty="0" smtClean="0"/>
              <a:t> * 2</a:t>
            </a:r>
            <a:r>
              <a:rPr lang="en-GB" sz="2000" baseline="30000" dirty="0" smtClean="0"/>
              <a:t>-12  </a:t>
            </a:r>
            <a:r>
              <a:rPr lang="en-GB" sz="2000" dirty="0" smtClean="0"/>
              <a:t>* 2</a:t>
            </a:r>
            <a:r>
              <a:rPr lang="en-GB" sz="2000" baseline="30000" dirty="0" smtClean="0"/>
              <a:t>3</a:t>
            </a:r>
            <a:r>
              <a:rPr lang="en-GB" sz="2000" dirty="0" smtClean="0"/>
              <a:t> = 2</a:t>
            </a:r>
            <a:r>
              <a:rPr lang="en-GB" sz="2000" baseline="30000" dirty="0" smtClean="0"/>
              <a:t>55</a:t>
            </a:r>
            <a:r>
              <a:rPr lang="en-GB" sz="2000" dirty="0" smtClean="0"/>
              <a:t> bytes</a:t>
            </a:r>
            <a:endParaRPr lang="en-GB" sz="2400" dirty="0" smtClean="0"/>
          </a:p>
          <a:p>
            <a:r>
              <a:rPr lang="en-GB" sz="2400" dirty="0" smtClean="0"/>
              <a:t>Common solution:</a:t>
            </a:r>
          </a:p>
          <a:p>
            <a:pPr lvl="1"/>
            <a:r>
              <a:rPr lang="en-GB" sz="2000" dirty="0" smtClean="0"/>
              <a:t>Multi-level page tables</a:t>
            </a:r>
          </a:p>
          <a:p>
            <a:pPr lvl="1"/>
            <a:r>
              <a:rPr lang="en-GB" sz="2000" dirty="0" smtClean="0"/>
              <a:t>Example: 2-level page table</a:t>
            </a:r>
          </a:p>
          <a:p>
            <a:pPr lvl="2"/>
            <a:r>
              <a:rPr lang="en-GB" sz="2000" dirty="0" smtClean="0"/>
              <a:t>Level 1 table: each PTE points to a page table (always memory resident)</a:t>
            </a:r>
          </a:p>
          <a:p>
            <a:pPr lvl="2"/>
            <a:r>
              <a:rPr lang="en-GB" sz="2000" dirty="0" smtClean="0"/>
              <a:t>Level 2 table: each PTE points to a page </a:t>
            </a:r>
            <a:br>
              <a:rPr lang="en-GB" sz="2000" dirty="0" smtClean="0"/>
            </a:br>
            <a:r>
              <a:rPr lang="en-GB" sz="2000" dirty="0" smtClean="0"/>
              <a:t>(paged in and out like any other data)</a:t>
            </a:r>
          </a:p>
        </p:txBody>
      </p:sp>
      <p:grpSp>
        <p:nvGrpSpPr>
          <p:cNvPr id="2" name="Group 17"/>
          <p:cNvGrpSpPr/>
          <p:nvPr/>
        </p:nvGrpSpPr>
        <p:grpSpPr>
          <a:xfrm>
            <a:off x="6019800" y="1246705"/>
            <a:ext cx="2671657" cy="4696895"/>
            <a:chOff x="6019800" y="1246705"/>
            <a:chExt cx="2671657" cy="4696895"/>
          </a:xfrm>
        </p:grpSpPr>
        <p:sp>
          <p:nvSpPr>
            <p:cNvPr id="40963" name="Text Box 3"/>
            <p:cNvSpPr txBox="1">
              <a:spLocks noChangeArrowheads="1"/>
            </p:cNvSpPr>
            <p:nvPr/>
          </p:nvSpPr>
          <p:spPr bwMode="auto">
            <a:xfrm>
              <a:off x="6019800" y="2633132"/>
              <a:ext cx="842857" cy="666762"/>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Level 1</a:t>
              </a:r>
            </a:p>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Table</a:t>
              </a:r>
            </a:p>
          </p:txBody>
        </p:sp>
        <p:sp>
          <p:nvSpPr>
            <p:cNvPr id="40964" name="Rectangle 4"/>
            <p:cNvSpPr>
              <a:spLocks noChangeArrowheads="1"/>
            </p:cNvSpPr>
            <p:nvPr/>
          </p:nvSpPr>
          <p:spPr bwMode="auto">
            <a:xfrm>
              <a:off x="6103304" y="3276600"/>
              <a:ext cx="758952" cy="1143000"/>
            </a:xfrm>
            <a:prstGeom prst="rect">
              <a:avLst/>
            </a:prstGeom>
            <a:solidFill>
              <a:srgbClr val="F6F5BD"/>
            </a:solidFill>
            <a:ln w="28575" cap="flat" cmpd="sng" algn="ctr">
              <a:solidFill>
                <a:srgbClr val="000000"/>
              </a:solidFill>
              <a:prstDash val="solid"/>
              <a:miter lim="800000"/>
              <a:headEnd type="none" w="med" len="med"/>
              <a:tailEnd type="none" w="med" len="med"/>
            </a:ln>
            <a:effectLst/>
          </p:spPr>
          <p:txBody>
            <a:bodyPr wrap="none" anchor="ctr"/>
            <a:lstStyle/>
            <a:p>
              <a:endParaRPr lang="en-US"/>
            </a:p>
          </p:txBody>
        </p:sp>
        <p:sp>
          <p:nvSpPr>
            <p:cNvPr id="40965" name="Rectangle 5"/>
            <p:cNvSpPr>
              <a:spLocks noChangeArrowheads="1"/>
            </p:cNvSpPr>
            <p:nvPr/>
          </p:nvSpPr>
          <p:spPr bwMode="auto">
            <a:xfrm>
              <a:off x="7946391" y="1905000"/>
              <a:ext cx="700088" cy="1143000"/>
            </a:xfrm>
            <a:prstGeom prst="rect">
              <a:avLst/>
            </a:prstGeom>
            <a:solidFill>
              <a:srgbClr val="DBF2DA"/>
            </a:solidFill>
            <a:ln w="28575" cap="flat" cmpd="sng" algn="ctr">
              <a:solidFill>
                <a:srgbClr val="000000"/>
              </a:solidFill>
              <a:prstDash val="solid"/>
              <a:miter lim="800000"/>
              <a:headEnd type="none" w="med" len="med"/>
              <a:tailEnd type="none" w="med" len="med"/>
            </a:ln>
            <a:effectLst/>
          </p:spPr>
          <p:txBody>
            <a:bodyPr wrap="none" anchor="ctr"/>
            <a:lstStyle/>
            <a:p>
              <a:endParaRPr lang="en-US"/>
            </a:p>
          </p:txBody>
        </p:sp>
        <p:sp>
          <p:nvSpPr>
            <p:cNvPr id="40966" name="Rectangle 6"/>
            <p:cNvSpPr>
              <a:spLocks noChangeArrowheads="1"/>
            </p:cNvSpPr>
            <p:nvPr/>
          </p:nvSpPr>
          <p:spPr bwMode="auto">
            <a:xfrm>
              <a:off x="7946391" y="3276600"/>
              <a:ext cx="700088" cy="1143000"/>
            </a:xfrm>
            <a:prstGeom prst="rect">
              <a:avLst/>
            </a:prstGeom>
            <a:solidFill>
              <a:srgbClr val="DBF2DA"/>
            </a:solidFill>
            <a:ln w="28575" cap="flat" cmpd="sng" algn="ctr">
              <a:solidFill>
                <a:srgbClr val="000000"/>
              </a:solidFill>
              <a:prstDash val="solid"/>
              <a:miter lim="800000"/>
              <a:headEnd type="none" w="med" len="med"/>
              <a:tailEnd type="none" w="med" len="med"/>
            </a:ln>
            <a:effectLst/>
          </p:spPr>
          <p:txBody>
            <a:bodyPr wrap="none" anchor="ctr"/>
            <a:lstStyle/>
            <a:p>
              <a:endParaRPr lang="en-US"/>
            </a:p>
          </p:txBody>
        </p:sp>
        <p:sp>
          <p:nvSpPr>
            <p:cNvPr id="40967" name="Rectangle 7"/>
            <p:cNvSpPr>
              <a:spLocks noChangeArrowheads="1"/>
            </p:cNvSpPr>
            <p:nvPr/>
          </p:nvSpPr>
          <p:spPr bwMode="auto">
            <a:xfrm>
              <a:off x="7946391" y="4800600"/>
              <a:ext cx="700088" cy="1143000"/>
            </a:xfrm>
            <a:prstGeom prst="rect">
              <a:avLst/>
            </a:prstGeom>
            <a:solidFill>
              <a:srgbClr val="DBF2DA"/>
            </a:solidFill>
            <a:ln w="28575" cap="flat" cmpd="sng" algn="ctr">
              <a:solidFill>
                <a:srgbClr val="000000"/>
              </a:solidFill>
              <a:prstDash val="solid"/>
              <a:miter lim="800000"/>
              <a:headEnd type="none" w="med" len="med"/>
              <a:tailEnd type="none" w="med" len="med"/>
            </a:ln>
            <a:effectLst/>
          </p:spPr>
          <p:txBody>
            <a:bodyPr wrap="none" anchor="ctr"/>
            <a:lstStyle/>
            <a:p>
              <a:endParaRPr lang="en-US"/>
            </a:p>
          </p:txBody>
        </p:sp>
        <p:sp>
          <p:nvSpPr>
            <p:cNvPr id="40968" name="Text Box 8"/>
            <p:cNvSpPr txBox="1">
              <a:spLocks noChangeArrowheads="1"/>
            </p:cNvSpPr>
            <p:nvPr/>
          </p:nvSpPr>
          <p:spPr bwMode="auto">
            <a:xfrm>
              <a:off x="8121016" y="4402138"/>
              <a:ext cx="365227"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a:t>
              </a:r>
            </a:p>
          </p:txBody>
        </p:sp>
        <p:sp>
          <p:nvSpPr>
            <p:cNvPr id="40969" name="Text Box 9"/>
            <p:cNvSpPr txBox="1">
              <a:spLocks noChangeArrowheads="1"/>
            </p:cNvSpPr>
            <p:nvPr/>
          </p:nvSpPr>
          <p:spPr bwMode="auto">
            <a:xfrm>
              <a:off x="7848600" y="1246705"/>
              <a:ext cx="842857" cy="666762"/>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Level 2</a:t>
              </a:r>
            </a:p>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Tables</a:t>
              </a:r>
            </a:p>
          </p:txBody>
        </p:sp>
        <p:sp>
          <p:nvSpPr>
            <p:cNvPr id="40970" name="Line 10"/>
            <p:cNvSpPr>
              <a:spLocks noChangeShapeType="1"/>
            </p:cNvSpPr>
            <p:nvPr/>
          </p:nvSpPr>
          <p:spPr bwMode="auto">
            <a:xfrm flipV="1">
              <a:off x="6650991" y="1903413"/>
              <a:ext cx="1295400" cy="1450975"/>
            </a:xfrm>
            <a:prstGeom prst="line">
              <a:avLst/>
            </a:prstGeom>
            <a:noFill/>
            <a:ln w="9360">
              <a:solidFill>
                <a:srgbClr val="000000"/>
              </a:solidFill>
              <a:miter lim="800000"/>
              <a:headEnd/>
              <a:tailEnd type="triangle" w="med" len="med"/>
            </a:ln>
            <a:effectLst/>
          </p:spPr>
          <p:txBody>
            <a:bodyPr/>
            <a:lstStyle/>
            <a:p>
              <a:endParaRPr lang="en-US"/>
            </a:p>
          </p:txBody>
        </p:sp>
        <p:sp>
          <p:nvSpPr>
            <p:cNvPr id="40971" name="Line 11"/>
            <p:cNvSpPr>
              <a:spLocks noChangeShapeType="1"/>
            </p:cNvSpPr>
            <p:nvPr/>
          </p:nvSpPr>
          <p:spPr bwMode="auto">
            <a:xfrm flipV="1">
              <a:off x="6650991" y="3275013"/>
              <a:ext cx="1295400" cy="231775"/>
            </a:xfrm>
            <a:prstGeom prst="line">
              <a:avLst/>
            </a:prstGeom>
            <a:noFill/>
            <a:ln w="9360">
              <a:solidFill>
                <a:srgbClr val="000000"/>
              </a:solidFill>
              <a:miter lim="800000"/>
              <a:headEnd/>
              <a:tailEnd type="triangle" w="med" len="med"/>
            </a:ln>
            <a:effectLst/>
          </p:spPr>
          <p:txBody>
            <a:bodyPr/>
            <a:lstStyle/>
            <a:p>
              <a:endParaRPr lang="en-US"/>
            </a:p>
          </p:txBody>
        </p:sp>
        <p:sp>
          <p:nvSpPr>
            <p:cNvPr id="40972" name="Line 12"/>
            <p:cNvSpPr>
              <a:spLocks noChangeShapeType="1"/>
            </p:cNvSpPr>
            <p:nvPr/>
          </p:nvSpPr>
          <p:spPr bwMode="auto">
            <a:xfrm>
              <a:off x="6803391" y="4337050"/>
              <a:ext cx="1143000" cy="463550"/>
            </a:xfrm>
            <a:prstGeom prst="line">
              <a:avLst/>
            </a:prstGeom>
            <a:noFill/>
            <a:ln w="9360">
              <a:solidFill>
                <a:srgbClr val="000000"/>
              </a:solidFill>
              <a:miter lim="800000"/>
              <a:headEnd/>
              <a:tailEnd type="triangle" w="med" len="med"/>
            </a:ln>
            <a:effectLst/>
          </p:spPr>
          <p:txBody>
            <a:bodyPr/>
            <a:lstStyle/>
            <a:p>
              <a:endParaRPr lang="en-US"/>
            </a:p>
          </p:txBody>
        </p:sp>
        <p:sp>
          <p:nvSpPr>
            <p:cNvPr id="40973" name="Line 13"/>
            <p:cNvSpPr>
              <a:spLocks noChangeShapeType="1"/>
            </p:cNvSpPr>
            <p:nvPr/>
          </p:nvSpPr>
          <p:spPr bwMode="auto">
            <a:xfrm>
              <a:off x="6109124" y="3429000"/>
              <a:ext cx="762000" cy="1588"/>
            </a:xfrm>
            <a:prstGeom prst="line">
              <a:avLst/>
            </a:prstGeom>
            <a:noFill/>
            <a:ln w="19080">
              <a:solidFill>
                <a:srgbClr val="003300"/>
              </a:solidFill>
              <a:miter lim="800000"/>
              <a:headEnd/>
              <a:tailEnd/>
            </a:ln>
            <a:effectLst/>
          </p:spPr>
          <p:txBody>
            <a:bodyPr/>
            <a:lstStyle/>
            <a:p>
              <a:endParaRPr lang="en-US"/>
            </a:p>
          </p:txBody>
        </p:sp>
        <p:sp>
          <p:nvSpPr>
            <p:cNvPr id="40974" name="Line 14"/>
            <p:cNvSpPr>
              <a:spLocks noChangeShapeType="1"/>
            </p:cNvSpPr>
            <p:nvPr/>
          </p:nvSpPr>
          <p:spPr bwMode="auto">
            <a:xfrm>
              <a:off x="6109124" y="3581400"/>
              <a:ext cx="762000" cy="1588"/>
            </a:xfrm>
            <a:prstGeom prst="line">
              <a:avLst/>
            </a:prstGeom>
            <a:noFill/>
            <a:ln w="19080">
              <a:solidFill>
                <a:srgbClr val="003300"/>
              </a:solidFill>
              <a:miter lim="800000"/>
              <a:headEnd/>
              <a:tailEnd/>
            </a:ln>
            <a:effectLst/>
          </p:spPr>
          <p:txBody>
            <a:bodyPr/>
            <a:lstStyle/>
            <a:p>
              <a:endParaRPr lang="en-US"/>
            </a:p>
          </p:txBody>
        </p:sp>
        <p:sp>
          <p:nvSpPr>
            <p:cNvPr id="40975" name="Line 15"/>
            <p:cNvSpPr>
              <a:spLocks noChangeShapeType="1"/>
            </p:cNvSpPr>
            <p:nvPr/>
          </p:nvSpPr>
          <p:spPr bwMode="auto">
            <a:xfrm>
              <a:off x="6109124" y="4267200"/>
              <a:ext cx="762000" cy="1588"/>
            </a:xfrm>
            <a:prstGeom prst="line">
              <a:avLst/>
            </a:prstGeom>
            <a:noFill/>
            <a:ln w="19080">
              <a:solidFill>
                <a:srgbClr val="003300"/>
              </a:solidFill>
              <a:miter lim="800000"/>
              <a:headEnd/>
              <a:tailEnd/>
            </a:ln>
            <a:effectLst/>
          </p:spPr>
          <p:txBody>
            <a:bodyPr/>
            <a:lstStyle/>
            <a:p>
              <a:endParaRPr lang="en-US"/>
            </a:p>
          </p:txBody>
        </p:sp>
        <p:sp>
          <p:nvSpPr>
            <p:cNvPr id="40976" name="Text Box 16"/>
            <p:cNvSpPr txBox="1">
              <a:spLocks noChangeArrowheads="1"/>
            </p:cNvSpPr>
            <p:nvPr/>
          </p:nvSpPr>
          <p:spPr bwMode="auto">
            <a:xfrm>
              <a:off x="6348547" y="3733800"/>
              <a:ext cx="426270" cy="272167"/>
            </a:xfrm>
            <a:prstGeom prst="rect">
              <a:avLst/>
            </a:prstGeom>
            <a:noFill/>
            <a:ln w="9525">
              <a:noFill/>
              <a:round/>
              <a:headEnd/>
              <a:tailEnd/>
            </a:ln>
            <a:effectLst/>
          </p:spPr>
          <p:txBody>
            <a:bodyPr vert="eaVert" wrap="none" lIns="90360" tIns="44280" rIns="90360" bIns="44280">
              <a:spAutoFit/>
            </a:bodyPr>
            <a:lstStyle/>
            <a:p>
              <a:pPr rtl="1">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a:t>
              </a:r>
            </a:p>
          </p:txBody>
        </p:sp>
      </p:grpSp>
    </p:spTree>
    <p:extLst>
      <p:ext uri="{BB962C8B-B14F-4D97-AF65-F5344CB8AC3E}">
        <p14:creationId xmlns:p14="http://schemas.microsoft.com/office/powerpoint/2010/main" val="14865388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2">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2">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800886" y="1106488"/>
            <a:ext cx="1205715" cy="653938"/>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Level 1</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page table</a:t>
            </a:r>
          </a:p>
        </p:txBody>
      </p:sp>
      <p:sp>
        <p:nvSpPr>
          <p:cNvPr id="41987" name="Text Box 3"/>
          <p:cNvSpPr txBox="1">
            <a:spLocks noChangeArrowheads="1"/>
          </p:cNvSpPr>
          <p:nvPr/>
        </p:nvSpPr>
        <p:spPr bwMode="auto">
          <a:xfrm>
            <a:off x="5858933" y="6426198"/>
            <a:ext cx="507510" cy="334685"/>
          </a:xfrm>
          <a:prstGeom prst="rect">
            <a:avLst/>
          </a:prstGeom>
          <a:noFill/>
          <a:ln w="9525">
            <a:noFill/>
            <a:round/>
            <a:headEnd/>
            <a:tailEnd/>
          </a:ln>
          <a:effectLst/>
        </p:spPr>
        <p:txBody>
          <a:bodyPr vert="eaVert" wrap="none" lIns="90360" tIns="44280" rIns="90360" bIns="44280">
            <a:spAutoFit/>
          </a:bodyPr>
          <a:lstStyle/>
          <a:p>
            <a:pPr rtl="1">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Calibri" pitchFamily="34" charset="0"/>
              </a:rPr>
              <a:t>...</a:t>
            </a:r>
          </a:p>
        </p:txBody>
      </p:sp>
      <p:sp>
        <p:nvSpPr>
          <p:cNvPr id="41988" name="Text Box 4"/>
          <p:cNvSpPr txBox="1">
            <a:spLocks noChangeArrowheads="1"/>
          </p:cNvSpPr>
          <p:nvPr/>
        </p:nvSpPr>
        <p:spPr bwMode="auto">
          <a:xfrm>
            <a:off x="3121025" y="1112838"/>
            <a:ext cx="1297085" cy="653938"/>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Level 2</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page tables</a:t>
            </a:r>
          </a:p>
        </p:txBody>
      </p:sp>
      <p:sp>
        <p:nvSpPr>
          <p:cNvPr id="41989" name="Rectangle 5"/>
          <p:cNvSpPr>
            <a:spLocks noChangeArrowheads="1"/>
          </p:cNvSpPr>
          <p:nvPr/>
        </p:nvSpPr>
        <p:spPr bwMode="auto">
          <a:xfrm>
            <a:off x="5538788" y="17795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0</a:t>
            </a:r>
          </a:p>
        </p:txBody>
      </p:sp>
      <p:sp>
        <p:nvSpPr>
          <p:cNvPr id="41990" name="Rectangle 6"/>
          <p:cNvSpPr>
            <a:spLocks noChangeArrowheads="1"/>
          </p:cNvSpPr>
          <p:nvPr/>
        </p:nvSpPr>
        <p:spPr bwMode="auto">
          <a:xfrm>
            <a:off x="5538788" y="2084388"/>
            <a:ext cx="990600" cy="304800"/>
          </a:xfrm>
          <a:prstGeom prst="rect">
            <a:avLst/>
          </a:prstGeom>
          <a:solidFill>
            <a:srgbClr val="D5F1CF"/>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41991" name="Rectangle 7"/>
          <p:cNvSpPr>
            <a:spLocks noChangeArrowheads="1"/>
          </p:cNvSpPr>
          <p:nvPr/>
        </p:nvSpPr>
        <p:spPr bwMode="auto">
          <a:xfrm>
            <a:off x="5538788" y="23891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1023</a:t>
            </a:r>
          </a:p>
        </p:txBody>
      </p:sp>
      <p:sp>
        <p:nvSpPr>
          <p:cNvPr id="41992" name="Rectangle 8"/>
          <p:cNvSpPr>
            <a:spLocks noChangeArrowheads="1"/>
          </p:cNvSpPr>
          <p:nvPr/>
        </p:nvSpPr>
        <p:spPr bwMode="auto">
          <a:xfrm>
            <a:off x="5538788" y="26939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1024</a:t>
            </a:r>
          </a:p>
        </p:txBody>
      </p:sp>
      <p:sp>
        <p:nvSpPr>
          <p:cNvPr id="41993" name="Rectangle 9"/>
          <p:cNvSpPr>
            <a:spLocks noChangeArrowheads="1"/>
          </p:cNvSpPr>
          <p:nvPr/>
        </p:nvSpPr>
        <p:spPr bwMode="auto">
          <a:xfrm>
            <a:off x="5538788" y="2998788"/>
            <a:ext cx="990600" cy="304800"/>
          </a:xfrm>
          <a:prstGeom prst="rect">
            <a:avLst/>
          </a:prstGeom>
          <a:solidFill>
            <a:srgbClr val="D5F1CF"/>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41994" name="Rectangle 10"/>
          <p:cNvSpPr>
            <a:spLocks noChangeArrowheads="1"/>
          </p:cNvSpPr>
          <p:nvPr/>
        </p:nvSpPr>
        <p:spPr bwMode="auto">
          <a:xfrm>
            <a:off x="5538788" y="33035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2047</a:t>
            </a:r>
          </a:p>
        </p:txBody>
      </p:sp>
      <p:sp>
        <p:nvSpPr>
          <p:cNvPr id="41995" name="Rectangle 11"/>
          <p:cNvSpPr>
            <a:spLocks noChangeArrowheads="1"/>
          </p:cNvSpPr>
          <p:nvPr/>
        </p:nvSpPr>
        <p:spPr bwMode="auto">
          <a:xfrm>
            <a:off x="5538788" y="17795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1996" name="Rectangle 12"/>
          <p:cNvSpPr>
            <a:spLocks noChangeArrowheads="1"/>
          </p:cNvSpPr>
          <p:nvPr/>
        </p:nvSpPr>
        <p:spPr bwMode="auto">
          <a:xfrm>
            <a:off x="5538788" y="26939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1997" name="Rectangle 13"/>
          <p:cNvSpPr>
            <a:spLocks noChangeArrowheads="1"/>
          </p:cNvSpPr>
          <p:nvPr/>
        </p:nvSpPr>
        <p:spPr bwMode="auto">
          <a:xfrm>
            <a:off x="5538788" y="3608388"/>
            <a:ext cx="990600" cy="1841500"/>
          </a:xfrm>
          <a:prstGeom prst="rect">
            <a:avLst/>
          </a:prstGeom>
          <a:solidFill>
            <a:srgbClr val="F6F5BD"/>
          </a:solidFill>
          <a:ln w="28575">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Gap</a:t>
            </a:r>
          </a:p>
        </p:txBody>
      </p:sp>
      <p:sp>
        <p:nvSpPr>
          <p:cNvPr id="41998" name="Text Box 14"/>
          <p:cNvSpPr txBox="1">
            <a:spLocks noChangeArrowheads="1"/>
          </p:cNvSpPr>
          <p:nvPr/>
        </p:nvSpPr>
        <p:spPr bwMode="auto">
          <a:xfrm>
            <a:off x="6473825" y="1641475"/>
            <a:ext cx="266700" cy="27622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0</a:t>
            </a:r>
          </a:p>
        </p:txBody>
      </p:sp>
      <p:sp>
        <p:nvSpPr>
          <p:cNvPr id="41999" name="Rectangle 15"/>
          <p:cNvSpPr>
            <a:spLocks noChangeArrowheads="1"/>
          </p:cNvSpPr>
          <p:nvPr/>
        </p:nvSpPr>
        <p:spPr bwMode="auto">
          <a:xfrm>
            <a:off x="3252788" y="21732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0</a:t>
            </a:r>
          </a:p>
        </p:txBody>
      </p:sp>
      <p:sp>
        <p:nvSpPr>
          <p:cNvPr id="42000" name="Rectangle 16"/>
          <p:cNvSpPr>
            <a:spLocks noChangeArrowheads="1"/>
          </p:cNvSpPr>
          <p:nvPr/>
        </p:nvSpPr>
        <p:spPr bwMode="auto">
          <a:xfrm>
            <a:off x="3252788" y="2478088"/>
            <a:ext cx="990600" cy="304800"/>
          </a:xfrm>
          <a:prstGeom prst="rect">
            <a:avLst/>
          </a:prstGeom>
          <a:solidFill>
            <a:srgbClr val="D5F1CF"/>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42001" name="Rectangle 17"/>
          <p:cNvSpPr>
            <a:spLocks noChangeArrowheads="1"/>
          </p:cNvSpPr>
          <p:nvPr/>
        </p:nvSpPr>
        <p:spPr bwMode="auto">
          <a:xfrm>
            <a:off x="3252788" y="27828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1023</a:t>
            </a:r>
          </a:p>
        </p:txBody>
      </p:sp>
      <p:sp>
        <p:nvSpPr>
          <p:cNvPr id="42002" name="Rectangle 18"/>
          <p:cNvSpPr>
            <a:spLocks noChangeArrowheads="1"/>
          </p:cNvSpPr>
          <p:nvPr/>
        </p:nvSpPr>
        <p:spPr bwMode="auto">
          <a:xfrm>
            <a:off x="3252788" y="21732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2003" name="Rectangle 19"/>
          <p:cNvSpPr>
            <a:spLocks noChangeArrowheads="1"/>
          </p:cNvSpPr>
          <p:nvPr/>
        </p:nvSpPr>
        <p:spPr bwMode="auto">
          <a:xfrm>
            <a:off x="3252788" y="35448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0</a:t>
            </a:r>
          </a:p>
        </p:txBody>
      </p:sp>
      <p:sp>
        <p:nvSpPr>
          <p:cNvPr id="42004" name="Rectangle 20"/>
          <p:cNvSpPr>
            <a:spLocks noChangeArrowheads="1"/>
          </p:cNvSpPr>
          <p:nvPr/>
        </p:nvSpPr>
        <p:spPr bwMode="auto">
          <a:xfrm>
            <a:off x="3252788" y="3849688"/>
            <a:ext cx="990600" cy="304800"/>
          </a:xfrm>
          <a:prstGeom prst="rect">
            <a:avLst/>
          </a:prstGeom>
          <a:solidFill>
            <a:srgbClr val="D5F1CF"/>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42005" name="Rectangle 21"/>
          <p:cNvSpPr>
            <a:spLocks noChangeArrowheads="1"/>
          </p:cNvSpPr>
          <p:nvPr/>
        </p:nvSpPr>
        <p:spPr bwMode="auto">
          <a:xfrm>
            <a:off x="3252788" y="41544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1023</a:t>
            </a:r>
          </a:p>
        </p:txBody>
      </p:sp>
      <p:sp>
        <p:nvSpPr>
          <p:cNvPr id="42006" name="Rectangle 22"/>
          <p:cNvSpPr>
            <a:spLocks noChangeArrowheads="1"/>
          </p:cNvSpPr>
          <p:nvPr/>
        </p:nvSpPr>
        <p:spPr bwMode="auto">
          <a:xfrm>
            <a:off x="3252788" y="35448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2007" name="Rectangle 23"/>
          <p:cNvSpPr>
            <a:spLocks noChangeArrowheads="1"/>
          </p:cNvSpPr>
          <p:nvPr/>
        </p:nvSpPr>
        <p:spPr bwMode="auto">
          <a:xfrm>
            <a:off x="3252788" y="4840288"/>
            <a:ext cx="990600" cy="609600"/>
          </a:xfrm>
          <a:prstGeom prst="rect">
            <a:avLst/>
          </a:prstGeom>
          <a:solidFill>
            <a:srgbClr val="F1C7C7"/>
          </a:solidFill>
          <a:ln w="28575">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1023 null</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PTEs</a:t>
            </a:r>
          </a:p>
        </p:txBody>
      </p:sp>
      <p:sp>
        <p:nvSpPr>
          <p:cNvPr id="42008" name="Rectangle 24"/>
          <p:cNvSpPr>
            <a:spLocks noChangeArrowheads="1"/>
          </p:cNvSpPr>
          <p:nvPr/>
        </p:nvSpPr>
        <p:spPr bwMode="auto">
          <a:xfrm>
            <a:off x="3252788" y="54498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1023</a:t>
            </a:r>
          </a:p>
        </p:txBody>
      </p:sp>
      <p:sp>
        <p:nvSpPr>
          <p:cNvPr id="42009" name="Rectangle 25"/>
          <p:cNvSpPr>
            <a:spLocks noChangeArrowheads="1"/>
          </p:cNvSpPr>
          <p:nvPr/>
        </p:nvSpPr>
        <p:spPr bwMode="auto">
          <a:xfrm>
            <a:off x="3252788" y="48402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2010" name="Rectangle 26"/>
          <p:cNvSpPr>
            <a:spLocks noChangeArrowheads="1"/>
          </p:cNvSpPr>
          <p:nvPr/>
        </p:nvSpPr>
        <p:spPr bwMode="auto">
          <a:xfrm>
            <a:off x="5538788" y="5449888"/>
            <a:ext cx="990600" cy="609600"/>
          </a:xfrm>
          <a:prstGeom prst="rect">
            <a:avLst/>
          </a:prstGeom>
          <a:solidFill>
            <a:srgbClr val="DEDFF5"/>
          </a:solidFill>
          <a:ln w="12600">
            <a:solidFill>
              <a:srgbClr val="DEDFF5"/>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1023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unallocated</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pages</a:t>
            </a:r>
          </a:p>
        </p:txBody>
      </p:sp>
      <p:sp>
        <p:nvSpPr>
          <p:cNvPr id="42011" name="Rectangle 27"/>
          <p:cNvSpPr>
            <a:spLocks noChangeArrowheads="1"/>
          </p:cNvSpPr>
          <p:nvPr/>
        </p:nvSpPr>
        <p:spPr bwMode="auto">
          <a:xfrm>
            <a:off x="5538788" y="6059488"/>
            <a:ext cx="990600"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9215</a:t>
            </a:r>
          </a:p>
        </p:txBody>
      </p:sp>
      <p:sp>
        <p:nvSpPr>
          <p:cNvPr id="42012" name="Rectangle 28"/>
          <p:cNvSpPr>
            <a:spLocks noChangeArrowheads="1"/>
          </p:cNvSpPr>
          <p:nvPr/>
        </p:nvSpPr>
        <p:spPr bwMode="auto">
          <a:xfrm>
            <a:off x="5538788" y="5449888"/>
            <a:ext cx="990600" cy="914400"/>
          </a:xfrm>
          <a:prstGeom prst="rect">
            <a:avLst/>
          </a:prstGeom>
          <a:noFill/>
          <a:ln w="28575">
            <a:solidFill>
              <a:srgbClr val="000066"/>
            </a:solidFill>
            <a:miter lim="800000"/>
            <a:headEnd/>
            <a:tailEnd/>
          </a:ln>
          <a:effectLst/>
        </p:spPr>
        <p:txBody>
          <a:bodyPr wrap="none" anchor="ctr"/>
          <a:lstStyle/>
          <a:p>
            <a:endParaRPr lang="en-US"/>
          </a:p>
        </p:txBody>
      </p:sp>
      <p:sp>
        <p:nvSpPr>
          <p:cNvPr id="42013" name="Text Box 29"/>
          <p:cNvSpPr txBox="1">
            <a:spLocks noChangeArrowheads="1"/>
          </p:cNvSpPr>
          <p:nvPr/>
        </p:nvSpPr>
        <p:spPr bwMode="auto">
          <a:xfrm>
            <a:off x="5520724" y="1106488"/>
            <a:ext cx="1015207" cy="65942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smtClean="0">
                <a:solidFill>
                  <a:schemeClr val="tx1">
                    <a:lumMod val="50000"/>
                    <a:lumOff val="50000"/>
                  </a:schemeClr>
                </a:solidFill>
                <a:latin typeface="Calibri" pitchFamily="34" charset="0"/>
              </a:rPr>
              <a:t>Physical</a:t>
            </a:r>
            <a:endParaRPr lang="en-GB" sz="1800" i="1" dirty="0">
              <a:solidFill>
                <a:schemeClr val="tx1">
                  <a:lumMod val="50000"/>
                  <a:lumOff val="50000"/>
                </a:schemeClr>
              </a:solidFill>
              <a:latin typeface="Calibri" pitchFamily="34" charset="0"/>
            </a:endParaRP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memory</a:t>
            </a:r>
          </a:p>
        </p:txBody>
      </p:sp>
      <p:sp>
        <p:nvSpPr>
          <p:cNvPr id="42014" name="Line 30"/>
          <p:cNvSpPr>
            <a:spLocks noChangeShapeType="1"/>
          </p:cNvSpPr>
          <p:nvPr/>
        </p:nvSpPr>
        <p:spPr bwMode="auto">
          <a:xfrm flipV="1">
            <a:off x="4243388" y="1790700"/>
            <a:ext cx="1295400" cy="536575"/>
          </a:xfrm>
          <a:prstGeom prst="line">
            <a:avLst/>
          </a:prstGeom>
          <a:noFill/>
          <a:ln w="12600">
            <a:solidFill>
              <a:srgbClr val="000066"/>
            </a:solidFill>
            <a:miter lim="800000"/>
            <a:headEnd/>
            <a:tailEnd type="triangle" w="med" len="med"/>
          </a:ln>
          <a:effectLst/>
        </p:spPr>
        <p:txBody>
          <a:bodyPr/>
          <a:lstStyle/>
          <a:p>
            <a:endParaRPr lang="en-US"/>
          </a:p>
        </p:txBody>
      </p:sp>
      <p:sp>
        <p:nvSpPr>
          <p:cNvPr id="42015" name="Line 31"/>
          <p:cNvSpPr>
            <a:spLocks noChangeShapeType="1"/>
          </p:cNvSpPr>
          <p:nvPr/>
        </p:nvSpPr>
        <p:spPr bwMode="auto">
          <a:xfrm flipV="1">
            <a:off x="4243388" y="2400300"/>
            <a:ext cx="1295400" cy="536575"/>
          </a:xfrm>
          <a:prstGeom prst="line">
            <a:avLst/>
          </a:prstGeom>
          <a:noFill/>
          <a:ln w="12600">
            <a:solidFill>
              <a:srgbClr val="000066"/>
            </a:solidFill>
            <a:miter lim="800000"/>
            <a:headEnd/>
            <a:tailEnd type="triangle" w="med" len="med"/>
          </a:ln>
          <a:effectLst/>
        </p:spPr>
        <p:txBody>
          <a:bodyPr/>
          <a:lstStyle/>
          <a:p>
            <a:endParaRPr lang="en-US"/>
          </a:p>
        </p:txBody>
      </p:sp>
      <p:sp>
        <p:nvSpPr>
          <p:cNvPr id="42016" name="Line 32"/>
          <p:cNvSpPr>
            <a:spLocks noChangeShapeType="1"/>
          </p:cNvSpPr>
          <p:nvPr/>
        </p:nvSpPr>
        <p:spPr bwMode="auto">
          <a:xfrm flipV="1">
            <a:off x="4243388" y="2705100"/>
            <a:ext cx="1295400" cy="993775"/>
          </a:xfrm>
          <a:prstGeom prst="line">
            <a:avLst/>
          </a:prstGeom>
          <a:noFill/>
          <a:ln w="12600">
            <a:solidFill>
              <a:srgbClr val="000066"/>
            </a:solidFill>
            <a:miter lim="800000"/>
            <a:headEnd/>
            <a:tailEnd type="triangle" w="med" len="med"/>
          </a:ln>
          <a:effectLst/>
        </p:spPr>
        <p:txBody>
          <a:bodyPr/>
          <a:lstStyle/>
          <a:p>
            <a:endParaRPr lang="en-US"/>
          </a:p>
        </p:txBody>
      </p:sp>
      <p:sp>
        <p:nvSpPr>
          <p:cNvPr id="42017" name="Line 33"/>
          <p:cNvSpPr>
            <a:spLocks noChangeShapeType="1"/>
          </p:cNvSpPr>
          <p:nvPr/>
        </p:nvSpPr>
        <p:spPr bwMode="auto">
          <a:xfrm flipV="1">
            <a:off x="4243388" y="3314700"/>
            <a:ext cx="1295400" cy="993775"/>
          </a:xfrm>
          <a:prstGeom prst="line">
            <a:avLst/>
          </a:prstGeom>
          <a:noFill/>
          <a:ln w="12600">
            <a:solidFill>
              <a:srgbClr val="000066"/>
            </a:solidFill>
            <a:miter lim="800000"/>
            <a:headEnd/>
            <a:tailEnd type="triangle" w="med" len="med"/>
          </a:ln>
          <a:effectLst/>
        </p:spPr>
        <p:txBody>
          <a:bodyPr/>
          <a:lstStyle/>
          <a:p>
            <a:endParaRPr lang="en-US"/>
          </a:p>
        </p:txBody>
      </p:sp>
      <p:sp>
        <p:nvSpPr>
          <p:cNvPr id="42018" name="Line 34"/>
          <p:cNvSpPr>
            <a:spLocks noChangeShapeType="1"/>
          </p:cNvSpPr>
          <p:nvPr/>
        </p:nvSpPr>
        <p:spPr bwMode="auto">
          <a:xfrm>
            <a:off x="4243388" y="5602288"/>
            <a:ext cx="1219200" cy="457200"/>
          </a:xfrm>
          <a:prstGeom prst="line">
            <a:avLst/>
          </a:prstGeom>
          <a:noFill/>
          <a:ln w="12600">
            <a:solidFill>
              <a:srgbClr val="000066"/>
            </a:solidFill>
            <a:miter lim="800000"/>
            <a:headEnd/>
            <a:tailEnd type="triangle" w="med" len="med"/>
          </a:ln>
          <a:effectLst/>
        </p:spPr>
        <p:txBody>
          <a:bodyPr/>
          <a:lstStyle/>
          <a:p>
            <a:endParaRPr lang="en-US"/>
          </a:p>
        </p:txBody>
      </p:sp>
      <p:sp>
        <p:nvSpPr>
          <p:cNvPr id="42019" name="Line 35"/>
          <p:cNvSpPr>
            <a:spLocks noChangeShapeType="1"/>
          </p:cNvSpPr>
          <p:nvPr/>
        </p:nvSpPr>
        <p:spPr bwMode="auto">
          <a:xfrm flipV="1">
            <a:off x="1957388" y="2171700"/>
            <a:ext cx="1243012" cy="231775"/>
          </a:xfrm>
          <a:prstGeom prst="line">
            <a:avLst/>
          </a:prstGeom>
          <a:noFill/>
          <a:ln w="12600">
            <a:solidFill>
              <a:srgbClr val="000066"/>
            </a:solidFill>
            <a:miter lim="800000"/>
            <a:headEnd/>
            <a:tailEnd type="triangle" w="med" len="med"/>
          </a:ln>
          <a:effectLst/>
        </p:spPr>
        <p:txBody>
          <a:bodyPr/>
          <a:lstStyle/>
          <a:p>
            <a:endParaRPr lang="en-US"/>
          </a:p>
        </p:txBody>
      </p:sp>
      <p:sp>
        <p:nvSpPr>
          <p:cNvPr id="42020" name="Line 36"/>
          <p:cNvSpPr>
            <a:spLocks noChangeShapeType="1"/>
          </p:cNvSpPr>
          <p:nvPr/>
        </p:nvSpPr>
        <p:spPr bwMode="auto">
          <a:xfrm>
            <a:off x="1957388" y="2706688"/>
            <a:ext cx="1295400" cy="838200"/>
          </a:xfrm>
          <a:prstGeom prst="line">
            <a:avLst/>
          </a:prstGeom>
          <a:noFill/>
          <a:ln w="12600">
            <a:solidFill>
              <a:srgbClr val="000066"/>
            </a:solidFill>
            <a:miter lim="800000"/>
            <a:headEnd/>
            <a:tailEnd type="triangle" w="med" len="med"/>
          </a:ln>
          <a:effectLst/>
        </p:spPr>
        <p:txBody>
          <a:bodyPr/>
          <a:lstStyle/>
          <a:p>
            <a:endParaRPr lang="en-US"/>
          </a:p>
        </p:txBody>
      </p:sp>
      <p:sp>
        <p:nvSpPr>
          <p:cNvPr id="42021" name="Line 37"/>
          <p:cNvSpPr>
            <a:spLocks noChangeShapeType="1"/>
          </p:cNvSpPr>
          <p:nvPr/>
        </p:nvSpPr>
        <p:spPr bwMode="auto">
          <a:xfrm>
            <a:off x="1957388" y="4840288"/>
            <a:ext cx="1295400" cy="1587"/>
          </a:xfrm>
          <a:prstGeom prst="line">
            <a:avLst/>
          </a:prstGeom>
          <a:noFill/>
          <a:ln w="12600">
            <a:solidFill>
              <a:srgbClr val="000066"/>
            </a:solidFill>
            <a:miter lim="800000"/>
            <a:headEnd/>
            <a:tailEnd type="triangle" w="med" len="med"/>
          </a:ln>
          <a:effectLst/>
        </p:spPr>
        <p:txBody>
          <a:bodyPr/>
          <a:lstStyle/>
          <a:p>
            <a:endParaRPr lang="en-US"/>
          </a:p>
        </p:txBody>
      </p:sp>
      <p:sp>
        <p:nvSpPr>
          <p:cNvPr id="42022" name="Rectangle 38"/>
          <p:cNvSpPr>
            <a:spLocks noChangeArrowheads="1"/>
          </p:cNvSpPr>
          <p:nvPr/>
        </p:nvSpPr>
        <p:spPr bwMode="auto">
          <a:xfrm>
            <a:off x="838200" y="4992688"/>
            <a:ext cx="1119188" cy="838200"/>
          </a:xfrm>
          <a:prstGeom prst="rect">
            <a:avLst/>
          </a:prstGeom>
          <a:solidFill>
            <a:srgbClr val="F1C7C7"/>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(1K - 9)</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null PTEs </a:t>
            </a:r>
          </a:p>
        </p:txBody>
      </p:sp>
      <p:sp>
        <p:nvSpPr>
          <p:cNvPr id="42023" name="Rectangle 39"/>
          <p:cNvSpPr>
            <a:spLocks noChangeArrowheads="1"/>
          </p:cNvSpPr>
          <p:nvPr/>
        </p:nvSpPr>
        <p:spPr bwMode="auto">
          <a:xfrm>
            <a:off x="838200" y="22494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0</a:t>
            </a:r>
          </a:p>
        </p:txBody>
      </p:sp>
      <p:sp>
        <p:nvSpPr>
          <p:cNvPr id="42024" name="Rectangle 40"/>
          <p:cNvSpPr>
            <a:spLocks noChangeArrowheads="1"/>
          </p:cNvSpPr>
          <p:nvPr/>
        </p:nvSpPr>
        <p:spPr bwMode="auto">
          <a:xfrm>
            <a:off x="838200" y="25542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1</a:t>
            </a:r>
          </a:p>
        </p:txBody>
      </p:sp>
      <p:sp>
        <p:nvSpPr>
          <p:cNvPr id="42025" name="Rectangle 41"/>
          <p:cNvSpPr>
            <a:spLocks noChangeArrowheads="1"/>
          </p:cNvSpPr>
          <p:nvPr/>
        </p:nvSpPr>
        <p:spPr bwMode="auto">
          <a:xfrm>
            <a:off x="838200" y="2859088"/>
            <a:ext cx="1119188" cy="304800"/>
          </a:xfrm>
          <a:prstGeom prst="rect">
            <a:avLst/>
          </a:prstGeom>
          <a:solidFill>
            <a:srgbClr val="F1C7C7"/>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2 (null)</a:t>
            </a:r>
          </a:p>
        </p:txBody>
      </p:sp>
      <p:sp>
        <p:nvSpPr>
          <p:cNvPr id="42026" name="Rectangle 42"/>
          <p:cNvSpPr>
            <a:spLocks noChangeArrowheads="1"/>
          </p:cNvSpPr>
          <p:nvPr/>
        </p:nvSpPr>
        <p:spPr bwMode="auto">
          <a:xfrm>
            <a:off x="838200" y="3163888"/>
            <a:ext cx="1119188" cy="304800"/>
          </a:xfrm>
          <a:prstGeom prst="rect">
            <a:avLst/>
          </a:prstGeom>
          <a:solidFill>
            <a:srgbClr val="F1C7C7"/>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3 (null)</a:t>
            </a:r>
          </a:p>
        </p:txBody>
      </p:sp>
      <p:sp>
        <p:nvSpPr>
          <p:cNvPr id="42027" name="Rectangle 43"/>
          <p:cNvSpPr>
            <a:spLocks noChangeArrowheads="1"/>
          </p:cNvSpPr>
          <p:nvPr/>
        </p:nvSpPr>
        <p:spPr bwMode="auto">
          <a:xfrm>
            <a:off x="838200" y="3468688"/>
            <a:ext cx="1119188" cy="304800"/>
          </a:xfrm>
          <a:prstGeom prst="rect">
            <a:avLst/>
          </a:prstGeom>
          <a:solidFill>
            <a:srgbClr val="F1C7C7"/>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4 (null)</a:t>
            </a:r>
          </a:p>
        </p:txBody>
      </p:sp>
      <p:sp>
        <p:nvSpPr>
          <p:cNvPr id="42028" name="Rectangle 44"/>
          <p:cNvSpPr>
            <a:spLocks noChangeArrowheads="1"/>
          </p:cNvSpPr>
          <p:nvPr/>
        </p:nvSpPr>
        <p:spPr bwMode="auto">
          <a:xfrm>
            <a:off x="838200" y="3773488"/>
            <a:ext cx="1119188" cy="304800"/>
          </a:xfrm>
          <a:prstGeom prst="rect">
            <a:avLst/>
          </a:prstGeom>
          <a:solidFill>
            <a:srgbClr val="F1C7C7"/>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5 (null)</a:t>
            </a:r>
          </a:p>
        </p:txBody>
      </p:sp>
      <p:sp>
        <p:nvSpPr>
          <p:cNvPr id="42029" name="Rectangle 45"/>
          <p:cNvSpPr>
            <a:spLocks noChangeArrowheads="1"/>
          </p:cNvSpPr>
          <p:nvPr/>
        </p:nvSpPr>
        <p:spPr bwMode="auto">
          <a:xfrm>
            <a:off x="838200" y="4078288"/>
            <a:ext cx="1119188" cy="304800"/>
          </a:xfrm>
          <a:prstGeom prst="rect">
            <a:avLst/>
          </a:prstGeom>
          <a:solidFill>
            <a:srgbClr val="F1C7C7"/>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6 (null)</a:t>
            </a:r>
          </a:p>
        </p:txBody>
      </p:sp>
      <p:sp>
        <p:nvSpPr>
          <p:cNvPr id="42030" name="Rectangle 46"/>
          <p:cNvSpPr>
            <a:spLocks noChangeArrowheads="1"/>
          </p:cNvSpPr>
          <p:nvPr/>
        </p:nvSpPr>
        <p:spPr bwMode="auto">
          <a:xfrm>
            <a:off x="838200" y="4383088"/>
            <a:ext cx="1119188" cy="304800"/>
          </a:xfrm>
          <a:prstGeom prst="rect">
            <a:avLst/>
          </a:prstGeom>
          <a:solidFill>
            <a:srgbClr val="F1C7C7"/>
          </a:solid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7 (null)</a:t>
            </a:r>
          </a:p>
        </p:txBody>
      </p:sp>
      <p:sp>
        <p:nvSpPr>
          <p:cNvPr id="42031" name="Rectangle 47"/>
          <p:cNvSpPr>
            <a:spLocks noChangeArrowheads="1"/>
          </p:cNvSpPr>
          <p:nvPr/>
        </p:nvSpPr>
        <p:spPr bwMode="auto">
          <a:xfrm>
            <a:off x="838200" y="4687888"/>
            <a:ext cx="1119188" cy="304800"/>
          </a:xfrm>
          <a:prstGeom prst="rect">
            <a:avLst/>
          </a:prstGeom>
          <a:noFill/>
          <a:ln w="1260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 8</a:t>
            </a:r>
          </a:p>
        </p:txBody>
      </p:sp>
      <p:sp>
        <p:nvSpPr>
          <p:cNvPr id="42032" name="Rectangle 48"/>
          <p:cNvSpPr>
            <a:spLocks noChangeArrowheads="1"/>
          </p:cNvSpPr>
          <p:nvPr/>
        </p:nvSpPr>
        <p:spPr bwMode="auto">
          <a:xfrm>
            <a:off x="838200" y="2249488"/>
            <a:ext cx="1119188" cy="3581400"/>
          </a:xfrm>
          <a:prstGeom prst="rect">
            <a:avLst/>
          </a:prstGeom>
          <a:noFill/>
          <a:ln w="28575">
            <a:solidFill>
              <a:srgbClr val="000066"/>
            </a:solidFill>
            <a:miter lim="800000"/>
            <a:headEnd/>
            <a:tailEnd/>
          </a:ln>
          <a:effectLst/>
        </p:spPr>
        <p:txBody>
          <a:bodyPr wrap="none" anchor="ctr"/>
          <a:lstStyle/>
          <a:p>
            <a:endParaRPr lang="en-US"/>
          </a:p>
        </p:txBody>
      </p:sp>
      <p:sp>
        <p:nvSpPr>
          <p:cNvPr id="42033" name="AutoShape 49"/>
          <p:cNvSpPr>
            <a:spLocks/>
          </p:cNvSpPr>
          <p:nvPr/>
        </p:nvSpPr>
        <p:spPr bwMode="auto">
          <a:xfrm>
            <a:off x="6665678" y="1792288"/>
            <a:ext cx="228600" cy="1752600"/>
          </a:xfrm>
          <a:prstGeom prst="rightBrace">
            <a:avLst>
              <a:gd name="adj1" fmla="val 63889"/>
              <a:gd name="adj2" fmla="val 50000"/>
            </a:avLst>
          </a:prstGeom>
          <a:noFill/>
          <a:ln w="12600">
            <a:solidFill>
              <a:srgbClr val="000066"/>
            </a:solidFill>
            <a:miter lim="800000"/>
            <a:headEnd/>
            <a:tailEnd/>
          </a:ln>
          <a:effectLst/>
        </p:spPr>
        <p:txBody>
          <a:bodyPr wrap="none" anchor="ctr"/>
          <a:lstStyle/>
          <a:p>
            <a:endParaRPr lang="en-US"/>
          </a:p>
        </p:txBody>
      </p:sp>
      <p:sp>
        <p:nvSpPr>
          <p:cNvPr id="42034" name="Text Box 50"/>
          <p:cNvSpPr txBox="1">
            <a:spLocks noChangeArrowheads="1"/>
          </p:cNvSpPr>
          <p:nvPr/>
        </p:nvSpPr>
        <p:spPr bwMode="auto">
          <a:xfrm>
            <a:off x="6918090" y="2403475"/>
            <a:ext cx="1885942" cy="516809"/>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2K allocated VM pages</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for code and data</a:t>
            </a:r>
          </a:p>
        </p:txBody>
      </p:sp>
      <p:sp>
        <p:nvSpPr>
          <p:cNvPr id="42035" name="AutoShape 51"/>
          <p:cNvSpPr>
            <a:spLocks/>
          </p:cNvSpPr>
          <p:nvPr/>
        </p:nvSpPr>
        <p:spPr bwMode="auto">
          <a:xfrm>
            <a:off x="6665678" y="3621088"/>
            <a:ext cx="228600" cy="1752600"/>
          </a:xfrm>
          <a:prstGeom prst="rightBrace">
            <a:avLst>
              <a:gd name="adj1" fmla="val 63889"/>
              <a:gd name="adj2" fmla="val 50000"/>
            </a:avLst>
          </a:prstGeom>
          <a:noFill/>
          <a:ln w="12600">
            <a:solidFill>
              <a:srgbClr val="000066"/>
            </a:solidFill>
            <a:miter lim="800000"/>
            <a:headEnd/>
            <a:tailEnd/>
          </a:ln>
          <a:effectLst/>
        </p:spPr>
        <p:txBody>
          <a:bodyPr wrap="none" anchor="ctr"/>
          <a:lstStyle/>
          <a:p>
            <a:endParaRPr lang="en-US"/>
          </a:p>
        </p:txBody>
      </p:sp>
      <p:sp>
        <p:nvSpPr>
          <p:cNvPr id="42036" name="Text Box 52"/>
          <p:cNvSpPr txBox="1">
            <a:spLocks noChangeArrowheads="1"/>
          </p:cNvSpPr>
          <p:nvPr/>
        </p:nvSpPr>
        <p:spPr bwMode="auto">
          <a:xfrm>
            <a:off x="6916503" y="4306888"/>
            <a:ext cx="2075097" cy="305662"/>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6K unallocated VM pages</a:t>
            </a:r>
          </a:p>
        </p:txBody>
      </p:sp>
      <p:sp>
        <p:nvSpPr>
          <p:cNvPr id="42037" name="AutoShape 53"/>
          <p:cNvSpPr>
            <a:spLocks/>
          </p:cNvSpPr>
          <p:nvPr/>
        </p:nvSpPr>
        <p:spPr bwMode="auto">
          <a:xfrm>
            <a:off x="6589478" y="5449888"/>
            <a:ext cx="304800" cy="609600"/>
          </a:xfrm>
          <a:prstGeom prst="rightBrace">
            <a:avLst>
              <a:gd name="adj1" fmla="val 16667"/>
              <a:gd name="adj2" fmla="val 50000"/>
            </a:avLst>
          </a:prstGeom>
          <a:noFill/>
          <a:ln w="12600">
            <a:solidFill>
              <a:srgbClr val="000066"/>
            </a:solidFill>
            <a:miter lim="800000"/>
            <a:headEnd/>
            <a:tailEnd/>
          </a:ln>
          <a:effectLst/>
        </p:spPr>
        <p:txBody>
          <a:bodyPr wrap="none" anchor="ctr"/>
          <a:lstStyle/>
          <a:p>
            <a:endParaRPr lang="en-US"/>
          </a:p>
        </p:txBody>
      </p:sp>
      <p:sp>
        <p:nvSpPr>
          <p:cNvPr id="42038" name="Text Box 54"/>
          <p:cNvSpPr txBox="1">
            <a:spLocks noChangeArrowheads="1"/>
          </p:cNvSpPr>
          <p:nvPr/>
        </p:nvSpPr>
        <p:spPr bwMode="auto">
          <a:xfrm>
            <a:off x="6916503" y="5588000"/>
            <a:ext cx="1988534" cy="305662"/>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1023 unallocated  pages</a:t>
            </a:r>
          </a:p>
        </p:txBody>
      </p:sp>
      <p:sp>
        <p:nvSpPr>
          <p:cNvPr id="42039" name="AutoShape 55"/>
          <p:cNvSpPr>
            <a:spLocks/>
          </p:cNvSpPr>
          <p:nvPr/>
        </p:nvSpPr>
        <p:spPr bwMode="auto">
          <a:xfrm>
            <a:off x="6589478" y="6059488"/>
            <a:ext cx="304800" cy="304800"/>
          </a:xfrm>
          <a:prstGeom prst="rightBrace">
            <a:avLst>
              <a:gd name="adj1" fmla="val 8333"/>
              <a:gd name="adj2" fmla="val 50000"/>
            </a:avLst>
          </a:prstGeom>
          <a:noFill/>
          <a:ln w="12600">
            <a:solidFill>
              <a:srgbClr val="000066"/>
            </a:solidFill>
            <a:miter lim="800000"/>
            <a:headEnd/>
            <a:tailEnd/>
          </a:ln>
          <a:effectLst/>
        </p:spPr>
        <p:txBody>
          <a:bodyPr wrap="none" anchor="ctr"/>
          <a:lstStyle/>
          <a:p>
            <a:endParaRPr lang="en-US"/>
          </a:p>
        </p:txBody>
      </p:sp>
      <p:sp>
        <p:nvSpPr>
          <p:cNvPr id="42040" name="Text Box 56"/>
          <p:cNvSpPr txBox="1">
            <a:spLocks noChangeArrowheads="1"/>
          </p:cNvSpPr>
          <p:nvPr/>
        </p:nvSpPr>
        <p:spPr bwMode="auto">
          <a:xfrm>
            <a:off x="6918090" y="6000750"/>
            <a:ext cx="1717627" cy="516809"/>
          </a:xfrm>
          <a:prstGeom prst="rect">
            <a:avLst/>
          </a:prstGeom>
          <a:noFill/>
          <a:ln w="9525">
            <a:noFill/>
            <a:round/>
            <a:headEnd/>
            <a:tailEnd/>
          </a:ln>
          <a:effectLst/>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1 allocated VM page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latin typeface="Calibri" pitchFamily="34" charset="0"/>
              </a:rPr>
              <a:t>for the stack</a:t>
            </a:r>
          </a:p>
        </p:txBody>
      </p:sp>
      <p:sp>
        <p:nvSpPr>
          <p:cNvPr id="58" name="TextBox 57"/>
          <p:cNvSpPr txBox="1"/>
          <p:nvPr/>
        </p:nvSpPr>
        <p:spPr>
          <a:xfrm>
            <a:off x="381000" y="6324600"/>
            <a:ext cx="4104659" cy="369332"/>
          </a:xfrm>
          <a:prstGeom prst="rect">
            <a:avLst/>
          </a:prstGeom>
          <a:noFill/>
        </p:spPr>
        <p:txBody>
          <a:bodyPr wrap="none" rtlCol="0">
            <a:spAutoFit/>
          </a:bodyPr>
          <a:lstStyle/>
          <a:p>
            <a:r>
              <a:rPr lang="en-US" sz="1800" i="1" dirty="0" smtClean="0">
                <a:latin typeface="Calibri" pitchFamily="34" charset="0"/>
              </a:rPr>
              <a:t>32 bit addresses, 4KB pages, 4-byte </a:t>
            </a:r>
            <a:r>
              <a:rPr lang="en-US" sz="1800" i="1" dirty="0" err="1" smtClean="0">
                <a:latin typeface="Calibri" pitchFamily="34" charset="0"/>
              </a:rPr>
              <a:t>PTEs</a:t>
            </a:r>
            <a:endParaRPr lang="en-US" sz="1800" i="1" dirty="0" smtClean="0">
              <a:latin typeface="Calibri" pitchFamily="34" charset="0"/>
            </a:endParaRPr>
          </a:p>
        </p:txBody>
      </p:sp>
      <p:sp>
        <p:nvSpPr>
          <p:cNvPr id="2" name="Title 1"/>
          <p:cNvSpPr>
            <a:spLocks noGrp="1"/>
          </p:cNvSpPr>
          <p:nvPr>
            <p:ph type="title"/>
          </p:nvPr>
        </p:nvSpPr>
        <p:spPr/>
        <p:txBody>
          <a:bodyPr/>
          <a:lstStyle/>
          <a:p>
            <a:r>
              <a:rPr lang="en-US" dirty="0" smtClean="0"/>
              <a:t>2-level page table hierarchy</a:t>
            </a:r>
            <a:endParaRPr lang="en-US" dirty="0"/>
          </a:p>
        </p:txBody>
      </p:sp>
    </p:spTree>
    <p:extLst>
      <p:ext uri="{BB962C8B-B14F-4D97-AF65-F5344CB8AC3E}">
        <p14:creationId xmlns:p14="http://schemas.microsoft.com/office/powerpoint/2010/main" val="42808006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455738" y="2066925"/>
            <a:ext cx="1239837" cy="304800"/>
          </a:xfrm>
          <a:prstGeom prst="rect">
            <a:avLst/>
          </a:prstGeom>
          <a:noFill/>
          <a:ln w="12600">
            <a:solidFill>
              <a:srgbClr val="000066"/>
            </a:solidFill>
            <a:miter lim="800000"/>
            <a:headEnd/>
            <a:tailEnd/>
          </a:ln>
          <a:effectLst/>
        </p:spPr>
        <p:txBody>
          <a:bodyPr wrap="none" lIns="90000" tIns="46800" rIns="90000" bIns="46800" anchor="ctr">
            <a:prstTxWarp prst="textNoShape">
              <a:avLst/>
            </a:prstTxWarp>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VPN 1</a:t>
            </a:r>
          </a:p>
        </p:txBody>
      </p:sp>
      <p:sp>
        <p:nvSpPr>
          <p:cNvPr id="43011" name="Text Box 3"/>
          <p:cNvSpPr txBox="1">
            <a:spLocks noChangeArrowheads="1"/>
          </p:cNvSpPr>
          <p:nvPr/>
        </p:nvSpPr>
        <p:spPr bwMode="auto">
          <a:xfrm>
            <a:off x="7213600" y="1825625"/>
            <a:ext cx="254000" cy="2444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000066"/>
                </a:solidFill>
                <a:latin typeface="Helvetica" charset="0"/>
              </a:rPr>
              <a:t>0</a:t>
            </a:r>
          </a:p>
        </p:txBody>
      </p:sp>
      <p:sp>
        <p:nvSpPr>
          <p:cNvPr id="43012" name="Text Box 4"/>
          <p:cNvSpPr txBox="1">
            <a:spLocks noChangeArrowheads="1"/>
          </p:cNvSpPr>
          <p:nvPr/>
        </p:nvSpPr>
        <p:spPr bwMode="auto">
          <a:xfrm>
            <a:off x="6386513" y="1825625"/>
            <a:ext cx="365125" cy="2444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000066"/>
                </a:solidFill>
                <a:latin typeface="Helvetica" charset="0"/>
              </a:rPr>
              <a:t>p-1</a:t>
            </a:r>
          </a:p>
        </p:txBody>
      </p:sp>
      <p:sp>
        <p:nvSpPr>
          <p:cNvPr id="43013" name="Text Box 5"/>
          <p:cNvSpPr txBox="1">
            <a:spLocks noChangeArrowheads="1"/>
          </p:cNvSpPr>
          <p:nvPr/>
        </p:nvSpPr>
        <p:spPr bwMode="auto">
          <a:xfrm>
            <a:off x="1349375" y="1787525"/>
            <a:ext cx="365125" cy="2444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000066"/>
                </a:solidFill>
                <a:latin typeface="Helvetica" charset="0"/>
              </a:rPr>
              <a:t>n-1</a:t>
            </a:r>
          </a:p>
        </p:txBody>
      </p:sp>
      <p:sp>
        <p:nvSpPr>
          <p:cNvPr id="43014" name="Rectangle 6"/>
          <p:cNvSpPr>
            <a:spLocks noChangeArrowheads="1"/>
          </p:cNvSpPr>
          <p:nvPr/>
        </p:nvSpPr>
        <p:spPr bwMode="auto">
          <a:xfrm>
            <a:off x="6435725" y="2066925"/>
            <a:ext cx="919163" cy="304800"/>
          </a:xfrm>
          <a:prstGeom prst="rect">
            <a:avLst/>
          </a:prstGeom>
          <a:noFill/>
          <a:ln w="12600">
            <a:solidFill>
              <a:srgbClr val="000066"/>
            </a:solidFill>
            <a:miter lim="800000"/>
            <a:headEnd/>
            <a:tailEnd/>
          </a:ln>
          <a:effectLst/>
        </p:spPr>
        <p:txBody>
          <a:bodyPr wrap="none" lIns="90000" tIns="46800" rIns="90000" bIns="46800" anchor="ctr">
            <a:prstTxWarp prst="textNoShape">
              <a:avLst/>
            </a:prstTxWarp>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VPO</a:t>
            </a:r>
          </a:p>
        </p:txBody>
      </p:sp>
      <p:sp>
        <p:nvSpPr>
          <p:cNvPr id="43015" name="Rectangle 7"/>
          <p:cNvSpPr>
            <a:spLocks noChangeArrowheads="1"/>
          </p:cNvSpPr>
          <p:nvPr/>
        </p:nvSpPr>
        <p:spPr bwMode="auto">
          <a:xfrm>
            <a:off x="2705100" y="2066925"/>
            <a:ext cx="1239838" cy="304800"/>
          </a:xfrm>
          <a:prstGeom prst="rect">
            <a:avLst/>
          </a:prstGeom>
          <a:noFill/>
          <a:ln w="12600">
            <a:solidFill>
              <a:srgbClr val="000066"/>
            </a:solidFill>
            <a:miter lim="800000"/>
            <a:headEnd/>
            <a:tailEnd/>
          </a:ln>
          <a:effectLst/>
        </p:spPr>
        <p:txBody>
          <a:bodyPr wrap="none" lIns="90000" tIns="46800" rIns="90000" bIns="46800" anchor="ctr">
            <a:prstTxWarp prst="textNoShape">
              <a:avLst/>
            </a:prstTxWarp>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VPN 2</a:t>
            </a:r>
          </a:p>
        </p:txBody>
      </p:sp>
      <p:sp>
        <p:nvSpPr>
          <p:cNvPr id="43016" name="Rectangle 8"/>
          <p:cNvSpPr>
            <a:spLocks noChangeArrowheads="1"/>
          </p:cNvSpPr>
          <p:nvPr/>
        </p:nvSpPr>
        <p:spPr bwMode="auto">
          <a:xfrm>
            <a:off x="3949700" y="2066925"/>
            <a:ext cx="1239838" cy="304800"/>
          </a:xfrm>
          <a:prstGeom prst="rect">
            <a:avLst/>
          </a:prstGeom>
          <a:noFill/>
          <a:ln w="12600">
            <a:solidFill>
              <a:srgbClr val="000066"/>
            </a:solidFill>
            <a:miter lim="800000"/>
            <a:headEnd/>
            <a:tailEnd/>
          </a:ln>
          <a:effectLst/>
        </p:spPr>
        <p:txBody>
          <a:bodyPr wrap="none" lIns="90000" tIns="46800" rIns="90000" bIns="46800" anchor="ctr">
            <a:prstTxWarp prst="textNoShape">
              <a:avLst/>
            </a:prstTxWarp>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a:t>
            </a:r>
          </a:p>
        </p:txBody>
      </p:sp>
      <p:sp>
        <p:nvSpPr>
          <p:cNvPr id="43017" name="Rectangle 9"/>
          <p:cNvSpPr>
            <a:spLocks noChangeArrowheads="1"/>
          </p:cNvSpPr>
          <p:nvPr/>
        </p:nvSpPr>
        <p:spPr bwMode="auto">
          <a:xfrm>
            <a:off x="5189538" y="2066925"/>
            <a:ext cx="1239837" cy="304800"/>
          </a:xfrm>
          <a:prstGeom prst="rect">
            <a:avLst/>
          </a:prstGeom>
          <a:noFill/>
          <a:ln w="12600">
            <a:solidFill>
              <a:srgbClr val="000066"/>
            </a:solidFill>
            <a:miter lim="800000"/>
            <a:headEnd/>
            <a:tailEnd/>
          </a:ln>
          <a:effectLst/>
        </p:spPr>
        <p:txBody>
          <a:bodyPr wrap="none" lIns="90000" tIns="46800" rIns="90000" bIns="46800" anchor="ctr">
            <a:prstTxWarp prst="textNoShape">
              <a:avLst/>
            </a:prstTxWarp>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VPN k</a:t>
            </a:r>
          </a:p>
        </p:txBody>
      </p:sp>
      <p:sp>
        <p:nvSpPr>
          <p:cNvPr id="43018" name="Line 10"/>
          <p:cNvSpPr>
            <a:spLocks noChangeShapeType="1"/>
          </p:cNvSpPr>
          <p:nvPr/>
        </p:nvSpPr>
        <p:spPr bwMode="auto">
          <a:xfrm>
            <a:off x="1646238" y="2228850"/>
            <a:ext cx="1587" cy="1193800"/>
          </a:xfrm>
          <a:prstGeom prst="line">
            <a:avLst/>
          </a:prstGeom>
          <a:noFill/>
          <a:ln w="12600">
            <a:solidFill>
              <a:srgbClr val="000066"/>
            </a:solidFill>
            <a:miter lim="800000"/>
            <a:headEnd type="triangle" w="med" len="med"/>
            <a:tailEnd/>
          </a:ln>
          <a:effectLst/>
        </p:spPr>
        <p:txBody>
          <a:bodyPr>
            <a:prstTxWarp prst="textNoShape">
              <a:avLst/>
            </a:prstTxWarp>
          </a:bodyPr>
          <a:lstStyle/>
          <a:p>
            <a:endParaRPr lang="en-US"/>
          </a:p>
        </p:txBody>
      </p:sp>
      <p:sp>
        <p:nvSpPr>
          <p:cNvPr id="43019" name="Rectangle 11"/>
          <p:cNvSpPr>
            <a:spLocks noChangeArrowheads="1"/>
          </p:cNvSpPr>
          <p:nvPr/>
        </p:nvSpPr>
        <p:spPr bwMode="auto">
          <a:xfrm>
            <a:off x="1989138" y="2965450"/>
            <a:ext cx="520700" cy="774700"/>
          </a:xfrm>
          <a:prstGeom prst="rect">
            <a:avLst/>
          </a:prstGeom>
          <a:noFill/>
          <a:ln w="12600">
            <a:solidFill>
              <a:srgbClr val="000066"/>
            </a:solidFill>
            <a:miter lim="800000"/>
            <a:headEnd/>
            <a:tailEnd/>
          </a:ln>
          <a:effectLst/>
        </p:spPr>
        <p:txBody>
          <a:bodyPr wrap="none" anchor="ctr">
            <a:prstTxWarp prst="textNoShape">
              <a:avLst/>
            </a:prstTxWarp>
          </a:bodyPr>
          <a:lstStyle/>
          <a:p>
            <a:endParaRPr lang="en-US"/>
          </a:p>
        </p:txBody>
      </p:sp>
      <p:sp>
        <p:nvSpPr>
          <p:cNvPr id="43020" name="Line 12"/>
          <p:cNvSpPr>
            <a:spLocks noChangeShapeType="1"/>
          </p:cNvSpPr>
          <p:nvPr/>
        </p:nvSpPr>
        <p:spPr bwMode="auto">
          <a:xfrm>
            <a:off x="1646238" y="3422650"/>
            <a:ext cx="342900" cy="1588"/>
          </a:xfrm>
          <a:prstGeom prst="line">
            <a:avLst/>
          </a:prstGeom>
          <a:noFill/>
          <a:ln w="12600">
            <a:solidFill>
              <a:srgbClr val="000066"/>
            </a:solidFill>
            <a:miter lim="800000"/>
            <a:headEnd/>
            <a:tailEnd type="triangle" w="med" len="med"/>
          </a:ln>
          <a:effectLst/>
        </p:spPr>
        <p:txBody>
          <a:bodyPr>
            <a:prstTxWarp prst="textNoShape">
              <a:avLst/>
            </a:prstTxWarp>
          </a:bodyPr>
          <a:lstStyle/>
          <a:p>
            <a:endParaRPr lang="en-US"/>
          </a:p>
        </p:txBody>
      </p:sp>
      <p:sp>
        <p:nvSpPr>
          <p:cNvPr id="43021" name="Rectangle 13"/>
          <p:cNvSpPr>
            <a:spLocks noChangeArrowheads="1"/>
          </p:cNvSpPr>
          <p:nvPr/>
        </p:nvSpPr>
        <p:spPr bwMode="auto">
          <a:xfrm>
            <a:off x="1989138" y="3359150"/>
            <a:ext cx="520700" cy="114300"/>
          </a:xfrm>
          <a:prstGeom prst="rect">
            <a:avLst/>
          </a:prstGeom>
          <a:solidFill>
            <a:srgbClr val="C0C0C0"/>
          </a:solidFill>
          <a:ln w="12600">
            <a:solidFill>
              <a:srgbClr val="000066"/>
            </a:solidFill>
            <a:miter lim="800000"/>
            <a:headEnd/>
            <a:tailEnd/>
          </a:ln>
          <a:effectLst/>
        </p:spPr>
        <p:txBody>
          <a:bodyPr wrap="none" anchor="ctr">
            <a:prstTxWarp prst="textNoShape">
              <a:avLst/>
            </a:prstTxWarp>
          </a:bodyPr>
          <a:lstStyle/>
          <a:p>
            <a:endParaRPr lang="en-US"/>
          </a:p>
        </p:txBody>
      </p:sp>
      <p:sp>
        <p:nvSpPr>
          <p:cNvPr id="43022" name="Line 14"/>
          <p:cNvSpPr>
            <a:spLocks noChangeShapeType="1"/>
          </p:cNvSpPr>
          <p:nvPr/>
        </p:nvSpPr>
        <p:spPr bwMode="auto">
          <a:xfrm>
            <a:off x="2852738" y="2228850"/>
            <a:ext cx="1587" cy="952500"/>
          </a:xfrm>
          <a:prstGeom prst="line">
            <a:avLst/>
          </a:prstGeom>
          <a:noFill/>
          <a:ln w="12600">
            <a:solidFill>
              <a:srgbClr val="000066"/>
            </a:solidFill>
            <a:miter lim="800000"/>
            <a:headEnd type="triangle" w="med" len="med"/>
            <a:tailEnd/>
          </a:ln>
          <a:effectLst/>
        </p:spPr>
        <p:txBody>
          <a:bodyPr>
            <a:prstTxWarp prst="textNoShape">
              <a:avLst/>
            </a:prstTxWarp>
          </a:bodyPr>
          <a:lstStyle/>
          <a:p>
            <a:endParaRPr lang="en-US"/>
          </a:p>
        </p:txBody>
      </p:sp>
      <p:sp>
        <p:nvSpPr>
          <p:cNvPr id="43023" name="Rectangle 15"/>
          <p:cNvSpPr>
            <a:spLocks noChangeArrowheads="1"/>
          </p:cNvSpPr>
          <p:nvPr/>
        </p:nvSpPr>
        <p:spPr bwMode="auto">
          <a:xfrm>
            <a:off x="3195638" y="2965450"/>
            <a:ext cx="520700" cy="774700"/>
          </a:xfrm>
          <a:prstGeom prst="rect">
            <a:avLst/>
          </a:prstGeom>
          <a:noFill/>
          <a:ln w="12600">
            <a:solidFill>
              <a:srgbClr val="000066"/>
            </a:solidFill>
            <a:miter lim="800000"/>
            <a:headEnd/>
            <a:tailEnd/>
          </a:ln>
          <a:effectLst/>
        </p:spPr>
        <p:txBody>
          <a:bodyPr wrap="none" anchor="ctr">
            <a:prstTxWarp prst="textNoShape">
              <a:avLst/>
            </a:prstTxWarp>
          </a:bodyPr>
          <a:lstStyle/>
          <a:p>
            <a:endParaRPr lang="en-US"/>
          </a:p>
        </p:txBody>
      </p:sp>
      <p:sp>
        <p:nvSpPr>
          <p:cNvPr id="43024" name="Line 16"/>
          <p:cNvSpPr>
            <a:spLocks noChangeShapeType="1"/>
          </p:cNvSpPr>
          <p:nvPr/>
        </p:nvSpPr>
        <p:spPr bwMode="auto">
          <a:xfrm>
            <a:off x="2852738" y="3181350"/>
            <a:ext cx="342900" cy="1588"/>
          </a:xfrm>
          <a:prstGeom prst="line">
            <a:avLst/>
          </a:prstGeom>
          <a:noFill/>
          <a:ln w="12600">
            <a:solidFill>
              <a:srgbClr val="000066"/>
            </a:solidFill>
            <a:miter lim="800000"/>
            <a:headEnd/>
            <a:tailEnd type="triangle" w="med" len="med"/>
          </a:ln>
          <a:effectLst/>
        </p:spPr>
        <p:txBody>
          <a:bodyPr>
            <a:prstTxWarp prst="textNoShape">
              <a:avLst/>
            </a:prstTxWarp>
          </a:bodyPr>
          <a:lstStyle/>
          <a:p>
            <a:endParaRPr lang="en-US"/>
          </a:p>
        </p:txBody>
      </p:sp>
      <p:sp>
        <p:nvSpPr>
          <p:cNvPr id="43025" name="Rectangle 17"/>
          <p:cNvSpPr>
            <a:spLocks noChangeArrowheads="1"/>
          </p:cNvSpPr>
          <p:nvPr/>
        </p:nvSpPr>
        <p:spPr bwMode="auto">
          <a:xfrm>
            <a:off x="3195638" y="3130550"/>
            <a:ext cx="520700" cy="114300"/>
          </a:xfrm>
          <a:prstGeom prst="rect">
            <a:avLst/>
          </a:prstGeom>
          <a:solidFill>
            <a:srgbClr val="C0C0C0"/>
          </a:solidFill>
          <a:ln w="12600">
            <a:solidFill>
              <a:srgbClr val="000066"/>
            </a:solidFill>
            <a:miter lim="800000"/>
            <a:headEnd/>
            <a:tailEnd/>
          </a:ln>
          <a:effectLst/>
        </p:spPr>
        <p:txBody>
          <a:bodyPr wrap="none" anchor="ctr">
            <a:prstTxWarp prst="textNoShape">
              <a:avLst/>
            </a:prstTxWarp>
          </a:bodyPr>
          <a:lstStyle/>
          <a:p>
            <a:endParaRPr lang="en-US"/>
          </a:p>
        </p:txBody>
      </p:sp>
      <p:sp>
        <p:nvSpPr>
          <p:cNvPr id="43026" name="Line 18"/>
          <p:cNvSpPr>
            <a:spLocks noChangeShapeType="1"/>
          </p:cNvSpPr>
          <p:nvPr/>
        </p:nvSpPr>
        <p:spPr bwMode="auto">
          <a:xfrm>
            <a:off x="5367338" y="2228850"/>
            <a:ext cx="1587" cy="1333500"/>
          </a:xfrm>
          <a:prstGeom prst="line">
            <a:avLst/>
          </a:prstGeom>
          <a:noFill/>
          <a:ln w="12600">
            <a:solidFill>
              <a:srgbClr val="000066"/>
            </a:solidFill>
            <a:miter lim="800000"/>
            <a:headEnd type="triangle" w="med" len="med"/>
            <a:tailEnd/>
          </a:ln>
          <a:effectLst/>
        </p:spPr>
        <p:txBody>
          <a:bodyPr>
            <a:prstTxWarp prst="textNoShape">
              <a:avLst/>
            </a:prstTxWarp>
          </a:bodyPr>
          <a:lstStyle/>
          <a:p>
            <a:endParaRPr lang="en-US"/>
          </a:p>
        </p:txBody>
      </p:sp>
      <p:sp>
        <p:nvSpPr>
          <p:cNvPr id="43027" name="Rectangle 19"/>
          <p:cNvSpPr>
            <a:spLocks noChangeArrowheads="1"/>
          </p:cNvSpPr>
          <p:nvPr/>
        </p:nvSpPr>
        <p:spPr bwMode="auto">
          <a:xfrm>
            <a:off x="5710238" y="2965450"/>
            <a:ext cx="520700" cy="774700"/>
          </a:xfrm>
          <a:prstGeom prst="rect">
            <a:avLst/>
          </a:prstGeom>
          <a:noFill/>
          <a:ln w="12600">
            <a:solidFill>
              <a:srgbClr val="000066"/>
            </a:solidFill>
            <a:miter lim="800000"/>
            <a:headEnd/>
            <a:tailEnd/>
          </a:ln>
          <a:effectLst/>
        </p:spPr>
        <p:txBody>
          <a:bodyPr wrap="none" anchor="ctr">
            <a:prstTxWarp prst="textNoShape">
              <a:avLst/>
            </a:prstTxWarp>
          </a:bodyPr>
          <a:lstStyle/>
          <a:p>
            <a:endParaRPr lang="en-US"/>
          </a:p>
        </p:txBody>
      </p:sp>
      <p:sp>
        <p:nvSpPr>
          <p:cNvPr id="43028" name="Line 20"/>
          <p:cNvSpPr>
            <a:spLocks noChangeShapeType="1"/>
          </p:cNvSpPr>
          <p:nvPr/>
        </p:nvSpPr>
        <p:spPr bwMode="auto">
          <a:xfrm>
            <a:off x="5367338" y="3562350"/>
            <a:ext cx="342900" cy="1588"/>
          </a:xfrm>
          <a:prstGeom prst="line">
            <a:avLst/>
          </a:prstGeom>
          <a:noFill/>
          <a:ln w="12600">
            <a:solidFill>
              <a:srgbClr val="000066"/>
            </a:solidFill>
            <a:miter lim="800000"/>
            <a:headEnd/>
            <a:tailEnd type="triangle" w="med" len="med"/>
          </a:ln>
          <a:effectLst/>
        </p:spPr>
        <p:txBody>
          <a:bodyPr>
            <a:prstTxWarp prst="textNoShape">
              <a:avLst/>
            </a:prstTxWarp>
          </a:bodyPr>
          <a:lstStyle/>
          <a:p>
            <a:endParaRPr lang="en-US"/>
          </a:p>
        </p:txBody>
      </p:sp>
      <p:sp>
        <p:nvSpPr>
          <p:cNvPr id="43029" name="Rectangle 21"/>
          <p:cNvSpPr>
            <a:spLocks noChangeArrowheads="1"/>
          </p:cNvSpPr>
          <p:nvPr/>
        </p:nvSpPr>
        <p:spPr bwMode="auto">
          <a:xfrm>
            <a:off x="5710238" y="3473450"/>
            <a:ext cx="520700" cy="152400"/>
          </a:xfrm>
          <a:prstGeom prst="rect">
            <a:avLst/>
          </a:prstGeom>
          <a:solidFill>
            <a:srgbClr val="C0C0C0"/>
          </a:solidFill>
          <a:ln w="12600">
            <a:solidFill>
              <a:srgbClr val="000066"/>
            </a:solidFill>
            <a:miter lim="800000"/>
            <a:headEnd/>
            <a:tailEnd/>
          </a:ln>
          <a:effectLst/>
        </p:spPr>
        <p:txBody>
          <a:bodyPr wrap="none" lIns="90000" tIns="46800" rIns="90000" bIns="46800" anchor="ctr">
            <a:prstTxWarp prst="textNoShape">
              <a:avLst/>
            </a:prstTxWarp>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latin typeface="Helvetica" charset="0"/>
              </a:rPr>
              <a:t>PPN</a:t>
            </a:r>
          </a:p>
        </p:txBody>
      </p:sp>
      <p:sp>
        <p:nvSpPr>
          <p:cNvPr id="43030" name="Text Box 22"/>
          <p:cNvSpPr txBox="1">
            <a:spLocks noChangeArrowheads="1"/>
          </p:cNvSpPr>
          <p:nvPr/>
        </p:nvSpPr>
        <p:spPr bwMode="auto">
          <a:xfrm>
            <a:off x="7213600" y="4083050"/>
            <a:ext cx="254000" cy="2444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000066"/>
                </a:solidFill>
                <a:latin typeface="Helvetica" charset="0"/>
              </a:rPr>
              <a:t>0</a:t>
            </a:r>
          </a:p>
        </p:txBody>
      </p:sp>
      <p:sp>
        <p:nvSpPr>
          <p:cNvPr id="43031" name="Text Box 23"/>
          <p:cNvSpPr txBox="1">
            <a:spLocks noChangeArrowheads="1"/>
          </p:cNvSpPr>
          <p:nvPr/>
        </p:nvSpPr>
        <p:spPr bwMode="auto">
          <a:xfrm>
            <a:off x="6386513" y="4083050"/>
            <a:ext cx="365125" cy="2444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000066"/>
                </a:solidFill>
                <a:latin typeface="Helvetica" charset="0"/>
              </a:rPr>
              <a:t>p-1</a:t>
            </a:r>
          </a:p>
        </p:txBody>
      </p:sp>
      <p:sp>
        <p:nvSpPr>
          <p:cNvPr id="43032" name="Text Box 24"/>
          <p:cNvSpPr txBox="1">
            <a:spLocks noChangeArrowheads="1"/>
          </p:cNvSpPr>
          <p:nvPr/>
        </p:nvSpPr>
        <p:spPr bwMode="auto">
          <a:xfrm>
            <a:off x="2579688" y="4079875"/>
            <a:ext cx="398462" cy="2444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000066"/>
                </a:solidFill>
                <a:latin typeface="Helvetica" charset="0"/>
              </a:rPr>
              <a:t>m-1</a:t>
            </a:r>
          </a:p>
        </p:txBody>
      </p:sp>
      <p:sp>
        <p:nvSpPr>
          <p:cNvPr id="43033" name="Rectangle 25"/>
          <p:cNvSpPr>
            <a:spLocks noChangeArrowheads="1"/>
          </p:cNvSpPr>
          <p:nvPr/>
        </p:nvSpPr>
        <p:spPr bwMode="auto">
          <a:xfrm>
            <a:off x="6435725" y="4324350"/>
            <a:ext cx="919163" cy="304800"/>
          </a:xfrm>
          <a:prstGeom prst="rect">
            <a:avLst/>
          </a:prstGeom>
          <a:noFill/>
          <a:ln w="12600">
            <a:solidFill>
              <a:srgbClr val="000066"/>
            </a:solidFill>
            <a:miter lim="800000"/>
            <a:headEnd/>
            <a:tailEnd/>
          </a:ln>
          <a:effectLst/>
        </p:spPr>
        <p:txBody>
          <a:bodyPr wrap="none" lIns="90000" tIns="46800" rIns="90000" bIns="46800" anchor="ctr">
            <a:prstTxWarp prst="textNoShape">
              <a:avLst/>
            </a:prstTxWarp>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PPO</a:t>
            </a:r>
          </a:p>
        </p:txBody>
      </p:sp>
      <p:sp>
        <p:nvSpPr>
          <p:cNvPr id="43034" name="Rectangle 26"/>
          <p:cNvSpPr>
            <a:spLocks noChangeArrowheads="1"/>
          </p:cNvSpPr>
          <p:nvPr/>
        </p:nvSpPr>
        <p:spPr bwMode="auto">
          <a:xfrm>
            <a:off x="2705100" y="4324350"/>
            <a:ext cx="3724275" cy="304800"/>
          </a:xfrm>
          <a:prstGeom prst="rect">
            <a:avLst/>
          </a:prstGeom>
          <a:noFill/>
          <a:ln w="12600">
            <a:solidFill>
              <a:srgbClr val="000066"/>
            </a:solidFill>
            <a:miter lim="800000"/>
            <a:headEnd/>
            <a:tailEnd/>
          </a:ln>
          <a:effectLst/>
        </p:spPr>
        <p:txBody>
          <a:bodyPr wrap="none" lIns="90000" tIns="46800" rIns="90000" bIns="46800" anchor="ctr">
            <a:prstTxWarp prst="textNoShape">
              <a:avLst/>
            </a:prstTxWarp>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PPN</a:t>
            </a:r>
          </a:p>
        </p:txBody>
      </p:sp>
      <p:sp>
        <p:nvSpPr>
          <p:cNvPr id="43035" name="Line 27"/>
          <p:cNvSpPr>
            <a:spLocks noChangeShapeType="1"/>
          </p:cNvSpPr>
          <p:nvPr/>
        </p:nvSpPr>
        <p:spPr bwMode="auto">
          <a:xfrm>
            <a:off x="2395538" y="3422650"/>
            <a:ext cx="309562" cy="1588"/>
          </a:xfrm>
          <a:prstGeom prst="line">
            <a:avLst/>
          </a:prstGeom>
          <a:noFill/>
          <a:ln w="12600">
            <a:solidFill>
              <a:srgbClr val="000066"/>
            </a:solidFill>
            <a:miter lim="800000"/>
            <a:headEnd type="triangle" w="med" len="med"/>
            <a:tailEnd/>
          </a:ln>
          <a:effectLst/>
        </p:spPr>
        <p:txBody>
          <a:bodyPr>
            <a:prstTxWarp prst="textNoShape">
              <a:avLst/>
            </a:prstTxWarp>
          </a:bodyPr>
          <a:lstStyle/>
          <a:p>
            <a:endParaRPr lang="en-US"/>
          </a:p>
        </p:txBody>
      </p:sp>
      <p:sp>
        <p:nvSpPr>
          <p:cNvPr id="43036" name="Line 28"/>
          <p:cNvSpPr>
            <a:spLocks noChangeShapeType="1"/>
          </p:cNvSpPr>
          <p:nvPr/>
        </p:nvSpPr>
        <p:spPr bwMode="auto">
          <a:xfrm flipV="1">
            <a:off x="2700338" y="2967038"/>
            <a:ext cx="1587" cy="460375"/>
          </a:xfrm>
          <a:prstGeom prst="line">
            <a:avLst/>
          </a:prstGeom>
          <a:noFill/>
          <a:ln w="12600">
            <a:solidFill>
              <a:srgbClr val="000066"/>
            </a:solidFill>
            <a:miter lim="800000"/>
            <a:headEnd/>
            <a:tailEnd/>
          </a:ln>
          <a:effectLst/>
        </p:spPr>
        <p:txBody>
          <a:bodyPr>
            <a:prstTxWarp prst="textNoShape">
              <a:avLst/>
            </a:prstTxWarp>
          </a:bodyPr>
          <a:lstStyle/>
          <a:p>
            <a:endParaRPr lang="en-US"/>
          </a:p>
        </p:txBody>
      </p:sp>
      <p:sp>
        <p:nvSpPr>
          <p:cNvPr id="43037" name="Line 29"/>
          <p:cNvSpPr>
            <a:spLocks noChangeShapeType="1"/>
          </p:cNvSpPr>
          <p:nvPr/>
        </p:nvSpPr>
        <p:spPr bwMode="auto">
          <a:xfrm>
            <a:off x="2705100" y="2965450"/>
            <a:ext cx="490538" cy="1588"/>
          </a:xfrm>
          <a:prstGeom prst="line">
            <a:avLst/>
          </a:prstGeom>
          <a:noFill/>
          <a:ln w="12600">
            <a:solidFill>
              <a:srgbClr val="000066"/>
            </a:solidFill>
            <a:miter lim="800000"/>
            <a:headEnd/>
            <a:tailEnd type="triangle" w="med" len="med"/>
          </a:ln>
          <a:effectLst/>
        </p:spPr>
        <p:txBody>
          <a:bodyPr>
            <a:prstTxWarp prst="textNoShape">
              <a:avLst/>
            </a:prstTxWarp>
          </a:bodyPr>
          <a:lstStyle/>
          <a:p>
            <a:endParaRPr lang="en-US"/>
          </a:p>
        </p:txBody>
      </p:sp>
      <p:sp>
        <p:nvSpPr>
          <p:cNvPr id="43038" name="Line 30"/>
          <p:cNvSpPr>
            <a:spLocks noChangeShapeType="1"/>
          </p:cNvSpPr>
          <p:nvPr/>
        </p:nvSpPr>
        <p:spPr bwMode="auto">
          <a:xfrm>
            <a:off x="3614738" y="3181350"/>
            <a:ext cx="309562" cy="1588"/>
          </a:xfrm>
          <a:prstGeom prst="line">
            <a:avLst/>
          </a:prstGeom>
          <a:noFill/>
          <a:ln w="12600">
            <a:solidFill>
              <a:srgbClr val="000066"/>
            </a:solidFill>
            <a:miter lim="800000"/>
            <a:headEnd type="triangle" w="med" len="med"/>
            <a:tailEnd/>
          </a:ln>
          <a:effectLst/>
        </p:spPr>
        <p:txBody>
          <a:bodyPr>
            <a:prstTxWarp prst="textNoShape">
              <a:avLst/>
            </a:prstTxWarp>
          </a:bodyPr>
          <a:lstStyle/>
          <a:p>
            <a:endParaRPr lang="en-US"/>
          </a:p>
        </p:txBody>
      </p:sp>
      <p:sp>
        <p:nvSpPr>
          <p:cNvPr id="43039" name="Line 31"/>
          <p:cNvSpPr>
            <a:spLocks noChangeShapeType="1"/>
          </p:cNvSpPr>
          <p:nvPr/>
        </p:nvSpPr>
        <p:spPr bwMode="auto">
          <a:xfrm flipV="1">
            <a:off x="3916363" y="2963863"/>
            <a:ext cx="4762" cy="219075"/>
          </a:xfrm>
          <a:prstGeom prst="line">
            <a:avLst/>
          </a:prstGeom>
          <a:noFill/>
          <a:ln w="12600">
            <a:solidFill>
              <a:srgbClr val="000066"/>
            </a:solidFill>
            <a:miter lim="800000"/>
            <a:headEnd/>
            <a:tailEnd/>
          </a:ln>
          <a:effectLst/>
        </p:spPr>
        <p:txBody>
          <a:bodyPr>
            <a:prstTxWarp prst="textNoShape">
              <a:avLst/>
            </a:prstTxWarp>
          </a:bodyPr>
          <a:lstStyle/>
          <a:p>
            <a:endParaRPr lang="en-US"/>
          </a:p>
        </p:txBody>
      </p:sp>
      <p:sp>
        <p:nvSpPr>
          <p:cNvPr id="43040" name="Line 32"/>
          <p:cNvSpPr>
            <a:spLocks noChangeShapeType="1"/>
          </p:cNvSpPr>
          <p:nvPr/>
        </p:nvSpPr>
        <p:spPr bwMode="auto">
          <a:xfrm>
            <a:off x="3924300" y="2965450"/>
            <a:ext cx="490538" cy="1588"/>
          </a:xfrm>
          <a:prstGeom prst="line">
            <a:avLst/>
          </a:prstGeom>
          <a:noFill/>
          <a:ln w="12600">
            <a:solidFill>
              <a:srgbClr val="000066"/>
            </a:solidFill>
            <a:miter lim="800000"/>
            <a:headEnd/>
            <a:tailEnd type="triangle" w="med" len="med"/>
          </a:ln>
          <a:effectLst/>
        </p:spPr>
        <p:txBody>
          <a:bodyPr>
            <a:prstTxWarp prst="textNoShape">
              <a:avLst/>
            </a:prstTxWarp>
          </a:bodyPr>
          <a:lstStyle/>
          <a:p>
            <a:endParaRPr lang="en-US"/>
          </a:p>
        </p:txBody>
      </p:sp>
      <p:sp>
        <p:nvSpPr>
          <p:cNvPr id="43041" name="Text Box 33"/>
          <p:cNvSpPr txBox="1">
            <a:spLocks noChangeArrowheads="1"/>
          </p:cNvSpPr>
          <p:nvPr/>
        </p:nvSpPr>
        <p:spPr bwMode="auto">
          <a:xfrm>
            <a:off x="3525838" y="1636713"/>
            <a:ext cx="2065337" cy="3333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VIRTUAL ADDRESS</a:t>
            </a:r>
          </a:p>
        </p:txBody>
      </p:sp>
      <p:sp>
        <p:nvSpPr>
          <p:cNvPr id="43042" name="Text Box 34"/>
          <p:cNvSpPr txBox="1">
            <a:spLocks noChangeArrowheads="1"/>
          </p:cNvSpPr>
          <p:nvPr/>
        </p:nvSpPr>
        <p:spPr bwMode="auto">
          <a:xfrm>
            <a:off x="4032250" y="4694238"/>
            <a:ext cx="2209800" cy="3333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PHYSICAL ADDRESS</a:t>
            </a:r>
          </a:p>
        </p:txBody>
      </p:sp>
      <p:sp>
        <p:nvSpPr>
          <p:cNvPr id="43043" name="Line 35"/>
          <p:cNvSpPr>
            <a:spLocks noChangeShapeType="1"/>
          </p:cNvSpPr>
          <p:nvPr/>
        </p:nvSpPr>
        <p:spPr bwMode="auto">
          <a:xfrm>
            <a:off x="6888163" y="2571750"/>
            <a:ext cx="1587" cy="1752600"/>
          </a:xfrm>
          <a:prstGeom prst="line">
            <a:avLst/>
          </a:prstGeom>
          <a:noFill/>
          <a:ln w="12600">
            <a:solidFill>
              <a:srgbClr val="000066"/>
            </a:solidFill>
            <a:miter lim="800000"/>
            <a:headEnd/>
            <a:tailEnd type="triangle" w="med" len="med"/>
          </a:ln>
          <a:effectLst/>
        </p:spPr>
        <p:txBody>
          <a:bodyPr>
            <a:prstTxWarp prst="textNoShape">
              <a:avLst/>
            </a:prstTxWarp>
          </a:bodyPr>
          <a:lstStyle/>
          <a:p>
            <a:endParaRPr lang="en-US"/>
          </a:p>
        </p:txBody>
      </p:sp>
      <p:sp>
        <p:nvSpPr>
          <p:cNvPr id="43044" name="Line 36"/>
          <p:cNvSpPr>
            <a:spLocks noChangeShapeType="1"/>
          </p:cNvSpPr>
          <p:nvPr/>
        </p:nvSpPr>
        <p:spPr bwMode="auto">
          <a:xfrm>
            <a:off x="6383338" y="3543300"/>
            <a:ext cx="220662" cy="1588"/>
          </a:xfrm>
          <a:prstGeom prst="line">
            <a:avLst/>
          </a:prstGeom>
          <a:noFill/>
          <a:ln w="12600">
            <a:solidFill>
              <a:srgbClr val="000066"/>
            </a:solidFill>
            <a:miter lim="800000"/>
            <a:headEnd/>
            <a:tailEnd/>
          </a:ln>
          <a:effectLst/>
        </p:spPr>
        <p:txBody>
          <a:bodyPr>
            <a:prstTxWarp prst="textNoShape">
              <a:avLst/>
            </a:prstTxWarp>
          </a:bodyPr>
          <a:lstStyle/>
          <a:p>
            <a:endParaRPr lang="en-US"/>
          </a:p>
        </p:txBody>
      </p:sp>
      <p:sp>
        <p:nvSpPr>
          <p:cNvPr id="43045" name="Line 37"/>
          <p:cNvSpPr>
            <a:spLocks noChangeShapeType="1"/>
          </p:cNvSpPr>
          <p:nvPr/>
        </p:nvSpPr>
        <p:spPr bwMode="auto">
          <a:xfrm>
            <a:off x="6599238" y="3548063"/>
            <a:ext cx="1587" cy="534987"/>
          </a:xfrm>
          <a:prstGeom prst="line">
            <a:avLst/>
          </a:prstGeom>
          <a:noFill/>
          <a:ln w="12600">
            <a:solidFill>
              <a:srgbClr val="000066"/>
            </a:solidFill>
            <a:miter lim="800000"/>
            <a:headEnd/>
            <a:tailEnd/>
          </a:ln>
          <a:effectLst/>
        </p:spPr>
        <p:txBody>
          <a:bodyPr>
            <a:prstTxWarp prst="textNoShape">
              <a:avLst/>
            </a:prstTxWarp>
          </a:bodyPr>
          <a:lstStyle/>
          <a:p>
            <a:endParaRPr lang="en-US"/>
          </a:p>
        </p:txBody>
      </p:sp>
      <p:sp>
        <p:nvSpPr>
          <p:cNvPr id="43046" name="Line 38"/>
          <p:cNvSpPr>
            <a:spLocks noChangeShapeType="1"/>
          </p:cNvSpPr>
          <p:nvPr/>
        </p:nvSpPr>
        <p:spPr bwMode="auto">
          <a:xfrm flipH="1">
            <a:off x="4603750" y="4079875"/>
            <a:ext cx="1997075" cy="3175"/>
          </a:xfrm>
          <a:prstGeom prst="line">
            <a:avLst/>
          </a:prstGeom>
          <a:noFill/>
          <a:ln w="12600">
            <a:solidFill>
              <a:srgbClr val="000066"/>
            </a:solidFill>
            <a:miter lim="800000"/>
            <a:headEnd/>
            <a:tailEnd/>
          </a:ln>
          <a:effectLst/>
        </p:spPr>
        <p:txBody>
          <a:bodyPr>
            <a:prstTxWarp prst="textNoShape">
              <a:avLst/>
            </a:prstTxWarp>
          </a:bodyPr>
          <a:lstStyle/>
          <a:p>
            <a:endParaRPr lang="en-US"/>
          </a:p>
        </p:txBody>
      </p:sp>
      <p:sp>
        <p:nvSpPr>
          <p:cNvPr id="43047" name="Line 39"/>
          <p:cNvSpPr>
            <a:spLocks noChangeShapeType="1"/>
          </p:cNvSpPr>
          <p:nvPr/>
        </p:nvSpPr>
        <p:spPr bwMode="auto">
          <a:xfrm>
            <a:off x="4605338" y="4083050"/>
            <a:ext cx="1587" cy="241300"/>
          </a:xfrm>
          <a:prstGeom prst="line">
            <a:avLst/>
          </a:prstGeom>
          <a:noFill/>
          <a:ln w="12600">
            <a:solidFill>
              <a:srgbClr val="000066"/>
            </a:solidFill>
            <a:miter lim="800000"/>
            <a:headEnd/>
            <a:tailEnd type="triangle" w="med" len="med"/>
          </a:ln>
          <a:effectLst/>
        </p:spPr>
        <p:txBody>
          <a:bodyPr>
            <a:prstTxWarp prst="textNoShape">
              <a:avLst/>
            </a:prstTxWarp>
          </a:bodyPr>
          <a:lstStyle/>
          <a:p>
            <a:endParaRPr lang="en-US"/>
          </a:p>
        </p:txBody>
      </p:sp>
      <p:sp>
        <p:nvSpPr>
          <p:cNvPr id="43048" name="Line 40"/>
          <p:cNvSpPr>
            <a:spLocks noChangeShapeType="1"/>
          </p:cNvSpPr>
          <p:nvPr/>
        </p:nvSpPr>
        <p:spPr bwMode="auto">
          <a:xfrm>
            <a:off x="5011738" y="2965450"/>
            <a:ext cx="711200" cy="1588"/>
          </a:xfrm>
          <a:prstGeom prst="line">
            <a:avLst/>
          </a:prstGeom>
          <a:noFill/>
          <a:ln w="12600">
            <a:solidFill>
              <a:srgbClr val="000066"/>
            </a:solidFill>
            <a:miter lim="800000"/>
            <a:headEnd/>
            <a:tailEnd type="triangle" w="med" len="med"/>
          </a:ln>
          <a:effectLst/>
        </p:spPr>
        <p:txBody>
          <a:bodyPr>
            <a:prstTxWarp prst="textNoShape">
              <a:avLst/>
            </a:prstTxWarp>
          </a:bodyPr>
          <a:lstStyle/>
          <a:p>
            <a:endParaRPr lang="en-US"/>
          </a:p>
        </p:txBody>
      </p:sp>
      <p:sp>
        <p:nvSpPr>
          <p:cNvPr id="43049" name="Text Box 41"/>
          <p:cNvSpPr txBox="1">
            <a:spLocks noChangeArrowheads="1"/>
          </p:cNvSpPr>
          <p:nvPr/>
        </p:nvSpPr>
        <p:spPr bwMode="auto">
          <a:xfrm>
            <a:off x="4351338" y="2738438"/>
            <a:ext cx="355600" cy="3333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a:t>
            </a:r>
          </a:p>
        </p:txBody>
      </p:sp>
      <p:sp>
        <p:nvSpPr>
          <p:cNvPr id="43050" name="Text Box 42"/>
          <p:cNvSpPr txBox="1">
            <a:spLocks noChangeArrowheads="1"/>
          </p:cNvSpPr>
          <p:nvPr/>
        </p:nvSpPr>
        <p:spPr bwMode="auto">
          <a:xfrm>
            <a:off x="4719638" y="2738438"/>
            <a:ext cx="355600" cy="333375"/>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66"/>
                </a:solidFill>
                <a:latin typeface="Helvetica" charset="0"/>
              </a:rPr>
              <a:t>...</a:t>
            </a:r>
          </a:p>
        </p:txBody>
      </p:sp>
      <p:sp>
        <p:nvSpPr>
          <p:cNvPr id="43051" name="Text Box 43"/>
          <p:cNvSpPr txBox="1">
            <a:spLocks noChangeArrowheads="1"/>
          </p:cNvSpPr>
          <p:nvPr/>
        </p:nvSpPr>
        <p:spPr bwMode="auto">
          <a:xfrm>
            <a:off x="1782763" y="2520950"/>
            <a:ext cx="890587" cy="457200"/>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latin typeface="Helvetica" charset="0"/>
              </a:rPr>
              <a:t>Level 1</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latin typeface="Helvetica" charset="0"/>
              </a:rPr>
              <a:t>page table</a:t>
            </a:r>
          </a:p>
        </p:txBody>
      </p:sp>
      <p:sp>
        <p:nvSpPr>
          <p:cNvPr id="43052" name="Text Box 44"/>
          <p:cNvSpPr txBox="1">
            <a:spLocks noChangeArrowheads="1"/>
          </p:cNvSpPr>
          <p:nvPr/>
        </p:nvSpPr>
        <p:spPr bwMode="auto">
          <a:xfrm>
            <a:off x="3001963" y="2511425"/>
            <a:ext cx="890587" cy="457200"/>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latin typeface="Helvetica" charset="0"/>
              </a:rPr>
              <a:t>Level 2</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latin typeface="Helvetica" charset="0"/>
              </a:rPr>
              <a:t>page table</a:t>
            </a:r>
          </a:p>
        </p:txBody>
      </p:sp>
      <p:sp>
        <p:nvSpPr>
          <p:cNvPr id="43053" name="Text Box 45"/>
          <p:cNvSpPr txBox="1">
            <a:spLocks noChangeArrowheads="1"/>
          </p:cNvSpPr>
          <p:nvPr/>
        </p:nvSpPr>
        <p:spPr bwMode="auto">
          <a:xfrm>
            <a:off x="5507038" y="2501900"/>
            <a:ext cx="890587" cy="457200"/>
          </a:xfrm>
          <a:prstGeom prst="rect">
            <a:avLst/>
          </a:prstGeom>
          <a:noFill/>
          <a:ln w="9525">
            <a:noFill/>
            <a:round/>
            <a:headEnd/>
            <a:tailEnd/>
          </a:ln>
          <a:effectLst/>
        </p:spPr>
        <p:txBody>
          <a:bodyPr wrap="none" lIns="90000" tIns="46800" rIns="90000" bIns="46800" anchor="ctr">
            <a:prstTxWarp prst="textNoShape">
              <a:avLst/>
            </a:prstTxWarp>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latin typeface="Helvetica" charset="0"/>
              </a:rPr>
              <a:t>Level 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0066"/>
                </a:solidFill>
                <a:latin typeface="Helvetica" charset="0"/>
              </a:rPr>
              <a:t>page table</a:t>
            </a:r>
          </a:p>
        </p:txBody>
      </p:sp>
      <p:sp>
        <p:nvSpPr>
          <p:cNvPr id="43054" name="AutoShape 46"/>
          <p:cNvSpPr>
            <a:spLocks/>
          </p:cNvSpPr>
          <p:nvPr/>
        </p:nvSpPr>
        <p:spPr bwMode="auto">
          <a:xfrm rot="5400000">
            <a:off x="6841331" y="1993107"/>
            <a:ext cx="112713" cy="914400"/>
          </a:xfrm>
          <a:prstGeom prst="rightBrace">
            <a:avLst>
              <a:gd name="adj1" fmla="val 67605"/>
              <a:gd name="adj2" fmla="val 50000"/>
            </a:avLst>
          </a:prstGeom>
          <a:noFill/>
          <a:ln w="12600">
            <a:solidFill>
              <a:srgbClr val="000066"/>
            </a:solidFill>
            <a:miter lim="800000"/>
            <a:headEnd/>
            <a:tailEnd/>
          </a:ln>
          <a:effectLst/>
        </p:spPr>
        <p:txBody>
          <a:bodyPr wrap="none" anchor="ctr">
            <a:prstTxWarp prst="textNoShape">
              <a:avLst/>
            </a:prstTxWarp>
          </a:bodyPr>
          <a:lstStyle/>
          <a:p>
            <a:endParaRPr lang="en-US"/>
          </a:p>
        </p:txBody>
      </p:sp>
      <p:sp>
        <p:nvSpPr>
          <p:cNvPr id="43055" name="AutoShape 47"/>
          <p:cNvSpPr>
            <a:spLocks/>
          </p:cNvSpPr>
          <p:nvPr/>
        </p:nvSpPr>
        <p:spPr bwMode="auto">
          <a:xfrm>
            <a:off x="6272213" y="3473450"/>
            <a:ext cx="74612" cy="142875"/>
          </a:xfrm>
          <a:prstGeom prst="rightBrace">
            <a:avLst>
              <a:gd name="adj1" fmla="val 15958"/>
              <a:gd name="adj2" fmla="val 50000"/>
            </a:avLst>
          </a:prstGeom>
          <a:noFill/>
          <a:ln w="12600">
            <a:solidFill>
              <a:srgbClr val="000066"/>
            </a:solidFill>
            <a:miter lim="800000"/>
            <a:headEnd/>
            <a:tailEnd/>
          </a:ln>
          <a:effectLst/>
        </p:spPr>
        <p:txBody>
          <a:bodyPr wrap="none" anchor="ctr">
            <a:prstTxWarp prst="textNoShape">
              <a:avLst/>
            </a:prstTxWarp>
          </a:bodyPr>
          <a:lstStyle/>
          <a:p>
            <a:endParaRPr lang="en-US"/>
          </a:p>
        </p:txBody>
      </p:sp>
      <p:sp>
        <p:nvSpPr>
          <p:cNvPr id="2" name="Title 1"/>
          <p:cNvSpPr>
            <a:spLocks noGrp="1"/>
          </p:cNvSpPr>
          <p:nvPr>
            <p:ph type="title"/>
          </p:nvPr>
        </p:nvSpPr>
        <p:spPr/>
        <p:txBody>
          <a:bodyPr/>
          <a:lstStyle/>
          <a:p>
            <a:r>
              <a:rPr lang="en-US" dirty="0" err="1" smtClean="0"/>
              <a:t>Addr</a:t>
            </a:r>
            <a:r>
              <a:rPr lang="en-US" dirty="0" smtClean="0"/>
              <a:t>. translation with k-level PT</a:t>
            </a:r>
            <a:endParaRPr lang="en-US" dirty="0"/>
          </a:p>
        </p:txBody>
      </p:sp>
    </p:spTree>
    <p:extLst>
      <p:ext uri="{BB962C8B-B14F-4D97-AF65-F5344CB8AC3E}">
        <p14:creationId xmlns:p14="http://schemas.microsoft.com/office/powerpoint/2010/main" val="415336208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atin typeface="Arial" charset="0"/>
                <a:ea typeface="ＭＳ Ｐゴシック" charset="0"/>
                <a:cs typeface="ＭＳ Ｐゴシック" charset="0"/>
              </a:rPr>
              <a:t>Multilevel Page Tables</a:t>
            </a:r>
          </a:p>
        </p:txBody>
      </p:sp>
      <p:sp>
        <p:nvSpPr>
          <p:cNvPr id="45059" name="Content Placeholder 2"/>
          <p:cNvSpPr>
            <a:spLocks noGrp="1"/>
          </p:cNvSpPr>
          <p:nvPr>
            <p:ph idx="1"/>
          </p:nvPr>
        </p:nvSpPr>
        <p:spPr>
          <a:xfrm>
            <a:off x="228600" y="949325"/>
            <a:ext cx="8610600" cy="5334000"/>
          </a:xfrm>
        </p:spPr>
        <p:txBody>
          <a:bodyPr/>
          <a:lstStyle/>
          <a:p>
            <a:r>
              <a:rPr lang="en-US" sz="2400" dirty="0">
                <a:latin typeface="Arial" charset="0"/>
                <a:ea typeface="ＭＳ Ｐゴシック" charset="0"/>
                <a:cs typeface="ＭＳ Ｐゴシック" charset="0"/>
              </a:rPr>
              <a:t>With two levels of page tables, how big is each table?</a:t>
            </a:r>
          </a:p>
          <a:p>
            <a:pPr lvl="1"/>
            <a:r>
              <a:rPr lang="en-US" sz="1800" dirty="0">
                <a:solidFill>
                  <a:srgbClr val="0000CC"/>
                </a:solidFill>
                <a:latin typeface="Arial" charset="0"/>
                <a:ea typeface="ＭＳ Ｐゴシック" charset="0"/>
              </a:rPr>
              <a:t>Say we allocate 10 bits to the primary page, 10 bits to the secondary page, 12 bits to the page offset</a:t>
            </a:r>
          </a:p>
          <a:p>
            <a:pPr lvl="1"/>
            <a:r>
              <a:rPr lang="en-US" sz="1800" dirty="0">
                <a:solidFill>
                  <a:srgbClr val="0000CC"/>
                </a:solidFill>
                <a:latin typeface="Arial" charset="0"/>
                <a:ea typeface="ＭＳ Ｐゴシック" charset="0"/>
              </a:rPr>
              <a:t>Primary page table is then </a:t>
            </a:r>
            <a:r>
              <a:rPr lang="en-US" sz="1800" dirty="0" smtClean="0">
                <a:solidFill>
                  <a:srgbClr val="0000CC"/>
                </a:solidFill>
                <a:latin typeface="Arial" charset="0"/>
                <a:ea typeface="ＭＳ Ｐゴシック" charset="0"/>
              </a:rPr>
              <a:t>2</a:t>
            </a:r>
            <a:r>
              <a:rPr lang="en-US" sz="1800" baseline="30000" dirty="0" smtClean="0">
                <a:solidFill>
                  <a:srgbClr val="0000CC"/>
                </a:solidFill>
                <a:latin typeface="Arial" charset="0"/>
                <a:ea typeface="ＭＳ Ｐゴシック" charset="0"/>
              </a:rPr>
              <a:t>10</a:t>
            </a:r>
            <a:r>
              <a:rPr lang="en-US" sz="1800" dirty="0" smtClean="0">
                <a:solidFill>
                  <a:srgbClr val="0000CC"/>
                </a:solidFill>
                <a:latin typeface="Arial" charset="0"/>
                <a:ea typeface="ＭＳ Ｐゴシック" charset="0"/>
              </a:rPr>
              <a:t> </a:t>
            </a:r>
            <a:r>
              <a:rPr lang="en-US" sz="1800" dirty="0">
                <a:solidFill>
                  <a:srgbClr val="0000CC"/>
                </a:solidFill>
                <a:latin typeface="Arial" charset="0"/>
                <a:ea typeface="ＭＳ Ｐゴシック" charset="0"/>
              </a:rPr>
              <a:t>* 4 bytes per PTE == 4 KB</a:t>
            </a:r>
          </a:p>
          <a:p>
            <a:pPr lvl="1"/>
            <a:r>
              <a:rPr lang="en-US" sz="1800" dirty="0">
                <a:solidFill>
                  <a:srgbClr val="0000CC"/>
                </a:solidFill>
                <a:latin typeface="Arial" charset="0"/>
                <a:ea typeface="ＭＳ Ｐゴシック" charset="0"/>
              </a:rPr>
              <a:t>Secondary page table is also 4 KB</a:t>
            </a:r>
          </a:p>
          <a:p>
            <a:pPr lvl="1"/>
            <a:r>
              <a:rPr lang="en-US" sz="1800" dirty="0">
                <a:latin typeface="Arial" charset="0"/>
                <a:ea typeface="ＭＳ Ｐゴシック" charset="0"/>
              </a:rPr>
              <a:t>Hey ... that's exactly the size of a page on most systems ... cool</a:t>
            </a:r>
          </a:p>
          <a:p>
            <a:r>
              <a:rPr lang="en-US" sz="2400" dirty="0">
                <a:latin typeface="Arial" charset="0"/>
                <a:ea typeface="ＭＳ Ｐゴシック" charset="0"/>
                <a:cs typeface="ＭＳ Ｐゴシック" charset="0"/>
              </a:rPr>
              <a:t>What happens on a page fault?</a:t>
            </a:r>
          </a:p>
          <a:p>
            <a:pPr lvl="1"/>
            <a:r>
              <a:rPr lang="en-US" sz="1800" dirty="0">
                <a:solidFill>
                  <a:srgbClr val="0000CC"/>
                </a:solidFill>
                <a:latin typeface="Arial" charset="0"/>
                <a:ea typeface="ＭＳ Ｐゴシック" charset="0"/>
              </a:rPr>
              <a:t>MMU looks up index in primary page table to get secondary page table</a:t>
            </a:r>
          </a:p>
          <a:p>
            <a:pPr lvl="1"/>
            <a:r>
              <a:rPr lang="en-US" sz="1800" dirty="0">
                <a:solidFill>
                  <a:srgbClr val="0000CC"/>
                </a:solidFill>
                <a:latin typeface="Arial" charset="0"/>
                <a:ea typeface="ＭＳ Ｐゴシック" charset="0"/>
              </a:rPr>
              <a:t>MMU tries to access secondary page table</a:t>
            </a:r>
          </a:p>
          <a:p>
            <a:pPr lvl="2"/>
            <a:r>
              <a:rPr lang="en-US" sz="1400" dirty="0">
                <a:latin typeface="Arial" charset="0"/>
                <a:ea typeface="ＭＳ Ｐゴシック" charset="0"/>
              </a:rPr>
              <a:t>May result in another page fault to load the secondary table!</a:t>
            </a:r>
          </a:p>
          <a:p>
            <a:pPr lvl="1"/>
            <a:r>
              <a:rPr lang="en-US" sz="1800" dirty="0">
                <a:solidFill>
                  <a:srgbClr val="0000CC"/>
                </a:solidFill>
                <a:latin typeface="Arial" charset="0"/>
                <a:ea typeface="ＭＳ Ｐゴシック" charset="0"/>
              </a:rPr>
              <a:t>MMU looks up index in secondary page table to get </a:t>
            </a:r>
            <a:r>
              <a:rPr lang="en-US" sz="1800" dirty="0" smtClean="0">
                <a:solidFill>
                  <a:srgbClr val="0000CC"/>
                </a:solidFill>
                <a:latin typeface="Arial" charset="0"/>
                <a:ea typeface="ＭＳ Ｐゴシック" charset="0"/>
              </a:rPr>
              <a:t>physical frame #</a:t>
            </a:r>
            <a:endParaRPr lang="en-US" sz="1800" dirty="0">
              <a:solidFill>
                <a:srgbClr val="0000CC"/>
              </a:solidFill>
              <a:latin typeface="Arial" charset="0"/>
              <a:ea typeface="ＭＳ Ｐゴシック" charset="0"/>
            </a:endParaRPr>
          </a:p>
          <a:p>
            <a:pPr lvl="1"/>
            <a:r>
              <a:rPr lang="en-US" sz="1800" dirty="0">
                <a:solidFill>
                  <a:srgbClr val="0000CC"/>
                </a:solidFill>
                <a:latin typeface="Arial" charset="0"/>
                <a:ea typeface="ＭＳ Ｐゴシック" charset="0"/>
              </a:rPr>
              <a:t>CPU can then access physical memory address</a:t>
            </a:r>
          </a:p>
          <a:p>
            <a:r>
              <a:rPr lang="en-US" sz="2400" dirty="0">
                <a:latin typeface="Arial" charset="0"/>
                <a:ea typeface="ＭＳ Ｐゴシック" charset="0"/>
                <a:cs typeface="ＭＳ Ｐゴシック" charset="0"/>
              </a:rPr>
              <a:t>Issues</a:t>
            </a:r>
          </a:p>
          <a:p>
            <a:pPr lvl="1"/>
            <a:r>
              <a:rPr lang="en-US" sz="1800" dirty="0">
                <a:solidFill>
                  <a:srgbClr val="0000CC"/>
                </a:solidFill>
                <a:latin typeface="Arial" charset="0"/>
                <a:ea typeface="ＭＳ Ｐゴシック" charset="0"/>
              </a:rPr>
              <a:t>Page translation has very high overhead</a:t>
            </a:r>
          </a:p>
          <a:p>
            <a:pPr lvl="2"/>
            <a:r>
              <a:rPr lang="en-US" sz="1600" dirty="0">
                <a:latin typeface="Arial" charset="0"/>
                <a:ea typeface="ＭＳ Ｐゴシック" charset="0"/>
              </a:rPr>
              <a:t>Up to three memory accesses plus two disk I/</a:t>
            </a:r>
            <a:r>
              <a:rPr lang="en-US" sz="1600" dirty="0" err="1">
                <a:latin typeface="Arial" charset="0"/>
                <a:ea typeface="ＭＳ Ｐゴシック" charset="0"/>
              </a:rPr>
              <a:t>Os</a:t>
            </a:r>
            <a:r>
              <a:rPr lang="en-US" sz="1600" dirty="0">
                <a:latin typeface="Arial" charset="0"/>
                <a:ea typeface="ＭＳ Ｐゴシック" charset="0"/>
              </a:rPr>
              <a:t>!!</a:t>
            </a:r>
          </a:p>
          <a:p>
            <a:pPr lvl="1"/>
            <a:r>
              <a:rPr lang="en-US" sz="1800" dirty="0">
                <a:latin typeface="Arial" charset="0"/>
                <a:ea typeface="ＭＳ Ｐゴシック" charset="0"/>
              </a:rPr>
              <a:t>TLB usage is clearly very </a:t>
            </a:r>
            <a:r>
              <a:rPr lang="en-US" sz="1800" dirty="0" smtClean="0">
                <a:latin typeface="Arial" charset="0"/>
                <a:ea typeface="ＭＳ Ｐゴシック" charset="0"/>
              </a:rPr>
              <a:t>important</a:t>
            </a:r>
            <a:endParaRPr lang="en-US" sz="1800" dirty="0">
              <a:latin typeface="Arial" charset="0"/>
              <a:ea typeface="ＭＳ Ｐゴシック" charset="0"/>
            </a:endParaRPr>
          </a:p>
          <a:p>
            <a:endParaRPr lang="en-US" sz="2000" dirty="0">
              <a:latin typeface="Arial" charset="0"/>
              <a:ea typeface="ＭＳ Ｐゴシック" charset="0"/>
              <a:cs typeface="ＭＳ Ｐゴシック" charset="0"/>
            </a:endParaRPr>
          </a:p>
        </p:txBody>
      </p:sp>
      <p:sp>
        <p:nvSpPr>
          <p:cNvPr id="450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450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CE645524-DECC-234C-928E-C961CFE88E24}" type="slidenum">
              <a:rPr lang="en-US"/>
              <a:pPr/>
              <a:t>24</a:t>
            </a:fld>
            <a:endParaRPr lang="en-US"/>
          </a:p>
        </p:txBody>
      </p:sp>
    </p:spTree>
    <p:extLst>
      <p:ext uri="{BB962C8B-B14F-4D97-AF65-F5344CB8AC3E}">
        <p14:creationId xmlns:p14="http://schemas.microsoft.com/office/powerpoint/2010/main" val="30353838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59">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059">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059">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59">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5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atin typeface="Arial" charset="0"/>
                <a:ea typeface="ＭＳ Ｐゴシック" charset="0"/>
                <a:cs typeface="ＭＳ Ｐゴシック" charset="0"/>
              </a:rPr>
              <a:t>Problem (from Tanenbaum)</a:t>
            </a:r>
          </a:p>
        </p:txBody>
      </p:sp>
      <p:sp>
        <p:nvSpPr>
          <p:cNvPr id="46083" name="Content Placeholder 2"/>
          <p:cNvSpPr>
            <a:spLocks noGrp="1"/>
          </p:cNvSpPr>
          <p:nvPr>
            <p:ph idx="1"/>
          </p:nvPr>
        </p:nvSpPr>
        <p:spPr>
          <a:xfrm>
            <a:off x="228600" y="949325"/>
            <a:ext cx="8610600" cy="5334000"/>
          </a:xfrm>
        </p:spPr>
        <p:txBody>
          <a:bodyPr/>
          <a:lstStyle/>
          <a:p>
            <a:r>
              <a:rPr lang="en-US" sz="2400" dirty="0" smtClean="0">
                <a:latin typeface="Arial" charset="0"/>
                <a:ea typeface="ＭＳ Ｐゴシック" charset="0"/>
                <a:cs typeface="ＭＳ Ｐゴシック" charset="0"/>
              </a:rPr>
              <a:t>Suppose:</a:t>
            </a:r>
          </a:p>
          <a:p>
            <a:pPr lvl="1"/>
            <a:r>
              <a:rPr lang="en-US" sz="2000" dirty="0" smtClean="0">
                <a:latin typeface="Arial" charset="0"/>
                <a:ea typeface="ＭＳ Ｐゴシック" charset="0"/>
                <a:cs typeface="ＭＳ Ｐゴシック" charset="0"/>
              </a:rPr>
              <a:t>32</a:t>
            </a:r>
            <a:r>
              <a:rPr lang="en-US" sz="2000" dirty="0">
                <a:latin typeface="Arial" charset="0"/>
                <a:ea typeface="ＭＳ Ｐゴシック" charset="0"/>
                <a:cs typeface="ＭＳ Ｐゴシック" charset="0"/>
              </a:rPr>
              <a:t>-bit </a:t>
            </a:r>
            <a:r>
              <a:rPr lang="en-US" sz="2000" dirty="0" smtClean="0">
                <a:latin typeface="Arial" charset="0"/>
                <a:ea typeface="ＭＳ Ｐゴシック" charset="0"/>
                <a:cs typeface="ＭＳ Ｐゴシック" charset="0"/>
              </a:rPr>
              <a:t>address</a:t>
            </a:r>
          </a:p>
          <a:p>
            <a:pPr lvl="1"/>
            <a:r>
              <a:rPr lang="en-US" sz="2000" dirty="0">
                <a:latin typeface="Arial" charset="0"/>
                <a:ea typeface="ＭＳ Ｐゴシック" charset="0"/>
                <a:cs typeface="ＭＳ Ｐゴシック" charset="0"/>
              </a:rPr>
              <a:t>T</a:t>
            </a:r>
            <a:r>
              <a:rPr lang="en-US" sz="2000" dirty="0" smtClean="0">
                <a:latin typeface="Arial" charset="0"/>
                <a:ea typeface="ＭＳ Ｐゴシック" charset="0"/>
                <a:cs typeface="ＭＳ Ｐゴシック" charset="0"/>
              </a:rPr>
              <a:t>wo</a:t>
            </a:r>
            <a:r>
              <a:rPr lang="en-US" sz="2000" dirty="0">
                <a:latin typeface="Arial" charset="0"/>
                <a:ea typeface="ＭＳ Ｐゴシック" charset="0"/>
                <a:cs typeface="ＭＳ Ｐゴシック" charset="0"/>
              </a:rPr>
              <a:t>-level page </a:t>
            </a:r>
            <a:r>
              <a:rPr lang="en-US" sz="2000" dirty="0" smtClean="0">
                <a:latin typeface="Arial" charset="0"/>
                <a:ea typeface="ＭＳ Ｐゴシック" charset="0"/>
                <a:cs typeface="ＭＳ Ｐゴシック" charset="0"/>
              </a:rPr>
              <a:t>table</a:t>
            </a:r>
          </a:p>
          <a:p>
            <a:pPr lvl="1"/>
            <a:r>
              <a:rPr lang="en-US" sz="2000" dirty="0" smtClean="0">
                <a:latin typeface="Arial" charset="0"/>
                <a:ea typeface="ＭＳ Ｐゴシック" charset="0"/>
                <a:cs typeface="ＭＳ Ｐゴシック" charset="0"/>
              </a:rPr>
              <a:t>Virtual </a:t>
            </a:r>
            <a:r>
              <a:rPr lang="en-US" sz="2000" dirty="0">
                <a:latin typeface="Arial" charset="0"/>
                <a:ea typeface="ＭＳ Ｐゴシック" charset="0"/>
                <a:cs typeface="ＭＳ Ｐゴシック" charset="0"/>
              </a:rPr>
              <a:t>addresses split into a 9-bit top-level page table field, an 11-bit second-level page table field, and an </a:t>
            </a:r>
            <a:r>
              <a:rPr lang="en-US" sz="2000" dirty="0" smtClean="0">
                <a:latin typeface="Arial" charset="0"/>
                <a:ea typeface="ＭＳ Ｐゴシック" charset="0"/>
                <a:cs typeface="ＭＳ Ｐゴシック" charset="0"/>
              </a:rPr>
              <a:t>offset</a:t>
            </a:r>
          </a:p>
          <a:p>
            <a:r>
              <a:rPr lang="en-US" sz="2400" dirty="0" smtClean="0">
                <a:latin typeface="Arial" charset="0"/>
                <a:ea typeface="ＭＳ Ｐゴシック" charset="0"/>
                <a:cs typeface="ＭＳ Ｐゴシック" charset="0"/>
              </a:rPr>
              <a:t>Question: How </a:t>
            </a:r>
            <a:r>
              <a:rPr lang="en-US" sz="2400" dirty="0">
                <a:latin typeface="Arial" charset="0"/>
                <a:ea typeface="ＭＳ Ｐゴシック" charset="0"/>
                <a:cs typeface="ＭＳ Ｐゴシック" charset="0"/>
              </a:rPr>
              <a:t>large are the pages and how many are there in the address space</a:t>
            </a:r>
            <a:r>
              <a:rPr lang="en-US" sz="2400" dirty="0" smtClean="0">
                <a:latin typeface="Arial" charset="0"/>
                <a:ea typeface="ＭＳ Ｐゴシック" charset="0"/>
                <a:cs typeface="ＭＳ Ｐゴシック" charset="0"/>
              </a:rPr>
              <a:t>?</a:t>
            </a:r>
          </a:p>
        </p:txBody>
      </p:sp>
      <p:sp>
        <p:nvSpPr>
          <p:cNvPr id="460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9AF5DB65-ADA5-D242-8993-69BBFC952CC8}" type="slidenum">
              <a:rPr lang="en-US"/>
              <a:pPr/>
              <a:t>25</a:t>
            </a:fld>
            <a:endParaRPr lang="en-US"/>
          </a:p>
        </p:txBody>
      </p:sp>
    </p:spTree>
    <p:extLst>
      <p:ext uri="{BB962C8B-B14F-4D97-AF65-F5344CB8AC3E}">
        <p14:creationId xmlns:p14="http://schemas.microsoft.com/office/powerpoint/2010/main" val="8532557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atin typeface="Arial" charset="0"/>
                <a:ea typeface="ＭＳ Ｐゴシック" charset="0"/>
                <a:cs typeface="ＭＳ Ｐゴシック" charset="0"/>
              </a:rPr>
              <a:t>Problem (from Tanenbaum)</a:t>
            </a:r>
          </a:p>
        </p:txBody>
      </p:sp>
      <p:sp>
        <p:nvSpPr>
          <p:cNvPr id="46083" name="Content Placeholder 2"/>
          <p:cNvSpPr>
            <a:spLocks noGrp="1"/>
          </p:cNvSpPr>
          <p:nvPr>
            <p:ph idx="1"/>
          </p:nvPr>
        </p:nvSpPr>
        <p:spPr>
          <a:xfrm>
            <a:off x="228600" y="949325"/>
            <a:ext cx="8610600" cy="5334000"/>
          </a:xfrm>
        </p:spPr>
        <p:txBody>
          <a:bodyPr/>
          <a:lstStyle/>
          <a:p>
            <a:r>
              <a:rPr lang="en-US" sz="2400" dirty="0" smtClean="0">
                <a:latin typeface="Arial" charset="0"/>
                <a:ea typeface="ＭＳ Ｐゴシック" charset="0"/>
                <a:cs typeface="ＭＳ Ｐゴシック" charset="0"/>
              </a:rPr>
              <a:t>Suppose:</a:t>
            </a:r>
          </a:p>
          <a:p>
            <a:pPr lvl="1"/>
            <a:r>
              <a:rPr lang="en-US" sz="2000" dirty="0" smtClean="0">
                <a:latin typeface="Arial" charset="0"/>
                <a:ea typeface="ＭＳ Ｐゴシック" charset="0"/>
                <a:cs typeface="ＭＳ Ｐゴシック" charset="0"/>
              </a:rPr>
              <a:t>32</a:t>
            </a:r>
            <a:r>
              <a:rPr lang="en-US" sz="2000" dirty="0">
                <a:latin typeface="Arial" charset="0"/>
                <a:ea typeface="ＭＳ Ｐゴシック" charset="0"/>
                <a:cs typeface="ＭＳ Ｐゴシック" charset="0"/>
              </a:rPr>
              <a:t>-bit </a:t>
            </a:r>
            <a:r>
              <a:rPr lang="en-US" sz="2000" dirty="0" smtClean="0">
                <a:latin typeface="Arial" charset="0"/>
                <a:ea typeface="ＭＳ Ｐゴシック" charset="0"/>
                <a:cs typeface="ＭＳ Ｐゴシック" charset="0"/>
              </a:rPr>
              <a:t>address</a:t>
            </a:r>
          </a:p>
          <a:p>
            <a:pPr lvl="1"/>
            <a:r>
              <a:rPr lang="en-US" sz="2000" dirty="0">
                <a:latin typeface="Arial" charset="0"/>
                <a:ea typeface="ＭＳ Ｐゴシック" charset="0"/>
                <a:cs typeface="ＭＳ Ｐゴシック" charset="0"/>
              </a:rPr>
              <a:t>T</a:t>
            </a:r>
            <a:r>
              <a:rPr lang="en-US" sz="2000" dirty="0" smtClean="0">
                <a:latin typeface="Arial" charset="0"/>
                <a:ea typeface="ＭＳ Ｐゴシック" charset="0"/>
                <a:cs typeface="ＭＳ Ｐゴシック" charset="0"/>
              </a:rPr>
              <a:t>wo</a:t>
            </a:r>
            <a:r>
              <a:rPr lang="en-US" sz="2000" dirty="0">
                <a:latin typeface="Arial" charset="0"/>
                <a:ea typeface="ＭＳ Ｐゴシック" charset="0"/>
                <a:cs typeface="ＭＳ Ｐゴシック" charset="0"/>
              </a:rPr>
              <a:t>-level page </a:t>
            </a:r>
            <a:r>
              <a:rPr lang="en-US" sz="2000" dirty="0" smtClean="0">
                <a:latin typeface="Arial" charset="0"/>
                <a:ea typeface="ＭＳ Ｐゴシック" charset="0"/>
                <a:cs typeface="ＭＳ Ｐゴシック" charset="0"/>
              </a:rPr>
              <a:t>table</a:t>
            </a:r>
          </a:p>
          <a:p>
            <a:pPr lvl="1"/>
            <a:r>
              <a:rPr lang="en-US" sz="2000" dirty="0" smtClean="0">
                <a:latin typeface="Arial" charset="0"/>
                <a:ea typeface="ＭＳ Ｐゴシック" charset="0"/>
                <a:cs typeface="ＭＳ Ｐゴシック" charset="0"/>
              </a:rPr>
              <a:t>Virtual </a:t>
            </a:r>
            <a:r>
              <a:rPr lang="en-US" sz="2000" dirty="0">
                <a:latin typeface="Arial" charset="0"/>
                <a:ea typeface="ＭＳ Ｐゴシック" charset="0"/>
                <a:cs typeface="ＭＳ Ｐゴシック" charset="0"/>
              </a:rPr>
              <a:t>addresses split into a 9-bit top-level page table field, an 11-bit second-level page table field, and an </a:t>
            </a:r>
            <a:r>
              <a:rPr lang="en-US" sz="2000" dirty="0" smtClean="0">
                <a:latin typeface="Arial" charset="0"/>
                <a:ea typeface="ＭＳ Ｐゴシック" charset="0"/>
                <a:cs typeface="ＭＳ Ｐゴシック" charset="0"/>
              </a:rPr>
              <a:t>offset</a:t>
            </a:r>
          </a:p>
          <a:p>
            <a:r>
              <a:rPr lang="en-US" sz="2400" dirty="0" smtClean="0">
                <a:latin typeface="Arial" charset="0"/>
                <a:ea typeface="ＭＳ Ｐゴシック" charset="0"/>
                <a:cs typeface="ＭＳ Ｐゴシック" charset="0"/>
              </a:rPr>
              <a:t>Question: How </a:t>
            </a:r>
            <a:r>
              <a:rPr lang="en-US" sz="2400" dirty="0">
                <a:latin typeface="Arial" charset="0"/>
                <a:ea typeface="ＭＳ Ｐゴシック" charset="0"/>
                <a:cs typeface="ＭＳ Ｐゴシック" charset="0"/>
              </a:rPr>
              <a:t>large are the pages and how many are there in the address space</a:t>
            </a:r>
            <a:r>
              <a:rPr lang="en-US" sz="2400" dirty="0" smtClean="0">
                <a:latin typeface="Arial" charset="0"/>
                <a:ea typeface="ＭＳ Ｐゴシック" charset="0"/>
                <a:cs typeface="ＭＳ Ｐゴシック" charset="0"/>
              </a:rPr>
              <a:t>?</a:t>
            </a:r>
          </a:p>
          <a:p>
            <a:pPr lvl="1"/>
            <a:r>
              <a:rPr lang="en-US" sz="2000" dirty="0">
                <a:latin typeface="Arial" charset="0"/>
                <a:ea typeface="ＭＳ Ｐゴシック" charset="0"/>
                <a:cs typeface="ＭＳ Ｐゴシック" charset="0"/>
              </a:rPr>
              <a:t>Offset is 12 </a:t>
            </a:r>
            <a:r>
              <a:rPr lang="en-US" sz="2000" dirty="0" smtClean="0">
                <a:latin typeface="Arial" charset="0"/>
                <a:ea typeface="ＭＳ Ｐゴシック" charset="0"/>
                <a:cs typeface="ＭＳ Ｐゴシック" charset="0"/>
              </a:rPr>
              <a:t>bits</a:t>
            </a:r>
          </a:p>
          <a:p>
            <a:pPr lvl="1"/>
            <a:r>
              <a:rPr lang="en-US" sz="2000" dirty="0" smtClean="0">
                <a:latin typeface="Arial" charset="0"/>
                <a:ea typeface="ＭＳ Ｐゴシック" charset="0"/>
              </a:rPr>
              <a:t>Page </a:t>
            </a:r>
            <a:r>
              <a:rPr lang="en-US" sz="2000" dirty="0">
                <a:latin typeface="Arial" charset="0"/>
                <a:ea typeface="ＭＳ Ｐゴシック" charset="0"/>
              </a:rPr>
              <a:t>size </a:t>
            </a:r>
            <a:r>
              <a:rPr lang="en-US" sz="2000" dirty="0" smtClean="0">
                <a:latin typeface="Arial" charset="0"/>
                <a:ea typeface="ＭＳ Ｐゴシック" charset="0"/>
              </a:rPr>
              <a:t>2</a:t>
            </a:r>
            <a:r>
              <a:rPr lang="en-US" sz="2000" baseline="30000" dirty="0" smtClean="0">
                <a:latin typeface="Arial" charset="0"/>
                <a:ea typeface="ＭＳ Ｐゴシック" charset="0"/>
              </a:rPr>
              <a:t>12</a:t>
            </a:r>
            <a:r>
              <a:rPr lang="en-US" sz="2000" dirty="0" smtClean="0">
                <a:latin typeface="Arial" charset="0"/>
                <a:ea typeface="ＭＳ Ｐゴシック" charset="0"/>
              </a:rPr>
              <a:t> bytes = </a:t>
            </a:r>
            <a:r>
              <a:rPr lang="en-US" sz="2000" dirty="0">
                <a:latin typeface="Arial" charset="0"/>
                <a:ea typeface="ＭＳ Ｐゴシック" charset="0"/>
              </a:rPr>
              <a:t>4KB</a:t>
            </a:r>
          </a:p>
          <a:p>
            <a:pPr lvl="1"/>
            <a:r>
              <a:rPr lang="en-US" sz="2000" dirty="0" smtClean="0">
                <a:latin typeface="Arial" charset="0"/>
                <a:ea typeface="ＭＳ Ｐゴシック" charset="0"/>
                <a:cs typeface="ＭＳ Ｐゴシック" charset="0"/>
              </a:rPr>
              <a:t># Virtual </a:t>
            </a:r>
            <a:r>
              <a:rPr lang="en-US" sz="2000" dirty="0">
                <a:latin typeface="Arial" charset="0"/>
                <a:ea typeface="ＭＳ Ｐゴシック" charset="0"/>
                <a:cs typeface="ＭＳ Ｐゴシック" charset="0"/>
              </a:rPr>
              <a:t>pages = </a:t>
            </a:r>
            <a:r>
              <a:rPr lang="en-US" sz="2000" dirty="0" smtClean="0">
                <a:latin typeface="Arial" charset="0"/>
                <a:ea typeface="ＭＳ Ｐゴシック" charset="0"/>
                <a:cs typeface="ＭＳ Ｐゴシック" charset="0"/>
              </a:rPr>
              <a:t>(</a:t>
            </a:r>
            <a:r>
              <a:rPr lang="en-US" sz="2000" dirty="0" smtClean="0">
                <a:latin typeface="Arial" charset="0"/>
                <a:ea typeface="ＭＳ Ｐゴシック" charset="0"/>
              </a:rPr>
              <a:t>2</a:t>
            </a:r>
            <a:r>
              <a:rPr lang="en-US" sz="2000" baseline="30000" dirty="0" smtClean="0">
                <a:latin typeface="Arial" charset="0"/>
                <a:ea typeface="ＭＳ Ｐゴシック" charset="0"/>
              </a:rPr>
              <a:t>32</a:t>
            </a:r>
            <a:r>
              <a:rPr lang="en-US" sz="2000" dirty="0" smtClean="0">
                <a:latin typeface="Arial" charset="0"/>
                <a:ea typeface="ＭＳ Ｐゴシック" charset="0"/>
                <a:cs typeface="ＭＳ Ｐゴシック" charset="0"/>
              </a:rPr>
              <a:t> </a:t>
            </a:r>
            <a:r>
              <a:rPr lang="en-US" sz="2000" dirty="0">
                <a:latin typeface="Arial" charset="0"/>
                <a:ea typeface="ＭＳ Ｐゴシック" charset="0"/>
                <a:cs typeface="ＭＳ Ｐゴシック" charset="0"/>
              </a:rPr>
              <a:t>/ </a:t>
            </a:r>
            <a:r>
              <a:rPr lang="en-US" sz="2000" dirty="0" smtClean="0">
                <a:latin typeface="Arial" charset="0"/>
                <a:ea typeface="ＭＳ Ｐゴシック" charset="0"/>
              </a:rPr>
              <a:t>2</a:t>
            </a:r>
            <a:r>
              <a:rPr lang="en-US" sz="2000" baseline="30000" dirty="0" smtClean="0">
                <a:latin typeface="Arial" charset="0"/>
                <a:ea typeface="ＭＳ Ｐゴシック" charset="0"/>
              </a:rPr>
              <a:t>12</a:t>
            </a:r>
            <a:r>
              <a:rPr lang="en-US" sz="2000" dirty="0" smtClean="0">
                <a:latin typeface="Arial" charset="0"/>
                <a:ea typeface="ＭＳ Ｐゴシック" charset="0"/>
                <a:cs typeface="ＭＳ Ｐゴシック" charset="0"/>
              </a:rPr>
              <a:t>) </a:t>
            </a:r>
            <a:r>
              <a:rPr lang="en-US" sz="2000" dirty="0">
                <a:latin typeface="Arial" charset="0"/>
                <a:ea typeface="ＭＳ Ｐゴシック" charset="0"/>
                <a:cs typeface="ＭＳ Ｐゴシック" charset="0"/>
              </a:rPr>
              <a:t>= </a:t>
            </a:r>
            <a:r>
              <a:rPr lang="en-US" sz="2000" dirty="0" smtClean="0">
                <a:latin typeface="Arial" charset="0"/>
                <a:ea typeface="ＭＳ Ｐゴシック" charset="0"/>
              </a:rPr>
              <a:t>2</a:t>
            </a:r>
            <a:r>
              <a:rPr lang="en-US" sz="2000" baseline="30000" dirty="0" smtClean="0">
                <a:latin typeface="Arial" charset="0"/>
                <a:ea typeface="ＭＳ Ｐゴシック" charset="0"/>
              </a:rPr>
              <a:t>20</a:t>
            </a:r>
            <a:endParaRPr lang="en-US" sz="2000" dirty="0">
              <a:latin typeface="Arial" charset="0"/>
              <a:ea typeface="ＭＳ Ｐゴシック" charset="0"/>
              <a:cs typeface="ＭＳ Ｐゴシック" charset="0"/>
            </a:endParaRPr>
          </a:p>
          <a:p>
            <a:pPr lvl="1"/>
            <a:r>
              <a:rPr lang="en-US" sz="2000" dirty="0">
                <a:latin typeface="Arial" charset="0"/>
                <a:ea typeface="ＭＳ Ｐゴシック" charset="0"/>
                <a:cs typeface="ＭＳ Ｐゴシック" charset="0"/>
              </a:rPr>
              <a:t>Note: driven by number of bits in offset</a:t>
            </a:r>
          </a:p>
          <a:p>
            <a:pPr lvl="2"/>
            <a:r>
              <a:rPr lang="en-US" sz="2000" dirty="0">
                <a:latin typeface="Arial" charset="0"/>
                <a:ea typeface="ＭＳ Ｐゴシック" charset="0"/>
              </a:rPr>
              <a:t>Independent of size of top and 2</a:t>
            </a:r>
            <a:r>
              <a:rPr lang="en-US" sz="2000" baseline="30000" dirty="0">
                <a:latin typeface="Arial" charset="0"/>
                <a:ea typeface="ＭＳ Ｐゴシック" charset="0"/>
              </a:rPr>
              <a:t>nd</a:t>
            </a:r>
            <a:r>
              <a:rPr lang="en-US" sz="2000" dirty="0">
                <a:latin typeface="Arial" charset="0"/>
                <a:ea typeface="ＭＳ Ｐゴシック" charset="0"/>
              </a:rPr>
              <a:t> level</a:t>
            </a:r>
          </a:p>
          <a:p>
            <a:endParaRPr lang="en-US" sz="2400" dirty="0">
              <a:latin typeface="Arial" charset="0"/>
              <a:ea typeface="ＭＳ Ｐゴシック" charset="0"/>
              <a:cs typeface="ＭＳ Ｐゴシック" charset="0"/>
            </a:endParaRPr>
          </a:p>
        </p:txBody>
      </p:sp>
      <p:sp>
        <p:nvSpPr>
          <p:cNvPr id="460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9AF5DB65-ADA5-D242-8993-69BBFC952CC8}" type="slidenum">
              <a:rPr lang="en-US"/>
              <a:pPr/>
              <a:t>26</a:t>
            </a:fld>
            <a:endParaRPr lang="en-US"/>
          </a:p>
        </p:txBody>
      </p:sp>
    </p:spTree>
    <p:extLst>
      <p:ext uri="{BB962C8B-B14F-4D97-AF65-F5344CB8AC3E}">
        <p14:creationId xmlns:p14="http://schemas.microsoft.com/office/powerpoint/2010/main" val="2316703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r>
              <a:rPr lang="en-US" sz="2400" dirty="0" smtClean="0"/>
              <a:t>Is there any other super slick stuff can I do with page tables?</a:t>
            </a:r>
          </a:p>
          <a:p>
            <a:endParaRPr lang="en-US" sz="2400" dirty="0" smtClean="0">
              <a:solidFill>
                <a:srgbClr val="7F7F7F"/>
              </a:solidFill>
            </a:endParaRPr>
          </a:p>
          <a:p>
            <a:endParaRPr lang="en-US" sz="2400" dirty="0" smtClean="0">
              <a:solidFill>
                <a:srgbClr val="7F7F7F"/>
              </a:solidFill>
            </a:endParaRPr>
          </a:p>
          <a:p>
            <a:r>
              <a:rPr lang="en-US" sz="2400" dirty="0" smtClean="0"/>
              <a:t>Yes</a:t>
            </a:r>
            <a:r>
              <a:rPr lang="en-US" sz="2400" dirty="0"/>
              <a:t>!</a:t>
            </a:r>
            <a:endParaRPr lang="en-US" sz="2400" dirty="0" smtClean="0"/>
          </a:p>
        </p:txBody>
      </p:sp>
    </p:spTree>
    <p:extLst>
      <p:ext uri="{BB962C8B-B14F-4D97-AF65-F5344CB8AC3E}">
        <p14:creationId xmlns:p14="http://schemas.microsoft.com/office/powerpoint/2010/main" val="3148367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38668" y="1212321"/>
            <a:ext cx="8307387" cy="1293812"/>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a:t>Extend PTEs with permission bits</a:t>
            </a:r>
          </a:p>
          <a:p>
            <a:pPr>
              <a:lnSpc>
                <a:spcPct val="83000"/>
              </a:lnSpc>
              <a:spcBef>
                <a:spcPts val="12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a:t>Page fault handler checks these before remapping</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If violated, send process SIGSEGV (segmentation fault)</a:t>
            </a:r>
          </a:p>
        </p:txBody>
      </p:sp>
      <p:sp>
        <p:nvSpPr>
          <p:cNvPr id="24580" name="Text Box 4"/>
          <p:cNvSpPr txBox="1">
            <a:spLocks noChangeArrowheads="1"/>
          </p:cNvSpPr>
          <p:nvPr/>
        </p:nvSpPr>
        <p:spPr bwMode="auto">
          <a:xfrm>
            <a:off x="152400" y="2901694"/>
            <a:ext cx="1072087" cy="333210"/>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Process </a:t>
            </a:r>
            <a:r>
              <a:rPr lang="en-GB" sz="1800" i="1" dirty="0" err="1">
                <a:solidFill>
                  <a:schemeClr val="tx1">
                    <a:lumMod val="50000"/>
                    <a:lumOff val="50000"/>
                  </a:schemeClr>
                </a:solidFill>
                <a:latin typeface="Calibri" pitchFamily="34" charset="0"/>
              </a:rPr>
              <a:t>i</a:t>
            </a:r>
            <a:r>
              <a:rPr lang="en-GB" sz="1800" i="1" dirty="0">
                <a:solidFill>
                  <a:schemeClr val="tx1">
                    <a:lumMod val="50000"/>
                    <a:lumOff val="50000"/>
                  </a:schemeClr>
                </a:solidFill>
                <a:latin typeface="Calibri" pitchFamily="34" charset="0"/>
              </a:rPr>
              <a:t>:</a:t>
            </a:r>
          </a:p>
        </p:txBody>
      </p:sp>
      <p:sp>
        <p:nvSpPr>
          <p:cNvPr id="24581" name="Text Box 5"/>
          <p:cNvSpPr txBox="1">
            <a:spLocks noChangeArrowheads="1"/>
          </p:cNvSpPr>
          <p:nvPr/>
        </p:nvSpPr>
        <p:spPr bwMode="auto">
          <a:xfrm>
            <a:off x="4297363" y="2871788"/>
            <a:ext cx="866262"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Address</a:t>
            </a:r>
          </a:p>
        </p:txBody>
      </p:sp>
      <p:sp>
        <p:nvSpPr>
          <p:cNvPr id="24582" name="Text Box 6"/>
          <p:cNvSpPr txBox="1">
            <a:spLocks noChangeArrowheads="1"/>
          </p:cNvSpPr>
          <p:nvPr/>
        </p:nvSpPr>
        <p:spPr bwMode="auto">
          <a:xfrm>
            <a:off x="2657479" y="2871788"/>
            <a:ext cx="649664"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READ</a:t>
            </a:r>
          </a:p>
        </p:txBody>
      </p:sp>
      <p:sp>
        <p:nvSpPr>
          <p:cNvPr id="24583" name="Text Box 7"/>
          <p:cNvSpPr txBox="1">
            <a:spLocks noChangeArrowheads="1"/>
          </p:cNvSpPr>
          <p:nvPr/>
        </p:nvSpPr>
        <p:spPr bwMode="auto">
          <a:xfrm>
            <a:off x="3297237" y="2871788"/>
            <a:ext cx="738727"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WRITE</a:t>
            </a:r>
          </a:p>
        </p:txBody>
      </p:sp>
      <p:sp>
        <p:nvSpPr>
          <p:cNvPr id="24584" name="Rectangle 8"/>
          <p:cNvSpPr>
            <a:spLocks noChangeArrowheads="1"/>
          </p:cNvSpPr>
          <p:nvPr/>
        </p:nvSpPr>
        <p:spPr bwMode="auto">
          <a:xfrm>
            <a:off x="4003675" y="3176588"/>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6</a:t>
            </a:r>
          </a:p>
        </p:txBody>
      </p:sp>
      <p:sp>
        <p:nvSpPr>
          <p:cNvPr id="24585" name="Rectangle 9"/>
          <p:cNvSpPr>
            <a:spLocks noChangeArrowheads="1"/>
          </p:cNvSpPr>
          <p:nvPr/>
        </p:nvSpPr>
        <p:spPr bwMode="auto">
          <a:xfrm>
            <a:off x="2632075" y="31765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586" name="Rectangle 10"/>
          <p:cNvSpPr>
            <a:spLocks noChangeArrowheads="1"/>
          </p:cNvSpPr>
          <p:nvPr/>
        </p:nvSpPr>
        <p:spPr bwMode="auto">
          <a:xfrm>
            <a:off x="3317875" y="3176588"/>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587" name="Rectangle 11"/>
          <p:cNvSpPr>
            <a:spLocks noChangeArrowheads="1"/>
          </p:cNvSpPr>
          <p:nvPr/>
        </p:nvSpPr>
        <p:spPr bwMode="auto">
          <a:xfrm>
            <a:off x="4003675" y="3481388"/>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4</a:t>
            </a:r>
          </a:p>
        </p:txBody>
      </p:sp>
      <p:sp>
        <p:nvSpPr>
          <p:cNvPr id="24588" name="Rectangle 12"/>
          <p:cNvSpPr>
            <a:spLocks noChangeArrowheads="1"/>
          </p:cNvSpPr>
          <p:nvPr/>
        </p:nvSpPr>
        <p:spPr bwMode="auto">
          <a:xfrm>
            <a:off x="2632075" y="34813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589" name="Rectangle 13"/>
          <p:cNvSpPr>
            <a:spLocks noChangeArrowheads="1"/>
          </p:cNvSpPr>
          <p:nvPr/>
        </p:nvSpPr>
        <p:spPr bwMode="auto">
          <a:xfrm>
            <a:off x="3317875" y="34813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590" name="Rectangle 14"/>
          <p:cNvSpPr>
            <a:spLocks noChangeArrowheads="1"/>
          </p:cNvSpPr>
          <p:nvPr/>
        </p:nvSpPr>
        <p:spPr bwMode="auto">
          <a:xfrm>
            <a:off x="4003675" y="3786188"/>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2</a:t>
            </a:r>
          </a:p>
        </p:txBody>
      </p:sp>
      <p:sp>
        <p:nvSpPr>
          <p:cNvPr id="24591" name="Rectangle 15"/>
          <p:cNvSpPr>
            <a:spLocks noChangeArrowheads="1"/>
          </p:cNvSpPr>
          <p:nvPr/>
        </p:nvSpPr>
        <p:spPr bwMode="auto">
          <a:xfrm>
            <a:off x="2632075" y="37861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592" name="Text Box 16"/>
          <p:cNvSpPr txBox="1">
            <a:spLocks noChangeArrowheads="1"/>
          </p:cNvSpPr>
          <p:nvPr/>
        </p:nvSpPr>
        <p:spPr bwMode="auto">
          <a:xfrm>
            <a:off x="1335088" y="3171825"/>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0:</a:t>
            </a:r>
          </a:p>
        </p:txBody>
      </p:sp>
      <p:sp>
        <p:nvSpPr>
          <p:cNvPr id="24593" name="Text Box 17"/>
          <p:cNvSpPr txBox="1">
            <a:spLocks noChangeArrowheads="1"/>
          </p:cNvSpPr>
          <p:nvPr/>
        </p:nvSpPr>
        <p:spPr bwMode="auto">
          <a:xfrm>
            <a:off x="1335088" y="3476625"/>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1:</a:t>
            </a:r>
          </a:p>
        </p:txBody>
      </p:sp>
      <p:sp>
        <p:nvSpPr>
          <p:cNvPr id="24594" name="Text Box 18"/>
          <p:cNvSpPr txBox="1">
            <a:spLocks noChangeArrowheads="1"/>
          </p:cNvSpPr>
          <p:nvPr/>
        </p:nvSpPr>
        <p:spPr bwMode="auto">
          <a:xfrm>
            <a:off x="1336675" y="3781425"/>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2:</a:t>
            </a:r>
          </a:p>
        </p:txBody>
      </p:sp>
      <p:sp>
        <p:nvSpPr>
          <p:cNvPr id="24595" name="Rectangle 19"/>
          <p:cNvSpPr>
            <a:spLocks noChangeArrowheads="1"/>
          </p:cNvSpPr>
          <p:nvPr/>
        </p:nvSpPr>
        <p:spPr bwMode="auto">
          <a:xfrm>
            <a:off x="3605213" y="4167188"/>
            <a:ext cx="246062" cy="456536"/>
          </a:xfrm>
          <a:prstGeom prst="rect">
            <a:avLst/>
          </a:prstGeom>
          <a:noFill/>
          <a:ln w="9525">
            <a:noFill/>
            <a:round/>
            <a:headEnd/>
            <a:tailEnd/>
          </a:ln>
          <a:effectLst/>
        </p:spPr>
        <p:txBody>
          <a:bodyPr lIns="90000" tIns="46800" rIns="90000" bIns="46800">
            <a:spAutoFit/>
          </a:bodyPr>
          <a:lstStyle/>
          <a:p>
            <a:pPr algn="ctr">
              <a:lnSpc>
                <a:spcPct val="49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a:p>
            <a:pPr algn="ctr">
              <a:lnSpc>
                <a:spcPct val="49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a:p>
            <a:pPr algn="ctr">
              <a:lnSpc>
                <a:spcPct val="49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24596" name="Text Box 20"/>
          <p:cNvSpPr txBox="1">
            <a:spLocks noChangeArrowheads="1"/>
          </p:cNvSpPr>
          <p:nvPr/>
        </p:nvSpPr>
        <p:spPr bwMode="auto">
          <a:xfrm>
            <a:off x="152400" y="5111494"/>
            <a:ext cx="1075293" cy="333210"/>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Process j:</a:t>
            </a:r>
          </a:p>
        </p:txBody>
      </p:sp>
      <p:sp>
        <p:nvSpPr>
          <p:cNvPr id="24611" name="Rectangle 35"/>
          <p:cNvSpPr>
            <a:spLocks noChangeArrowheads="1"/>
          </p:cNvSpPr>
          <p:nvPr/>
        </p:nvSpPr>
        <p:spPr bwMode="auto">
          <a:xfrm>
            <a:off x="3317875" y="37861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18" name="Text Box 42"/>
          <p:cNvSpPr txBox="1">
            <a:spLocks noChangeArrowheads="1"/>
          </p:cNvSpPr>
          <p:nvPr/>
        </p:nvSpPr>
        <p:spPr bwMode="auto">
          <a:xfrm>
            <a:off x="2037294" y="2871788"/>
            <a:ext cx="523925"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SUP</a:t>
            </a:r>
          </a:p>
        </p:txBody>
      </p:sp>
      <p:sp>
        <p:nvSpPr>
          <p:cNvPr id="24619" name="Rectangle 43"/>
          <p:cNvSpPr>
            <a:spLocks noChangeArrowheads="1"/>
          </p:cNvSpPr>
          <p:nvPr/>
        </p:nvSpPr>
        <p:spPr bwMode="auto">
          <a:xfrm>
            <a:off x="1943100" y="3176588"/>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20" name="Rectangle 44"/>
          <p:cNvSpPr>
            <a:spLocks noChangeArrowheads="1"/>
          </p:cNvSpPr>
          <p:nvPr/>
        </p:nvSpPr>
        <p:spPr bwMode="auto">
          <a:xfrm>
            <a:off x="1943100" y="3481388"/>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21" name="Rectangle 45"/>
          <p:cNvSpPr>
            <a:spLocks noChangeArrowheads="1"/>
          </p:cNvSpPr>
          <p:nvPr/>
        </p:nvSpPr>
        <p:spPr bwMode="auto">
          <a:xfrm>
            <a:off x="1943100" y="3786188"/>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22" name="Text Box 46"/>
          <p:cNvSpPr txBox="1">
            <a:spLocks noChangeArrowheads="1"/>
          </p:cNvSpPr>
          <p:nvPr/>
        </p:nvSpPr>
        <p:spPr bwMode="auto">
          <a:xfrm>
            <a:off x="4300538" y="5080000"/>
            <a:ext cx="866262"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Address</a:t>
            </a:r>
          </a:p>
        </p:txBody>
      </p:sp>
      <p:sp>
        <p:nvSpPr>
          <p:cNvPr id="24623" name="Text Box 47"/>
          <p:cNvSpPr txBox="1">
            <a:spLocks noChangeArrowheads="1"/>
          </p:cNvSpPr>
          <p:nvPr/>
        </p:nvSpPr>
        <p:spPr bwMode="auto">
          <a:xfrm>
            <a:off x="2657479" y="5080000"/>
            <a:ext cx="649664"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READ</a:t>
            </a:r>
          </a:p>
        </p:txBody>
      </p:sp>
      <p:sp>
        <p:nvSpPr>
          <p:cNvPr id="24624" name="Text Box 48"/>
          <p:cNvSpPr txBox="1">
            <a:spLocks noChangeArrowheads="1"/>
          </p:cNvSpPr>
          <p:nvPr/>
        </p:nvSpPr>
        <p:spPr bwMode="auto">
          <a:xfrm>
            <a:off x="3297237" y="5080000"/>
            <a:ext cx="738727"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WRITE</a:t>
            </a:r>
          </a:p>
        </p:txBody>
      </p:sp>
      <p:sp>
        <p:nvSpPr>
          <p:cNvPr id="24625" name="Rectangle 49"/>
          <p:cNvSpPr>
            <a:spLocks noChangeArrowheads="1"/>
          </p:cNvSpPr>
          <p:nvPr/>
        </p:nvSpPr>
        <p:spPr bwMode="auto">
          <a:xfrm>
            <a:off x="4006850" y="5384800"/>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9</a:t>
            </a:r>
          </a:p>
        </p:txBody>
      </p:sp>
      <p:sp>
        <p:nvSpPr>
          <p:cNvPr id="24626" name="Rectangle 50"/>
          <p:cNvSpPr>
            <a:spLocks noChangeArrowheads="1"/>
          </p:cNvSpPr>
          <p:nvPr/>
        </p:nvSpPr>
        <p:spPr bwMode="auto">
          <a:xfrm>
            <a:off x="2635250" y="53848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27" name="Rectangle 51"/>
          <p:cNvSpPr>
            <a:spLocks noChangeArrowheads="1"/>
          </p:cNvSpPr>
          <p:nvPr/>
        </p:nvSpPr>
        <p:spPr bwMode="auto">
          <a:xfrm>
            <a:off x="3321050" y="5384800"/>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28" name="Rectangle 52"/>
          <p:cNvSpPr>
            <a:spLocks noChangeArrowheads="1"/>
          </p:cNvSpPr>
          <p:nvPr/>
        </p:nvSpPr>
        <p:spPr bwMode="auto">
          <a:xfrm>
            <a:off x="4006850" y="5689600"/>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6</a:t>
            </a:r>
          </a:p>
        </p:txBody>
      </p:sp>
      <p:sp>
        <p:nvSpPr>
          <p:cNvPr id="24629" name="Rectangle 53"/>
          <p:cNvSpPr>
            <a:spLocks noChangeArrowheads="1"/>
          </p:cNvSpPr>
          <p:nvPr/>
        </p:nvSpPr>
        <p:spPr bwMode="auto">
          <a:xfrm>
            <a:off x="2635250" y="56896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0" name="Rectangle 54"/>
          <p:cNvSpPr>
            <a:spLocks noChangeArrowheads="1"/>
          </p:cNvSpPr>
          <p:nvPr/>
        </p:nvSpPr>
        <p:spPr bwMode="auto">
          <a:xfrm>
            <a:off x="3321050" y="56896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1" name="Rectangle 55"/>
          <p:cNvSpPr>
            <a:spLocks noChangeArrowheads="1"/>
          </p:cNvSpPr>
          <p:nvPr/>
        </p:nvSpPr>
        <p:spPr bwMode="auto">
          <a:xfrm>
            <a:off x="4006850" y="5994400"/>
            <a:ext cx="1524000" cy="304800"/>
          </a:xfrm>
          <a:prstGeom prst="rect">
            <a:avLst/>
          </a:prstGeom>
          <a:solidFill>
            <a:schemeClr val="accent2">
              <a:lumMod val="40000"/>
              <a:lumOff val="60000"/>
            </a:schemeClr>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PP 11</a:t>
            </a:r>
          </a:p>
        </p:txBody>
      </p:sp>
      <p:sp>
        <p:nvSpPr>
          <p:cNvPr id="24632" name="Rectangle 56"/>
          <p:cNvSpPr>
            <a:spLocks noChangeArrowheads="1"/>
          </p:cNvSpPr>
          <p:nvPr/>
        </p:nvSpPr>
        <p:spPr bwMode="auto">
          <a:xfrm>
            <a:off x="2635250" y="59944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3" name="Rectangle 57"/>
          <p:cNvSpPr>
            <a:spLocks noChangeArrowheads="1"/>
          </p:cNvSpPr>
          <p:nvPr/>
        </p:nvSpPr>
        <p:spPr bwMode="auto">
          <a:xfrm>
            <a:off x="3321050" y="59944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4" name="Text Box 58"/>
          <p:cNvSpPr txBox="1">
            <a:spLocks noChangeArrowheads="1"/>
          </p:cNvSpPr>
          <p:nvPr/>
        </p:nvSpPr>
        <p:spPr bwMode="auto">
          <a:xfrm>
            <a:off x="2037294" y="5080000"/>
            <a:ext cx="523925"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SUP</a:t>
            </a:r>
          </a:p>
        </p:txBody>
      </p:sp>
      <p:sp>
        <p:nvSpPr>
          <p:cNvPr id="24635" name="Rectangle 59"/>
          <p:cNvSpPr>
            <a:spLocks noChangeArrowheads="1"/>
          </p:cNvSpPr>
          <p:nvPr/>
        </p:nvSpPr>
        <p:spPr bwMode="auto">
          <a:xfrm>
            <a:off x="1946275" y="5384800"/>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36" name="Rectangle 60"/>
          <p:cNvSpPr>
            <a:spLocks noChangeArrowheads="1"/>
          </p:cNvSpPr>
          <p:nvPr/>
        </p:nvSpPr>
        <p:spPr bwMode="auto">
          <a:xfrm>
            <a:off x="1946275" y="5689600"/>
            <a:ext cx="685800" cy="304800"/>
          </a:xfrm>
          <a:prstGeom prst="rect">
            <a:avLst/>
          </a:prstGeom>
          <a:solidFill>
            <a:srgbClr val="D5F1CF"/>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Yes</a:t>
            </a:r>
          </a:p>
        </p:txBody>
      </p:sp>
      <p:sp>
        <p:nvSpPr>
          <p:cNvPr id="24637" name="Rectangle 61"/>
          <p:cNvSpPr>
            <a:spLocks noChangeArrowheads="1"/>
          </p:cNvSpPr>
          <p:nvPr/>
        </p:nvSpPr>
        <p:spPr bwMode="auto">
          <a:xfrm>
            <a:off x="1946275" y="5994400"/>
            <a:ext cx="685800" cy="304800"/>
          </a:xfrm>
          <a:prstGeom prst="rect">
            <a:avLst/>
          </a:prstGeom>
          <a:solidFill>
            <a:srgbClr val="F1C7C7"/>
          </a:solidFill>
          <a:ln w="12600">
            <a:solidFill>
              <a:srgbClr val="000000"/>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No</a:t>
            </a:r>
          </a:p>
        </p:txBody>
      </p:sp>
      <p:sp>
        <p:nvSpPr>
          <p:cNvPr id="24638" name="Text Box 62"/>
          <p:cNvSpPr txBox="1">
            <a:spLocks noChangeArrowheads="1"/>
          </p:cNvSpPr>
          <p:nvPr/>
        </p:nvSpPr>
        <p:spPr bwMode="auto">
          <a:xfrm>
            <a:off x="1335088" y="5386388"/>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0:</a:t>
            </a:r>
          </a:p>
        </p:txBody>
      </p:sp>
      <p:sp>
        <p:nvSpPr>
          <p:cNvPr id="24639" name="Text Box 63"/>
          <p:cNvSpPr txBox="1">
            <a:spLocks noChangeArrowheads="1"/>
          </p:cNvSpPr>
          <p:nvPr/>
        </p:nvSpPr>
        <p:spPr bwMode="auto">
          <a:xfrm>
            <a:off x="1335088" y="5691188"/>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1:</a:t>
            </a:r>
          </a:p>
        </p:txBody>
      </p:sp>
      <p:sp>
        <p:nvSpPr>
          <p:cNvPr id="24640" name="Text Box 64"/>
          <p:cNvSpPr txBox="1">
            <a:spLocks noChangeArrowheads="1"/>
          </p:cNvSpPr>
          <p:nvPr/>
        </p:nvSpPr>
        <p:spPr bwMode="auto">
          <a:xfrm>
            <a:off x="1336675" y="5995988"/>
            <a:ext cx="62010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VP 2:</a:t>
            </a:r>
          </a:p>
        </p:txBody>
      </p:sp>
      <p:sp>
        <p:nvSpPr>
          <p:cNvPr id="93" name="Rectangle 4"/>
          <p:cNvSpPr>
            <a:spLocks noChangeArrowheads="1"/>
          </p:cNvSpPr>
          <p:nvPr/>
        </p:nvSpPr>
        <p:spPr bwMode="auto">
          <a:xfrm>
            <a:off x="7086600" y="2548468"/>
            <a:ext cx="1676400" cy="632394"/>
          </a:xfrm>
          <a:prstGeom prst="rect">
            <a:avLst/>
          </a:prstGeom>
          <a:noFill/>
          <a:ln w="9525">
            <a:noFill/>
            <a:round/>
            <a:headEnd/>
            <a:tailEnd/>
          </a:ln>
          <a:effectLst/>
        </p:spPr>
        <p:txBody>
          <a:bodyPr wrap="square" lIns="90360" tIns="44280" rIns="90360" bIns="4428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Physical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a:solidFill>
                  <a:schemeClr val="tx1">
                    <a:lumMod val="50000"/>
                    <a:lumOff val="50000"/>
                  </a:schemeClr>
                </a:solidFill>
                <a:latin typeface="Calibri" pitchFamily="34" charset="0"/>
              </a:rPr>
              <a:t>Address </a:t>
            </a:r>
            <a:r>
              <a:rPr lang="en-GB" sz="1800" i="1" dirty="0" smtClean="0">
                <a:solidFill>
                  <a:schemeClr val="tx1">
                    <a:lumMod val="50000"/>
                    <a:lumOff val="50000"/>
                  </a:schemeClr>
                </a:solidFill>
                <a:latin typeface="Calibri" pitchFamily="34" charset="0"/>
              </a:rPr>
              <a:t>Space</a:t>
            </a:r>
            <a:endParaRPr lang="en-GB" sz="1800" i="1" dirty="0">
              <a:solidFill>
                <a:schemeClr val="tx1">
                  <a:lumMod val="50000"/>
                  <a:lumOff val="50000"/>
                </a:schemeClr>
              </a:solidFill>
              <a:latin typeface="Calibri" pitchFamily="34" charset="0"/>
            </a:endParaRPr>
          </a:p>
        </p:txBody>
      </p:sp>
      <p:sp>
        <p:nvSpPr>
          <p:cNvPr id="95" name="Rectangle 94"/>
          <p:cNvSpPr/>
          <p:nvPr/>
        </p:nvSpPr>
        <p:spPr bwMode="auto">
          <a:xfrm>
            <a:off x="7161212" y="3180862"/>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96" name="Rectangle 95"/>
          <p:cNvSpPr/>
          <p:nvPr/>
        </p:nvSpPr>
        <p:spPr bwMode="auto">
          <a:xfrm>
            <a:off x="7161212" y="3436449"/>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97" name="Rectangle 96"/>
          <p:cNvSpPr/>
          <p:nvPr/>
        </p:nvSpPr>
        <p:spPr bwMode="auto">
          <a:xfrm>
            <a:off x="7161212" y="3694945"/>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2</a:t>
            </a:r>
          </a:p>
        </p:txBody>
      </p:sp>
      <p:sp>
        <p:nvSpPr>
          <p:cNvPr id="98" name="Rectangle 97"/>
          <p:cNvSpPr/>
          <p:nvPr/>
        </p:nvSpPr>
        <p:spPr bwMode="auto">
          <a:xfrm>
            <a:off x="7161212" y="3956537"/>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99" name="Rectangle 98"/>
          <p:cNvSpPr/>
          <p:nvPr/>
        </p:nvSpPr>
        <p:spPr bwMode="auto">
          <a:xfrm>
            <a:off x="7161212" y="4212124"/>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600" dirty="0" smtClean="0">
                <a:solidFill>
                  <a:srgbClr val="000000"/>
                </a:solidFill>
                <a:latin typeface="Calibri"/>
              </a:rPr>
              <a:t>PP 4</a:t>
            </a:r>
          </a:p>
        </p:txBody>
      </p:sp>
      <p:sp>
        <p:nvSpPr>
          <p:cNvPr id="100" name="Rectangle 99"/>
          <p:cNvSpPr/>
          <p:nvPr/>
        </p:nvSpPr>
        <p:spPr bwMode="auto">
          <a:xfrm>
            <a:off x="7161212" y="4466368"/>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101" name="Rectangle 100"/>
          <p:cNvSpPr/>
          <p:nvPr/>
        </p:nvSpPr>
        <p:spPr bwMode="auto">
          <a:xfrm>
            <a:off x="7161212" y="4726207"/>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6</a:t>
            </a:r>
          </a:p>
        </p:txBody>
      </p:sp>
      <p:sp>
        <p:nvSpPr>
          <p:cNvPr id="102" name="Rectangle 101"/>
          <p:cNvSpPr/>
          <p:nvPr/>
        </p:nvSpPr>
        <p:spPr bwMode="auto">
          <a:xfrm>
            <a:off x="7161212" y="4976812"/>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103" name="Rectangle 102"/>
          <p:cNvSpPr/>
          <p:nvPr/>
        </p:nvSpPr>
        <p:spPr bwMode="auto">
          <a:xfrm>
            <a:off x="7161212" y="5232891"/>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8</a:t>
            </a:r>
          </a:p>
        </p:txBody>
      </p:sp>
      <p:sp>
        <p:nvSpPr>
          <p:cNvPr id="104" name="Rectangle 103"/>
          <p:cNvSpPr/>
          <p:nvPr/>
        </p:nvSpPr>
        <p:spPr bwMode="auto">
          <a:xfrm>
            <a:off x="7161212" y="5486400"/>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lvl="0" algn="ctr"/>
            <a:r>
              <a:rPr lang="en-US" sz="1600" dirty="0" smtClean="0">
                <a:solidFill>
                  <a:srgbClr val="000000"/>
                </a:solidFill>
                <a:latin typeface="Calibri"/>
              </a:rPr>
              <a:t>PP 9</a:t>
            </a:r>
          </a:p>
        </p:txBody>
      </p:sp>
      <p:sp>
        <p:nvSpPr>
          <p:cNvPr id="111" name="Rectangle 110"/>
          <p:cNvSpPr/>
          <p:nvPr/>
        </p:nvSpPr>
        <p:spPr bwMode="auto">
          <a:xfrm>
            <a:off x="7162800" y="5736734"/>
            <a:ext cx="914400" cy="255587"/>
          </a:xfrm>
          <a:prstGeom prst="rect">
            <a:avLst/>
          </a:prstGeom>
          <a:noFill/>
          <a:ln w="12700" cap="flat" cmpd="sng" algn="ctr">
            <a:solidFill>
              <a:schemeClr val="tx1"/>
            </a:solidFill>
            <a:prstDash val="solid"/>
            <a:round/>
            <a:headEnd type="none" w="med" len="med"/>
            <a:tailEnd type="arrow" w="med" len="med"/>
          </a:ln>
          <a:effectLst/>
        </p:spPr>
        <p:txBody>
          <a:bodyPr rtlCol="0" anchor="ctr"/>
          <a:lstStyle/>
          <a:p>
            <a:pPr algn="ctr"/>
            <a:endParaRPr lang="en-US" sz="1600" dirty="0" smtClean="0">
              <a:latin typeface="+mn-lt"/>
            </a:endParaRPr>
          </a:p>
        </p:txBody>
      </p:sp>
      <p:sp>
        <p:nvSpPr>
          <p:cNvPr id="112" name="Rectangle 111"/>
          <p:cNvSpPr/>
          <p:nvPr/>
        </p:nvSpPr>
        <p:spPr bwMode="auto">
          <a:xfrm>
            <a:off x="7162800" y="5992813"/>
            <a:ext cx="914400" cy="255587"/>
          </a:xfrm>
          <a:prstGeom prst="rect">
            <a:avLst/>
          </a:prstGeom>
          <a:solidFill>
            <a:schemeClr val="accent2">
              <a:lumMod val="40000"/>
              <a:lumOff val="60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PP 11</a:t>
            </a:r>
          </a:p>
        </p:txBody>
      </p:sp>
      <p:cxnSp>
        <p:nvCxnSpPr>
          <p:cNvPr id="114" name="Straight Arrow Connector 113"/>
          <p:cNvCxnSpPr>
            <a:stCxn id="24584" idx="3"/>
            <a:endCxn id="101" idx="1"/>
          </p:cNvCxnSpPr>
          <p:nvPr/>
        </p:nvCxnSpPr>
        <p:spPr bwMode="auto">
          <a:xfrm>
            <a:off x="5527675" y="3328988"/>
            <a:ext cx="1633537" cy="1525013"/>
          </a:xfrm>
          <a:prstGeom prst="straightConnector1">
            <a:avLst/>
          </a:prstGeom>
          <a:noFill/>
          <a:ln w="25400" cap="flat" cmpd="sng" algn="ctr">
            <a:solidFill>
              <a:schemeClr val="tx1"/>
            </a:solidFill>
            <a:prstDash val="solid"/>
            <a:round/>
            <a:headEnd type="none" w="med" len="med"/>
            <a:tailEnd type="arrow"/>
          </a:ln>
          <a:effectLst/>
        </p:spPr>
      </p:cxnSp>
      <p:cxnSp>
        <p:nvCxnSpPr>
          <p:cNvPr id="116" name="Straight Arrow Connector 115"/>
          <p:cNvCxnSpPr>
            <a:stCxn id="24587" idx="3"/>
            <a:endCxn id="99" idx="1"/>
          </p:cNvCxnSpPr>
          <p:nvPr/>
        </p:nvCxnSpPr>
        <p:spPr bwMode="auto">
          <a:xfrm>
            <a:off x="5527675" y="3633788"/>
            <a:ext cx="1633537" cy="706130"/>
          </a:xfrm>
          <a:prstGeom prst="straightConnector1">
            <a:avLst/>
          </a:prstGeom>
          <a:noFill/>
          <a:ln w="25400" cap="flat" cmpd="sng" algn="ctr">
            <a:solidFill>
              <a:schemeClr val="tx1"/>
            </a:solidFill>
            <a:prstDash val="solid"/>
            <a:round/>
            <a:headEnd type="none" w="med" len="med"/>
            <a:tailEnd type="arrow"/>
          </a:ln>
          <a:effectLst/>
        </p:spPr>
      </p:cxnSp>
      <p:cxnSp>
        <p:nvCxnSpPr>
          <p:cNvPr id="118" name="Straight Arrow Connector 117"/>
          <p:cNvCxnSpPr>
            <a:stCxn id="24590" idx="3"/>
            <a:endCxn id="97" idx="1"/>
          </p:cNvCxnSpPr>
          <p:nvPr/>
        </p:nvCxnSpPr>
        <p:spPr bwMode="auto">
          <a:xfrm flipV="1">
            <a:off x="5527675" y="3822739"/>
            <a:ext cx="1633537" cy="115849"/>
          </a:xfrm>
          <a:prstGeom prst="straightConnector1">
            <a:avLst/>
          </a:prstGeom>
          <a:noFill/>
          <a:ln w="25400" cap="flat" cmpd="sng" algn="ctr">
            <a:solidFill>
              <a:schemeClr val="tx1"/>
            </a:solidFill>
            <a:prstDash val="solid"/>
            <a:round/>
            <a:headEnd type="none" w="med" len="med"/>
            <a:tailEnd type="arrow"/>
          </a:ln>
          <a:effectLst/>
        </p:spPr>
      </p:cxnSp>
      <p:cxnSp>
        <p:nvCxnSpPr>
          <p:cNvPr id="120" name="Straight Arrow Connector 119"/>
          <p:cNvCxnSpPr>
            <a:stCxn id="24625" idx="3"/>
            <a:endCxn id="104" idx="1"/>
          </p:cNvCxnSpPr>
          <p:nvPr/>
        </p:nvCxnSpPr>
        <p:spPr bwMode="auto">
          <a:xfrm>
            <a:off x="5530850" y="5537200"/>
            <a:ext cx="1630362" cy="76994"/>
          </a:xfrm>
          <a:prstGeom prst="straightConnector1">
            <a:avLst/>
          </a:prstGeom>
          <a:noFill/>
          <a:ln w="25400" cap="flat" cmpd="sng" algn="ctr">
            <a:solidFill>
              <a:schemeClr val="tx1"/>
            </a:solidFill>
            <a:prstDash val="solid"/>
            <a:round/>
            <a:headEnd type="none" w="med" len="med"/>
            <a:tailEnd type="arrow"/>
          </a:ln>
          <a:effectLst/>
        </p:spPr>
      </p:cxnSp>
      <p:cxnSp>
        <p:nvCxnSpPr>
          <p:cNvPr id="122" name="Straight Arrow Connector 121"/>
          <p:cNvCxnSpPr>
            <a:stCxn id="24628" idx="3"/>
            <a:endCxn id="101" idx="1"/>
          </p:cNvCxnSpPr>
          <p:nvPr/>
        </p:nvCxnSpPr>
        <p:spPr bwMode="auto">
          <a:xfrm flipV="1">
            <a:off x="5530850" y="4854001"/>
            <a:ext cx="1630362" cy="987999"/>
          </a:xfrm>
          <a:prstGeom prst="straightConnector1">
            <a:avLst/>
          </a:prstGeom>
          <a:noFill/>
          <a:ln w="25400" cap="flat" cmpd="sng" algn="ctr">
            <a:solidFill>
              <a:schemeClr val="tx1"/>
            </a:solidFill>
            <a:prstDash val="solid"/>
            <a:round/>
            <a:headEnd type="none" w="med" len="med"/>
            <a:tailEnd type="arrow"/>
          </a:ln>
          <a:effectLst/>
        </p:spPr>
      </p:cxnSp>
      <p:cxnSp>
        <p:nvCxnSpPr>
          <p:cNvPr id="124" name="Straight Arrow Connector 123"/>
          <p:cNvCxnSpPr>
            <a:stCxn id="24631" idx="3"/>
            <a:endCxn id="112" idx="1"/>
          </p:cNvCxnSpPr>
          <p:nvPr/>
        </p:nvCxnSpPr>
        <p:spPr bwMode="auto">
          <a:xfrm flipV="1">
            <a:off x="5530850" y="6120607"/>
            <a:ext cx="1631950" cy="26193"/>
          </a:xfrm>
          <a:prstGeom prst="straightConnector1">
            <a:avLst/>
          </a:prstGeom>
          <a:noFill/>
          <a:ln w="25400" cap="flat" cmpd="sng" algn="ctr">
            <a:solidFill>
              <a:schemeClr val="tx1"/>
            </a:solidFill>
            <a:prstDash val="solid"/>
            <a:round/>
            <a:headEnd type="none" w="med" len="med"/>
            <a:tailEnd type="arrow"/>
          </a:ln>
          <a:effectLst/>
        </p:spPr>
      </p:cxnSp>
      <p:sp>
        <p:nvSpPr>
          <p:cNvPr id="2" name="Title 1"/>
          <p:cNvSpPr>
            <a:spLocks noGrp="1"/>
          </p:cNvSpPr>
          <p:nvPr>
            <p:ph type="title"/>
          </p:nvPr>
        </p:nvSpPr>
        <p:spPr/>
        <p:txBody>
          <a:bodyPr/>
          <a:lstStyle/>
          <a:p>
            <a:r>
              <a:rPr lang="en-US" dirty="0" smtClean="0"/>
              <a:t>Paging as a tool for protection</a:t>
            </a:r>
            <a:endParaRPr lang="en-US" dirty="0"/>
          </a:p>
        </p:txBody>
      </p:sp>
    </p:spTree>
    <p:extLst>
      <p:ext uri="{BB962C8B-B14F-4D97-AF65-F5344CB8AC3E}">
        <p14:creationId xmlns:p14="http://schemas.microsoft.com/office/powerpoint/2010/main" val="111505209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as a tool for sharing</a:t>
            </a:r>
            <a:endParaRPr lang="en-US" dirty="0"/>
          </a:p>
        </p:txBody>
      </p:sp>
      <p:sp>
        <p:nvSpPr>
          <p:cNvPr id="3" name="Content Placeholder 2"/>
          <p:cNvSpPr>
            <a:spLocks noGrp="1"/>
          </p:cNvSpPr>
          <p:nvPr>
            <p:ph idx="1"/>
          </p:nvPr>
        </p:nvSpPr>
        <p:spPr>
          <a:xfrm>
            <a:off x="6248400" y="2097772"/>
            <a:ext cx="2651125" cy="4607828"/>
          </a:xfrm>
        </p:spPr>
        <p:txBody>
          <a:bodyPr/>
          <a:lstStyle/>
          <a:p>
            <a:r>
              <a:rPr lang="en-US" sz="2400" dirty="0" smtClean="0"/>
              <a:t>Process 1  maps the shared object. </a:t>
            </a:r>
            <a:endParaRPr lang="en-US" sz="2400" dirty="0"/>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Text Box 380"/>
          <p:cNvSpPr txBox="1">
            <a:spLocks noChangeArrowheads="1"/>
          </p:cNvSpPr>
          <p:nvPr/>
        </p:nvSpPr>
        <p:spPr bwMode="auto">
          <a:xfrm>
            <a:off x="2174875" y="6059269"/>
            <a:ext cx="826330"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Shared</a:t>
            </a:r>
          </a:p>
          <a:p>
            <a:pPr algn="ctr"/>
            <a:r>
              <a:rPr lang="en-US" sz="1800" dirty="0"/>
              <a:t>object</a:t>
            </a:r>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103438" y="2065119"/>
            <a:ext cx="952905"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a:t>Physical</a:t>
            </a:r>
          </a:p>
          <a:p>
            <a:pPr algn="ctr"/>
            <a:r>
              <a:rPr lang="en-US" sz="1800"/>
              <a:t>memory</a:t>
            </a:r>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3"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Text Box 400"/>
          <p:cNvSpPr txBox="1">
            <a:spLocks noChangeArrowheads="1"/>
          </p:cNvSpPr>
          <p:nvPr/>
        </p:nvSpPr>
        <p:spPr bwMode="auto">
          <a:xfrm>
            <a:off x="152400" y="2079407"/>
            <a:ext cx="1544012"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Process 1</a:t>
            </a:r>
          </a:p>
          <a:p>
            <a:pPr algn="ctr"/>
            <a:r>
              <a:rPr lang="en-US" sz="1800" dirty="0"/>
              <a:t>virtual memory</a:t>
            </a:r>
          </a:p>
        </p:txBody>
      </p:sp>
      <p:sp>
        <p:nvSpPr>
          <p:cNvPr id="17" name="Text Box 401"/>
          <p:cNvSpPr txBox="1">
            <a:spLocks noChangeArrowheads="1"/>
          </p:cNvSpPr>
          <p:nvPr/>
        </p:nvSpPr>
        <p:spPr bwMode="auto">
          <a:xfrm>
            <a:off x="3505200" y="2065119"/>
            <a:ext cx="1544012"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a:t>Process 2</a:t>
            </a:r>
          </a:p>
          <a:p>
            <a:pPr algn="ctr"/>
            <a:r>
              <a:rPr lang="en-US" sz="1800"/>
              <a:t>virtual memory</a:t>
            </a:r>
          </a:p>
        </p:txBody>
      </p:sp>
    </p:spTree>
    <p:extLst>
      <p:ext uri="{BB962C8B-B14F-4D97-AF65-F5344CB8AC3E}">
        <p14:creationId xmlns:p14="http://schemas.microsoft.com/office/powerpoint/2010/main" val="11951595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atin typeface="Arial" charset="0"/>
                <a:ea typeface="ＭＳ Ｐゴシック" charset="0"/>
                <a:cs typeface="ＭＳ Ｐゴシック" charset="0"/>
              </a:rPr>
              <a:t>Application Perspective</a:t>
            </a:r>
          </a:p>
        </p:txBody>
      </p:sp>
      <p:sp>
        <p:nvSpPr>
          <p:cNvPr id="11267" name="Content Placeholder 2"/>
          <p:cNvSpPr>
            <a:spLocks noGrp="1"/>
          </p:cNvSpPr>
          <p:nvPr>
            <p:ph idx="1"/>
          </p:nvPr>
        </p:nvSpPr>
        <p:spPr>
          <a:xfrm>
            <a:off x="228600" y="949325"/>
            <a:ext cx="8610600" cy="5334000"/>
          </a:xfrm>
        </p:spPr>
        <p:txBody>
          <a:bodyPr/>
          <a:lstStyle/>
          <a:p>
            <a:r>
              <a:rPr lang="en-US" sz="1800">
                <a:latin typeface="Arial" charset="0"/>
                <a:ea typeface="ＭＳ Ｐゴシック" charset="0"/>
                <a:cs typeface="ＭＳ Ｐゴシック" charset="0"/>
              </a:rPr>
              <a:t>Application believes it has a single, contiguous address space ranging from 0 to 2P – 1 bytes</a:t>
            </a:r>
          </a:p>
          <a:p>
            <a:pPr lvl="1"/>
            <a:r>
              <a:rPr lang="en-US" sz="1600">
                <a:latin typeface="Arial" charset="0"/>
                <a:ea typeface="ＭＳ Ｐゴシック" charset="0"/>
              </a:rPr>
              <a:t>Where P is the number of bits in a pointer (e.g., 32 bits)</a:t>
            </a:r>
          </a:p>
          <a:p>
            <a:r>
              <a:rPr lang="en-US" sz="1800">
                <a:latin typeface="Arial" charset="0"/>
                <a:ea typeface="ＭＳ Ｐゴシック" charset="0"/>
                <a:cs typeface="ＭＳ Ｐゴシック" charset="0"/>
              </a:rPr>
              <a:t>In reality, virtual pages are scattered across physical memory</a:t>
            </a:r>
          </a:p>
          <a:p>
            <a:pPr lvl="1"/>
            <a:r>
              <a:rPr lang="en-US" sz="1600">
                <a:latin typeface="Arial" charset="0"/>
                <a:ea typeface="ＭＳ Ｐゴシック" charset="0"/>
              </a:rPr>
              <a:t>This mapping is invisible to the program, and not even under it's control!</a:t>
            </a:r>
          </a:p>
          <a:p>
            <a:endParaRPr lang="en-US" sz="1800">
              <a:latin typeface="Arial" charset="0"/>
              <a:ea typeface="ＭＳ Ｐゴシック" charset="0"/>
              <a:cs typeface="ＭＳ Ｐゴシック" charset="0"/>
            </a:endParaRPr>
          </a:p>
        </p:txBody>
      </p:sp>
      <p:sp>
        <p:nvSpPr>
          <p:cNvPr id="1126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101" name="Rectangle 100"/>
          <p:cNvSpPr/>
          <p:nvPr/>
        </p:nvSpPr>
        <p:spPr>
          <a:xfrm>
            <a:off x="7010400" y="6324600"/>
            <a:ext cx="2133600" cy="533400"/>
          </a:xfrm>
          <a:prstGeom prst="rect">
            <a:avLst/>
          </a:prstGeom>
          <a:solidFill>
            <a:schemeClr val="bg1"/>
          </a:solidFill>
          <a:ln w="28575">
            <a:noFill/>
          </a:ln>
        </p:spPr>
        <p:txBody>
          <a:bodyPr anchor="ctr"/>
          <a:lstStyle/>
          <a:p>
            <a:pPr algn="ctr">
              <a:defRPr/>
            </a:pPr>
            <a:endParaRPr lang="en-US" dirty="0">
              <a:latin typeface="+mn-lt"/>
              <a:ea typeface="ＭＳ Ｐゴシック" charset="-128"/>
              <a:cs typeface="+mn-cs"/>
            </a:endParaRPr>
          </a:p>
        </p:txBody>
      </p:sp>
      <p:sp>
        <p:nvSpPr>
          <p:cNvPr id="1127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EE145E20-AC8F-7D43-A42A-C4BBCF76D174}" type="slidenum">
              <a:rPr lang="en-US"/>
              <a:pPr/>
              <a:t>3</a:t>
            </a:fld>
            <a:endParaRPr lang="en-US"/>
          </a:p>
        </p:txBody>
      </p:sp>
      <p:sp>
        <p:nvSpPr>
          <p:cNvPr id="11271" name="Line 1"/>
          <p:cNvSpPr>
            <a:spLocks noChangeShapeType="1"/>
          </p:cNvSpPr>
          <p:nvPr/>
        </p:nvSpPr>
        <p:spPr bwMode="auto">
          <a:xfrm flipV="1">
            <a:off x="1558925" y="4694238"/>
            <a:ext cx="3068638" cy="36512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2" name="Line 2"/>
          <p:cNvSpPr>
            <a:spLocks noChangeShapeType="1"/>
          </p:cNvSpPr>
          <p:nvPr/>
        </p:nvSpPr>
        <p:spPr bwMode="auto">
          <a:xfrm flipV="1">
            <a:off x="1571625" y="4779963"/>
            <a:ext cx="3043238" cy="81121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3" name="Line 3"/>
          <p:cNvSpPr>
            <a:spLocks noChangeShapeType="1"/>
          </p:cNvSpPr>
          <p:nvPr/>
        </p:nvSpPr>
        <p:spPr bwMode="auto">
          <a:xfrm flipV="1">
            <a:off x="1584325" y="4805363"/>
            <a:ext cx="3055938" cy="15652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4" name="Line 4"/>
          <p:cNvSpPr>
            <a:spLocks noChangeShapeType="1"/>
          </p:cNvSpPr>
          <p:nvPr/>
        </p:nvSpPr>
        <p:spPr bwMode="auto">
          <a:xfrm flipV="1">
            <a:off x="1571625" y="4705350"/>
            <a:ext cx="3079750" cy="14049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5" name="Line 5"/>
          <p:cNvSpPr>
            <a:spLocks noChangeShapeType="1"/>
          </p:cNvSpPr>
          <p:nvPr/>
        </p:nvSpPr>
        <p:spPr bwMode="auto">
          <a:xfrm flipV="1">
            <a:off x="1571625" y="4794250"/>
            <a:ext cx="3043238" cy="10699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6" name="Line 6"/>
          <p:cNvSpPr>
            <a:spLocks noChangeShapeType="1"/>
          </p:cNvSpPr>
          <p:nvPr/>
        </p:nvSpPr>
        <p:spPr bwMode="auto">
          <a:xfrm>
            <a:off x="1731963" y="2984500"/>
            <a:ext cx="2857500" cy="124936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7" name="Line 7"/>
          <p:cNvSpPr>
            <a:spLocks noChangeShapeType="1"/>
          </p:cNvSpPr>
          <p:nvPr/>
        </p:nvSpPr>
        <p:spPr bwMode="auto">
          <a:xfrm>
            <a:off x="1719263" y="3479800"/>
            <a:ext cx="2882900" cy="8032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Line 8"/>
          <p:cNvSpPr>
            <a:spLocks noChangeShapeType="1"/>
          </p:cNvSpPr>
          <p:nvPr/>
        </p:nvSpPr>
        <p:spPr bwMode="auto">
          <a:xfrm>
            <a:off x="1719263" y="4319588"/>
            <a:ext cx="2894012" cy="8731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9" name="Line 9"/>
          <p:cNvSpPr>
            <a:spLocks noChangeShapeType="1"/>
          </p:cNvSpPr>
          <p:nvPr/>
        </p:nvSpPr>
        <p:spPr bwMode="auto">
          <a:xfrm>
            <a:off x="1731963" y="3800475"/>
            <a:ext cx="2906712" cy="4826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0"/>
          <p:cNvSpPr>
            <a:spLocks noChangeShapeType="1"/>
          </p:cNvSpPr>
          <p:nvPr/>
        </p:nvSpPr>
        <p:spPr bwMode="auto">
          <a:xfrm>
            <a:off x="1719263" y="4048125"/>
            <a:ext cx="2919412" cy="26035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13"/>
          <p:cNvSpPr>
            <a:spLocks noChangeShapeType="1"/>
          </p:cNvSpPr>
          <p:nvPr/>
        </p:nvSpPr>
        <p:spPr bwMode="auto">
          <a:xfrm flipV="1">
            <a:off x="1168400" y="3267075"/>
            <a:ext cx="1588" cy="15716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2" name="AutoShape 14"/>
          <p:cNvSpPr>
            <a:spLocks noChangeArrowheads="1"/>
          </p:cNvSpPr>
          <p:nvPr/>
        </p:nvSpPr>
        <p:spPr bwMode="auto">
          <a:xfrm>
            <a:off x="606425" y="2514600"/>
            <a:ext cx="1108075" cy="1919288"/>
          </a:xfrm>
          <a:prstGeom prst="roundRect">
            <a:avLst>
              <a:gd name="adj" fmla="val 139"/>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1283" name="AutoShape 15"/>
          <p:cNvSpPr>
            <a:spLocks noChangeArrowheads="1"/>
          </p:cNvSpPr>
          <p:nvPr/>
        </p:nvSpPr>
        <p:spPr bwMode="auto">
          <a:xfrm>
            <a:off x="606425" y="2852738"/>
            <a:ext cx="1108075" cy="285750"/>
          </a:xfrm>
          <a:prstGeom prst="roundRect">
            <a:avLst>
              <a:gd name="adj" fmla="val 556"/>
            </a:avLst>
          </a:prstGeom>
          <a:solidFill>
            <a:srgbClr val="FFCC99"/>
          </a:solidFill>
          <a:ln w="9360">
            <a:solidFill>
              <a:srgbClr val="000000"/>
            </a:solidFill>
            <a:miter lim="800000"/>
            <a:headEnd/>
            <a:tailEnd/>
          </a:ln>
        </p:spPr>
        <p:txBody>
          <a:bodyPr wrap="none" anchor="ctr"/>
          <a:lstStyle/>
          <a:p>
            <a:endParaRPr lang="tr-TR"/>
          </a:p>
        </p:txBody>
      </p:sp>
      <p:sp>
        <p:nvSpPr>
          <p:cNvPr id="11284" name="AutoShape 16"/>
          <p:cNvSpPr>
            <a:spLocks noChangeArrowheads="1"/>
          </p:cNvSpPr>
          <p:nvPr/>
        </p:nvSpPr>
        <p:spPr bwMode="auto">
          <a:xfrm>
            <a:off x="606425" y="4181475"/>
            <a:ext cx="1108075" cy="252413"/>
          </a:xfrm>
          <a:prstGeom prst="roundRect">
            <a:avLst>
              <a:gd name="adj" fmla="val 630"/>
            </a:avLst>
          </a:prstGeom>
          <a:solidFill>
            <a:srgbClr val="FFCC99"/>
          </a:solidFill>
          <a:ln w="9360">
            <a:solidFill>
              <a:srgbClr val="000000"/>
            </a:solidFill>
            <a:miter lim="800000"/>
            <a:headEnd/>
            <a:tailEnd/>
          </a:ln>
        </p:spPr>
        <p:txBody>
          <a:bodyPr wrap="none" anchor="ctr"/>
          <a:lstStyle/>
          <a:p>
            <a:endParaRPr lang="tr-TR"/>
          </a:p>
        </p:txBody>
      </p:sp>
      <p:sp>
        <p:nvSpPr>
          <p:cNvPr id="11285" name="AutoShape 17"/>
          <p:cNvSpPr>
            <a:spLocks noChangeArrowheads="1"/>
          </p:cNvSpPr>
          <p:nvPr/>
        </p:nvSpPr>
        <p:spPr bwMode="auto">
          <a:xfrm>
            <a:off x="606425" y="3924300"/>
            <a:ext cx="1108075" cy="257175"/>
          </a:xfrm>
          <a:prstGeom prst="roundRect">
            <a:avLst>
              <a:gd name="adj" fmla="val 616"/>
            </a:avLst>
          </a:prstGeom>
          <a:solidFill>
            <a:srgbClr val="FFCC99"/>
          </a:solidFill>
          <a:ln w="9360">
            <a:solidFill>
              <a:srgbClr val="000000"/>
            </a:solidFill>
            <a:miter lim="800000"/>
            <a:headEnd/>
            <a:tailEnd/>
          </a:ln>
        </p:spPr>
        <p:txBody>
          <a:bodyPr wrap="none" anchor="ctr"/>
          <a:lstStyle/>
          <a:p>
            <a:endParaRPr lang="tr-TR"/>
          </a:p>
        </p:txBody>
      </p:sp>
      <p:sp>
        <p:nvSpPr>
          <p:cNvPr id="11286" name="Line 18"/>
          <p:cNvSpPr>
            <a:spLocks noChangeShapeType="1"/>
          </p:cNvSpPr>
          <p:nvPr/>
        </p:nvSpPr>
        <p:spPr bwMode="auto">
          <a:xfrm>
            <a:off x="1168400" y="3136900"/>
            <a:ext cx="1588" cy="968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7" name="AutoShape 19"/>
          <p:cNvSpPr>
            <a:spLocks noChangeArrowheads="1"/>
          </p:cNvSpPr>
          <p:nvPr/>
        </p:nvSpPr>
        <p:spPr bwMode="auto">
          <a:xfrm>
            <a:off x="606425" y="3378200"/>
            <a:ext cx="1108075" cy="268288"/>
          </a:xfrm>
          <a:prstGeom prst="roundRect">
            <a:avLst>
              <a:gd name="adj" fmla="val 593"/>
            </a:avLst>
          </a:prstGeom>
          <a:solidFill>
            <a:srgbClr val="FFCC99"/>
          </a:solidFill>
          <a:ln w="9360">
            <a:solidFill>
              <a:srgbClr val="000000"/>
            </a:solidFill>
            <a:miter lim="800000"/>
            <a:headEnd/>
            <a:tailEnd/>
          </a:ln>
        </p:spPr>
        <p:txBody>
          <a:bodyPr wrap="none" anchor="ctr"/>
          <a:lstStyle/>
          <a:p>
            <a:endParaRPr lang="tr-TR"/>
          </a:p>
        </p:txBody>
      </p:sp>
      <p:sp>
        <p:nvSpPr>
          <p:cNvPr id="11288" name="Text Box 20"/>
          <p:cNvSpPr txBox="1">
            <a:spLocks noChangeArrowheads="1"/>
          </p:cNvSpPr>
          <p:nvPr/>
        </p:nvSpPr>
        <p:spPr bwMode="auto">
          <a:xfrm>
            <a:off x="1031875" y="2927350"/>
            <a:ext cx="27305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800">
                <a:solidFill>
                  <a:srgbClr val="000000"/>
                </a:solidFill>
                <a:latin typeface="Arial" charset="0"/>
              </a:rPr>
              <a:t>Stack</a:t>
            </a:r>
          </a:p>
        </p:txBody>
      </p:sp>
      <p:sp>
        <p:nvSpPr>
          <p:cNvPr id="11289" name="Text Box 21"/>
          <p:cNvSpPr txBox="1">
            <a:spLocks noChangeArrowheads="1"/>
          </p:cNvSpPr>
          <p:nvPr/>
        </p:nvSpPr>
        <p:spPr bwMode="auto">
          <a:xfrm>
            <a:off x="1036638" y="3452813"/>
            <a:ext cx="2682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800">
                <a:solidFill>
                  <a:srgbClr val="000000"/>
                </a:solidFill>
                <a:latin typeface="Arial" charset="0"/>
              </a:rPr>
              <a:t>Heap</a:t>
            </a:r>
          </a:p>
        </p:txBody>
      </p:sp>
      <p:sp>
        <p:nvSpPr>
          <p:cNvPr id="11290" name="Text Box 22"/>
          <p:cNvSpPr txBox="1">
            <a:spLocks noChangeArrowheads="1"/>
          </p:cNvSpPr>
          <p:nvPr/>
        </p:nvSpPr>
        <p:spPr bwMode="auto">
          <a:xfrm>
            <a:off x="795338" y="3930650"/>
            <a:ext cx="750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800">
                <a:solidFill>
                  <a:srgbClr val="000000"/>
                </a:solidFill>
                <a:latin typeface="Arial" charset="0"/>
              </a:rPr>
              <a:t>Initialized vars</a:t>
            </a:r>
          </a:p>
          <a:p>
            <a:pPr algn="ctr">
              <a:lnSpc>
                <a:spcPct val="94000"/>
              </a:lnSpc>
            </a:pPr>
            <a:r>
              <a:rPr lang="en-GB" sz="800">
                <a:solidFill>
                  <a:srgbClr val="000000"/>
                </a:solidFill>
                <a:latin typeface="Arial" charset="0"/>
              </a:rPr>
              <a:t>(data segment)</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291" name="Text Box 23"/>
          <p:cNvSpPr txBox="1">
            <a:spLocks noChangeArrowheads="1"/>
          </p:cNvSpPr>
          <p:nvPr/>
        </p:nvSpPr>
        <p:spPr bwMode="auto">
          <a:xfrm>
            <a:off x="828675" y="4192588"/>
            <a:ext cx="7254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800">
                <a:solidFill>
                  <a:srgbClr val="000000"/>
                </a:solidFill>
                <a:latin typeface="Arial" charset="0"/>
              </a:rPr>
              <a:t>Code</a:t>
            </a:r>
          </a:p>
          <a:p>
            <a:pPr algn="ctr">
              <a:lnSpc>
                <a:spcPct val="94000"/>
              </a:lnSpc>
            </a:pPr>
            <a:r>
              <a:rPr lang="en-GB" sz="800">
                <a:solidFill>
                  <a:srgbClr val="000000"/>
                </a:solidFill>
                <a:latin typeface="Arial" charset="0"/>
              </a:rPr>
              <a:t>(text segment)</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292" name="AutoShape 24"/>
          <p:cNvSpPr>
            <a:spLocks noChangeArrowheads="1"/>
          </p:cNvSpPr>
          <p:nvPr/>
        </p:nvSpPr>
        <p:spPr bwMode="auto">
          <a:xfrm>
            <a:off x="606425" y="3640138"/>
            <a:ext cx="1108075" cy="284162"/>
          </a:xfrm>
          <a:prstGeom prst="roundRect">
            <a:avLst>
              <a:gd name="adj" fmla="val 560"/>
            </a:avLst>
          </a:prstGeom>
          <a:solidFill>
            <a:srgbClr val="FFCC99"/>
          </a:solidFill>
          <a:ln w="9360">
            <a:solidFill>
              <a:srgbClr val="993333"/>
            </a:solidFill>
            <a:miter lim="800000"/>
            <a:headEnd/>
            <a:tailEnd/>
          </a:ln>
        </p:spPr>
        <p:txBody>
          <a:bodyPr wrap="none" anchor="ctr"/>
          <a:lstStyle/>
          <a:p>
            <a:endParaRPr lang="tr-TR"/>
          </a:p>
        </p:txBody>
      </p:sp>
      <p:sp>
        <p:nvSpPr>
          <p:cNvPr id="11293" name="Text Box 25"/>
          <p:cNvSpPr txBox="1">
            <a:spLocks noChangeArrowheads="1"/>
          </p:cNvSpPr>
          <p:nvPr/>
        </p:nvSpPr>
        <p:spPr bwMode="auto">
          <a:xfrm>
            <a:off x="742950" y="3668713"/>
            <a:ext cx="882650" cy="260350"/>
          </a:xfrm>
          <a:prstGeom prst="rect">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800">
                <a:solidFill>
                  <a:srgbClr val="000000"/>
                </a:solidFill>
                <a:latin typeface="Arial" charset="0"/>
              </a:rPr>
              <a:t>Uninitialized vars</a:t>
            </a:r>
          </a:p>
          <a:p>
            <a:pPr algn="ctr">
              <a:lnSpc>
                <a:spcPct val="94000"/>
              </a:lnSpc>
            </a:pPr>
            <a:r>
              <a:rPr lang="en-GB" sz="800">
                <a:solidFill>
                  <a:srgbClr val="000000"/>
                </a:solidFill>
                <a:latin typeface="Arial" charset="0"/>
              </a:rPr>
              <a:t>(BSS segment)</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294" name="AutoShape 26"/>
          <p:cNvSpPr>
            <a:spLocks noChangeArrowheads="1"/>
          </p:cNvSpPr>
          <p:nvPr/>
        </p:nvSpPr>
        <p:spPr bwMode="auto">
          <a:xfrm>
            <a:off x="606425" y="2514600"/>
            <a:ext cx="1108075" cy="338138"/>
          </a:xfrm>
          <a:prstGeom prst="roundRect">
            <a:avLst>
              <a:gd name="adj" fmla="val 468"/>
            </a:avLst>
          </a:prstGeom>
          <a:solidFill>
            <a:srgbClr val="FFCC99"/>
          </a:solidFill>
          <a:ln w="9360">
            <a:solidFill>
              <a:srgbClr val="000000"/>
            </a:solidFill>
            <a:miter lim="800000"/>
            <a:headEnd/>
            <a:tailEnd/>
          </a:ln>
        </p:spPr>
        <p:txBody>
          <a:bodyPr wrap="none" anchor="ctr"/>
          <a:lstStyle/>
          <a:p>
            <a:endParaRPr lang="tr-TR"/>
          </a:p>
        </p:txBody>
      </p:sp>
      <p:sp>
        <p:nvSpPr>
          <p:cNvPr id="11295" name="Text Box 27"/>
          <p:cNvSpPr txBox="1">
            <a:spLocks noChangeArrowheads="1"/>
          </p:cNvSpPr>
          <p:nvPr/>
        </p:nvSpPr>
        <p:spPr bwMode="auto">
          <a:xfrm>
            <a:off x="752475" y="2632075"/>
            <a:ext cx="8890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800">
                <a:solidFill>
                  <a:srgbClr val="000000"/>
                </a:solidFill>
                <a:latin typeface="Arial" charset="0"/>
              </a:rPr>
              <a:t>(Reserved for OS)</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296" name="AutoShape 28"/>
          <p:cNvSpPr>
            <a:spLocks noChangeArrowheads="1"/>
          </p:cNvSpPr>
          <p:nvPr/>
        </p:nvSpPr>
        <p:spPr bwMode="auto">
          <a:xfrm>
            <a:off x="7366000" y="2913063"/>
            <a:ext cx="1587500" cy="3638550"/>
          </a:xfrm>
          <a:prstGeom prst="roundRect">
            <a:avLst>
              <a:gd name="adj" fmla="val 97"/>
            </a:avLst>
          </a:prstGeom>
          <a:noFill/>
          <a:ln w="18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grpSp>
        <p:nvGrpSpPr>
          <p:cNvPr id="11297" name="Group 29"/>
          <p:cNvGrpSpPr>
            <a:grpSpLocks/>
          </p:cNvGrpSpPr>
          <p:nvPr/>
        </p:nvGrpSpPr>
        <p:grpSpPr bwMode="auto">
          <a:xfrm>
            <a:off x="7366000" y="3081338"/>
            <a:ext cx="1584325" cy="3449637"/>
            <a:chOff x="4640" y="2274"/>
            <a:chExt cx="998" cy="2173"/>
          </a:xfrm>
        </p:grpSpPr>
        <p:sp>
          <p:nvSpPr>
            <p:cNvPr id="11353" name="AutoShape 30"/>
            <p:cNvSpPr>
              <a:spLocks noChangeArrowheads="1"/>
            </p:cNvSpPr>
            <p:nvPr/>
          </p:nvSpPr>
          <p:spPr bwMode="auto">
            <a:xfrm>
              <a:off x="4640" y="3021"/>
              <a:ext cx="992" cy="129"/>
            </a:xfrm>
            <a:prstGeom prst="roundRect">
              <a:avLst>
                <a:gd name="adj" fmla="val 778"/>
              </a:avLst>
            </a:prstGeom>
            <a:solidFill>
              <a:srgbClr val="CCCCFF"/>
            </a:solidFill>
            <a:ln w="18360">
              <a:solidFill>
                <a:srgbClr val="000000"/>
              </a:solidFill>
              <a:miter lim="800000"/>
              <a:headEnd/>
              <a:tailEnd/>
            </a:ln>
          </p:spPr>
          <p:txBody>
            <a:bodyPr wrap="none" anchor="ctr"/>
            <a:lstStyle/>
            <a:p>
              <a:endParaRPr lang="tr-TR"/>
            </a:p>
          </p:txBody>
        </p:sp>
        <p:sp>
          <p:nvSpPr>
            <p:cNvPr id="11354" name="AutoShape 31"/>
            <p:cNvSpPr>
              <a:spLocks noChangeArrowheads="1"/>
            </p:cNvSpPr>
            <p:nvPr/>
          </p:nvSpPr>
          <p:spPr bwMode="auto">
            <a:xfrm>
              <a:off x="4640" y="2274"/>
              <a:ext cx="992" cy="129"/>
            </a:xfrm>
            <a:prstGeom prst="roundRect">
              <a:avLst>
                <a:gd name="adj" fmla="val 778"/>
              </a:avLst>
            </a:prstGeom>
            <a:solidFill>
              <a:srgbClr val="B3B3B3"/>
            </a:solidFill>
            <a:ln w="18360">
              <a:solidFill>
                <a:srgbClr val="000000"/>
              </a:solidFill>
              <a:miter lim="800000"/>
              <a:headEnd/>
              <a:tailEnd/>
            </a:ln>
          </p:spPr>
          <p:txBody>
            <a:bodyPr wrap="none" anchor="ctr"/>
            <a:lstStyle/>
            <a:p>
              <a:endParaRPr lang="tr-TR"/>
            </a:p>
          </p:txBody>
        </p:sp>
        <p:sp>
          <p:nvSpPr>
            <p:cNvPr id="11355" name="AutoShape 32"/>
            <p:cNvSpPr>
              <a:spLocks noChangeArrowheads="1"/>
            </p:cNvSpPr>
            <p:nvPr/>
          </p:nvSpPr>
          <p:spPr bwMode="auto">
            <a:xfrm>
              <a:off x="4640" y="3797"/>
              <a:ext cx="992" cy="129"/>
            </a:xfrm>
            <a:prstGeom prst="roundRect">
              <a:avLst>
                <a:gd name="adj" fmla="val 778"/>
              </a:avLst>
            </a:prstGeom>
            <a:solidFill>
              <a:srgbClr val="CCCCFF"/>
            </a:solidFill>
            <a:ln w="18360">
              <a:solidFill>
                <a:srgbClr val="000000"/>
              </a:solidFill>
              <a:miter lim="800000"/>
              <a:headEnd/>
              <a:tailEnd/>
            </a:ln>
          </p:spPr>
          <p:txBody>
            <a:bodyPr wrap="none" anchor="ctr"/>
            <a:lstStyle/>
            <a:p>
              <a:endParaRPr lang="tr-TR"/>
            </a:p>
          </p:txBody>
        </p:sp>
        <p:sp>
          <p:nvSpPr>
            <p:cNvPr id="11356" name="AutoShape 33"/>
            <p:cNvSpPr>
              <a:spLocks noChangeArrowheads="1"/>
            </p:cNvSpPr>
            <p:nvPr/>
          </p:nvSpPr>
          <p:spPr bwMode="auto">
            <a:xfrm>
              <a:off x="4640" y="2475"/>
              <a:ext cx="992" cy="129"/>
            </a:xfrm>
            <a:prstGeom prst="roundRect">
              <a:avLst>
                <a:gd name="adj" fmla="val 778"/>
              </a:avLst>
            </a:prstGeom>
            <a:solidFill>
              <a:srgbClr val="CCCCFF"/>
            </a:solidFill>
            <a:ln w="18360">
              <a:solidFill>
                <a:srgbClr val="000000"/>
              </a:solidFill>
              <a:miter lim="800000"/>
              <a:headEnd/>
              <a:tailEnd/>
            </a:ln>
          </p:spPr>
          <p:txBody>
            <a:bodyPr wrap="none" anchor="ctr"/>
            <a:lstStyle/>
            <a:p>
              <a:endParaRPr lang="tr-TR"/>
            </a:p>
          </p:txBody>
        </p:sp>
        <p:sp>
          <p:nvSpPr>
            <p:cNvPr id="11357" name="AutoShape 34"/>
            <p:cNvSpPr>
              <a:spLocks noChangeArrowheads="1"/>
            </p:cNvSpPr>
            <p:nvPr/>
          </p:nvSpPr>
          <p:spPr bwMode="auto">
            <a:xfrm>
              <a:off x="4640" y="3667"/>
              <a:ext cx="992" cy="129"/>
            </a:xfrm>
            <a:prstGeom prst="roundRect">
              <a:avLst>
                <a:gd name="adj" fmla="val 778"/>
              </a:avLst>
            </a:prstGeom>
            <a:solidFill>
              <a:srgbClr val="B3B3B3"/>
            </a:solidFill>
            <a:ln w="18360">
              <a:solidFill>
                <a:srgbClr val="000000"/>
              </a:solidFill>
              <a:miter lim="800000"/>
              <a:headEnd/>
              <a:tailEnd/>
            </a:ln>
          </p:spPr>
          <p:txBody>
            <a:bodyPr wrap="none" anchor="ctr"/>
            <a:lstStyle/>
            <a:p>
              <a:endParaRPr lang="tr-TR"/>
            </a:p>
          </p:txBody>
        </p:sp>
        <p:sp>
          <p:nvSpPr>
            <p:cNvPr id="11358" name="AutoShape 35"/>
            <p:cNvSpPr>
              <a:spLocks noChangeArrowheads="1"/>
            </p:cNvSpPr>
            <p:nvPr/>
          </p:nvSpPr>
          <p:spPr bwMode="auto">
            <a:xfrm>
              <a:off x="4640" y="3926"/>
              <a:ext cx="992" cy="129"/>
            </a:xfrm>
            <a:prstGeom prst="roundRect">
              <a:avLst>
                <a:gd name="adj" fmla="val 778"/>
              </a:avLst>
            </a:prstGeom>
            <a:solidFill>
              <a:srgbClr val="FFCC99"/>
            </a:solidFill>
            <a:ln w="18360">
              <a:solidFill>
                <a:srgbClr val="000000"/>
              </a:solidFill>
              <a:miter lim="800000"/>
              <a:headEnd/>
              <a:tailEnd/>
            </a:ln>
          </p:spPr>
          <p:txBody>
            <a:bodyPr wrap="none" anchor="ctr"/>
            <a:lstStyle/>
            <a:p>
              <a:endParaRPr lang="tr-TR"/>
            </a:p>
          </p:txBody>
        </p:sp>
        <p:sp>
          <p:nvSpPr>
            <p:cNvPr id="11359" name="AutoShape 36"/>
            <p:cNvSpPr>
              <a:spLocks noChangeArrowheads="1"/>
            </p:cNvSpPr>
            <p:nvPr/>
          </p:nvSpPr>
          <p:spPr bwMode="auto">
            <a:xfrm>
              <a:off x="4640" y="2821"/>
              <a:ext cx="999" cy="122"/>
            </a:xfrm>
            <a:prstGeom prst="roundRect">
              <a:avLst>
                <a:gd name="adj" fmla="val 819"/>
              </a:avLst>
            </a:prstGeom>
            <a:solidFill>
              <a:srgbClr val="CCCCFF"/>
            </a:solidFill>
            <a:ln w="18360">
              <a:solidFill>
                <a:srgbClr val="000000"/>
              </a:solidFill>
              <a:miter lim="800000"/>
              <a:headEnd/>
              <a:tailEnd/>
            </a:ln>
          </p:spPr>
          <p:txBody>
            <a:bodyPr wrap="none" anchor="ctr"/>
            <a:lstStyle/>
            <a:p>
              <a:endParaRPr lang="tr-TR"/>
            </a:p>
          </p:txBody>
        </p:sp>
        <p:sp>
          <p:nvSpPr>
            <p:cNvPr id="11360" name="AutoShape 37"/>
            <p:cNvSpPr>
              <a:spLocks noChangeArrowheads="1"/>
            </p:cNvSpPr>
            <p:nvPr/>
          </p:nvSpPr>
          <p:spPr bwMode="auto">
            <a:xfrm>
              <a:off x="4640" y="3316"/>
              <a:ext cx="999" cy="122"/>
            </a:xfrm>
            <a:prstGeom prst="roundRect">
              <a:avLst>
                <a:gd name="adj" fmla="val 819"/>
              </a:avLst>
            </a:prstGeom>
            <a:solidFill>
              <a:srgbClr val="FFCC99"/>
            </a:solidFill>
            <a:ln w="18360">
              <a:solidFill>
                <a:srgbClr val="000000"/>
              </a:solidFill>
              <a:miter lim="800000"/>
              <a:headEnd/>
              <a:tailEnd/>
            </a:ln>
          </p:spPr>
          <p:txBody>
            <a:bodyPr wrap="none" anchor="ctr"/>
            <a:lstStyle/>
            <a:p>
              <a:endParaRPr lang="tr-TR"/>
            </a:p>
          </p:txBody>
        </p:sp>
        <p:sp>
          <p:nvSpPr>
            <p:cNvPr id="11361" name="AutoShape 38"/>
            <p:cNvSpPr>
              <a:spLocks noChangeArrowheads="1"/>
            </p:cNvSpPr>
            <p:nvPr/>
          </p:nvSpPr>
          <p:spPr bwMode="auto">
            <a:xfrm>
              <a:off x="4640" y="2670"/>
              <a:ext cx="992" cy="129"/>
            </a:xfrm>
            <a:prstGeom prst="roundRect">
              <a:avLst>
                <a:gd name="adj" fmla="val 778"/>
              </a:avLst>
            </a:prstGeom>
            <a:solidFill>
              <a:srgbClr val="B3B3B3"/>
            </a:solidFill>
            <a:ln w="18360">
              <a:solidFill>
                <a:srgbClr val="000000"/>
              </a:solidFill>
              <a:miter lim="800000"/>
              <a:headEnd/>
              <a:tailEnd/>
            </a:ln>
          </p:spPr>
          <p:txBody>
            <a:bodyPr wrap="none" anchor="ctr"/>
            <a:lstStyle/>
            <a:p>
              <a:endParaRPr lang="tr-TR"/>
            </a:p>
          </p:txBody>
        </p:sp>
        <p:sp>
          <p:nvSpPr>
            <p:cNvPr id="11362" name="AutoShape 39"/>
            <p:cNvSpPr>
              <a:spLocks noChangeArrowheads="1"/>
            </p:cNvSpPr>
            <p:nvPr/>
          </p:nvSpPr>
          <p:spPr bwMode="auto">
            <a:xfrm>
              <a:off x="4640" y="4126"/>
              <a:ext cx="999" cy="122"/>
            </a:xfrm>
            <a:prstGeom prst="roundRect">
              <a:avLst>
                <a:gd name="adj" fmla="val 819"/>
              </a:avLst>
            </a:prstGeom>
            <a:solidFill>
              <a:srgbClr val="FFCC99"/>
            </a:solidFill>
            <a:ln w="18360">
              <a:solidFill>
                <a:srgbClr val="000000"/>
              </a:solidFill>
              <a:miter lim="800000"/>
              <a:headEnd/>
              <a:tailEnd/>
            </a:ln>
          </p:spPr>
          <p:txBody>
            <a:bodyPr wrap="none" anchor="ctr"/>
            <a:lstStyle/>
            <a:p>
              <a:endParaRPr lang="tr-TR"/>
            </a:p>
          </p:txBody>
        </p:sp>
        <p:sp>
          <p:nvSpPr>
            <p:cNvPr id="11363" name="AutoShape 40"/>
            <p:cNvSpPr>
              <a:spLocks noChangeArrowheads="1"/>
            </p:cNvSpPr>
            <p:nvPr/>
          </p:nvSpPr>
          <p:spPr bwMode="auto">
            <a:xfrm>
              <a:off x="4640" y="3503"/>
              <a:ext cx="999" cy="122"/>
            </a:xfrm>
            <a:prstGeom prst="roundRect">
              <a:avLst>
                <a:gd name="adj" fmla="val 819"/>
              </a:avLst>
            </a:prstGeom>
            <a:solidFill>
              <a:srgbClr val="FFCC99"/>
            </a:solidFill>
            <a:ln w="18360">
              <a:solidFill>
                <a:srgbClr val="000000"/>
              </a:solidFill>
              <a:miter lim="800000"/>
              <a:headEnd/>
              <a:tailEnd/>
            </a:ln>
          </p:spPr>
          <p:txBody>
            <a:bodyPr wrap="none" anchor="ctr"/>
            <a:lstStyle/>
            <a:p>
              <a:endParaRPr lang="tr-TR"/>
            </a:p>
          </p:txBody>
        </p:sp>
        <p:sp>
          <p:nvSpPr>
            <p:cNvPr id="11364" name="AutoShape 41"/>
            <p:cNvSpPr>
              <a:spLocks noChangeArrowheads="1"/>
            </p:cNvSpPr>
            <p:nvPr/>
          </p:nvSpPr>
          <p:spPr bwMode="auto">
            <a:xfrm>
              <a:off x="4640" y="4319"/>
              <a:ext cx="992" cy="129"/>
            </a:xfrm>
            <a:prstGeom prst="roundRect">
              <a:avLst>
                <a:gd name="adj" fmla="val 778"/>
              </a:avLst>
            </a:prstGeom>
            <a:solidFill>
              <a:srgbClr val="CCCCFF"/>
            </a:solidFill>
            <a:ln w="18360">
              <a:solidFill>
                <a:srgbClr val="000000"/>
              </a:solidFill>
              <a:miter lim="800000"/>
              <a:headEnd/>
              <a:tailEnd/>
            </a:ln>
          </p:spPr>
          <p:txBody>
            <a:bodyPr wrap="none" anchor="ctr"/>
            <a:lstStyle/>
            <a:p>
              <a:endParaRPr lang="tr-TR"/>
            </a:p>
          </p:txBody>
        </p:sp>
        <p:sp>
          <p:nvSpPr>
            <p:cNvPr id="11365" name="AutoShape 42"/>
            <p:cNvSpPr>
              <a:spLocks noChangeArrowheads="1"/>
            </p:cNvSpPr>
            <p:nvPr/>
          </p:nvSpPr>
          <p:spPr bwMode="auto">
            <a:xfrm>
              <a:off x="4640" y="3186"/>
              <a:ext cx="992" cy="129"/>
            </a:xfrm>
            <a:prstGeom prst="roundRect">
              <a:avLst>
                <a:gd name="adj" fmla="val 778"/>
              </a:avLst>
            </a:prstGeom>
            <a:solidFill>
              <a:srgbClr val="B3B3B3"/>
            </a:solidFill>
            <a:ln w="18360">
              <a:solidFill>
                <a:srgbClr val="000000"/>
              </a:solidFill>
              <a:miter lim="800000"/>
              <a:headEnd/>
              <a:tailEnd/>
            </a:ln>
          </p:spPr>
          <p:txBody>
            <a:bodyPr wrap="none" anchor="ctr"/>
            <a:lstStyle/>
            <a:p>
              <a:endParaRPr lang="tr-TR"/>
            </a:p>
          </p:txBody>
        </p:sp>
      </p:grpSp>
      <p:sp>
        <p:nvSpPr>
          <p:cNvPr id="11298" name="Text Box 43"/>
          <p:cNvSpPr txBox="1">
            <a:spLocks noChangeArrowheads="1"/>
          </p:cNvSpPr>
          <p:nvPr/>
        </p:nvSpPr>
        <p:spPr bwMode="auto">
          <a:xfrm>
            <a:off x="7388225" y="6600825"/>
            <a:ext cx="1663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a:solidFill>
                  <a:srgbClr val="99284C"/>
                </a:solidFill>
                <a:latin typeface="Luxi Sans" charset="0"/>
              </a:rPr>
              <a:t>Physical RAM</a:t>
            </a:r>
          </a:p>
        </p:txBody>
      </p:sp>
      <p:sp>
        <p:nvSpPr>
          <p:cNvPr id="11299" name="AutoShape 44"/>
          <p:cNvSpPr>
            <a:spLocks noChangeArrowheads="1"/>
          </p:cNvSpPr>
          <p:nvPr/>
        </p:nvSpPr>
        <p:spPr bwMode="auto">
          <a:xfrm>
            <a:off x="4638675" y="4171950"/>
            <a:ext cx="1341438" cy="682625"/>
          </a:xfrm>
          <a:prstGeom prst="roundRect">
            <a:avLst>
              <a:gd name="adj" fmla="val 231"/>
            </a:avLst>
          </a:prstGeom>
          <a:solidFill>
            <a:srgbClr val="993333"/>
          </a:solidFill>
          <a:ln w="9360">
            <a:solidFill>
              <a:srgbClr val="000000"/>
            </a:solidFill>
            <a:miter lim="800000"/>
            <a:headEnd/>
            <a:tailEnd/>
          </a:ln>
        </p:spPr>
        <p:txBody>
          <a:bodyPr lIns="0" tIns="0" rIns="0" bIns="0" anchor="ctr" anchorCtr="1"/>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FFFFFF"/>
                </a:solidFill>
                <a:latin typeface="Lucidasans" charset="0"/>
              </a:rPr>
              <a:t>MMU</a:t>
            </a:r>
          </a:p>
        </p:txBody>
      </p:sp>
      <p:sp>
        <p:nvSpPr>
          <p:cNvPr id="11300" name="Line 45"/>
          <p:cNvSpPr>
            <a:spLocks noChangeShapeType="1"/>
          </p:cNvSpPr>
          <p:nvPr/>
        </p:nvSpPr>
        <p:spPr bwMode="auto">
          <a:xfrm>
            <a:off x="3154363" y="3949700"/>
            <a:ext cx="1497012" cy="3460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1" name="Line 46"/>
          <p:cNvSpPr>
            <a:spLocks noChangeShapeType="1"/>
          </p:cNvSpPr>
          <p:nvPr/>
        </p:nvSpPr>
        <p:spPr bwMode="auto">
          <a:xfrm>
            <a:off x="3154363" y="4518025"/>
            <a:ext cx="1471612"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2" name="Line 47"/>
          <p:cNvSpPr>
            <a:spLocks noChangeShapeType="1"/>
          </p:cNvSpPr>
          <p:nvPr/>
        </p:nvSpPr>
        <p:spPr bwMode="auto">
          <a:xfrm flipV="1">
            <a:off x="3154363" y="4595813"/>
            <a:ext cx="1471612" cy="7239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3" name="Line 48"/>
          <p:cNvSpPr>
            <a:spLocks noChangeShapeType="1"/>
          </p:cNvSpPr>
          <p:nvPr/>
        </p:nvSpPr>
        <p:spPr bwMode="auto">
          <a:xfrm flipV="1">
            <a:off x="3154363" y="4545013"/>
            <a:ext cx="1458912" cy="50165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4" name="Line 49"/>
          <p:cNvSpPr>
            <a:spLocks noChangeShapeType="1"/>
          </p:cNvSpPr>
          <p:nvPr/>
        </p:nvSpPr>
        <p:spPr bwMode="auto">
          <a:xfrm flipV="1">
            <a:off x="3141663" y="4557713"/>
            <a:ext cx="1471612" cy="2174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5" name="Line 50"/>
          <p:cNvSpPr>
            <a:spLocks noChangeShapeType="1"/>
          </p:cNvSpPr>
          <p:nvPr/>
        </p:nvSpPr>
        <p:spPr bwMode="auto">
          <a:xfrm flipV="1">
            <a:off x="5991225" y="3527425"/>
            <a:ext cx="1387475" cy="80486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6" name="Line 51"/>
          <p:cNvSpPr>
            <a:spLocks noChangeShapeType="1"/>
          </p:cNvSpPr>
          <p:nvPr/>
        </p:nvSpPr>
        <p:spPr bwMode="auto">
          <a:xfrm flipV="1">
            <a:off x="5991225" y="4035425"/>
            <a:ext cx="1374775" cy="4476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7" name="Line 52"/>
          <p:cNvSpPr>
            <a:spLocks noChangeShapeType="1"/>
          </p:cNvSpPr>
          <p:nvPr/>
        </p:nvSpPr>
        <p:spPr bwMode="auto">
          <a:xfrm flipV="1">
            <a:off x="6003925" y="3190875"/>
            <a:ext cx="1352550" cy="104775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8" name="Line 53"/>
          <p:cNvSpPr>
            <a:spLocks noChangeShapeType="1"/>
          </p:cNvSpPr>
          <p:nvPr/>
        </p:nvSpPr>
        <p:spPr bwMode="auto">
          <a:xfrm flipV="1">
            <a:off x="5991225" y="4348163"/>
            <a:ext cx="1387475" cy="22701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09" name="Line 54"/>
          <p:cNvSpPr>
            <a:spLocks noChangeShapeType="1"/>
          </p:cNvSpPr>
          <p:nvPr/>
        </p:nvSpPr>
        <p:spPr bwMode="auto">
          <a:xfrm>
            <a:off x="5991225" y="4679950"/>
            <a:ext cx="1387475" cy="1270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0" name="Line 55"/>
          <p:cNvSpPr>
            <a:spLocks noChangeShapeType="1"/>
          </p:cNvSpPr>
          <p:nvPr/>
        </p:nvSpPr>
        <p:spPr bwMode="auto">
          <a:xfrm>
            <a:off x="5980113" y="4760913"/>
            <a:ext cx="1409700" cy="6238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1" name="Line 56"/>
          <p:cNvSpPr>
            <a:spLocks noChangeShapeType="1"/>
          </p:cNvSpPr>
          <p:nvPr/>
        </p:nvSpPr>
        <p:spPr bwMode="auto">
          <a:xfrm>
            <a:off x="5991225" y="4830763"/>
            <a:ext cx="1398588" cy="7747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2" name="Line 57"/>
          <p:cNvSpPr>
            <a:spLocks noChangeShapeType="1"/>
          </p:cNvSpPr>
          <p:nvPr/>
        </p:nvSpPr>
        <p:spPr bwMode="auto">
          <a:xfrm>
            <a:off x="5957888" y="4830763"/>
            <a:ext cx="1433512" cy="9937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3" name="Line 58"/>
          <p:cNvSpPr>
            <a:spLocks noChangeShapeType="1"/>
          </p:cNvSpPr>
          <p:nvPr/>
        </p:nvSpPr>
        <p:spPr bwMode="auto">
          <a:xfrm flipV="1">
            <a:off x="2590800" y="4244975"/>
            <a:ext cx="1588" cy="15716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4" name="AutoShape 59"/>
          <p:cNvSpPr>
            <a:spLocks noChangeArrowheads="1"/>
          </p:cNvSpPr>
          <p:nvPr/>
        </p:nvSpPr>
        <p:spPr bwMode="auto">
          <a:xfrm>
            <a:off x="2028825" y="3492500"/>
            <a:ext cx="1108075" cy="1919288"/>
          </a:xfrm>
          <a:prstGeom prst="roundRect">
            <a:avLst>
              <a:gd name="adj" fmla="val 139"/>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1315" name="AutoShape 60"/>
          <p:cNvSpPr>
            <a:spLocks noChangeArrowheads="1"/>
          </p:cNvSpPr>
          <p:nvPr/>
        </p:nvSpPr>
        <p:spPr bwMode="auto">
          <a:xfrm>
            <a:off x="2028825" y="3829050"/>
            <a:ext cx="1108075" cy="285750"/>
          </a:xfrm>
          <a:prstGeom prst="roundRect">
            <a:avLst>
              <a:gd name="adj" fmla="val 556"/>
            </a:avLst>
          </a:prstGeom>
          <a:solidFill>
            <a:srgbClr val="B3B3B3"/>
          </a:solidFill>
          <a:ln w="9360">
            <a:solidFill>
              <a:srgbClr val="000000"/>
            </a:solidFill>
            <a:miter lim="800000"/>
            <a:headEnd/>
            <a:tailEnd/>
          </a:ln>
        </p:spPr>
        <p:txBody>
          <a:bodyPr wrap="none" anchor="ctr"/>
          <a:lstStyle/>
          <a:p>
            <a:endParaRPr lang="tr-TR"/>
          </a:p>
        </p:txBody>
      </p:sp>
      <p:sp>
        <p:nvSpPr>
          <p:cNvPr id="11316" name="AutoShape 61"/>
          <p:cNvSpPr>
            <a:spLocks noChangeArrowheads="1"/>
          </p:cNvSpPr>
          <p:nvPr/>
        </p:nvSpPr>
        <p:spPr bwMode="auto">
          <a:xfrm>
            <a:off x="2028825" y="5159375"/>
            <a:ext cx="1108075" cy="252413"/>
          </a:xfrm>
          <a:prstGeom prst="roundRect">
            <a:avLst>
              <a:gd name="adj" fmla="val 630"/>
            </a:avLst>
          </a:prstGeom>
          <a:solidFill>
            <a:srgbClr val="B3B3B3"/>
          </a:solidFill>
          <a:ln w="9360">
            <a:solidFill>
              <a:srgbClr val="000000"/>
            </a:solidFill>
            <a:miter lim="800000"/>
            <a:headEnd/>
            <a:tailEnd/>
          </a:ln>
        </p:spPr>
        <p:txBody>
          <a:bodyPr wrap="none" anchor="ctr"/>
          <a:lstStyle/>
          <a:p>
            <a:endParaRPr lang="tr-TR"/>
          </a:p>
        </p:txBody>
      </p:sp>
      <p:sp>
        <p:nvSpPr>
          <p:cNvPr id="11317" name="AutoShape 62"/>
          <p:cNvSpPr>
            <a:spLocks noChangeArrowheads="1"/>
          </p:cNvSpPr>
          <p:nvPr/>
        </p:nvSpPr>
        <p:spPr bwMode="auto">
          <a:xfrm>
            <a:off x="2028825" y="4902200"/>
            <a:ext cx="1108075" cy="257175"/>
          </a:xfrm>
          <a:prstGeom prst="roundRect">
            <a:avLst>
              <a:gd name="adj" fmla="val 616"/>
            </a:avLst>
          </a:prstGeom>
          <a:solidFill>
            <a:srgbClr val="B3B3B3"/>
          </a:solidFill>
          <a:ln w="9360">
            <a:solidFill>
              <a:srgbClr val="000000"/>
            </a:solidFill>
            <a:miter lim="800000"/>
            <a:headEnd/>
            <a:tailEnd/>
          </a:ln>
        </p:spPr>
        <p:txBody>
          <a:bodyPr wrap="none" anchor="ctr"/>
          <a:lstStyle/>
          <a:p>
            <a:endParaRPr lang="tr-TR"/>
          </a:p>
        </p:txBody>
      </p:sp>
      <p:sp>
        <p:nvSpPr>
          <p:cNvPr id="11318" name="Line 63"/>
          <p:cNvSpPr>
            <a:spLocks noChangeShapeType="1"/>
          </p:cNvSpPr>
          <p:nvPr/>
        </p:nvSpPr>
        <p:spPr bwMode="auto">
          <a:xfrm>
            <a:off x="2590800" y="4114800"/>
            <a:ext cx="1588" cy="968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19" name="AutoShape 64"/>
          <p:cNvSpPr>
            <a:spLocks noChangeArrowheads="1"/>
          </p:cNvSpPr>
          <p:nvPr/>
        </p:nvSpPr>
        <p:spPr bwMode="auto">
          <a:xfrm>
            <a:off x="2028825" y="4356100"/>
            <a:ext cx="1108075" cy="268288"/>
          </a:xfrm>
          <a:prstGeom prst="roundRect">
            <a:avLst>
              <a:gd name="adj" fmla="val 593"/>
            </a:avLst>
          </a:prstGeom>
          <a:solidFill>
            <a:srgbClr val="B3B3B3"/>
          </a:solidFill>
          <a:ln w="9360">
            <a:solidFill>
              <a:srgbClr val="000000"/>
            </a:solidFill>
            <a:miter lim="800000"/>
            <a:headEnd/>
            <a:tailEnd/>
          </a:ln>
        </p:spPr>
        <p:txBody>
          <a:bodyPr wrap="none" anchor="ctr"/>
          <a:lstStyle/>
          <a:p>
            <a:endParaRPr lang="tr-TR"/>
          </a:p>
        </p:txBody>
      </p:sp>
      <p:sp>
        <p:nvSpPr>
          <p:cNvPr id="11320" name="Text Box 65"/>
          <p:cNvSpPr txBox="1">
            <a:spLocks noChangeArrowheads="1"/>
          </p:cNvSpPr>
          <p:nvPr/>
        </p:nvSpPr>
        <p:spPr bwMode="auto">
          <a:xfrm>
            <a:off x="2454275" y="3905250"/>
            <a:ext cx="27305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800">
                <a:solidFill>
                  <a:srgbClr val="000000"/>
                </a:solidFill>
                <a:latin typeface="Arial" charset="0"/>
              </a:rPr>
              <a:t>Stack</a:t>
            </a:r>
          </a:p>
        </p:txBody>
      </p:sp>
      <p:sp>
        <p:nvSpPr>
          <p:cNvPr id="11321" name="Text Box 66"/>
          <p:cNvSpPr txBox="1">
            <a:spLocks noChangeArrowheads="1"/>
          </p:cNvSpPr>
          <p:nvPr/>
        </p:nvSpPr>
        <p:spPr bwMode="auto">
          <a:xfrm>
            <a:off x="2459038" y="4430713"/>
            <a:ext cx="268287"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800">
                <a:solidFill>
                  <a:srgbClr val="000000"/>
                </a:solidFill>
                <a:latin typeface="Arial" charset="0"/>
              </a:rPr>
              <a:t>Heap</a:t>
            </a:r>
          </a:p>
        </p:txBody>
      </p:sp>
      <p:sp>
        <p:nvSpPr>
          <p:cNvPr id="11322" name="Text Box 67"/>
          <p:cNvSpPr txBox="1">
            <a:spLocks noChangeArrowheads="1"/>
          </p:cNvSpPr>
          <p:nvPr/>
        </p:nvSpPr>
        <p:spPr bwMode="auto">
          <a:xfrm>
            <a:off x="2217738" y="4908550"/>
            <a:ext cx="750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800">
                <a:solidFill>
                  <a:srgbClr val="000000"/>
                </a:solidFill>
                <a:latin typeface="Arial" charset="0"/>
              </a:rPr>
              <a:t>Initialized vars</a:t>
            </a:r>
          </a:p>
          <a:p>
            <a:pPr algn="ctr">
              <a:lnSpc>
                <a:spcPct val="94000"/>
              </a:lnSpc>
            </a:pPr>
            <a:r>
              <a:rPr lang="en-GB" sz="800">
                <a:solidFill>
                  <a:srgbClr val="000000"/>
                </a:solidFill>
                <a:latin typeface="Arial" charset="0"/>
              </a:rPr>
              <a:t>(data segment)</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323" name="Text Box 68"/>
          <p:cNvSpPr txBox="1">
            <a:spLocks noChangeArrowheads="1"/>
          </p:cNvSpPr>
          <p:nvPr/>
        </p:nvSpPr>
        <p:spPr bwMode="auto">
          <a:xfrm>
            <a:off x="2251075" y="5170488"/>
            <a:ext cx="7254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800">
                <a:solidFill>
                  <a:srgbClr val="000000"/>
                </a:solidFill>
                <a:latin typeface="Arial" charset="0"/>
              </a:rPr>
              <a:t>Code</a:t>
            </a:r>
          </a:p>
          <a:p>
            <a:pPr algn="ctr">
              <a:lnSpc>
                <a:spcPct val="94000"/>
              </a:lnSpc>
            </a:pPr>
            <a:r>
              <a:rPr lang="en-GB" sz="800">
                <a:solidFill>
                  <a:srgbClr val="000000"/>
                </a:solidFill>
                <a:latin typeface="Arial" charset="0"/>
              </a:rPr>
              <a:t>(text segment)</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324" name="AutoShape 69"/>
          <p:cNvSpPr>
            <a:spLocks noChangeArrowheads="1"/>
          </p:cNvSpPr>
          <p:nvPr/>
        </p:nvSpPr>
        <p:spPr bwMode="auto">
          <a:xfrm>
            <a:off x="2028825" y="4618038"/>
            <a:ext cx="1108075" cy="284162"/>
          </a:xfrm>
          <a:prstGeom prst="roundRect">
            <a:avLst>
              <a:gd name="adj" fmla="val 560"/>
            </a:avLst>
          </a:prstGeom>
          <a:solidFill>
            <a:srgbClr val="B3B3B3"/>
          </a:solidFill>
          <a:ln w="9360">
            <a:solidFill>
              <a:srgbClr val="993333"/>
            </a:solidFill>
            <a:miter lim="800000"/>
            <a:headEnd/>
            <a:tailEnd/>
          </a:ln>
        </p:spPr>
        <p:txBody>
          <a:bodyPr wrap="none" anchor="ctr"/>
          <a:lstStyle/>
          <a:p>
            <a:endParaRPr lang="tr-TR"/>
          </a:p>
        </p:txBody>
      </p:sp>
      <p:sp>
        <p:nvSpPr>
          <p:cNvPr id="11325" name="Text Box 70"/>
          <p:cNvSpPr txBox="1">
            <a:spLocks noChangeArrowheads="1"/>
          </p:cNvSpPr>
          <p:nvPr/>
        </p:nvSpPr>
        <p:spPr bwMode="auto">
          <a:xfrm>
            <a:off x="2165350" y="4646613"/>
            <a:ext cx="882650" cy="260350"/>
          </a:xfrm>
          <a:prstGeom prst="rect">
            <a:avLst/>
          </a:pr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800">
                <a:solidFill>
                  <a:srgbClr val="000000"/>
                </a:solidFill>
                <a:latin typeface="Arial" charset="0"/>
              </a:rPr>
              <a:t>Uninitialized vars</a:t>
            </a:r>
          </a:p>
          <a:p>
            <a:pPr algn="ctr">
              <a:lnSpc>
                <a:spcPct val="94000"/>
              </a:lnSpc>
            </a:pPr>
            <a:r>
              <a:rPr lang="en-GB" sz="800">
                <a:solidFill>
                  <a:srgbClr val="000000"/>
                </a:solidFill>
                <a:latin typeface="Arial" charset="0"/>
              </a:rPr>
              <a:t>(BSS segment)</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326" name="AutoShape 71"/>
          <p:cNvSpPr>
            <a:spLocks noChangeArrowheads="1"/>
          </p:cNvSpPr>
          <p:nvPr/>
        </p:nvSpPr>
        <p:spPr bwMode="auto">
          <a:xfrm>
            <a:off x="2028825" y="3492500"/>
            <a:ext cx="1108075" cy="338138"/>
          </a:xfrm>
          <a:prstGeom prst="roundRect">
            <a:avLst>
              <a:gd name="adj" fmla="val 468"/>
            </a:avLst>
          </a:prstGeom>
          <a:solidFill>
            <a:srgbClr val="B3B3B3"/>
          </a:solidFill>
          <a:ln w="9360">
            <a:solidFill>
              <a:srgbClr val="000000"/>
            </a:solidFill>
            <a:miter lim="800000"/>
            <a:headEnd/>
            <a:tailEnd/>
          </a:ln>
        </p:spPr>
        <p:txBody>
          <a:bodyPr wrap="none" anchor="ctr"/>
          <a:lstStyle/>
          <a:p>
            <a:endParaRPr lang="tr-TR"/>
          </a:p>
        </p:txBody>
      </p:sp>
      <p:sp>
        <p:nvSpPr>
          <p:cNvPr id="11327" name="Text Box 72"/>
          <p:cNvSpPr txBox="1">
            <a:spLocks noChangeArrowheads="1"/>
          </p:cNvSpPr>
          <p:nvPr/>
        </p:nvSpPr>
        <p:spPr bwMode="auto">
          <a:xfrm>
            <a:off x="2174875" y="3609975"/>
            <a:ext cx="8890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800">
                <a:solidFill>
                  <a:srgbClr val="000000"/>
                </a:solidFill>
                <a:latin typeface="Arial" charset="0"/>
              </a:rPr>
              <a:t>(Reserved for OS)</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328" name="Line 73"/>
          <p:cNvSpPr>
            <a:spLocks noChangeShapeType="1"/>
          </p:cNvSpPr>
          <p:nvPr/>
        </p:nvSpPr>
        <p:spPr bwMode="auto">
          <a:xfrm flipV="1">
            <a:off x="1019175" y="5332413"/>
            <a:ext cx="1588" cy="15716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29" name="AutoShape 74"/>
          <p:cNvSpPr>
            <a:spLocks noChangeArrowheads="1"/>
          </p:cNvSpPr>
          <p:nvPr/>
        </p:nvSpPr>
        <p:spPr bwMode="auto">
          <a:xfrm>
            <a:off x="457200" y="4579938"/>
            <a:ext cx="1108075" cy="1919287"/>
          </a:xfrm>
          <a:prstGeom prst="roundRect">
            <a:avLst>
              <a:gd name="adj" fmla="val 139"/>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1330" name="AutoShape 75"/>
          <p:cNvSpPr>
            <a:spLocks noChangeArrowheads="1"/>
          </p:cNvSpPr>
          <p:nvPr/>
        </p:nvSpPr>
        <p:spPr bwMode="auto">
          <a:xfrm>
            <a:off x="457200" y="4918075"/>
            <a:ext cx="1108075" cy="285750"/>
          </a:xfrm>
          <a:prstGeom prst="roundRect">
            <a:avLst>
              <a:gd name="adj" fmla="val 556"/>
            </a:avLst>
          </a:prstGeom>
          <a:solidFill>
            <a:srgbClr val="CCCCFF"/>
          </a:solidFill>
          <a:ln w="9360">
            <a:solidFill>
              <a:srgbClr val="000000"/>
            </a:solidFill>
            <a:miter lim="800000"/>
            <a:headEnd/>
            <a:tailEnd/>
          </a:ln>
        </p:spPr>
        <p:txBody>
          <a:bodyPr wrap="none" anchor="ctr"/>
          <a:lstStyle/>
          <a:p>
            <a:endParaRPr lang="tr-TR"/>
          </a:p>
        </p:txBody>
      </p:sp>
      <p:sp>
        <p:nvSpPr>
          <p:cNvPr id="11331" name="AutoShape 76"/>
          <p:cNvSpPr>
            <a:spLocks noChangeArrowheads="1"/>
          </p:cNvSpPr>
          <p:nvPr/>
        </p:nvSpPr>
        <p:spPr bwMode="auto">
          <a:xfrm>
            <a:off x="457200" y="6248400"/>
            <a:ext cx="1108075" cy="252413"/>
          </a:xfrm>
          <a:prstGeom prst="roundRect">
            <a:avLst>
              <a:gd name="adj" fmla="val 630"/>
            </a:avLst>
          </a:prstGeom>
          <a:solidFill>
            <a:srgbClr val="CCCCFF"/>
          </a:solidFill>
          <a:ln w="9360">
            <a:solidFill>
              <a:srgbClr val="000000"/>
            </a:solidFill>
            <a:miter lim="800000"/>
            <a:headEnd/>
            <a:tailEnd/>
          </a:ln>
        </p:spPr>
        <p:txBody>
          <a:bodyPr wrap="none" anchor="ctr"/>
          <a:lstStyle/>
          <a:p>
            <a:endParaRPr lang="tr-TR"/>
          </a:p>
        </p:txBody>
      </p:sp>
      <p:sp>
        <p:nvSpPr>
          <p:cNvPr id="11332" name="AutoShape 77"/>
          <p:cNvSpPr>
            <a:spLocks noChangeArrowheads="1"/>
          </p:cNvSpPr>
          <p:nvPr/>
        </p:nvSpPr>
        <p:spPr bwMode="auto">
          <a:xfrm>
            <a:off x="457200" y="5989638"/>
            <a:ext cx="1108075" cy="257175"/>
          </a:xfrm>
          <a:prstGeom prst="roundRect">
            <a:avLst>
              <a:gd name="adj" fmla="val 616"/>
            </a:avLst>
          </a:prstGeom>
          <a:solidFill>
            <a:srgbClr val="CCCCFF"/>
          </a:solidFill>
          <a:ln w="9360">
            <a:solidFill>
              <a:srgbClr val="000000"/>
            </a:solidFill>
            <a:miter lim="800000"/>
            <a:headEnd/>
            <a:tailEnd/>
          </a:ln>
        </p:spPr>
        <p:txBody>
          <a:bodyPr wrap="none" anchor="ctr"/>
          <a:lstStyle/>
          <a:p>
            <a:endParaRPr lang="tr-TR"/>
          </a:p>
        </p:txBody>
      </p:sp>
      <p:sp>
        <p:nvSpPr>
          <p:cNvPr id="11333" name="Line 78"/>
          <p:cNvSpPr>
            <a:spLocks noChangeShapeType="1"/>
          </p:cNvSpPr>
          <p:nvPr/>
        </p:nvSpPr>
        <p:spPr bwMode="auto">
          <a:xfrm>
            <a:off x="1019175" y="5202238"/>
            <a:ext cx="1588" cy="968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34" name="AutoShape 79"/>
          <p:cNvSpPr>
            <a:spLocks noChangeArrowheads="1"/>
          </p:cNvSpPr>
          <p:nvPr/>
        </p:nvSpPr>
        <p:spPr bwMode="auto">
          <a:xfrm>
            <a:off x="457200" y="5443538"/>
            <a:ext cx="1108075" cy="268287"/>
          </a:xfrm>
          <a:prstGeom prst="roundRect">
            <a:avLst>
              <a:gd name="adj" fmla="val 593"/>
            </a:avLst>
          </a:prstGeom>
          <a:solidFill>
            <a:srgbClr val="CCCCFF"/>
          </a:solidFill>
          <a:ln w="9360">
            <a:solidFill>
              <a:srgbClr val="000000"/>
            </a:solidFill>
            <a:miter lim="800000"/>
            <a:headEnd/>
            <a:tailEnd/>
          </a:ln>
        </p:spPr>
        <p:txBody>
          <a:bodyPr wrap="none" anchor="ctr"/>
          <a:lstStyle/>
          <a:p>
            <a:endParaRPr lang="tr-TR"/>
          </a:p>
        </p:txBody>
      </p:sp>
      <p:sp>
        <p:nvSpPr>
          <p:cNvPr id="11335" name="Text Box 80"/>
          <p:cNvSpPr txBox="1">
            <a:spLocks noChangeArrowheads="1"/>
          </p:cNvSpPr>
          <p:nvPr/>
        </p:nvSpPr>
        <p:spPr bwMode="auto">
          <a:xfrm>
            <a:off x="882650" y="4992688"/>
            <a:ext cx="27305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800">
                <a:solidFill>
                  <a:srgbClr val="000000"/>
                </a:solidFill>
                <a:latin typeface="Arial" charset="0"/>
              </a:rPr>
              <a:t>Stack</a:t>
            </a:r>
          </a:p>
        </p:txBody>
      </p:sp>
      <p:sp>
        <p:nvSpPr>
          <p:cNvPr id="11336" name="Text Box 81"/>
          <p:cNvSpPr txBox="1">
            <a:spLocks noChangeArrowheads="1"/>
          </p:cNvSpPr>
          <p:nvPr/>
        </p:nvSpPr>
        <p:spPr bwMode="auto">
          <a:xfrm>
            <a:off x="889000" y="5518150"/>
            <a:ext cx="268288"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800">
                <a:solidFill>
                  <a:srgbClr val="000000"/>
                </a:solidFill>
                <a:latin typeface="Arial" charset="0"/>
              </a:rPr>
              <a:t>Heap</a:t>
            </a:r>
          </a:p>
        </p:txBody>
      </p:sp>
      <p:sp>
        <p:nvSpPr>
          <p:cNvPr id="11337" name="Text Box 82"/>
          <p:cNvSpPr txBox="1">
            <a:spLocks noChangeArrowheads="1"/>
          </p:cNvSpPr>
          <p:nvPr/>
        </p:nvSpPr>
        <p:spPr bwMode="auto">
          <a:xfrm>
            <a:off x="646113" y="5997575"/>
            <a:ext cx="750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800">
                <a:solidFill>
                  <a:srgbClr val="000000"/>
                </a:solidFill>
                <a:latin typeface="Arial" charset="0"/>
              </a:rPr>
              <a:t>Initialized vars</a:t>
            </a:r>
          </a:p>
          <a:p>
            <a:pPr algn="ctr">
              <a:lnSpc>
                <a:spcPct val="94000"/>
              </a:lnSpc>
            </a:pPr>
            <a:r>
              <a:rPr lang="en-GB" sz="800">
                <a:solidFill>
                  <a:srgbClr val="000000"/>
                </a:solidFill>
                <a:latin typeface="Arial" charset="0"/>
              </a:rPr>
              <a:t>(data segment)</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338" name="Text Box 83"/>
          <p:cNvSpPr txBox="1">
            <a:spLocks noChangeArrowheads="1"/>
          </p:cNvSpPr>
          <p:nvPr/>
        </p:nvSpPr>
        <p:spPr bwMode="auto">
          <a:xfrm>
            <a:off x="679450" y="6259513"/>
            <a:ext cx="7254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800">
                <a:solidFill>
                  <a:srgbClr val="000000"/>
                </a:solidFill>
                <a:latin typeface="Arial" charset="0"/>
              </a:rPr>
              <a:t>Code</a:t>
            </a:r>
          </a:p>
          <a:p>
            <a:pPr algn="ctr">
              <a:lnSpc>
                <a:spcPct val="94000"/>
              </a:lnSpc>
            </a:pPr>
            <a:r>
              <a:rPr lang="en-GB" sz="800">
                <a:solidFill>
                  <a:srgbClr val="000000"/>
                </a:solidFill>
                <a:latin typeface="Arial" charset="0"/>
              </a:rPr>
              <a:t>(text segment)</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339" name="AutoShape 84"/>
          <p:cNvSpPr>
            <a:spLocks noChangeArrowheads="1"/>
          </p:cNvSpPr>
          <p:nvPr/>
        </p:nvSpPr>
        <p:spPr bwMode="auto">
          <a:xfrm>
            <a:off x="457200" y="5705475"/>
            <a:ext cx="1108075" cy="284163"/>
          </a:xfrm>
          <a:prstGeom prst="roundRect">
            <a:avLst>
              <a:gd name="adj" fmla="val 560"/>
            </a:avLst>
          </a:prstGeom>
          <a:solidFill>
            <a:srgbClr val="CCCCFF"/>
          </a:solidFill>
          <a:ln w="9360">
            <a:solidFill>
              <a:srgbClr val="993333"/>
            </a:solidFill>
            <a:miter lim="800000"/>
            <a:headEnd/>
            <a:tailEnd/>
          </a:ln>
        </p:spPr>
        <p:txBody>
          <a:bodyPr wrap="none" anchor="ctr"/>
          <a:lstStyle/>
          <a:p>
            <a:endParaRPr lang="tr-TR"/>
          </a:p>
        </p:txBody>
      </p:sp>
      <p:sp>
        <p:nvSpPr>
          <p:cNvPr id="11340" name="Text Box 85"/>
          <p:cNvSpPr txBox="1">
            <a:spLocks noChangeArrowheads="1"/>
          </p:cNvSpPr>
          <p:nvPr/>
        </p:nvSpPr>
        <p:spPr bwMode="auto">
          <a:xfrm>
            <a:off x="593725" y="5735638"/>
            <a:ext cx="882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800">
                <a:solidFill>
                  <a:srgbClr val="000000"/>
                </a:solidFill>
                <a:latin typeface="Arial" charset="0"/>
              </a:rPr>
              <a:t>Uninitialized vars</a:t>
            </a:r>
          </a:p>
          <a:p>
            <a:pPr algn="ctr">
              <a:lnSpc>
                <a:spcPct val="94000"/>
              </a:lnSpc>
            </a:pPr>
            <a:r>
              <a:rPr lang="en-GB" sz="800">
                <a:solidFill>
                  <a:srgbClr val="000000"/>
                </a:solidFill>
                <a:latin typeface="Arial" charset="0"/>
              </a:rPr>
              <a:t>(BSS segment)</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341" name="AutoShape 86"/>
          <p:cNvSpPr>
            <a:spLocks noChangeArrowheads="1"/>
          </p:cNvSpPr>
          <p:nvPr/>
        </p:nvSpPr>
        <p:spPr bwMode="auto">
          <a:xfrm>
            <a:off x="457200" y="4579938"/>
            <a:ext cx="1108075" cy="338137"/>
          </a:xfrm>
          <a:prstGeom prst="roundRect">
            <a:avLst>
              <a:gd name="adj" fmla="val 468"/>
            </a:avLst>
          </a:prstGeom>
          <a:solidFill>
            <a:srgbClr val="CCCCFF"/>
          </a:solidFill>
          <a:ln w="9360">
            <a:solidFill>
              <a:srgbClr val="000000"/>
            </a:solidFill>
            <a:miter lim="800000"/>
            <a:headEnd/>
            <a:tailEnd/>
          </a:ln>
        </p:spPr>
        <p:txBody>
          <a:bodyPr wrap="none" anchor="ctr"/>
          <a:lstStyle/>
          <a:p>
            <a:endParaRPr lang="tr-TR"/>
          </a:p>
        </p:txBody>
      </p:sp>
      <p:sp>
        <p:nvSpPr>
          <p:cNvPr id="11342" name="Text Box 87"/>
          <p:cNvSpPr txBox="1">
            <a:spLocks noChangeArrowheads="1"/>
          </p:cNvSpPr>
          <p:nvPr/>
        </p:nvSpPr>
        <p:spPr bwMode="auto">
          <a:xfrm>
            <a:off x="604838" y="4697413"/>
            <a:ext cx="889000"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800">
                <a:solidFill>
                  <a:srgbClr val="000000"/>
                </a:solidFill>
                <a:latin typeface="Arial" charset="0"/>
              </a:rPr>
              <a:t>(Reserved for OS)</a:t>
            </a:r>
            <a:r>
              <a:rPr lang="ar-sa" sz="800">
                <a:solidFill>
                  <a:srgbClr val="000000"/>
                </a:solidFill>
                <a:latin typeface="Arial" charset="0"/>
                <a:cs typeface="Arial" charset="0"/>
              </a:rPr>
              <a:t>‏</a:t>
            </a:r>
            <a:endParaRPr lang="en-GB" sz="800">
              <a:solidFill>
                <a:srgbClr val="000000"/>
              </a:solidFill>
              <a:latin typeface="Arial" charset="0"/>
              <a:cs typeface="Arial" charset="0"/>
            </a:endParaRPr>
          </a:p>
        </p:txBody>
      </p:sp>
      <p:sp>
        <p:nvSpPr>
          <p:cNvPr id="11343" name="AutoShape 88"/>
          <p:cNvSpPr>
            <a:spLocks noChangeArrowheads="1"/>
          </p:cNvSpPr>
          <p:nvPr/>
        </p:nvSpPr>
        <p:spPr bwMode="auto">
          <a:xfrm>
            <a:off x="2028825" y="4102100"/>
            <a:ext cx="1108075" cy="254000"/>
          </a:xfrm>
          <a:prstGeom prst="roundRect">
            <a:avLst>
              <a:gd name="adj" fmla="val 625"/>
            </a:avLst>
          </a:prstGeom>
          <a:solidFill>
            <a:srgbClr val="FFFFFF"/>
          </a:solidFill>
          <a:ln w="9360">
            <a:solidFill>
              <a:srgbClr val="000000"/>
            </a:solidFill>
            <a:miter lim="800000"/>
            <a:headEnd/>
            <a:tailEnd/>
          </a:ln>
        </p:spPr>
        <p:txBody>
          <a:bodyPr wrap="none" anchor="ctr"/>
          <a:lstStyle/>
          <a:p>
            <a:endParaRPr lang="tr-TR"/>
          </a:p>
        </p:txBody>
      </p:sp>
      <p:sp>
        <p:nvSpPr>
          <p:cNvPr id="11344" name="AutoShape 89"/>
          <p:cNvSpPr>
            <a:spLocks noChangeArrowheads="1"/>
          </p:cNvSpPr>
          <p:nvPr/>
        </p:nvSpPr>
        <p:spPr bwMode="auto">
          <a:xfrm>
            <a:off x="457200" y="5202238"/>
            <a:ext cx="1108075" cy="254000"/>
          </a:xfrm>
          <a:prstGeom prst="roundRect">
            <a:avLst>
              <a:gd name="adj" fmla="val 625"/>
            </a:avLst>
          </a:prstGeom>
          <a:solidFill>
            <a:srgbClr val="FFFFFF"/>
          </a:solidFill>
          <a:ln w="9360">
            <a:solidFill>
              <a:srgbClr val="000000"/>
            </a:solidFill>
            <a:miter lim="800000"/>
            <a:headEnd/>
            <a:tailEnd/>
          </a:ln>
        </p:spPr>
        <p:txBody>
          <a:bodyPr wrap="none" anchor="ctr"/>
          <a:lstStyle/>
          <a:p>
            <a:endParaRPr lang="tr-TR"/>
          </a:p>
        </p:txBody>
      </p:sp>
      <p:sp>
        <p:nvSpPr>
          <p:cNvPr id="11345" name="AutoShape 90"/>
          <p:cNvSpPr>
            <a:spLocks noChangeArrowheads="1"/>
          </p:cNvSpPr>
          <p:nvPr/>
        </p:nvSpPr>
        <p:spPr bwMode="auto">
          <a:xfrm>
            <a:off x="606425" y="3124200"/>
            <a:ext cx="1108075" cy="254000"/>
          </a:xfrm>
          <a:prstGeom prst="roundRect">
            <a:avLst>
              <a:gd name="adj" fmla="val 625"/>
            </a:avLst>
          </a:prstGeom>
          <a:solidFill>
            <a:srgbClr val="FFFFFF"/>
          </a:solidFill>
          <a:ln w="9360">
            <a:solidFill>
              <a:srgbClr val="000000"/>
            </a:solidFill>
            <a:miter lim="800000"/>
            <a:headEnd/>
            <a:tailEnd/>
          </a:ln>
        </p:spPr>
        <p:txBody>
          <a:bodyPr wrap="none" anchor="ctr"/>
          <a:lstStyle/>
          <a:p>
            <a:endParaRPr lang="tr-TR"/>
          </a:p>
        </p:txBody>
      </p:sp>
      <p:sp>
        <p:nvSpPr>
          <p:cNvPr id="11346" name="Line 91"/>
          <p:cNvSpPr>
            <a:spLocks noChangeShapeType="1"/>
          </p:cNvSpPr>
          <p:nvPr/>
        </p:nvSpPr>
        <p:spPr bwMode="auto">
          <a:xfrm>
            <a:off x="5980113" y="4730750"/>
            <a:ext cx="1368425" cy="3810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47" name="Line 92"/>
          <p:cNvSpPr>
            <a:spLocks noChangeShapeType="1"/>
          </p:cNvSpPr>
          <p:nvPr/>
        </p:nvSpPr>
        <p:spPr bwMode="auto">
          <a:xfrm>
            <a:off x="5992813" y="4681538"/>
            <a:ext cx="1387475" cy="1270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48" name="Line 93"/>
          <p:cNvSpPr>
            <a:spLocks noChangeShapeType="1"/>
          </p:cNvSpPr>
          <p:nvPr/>
        </p:nvSpPr>
        <p:spPr bwMode="auto">
          <a:xfrm>
            <a:off x="5924550" y="4840288"/>
            <a:ext cx="1447800" cy="127476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49" name="Line 94"/>
          <p:cNvSpPr>
            <a:spLocks noChangeShapeType="1"/>
          </p:cNvSpPr>
          <p:nvPr/>
        </p:nvSpPr>
        <p:spPr bwMode="auto">
          <a:xfrm>
            <a:off x="5838825" y="4852988"/>
            <a:ext cx="1546225" cy="16081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50" name="Line 95"/>
          <p:cNvSpPr>
            <a:spLocks noChangeShapeType="1"/>
          </p:cNvSpPr>
          <p:nvPr/>
        </p:nvSpPr>
        <p:spPr bwMode="auto">
          <a:xfrm>
            <a:off x="5980113" y="4627563"/>
            <a:ext cx="1381125" cy="269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51" name="Line 96"/>
          <p:cNvSpPr>
            <a:spLocks noChangeShapeType="1"/>
          </p:cNvSpPr>
          <p:nvPr/>
        </p:nvSpPr>
        <p:spPr bwMode="auto">
          <a:xfrm flipV="1">
            <a:off x="5992813" y="3790950"/>
            <a:ext cx="1355725" cy="6175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52" name="Text Box 97"/>
          <p:cNvSpPr txBox="1">
            <a:spLocks noChangeArrowheads="1"/>
          </p:cNvSpPr>
          <p:nvPr/>
        </p:nvSpPr>
        <p:spPr bwMode="auto">
          <a:xfrm>
            <a:off x="1946275" y="2725738"/>
            <a:ext cx="27416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a:solidFill>
                  <a:srgbClr val="99284C"/>
                </a:solidFill>
                <a:latin typeface="Luxi Sans" charset="0"/>
              </a:rPr>
              <a:t>Lots of separate processes</a:t>
            </a:r>
          </a:p>
        </p:txBody>
      </p:sp>
    </p:spTree>
    <p:extLst>
      <p:ext uri="{BB962C8B-B14F-4D97-AF65-F5344CB8AC3E}">
        <p14:creationId xmlns:p14="http://schemas.microsoft.com/office/powerpoint/2010/main" val="20801746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as a tool for sharing</a:t>
            </a:r>
          </a:p>
        </p:txBody>
      </p:sp>
      <p:sp>
        <p:nvSpPr>
          <p:cNvPr id="4" name="Rectangle 379"/>
          <p:cNvSpPr>
            <a:spLocks noChangeArrowheads="1"/>
          </p:cNvSpPr>
          <p:nvPr/>
        </p:nvSpPr>
        <p:spPr bwMode="auto">
          <a:xfrm>
            <a:off x="2355850" y="5526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 name="Rectangle 382"/>
          <p:cNvSpPr>
            <a:spLocks noChangeArrowheads="1"/>
          </p:cNvSpPr>
          <p:nvPr/>
        </p:nvSpPr>
        <p:spPr bwMode="auto">
          <a:xfrm>
            <a:off x="2355850" y="2707372"/>
            <a:ext cx="381000" cy="2057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7" name="Text Box 383"/>
          <p:cNvSpPr txBox="1">
            <a:spLocks noChangeArrowheads="1"/>
          </p:cNvSpPr>
          <p:nvPr/>
        </p:nvSpPr>
        <p:spPr bwMode="auto">
          <a:xfrm>
            <a:off x="2103438" y="2065119"/>
            <a:ext cx="952905"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a:t>Physical</a:t>
            </a:r>
          </a:p>
          <a:p>
            <a:pPr algn="ctr"/>
            <a:r>
              <a:rPr lang="en-US" sz="1800"/>
              <a:t>memory</a:t>
            </a:r>
          </a:p>
        </p:txBody>
      </p:sp>
      <p:sp>
        <p:nvSpPr>
          <p:cNvPr id="8" name="Rectangle 385"/>
          <p:cNvSpPr>
            <a:spLocks noChangeArrowheads="1"/>
          </p:cNvSpPr>
          <p:nvPr/>
        </p:nvSpPr>
        <p:spPr bwMode="auto">
          <a:xfrm>
            <a:off x="6794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Rectangle 386"/>
          <p:cNvSpPr>
            <a:spLocks noChangeArrowheads="1"/>
          </p:cNvSpPr>
          <p:nvPr/>
        </p:nvSpPr>
        <p:spPr bwMode="auto">
          <a:xfrm>
            <a:off x="4032250" y="2707372"/>
            <a:ext cx="381000" cy="33528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 name="Rectangle 388"/>
          <p:cNvSpPr>
            <a:spLocks noChangeArrowheads="1"/>
          </p:cNvSpPr>
          <p:nvPr/>
        </p:nvSpPr>
        <p:spPr bwMode="auto">
          <a:xfrm>
            <a:off x="2355850" y="28597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1" name="Rectangle 389"/>
          <p:cNvSpPr>
            <a:spLocks noChangeArrowheads="1"/>
          </p:cNvSpPr>
          <p:nvPr/>
        </p:nvSpPr>
        <p:spPr bwMode="auto">
          <a:xfrm>
            <a:off x="679450" y="33169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2" name="Rectangle 390"/>
          <p:cNvSpPr>
            <a:spLocks noChangeArrowheads="1"/>
          </p:cNvSpPr>
          <p:nvPr/>
        </p:nvSpPr>
        <p:spPr bwMode="auto">
          <a:xfrm>
            <a:off x="4032250" y="3774172"/>
            <a:ext cx="381000" cy="5334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3" name="Line 391"/>
          <p:cNvSpPr>
            <a:spLocks noChangeShapeType="1"/>
          </p:cNvSpPr>
          <p:nvPr/>
        </p:nvSpPr>
        <p:spPr bwMode="auto">
          <a:xfrm flipH="1" flipV="1">
            <a:off x="1060450" y="33169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4" name="Line 392"/>
          <p:cNvSpPr>
            <a:spLocks noChangeShapeType="1"/>
          </p:cNvSpPr>
          <p:nvPr/>
        </p:nvSpPr>
        <p:spPr bwMode="auto">
          <a:xfrm flipH="1" flipV="1">
            <a:off x="1060450" y="3850372"/>
            <a:ext cx="1295400" cy="22098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5" name="Line 393"/>
          <p:cNvSpPr>
            <a:spLocks noChangeShapeType="1"/>
          </p:cNvSpPr>
          <p:nvPr/>
        </p:nvSpPr>
        <p:spPr bwMode="auto">
          <a:xfrm flipV="1">
            <a:off x="2736850" y="37741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6" name="Line 394"/>
          <p:cNvSpPr>
            <a:spLocks noChangeShapeType="1"/>
          </p:cNvSpPr>
          <p:nvPr/>
        </p:nvSpPr>
        <p:spPr bwMode="auto">
          <a:xfrm flipV="1">
            <a:off x="2736850" y="4307572"/>
            <a:ext cx="1295400" cy="17526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7" name="Line 396"/>
          <p:cNvSpPr>
            <a:spLocks noChangeShapeType="1"/>
          </p:cNvSpPr>
          <p:nvPr/>
        </p:nvSpPr>
        <p:spPr bwMode="auto">
          <a:xfrm flipV="1">
            <a:off x="1060450" y="28597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8" name="Line 397"/>
          <p:cNvSpPr>
            <a:spLocks noChangeShapeType="1"/>
          </p:cNvSpPr>
          <p:nvPr/>
        </p:nvSpPr>
        <p:spPr bwMode="auto">
          <a:xfrm flipV="1">
            <a:off x="1060450" y="3393172"/>
            <a:ext cx="1295400" cy="4572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19" name="Line 398"/>
          <p:cNvSpPr>
            <a:spLocks noChangeShapeType="1"/>
          </p:cNvSpPr>
          <p:nvPr/>
        </p:nvSpPr>
        <p:spPr bwMode="auto">
          <a:xfrm flipH="1" flipV="1">
            <a:off x="2736850" y="28597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0" name="Line 399"/>
          <p:cNvSpPr>
            <a:spLocks noChangeShapeType="1"/>
          </p:cNvSpPr>
          <p:nvPr/>
        </p:nvSpPr>
        <p:spPr bwMode="auto">
          <a:xfrm flipH="1" flipV="1">
            <a:off x="2736850" y="3393172"/>
            <a:ext cx="1295400" cy="914400"/>
          </a:xfrm>
          <a:prstGeom prst="line">
            <a:avLst/>
          </a:prstGeom>
          <a:noFill/>
          <a:ln w="12700">
            <a:solidFill>
              <a:schemeClr val="tx1"/>
            </a:solidFill>
            <a:prstDash val="dash"/>
            <a:round/>
            <a:headEnd/>
            <a:tailEnd/>
          </a:ln>
          <a:effectLst/>
        </p:spPr>
        <p:txBody>
          <a:bodyPr wrap="none" anchor="ctr">
            <a:prstTxWarp prst="textNoShape">
              <a:avLst/>
            </a:prstTxWarp>
          </a:bodyPr>
          <a:lstStyle/>
          <a:p>
            <a:endParaRPr lang="en-US"/>
          </a:p>
        </p:txBody>
      </p:sp>
      <p:sp>
        <p:nvSpPr>
          <p:cNvPr id="21" name="Text Box 400"/>
          <p:cNvSpPr txBox="1">
            <a:spLocks noChangeArrowheads="1"/>
          </p:cNvSpPr>
          <p:nvPr/>
        </p:nvSpPr>
        <p:spPr bwMode="auto">
          <a:xfrm>
            <a:off x="152400" y="2079407"/>
            <a:ext cx="1544012"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Process 1</a:t>
            </a:r>
          </a:p>
          <a:p>
            <a:pPr algn="ctr"/>
            <a:r>
              <a:rPr lang="en-US" sz="1800" dirty="0"/>
              <a:t>virtual memory</a:t>
            </a:r>
          </a:p>
        </p:txBody>
      </p:sp>
      <p:sp>
        <p:nvSpPr>
          <p:cNvPr id="22" name="Text Box 401"/>
          <p:cNvSpPr txBox="1">
            <a:spLocks noChangeArrowheads="1"/>
          </p:cNvSpPr>
          <p:nvPr/>
        </p:nvSpPr>
        <p:spPr bwMode="auto">
          <a:xfrm>
            <a:off x="3505200" y="2065119"/>
            <a:ext cx="1544012"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a:t>Process 2</a:t>
            </a:r>
          </a:p>
          <a:p>
            <a:pPr algn="ctr"/>
            <a:r>
              <a:rPr lang="en-US" sz="1800"/>
              <a:t>virtual memory</a:t>
            </a:r>
          </a:p>
        </p:txBody>
      </p:sp>
      <p:sp>
        <p:nvSpPr>
          <p:cNvPr id="24" name="Content Placeholder 2"/>
          <p:cNvSpPr txBox="1">
            <a:spLocks/>
          </p:cNvSpPr>
          <p:nvPr/>
        </p:nvSpPr>
        <p:spPr bwMode="auto">
          <a:xfrm>
            <a:off x="6248400" y="2097772"/>
            <a:ext cx="2651125" cy="46078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kumimoji="0" lang="en-US" sz="2400" i="0" u="none" strike="noStrike" kern="0" cap="none" spc="0" normalizeH="0" baseline="0" noProof="0" dirty="0" smtClean="0">
                <a:ln>
                  <a:noFill/>
                </a:ln>
                <a:solidFill>
                  <a:schemeClr val="tx1"/>
                </a:solidFill>
                <a:effectLst/>
                <a:uLnTx/>
                <a:uFillTx/>
                <a:latin typeface="Arial"/>
                <a:ea typeface="+mn-ea"/>
                <a:cs typeface="Arial"/>
              </a:rPr>
              <a:t>Process 2 maps the shared object. </a:t>
            </a: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r>
              <a:rPr lang="en-US" sz="2400" kern="0" dirty="0" smtClean="0">
                <a:latin typeface="Arial"/>
                <a:cs typeface="Arial"/>
              </a:rPr>
              <a:t>Notice how the virtual addresses can be different.</a:t>
            </a:r>
            <a:endParaRPr kumimoji="0" lang="en-US" sz="2400" b="1" i="0" u="none" strike="noStrike" kern="0" cap="none" spc="0" normalizeH="0" baseline="0" noProof="0" dirty="0">
              <a:ln>
                <a:noFill/>
              </a:ln>
              <a:solidFill>
                <a:schemeClr val="tx1"/>
              </a:solidFill>
              <a:effectLst/>
              <a:uLnTx/>
              <a:uFillTx/>
              <a:latin typeface="Arial"/>
              <a:ea typeface="+mn-ea"/>
              <a:cs typeface="Arial"/>
            </a:endParaRPr>
          </a:p>
        </p:txBody>
      </p:sp>
      <p:sp>
        <p:nvSpPr>
          <p:cNvPr id="23" name="Text Box 380"/>
          <p:cNvSpPr txBox="1">
            <a:spLocks noChangeArrowheads="1"/>
          </p:cNvSpPr>
          <p:nvPr/>
        </p:nvSpPr>
        <p:spPr bwMode="auto">
          <a:xfrm>
            <a:off x="2174875" y="6059269"/>
            <a:ext cx="826330" cy="646331"/>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t>Shared</a:t>
            </a:r>
          </a:p>
          <a:p>
            <a:pPr algn="ctr"/>
            <a:r>
              <a:rPr lang="en-US" sz="1800" dirty="0"/>
              <a:t>object</a:t>
            </a:r>
          </a:p>
        </p:txBody>
      </p:sp>
    </p:spTree>
    <p:extLst>
      <p:ext uri="{BB962C8B-B14F-4D97-AF65-F5344CB8AC3E}">
        <p14:creationId xmlns:p14="http://schemas.microsoft.com/office/powerpoint/2010/main" val="49589613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latin typeface="Arial" charset="0"/>
                <a:ea typeface="ＭＳ Ｐゴシック" charset="0"/>
                <a:cs typeface="ＭＳ Ｐゴシック" charset="0"/>
              </a:rPr>
              <a:t>Protection + sharing example</a:t>
            </a:r>
            <a:endParaRPr lang="en-US" dirty="0">
              <a:latin typeface="Courier"/>
              <a:ea typeface="ＭＳ Ｐゴシック" charset="0"/>
              <a:cs typeface="Courier"/>
            </a:endParaRPr>
          </a:p>
        </p:txBody>
      </p:sp>
      <p:sp>
        <p:nvSpPr>
          <p:cNvPr id="33795" name="Content Placeholder 2"/>
          <p:cNvSpPr>
            <a:spLocks noGrp="1"/>
          </p:cNvSpPr>
          <p:nvPr>
            <p:ph idx="1"/>
          </p:nvPr>
        </p:nvSpPr>
        <p:spPr>
          <a:xfrm>
            <a:off x="228600" y="949325"/>
            <a:ext cx="8610600" cy="5334000"/>
          </a:xfrm>
        </p:spPr>
        <p:txBody>
          <a:bodyPr/>
          <a:lstStyle/>
          <a:p>
            <a:r>
              <a:rPr lang="en-US" sz="2400" dirty="0">
                <a:latin typeface="Courier"/>
                <a:ea typeface="ＭＳ Ｐゴシック" charset="0"/>
                <a:cs typeface="Courier"/>
              </a:rPr>
              <a:t>fork() </a:t>
            </a:r>
            <a:r>
              <a:rPr lang="en-US" sz="2400" dirty="0" smtClean="0">
                <a:latin typeface="Arial" charset="0"/>
                <a:ea typeface="ＭＳ Ｐゴシック" charset="0"/>
                <a:cs typeface="ＭＳ Ｐゴシック" charset="0"/>
              </a:rPr>
              <a:t>creates </a:t>
            </a:r>
            <a:r>
              <a:rPr lang="en-US" sz="2400" dirty="0">
                <a:latin typeface="Arial" charset="0"/>
                <a:ea typeface="ＭＳ Ｐゴシック" charset="0"/>
                <a:cs typeface="ＭＳ Ｐゴシック" charset="0"/>
              </a:rPr>
              <a:t>exact copy of a </a:t>
            </a:r>
            <a:r>
              <a:rPr lang="en-US" sz="2400" dirty="0" smtClean="0">
                <a:latin typeface="Arial" charset="0"/>
                <a:ea typeface="ＭＳ Ｐゴシック" charset="0"/>
                <a:cs typeface="ＭＳ Ｐゴシック" charset="0"/>
              </a:rPr>
              <a:t>process</a:t>
            </a:r>
          </a:p>
          <a:p>
            <a:pPr lvl="1"/>
            <a:r>
              <a:rPr lang="en-US" sz="2000" dirty="0" smtClean="0">
                <a:latin typeface="Arial" charset="0"/>
                <a:ea typeface="ＭＳ Ｐゴシック" charset="0"/>
                <a:cs typeface="ＭＳ Ｐゴシック" charset="0"/>
              </a:rPr>
              <a:t>Lots more on this next week…</a:t>
            </a:r>
            <a:endParaRPr lang="en-US" sz="2000" dirty="0">
              <a:latin typeface="Arial" charset="0"/>
              <a:ea typeface="ＭＳ Ｐゴシック" charset="0"/>
              <a:cs typeface="ＭＳ Ｐゴシック" charset="0"/>
            </a:endParaRPr>
          </a:p>
          <a:p>
            <a:endParaRPr lang="en-US" sz="2400" dirty="0" smtClean="0">
              <a:latin typeface="Arial" charset="0"/>
              <a:ea typeface="ＭＳ Ｐゴシック" charset="0"/>
              <a:cs typeface="ＭＳ Ｐゴシック" charset="0"/>
            </a:endParaRPr>
          </a:p>
          <a:p>
            <a:r>
              <a:rPr lang="en-US" sz="2400" dirty="0" smtClean="0">
                <a:latin typeface="Arial" charset="0"/>
                <a:ea typeface="ＭＳ Ｐゴシック" charset="0"/>
                <a:cs typeface="ＭＳ Ｐゴシック" charset="0"/>
              </a:rPr>
              <a:t>When </a:t>
            </a:r>
            <a:r>
              <a:rPr lang="en-US" sz="2400" dirty="0">
                <a:latin typeface="Arial" charset="0"/>
                <a:ea typeface="ＭＳ Ｐゴシック" charset="0"/>
                <a:cs typeface="ＭＳ Ｐゴシック" charset="0"/>
              </a:rPr>
              <a:t>we fork a new process, does it make sense to make a copy of all of its memory?</a:t>
            </a:r>
          </a:p>
          <a:p>
            <a:pPr lvl="1"/>
            <a:r>
              <a:rPr lang="en-US" sz="2000" dirty="0">
                <a:latin typeface="Arial" charset="0"/>
                <a:ea typeface="ＭＳ Ｐゴシック" charset="0"/>
              </a:rPr>
              <a:t>Why or why not?</a:t>
            </a:r>
          </a:p>
          <a:p>
            <a:endParaRPr lang="en-US" sz="2400" dirty="0" smtClean="0">
              <a:latin typeface="Arial" charset="0"/>
              <a:ea typeface="ＭＳ Ｐゴシック" charset="0"/>
              <a:cs typeface="ＭＳ Ｐゴシック" charset="0"/>
            </a:endParaRPr>
          </a:p>
          <a:p>
            <a:r>
              <a:rPr lang="en-US" sz="2400" dirty="0" smtClean="0">
                <a:latin typeface="Arial" charset="0"/>
                <a:ea typeface="ＭＳ Ｐゴシック" charset="0"/>
                <a:cs typeface="ＭＳ Ｐゴシック" charset="0"/>
              </a:rPr>
              <a:t>What </a:t>
            </a:r>
            <a:r>
              <a:rPr lang="en-US" sz="2400" dirty="0">
                <a:latin typeface="Arial" charset="0"/>
                <a:ea typeface="ＭＳ Ｐゴシック" charset="0"/>
                <a:cs typeface="ＭＳ Ｐゴシック" charset="0"/>
              </a:rPr>
              <a:t>if the child process doesn't end up touching most of the memory the parent was using?</a:t>
            </a:r>
          </a:p>
          <a:p>
            <a:pPr lvl="1"/>
            <a:r>
              <a:rPr lang="en-US" sz="2000" dirty="0">
                <a:latin typeface="Courier"/>
                <a:ea typeface="ＭＳ Ｐゴシック" charset="0"/>
                <a:cs typeface="Courier"/>
              </a:rPr>
              <a:t>e</a:t>
            </a:r>
            <a:r>
              <a:rPr lang="en-US" sz="2000" dirty="0" smtClean="0">
                <a:latin typeface="Courier"/>
                <a:ea typeface="ＭＳ Ｐゴシック" charset="0"/>
                <a:cs typeface="Courier"/>
              </a:rPr>
              <a:t>xec()</a:t>
            </a:r>
            <a:r>
              <a:rPr lang="en-US" sz="2000" dirty="0" smtClean="0">
                <a:latin typeface="Arial" charset="0"/>
                <a:ea typeface="ＭＳ Ｐゴシック" charset="0"/>
              </a:rPr>
              <a:t> replaces a process with a new one</a:t>
            </a:r>
          </a:p>
          <a:p>
            <a:pPr lvl="1"/>
            <a:r>
              <a:rPr lang="en-US" sz="2000" dirty="0" smtClean="0">
                <a:latin typeface="Arial" charset="0"/>
                <a:ea typeface="ＭＳ Ｐゴシック" charset="0"/>
              </a:rPr>
              <a:t>Extreme example </a:t>
            </a:r>
            <a:r>
              <a:rPr lang="en-US" sz="2000" i="1" dirty="0" smtClean="0">
                <a:latin typeface="Arial" charset="0"/>
                <a:ea typeface="ＭＳ Ｐゴシック" charset="0"/>
              </a:rPr>
              <a:t>and common case</a:t>
            </a:r>
            <a:r>
              <a:rPr lang="en-US" sz="2000" dirty="0" smtClean="0">
                <a:latin typeface="Arial" charset="0"/>
                <a:ea typeface="ＭＳ Ｐゴシック" charset="0"/>
              </a:rPr>
              <a:t>: </a:t>
            </a:r>
            <a:r>
              <a:rPr lang="en-US" sz="2000" dirty="0">
                <a:latin typeface="Arial" charset="0"/>
                <a:ea typeface="ＭＳ Ｐゴシック" charset="0"/>
              </a:rPr>
              <a:t>What happens if a process does an </a:t>
            </a:r>
            <a:r>
              <a:rPr lang="en-US" sz="2000" dirty="0">
                <a:latin typeface="Courier"/>
                <a:ea typeface="ＭＳ Ｐゴシック" charset="0"/>
                <a:cs typeface="Courier"/>
              </a:rPr>
              <a:t>exec()</a:t>
            </a:r>
            <a:r>
              <a:rPr lang="en-US" sz="2000" dirty="0">
                <a:latin typeface="Arial" charset="0"/>
                <a:ea typeface="ＭＳ Ｐゴシック" charset="0"/>
              </a:rPr>
              <a:t> </a:t>
            </a:r>
            <a:r>
              <a:rPr lang="en-US" sz="2000" dirty="0" smtClean="0">
                <a:latin typeface="Arial" charset="0"/>
                <a:ea typeface="ＭＳ Ｐゴシック" charset="0"/>
              </a:rPr>
              <a:t>immediately </a:t>
            </a:r>
            <a:r>
              <a:rPr lang="en-US" sz="2000" dirty="0">
                <a:latin typeface="Arial" charset="0"/>
                <a:ea typeface="ＭＳ Ｐゴシック" charset="0"/>
              </a:rPr>
              <a:t>after </a:t>
            </a:r>
            <a:r>
              <a:rPr lang="en-US" sz="2000" dirty="0">
                <a:latin typeface="Courier"/>
                <a:ea typeface="ＭＳ Ｐゴシック" charset="0"/>
                <a:cs typeface="Courier"/>
              </a:rPr>
              <a:t>fork()</a:t>
            </a:r>
            <a:r>
              <a:rPr lang="en-US" sz="2000" dirty="0">
                <a:latin typeface="Arial" charset="0"/>
                <a:ea typeface="ＭＳ Ｐゴシック" charset="0"/>
              </a:rPr>
              <a:t>?</a:t>
            </a:r>
          </a:p>
          <a:p>
            <a:endParaRPr lang="en-US" sz="2400" dirty="0">
              <a:latin typeface="Arial" charset="0"/>
              <a:ea typeface="ＭＳ Ｐゴシック" charset="0"/>
              <a:cs typeface="ＭＳ Ｐゴシック" charset="0"/>
            </a:endParaRPr>
          </a:p>
        </p:txBody>
      </p:sp>
      <p:sp>
        <p:nvSpPr>
          <p:cNvPr id="337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337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31C7A0ED-D477-E34B-A5D5-D0A5ACF089C5}" type="slidenum">
              <a:rPr lang="en-US"/>
              <a:pPr/>
              <a:t>31</a:t>
            </a:fld>
            <a:endParaRPr lang="en-US"/>
          </a:p>
        </p:txBody>
      </p:sp>
    </p:spTree>
    <p:extLst>
      <p:ext uri="{BB962C8B-B14F-4D97-AF65-F5344CB8AC3E}">
        <p14:creationId xmlns:p14="http://schemas.microsoft.com/office/powerpoint/2010/main" val="90297044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atin typeface="Arial" charset="0"/>
                <a:ea typeface="ＭＳ Ｐゴシック" charset="0"/>
                <a:cs typeface="ＭＳ Ｐゴシック" charset="0"/>
              </a:rPr>
              <a:t>Copy-on-write</a:t>
            </a:r>
          </a:p>
        </p:txBody>
      </p:sp>
      <p:sp>
        <p:nvSpPr>
          <p:cNvPr id="34819" name="Content Placeholder 2"/>
          <p:cNvSpPr>
            <a:spLocks noGrp="1"/>
          </p:cNvSpPr>
          <p:nvPr>
            <p:ph idx="1"/>
          </p:nvPr>
        </p:nvSpPr>
        <p:spPr>
          <a:xfrm>
            <a:off x="228600" y="949325"/>
            <a:ext cx="8610600" cy="5334000"/>
          </a:xfrm>
        </p:spPr>
        <p:txBody>
          <a:bodyPr/>
          <a:lstStyle/>
          <a:p>
            <a:r>
              <a:rPr lang="en-US" sz="2400">
                <a:latin typeface="Arial" charset="0"/>
                <a:ea typeface="ＭＳ Ｐゴシック" charset="0"/>
                <a:cs typeface="ＭＳ Ｐゴシック" charset="0"/>
              </a:rPr>
              <a:t>Idea: Give the child process access to the same memory, but don't let it write to any of the pages directly!</a:t>
            </a:r>
          </a:p>
          <a:p>
            <a:pPr lvl="1"/>
            <a:r>
              <a:rPr lang="en-US" sz="2000">
                <a:latin typeface="Arial" charset="0"/>
                <a:ea typeface="ＭＳ Ｐゴシック" charset="0"/>
              </a:rPr>
              <a:t>1) Parent forks a child process</a:t>
            </a:r>
          </a:p>
          <a:p>
            <a:pPr lvl="1"/>
            <a:r>
              <a:rPr lang="en-US" sz="2000">
                <a:latin typeface="Arial" charset="0"/>
                <a:ea typeface="ＭＳ Ｐゴシック" charset="0"/>
              </a:rPr>
              <a:t>2) Child gets a copy of the parent's page tables</a:t>
            </a:r>
          </a:p>
          <a:p>
            <a:pPr lvl="2"/>
            <a:r>
              <a:rPr lang="en-US" sz="1800">
                <a:latin typeface="Arial" charset="0"/>
                <a:ea typeface="ＭＳ Ｐゴシック" charset="0"/>
              </a:rPr>
              <a:t>They point to the same physical frames!!!</a:t>
            </a:r>
          </a:p>
          <a:p>
            <a:endParaRPr lang="en-US" sz="2400">
              <a:latin typeface="Arial" charset="0"/>
              <a:ea typeface="ＭＳ Ｐゴシック" charset="0"/>
              <a:cs typeface="ＭＳ Ｐゴシック" charset="0"/>
            </a:endParaRPr>
          </a:p>
        </p:txBody>
      </p:sp>
      <p:sp>
        <p:nvSpPr>
          <p:cNvPr id="348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348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AEE08FD5-1029-964B-AAB2-E906BFC428A1}" type="slidenum">
              <a:rPr lang="en-US"/>
              <a:pPr/>
              <a:t>32</a:t>
            </a:fld>
            <a:endParaRPr lang="en-US"/>
          </a:p>
        </p:txBody>
      </p:sp>
      <p:grpSp>
        <p:nvGrpSpPr>
          <p:cNvPr id="34822" name="Group 3"/>
          <p:cNvGrpSpPr>
            <a:grpSpLocks/>
          </p:cNvGrpSpPr>
          <p:nvPr/>
        </p:nvGrpSpPr>
        <p:grpSpPr bwMode="auto">
          <a:xfrm>
            <a:off x="811213" y="3213100"/>
            <a:ext cx="1662112" cy="2927350"/>
            <a:chOff x="511" y="1949"/>
            <a:chExt cx="1047" cy="1844"/>
          </a:xfrm>
        </p:grpSpPr>
        <p:sp>
          <p:nvSpPr>
            <p:cNvPr id="34878" name="Line 4"/>
            <p:cNvSpPr>
              <a:spLocks noChangeShapeType="1"/>
            </p:cNvSpPr>
            <p:nvPr/>
          </p:nvSpPr>
          <p:spPr bwMode="auto">
            <a:xfrm flipV="1">
              <a:off x="1042"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79" name="AutoShape 5"/>
            <p:cNvSpPr>
              <a:spLocks noChangeArrowheads="1"/>
            </p:cNvSpPr>
            <p:nvPr/>
          </p:nvSpPr>
          <p:spPr bwMode="auto">
            <a:xfrm>
              <a:off x="511" y="1949"/>
              <a:ext cx="1048" cy="1816"/>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4880" name="AutoShape 6"/>
            <p:cNvSpPr>
              <a:spLocks noChangeArrowheads="1"/>
            </p:cNvSpPr>
            <p:nvPr/>
          </p:nvSpPr>
          <p:spPr bwMode="auto">
            <a:xfrm>
              <a:off x="511"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4881" name="AutoShape 7"/>
            <p:cNvSpPr>
              <a:spLocks noChangeArrowheads="1"/>
            </p:cNvSpPr>
            <p:nvPr/>
          </p:nvSpPr>
          <p:spPr bwMode="auto">
            <a:xfrm>
              <a:off x="511" y="3527"/>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4882" name="AutoShape 8"/>
            <p:cNvSpPr>
              <a:spLocks noChangeArrowheads="1"/>
            </p:cNvSpPr>
            <p:nvPr/>
          </p:nvSpPr>
          <p:spPr bwMode="auto">
            <a:xfrm>
              <a:off x="511" y="3283"/>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4883" name="Line 9"/>
            <p:cNvSpPr>
              <a:spLocks noChangeShapeType="1"/>
            </p:cNvSpPr>
            <p:nvPr/>
          </p:nvSpPr>
          <p:spPr bwMode="auto">
            <a:xfrm>
              <a:off x="1042"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84" name="AutoShape 10"/>
            <p:cNvSpPr>
              <a:spLocks noChangeArrowheads="1"/>
            </p:cNvSpPr>
            <p:nvPr/>
          </p:nvSpPr>
          <p:spPr bwMode="auto">
            <a:xfrm>
              <a:off x="511"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4885" name="Text Box 11"/>
            <p:cNvSpPr txBox="1">
              <a:spLocks noChangeArrowheads="1"/>
            </p:cNvSpPr>
            <p:nvPr/>
          </p:nvSpPr>
          <p:spPr bwMode="auto">
            <a:xfrm>
              <a:off x="913" y="2340"/>
              <a:ext cx="30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4886" name="Text Box 12"/>
            <p:cNvSpPr txBox="1">
              <a:spLocks noChangeArrowheads="1"/>
            </p:cNvSpPr>
            <p:nvPr/>
          </p:nvSpPr>
          <p:spPr bwMode="auto">
            <a:xfrm>
              <a:off x="919"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4887" name="Text Box 13"/>
            <p:cNvSpPr txBox="1">
              <a:spLocks noChangeArrowheads="1"/>
            </p:cNvSpPr>
            <p:nvPr/>
          </p:nvSpPr>
          <p:spPr bwMode="auto">
            <a:xfrm>
              <a:off x="690" y="3290"/>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4888" name="Text Box 14"/>
            <p:cNvSpPr txBox="1">
              <a:spLocks noChangeArrowheads="1"/>
            </p:cNvSpPr>
            <p:nvPr/>
          </p:nvSpPr>
          <p:spPr bwMode="auto">
            <a:xfrm>
              <a:off x="780" y="3563"/>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4889" name="AutoShape 15"/>
            <p:cNvSpPr>
              <a:spLocks noChangeArrowheads="1"/>
            </p:cNvSpPr>
            <p:nvPr/>
          </p:nvSpPr>
          <p:spPr bwMode="auto">
            <a:xfrm>
              <a:off x="511"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4890" name="Text Box 16"/>
            <p:cNvSpPr txBox="1">
              <a:spLocks noChangeArrowheads="1"/>
            </p:cNvSpPr>
            <p:nvPr/>
          </p:nvSpPr>
          <p:spPr bwMode="auto">
            <a:xfrm>
              <a:off x="640"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4891" name="AutoShape 17"/>
            <p:cNvSpPr>
              <a:spLocks noChangeArrowheads="1"/>
            </p:cNvSpPr>
            <p:nvPr/>
          </p:nvSpPr>
          <p:spPr bwMode="auto">
            <a:xfrm>
              <a:off x="511"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4892" name="Text Box 18"/>
            <p:cNvSpPr txBox="1">
              <a:spLocks noChangeArrowheads="1"/>
            </p:cNvSpPr>
            <p:nvPr/>
          </p:nvSpPr>
          <p:spPr bwMode="auto">
            <a:xfrm>
              <a:off x="551"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dirty="0">
                  <a:solidFill>
                    <a:srgbClr val="000000"/>
                  </a:solidFill>
                  <a:latin typeface="Luxi Sans" charset="0"/>
                </a:rPr>
                <a:t>(Reserved for OS</a:t>
              </a:r>
              <a:r>
                <a:rPr lang="en-GB" sz="1400" dirty="0" smtClean="0">
                  <a:solidFill>
                    <a:srgbClr val="000000"/>
                  </a:solidFill>
                  <a:latin typeface="Luxi Sans" charset="0"/>
                </a:rPr>
                <a:t>)</a:t>
              </a:r>
              <a:endParaRPr lang="en-GB" sz="1400" dirty="0">
                <a:solidFill>
                  <a:srgbClr val="000000"/>
                </a:solidFill>
                <a:latin typeface="Luxi Sans" charset="0"/>
                <a:cs typeface="Arial" charset="0"/>
              </a:endParaRPr>
            </a:p>
          </p:txBody>
        </p:sp>
      </p:grpSp>
      <p:grpSp>
        <p:nvGrpSpPr>
          <p:cNvPr id="34823" name="Group 19"/>
          <p:cNvGrpSpPr>
            <a:grpSpLocks/>
          </p:cNvGrpSpPr>
          <p:nvPr/>
        </p:nvGrpSpPr>
        <p:grpSpPr bwMode="auto">
          <a:xfrm>
            <a:off x="3221038" y="5756275"/>
            <a:ext cx="3021012" cy="1025525"/>
            <a:chOff x="2029" y="3864"/>
            <a:chExt cx="1903" cy="646"/>
          </a:xfrm>
        </p:grpSpPr>
        <p:sp>
          <p:nvSpPr>
            <p:cNvPr id="34865" name="AutoShape 20"/>
            <p:cNvSpPr>
              <a:spLocks noChangeArrowheads="1"/>
            </p:cNvSpPr>
            <p:nvPr/>
          </p:nvSpPr>
          <p:spPr bwMode="auto">
            <a:xfrm rot="5400000">
              <a:off x="2663" y="3240"/>
              <a:ext cx="640" cy="1903"/>
            </a:xfrm>
            <a:prstGeom prst="roundRect">
              <a:avLst>
                <a:gd name="adj" fmla="val 153"/>
              </a:avLst>
            </a:prstGeom>
            <a:noFill/>
            <a:ln w="18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4866" name="AutoShape 21"/>
            <p:cNvSpPr>
              <a:spLocks noChangeArrowheads="1"/>
            </p:cNvSpPr>
            <p:nvPr/>
          </p:nvSpPr>
          <p:spPr bwMode="auto">
            <a:xfrm rot="5400000">
              <a:off x="1761"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4867" name="AutoShape 22"/>
            <p:cNvSpPr>
              <a:spLocks noChangeArrowheads="1"/>
            </p:cNvSpPr>
            <p:nvPr/>
          </p:nvSpPr>
          <p:spPr bwMode="auto">
            <a:xfrm rot="5400000">
              <a:off x="3563"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4868" name="AutoShape 23"/>
            <p:cNvSpPr>
              <a:spLocks noChangeArrowheads="1"/>
            </p:cNvSpPr>
            <p:nvPr/>
          </p:nvSpPr>
          <p:spPr bwMode="auto">
            <a:xfrm rot="5400000">
              <a:off x="2033"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4869" name="AutoShape 24"/>
            <p:cNvSpPr>
              <a:spLocks noChangeArrowheads="1"/>
            </p:cNvSpPr>
            <p:nvPr/>
          </p:nvSpPr>
          <p:spPr bwMode="auto">
            <a:xfrm rot="5400000">
              <a:off x="2214"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4870" name="AutoShape 25"/>
            <p:cNvSpPr>
              <a:spLocks noChangeArrowheads="1"/>
            </p:cNvSpPr>
            <p:nvPr/>
          </p:nvSpPr>
          <p:spPr bwMode="auto">
            <a:xfrm rot="5400000">
              <a:off x="2751"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4871" name="AutoShape 26"/>
            <p:cNvSpPr>
              <a:spLocks noChangeArrowheads="1"/>
            </p:cNvSpPr>
            <p:nvPr/>
          </p:nvSpPr>
          <p:spPr bwMode="auto">
            <a:xfrm rot="5400000">
              <a:off x="3374"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4872" name="AutoShape 27"/>
            <p:cNvSpPr>
              <a:spLocks noChangeArrowheads="1"/>
            </p:cNvSpPr>
            <p:nvPr/>
          </p:nvSpPr>
          <p:spPr bwMode="auto">
            <a:xfrm rot="5400000">
              <a:off x="2470"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4873" name="AutoShape 28"/>
            <p:cNvSpPr>
              <a:spLocks noChangeArrowheads="1"/>
            </p:cNvSpPr>
            <p:nvPr/>
          </p:nvSpPr>
          <p:spPr bwMode="auto">
            <a:xfrm rot="5400000">
              <a:off x="3125"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4874" name="AutoShape 29"/>
            <p:cNvSpPr>
              <a:spLocks noChangeArrowheads="1"/>
            </p:cNvSpPr>
            <p:nvPr/>
          </p:nvSpPr>
          <p:spPr bwMode="auto">
            <a:xfrm rot="5400000">
              <a:off x="2981"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4875" name="AutoShape 30"/>
            <p:cNvSpPr>
              <a:spLocks noChangeArrowheads="1"/>
            </p:cNvSpPr>
            <p:nvPr/>
          </p:nvSpPr>
          <p:spPr bwMode="auto">
            <a:xfrm rot="5400000">
              <a:off x="2888" y="4132"/>
              <a:ext cx="640" cy="104"/>
            </a:xfrm>
            <a:prstGeom prst="roundRect">
              <a:avLst>
                <a:gd name="adj" fmla="val 958"/>
              </a:avLst>
            </a:prstGeom>
            <a:solidFill>
              <a:srgbClr val="993333"/>
            </a:solidFill>
            <a:ln w="9360">
              <a:solidFill>
                <a:srgbClr val="000000"/>
              </a:solidFill>
              <a:miter lim="800000"/>
              <a:headEnd/>
              <a:tailEnd/>
            </a:ln>
          </p:spPr>
          <p:txBody>
            <a:bodyPr wrap="none" anchor="ctr"/>
            <a:lstStyle/>
            <a:p>
              <a:endParaRPr lang="tr-TR"/>
            </a:p>
          </p:txBody>
        </p:sp>
        <p:sp>
          <p:nvSpPr>
            <p:cNvPr id="34876" name="AutoShape 31"/>
            <p:cNvSpPr>
              <a:spLocks noChangeArrowheads="1"/>
            </p:cNvSpPr>
            <p:nvPr/>
          </p:nvSpPr>
          <p:spPr bwMode="auto">
            <a:xfrm rot="5400000">
              <a:off x="2322"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sp>
          <p:nvSpPr>
            <p:cNvPr id="34877" name="AutoShape 32"/>
            <p:cNvSpPr>
              <a:spLocks noChangeArrowheads="1"/>
            </p:cNvSpPr>
            <p:nvPr/>
          </p:nvSpPr>
          <p:spPr bwMode="auto">
            <a:xfrm rot="5400000">
              <a:off x="1925"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grpSp>
      <p:sp>
        <p:nvSpPr>
          <p:cNvPr id="34824" name="AutoShape 33"/>
          <p:cNvSpPr>
            <a:spLocks noChangeArrowheads="1"/>
          </p:cNvSpPr>
          <p:nvPr/>
        </p:nvSpPr>
        <p:spPr bwMode="auto">
          <a:xfrm>
            <a:off x="3406775" y="4437063"/>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25" name="AutoShape 34"/>
          <p:cNvSpPr>
            <a:spLocks noChangeArrowheads="1"/>
          </p:cNvSpPr>
          <p:nvPr/>
        </p:nvSpPr>
        <p:spPr bwMode="auto">
          <a:xfrm>
            <a:off x="3406775" y="4618038"/>
            <a:ext cx="857250" cy="180975"/>
          </a:xfrm>
          <a:prstGeom prst="roundRect">
            <a:avLst>
              <a:gd name="adj" fmla="val 875"/>
            </a:avLst>
          </a:prstGeom>
          <a:solidFill>
            <a:srgbClr val="993333"/>
          </a:solidFill>
          <a:ln w="12600">
            <a:solidFill>
              <a:srgbClr val="000000"/>
            </a:solidFill>
            <a:miter lim="800000"/>
            <a:headEnd/>
            <a:tailEnd/>
          </a:ln>
        </p:spPr>
        <p:txBody>
          <a:bodyPr wrap="none" anchor="ctr"/>
          <a:lstStyle/>
          <a:p>
            <a:endParaRPr lang="tr-TR"/>
          </a:p>
        </p:txBody>
      </p:sp>
      <p:sp>
        <p:nvSpPr>
          <p:cNvPr id="34826" name="AutoShape 35"/>
          <p:cNvSpPr>
            <a:spLocks noChangeArrowheads="1"/>
          </p:cNvSpPr>
          <p:nvPr/>
        </p:nvSpPr>
        <p:spPr bwMode="auto">
          <a:xfrm>
            <a:off x="3406775" y="40767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27" name="AutoShape 36"/>
          <p:cNvSpPr>
            <a:spLocks noChangeArrowheads="1"/>
          </p:cNvSpPr>
          <p:nvPr/>
        </p:nvSpPr>
        <p:spPr bwMode="auto">
          <a:xfrm>
            <a:off x="3406775" y="47974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28" name="AutoShape 37"/>
          <p:cNvSpPr>
            <a:spLocks noChangeArrowheads="1"/>
          </p:cNvSpPr>
          <p:nvPr/>
        </p:nvSpPr>
        <p:spPr bwMode="auto">
          <a:xfrm>
            <a:off x="3406775" y="38957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29" name="AutoShape 38"/>
          <p:cNvSpPr>
            <a:spLocks noChangeArrowheads="1"/>
          </p:cNvSpPr>
          <p:nvPr/>
        </p:nvSpPr>
        <p:spPr bwMode="auto">
          <a:xfrm>
            <a:off x="3406775" y="49784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30" name="AutoShape 39"/>
          <p:cNvSpPr>
            <a:spLocks noChangeArrowheads="1"/>
          </p:cNvSpPr>
          <p:nvPr/>
        </p:nvSpPr>
        <p:spPr bwMode="auto">
          <a:xfrm>
            <a:off x="3406775" y="4256088"/>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31" name="Line 40"/>
          <p:cNvSpPr>
            <a:spLocks noChangeShapeType="1"/>
          </p:cNvSpPr>
          <p:nvPr/>
        </p:nvSpPr>
        <p:spPr bwMode="auto">
          <a:xfrm>
            <a:off x="2486025" y="4716463"/>
            <a:ext cx="915988" cy="1587"/>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2" name="AutoShape 41"/>
          <p:cNvSpPr>
            <a:spLocks noChangeArrowheads="1"/>
          </p:cNvSpPr>
          <p:nvPr/>
        </p:nvSpPr>
        <p:spPr bwMode="auto">
          <a:xfrm>
            <a:off x="2054225" y="4633913"/>
            <a:ext cx="161925" cy="161925"/>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4833" name="Line 42"/>
          <p:cNvSpPr>
            <a:spLocks noChangeShapeType="1"/>
          </p:cNvSpPr>
          <p:nvPr/>
        </p:nvSpPr>
        <p:spPr bwMode="auto">
          <a:xfrm>
            <a:off x="3848100" y="4806950"/>
            <a:ext cx="1257300" cy="908050"/>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4" name="Text Box 43"/>
          <p:cNvSpPr txBox="1">
            <a:spLocks noChangeArrowheads="1"/>
          </p:cNvSpPr>
          <p:nvPr/>
        </p:nvSpPr>
        <p:spPr bwMode="auto">
          <a:xfrm>
            <a:off x="1254125" y="2965450"/>
            <a:ext cx="6762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a:t>
            </a:r>
          </a:p>
        </p:txBody>
      </p:sp>
      <p:sp>
        <p:nvSpPr>
          <p:cNvPr id="34835" name="Text Box 44"/>
          <p:cNvSpPr txBox="1">
            <a:spLocks noChangeArrowheads="1"/>
          </p:cNvSpPr>
          <p:nvPr/>
        </p:nvSpPr>
        <p:spPr bwMode="auto">
          <a:xfrm>
            <a:off x="3384550" y="3190875"/>
            <a:ext cx="9048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Parent's </a:t>
            </a:r>
          </a:p>
          <a:p>
            <a:pPr>
              <a:lnSpc>
                <a:spcPct val="94000"/>
              </a:lnSpc>
            </a:pPr>
            <a:r>
              <a:rPr lang="en-GB" sz="1600" i="1">
                <a:solidFill>
                  <a:srgbClr val="000000"/>
                </a:solidFill>
                <a:latin typeface="Lucida Sans" charset="0"/>
              </a:rPr>
              <a:t>page tbl</a:t>
            </a:r>
          </a:p>
        </p:txBody>
      </p:sp>
      <p:grpSp>
        <p:nvGrpSpPr>
          <p:cNvPr id="34836" name="Group 46"/>
          <p:cNvGrpSpPr>
            <a:grpSpLocks/>
          </p:cNvGrpSpPr>
          <p:nvPr/>
        </p:nvGrpSpPr>
        <p:grpSpPr bwMode="auto">
          <a:xfrm>
            <a:off x="5105400" y="3213100"/>
            <a:ext cx="3373438" cy="2927350"/>
            <a:chOff x="3216" y="1949"/>
            <a:chExt cx="2125" cy="1844"/>
          </a:xfrm>
        </p:grpSpPr>
        <p:grpSp>
          <p:nvGrpSpPr>
            <p:cNvPr id="34839" name="Group 51"/>
            <p:cNvGrpSpPr>
              <a:grpSpLocks/>
            </p:cNvGrpSpPr>
            <p:nvPr/>
          </p:nvGrpSpPr>
          <p:grpSpPr bwMode="auto">
            <a:xfrm>
              <a:off x="4293" y="1949"/>
              <a:ext cx="1048" cy="1844"/>
              <a:chOff x="4293" y="1949"/>
              <a:chExt cx="1048" cy="1844"/>
            </a:xfrm>
          </p:grpSpPr>
          <p:sp>
            <p:nvSpPr>
              <p:cNvPr id="34850" name="Line 48"/>
              <p:cNvSpPr>
                <a:spLocks noChangeShapeType="1"/>
              </p:cNvSpPr>
              <p:nvPr/>
            </p:nvSpPr>
            <p:spPr bwMode="auto">
              <a:xfrm flipV="1">
                <a:off x="4824"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1" name="AutoShape 49"/>
              <p:cNvSpPr>
                <a:spLocks noChangeArrowheads="1"/>
              </p:cNvSpPr>
              <p:nvPr/>
            </p:nvSpPr>
            <p:spPr bwMode="auto">
              <a:xfrm>
                <a:off x="4293" y="1949"/>
                <a:ext cx="1048" cy="1815"/>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4852" name="AutoShape 50"/>
              <p:cNvSpPr>
                <a:spLocks noChangeArrowheads="1"/>
              </p:cNvSpPr>
              <p:nvPr/>
            </p:nvSpPr>
            <p:spPr bwMode="auto">
              <a:xfrm>
                <a:off x="4293"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4853" name="AutoShape 51"/>
              <p:cNvSpPr>
                <a:spLocks noChangeArrowheads="1"/>
              </p:cNvSpPr>
              <p:nvPr/>
            </p:nvSpPr>
            <p:spPr bwMode="auto">
              <a:xfrm>
                <a:off x="4293" y="3526"/>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4854" name="AutoShape 52"/>
              <p:cNvSpPr>
                <a:spLocks noChangeArrowheads="1"/>
              </p:cNvSpPr>
              <p:nvPr/>
            </p:nvSpPr>
            <p:spPr bwMode="auto">
              <a:xfrm>
                <a:off x="4293" y="3282"/>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4855" name="Line 53"/>
              <p:cNvSpPr>
                <a:spLocks noChangeShapeType="1"/>
              </p:cNvSpPr>
              <p:nvPr/>
            </p:nvSpPr>
            <p:spPr bwMode="auto">
              <a:xfrm>
                <a:off x="4824"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6" name="AutoShape 54"/>
              <p:cNvSpPr>
                <a:spLocks noChangeArrowheads="1"/>
              </p:cNvSpPr>
              <p:nvPr/>
            </p:nvSpPr>
            <p:spPr bwMode="auto">
              <a:xfrm>
                <a:off x="4293"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4857" name="Text Box 55"/>
              <p:cNvSpPr txBox="1">
                <a:spLocks noChangeArrowheads="1"/>
              </p:cNvSpPr>
              <p:nvPr/>
            </p:nvSpPr>
            <p:spPr bwMode="auto">
              <a:xfrm>
                <a:off x="4696" y="2339"/>
                <a:ext cx="3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4858" name="Text Box 56"/>
              <p:cNvSpPr txBox="1">
                <a:spLocks noChangeArrowheads="1"/>
              </p:cNvSpPr>
              <p:nvPr/>
            </p:nvSpPr>
            <p:spPr bwMode="auto">
              <a:xfrm>
                <a:off x="4701"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4859" name="Text Box 57"/>
              <p:cNvSpPr txBox="1">
                <a:spLocks noChangeArrowheads="1"/>
              </p:cNvSpPr>
              <p:nvPr/>
            </p:nvSpPr>
            <p:spPr bwMode="auto">
              <a:xfrm>
                <a:off x="4472" y="3289"/>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4860" name="Text Box 58"/>
              <p:cNvSpPr txBox="1">
                <a:spLocks noChangeArrowheads="1"/>
              </p:cNvSpPr>
              <p:nvPr/>
            </p:nvSpPr>
            <p:spPr bwMode="auto">
              <a:xfrm>
                <a:off x="4562" y="3562"/>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4861" name="AutoShape 59"/>
              <p:cNvSpPr>
                <a:spLocks noChangeArrowheads="1"/>
              </p:cNvSpPr>
              <p:nvPr/>
            </p:nvSpPr>
            <p:spPr bwMode="auto">
              <a:xfrm>
                <a:off x="4293"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4862" name="Text Box 60"/>
              <p:cNvSpPr txBox="1">
                <a:spLocks noChangeArrowheads="1"/>
              </p:cNvSpPr>
              <p:nvPr/>
            </p:nvSpPr>
            <p:spPr bwMode="auto">
              <a:xfrm>
                <a:off x="4422"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4863" name="AutoShape 61"/>
              <p:cNvSpPr>
                <a:spLocks noChangeArrowheads="1"/>
              </p:cNvSpPr>
              <p:nvPr/>
            </p:nvSpPr>
            <p:spPr bwMode="auto">
              <a:xfrm>
                <a:off x="4293"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4864" name="Text Box 62"/>
              <p:cNvSpPr txBox="1">
                <a:spLocks noChangeArrowheads="1"/>
              </p:cNvSpPr>
              <p:nvPr/>
            </p:nvSpPr>
            <p:spPr bwMode="auto">
              <a:xfrm>
                <a:off x="4333"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dirty="0">
                    <a:solidFill>
                      <a:srgbClr val="000000"/>
                    </a:solidFill>
                    <a:latin typeface="Luxi Sans" charset="0"/>
                  </a:rPr>
                  <a:t>(Reserved for OS</a:t>
                </a:r>
                <a:r>
                  <a:rPr lang="en-GB" sz="1400" dirty="0" smtClean="0">
                    <a:solidFill>
                      <a:srgbClr val="000000"/>
                    </a:solidFill>
                    <a:latin typeface="Luxi Sans" charset="0"/>
                  </a:rPr>
                  <a:t>)</a:t>
                </a:r>
                <a:endParaRPr lang="en-GB" sz="1400" dirty="0">
                  <a:solidFill>
                    <a:srgbClr val="000000"/>
                  </a:solidFill>
                  <a:latin typeface="Luxi Sans" charset="0"/>
                  <a:cs typeface="Arial" charset="0"/>
                </a:endParaRPr>
              </a:p>
            </p:txBody>
          </p:sp>
        </p:grpSp>
        <p:sp>
          <p:nvSpPr>
            <p:cNvPr id="34840" name="AutoShape 63"/>
            <p:cNvSpPr>
              <a:spLocks noChangeArrowheads="1"/>
            </p:cNvSpPr>
            <p:nvPr/>
          </p:nvSpPr>
          <p:spPr bwMode="auto">
            <a:xfrm>
              <a:off x="3223" y="271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41" name="AutoShape 64"/>
            <p:cNvSpPr>
              <a:spLocks noChangeArrowheads="1"/>
            </p:cNvSpPr>
            <p:nvPr/>
          </p:nvSpPr>
          <p:spPr bwMode="auto">
            <a:xfrm>
              <a:off x="3223" y="2833"/>
              <a:ext cx="540" cy="114"/>
            </a:xfrm>
            <a:prstGeom prst="roundRect">
              <a:avLst>
                <a:gd name="adj" fmla="val 875"/>
              </a:avLst>
            </a:prstGeom>
            <a:solidFill>
              <a:srgbClr val="993333"/>
            </a:solidFill>
            <a:ln w="12600">
              <a:solidFill>
                <a:srgbClr val="000000"/>
              </a:solidFill>
              <a:miter lim="800000"/>
              <a:headEnd/>
              <a:tailEnd/>
            </a:ln>
          </p:spPr>
          <p:txBody>
            <a:bodyPr wrap="none" anchor="ctr"/>
            <a:lstStyle/>
            <a:p>
              <a:endParaRPr lang="tr-TR"/>
            </a:p>
          </p:txBody>
        </p:sp>
        <p:sp>
          <p:nvSpPr>
            <p:cNvPr id="34842" name="AutoShape 65"/>
            <p:cNvSpPr>
              <a:spLocks noChangeArrowheads="1"/>
            </p:cNvSpPr>
            <p:nvPr/>
          </p:nvSpPr>
          <p:spPr bwMode="auto">
            <a:xfrm>
              <a:off x="3223" y="2492"/>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43" name="AutoShape 66"/>
            <p:cNvSpPr>
              <a:spLocks noChangeArrowheads="1"/>
            </p:cNvSpPr>
            <p:nvPr/>
          </p:nvSpPr>
          <p:spPr bwMode="auto">
            <a:xfrm>
              <a:off x="3223" y="2946"/>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44" name="AutoShape 67"/>
            <p:cNvSpPr>
              <a:spLocks noChangeArrowheads="1"/>
            </p:cNvSpPr>
            <p:nvPr/>
          </p:nvSpPr>
          <p:spPr bwMode="auto">
            <a:xfrm>
              <a:off x="3223" y="237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45" name="AutoShape 68"/>
            <p:cNvSpPr>
              <a:spLocks noChangeArrowheads="1"/>
            </p:cNvSpPr>
            <p:nvPr/>
          </p:nvSpPr>
          <p:spPr bwMode="auto">
            <a:xfrm>
              <a:off x="3223" y="3060"/>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46" name="AutoShape 69"/>
            <p:cNvSpPr>
              <a:spLocks noChangeArrowheads="1"/>
            </p:cNvSpPr>
            <p:nvPr/>
          </p:nvSpPr>
          <p:spPr bwMode="auto">
            <a:xfrm>
              <a:off x="3223" y="2607"/>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4847" name="Line 70"/>
            <p:cNvSpPr>
              <a:spLocks noChangeShapeType="1"/>
            </p:cNvSpPr>
            <p:nvPr/>
          </p:nvSpPr>
          <p:spPr bwMode="auto">
            <a:xfrm flipH="1">
              <a:off x="3755" y="2887"/>
              <a:ext cx="554" cy="1"/>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8" name="AutoShape 71"/>
            <p:cNvSpPr>
              <a:spLocks noChangeArrowheads="1"/>
            </p:cNvSpPr>
            <p:nvPr/>
          </p:nvSpPr>
          <p:spPr bwMode="auto">
            <a:xfrm>
              <a:off x="5096" y="2843"/>
              <a:ext cx="102" cy="102"/>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4849" name="Line 72"/>
            <p:cNvSpPr>
              <a:spLocks noChangeShapeType="1"/>
            </p:cNvSpPr>
            <p:nvPr/>
          </p:nvSpPr>
          <p:spPr bwMode="auto">
            <a:xfrm flipH="1">
              <a:off x="3216" y="2952"/>
              <a:ext cx="314" cy="573"/>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4837" name="Text Box 73"/>
          <p:cNvSpPr txBox="1">
            <a:spLocks noChangeArrowheads="1"/>
          </p:cNvSpPr>
          <p:nvPr/>
        </p:nvSpPr>
        <p:spPr bwMode="auto">
          <a:xfrm>
            <a:off x="7332663" y="2965450"/>
            <a:ext cx="5445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a:t>
            </a:r>
          </a:p>
        </p:txBody>
      </p:sp>
      <p:sp>
        <p:nvSpPr>
          <p:cNvPr id="34838" name="Text Box 74"/>
          <p:cNvSpPr txBox="1">
            <a:spLocks noChangeArrowheads="1"/>
          </p:cNvSpPr>
          <p:nvPr/>
        </p:nvSpPr>
        <p:spPr bwMode="auto">
          <a:xfrm>
            <a:off x="5064125" y="3190875"/>
            <a:ext cx="8556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Child's </a:t>
            </a:r>
          </a:p>
          <a:p>
            <a:pPr>
              <a:lnSpc>
                <a:spcPct val="94000"/>
              </a:lnSpc>
            </a:pPr>
            <a:r>
              <a:rPr lang="en-GB" sz="1600" i="1">
                <a:solidFill>
                  <a:srgbClr val="000000"/>
                </a:solidFill>
                <a:latin typeface="Lucida Sans" charset="0"/>
              </a:rPr>
              <a:t>page tbl</a:t>
            </a:r>
          </a:p>
        </p:txBody>
      </p:sp>
    </p:spTree>
    <p:extLst>
      <p:ext uri="{BB962C8B-B14F-4D97-AF65-F5344CB8AC3E}">
        <p14:creationId xmlns:p14="http://schemas.microsoft.com/office/powerpoint/2010/main" val="31684349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atin typeface="Arial" charset="0"/>
                <a:ea typeface="ＭＳ Ｐゴシック" charset="0"/>
                <a:cs typeface="ＭＳ Ｐゴシック" charset="0"/>
              </a:rPr>
              <a:t>Copy-on-write</a:t>
            </a:r>
          </a:p>
        </p:txBody>
      </p:sp>
      <p:sp>
        <p:nvSpPr>
          <p:cNvPr id="35843" name="Content Placeholder 2"/>
          <p:cNvSpPr>
            <a:spLocks noGrp="1"/>
          </p:cNvSpPr>
          <p:nvPr>
            <p:ph idx="1"/>
          </p:nvPr>
        </p:nvSpPr>
        <p:spPr>
          <a:xfrm>
            <a:off x="228600" y="949325"/>
            <a:ext cx="8610600" cy="5334000"/>
          </a:xfrm>
        </p:spPr>
        <p:txBody>
          <a:bodyPr/>
          <a:lstStyle/>
          <a:p>
            <a:r>
              <a:rPr lang="en-US" sz="2400" dirty="0">
                <a:latin typeface="Arial" charset="0"/>
                <a:ea typeface="ＭＳ Ｐゴシック" charset="0"/>
                <a:cs typeface="ＭＳ Ｐゴシック" charset="0"/>
              </a:rPr>
              <a:t>All pages (both parent and child) marked read-only</a:t>
            </a:r>
          </a:p>
          <a:p>
            <a:pPr lvl="1"/>
            <a:r>
              <a:rPr lang="en-US" sz="2000" b="1" dirty="0">
                <a:solidFill>
                  <a:srgbClr val="0000CC"/>
                </a:solidFill>
                <a:latin typeface="Arial" charset="0"/>
                <a:ea typeface="ＭＳ Ｐゴシック" charset="0"/>
              </a:rPr>
              <a:t>Why?</a:t>
            </a:r>
          </a:p>
          <a:p>
            <a:endParaRPr lang="en-US" sz="2400" dirty="0">
              <a:latin typeface="Arial" charset="0"/>
              <a:ea typeface="ＭＳ Ｐゴシック" charset="0"/>
              <a:cs typeface="ＭＳ Ｐゴシック" charset="0"/>
            </a:endParaRPr>
          </a:p>
        </p:txBody>
      </p:sp>
      <p:sp>
        <p:nvSpPr>
          <p:cNvPr id="3584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358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1838C3A7-F775-9740-B870-4145967D0F1D}" type="slidenum">
              <a:rPr lang="en-US"/>
              <a:pPr/>
              <a:t>33</a:t>
            </a:fld>
            <a:endParaRPr lang="en-US"/>
          </a:p>
        </p:txBody>
      </p:sp>
      <p:grpSp>
        <p:nvGrpSpPr>
          <p:cNvPr id="35846" name="Group 3"/>
          <p:cNvGrpSpPr>
            <a:grpSpLocks/>
          </p:cNvGrpSpPr>
          <p:nvPr/>
        </p:nvGrpSpPr>
        <p:grpSpPr bwMode="auto">
          <a:xfrm>
            <a:off x="811213" y="3213100"/>
            <a:ext cx="1662112" cy="2927350"/>
            <a:chOff x="511" y="1949"/>
            <a:chExt cx="1047" cy="1844"/>
          </a:xfrm>
        </p:grpSpPr>
        <p:sp>
          <p:nvSpPr>
            <p:cNvPr id="35902" name="Line 4"/>
            <p:cNvSpPr>
              <a:spLocks noChangeShapeType="1"/>
            </p:cNvSpPr>
            <p:nvPr/>
          </p:nvSpPr>
          <p:spPr bwMode="auto">
            <a:xfrm flipV="1">
              <a:off x="1042"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03" name="AutoShape 5"/>
            <p:cNvSpPr>
              <a:spLocks noChangeArrowheads="1"/>
            </p:cNvSpPr>
            <p:nvPr/>
          </p:nvSpPr>
          <p:spPr bwMode="auto">
            <a:xfrm>
              <a:off x="511" y="1949"/>
              <a:ext cx="1048" cy="1816"/>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5904" name="AutoShape 6"/>
            <p:cNvSpPr>
              <a:spLocks noChangeArrowheads="1"/>
            </p:cNvSpPr>
            <p:nvPr/>
          </p:nvSpPr>
          <p:spPr bwMode="auto">
            <a:xfrm>
              <a:off x="511"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5905" name="AutoShape 7"/>
            <p:cNvSpPr>
              <a:spLocks noChangeArrowheads="1"/>
            </p:cNvSpPr>
            <p:nvPr/>
          </p:nvSpPr>
          <p:spPr bwMode="auto">
            <a:xfrm>
              <a:off x="511" y="3527"/>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5906" name="AutoShape 8"/>
            <p:cNvSpPr>
              <a:spLocks noChangeArrowheads="1"/>
            </p:cNvSpPr>
            <p:nvPr/>
          </p:nvSpPr>
          <p:spPr bwMode="auto">
            <a:xfrm>
              <a:off x="511" y="3283"/>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5907" name="Line 9"/>
            <p:cNvSpPr>
              <a:spLocks noChangeShapeType="1"/>
            </p:cNvSpPr>
            <p:nvPr/>
          </p:nvSpPr>
          <p:spPr bwMode="auto">
            <a:xfrm>
              <a:off x="1042"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08" name="AutoShape 10"/>
            <p:cNvSpPr>
              <a:spLocks noChangeArrowheads="1"/>
            </p:cNvSpPr>
            <p:nvPr/>
          </p:nvSpPr>
          <p:spPr bwMode="auto">
            <a:xfrm>
              <a:off x="511"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5909" name="Text Box 11"/>
            <p:cNvSpPr txBox="1">
              <a:spLocks noChangeArrowheads="1"/>
            </p:cNvSpPr>
            <p:nvPr/>
          </p:nvSpPr>
          <p:spPr bwMode="auto">
            <a:xfrm>
              <a:off x="913" y="2340"/>
              <a:ext cx="30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5910" name="Text Box 12"/>
            <p:cNvSpPr txBox="1">
              <a:spLocks noChangeArrowheads="1"/>
            </p:cNvSpPr>
            <p:nvPr/>
          </p:nvSpPr>
          <p:spPr bwMode="auto">
            <a:xfrm>
              <a:off x="919"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5911" name="Text Box 13"/>
            <p:cNvSpPr txBox="1">
              <a:spLocks noChangeArrowheads="1"/>
            </p:cNvSpPr>
            <p:nvPr/>
          </p:nvSpPr>
          <p:spPr bwMode="auto">
            <a:xfrm>
              <a:off x="690" y="3290"/>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5912" name="Text Box 14"/>
            <p:cNvSpPr txBox="1">
              <a:spLocks noChangeArrowheads="1"/>
            </p:cNvSpPr>
            <p:nvPr/>
          </p:nvSpPr>
          <p:spPr bwMode="auto">
            <a:xfrm>
              <a:off x="780" y="3563"/>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5913" name="AutoShape 15"/>
            <p:cNvSpPr>
              <a:spLocks noChangeArrowheads="1"/>
            </p:cNvSpPr>
            <p:nvPr/>
          </p:nvSpPr>
          <p:spPr bwMode="auto">
            <a:xfrm>
              <a:off x="511"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5914" name="Text Box 16"/>
            <p:cNvSpPr txBox="1">
              <a:spLocks noChangeArrowheads="1"/>
            </p:cNvSpPr>
            <p:nvPr/>
          </p:nvSpPr>
          <p:spPr bwMode="auto">
            <a:xfrm>
              <a:off x="640"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5915" name="AutoShape 17"/>
            <p:cNvSpPr>
              <a:spLocks noChangeArrowheads="1"/>
            </p:cNvSpPr>
            <p:nvPr/>
          </p:nvSpPr>
          <p:spPr bwMode="auto">
            <a:xfrm>
              <a:off x="511"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5916" name="Text Box 18"/>
            <p:cNvSpPr txBox="1">
              <a:spLocks noChangeArrowheads="1"/>
            </p:cNvSpPr>
            <p:nvPr/>
          </p:nvSpPr>
          <p:spPr bwMode="auto">
            <a:xfrm>
              <a:off x="551"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dirty="0">
                  <a:solidFill>
                    <a:srgbClr val="000000"/>
                  </a:solidFill>
                  <a:latin typeface="Luxi Sans" charset="0"/>
                </a:rPr>
                <a:t>(Reserved for OS</a:t>
              </a:r>
              <a:r>
                <a:rPr lang="en-GB" sz="1400" dirty="0" smtClean="0">
                  <a:solidFill>
                    <a:srgbClr val="000000"/>
                  </a:solidFill>
                  <a:latin typeface="Luxi Sans" charset="0"/>
                </a:rPr>
                <a:t>)</a:t>
              </a:r>
              <a:endParaRPr lang="en-GB" sz="1400" dirty="0">
                <a:solidFill>
                  <a:srgbClr val="000000"/>
                </a:solidFill>
                <a:latin typeface="Luxi Sans" charset="0"/>
                <a:cs typeface="Arial" charset="0"/>
              </a:endParaRPr>
            </a:p>
          </p:txBody>
        </p:sp>
      </p:grpSp>
      <p:grpSp>
        <p:nvGrpSpPr>
          <p:cNvPr id="35847" name="Group 19"/>
          <p:cNvGrpSpPr>
            <a:grpSpLocks/>
          </p:cNvGrpSpPr>
          <p:nvPr/>
        </p:nvGrpSpPr>
        <p:grpSpPr bwMode="auto">
          <a:xfrm>
            <a:off x="3221038" y="5756275"/>
            <a:ext cx="3021012" cy="1025525"/>
            <a:chOff x="2029" y="3864"/>
            <a:chExt cx="1903" cy="646"/>
          </a:xfrm>
        </p:grpSpPr>
        <p:sp>
          <p:nvSpPr>
            <p:cNvPr id="35889" name="AutoShape 20"/>
            <p:cNvSpPr>
              <a:spLocks noChangeArrowheads="1"/>
            </p:cNvSpPr>
            <p:nvPr/>
          </p:nvSpPr>
          <p:spPr bwMode="auto">
            <a:xfrm rot="5400000">
              <a:off x="2663" y="3240"/>
              <a:ext cx="640" cy="1903"/>
            </a:xfrm>
            <a:prstGeom prst="roundRect">
              <a:avLst>
                <a:gd name="adj" fmla="val 153"/>
              </a:avLst>
            </a:prstGeom>
            <a:noFill/>
            <a:ln w="18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5890" name="AutoShape 21"/>
            <p:cNvSpPr>
              <a:spLocks noChangeArrowheads="1"/>
            </p:cNvSpPr>
            <p:nvPr/>
          </p:nvSpPr>
          <p:spPr bwMode="auto">
            <a:xfrm rot="5400000">
              <a:off x="1761"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5891" name="AutoShape 22"/>
            <p:cNvSpPr>
              <a:spLocks noChangeArrowheads="1"/>
            </p:cNvSpPr>
            <p:nvPr/>
          </p:nvSpPr>
          <p:spPr bwMode="auto">
            <a:xfrm rot="5400000">
              <a:off x="3563"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5892" name="AutoShape 23"/>
            <p:cNvSpPr>
              <a:spLocks noChangeArrowheads="1"/>
            </p:cNvSpPr>
            <p:nvPr/>
          </p:nvSpPr>
          <p:spPr bwMode="auto">
            <a:xfrm rot="5400000">
              <a:off x="2033"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5893" name="AutoShape 24"/>
            <p:cNvSpPr>
              <a:spLocks noChangeArrowheads="1"/>
            </p:cNvSpPr>
            <p:nvPr/>
          </p:nvSpPr>
          <p:spPr bwMode="auto">
            <a:xfrm rot="5400000">
              <a:off x="2214"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5894" name="AutoShape 25"/>
            <p:cNvSpPr>
              <a:spLocks noChangeArrowheads="1"/>
            </p:cNvSpPr>
            <p:nvPr/>
          </p:nvSpPr>
          <p:spPr bwMode="auto">
            <a:xfrm rot="5400000">
              <a:off x="2751"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5895" name="AutoShape 26"/>
            <p:cNvSpPr>
              <a:spLocks noChangeArrowheads="1"/>
            </p:cNvSpPr>
            <p:nvPr/>
          </p:nvSpPr>
          <p:spPr bwMode="auto">
            <a:xfrm rot="5400000">
              <a:off x="3374"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5896" name="AutoShape 27"/>
            <p:cNvSpPr>
              <a:spLocks noChangeArrowheads="1"/>
            </p:cNvSpPr>
            <p:nvPr/>
          </p:nvSpPr>
          <p:spPr bwMode="auto">
            <a:xfrm rot="5400000">
              <a:off x="2470"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5897" name="AutoShape 28"/>
            <p:cNvSpPr>
              <a:spLocks noChangeArrowheads="1"/>
            </p:cNvSpPr>
            <p:nvPr/>
          </p:nvSpPr>
          <p:spPr bwMode="auto">
            <a:xfrm rot="5400000">
              <a:off x="3125"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5898" name="AutoShape 29"/>
            <p:cNvSpPr>
              <a:spLocks noChangeArrowheads="1"/>
            </p:cNvSpPr>
            <p:nvPr/>
          </p:nvSpPr>
          <p:spPr bwMode="auto">
            <a:xfrm rot="5400000">
              <a:off x="2981"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5899" name="AutoShape 30"/>
            <p:cNvSpPr>
              <a:spLocks noChangeArrowheads="1"/>
            </p:cNvSpPr>
            <p:nvPr/>
          </p:nvSpPr>
          <p:spPr bwMode="auto">
            <a:xfrm rot="5400000">
              <a:off x="2888" y="4132"/>
              <a:ext cx="640" cy="104"/>
            </a:xfrm>
            <a:prstGeom prst="roundRect">
              <a:avLst>
                <a:gd name="adj" fmla="val 958"/>
              </a:avLst>
            </a:prstGeom>
            <a:solidFill>
              <a:srgbClr val="993333"/>
            </a:solidFill>
            <a:ln w="9360">
              <a:solidFill>
                <a:srgbClr val="000000"/>
              </a:solidFill>
              <a:miter lim="800000"/>
              <a:headEnd/>
              <a:tailEnd/>
            </a:ln>
          </p:spPr>
          <p:txBody>
            <a:bodyPr wrap="none" anchor="ctr"/>
            <a:lstStyle/>
            <a:p>
              <a:endParaRPr lang="tr-TR"/>
            </a:p>
          </p:txBody>
        </p:sp>
        <p:sp>
          <p:nvSpPr>
            <p:cNvPr id="35900" name="AutoShape 31"/>
            <p:cNvSpPr>
              <a:spLocks noChangeArrowheads="1"/>
            </p:cNvSpPr>
            <p:nvPr/>
          </p:nvSpPr>
          <p:spPr bwMode="auto">
            <a:xfrm rot="5400000">
              <a:off x="2322"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sp>
          <p:nvSpPr>
            <p:cNvPr id="35901" name="AutoShape 32"/>
            <p:cNvSpPr>
              <a:spLocks noChangeArrowheads="1"/>
            </p:cNvSpPr>
            <p:nvPr/>
          </p:nvSpPr>
          <p:spPr bwMode="auto">
            <a:xfrm rot="5400000">
              <a:off x="1925"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grpSp>
      <p:sp>
        <p:nvSpPr>
          <p:cNvPr id="35848" name="AutoShape 33"/>
          <p:cNvSpPr>
            <a:spLocks noChangeArrowheads="1"/>
          </p:cNvSpPr>
          <p:nvPr/>
        </p:nvSpPr>
        <p:spPr bwMode="auto">
          <a:xfrm>
            <a:off x="3406775" y="4437063"/>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49" name="AutoShape 34"/>
          <p:cNvSpPr>
            <a:spLocks noChangeArrowheads="1"/>
          </p:cNvSpPr>
          <p:nvPr/>
        </p:nvSpPr>
        <p:spPr bwMode="auto">
          <a:xfrm>
            <a:off x="3406775" y="4618038"/>
            <a:ext cx="857250" cy="180975"/>
          </a:xfrm>
          <a:prstGeom prst="roundRect">
            <a:avLst>
              <a:gd name="adj" fmla="val 875"/>
            </a:avLst>
          </a:prstGeom>
          <a:solidFill>
            <a:srgbClr val="993333"/>
          </a:solidFill>
          <a:ln w="12600">
            <a:solidFill>
              <a:srgbClr val="000000"/>
            </a:solidFill>
            <a:miter lim="800000"/>
            <a:headEnd/>
            <a:tailEnd/>
          </a:ln>
        </p:spPr>
        <p:txBody>
          <a:bodyPr wrap="none" anchor="ctr"/>
          <a:lstStyle/>
          <a:p>
            <a:endParaRPr lang="tr-TR"/>
          </a:p>
        </p:txBody>
      </p:sp>
      <p:sp>
        <p:nvSpPr>
          <p:cNvPr id="35850" name="AutoShape 35"/>
          <p:cNvSpPr>
            <a:spLocks noChangeArrowheads="1"/>
          </p:cNvSpPr>
          <p:nvPr/>
        </p:nvSpPr>
        <p:spPr bwMode="auto">
          <a:xfrm>
            <a:off x="3406775" y="40767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51" name="AutoShape 36"/>
          <p:cNvSpPr>
            <a:spLocks noChangeArrowheads="1"/>
          </p:cNvSpPr>
          <p:nvPr/>
        </p:nvSpPr>
        <p:spPr bwMode="auto">
          <a:xfrm>
            <a:off x="3406775" y="47974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52" name="AutoShape 37"/>
          <p:cNvSpPr>
            <a:spLocks noChangeArrowheads="1"/>
          </p:cNvSpPr>
          <p:nvPr/>
        </p:nvSpPr>
        <p:spPr bwMode="auto">
          <a:xfrm>
            <a:off x="3406775" y="38957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53" name="AutoShape 38"/>
          <p:cNvSpPr>
            <a:spLocks noChangeArrowheads="1"/>
          </p:cNvSpPr>
          <p:nvPr/>
        </p:nvSpPr>
        <p:spPr bwMode="auto">
          <a:xfrm>
            <a:off x="3406775" y="49784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54" name="AutoShape 39"/>
          <p:cNvSpPr>
            <a:spLocks noChangeArrowheads="1"/>
          </p:cNvSpPr>
          <p:nvPr/>
        </p:nvSpPr>
        <p:spPr bwMode="auto">
          <a:xfrm>
            <a:off x="3406775" y="4256088"/>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55" name="Line 40"/>
          <p:cNvSpPr>
            <a:spLocks noChangeShapeType="1"/>
          </p:cNvSpPr>
          <p:nvPr/>
        </p:nvSpPr>
        <p:spPr bwMode="auto">
          <a:xfrm>
            <a:off x="2486025" y="4716463"/>
            <a:ext cx="915988" cy="1587"/>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AutoShape 41"/>
          <p:cNvSpPr>
            <a:spLocks noChangeArrowheads="1"/>
          </p:cNvSpPr>
          <p:nvPr/>
        </p:nvSpPr>
        <p:spPr bwMode="auto">
          <a:xfrm>
            <a:off x="2054225" y="4633913"/>
            <a:ext cx="161925" cy="161925"/>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5857" name="Line 42"/>
          <p:cNvSpPr>
            <a:spLocks noChangeShapeType="1"/>
          </p:cNvSpPr>
          <p:nvPr/>
        </p:nvSpPr>
        <p:spPr bwMode="auto">
          <a:xfrm>
            <a:off x="3848100" y="4806950"/>
            <a:ext cx="1257300" cy="908050"/>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Text Box 43"/>
          <p:cNvSpPr txBox="1">
            <a:spLocks noChangeArrowheads="1"/>
          </p:cNvSpPr>
          <p:nvPr/>
        </p:nvSpPr>
        <p:spPr bwMode="auto">
          <a:xfrm>
            <a:off x="1254125" y="2965450"/>
            <a:ext cx="6762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a:t>
            </a:r>
          </a:p>
        </p:txBody>
      </p:sp>
      <p:sp>
        <p:nvSpPr>
          <p:cNvPr id="35859" name="Text Box 44"/>
          <p:cNvSpPr txBox="1">
            <a:spLocks noChangeArrowheads="1"/>
          </p:cNvSpPr>
          <p:nvPr/>
        </p:nvSpPr>
        <p:spPr bwMode="auto">
          <a:xfrm>
            <a:off x="3384550" y="3190875"/>
            <a:ext cx="9048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Parent's </a:t>
            </a:r>
          </a:p>
          <a:p>
            <a:pPr>
              <a:lnSpc>
                <a:spcPct val="94000"/>
              </a:lnSpc>
            </a:pPr>
            <a:r>
              <a:rPr lang="en-GB" sz="1600" i="1">
                <a:solidFill>
                  <a:srgbClr val="000000"/>
                </a:solidFill>
                <a:latin typeface="Lucida Sans" charset="0"/>
              </a:rPr>
              <a:t>page tbl</a:t>
            </a:r>
          </a:p>
        </p:txBody>
      </p:sp>
      <p:grpSp>
        <p:nvGrpSpPr>
          <p:cNvPr id="35860" name="Group 46"/>
          <p:cNvGrpSpPr>
            <a:grpSpLocks/>
          </p:cNvGrpSpPr>
          <p:nvPr/>
        </p:nvGrpSpPr>
        <p:grpSpPr bwMode="auto">
          <a:xfrm>
            <a:off x="5105400" y="3213100"/>
            <a:ext cx="3373438" cy="2927350"/>
            <a:chOff x="3216" y="1949"/>
            <a:chExt cx="2125" cy="1844"/>
          </a:xfrm>
        </p:grpSpPr>
        <p:grpSp>
          <p:nvGrpSpPr>
            <p:cNvPr id="35863" name="Group 51"/>
            <p:cNvGrpSpPr>
              <a:grpSpLocks/>
            </p:cNvGrpSpPr>
            <p:nvPr/>
          </p:nvGrpSpPr>
          <p:grpSpPr bwMode="auto">
            <a:xfrm>
              <a:off x="4293" y="1949"/>
              <a:ext cx="1048" cy="1844"/>
              <a:chOff x="4293" y="1949"/>
              <a:chExt cx="1048" cy="1844"/>
            </a:xfrm>
          </p:grpSpPr>
          <p:sp>
            <p:nvSpPr>
              <p:cNvPr id="35874" name="Line 48"/>
              <p:cNvSpPr>
                <a:spLocks noChangeShapeType="1"/>
              </p:cNvSpPr>
              <p:nvPr/>
            </p:nvSpPr>
            <p:spPr bwMode="auto">
              <a:xfrm flipV="1">
                <a:off x="4824"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5" name="AutoShape 49"/>
              <p:cNvSpPr>
                <a:spLocks noChangeArrowheads="1"/>
              </p:cNvSpPr>
              <p:nvPr/>
            </p:nvSpPr>
            <p:spPr bwMode="auto">
              <a:xfrm>
                <a:off x="4293" y="1949"/>
                <a:ext cx="1048" cy="1815"/>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5876" name="AutoShape 50"/>
              <p:cNvSpPr>
                <a:spLocks noChangeArrowheads="1"/>
              </p:cNvSpPr>
              <p:nvPr/>
            </p:nvSpPr>
            <p:spPr bwMode="auto">
              <a:xfrm>
                <a:off x="4293"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5877" name="AutoShape 51"/>
              <p:cNvSpPr>
                <a:spLocks noChangeArrowheads="1"/>
              </p:cNvSpPr>
              <p:nvPr/>
            </p:nvSpPr>
            <p:spPr bwMode="auto">
              <a:xfrm>
                <a:off x="4293" y="3526"/>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5878" name="AutoShape 52"/>
              <p:cNvSpPr>
                <a:spLocks noChangeArrowheads="1"/>
              </p:cNvSpPr>
              <p:nvPr/>
            </p:nvSpPr>
            <p:spPr bwMode="auto">
              <a:xfrm>
                <a:off x="4293" y="3282"/>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5879" name="Line 53"/>
              <p:cNvSpPr>
                <a:spLocks noChangeShapeType="1"/>
              </p:cNvSpPr>
              <p:nvPr/>
            </p:nvSpPr>
            <p:spPr bwMode="auto">
              <a:xfrm>
                <a:off x="4824"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80" name="AutoShape 54"/>
              <p:cNvSpPr>
                <a:spLocks noChangeArrowheads="1"/>
              </p:cNvSpPr>
              <p:nvPr/>
            </p:nvSpPr>
            <p:spPr bwMode="auto">
              <a:xfrm>
                <a:off x="4293"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5881" name="Text Box 55"/>
              <p:cNvSpPr txBox="1">
                <a:spLocks noChangeArrowheads="1"/>
              </p:cNvSpPr>
              <p:nvPr/>
            </p:nvSpPr>
            <p:spPr bwMode="auto">
              <a:xfrm>
                <a:off x="4696" y="2339"/>
                <a:ext cx="3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5882" name="Text Box 56"/>
              <p:cNvSpPr txBox="1">
                <a:spLocks noChangeArrowheads="1"/>
              </p:cNvSpPr>
              <p:nvPr/>
            </p:nvSpPr>
            <p:spPr bwMode="auto">
              <a:xfrm>
                <a:off x="4701"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5883" name="Text Box 57"/>
              <p:cNvSpPr txBox="1">
                <a:spLocks noChangeArrowheads="1"/>
              </p:cNvSpPr>
              <p:nvPr/>
            </p:nvSpPr>
            <p:spPr bwMode="auto">
              <a:xfrm>
                <a:off x="4472" y="3289"/>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5884" name="Text Box 58"/>
              <p:cNvSpPr txBox="1">
                <a:spLocks noChangeArrowheads="1"/>
              </p:cNvSpPr>
              <p:nvPr/>
            </p:nvSpPr>
            <p:spPr bwMode="auto">
              <a:xfrm>
                <a:off x="4562" y="3562"/>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5885" name="AutoShape 59"/>
              <p:cNvSpPr>
                <a:spLocks noChangeArrowheads="1"/>
              </p:cNvSpPr>
              <p:nvPr/>
            </p:nvSpPr>
            <p:spPr bwMode="auto">
              <a:xfrm>
                <a:off x="4293"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5886" name="Text Box 60"/>
              <p:cNvSpPr txBox="1">
                <a:spLocks noChangeArrowheads="1"/>
              </p:cNvSpPr>
              <p:nvPr/>
            </p:nvSpPr>
            <p:spPr bwMode="auto">
              <a:xfrm>
                <a:off x="4422"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5887" name="AutoShape 61"/>
              <p:cNvSpPr>
                <a:spLocks noChangeArrowheads="1"/>
              </p:cNvSpPr>
              <p:nvPr/>
            </p:nvSpPr>
            <p:spPr bwMode="auto">
              <a:xfrm>
                <a:off x="4293"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5888" name="Text Box 62"/>
              <p:cNvSpPr txBox="1">
                <a:spLocks noChangeArrowheads="1"/>
              </p:cNvSpPr>
              <p:nvPr/>
            </p:nvSpPr>
            <p:spPr bwMode="auto">
              <a:xfrm>
                <a:off x="4333"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dirty="0">
                    <a:solidFill>
                      <a:srgbClr val="000000"/>
                    </a:solidFill>
                    <a:latin typeface="Luxi Sans" charset="0"/>
                  </a:rPr>
                  <a:t>(Reserved for OS</a:t>
                </a:r>
                <a:r>
                  <a:rPr lang="en-GB" sz="1400" dirty="0" smtClean="0">
                    <a:solidFill>
                      <a:srgbClr val="000000"/>
                    </a:solidFill>
                    <a:latin typeface="Luxi Sans" charset="0"/>
                  </a:rPr>
                  <a:t>)</a:t>
                </a:r>
                <a:endParaRPr lang="en-GB" sz="1400" dirty="0">
                  <a:solidFill>
                    <a:srgbClr val="000000"/>
                  </a:solidFill>
                  <a:latin typeface="Luxi Sans" charset="0"/>
                  <a:cs typeface="Arial" charset="0"/>
                </a:endParaRPr>
              </a:p>
            </p:txBody>
          </p:sp>
        </p:grpSp>
        <p:sp>
          <p:nvSpPr>
            <p:cNvPr id="35864" name="AutoShape 63"/>
            <p:cNvSpPr>
              <a:spLocks noChangeArrowheads="1"/>
            </p:cNvSpPr>
            <p:nvPr/>
          </p:nvSpPr>
          <p:spPr bwMode="auto">
            <a:xfrm>
              <a:off x="3223" y="271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65" name="AutoShape 64"/>
            <p:cNvSpPr>
              <a:spLocks noChangeArrowheads="1"/>
            </p:cNvSpPr>
            <p:nvPr/>
          </p:nvSpPr>
          <p:spPr bwMode="auto">
            <a:xfrm>
              <a:off x="3223" y="2833"/>
              <a:ext cx="540" cy="114"/>
            </a:xfrm>
            <a:prstGeom prst="roundRect">
              <a:avLst>
                <a:gd name="adj" fmla="val 875"/>
              </a:avLst>
            </a:prstGeom>
            <a:solidFill>
              <a:srgbClr val="993333"/>
            </a:solidFill>
            <a:ln w="12600">
              <a:solidFill>
                <a:srgbClr val="000000"/>
              </a:solidFill>
              <a:miter lim="800000"/>
              <a:headEnd/>
              <a:tailEnd/>
            </a:ln>
          </p:spPr>
          <p:txBody>
            <a:bodyPr wrap="none" anchor="ctr"/>
            <a:lstStyle/>
            <a:p>
              <a:endParaRPr lang="tr-TR"/>
            </a:p>
          </p:txBody>
        </p:sp>
        <p:sp>
          <p:nvSpPr>
            <p:cNvPr id="35866" name="AutoShape 65"/>
            <p:cNvSpPr>
              <a:spLocks noChangeArrowheads="1"/>
            </p:cNvSpPr>
            <p:nvPr/>
          </p:nvSpPr>
          <p:spPr bwMode="auto">
            <a:xfrm>
              <a:off x="3223" y="2492"/>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67" name="AutoShape 66"/>
            <p:cNvSpPr>
              <a:spLocks noChangeArrowheads="1"/>
            </p:cNvSpPr>
            <p:nvPr/>
          </p:nvSpPr>
          <p:spPr bwMode="auto">
            <a:xfrm>
              <a:off x="3223" y="2946"/>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68" name="AutoShape 67"/>
            <p:cNvSpPr>
              <a:spLocks noChangeArrowheads="1"/>
            </p:cNvSpPr>
            <p:nvPr/>
          </p:nvSpPr>
          <p:spPr bwMode="auto">
            <a:xfrm>
              <a:off x="3223" y="237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69" name="AutoShape 68"/>
            <p:cNvSpPr>
              <a:spLocks noChangeArrowheads="1"/>
            </p:cNvSpPr>
            <p:nvPr/>
          </p:nvSpPr>
          <p:spPr bwMode="auto">
            <a:xfrm>
              <a:off x="3223" y="3060"/>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70" name="AutoShape 69"/>
            <p:cNvSpPr>
              <a:spLocks noChangeArrowheads="1"/>
            </p:cNvSpPr>
            <p:nvPr/>
          </p:nvSpPr>
          <p:spPr bwMode="auto">
            <a:xfrm>
              <a:off x="3223" y="2607"/>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5871" name="Line 70"/>
            <p:cNvSpPr>
              <a:spLocks noChangeShapeType="1"/>
            </p:cNvSpPr>
            <p:nvPr/>
          </p:nvSpPr>
          <p:spPr bwMode="auto">
            <a:xfrm flipH="1">
              <a:off x="3755" y="2887"/>
              <a:ext cx="554" cy="1"/>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2" name="AutoShape 71"/>
            <p:cNvSpPr>
              <a:spLocks noChangeArrowheads="1"/>
            </p:cNvSpPr>
            <p:nvPr/>
          </p:nvSpPr>
          <p:spPr bwMode="auto">
            <a:xfrm>
              <a:off x="5096" y="2843"/>
              <a:ext cx="102" cy="102"/>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5873" name="Line 72"/>
            <p:cNvSpPr>
              <a:spLocks noChangeShapeType="1"/>
            </p:cNvSpPr>
            <p:nvPr/>
          </p:nvSpPr>
          <p:spPr bwMode="auto">
            <a:xfrm flipH="1">
              <a:off x="3216" y="2952"/>
              <a:ext cx="314" cy="573"/>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5861" name="Text Box 73"/>
          <p:cNvSpPr txBox="1">
            <a:spLocks noChangeArrowheads="1"/>
          </p:cNvSpPr>
          <p:nvPr/>
        </p:nvSpPr>
        <p:spPr bwMode="auto">
          <a:xfrm>
            <a:off x="7332663" y="2965450"/>
            <a:ext cx="5445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a:t>
            </a:r>
          </a:p>
        </p:txBody>
      </p:sp>
      <p:sp>
        <p:nvSpPr>
          <p:cNvPr id="35862" name="Text Box 74"/>
          <p:cNvSpPr txBox="1">
            <a:spLocks noChangeArrowheads="1"/>
          </p:cNvSpPr>
          <p:nvPr/>
        </p:nvSpPr>
        <p:spPr bwMode="auto">
          <a:xfrm>
            <a:off x="5064125" y="3190875"/>
            <a:ext cx="8556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Child's </a:t>
            </a:r>
          </a:p>
          <a:p>
            <a:pPr>
              <a:lnSpc>
                <a:spcPct val="94000"/>
              </a:lnSpc>
            </a:pPr>
            <a:r>
              <a:rPr lang="en-GB" sz="1600" i="1">
                <a:solidFill>
                  <a:srgbClr val="000000"/>
                </a:solidFill>
                <a:latin typeface="Lucida Sans" charset="0"/>
              </a:rPr>
              <a:t>page tbl</a:t>
            </a:r>
          </a:p>
        </p:txBody>
      </p:sp>
    </p:spTree>
    <p:extLst>
      <p:ext uri="{BB962C8B-B14F-4D97-AF65-F5344CB8AC3E}">
        <p14:creationId xmlns:p14="http://schemas.microsoft.com/office/powerpoint/2010/main" val="160153135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atin typeface="Arial" charset="0"/>
                <a:ea typeface="ＭＳ Ｐゴシック" charset="0"/>
                <a:cs typeface="ＭＳ Ｐゴシック" charset="0"/>
              </a:rPr>
              <a:t>Copy-on-write</a:t>
            </a:r>
          </a:p>
        </p:txBody>
      </p:sp>
      <p:sp>
        <p:nvSpPr>
          <p:cNvPr id="36867" name="Content Placeholder 2"/>
          <p:cNvSpPr>
            <a:spLocks noGrp="1"/>
          </p:cNvSpPr>
          <p:nvPr>
            <p:ph idx="1"/>
          </p:nvPr>
        </p:nvSpPr>
        <p:spPr>
          <a:xfrm>
            <a:off x="228600" y="949325"/>
            <a:ext cx="8610600" cy="5334000"/>
          </a:xfrm>
        </p:spPr>
        <p:txBody>
          <a:bodyPr/>
          <a:lstStyle/>
          <a:p>
            <a:r>
              <a:rPr lang="en-US" sz="2400" dirty="0">
                <a:latin typeface="Arial" charset="0"/>
                <a:ea typeface="ＭＳ Ｐゴシック" charset="0"/>
                <a:cs typeface="ＭＳ Ｐゴシック" charset="0"/>
              </a:rPr>
              <a:t>What happens when the child </a:t>
            </a:r>
            <a:r>
              <a:rPr lang="en-US" sz="2400" i="1" dirty="0">
                <a:solidFill>
                  <a:srgbClr val="0000CC"/>
                </a:solidFill>
                <a:latin typeface="Arial" charset="0"/>
                <a:ea typeface="ＭＳ Ｐゴシック" charset="0"/>
                <a:cs typeface="ＭＳ Ｐゴシック" charset="0"/>
              </a:rPr>
              <a:t>reads</a:t>
            </a:r>
            <a:r>
              <a:rPr lang="en-US" sz="2400" dirty="0">
                <a:latin typeface="Arial" charset="0"/>
                <a:ea typeface="ＭＳ Ｐゴシック" charset="0"/>
                <a:cs typeface="ＭＳ Ｐゴシック" charset="0"/>
              </a:rPr>
              <a:t> the page?</a:t>
            </a:r>
          </a:p>
          <a:p>
            <a:pPr lvl="1"/>
            <a:r>
              <a:rPr lang="en-US" sz="1800" dirty="0">
                <a:latin typeface="Arial" charset="0"/>
                <a:ea typeface="ＭＳ Ｐゴシック" charset="0"/>
              </a:rPr>
              <a:t>Just accesses same memory as parent .... </a:t>
            </a:r>
            <a:r>
              <a:rPr lang="en-US" sz="1800" dirty="0" err="1">
                <a:latin typeface="Arial" charset="0"/>
                <a:ea typeface="ＭＳ Ｐゴシック" charset="0"/>
              </a:rPr>
              <a:t>niiiiiice</a:t>
            </a:r>
            <a:endParaRPr lang="en-US" sz="1800" dirty="0">
              <a:latin typeface="Arial" charset="0"/>
              <a:ea typeface="ＭＳ Ｐゴシック" charset="0"/>
            </a:endParaRPr>
          </a:p>
          <a:p>
            <a:r>
              <a:rPr lang="en-US" sz="2400" dirty="0">
                <a:latin typeface="Arial" charset="0"/>
                <a:ea typeface="ＭＳ Ｐゴシック" charset="0"/>
                <a:cs typeface="ＭＳ Ｐゴシック" charset="0"/>
              </a:rPr>
              <a:t>What happens when the child </a:t>
            </a:r>
            <a:r>
              <a:rPr lang="en-US" sz="2400" i="1" dirty="0">
                <a:solidFill>
                  <a:srgbClr val="0000CC"/>
                </a:solidFill>
                <a:latin typeface="Arial" charset="0"/>
                <a:ea typeface="ＭＳ Ｐゴシック" charset="0"/>
                <a:cs typeface="ＭＳ Ｐゴシック" charset="0"/>
              </a:rPr>
              <a:t>writes</a:t>
            </a:r>
            <a:r>
              <a:rPr lang="en-US" sz="2400" dirty="0">
                <a:latin typeface="Arial" charset="0"/>
                <a:ea typeface="ＭＳ Ｐゴシック" charset="0"/>
                <a:cs typeface="ＭＳ Ｐゴシック" charset="0"/>
              </a:rPr>
              <a:t> the page?</a:t>
            </a:r>
          </a:p>
          <a:p>
            <a:pPr lvl="1"/>
            <a:r>
              <a:rPr lang="en-US" sz="1800" dirty="0">
                <a:latin typeface="Arial" charset="0"/>
                <a:ea typeface="ＭＳ Ｐゴシック" charset="0"/>
              </a:rPr>
              <a:t>Protection fault occurs (page is read-only!)</a:t>
            </a:r>
            <a:r>
              <a:rPr lang="ar-sa" sz="1800" dirty="0">
                <a:latin typeface="Arial" charset="0"/>
                <a:ea typeface="ＭＳ Ｐゴシック" charset="0"/>
                <a:cs typeface="Arial" charset="0"/>
              </a:rPr>
              <a:t>‏</a:t>
            </a:r>
            <a:endParaRPr lang="en-US" sz="1800" dirty="0">
              <a:latin typeface="Arial" charset="0"/>
              <a:ea typeface="ＭＳ Ｐゴシック" charset="0"/>
            </a:endParaRPr>
          </a:p>
          <a:p>
            <a:pPr lvl="1"/>
            <a:r>
              <a:rPr lang="en-US" sz="1800" dirty="0">
                <a:latin typeface="Arial" charset="0"/>
                <a:ea typeface="ＭＳ Ｐゴシック" charset="0"/>
              </a:rPr>
              <a:t>OS copies the page and maps it R/W into the child's </a:t>
            </a:r>
            <a:r>
              <a:rPr lang="en-US" sz="1800" dirty="0" err="1">
                <a:latin typeface="Arial" charset="0"/>
                <a:ea typeface="ＭＳ Ｐゴシック" charset="0"/>
              </a:rPr>
              <a:t>addr</a:t>
            </a:r>
            <a:r>
              <a:rPr lang="en-US" sz="1800" dirty="0">
                <a:latin typeface="Arial" charset="0"/>
                <a:ea typeface="ＭＳ Ｐゴシック" charset="0"/>
              </a:rPr>
              <a:t> space</a:t>
            </a:r>
          </a:p>
          <a:p>
            <a:endParaRPr lang="en-US" sz="2400" dirty="0">
              <a:latin typeface="Arial" charset="0"/>
              <a:ea typeface="ＭＳ Ｐゴシック" charset="0"/>
              <a:cs typeface="ＭＳ Ｐゴシック" charset="0"/>
            </a:endParaRPr>
          </a:p>
          <a:p>
            <a:endParaRPr lang="en-US" sz="2400" dirty="0">
              <a:latin typeface="Arial" charset="0"/>
              <a:ea typeface="ＭＳ Ｐゴシック" charset="0"/>
              <a:cs typeface="ＭＳ Ｐゴシック" charset="0"/>
            </a:endParaRPr>
          </a:p>
        </p:txBody>
      </p:sp>
      <p:sp>
        <p:nvSpPr>
          <p:cNvPr id="3686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368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D1EC04AA-DDEC-0042-9E17-FCF14E99BDD4}" type="slidenum">
              <a:rPr lang="en-US"/>
              <a:pPr/>
              <a:t>34</a:t>
            </a:fld>
            <a:endParaRPr lang="en-US"/>
          </a:p>
        </p:txBody>
      </p:sp>
      <p:grpSp>
        <p:nvGrpSpPr>
          <p:cNvPr id="36870" name="Group 3"/>
          <p:cNvGrpSpPr>
            <a:grpSpLocks/>
          </p:cNvGrpSpPr>
          <p:nvPr/>
        </p:nvGrpSpPr>
        <p:grpSpPr bwMode="auto">
          <a:xfrm>
            <a:off x="811213" y="3213100"/>
            <a:ext cx="1662112" cy="2927350"/>
            <a:chOff x="511" y="1949"/>
            <a:chExt cx="1047" cy="1844"/>
          </a:xfrm>
        </p:grpSpPr>
        <p:sp>
          <p:nvSpPr>
            <p:cNvPr id="36926" name="Line 4"/>
            <p:cNvSpPr>
              <a:spLocks noChangeShapeType="1"/>
            </p:cNvSpPr>
            <p:nvPr/>
          </p:nvSpPr>
          <p:spPr bwMode="auto">
            <a:xfrm flipV="1">
              <a:off x="1042"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27" name="AutoShape 5"/>
            <p:cNvSpPr>
              <a:spLocks noChangeArrowheads="1"/>
            </p:cNvSpPr>
            <p:nvPr/>
          </p:nvSpPr>
          <p:spPr bwMode="auto">
            <a:xfrm>
              <a:off x="511" y="1949"/>
              <a:ext cx="1048" cy="1816"/>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6928" name="AutoShape 6"/>
            <p:cNvSpPr>
              <a:spLocks noChangeArrowheads="1"/>
            </p:cNvSpPr>
            <p:nvPr/>
          </p:nvSpPr>
          <p:spPr bwMode="auto">
            <a:xfrm>
              <a:off x="511"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6929" name="AutoShape 7"/>
            <p:cNvSpPr>
              <a:spLocks noChangeArrowheads="1"/>
            </p:cNvSpPr>
            <p:nvPr/>
          </p:nvSpPr>
          <p:spPr bwMode="auto">
            <a:xfrm>
              <a:off x="511" y="3527"/>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6930" name="AutoShape 8"/>
            <p:cNvSpPr>
              <a:spLocks noChangeArrowheads="1"/>
            </p:cNvSpPr>
            <p:nvPr/>
          </p:nvSpPr>
          <p:spPr bwMode="auto">
            <a:xfrm>
              <a:off x="511" y="3283"/>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6931" name="Line 9"/>
            <p:cNvSpPr>
              <a:spLocks noChangeShapeType="1"/>
            </p:cNvSpPr>
            <p:nvPr/>
          </p:nvSpPr>
          <p:spPr bwMode="auto">
            <a:xfrm>
              <a:off x="1042"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32" name="AutoShape 10"/>
            <p:cNvSpPr>
              <a:spLocks noChangeArrowheads="1"/>
            </p:cNvSpPr>
            <p:nvPr/>
          </p:nvSpPr>
          <p:spPr bwMode="auto">
            <a:xfrm>
              <a:off x="511"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6933" name="Text Box 11"/>
            <p:cNvSpPr txBox="1">
              <a:spLocks noChangeArrowheads="1"/>
            </p:cNvSpPr>
            <p:nvPr/>
          </p:nvSpPr>
          <p:spPr bwMode="auto">
            <a:xfrm>
              <a:off x="913" y="2340"/>
              <a:ext cx="30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6934" name="Text Box 12"/>
            <p:cNvSpPr txBox="1">
              <a:spLocks noChangeArrowheads="1"/>
            </p:cNvSpPr>
            <p:nvPr/>
          </p:nvSpPr>
          <p:spPr bwMode="auto">
            <a:xfrm>
              <a:off x="919"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6935" name="Text Box 13"/>
            <p:cNvSpPr txBox="1">
              <a:spLocks noChangeArrowheads="1"/>
            </p:cNvSpPr>
            <p:nvPr/>
          </p:nvSpPr>
          <p:spPr bwMode="auto">
            <a:xfrm>
              <a:off x="690" y="3290"/>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6936" name="Text Box 14"/>
            <p:cNvSpPr txBox="1">
              <a:spLocks noChangeArrowheads="1"/>
            </p:cNvSpPr>
            <p:nvPr/>
          </p:nvSpPr>
          <p:spPr bwMode="auto">
            <a:xfrm>
              <a:off x="780" y="3563"/>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6937" name="AutoShape 15"/>
            <p:cNvSpPr>
              <a:spLocks noChangeArrowheads="1"/>
            </p:cNvSpPr>
            <p:nvPr/>
          </p:nvSpPr>
          <p:spPr bwMode="auto">
            <a:xfrm>
              <a:off x="511"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6938" name="Text Box 16"/>
            <p:cNvSpPr txBox="1">
              <a:spLocks noChangeArrowheads="1"/>
            </p:cNvSpPr>
            <p:nvPr/>
          </p:nvSpPr>
          <p:spPr bwMode="auto">
            <a:xfrm>
              <a:off x="640"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6939" name="AutoShape 17"/>
            <p:cNvSpPr>
              <a:spLocks noChangeArrowheads="1"/>
            </p:cNvSpPr>
            <p:nvPr/>
          </p:nvSpPr>
          <p:spPr bwMode="auto">
            <a:xfrm>
              <a:off x="511"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6940" name="Text Box 18"/>
            <p:cNvSpPr txBox="1">
              <a:spLocks noChangeArrowheads="1"/>
            </p:cNvSpPr>
            <p:nvPr/>
          </p:nvSpPr>
          <p:spPr bwMode="auto">
            <a:xfrm>
              <a:off x="551"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(Reserved for OS)</a:t>
              </a:r>
              <a:r>
                <a:rPr lang="ar-sa" sz="1400">
                  <a:solidFill>
                    <a:srgbClr val="000000"/>
                  </a:solidFill>
                  <a:latin typeface="Luxi Sans" charset="0"/>
                  <a:cs typeface="Arial" charset="0"/>
                </a:rPr>
                <a:t>‏</a:t>
              </a:r>
              <a:endParaRPr lang="en-GB" sz="1400">
                <a:solidFill>
                  <a:srgbClr val="000000"/>
                </a:solidFill>
                <a:latin typeface="Luxi Sans" charset="0"/>
                <a:cs typeface="Arial" charset="0"/>
              </a:endParaRPr>
            </a:p>
          </p:txBody>
        </p:sp>
      </p:grpSp>
      <p:grpSp>
        <p:nvGrpSpPr>
          <p:cNvPr id="36871" name="Group 19"/>
          <p:cNvGrpSpPr>
            <a:grpSpLocks/>
          </p:cNvGrpSpPr>
          <p:nvPr/>
        </p:nvGrpSpPr>
        <p:grpSpPr bwMode="auto">
          <a:xfrm>
            <a:off x="3221038" y="5756275"/>
            <a:ext cx="3021012" cy="1025525"/>
            <a:chOff x="2029" y="3864"/>
            <a:chExt cx="1903" cy="646"/>
          </a:xfrm>
        </p:grpSpPr>
        <p:sp>
          <p:nvSpPr>
            <p:cNvPr id="36913" name="AutoShape 20"/>
            <p:cNvSpPr>
              <a:spLocks noChangeArrowheads="1"/>
            </p:cNvSpPr>
            <p:nvPr/>
          </p:nvSpPr>
          <p:spPr bwMode="auto">
            <a:xfrm rot="5400000">
              <a:off x="2663" y="3240"/>
              <a:ext cx="640" cy="1903"/>
            </a:xfrm>
            <a:prstGeom prst="roundRect">
              <a:avLst>
                <a:gd name="adj" fmla="val 153"/>
              </a:avLst>
            </a:prstGeom>
            <a:noFill/>
            <a:ln w="18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6914" name="AutoShape 21"/>
            <p:cNvSpPr>
              <a:spLocks noChangeArrowheads="1"/>
            </p:cNvSpPr>
            <p:nvPr/>
          </p:nvSpPr>
          <p:spPr bwMode="auto">
            <a:xfrm rot="5400000">
              <a:off x="1761"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6915" name="AutoShape 22"/>
            <p:cNvSpPr>
              <a:spLocks noChangeArrowheads="1"/>
            </p:cNvSpPr>
            <p:nvPr/>
          </p:nvSpPr>
          <p:spPr bwMode="auto">
            <a:xfrm rot="5400000">
              <a:off x="3563"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6916" name="AutoShape 23"/>
            <p:cNvSpPr>
              <a:spLocks noChangeArrowheads="1"/>
            </p:cNvSpPr>
            <p:nvPr/>
          </p:nvSpPr>
          <p:spPr bwMode="auto">
            <a:xfrm rot="5400000">
              <a:off x="2033"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6917" name="AutoShape 24"/>
            <p:cNvSpPr>
              <a:spLocks noChangeArrowheads="1"/>
            </p:cNvSpPr>
            <p:nvPr/>
          </p:nvSpPr>
          <p:spPr bwMode="auto">
            <a:xfrm rot="5400000">
              <a:off x="2214"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6918" name="AutoShape 25"/>
            <p:cNvSpPr>
              <a:spLocks noChangeArrowheads="1"/>
            </p:cNvSpPr>
            <p:nvPr/>
          </p:nvSpPr>
          <p:spPr bwMode="auto">
            <a:xfrm rot="5400000">
              <a:off x="2751"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6919" name="AutoShape 26"/>
            <p:cNvSpPr>
              <a:spLocks noChangeArrowheads="1"/>
            </p:cNvSpPr>
            <p:nvPr/>
          </p:nvSpPr>
          <p:spPr bwMode="auto">
            <a:xfrm rot="5400000">
              <a:off x="3374"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6920" name="AutoShape 27"/>
            <p:cNvSpPr>
              <a:spLocks noChangeArrowheads="1"/>
            </p:cNvSpPr>
            <p:nvPr/>
          </p:nvSpPr>
          <p:spPr bwMode="auto">
            <a:xfrm rot="5400000">
              <a:off x="2470"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6921" name="AutoShape 28"/>
            <p:cNvSpPr>
              <a:spLocks noChangeArrowheads="1"/>
            </p:cNvSpPr>
            <p:nvPr/>
          </p:nvSpPr>
          <p:spPr bwMode="auto">
            <a:xfrm rot="5400000">
              <a:off x="3125"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6922" name="AutoShape 29"/>
            <p:cNvSpPr>
              <a:spLocks noChangeArrowheads="1"/>
            </p:cNvSpPr>
            <p:nvPr/>
          </p:nvSpPr>
          <p:spPr bwMode="auto">
            <a:xfrm rot="5400000">
              <a:off x="2981"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6923" name="AutoShape 30"/>
            <p:cNvSpPr>
              <a:spLocks noChangeArrowheads="1"/>
            </p:cNvSpPr>
            <p:nvPr/>
          </p:nvSpPr>
          <p:spPr bwMode="auto">
            <a:xfrm rot="5400000">
              <a:off x="2888" y="4132"/>
              <a:ext cx="640" cy="104"/>
            </a:xfrm>
            <a:prstGeom prst="roundRect">
              <a:avLst>
                <a:gd name="adj" fmla="val 958"/>
              </a:avLst>
            </a:prstGeom>
            <a:solidFill>
              <a:srgbClr val="993333"/>
            </a:solidFill>
            <a:ln w="9360">
              <a:solidFill>
                <a:srgbClr val="000000"/>
              </a:solidFill>
              <a:miter lim="800000"/>
              <a:headEnd/>
              <a:tailEnd/>
            </a:ln>
          </p:spPr>
          <p:txBody>
            <a:bodyPr wrap="none" anchor="ctr"/>
            <a:lstStyle/>
            <a:p>
              <a:endParaRPr lang="tr-TR"/>
            </a:p>
          </p:txBody>
        </p:sp>
        <p:sp>
          <p:nvSpPr>
            <p:cNvPr id="36924" name="AutoShape 31"/>
            <p:cNvSpPr>
              <a:spLocks noChangeArrowheads="1"/>
            </p:cNvSpPr>
            <p:nvPr/>
          </p:nvSpPr>
          <p:spPr bwMode="auto">
            <a:xfrm rot="5400000">
              <a:off x="2322"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sp>
          <p:nvSpPr>
            <p:cNvPr id="36925" name="AutoShape 32"/>
            <p:cNvSpPr>
              <a:spLocks noChangeArrowheads="1"/>
            </p:cNvSpPr>
            <p:nvPr/>
          </p:nvSpPr>
          <p:spPr bwMode="auto">
            <a:xfrm rot="5400000">
              <a:off x="1925"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grpSp>
      <p:sp>
        <p:nvSpPr>
          <p:cNvPr id="36872" name="AutoShape 33"/>
          <p:cNvSpPr>
            <a:spLocks noChangeArrowheads="1"/>
          </p:cNvSpPr>
          <p:nvPr/>
        </p:nvSpPr>
        <p:spPr bwMode="auto">
          <a:xfrm>
            <a:off x="3406775" y="4437063"/>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73" name="AutoShape 34"/>
          <p:cNvSpPr>
            <a:spLocks noChangeArrowheads="1"/>
          </p:cNvSpPr>
          <p:nvPr/>
        </p:nvSpPr>
        <p:spPr bwMode="auto">
          <a:xfrm>
            <a:off x="3406775" y="4618038"/>
            <a:ext cx="857250" cy="180975"/>
          </a:xfrm>
          <a:prstGeom prst="roundRect">
            <a:avLst>
              <a:gd name="adj" fmla="val 875"/>
            </a:avLst>
          </a:prstGeom>
          <a:solidFill>
            <a:srgbClr val="993333"/>
          </a:solidFill>
          <a:ln w="12600">
            <a:solidFill>
              <a:srgbClr val="000000"/>
            </a:solidFill>
            <a:miter lim="800000"/>
            <a:headEnd/>
            <a:tailEnd/>
          </a:ln>
        </p:spPr>
        <p:txBody>
          <a:bodyPr wrap="none" anchor="ctr"/>
          <a:lstStyle/>
          <a:p>
            <a:endParaRPr lang="tr-TR"/>
          </a:p>
        </p:txBody>
      </p:sp>
      <p:sp>
        <p:nvSpPr>
          <p:cNvPr id="36874" name="AutoShape 35"/>
          <p:cNvSpPr>
            <a:spLocks noChangeArrowheads="1"/>
          </p:cNvSpPr>
          <p:nvPr/>
        </p:nvSpPr>
        <p:spPr bwMode="auto">
          <a:xfrm>
            <a:off x="3406775" y="40767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75" name="AutoShape 36"/>
          <p:cNvSpPr>
            <a:spLocks noChangeArrowheads="1"/>
          </p:cNvSpPr>
          <p:nvPr/>
        </p:nvSpPr>
        <p:spPr bwMode="auto">
          <a:xfrm>
            <a:off x="3406775" y="47974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76" name="AutoShape 37"/>
          <p:cNvSpPr>
            <a:spLocks noChangeArrowheads="1"/>
          </p:cNvSpPr>
          <p:nvPr/>
        </p:nvSpPr>
        <p:spPr bwMode="auto">
          <a:xfrm>
            <a:off x="3406775" y="38957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77" name="AutoShape 38"/>
          <p:cNvSpPr>
            <a:spLocks noChangeArrowheads="1"/>
          </p:cNvSpPr>
          <p:nvPr/>
        </p:nvSpPr>
        <p:spPr bwMode="auto">
          <a:xfrm>
            <a:off x="3406775" y="49784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78" name="AutoShape 39"/>
          <p:cNvSpPr>
            <a:spLocks noChangeArrowheads="1"/>
          </p:cNvSpPr>
          <p:nvPr/>
        </p:nvSpPr>
        <p:spPr bwMode="auto">
          <a:xfrm>
            <a:off x="3406775" y="4256088"/>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79" name="Line 40"/>
          <p:cNvSpPr>
            <a:spLocks noChangeShapeType="1"/>
          </p:cNvSpPr>
          <p:nvPr/>
        </p:nvSpPr>
        <p:spPr bwMode="auto">
          <a:xfrm>
            <a:off x="2486025" y="4716463"/>
            <a:ext cx="915988" cy="1587"/>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0" name="AutoShape 41"/>
          <p:cNvSpPr>
            <a:spLocks noChangeArrowheads="1"/>
          </p:cNvSpPr>
          <p:nvPr/>
        </p:nvSpPr>
        <p:spPr bwMode="auto">
          <a:xfrm>
            <a:off x="2054225" y="4633913"/>
            <a:ext cx="161925" cy="161925"/>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6881" name="Line 42"/>
          <p:cNvSpPr>
            <a:spLocks noChangeShapeType="1"/>
          </p:cNvSpPr>
          <p:nvPr/>
        </p:nvSpPr>
        <p:spPr bwMode="auto">
          <a:xfrm>
            <a:off x="3848100" y="4806950"/>
            <a:ext cx="1257300" cy="908050"/>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2" name="Text Box 43"/>
          <p:cNvSpPr txBox="1">
            <a:spLocks noChangeArrowheads="1"/>
          </p:cNvSpPr>
          <p:nvPr/>
        </p:nvSpPr>
        <p:spPr bwMode="auto">
          <a:xfrm>
            <a:off x="1254125" y="2965450"/>
            <a:ext cx="6762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a:t>
            </a:r>
          </a:p>
        </p:txBody>
      </p:sp>
      <p:sp>
        <p:nvSpPr>
          <p:cNvPr id="36883" name="Text Box 44"/>
          <p:cNvSpPr txBox="1">
            <a:spLocks noChangeArrowheads="1"/>
          </p:cNvSpPr>
          <p:nvPr/>
        </p:nvSpPr>
        <p:spPr bwMode="auto">
          <a:xfrm>
            <a:off x="3384550" y="3190875"/>
            <a:ext cx="9048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Parent's </a:t>
            </a:r>
          </a:p>
          <a:p>
            <a:pPr>
              <a:lnSpc>
                <a:spcPct val="94000"/>
              </a:lnSpc>
            </a:pPr>
            <a:r>
              <a:rPr lang="en-GB" sz="1600" i="1">
                <a:solidFill>
                  <a:srgbClr val="000000"/>
                </a:solidFill>
                <a:latin typeface="Lucida Sans" charset="0"/>
              </a:rPr>
              <a:t>page tbl</a:t>
            </a:r>
          </a:p>
        </p:txBody>
      </p:sp>
      <p:grpSp>
        <p:nvGrpSpPr>
          <p:cNvPr id="36884" name="Group 46"/>
          <p:cNvGrpSpPr>
            <a:grpSpLocks/>
          </p:cNvGrpSpPr>
          <p:nvPr/>
        </p:nvGrpSpPr>
        <p:grpSpPr bwMode="auto">
          <a:xfrm>
            <a:off x="5105400" y="3213100"/>
            <a:ext cx="3373438" cy="2927350"/>
            <a:chOff x="3216" y="1949"/>
            <a:chExt cx="2125" cy="1844"/>
          </a:xfrm>
        </p:grpSpPr>
        <p:grpSp>
          <p:nvGrpSpPr>
            <p:cNvPr id="36887" name="Group 51"/>
            <p:cNvGrpSpPr>
              <a:grpSpLocks/>
            </p:cNvGrpSpPr>
            <p:nvPr/>
          </p:nvGrpSpPr>
          <p:grpSpPr bwMode="auto">
            <a:xfrm>
              <a:off x="4293" y="1949"/>
              <a:ext cx="1048" cy="1844"/>
              <a:chOff x="4293" y="1949"/>
              <a:chExt cx="1048" cy="1844"/>
            </a:xfrm>
          </p:grpSpPr>
          <p:sp>
            <p:nvSpPr>
              <p:cNvPr id="36898" name="Line 48"/>
              <p:cNvSpPr>
                <a:spLocks noChangeShapeType="1"/>
              </p:cNvSpPr>
              <p:nvPr/>
            </p:nvSpPr>
            <p:spPr bwMode="auto">
              <a:xfrm flipV="1">
                <a:off x="4824"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99" name="AutoShape 49"/>
              <p:cNvSpPr>
                <a:spLocks noChangeArrowheads="1"/>
              </p:cNvSpPr>
              <p:nvPr/>
            </p:nvSpPr>
            <p:spPr bwMode="auto">
              <a:xfrm>
                <a:off x="4293" y="1949"/>
                <a:ext cx="1048" cy="1815"/>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6900" name="AutoShape 50"/>
              <p:cNvSpPr>
                <a:spLocks noChangeArrowheads="1"/>
              </p:cNvSpPr>
              <p:nvPr/>
            </p:nvSpPr>
            <p:spPr bwMode="auto">
              <a:xfrm>
                <a:off x="4293"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6901" name="AutoShape 51"/>
              <p:cNvSpPr>
                <a:spLocks noChangeArrowheads="1"/>
              </p:cNvSpPr>
              <p:nvPr/>
            </p:nvSpPr>
            <p:spPr bwMode="auto">
              <a:xfrm>
                <a:off x="4293" y="3526"/>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6902" name="AutoShape 52"/>
              <p:cNvSpPr>
                <a:spLocks noChangeArrowheads="1"/>
              </p:cNvSpPr>
              <p:nvPr/>
            </p:nvSpPr>
            <p:spPr bwMode="auto">
              <a:xfrm>
                <a:off x="4293" y="3282"/>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6903" name="Line 53"/>
              <p:cNvSpPr>
                <a:spLocks noChangeShapeType="1"/>
              </p:cNvSpPr>
              <p:nvPr/>
            </p:nvSpPr>
            <p:spPr bwMode="auto">
              <a:xfrm>
                <a:off x="4824"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4" name="AutoShape 54"/>
              <p:cNvSpPr>
                <a:spLocks noChangeArrowheads="1"/>
              </p:cNvSpPr>
              <p:nvPr/>
            </p:nvSpPr>
            <p:spPr bwMode="auto">
              <a:xfrm>
                <a:off x="4293"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6905" name="Text Box 55"/>
              <p:cNvSpPr txBox="1">
                <a:spLocks noChangeArrowheads="1"/>
              </p:cNvSpPr>
              <p:nvPr/>
            </p:nvSpPr>
            <p:spPr bwMode="auto">
              <a:xfrm>
                <a:off x="4696" y="2339"/>
                <a:ext cx="3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6906" name="Text Box 56"/>
              <p:cNvSpPr txBox="1">
                <a:spLocks noChangeArrowheads="1"/>
              </p:cNvSpPr>
              <p:nvPr/>
            </p:nvSpPr>
            <p:spPr bwMode="auto">
              <a:xfrm>
                <a:off x="4701"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6907" name="Text Box 57"/>
              <p:cNvSpPr txBox="1">
                <a:spLocks noChangeArrowheads="1"/>
              </p:cNvSpPr>
              <p:nvPr/>
            </p:nvSpPr>
            <p:spPr bwMode="auto">
              <a:xfrm>
                <a:off x="4472" y="3289"/>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6908" name="Text Box 58"/>
              <p:cNvSpPr txBox="1">
                <a:spLocks noChangeArrowheads="1"/>
              </p:cNvSpPr>
              <p:nvPr/>
            </p:nvSpPr>
            <p:spPr bwMode="auto">
              <a:xfrm>
                <a:off x="4562" y="3562"/>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6909" name="AutoShape 59"/>
              <p:cNvSpPr>
                <a:spLocks noChangeArrowheads="1"/>
              </p:cNvSpPr>
              <p:nvPr/>
            </p:nvSpPr>
            <p:spPr bwMode="auto">
              <a:xfrm>
                <a:off x="4293"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6910" name="Text Box 60"/>
              <p:cNvSpPr txBox="1">
                <a:spLocks noChangeArrowheads="1"/>
              </p:cNvSpPr>
              <p:nvPr/>
            </p:nvSpPr>
            <p:spPr bwMode="auto">
              <a:xfrm>
                <a:off x="4422"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6911" name="AutoShape 61"/>
              <p:cNvSpPr>
                <a:spLocks noChangeArrowheads="1"/>
              </p:cNvSpPr>
              <p:nvPr/>
            </p:nvSpPr>
            <p:spPr bwMode="auto">
              <a:xfrm>
                <a:off x="4293"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6912" name="Text Box 62"/>
              <p:cNvSpPr txBox="1">
                <a:spLocks noChangeArrowheads="1"/>
              </p:cNvSpPr>
              <p:nvPr/>
            </p:nvSpPr>
            <p:spPr bwMode="auto">
              <a:xfrm>
                <a:off x="4333"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(Reserved for OS)</a:t>
                </a:r>
                <a:r>
                  <a:rPr lang="ar-sa" sz="1400">
                    <a:solidFill>
                      <a:srgbClr val="000000"/>
                    </a:solidFill>
                    <a:latin typeface="Luxi Sans" charset="0"/>
                    <a:cs typeface="Arial" charset="0"/>
                  </a:rPr>
                  <a:t>‏</a:t>
                </a:r>
                <a:endParaRPr lang="en-GB" sz="1400">
                  <a:solidFill>
                    <a:srgbClr val="000000"/>
                  </a:solidFill>
                  <a:latin typeface="Luxi Sans" charset="0"/>
                  <a:cs typeface="Arial" charset="0"/>
                </a:endParaRPr>
              </a:p>
            </p:txBody>
          </p:sp>
        </p:grpSp>
        <p:sp>
          <p:nvSpPr>
            <p:cNvPr id="36888" name="AutoShape 63"/>
            <p:cNvSpPr>
              <a:spLocks noChangeArrowheads="1"/>
            </p:cNvSpPr>
            <p:nvPr/>
          </p:nvSpPr>
          <p:spPr bwMode="auto">
            <a:xfrm>
              <a:off x="3223" y="271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89" name="AutoShape 64"/>
            <p:cNvSpPr>
              <a:spLocks noChangeArrowheads="1"/>
            </p:cNvSpPr>
            <p:nvPr/>
          </p:nvSpPr>
          <p:spPr bwMode="auto">
            <a:xfrm>
              <a:off x="3223" y="2833"/>
              <a:ext cx="540" cy="114"/>
            </a:xfrm>
            <a:prstGeom prst="roundRect">
              <a:avLst>
                <a:gd name="adj" fmla="val 875"/>
              </a:avLst>
            </a:prstGeom>
            <a:solidFill>
              <a:srgbClr val="993333"/>
            </a:solidFill>
            <a:ln w="12600">
              <a:solidFill>
                <a:srgbClr val="000000"/>
              </a:solidFill>
              <a:miter lim="800000"/>
              <a:headEnd/>
              <a:tailEnd/>
            </a:ln>
          </p:spPr>
          <p:txBody>
            <a:bodyPr wrap="none" anchor="ctr"/>
            <a:lstStyle/>
            <a:p>
              <a:endParaRPr lang="tr-TR"/>
            </a:p>
          </p:txBody>
        </p:sp>
        <p:sp>
          <p:nvSpPr>
            <p:cNvPr id="36890" name="AutoShape 65"/>
            <p:cNvSpPr>
              <a:spLocks noChangeArrowheads="1"/>
            </p:cNvSpPr>
            <p:nvPr/>
          </p:nvSpPr>
          <p:spPr bwMode="auto">
            <a:xfrm>
              <a:off x="3223" y="2492"/>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91" name="AutoShape 66"/>
            <p:cNvSpPr>
              <a:spLocks noChangeArrowheads="1"/>
            </p:cNvSpPr>
            <p:nvPr/>
          </p:nvSpPr>
          <p:spPr bwMode="auto">
            <a:xfrm>
              <a:off x="3223" y="2946"/>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92" name="AutoShape 67"/>
            <p:cNvSpPr>
              <a:spLocks noChangeArrowheads="1"/>
            </p:cNvSpPr>
            <p:nvPr/>
          </p:nvSpPr>
          <p:spPr bwMode="auto">
            <a:xfrm>
              <a:off x="3223" y="237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93" name="AutoShape 68"/>
            <p:cNvSpPr>
              <a:spLocks noChangeArrowheads="1"/>
            </p:cNvSpPr>
            <p:nvPr/>
          </p:nvSpPr>
          <p:spPr bwMode="auto">
            <a:xfrm>
              <a:off x="3223" y="3060"/>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94" name="AutoShape 69"/>
            <p:cNvSpPr>
              <a:spLocks noChangeArrowheads="1"/>
            </p:cNvSpPr>
            <p:nvPr/>
          </p:nvSpPr>
          <p:spPr bwMode="auto">
            <a:xfrm>
              <a:off x="3223" y="2607"/>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6895" name="Line 70"/>
            <p:cNvSpPr>
              <a:spLocks noChangeShapeType="1"/>
            </p:cNvSpPr>
            <p:nvPr/>
          </p:nvSpPr>
          <p:spPr bwMode="auto">
            <a:xfrm flipH="1">
              <a:off x="3755" y="2887"/>
              <a:ext cx="554" cy="1"/>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96" name="AutoShape 71"/>
            <p:cNvSpPr>
              <a:spLocks noChangeArrowheads="1"/>
            </p:cNvSpPr>
            <p:nvPr/>
          </p:nvSpPr>
          <p:spPr bwMode="auto">
            <a:xfrm>
              <a:off x="5096" y="2843"/>
              <a:ext cx="102" cy="102"/>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6897" name="Line 72"/>
            <p:cNvSpPr>
              <a:spLocks noChangeShapeType="1"/>
            </p:cNvSpPr>
            <p:nvPr/>
          </p:nvSpPr>
          <p:spPr bwMode="auto">
            <a:xfrm flipH="1">
              <a:off x="3216" y="2952"/>
              <a:ext cx="314" cy="573"/>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6885" name="Text Box 73"/>
          <p:cNvSpPr txBox="1">
            <a:spLocks noChangeArrowheads="1"/>
          </p:cNvSpPr>
          <p:nvPr/>
        </p:nvSpPr>
        <p:spPr bwMode="auto">
          <a:xfrm>
            <a:off x="7332663" y="2965450"/>
            <a:ext cx="5445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a:t>
            </a:r>
          </a:p>
        </p:txBody>
      </p:sp>
      <p:sp>
        <p:nvSpPr>
          <p:cNvPr id="36886" name="Text Box 74"/>
          <p:cNvSpPr txBox="1">
            <a:spLocks noChangeArrowheads="1"/>
          </p:cNvSpPr>
          <p:nvPr/>
        </p:nvSpPr>
        <p:spPr bwMode="auto">
          <a:xfrm>
            <a:off x="5064125" y="3190875"/>
            <a:ext cx="8556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Child's </a:t>
            </a:r>
          </a:p>
          <a:p>
            <a:pPr>
              <a:lnSpc>
                <a:spcPct val="94000"/>
              </a:lnSpc>
            </a:pPr>
            <a:r>
              <a:rPr lang="en-GB" sz="1600" i="1">
                <a:solidFill>
                  <a:srgbClr val="000000"/>
                </a:solidFill>
                <a:latin typeface="Lucida Sans" charset="0"/>
              </a:rPr>
              <a:t>page tbl</a:t>
            </a:r>
          </a:p>
        </p:txBody>
      </p:sp>
    </p:spTree>
    <p:extLst>
      <p:ext uri="{BB962C8B-B14F-4D97-AF65-F5344CB8AC3E}">
        <p14:creationId xmlns:p14="http://schemas.microsoft.com/office/powerpoint/2010/main" val="2172520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atin typeface="Arial" charset="0"/>
                <a:ea typeface="ＭＳ Ｐゴシック" charset="0"/>
                <a:cs typeface="ＭＳ Ｐゴシック" charset="0"/>
              </a:rPr>
              <a:t>Copy-on-write</a:t>
            </a:r>
          </a:p>
        </p:txBody>
      </p:sp>
      <p:sp>
        <p:nvSpPr>
          <p:cNvPr id="37891" name="Content Placeholder 2"/>
          <p:cNvSpPr>
            <a:spLocks noGrp="1"/>
          </p:cNvSpPr>
          <p:nvPr>
            <p:ph idx="1"/>
          </p:nvPr>
        </p:nvSpPr>
        <p:spPr>
          <a:xfrm>
            <a:off x="228600" y="949325"/>
            <a:ext cx="8610600" cy="5334000"/>
          </a:xfrm>
        </p:spPr>
        <p:txBody>
          <a:bodyPr/>
          <a:lstStyle/>
          <a:p>
            <a:r>
              <a:rPr lang="en-US" sz="2400">
                <a:latin typeface="Arial" charset="0"/>
                <a:ea typeface="ＭＳ Ｐゴシック" charset="0"/>
                <a:cs typeface="ＭＳ Ｐゴシック" charset="0"/>
              </a:rPr>
              <a:t>What happens when the child </a:t>
            </a:r>
            <a:r>
              <a:rPr lang="en-US" sz="2400" i="1">
                <a:solidFill>
                  <a:srgbClr val="0000CC"/>
                </a:solidFill>
                <a:latin typeface="Arial" charset="0"/>
                <a:ea typeface="ＭＳ Ｐゴシック" charset="0"/>
                <a:cs typeface="ＭＳ Ｐゴシック" charset="0"/>
              </a:rPr>
              <a:t>reads</a:t>
            </a:r>
            <a:r>
              <a:rPr lang="en-US" sz="2400">
                <a:latin typeface="Arial" charset="0"/>
                <a:ea typeface="ＭＳ Ｐゴシック" charset="0"/>
                <a:cs typeface="ＭＳ Ｐゴシック" charset="0"/>
              </a:rPr>
              <a:t> the page?</a:t>
            </a:r>
          </a:p>
          <a:p>
            <a:pPr lvl="1"/>
            <a:r>
              <a:rPr lang="en-US" sz="1800">
                <a:latin typeface="Arial" charset="0"/>
                <a:ea typeface="ＭＳ Ｐゴシック" charset="0"/>
              </a:rPr>
              <a:t>Just accesses same memory as parent .... niiiiiice</a:t>
            </a:r>
          </a:p>
          <a:p>
            <a:r>
              <a:rPr lang="en-US" sz="2400">
                <a:latin typeface="Arial" charset="0"/>
                <a:ea typeface="ＭＳ Ｐゴシック" charset="0"/>
                <a:cs typeface="ＭＳ Ｐゴシック" charset="0"/>
              </a:rPr>
              <a:t>What happens when the child </a:t>
            </a:r>
            <a:r>
              <a:rPr lang="en-US" sz="2400" i="1">
                <a:solidFill>
                  <a:srgbClr val="0000CC"/>
                </a:solidFill>
                <a:latin typeface="Arial" charset="0"/>
                <a:ea typeface="ＭＳ Ｐゴシック" charset="0"/>
                <a:cs typeface="ＭＳ Ｐゴシック" charset="0"/>
              </a:rPr>
              <a:t>writes</a:t>
            </a:r>
            <a:r>
              <a:rPr lang="en-US" sz="2400">
                <a:latin typeface="Arial" charset="0"/>
                <a:ea typeface="ＭＳ Ｐゴシック" charset="0"/>
                <a:cs typeface="ＭＳ Ｐゴシック" charset="0"/>
              </a:rPr>
              <a:t> the page?</a:t>
            </a:r>
          </a:p>
          <a:p>
            <a:pPr lvl="1"/>
            <a:r>
              <a:rPr lang="en-US" sz="1800">
                <a:latin typeface="Arial" charset="0"/>
                <a:ea typeface="ＭＳ Ｐゴシック" charset="0"/>
              </a:rPr>
              <a:t>Protection fault occurs (page is read-only!)</a:t>
            </a:r>
            <a:r>
              <a:rPr lang="ar-sa" sz="1800">
                <a:latin typeface="Arial" charset="0"/>
                <a:ea typeface="ＭＳ Ｐゴシック" charset="0"/>
                <a:cs typeface="Arial" charset="0"/>
              </a:rPr>
              <a:t>‏</a:t>
            </a:r>
            <a:endParaRPr lang="en-US" sz="1800">
              <a:latin typeface="Arial" charset="0"/>
              <a:ea typeface="ＭＳ Ｐゴシック" charset="0"/>
            </a:endParaRPr>
          </a:p>
          <a:p>
            <a:pPr lvl="1"/>
            <a:r>
              <a:rPr lang="en-US" sz="1800">
                <a:latin typeface="Arial" charset="0"/>
                <a:ea typeface="ＭＳ Ｐゴシック" charset="0"/>
              </a:rPr>
              <a:t>OS copies the page and maps it R/W into the child's addr space</a:t>
            </a:r>
          </a:p>
          <a:p>
            <a:endParaRPr lang="en-US" sz="2400">
              <a:latin typeface="Arial" charset="0"/>
              <a:ea typeface="ＭＳ Ｐゴシック" charset="0"/>
              <a:cs typeface="ＭＳ Ｐゴシック" charset="0"/>
            </a:endParaRPr>
          </a:p>
          <a:p>
            <a:endParaRPr lang="en-US" sz="2400">
              <a:latin typeface="Arial" charset="0"/>
              <a:ea typeface="ＭＳ Ｐゴシック" charset="0"/>
              <a:cs typeface="ＭＳ Ｐゴシック" charset="0"/>
            </a:endParaRPr>
          </a:p>
        </p:txBody>
      </p:sp>
      <p:sp>
        <p:nvSpPr>
          <p:cNvPr id="378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378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80D6AA09-F085-2845-9811-FE650175F505}" type="slidenum">
              <a:rPr lang="en-US"/>
              <a:pPr/>
              <a:t>35</a:t>
            </a:fld>
            <a:endParaRPr lang="en-US"/>
          </a:p>
        </p:txBody>
      </p:sp>
      <p:grpSp>
        <p:nvGrpSpPr>
          <p:cNvPr id="37894" name="Group 3"/>
          <p:cNvGrpSpPr>
            <a:grpSpLocks/>
          </p:cNvGrpSpPr>
          <p:nvPr/>
        </p:nvGrpSpPr>
        <p:grpSpPr bwMode="auto">
          <a:xfrm>
            <a:off x="811213" y="3213100"/>
            <a:ext cx="1662112" cy="2927350"/>
            <a:chOff x="511" y="1949"/>
            <a:chExt cx="1047" cy="1844"/>
          </a:xfrm>
        </p:grpSpPr>
        <p:sp>
          <p:nvSpPr>
            <p:cNvPr id="37954" name="Line 4"/>
            <p:cNvSpPr>
              <a:spLocks noChangeShapeType="1"/>
            </p:cNvSpPr>
            <p:nvPr/>
          </p:nvSpPr>
          <p:spPr bwMode="auto">
            <a:xfrm flipV="1">
              <a:off x="1042"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55" name="AutoShape 5"/>
            <p:cNvSpPr>
              <a:spLocks noChangeArrowheads="1"/>
            </p:cNvSpPr>
            <p:nvPr/>
          </p:nvSpPr>
          <p:spPr bwMode="auto">
            <a:xfrm>
              <a:off x="511" y="1949"/>
              <a:ext cx="1048" cy="1816"/>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7956" name="AutoShape 6"/>
            <p:cNvSpPr>
              <a:spLocks noChangeArrowheads="1"/>
            </p:cNvSpPr>
            <p:nvPr/>
          </p:nvSpPr>
          <p:spPr bwMode="auto">
            <a:xfrm>
              <a:off x="511"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7957" name="AutoShape 7"/>
            <p:cNvSpPr>
              <a:spLocks noChangeArrowheads="1"/>
            </p:cNvSpPr>
            <p:nvPr/>
          </p:nvSpPr>
          <p:spPr bwMode="auto">
            <a:xfrm>
              <a:off x="511" y="3527"/>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7958" name="AutoShape 8"/>
            <p:cNvSpPr>
              <a:spLocks noChangeArrowheads="1"/>
            </p:cNvSpPr>
            <p:nvPr/>
          </p:nvSpPr>
          <p:spPr bwMode="auto">
            <a:xfrm>
              <a:off x="511" y="3283"/>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7959" name="Line 9"/>
            <p:cNvSpPr>
              <a:spLocks noChangeShapeType="1"/>
            </p:cNvSpPr>
            <p:nvPr/>
          </p:nvSpPr>
          <p:spPr bwMode="auto">
            <a:xfrm>
              <a:off x="1042"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60" name="AutoShape 10"/>
            <p:cNvSpPr>
              <a:spLocks noChangeArrowheads="1"/>
            </p:cNvSpPr>
            <p:nvPr/>
          </p:nvSpPr>
          <p:spPr bwMode="auto">
            <a:xfrm>
              <a:off x="511"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7961" name="Text Box 11"/>
            <p:cNvSpPr txBox="1">
              <a:spLocks noChangeArrowheads="1"/>
            </p:cNvSpPr>
            <p:nvPr/>
          </p:nvSpPr>
          <p:spPr bwMode="auto">
            <a:xfrm>
              <a:off x="913" y="2340"/>
              <a:ext cx="30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7962" name="Text Box 12"/>
            <p:cNvSpPr txBox="1">
              <a:spLocks noChangeArrowheads="1"/>
            </p:cNvSpPr>
            <p:nvPr/>
          </p:nvSpPr>
          <p:spPr bwMode="auto">
            <a:xfrm>
              <a:off x="919"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7963" name="Text Box 13"/>
            <p:cNvSpPr txBox="1">
              <a:spLocks noChangeArrowheads="1"/>
            </p:cNvSpPr>
            <p:nvPr/>
          </p:nvSpPr>
          <p:spPr bwMode="auto">
            <a:xfrm>
              <a:off x="690" y="3290"/>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7964" name="Text Box 14"/>
            <p:cNvSpPr txBox="1">
              <a:spLocks noChangeArrowheads="1"/>
            </p:cNvSpPr>
            <p:nvPr/>
          </p:nvSpPr>
          <p:spPr bwMode="auto">
            <a:xfrm>
              <a:off x="780" y="3563"/>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7965" name="AutoShape 15"/>
            <p:cNvSpPr>
              <a:spLocks noChangeArrowheads="1"/>
            </p:cNvSpPr>
            <p:nvPr/>
          </p:nvSpPr>
          <p:spPr bwMode="auto">
            <a:xfrm>
              <a:off x="511"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7966" name="Text Box 16"/>
            <p:cNvSpPr txBox="1">
              <a:spLocks noChangeArrowheads="1"/>
            </p:cNvSpPr>
            <p:nvPr/>
          </p:nvSpPr>
          <p:spPr bwMode="auto">
            <a:xfrm>
              <a:off x="640"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7967" name="AutoShape 17"/>
            <p:cNvSpPr>
              <a:spLocks noChangeArrowheads="1"/>
            </p:cNvSpPr>
            <p:nvPr/>
          </p:nvSpPr>
          <p:spPr bwMode="auto">
            <a:xfrm>
              <a:off x="511"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7968" name="Text Box 18"/>
            <p:cNvSpPr txBox="1">
              <a:spLocks noChangeArrowheads="1"/>
            </p:cNvSpPr>
            <p:nvPr/>
          </p:nvSpPr>
          <p:spPr bwMode="auto">
            <a:xfrm>
              <a:off x="551"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(Reserved for OS)</a:t>
              </a:r>
              <a:r>
                <a:rPr lang="ar-sa" sz="1400">
                  <a:solidFill>
                    <a:srgbClr val="000000"/>
                  </a:solidFill>
                  <a:latin typeface="Luxi Sans" charset="0"/>
                  <a:cs typeface="Arial" charset="0"/>
                </a:rPr>
                <a:t>‏</a:t>
              </a:r>
              <a:endParaRPr lang="en-GB" sz="1400">
                <a:solidFill>
                  <a:srgbClr val="000000"/>
                </a:solidFill>
                <a:latin typeface="Luxi Sans" charset="0"/>
                <a:cs typeface="Arial" charset="0"/>
              </a:endParaRPr>
            </a:p>
          </p:txBody>
        </p:sp>
      </p:grpSp>
      <p:grpSp>
        <p:nvGrpSpPr>
          <p:cNvPr id="37895" name="Group 19"/>
          <p:cNvGrpSpPr>
            <a:grpSpLocks/>
          </p:cNvGrpSpPr>
          <p:nvPr/>
        </p:nvGrpSpPr>
        <p:grpSpPr bwMode="auto">
          <a:xfrm>
            <a:off x="3221038" y="5756275"/>
            <a:ext cx="3021012" cy="1025525"/>
            <a:chOff x="2029" y="3864"/>
            <a:chExt cx="1903" cy="646"/>
          </a:xfrm>
        </p:grpSpPr>
        <p:sp>
          <p:nvSpPr>
            <p:cNvPr id="37941" name="AutoShape 20"/>
            <p:cNvSpPr>
              <a:spLocks noChangeArrowheads="1"/>
            </p:cNvSpPr>
            <p:nvPr/>
          </p:nvSpPr>
          <p:spPr bwMode="auto">
            <a:xfrm rot="5400000">
              <a:off x="2663" y="3240"/>
              <a:ext cx="640" cy="1903"/>
            </a:xfrm>
            <a:prstGeom prst="roundRect">
              <a:avLst>
                <a:gd name="adj" fmla="val 153"/>
              </a:avLst>
            </a:prstGeom>
            <a:noFill/>
            <a:ln w="18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7942" name="AutoShape 21"/>
            <p:cNvSpPr>
              <a:spLocks noChangeArrowheads="1"/>
            </p:cNvSpPr>
            <p:nvPr/>
          </p:nvSpPr>
          <p:spPr bwMode="auto">
            <a:xfrm rot="5400000">
              <a:off x="1761"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7943" name="AutoShape 22"/>
            <p:cNvSpPr>
              <a:spLocks noChangeArrowheads="1"/>
            </p:cNvSpPr>
            <p:nvPr/>
          </p:nvSpPr>
          <p:spPr bwMode="auto">
            <a:xfrm rot="5400000">
              <a:off x="3563"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7944" name="AutoShape 23"/>
            <p:cNvSpPr>
              <a:spLocks noChangeArrowheads="1"/>
            </p:cNvSpPr>
            <p:nvPr/>
          </p:nvSpPr>
          <p:spPr bwMode="auto">
            <a:xfrm rot="5400000">
              <a:off x="2033"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7945" name="AutoShape 24"/>
            <p:cNvSpPr>
              <a:spLocks noChangeArrowheads="1"/>
            </p:cNvSpPr>
            <p:nvPr/>
          </p:nvSpPr>
          <p:spPr bwMode="auto">
            <a:xfrm rot="5400000">
              <a:off x="2214"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7946" name="AutoShape 25"/>
            <p:cNvSpPr>
              <a:spLocks noChangeArrowheads="1"/>
            </p:cNvSpPr>
            <p:nvPr/>
          </p:nvSpPr>
          <p:spPr bwMode="auto">
            <a:xfrm rot="5400000">
              <a:off x="2751"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7947" name="AutoShape 26"/>
            <p:cNvSpPr>
              <a:spLocks noChangeArrowheads="1"/>
            </p:cNvSpPr>
            <p:nvPr/>
          </p:nvSpPr>
          <p:spPr bwMode="auto">
            <a:xfrm rot="5400000">
              <a:off x="3374"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7948" name="AutoShape 27"/>
            <p:cNvSpPr>
              <a:spLocks noChangeArrowheads="1"/>
            </p:cNvSpPr>
            <p:nvPr/>
          </p:nvSpPr>
          <p:spPr bwMode="auto">
            <a:xfrm rot="5400000">
              <a:off x="2470"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7949" name="AutoShape 28"/>
            <p:cNvSpPr>
              <a:spLocks noChangeArrowheads="1"/>
            </p:cNvSpPr>
            <p:nvPr/>
          </p:nvSpPr>
          <p:spPr bwMode="auto">
            <a:xfrm rot="5400000">
              <a:off x="3125"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7950" name="AutoShape 29"/>
            <p:cNvSpPr>
              <a:spLocks noChangeArrowheads="1"/>
            </p:cNvSpPr>
            <p:nvPr/>
          </p:nvSpPr>
          <p:spPr bwMode="auto">
            <a:xfrm rot="5400000">
              <a:off x="2981"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7951" name="AutoShape 30"/>
            <p:cNvSpPr>
              <a:spLocks noChangeArrowheads="1"/>
            </p:cNvSpPr>
            <p:nvPr/>
          </p:nvSpPr>
          <p:spPr bwMode="auto">
            <a:xfrm rot="5400000">
              <a:off x="2888" y="4132"/>
              <a:ext cx="640" cy="104"/>
            </a:xfrm>
            <a:prstGeom prst="roundRect">
              <a:avLst>
                <a:gd name="adj" fmla="val 958"/>
              </a:avLst>
            </a:prstGeom>
            <a:solidFill>
              <a:srgbClr val="993333"/>
            </a:solidFill>
            <a:ln w="9360">
              <a:solidFill>
                <a:srgbClr val="000000"/>
              </a:solidFill>
              <a:miter lim="800000"/>
              <a:headEnd/>
              <a:tailEnd/>
            </a:ln>
          </p:spPr>
          <p:txBody>
            <a:bodyPr wrap="none" anchor="ctr"/>
            <a:lstStyle/>
            <a:p>
              <a:endParaRPr lang="tr-TR"/>
            </a:p>
          </p:txBody>
        </p:sp>
        <p:sp>
          <p:nvSpPr>
            <p:cNvPr id="37952" name="AutoShape 31"/>
            <p:cNvSpPr>
              <a:spLocks noChangeArrowheads="1"/>
            </p:cNvSpPr>
            <p:nvPr/>
          </p:nvSpPr>
          <p:spPr bwMode="auto">
            <a:xfrm rot="5400000">
              <a:off x="2322"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sp>
          <p:nvSpPr>
            <p:cNvPr id="37953" name="AutoShape 32"/>
            <p:cNvSpPr>
              <a:spLocks noChangeArrowheads="1"/>
            </p:cNvSpPr>
            <p:nvPr/>
          </p:nvSpPr>
          <p:spPr bwMode="auto">
            <a:xfrm rot="5400000">
              <a:off x="1925"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grpSp>
      <p:sp>
        <p:nvSpPr>
          <p:cNvPr id="37896" name="AutoShape 33"/>
          <p:cNvSpPr>
            <a:spLocks noChangeArrowheads="1"/>
          </p:cNvSpPr>
          <p:nvPr/>
        </p:nvSpPr>
        <p:spPr bwMode="auto">
          <a:xfrm>
            <a:off x="3406775" y="4437063"/>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897" name="AutoShape 34"/>
          <p:cNvSpPr>
            <a:spLocks noChangeArrowheads="1"/>
          </p:cNvSpPr>
          <p:nvPr/>
        </p:nvSpPr>
        <p:spPr bwMode="auto">
          <a:xfrm>
            <a:off x="3406775" y="4618038"/>
            <a:ext cx="857250" cy="180975"/>
          </a:xfrm>
          <a:prstGeom prst="roundRect">
            <a:avLst>
              <a:gd name="adj" fmla="val 875"/>
            </a:avLst>
          </a:prstGeom>
          <a:solidFill>
            <a:srgbClr val="993333"/>
          </a:solidFill>
          <a:ln w="12600">
            <a:solidFill>
              <a:srgbClr val="000000"/>
            </a:solidFill>
            <a:miter lim="800000"/>
            <a:headEnd/>
            <a:tailEnd/>
          </a:ln>
        </p:spPr>
        <p:txBody>
          <a:bodyPr wrap="none" anchor="ctr"/>
          <a:lstStyle/>
          <a:p>
            <a:endParaRPr lang="tr-TR"/>
          </a:p>
        </p:txBody>
      </p:sp>
      <p:sp>
        <p:nvSpPr>
          <p:cNvPr id="37898" name="AutoShape 35"/>
          <p:cNvSpPr>
            <a:spLocks noChangeArrowheads="1"/>
          </p:cNvSpPr>
          <p:nvPr/>
        </p:nvSpPr>
        <p:spPr bwMode="auto">
          <a:xfrm>
            <a:off x="3406775" y="40767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899" name="AutoShape 36"/>
          <p:cNvSpPr>
            <a:spLocks noChangeArrowheads="1"/>
          </p:cNvSpPr>
          <p:nvPr/>
        </p:nvSpPr>
        <p:spPr bwMode="auto">
          <a:xfrm>
            <a:off x="3406775" y="47974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00" name="AutoShape 37"/>
          <p:cNvSpPr>
            <a:spLocks noChangeArrowheads="1"/>
          </p:cNvSpPr>
          <p:nvPr/>
        </p:nvSpPr>
        <p:spPr bwMode="auto">
          <a:xfrm>
            <a:off x="3406775" y="38957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01" name="AutoShape 38"/>
          <p:cNvSpPr>
            <a:spLocks noChangeArrowheads="1"/>
          </p:cNvSpPr>
          <p:nvPr/>
        </p:nvSpPr>
        <p:spPr bwMode="auto">
          <a:xfrm>
            <a:off x="3406775" y="49784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02" name="AutoShape 39"/>
          <p:cNvSpPr>
            <a:spLocks noChangeArrowheads="1"/>
          </p:cNvSpPr>
          <p:nvPr/>
        </p:nvSpPr>
        <p:spPr bwMode="auto">
          <a:xfrm>
            <a:off x="3406775" y="4256088"/>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03" name="Line 40"/>
          <p:cNvSpPr>
            <a:spLocks noChangeShapeType="1"/>
          </p:cNvSpPr>
          <p:nvPr/>
        </p:nvSpPr>
        <p:spPr bwMode="auto">
          <a:xfrm>
            <a:off x="2486025" y="4716463"/>
            <a:ext cx="915988" cy="1587"/>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4" name="AutoShape 41"/>
          <p:cNvSpPr>
            <a:spLocks noChangeArrowheads="1"/>
          </p:cNvSpPr>
          <p:nvPr/>
        </p:nvSpPr>
        <p:spPr bwMode="auto">
          <a:xfrm>
            <a:off x="2054225" y="4633913"/>
            <a:ext cx="161925" cy="161925"/>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7905" name="Line 42"/>
          <p:cNvSpPr>
            <a:spLocks noChangeShapeType="1"/>
          </p:cNvSpPr>
          <p:nvPr/>
        </p:nvSpPr>
        <p:spPr bwMode="auto">
          <a:xfrm>
            <a:off x="3848100" y="4806950"/>
            <a:ext cx="1257300" cy="908050"/>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6" name="Text Box 43"/>
          <p:cNvSpPr txBox="1">
            <a:spLocks noChangeArrowheads="1"/>
          </p:cNvSpPr>
          <p:nvPr/>
        </p:nvSpPr>
        <p:spPr bwMode="auto">
          <a:xfrm>
            <a:off x="1254125" y="2965450"/>
            <a:ext cx="6762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a:t>
            </a:r>
          </a:p>
        </p:txBody>
      </p:sp>
      <p:sp>
        <p:nvSpPr>
          <p:cNvPr id="37907" name="Text Box 44"/>
          <p:cNvSpPr txBox="1">
            <a:spLocks noChangeArrowheads="1"/>
          </p:cNvSpPr>
          <p:nvPr/>
        </p:nvSpPr>
        <p:spPr bwMode="auto">
          <a:xfrm>
            <a:off x="3384550" y="3190875"/>
            <a:ext cx="9048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Parent's </a:t>
            </a:r>
          </a:p>
          <a:p>
            <a:pPr>
              <a:lnSpc>
                <a:spcPct val="94000"/>
              </a:lnSpc>
            </a:pPr>
            <a:r>
              <a:rPr lang="en-GB" sz="1600" i="1">
                <a:solidFill>
                  <a:srgbClr val="000000"/>
                </a:solidFill>
                <a:latin typeface="Lucida Sans" charset="0"/>
              </a:rPr>
              <a:t>page tbl</a:t>
            </a:r>
          </a:p>
        </p:txBody>
      </p:sp>
      <p:grpSp>
        <p:nvGrpSpPr>
          <p:cNvPr id="37908" name="Group 46"/>
          <p:cNvGrpSpPr>
            <a:grpSpLocks/>
          </p:cNvGrpSpPr>
          <p:nvPr/>
        </p:nvGrpSpPr>
        <p:grpSpPr bwMode="auto">
          <a:xfrm>
            <a:off x="5105400" y="3213100"/>
            <a:ext cx="3373438" cy="2927350"/>
            <a:chOff x="3216" y="1949"/>
            <a:chExt cx="2125" cy="1844"/>
          </a:xfrm>
        </p:grpSpPr>
        <p:grpSp>
          <p:nvGrpSpPr>
            <p:cNvPr id="37915" name="Group 51"/>
            <p:cNvGrpSpPr>
              <a:grpSpLocks/>
            </p:cNvGrpSpPr>
            <p:nvPr/>
          </p:nvGrpSpPr>
          <p:grpSpPr bwMode="auto">
            <a:xfrm>
              <a:off x="4293" y="1949"/>
              <a:ext cx="1048" cy="1844"/>
              <a:chOff x="4293" y="1949"/>
              <a:chExt cx="1048" cy="1844"/>
            </a:xfrm>
          </p:grpSpPr>
          <p:sp>
            <p:nvSpPr>
              <p:cNvPr id="37926" name="Line 48"/>
              <p:cNvSpPr>
                <a:spLocks noChangeShapeType="1"/>
              </p:cNvSpPr>
              <p:nvPr/>
            </p:nvSpPr>
            <p:spPr bwMode="auto">
              <a:xfrm flipV="1">
                <a:off x="4824"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7" name="AutoShape 49"/>
              <p:cNvSpPr>
                <a:spLocks noChangeArrowheads="1"/>
              </p:cNvSpPr>
              <p:nvPr/>
            </p:nvSpPr>
            <p:spPr bwMode="auto">
              <a:xfrm>
                <a:off x="4293" y="1949"/>
                <a:ext cx="1048" cy="1815"/>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7928" name="AutoShape 50"/>
              <p:cNvSpPr>
                <a:spLocks noChangeArrowheads="1"/>
              </p:cNvSpPr>
              <p:nvPr/>
            </p:nvSpPr>
            <p:spPr bwMode="auto">
              <a:xfrm>
                <a:off x="4293"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7929" name="AutoShape 51"/>
              <p:cNvSpPr>
                <a:spLocks noChangeArrowheads="1"/>
              </p:cNvSpPr>
              <p:nvPr/>
            </p:nvSpPr>
            <p:spPr bwMode="auto">
              <a:xfrm>
                <a:off x="4293" y="3526"/>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7930" name="AutoShape 52"/>
              <p:cNvSpPr>
                <a:spLocks noChangeArrowheads="1"/>
              </p:cNvSpPr>
              <p:nvPr/>
            </p:nvSpPr>
            <p:spPr bwMode="auto">
              <a:xfrm>
                <a:off x="4293" y="3282"/>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7931" name="Line 53"/>
              <p:cNvSpPr>
                <a:spLocks noChangeShapeType="1"/>
              </p:cNvSpPr>
              <p:nvPr/>
            </p:nvSpPr>
            <p:spPr bwMode="auto">
              <a:xfrm>
                <a:off x="4824"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32" name="AutoShape 54"/>
              <p:cNvSpPr>
                <a:spLocks noChangeArrowheads="1"/>
              </p:cNvSpPr>
              <p:nvPr/>
            </p:nvSpPr>
            <p:spPr bwMode="auto">
              <a:xfrm>
                <a:off x="4293"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7933" name="Text Box 55"/>
              <p:cNvSpPr txBox="1">
                <a:spLocks noChangeArrowheads="1"/>
              </p:cNvSpPr>
              <p:nvPr/>
            </p:nvSpPr>
            <p:spPr bwMode="auto">
              <a:xfrm>
                <a:off x="4696" y="2339"/>
                <a:ext cx="3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7934" name="Text Box 56"/>
              <p:cNvSpPr txBox="1">
                <a:spLocks noChangeArrowheads="1"/>
              </p:cNvSpPr>
              <p:nvPr/>
            </p:nvSpPr>
            <p:spPr bwMode="auto">
              <a:xfrm>
                <a:off x="4701"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7935" name="Text Box 57"/>
              <p:cNvSpPr txBox="1">
                <a:spLocks noChangeArrowheads="1"/>
              </p:cNvSpPr>
              <p:nvPr/>
            </p:nvSpPr>
            <p:spPr bwMode="auto">
              <a:xfrm>
                <a:off x="4472" y="3289"/>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7936" name="Text Box 58"/>
              <p:cNvSpPr txBox="1">
                <a:spLocks noChangeArrowheads="1"/>
              </p:cNvSpPr>
              <p:nvPr/>
            </p:nvSpPr>
            <p:spPr bwMode="auto">
              <a:xfrm>
                <a:off x="4562" y="3562"/>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7937" name="AutoShape 59"/>
              <p:cNvSpPr>
                <a:spLocks noChangeArrowheads="1"/>
              </p:cNvSpPr>
              <p:nvPr/>
            </p:nvSpPr>
            <p:spPr bwMode="auto">
              <a:xfrm>
                <a:off x="4293"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7938" name="Text Box 60"/>
              <p:cNvSpPr txBox="1">
                <a:spLocks noChangeArrowheads="1"/>
              </p:cNvSpPr>
              <p:nvPr/>
            </p:nvSpPr>
            <p:spPr bwMode="auto">
              <a:xfrm>
                <a:off x="4422"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7939" name="AutoShape 61"/>
              <p:cNvSpPr>
                <a:spLocks noChangeArrowheads="1"/>
              </p:cNvSpPr>
              <p:nvPr/>
            </p:nvSpPr>
            <p:spPr bwMode="auto">
              <a:xfrm>
                <a:off x="4293"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7940" name="Text Box 62"/>
              <p:cNvSpPr txBox="1">
                <a:spLocks noChangeArrowheads="1"/>
              </p:cNvSpPr>
              <p:nvPr/>
            </p:nvSpPr>
            <p:spPr bwMode="auto">
              <a:xfrm>
                <a:off x="4333"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(Reserved for OS)</a:t>
                </a:r>
                <a:r>
                  <a:rPr lang="ar-sa" sz="1400">
                    <a:solidFill>
                      <a:srgbClr val="000000"/>
                    </a:solidFill>
                    <a:latin typeface="Luxi Sans" charset="0"/>
                    <a:cs typeface="Arial" charset="0"/>
                  </a:rPr>
                  <a:t>‏</a:t>
                </a:r>
                <a:endParaRPr lang="en-GB" sz="1400">
                  <a:solidFill>
                    <a:srgbClr val="000000"/>
                  </a:solidFill>
                  <a:latin typeface="Luxi Sans" charset="0"/>
                  <a:cs typeface="Arial" charset="0"/>
                </a:endParaRPr>
              </a:p>
            </p:txBody>
          </p:sp>
        </p:grpSp>
        <p:sp>
          <p:nvSpPr>
            <p:cNvPr id="37916" name="AutoShape 63"/>
            <p:cNvSpPr>
              <a:spLocks noChangeArrowheads="1"/>
            </p:cNvSpPr>
            <p:nvPr/>
          </p:nvSpPr>
          <p:spPr bwMode="auto">
            <a:xfrm>
              <a:off x="3223" y="271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17" name="AutoShape 64"/>
            <p:cNvSpPr>
              <a:spLocks noChangeArrowheads="1"/>
            </p:cNvSpPr>
            <p:nvPr/>
          </p:nvSpPr>
          <p:spPr bwMode="auto">
            <a:xfrm>
              <a:off x="3223" y="2833"/>
              <a:ext cx="540" cy="114"/>
            </a:xfrm>
            <a:prstGeom prst="roundRect">
              <a:avLst>
                <a:gd name="adj" fmla="val 875"/>
              </a:avLst>
            </a:prstGeom>
            <a:solidFill>
              <a:srgbClr val="993333"/>
            </a:solidFill>
            <a:ln w="12600">
              <a:solidFill>
                <a:srgbClr val="000000"/>
              </a:solidFill>
              <a:miter lim="800000"/>
              <a:headEnd/>
              <a:tailEnd/>
            </a:ln>
          </p:spPr>
          <p:txBody>
            <a:bodyPr wrap="none" anchor="ctr"/>
            <a:lstStyle/>
            <a:p>
              <a:endParaRPr lang="tr-TR"/>
            </a:p>
          </p:txBody>
        </p:sp>
        <p:sp>
          <p:nvSpPr>
            <p:cNvPr id="37918" name="AutoShape 65"/>
            <p:cNvSpPr>
              <a:spLocks noChangeArrowheads="1"/>
            </p:cNvSpPr>
            <p:nvPr/>
          </p:nvSpPr>
          <p:spPr bwMode="auto">
            <a:xfrm>
              <a:off x="3223" y="2492"/>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19" name="AutoShape 66"/>
            <p:cNvSpPr>
              <a:spLocks noChangeArrowheads="1"/>
            </p:cNvSpPr>
            <p:nvPr/>
          </p:nvSpPr>
          <p:spPr bwMode="auto">
            <a:xfrm>
              <a:off x="3223" y="2946"/>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20" name="AutoShape 67"/>
            <p:cNvSpPr>
              <a:spLocks noChangeArrowheads="1"/>
            </p:cNvSpPr>
            <p:nvPr/>
          </p:nvSpPr>
          <p:spPr bwMode="auto">
            <a:xfrm>
              <a:off x="3223" y="237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21" name="AutoShape 68"/>
            <p:cNvSpPr>
              <a:spLocks noChangeArrowheads="1"/>
            </p:cNvSpPr>
            <p:nvPr/>
          </p:nvSpPr>
          <p:spPr bwMode="auto">
            <a:xfrm>
              <a:off x="3223" y="3060"/>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22" name="AutoShape 69"/>
            <p:cNvSpPr>
              <a:spLocks noChangeArrowheads="1"/>
            </p:cNvSpPr>
            <p:nvPr/>
          </p:nvSpPr>
          <p:spPr bwMode="auto">
            <a:xfrm>
              <a:off x="3223" y="2607"/>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7923" name="Line 70"/>
            <p:cNvSpPr>
              <a:spLocks noChangeShapeType="1"/>
            </p:cNvSpPr>
            <p:nvPr/>
          </p:nvSpPr>
          <p:spPr bwMode="auto">
            <a:xfrm flipH="1">
              <a:off x="3755" y="2887"/>
              <a:ext cx="554" cy="1"/>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4" name="AutoShape 71"/>
            <p:cNvSpPr>
              <a:spLocks noChangeArrowheads="1"/>
            </p:cNvSpPr>
            <p:nvPr/>
          </p:nvSpPr>
          <p:spPr bwMode="auto">
            <a:xfrm>
              <a:off x="5096" y="2843"/>
              <a:ext cx="102" cy="102"/>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7925" name="Line 72"/>
            <p:cNvSpPr>
              <a:spLocks noChangeShapeType="1"/>
            </p:cNvSpPr>
            <p:nvPr/>
          </p:nvSpPr>
          <p:spPr bwMode="auto">
            <a:xfrm flipH="1">
              <a:off x="3216" y="2952"/>
              <a:ext cx="314" cy="573"/>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7909" name="Text Box 73"/>
          <p:cNvSpPr txBox="1">
            <a:spLocks noChangeArrowheads="1"/>
          </p:cNvSpPr>
          <p:nvPr/>
        </p:nvSpPr>
        <p:spPr bwMode="auto">
          <a:xfrm>
            <a:off x="7332663" y="2965450"/>
            <a:ext cx="5445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a:t>
            </a:r>
          </a:p>
        </p:txBody>
      </p:sp>
      <p:sp>
        <p:nvSpPr>
          <p:cNvPr id="37910" name="Text Box 74"/>
          <p:cNvSpPr txBox="1">
            <a:spLocks noChangeArrowheads="1"/>
          </p:cNvSpPr>
          <p:nvPr/>
        </p:nvSpPr>
        <p:spPr bwMode="auto">
          <a:xfrm>
            <a:off x="5064125" y="3190875"/>
            <a:ext cx="8556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Child's </a:t>
            </a:r>
          </a:p>
          <a:p>
            <a:pPr>
              <a:lnSpc>
                <a:spcPct val="94000"/>
              </a:lnSpc>
            </a:pPr>
            <a:r>
              <a:rPr lang="en-GB" sz="1600" i="1">
                <a:solidFill>
                  <a:srgbClr val="000000"/>
                </a:solidFill>
                <a:latin typeface="Lucida Sans" charset="0"/>
              </a:rPr>
              <a:t>page tbl</a:t>
            </a:r>
          </a:p>
        </p:txBody>
      </p:sp>
      <p:grpSp>
        <p:nvGrpSpPr>
          <p:cNvPr id="6" name="Group 92"/>
          <p:cNvGrpSpPr>
            <a:grpSpLocks/>
          </p:cNvGrpSpPr>
          <p:nvPr/>
        </p:nvGrpSpPr>
        <p:grpSpPr bwMode="auto">
          <a:xfrm>
            <a:off x="3384550" y="5305425"/>
            <a:ext cx="1695450" cy="1552575"/>
            <a:chOff x="2132" y="3584"/>
            <a:chExt cx="1068" cy="978"/>
          </a:xfrm>
        </p:grpSpPr>
        <p:sp>
          <p:nvSpPr>
            <p:cNvPr id="37912" name="AutoShape 93"/>
            <p:cNvSpPr>
              <a:spLocks noChangeArrowheads="1"/>
            </p:cNvSpPr>
            <p:nvPr/>
          </p:nvSpPr>
          <p:spPr bwMode="auto">
            <a:xfrm rot="5400000">
              <a:off x="2584" y="4170"/>
              <a:ext cx="682" cy="104"/>
            </a:xfrm>
            <a:prstGeom prst="roundRect">
              <a:avLst>
                <a:gd name="adj" fmla="val 958"/>
              </a:avLst>
            </a:prstGeom>
            <a:solidFill>
              <a:srgbClr val="23FF23"/>
            </a:solidFill>
            <a:ln w="9360">
              <a:solidFill>
                <a:srgbClr val="000000"/>
              </a:solidFill>
              <a:miter lim="800000"/>
              <a:headEnd/>
              <a:tailEnd/>
            </a:ln>
          </p:spPr>
          <p:txBody>
            <a:bodyPr wrap="none" anchor="ctr"/>
            <a:lstStyle/>
            <a:p>
              <a:endParaRPr lang="tr-TR"/>
            </a:p>
          </p:txBody>
        </p:sp>
        <p:cxnSp>
          <p:nvCxnSpPr>
            <p:cNvPr id="37913" name="AutoShape 94"/>
            <p:cNvCxnSpPr>
              <a:cxnSpLocks noChangeShapeType="1"/>
              <a:endCxn id="37912" idx="0"/>
            </p:cNvCxnSpPr>
            <p:nvPr/>
          </p:nvCxnSpPr>
          <p:spPr bwMode="auto">
            <a:xfrm flipH="1">
              <a:off x="2976" y="3881"/>
              <a:ext cx="225" cy="341"/>
            </a:xfrm>
            <a:prstGeom prst="curvedConnector3">
              <a:avLst>
                <a:gd name="adj1" fmla="val 50000"/>
              </a:avLst>
            </a:prstGeom>
            <a:noFill/>
            <a:ln w="36720">
              <a:solidFill>
                <a:srgbClr val="2323DC"/>
              </a:solidFill>
              <a:miter lim="800000"/>
              <a:headEnd/>
              <a:tailEnd type="triangle" w="med" len="med"/>
            </a:ln>
            <a:extLst>
              <a:ext uri="{909E8E84-426E-40dd-AFC4-6F175D3DCCD1}">
                <a14:hiddenFill xmlns:a14="http://schemas.microsoft.com/office/drawing/2010/main">
                  <a:noFill/>
                </a14:hiddenFill>
              </a:ext>
            </a:extLst>
          </p:spPr>
        </p:cxnSp>
        <p:sp>
          <p:nvSpPr>
            <p:cNvPr id="37914" name="Text Box 95"/>
            <p:cNvSpPr txBox="1">
              <a:spLocks noChangeArrowheads="1"/>
            </p:cNvSpPr>
            <p:nvPr/>
          </p:nvSpPr>
          <p:spPr bwMode="auto">
            <a:xfrm>
              <a:off x="2132" y="3584"/>
              <a:ext cx="692"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2323DC"/>
                  </a:solidFill>
                  <a:latin typeface="Lucida Sans" charset="0"/>
                </a:rPr>
                <a:t>Copy page</a:t>
              </a:r>
            </a:p>
          </p:txBody>
        </p:sp>
      </p:grpSp>
    </p:spTree>
    <p:extLst>
      <p:ext uri="{BB962C8B-B14F-4D97-AF65-F5344CB8AC3E}">
        <p14:creationId xmlns:p14="http://schemas.microsoft.com/office/powerpoint/2010/main" val="17198232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2"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atin typeface="Arial" charset="0"/>
                <a:ea typeface="ＭＳ Ｐゴシック" charset="0"/>
                <a:cs typeface="ＭＳ Ｐゴシック" charset="0"/>
              </a:rPr>
              <a:t>Copy-on-write</a:t>
            </a:r>
          </a:p>
        </p:txBody>
      </p:sp>
      <p:sp>
        <p:nvSpPr>
          <p:cNvPr id="38915" name="Content Placeholder 2"/>
          <p:cNvSpPr>
            <a:spLocks noGrp="1"/>
          </p:cNvSpPr>
          <p:nvPr>
            <p:ph idx="1"/>
          </p:nvPr>
        </p:nvSpPr>
        <p:spPr>
          <a:xfrm>
            <a:off x="228600" y="949325"/>
            <a:ext cx="8610600" cy="5334000"/>
          </a:xfrm>
        </p:spPr>
        <p:txBody>
          <a:bodyPr/>
          <a:lstStyle/>
          <a:p>
            <a:r>
              <a:rPr lang="en-US" sz="2400" dirty="0">
                <a:latin typeface="Arial" charset="0"/>
                <a:ea typeface="ＭＳ Ｐゴシック" charset="0"/>
                <a:cs typeface="ＭＳ Ｐゴシック" charset="0"/>
              </a:rPr>
              <a:t>What happens when the child </a:t>
            </a:r>
            <a:r>
              <a:rPr lang="en-US" sz="2400" i="1" dirty="0">
                <a:solidFill>
                  <a:srgbClr val="0000CC"/>
                </a:solidFill>
                <a:latin typeface="Arial" charset="0"/>
                <a:ea typeface="ＭＳ Ｐゴシック" charset="0"/>
                <a:cs typeface="ＭＳ Ｐゴシック" charset="0"/>
              </a:rPr>
              <a:t>reads</a:t>
            </a:r>
            <a:r>
              <a:rPr lang="en-US" sz="2400" dirty="0">
                <a:latin typeface="Arial" charset="0"/>
                <a:ea typeface="ＭＳ Ｐゴシック" charset="0"/>
                <a:cs typeface="ＭＳ Ｐゴシック" charset="0"/>
              </a:rPr>
              <a:t> the page?</a:t>
            </a:r>
          </a:p>
          <a:p>
            <a:pPr lvl="1"/>
            <a:r>
              <a:rPr lang="en-US" sz="1800" dirty="0">
                <a:latin typeface="Arial" charset="0"/>
                <a:ea typeface="ＭＳ Ｐゴシック" charset="0"/>
              </a:rPr>
              <a:t>Just accesses same memory as parent .... </a:t>
            </a:r>
            <a:r>
              <a:rPr lang="en-US" sz="1800" dirty="0" err="1">
                <a:latin typeface="Arial" charset="0"/>
                <a:ea typeface="ＭＳ Ｐゴシック" charset="0"/>
              </a:rPr>
              <a:t>niiiiiice</a:t>
            </a:r>
            <a:endParaRPr lang="en-US" sz="1800" dirty="0">
              <a:latin typeface="Arial" charset="0"/>
              <a:ea typeface="ＭＳ Ｐゴシック" charset="0"/>
            </a:endParaRPr>
          </a:p>
          <a:p>
            <a:r>
              <a:rPr lang="en-US" sz="2400" dirty="0">
                <a:latin typeface="Arial" charset="0"/>
                <a:ea typeface="ＭＳ Ｐゴシック" charset="0"/>
                <a:cs typeface="ＭＳ Ｐゴシック" charset="0"/>
              </a:rPr>
              <a:t>What happens when the child </a:t>
            </a:r>
            <a:r>
              <a:rPr lang="en-US" sz="2400" i="1" dirty="0">
                <a:solidFill>
                  <a:srgbClr val="0000CC"/>
                </a:solidFill>
                <a:latin typeface="Arial" charset="0"/>
                <a:ea typeface="ＭＳ Ｐゴシック" charset="0"/>
                <a:cs typeface="ＭＳ Ｐゴシック" charset="0"/>
              </a:rPr>
              <a:t>writes</a:t>
            </a:r>
            <a:r>
              <a:rPr lang="en-US" sz="2400" dirty="0">
                <a:latin typeface="Arial" charset="0"/>
                <a:ea typeface="ＭＳ Ｐゴシック" charset="0"/>
                <a:cs typeface="ＭＳ Ｐゴシック" charset="0"/>
              </a:rPr>
              <a:t> the page?</a:t>
            </a:r>
          </a:p>
          <a:p>
            <a:pPr lvl="1"/>
            <a:r>
              <a:rPr lang="en-US" sz="1800" dirty="0">
                <a:latin typeface="Arial" charset="0"/>
                <a:ea typeface="ＭＳ Ｐゴシック" charset="0"/>
              </a:rPr>
              <a:t>Protection fault occurs (page is read-only!</a:t>
            </a:r>
            <a:r>
              <a:rPr lang="en-US" sz="1800" dirty="0" smtClean="0">
                <a:latin typeface="Arial" charset="0"/>
                <a:ea typeface="ＭＳ Ｐゴシック" charset="0"/>
              </a:rPr>
              <a:t>)</a:t>
            </a:r>
            <a:endParaRPr lang="en-US" sz="1800" dirty="0">
              <a:latin typeface="Arial" charset="0"/>
              <a:ea typeface="ＭＳ Ｐゴシック" charset="0"/>
            </a:endParaRPr>
          </a:p>
          <a:p>
            <a:pPr lvl="1"/>
            <a:r>
              <a:rPr lang="en-US" sz="1800" dirty="0">
                <a:latin typeface="Arial" charset="0"/>
                <a:ea typeface="ＭＳ Ｐゴシック" charset="0"/>
              </a:rPr>
              <a:t>OS copies the page and maps it R/W into the child's </a:t>
            </a:r>
            <a:r>
              <a:rPr lang="en-US" sz="1800" dirty="0" err="1">
                <a:latin typeface="Arial" charset="0"/>
                <a:ea typeface="ＭＳ Ｐゴシック" charset="0"/>
              </a:rPr>
              <a:t>addr</a:t>
            </a:r>
            <a:r>
              <a:rPr lang="en-US" sz="1800" dirty="0">
                <a:latin typeface="Arial" charset="0"/>
                <a:ea typeface="ＭＳ Ｐゴシック" charset="0"/>
              </a:rPr>
              <a:t> </a:t>
            </a:r>
            <a:r>
              <a:rPr lang="en-US" sz="1800" dirty="0" smtClean="0">
                <a:latin typeface="Arial" charset="0"/>
                <a:ea typeface="ＭＳ Ｐゴシック" charset="0"/>
              </a:rPr>
              <a:t>space</a:t>
            </a:r>
            <a:endParaRPr lang="en-US" sz="1800" dirty="0">
              <a:latin typeface="Arial" charset="0"/>
              <a:ea typeface="ＭＳ Ｐゴシック" charset="0"/>
            </a:endParaRPr>
          </a:p>
          <a:p>
            <a:endParaRPr lang="en-US" sz="2400" dirty="0">
              <a:latin typeface="Arial" charset="0"/>
              <a:ea typeface="ＭＳ Ｐゴシック" charset="0"/>
              <a:cs typeface="ＭＳ Ｐゴシック" charset="0"/>
            </a:endParaRPr>
          </a:p>
          <a:p>
            <a:endParaRPr lang="en-US" sz="2400" dirty="0">
              <a:latin typeface="Arial" charset="0"/>
              <a:ea typeface="ＭＳ Ｐゴシック" charset="0"/>
              <a:cs typeface="ＭＳ Ｐゴシック" charset="0"/>
            </a:endParaRPr>
          </a:p>
        </p:txBody>
      </p:sp>
      <p:sp>
        <p:nvSpPr>
          <p:cNvPr id="389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389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32C4CE2B-4D1C-034A-B5E6-EB96F03285B6}" type="slidenum">
              <a:rPr lang="en-US"/>
              <a:pPr/>
              <a:t>36</a:t>
            </a:fld>
            <a:endParaRPr lang="en-US"/>
          </a:p>
        </p:txBody>
      </p:sp>
      <p:grpSp>
        <p:nvGrpSpPr>
          <p:cNvPr id="38918" name="Group 3"/>
          <p:cNvGrpSpPr>
            <a:grpSpLocks/>
          </p:cNvGrpSpPr>
          <p:nvPr/>
        </p:nvGrpSpPr>
        <p:grpSpPr bwMode="auto">
          <a:xfrm>
            <a:off x="811213" y="3213100"/>
            <a:ext cx="1662112" cy="2927350"/>
            <a:chOff x="511" y="1949"/>
            <a:chExt cx="1047" cy="1844"/>
          </a:xfrm>
        </p:grpSpPr>
        <p:sp>
          <p:nvSpPr>
            <p:cNvPr id="38976" name="Line 4"/>
            <p:cNvSpPr>
              <a:spLocks noChangeShapeType="1"/>
            </p:cNvSpPr>
            <p:nvPr/>
          </p:nvSpPr>
          <p:spPr bwMode="auto">
            <a:xfrm flipV="1">
              <a:off x="1042"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77" name="AutoShape 5"/>
            <p:cNvSpPr>
              <a:spLocks noChangeArrowheads="1"/>
            </p:cNvSpPr>
            <p:nvPr/>
          </p:nvSpPr>
          <p:spPr bwMode="auto">
            <a:xfrm>
              <a:off x="511" y="1949"/>
              <a:ext cx="1048" cy="1816"/>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8978" name="AutoShape 6"/>
            <p:cNvSpPr>
              <a:spLocks noChangeArrowheads="1"/>
            </p:cNvSpPr>
            <p:nvPr/>
          </p:nvSpPr>
          <p:spPr bwMode="auto">
            <a:xfrm>
              <a:off x="511"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8979" name="AutoShape 7"/>
            <p:cNvSpPr>
              <a:spLocks noChangeArrowheads="1"/>
            </p:cNvSpPr>
            <p:nvPr/>
          </p:nvSpPr>
          <p:spPr bwMode="auto">
            <a:xfrm>
              <a:off x="511" y="3527"/>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8980" name="AutoShape 8"/>
            <p:cNvSpPr>
              <a:spLocks noChangeArrowheads="1"/>
            </p:cNvSpPr>
            <p:nvPr/>
          </p:nvSpPr>
          <p:spPr bwMode="auto">
            <a:xfrm>
              <a:off x="511" y="3283"/>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8981" name="Line 9"/>
            <p:cNvSpPr>
              <a:spLocks noChangeShapeType="1"/>
            </p:cNvSpPr>
            <p:nvPr/>
          </p:nvSpPr>
          <p:spPr bwMode="auto">
            <a:xfrm>
              <a:off x="1042"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82" name="AutoShape 10"/>
            <p:cNvSpPr>
              <a:spLocks noChangeArrowheads="1"/>
            </p:cNvSpPr>
            <p:nvPr/>
          </p:nvSpPr>
          <p:spPr bwMode="auto">
            <a:xfrm>
              <a:off x="511"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8983" name="Text Box 11"/>
            <p:cNvSpPr txBox="1">
              <a:spLocks noChangeArrowheads="1"/>
            </p:cNvSpPr>
            <p:nvPr/>
          </p:nvSpPr>
          <p:spPr bwMode="auto">
            <a:xfrm>
              <a:off x="913" y="2340"/>
              <a:ext cx="30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8984" name="Text Box 12"/>
            <p:cNvSpPr txBox="1">
              <a:spLocks noChangeArrowheads="1"/>
            </p:cNvSpPr>
            <p:nvPr/>
          </p:nvSpPr>
          <p:spPr bwMode="auto">
            <a:xfrm>
              <a:off x="919"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8985" name="Text Box 13"/>
            <p:cNvSpPr txBox="1">
              <a:spLocks noChangeArrowheads="1"/>
            </p:cNvSpPr>
            <p:nvPr/>
          </p:nvSpPr>
          <p:spPr bwMode="auto">
            <a:xfrm>
              <a:off x="690" y="3290"/>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8986" name="Text Box 14"/>
            <p:cNvSpPr txBox="1">
              <a:spLocks noChangeArrowheads="1"/>
            </p:cNvSpPr>
            <p:nvPr/>
          </p:nvSpPr>
          <p:spPr bwMode="auto">
            <a:xfrm>
              <a:off x="780" y="3563"/>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8987" name="AutoShape 15"/>
            <p:cNvSpPr>
              <a:spLocks noChangeArrowheads="1"/>
            </p:cNvSpPr>
            <p:nvPr/>
          </p:nvSpPr>
          <p:spPr bwMode="auto">
            <a:xfrm>
              <a:off x="511"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8988" name="Text Box 16"/>
            <p:cNvSpPr txBox="1">
              <a:spLocks noChangeArrowheads="1"/>
            </p:cNvSpPr>
            <p:nvPr/>
          </p:nvSpPr>
          <p:spPr bwMode="auto">
            <a:xfrm>
              <a:off x="640"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8989" name="AutoShape 17"/>
            <p:cNvSpPr>
              <a:spLocks noChangeArrowheads="1"/>
            </p:cNvSpPr>
            <p:nvPr/>
          </p:nvSpPr>
          <p:spPr bwMode="auto">
            <a:xfrm>
              <a:off x="511"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8990" name="Text Box 18"/>
            <p:cNvSpPr txBox="1">
              <a:spLocks noChangeArrowheads="1"/>
            </p:cNvSpPr>
            <p:nvPr/>
          </p:nvSpPr>
          <p:spPr bwMode="auto">
            <a:xfrm>
              <a:off x="551"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(Reserved for OS)</a:t>
              </a:r>
              <a:r>
                <a:rPr lang="ar-sa" sz="1400">
                  <a:solidFill>
                    <a:srgbClr val="000000"/>
                  </a:solidFill>
                  <a:latin typeface="Luxi Sans" charset="0"/>
                  <a:cs typeface="Arial" charset="0"/>
                </a:rPr>
                <a:t>‏</a:t>
              </a:r>
              <a:endParaRPr lang="en-GB" sz="1400">
                <a:solidFill>
                  <a:srgbClr val="000000"/>
                </a:solidFill>
                <a:latin typeface="Luxi Sans" charset="0"/>
                <a:cs typeface="Arial" charset="0"/>
              </a:endParaRPr>
            </a:p>
          </p:txBody>
        </p:sp>
      </p:grpSp>
      <p:grpSp>
        <p:nvGrpSpPr>
          <p:cNvPr id="38919" name="Group 19"/>
          <p:cNvGrpSpPr>
            <a:grpSpLocks/>
          </p:cNvGrpSpPr>
          <p:nvPr/>
        </p:nvGrpSpPr>
        <p:grpSpPr bwMode="auto">
          <a:xfrm>
            <a:off x="3221038" y="5756275"/>
            <a:ext cx="3021012" cy="1025525"/>
            <a:chOff x="2029" y="3864"/>
            <a:chExt cx="1903" cy="646"/>
          </a:xfrm>
        </p:grpSpPr>
        <p:sp>
          <p:nvSpPr>
            <p:cNvPr id="38963" name="AutoShape 20"/>
            <p:cNvSpPr>
              <a:spLocks noChangeArrowheads="1"/>
            </p:cNvSpPr>
            <p:nvPr/>
          </p:nvSpPr>
          <p:spPr bwMode="auto">
            <a:xfrm rot="5400000">
              <a:off x="2663" y="3240"/>
              <a:ext cx="640" cy="1903"/>
            </a:xfrm>
            <a:prstGeom prst="roundRect">
              <a:avLst>
                <a:gd name="adj" fmla="val 153"/>
              </a:avLst>
            </a:prstGeom>
            <a:noFill/>
            <a:ln w="18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8964" name="AutoShape 21"/>
            <p:cNvSpPr>
              <a:spLocks noChangeArrowheads="1"/>
            </p:cNvSpPr>
            <p:nvPr/>
          </p:nvSpPr>
          <p:spPr bwMode="auto">
            <a:xfrm rot="5400000">
              <a:off x="1761"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8965" name="AutoShape 22"/>
            <p:cNvSpPr>
              <a:spLocks noChangeArrowheads="1"/>
            </p:cNvSpPr>
            <p:nvPr/>
          </p:nvSpPr>
          <p:spPr bwMode="auto">
            <a:xfrm rot="5400000">
              <a:off x="3563"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8966" name="AutoShape 23"/>
            <p:cNvSpPr>
              <a:spLocks noChangeArrowheads="1"/>
            </p:cNvSpPr>
            <p:nvPr/>
          </p:nvSpPr>
          <p:spPr bwMode="auto">
            <a:xfrm rot="5400000">
              <a:off x="2033"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8967" name="AutoShape 24"/>
            <p:cNvSpPr>
              <a:spLocks noChangeArrowheads="1"/>
            </p:cNvSpPr>
            <p:nvPr/>
          </p:nvSpPr>
          <p:spPr bwMode="auto">
            <a:xfrm rot="5400000">
              <a:off x="2214" y="4132"/>
              <a:ext cx="640" cy="104"/>
            </a:xfrm>
            <a:prstGeom prst="roundRect">
              <a:avLst>
                <a:gd name="adj" fmla="val 958"/>
              </a:avLst>
            </a:prstGeom>
            <a:solidFill>
              <a:srgbClr val="CCCCFF"/>
            </a:solidFill>
            <a:ln w="9360">
              <a:solidFill>
                <a:srgbClr val="000000"/>
              </a:solidFill>
              <a:miter lim="800000"/>
              <a:headEnd/>
              <a:tailEnd/>
            </a:ln>
          </p:spPr>
          <p:txBody>
            <a:bodyPr wrap="none" anchor="ctr"/>
            <a:lstStyle/>
            <a:p>
              <a:endParaRPr lang="tr-TR"/>
            </a:p>
          </p:txBody>
        </p:sp>
        <p:sp>
          <p:nvSpPr>
            <p:cNvPr id="38968" name="AutoShape 25"/>
            <p:cNvSpPr>
              <a:spLocks noChangeArrowheads="1"/>
            </p:cNvSpPr>
            <p:nvPr/>
          </p:nvSpPr>
          <p:spPr bwMode="auto">
            <a:xfrm rot="5400000">
              <a:off x="2751" y="4157"/>
              <a:ext cx="640" cy="53"/>
            </a:xfrm>
            <a:prstGeom prst="roundRect">
              <a:avLst>
                <a:gd name="adj" fmla="val 1921"/>
              </a:avLst>
            </a:prstGeom>
            <a:solidFill>
              <a:srgbClr val="FFCC99"/>
            </a:solidFill>
            <a:ln w="9360">
              <a:solidFill>
                <a:srgbClr val="000000"/>
              </a:solidFill>
              <a:miter lim="800000"/>
              <a:headEnd/>
              <a:tailEnd/>
            </a:ln>
          </p:spPr>
          <p:txBody>
            <a:bodyPr wrap="none" anchor="ctr"/>
            <a:lstStyle/>
            <a:p>
              <a:endParaRPr lang="tr-TR"/>
            </a:p>
          </p:txBody>
        </p:sp>
        <p:sp>
          <p:nvSpPr>
            <p:cNvPr id="38969" name="AutoShape 26"/>
            <p:cNvSpPr>
              <a:spLocks noChangeArrowheads="1"/>
            </p:cNvSpPr>
            <p:nvPr/>
          </p:nvSpPr>
          <p:spPr bwMode="auto">
            <a:xfrm rot="5400000">
              <a:off x="3374"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8970" name="AutoShape 27"/>
            <p:cNvSpPr>
              <a:spLocks noChangeArrowheads="1"/>
            </p:cNvSpPr>
            <p:nvPr/>
          </p:nvSpPr>
          <p:spPr bwMode="auto">
            <a:xfrm rot="5400000">
              <a:off x="2470"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8971" name="AutoShape 28"/>
            <p:cNvSpPr>
              <a:spLocks noChangeArrowheads="1"/>
            </p:cNvSpPr>
            <p:nvPr/>
          </p:nvSpPr>
          <p:spPr bwMode="auto">
            <a:xfrm rot="5400000">
              <a:off x="3125"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8972" name="AutoShape 29"/>
            <p:cNvSpPr>
              <a:spLocks noChangeArrowheads="1"/>
            </p:cNvSpPr>
            <p:nvPr/>
          </p:nvSpPr>
          <p:spPr bwMode="auto">
            <a:xfrm rot="5400000">
              <a:off x="2981" y="4151"/>
              <a:ext cx="640" cy="65"/>
            </a:xfrm>
            <a:prstGeom prst="roundRect">
              <a:avLst>
                <a:gd name="adj" fmla="val 1560"/>
              </a:avLst>
            </a:prstGeom>
            <a:solidFill>
              <a:srgbClr val="99CCFF"/>
            </a:solidFill>
            <a:ln w="9360">
              <a:solidFill>
                <a:srgbClr val="993333"/>
              </a:solidFill>
              <a:miter lim="800000"/>
              <a:headEnd/>
              <a:tailEnd/>
            </a:ln>
          </p:spPr>
          <p:txBody>
            <a:bodyPr wrap="none" anchor="ctr"/>
            <a:lstStyle/>
            <a:p>
              <a:endParaRPr lang="tr-TR"/>
            </a:p>
          </p:txBody>
        </p:sp>
        <p:sp>
          <p:nvSpPr>
            <p:cNvPr id="38973" name="AutoShape 30"/>
            <p:cNvSpPr>
              <a:spLocks noChangeArrowheads="1"/>
            </p:cNvSpPr>
            <p:nvPr/>
          </p:nvSpPr>
          <p:spPr bwMode="auto">
            <a:xfrm rot="5400000">
              <a:off x="2888" y="4132"/>
              <a:ext cx="640" cy="104"/>
            </a:xfrm>
            <a:prstGeom prst="roundRect">
              <a:avLst>
                <a:gd name="adj" fmla="val 958"/>
              </a:avLst>
            </a:prstGeom>
            <a:solidFill>
              <a:srgbClr val="993333"/>
            </a:solidFill>
            <a:ln w="9360">
              <a:solidFill>
                <a:srgbClr val="000000"/>
              </a:solidFill>
              <a:miter lim="800000"/>
              <a:headEnd/>
              <a:tailEnd/>
            </a:ln>
          </p:spPr>
          <p:txBody>
            <a:bodyPr wrap="none" anchor="ctr"/>
            <a:lstStyle/>
            <a:p>
              <a:endParaRPr lang="tr-TR"/>
            </a:p>
          </p:txBody>
        </p:sp>
        <p:sp>
          <p:nvSpPr>
            <p:cNvPr id="38974" name="AutoShape 31"/>
            <p:cNvSpPr>
              <a:spLocks noChangeArrowheads="1"/>
            </p:cNvSpPr>
            <p:nvPr/>
          </p:nvSpPr>
          <p:spPr bwMode="auto">
            <a:xfrm rot="5400000">
              <a:off x="2322"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sp>
          <p:nvSpPr>
            <p:cNvPr id="38975" name="AutoShape 32"/>
            <p:cNvSpPr>
              <a:spLocks noChangeArrowheads="1"/>
            </p:cNvSpPr>
            <p:nvPr/>
          </p:nvSpPr>
          <p:spPr bwMode="auto">
            <a:xfrm rot="5400000">
              <a:off x="1925" y="4128"/>
              <a:ext cx="640" cy="112"/>
            </a:xfrm>
            <a:prstGeom prst="roundRect">
              <a:avLst>
                <a:gd name="adj" fmla="val 889"/>
              </a:avLst>
            </a:prstGeom>
            <a:solidFill>
              <a:srgbClr val="B3B3B3"/>
            </a:solidFill>
            <a:ln w="9360">
              <a:solidFill>
                <a:srgbClr val="000000"/>
              </a:solidFill>
              <a:miter lim="800000"/>
              <a:headEnd/>
              <a:tailEnd/>
            </a:ln>
          </p:spPr>
          <p:txBody>
            <a:bodyPr wrap="none" anchor="ctr"/>
            <a:lstStyle/>
            <a:p>
              <a:endParaRPr lang="tr-TR"/>
            </a:p>
          </p:txBody>
        </p:sp>
      </p:grpSp>
      <p:sp>
        <p:nvSpPr>
          <p:cNvPr id="38920" name="AutoShape 33"/>
          <p:cNvSpPr>
            <a:spLocks noChangeArrowheads="1"/>
          </p:cNvSpPr>
          <p:nvPr/>
        </p:nvSpPr>
        <p:spPr bwMode="auto">
          <a:xfrm>
            <a:off x="3406775" y="4437063"/>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21" name="AutoShape 34"/>
          <p:cNvSpPr>
            <a:spLocks noChangeArrowheads="1"/>
          </p:cNvSpPr>
          <p:nvPr/>
        </p:nvSpPr>
        <p:spPr bwMode="auto">
          <a:xfrm>
            <a:off x="3406775" y="4618038"/>
            <a:ext cx="857250" cy="180975"/>
          </a:xfrm>
          <a:prstGeom prst="roundRect">
            <a:avLst>
              <a:gd name="adj" fmla="val 875"/>
            </a:avLst>
          </a:prstGeom>
          <a:solidFill>
            <a:srgbClr val="993333"/>
          </a:solidFill>
          <a:ln w="12600">
            <a:solidFill>
              <a:srgbClr val="000000"/>
            </a:solidFill>
            <a:miter lim="800000"/>
            <a:headEnd/>
            <a:tailEnd/>
          </a:ln>
        </p:spPr>
        <p:txBody>
          <a:bodyPr wrap="none" anchor="ctr"/>
          <a:lstStyle/>
          <a:p>
            <a:endParaRPr lang="tr-TR"/>
          </a:p>
        </p:txBody>
      </p:sp>
      <p:sp>
        <p:nvSpPr>
          <p:cNvPr id="38922" name="AutoShape 35"/>
          <p:cNvSpPr>
            <a:spLocks noChangeArrowheads="1"/>
          </p:cNvSpPr>
          <p:nvPr/>
        </p:nvSpPr>
        <p:spPr bwMode="auto">
          <a:xfrm>
            <a:off x="3406775" y="40767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23" name="AutoShape 36"/>
          <p:cNvSpPr>
            <a:spLocks noChangeArrowheads="1"/>
          </p:cNvSpPr>
          <p:nvPr/>
        </p:nvSpPr>
        <p:spPr bwMode="auto">
          <a:xfrm>
            <a:off x="3406775" y="47974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24" name="AutoShape 37"/>
          <p:cNvSpPr>
            <a:spLocks noChangeArrowheads="1"/>
          </p:cNvSpPr>
          <p:nvPr/>
        </p:nvSpPr>
        <p:spPr bwMode="auto">
          <a:xfrm>
            <a:off x="3406775" y="3895725"/>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25" name="AutoShape 38"/>
          <p:cNvSpPr>
            <a:spLocks noChangeArrowheads="1"/>
          </p:cNvSpPr>
          <p:nvPr/>
        </p:nvSpPr>
        <p:spPr bwMode="auto">
          <a:xfrm>
            <a:off x="3406775" y="4978400"/>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26" name="AutoShape 39"/>
          <p:cNvSpPr>
            <a:spLocks noChangeArrowheads="1"/>
          </p:cNvSpPr>
          <p:nvPr/>
        </p:nvSpPr>
        <p:spPr bwMode="auto">
          <a:xfrm>
            <a:off x="3406775" y="4256088"/>
            <a:ext cx="857250" cy="180975"/>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27" name="Line 40"/>
          <p:cNvSpPr>
            <a:spLocks noChangeShapeType="1"/>
          </p:cNvSpPr>
          <p:nvPr/>
        </p:nvSpPr>
        <p:spPr bwMode="auto">
          <a:xfrm>
            <a:off x="2486025" y="4716463"/>
            <a:ext cx="915988" cy="1587"/>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AutoShape 41"/>
          <p:cNvSpPr>
            <a:spLocks noChangeArrowheads="1"/>
          </p:cNvSpPr>
          <p:nvPr/>
        </p:nvSpPr>
        <p:spPr bwMode="auto">
          <a:xfrm>
            <a:off x="2054225" y="4633913"/>
            <a:ext cx="161925" cy="161925"/>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8929" name="Line 42"/>
          <p:cNvSpPr>
            <a:spLocks noChangeShapeType="1"/>
          </p:cNvSpPr>
          <p:nvPr/>
        </p:nvSpPr>
        <p:spPr bwMode="auto">
          <a:xfrm>
            <a:off x="3848100" y="4806950"/>
            <a:ext cx="1257300" cy="908050"/>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0" name="Text Box 43"/>
          <p:cNvSpPr txBox="1">
            <a:spLocks noChangeArrowheads="1"/>
          </p:cNvSpPr>
          <p:nvPr/>
        </p:nvSpPr>
        <p:spPr bwMode="auto">
          <a:xfrm>
            <a:off x="1254125" y="2965450"/>
            <a:ext cx="6762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a:t>
            </a:r>
          </a:p>
        </p:txBody>
      </p:sp>
      <p:sp>
        <p:nvSpPr>
          <p:cNvPr id="38931" name="Text Box 44"/>
          <p:cNvSpPr txBox="1">
            <a:spLocks noChangeArrowheads="1"/>
          </p:cNvSpPr>
          <p:nvPr/>
        </p:nvSpPr>
        <p:spPr bwMode="auto">
          <a:xfrm>
            <a:off x="3384550" y="3190875"/>
            <a:ext cx="9048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Parent's </a:t>
            </a:r>
          </a:p>
          <a:p>
            <a:pPr>
              <a:lnSpc>
                <a:spcPct val="94000"/>
              </a:lnSpc>
            </a:pPr>
            <a:r>
              <a:rPr lang="en-GB" sz="1600" i="1">
                <a:solidFill>
                  <a:srgbClr val="000000"/>
                </a:solidFill>
                <a:latin typeface="Lucida Sans" charset="0"/>
              </a:rPr>
              <a:t>page tbl</a:t>
            </a:r>
          </a:p>
        </p:txBody>
      </p:sp>
      <p:grpSp>
        <p:nvGrpSpPr>
          <p:cNvPr id="38932" name="Group 46"/>
          <p:cNvGrpSpPr>
            <a:grpSpLocks/>
          </p:cNvGrpSpPr>
          <p:nvPr/>
        </p:nvGrpSpPr>
        <p:grpSpPr bwMode="auto">
          <a:xfrm>
            <a:off x="4648200" y="3213100"/>
            <a:ext cx="3830638" cy="2927350"/>
            <a:chOff x="2928" y="1949"/>
            <a:chExt cx="2413" cy="1844"/>
          </a:xfrm>
        </p:grpSpPr>
        <p:grpSp>
          <p:nvGrpSpPr>
            <p:cNvPr id="38938" name="Group 51"/>
            <p:cNvGrpSpPr>
              <a:grpSpLocks/>
            </p:cNvGrpSpPr>
            <p:nvPr/>
          </p:nvGrpSpPr>
          <p:grpSpPr bwMode="auto">
            <a:xfrm>
              <a:off x="4293" y="1949"/>
              <a:ext cx="1048" cy="1844"/>
              <a:chOff x="4293" y="1949"/>
              <a:chExt cx="1048" cy="1844"/>
            </a:xfrm>
          </p:grpSpPr>
          <p:sp>
            <p:nvSpPr>
              <p:cNvPr id="38948" name="Line 48"/>
              <p:cNvSpPr>
                <a:spLocks noChangeShapeType="1"/>
              </p:cNvSpPr>
              <p:nvPr/>
            </p:nvSpPr>
            <p:spPr bwMode="auto">
              <a:xfrm flipV="1">
                <a:off x="4824" y="266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9" name="AutoShape 49"/>
              <p:cNvSpPr>
                <a:spLocks noChangeArrowheads="1"/>
              </p:cNvSpPr>
              <p:nvPr/>
            </p:nvSpPr>
            <p:spPr bwMode="auto">
              <a:xfrm>
                <a:off x="4293" y="1949"/>
                <a:ext cx="1048" cy="1815"/>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8950" name="AutoShape 50"/>
              <p:cNvSpPr>
                <a:spLocks noChangeArrowheads="1"/>
              </p:cNvSpPr>
              <p:nvPr/>
            </p:nvSpPr>
            <p:spPr bwMode="auto">
              <a:xfrm>
                <a:off x="4293" y="226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8951" name="AutoShape 51"/>
              <p:cNvSpPr>
                <a:spLocks noChangeArrowheads="1"/>
              </p:cNvSpPr>
              <p:nvPr/>
            </p:nvSpPr>
            <p:spPr bwMode="auto">
              <a:xfrm>
                <a:off x="4293" y="3526"/>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8952" name="AutoShape 52"/>
              <p:cNvSpPr>
                <a:spLocks noChangeArrowheads="1"/>
              </p:cNvSpPr>
              <p:nvPr/>
            </p:nvSpPr>
            <p:spPr bwMode="auto">
              <a:xfrm>
                <a:off x="4293" y="3282"/>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8953" name="Line 53"/>
              <p:cNvSpPr>
                <a:spLocks noChangeShapeType="1"/>
              </p:cNvSpPr>
              <p:nvPr/>
            </p:nvSpPr>
            <p:spPr bwMode="auto">
              <a:xfrm>
                <a:off x="4824" y="253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54" name="AutoShape 54"/>
              <p:cNvSpPr>
                <a:spLocks noChangeArrowheads="1"/>
              </p:cNvSpPr>
              <p:nvPr/>
            </p:nvSpPr>
            <p:spPr bwMode="auto">
              <a:xfrm>
                <a:off x="4293" y="276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8955" name="Text Box 55"/>
              <p:cNvSpPr txBox="1">
                <a:spLocks noChangeArrowheads="1"/>
              </p:cNvSpPr>
              <p:nvPr/>
            </p:nvSpPr>
            <p:spPr bwMode="auto">
              <a:xfrm>
                <a:off x="4696" y="2339"/>
                <a:ext cx="3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8956" name="Text Box 56"/>
              <p:cNvSpPr txBox="1">
                <a:spLocks noChangeArrowheads="1"/>
              </p:cNvSpPr>
              <p:nvPr/>
            </p:nvSpPr>
            <p:spPr bwMode="auto">
              <a:xfrm>
                <a:off x="4701" y="2837"/>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8957" name="Text Box 57"/>
              <p:cNvSpPr txBox="1">
                <a:spLocks noChangeArrowheads="1"/>
              </p:cNvSpPr>
              <p:nvPr/>
            </p:nvSpPr>
            <p:spPr bwMode="auto">
              <a:xfrm>
                <a:off x="4472" y="3289"/>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8958" name="Text Box 58"/>
              <p:cNvSpPr txBox="1">
                <a:spLocks noChangeArrowheads="1"/>
              </p:cNvSpPr>
              <p:nvPr/>
            </p:nvSpPr>
            <p:spPr bwMode="auto">
              <a:xfrm>
                <a:off x="4562" y="3562"/>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8959" name="AutoShape 59"/>
              <p:cNvSpPr>
                <a:spLocks noChangeArrowheads="1"/>
              </p:cNvSpPr>
              <p:nvPr/>
            </p:nvSpPr>
            <p:spPr bwMode="auto">
              <a:xfrm>
                <a:off x="4293" y="301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8960" name="Text Box 60"/>
              <p:cNvSpPr txBox="1">
                <a:spLocks noChangeArrowheads="1"/>
              </p:cNvSpPr>
              <p:nvPr/>
            </p:nvSpPr>
            <p:spPr bwMode="auto">
              <a:xfrm>
                <a:off x="4422" y="3042"/>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8961" name="AutoShape 61"/>
              <p:cNvSpPr>
                <a:spLocks noChangeArrowheads="1"/>
              </p:cNvSpPr>
              <p:nvPr/>
            </p:nvSpPr>
            <p:spPr bwMode="auto">
              <a:xfrm>
                <a:off x="4293" y="194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8962" name="Text Box 62"/>
              <p:cNvSpPr txBox="1">
                <a:spLocks noChangeArrowheads="1"/>
              </p:cNvSpPr>
              <p:nvPr/>
            </p:nvSpPr>
            <p:spPr bwMode="auto">
              <a:xfrm>
                <a:off x="4333" y="202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(Reserved for OS)</a:t>
                </a:r>
                <a:r>
                  <a:rPr lang="ar-sa" sz="1400">
                    <a:solidFill>
                      <a:srgbClr val="000000"/>
                    </a:solidFill>
                    <a:latin typeface="Luxi Sans" charset="0"/>
                    <a:cs typeface="Arial" charset="0"/>
                  </a:rPr>
                  <a:t>‏</a:t>
                </a:r>
                <a:endParaRPr lang="en-GB" sz="1400">
                  <a:solidFill>
                    <a:srgbClr val="000000"/>
                  </a:solidFill>
                  <a:latin typeface="Luxi Sans" charset="0"/>
                  <a:cs typeface="Arial" charset="0"/>
                </a:endParaRPr>
              </a:p>
            </p:txBody>
          </p:sp>
        </p:grpSp>
        <p:sp>
          <p:nvSpPr>
            <p:cNvPr id="38939" name="AutoShape 63"/>
            <p:cNvSpPr>
              <a:spLocks noChangeArrowheads="1"/>
            </p:cNvSpPr>
            <p:nvPr/>
          </p:nvSpPr>
          <p:spPr bwMode="auto">
            <a:xfrm>
              <a:off x="3223" y="271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40" name="AutoShape 65"/>
            <p:cNvSpPr>
              <a:spLocks noChangeArrowheads="1"/>
            </p:cNvSpPr>
            <p:nvPr/>
          </p:nvSpPr>
          <p:spPr bwMode="auto">
            <a:xfrm>
              <a:off x="3223" y="2492"/>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41" name="AutoShape 66"/>
            <p:cNvSpPr>
              <a:spLocks noChangeArrowheads="1"/>
            </p:cNvSpPr>
            <p:nvPr/>
          </p:nvSpPr>
          <p:spPr bwMode="auto">
            <a:xfrm>
              <a:off x="3223" y="2946"/>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42" name="AutoShape 67"/>
            <p:cNvSpPr>
              <a:spLocks noChangeArrowheads="1"/>
            </p:cNvSpPr>
            <p:nvPr/>
          </p:nvSpPr>
          <p:spPr bwMode="auto">
            <a:xfrm>
              <a:off x="3223" y="2379"/>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43" name="AutoShape 68"/>
            <p:cNvSpPr>
              <a:spLocks noChangeArrowheads="1"/>
            </p:cNvSpPr>
            <p:nvPr/>
          </p:nvSpPr>
          <p:spPr bwMode="auto">
            <a:xfrm>
              <a:off x="3223" y="3060"/>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44" name="AutoShape 69"/>
            <p:cNvSpPr>
              <a:spLocks noChangeArrowheads="1"/>
            </p:cNvSpPr>
            <p:nvPr/>
          </p:nvSpPr>
          <p:spPr bwMode="auto">
            <a:xfrm>
              <a:off x="3223" y="2607"/>
              <a:ext cx="540" cy="114"/>
            </a:xfrm>
            <a:prstGeom prst="roundRect">
              <a:avLst>
                <a:gd name="adj" fmla="val 875"/>
              </a:avLst>
            </a:prstGeom>
            <a:solidFill>
              <a:srgbClr val="F6F2F2"/>
            </a:solidFill>
            <a:ln w="12600">
              <a:solidFill>
                <a:srgbClr val="000000"/>
              </a:solidFill>
              <a:miter lim="800000"/>
              <a:headEnd/>
              <a:tailEnd/>
            </a:ln>
          </p:spPr>
          <p:txBody>
            <a:bodyPr wrap="none" anchor="ctr"/>
            <a:lstStyle/>
            <a:p>
              <a:endParaRPr lang="tr-TR"/>
            </a:p>
          </p:txBody>
        </p:sp>
        <p:sp>
          <p:nvSpPr>
            <p:cNvPr id="38945" name="Line 70"/>
            <p:cNvSpPr>
              <a:spLocks noChangeShapeType="1"/>
            </p:cNvSpPr>
            <p:nvPr/>
          </p:nvSpPr>
          <p:spPr bwMode="auto">
            <a:xfrm flipH="1">
              <a:off x="3755" y="2887"/>
              <a:ext cx="554" cy="1"/>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6" name="AutoShape 71"/>
            <p:cNvSpPr>
              <a:spLocks noChangeArrowheads="1"/>
            </p:cNvSpPr>
            <p:nvPr/>
          </p:nvSpPr>
          <p:spPr bwMode="auto">
            <a:xfrm>
              <a:off x="5096" y="2843"/>
              <a:ext cx="102" cy="102"/>
            </a:xfrm>
            <a:prstGeom prst="roundRect">
              <a:avLst>
                <a:gd name="adj" fmla="val 977"/>
              </a:avLst>
            </a:prstGeom>
            <a:solidFill>
              <a:srgbClr val="993333"/>
            </a:solidFill>
            <a:ln w="9360">
              <a:solidFill>
                <a:srgbClr val="000000"/>
              </a:solidFill>
              <a:miter lim="800000"/>
              <a:headEnd/>
              <a:tailEnd/>
            </a:ln>
          </p:spPr>
          <p:txBody>
            <a:bodyPr wrap="none" anchor="ctr"/>
            <a:lstStyle/>
            <a:p>
              <a:endParaRPr lang="tr-TR"/>
            </a:p>
          </p:txBody>
        </p:sp>
        <p:sp>
          <p:nvSpPr>
            <p:cNvPr id="38947" name="Line 72"/>
            <p:cNvSpPr>
              <a:spLocks noChangeShapeType="1"/>
            </p:cNvSpPr>
            <p:nvPr/>
          </p:nvSpPr>
          <p:spPr bwMode="auto">
            <a:xfrm flipH="1">
              <a:off x="2928" y="2952"/>
              <a:ext cx="602" cy="573"/>
            </a:xfrm>
            <a:prstGeom prst="line">
              <a:avLst/>
            </a:prstGeom>
            <a:noFill/>
            <a:ln w="3672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8933" name="Text Box 73"/>
          <p:cNvSpPr txBox="1">
            <a:spLocks noChangeArrowheads="1"/>
          </p:cNvSpPr>
          <p:nvPr/>
        </p:nvSpPr>
        <p:spPr bwMode="auto">
          <a:xfrm>
            <a:off x="7332663" y="2965450"/>
            <a:ext cx="5445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a:t>
            </a:r>
          </a:p>
        </p:txBody>
      </p:sp>
      <p:sp>
        <p:nvSpPr>
          <p:cNvPr id="38934" name="Text Box 74"/>
          <p:cNvSpPr txBox="1">
            <a:spLocks noChangeArrowheads="1"/>
          </p:cNvSpPr>
          <p:nvPr/>
        </p:nvSpPr>
        <p:spPr bwMode="auto">
          <a:xfrm>
            <a:off x="5064125" y="3190875"/>
            <a:ext cx="85566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600" i="1">
                <a:solidFill>
                  <a:srgbClr val="000000"/>
                </a:solidFill>
                <a:latin typeface="Lucida Sans" charset="0"/>
              </a:rPr>
              <a:t>Child's </a:t>
            </a:r>
          </a:p>
          <a:p>
            <a:pPr>
              <a:lnSpc>
                <a:spcPct val="94000"/>
              </a:lnSpc>
            </a:pPr>
            <a:r>
              <a:rPr lang="en-GB" sz="1600" i="1">
                <a:solidFill>
                  <a:srgbClr val="000000"/>
                </a:solidFill>
                <a:latin typeface="Lucida Sans" charset="0"/>
              </a:rPr>
              <a:t>page tbl</a:t>
            </a:r>
          </a:p>
        </p:txBody>
      </p:sp>
      <p:grpSp>
        <p:nvGrpSpPr>
          <p:cNvPr id="38935" name="Group 92"/>
          <p:cNvGrpSpPr>
            <a:grpSpLocks/>
          </p:cNvGrpSpPr>
          <p:nvPr/>
        </p:nvGrpSpPr>
        <p:grpSpPr bwMode="auto">
          <a:xfrm>
            <a:off x="4559300" y="5791200"/>
            <a:ext cx="161925" cy="1016000"/>
            <a:chOff x="2872" y="3864"/>
            <a:chExt cx="102" cy="640"/>
          </a:xfrm>
        </p:grpSpPr>
        <p:sp>
          <p:nvSpPr>
            <p:cNvPr id="38937" name="AutoShape 93"/>
            <p:cNvSpPr>
              <a:spLocks noChangeArrowheads="1"/>
            </p:cNvSpPr>
            <p:nvPr/>
          </p:nvSpPr>
          <p:spPr bwMode="auto">
            <a:xfrm rot="5400000">
              <a:off x="2605" y="4133"/>
              <a:ext cx="641" cy="103"/>
            </a:xfrm>
            <a:prstGeom prst="roundRect">
              <a:avLst>
                <a:gd name="adj" fmla="val 958"/>
              </a:avLst>
            </a:prstGeom>
            <a:solidFill>
              <a:srgbClr val="23FF23"/>
            </a:solidFill>
            <a:ln w="9360">
              <a:solidFill>
                <a:srgbClr val="000000"/>
              </a:solidFill>
              <a:miter lim="800000"/>
              <a:headEnd/>
              <a:tailEnd/>
            </a:ln>
          </p:spPr>
          <p:txBody>
            <a:bodyPr wrap="none" anchor="ctr"/>
            <a:lstStyle/>
            <a:p>
              <a:endParaRPr lang="tr-TR"/>
            </a:p>
          </p:txBody>
        </p:sp>
      </p:grpSp>
      <p:sp>
        <p:nvSpPr>
          <p:cNvPr id="38936" name="AutoShape 94"/>
          <p:cNvSpPr>
            <a:spLocks noChangeArrowheads="1"/>
          </p:cNvSpPr>
          <p:nvPr/>
        </p:nvSpPr>
        <p:spPr bwMode="auto">
          <a:xfrm>
            <a:off x="5114925" y="4619625"/>
            <a:ext cx="857250" cy="180975"/>
          </a:xfrm>
          <a:prstGeom prst="roundRect">
            <a:avLst>
              <a:gd name="adj" fmla="val 875"/>
            </a:avLst>
          </a:prstGeom>
          <a:solidFill>
            <a:srgbClr val="23FF23"/>
          </a:solidFill>
          <a:ln w="12600">
            <a:solidFill>
              <a:srgbClr val="000000"/>
            </a:solidFill>
            <a:miter lim="800000"/>
            <a:headEnd/>
            <a:tailEnd/>
          </a:ln>
        </p:spPr>
        <p:txBody>
          <a:bodyPr lIns="6120" tIns="6120" rIns="6120" bIns="6120" anchor="ctr" anchorCtr="1"/>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a:solidFill>
                  <a:srgbClr val="000000"/>
                </a:solidFill>
                <a:latin typeface="Lucida Sans" charset="0"/>
              </a:rPr>
              <a:t>RW</a:t>
            </a:r>
          </a:p>
        </p:txBody>
      </p:sp>
    </p:spTree>
    <p:extLst>
      <p:ext uri="{BB962C8B-B14F-4D97-AF65-F5344CB8AC3E}">
        <p14:creationId xmlns:p14="http://schemas.microsoft.com/office/powerpoint/2010/main" val="220988724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latin typeface="Arial" charset="0"/>
                <a:ea typeface="ＭＳ Ｐゴシック" charset="0"/>
                <a:cs typeface="ＭＳ Ｐゴシック" charset="0"/>
              </a:rPr>
              <a:t>Another sharing example</a:t>
            </a:r>
            <a:endParaRPr lang="en-US" dirty="0">
              <a:latin typeface="Arial" charset="0"/>
              <a:ea typeface="ＭＳ Ｐゴシック" charset="0"/>
              <a:cs typeface="ＭＳ Ｐゴシック" charset="0"/>
            </a:endParaRPr>
          </a:p>
        </p:txBody>
      </p:sp>
      <p:sp>
        <p:nvSpPr>
          <p:cNvPr id="39939" name="Content Placeholder 2"/>
          <p:cNvSpPr>
            <a:spLocks noGrp="1"/>
          </p:cNvSpPr>
          <p:nvPr>
            <p:ph idx="1"/>
          </p:nvPr>
        </p:nvSpPr>
        <p:spPr>
          <a:xfrm>
            <a:off x="228600" y="949325"/>
            <a:ext cx="8610600" cy="5334000"/>
          </a:xfrm>
        </p:spPr>
        <p:txBody>
          <a:bodyPr/>
          <a:lstStyle/>
          <a:p>
            <a:r>
              <a:rPr lang="en-US" sz="2400" dirty="0">
                <a:latin typeface="Arial" charset="0"/>
                <a:ea typeface="ＭＳ Ｐゴシック" charset="0"/>
                <a:cs typeface="ＭＳ Ｐゴシック" charset="0"/>
              </a:rPr>
              <a:t>Can also share code segment</a:t>
            </a:r>
          </a:p>
        </p:txBody>
      </p:sp>
      <p:sp>
        <p:nvSpPr>
          <p:cNvPr id="399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399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E267736C-B028-3F4D-99ED-A773B9EEDB8F}" type="slidenum">
              <a:rPr lang="en-US"/>
              <a:pPr/>
              <a:t>37</a:t>
            </a:fld>
            <a:endParaRPr lang="en-US"/>
          </a:p>
        </p:txBody>
      </p:sp>
      <p:sp>
        <p:nvSpPr>
          <p:cNvPr id="39942" name="Line 3"/>
          <p:cNvSpPr>
            <a:spLocks noChangeShapeType="1"/>
          </p:cNvSpPr>
          <p:nvPr/>
        </p:nvSpPr>
        <p:spPr bwMode="auto">
          <a:xfrm flipV="1">
            <a:off x="1266825" y="3276600"/>
            <a:ext cx="1588" cy="23336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3" name="AutoShape 4"/>
          <p:cNvSpPr>
            <a:spLocks noChangeArrowheads="1"/>
          </p:cNvSpPr>
          <p:nvPr/>
        </p:nvSpPr>
        <p:spPr bwMode="auto">
          <a:xfrm>
            <a:off x="422275" y="2143125"/>
            <a:ext cx="1665288" cy="2884488"/>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9944" name="AutoShape 5"/>
          <p:cNvSpPr>
            <a:spLocks noChangeArrowheads="1"/>
          </p:cNvSpPr>
          <p:nvPr/>
        </p:nvSpPr>
        <p:spPr bwMode="auto">
          <a:xfrm>
            <a:off x="422275" y="2651125"/>
            <a:ext cx="1665288" cy="428625"/>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9945" name="AutoShape 6"/>
          <p:cNvSpPr>
            <a:spLocks noChangeArrowheads="1"/>
          </p:cNvSpPr>
          <p:nvPr/>
        </p:nvSpPr>
        <p:spPr bwMode="auto">
          <a:xfrm>
            <a:off x="422275" y="4649788"/>
            <a:ext cx="1665288" cy="379412"/>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9946" name="AutoShape 7"/>
          <p:cNvSpPr>
            <a:spLocks noChangeArrowheads="1"/>
          </p:cNvSpPr>
          <p:nvPr/>
        </p:nvSpPr>
        <p:spPr bwMode="auto">
          <a:xfrm>
            <a:off x="422275" y="4262438"/>
            <a:ext cx="1665288" cy="387350"/>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9947" name="Line 8"/>
          <p:cNvSpPr>
            <a:spLocks noChangeShapeType="1"/>
          </p:cNvSpPr>
          <p:nvPr/>
        </p:nvSpPr>
        <p:spPr bwMode="auto">
          <a:xfrm>
            <a:off x="1266825" y="3079750"/>
            <a:ext cx="1588" cy="14605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8" name="AutoShape 9"/>
          <p:cNvSpPr>
            <a:spLocks noChangeArrowheads="1"/>
          </p:cNvSpPr>
          <p:nvPr/>
        </p:nvSpPr>
        <p:spPr bwMode="auto">
          <a:xfrm>
            <a:off x="422275" y="3441700"/>
            <a:ext cx="1665288" cy="403225"/>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9949" name="Text Box 10"/>
          <p:cNvSpPr txBox="1">
            <a:spLocks noChangeArrowheads="1"/>
          </p:cNvSpPr>
          <p:nvPr/>
        </p:nvSpPr>
        <p:spPr bwMode="auto">
          <a:xfrm>
            <a:off x="1062038" y="2763838"/>
            <a:ext cx="477837"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9950" name="Text Box 11"/>
          <p:cNvSpPr txBox="1">
            <a:spLocks noChangeArrowheads="1"/>
          </p:cNvSpPr>
          <p:nvPr/>
        </p:nvSpPr>
        <p:spPr bwMode="auto">
          <a:xfrm>
            <a:off x="1069975" y="3552825"/>
            <a:ext cx="4683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9951" name="Text Box 12"/>
          <p:cNvSpPr txBox="1">
            <a:spLocks noChangeArrowheads="1"/>
          </p:cNvSpPr>
          <p:nvPr/>
        </p:nvSpPr>
        <p:spPr bwMode="auto">
          <a:xfrm>
            <a:off x="706438" y="4273550"/>
            <a:ext cx="11287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9952" name="Text Box 13"/>
          <p:cNvSpPr txBox="1">
            <a:spLocks noChangeArrowheads="1"/>
          </p:cNvSpPr>
          <p:nvPr/>
        </p:nvSpPr>
        <p:spPr bwMode="auto">
          <a:xfrm>
            <a:off x="850900" y="4706938"/>
            <a:ext cx="1090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9953" name="AutoShape 14"/>
          <p:cNvSpPr>
            <a:spLocks noChangeArrowheads="1"/>
          </p:cNvSpPr>
          <p:nvPr/>
        </p:nvSpPr>
        <p:spPr bwMode="auto">
          <a:xfrm>
            <a:off x="422275" y="3835400"/>
            <a:ext cx="1665288" cy="427038"/>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9954" name="Text Box 15"/>
          <p:cNvSpPr txBox="1">
            <a:spLocks noChangeArrowheads="1"/>
          </p:cNvSpPr>
          <p:nvPr/>
        </p:nvSpPr>
        <p:spPr bwMode="auto">
          <a:xfrm>
            <a:off x="627063" y="3878263"/>
            <a:ext cx="13271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9955" name="AutoShape 16"/>
          <p:cNvSpPr>
            <a:spLocks noChangeArrowheads="1"/>
          </p:cNvSpPr>
          <p:nvPr/>
        </p:nvSpPr>
        <p:spPr bwMode="auto">
          <a:xfrm>
            <a:off x="422275" y="2143125"/>
            <a:ext cx="1665288" cy="50800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9956" name="Text Box 17"/>
          <p:cNvSpPr txBox="1">
            <a:spLocks noChangeArrowheads="1"/>
          </p:cNvSpPr>
          <p:nvPr/>
        </p:nvSpPr>
        <p:spPr bwMode="auto">
          <a:xfrm>
            <a:off x="485775" y="2270125"/>
            <a:ext cx="153193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(Reserved for OS)</a:t>
            </a:r>
            <a:r>
              <a:rPr lang="ar-sa" sz="1400">
                <a:solidFill>
                  <a:srgbClr val="000000"/>
                </a:solidFill>
                <a:latin typeface="Luxi Sans" charset="0"/>
                <a:cs typeface="Arial" charset="0"/>
              </a:rPr>
              <a:t>‏</a:t>
            </a:r>
            <a:endParaRPr lang="en-GB" sz="1400">
              <a:solidFill>
                <a:srgbClr val="000000"/>
              </a:solidFill>
              <a:latin typeface="Luxi Sans" charset="0"/>
              <a:cs typeface="Arial" charset="0"/>
            </a:endParaRPr>
          </a:p>
        </p:txBody>
      </p:sp>
      <p:sp>
        <p:nvSpPr>
          <p:cNvPr id="39957" name="Line 18"/>
          <p:cNvSpPr>
            <a:spLocks noChangeShapeType="1"/>
          </p:cNvSpPr>
          <p:nvPr/>
        </p:nvSpPr>
        <p:spPr bwMode="auto">
          <a:xfrm flipV="1">
            <a:off x="1266825" y="3276600"/>
            <a:ext cx="1588" cy="23336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8" name="AutoShape 19"/>
          <p:cNvSpPr>
            <a:spLocks noChangeArrowheads="1"/>
          </p:cNvSpPr>
          <p:nvPr/>
        </p:nvSpPr>
        <p:spPr bwMode="auto">
          <a:xfrm>
            <a:off x="422275" y="2143125"/>
            <a:ext cx="1665288" cy="2884488"/>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9959" name="AutoShape 20"/>
          <p:cNvSpPr>
            <a:spLocks noChangeArrowheads="1"/>
          </p:cNvSpPr>
          <p:nvPr/>
        </p:nvSpPr>
        <p:spPr bwMode="auto">
          <a:xfrm>
            <a:off x="6516688" y="6172200"/>
            <a:ext cx="1665287" cy="428625"/>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9960" name="AutoShape 21"/>
          <p:cNvSpPr>
            <a:spLocks noChangeArrowheads="1"/>
          </p:cNvSpPr>
          <p:nvPr/>
        </p:nvSpPr>
        <p:spPr bwMode="auto">
          <a:xfrm>
            <a:off x="422275" y="4649788"/>
            <a:ext cx="1665288" cy="379412"/>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9961" name="AutoShape 22"/>
          <p:cNvSpPr>
            <a:spLocks noChangeArrowheads="1"/>
          </p:cNvSpPr>
          <p:nvPr/>
        </p:nvSpPr>
        <p:spPr bwMode="auto">
          <a:xfrm>
            <a:off x="422275" y="4262438"/>
            <a:ext cx="1665288" cy="387350"/>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9962" name="Line 23"/>
          <p:cNvSpPr>
            <a:spLocks noChangeShapeType="1"/>
          </p:cNvSpPr>
          <p:nvPr/>
        </p:nvSpPr>
        <p:spPr bwMode="auto">
          <a:xfrm>
            <a:off x="1266825" y="3079750"/>
            <a:ext cx="1588" cy="14605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3" name="AutoShape 24"/>
          <p:cNvSpPr>
            <a:spLocks noChangeArrowheads="1"/>
          </p:cNvSpPr>
          <p:nvPr/>
        </p:nvSpPr>
        <p:spPr bwMode="auto">
          <a:xfrm>
            <a:off x="6516688" y="3886200"/>
            <a:ext cx="1665287" cy="403225"/>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9964" name="Text Box 25"/>
          <p:cNvSpPr txBox="1">
            <a:spLocks noChangeArrowheads="1"/>
          </p:cNvSpPr>
          <p:nvPr/>
        </p:nvSpPr>
        <p:spPr bwMode="auto">
          <a:xfrm>
            <a:off x="1062038" y="2763838"/>
            <a:ext cx="477837"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9965" name="Text Box 26"/>
          <p:cNvSpPr txBox="1">
            <a:spLocks noChangeArrowheads="1"/>
          </p:cNvSpPr>
          <p:nvPr/>
        </p:nvSpPr>
        <p:spPr bwMode="auto">
          <a:xfrm>
            <a:off x="1069975" y="3554413"/>
            <a:ext cx="468313"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9966" name="Text Box 27"/>
          <p:cNvSpPr txBox="1">
            <a:spLocks noChangeArrowheads="1"/>
          </p:cNvSpPr>
          <p:nvPr/>
        </p:nvSpPr>
        <p:spPr bwMode="auto">
          <a:xfrm>
            <a:off x="706438" y="4273550"/>
            <a:ext cx="11287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9967" name="Text Box 28"/>
          <p:cNvSpPr txBox="1">
            <a:spLocks noChangeArrowheads="1"/>
          </p:cNvSpPr>
          <p:nvPr/>
        </p:nvSpPr>
        <p:spPr bwMode="auto">
          <a:xfrm>
            <a:off x="850900" y="4706938"/>
            <a:ext cx="1090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9968" name="AutoShape 29"/>
          <p:cNvSpPr>
            <a:spLocks noChangeArrowheads="1"/>
          </p:cNvSpPr>
          <p:nvPr/>
        </p:nvSpPr>
        <p:spPr bwMode="auto">
          <a:xfrm>
            <a:off x="422275" y="3835400"/>
            <a:ext cx="1665288" cy="427038"/>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39969" name="Text Box 30"/>
          <p:cNvSpPr txBox="1">
            <a:spLocks noChangeArrowheads="1"/>
          </p:cNvSpPr>
          <p:nvPr/>
        </p:nvSpPr>
        <p:spPr bwMode="auto">
          <a:xfrm>
            <a:off x="627063" y="3879850"/>
            <a:ext cx="13271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39970" name="AutoShape 31"/>
          <p:cNvSpPr>
            <a:spLocks noChangeArrowheads="1"/>
          </p:cNvSpPr>
          <p:nvPr/>
        </p:nvSpPr>
        <p:spPr bwMode="auto">
          <a:xfrm>
            <a:off x="422275" y="2143125"/>
            <a:ext cx="1665288" cy="50800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39971" name="Text Box 32"/>
          <p:cNvSpPr txBox="1">
            <a:spLocks noChangeArrowheads="1"/>
          </p:cNvSpPr>
          <p:nvPr/>
        </p:nvSpPr>
        <p:spPr bwMode="auto">
          <a:xfrm>
            <a:off x="485775" y="2270125"/>
            <a:ext cx="153193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(Reserved for OS)</a:t>
            </a:r>
            <a:r>
              <a:rPr lang="ar-sa" sz="1400">
                <a:solidFill>
                  <a:srgbClr val="000000"/>
                </a:solidFill>
                <a:latin typeface="Luxi Sans" charset="0"/>
                <a:cs typeface="Arial" charset="0"/>
              </a:rPr>
              <a:t>‏</a:t>
            </a:r>
            <a:endParaRPr lang="en-GB" sz="1400">
              <a:solidFill>
                <a:srgbClr val="000000"/>
              </a:solidFill>
              <a:latin typeface="Luxi Sans" charset="0"/>
              <a:cs typeface="Arial" charset="0"/>
            </a:endParaRPr>
          </a:p>
        </p:txBody>
      </p:sp>
      <p:grpSp>
        <p:nvGrpSpPr>
          <p:cNvPr id="39972" name="Group 33"/>
          <p:cNvGrpSpPr>
            <a:grpSpLocks/>
          </p:cNvGrpSpPr>
          <p:nvPr/>
        </p:nvGrpSpPr>
        <p:grpSpPr bwMode="auto">
          <a:xfrm>
            <a:off x="2432050" y="3427413"/>
            <a:ext cx="1662113" cy="2925762"/>
            <a:chOff x="1532" y="2159"/>
            <a:chExt cx="1047" cy="1843"/>
          </a:xfrm>
        </p:grpSpPr>
        <p:sp>
          <p:nvSpPr>
            <p:cNvPr id="39988" name="Line 34"/>
            <p:cNvSpPr>
              <a:spLocks noChangeShapeType="1"/>
            </p:cNvSpPr>
            <p:nvPr/>
          </p:nvSpPr>
          <p:spPr bwMode="auto">
            <a:xfrm flipV="1">
              <a:off x="2063" y="2872"/>
              <a:ext cx="1" cy="14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9" name="AutoShape 35"/>
            <p:cNvSpPr>
              <a:spLocks noChangeArrowheads="1"/>
            </p:cNvSpPr>
            <p:nvPr/>
          </p:nvSpPr>
          <p:spPr bwMode="auto">
            <a:xfrm>
              <a:off x="1532" y="2159"/>
              <a:ext cx="1048" cy="1816"/>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9990" name="AutoShape 36"/>
            <p:cNvSpPr>
              <a:spLocks noChangeArrowheads="1"/>
            </p:cNvSpPr>
            <p:nvPr/>
          </p:nvSpPr>
          <p:spPr bwMode="auto">
            <a:xfrm>
              <a:off x="1532" y="2479"/>
              <a:ext cx="1048" cy="270"/>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9991" name="AutoShape 37"/>
            <p:cNvSpPr>
              <a:spLocks noChangeArrowheads="1"/>
            </p:cNvSpPr>
            <p:nvPr/>
          </p:nvSpPr>
          <p:spPr bwMode="auto">
            <a:xfrm>
              <a:off x="1532" y="3736"/>
              <a:ext cx="1048" cy="239"/>
            </a:xfrm>
            <a:prstGeom prst="roundRect">
              <a:avLst>
                <a:gd name="adj" fmla="val 417"/>
              </a:avLst>
            </a:prstGeom>
            <a:solidFill>
              <a:srgbClr val="CCCCFF"/>
            </a:solidFill>
            <a:ln w="9360">
              <a:solidFill>
                <a:srgbClr val="000000"/>
              </a:solidFill>
              <a:miter lim="800000"/>
              <a:headEnd/>
              <a:tailEnd/>
            </a:ln>
          </p:spPr>
          <p:txBody>
            <a:bodyPr wrap="none" anchor="ctr"/>
            <a:lstStyle/>
            <a:p>
              <a:endParaRPr lang="tr-TR"/>
            </a:p>
          </p:txBody>
        </p:sp>
        <p:sp>
          <p:nvSpPr>
            <p:cNvPr id="39992" name="AutoShape 38"/>
            <p:cNvSpPr>
              <a:spLocks noChangeArrowheads="1"/>
            </p:cNvSpPr>
            <p:nvPr/>
          </p:nvSpPr>
          <p:spPr bwMode="auto">
            <a:xfrm>
              <a:off x="1532" y="3493"/>
              <a:ext cx="1048" cy="244"/>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9993" name="Line 39"/>
            <p:cNvSpPr>
              <a:spLocks noChangeShapeType="1"/>
            </p:cNvSpPr>
            <p:nvPr/>
          </p:nvSpPr>
          <p:spPr bwMode="auto">
            <a:xfrm>
              <a:off x="2063" y="2748"/>
              <a:ext cx="1" cy="9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94" name="AutoShape 40"/>
            <p:cNvSpPr>
              <a:spLocks noChangeArrowheads="1"/>
            </p:cNvSpPr>
            <p:nvPr/>
          </p:nvSpPr>
          <p:spPr bwMode="auto">
            <a:xfrm>
              <a:off x="1532" y="2976"/>
              <a:ext cx="1048" cy="254"/>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9995" name="Text Box 41"/>
            <p:cNvSpPr txBox="1">
              <a:spLocks noChangeArrowheads="1"/>
            </p:cNvSpPr>
            <p:nvPr/>
          </p:nvSpPr>
          <p:spPr bwMode="auto">
            <a:xfrm>
              <a:off x="1935" y="2550"/>
              <a:ext cx="30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Stack</a:t>
              </a:r>
            </a:p>
          </p:txBody>
        </p:sp>
        <p:sp>
          <p:nvSpPr>
            <p:cNvPr id="39996" name="Text Box 42"/>
            <p:cNvSpPr txBox="1">
              <a:spLocks noChangeArrowheads="1"/>
            </p:cNvSpPr>
            <p:nvPr/>
          </p:nvSpPr>
          <p:spPr bwMode="auto">
            <a:xfrm>
              <a:off x="1940" y="3046"/>
              <a:ext cx="29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Heap</a:t>
              </a:r>
            </a:p>
          </p:txBody>
        </p:sp>
        <p:sp>
          <p:nvSpPr>
            <p:cNvPr id="39997" name="Text Box 43"/>
            <p:cNvSpPr txBox="1">
              <a:spLocks noChangeArrowheads="1"/>
            </p:cNvSpPr>
            <p:nvPr/>
          </p:nvSpPr>
          <p:spPr bwMode="auto">
            <a:xfrm>
              <a:off x="1711" y="3500"/>
              <a:ext cx="7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Initialized vars</a:t>
              </a:r>
            </a:p>
          </p:txBody>
        </p:sp>
        <p:sp>
          <p:nvSpPr>
            <p:cNvPr id="39998" name="Text Box 44"/>
            <p:cNvSpPr txBox="1">
              <a:spLocks noChangeArrowheads="1"/>
            </p:cNvSpPr>
            <p:nvPr/>
          </p:nvSpPr>
          <p:spPr bwMode="auto">
            <a:xfrm>
              <a:off x="1801" y="3772"/>
              <a:ext cx="6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Code</a:t>
              </a:r>
            </a:p>
          </p:txBody>
        </p:sp>
        <p:sp>
          <p:nvSpPr>
            <p:cNvPr id="39999" name="AutoShape 45"/>
            <p:cNvSpPr>
              <a:spLocks noChangeArrowheads="1"/>
            </p:cNvSpPr>
            <p:nvPr/>
          </p:nvSpPr>
          <p:spPr bwMode="auto">
            <a:xfrm>
              <a:off x="1532" y="3224"/>
              <a:ext cx="1048" cy="269"/>
            </a:xfrm>
            <a:prstGeom prst="roundRect">
              <a:avLst>
                <a:gd name="adj" fmla="val 370"/>
              </a:avLst>
            </a:prstGeom>
            <a:solidFill>
              <a:srgbClr val="99CCFF"/>
            </a:solidFill>
            <a:ln w="9360">
              <a:solidFill>
                <a:srgbClr val="993333"/>
              </a:solidFill>
              <a:miter lim="800000"/>
              <a:headEnd/>
              <a:tailEnd/>
            </a:ln>
          </p:spPr>
          <p:txBody>
            <a:bodyPr wrap="none" anchor="ctr"/>
            <a:lstStyle/>
            <a:p>
              <a:endParaRPr lang="tr-TR"/>
            </a:p>
          </p:txBody>
        </p:sp>
        <p:sp>
          <p:nvSpPr>
            <p:cNvPr id="40000" name="Text Box 46"/>
            <p:cNvSpPr txBox="1">
              <a:spLocks noChangeArrowheads="1"/>
            </p:cNvSpPr>
            <p:nvPr/>
          </p:nvSpPr>
          <p:spPr bwMode="auto">
            <a:xfrm>
              <a:off x="1661" y="3251"/>
              <a:ext cx="83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sz="1400">
                  <a:solidFill>
                    <a:srgbClr val="000000"/>
                  </a:solidFill>
                  <a:latin typeface="Luxi Sans" charset="0"/>
                </a:rPr>
                <a:t>Uninitialized vars</a:t>
              </a:r>
            </a:p>
          </p:txBody>
        </p:sp>
        <p:sp>
          <p:nvSpPr>
            <p:cNvPr id="40001" name="AutoShape 47"/>
            <p:cNvSpPr>
              <a:spLocks noChangeArrowheads="1"/>
            </p:cNvSpPr>
            <p:nvPr/>
          </p:nvSpPr>
          <p:spPr bwMode="auto">
            <a:xfrm>
              <a:off x="1532" y="2159"/>
              <a:ext cx="1048" cy="320"/>
            </a:xfrm>
            <a:prstGeom prst="roundRect">
              <a:avLst>
                <a:gd name="adj" fmla="val 310"/>
              </a:avLst>
            </a:prstGeom>
            <a:solidFill>
              <a:srgbClr val="E6E6E6"/>
            </a:solidFill>
            <a:ln w="9360">
              <a:solidFill>
                <a:srgbClr val="000000"/>
              </a:solidFill>
              <a:miter lim="800000"/>
              <a:headEnd/>
              <a:tailEnd/>
            </a:ln>
          </p:spPr>
          <p:txBody>
            <a:bodyPr wrap="none" anchor="ctr"/>
            <a:lstStyle/>
            <a:p>
              <a:endParaRPr lang="tr-TR"/>
            </a:p>
          </p:txBody>
        </p:sp>
        <p:sp>
          <p:nvSpPr>
            <p:cNvPr id="40002" name="Text Box 48"/>
            <p:cNvSpPr txBox="1">
              <a:spLocks noChangeArrowheads="1"/>
            </p:cNvSpPr>
            <p:nvPr/>
          </p:nvSpPr>
          <p:spPr bwMode="auto">
            <a:xfrm>
              <a:off x="1572" y="2239"/>
              <a:ext cx="96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sz="1400">
                  <a:solidFill>
                    <a:srgbClr val="000000"/>
                  </a:solidFill>
                  <a:latin typeface="Luxi Sans" charset="0"/>
                </a:rPr>
                <a:t>(Reserved for OS)</a:t>
              </a:r>
              <a:r>
                <a:rPr lang="ar-sa" sz="1400">
                  <a:solidFill>
                    <a:srgbClr val="000000"/>
                  </a:solidFill>
                  <a:latin typeface="Luxi Sans" charset="0"/>
                  <a:cs typeface="Arial" charset="0"/>
                </a:rPr>
                <a:t>‏</a:t>
              </a:r>
              <a:endParaRPr lang="en-GB" sz="1400">
                <a:solidFill>
                  <a:srgbClr val="000000"/>
                </a:solidFill>
                <a:latin typeface="Luxi Sans" charset="0"/>
                <a:cs typeface="Arial" charset="0"/>
              </a:endParaRPr>
            </a:p>
          </p:txBody>
        </p:sp>
      </p:grpSp>
      <p:sp>
        <p:nvSpPr>
          <p:cNvPr id="39973" name="AutoShape 49"/>
          <p:cNvSpPr>
            <a:spLocks noChangeArrowheads="1"/>
          </p:cNvSpPr>
          <p:nvPr/>
        </p:nvSpPr>
        <p:spPr bwMode="auto">
          <a:xfrm>
            <a:off x="6516688" y="2054225"/>
            <a:ext cx="1665287" cy="4714875"/>
          </a:xfrm>
          <a:prstGeom prst="roundRect">
            <a:avLst>
              <a:gd name="adj" fmla="val 93"/>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9974" name="AutoShape 50"/>
          <p:cNvSpPr>
            <a:spLocks noChangeArrowheads="1"/>
          </p:cNvSpPr>
          <p:nvPr/>
        </p:nvSpPr>
        <p:spPr bwMode="auto">
          <a:xfrm>
            <a:off x="6516688" y="2903538"/>
            <a:ext cx="1665287" cy="428625"/>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9975" name="AutoShape 51"/>
          <p:cNvSpPr>
            <a:spLocks noChangeArrowheads="1"/>
          </p:cNvSpPr>
          <p:nvPr/>
        </p:nvSpPr>
        <p:spPr bwMode="auto">
          <a:xfrm>
            <a:off x="6516688" y="5083175"/>
            <a:ext cx="1665287" cy="403225"/>
          </a:xfrm>
          <a:prstGeom prst="roundRect">
            <a:avLst>
              <a:gd name="adj" fmla="val 394"/>
            </a:avLst>
          </a:prstGeom>
          <a:solidFill>
            <a:srgbClr val="B3B3B3"/>
          </a:solidFill>
          <a:ln w="9360">
            <a:solidFill>
              <a:srgbClr val="000000"/>
            </a:solidFill>
            <a:miter lim="800000"/>
            <a:headEnd/>
            <a:tailEnd/>
          </a:ln>
        </p:spPr>
        <p:txBody>
          <a:bodyPr wrap="none" anchor="ctr"/>
          <a:lstStyle/>
          <a:p>
            <a:endParaRPr lang="tr-TR"/>
          </a:p>
        </p:txBody>
      </p:sp>
      <p:sp>
        <p:nvSpPr>
          <p:cNvPr id="39976" name="AutoShape 52"/>
          <p:cNvSpPr>
            <a:spLocks noChangeArrowheads="1"/>
          </p:cNvSpPr>
          <p:nvPr/>
        </p:nvSpPr>
        <p:spPr bwMode="auto">
          <a:xfrm>
            <a:off x="6516688" y="3429000"/>
            <a:ext cx="1665287" cy="387350"/>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9977" name="AutoShape 53"/>
          <p:cNvSpPr>
            <a:spLocks noChangeArrowheads="1"/>
          </p:cNvSpPr>
          <p:nvPr/>
        </p:nvSpPr>
        <p:spPr bwMode="auto">
          <a:xfrm>
            <a:off x="6516688" y="5556250"/>
            <a:ext cx="1665287" cy="387350"/>
          </a:xfrm>
          <a:prstGeom prst="roundRect">
            <a:avLst>
              <a:gd name="adj" fmla="val 407"/>
            </a:avLst>
          </a:prstGeom>
          <a:solidFill>
            <a:srgbClr val="FFCC99"/>
          </a:solidFill>
          <a:ln w="9360">
            <a:solidFill>
              <a:srgbClr val="000000"/>
            </a:solidFill>
            <a:miter lim="800000"/>
            <a:headEnd/>
            <a:tailEnd/>
          </a:ln>
        </p:spPr>
        <p:txBody>
          <a:bodyPr wrap="none" anchor="ctr"/>
          <a:lstStyle/>
          <a:p>
            <a:endParaRPr lang="tr-TR"/>
          </a:p>
        </p:txBody>
      </p:sp>
      <p:sp>
        <p:nvSpPr>
          <p:cNvPr id="39978" name="AutoShape 54"/>
          <p:cNvSpPr>
            <a:spLocks noChangeArrowheads="1"/>
          </p:cNvSpPr>
          <p:nvPr/>
        </p:nvSpPr>
        <p:spPr bwMode="auto">
          <a:xfrm>
            <a:off x="6516688" y="2286000"/>
            <a:ext cx="1665287" cy="428625"/>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9979" name="AutoShape 55"/>
          <p:cNvSpPr>
            <a:spLocks noChangeArrowheads="1"/>
          </p:cNvSpPr>
          <p:nvPr/>
        </p:nvSpPr>
        <p:spPr bwMode="auto">
          <a:xfrm>
            <a:off x="422275" y="2651125"/>
            <a:ext cx="1665288" cy="428625"/>
          </a:xfrm>
          <a:prstGeom prst="roundRect">
            <a:avLst>
              <a:gd name="adj" fmla="val 370"/>
            </a:avLst>
          </a:prstGeom>
          <a:solidFill>
            <a:srgbClr val="99CCFF"/>
          </a:solidFill>
          <a:ln w="9360">
            <a:solidFill>
              <a:srgbClr val="000000"/>
            </a:solidFill>
            <a:miter lim="800000"/>
            <a:headEnd/>
            <a:tailEnd/>
          </a:ln>
        </p:spPr>
        <p:txBody>
          <a:bodyPr wrap="none" anchor="ctr"/>
          <a:lstStyle/>
          <a:p>
            <a:endParaRPr lang="tr-TR"/>
          </a:p>
        </p:txBody>
      </p:sp>
      <p:sp>
        <p:nvSpPr>
          <p:cNvPr id="39980" name="Text Box 56"/>
          <p:cNvSpPr txBox="1">
            <a:spLocks noChangeArrowheads="1"/>
          </p:cNvSpPr>
          <p:nvPr/>
        </p:nvSpPr>
        <p:spPr bwMode="auto">
          <a:xfrm>
            <a:off x="823913" y="1763713"/>
            <a:ext cx="1104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a:solidFill>
                  <a:srgbClr val="2323DC"/>
                </a:solidFill>
                <a:latin typeface="Luxi Sans" charset="0"/>
              </a:rPr>
              <a:t>Shell #1</a:t>
            </a:r>
          </a:p>
        </p:txBody>
      </p:sp>
      <p:sp>
        <p:nvSpPr>
          <p:cNvPr id="39981" name="Text Box 57"/>
          <p:cNvSpPr txBox="1">
            <a:spLocks noChangeArrowheads="1"/>
          </p:cNvSpPr>
          <p:nvPr/>
        </p:nvSpPr>
        <p:spPr bwMode="auto">
          <a:xfrm>
            <a:off x="2843213" y="3046413"/>
            <a:ext cx="93821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a:solidFill>
                  <a:srgbClr val="2323DC"/>
                </a:solidFill>
                <a:latin typeface="Luxi Sans" charset="0"/>
              </a:rPr>
              <a:t>Shell #2</a:t>
            </a:r>
          </a:p>
        </p:txBody>
      </p:sp>
      <p:sp>
        <p:nvSpPr>
          <p:cNvPr id="39982" name="Text Box 58"/>
          <p:cNvSpPr txBox="1">
            <a:spLocks noChangeArrowheads="1"/>
          </p:cNvSpPr>
          <p:nvPr/>
        </p:nvSpPr>
        <p:spPr bwMode="auto">
          <a:xfrm>
            <a:off x="6489700" y="1703388"/>
            <a:ext cx="23209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a:solidFill>
                  <a:srgbClr val="2323DC"/>
                </a:solidFill>
                <a:latin typeface="Luxi Sans" charset="0"/>
              </a:rPr>
              <a:t>Physical Memory</a:t>
            </a:r>
          </a:p>
        </p:txBody>
      </p:sp>
      <p:grpSp>
        <p:nvGrpSpPr>
          <p:cNvPr id="3" name="Group 59"/>
          <p:cNvGrpSpPr>
            <a:grpSpLocks/>
          </p:cNvGrpSpPr>
          <p:nvPr/>
        </p:nvGrpSpPr>
        <p:grpSpPr bwMode="auto">
          <a:xfrm>
            <a:off x="2103438" y="3738563"/>
            <a:ext cx="6075362" cy="2384425"/>
            <a:chOff x="1325" y="2355"/>
            <a:chExt cx="3827" cy="1502"/>
          </a:xfrm>
        </p:grpSpPr>
        <p:sp>
          <p:nvSpPr>
            <p:cNvPr id="39984" name="AutoShape 60"/>
            <p:cNvSpPr>
              <a:spLocks noChangeArrowheads="1"/>
            </p:cNvSpPr>
            <p:nvPr/>
          </p:nvSpPr>
          <p:spPr bwMode="auto">
            <a:xfrm>
              <a:off x="4104" y="2784"/>
              <a:ext cx="1049" cy="239"/>
            </a:xfrm>
            <a:prstGeom prst="roundRect">
              <a:avLst>
                <a:gd name="adj" fmla="val 417"/>
              </a:avLst>
            </a:prstGeom>
            <a:solidFill>
              <a:srgbClr val="CCCCFF"/>
            </a:solidFill>
            <a:ln w="9360">
              <a:solidFill>
                <a:srgbClr val="000000"/>
              </a:solidFill>
              <a:miter lim="800000"/>
              <a:headEnd/>
              <a:tailEnd/>
            </a:ln>
          </p:spPr>
          <p:txBody>
            <a:bodyPr lIns="0" tIns="0" rIns="0" bIns="0" anchor="ctr" anchorCtr="1"/>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a:solidFill>
                    <a:srgbClr val="000000"/>
                  </a:solidFill>
                  <a:latin typeface="Luxi Sans" charset="0"/>
                </a:rPr>
                <a:t>Code for shell</a:t>
              </a:r>
            </a:p>
          </p:txBody>
        </p:sp>
        <p:sp>
          <p:nvSpPr>
            <p:cNvPr id="39985" name="Line 61"/>
            <p:cNvSpPr>
              <a:spLocks noChangeShapeType="1"/>
            </p:cNvSpPr>
            <p:nvPr/>
          </p:nvSpPr>
          <p:spPr bwMode="auto">
            <a:xfrm flipV="1">
              <a:off x="1325" y="2897"/>
              <a:ext cx="2780" cy="161"/>
            </a:xfrm>
            <a:prstGeom prst="line">
              <a:avLst/>
            </a:prstGeom>
            <a:noFill/>
            <a:ln w="273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6" name="Line 62"/>
            <p:cNvSpPr>
              <a:spLocks noChangeShapeType="1"/>
            </p:cNvSpPr>
            <p:nvPr/>
          </p:nvSpPr>
          <p:spPr bwMode="auto">
            <a:xfrm flipV="1">
              <a:off x="2590" y="2960"/>
              <a:ext cx="1496" cy="899"/>
            </a:xfrm>
            <a:prstGeom prst="line">
              <a:avLst/>
            </a:prstGeom>
            <a:noFill/>
            <a:ln w="2736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87" name="Text Box 63"/>
            <p:cNvSpPr txBox="1">
              <a:spLocks noChangeArrowheads="1"/>
            </p:cNvSpPr>
            <p:nvPr/>
          </p:nvSpPr>
          <p:spPr bwMode="auto">
            <a:xfrm>
              <a:off x="2775" y="2355"/>
              <a:ext cx="109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i="1">
                  <a:solidFill>
                    <a:srgbClr val="FF3333"/>
                  </a:solidFill>
                  <a:latin typeface="Luxi Sans" charset="0"/>
                </a:rPr>
                <a:t>Same page </a:t>
              </a:r>
            </a:p>
            <a:p>
              <a:pPr>
                <a:lnSpc>
                  <a:spcPct val="94000"/>
                </a:lnSpc>
              </a:pPr>
              <a:r>
                <a:rPr lang="en-GB" i="1">
                  <a:solidFill>
                    <a:srgbClr val="FF3333"/>
                  </a:solidFill>
                  <a:latin typeface="Luxi Sans" charset="0"/>
                </a:rPr>
                <a:t>table mapping!</a:t>
              </a:r>
            </a:p>
          </p:txBody>
        </p:sp>
      </p:grpSp>
    </p:spTree>
    <p:extLst>
      <p:ext uri="{BB962C8B-B14F-4D97-AF65-F5344CB8AC3E}">
        <p14:creationId xmlns:p14="http://schemas.microsoft.com/office/powerpoint/2010/main" val="1633571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atin typeface="Arial" charset="0"/>
                <a:ea typeface="ＭＳ Ｐゴシック" charset="0"/>
                <a:cs typeface="ＭＳ Ｐゴシック" charset="0"/>
              </a:rPr>
              <a:t>Benefits of sharing pages</a:t>
            </a:r>
          </a:p>
        </p:txBody>
      </p:sp>
      <p:sp>
        <p:nvSpPr>
          <p:cNvPr id="41987" name="Content Placeholder 2"/>
          <p:cNvSpPr>
            <a:spLocks noGrp="1"/>
          </p:cNvSpPr>
          <p:nvPr>
            <p:ph idx="1"/>
          </p:nvPr>
        </p:nvSpPr>
        <p:spPr>
          <a:xfrm>
            <a:off x="228600" y="949325"/>
            <a:ext cx="8610600" cy="5334000"/>
          </a:xfrm>
        </p:spPr>
        <p:txBody>
          <a:bodyPr/>
          <a:lstStyle/>
          <a:p>
            <a:r>
              <a:rPr lang="en-US" sz="2000">
                <a:latin typeface="Arial" charset="0"/>
                <a:ea typeface="ＭＳ Ｐゴシック" charset="0"/>
                <a:cs typeface="ＭＳ Ｐゴシック" charset="0"/>
              </a:rPr>
              <a:t>How much memory savings do we get from sharing pages across identical processes?</a:t>
            </a:r>
          </a:p>
          <a:p>
            <a:pPr lvl="1"/>
            <a:r>
              <a:rPr lang="en-US" sz="1800">
                <a:latin typeface="Arial" charset="0"/>
                <a:ea typeface="ＭＳ Ｐゴシック" charset="0"/>
              </a:rPr>
              <a:t>A lot! Use the </a:t>
            </a:r>
            <a:r>
              <a:rPr lang="ja-JP" altLang="en-US" sz="1800">
                <a:latin typeface="Arial" charset="0"/>
                <a:ea typeface="ＭＳ Ｐゴシック" charset="0"/>
              </a:rPr>
              <a:t>“</a:t>
            </a:r>
            <a:r>
              <a:rPr lang="en-US" sz="1800">
                <a:latin typeface="Arial" charset="0"/>
                <a:ea typeface="ＭＳ Ｐゴシック" charset="0"/>
              </a:rPr>
              <a:t>top</a:t>
            </a:r>
            <a:r>
              <a:rPr lang="ja-JP" altLang="en-US" sz="1800">
                <a:latin typeface="Arial" charset="0"/>
                <a:ea typeface="ＭＳ Ｐゴシック" charset="0"/>
              </a:rPr>
              <a:t>”</a:t>
            </a:r>
            <a:r>
              <a:rPr lang="en-US" sz="1800">
                <a:latin typeface="Arial" charset="0"/>
                <a:ea typeface="ＭＳ Ｐゴシック" charset="0"/>
              </a:rPr>
              <a:t> command...</a:t>
            </a:r>
          </a:p>
          <a:p>
            <a:pPr lvl="1"/>
            <a:endParaRPr lang="en-US" sz="1800">
              <a:latin typeface="Arial" charset="0"/>
              <a:ea typeface="ＭＳ Ｐゴシック" charset="0"/>
            </a:endParaRPr>
          </a:p>
        </p:txBody>
      </p:sp>
      <p:sp>
        <p:nvSpPr>
          <p:cNvPr id="419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419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4B0D802C-CAD2-8248-861A-9F9C5E849A13}" type="slidenum">
              <a:rPr lang="en-US"/>
              <a:pPr/>
              <a:t>38</a:t>
            </a:fld>
            <a:endParaRPr lang="en-US"/>
          </a:p>
        </p:txBody>
      </p:sp>
      <p:pic>
        <p:nvPicPr>
          <p:cNvPr id="4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2057400"/>
            <a:ext cx="67484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81839708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400" dirty="0" smtClean="0"/>
              <a:t>Paging implementation</a:t>
            </a:r>
          </a:p>
          <a:p>
            <a:pPr lvl="1"/>
            <a:r>
              <a:rPr lang="en-US" sz="2000" dirty="0" smtClean="0"/>
              <a:t>Basics</a:t>
            </a:r>
            <a:r>
              <a:rPr lang="en-US" sz="2000" dirty="0"/>
              <a:t>: get page off disk if necessary (</a:t>
            </a:r>
            <a:r>
              <a:rPr lang="en-US" sz="2000" i="1" dirty="0"/>
              <a:t>page fault</a:t>
            </a:r>
            <a:r>
              <a:rPr lang="en-US" sz="2000" dirty="0" smtClean="0"/>
              <a:t>) and then map virtual to physical address</a:t>
            </a:r>
          </a:p>
          <a:p>
            <a:pPr lvl="1"/>
            <a:r>
              <a:rPr lang="en-US" sz="2000" dirty="0" smtClean="0"/>
              <a:t>Problem: Mapping requires extra memory access (solution?)</a:t>
            </a:r>
          </a:p>
          <a:p>
            <a:pPr lvl="1"/>
            <a:r>
              <a:rPr lang="en-US" sz="2000" dirty="0" smtClean="0"/>
              <a:t>Problem: Page table can get huge (solution?)</a:t>
            </a:r>
          </a:p>
          <a:p>
            <a:endParaRPr lang="en-US" sz="2400" dirty="0" smtClean="0"/>
          </a:p>
          <a:p>
            <a:r>
              <a:rPr lang="en-US" sz="2400" dirty="0" smtClean="0"/>
              <a:t>Paging enables flexible use of memory</a:t>
            </a:r>
          </a:p>
          <a:p>
            <a:pPr lvl="1"/>
            <a:r>
              <a:rPr lang="en-US" sz="2000" dirty="0" smtClean="0"/>
              <a:t>Protection</a:t>
            </a:r>
          </a:p>
          <a:p>
            <a:pPr lvl="1"/>
            <a:r>
              <a:rPr lang="en-US" sz="2000" dirty="0" smtClean="0"/>
              <a:t>Sharing (e.g., copy-on-write defers writes as long as possible)</a:t>
            </a:r>
          </a:p>
          <a:p>
            <a:pPr lvl="1"/>
            <a:r>
              <a:rPr lang="en-US" sz="2000" dirty="0" smtClean="0"/>
              <a:t>Caching</a:t>
            </a:r>
          </a:p>
          <a:p>
            <a:pPr lvl="2"/>
            <a:r>
              <a:rPr lang="en-US" sz="2000" dirty="0" smtClean="0"/>
              <a:t>Q: How do I choose which page to evict when swapping?</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954793F-A9F4-CF43-9B42-499752CA262B}" type="slidenum">
              <a:rPr lang="en-US" smtClean="0"/>
              <a:pPr/>
              <a:t>39</a:t>
            </a:fld>
            <a:endParaRPr lang="en-US"/>
          </a:p>
        </p:txBody>
      </p:sp>
    </p:spTree>
    <p:extLst>
      <p:ext uri="{BB962C8B-B14F-4D97-AF65-F5344CB8AC3E}">
        <p14:creationId xmlns:p14="http://schemas.microsoft.com/office/powerpoint/2010/main" val="17317344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849998" y="2280692"/>
            <a:ext cx="3749615" cy="1149350"/>
          </a:xfrm>
          <a:prstGeom prst="rect">
            <a:avLst/>
          </a:prstGeom>
          <a:solidFill>
            <a:schemeClr val="bg2">
              <a:lumMod val="20000"/>
              <a:lumOff val="8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8" name="Rectangle 2"/>
          <p:cNvSpPr>
            <a:spLocks noGrp="1" noChangeArrowheads="1"/>
          </p:cNvSpPr>
          <p:nvPr>
            <p:ph type="body" idx="1"/>
          </p:nvPr>
        </p:nvSpPr>
        <p:spPr>
          <a:xfrm>
            <a:off x="455612" y="5443537"/>
            <a:ext cx="8307388" cy="126206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a:t>Used </a:t>
            </a:r>
            <a:r>
              <a:rPr lang="en-GB" sz="2400" dirty="0" smtClean="0"/>
              <a:t>in all modern servers, desktops, and laptops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t>One of the great ideas in computer science</a:t>
            </a:r>
          </a:p>
        </p:txBody>
      </p:sp>
      <p:sp>
        <p:nvSpPr>
          <p:cNvPr id="9219" name="Rectangle 3"/>
          <p:cNvSpPr>
            <a:spLocks noChangeArrowheads="1"/>
          </p:cNvSpPr>
          <p:nvPr/>
        </p:nvSpPr>
        <p:spPr bwMode="auto">
          <a:xfrm>
            <a:off x="6324600" y="438626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6018213" y="1817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6018213" y="2046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5779402" y="4338638"/>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3300"/>
                </a:solidFill>
                <a:latin typeface="Calibri" pitchFamily="34" charset="0"/>
              </a:rPr>
              <a:t>M-1</a:t>
            </a:r>
            <a:r>
              <a:rPr lang="en-GB" sz="1600" dirty="0">
                <a:solidFill>
                  <a:srgbClr val="003300"/>
                </a:solidFill>
                <a:latin typeface="Calibri" pitchFamily="34" charset="0"/>
              </a:rPr>
              <a:t>:</a:t>
            </a:r>
          </a:p>
        </p:txBody>
      </p:sp>
      <p:sp>
        <p:nvSpPr>
          <p:cNvPr id="9223" name="Text Box 7"/>
          <p:cNvSpPr txBox="1">
            <a:spLocks noChangeArrowheads="1"/>
          </p:cNvSpPr>
          <p:nvPr/>
        </p:nvSpPr>
        <p:spPr bwMode="auto">
          <a:xfrm>
            <a:off x="6056313" y="1524000"/>
            <a:ext cx="1388841"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Main memory</a:t>
            </a:r>
          </a:p>
        </p:txBody>
      </p:sp>
      <p:sp>
        <p:nvSpPr>
          <p:cNvPr id="9226" name="Rectangle 10"/>
          <p:cNvSpPr>
            <a:spLocks noChangeArrowheads="1"/>
          </p:cNvSpPr>
          <p:nvPr/>
        </p:nvSpPr>
        <p:spPr bwMode="auto">
          <a:xfrm>
            <a:off x="3429000" y="2619808"/>
            <a:ext cx="1066800" cy="533400"/>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MMU</a:t>
            </a:r>
            <a:endParaRPr lang="en-GB" sz="1600" dirty="0">
              <a:latin typeface="Calibri" pitchFamily="34" charset="0"/>
            </a:endParaRPr>
          </a:p>
        </p:txBody>
      </p:sp>
      <p:sp>
        <p:nvSpPr>
          <p:cNvPr id="9231" name="Text Box 15"/>
          <p:cNvSpPr txBox="1">
            <a:spLocks noChangeArrowheads="1"/>
          </p:cNvSpPr>
          <p:nvPr/>
        </p:nvSpPr>
        <p:spPr bwMode="auto">
          <a:xfrm>
            <a:off x="6019800" y="2274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6018213" y="2503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6324600" y="18224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6324600" y="20510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6324600" y="22796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6324600" y="25082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6324600" y="27368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6324600" y="29654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6018213" y="27320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6018213" y="2960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6324600" y="31940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6324600" y="34226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6018213" y="3189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6019800" y="3417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6324600" y="416242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4557652" y="2378791"/>
            <a:ext cx="1395808" cy="51680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Physical </a:t>
            </a:r>
            <a:r>
              <a:rPr lang="en-GB" sz="1400" dirty="0" smtClean="0">
                <a:latin typeface="Calibri" pitchFamily="34" charset="0"/>
              </a:rPr>
              <a:t>address</a:t>
            </a:r>
            <a:endParaRPr lang="en-GB" sz="1400" dirty="0">
              <a:latin typeface="Calibri" pitchFamily="34"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9247" name="AutoShape 31"/>
          <p:cNvSpPr>
            <a:spLocks/>
          </p:cNvSpPr>
          <p:nvPr/>
        </p:nvSpPr>
        <p:spPr bwMode="auto">
          <a:xfrm>
            <a:off x="7315201" y="2736850"/>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4000500" y="5000625"/>
            <a:ext cx="95697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 word</a:t>
            </a:r>
          </a:p>
        </p:txBody>
      </p:sp>
      <p:sp>
        <p:nvSpPr>
          <p:cNvPr id="9249" name="Rectangle 33"/>
          <p:cNvSpPr>
            <a:spLocks noChangeArrowheads="1"/>
          </p:cNvSpPr>
          <p:nvPr/>
        </p:nvSpPr>
        <p:spPr bwMode="auto">
          <a:xfrm>
            <a:off x="6324600" y="3651701"/>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6018213" y="365283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6400800" y="3886200"/>
            <a:ext cx="914400" cy="228600"/>
          </a:xfrm>
          <a:prstGeom prst="rect">
            <a:avLst/>
          </a:prstGeom>
          <a:noFill/>
          <a:ln w="9525">
            <a:noFill/>
            <a:round/>
            <a:headEnd/>
            <a:tailEnd/>
          </a:ln>
          <a:effectLst/>
        </p:spPr>
        <p:txBody>
          <a:bodyPr vert="eaVert" wrap="none" lIns="90360" tIns="44280" rIns="90360" bIns="44280" anchor="ctr"/>
          <a:lstStyle/>
          <a:p>
            <a:pPr algn="ct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4495800" y="2885132"/>
            <a:ext cx="15224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7467601" y="3194050"/>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7080250" y="4109244"/>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a:endCxn id="37" idx="2"/>
          </p:cNvCxnSpPr>
          <p:nvPr/>
        </p:nvCxnSpPr>
        <p:spPr bwMode="auto">
          <a:xfrm rot="10800000">
            <a:off x="1524000" y="3153695"/>
            <a:ext cx="6475412" cy="1876304"/>
          </a:xfrm>
          <a:prstGeom prst="bentConnector2">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990600" y="2620295"/>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057400" y="2882426"/>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2057839" y="2378791"/>
            <a:ext cx="1305078" cy="51680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Virtual address</a:t>
            </a:r>
            <a:endParaRPr lang="en-GB" sz="1400" dirty="0">
              <a:latin typeface="Calibri" pitchFamily="34"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latin typeface="Calibri" pitchFamily="34" charset="0"/>
              </a:rPr>
              <a:t>(VA</a:t>
            </a:r>
            <a:r>
              <a:rPr lang="en-GB" sz="1400" dirty="0">
                <a:latin typeface="Calibri" pitchFamily="34" charset="0"/>
              </a:rPr>
              <a:t>)</a:t>
            </a:r>
          </a:p>
        </p:txBody>
      </p:sp>
      <p:sp>
        <p:nvSpPr>
          <p:cNvPr id="45" name="TextBox 44"/>
          <p:cNvSpPr txBox="1"/>
          <p:nvPr/>
        </p:nvSpPr>
        <p:spPr>
          <a:xfrm>
            <a:off x="762000" y="1976700"/>
            <a:ext cx="1058303"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CPU Chip</a:t>
            </a:r>
          </a:p>
        </p:txBody>
      </p:sp>
      <p:sp>
        <p:nvSpPr>
          <p:cNvPr id="42" name="TextBox 41"/>
          <p:cNvSpPr txBox="1"/>
          <p:nvPr/>
        </p:nvSpPr>
        <p:spPr>
          <a:xfrm>
            <a:off x="5105400" y="2815141"/>
            <a:ext cx="307797" cy="338554"/>
          </a:xfrm>
          <a:prstGeom prst="rect">
            <a:avLst/>
          </a:prstGeom>
          <a:noFill/>
        </p:spPr>
        <p:txBody>
          <a:bodyPr wrap="none" rtlCol="0">
            <a:spAutoFit/>
          </a:bodyPr>
          <a:lstStyle/>
          <a:p>
            <a:r>
              <a:rPr lang="en-US" sz="1600" b="0" dirty="0" smtClean="0">
                <a:latin typeface="Courier New"/>
                <a:cs typeface="Courier New"/>
              </a:rPr>
              <a:t>4</a:t>
            </a:r>
          </a:p>
        </p:txBody>
      </p:sp>
      <p:sp>
        <p:nvSpPr>
          <p:cNvPr id="43" name="TextBox 42"/>
          <p:cNvSpPr txBox="1"/>
          <p:nvPr/>
        </p:nvSpPr>
        <p:spPr>
          <a:xfrm>
            <a:off x="2362200" y="2882426"/>
            <a:ext cx="677189" cy="338554"/>
          </a:xfrm>
          <a:prstGeom prst="rect">
            <a:avLst/>
          </a:prstGeom>
          <a:noFill/>
        </p:spPr>
        <p:txBody>
          <a:bodyPr wrap="none" rtlCol="0">
            <a:spAutoFit/>
          </a:bodyPr>
          <a:lstStyle/>
          <a:p>
            <a:r>
              <a:rPr lang="en-US" sz="1600" b="0" dirty="0" smtClean="0">
                <a:latin typeface="Courier New"/>
                <a:cs typeface="Courier New"/>
              </a:rPr>
              <a:t>4100</a:t>
            </a:r>
          </a:p>
        </p:txBody>
      </p:sp>
      <p:sp>
        <p:nvSpPr>
          <p:cNvPr id="2" name="Title 1"/>
          <p:cNvSpPr>
            <a:spLocks noGrp="1"/>
          </p:cNvSpPr>
          <p:nvPr>
            <p:ph type="title"/>
          </p:nvPr>
        </p:nvSpPr>
        <p:spPr/>
        <p:txBody>
          <a:bodyPr/>
          <a:lstStyle/>
          <a:p>
            <a:r>
              <a:rPr lang="en-US" dirty="0"/>
              <a:t>V</a:t>
            </a:r>
            <a:r>
              <a:rPr lang="en-US" dirty="0" smtClean="0"/>
              <a:t>irtual addressing</a:t>
            </a:r>
            <a:endParaRPr lang="en-US" dirty="0"/>
          </a:p>
        </p:txBody>
      </p:sp>
    </p:spTree>
    <p:extLst>
      <p:ext uri="{BB962C8B-B14F-4D97-AF65-F5344CB8AC3E}">
        <p14:creationId xmlns:p14="http://schemas.microsoft.com/office/powerpoint/2010/main" val="167224582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90513" y="1147763"/>
            <a:ext cx="8307387" cy="12906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a:t>A </a:t>
            </a:r>
            <a:r>
              <a:rPr lang="en-GB" sz="2400" i="1" dirty="0">
                <a:solidFill>
                  <a:srgbClr val="C00000"/>
                </a:solidFill>
              </a:rPr>
              <a:t>page table </a:t>
            </a:r>
            <a:r>
              <a:rPr lang="en-GB" sz="2400" dirty="0"/>
              <a:t>is an array of page table entries (PTEs) that maps virtual pages to physical </a:t>
            </a:r>
            <a:r>
              <a:rPr lang="en-GB" sz="2400" dirty="0" smtClean="0"/>
              <a:t>pages.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a:t>Per-process kernel data structure in DRAM</a:t>
            </a:r>
          </a:p>
        </p:txBody>
      </p:sp>
      <p:sp>
        <p:nvSpPr>
          <p:cNvPr id="14339" name="Rectangle 3"/>
          <p:cNvSpPr>
            <a:spLocks noChangeArrowheads="1"/>
          </p:cNvSpPr>
          <p:nvPr/>
        </p:nvSpPr>
        <p:spPr bwMode="auto">
          <a:xfrm>
            <a:off x="2120900"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2120900"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2120900" y="44481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2120900" y="33051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2120900"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2120900"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2120900"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2120900" y="4219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2073631" y="51751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5348288" y="23622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5465763" y="34006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5465763"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2946400" y="47974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2946400" y="34274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2971800" y="31988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2921000" y="29702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5900491" y="4616368"/>
            <a:ext cx="541832" cy="33663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tx1">
                    <a:lumMod val="65000"/>
                    <a:lumOff val="35000"/>
                  </a:schemeClr>
                </a:solidFill>
                <a:latin typeface="Calibri" pitchFamily="34" charset="0"/>
              </a:rPr>
              <a:t>Disk</a:t>
            </a:r>
            <a:endParaRPr lang="en-GB" sz="1600" dirty="0">
              <a:solidFill>
                <a:schemeClr val="tx1">
                  <a:lumMod val="65000"/>
                  <a:lumOff val="35000"/>
                </a:schemeClr>
              </a:solidFill>
              <a:latin typeface="Calibri" pitchFamily="34" charset="0"/>
            </a:endParaRPr>
          </a:p>
        </p:txBody>
      </p:sp>
      <p:sp>
        <p:nvSpPr>
          <p:cNvPr id="14356" name="Rectangle 20"/>
          <p:cNvSpPr>
            <a:spLocks noChangeArrowheads="1"/>
          </p:cNvSpPr>
          <p:nvPr/>
        </p:nvSpPr>
        <p:spPr bwMode="auto">
          <a:xfrm>
            <a:off x="1816100"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1816100" y="4905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1816100"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1816100"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1816100"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1816100"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1816100"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1816100"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1587500" y="30003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1824127" y="32750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1824920" y="35079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1824127" y="39737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1824920" y="41808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1824127" y="44202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1824920" y="48796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1824127" y="46467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1824920" y="37408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2187575" y="25114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1209497" y="32399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1206322" y="48528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6831013" y="29098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5465763"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5465763"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2895600" y="50038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2895600"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2895600" y="38671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2895600" y="3632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6843713" y="3570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5473700" y="49879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5473700" y="52984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5473700" y="59194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5473700" y="62299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5473700" y="65405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2895600" y="40763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2908300" y="41210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2895600" y="42862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2940050" y="36433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5473700" y="56089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2" name="Title 1"/>
          <p:cNvSpPr>
            <a:spLocks noGrp="1"/>
          </p:cNvSpPr>
          <p:nvPr>
            <p:ph type="title"/>
          </p:nvPr>
        </p:nvSpPr>
        <p:spPr/>
        <p:txBody>
          <a:bodyPr/>
          <a:lstStyle/>
          <a:p>
            <a:r>
              <a:rPr lang="en-US" dirty="0" smtClean="0"/>
              <a:t>Enabling data structure</a:t>
            </a:r>
            <a:endParaRPr lang="en-US" dirty="0"/>
          </a:p>
        </p:txBody>
      </p:sp>
    </p:spTree>
    <p:extLst>
      <p:ext uri="{BB962C8B-B14F-4D97-AF65-F5344CB8AC3E}">
        <p14:creationId xmlns:p14="http://schemas.microsoft.com/office/powerpoint/2010/main" val="35109871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p:bldP spid="14349" grpId="0" animBg="1"/>
      <p:bldP spid="14350" grpId="0" animBg="1"/>
      <p:bldP spid="14351" grpId="0" animBg="1"/>
      <p:bldP spid="14352" grpId="0" animBg="1"/>
      <p:bldP spid="14353" grpId="0" animBg="1"/>
      <p:bldP spid="14354" grpId="0" animBg="1"/>
      <p:bldP spid="14355" grpId="0"/>
      <p:bldP spid="14376" grpId="0"/>
      <p:bldP spid="14377" grpId="0" animBg="1"/>
      <p:bldP spid="14378" grpId="0" animBg="1"/>
      <p:bldP spid="14383" grpId="0"/>
      <p:bldP spid="14384" grpId="0" animBg="1"/>
      <p:bldP spid="14385" grpId="0" animBg="1"/>
      <p:bldP spid="14386" grpId="0" animBg="1"/>
      <p:bldP spid="14387" grpId="0" animBg="1"/>
      <p:bldP spid="14388" grpId="0" animBg="1"/>
      <p:bldP spid="14390" grpId="0" animBg="1"/>
      <p:bldP spid="14392" grpId="0" animBg="1"/>
      <p:bldP spid="143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09830" y="1147763"/>
            <a:ext cx="8307387" cy="6048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i="1" dirty="0" smtClean="0">
                <a:solidFill>
                  <a:srgbClr val="C00000"/>
                </a:solidFill>
              </a:rPr>
              <a:t>Page hit: </a:t>
            </a:r>
            <a:r>
              <a:rPr lang="en-GB" sz="2400" dirty="0" smtClean="0"/>
              <a:t>reference to VM word that is in physical memory (DRAM cache hit)</a:t>
            </a:r>
            <a:endParaRPr lang="en-GB" sz="2400" dirty="0"/>
          </a:p>
        </p:txBody>
      </p:sp>
      <p:sp>
        <p:nvSpPr>
          <p:cNvPr id="14339" name="Rectangle 3"/>
          <p:cNvSpPr>
            <a:spLocks noChangeArrowheads="1"/>
          </p:cNvSpPr>
          <p:nvPr/>
        </p:nvSpPr>
        <p:spPr bwMode="auto">
          <a:xfrm>
            <a:off x="31849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1849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1849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1849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1849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1849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1849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1849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1376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123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5298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5298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104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104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0358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39850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971142" y="4311568"/>
            <a:ext cx="528608" cy="33663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tx1">
                    <a:lumMod val="65000"/>
                    <a:lumOff val="35000"/>
                  </a:schemeClr>
                </a:solidFill>
                <a:latin typeface="Calibri" pitchFamily="34" charset="0"/>
              </a:rPr>
              <a:t>Disk</a:t>
            </a:r>
            <a:endParaRPr lang="en-GB" sz="1600" dirty="0">
              <a:solidFill>
                <a:schemeClr val="tx1">
                  <a:lumMod val="65000"/>
                  <a:lumOff val="35000"/>
                </a:schemeClr>
              </a:solidFill>
              <a:latin typeface="Calibri" pitchFamily="34" charset="0"/>
            </a:endParaRPr>
          </a:p>
        </p:txBody>
      </p:sp>
      <p:sp>
        <p:nvSpPr>
          <p:cNvPr id="14356" name="Rectangle 20"/>
          <p:cNvSpPr>
            <a:spLocks noChangeArrowheads="1"/>
          </p:cNvSpPr>
          <p:nvPr/>
        </p:nvSpPr>
        <p:spPr bwMode="auto">
          <a:xfrm>
            <a:off x="28801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8801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8801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8801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8801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8801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8801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8801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6515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8881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8889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8881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8889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8881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8889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8881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8889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2516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2735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2703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8950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5298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5298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39596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39596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39596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39596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077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5377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5377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5377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5377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5377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39596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39723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39596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040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5377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381000" y="24384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1" name="Shape 60"/>
          <p:cNvCxnSpPr>
            <a:stCxn id="59" idx="2"/>
            <a:endCxn id="14372" idx="1"/>
          </p:cNvCxnSpPr>
          <p:nvPr/>
        </p:nvCxnSpPr>
        <p:spPr bwMode="auto">
          <a:xfrm rot="16200000" flipH="1">
            <a:off x="1543358" y="2319029"/>
            <a:ext cx="983343" cy="1707859"/>
          </a:xfrm>
          <a:prstGeom prst="bentConnector2">
            <a:avLst/>
          </a:prstGeom>
          <a:noFill/>
          <a:ln w="25400" cap="flat" cmpd="sng" algn="ctr">
            <a:solidFill>
              <a:schemeClr val="tx1"/>
            </a:solidFill>
            <a:prstDash val="solid"/>
            <a:round/>
            <a:headEnd type="none" w="med" len="med"/>
            <a:tailEnd type="arrow"/>
          </a:ln>
          <a:effectLst/>
        </p:spPr>
      </p:cxnSp>
      <p:sp>
        <p:nvSpPr>
          <p:cNvPr id="2" name="Title 1"/>
          <p:cNvSpPr>
            <a:spLocks noGrp="1"/>
          </p:cNvSpPr>
          <p:nvPr>
            <p:ph type="title"/>
          </p:nvPr>
        </p:nvSpPr>
        <p:spPr/>
        <p:txBody>
          <a:bodyPr/>
          <a:lstStyle/>
          <a:p>
            <a:r>
              <a:rPr lang="en-US" dirty="0" smtClean="0"/>
              <a:t>Page hit</a:t>
            </a:r>
            <a:endParaRPr lang="en-US" dirty="0"/>
          </a:p>
        </p:txBody>
      </p:sp>
    </p:spTree>
    <p:extLst>
      <p:ext uri="{BB962C8B-B14F-4D97-AF65-F5344CB8AC3E}">
        <p14:creationId xmlns:p14="http://schemas.microsoft.com/office/powerpoint/2010/main" val="76469725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225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i="1" dirty="0" smtClean="0">
                <a:solidFill>
                  <a:srgbClr val="C00000"/>
                </a:solidFill>
              </a:rPr>
              <a:t>Page fault: </a:t>
            </a:r>
            <a:r>
              <a:rPr lang="en-GB" sz="2400" dirty="0" smtClean="0"/>
              <a:t>reference to VM word that is not in physical memory (DRAM cache miss)</a:t>
            </a:r>
            <a:endParaRPr lang="en-GB" sz="2400" dirty="0"/>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7047342" y="4311568"/>
            <a:ext cx="528608" cy="33663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tx1">
                    <a:lumMod val="65000"/>
                    <a:lumOff val="35000"/>
                  </a:schemeClr>
                </a:solidFill>
                <a:latin typeface="Calibri" pitchFamily="34" charset="0"/>
              </a:rPr>
              <a:t>Disk</a:t>
            </a:r>
            <a:endParaRPr lang="en-GB" sz="1600" dirty="0">
              <a:solidFill>
                <a:schemeClr val="tx1">
                  <a:lumMod val="65000"/>
                  <a:lumOff val="35000"/>
                </a:schemeClr>
              </a:solidFill>
              <a:latin typeface="Calibri" pitchFamily="34" charset="0"/>
            </a:endParaRP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tx1"/>
            </a:solidFill>
            <a:prstDash val="solid"/>
            <a:round/>
            <a:headEnd type="none" w="med" len="med"/>
            <a:tailEnd type="arrow"/>
          </a:ln>
          <a:effectLst/>
        </p:spPr>
      </p:cxnSp>
      <p:sp>
        <p:nvSpPr>
          <p:cNvPr id="2" name="Title 1"/>
          <p:cNvSpPr>
            <a:spLocks noGrp="1"/>
          </p:cNvSpPr>
          <p:nvPr>
            <p:ph type="title"/>
          </p:nvPr>
        </p:nvSpPr>
        <p:spPr/>
        <p:txBody>
          <a:bodyPr/>
          <a:lstStyle/>
          <a:p>
            <a:r>
              <a:rPr lang="en-US" dirty="0" smtClean="0"/>
              <a:t>Page fault</a:t>
            </a:r>
            <a:endParaRPr lang="en-US" dirty="0"/>
          </a:p>
        </p:txBody>
      </p:sp>
    </p:spTree>
    <p:extLst>
      <p:ext uri="{BB962C8B-B14F-4D97-AF65-F5344CB8AC3E}">
        <p14:creationId xmlns:p14="http://schemas.microsoft.com/office/powerpoint/2010/main" val="397313912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miss causes page fault (an exception)</a:t>
            </a:r>
            <a:endParaRPr lang="en-GB" sz="2000" b="0" dirty="0"/>
          </a:p>
        </p:txBody>
      </p:sp>
      <p:sp>
        <p:nvSpPr>
          <p:cNvPr id="14339" name="Rectangle 3"/>
          <p:cNvSpPr>
            <a:spLocks noChangeArrowheads="1"/>
          </p:cNvSpPr>
          <p:nvPr/>
        </p:nvSpPr>
        <p:spPr bwMode="auto">
          <a:xfrm>
            <a:off x="3261139" y="46894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9180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4608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3178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5464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7750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40036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42322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51878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3749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4133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6226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8101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4401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32115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9829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7047342" y="4540168"/>
            <a:ext cx="528608" cy="33663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tx1">
                    <a:lumMod val="65000"/>
                    <a:lumOff val="35000"/>
                  </a:schemeClr>
                </a:solidFill>
                <a:latin typeface="Calibri" pitchFamily="34" charset="0"/>
              </a:rPr>
              <a:t>Disk</a:t>
            </a:r>
            <a:endParaRPr lang="en-GB" sz="1600" dirty="0">
              <a:solidFill>
                <a:schemeClr val="tx1">
                  <a:lumMod val="65000"/>
                  <a:lumOff val="35000"/>
                </a:schemeClr>
              </a:solidFill>
              <a:latin typeface="Calibri" pitchFamily="34" charset="0"/>
            </a:endParaRPr>
          </a:p>
        </p:txBody>
      </p:sp>
      <p:sp>
        <p:nvSpPr>
          <p:cNvPr id="14356" name="Rectangle 20"/>
          <p:cNvSpPr>
            <a:spLocks noChangeArrowheads="1"/>
          </p:cNvSpPr>
          <p:nvPr/>
        </p:nvSpPr>
        <p:spPr bwMode="auto">
          <a:xfrm>
            <a:off x="2956339" y="4689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9180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460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317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546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7750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40036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42322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30130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2877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5206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9864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41935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4329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8923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6594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7535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5241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2526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8655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9225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31877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9591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50165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7879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8798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6449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5829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50006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3111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9321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2426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5532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40890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41337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2989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6560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6216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7559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3" name="Shape 62"/>
          <p:cNvCxnSpPr>
            <a:stCxn id="59" idx="2"/>
            <a:endCxn id="14362" idx="1"/>
          </p:cNvCxnSpPr>
          <p:nvPr/>
        </p:nvCxnSpPr>
        <p:spPr bwMode="auto">
          <a:xfrm rot="16200000" flipH="1">
            <a:off x="1547226" y="27088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
        <p:nvSpPr>
          <p:cNvPr id="2" name="Title 1"/>
          <p:cNvSpPr>
            <a:spLocks noGrp="1"/>
          </p:cNvSpPr>
          <p:nvPr>
            <p:ph type="title"/>
          </p:nvPr>
        </p:nvSpPr>
        <p:spPr/>
        <p:txBody>
          <a:bodyPr/>
          <a:lstStyle/>
          <a:p>
            <a:r>
              <a:rPr lang="en-US" dirty="0" smtClean="0"/>
              <a:t>Handling page fault</a:t>
            </a:r>
            <a:endParaRPr lang="en-US" dirty="0"/>
          </a:p>
        </p:txBody>
      </p:sp>
    </p:spTree>
    <p:extLst>
      <p:ext uri="{BB962C8B-B14F-4D97-AF65-F5344CB8AC3E}">
        <p14:creationId xmlns:p14="http://schemas.microsoft.com/office/powerpoint/2010/main" val="24545064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smtClean="0"/>
              <a:t>Page fault handler selects a victim to be evicted (here VP 4)</a:t>
            </a:r>
            <a:endParaRPr lang="en-GB" sz="2000" b="0" dirty="0"/>
          </a:p>
        </p:txBody>
      </p:sp>
      <p:sp>
        <p:nvSpPr>
          <p:cNvPr id="14339" name="Rectangle 3"/>
          <p:cNvSpPr>
            <a:spLocks noChangeArrowheads="1"/>
          </p:cNvSpPr>
          <p:nvPr/>
        </p:nvSpPr>
        <p:spPr bwMode="auto">
          <a:xfrm>
            <a:off x="3261139" y="46894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9180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4608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3178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5464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7750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40036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42322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51878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3749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4133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622675"/>
            <a:ext cx="1379537" cy="228600"/>
          </a:xfrm>
          <a:prstGeom prst="rect">
            <a:avLst/>
          </a:prstGeom>
          <a:solidFill>
            <a:srgbClr val="F1C7C7"/>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8101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4401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32115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9829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7047342" y="4540168"/>
            <a:ext cx="528608" cy="33663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tx1">
                    <a:lumMod val="65000"/>
                    <a:lumOff val="35000"/>
                  </a:schemeClr>
                </a:solidFill>
                <a:latin typeface="Calibri" pitchFamily="34" charset="0"/>
              </a:rPr>
              <a:t>Disk</a:t>
            </a:r>
            <a:endParaRPr lang="en-GB" sz="1600" dirty="0">
              <a:solidFill>
                <a:schemeClr val="tx1">
                  <a:lumMod val="65000"/>
                  <a:lumOff val="35000"/>
                </a:schemeClr>
              </a:solidFill>
              <a:latin typeface="Calibri" pitchFamily="34" charset="0"/>
            </a:endParaRPr>
          </a:p>
        </p:txBody>
      </p:sp>
      <p:sp>
        <p:nvSpPr>
          <p:cNvPr id="14356" name="Rectangle 20"/>
          <p:cNvSpPr>
            <a:spLocks noChangeArrowheads="1"/>
          </p:cNvSpPr>
          <p:nvPr/>
        </p:nvSpPr>
        <p:spPr bwMode="auto">
          <a:xfrm>
            <a:off x="2956339" y="4689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9180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460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317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546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7750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40036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42322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30130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2877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5206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9864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41935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4329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8923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6594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7535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5241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2526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8655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9225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31877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9591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50165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7879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8798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6449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5829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50006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3111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9321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2426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5532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40890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41337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2989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6560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6216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7559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smtClean="0">
                <a:latin typeface="+mn-lt"/>
              </a:rPr>
              <a:t>Virtual address</a:t>
            </a:r>
          </a:p>
        </p:txBody>
      </p:sp>
      <p:cxnSp>
        <p:nvCxnSpPr>
          <p:cNvPr id="60" name="Shape 59"/>
          <p:cNvCxnSpPr>
            <a:stCxn id="59" idx="2"/>
          </p:cNvCxnSpPr>
          <p:nvPr/>
        </p:nvCxnSpPr>
        <p:spPr bwMode="auto">
          <a:xfrm rot="16200000" flipH="1">
            <a:off x="1547226" y="27088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
        <p:nvSpPr>
          <p:cNvPr id="2" name="Title 1"/>
          <p:cNvSpPr>
            <a:spLocks noGrp="1"/>
          </p:cNvSpPr>
          <p:nvPr>
            <p:ph type="title"/>
          </p:nvPr>
        </p:nvSpPr>
        <p:spPr/>
        <p:txBody>
          <a:bodyPr/>
          <a:lstStyle/>
          <a:p>
            <a:r>
              <a:rPr lang="en-US" dirty="0" smtClean="0"/>
              <a:t>Handling page fault</a:t>
            </a:r>
            <a:endParaRPr lang="en-US" dirty="0"/>
          </a:p>
        </p:txBody>
      </p:sp>
    </p:spTree>
    <p:extLst>
      <p:ext uri="{BB962C8B-B14F-4D97-AF65-F5344CB8AC3E}">
        <p14:creationId xmlns:p14="http://schemas.microsoft.com/office/powerpoint/2010/main" val="100793907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tx1"/>
          </a:solidFill>
        </a:ln>
      </a:spPr>
      <a:bodyPr wrap="square" rtlCol="0" anchor="ctr">
        <a:noAutofit/>
      </a:bodyPr>
      <a:lstStyle>
        <a:defPPr algn="ctr">
          <a:defRPr dirty="0" smtClean="0">
            <a:latin typeface="+mn-lt"/>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txDef>
      <a:spPr>
        <a:noFill/>
      </a:spPr>
      <a:bodyPr wrap="none" rtlCol="0">
        <a:spAutoFit/>
      </a:bodyPr>
      <a:lstStyle>
        <a:defPPr>
          <a:defRPr dirty="0">
            <a:latin typeface="+mn-lt"/>
          </a:defRPr>
        </a:defPPr>
      </a:lstStyle>
    </a:tx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13922</TotalTime>
  <Words>3210</Words>
  <Application>Microsoft Macintosh PowerPoint</Application>
  <PresentationFormat>On-screen Show (4:3)</PresentationFormat>
  <Paragraphs>901</Paragraphs>
  <Slides>39</Slides>
  <Notes>23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Theme1</vt:lpstr>
      <vt:lpstr>Paging: inside the OS</vt:lpstr>
      <vt:lpstr>Paging</vt:lpstr>
      <vt:lpstr>Application Perspective</vt:lpstr>
      <vt:lpstr>Virtual addressing</vt:lpstr>
      <vt:lpstr>Enabling data structure</vt:lpstr>
      <vt:lpstr>Page hit</vt:lpstr>
      <vt:lpstr>Page fault</vt:lpstr>
      <vt:lpstr>Handling page fault</vt:lpstr>
      <vt:lpstr>Handling page fault</vt:lpstr>
      <vt:lpstr>Handling page fault</vt:lpstr>
      <vt:lpstr>Handling page fault</vt:lpstr>
      <vt:lpstr>Page Table Entry</vt:lpstr>
      <vt:lpstr>Address translation with a P.T.</vt:lpstr>
      <vt:lpstr>Address translation: page hit</vt:lpstr>
      <vt:lpstr>Address translation: page fault</vt:lpstr>
      <vt:lpstr>Question 1</vt:lpstr>
      <vt:lpstr>Speeding up translation with TLB</vt:lpstr>
      <vt:lpstr>TLB hit</vt:lpstr>
      <vt:lpstr>TLB miss</vt:lpstr>
      <vt:lpstr>Question 2</vt:lpstr>
      <vt:lpstr>Multi-Level Page Tables</vt:lpstr>
      <vt:lpstr>2-level page table hierarchy</vt:lpstr>
      <vt:lpstr>Addr. translation with k-level PT</vt:lpstr>
      <vt:lpstr>Multilevel Page Tables</vt:lpstr>
      <vt:lpstr>Problem (from Tanenbaum)</vt:lpstr>
      <vt:lpstr>Problem (from Tanenbaum)</vt:lpstr>
      <vt:lpstr>Question 3</vt:lpstr>
      <vt:lpstr>Paging as a tool for protection</vt:lpstr>
      <vt:lpstr>VM as a tool for sharing</vt:lpstr>
      <vt:lpstr>VM as a tool for sharing</vt:lpstr>
      <vt:lpstr>Protection + sharing example</vt:lpstr>
      <vt:lpstr>Copy-on-write</vt:lpstr>
      <vt:lpstr>Copy-on-write</vt:lpstr>
      <vt:lpstr>Copy-on-write</vt:lpstr>
      <vt:lpstr>Copy-on-write</vt:lpstr>
      <vt:lpstr>Copy-on-write</vt:lpstr>
      <vt:lpstr>Another sharing example</vt:lpstr>
      <vt:lpstr>Benefits of sharing pages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rhk</dc:creator>
  <cp:lastModifiedBy>Philip Godfrey</cp:lastModifiedBy>
  <cp:revision>439</cp:revision>
  <cp:lastPrinted>2012-02-08T13:30:38Z</cp:lastPrinted>
  <dcterms:created xsi:type="dcterms:W3CDTF">2010-10-27T14:36:36Z</dcterms:created>
  <dcterms:modified xsi:type="dcterms:W3CDTF">2012-03-08T07:30:30Z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