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5" r:id="rId1"/>
  </p:sldMasterIdLst>
  <p:notesMasterIdLst>
    <p:notesMasterId r:id="rId43"/>
  </p:notesMasterIdLst>
  <p:sldIdLst>
    <p:sldId id="256" r:id="rId2"/>
    <p:sldId id="314" r:id="rId3"/>
    <p:sldId id="295" r:id="rId4"/>
    <p:sldId id="313" r:id="rId5"/>
    <p:sldId id="304" r:id="rId6"/>
    <p:sldId id="315" r:id="rId7"/>
    <p:sldId id="300" r:id="rId8"/>
    <p:sldId id="302" r:id="rId9"/>
    <p:sldId id="303" r:id="rId10"/>
    <p:sldId id="292" r:id="rId11"/>
    <p:sldId id="257" r:id="rId12"/>
    <p:sldId id="259" r:id="rId13"/>
    <p:sldId id="260" r:id="rId14"/>
    <p:sldId id="263" r:id="rId15"/>
    <p:sldId id="262" r:id="rId16"/>
    <p:sldId id="294" r:id="rId17"/>
    <p:sldId id="267" r:id="rId18"/>
    <p:sldId id="264" r:id="rId19"/>
    <p:sldId id="265" r:id="rId20"/>
    <p:sldId id="282" r:id="rId21"/>
    <p:sldId id="309" r:id="rId22"/>
    <p:sldId id="308" r:id="rId23"/>
    <p:sldId id="269" r:id="rId24"/>
    <p:sldId id="274" r:id="rId25"/>
    <p:sldId id="266" r:id="rId26"/>
    <p:sldId id="317" r:id="rId27"/>
    <p:sldId id="286" r:id="rId28"/>
    <p:sldId id="310" r:id="rId29"/>
    <p:sldId id="311" r:id="rId30"/>
    <p:sldId id="293" r:id="rId31"/>
    <p:sldId id="268" r:id="rId32"/>
    <p:sldId id="285" r:id="rId33"/>
    <p:sldId id="287" r:id="rId34"/>
    <p:sldId id="288" r:id="rId35"/>
    <p:sldId id="289" r:id="rId36"/>
    <p:sldId id="290" r:id="rId37"/>
    <p:sldId id="291" r:id="rId38"/>
    <p:sldId id="306" r:id="rId39"/>
    <p:sldId id="307" r:id="rId40"/>
    <p:sldId id="312" r:id="rId41"/>
    <p:sldId id="28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B00"/>
    <a:srgbClr val="0000FF"/>
    <a:srgbClr val="FFFF99"/>
    <a:srgbClr val="CCEC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4" autoAdjust="0"/>
    <p:restoredTop sz="88153" autoAdjust="0"/>
  </p:normalViewPr>
  <p:slideViewPr>
    <p:cSldViewPr>
      <p:cViewPr>
        <p:scale>
          <a:sx n="114" d="100"/>
          <a:sy n="114" d="100"/>
        </p:scale>
        <p:origin x="-11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34A01-39B1-AC44-AB90-219E31BF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FIX:  probably not going to be clear here what “Use system()” and</a:t>
            </a:r>
            <a:r>
              <a:rPr lang="en-US" baseline="0" dirty="0" smtClean="0"/>
              <a:t> “Use fork()” mean; I think they have not seen system()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4A8776-6B0F-204B-8D51-BDB992AA5A3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Orientation and Motivation. ANS: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for it ... wait</a:t>
            </a:r>
            <a:r>
              <a:rPr lang="en-US" baseline="0" dirty="0" smtClean="0"/>
              <a:t> for it...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3DEAC08-3DC8-4C4C-B440-6C652CE2EDD1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One process can't use the CPU forever. Can schedule jobs. Transparent to the user</a:t>
            </a:r>
            <a:r>
              <a:rPr lang="en-US" dirty="0" smtClean="0">
                <a:ea typeface="MS PGothic" charset="0"/>
              </a:rPr>
              <a:t>.</a:t>
            </a:r>
          </a:p>
          <a:p>
            <a:pPr eaLnBrk="1" hangingPunct="1"/>
            <a:endParaRPr lang="en-US" dirty="0" smtClean="0">
              <a:ea typeface="MS PGothic" charset="0"/>
            </a:endParaRPr>
          </a:p>
          <a:p>
            <a:pPr eaLnBrk="1" hangingPunct="1"/>
            <a:r>
              <a:rPr lang="en-US" dirty="0" smtClean="0">
                <a:ea typeface="MS PGothic" charset="0"/>
              </a:rPr>
              <a:t>Has</a:t>
            </a:r>
            <a:r>
              <a:rPr lang="en-US" baseline="0" dirty="0" smtClean="0">
                <a:ea typeface="MS PGothic" charset="0"/>
              </a:rPr>
              <a:t> some (hopefully small) overhead in switching.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C0B2A63-3FE2-E141-8193-016371A54A0E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Most processes use system calls sooner or later.</a:t>
            </a:r>
          </a:p>
          <a:p>
            <a:pPr eaLnBrk="1" hangingPunct="1"/>
            <a:r>
              <a:rPr lang="en-US">
                <a:ea typeface="MS PGothic" charset="0"/>
              </a:rPr>
              <a:t>Transparent to the user process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give</a:t>
            </a:r>
            <a:r>
              <a:rPr lang="en-US" baseline="0" dirty="0" smtClean="0"/>
              <a:t> app more control over exactly when it runs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work for programmer</a:t>
            </a:r>
          </a:p>
          <a:p>
            <a:r>
              <a:rPr lang="en-US" baseline="0" dirty="0" smtClean="0"/>
              <a:t>One program might wait arbitrarily long for running program to yield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A01-39B1-AC44-AB90-219E31BF9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A8640B5-C9EB-074A-A2CB-D13D984875D8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Save and restore CPU registers e.g. Stack, PC</a:t>
            </a:r>
            <a:br>
              <a:rPr lang="en-US">
                <a:ea typeface="MS PGothic" charset="0"/>
              </a:rPr>
            </a:br>
            <a:r>
              <a:rPr lang="en-US">
                <a:ea typeface="MS PGothic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5B5B511-8B95-7247-A133-C6BA43FD9A44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Save and restore CPU registers e.g. Stack, PC</a:t>
            </a:r>
            <a:br>
              <a:rPr lang="en-US">
                <a:ea typeface="MS PGothic" charset="0"/>
              </a:rPr>
            </a:br>
            <a:r>
              <a:rPr lang="en-US">
                <a:ea typeface="MS PGothic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64EE25-25A4-F94A-BA35-92FEE2293C33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Industrial Statistician from Wisconsin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Char char="•"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Processes: </a:t>
            </a:r>
            <a:r>
              <a:rPr lang="en-US" dirty="0"/>
              <a:t>A System 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241</a:t>
            </a:r>
          </a:p>
          <a:p>
            <a:r>
              <a:rPr lang="en-US" dirty="0" smtClean="0"/>
              <a:t>February 15, 2012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©: University of Illinois CS 241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Staff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 a single CPU system…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Only one process can use the CPU at a time</a:t>
            </a:r>
          </a:p>
          <a:p>
            <a:pPr lvl="1" eaLnBrk="1" hangingPunct="1"/>
            <a:r>
              <a:rPr lang="en-US" dirty="0" err="1" smtClean="0"/>
              <a:t>Uniprogramming</a:t>
            </a:r>
            <a:r>
              <a:rPr lang="en-US" dirty="0" smtClean="0"/>
              <a:t>: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process resident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we want the appearance of every process running at the same time</a:t>
            </a:r>
          </a:p>
          <a:p>
            <a:pPr eaLnBrk="1" hangingPunct="1"/>
            <a:r>
              <a:rPr lang="en-US" dirty="0"/>
              <a:t>How can we manage CPU usage?</a:t>
            </a:r>
          </a:p>
          <a:p>
            <a:pPr lvl="1" eaLnBrk="1" hangingPunct="1"/>
            <a:r>
              <a:rPr lang="ja-JP" altLang="en-US" dirty="0"/>
              <a:t>“</a:t>
            </a:r>
            <a:r>
              <a:rPr lang="en-US" dirty="0"/>
              <a:t>Resource Management</a:t>
            </a:r>
            <a:r>
              <a:rPr lang="ja-JP" altLang="en-US" dirty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 a single CPU system…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Your process is currently using the CPU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are other processes doing?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2514600"/>
            <a:ext cx="2678062" cy="9233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long count = 0;</a:t>
            </a:r>
          </a:p>
          <a:p>
            <a:r>
              <a:rPr lang="en-US" sz="1800" b="1" dirty="0" smtClean="0">
                <a:latin typeface="Courier New" pitchFamily="49" charset="0"/>
              </a:rPr>
              <a:t>while (count &gt;= 0)</a:t>
            </a: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count++;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single CPU system…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  <a:p>
            <a:pPr lvl="1"/>
            <a:r>
              <a:rPr lang="en-US" dirty="0"/>
              <a:t>Nothing</a:t>
            </a:r>
          </a:p>
          <a:p>
            <a:r>
              <a:rPr lang="en-US" dirty="0"/>
              <a:t>What can the OS do to help?</a:t>
            </a:r>
          </a:p>
          <a:p>
            <a:pPr lvl="1"/>
            <a:r>
              <a:rPr lang="en-US" dirty="0"/>
              <a:t>Naively… Put the current process on </a:t>
            </a:r>
            <a:r>
              <a:rPr lang="en-US" dirty="0" smtClean="0"/>
              <a:t>‘pause’</a:t>
            </a:r>
            <a:endParaRPr lang="en-US" dirty="0"/>
          </a:p>
          <a:p>
            <a:r>
              <a:rPr lang="en-US" dirty="0"/>
              <a:t>What are our options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can the OS help share CPU time?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 slicing</a:t>
            </a:r>
          </a:p>
          <a:p>
            <a:pPr lvl="1"/>
            <a:r>
              <a:rPr lang="en-US" dirty="0"/>
              <a:t>Use a </a:t>
            </a:r>
            <a:r>
              <a:rPr lang="en-US" dirty="0" smtClean="0"/>
              <a:t>hardware timer </a:t>
            </a:r>
            <a:r>
              <a:rPr lang="en-US" dirty="0"/>
              <a:t>to generate a </a:t>
            </a:r>
            <a:r>
              <a:rPr lang="en-US" dirty="0" smtClean="0"/>
              <a:t>hardware interrupt</a:t>
            </a:r>
            <a:endParaRPr lang="en-US" dirty="0"/>
          </a:p>
          <a:p>
            <a:r>
              <a:rPr lang="en-US" dirty="0"/>
              <a:t>Multiprogramming </a:t>
            </a:r>
          </a:p>
          <a:p>
            <a:pPr lvl="1"/>
            <a:r>
              <a:rPr lang="en-US" dirty="0"/>
              <a:t>Multiple processes resident at a time</a:t>
            </a:r>
          </a:p>
          <a:p>
            <a:pPr lvl="1"/>
            <a:r>
              <a:rPr lang="en-US" dirty="0"/>
              <a:t>Wait until the process issues a system call</a:t>
            </a:r>
          </a:p>
          <a:p>
            <a:pPr lvl="2"/>
            <a:r>
              <a:rPr lang="en-US" dirty="0"/>
              <a:t>e.g., I/O request</a:t>
            </a:r>
          </a:p>
          <a:p>
            <a:r>
              <a:rPr lang="en-US" dirty="0"/>
              <a:t>Cooperative </a:t>
            </a:r>
            <a:r>
              <a:rPr lang="en-US" dirty="0" smtClean="0"/>
              <a:t>multitasking</a:t>
            </a:r>
            <a:endParaRPr lang="en-US" dirty="0"/>
          </a:p>
          <a:p>
            <a:pPr lvl="1"/>
            <a:r>
              <a:rPr lang="en-US" dirty="0"/>
              <a:t>Let the user process yield the CPU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 </a:t>
            </a:r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 smtClean="0"/>
              <a:t>process </a:t>
            </a:r>
            <a:r>
              <a:rPr lang="en-US" dirty="0"/>
              <a:t>loses the CPU when its time </a:t>
            </a:r>
            <a:r>
              <a:rPr lang="en-US" dirty="0" smtClean="0"/>
              <a:t>quantum </a:t>
            </a:r>
            <a:r>
              <a:rPr lang="en-US" dirty="0"/>
              <a:t>has expired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Advantages?</a:t>
            </a:r>
          </a:p>
          <a:p>
            <a:pPr eaLnBrk="1" hangingPunct="1"/>
            <a:r>
              <a:rPr lang="en-US" dirty="0"/>
              <a:t>Disadvantages?</a:t>
            </a:r>
          </a:p>
        </p:txBody>
      </p:sp>
      <p:cxnSp>
        <p:nvCxnSpPr>
          <p:cNvPr id="15365" name="Straight Connector 5"/>
          <p:cNvCxnSpPr>
            <a:cxnSpLocks noChangeShapeType="1"/>
          </p:cNvCxnSpPr>
          <p:nvPr/>
        </p:nvCxnSpPr>
        <p:spPr bwMode="auto">
          <a:xfrm>
            <a:off x="1828800" y="38100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057400" y="3581400"/>
            <a:ext cx="4572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14600" y="3581400"/>
            <a:ext cx="4572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971800" y="3581400"/>
            <a:ext cx="457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838200" y="2286000"/>
            <a:ext cx="3429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838200" y="2514600"/>
            <a:ext cx="29718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838200" y="2743200"/>
            <a:ext cx="2743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38200" y="2286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38200" y="25146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38200" y="2743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429000" y="3581400"/>
            <a:ext cx="4572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3886200" y="3581400"/>
            <a:ext cx="4572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4343400" y="3581400"/>
            <a:ext cx="457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295400" y="2286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295400" y="25146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295400" y="2743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800600" y="3581400"/>
            <a:ext cx="4572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257800" y="3581400"/>
            <a:ext cx="4572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5715000" y="3581400"/>
            <a:ext cx="457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752600" y="2286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752600" y="25146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752600" y="27432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36" name="Down Arrow 35"/>
          <p:cNvSpPr>
            <a:spLocks noChangeArrowheads="1"/>
          </p:cNvSpPr>
          <p:nvPr/>
        </p:nvSpPr>
        <p:spPr bwMode="auto">
          <a:xfrm>
            <a:off x="2362200" y="3124200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5388" name="Text Box 4"/>
          <p:cNvSpPr txBox="1">
            <a:spLocks noChangeArrowheads="1"/>
          </p:cNvSpPr>
          <p:nvPr/>
        </p:nvSpPr>
        <p:spPr bwMode="auto">
          <a:xfrm>
            <a:off x="5181600" y="2209800"/>
            <a:ext cx="327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long count = 0;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while(count &gt;=0)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count ++;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/>
              <a:t>Wait until system call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Advantages?</a:t>
            </a:r>
          </a:p>
          <a:p>
            <a:pPr eaLnBrk="1" hangingPunct="1"/>
            <a:r>
              <a:rPr lang="en-US"/>
              <a:t>Disadvantages?</a:t>
            </a:r>
          </a:p>
        </p:txBody>
      </p:sp>
      <p:cxnSp>
        <p:nvCxnSpPr>
          <p:cNvPr id="16389" name="Straight Connector 4"/>
          <p:cNvCxnSpPr>
            <a:cxnSpLocks noChangeShapeType="1"/>
          </p:cNvCxnSpPr>
          <p:nvPr/>
        </p:nvCxnSpPr>
        <p:spPr bwMode="auto">
          <a:xfrm>
            <a:off x="1828800" y="3886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57400" y="3657600"/>
            <a:ext cx="5334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90800" y="3657600"/>
            <a:ext cx="3810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971800" y="3657600"/>
            <a:ext cx="152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838200" y="2286000"/>
            <a:ext cx="3429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838200" y="2514600"/>
            <a:ext cx="29718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838200" y="2743200"/>
            <a:ext cx="2743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8200" y="2286000"/>
            <a:ext cx="533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38200" y="2514600"/>
            <a:ext cx="38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838200" y="2743200"/>
            <a:ext cx="152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124200" y="3657600"/>
            <a:ext cx="6096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733800" y="3657600"/>
            <a:ext cx="609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343400" y="3657600"/>
            <a:ext cx="762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371600" y="22860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219200" y="25146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990600" y="2743200"/>
            <a:ext cx="762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105400" y="3657600"/>
            <a:ext cx="2286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391400" y="36576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7620000" y="3657600"/>
            <a:ext cx="5334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981200" y="2286000"/>
            <a:ext cx="2286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828800" y="2514600"/>
            <a:ext cx="228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52600" y="2743200"/>
            <a:ext cx="533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MS PGothic" pitchFamily="34" charset="-128"/>
              <a:cs typeface="+mn-cs"/>
            </a:endParaRPr>
          </a:p>
        </p:txBody>
      </p:sp>
      <p:sp>
        <p:nvSpPr>
          <p:cNvPr id="27" name="Down Arrow 26"/>
          <p:cNvSpPr>
            <a:spLocks noChangeArrowheads="1"/>
          </p:cNvSpPr>
          <p:nvPr/>
        </p:nvSpPr>
        <p:spPr bwMode="auto">
          <a:xfrm>
            <a:off x="2438400" y="3200400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6412" name="Text Box 4"/>
          <p:cNvSpPr txBox="1">
            <a:spLocks noChangeArrowheads="1"/>
          </p:cNvSpPr>
          <p:nvPr/>
        </p:nvSpPr>
        <p:spPr bwMode="auto">
          <a:xfrm>
            <a:off x="4343400" y="1905000"/>
            <a:ext cx="5181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long count = 0;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while(count &gt;=0) {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</a:t>
            </a:r>
            <a:r>
              <a:rPr lang="ja-JP" alt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Count = %d\n</a:t>
            </a:r>
            <a:r>
              <a:rPr lang="ja-JP" alt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cnt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count ++;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Cooperative Multitasking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until the process gives up the CPU</a:t>
            </a:r>
          </a:p>
          <a:p>
            <a:endParaRPr lang="en-US" dirty="0"/>
          </a:p>
          <a:p>
            <a:pPr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Advantages?</a:t>
            </a:r>
          </a:p>
          <a:p>
            <a:pPr eaLnBrk="1" hangingPunct="1"/>
            <a:r>
              <a:rPr lang="en-US" dirty="0"/>
              <a:t>Disadvantages?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44958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long count = 0;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while(count &gt;=0) {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count ++;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if(count % 10000 == 0)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  yield();</a:t>
            </a:r>
            <a:b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en-US" dirty="0"/>
              <a:t>Context Switch: In a simple </a:t>
            </a:r>
            <a:r>
              <a:rPr lang="en-US" dirty="0" smtClean="0"/>
              <a:t>OS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no virtual memory)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949325" y="1981200"/>
            <a:ext cx="3241675" cy="4114800"/>
          </a:xfrm>
        </p:spPr>
        <p:txBody>
          <a:bodyPr/>
          <a:lstStyle/>
          <a:p>
            <a:pPr eaLnBrk="1" hangingPunct="1"/>
            <a:r>
              <a:rPr lang="en-US" dirty="0"/>
              <a:t>Context switch</a:t>
            </a:r>
          </a:p>
          <a:p>
            <a:pPr lvl="1" eaLnBrk="1" hangingPunct="1"/>
            <a:r>
              <a:rPr lang="en-US" dirty="0"/>
              <a:t>The act of removing one process from the running state and replacing it with another</a:t>
            </a:r>
          </a:p>
          <a:p>
            <a:pPr eaLnBrk="1" hangingPunct="1">
              <a:buFont typeface="Wingdings" charset="0"/>
              <a:buNone/>
            </a:pP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03850" y="2209800"/>
            <a:ext cx="14478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403850" y="2362200"/>
            <a:ext cx="1447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Dispatcher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403850" y="3048000"/>
            <a:ext cx="14478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Process A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403850" y="3657600"/>
            <a:ext cx="1447800" cy="838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Process B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403850" y="4495800"/>
            <a:ext cx="1447800" cy="838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Process C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232650" y="2209800"/>
            <a:ext cx="1219200" cy="228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/>
            <a:r>
              <a:rPr lang="en-US" sz="1600"/>
              <a:t>8000</a:t>
            </a:r>
          </a:p>
        </p:txBody>
      </p:sp>
      <p:sp>
        <p:nvSpPr>
          <p:cNvPr id="18443" name="TextBox 11"/>
          <p:cNvSpPr txBox="1">
            <a:spLocks noChangeArrowheads="1"/>
          </p:cNvSpPr>
          <p:nvPr/>
        </p:nvSpPr>
        <p:spPr bwMode="auto">
          <a:xfrm>
            <a:off x="4410075" y="1828800"/>
            <a:ext cx="936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Address</a:t>
            </a:r>
          </a:p>
        </p:txBody>
      </p:sp>
      <p:sp>
        <p:nvSpPr>
          <p:cNvPr id="18444" name="TextBox 12"/>
          <p:cNvSpPr txBox="1">
            <a:spLocks noChangeArrowheads="1"/>
          </p:cNvSpPr>
          <p:nvPr/>
        </p:nvSpPr>
        <p:spPr bwMode="auto">
          <a:xfrm>
            <a:off x="4878388" y="2209800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100</a:t>
            </a: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4764088" y="2862263"/>
            <a:ext cx="639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5000</a:t>
            </a: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4764088" y="3471863"/>
            <a:ext cx="639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8000</a:t>
            </a: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4649788" y="4310063"/>
            <a:ext cx="754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12000</a:t>
            </a:r>
          </a:p>
        </p:txBody>
      </p: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7004050" y="1828800"/>
            <a:ext cx="175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Program Counter</a:t>
            </a:r>
          </a:p>
        </p:txBody>
      </p:sp>
      <p:cxnSp>
        <p:nvCxnSpPr>
          <p:cNvPr id="18449" name="Elbow Connector 18"/>
          <p:cNvCxnSpPr>
            <a:cxnSpLocks noChangeShapeType="1"/>
          </p:cNvCxnSpPr>
          <p:nvPr/>
        </p:nvCxnSpPr>
        <p:spPr bwMode="auto">
          <a:xfrm rot="10800000" flipV="1">
            <a:off x="6851650" y="2438400"/>
            <a:ext cx="1447800" cy="1295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Context Switch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Overhead to re-assign CPU to another user process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activities are required?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Context Switch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Overhead to re-assign CPU to another user process</a:t>
            </a:r>
          </a:p>
          <a:p>
            <a:pPr lvl="1" eaLnBrk="1" hangingPunct="1"/>
            <a:r>
              <a:rPr lang="en-US" dirty="0"/>
              <a:t>Capture state of the user's processes so that we can restart it later (CPU Registers)</a:t>
            </a:r>
          </a:p>
          <a:p>
            <a:pPr lvl="1" eaLnBrk="1" hangingPunct="1"/>
            <a:r>
              <a:rPr lang="en-US" dirty="0"/>
              <a:t>Queue </a:t>
            </a:r>
            <a:r>
              <a:rPr lang="en-US" dirty="0" smtClean="0"/>
              <a:t>management (e.g. put process on “waiting” queue)</a:t>
            </a:r>
            <a:endParaRPr lang="en-US" dirty="0"/>
          </a:p>
          <a:p>
            <a:pPr lvl="1" eaLnBrk="1" hangingPunct="1"/>
            <a:r>
              <a:rPr lang="en-US" dirty="0"/>
              <a:t>Accounting</a:t>
            </a:r>
          </a:p>
          <a:p>
            <a:pPr lvl="1" eaLnBrk="1" hangingPunct="1"/>
            <a:r>
              <a:rPr lang="en-US" dirty="0"/>
              <a:t>Scheduler chooses next process</a:t>
            </a:r>
          </a:p>
          <a:p>
            <a:pPr lvl="1" eaLnBrk="1" hangingPunct="1"/>
            <a:r>
              <a:rPr lang="en-US" dirty="0"/>
              <a:t>Run next process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&amp; Context Switching</a:t>
            </a:r>
          </a:p>
          <a:p>
            <a:r>
              <a:rPr lang="en-US" dirty="0"/>
              <a:t>Process Control Block</a:t>
            </a:r>
          </a:p>
          <a:p>
            <a:pPr lvl="1"/>
            <a:r>
              <a:rPr lang="en-US" dirty="0"/>
              <a:t>What's in it and why? How is it used? Who sees it?</a:t>
            </a:r>
          </a:p>
          <a:p>
            <a:r>
              <a:rPr lang="en-US" dirty="0"/>
              <a:t>5 State Process Model</a:t>
            </a:r>
          </a:p>
          <a:p>
            <a:pPr lvl="1"/>
            <a:r>
              <a:rPr lang="en-US" dirty="0"/>
              <a:t>State Labels. Causes of State Transitions. Impossible Transitions.</a:t>
            </a:r>
          </a:p>
          <a:p>
            <a:r>
              <a:rPr lang="en-US" dirty="0" smtClean="0"/>
              <a:t>MP2 Awards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State Model</a:t>
            </a:r>
          </a:p>
        </p:txBody>
      </p:sp>
      <p:sp>
        <p:nvSpPr>
          <p:cNvPr id="21507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  <a:endParaRPr lang="en-US" sz="2400" u="sng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u="sng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0487" name="Straight Arrow Connector 11"/>
          <p:cNvCxnSpPr>
            <a:cxnSpLocks noChangeShapeType="1"/>
            <a:stCxn id="21509" idx="0"/>
            <a:endCxn id="21510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1"/>
          <p:cNvCxnSpPr>
            <a:cxnSpLocks noChangeShapeType="1"/>
            <a:stCxn id="21510" idx="4"/>
            <a:endCxn id="21509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4376429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990600" y="2668588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7924800" y="2668588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cxnSp>
        <p:nvCxnSpPr>
          <p:cNvPr id="20504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20491" grpId="0"/>
      <p:bldP spid="20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State Model</a:t>
            </a:r>
          </a:p>
        </p:txBody>
      </p:sp>
      <p:sp>
        <p:nvSpPr>
          <p:cNvPr id="22531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 smtClean="0"/>
              <a:t>System</a:t>
            </a:r>
            <a:endParaRPr lang="en-US" dirty="0"/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 dirty="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 dirty="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0487" name="Straight Arrow Connector 11"/>
          <p:cNvCxnSpPr>
            <a:cxnSpLocks noChangeShapeType="1"/>
            <a:stCxn id="22533" idx="0"/>
            <a:endCxn id="22534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1"/>
          <p:cNvCxnSpPr>
            <a:cxnSpLocks noChangeShapeType="1"/>
            <a:stCxn id="22534" idx="4"/>
            <a:endCxn id="22533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4376430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1000314" y="26685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0492" name="TextBox 24"/>
          <p:cNvSpPr txBox="1">
            <a:spLocks noChangeArrowheads="1"/>
          </p:cNvSpPr>
          <p:nvPr/>
        </p:nvSpPr>
        <p:spPr bwMode="auto">
          <a:xfrm>
            <a:off x="7848600" y="2668588"/>
            <a:ext cx="66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0493" name="TextBox 33"/>
          <p:cNvSpPr txBox="1">
            <a:spLocks noChangeArrowheads="1"/>
          </p:cNvSpPr>
          <p:nvPr/>
        </p:nvSpPr>
        <p:spPr bwMode="auto">
          <a:xfrm>
            <a:off x="1000314" y="4876800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20494" name="Straight Arrow Connector 11"/>
          <p:cNvCxnSpPr>
            <a:cxnSpLocks noChangeShapeType="1"/>
          </p:cNvCxnSpPr>
          <p:nvPr/>
        </p:nvCxnSpPr>
        <p:spPr bwMode="auto">
          <a:xfrm>
            <a:off x="9906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Box 35"/>
          <p:cNvSpPr txBox="1">
            <a:spLocks noChangeArrowheads="1"/>
          </p:cNvSpPr>
          <p:nvPr/>
        </p:nvSpPr>
        <p:spPr bwMode="auto">
          <a:xfrm>
            <a:off x="7848600" y="4876800"/>
            <a:ext cx="66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2438400" y="50673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22545" name="Straight Connector 40"/>
          <p:cNvCxnSpPr>
            <a:cxnSpLocks noChangeShapeType="1"/>
          </p:cNvCxnSpPr>
          <p:nvPr/>
        </p:nvCxnSpPr>
        <p:spPr bwMode="auto">
          <a:xfrm rot="5400000">
            <a:off x="3352007" y="52951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42"/>
          <p:cNvCxnSpPr>
            <a:cxnSpLocks noChangeShapeType="1"/>
          </p:cNvCxnSpPr>
          <p:nvPr/>
        </p:nvCxnSpPr>
        <p:spPr bwMode="auto">
          <a:xfrm rot="5400000">
            <a:off x="31242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Straight Connector 43"/>
          <p:cNvCxnSpPr>
            <a:cxnSpLocks noChangeShapeType="1"/>
          </p:cNvCxnSpPr>
          <p:nvPr/>
        </p:nvCxnSpPr>
        <p:spPr bwMode="auto">
          <a:xfrm rot="5400000">
            <a:off x="28956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Straight Connector 44"/>
          <p:cNvCxnSpPr>
            <a:cxnSpLocks noChangeShapeType="1"/>
          </p:cNvCxnSpPr>
          <p:nvPr/>
        </p:nvCxnSpPr>
        <p:spPr bwMode="auto">
          <a:xfrm rot="5400000">
            <a:off x="26670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Straight Connector 45"/>
          <p:cNvCxnSpPr>
            <a:cxnSpLocks noChangeShapeType="1"/>
          </p:cNvCxnSpPr>
          <p:nvPr/>
        </p:nvCxnSpPr>
        <p:spPr bwMode="auto">
          <a:xfrm rot="5400000">
            <a:off x="24384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Connector 46"/>
          <p:cNvCxnSpPr>
            <a:cxnSpLocks noChangeShapeType="1"/>
          </p:cNvCxnSpPr>
          <p:nvPr/>
        </p:nvCxnSpPr>
        <p:spPr bwMode="auto">
          <a:xfrm rot="5400000">
            <a:off x="2209800" y="52959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Cube 48"/>
          <p:cNvSpPr>
            <a:spLocks noChangeArrowheads="1"/>
          </p:cNvSpPr>
          <p:nvPr/>
        </p:nvSpPr>
        <p:spPr bwMode="auto">
          <a:xfrm>
            <a:off x="5486400" y="49149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20504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Arrow Connector 11"/>
          <p:cNvCxnSpPr>
            <a:cxnSpLocks noChangeShapeType="1"/>
          </p:cNvCxnSpPr>
          <p:nvPr/>
        </p:nvCxnSpPr>
        <p:spPr bwMode="auto">
          <a:xfrm>
            <a:off x="3810000" y="52959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Arrow Connector 11"/>
          <p:cNvCxnSpPr>
            <a:cxnSpLocks noChangeShapeType="1"/>
          </p:cNvCxnSpPr>
          <p:nvPr/>
        </p:nvCxnSpPr>
        <p:spPr bwMode="auto">
          <a:xfrm>
            <a:off x="71628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Straight Arrow Connector 64"/>
          <p:cNvCxnSpPr>
            <a:cxnSpLocks noChangeShapeType="1"/>
            <a:stCxn id="22551" idx="3"/>
            <a:endCxn id="20493" idx="2"/>
          </p:cNvCxnSpPr>
          <p:nvPr/>
        </p:nvCxnSpPr>
        <p:spPr bwMode="auto">
          <a:xfrm rot="5400000" flipH="1">
            <a:off x="3644931" y="3006756"/>
            <a:ext cx="323790" cy="4864099"/>
          </a:xfrm>
          <a:prstGeom prst="bentConnector3">
            <a:avLst>
              <a:gd name="adj1" fmla="val -70601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9" name="TextBox 65"/>
          <p:cNvSpPr txBox="1">
            <a:spLocks noChangeArrowheads="1"/>
          </p:cNvSpPr>
          <p:nvPr/>
        </p:nvSpPr>
        <p:spPr bwMode="auto">
          <a:xfrm>
            <a:off x="4399449" y="5848350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0510" name="TextBox 66"/>
          <p:cNvSpPr txBox="1">
            <a:spLocks noChangeArrowheads="1"/>
          </p:cNvSpPr>
          <p:nvPr/>
        </p:nvSpPr>
        <p:spPr bwMode="auto">
          <a:xfrm>
            <a:off x="3962400" y="485775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2559" name="TextBox 67"/>
          <p:cNvSpPr txBox="1">
            <a:spLocks noChangeArrowheads="1"/>
          </p:cNvSpPr>
          <p:nvPr/>
        </p:nvSpPr>
        <p:spPr bwMode="auto">
          <a:xfrm>
            <a:off x="2362200" y="46482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queue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20491" grpId="0"/>
      <p:bldP spid="20492" grpId="0"/>
      <p:bldP spid="20493" grpId="0"/>
      <p:bldP spid="20495" grpId="0"/>
      <p:bldP spid="20509" grpId="0"/>
      <p:bldP spid="205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State Model</a:t>
            </a:r>
          </a:p>
        </p:txBody>
      </p:sp>
      <p:sp>
        <p:nvSpPr>
          <p:cNvPr id="23555" name="Content Placeholder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Processes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4384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not running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019800" y="2592388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2000">
                <a:latin typeface="Gill Sans MT"/>
                <a:cs typeface="Gill Sans MT"/>
              </a:rPr>
              <a:t>running</a:t>
            </a:r>
          </a:p>
        </p:txBody>
      </p:sp>
      <p:cxnSp>
        <p:nvCxnSpPr>
          <p:cNvPr id="23559" name="Straight Arrow Connector 11"/>
          <p:cNvCxnSpPr>
            <a:cxnSpLocks noChangeShapeType="1"/>
            <a:stCxn id="23557" idx="0"/>
            <a:endCxn id="23558" idx="0"/>
          </p:cNvCxnSpPr>
          <p:nvPr/>
        </p:nvCxnSpPr>
        <p:spPr bwMode="auto">
          <a:xfrm rot="5400000" flipH="1" flipV="1">
            <a:off x="4801394" y="800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11"/>
          <p:cNvCxnSpPr>
            <a:cxnSpLocks noChangeShapeType="1"/>
            <a:stCxn id="23558" idx="4"/>
            <a:endCxn id="23557" idx="4"/>
          </p:cNvCxnSpPr>
          <p:nvPr/>
        </p:nvCxnSpPr>
        <p:spPr bwMode="auto">
          <a:xfrm rot="5400000">
            <a:off x="4801394" y="1943894"/>
            <a:ext cx="1588" cy="3581400"/>
          </a:xfrm>
          <a:prstGeom prst="curvedConnector3">
            <a:avLst>
              <a:gd name="adj1" fmla="val 1439546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11"/>
          <p:cNvSpPr txBox="1">
            <a:spLocks noChangeArrowheads="1"/>
          </p:cNvSpPr>
          <p:nvPr/>
        </p:nvSpPr>
        <p:spPr bwMode="auto">
          <a:xfrm>
            <a:off x="4376429" y="3963988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3962400" y="1981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990600" y="2668588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enter</a:t>
            </a:r>
          </a:p>
        </p:txBody>
      </p:sp>
      <p:sp>
        <p:nvSpPr>
          <p:cNvPr id="23564" name="TextBox 24"/>
          <p:cNvSpPr txBox="1">
            <a:spLocks noChangeArrowheads="1"/>
          </p:cNvSpPr>
          <p:nvPr/>
        </p:nvSpPr>
        <p:spPr bwMode="auto">
          <a:xfrm>
            <a:off x="7924800" y="2668588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3565" name="TextBox 33"/>
          <p:cNvSpPr txBox="1">
            <a:spLocks noChangeArrowheads="1"/>
          </p:cNvSpPr>
          <p:nvPr/>
        </p:nvSpPr>
        <p:spPr bwMode="auto">
          <a:xfrm>
            <a:off x="990600" y="48768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enter</a:t>
            </a:r>
          </a:p>
        </p:txBody>
      </p:sp>
      <p:cxnSp>
        <p:nvCxnSpPr>
          <p:cNvPr id="23566" name="Straight Arrow Connector 11"/>
          <p:cNvCxnSpPr>
            <a:cxnSpLocks noChangeShapeType="1"/>
          </p:cNvCxnSpPr>
          <p:nvPr/>
        </p:nvCxnSpPr>
        <p:spPr bwMode="auto">
          <a:xfrm>
            <a:off x="9906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extBox 35"/>
          <p:cNvSpPr txBox="1">
            <a:spLocks noChangeArrowheads="1"/>
          </p:cNvSpPr>
          <p:nvPr/>
        </p:nvSpPr>
        <p:spPr bwMode="auto">
          <a:xfrm>
            <a:off x="7924800" y="48768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exit</a:t>
            </a:r>
          </a:p>
        </p:txBody>
      </p:sp>
      <p:sp>
        <p:nvSpPr>
          <p:cNvPr id="23568" name="Rectangle 36"/>
          <p:cNvSpPr>
            <a:spLocks noChangeArrowheads="1"/>
          </p:cNvSpPr>
          <p:nvPr/>
        </p:nvSpPr>
        <p:spPr bwMode="auto">
          <a:xfrm>
            <a:off x="2438400" y="50673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23569" name="Straight Connector 40"/>
          <p:cNvCxnSpPr>
            <a:cxnSpLocks noChangeShapeType="1"/>
          </p:cNvCxnSpPr>
          <p:nvPr/>
        </p:nvCxnSpPr>
        <p:spPr bwMode="auto">
          <a:xfrm rot="5400000">
            <a:off x="3352007" y="52951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Connector 42"/>
          <p:cNvCxnSpPr>
            <a:cxnSpLocks noChangeShapeType="1"/>
          </p:cNvCxnSpPr>
          <p:nvPr/>
        </p:nvCxnSpPr>
        <p:spPr bwMode="auto">
          <a:xfrm rot="5400000">
            <a:off x="31242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traight Connector 43"/>
          <p:cNvCxnSpPr>
            <a:cxnSpLocks noChangeShapeType="1"/>
          </p:cNvCxnSpPr>
          <p:nvPr/>
        </p:nvCxnSpPr>
        <p:spPr bwMode="auto">
          <a:xfrm rot="5400000">
            <a:off x="28956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Straight Connector 44"/>
          <p:cNvCxnSpPr>
            <a:cxnSpLocks noChangeShapeType="1"/>
          </p:cNvCxnSpPr>
          <p:nvPr/>
        </p:nvCxnSpPr>
        <p:spPr bwMode="auto">
          <a:xfrm rot="5400000">
            <a:off x="26670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Straight Connector 45"/>
          <p:cNvCxnSpPr>
            <a:cxnSpLocks noChangeShapeType="1"/>
          </p:cNvCxnSpPr>
          <p:nvPr/>
        </p:nvCxnSpPr>
        <p:spPr bwMode="auto">
          <a:xfrm rot="5400000">
            <a:off x="2438400" y="52959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Straight Connector 46"/>
          <p:cNvCxnSpPr>
            <a:cxnSpLocks noChangeShapeType="1"/>
          </p:cNvCxnSpPr>
          <p:nvPr/>
        </p:nvCxnSpPr>
        <p:spPr bwMode="auto">
          <a:xfrm rot="5400000">
            <a:off x="2209800" y="52959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Cube 48"/>
          <p:cNvSpPr>
            <a:spLocks noChangeArrowheads="1"/>
          </p:cNvSpPr>
          <p:nvPr/>
        </p:nvSpPr>
        <p:spPr bwMode="auto">
          <a:xfrm>
            <a:off x="5486400" y="49149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>
                <a:latin typeface="Gill Sans MT"/>
                <a:cs typeface="Gill Sans MT"/>
              </a:rPr>
              <a:t>processor</a:t>
            </a:r>
          </a:p>
        </p:txBody>
      </p:sp>
      <p:cxnSp>
        <p:nvCxnSpPr>
          <p:cNvPr id="23576" name="Straight Arrow Connector 11"/>
          <p:cNvCxnSpPr>
            <a:cxnSpLocks noChangeShapeType="1"/>
          </p:cNvCxnSpPr>
          <p:nvPr/>
        </p:nvCxnSpPr>
        <p:spPr bwMode="auto">
          <a:xfrm>
            <a:off x="9906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11"/>
          <p:cNvCxnSpPr>
            <a:cxnSpLocks noChangeShapeType="1"/>
          </p:cNvCxnSpPr>
          <p:nvPr/>
        </p:nvCxnSpPr>
        <p:spPr bwMode="auto">
          <a:xfrm>
            <a:off x="3810000" y="52959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Arrow Connector 11"/>
          <p:cNvCxnSpPr>
            <a:cxnSpLocks noChangeShapeType="1"/>
          </p:cNvCxnSpPr>
          <p:nvPr/>
        </p:nvCxnSpPr>
        <p:spPr bwMode="auto">
          <a:xfrm>
            <a:off x="7162800" y="52959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Straight Arrow Connector 11"/>
          <p:cNvCxnSpPr>
            <a:cxnSpLocks noChangeShapeType="1"/>
          </p:cNvCxnSpPr>
          <p:nvPr/>
        </p:nvCxnSpPr>
        <p:spPr bwMode="auto">
          <a:xfrm>
            <a:off x="7162800" y="3125788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Straight Arrow Connector 64"/>
          <p:cNvCxnSpPr>
            <a:cxnSpLocks noChangeShapeType="1"/>
            <a:stCxn id="23575" idx="3"/>
            <a:endCxn id="23565" idx="2"/>
          </p:cNvCxnSpPr>
          <p:nvPr/>
        </p:nvCxnSpPr>
        <p:spPr bwMode="auto">
          <a:xfrm rot="5400000" flipH="1">
            <a:off x="3644900" y="3006725"/>
            <a:ext cx="323850" cy="4864100"/>
          </a:xfrm>
          <a:prstGeom prst="bentConnector3">
            <a:avLst>
              <a:gd name="adj1" fmla="val -7058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1" name="TextBox 65"/>
          <p:cNvSpPr txBox="1">
            <a:spLocks noChangeArrowheads="1"/>
          </p:cNvSpPr>
          <p:nvPr/>
        </p:nvSpPr>
        <p:spPr bwMode="auto">
          <a:xfrm>
            <a:off x="4399448" y="5848350"/>
            <a:ext cx="772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pause</a:t>
            </a:r>
          </a:p>
        </p:txBody>
      </p:sp>
      <p:sp>
        <p:nvSpPr>
          <p:cNvPr id="23582" name="TextBox 66"/>
          <p:cNvSpPr txBox="1">
            <a:spLocks noChangeArrowheads="1"/>
          </p:cNvSpPr>
          <p:nvPr/>
        </p:nvSpPr>
        <p:spPr bwMode="auto">
          <a:xfrm>
            <a:off x="3962400" y="48577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dispatch</a:t>
            </a:r>
          </a:p>
        </p:txBody>
      </p:sp>
      <p:sp>
        <p:nvSpPr>
          <p:cNvPr id="23583" name="TextBox 67"/>
          <p:cNvSpPr txBox="1">
            <a:spLocks noChangeArrowheads="1"/>
          </p:cNvSpPr>
          <p:nvPr/>
        </p:nvSpPr>
        <p:spPr bwMode="auto">
          <a:xfrm>
            <a:off x="2362200" y="4648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queue</a:t>
            </a:r>
          </a:p>
        </p:txBody>
      </p:sp>
      <p:sp>
        <p:nvSpPr>
          <p:cNvPr id="23584" name="TextBox 33"/>
          <p:cNvSpPr txBox="1">
            <a:spLocks noChangeArrowheads="1"/>
          </p:cNvSpPr>
          <p:nvPr/>
        </p:nvSpPr>
        <p:spPr bwMode="auto">
          <a:xfrm>
            <a:off x="457200" y="5638800"/>
            <a:ext cx="2438400" cy="10160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What information do we need to keep in the queue?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Control Block (PCB)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/>
              <a:t>In-memory </a:t>
            </a:r>
            <a:r>
              <a:rPr lang="en-US" dirty="0" smtClean="0"/>
              <a:t>OS structure </a:t>
            </a:r>
            <a:endParaRPr lang="en-US" dirty="0"/>
          </a:p>
          <a:p>
            <a:pPr lvl="1" eaLnBrk="1" hangingPunct="1"/>
            <a:r>
              <a:rPr lang="en-US" dirty="0"/>
              <a:t>User processes cannot access it</a:t>
            </a:r>
          </a:p>
          <a:p>
            <a:r>
              <a:rPr lang="en-US" dirty="0" smtClean="0"/>
              <a:t>Contents:</a:t>
            </a:r>
          </a:p>
          <a:p>
            <a:pPr lvl="1" eaLnBrk="1" hangingPunct="1"/>
            <a:r>
              <a:rPr lang="en-US" dirty="0" smtClean="0"/>
              <a:t>Identifiers </a:t>
            </a:r>
            <a:endParaRPr lang="en-US" dirty="0"/>
          </a:p>
          <a:p>
            <a:pPr lvl="2" eaLnBrk="1" hangingPunct="1"/>
            <a:r>
              <a:rPr lang="en-US" dirty="0" err="1"/>
              <a:t>pid</a:t>
            </a:r>
            <a:r>
              <a:rPr lang="en-US" dirty="0"/>
              <a:t> &amp; </a:t>
            </a:r>
            <a:r>
              <a:rPr lang="en-US" dirty="0" err="1" smtClean="0"/>
              <a:t>ppid</a:t>
            </a:r>
            <a:r>
              <a:rPr lang="en-US" dirty="0" smtClean="0"/>
              <a:t> (process ID &amp; parent process ID)</a:t>
            </a:r>
            <a:endParaRPr lang="en-US" dirty="0"/>
          </a:p>
          <a:p>
            <a:pPr lvl="1" eaLnBrk="1" hangingPunct="1"/>
            <a:r>
              <a:rPr lang="en-US" dirty="0"/>
              <a:t>Processor </a:t>
            </a:r>
            <a:r>
              <a:rPr lang="en-US" dirty="0" smtClean="0"/>
              <a:t>state information </a:t>
            </a:r>
            <a:endParaRPr lang="en-US" dirty="0"/>
          </a:p>
          <a:p>
            <a:pPr lvl="2" eaLnBrk="1" hangingPunct="1"/>
            <a:r>
              <a:rPr lang="en-US" dirty="0"/>
              <a:t>User-visible registers, control and status, stack</a:t>
            </a:r>
          </a:p>
          <a:p>
            <a:pPr lvl="1" eaLnBrk="1" hangingPunct="1"/>
            <a:r>
              <a:rPr lang="en-US" dirty="0"/>
              <a:t>Scheduling information </a:t>
            </a:r>
          </a:p>
          <a:p>
            <a:pPr lvl="2" eaLnBrk="1" hangingPunct="1"/>
            <a:r>
              <a:rPr lang="en-US" dirty="0"/>
              <a:t>Process state, </a:t>
            </a:r>
            <a:r>
              <a:rPr lang="en-US" dirty="0" smtClean="0"/>
              <a:t>priority, what event the process is waiting for, ...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PCB (more)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Contents (cont’d):</a:t>
            </a:r>
          </a:p>
          <a:p>
            <a:pPr lvl="1" eaLnBrk="1" hangingPunct="1"/>
            <a:r>
              <a:rPr lang="en-US" dirty="0"/>
              <a:t>Inter</a:t>
            </a:r>
            <a:r>
              <a:rPr lang="en-US" dirty="0"/>
              <a:t>-process communication </a:t>
            </a:r>
          </a:p>
          <a:p>
            <a:pPr lvl="2" eaLnBrk="1" hangingPunct="1"/>
            <a:r>
              <a:rPr lang="en-US" dirty="0"/>
              <a:t>Signals</a:t>
            </a:r>
          </a:p>
          <a:p>
            <a:pPr lvl="1" eaLnBrk="1" hangingPunct="1"/>
            <a:r>
              <a:rPr lang="en-US" dirty="0"/>
              <a:t>Privileges </a:t>
            </a:r>
          </a:p>
          <a:p>
            <a:pPr lvl="2" eaLnBrk="1" hangingPunct="1"/>
            <a:r>
              <a:rPr lang="en-US" dirty="0"/>
              <a:t>CPU instructions, memory</a:t>
            </a:r>
          </a:p>
          <a:p>
            <a:pPr lvl="1" eaLnBrk="1" hangingPunct="1"/>
            <a:r>
              <a:rPr lang="en-US" dirty="0"/>
              <a:t>Memory Management </a:t>
            </a:r>
          </a:p>
          <a:p>
            <a:pPr lvl="2" eaLnBrk="1" hangingPunct="1"/>
            <a:r>
              <a:rPr lang="en-US" smtClean="0"/>
              <a:t>Page tables</a:t>
            </a:r>
            <a:endParaRPr lang="en-US" dirty="0"/>
          </a:p>
          <a:p>
            <a:pPr lvl="1" eaLnBrk="1" hangingPunct="1"/>
            <a:r>
              <a:rPr lang="en-US" dirty="0"/>
              <a:t>Resource </a:t>
            </a:r>
            <a:r>
              <a:rPr lang="en-US" dirty="0"/>
              <a:t>ownership </a:t>
            </a:r>
            <a:r>
              <a:rPr lang="en-US" dirty="0"/>
              <a:t>and utilization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Five State Process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/>
              <a:t>“All </a:t>
            </a:r>
            <a:r>
              <a:rPr lang="en-US" dirty="0"/>
              <a:t>models are wrong. Some Models are </a:t>
            </a:r>
            <a:r>
              <a:rPr lang="en-US" dirty="0" smtClean="0"/>
              <a:t>Useful”</a:t>
            </a:r>
            <a:endParaRPr lang="en-US" dirty="0"/>
          </a:p>
          <a:p>
            <a:pPr lvl="1" eaLnBrk="1" hangingPunct="1"/>
            <a:r>
              <a:rPr lang="en-US" dirty="0"/>
              <a:t>George Box, </a:t>
            </a:r>
            <a:r>
              <a:rPr lang="en-US" dirty="0" smtClean="0"/>
              <a:t>statistician</a:t>
            </a:r>
            <a:endParaRPr lang="en-US" dirty="0"/>
          </a:p>
          <a:p>
            <a:pPr eaLnBrk="1" hangingPunct="1"/>
            <a:r>
              <a:rPr lang="en-US" dirty="0"/>
              <a:t>2 state model</a:t>
            </a:r>
          </a:p>
          <a:p>
            <a:pPr lvl="1" eaLnBrk="1" hangingPunct="1"/>
            <a:r>
              <a:rPr lang="en-US" dirty="0"/>
              <a:t>Too simplistic</a:t>
            </a:r>
          </a:p>
          <a:p>
            <a:pPr lvl="1" eaLnBrk="1" hangingPunct="1"/>
            <a:r>
              <a:rPr lang="en-US" dirty="0"/>
              <a:t>What does </a:t>
            </a:r>
            <a:r>
              <a:rPr lang="ja-JP" altLang="en-US" dirty="0"/>
              <a:t>“</a:t>
            </a:r>
            <a:r>
              <a:rPr lang="en-US" dirty="0"/>
              <a:t>Not Running</a:t>
            </a:r>
            <a:r>
              <a:rPr lang="ja-JP" altLang="en-US" dirty="0"/>
              <a:t>”</a:t>
            </a:r>
            <a:r>
              <a:rPr lang="en-US" dirty="0"/>
              <a:t> mean?</a:t>
            </a:r>
          </a:p>
          <a:p>
            <a:pPr eaLnBrk="1" hangingPunct="1"/>
            <a:r>
              <a:rPr lang="en-US" dirty="0"/>
              <a:t>7 state model </a:t>
            </a:r>
          </a:p>
          <a:p>
            <a:pPr lvl="1" eaLnBrk="1" hangingPunct="1"/>
            <a:r>
              <a:rPr lang="en-US" dirty="0"/>
              <a:t>Considers suspending process to disk</a:t>
            </a:r>
          </a:p>
          <a:p>
            <a:pPr lvl="1" eaLnBrk="1" hangingPunct="1"/>
            <a:r>
              <a:rPr lang="en-US" dirty="0"/>
              <a:t>See Stallings 3.2</a:t>
            </a:r>
          </a:p>
          <a:p>
            <a:r>
              <a:rPr lang="en-US" dirty="0"/>
              <a:t>Next: 5 state model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ontest Awards!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States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27652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not running</a:t>
            </a:r>
          </a:p>
        </p:txBody>
      </p:sp>
      <p:sp>
        <p:nvSpPr>
          <p:cNvPr id="27653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States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28676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28678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States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 sequential program?</a:t>
            </a:r>
          </a:p>
          <a:p>
            <a:pPr lvl="1"/>
            <a:r>
              <a:rPr lang="en-US" dirty="0" smtClean="0"/>
              <a:t>A single sequence of control that executes one instruction at a time</a:t>
            </a:r>
          </a:p>
          <a:p>
            <a:pPr lvl="1"/>
            <a:r>
              <a:rPr lang="en-US" dirty="0" smtClean="0"/>
              <a:t>Use system()</a:t>
            </a:r>
          </a:p>
          <a:p>
            <a:r>
              <a:rPr lang="en-US" dirty="0" smtClean="0"/>
              <a:t>What is a concurrent program?</a:t>
            </a:r>
          </a:p>
          <a:p>
            <a:pPr lvl="1"/>
            <a:r>
              <a:rPr lang="en-US" dirty="0" smtClean="0"/>
              <a:t>A collection of autonomous sequential programs, executing (logically) in parallel</a:t>
            </a:r>
          </a:p>
          <a:p>
            <a:pPr lvl="1"/>
            <a:r>
              <a:rPr lang="en-US" dirty="0" smtClean="0"/>
              <a:t>Use fork()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Five State Process Model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Running</a:t>
            </a:r>
          </a:p>
          <a:p>
            <a:pPr lvl="1"/>
            <a:r>
              <a:rPr lang="en-US" sz="1800">
                <a:latin typeface="Arial" charset="0"/>
              </a:rPr>
              <a:t>Currently executing</a:t>
            </a:r>
          </a:p>
          <a:p>
            <a:pPr lvl="1"/>
            <a:r>
              <a:rPr lang="en-US" sz="1800">
                <a:latin typeface="Arial" charset="0"/>
              </a:rPr>
              <a:t>On a single processor machine, at most one process in the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running</a:t>
            </a:r>
            <a:r>
              <a:rPr lang="ja-JP" altLang="en-US" sz="1800">
                <a:latin typeface="Arial" charset="0"/>
              </a:rPr>
              <a:t>”</a:t>
            </a:r>
            <a:r>
              <a:rPr lang="en-US" sz="1800">
                <a:latin typeface="Arial" charset="0"/>
              </a:rPr>
              <a:t> state</a:t>
            </a:r>
          </a:p>
          <a:p>
            <a:r>
              <a:rPr lang="en-US" sz="2000">
                <a:latin typeface="Arial" charset="0"/>
              </a:rPr>
              <a:t>Ready</a:t>
            </a:r>
          </a:p>
          <a:p>
            <a:pPr lvl="1"/>
            <a:r>
              <a:rPr lang="en-US" sz="1800">
                <a:latin typeface="Arial" charset="0"/>
              </a:rPr>
              <a:t>Prepared to execute</a:t>
            </a:r>
          </a:p>
          <a:p>
            <a:r>
              <a:rPr lang="en-US" sz="2000">
                <a:latin typeface="Arial" charset="0"/>
              </a:rPr>
              <a:t>Blocked</a:t>
            </a:r>
          </a:p>
          <a:p>
            <a:pPr lvl="1"/>
            <a:r>
              <a:rPr lang="en-US" sz="1800">
                <a:latin typeface="Arial" charset="0"/>
              </a:rPr>
              <a:t>Waiting on some event</a:t>
            </a:r>
          </a:p>
          <a:p>
            <a:r>
              <a:rPr lang="en-US" sz="2000">
                <a:latin typeface="Arial" charset="0"/>
              </a:rPr>
              <a:t>New</a:t>
            </a:r>
          </a:p>
          <a:p>
            <a:pPr lvl="1"/>
            <a:r>
              <a:rPr lang="en-US" sz="1800">
                <a:latin typeface="Arial" charset="0"/>
              </a:rPr>
              <a:t>Created, but not loaded into memory</a:t>
            </a:r>
          </a:p>
          <a:p>
            <a:r>
              <a:rPr lang="en-US" sz="2000">
                <a:latin typeface="Arial" charset="0"/>
              </a:rPr>
              <a:t>Done</a:t>
            </a:r>
          </a:p>
          <a:p>
            <a:pPr lvl="1"/>
            <a:r>
              <a:rPr lang="en-US" sz="1800">
                <a:latin typeface="Arial" charset="0"/>
              </a:rPr>
              <a:t>Released from pool of executing processes</a:t>
            </a:r>
          </a:p>
          <a:p>
            <a:endParaRPr lang="en-US" sz="2000">
              <a:latin typeface="Arial" charset="0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276600"/>
            <a:ext cx="3657600" cy="1447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1747" name="Content Placeholder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Null (nothing) to New</a:t>
            </a:r>
          </a:p>
          <a:p>
            <a:pPr lvl="1" eaLnBrk="1" hangingPunct="1"/>
            <a:r>
              <a:rPr lang="en-US" sz="2000">
                <a:latin typeface="Arial" charset="0"/>
              </a:rPr>
              <a:t>New process creation</a:t>
            </a:r>
          </a:p>
          <a:p>
            <a:pPr eaLnBrk="1" hangingPunct="1"/>
            <a:endParaRPr lang="en-US" sz="2400">
              <a:latin typeface="Arial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sp>
        <p:nvSpPr>
          <p:cNvPr id="31754" name="TextBox 14"/>
          <p:cNvSpPr txBox="1">
            <a:spLocks noChangeArrowheads="1"/>
          </p:cNvSpPr>
          <p:nvPr/>
        </p:nvSpPr>
        <p:spPr bwMode="auto">
          <a:xfrm>
            <a:off x="685800" y="3581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1755" name="Straight Arrow Connector 11"/>
          <p:cNvCxnSpPr>
            <a:cxnSpLocks noChangeShapeType="1"/>
          </p:cNvCxnSpPr>
          <p:nvPr/>
        </p:nvCxnSpPr>
        <p:spPr bwMode="auto">
          <a:xfrm rot="5400000">
            <a:off x="686594" y="4418806"/>
            <a:ext cx="762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2771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New to Ready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Move to pool of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executable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processes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2778" name="Straight Arrow Connector 11"/>
          <p:cNvCxnSpPr>
            <a:cxnSpLocks noChangeShapeType="1"/>
            <a:stCxn id="32773" idx="0"/>
            <a:endCxn id="32774" idx="1"/>
          </p:cNvCxnSpPr>
          <p:nvPr/>
        </p:nvCxnSpPr>
        <p:spPr bwMode="auto">
          <a:xfrm rot="16200000" flipH="1">
            <a:off x="1885950" y="4019550"/>
            <a:ext cx="166688" cy="1728788"/>
          </a:xfrm>
          <a:prstGeom prst="curvedConnector3">
            <a:avLst>
              <a:gd name="adj1" fmla="val -136569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3795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Ready to Running</a:t>
            </a:r>
          </a:p>
          <a:p>
            <a:pPr lvl="1" eaLnBrk="1" hangingPunct="1"/>
            <a:r>
              <a:rPr lang="en-US" sz="2000">
                <a:latin typeface="Arial" charset="0"/>
              </a:rPr>
              <a:t>Chosen to run from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the pool of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processes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3802" name="Straight Arrow Connector 11"/>
          <p:cNvCxnSpPr>
            <a:cxnSpLocks noChangeShapeType="1"/>
            <a:stCxn id="33798" idx="0"/>
            <a:endCxn id="33799" idx="2"/>
          </p:cNvCxnSpPr>
          <p:nvPr/>
        </p:nvCxnSpPr>
        <p:spPr bwMode="auto">
          <a:xfrm rot="5400000" flipH="1" flipV="1">
            <a:off x="3086100" y="34671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4819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Running to Ready</a:t>
            </a:r>
          </a:p>
          <a:p>
            <a:pPr lvl="1" eaLnBrk="1" hangingPunct="1"/>
            <a:r>
              <a:rPr lang="en-US" sz="2000">
                <a:latin typeface="Arial" charset="0"/>
              </a:rPr>
              <a:t>Preempted by OS</a:t>
            </a:r>
          </a:p>
          <a:p>
            <a:pPr eaLnBrk="1" hangingPunct="1"/>
            <a:r>
              <a:rPr lang="en-US" sz="2400">
                <a:latin typeface="Arial" charset="0"/>
              </a:rPr>
              <a:t>Running to Blocked </a:t>
            </a:r>
          </a:p>
          <a:p>
            <a:pPr lvl="1" eaLnBrk="1" hangingPunct="1"/>
            <a:r>
              <a:rPr lang="en-US" sz="2000">
                <a:latin typeface="Arial" charset="0"/>
              </a:rPr>
              <a:t>Request for an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unavailable resource</a:t>
            </a:r>
          </a:p>
          <a:p>
            <a:pPr eaLnBrk="1" hangingPunct="1"/>
            <a:r>
              <a:rPr lang="en-US" sz="2400">
                <a:latin typeface="Arial" charset="0"/>
              </a:rPr>
              <a:t>Running to Done</a:t>
            </a:r>
          </a:p>
          <a:p>
            <a:pPr lvl="1" eaLnBrk="1" hangingPunct="1"/>
            <a:r>
              <a:rPr lang="en-US" sz="2000">
                <a:latin typeface="Arial" charset="0"/>
              </a:rPr>
              <a:t>Terminated by the OS</a:t>
            </a:r>
          </a:p>
          <a:p>
            <a:pPr eaLnBrk="1" hangingPunct="1"/>
            <a:endParaRPr lang="en-US" sz="2400">
              <a:latin typeface="Arial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4826" name="Straight Arrow Connector 11"/>
          <p:cNvCxnSpPr>
            <a:cxnSpLocks noChangeShapeType="1"/>
            <a:stCxn id="34823" idx="4"/>
            <a:endCxn id="34822" idx="6"/>
          </p:cNvCxnSpPr>
          <p:nvPr/>
        </p:nvCxnSpPr>
        <p:spPr bwMode="auto">
          <a:xfrm rot="5400000">
            <a:off x="3657600" y="40386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Straight Arrow Connector 11"/>
          <p:cNvCxnSpPr>
            <a:cxnSpLocks noChangeShapeType="1"/>
            <a:stCxn id="34823" idx="6"/>
            <a:endCxn id="34825" idx="0"/>
          </p:cNvCxnSpPr>
          <p:nvPr/>
        </p:nvCxnSpPr>
        <p:spPr bwMode="auto">
          <a:xfrm>
            <a:off x="5562600" y="3314700"/>
            <a:ext cx="8763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Straight Arrow Connector 11"/>
          <p:cNvCxnSpPr>
            <a:cxnSpLocks noChangeShapeType="1"/>
            <a:stCxn id="34823" idx="7"/>
            <a:endCxn id="34824" idx="1"/>
          </p:cNvCxnSpPr>
          <p:nvPr/>
        </p:nvCxnSpPr>
        <p:spPr bwMode="auto">
          <a:xfrm rot="5400000" flipH="1" flipV="1">
            <a:off x="6362700" y="1943101"/>
            <a:ext cx="1587" cy="19351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5843" name="Conten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Blocked to Ready</a:t>
            </a:r>
          </a:p>
          <a:p>
            <a:pPr lvl="1" eaLnBrk="1" hangingPunct="1"/>
            <a:r>
              <a:rPr lang="en-US" sz="2000">
                <a:latin typeface="Arial" charset="0"/>
              </a:rPr>
              <a:t>Resource is now available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5850" name="Straight Arrow Connector 11"/>
          <p:cNvCxnSpPr>
            <a:cxnSpLocks noChangeShapeType="1"/>
            <a:stCxn id="35849" idx="3"/>
            <a:endCxn id="35846" idx="5"/>
          </p:cNvCxnSpPr>
          <p:nvPr/>
        </p:nvCxnSpPr>
        <p:spPr bwMode="auto">
          <a:xfrm rot="5400000">
            <a:off x="4838700" y="4579938"/>
            <a:ext cx="1588" cy="23923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6867" name="Conten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Ready to Done</a:t>
            </a:r>
          </a:p>
          <a:p>
            <a:pPr lvl="1" eaLnBrk="1" hangingPunct="1"/>
            <a:r>
              <a:rPr lang="en-US" sz="2000">
                <a:latin typeface="Arial" charset="0"/>
              </a:rPr>
              <a:t>Terminated by parent</a:t>
            </a:r>
          </a:p>
          <a:p>
            <a:pPr eaLnBrk="1" hangingPunct="1"/>
            <a:r>
              <a:rPr lang="en-US" sz="2400">
                <a:latin typeface="Arial" charset="0"/>
              </a:rPr>
              <a:t>Blocked to Done</a:t>
            </a:r>
          </a:p>
          <a:p>
            <a:pPr lvl="1" eaLnBrk="1" hangingPunct="1"/>
            <a:r>
              <a:rPr lang="en-US" sz="2000">
                <a:latin typeface="Arial" charset="0"/>
              </a:rPr>
              <a:t>Terminated by parent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6874" name="Straight Arrow Connector 11"/>
          <p:cNvCxnSpPr>
            <a:cxnSpLocks noChangeShapeType="1"/>
            <a:stCxn id="36873" idx="6"/>
            <a:endCxn id="36872" idx="4"/>
          </p:cNvCxnSpPr>
          <p:nvPr/>
        </p:nvCxnSpPr>
        <p:spPr bwMode="auto">
          <a:xfrm flipV="1">
            <a:off x="7010400" y="3886200"/>
            <a:ext cx="7239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1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 flipV="1">
            <a:off x="3810000" y="3314700"/>
            <a:ext cx="3352800" cy="2057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5 State Model - Transitions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533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new</a:t>
            </a:r>
          </a:p>
        </p:txBody>
      </p:sp>
      <p:sp>
        <p:nvSpPr>
          <p:cNvPr id="37893" name="Oval 6"/>
          <p:cNvSpPr>
            <a:spLocks noChangeArrowheads="1"/>
          </p:cNvSpPr>
          <p:nvPr/>
        </p:nvSpPr>
        <p:spPr bwMode="auto">
          <a:xfrm>
            <a:off x="26670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ready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44196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running</a:t>
            </a:r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162800" y="27432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done</a:t>
            </a:r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5867400" y="4800600"/>
            <a:ext cx="1143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800"/>
              <a:t>blocked</a:t>
            </a:r>
          </a:p>
        </p:txBody>
      </p:sp>
      <p:cxnSp>
        <p:nvCxnSpPr>
          <p:cNvPr id="37897" name="Straight Arrow Connector 11"/>
          <p:cNvCxnSpPr>
            <a:cxnSpLocks noChangeShapeType="1"/>
            <a:stCxn id="37892" idx="0"/>
            <a:endCxn id="37893" idx="1"/>
          </p:cNvCxnSpPr>
          <p:nvPr/>
        </p:nvCxnSpPr>
        <p:spPr bwMode="auto">
          <a:xfrm rot="16200000" flipH="1">
            <a:off x="1885950" y="4019550"/>
            <a:ext cx="166688" cy="1728788"/>
          </a:xfrm>
          <a:prstGeom prst="curvedConnector3">
            <a:avLst>
              <a:gd name="adj1" fmla="val -136569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Straight Arrow Connector 11"/>
          <p:cNvCxnSpPr>
            <a:cxnSpLocks noChangeShapeType="1"/>
            <a:stCxn id="37893" idx="0"/>
            <a:endCxn id="37894" idx="2"/>
          </p:cNvCxnSpPr>
          <p:nvPr/>
        </p:nvCxnSpPr>
        <p:spPr bwMode="auto">
          <a:xfrm rot="5400000" flipH="1" flipV="1">
            <a:off x="3086100" y="34671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Arrow Connector 11"/>
          <p:cNvCxnSpPr>
            <a:cxnSpLocks noChangeShapeType="1"/>
            <a:stCxn id="37894" idx="4"/>
            <a:endCxn id="37893" idx="6"/>
          </p:cNvCxnSpPr>
          <p:nvPr/>
        </p:nvCxnSpPr>
        <p:spPr bwMode="auto">
          <a:xfrm rot="5400000">
            <a:off x="3657600" y="4038600"/>
            <a:ext cx="1485900" cy="11811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Arrow Connector 11"/>
          <p:cNvCxnSpPr>
            <a:cxnSpLocks noChangeShapeType="1"/>
            <a:stCxn id="37894" idx="6"/>
            <a:endCxn id="37896" idx="0"/>
          </p:cNvCxnSpPr>
          <p:nvPr/>
        </p:nvCxnSpPr>
        <p:spPr bwMode="auto">
          <a:xfrm>
            <a:off x="5562600" y="3314700"/>
            <a:ext cx="876300" cy="1485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11"/>
          <p:cNvCxnSpPr>
            <a:cxnSpLocks noChangeShapeType="1"/>
            <a:stCxn id="37894" idx="7"/>
            <a:endCxn id="37895" idx="1"/>
          </p:cNvCxnSpPr>
          <p:nvPr/>
        </p:nvCxnSpPr>
        <p:spPr bwMode="auto">
          <a:xfrm rot="5400000" flipH="1" flipV="1">
            <a:off x="6362700" y="1943101"/>
            <a:ext cx="1587" cy="19351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Arrow Connector 11"/>
          <p:cNvCxnSpPr>
            <a:cxnSpLocks noChangeShapeType="1"/>
            <a:stCxn id="37896" idx="3"/>
            <a:endCxn id="37893" idx="5"/>
          </p:cNvCxnSpPr>
          <p:nvPr/>
        </p:nvCxnSpPr>
        <p:spPr bwMode="auto">
          <a:xfrm rot="5400000">
            <a:off x="4838700" y="4579938"/>
            <a:ext cx="1588" cy="2392362"/>
          </a:xfrm>
          <a:prstGeom prst="curvedConnector3">
            <a:avLst>
              <a:gd name="adj1" fmla="val 2493627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Box 31"/>
          <p:cNvSpPr txBox="1">
            <a:spLocks noChangeArrowheads="1"/>
          </p:cNvSpPr>
          <p:nvPr/>
        </p:nvSpPr>
        <p:spPr bwMode="auto">
          <a:xfrm>
            <a:off x="1041400" y="4076700"/>
            <a:ext cx="200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process created</a:t>
            </a:r>
          </a:p>
        </p:txBody>
      </p:sp>
      <p:sp>
        <p:nvSpPr>
          <p:cNvPr id="37904" name="TextBox 32"/>
          <p:cNvSpPr txBox="1">
            <a:spLocks noChangeArrowheads="1"/>
          </p:cNvSpPr>
          <p:nvPr/>
        </p:nvSpPr>
        <p:spPr bwMode="auto">
          <a:xfrm>
            <a:off x="4572000" y="2076450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normal or abnormal termination</a:t>
            </a:r>
          </a:p>
        </p:txBody>
      </p:sp>
      <p:sp>
        <p:nvSpPr>
          <p:cNvPr id="37905" name="TextBox 33"/>
          <p:cNvSpPr txBox="1">
            <a:spLocks noChangeArrowheads="1"/>
          </p:cNvSpPr>
          <p:nvPr/>
        </p:nvSpPr>
        <p:spPr bwMode="auto">
          <a:xfrm>
            <a:off x="4495800" y="461010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quantum expired</a:t>
            </a:r>
          </a:p>
        </p:txBody>
      </p:sp>
      <p:sp>
        <p:nvSpPr>
          <p:cNvPr id="37906" name="TextBox 34"/>
          <p:cNvSpPr txBox="1">
            <a:spLocks noChangeArrowheads="1"/>
          </p:cNvSpPr>
          <p:nvPr/>
        </p:nvSpPr>
        <p:spPr bwMode="auto">
          <a:xfrm>
            <a:off x="6324600" y="3902075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I/O request</a:t>
            </a:r>
          </a:p>
        </p:txBody>
      </p:sp>
      <p:sp>
        <p:nvSpPr>
          <p:cNvPr id="37907" name="TextBox 35"/>
          <p:cNvSpPr txBox="1">
            <a:spLocks noChangeArrowheads="1"/>
          </p:cNvSpPr>
          <p:nvPr/>
        </p:nvSpPr>
        <p:spPr bwMode="auto">
          <a:xfrm>
            <a:off x="4038600" y="5772150"/>
            <a:ext cx="163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I/O complete</a:t>
            </a:r>
          </a:p>
        </p:txBody>
      </p:sp>
      <p:sp>
        <p:nvSpPr>
          <p:cNvPr id="37908" name="TextBox 40"/>
          <p:cNvSpPr txBox="1">
            <a:spLocks noChangeArrowheads="1"/>
          </p:cNvSpPr>
          <p:nvPr/>
        </p:nvSpPr>
        <p:spPr bwMode="auto">
          <a:xfrm>
            <a:off x="2514600" y="316230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selected to run</a:t>
            </a:r>
          </a:p>
        </p:txBody>
      </p:sp>
      <p:sp>
        <p:nvSpPr>
          <p:cNvPr id="37909" name="TextBox 14"/>
          <p:cNvSpPr txBox="1">
            <a:spLocks noChangeArrowheads="1"/>
          </p:cNvSpPr>
          <p:nvPr/>
        </p:nvSpPr>
        <p:spPr bwMode="auto">
          <a:xfrm>
            <a:off x="679450" y="3581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7910" name="Straight Arrow Connector 11"/>
          <p:cNvCxnSpPr>
            <a:cxnSpLocks noChangeShapeType="1"/>
          </p:cNvCxnSpPr>
          <p:nvPr/>
        </p:nvCxnSpPr>
        <p:spPr bwMode="auto">
          <a:xfrm rot="5400000">
            <a:off x="680244" y="4418806"/>
            <a:ext cx="762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Process Queue Model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990600" y="4151313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6" name="Straight Arrow Connector 11"/>
          <p:cNvCxnSpPr>
            <a:cxnSpLocks noChangeShapeType="1"/>
          </p:cNvCxnSpPr>
          <p:nvPr/>
        </p:nvCxnSpPr>
        <p:spPr bwMode="auto">
          <a:xfrm>
            <a:off x="990600" y="4570413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7924800" y="4151313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exit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438400" y="4341813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9" name="Straight Connector 40"/>
          <p:cNvCxnSpPr>
            <a:cxnSpLocks noChangeShapeType="1"/>
          </p:cNvCxnSpPr>
          <p:nvPr/>
        </p:nvCxnSpPr>
        <p:spPr bwMode="auto">
          <a:xfrm rot="5400000">
            <a:off x="3352007" y="4569619"/>
            <a:ext cx="45878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42"/>
          <p:cNvCxnSpPr>
            <a:cxnSpLocks noChangeShapeType="1"/>
          </p:cNvCxnSpPr>
          <p:nvPr/>
        </p:nvCxnSpPr>
        <p:spPr bwMode="auto">
          <a:xfrm rot="5400000">
            <a:off x="31242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43"/>
          <p:cNvCxnSpPr>
            <a:cxnSpLocks noChangeShapeType="1"/>
          </p:cNvCxnSpPr>
          <p:nvPr/>
        </p:nvCxnSpPr>
        <p:spPr bwMode="auto">
          <a:xfrm rot="5400000">
            <a:off x="28956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44"/>
          <p:cNvCxnSpPr>
            <a:cxnSpLocks noChangeShapeType="1"/>
          </p:cNvCxnSpPr>
          <p:nvPr/>
        </p:nvCxnSpPr>
        <p:spPr bwMode="auto">
          <a:xfrm rot="5400000">
            <a:off x="26670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45"/>
          <p:cNvCxnSpPr>
            <a:cxnSpLocks noChangeShapeType="1"/>
          </p:cNvCxnSpPr>
          <p:nvPr/>
        </p:nvCxnSpPr>
        <p:spPr bwMode="auto">
          <a:xfrm rot="5400000">
            <a:off x="2438400" y="4570413"/>
            <a:ext cx="4587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46"/>
          <p:cNvCxnSpPr>
            <a:cxnSpLocks noChangeShapeType="1"/>
          </p:cNvCxnSpPr>
          <p:nvPr/>
        </p:nvCxnSpPr>
        <p:spPr bwMode="auto">
          <a:xfrm rot="5400000">
            <a:off x="2209800" y="4570413"/>
            <a:ext cx="458787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ube 48"/>
          <p:cNvSpPr>
            <a:spLocks noChangeArrowheads="1"/>
          </p:cNvSpPr>
          <p:nvPr/>
        </p:nvSpPr>
        <p:spPr bwMode="auto">
          <a:xfrm>
            <a:off x="5486400" y="4189413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/>
              <a:t>processor</a:t>
            </a:r>
          </a:p>
        </p:txBody>
      </p:sp>
      <p:cxnSp>
        <p:nvCxnSpPr>
          <p:cNvPr id="16" name="Straight Arrow Connector 11"/>
          <p:cNvCxnSpPr>
            <a:cxnSpLocks noChangeShapeType="1"/>
          </p:cNvCxnSpPr>
          <p:nvPr/>
        </p:nvCxnSpPr>
        <p:spPr bwMode="auto">
          <a:xfrm>
            <a:off x="3810000" y="4570413"/>
            <a:ext cx="16764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1"/>
          <p:cNvCxnSpPr>
            <a:cxnSpLocks noChangeShapeType="1"/>
          </p:cNvCxnSpPr>
          <p:nvPr/>
        </p:nvCxnSpPr>
        <p:spPr bwMode="auto">
          <a:xfrm>
            <a:off x="7162800" y="4570413"/>
            <a:ext cx="1447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64"/>
          <p:cNvCxnSpPr>
            <a:cxnSpLocks noChangeShapeType="1"/>
            <a:stCxn id="15" idx="3"/>
            <a:endCxn id="5" idx="2"/>
          </p:cNvCxnSpPr>
          <p:nvPr/>
        </p:nvCxnSpPr>
        <p:spPr bwMode="auto">
          <a:xfrm rot="5400000" flipH="1">
            <a:off x="3644900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66"/>
          <p:cNvSpPr txBox="1">
            <a:spLocks noChangeArrowheads="1"/>
          </p:cNvSpPr>
          <p:nvPr/>
        </p:nvSpPr>
        <p:spPr bwMode="auto">
          <a:xfrm>
            <a:off x="3962400" y="41322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dispatch</a:t>
            </a:r>
          </a:p>
        </p:txBody>
      </p:sp>
      <p:sp>
        <p:nvSpPr>
          <p:cNvPr id="20" name="TextBox 67"/>
          <p:cNvSpPr txBox="1">
            <a:spLocks noChangeArrowheads="1"/>
          </p:cNvSpPr>
          <p:nvPr/>
        </p:nvSpPr>
        <p:spPr bwMode="auto">
          <a:xfrm>
            <a:off x="2362200" y="392271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ready queue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 flipH="1">
            <a:off x="2438400" y="5865813"/>
            <a:ext cx="1371600" cy="458787"/>
            <a:chOff x="2438400" y="3848100"/>
            <a:chExt cx="1371600" cy="458788"/>
          </a:xfrm>
        </p:grpSpPr>
        <p:sp>
          <p:nvSpPr>
            <p:cNvPr id="38956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38957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8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0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1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2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67"/>
          <p:cNvSpPr txBox="1">
            <a:spLocks noChangeArrowheads="1"/>
          </p:cNvSpPr>
          <p:nvPr/>
        </p:nvSpPr>
        <p:spPr bwMode="auto">
          <a:xfrm>
            <a:off x="2133600" y="5446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blocked queue</a:t>
            </a:r>
          </a:p>
        </p:txBody>
      </p:sp>
      <p:cxnSp>
        <p:nvCxnSpPr>
          <p:cNvPr id="31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4913313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66"/>
          <p:cNvSpPr txBox="1">
            <a:spLocks noChangeArrowheads="1"/>
          </p:cNvSpPr>
          <p:nvPr/>
        </p:nvSpPr>
        <p:spPr bwMode="auto">
          <a:xfrm>
            <a:off x="3962400" y="483711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timeout</a:t>
            </a: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3962400" y="5808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wait</a:t>
            </a:r>
          </a:p>
        </p:txBody>
      </p:sp>
      <p:sp>
        <p:nvSpPr>
          <p:cNvPr id="38937" name="TextBox 33"/>
          <p:cNvSpPr txBox="1">
            <a:spLocks noChangeArrowheads="1"/>
          </p:cNvSpPr>
          <p:nvPr/>
        </p:nvSpPr>
        <p:spPr bwMode="auto">
          <a:xfrm>
            <a:off x="990600" y="23241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8938" name="Straight Arrow Connector 11"/>
          <p:cNvCxnSpPr>
            <a:cxnSpLocks noChangeShapeType="1"/>
          </p:cNvCxnSpPr>
          <p:nvPr/>
        </p:nvCxnSpPr>
        <p:spPr bwMode="auto">
          <a:xfrm>
            <a:off x="990600" y="27432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9" name="TextBox 35"/>
          <p:cNvSpPr txBox="1">
            <a:spLocks noChangeArrowheads="1"/>
          </p:cNvSpPr>
          <p:nvPr/>
        </p:nvSpPr>
        <p:spPr bwMode="auto">
          <a:xfrm>
            <a:off x="7924800" y="23241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exit</a:t>
            </a:r>
          </a:p>
        </p:txBody>
      </p:sp>
      <p:sp>
        <p:nvSpPr>
          <p:cNvPr id="38940" name="Rectangle 36"/>
          <p:cNvSpPr>
            <a:spLocks noChangeArrowheads="1"/>
          </p:cNvSpPr>
          <p:nvPr/>
        </p:nvSpPr>
        <p:spPr bwMode="auto">
          <a:xfrm>
            <a:off x="2438400" y="25146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38941" name="Straight Connector 40"/>
          <p:cNvCxnSpPr>
            <a:cxnSpLocks noChangeShapeType="1"/>
          </p:cNvCxnSpPr>
          <p:nvPr/>
        </p:nvCxnSpPr>
        <p:spPr bwMode="auto">
          <a:xfrm rot="5400000">
            <a:off x="3352007" y="27424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Straight Connector 42"/>
          <p:cNvCxnSpPr>
            <a:cxnSpLocks noChangeShapeType="1"/>
          </p:cNvCxnSpPr>
          <p:nvPr/>
        </p:nvCxnSpPr>
        <p:spPr bwMode="auto">
          <a:xfrm rot="5400000">
            <a:off x="31242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Straight Connector 43"/>
          <p:cNvCxnSpPr>
            <a:cxnSpLocks noChangeShapeType="1"/>
          </p:cNvCxnSpPr>
          <p:nvPr/>
        </p:nvCxnSpPr>
        <p:spPr bwMode="auto">
          <a:xfrm rot="5400000">
            <a:off x="28956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4" name="Straight Connector 44"/>
          <p:cNvCxnSpPr>
            <a:cxnSpLocks noChangeShapeType="1"/>
          </p:cNvCxnSpPr>
          <p:nvPr/>
        </p:nvCxnSpPr>
        <p:spPr bwMode="auto">
          <a:xfrm rot="5400000">
            <a:off x="26670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Straight Connector 45"/>
          <p:cNvCxnSpPr>
            <a:cxnSpLocks noChangeShapeType="1"/>
          </p:cNvCxnSpPr>
          <p:nvPr/>
        </p:nvCxnSpPr>
        <p:spPr bwMode="auto">
          <a:xfrm rot="5400000">
            <a:off x="2438400" y="27432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Straight Connector 46"/>
          <p:cNvCxnSpPr>
            <a:cxnSpLocks noChangeShapeType="1"/>
          </p:cNvCxnSpPr>
          <p:nvPr/>
        </p:nvCxnSpPr>
        <p:spPr bwMode="auto">
          <a:xfrm rot="5400000">
            <a:off x="2209800" y="27432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7" name="Cube 48"/>
          <p:cNvSpPr>
            <a:spLocks noChangeArrowheads="1"/>
          </p:cNvSpPr>
          <p:nvPr/>
        </p:nvSpPr>
        <p:spPr bwMode="auto">
          <a:xfrm>
            <a:off x="5486400" y="23622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/>
              <a:t>processor</a:t>
            </a:r>
          </a:p>
        </p:txBody>
      </p:sp>
      <p:cxnSp>
        <p:nvCxnSpPr>
          <p:cNvPr id="38948" name="Straight Arrow Connector 11"/>
          <p:cNvCxnSpPr>
            <a:cxnSpLocks noChangeShapeType="1"/>
          </p:cNvCxnSpPr>
          <p:nvPr/>
        </p:nvCxnSpPr>
        <p:spPr bwMode="auto">
          <a:xfrm>
            <a:off x="3810000" y="27432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Straight Arrow Connector 11"/>
          <p:cNvCxnSpPr>
            <a:cxnSpLocks noChangeShapeType="1"/>
          </p:cNvCxnSpPr>
          <p:nvPr/>
        </p:nvCxnSpPr>
        <p:spPr bwMode="auto">
          <a:xfrm>
            <a:off x="7162800" y="27432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Straight Arrow Connector 64"/>
          <p:cNvCxnSpPr>
            <a:cxnSpLocks noChangeShapeType="1"/>
            <a:stCxn id="38947" idx="3"/>
            <a:endCxn id="38937" idx="2"/>
          </p:cNvCxnSpPr>
          <p:nvPr/>
        </p:nvCxnSpPr>
        <p:spPr bwMode="auto">
          <a:xfrm rot="5400000" flipH="1">
            <a:off x="3644900" y="454025"/>
            <a:ext cx="323850" cy="4864100"/>
          </a:xfrm>
          <a:prstGeom prst="bentConnector3">
            <a:avLst>
              <a:gd name="adj1" fmla="val -70588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Box 66"/>
          <p:cNvSpPr txBox="1">
            <a:spLocks noChangeArrowheads="1"/>
          </p:cNvSpPr>
          <p:nvPr/>
        </p:nvSpPr>
        <p:spPr bwMode="auto">
          <a:xfrm>
            <a:off x="3962400" y="23050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dispatch</a:t>
            </a:r>
          </a:p>
        </p:txBody>
      </p:sp>
      <p:sp>
        <p:nvSpPr>
          <p:cNvPr id="38952" name="TextBox 67"/>
          <p:cNvSpPr txBox="1">
            <a:spLocks noChangeArrowheads="1"/>
          </p:cNvSpPr>
          <p:nvPr/>
        </p:nvSpPr>
        <p:spPr bwMode="auto">
          <a:xfrm>
            <a:off x="2362200" y="20955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queue</a:t>
            </a:r>
          </a:p>
        </p:txBody>
      </p:sp>
      <p:sp>
        <p:nvSpPr>
          <p:cNvPr id="38953" name="TextBox 67"/>
          <p:cNvSpPr txBox="1">
            <a:spLocks noChangeArrowheads="1"/>
          </p:cNvSpPr>
          <p:nvPr/>
        </p:nvSpPr>
        <p:spPr bwMode="auto">
          <a:xfrm>
            <a:off x="2286000" y="1733550"/>
            <a:ext cx="42672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2 State Model: What is missing?</a:t>
            </a:r>
          </a:p>
        </p:txBody>
      </p:sp>
      <p:sp>
        <p:nvSpPr>
          <p:cNvPr id="54" name="TextBox 67"/>
          <p:cNvSpPr txBox="1">
            <a:spLocks noChangeArrowheads="1"/>
          </p:cNvSpPr>
          <p:nvPr/>
        </p:nvSpPr>
        <p:spPr bwMode="auto">
          <a:xfrm>
            <a:off x="6477000" y="4953000"/>
            <a:ext cx="2286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/>
              <a:t>Process exceeds </a:t>
            </a:r>
            <a:br>
              <a:rPr lang="en-US" sz="1600"/>
            </a:br>
            <a:r>
              <a:rPr lang="en-US" sz="1600"/>
              <a:t>time quanta</a:t>
            </a:r>
          </a:p>
        </p:txBody>
      </p:sp>
      <p:sp>
        <p:nvSpPr>
          <p:cNvPr id="55" name="TextBox 67"/>
          <p:cNvSpPr txBox="1">
            <a:spLocks noChangeArrowheads="1"/>
          </p:cNvSpPr>
          <p:nvPr/>
        </p:nvSpPr>
        <p:spPr bwMode="auto">
          <a:xfrm>
            <a:off x="6477000" y="5638800"/>
            <a:ext cx="22860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/>
              <a:t>Process makes systems call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5" grpId="0" animBg="1"/>
      <p:bldP spid="19" grpId="0"/>
      <p:bldP spid="20" grpId="0"/>
      <p:bldP spid="29" grpId="0"/>
      <p:bldP spid="35" grpId="0"/>
      <p:bldP spid="36" grpId="0"/>
      <p:bldP spid="54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Process Queue Model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39940" name="TextBox 33"/>
          <p:cNvSpPr txBox="1">
            <a:spLocks noChangeArrowheads="1"/>
          </p:cNvSpPr>
          <p:nvPr/>
        </p:nvSpPr>
        <p:spPr bwMode="auto">
          <a:xfrm>
            <a:off x="990600" y="21336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39941" name="Straight Arrow Connector 11"/>
          <p:cNvCxnSpPr>
            <a:cxnSpLocks noChangeShapeType="1"/>
          </p:cNvCxnSpPr>
          <p:nvPr/>
        </p:nvCxnSpPr>
        <p:spPr bwMode="auto">
          <a:xfrm>
            <a:off x="9906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Box 35"/>
          <p:cNvSpPr txBox="1">
            <a:spLocks noChangeArrowheads="1"/>
          </p:cNvSpPr>
          <p:nvPr/>
        </p:nvSpPr>
        <p:spPr bwMode="auto">
          <a:xfrm>
            <a:off x="7924800" y="21336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exit</a:t>
            </a:r>
          </a:p>
        </p:txBody>
      </p:sp>
      <p:sp>
        <p:nvSpPr>
          <p:cNvPr id="39943" name="Rectangle 36"/>
          <p:cNvSpPr>
            <a:spLocks noChangeArrowheads="1"/>
          </p:cNvSpPr>
          <p:nvPr/>
        </p:nvSpPr>
        <p:spPr bwMode="auto">
          <a:xfrm>
            <a:off x="2438400" y="23241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39944" name="Straight Connector 40"/>
          <p:cNvCxnSpPr>
            <a:cxnSpLocks noChangeShapeType="1"/>
          </p:cNvCxnSpPr>
          <p:nvPr/>
        </p:nvCxnSpPr>
        <p:spPr bwMode="auto">
          <a:xfrm rot="5400000">
            <a:off x="3352007" y="25519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42"/>
          <p:cNvCxnSpPr>
            <a:cxnSpLocks noChangeShapeType="1"/>
          </p:cNvCxnSpPr>
          <p:nvPr/>
        </p:nvCxnSpPr>
        <p:spPr bwMode="auto">
          <a:xfrm rot="5400000">
            <a:off x="31242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43"/>
          <p:cNvCxnSpPr>
            <a:cxnSpLocks noChangeShapeType="1"/>
          </p:cNvCxnSpPr>
          <p:nvPr/>
        </p:nvCxnSpPr>
        <p:spPr bwMode="auto">
          <a:xfrm rot="5400000">
            <a:off x="28956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44"/>
          <p:cNvCxnSpPr>
            <a:cxnSpLocks noChangeShapeType="1"/>
          </p:cNvCxnSpPr>
          <p:nvPr/>
        </p:nvCxnSpPr>
        <p:spPr bwMode="auto">
          <a:xfrm rot="5400000">
            <a:off x="26670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45"/>
          <p:cNvCxnSpPr>
            <a:cxnSpLocks noChangeShapeType="1"/>
          </p:cNvCxnSpPr>
          <p:nvPr/>
        </p:nvCxnSpPr>
        <p:spPr bwMode="auto">
          <a:xfrm rot="5400000">
            <a:off x="24384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Straight Connector 46"/>
          <p:cNvCxnSpPr>
            <a:cxnSpLocks noChangeShapeType="1"/>
          </p:cNvCxnSpPr>
          <p:nvPr/>
        </p:nvCxnSpPr>
        <p:spPr bwMode="auto">
          <a:xfrm rot="5400000">
            <a:off x="2209800" y="25527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Cube 48"/>
          <p:cNvSpPr>
            <a:spLocks noChangeArrowheads="1"/>
          </p:cNvSpPr>
          <p:nvPr/>
        </p:nvSpPr>
        <p:spPr bwMode="auto">
          <a:xfrm>
            <a:off x="5486400" y="21717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/>
              <a:t>processor</a:t>
            </a:r>
          </a:p>
        </p:txBody>
      </p:sp>
      <p:cxnSp>
        <p:nvCxnSpPr>
          <p:cNvPr id="39951" name="Straight Arrow Connector 11"/>
          <p:cNvCxnSpPr>
            <a:cxnSpLocks noChangeShapeType="1"/>
          </p:cNvCxnSpPr>
          <p:nvPr/>
        </p:nvCxnSpPr>
        <p:spPr bwMode="auto">
          <a:xfrm>
            <a:off x="3810000" y="25527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Arrow Connector 11"/>
          <p:cNvCxnSpPr>
            <a:cxnSpLocks noChangeShapeType="1"/>
          </p:cNvCxnSpPr>
          <p:nvPr/>
        </p:nvCxnSpPr>
        <p:spPr bwMode="auto">
          <a:xfrm>
            <a:off x="71628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Arrow Connector 64"/>
          <p:cNvCxnSpPr>
            <a:cxnSpLocks noChangeShapeType="1"/>
            <a:stCxn id="39950" idx="3"/>
            <a:endCxn id="39940" idx="2"/>
          </p:cNvCxnSpPr>
          <p:nvPr/>
        </p:nvCxnSpPr>
        <p:spPr bwMode="auto">
          <a:xfrm rot="5400000" flipH="1">
            <a:off x="3644900" y="263525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TextBox 66"/>
          <p:cNvSpPr txBox="1">
            <a:spLocks noChangeArrowheads="1"/>
          </p:cNvSpPr>
          <p:nvPr/>
        </p:nvSpPr>
        <p:spPr bwMode="auto">
          <a:xfrm>
            <a:off x="3962400" y="21145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dispatch</a:t>
            </a:r>
          </a:p>
        </p:txBody>
      </p:sp>
      <p:sp>
        <p:nvSpPr>
          <p:cNvPr id="39955" name="TextBox 67"/>
          <p:cNvSpPr txBox="1">
            <a:spLocks noChangeArrowheads="1"/>
          </p:cNvSpPr>
          <p:nvPr/>
        </p:nvSpPr>
        <p:spPr bwMode="auto">
          <a:xfrm>
            <a:off x="2362200" y="19050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ready queue</a:t>
            </a:r>
          </a:p>
        </p:txBody>
      </p:sp>
      <p:grpSp>
        <p:nvGrpSpPr>
          <p:cNvPr id="39956" name="Group 29"/>
          <p:cNvGrpSpPr>
            <a:grpSpLocks/>
          </p:cNvGrpSpPr>
          <p:nvPr/>
        </p:nvGrpSpPr>
        <p:grpSpPr bwMode="auto">
          <a:xfrm flipH="1">
            <a:off x="2438400" y="3848100"/>
            <a:ext cx="1371600" cy="458788"/>
            <a:chOff x="2438400" y="3848100"/>
            <a:chExt cx="1371600" cy="458788"/>
          </a:xfrm>
        </p:grpSpPr>
        <p:sp>
          <p:nvSpPr>
            <p:cNvPr id="39985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39986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67"/>
          <p:cNvSpPr txBox="1">
            <a:spLocks noChangeArrowheads="1"/>
          </p:cNvSpPr>
          <p:nvPr/>
        </p:nvSpPr>
        <p:spPr bwMode="auto">
          <a:xfrm>
            <a:off x="2133600" y="34290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1 queue</a:t>
            </a:r>
          </a:p>
        </p:txBody>
      </p:sp>
      <p:cxnSp>
        <p:nvCxnSpPr>
          <p:cNvPr id="39958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2895600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9" name="TextBox 66"/>
          <p:cNvSpPr txBox="1">
            <a:spLocks noChangeArrowheads="1"/>
          </p:cNvSpPr>
          <p:nvPr/>
        </p:nvSpPr>
        <p:spPr bwMode="auto">
          <a:xfrm>
            <a:off x="3962400" y="28194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timeout</a:t>
            </a: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3962400" y="37909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1 wait</a:t>
            </a:r>
          </a:p>
        </p:txBody>
      </p:sp>
      <p:cxnSp>
        <p:nvCxnSpPr>
          <p:cNvPr id="39961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1138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2" name="Group 29"/>
          <p:cNvGrpSpPr>
            <a:grpSpLocks/>
          </p:cNvGrpSpPr>
          <p:nvPr/>
        </p:nvGrpSpPr>
        <p:grpSpPr bwMode="auto">
          <a:xfrm flipH="1">
            <a:off x="2435225" y="4722813"/>
            <a:ext cx="1371600" cy="458787"/>
            <a:chOff x="2438400" y="3848100"/>
            <a:chExt cx="1371600" cy="458788"/>
          </a:xfrm>
        </p:grpSpPr>
        <p:sp>
          <p:nvSpPr>
            <p:cNvPr id="39978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39979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0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1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2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3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extBox 67"/>
          <p:cNvSpPr txBox="1">
            <a:spLocks noChangeArrowheads="1"/>
          </p:cNvSpPr>
          <p:nvPr/>
        </p:nvSpPr>
        <p:spPr bwMode="auto">
          <a:xfrm>
            <a:off x="2130425" y="4303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2 queue</a:t>
            </a:r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3959225" y="4665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2 wait</a:t>
            </a:r>
          </a:p>
        </p:txBody>
      </p:sp>
      <p:cxnSp>
        <p:nvCxnSpPr>
          <p:cNvPr id="39965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6" name="Group 29"/>
          <p:cNvGrpSpPr>
            <a:grpSpLocks/>
          </p:cNvGrpSpPr>
          <p:nvPr/>
        </p:nvGrpSpPr>
        <p:grpSpPr bwMode="auto">
          <a:xfrm flipH="1">
            <a:off x="2435225" y="5865813"/>
            <a:ext cx="1371600" cy="458787"/>
            <a:chOff x="2438400" y="3848100"/>
            <a:chExt cx="1371600" cy="458788"/>
          </a:xfrm>
        </p:grpSpPr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39972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3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4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5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6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TextBox 67"/>
          <p:cNvSpPr txBox="1">
            <a:spLocks noChangeArrowheads="1"/>
          </p:cNvSpPr>
          <p:nvPr/>
        </p:nvSpPr>
        <p:spPr bwMode="auto">
          <a:xfrm>
            <a:off x="2130425" y="54467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3 queue</a:t>
            </a:r>
          </a:p>
        </p:txBody>
      </p:sp>
      <p:sp>
        <p:nvSpPr>
          <p:cNvPr id="55" name="TextBox 66"/>
          <p:cNvSpPr txBox="1">
            <a:spLocks noChangeArrowheads="1"/>
          </p:cNvSpPr>
          <p:nvPr/>
        </p:nvSpPr>
        <p:spPr bwMode="auto">
          <a:xfrm>
            <a:off x="3959225" y="5808663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event n wait</a:t>
            </a:r>
          </a:p>
        </p:txBody>
      </p:sp>
      <p:sp>
        <p:nvSpPr>
          <p:cNvPr id="39969" name="TextBox 67"/>
          <p:cNvSpPr txBox="1">
            <a:spLocks noChangeArrowheads="1"/>
          </p:cNvSpPr>
          <p:nvPr/>
        </p:nvSpPr>
        <p:spPr bwMode="auto">
          <a:xfrm>
            <a:off x="2133600" y="51625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…</a:t>
            </a:r>
          </a:p>
        </p:txBody>
      </p:sp>
      <p:sp>
        <p:nvSpPr>
          <p:cNvPr id="39970" name="Rectangle 56"/>
          <p:cNvSpPr>
            <a:spLocks noChangeArrowheads="1"/>
          </p:cNvSpPr>
          <p:nvPr/>
        </p:nvSpPr>
        <p:spPr bwMode="auto">
          <a:xfrm>
            <a:off x="6477000" y="3886200"/>
            <a:ext cx="2286000" cy="1600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What do we gain with multiple queues?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3" grpId="0"/>
      <p:bldP spid="44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fork?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does concurrency gain us?</a:t>
            </a:r>
          </a:p>
          <a:p>
            <a:pPr lvl="1"/>
            <a:r>
              <a:rPr lang="en-US" dirty="0"/>
              <a:t>The appearance that multiple actions are occurring at the same time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52800"/>
            <a:ext cx="2109788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Process Queue Model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  <p:sp>
        <p:nvSpPr>
          <p:cNvPr id="40964" name="TextBox 33"/>
          <p:cNvSpPr txBox="1">
            <a:spLocks noChangeArrowheads="1"/>
          </p:cNvSpPr>
          <p:nvPr/>
        </p:nvSpPr>
        <p:spPr bwMode="auto">
          <a:xfrm>
            <a:off x="990600" y="21336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enter</a:t>
            </a:r>
          </a:p>
        </p:txBody>
      </p:sp>
      <p:cxnSp>
        <p:nvCxnSpPr>
          <p:cNvPr id="40965" name="Straight Arrow Connector 11"/>
          <p:cNvCxnSpPr>
            <a:cxnSpLocks noChangeShapeType="1"/>
          </p:cNvCxnSpPr>
          <p:nvPr/>
        </p:nvCxnSpPr>
        <p:spPr bwMode="auto">
          <a:xfrm>
            <a:off x="9906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TextBox 35"/>
          <p:cNvSpPr txBox="1">
            <a:spLocks noChangeArrowheads="1"/>
          </p:cNvSpPr>
          <p:nvPr/>
        </p:nvSpPr>
        <p:spPr bwMode="auto">
          <a:xfrm>
            <a:off x="7924800" y="213360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exit</a:t>
            </a:r>
          </a:p>
        </p:txBody>
      </p:sp>
      <p:sp>
        <p:nvSpPr>
          <p:cNvPr id="40967" name="Rectangle 36"/>
          <p:cNvSpPr>
            <a:spLocks noChangeArrowheads="1"/>
          </p:cNvSpPr>
          <p:nvPr/>
        </p:nvSpPr>
        <p:spPr bwMode="auto">
          <a:xfrm>
            <a:off x="2438400" y="2324100"/>
            <a:ext cx="1371600" cy="4572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cxnSp>
        <p:nvCxnSpPr>
          <p:cNvPr id="40968" name="Straight Connector 40"/>
          <p:cNvCxnSpPr>
            <a:cxnSpLocks noChangeShapeType="1"/>
          </p:cNvCxnSpPr>
          <p:nvPr/>
        </p:nvCxnSpPr>
        <p:spPr bwMode="auto">
          <a:xfrm rot="5400000">
            <a:off x="3352007" y="2551906"/>
            <a:ext cx="45878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Connector 42"/>
          <p:cNvCxnSpPr>
            <a:cxnSpLocks noChangeShapeType="1"/>
          </p:cNvCxnSpPr>
          <p:nvPr/>
        </p:nvCxnSpPr>
        <p:spPr bwMode="auto">
          <a:xfrm rot="5400000">
            <a:off x="31242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Connector 43"/>
          <p:cNvCxnSpPr>
            <a:cxnSpLocks noChangeShapeType="1"/>
          </p:cNvCxnSpPr>
          <p:nvPr/>
        </p:nvCxnSpPr>
        <p:spPr bwMode="auto">
          <a:xfrm rot="5400000">
            <a:off x="28956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Straight Connector 44"/>
          <p:cNvCxnSpPr>
            <a:cxnSpLocks noChangeShapeType="1"/>
          </p:cNvCxnSpPr>
          <p:nvPr/>
        </p:nvCxnSpPr>
        <p:spPr bwMode="auto">
          <a:xfrm rot="5400000">
            <a:off x="26670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Connector 45"/>
          <p:cNvCxnSpPr>
            <a:cxnSpLocks noChangeShapeType="1"/>
          </p:cNvCxnSpPr>
          <p:nvPr/>
        </p:nvCxnSpPr>
        <p:spPr bwMode="auto">
          <a:xfrm rot="5400000">
            <a:off x="2438400" y="2552700"/>
            <a:ext cx="4587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Connector 46"/>
          <p:cNvCxnSpPr>
            <a:cxnSpLocks noChangeShapeType="1"/>
          </p:cNvCxnSpPr>
          <p:nvPr/>
        </p:nvCxnSpPr>
        <p:spPr bwMode="auto">
          <a:xfrm rot="5400000">
            <a:off x="2209800" y="2552700"/>
            <a:ext cx="458788" cy="1588"/>
          </a:xfrm>
          <a:prstGeom prst="line">
            <a:avLst/>
          </a:prstGeom>
          <a:noFill/>
          <a:ln w="1905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4" name="Cube 48"/>
          <p:cNvSpPr>
            <a:spLocks noChangeArrowheads="1"/>
          </p:cNvSpPr>
          <p:nvPr/>
        </p:nvSpPr>
        <p:spPr bwMode="auto">
          <a:xfrm>
            <a:off x="5486400" y="2171700"/>
            <a:ext cx="1676400" cy="685800"/>
          </a:xfrm>
          <a:prstGeom prst="cube">
            <a:avLst>
              <a:gd name="adj" fmla="val 25000"/>
            </a:avLst>
          </a:pr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800"/>
              <a:t>processor</a:t>
            </a:r>
          </a:p>
        </p:txBody>
      </p:sp>
      <p:cxnSp>
        <p:nvCxnSpPr>
          <p:cNvPr id="40975" name="Straight Arrow Connector 11"/>
          <p:cNvCxnSpPr>
            <a:cxnSpLocks noChangeShapeType="1"/>
          </p:cNvCxnSpPr>
          <p:nvPr/>
        </p:nvCxnSpPr>
        <p:spPr bwMode="auto">
          <a:xfrm>
            <a:off x="3810000" y="2552700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Straight Arrow Connector 11"/>
          <p:cNvCxnSpPr>
            <a:cxnSpLocks noChangeShapeType="1"/>
          </p:cNvCxnSpPr>
          <p:nvPr/>
        </p:nvCxnSpPr>
        <p:spPr bwMode="auto">
          <a:xfrm>
            <a:off x="7162800" y="2552700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Straight Arrow Connector 64"/>
          <p:cNvCxnSpPr>
            <a:cxnSpLocks noChangeShapeType="1"/>
            <a:stCxn id="40974" idx="3"/>
            <a:endCxn id="40964" idx="2"/>
          </p:cNvCxnSpPr>
          <p:nvPr/>
        </p:nvCxnSpPr>
        <p:spPr bwMode="auto">
          <a:xfrm rot="5400000" flipH="1">
            <a:off x="3644900" y="263525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66"/>
          <p:cNvSpPr txBox="1">
            <a:spLocks noChangeArrowheads="1"/>
          </p:cNvSpPr>
          <p:nvPr/>
        </p:nvSpPr>
        <p:spPr bwMode="auto">
          <a:xfrm>
            <a:off x="3962400" y="21145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dispatch</a:t>
            </a:r>
          </a:p>
        </p:txBody>
      </p:sp>
      <p:sp>
        <p:nvSpPr>
          <p:cNvPr id="40979" name="TextBox 67"/>
          <p:cNvSpPr txBox="1">
            <a:spLocks noChangeArrowheads="1"/>
          </p:cNvSpPr>
          <p:nvPr/>
        </p:nvSpPr>
        <p:spPr bwMode="auto">
          <a:xfrm>
            <a:off x="2362200" y="19050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ready queue</a:t>
            </a:r>
          </a:p>
        </p:txBody>
      </p:sp>
      <p:grpSp>
        <p:nvGrpSpPr>
          <p:cNvPr id="40980" name="Group 29"/>
          <p:cNvGrpSpPr>
            <a:grpSpLocks/>
          </p:cNvGrpSpPr>
          <p:nvPr/>
        </p:nvGrpSpPr>
        <p:grpSpPr bwMode="auto">
          <a:xfrm flipH="1">
            <a:off x="2438400" y="3848100"/>
            <a:ext cx="1371600" cy="458788"/>
            <a:chOff x="2438400" y="3848100"/>
            <a:chExt cx="1371600" cy="458788"/>
          </a:xfrm>
        </p:grpSpPr>
        <p:sp>
          <p:nvSpPr>
            <p:cNvPr id="41009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41010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1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3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4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5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81" name="TextBox 67"/>
          <p:cNvSpPr txBox="1">
            <a:spLocks noChangeArrowheads="1"/>
          </p:cNvSpPr>
          <p:nvPr/>
        </p:nvSpPr>
        <p:spPr bwMode="auto">
          <a:xfrm>
            <a:off x="2133600" y="34290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1 queue</a:t>
            </a:r>
          </a:p>
        </p:txBody>
      </p:sp>
      <p:cxnSp>
        <p:nvCxnSpPr>
          <p:cNvPr id="40982" name="Straight Arrow Connector 64"/>
          <p:cNvCxnSpPr>
            <a:cxnSpLocks noChangeShapeType="1"/>
          </p:cNvCxnSpPr>
          <p:nvPr/>
        </p:nvCxnSpPr>
        <p:spPr bwMode="auto">
          <a:xfrm rot="10800000" flipV="1">
            <a:off x="1371600" y="2895600"/>
            <a:ext cx="4572000" cy="304800"/>
          </a:xfrm>
          <a:prstGeom prst="bentConnector3">
            <a:avLst>
              <a:gd name="adj1" fmla="val 116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3" name="TextBox 66"/>
          <p:cNvSpPr txBox="1">
            <a:spLocks noChangeArrowheads="1"/>
          </p:cNvSpPr>
          <p:nvPr/>
        </p:nvSpPr>
        <p:spPr bwMode="auto">
          <a:xfrm>
            <a:off x="3962400" y="28194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timeout</a:t>
            </a:r>
          </a:p>
        </p:txBody>
      </p:sp>
      <p:sp>
        <p:nvSpPr>
          <p:cNvPr id="40984" name="TextBox 66"/>
          <p:cNvSpPr txBox="1">
            <a:spLocks noChangeArrowheads="1"/>
          </p:cNvSpPr>
          <p:nvPr/>
        </p:nvSpPr>
        <p:spPr bwMode="auto">
          <a:xfrm>
            <a:off x="3962400" y="379095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1 wait</a:t>
            </a:r>
          </a:p>
        </p:txBody>
      </p:sp>
      <p:cxnSp>
        <p:nvCxnSpPr>
          <p:cNvPr id="40985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1138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86" name="Group 29"/>
          <p:cNvGrpSpPr>
            <a:grpSpLocks/>
          </p:cNvGrpSpPr>
          <p:nvPr/>
        </p:nvGrpSpPr>
        <p:grpSpPr bwMode="auto">
          <a:xfrm flipH="1">
            <a:off x="2435225" y="4722813"/>
            <a:ext cx="1371600" cy="458787"/>
            <a:chOff x="2438400" y="3848100"/>
            <a:chExt cx="1371600" cy="458788"/>
          </a:xfrm>
        </p:grpSpPr>
        <p:sp>
          <p:nvSpPr>
            <p:cNvPr id="41002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41003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4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5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6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7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8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87" name="TextBox 67"/>
          <p:cNvSpPr txBox="1">
            <a:spLocks noChangeArrowheads="1"/>
          </p:cNvSpPr>
          <p:nvPr/>
        </p:nvSpPr>
        <p:spPr bwMode="auto">
          <a:xfrm>
            <a:off x="2130425" y="43037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2 queue</a:t>
            </a:r>
          </a:p>
        </p:txBody>
      </p:sp>
      <p:sp>
        <p:nvSpPr>
          <p:cNvPr id="40988" name="TextBox 66"/>
          <p:cNvSpPr txBox="1">
            <a:spLocks noChangeArrowheads="1"/>
          </p:cNvSpPr>
          <p:nvPr/>
        </p:nvSpPr>
        <p:spPr bwMode="auto">
          <a:xfrm>
            <a:off x="3959225" y="4665663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2 wait</a:t>
            </a:r>
          </a:p>
        </p:txBody>
      </p:sp>
      <p:cxnSp>
        <p:nvCxnSpPr>
          <p:cNvPr id="40989" name="Straight Arrow Connector 64"/>
          <p:cNvCxnSpPr>
            <a:cxnSpLocks noChangeShapeType="1"/>
          </p:cNvCxnSpPr>
          <p:nvPr/>
        </p:nvCxnSpPr>
        <p:spPr bwMode="auto">
          <a:xfrm rot="5400000" flipH="1">
            <a:off x="3641725" y="2281238"/>
            <a:ext cx="323850" cy="4864100"/>
          </a:xfrm>
          <a:prstGeom prst="bentConnector3">
            <a:avLst>
              <a:gd name="adj1" fmla="val -39513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90" name="Group 29"/>
          <p:cNvGrpSpPr>
            <a:grpSpLocks/>
          </p:cNvGrpSpPr>
          <p:nvPr/>
        </p:nvGrpSpPr>
        <p:grpSpPr bwMode="auto">
          <a:xfrm flipH="1">
            <a:off x="2435225" y="5865813"/>
            <a:ext cx="1371600" cy="458787"/>
            <a:chOff x="2438400" y="3848100"/>
            <a:chExt cx="1371600" cy="458788"/>
          </a:xfrm>
        </p:grpSpPr>
        <p:sp>
          <p:nvSpPr>
            <p:cNvPr id="40995" name="Rectangle 36"/>
            <p:cNvSpPr>
              <a:spLocks noChangeArrowheads="1"/>
            </p:cNvSpPr>
            <p:nvPr/>
          </p:nvSpPr>
          <p:spPr bwMode="auto">
            <a:xfrm>
              <a:off x="2438400" y="3848100"/>
              <a:ext cx="1371600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1800"/>
            </a:p>
          </p:txBody>
        </p:sp>
        <p:cxnSp>
          <p:nvCxnSpPr>
            <p:cNvPr id="40996" name="Straight Connector 40"/>
            <p:cNvCxnSpPr>
              <a:cxnSpLocks noChangeShapeType="1"/>
            </p:cNvCxnSpPr>
            <p:nvPr/>
          </p:nvCxnSpPr>
          <p:spPr bwMode="auto">
            <a:xfrm rot="5400000">
              <a:off x="3352007" y="4075906"/>
              <a:ext cx="458788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31242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8" name="Straight Connector 43"/>
            <p:cNvCxnSpPr>
              <a:cxnSpLocks noChangeShapeType="1"/>
            </p:cNvCxnSpPr>
            <p:nvPr/>
          </p:nvCxnSpPr>
          <p:spPr bwMode="auto">
            <a:xfrm rot="5400000">
              <a:off x="28956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9" name="Straight Connector 44"/>
            <p:cNvCxnSpPr>
              <a:cxnSpLocks noChangeShapeType="1"/>
            </p:cNvCxnSpPr>
            <p:nvPr/>
          </p:nvCxnSpPr>
          <p:spPr bwMode="auto">
            <a:xfrm rot="5400000">
              <a:off x="26670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0" name="Straight Connector 45"/>
            <p:cNvCxnSpPr>
              <a:cxnSpLocks noChangeShapeType="1"/>
            </p:cNvCxnSpPr>
            <p:nvPr/>
          </p:nvCxnSpPr>
          <p:spPr bwMode="auto">
            <a:xfrm rot="5400000">
              <a:off x="2438400" y="4076700"/>
              <a:ext cx="4587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1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209800" y="4076700"/>
              <a:ext cx="458788" cy="158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91" name="TextBox 67"/>
          <p:cNvSpPr txBox="1">
            <a:spLocks noChangeArrowheads="1"/>
          </p:cNvSpPr>
          <p:nvPr/>
        </p:nvSpPr>
        <p:spPr bwMode="auto">
          <a:xfrm>
            <a:off x="2130425" y="54467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3 queue</a:t>
            </a:r>
          </a:p>
        </p:txBody>
      </p:sp>
      <p:sp>
        <p:nvSpPr>
          <p:cNvPr id="40992" name="TextBox 66"/>
          <p:cNvSpPr txBox="1">
            <a:spLocks noChangeArrowheads="1"/>
          </p:cNvSpPr>
          <p:nvPr/>
        </p:nvSpPr>
        <p:spPr bwMode="auto">
          <a:xfrm>
            <a:off x="3959225" y="5808663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priority n wait</a:t>
            </a:r>
          </a:p>
        </p:txBody>
      </p:sp>
      <p:sp>
        <p:nvSpPr>
          <p:cNvPr id="40993" name="TextBox 67"/>
          <p:cNvSpPr txBox="1">
            <a:spLocks noChangeArrowheads="1"/>
          </p:cNvSpPr>
          <p:nvPr/>
        </p:nvSpPr>
        <p:spPr bwMode="auto">
          <a:xfrm>
            <a:off x="2133600" y="51625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/>
              <a:t>…</a:t>
            </a:r>
          </a:p>
        </p:txBody>
      </p:sp>
      <p:sp>
        <p:nvSpPr>
          <p:cNvPr id="40994" name="Rectangle 56"/>
          <p:cNvSpPr>
            <a:spLocks noChangeArrowheads="1"/>
          </p:cNvSpPr>
          <p:nvPr/>
        </p:nvSpPr>
        <p:spPr bwMode="auto">
          <a:xfrm>
            <a:off x="6477000" y="3886200"/>
            <a:ext cx="2286000" cy="1600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What do we gain with multiple queues?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Take-away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would happen if user processes were allowed to disable interrupts?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In a single CPU system what is the maximum number of processes that can be in the running state?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Next: Threads and Thread Magic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257800" y="6477000"/>
            <a:ext cx="38862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/>
              <a:t>Copyright ©: University of Illinois CS 241 Staff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8751" y="1295400"/>
            <a:ext cx="5540249" cy="480131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r>
              <a:rPr lang="en-US" sz="1800" b="1" dirty="0" smtClean="0">
                <a:latin typeface="Courier New" pitchFamily="49" charset="0"/>
              </a:rPr>
              <a:t>#include &lt;sys/</a:t>
            </a:r>
            <a:r>
              <a:rPr lang="en-US" sz="1800" b="1" dirty="0" err="1" smtClean="0">
                <a:latin typeface="Courier New" pitchFamily="49" charset="0"/>
              </a:rPr>
              <a:t>types.h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unistd.h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 </a:t>
            </a:r>
          </a:p>
          <a:p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pid_t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pid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if(</a:t>
            </a:r>
            <a:r>
              <a:rPr lang="en-US" sz="1800" b="1" dirty="0" err="1" smtClean="0">
                <a:latin typeface="Courier New" pitchFamily="49" charset="0"/>
              </a:rPr>
              <a:t>pid</a:t>
            </a:r>
            <a:r>
              <a:rPr lang="en-US" sz="1800" b="1" dirty="0" smtClean="0">
                <a:latin typeface="Courier New" pitchFamily="49" charset="0"/>
              </a:rPr>
              <a:t> = fork()) {	/* parent */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r>
              <a:rPr lang="en-US" sz="1800" b="1" dirty="0" smtClean="0">
                <a:latin typeface="Courier New" pitchFamily="49" charset="0"/>
              </a:rPr>
              <a:t>    else { 			/* child */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return 0;</a:t>
            </a:r>
          </a:p>
          <a:p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fork good for?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2667000" y="4648200"/>
            <a:ext cx="3810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b="1" dirty="0" err="1">
                <a:solidFill>
                  <a:srgbClr val="FF6600"/>
                </a:solidFill>
                <a:latin typeface="Courier New" charset="0"/>
                <a:cs typeface="Courier New" charset="0"/>
              </a:rPr>
              <a:t>childProcedures</a:t>
            </a:r>
            <a:r>
              <a:rPr lang="en-US" sz="1800" b="1" dirty="0">
                <a:solidFill>
                  <a:srgbClr val="FF6600"/>
                </a:solidFill>
                <a:latin typeface="Courier New" charset="0"/>
                <a:cs typeface="Courier New" charset="0"/>
              </a:rPr>
              <a:t>();</a:t>
            </a:r>
          </a:p>
        </p:txBody>
      </p:sp>
      <p:sp>
        <p:nvSpPr>
          <p:cNvPr id="6150" name="Rounded Rectangle 5"/>
          <p:cNvSpPr>
            <a:spLocks noChangeArrowheads="1"/>
          </p:cNvSpPr>
          <p:nvPr/>
        </p:nvSpPr>
        <p:spPr bwMode="auto">
          <a:xfrm>
            <a:off x="2689351" y="3886200"/>
            <a:ext cx="3810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b="1" dirty="0" err="1">
                <a:solidFill>
                  <a:srgbClr val="FF6600"/>
                </a:solidFill>
                <a:latin typeface="Courier New" charset="0"/>
                <a:cs typeface="Courier New" charset="0"/>
              </a:rPr>
              <a:t>parentProcedures</a:t>
            </a:r>
            <a:r>
              <a:rPr lang="en-US" sz="1800" b="1" dirty="0">
                <a:solidFill>
                  <a:srgbClr val="FF6600"/>
                </a:solidFill>
                <a:latin typeface="Courier New" charset="0"/>
                <a:cs typeface="Courier New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8751" y="1295400"/>
            <a:ext cx="5540249" cy="5355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r>
              <a:rPr lang="en-US" sz="1800" b="1" dirty="0" smtClean="0">
                <a:latin typeface="Courier New" pitchFamily="49" charset="0"/>
              </a:rPr>
              <a:t>#include &lt;sys/</a:t>
            </a:r>
            <a:r>
              <a:rPr lang="en-US" sz="1800" b="1" dirty="0" err="1" smtClean="0">
                <a:latin typeface="Courier New" pitchFamily="49" charset="0"/>
              </a:rPr>
              <a:t>types.h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r>
              <a:rPr lang="en-US" sz="1800" b="1" dirty="0" smtClean="0">
                <a:latin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</a:rPr>
              <a:t>unistd.h</a:t>
            </a:r>
            <a:r>
              <a:rPr lang="en-US" sz="1800" b="1" dirty="0" smtClean="0">
                <a:latin typeface="Courier New" pitchFamily="49" charset="0"/>
              </a:rPr>
              <a:t>&gt;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 </a:t>
            </a:r>
          </a:p>
          <a:p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pid_t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pid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while (1) {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    if(</a:t>
            </a:r>
            <a:r>
              <a:rPr lang="en-US" sz="1800" b="1" dirty="0" err="1" smtClean="0">
                <a:latin typeface="Courier New" pitchFamily="49" charset="0"/>
              </a:rPr>
              <a:t>pid</a:t>
            </a:r>
            <a:r>
              <a:rPr lang="en-US" sz="1800" b="1" dirty="0" smtClean="0">
                <a:latin typeface="Courier New" pitchFamily="49" charset="0"/>
              </a:rPr>
              <a:t> = fork()) {	/* parent */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    }</a:t>
            </a:r>
          </a:p>
          <a:p>
            <a:r>
              <a:rPr lang="en-US" sz="1800" b="1" dirty="0" smtClean="0">
                <a:latin typeface="Courier New" pitchFamily="49" charset="0"/>
              </a:rPr>
              <a:t>        else { 		/* child */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     }</a:t>
            </a:r>
          </a:p>
          <a:p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r>
              <a:rPr lang="en-US" sz="1800" b="1" dirty="0" smtClean="0">
                <a:latin typeface="Courier New" pitchFamily="49" charset="0"/>
              </a:rPr>
              <a:t>    return 0;</a:t>
            </a:r>
          </a:p>
          <a:p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fork good for?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3276600" y="5257800"/>
            <a:ext cx="3810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b="1" dirty="0" err="1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handleNewClient</a:t>
            </a:r>
            <a:r>
              <a:rPr lang="en-US" sz="1800" b="1" dirty="0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FF6600"/>
                </a:solidFill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6150" name="Rounded Rectangle 5"/>
          <p:cNvSpPr>
            <a:spLocks noChangeArrowheads="1"/>
          </p:cNvSpPr>
          <p:nvPr/>
        </p:nvSpPr>
        <p:spPr bwMode="auto">
          <a:xfrm>
            <a:off x="3276600" y="4419600"/>
            <a:ext cx="3810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b="1" dirty="0" err="1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resetServer</a:t>
            </a:r>
            <a:r>
              <a:rPr lang="en-US" sz="1800" b="1" dirty="0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FF6600"/>
                </a:solidFill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895600" y="3810000"/>
            <a:ext cx="3810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b="1" dirty="0" err="1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waitForClients</a:t>
            </a:r>
            <a:r>
              <a:rPr lang="en-US" sz="1800" b="1" dirty="0" smtClean="0">
                <a:solidFill>
                  <a:srgbClr val="FF66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FF6600"/>
                </a:solidFill>
                <a:latin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3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Concurrency?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application structure</a:t>
            </a:r>
            <a:endParaRPr lang="en-US" dirty="0"/>
          </a:p>
          <a:p>
            <a:pPr lvl="1"/>
            <a:r>
              <a:rPr lang="en-US" dirty="0"/>
              <a:t>The world is not sequential! </a:t>
            </a:r>
          </a:p>
          <a:p>
            <a:pPr lvl="1"/>
            <a:r>
              <a:rPr lang="en-US" dirty="0"/>
              <a:t>Easier to program multiple independent and concurrent activities</a:t>
            </a:r>
          </a:p>
          <a:p>
            <a:r>
              <a:rPr lang="en-US" dirty="0"/>
              <a:t>Better resource utilization</a:t>
            </a:r>
          </a:p>
          <a:p>
            <a:pPr lvl="1"/>
            <a:r>
              <a:rPr lang="en-US" dirty="0"/>
              <a:t>Resources unused by one application can be used by the others</a:t>
            </a:r>
          </a:p>
          <a:p>
            <a:r>
              <a:rPr lang="en-US" dirty="0"/>
              <a:t>Better average response time</a:t>
            </a:r>
          </a:p>
          <a:p>
            <a:pPr lvl="1"/>
            <a:r>
              <a:rPr lang="en-US" dirty="0"/>
              <a:t>No need to wait for other applications to complete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Concurrency 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09600" y="2243138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Keyboard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09600" y="264795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>
                <a:latin typeface="Gill Sans MT"/>
                <a:cs typeface="Gill Sans MT"/>
              </a:rPr>
              <a:t>CPU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09600" y="3043238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>
                <a:latin typeface="Gill Sans MT"/>
                <a:cs typeface="Gill Sans MT"/>
              </a:rPr>
              <a:t>Disk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3622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2004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40386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44958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53340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61722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914400" y="379095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7985125" y="3881438"/>
            <a:ext cx="822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66294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83058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74676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>
            <a:off x="66294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21"/>
          <p:cNvSpPr>
            <a:spLocks noChangeShapeType="1"/>
          </p:cNvSpPr>
          <p:nvPr/>
        </p:nvSpPr>
        <p:spPr bwMode="auto">
          <a:xfrm>
            <a:off x="44958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>
            <a:off x="87630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3622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7338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5626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194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6482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1054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2766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1910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0198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477000" y="37909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09600" y="4741863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Keyboard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09600" y="514350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>
                <a:latin typeface="Gill Sans MT"/>
                <a:cs typeface="Gill Sans MT"/>
              </a:rPr>
              <a:t>CPU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09600" y="554355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 smtClean="0">
                <a:latin typeface="Gill Sans MT"/>
                <a:cs typeface="Gill Sans MT"/>
              </a:rPr>
              <a:t>Disk</a:t>
            </a:r>
            <a:endParaRPr lang="en-US" sz="2000" dirty="0">
              <a:latin typeface="Gill Sans MT"/>
              <a:cs typeface="Gill Sans MT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122488" y="1611313"/>
            <a:ext cx="1535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Wait for input</a:t>
            </a:r>
          </a:p>
        </p:txBody>
      </p:sp>
      <p:sp>
        <p:nvSpPr>
          <p:cNvPr id="37" name="Down Arrow 36"/>
          <p:cNvSpPr>
            <a:spLocks noChangeArrowheads="1"/>
          </p:cNvSpPr>
          <p:nvPr/>
        </p:nvSpPr>
        <p:spPr bwMode="auto">
          <a:xfrm>
            <a:off x="2743200" y="1981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2" name="Down Arrow 41"/>
          <p:cNvSpPr>
            <a:spLocks noChangeArrowheads="1"/>
          </p:cNvSpPr>
          <p:nvPr/>
        </p:nvSpPr>
        <p:spPr bwMode="auto">
          <a:xfrm>
            <a:off x="3581400" y="1981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3" name="Down Arrow 42"/>
          <p:cNvSpPr>
            <a:spLocks noChangeArrowheads="1"/>
          </p:cNvSpPr>
          <p:nvPr/>
        </p:nvSpPr>
        <p:spPr bwMode="auto">
          <a:xfrm>
            <a:off x="4876800" y="2362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4" name="Down Arrow 43"/>
          <p:cNvSpPr>
            <a:spLocks noChangeArrowheads="1"/>
          </p:cNvSpPr>
          <p:nvPr/>
        </p:nvSpPr>
        <p:spPr bwMode="auto">
          <a:xfrm>
            <a:off x="5715000" y="2362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5" name="Down Arrow 44"/>
          <p:cNvSpPr>
            <a:spLocks noChangeArrowheads="1"/>
          </p:cNvSpPr>
          <p:nvPr/>
        </p:nvSpPr>
        <p:spPr bwMode="auto">
          <a:xfrm>
            <a:off x="7010400" y="2743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6" name="Down Arrow 45"/>
          <p:cNvSpPr>
            <a:spLocks noChangeArrowheads="1"/>
          </p:cNvSpPr>
          <p:nvPr/>
        </p:nvSpPr>
        <p:spPr bwMode="auto">
          <a:xfrm>
            <a:off x="7848600" y="2743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133600" y="4125913"/>
            <a:ext cx="1535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Wait for input</a:t>
            </a:r>
          </a:p>
        </p:txBody>
      </p:sp>
      <p:sp>
        <p:nvSpPr>
          <p:cNvPr id="48" name="Down Arrow 47"/>
          <p:cNvSpPr>
            <a:spLocks noChangeArrowheads="1"/>
          </p:cNvSpPr>
          <p:nvPr/>
        </p:nvSpPr>
        <p:spPr bwMode="auto">
          <a:xfrm>
            <a:off x="2754313" y="4495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808288" y="2895600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Input</a:t>
            </a:r>
          </a:p>
        </p:txBody>
      </p:sp>
      <p:sp>
        <p:nvSpPr>
          <p:cNvPr id="50" name="Down Arrow 49"/>
          <p:cNvSpPr>
            <a:spLocks noChangeArrowheads="1"/>
          </p:cNvSpPr>
          <p:nvPr/>
        </p:nvSpPr>
        <p:spPr bwMode="auto">
          <a:xfrm flipV="1">
            <a:off x="3048000" y="2667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1" name="Down Arrow 50"/>
          <p:cNvSpPr>
            <a:spLocks noChangeArrowheads="1"/>
          </p:cNvSpPr>
          <p:nvPr/>
        </p:nvSpPr>
        <p:spPr bwMode="auto">
          <a:xfrm flipV="1">
            <a:off x="3886200" y="2667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2" name="Down Arrow 51"/>
          <p:cNvSpPr>
            <a:spLocks noChangeArrowheads="1"/>
          </p:cNvSpPr>
          <p:nvPr/>
        </p:nvSpPr>
        <p:spPr bwMode="auto">
          <a:xfrm flipV="1">
            <a:off x="5181600" y="3048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3" name="Down Arrow 52"/>
          <p:cNvSpPr>
            <a:spLocks noChangeArrowheads="1"/>
          </p:cNvSpPr>
          <p:nvPr/>
        </p:nvSpPr>
        <p:spPr bwMode="auto">
          <a:xfrm flipV="1">
            <a:off x="6019800" y="3048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4" name="Down Arrow 53"/>
          <p:cNvSpPr>
            <a:spLocks noChangeArrowheads="1"/>
          </p:cNvSpPr>
          <p:nvPr/>
        </p:nvSpPr>
        <p:spPr bwMode="auto">
          <a:xfrm flipV="1">
            <a:off x="7315200" y="3429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5" name="Down Arrow 54"/>
          <p:cNvSpPr>
            <a:spLocks noChangeArrowheads="1"/>
          </p:cNvSpPr>
          <p:nvPr/>
        </p:nvSpPr>
        <p:spPr bwMode="auto">
          <a:xfrm flipV="1">
            <a:off x="8153400" y="3429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6" name="Down Arrow 55"/>
          <p:cNvSpPr>
            <a:spLocks noChangeArrowheads="1"/>
          </p:cNvSpPr>
          <p:nvPr/>
        </p:nvSpPr>
        <p:spPr bwMode="auto">
          <a:xfrm>
            <a:off x="3200400" y="4876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57" name="Down Arrow 56"/>
          <p:cNvSpPr>
            <a:spLocks noChangeArrowheads="1"/>
          </p:cNvSpPr>
          <p:nvPr/>
        </p:nvSpPr>
        <p:spPr bwMode="auto">
          <a:xfrm>
            <a:off x="3657600" y="5257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9268" name="TextBox 57"/>
          <p:cNvSpPr txBox="1">
            <a:spLocks noChangeArrowheads="1"/>
          </p:cNvSpPr>
          <p:nvPr/>
        </p:nvSpPr>
        <p:spPr bwMode="auto">
          <a:xfrm rot="16200000">
            <a:off x="-646259" y="2706658"/>
            <a:ext cx="1967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No Concurrency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 rot="16200000">
            <a:off x="-742439" y="5122833"/>
            <a:ext cx="2159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With Concurrency</a:t>
            </a:r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60198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55626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nimBg="1"/>
      <p:bldP spid="6156" grpId="0" animBg="1"/>
      <p:bldP spid="6160" grpId="0" animBg="1"/>
      <p:bldP spid="6161" grpId="0" animBg="1"/>
      <p:bldP spid="35" grpId="0" animBg="1"/>
      <p:bldP spid="39" grpId="0" animBg="1"/>
      <p:bldP spid="40" grpId="0" animBg="1"/>
      <p:bldP spid="41" grpId="0" animBg="1"/>
      <p:bldP spid="36" grpId="0"/>
      <p:bldP spid="43" grpId="0" animBg="1"/>
      <p:bldP spid="44" grpId="0" animBg="1"/>
      <p:bldP spid="45" grpId="0" animBg="1"/>
      <p:bldP spid="46" grpId="0" animBg="1"/>
      <p:bldP spid="47" grpId="0"/>
      <p:bldP spid="49" grpId="0"/>
      <p:bldP spid="56" grpId="0" animBg="1"/>
      <p:bldP spid="57" grpId="0" animBg="1"/>
      <p:bldP spid="59" grpId="0"/>
      <p:bldP spid="58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Concurrency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09600" y="2243138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09600" y="264795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2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609600" y="3043238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3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3622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2004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038600" y="22669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44958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53340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172200" y="26479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914400" y="379095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7985125" y="3881438"/>
            <a:ext cx="822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Time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66294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83058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7467600" y="30289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6294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44958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>
            <a:off x="8763000" y="19621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7"/>
          <p:cNvSpPr>
            <a:spLocks noChangeArrowheads="1"/>
          </p:cNvSpPr>
          <p:nvPr/>
        </p:nvSpPr>
        <p:spPr bwMode="auto">
          <a:xfrm>
            <a:off x="23622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8"/>
          <p:cNvSpPr>
            <a:spLocks noChangeArrowheads="1"/>
          </p:cNvSpPr>
          <p:nvPr/>
        </p:nvSpPr>
        <p:spPr bwMode="auto">
          <a:xfrm>
            <a:off x="37338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5562600" y="4781550"/>
            <a:ext cx="4572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28194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31"/>
          <p:cNvSpPr>
            <a:spLocks noChangeArrowheads="1"/>
          </p:cNvSpPr>
          <p:nvPr/>
        </p:nvSpPr>
        <p:spPr bwMode="auto">
          <a:xfrm>
            <a:off x="46482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5105400" y="5162550"/>
            <a:ext cx="4572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32766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34"/>
          <p:cNvSpPr>
            <a:spLocks noChangeArrowheads="1"/>
          </p:cNvSpPr>
          <p:nvPr/>
        </p:nvSpPr>
        <p:spPr bwMode="auto">
          <a:xfrm>
            <a:off x="41910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5"/>
          <p:cNvSpPr>
            <a:spLocks noChangeArrowheads="1"/>
          </p:cNvSpPr>
          <p:nvPr/>
        </p:nvSpPr>
        <p:spPr bwMode="auto">
          <a:xfrm>
            <a:off x="6019800" y="5543550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6"/>
          <p:cNvSpPr>
            <a:spLocks noChangeShapeType="1"/>
          </p:cNvSpPr>
          <p:nvPr/>
        </p:nvSpPr>
        <p:spPr bwMode="auto">
          <a:xfrm>
            <a:off x="6477000" y="37909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Text Box 5"/>
          <p:cNvSpPr txBox="1">
            <a:spLocks noChangeArrowheads="1"/>
          </p:cNvSpPr>
          <p:nvPr/>
        </p:nvSpPr>
        <p:spPr bwMode="auto">
          <a:xfrm>
            <a:off x="609600" y="4741863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1</a:t>
            </a:r>
          </a:p>
        </p:txBody>
      </p:sp>
      <p:sp>
        <p:nvSpPr>
          <p:cNvPr id="10272" name="Text Box 6"/>
          <p:cNvSpPr txBox="1">
            <a:spLocks noChangeArrowheads="1"/>
          </p:cNvSpPr>
          <p:nvPr/>
        </p:nvSpPr>
        <p:spPr bwMode="auto">
          <a:xfrm>
            <a:off x="609600" y="514350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2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609600" y="5543550"/>
            <a:ext cx="1524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>
                <a:latin typeface="Gill Sans MT"/>
                <a:cs typeface="Gill Sans MT"/>
              </a:rPr>
              <a:t>Client 3</a:t>
            </a:r>
          </a:p>
        </p:txBody>
      </p:sp>
      <p:sp>
        <p:nvSpPr>
          <p:cNvPr id="10274" name="TextBox 35"/>
          <p:cNvSpPr txBox="1">
            <a:spLocks noChangeArrowheads="1"/>
          </p:cNvSpPr>
          <p:nvPr/>
        </p:nvSpPr>
        <p:spPr bwMode="auto">
          <a:xfrm>
            <a:off x="2122488" y="1611313"/>
            <a:ext cx="1535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Wait for input</a:t>
            </a:r>
          </a:p>
        </p:txBody>
      </p:sp>
      <p:sp>
        <p:nvSpPr>
          <p:cNvPr id="10275" name="Down Arrow 36"/>
          <p:cNvSpPr>
            <a:spLocks noChangeArrowheads="1"/>
          </p:cNvSpPr>
          <p:nvPr/>
        </p:nvSpPr>
        <p:spPr bwMode="auto">
          <a:xfrm>
            <a:off x="2743200" y="1981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76" name="Down Arrow 41"/>
          <p:cNvSpPr>
            <a:spLocks noChangeArrowheads="1"/>
          </p:cNvSpPr>
          <p:nvPr/>
        </p:nvSpPr>
        <p:spPr bwMode="auto">
          <a:xfrm>
            <a:off x="3581400" y="1981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77" name="Down Arrow 42"/>
          <p:cNvSpPr>
            <a:spLocks noChangeArrowheads="1"/>
          </p:cNvSpPr>
          <p:nvPr/>
        </p:nvSpPr>
        <p:spPr bwMode="auto">
          <a:xfrm>
            <a:off x="4876800" y="2362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78" name="Down Arrow 43"/>
          <p:cNvSpPr>
            <a:spLocks noChangeArrowheads="1"/>
          </p:cNvSpPr>
          <p:nvPr/>
        </p:nvSpPr>
        <p:spPr bwMode="auto">
          <a:xfrm>
            <a:off x="5715000" y="2362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79" name="Down Arrow 44"/>
          <p:cNvSpPr>
            <a:spLocks noChangeArrowheads="1"/>
          </p:cNvSpPr>
          <p:nvPr/>
        </p:nvSpPr>
        <p:spPr bwMode="auto">
          <a:xfrm>
            <a:off x="7010400" y="2743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0" name="Down Arrow 45"/>
          <p:cNvSpPr>
            <a:spLocks noChangeArrowheads="1"/>
          </p:cNvSpPr>
          <p:nvPr/>
        </p:nvSpPr>
        <p:spPr bwMode="auto">
          <a:xfrm>
            <a:off x="7848600" y="27432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1" name="TextBox 46"/>
          <p:cNvSpPr txBox="1">
            <a:spLocks noChangeArrowheads="1"/>
          </p:cNvSpPr>
          <p:nvPr/>
        </p:nvSpPr>
        <p:spPr bwMode="auto">
          <a:xfrm>
            <a:off x="2133600" y="4125913"/>
            <a:ext cx="1535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Wait for input</a:t>
            </a:r>
          </a:p>
        </p:txBody>
      </p:sp>
      <p:sp>
        <p:nvSpPr>
          <p:cNvPr id="10282" name="Down Arrow 47"/>
          <p:cNvSpPr>
            <a:spLocks noChangeArrowheads="1"/>
          </p:cNvSpPr>
          <p:nvPr/>
        </p:nvSpPr>
        <p:spPr bwMode="auto">
          <a:xfrm>
            <a:off x="2754313" y="4495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3" name="TextBox 48"/>
          <p:cNvSpPr txBox="1">
            <a:spLocks noChangeArrowheads="1"/>
          </p:cNvSpPr>
          <p:nvPr/>
        </p:nvSpPr>
        <p:spPr bwMode="auto">
          <a:xfrm>
            <a:off x="2808288" y="2895600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>
                <a:latin typeface="Gill Sans MT"/>
                <a:cs typeface="Gill Sans MT"/>
              </a:rPr>
              <a:t>Input</a:t>
            </a:r>
          </a:p>
        </p:txBody>
      </p:sp>
      <p:sp>
        <p:nvSpPr>
          <p:cNvPr id="10284" name="Down Arrow 49"/>
          <p:cNvSpPr>
            <a:spLocks noChangeArrowheads="1"/>
          </p:cNvSpPr>
          <p:nvPr/>
        </p:nvSpPr>
        <p:spPr bwMode="auto">
          <a:xfrm flipV="1">
            <a:off x="3048000" y="2667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5" name="Down Arrow 50"/>
          <p:cNvSpPr>
            <a:spLocks noChangeArrowheads="1"/>
          </p:cNvSpPr>
          <p:nvPr/>
        </p:nvSpPr>
        <p:spPr bwMode="auto">
          <a:xfrm flipV="1">
            <a:off x="3886200" y="2667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6" name="Down Arrow 51"/>
          <p:cNvSpPr>
            <a:spLocks noChangeArrowheads="1"/>
          </p:cNvSpPr>
          <p:nvPr/>
        </p:nvSpPr>
        <p:spPr bwMode="auto">
          <a:xfrm flipV="1">
            <a:off x="5181600" y="3048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7" name="Down Arrow 52"/>
          <p:cNvSpPr>
            <a:spLocks noChangeArrowheads="1"/>
          </p:cNvSpPr>
          <p:nvPr/>
        </p:nvSpPr>
        <p:spPr bwMode="auto">
          <a:xfrm flipV="1">
            <a:off x="6019800" y="3048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8" name="Down Arrow 53"/>
          <p:cNvSpPr>
            <a:spLocks noChangeArrowheads="1"/>
          </p:cNvSpPr>
          <p:nvPr/>
        </p:nvSpPr>
        <p:spPr bwMode="auto">
          <a:xfrm flipV="1">
            <a:off x="7315200" y="3429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89" name="Down Arrow 54"/>
          <p:cNvSpPr>
            <a:spLocks noChangeArrowheads="1"/>
          </p:cNvSpPr>
          <p:nvPr/>
        </p:nvSpPr>
        <p:spPr bwMode="auto">
          <a:xfrm flipV="1">
            <a:off x="8153400" y="34290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90" name="Down Arrow 55"/>
          <p:cNvSpPr>
            <a:spLocks noChangeArrowheads="1"/>
          </p:cNvSpPr>
          <p:nvPr/>
        </p:nvSpPr>
        <p:spPr bwMode="auto">
          <a:xfrm>
            <a:off x="3200400" y="4876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91" name="Down Arrow 56"/>
          <p:cNvSpPr>
            <a:spLocks noChangeArrowheads="1"/>
          </p:cNvSpPr>
          <p:nvPr/>
        </p:nvSpPr>
        <p:spPr bwMode="auto">
          <a:xfrm>
            <a:off x="3657600" y="52578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1800"/>
          </a:p>
        </p:txBody>
      </p:sp>
      <p:sp>
        <p:nvSpPr>
          <p:cNvPr id="10292" name="TextBox 57"/>
          <p:cNvSpPr txBox="1">
            <a:spLocks noChangeArrowheads="1"/>
          </p:cNvSpPr>
          <p:nvPr/>
        </p:nvSpPr>
        <p:spPr bwMode="auto">
          <a:xfrm rot="16200000">
            <a:off x="-646259" y="2706658"/>
            <a:ext cx="1967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No Concurrency</a:t>
            </a:r>
          </a:p>
        </p:txBody>
      </p:sp>
      <p:sp>
        <p:nvSpPr>
          <p:cNvPr id="10293" name="TextBox 58"/>
          <p:cNvSpPr txBox="1">
            <a:spLocks noChangeArrowheads="1"/>
          </p:cNvSpPr>
          <p:nvPr/>
        </p:nvSpPr>
        <p:spPr bwMode="auto">
          <a:xfrm rot="16200000">
            <a:off x="-742439" y="5122833"/>
            <a:ext cx="2159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000" dirty="0">
                <a:latin typeface="Gill Sans MT"/>
                <a:cs typeface="Gill Sans MT"/>
              </a:rPr>
              <a:t>With Concurrency</a:t>
            </a:r>
          </a:p>
        </p:txBody>
      </p:sp>
      <p:sp>
        <p:nvSpPr>
          <p:cNvPr id="10294" name="Line 36"/>
          <p:cNvSpPr>
            <a:spLocks noChangeShapeType="1"/>
          </p:cNvSpPr>
          <p:nvPr/>
        </p:nvSpPr>
        <p:spPr bwMode="auto">
          <a:xfrm>
            <a:off x="60198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36"/>
          <p:cNvSpPr>
            <a:spLocks noChangeShapeType="1"/>
          </p:cNvSpPr>
          <p:nvPr/>
        </p:nvSpPr>
        <p:spPr bwMode="auto">
          <a:xfrm>
            <a:off x="55626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14153</TotalTime>
  <Words>1548</Words>
  <Application>Microsoft Macintosh PowerPoint</Application>
  <PresentationFormat>On-screen Show (4:3)</PresentationFormat>
  <Paragraphs>446</Paragraphs>
  <Slides>41</Slides>
  <Notes>9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Orange lecture</vt:lpstr>
      <vt:lpstr>Processes: A System View</vt:lpstr>
      <vt:lpstr>Today</vt:lpstr>
      <vt:lpstr>Concurrency</vt:lpstr>
      <vt:lpstr>What the fork?</vt:lpstr>
      <vt:lpstr>What is fork good for?</vt:lpstr>
      <vt:lpstr>What is fork good for?</vt:lpstr>
      <vt:lpstr>Why Concurrency?</vt:lpstr>
      <vt:lpstr>Benefits of Concurrency </vt:lpstr>
      <vt:lpstr>Benefits of Concurrency</vt:lpstr>
      <vt:lpstr>On a single CPU system…</vt:lpstr>
      <vt:lpstr>On a single CPU system…</vt:lpstr>
      <vt:lpstr>On a single CPU system…</vt:lpstr>
      <vt:lpstr>How can the OS help share CPU time?</vt:lpstr>
      <vt:lpstr>Time slicing</vt:lpstr>
      <vt:lpstr>Multiprogramming</vt:lpstr>
      <vt:lpstr>Cooperative Multitasking</vt:lpstr>
      <vt:lpstr>Context Switch: In a simple OS (no virtual memory)</vt:lpstr>
      <vt:lpstr>Context Switch</vt:lpstr>
      <vt:lpstr>Context Switch</vt:lpstr>
      <vt:lpstr>2 State Model</vt:lpstr>
      <vt:lpstr>2 State Model</vt:lpstr>
      <vt:lpstr>2 State Model</vt:lpstr>
      <vt:lpstr>Process Control Block (PCB)</vt:lpstr>
      <vt:lpstr>PCB (more)</vt:lpstr>
      <vt:lpstr>Five State Process Model</vt:lpstr>
      <vt:lpstr>Malloc Contest Awards!</vt:lpstr>
      <vt:lpstr>5 State Model - States</vt:lpstr>
      <vt:lpstr>5 State Model - States</vt:lpstr>
      <vt:lpstr>5 State Model - States</vt:lpstr>
      <vt:lpstr>Five State Process Model</vt:lpstr>
      <vt:lpstr>5 State Model - Transitions</vt:lpstr>
      <vt:lpstr>5 State Model - Transitions</vt:lpstr>
      <vt:lpstr>5 State Model - Transitions</vt:lpstr>
      <vt:lpstr>5 State Model - Transitions</vt:lpstr>
      <vt:lpstr>5 State Model - Transitions</vt:lpstr>
      <vt:lpstr>5 State Model - Transitions</vt:lpstr>
      <vt:lpstr>5 State Model - Transitions</vt:lpstr>
      <vt:lpstr>Process Queue Model</vt:lpstr>
      <vt:lpstr>Process Queue Model</vt:lpstr>
      <vt:lpstr>Process Queue Model</vt:lpstr>
      <vt:lpstr>Take-away questions</vt:lpstr>
    </vt:vector>
  </TitlesOfParts>
  <Company>Lawrence Angrave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- A System view</dc:title>
  <dc:creator>Lawrence Angrave</dc:creator>
  <cp:lastModifiedBy>Philip Godfrey</cp:lastModifiedBy>
  <cp:revision>970</cp:revision>
  <dcterms:created xsi:type="dcterms:W3CDTF">2008-01-30T14:58:12Z</dcterms:created>
  <dcterms:modified xsi:type="dcterms:W3CDTF">2012-02-17T08:33:46Z</dcterms:modified>
</cp:coreProperties>
</file>