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5" r:id="rId1"/>
  </p:sldMasterIdLst>
  <p:notesMasterIdLst>
    <p:notesMasterId r:id="rId44"/>
  </p:notesMasterIdLst>
  <p:sldIdLst>
    <p:sldId id="256" r:id="rId2"/>
    <p:sldId id="282" r:id="rId3"/>
    <p:sldId id="309" r:id="rId4"/>
    <p:sldId id="308" r:id="rId5"/>
    <p:sldId id="315" r:id="rId6"/>
    <p:sldId id="316" r:id="rId7"/>
    <p:sldId id="266" r:id="rId8"/>
    <p:sldId id="286" r:id="rId9"/>
    <p:sldId id="310" r:id="rId10"/>
    <p:sldId id="311" r:id="rId11"/>
    <p:sldId id="293" r:id="rId12"/>
    <p:sldId id="268" r:id="rId13"/>
    <p:sldId id="285" r:id="rId14"/>
    <p:sldId id="287" r:id="rId15"/>
    <p:sldId id="288" r:id="rId16"/>
    <p:sldId id="317" r:id="rId17"/>
    <p:sldId id="289" r:id="rId18"/>
    <p:sldId id="290" r:id="rId19"/>
    <p:sldId id="291" r:id="rId20"/>
    <p:sldId id="306" r:id="rId21"/>
    <p:sldId id="307" r:id="rId22"/>
    <p:sldId id="312" r:id="rId23"/>
    <p:sldId id="281" r:id="rId24"/>
    <p:sldId id="333" r:id="rId25"/>
    <p:sldId id="33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5" r:id="rId41"/>
    <p:sldId id="336" r:id="rId42"/>
    <p:sldId id="33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  <a:srgbClr val="0000FF"/>
    <a:srgbClr val="FFFF99"/>
    <a:srgbClr val="CCE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4" autoAdjust="0"/>
    <p:restoredTop sz="88153" autoAdjust="0"/>
  </p:normalViewPr>
  <p:slideViewPr>
    <p:cSldViewPr snapToGrid="0">
      <p:cViewPr>
        <p:scale>
          <a:sx n="114" d="100"/>
          <a:sy n="114" d="100"/>
        </p:scale>
        <p:origin x="-11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34A01-39B1-AC44-AB90-219E31BF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info do we need to keep?  ... various things,</a:t>
            </a:r>
            <a:r>
              <a:rPr lang="en-US" baseline="0" dirty="0" smtClean="0"/>
              <a:t> which are stored in the PCB....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why might this be a good choice for threads instead of processes?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one: one thread does stuff and sticks around to do more.</a:t>
            </a:r>
          </a:p>
          <a:p>
            <a:r>
              <a:rPr lang="en-US" baseline="0" dirty="0" smtClean="0"/>
              <a:t>Alternative: we spawn a new thread for each unit of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(At least that’s my interpretation of the point of this slide ... am I missing anything?)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AD9A-5DB5-FC42-98D9-0A7A8737F7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B26C64-6019-0D46-A395-E13BEC5344DF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074EEB-13CF-2C47-9678-952ED2EB6A3E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E9244E-D1EB-DB45-BE97-F99D4E50FCB0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So thread creation is going to work differently</a:t>
            </a:r>
            <a:r>
              <a:rPr lang="en-US" baseline="0" dirty="0" smtClean="0">
                <a:latin typeface="Arial" charset="0"/>
                <a:ea typeface="ＭＳ Ｐゴシック" charset="0"/>
              </a:rPr>
              <a:t> than fork(). It doesn’t duplicate the current execution environment. It’s more similar to a function call which branches off into another thread of execution.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a </a:t>
            </a:r>
            <a:r>
              <a:rPr lang="en-US" dirty="0" smtClean="0"/>
              <a:t>thread is 37x faster!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5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for example of when thread is better and when process is better</a:t>
            </a:r>
          </a:p>
          <a:p>
            <a:r>
              <a:rPr lang="en-US" baseline="0" dirty="0" smtClean="0"/>
              <a:t>e.g.: web server: can share in-memory cache more easily</a:t>
            </a:r>
          </a:p>
          <a:p>
            <a:r>
              <a:rPr lang="en-US" baseline="0" dirty="0" smtClean="0"/>
              <a:t>e.g.: web server: when running a user’s code (CGI script)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for example of when thread is better and when process is better</a:t>
            </a:r>
          </a:p>
          <a:p>
            <a:r>
              <a:rPr lang="en-US" baseline="0" dirty="0" smtClean="0"/>
              <a:t>e.g.: web server: can share in-memory cache more easily</a:t>
            </a:r>
          </a:p>
          <a:p>
            <a:r>
              <a:rPr lang="en-US" baseline="0" dirty="0" smtClean="0"/>
              <a:t>e.g.: web server: when running a user’s code (CGI script)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64EE25-25A4-F94A-BA35-92FEE2293C3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Industrial Statistician from Wisconsin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but why isn’t it running? That makes a difference</a:t>
            </a:r>
            <a:r>
              <a:rPr lang="en-US" baseline="0" dirty="0" smtClean="0"/>
              <a:t> in what we schedule next!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</a:t>
            </a:r>
            <a:r>
              <a:rPr lang="en-US" baseline="0" dirty="0" smtClean="0"/>
              <a:t> missing?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difference / similarity between these, Ready</a:t>
            </a:r>
            <a:r>
              <a:rPr lang="en-US" baseline="0" dirty="0" smtClean="0"/>
              <a:t> and Blocked?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choose? Well, we have some freedom there – we’ll come back to that – it’s a scheduling decision.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we talk about interrupts yet?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process gives you a separate environment (memory, OS resources, etc.) </a:t>
            </a:r>
            <a:r>
              <a:rPr lang="en-US" b="1" dirty="0" smtClean="0"/>
              <a:t>and</a:t>
            </a:r>
            <a:r>
              <a:rPr lang="en-US" b="0" baseline="0" dirty="0" smtClean="0"/>
              <a:t> a separate line of concurrent execution.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With threads, you get the concurrent execution, but with one environment (one set of resources: memory,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r>
              <a:rPr lang="en-US" baseline="0" dirty="0" smtClean="0"/>
              <a:t> to disk would block user input</a:t>
            </a:r>
          </a:p>
          <a:p>
            <a:r>
              <a:rPr lang="en-US" baseline="0" dirty="0" smtClean="0"/>
              <a:t>Writing to disk would block updating the display</a:t>
            </a:r>
          </a:p>
          <a:p>
            <a:r>
              <a:rPr lang="en-US" baseline="0" dirty="0" smtClean="0"/>
              <a:t>etc...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4615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668897D-334E-EE45-ADA3-75B7DE999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Char char="•"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Processes: </a:t>
            </a:r>
            <a:r>
              <a:rPr lang="en-US" dirty="0"/>
              <a:t>A System 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241</a:t>
            </a:r>
          </a:p>
          <a:p>
            <a:r>
              <a:rPr lang="en-US" dirty="0" smtClean="0"/>
              <a:t>February 17, 2012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University of Illinois CS 241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Staff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States</a:t>
            </a: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 dirty="0"/>
              <a:t>new</a:t>
            </a:r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State Model: Summary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</a:t>
            </a:r>
          </a:p>
          <a:p>
            <a:pPr lvl="1"/>
            <a:r>
              <a:rPr lang="en-US" dirty="0"/>
              <a:t>Currently executing</a:t>
            </a:r>
          </a:p>
          <a:p>
            <a:pPr lvl="1"/>
            <a:r>
              <a:rPr lang="en-US" dirty="0"/>
              <a:t>On a single processor machine, at most one process in the </a:t>
            </a:r>
            <a:r>
              <a:rPr lang="ja-JP" altLang="en-US" dirty="0"/>
              <a:t>“</a:t>
            </a:r>
            <a:r>
              <a:rPr lang="en-US" dirty="0"/>
              <a:t>running</a:t>
            </a:r>
            <a:r>
              <a:rPr lang="ja-JP" altLang="en-US" dirty="0"/>
              <a:t>”</a:t>
            </a:r>
            <a:r>
              <a:rPr lang="en-US" dirty="0"/>
              <a:t> state</a:t>
            </a:r>
          </a:p>
          <a:p>
            <a:r>
              <a:rPr lang="en-US" dirty="0"/>
              <a:t>Ready</a:t>
            </a:r>
          </a:p>
          <a:p>
            <a:pPr lvl="1"/>
            <a:r>
              <a:rPr lang="en-US" dirty="0"/>
              <a:t>Prepared to execute</a:t>
            </a:r>
          </a:p>
          <a:p>
            <a:r>
              <a:rPr lang="en-US" dirty="0"/>
              <a:t>Blocked</a:t>
            </a:r>
          </a:p>
          <a:p>
            <a:pPr lvl="1"/>
            <a:r>
              <a:rPr lang="en-US" dirty="0"/>
              <a:t>Waiting on some event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Created, but not loaded into memory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/>
              <a:t>Released from pool of executing </a:t>
            </a:r>
            <a:r>
              <a:rPr lang="en-US" dirty="0" smtClean="0"/>
              <a:t>processes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95600"/>
            <a:ext cx="3733800" cy="17526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1747" name="Content Placeholder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Null (nothing) to New</a:t>
            </a:r>
          </a:p>
          <a:p>
            <a:pPr lvl="1" eaLnBrk="1" hangingPunct="1"/>
            <a:r>
              <a:rPr lang="en-US" dirty="0"/>
              <a:t>New process creation</a:t>
            </a:r>
          </a:p>
          <a:p>
            <a:pPr eaLnBrk="1" hangingPunct="1"/>
            <a:endParaRPr lang="en-US" dirty="0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sp>
        <p:nvSpPr>
          <p:cNvPr id="31754" name="TextBox 14"/>
          <p:cNvSpPr txBox="1">
            <a:spLocks noChangeArrowheads="1"/>
          </p:cNvSpPr>
          <p:nvPr/>
        </p:nvSpPr>
        <p:spPr bwMode="auto">
          <a:xfrm>
            <a:off x="685800" y="3581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1755" name="Straight Arrow Connector 11"/>
          <p:cNvCxnSpPr>
            <a:cxnSpLocks noChangeShapeType="1"/>
          </p:cNvCxnSpPr>
          <p:nvPr/>
        </p:nvCxnSpPr>
        <p:spPr bwMode="auto">
          <a:xfrm rot="5400000">
            <a:off x="686594" y="4418806"/>
            <a:ext cx="762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2771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New to Ready</a:t>
            </a:r>
          </a:p>
          <a:p>
            <a:pPr lvl="1" eaLnBrk="1" hangingPunct="1"/>
            <a:r>
              <a:rPr lang="en-US" dirty="0"/>
              <a:t>Move to pool of </a:t>
            </a:r>
            <a:br>
              <a:rPr lang="en-US" dirty="0"/>
            </a:br>
            <a:r>
              <a:rPr lang="en-US" dirty="0"/>
              <a:t>executable</a:t>
            </a:r>
            <a:br>
              <a:rPr lang="en-US" dirty="0"/>
            </a:br>
            <a:r>
              <a:rPr lang="en-US" dirty="0"/>
              <a:t>processes</a:t>
            </a:r>
          </a:p>
          <a:p>
            <a:pPr eaLnBrk="1" hangingPunct="1"/>
            <a:endParaRPr lang="en-US" dirty="0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2778" name="Straight Arrow Connector 11"/>
          <p:cNvCxnSpPr>
            <a:cxnSpLocks noChangeShapeType="1"/>
            <a:stCxn id="32773" idx="0"/>
            <a:endCxn id="32774" idx="1"/>
          </p:cNvCxnSpPr>
          <p:nvPr/>
        </p:nvCxnSpPr>
        <p:spPr bwMode="auto">
          <a:xfrm rot="16200000" flipH="1">
            <a:off x="1885950" y="4019550"/>
            <a:ext cx="166688" cy="1728788"/>
          </a:xfrm>
          <a:prstGeom prst="curvedConnector3">
            <a:avLst>
              <a:gd name="adj1" fmla="val -136569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3795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Ready to Running</a:t>
            </a:r>
          </a:p>
          <a:p>
            <a:pPr lvl="1" eaLnBrk="1" hangingPunct="1"/>
            <a:r>
              <a:rPr lang="en-US" dirty="0"/>
              <a:t>Chosen to run from </a:t>
            </a:r>
            <a:br>
              <a:rPr lang="en-US" dirty="0"/>
            </a:br>
            <a:r>
              <a:rPr lang="en-US" dirty="0"/>
              <a:t>the pool of </a:t>
            </a:r>
            <a:br>
              <a:rPr lang="en-US" dirty="0"/>
            </a:br>
            <a:r>
              <a:rPr lang="en-US" dirty="0" smtClean="0"/>
              <a:t>processes </a:t>
            </a:r>
            <a:r>
              <a:rPr lang="en-US" dirty="0" smtClean="0">
                <a:solidFill>
                  <a:srgbClr val="EF5B00"/>
                </a:solidFill>
              </a:rPr>
              <a:t>(How?)</a:t>
            </a:r>
            <a:endParaRPr lang="en-US" dirty="0">
              <a:solidFill>
                <a:srgbClr val="EF5B00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3802" name="Straight Arrow Connector 11"/>
          <p:cNvCxnSpPr>
            <a:cxnSpLocks noChangeShapeType="1"/>
            <a:stCxn id="33798" idx="0"/>
            <a:endCxn id="33799" idx="2"/>
          </p:cNvCxnSpPr>
          <p:nvPr/>
        </p:nvCxnSpPr>
        <p:spPr bwMode="auto">
          <a:xfrm rot="5400000" flipH="1" flipV="1">
            <a:off x="3086100" y="34671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4819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events cause these transitions?</a:t>
            </a:r>
            <a:endParaRPr lang="en-US" dirty="0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4826" name="Straight Arrow Connector 11"/>
          <p:cNvCxnSpPr>
            <a:cxnSpLocks noChangeShapeType="1"/>
            <a:stCxn id="34823" idx="4"/>
            <a:endCxn id="34822" idx="6"/>
          </p:cNvCxnSpPr>
          <p:nvPr/>
        </p:nvCxnSpPr>
        <p:spPr bwMode="auto">
          <a:xfrm rot="5400000">
            <a:off x="3657600" y="40386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Straight Arrow Connector 11"/>
          <p:cNvCxnSpPr>
            <a:cxnSpLocks noChangeShapeType="1"/>
            <a:stCxn id="34823" idx="6"/>
            <a:endCxn id="34825" idx="0"/>
          </p:cNvCxnSpPr>
          <p:nvPr/>
        </p:nvCxnSpPr>
        <p:spPr bwMode="auto">
          <a:xfrm>
            <a:off x="5562600" y="3314700"/>
            <a:ext cx="8763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11"/>
          <p:cNvCxnSpPr>
            <a:cxnSpLocks noChangeShapeType="1"/>
            <a:stCxn id="34823" idx="7"/>
            <a:endCxn id="34824" idx="1"/>
          </p:cNvCxnSpPr>
          <p:nvPr/>
        </p:nvCxnSpPr>
        <p:spPr bwMode="auto">
          <a:xfrm rot="5400000" flipH="1" flipV="1">
            <a:off x="6362700" y="1943101"/>
            <a:ext cx="1587" cy="19351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4819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to Ready</a:t>
            </a:r>
          </a:p>
          <a:p>
            <a:pPr lvl="1" eaLnBrk="1" hangingPunct="1"/>
            <a:r>
              <a:rPr lang="en-US" dirty="0"/>
              <a:t>Preempted by OS</a:t>
            </a:r>
          </a:p>
          <a:p>
            <a:pPr eaLnBrk="1" hangingPunct="1"/>
            <a:r>
              <a:rPr lang="en-US" dirty="0"/>
              <a:t>Running to Blocked </a:t>
            </a:r>
          </a:p>
          <a:p>
            <a:pPr lvl="1" eaLnBrk="1" hangingPunct="1"/>
            <a:r>
              <a:rPr lang="en-US" dirty="0"/>
              <a:t>Request for an </a:t>
            </a:r>
            <a:br>
              <a:rPr lang="en-US" dirty="0"/>
            </a:br>
            <a:r>
              <a:rPr lang="en-US" dirty="0"/>
              <a:t>unavailable resource</a:t>
            </a:r>
          </a:p>
          <a:p>
            <a:pPr eaLnBrk="1" hangingPunct="1"/>
            <a:r>
              <a:rPr lang="en-US" dirty="0"/>
              <a:t>Running to Done</a:t>
            </a:r>
          </a:p>
          <a:p>
            <a:pPr lvl="1" eaLnBrk="1" hangingPunct="1"/>
            <a:r>
              <a:rPr lang="en-US" dirty="0"/>
              <a:t>Terminated </a:t>
            </a:r>
            <a:r>
              <a:rPr lang="en-US" dirty="0" smtClean="0"/>
              <a:t>/ completed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4826" name="Straight Arrow Connector 11"/>
          <p:cNvCxnSpPr>
            <a:cxnSpLocks noChangeShapeType="1"/>
            <a:stCxn id="34823" idx="4"/>
            <a:endCxn id="34822" idx="6"/>
          </p:cNvCxnSpPr>
          <p:nvPr/>
        </p:nvCxnSpPr>
        <p:spPr bwMode="auto">
          <a:xfrm rot="5400000">
            <a:off x="3657600" y="40386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Straight Arrow Connector 11"/>
          <p:cNvCxnSpPr>
            <a:cxnSpLocks noChangeShapeType="1"/>
            <a:stCxn id="34823" idx="6"/>
            <a:endCxn id="34825" idx="0"/>
          </p:cNvCxnSpPr>
          <p:nvPr/>
        </p:nvCxnSpPr>
        <p:spPr bwMode="auto">
          <a:xfrm>
            <a:off x="5562600" y="3314700"/>
            <a:ext cx="8763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11"/>
          <p:cNvCxnSpPr>
            <a:cxnSpLocks noChangeShapeType="1"/>
            <a:stCxn id="34823" idx="7"/>
            <a:endCxn id="34824" idx="1"/>
          </p:cNvCxnSpPr>
          <p:nvPr/>
        </p:nvCxnSpPr>
        <p:spPr bwMode="auto">
          <a:xfrm rot="5400000" flipH="1" flipV="1">
            <a:off x="6362700" y="1943101"/>
            <a:ext cx="1587" cy="19351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8582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5843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Blocked to Ready</a:t>
            </a:r>
          </a:p>
          <a:p>
            <a:pPr lvl="1" eaLnBrk="1" hangingPunct="1"/>
            <a:r>
              <a:rPr lang="en-US" dirty="0"/>
              <a:t>Resource is now available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5850" name="Straight Arrow Connector 11"/>
          <p:cNvCxnSpPr>
            <a:cxnSpLocks noChangeShapeType="1"/>
            <a:stCxn id="35849" idx="3"/>
            <a:endCxn id="35846" idx="5"/>
          </p:cNvCxnSpPr>
          <p:nvPr/>
        </p:nvCxnSpPr>
        <p:spPr bwMode="auto">
          <a:xfrm rot="5400000">
            <a:off x="4838700" y="4579938"/>
            <a:ext cx="1588" cy="23923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6867" name="Conten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Ready to Done</a:t>
            </a:r>
          </a:p>
          <a:p>
            <a:pPr lvl="1" eaLnBrk="1" hangingPunct="1"/>
            <a:r>
              <a:rPr lang="en-US" dirty="0" smtClean="0"/>
              <a:t>Terminated by another process</a:t>
            </a:r>
            <a:endParaRPr lang="en-US" dirty="0"/>
          </a:p>
          <a:p>
            <a:pPr eaLnBrk="1" hangingPunct="1"/>
            <a:r>
              <a:rPr lang="en-US" dirty="0"/>
              <a:t>Blocked to Done</a:t>
            </a:r>
          </a:p>
          <a:p>
            <a:pPr lvl="1" eaLnBrk="1" hangingPunct="1"/>
            <a:r>
              <a:rPr lang="en-US" dirty="0" smtClean="0"/>
              <a:t>Terminated by another process</a:t>
            </a:r>
            <a:endParaRPr lang="en-US" dirty="0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6874" name="Straight Arrow Connector 11"/>
          <p:cNvCxnSpPr>
            <a:cxnSpLocks noChangeShapeType="1"/>
            <a:stCxn id="36873" idx="6"/>
            <a:endCxn id="36872" idx="4"/>
          </p:cNvCxnSpPr>
          <p:nvPr/>
        </p:nvCxnSpPr>
        <p:spPr bwMode="auto">
          <a:xfrm flipV="1">
            <a:off x="7010400" y="3886200"/>
            <a:ext cx="7239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1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 flipV="1">
            <a:off x="3810000" y="3314700"/>
            <a:ext cx="3352800" cy="2057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</a:t>
            </a:r>
            <a:r>
              <a:rPr lang="en-US" dirty="0"/>
              <a:t>Transitions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7897" name="Straight Arrow Connector 11"/>
          <p:cNvCxnSpPr>
            <a:cxnSpLocks noChangeShapeType="1"/>
            <a:stCxn id="37892" idx="0"/>
            <a:endCxn id="37893" idx="1"/>
          </p:cNvCxnSpPr>
          <p:nvPr/>
        </p:nvCxnSpPr>
        <p:spPr bwMode="auto">
          <a:xfrm rot="16200000" flipH="1">
            <a:off x="1885950" y="4019550"/>
            <a:ext cx="166688" cy="1728788"/>
          </a:xfrm>
          <a:prstGeom prst="curvedConnector3">
            <a:avLst>
              <a:gd name="adj1" fmla="val -136569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Straight Arrow Connector 11"/>
          <p:cNvCxnSpPr>
            <a:cxnSpLocks noChangeShapeType="1"/>
            <a:stCxn id="37893" idx="0"/>
            <a:endCxn id="37894" idx="2"/>
          </p:cNvCxnSpPr>
          <p:nvPr/>
        </p:nvCxnSpPr>
        <p:spPr bwMode="auto">
          <a:xfrm rot="5400000" flipH="1" flipV="1">
            <a:off x="3086100" y="34671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Arrow Connector 11"/>
          <p:cNvCxnSpPr>
            <a:cxnSpLocks noChangeShapeType="1"/>
            <a:stCxn id="37894" idx="4"/>
            <a:endCxn id="37893" idx="6"/>
          </p:cNvCxnSpPr>
          <p:nvPr/>
        </p:nvCxnSpPr>
        <p:spPr bwMode="auto">
          <a:xfrm rot="5400000">
            <a:off x="3657600" y="40386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Arrow Connector 11"/>
          <p:cNvCxnSpPr>
            <a:cxnSpLocks noChangeShapeType="1"/>
            <a:stCxn id="37894" idx="6"/>
            <a:endCxn id="37896" idx="0"/>
          </p:cNvCxnSpPr>
          <p:nvPr/>
        </p:nvCxnSpPr>
        <p:spPr bwMode="auto">
          <a:xfrm>
            <a:off x="5562600" y="3314700"/>
            <a:ext cx="8763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11"/>
          <p:cNvCxnSpPr>
            <a:cxnSpLocks noChangeShapeType="1"/>
            <a:stCxn id="37894" idx="7"/>
            <a:endCxn id="37895" idx="1"/>
          </p:cNvCxnSpPr>
          <p:nvPr/>
        </p:nvCxnSpPr>
        <p:spPr bwMode="auto">
          <a:xfrm rot="5400000" flipH="1" flipV="1">
            <a:off x="6362700" y="1943101"/>
            <a:ext cx="1587" cy="19351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Arrow Connector 11"/>
          <p:cNvCxnSpPr>
            <a:cxnSpLocks noChangeShapeType="1"/>
            <a:stCxn id="37896" idx="3"/>
            <a:endCxn id="37893" idx="5"/>
          </p:cNvCxnSpPr>
          <p:nvPr/>
        </p:nvCxnSpPr>
        <p:spPr bwMode="auto">
          <a:xfrm rot="5400000">
            <a:off x="4838700" y="4579938"/>
            <a:ext cx="1588" cy="23923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Box 31"/>
          <p:cNvSpPr txBox="1">
            <a:spLocks noChangeArrowheads="1"/>
          </p:cNvSpPr>
          <p:nvPr/>
        </p:nvSpPr>
        <p:spPr bwMode="auto">
          <a:xfrm>
            <a:off x="1447800" y="4114800"/>
            <a:ext cx="104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/>
              <a:t>created</a:t>
            </a:r>
            <a:endParaRPr lang="en-US" sz="2000" dirty="0"/>
          </a:p>
        </p:txBody>
      </p:sp>
      <p:sp>
        <p:nvSpPr>
          <p:cNvPr id="37904" name="TextBox 32"/>
          <p:cNvSpPr txBox="1">
            <a:spLocks noChangeArrowheads="1"/>
          </p:cNvSpPr>
          <p:nvPr/>
        </p:nvSpPr>
        <p:spPr bwMode="auto">
          <a:xfrm>
            <a:off x="4572000" y="2076450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normal or abnormal termination</a:t>
            </a:r>
          </a:p>
        </p:txBody>
      </p:sp>
      <p:sp>
        <p:nvSpPr>
          <p:cNvPr id="37905" name="TextBox 33"/>
          <p:cNvSpPr txBox="1">
            <a:spLocks noChangeArrowheads="1"/>
          </p:cNvSpPr>
          <p:nvPr/>
        </p:nvSpPr>
        <p:spPr bwMode="auto">
          <a:xfrm>
            <a:off x="4495800" y="461010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quantum expired</a:t>
            </a:r>
          </a:p>
        </p:txBody>
      </p:sp>
      <p:sp>
        <p:nvSpPr>
          <p:cNvPr id="37906" name="TextBox 34"/>
          <p:cNvSpPr txBox="1">
            <a:spLocks noChangeArrowheads="1"/>
          </p:cNvSpPr>
          <p:nvPr/>
        </p:nvSpPr>
        <p:spPr bwMode="auto">
          <a:xfrm>
            <a:off x="6324600" y="39020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I/O request</a:t>
            </a:r>
          </a:p>
        </p:txBody>
      </p:sp>
      <p:sp>
        <p:nvSpPr>
          <p:cNvPr id="37907" name="TextBox 35"/>
          <p:cNvSpPr txBox="1">
            <a:spLocks noChangeArrowheads="1"/>
          </p:cNvSpPr>
          <p:nvPr/>
        </p:nvSpPr>
        <p:spPr bwMode="auto">
          <a:xfrm>
            <a:off x="4038600" y="5772150"/>
            <a:ext cx="163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I/O complete</a:t>
            </a:r>
          </a:p>
        </p:txBody>
      </p:sp>
      <p:sp>
        <p:nvSpPr>
          <p:cNvPr id="37908" name="TextBox 40"/>
          <p:cNvSpPr txBox="1">
            <a:spLocks noChangeArrowheads="1"/>
          </p:cNvSpPr>
          <p:nvPr/>
        </p:nvSpPr>
        <p:spPr bwMode="auto">
          <a:xfrm>
            <a:off x="2514600" y="316230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selected to run</a:t>
            </a:r>
          </a:p>
        </p:txBody>
      </p:sp>
      <p:sp>
        <p:nvSpPr>
          <p:cNvPr id="37909" name="TextBox 14"/>
          <p:cNvSpPr txBox="1">
            <a:spLocks noChangeArrowheads="1"/>
          </p:cNvSpPr>
          <p:nvPr/>
        </p:nvSpPr>
        <p:spPr bwMode="auto">
          <a:xfrm>
            <a:off x="679450" y="3581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7910" name="Straight Arrow Connector 11"/>
          <p:cNvCxnSpPr>
            <a:cxnSpLocks noChangeShapeType="1"/>
          </p:cNvCxnSpPr>
          <p:nvPr/>
        </p:nvCxnSpPr>
        <p:spPr bwMode="auto">
          <a:xfrm rot="5400000">
            <a:off x="680244" y="4418806"/>
            <a:ext cx="762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11"/>
          <p:cNvCxnSpPr>
            <a:cxnSpLocks noChangeShapeType="1"/>
            <a:stCxn id="37893" idx="4"/>
            <a:endCxn id="37895" idx="4"/>
          </p:cNvCxnSpPr>
          <p:nvPr/>
        </p:nvCxnSpPr>
        <p:spPr bwMode="auto">
          <a:xfrm rot="5400000" flipH="1" flipV="1">
            <a:off x="4457700" y="2667000"/>
            <a:ext cx="2057400" cy="4495800"/>
          </a:xfrm>
          <a:prstGeom prst="curvedConnector3">
            <a:avLst>
              <a:gd name="adj1" fmla="val -37101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31"/>
          <p:cNvSpPr txBox="1">
            <a:spLocks noChangeArrowheads="1"/>
          </p:cNvSpPr>
          <p:nvPr/>
        </p:nvSpPr>
        <p:spPr bwMode="auto">
          <a:xfrm rot="17573736">
            <a:off x="6928502" y="5024311"/>
            <a:ext cx="1396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/>
              <a:t>terminated</a:t>
            </a:r>
            <a:endParaRPr lang="en-US" sz="2000" dirty="0"/>
          </a:p>
        </p:txBody>
      </p:sp>
      <p:cxnSp>
        <p:nvCxnSpPr>
          <p:cNvPr id="30" name="Straight Arrow Connector 11"/>
          <p:cNvCxnSpPr>
            <a:cxnSpLocks noChangeShapeType="1"/>
            <a:stCxn id="37896" idx="6"/>
            <a:endCxn id="37895" idx="4"/>
          </p:cNvCxnSpPr>
          <p:nvPr/>
        </p:nvCxnSpPr>
        <p:spPr bwMode="auto">
          <a:xfrm flipV="1">
            <a:off x="7010400" y="3886200"/>
            <a:ext cx="7239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OS does: 2 </a:t>
            </a:r>
            <a:r>
              <a:rPr lang="en-US" dirty="0"/>
              <a:t>State Model</a:t>
            </a:r>
          </a:p>
        </p:txBody>
      </p:sp>
      <p:sp>
        <p:nvSpPr>
          <p:cNvPr id="21507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  <a:endParaRPr lang="en-US" sz="2400" u="sng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u="sng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0487" name="Straight Arrow Connector 11"/>
          <p:cNvCxnSpPr>
            <a:cxnSpLocks noChangeShapeType="1"/>
            <a:stCxn id="21509" idx="0"/>
            <a:endCxn id="21510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1"/>
          <p:cNvCxnSpPr>
            <a:cxnSpLocks noChangeShapeType="1"/>
            <a:stCxn id="21510" idx="4"/>
            <a:endCxn id="21509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4376429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990600" y="2668588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7924800" y="2668588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cxnSp>
        <p:nvCxnSpPr>
          <p:cNvPr id="20504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20491" grpId="0"/>
      <p:bldP spid="204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Queue Model</a:t>
            </a: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990600" y="4151313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6" name="Straight Arrow Connector 11"/>
          <p:cNvCxnSpPr>
            <a:cxnSpLocks noChangeShapeType="1"/>
          </p:cNvCxnSpPr>
          <p:nvPr/>
        </p:nvCxnSpPr>
        <p:spPr bwMode="auto">
          <a:xfrm>
            <a:off x="990600" y="4570413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7924800" y="4151313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438400" y="4341813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9" name="Straight Connector 40"/>
          <p:cNvCxnSpPr>
            <a:cxnSpLocks noChangeShapeType="1"/>
          </p:cNvCxnSpPr>
          <p:nvPr/>
        </p:nvCxnSpPr>
        <p:spPr bwMode="auto">
          <a:xfrm rot="5400000">
            <a:off x="3352007" y="4569619"/>
            <a:ext cx="45878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42"/>
          <p:cNvCxnSpPr>
            <a:cxnSpLocks noChangeShapeType="1"/>
          </p:cNvCxnSpPr>
          <p:nvPr/>
        </p:nvCxnSpPr>
        <p:spPr bwMode="auto">
          <a:xfrm rot="5400000">
            <a:off x="31242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43"/>
          <p:cNvCxnSpPr>
            <a:cxnSpLocks noChangeShapeType="1"/>
          </p:cNvCxnSpPr>
          <p:nvPr/>
        </p:nvCxnSpPr>
        <p:spPr bwMode="auto">
          <a:xfrm rot="5400000">
            <a:off x="28956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44"/>
          <p:cNvCxnSpPr>
            <a:cxnSpLocks noChangeShapeType="1"/>
          </p:cNvCxnSpPr>
          <p:nvPr/>
        </p:nvCxnSpPr>
        <p:spPr bwMode="auto">
          <a:xfrm rot="5400000">
            <a:off x="26670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45"/>
          <p:cNvCxnSpPr>
            <a:cxnSpLocks noChangeShapeType="1"/>
          </p:cNvCxnSpPr>
          <p:nvPr/>
        </p:nvCxnSpPr>
        <p:spPr bwMode="auto">
          <a:xfrm rot="5400000">
            <a:off x="24384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46"/>
          <p:cNvCxnSpPr>
            <a:cxnSpLocks noChangeShapeType="1"/>
          </p:cNvCxnSpPr>
          <p:nvPr/>
        </p:nvCxnSpPr>
        <p:spPr bwMode="auto">
          <a:xfrm rot="5400000">
            <a:off x="2209800" y="4570413"/>
            <a:ext cx="458787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ube 48"/>
          <p:cNvSpPr>
            <a:spLocks noChangeArrowheads="1"/>
          </p:cNvSpPr>
          <p:nvPr/>
        </p:nvSpPr>
        <p:spPr bwMode="auto">
          <a:xfrm>
            <a:off x="5486400" y="4189413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 dirty="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16" name="Straight Arrow Connector 11"/>
          <p:cNvCxnSpPr>
            <a:cxnSpLocks noChangeShapeType="1"/>
          </p:cNvCxnSpPr>
          <p:nvPr/>
        </p:nvCxnSpPr>
        <p:spPr bwMode="auto">
          <a:xfrm>
            <a:off x="3810000" y="4570413"/>
            <a:ext cx="16764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1"/>
          <p:cNvCxnSpPr>
            <a:cxnSpLocks noChangeShapeType="1"/>
          </p:cNvCxnSpPr>
          <p:nvPr/>
        </p:nvCxnSpPr>
        <p:spPr bwMode="auto">
          <a:xfrm>
            <a:off x="7162800" y="4570413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64"/>
          <p:cNvCxnSpPr>
            <a:cxnSpLocks noChangeShapeType="1"/>
            <a:stCxn id="15" idx="3"/>
            <a:endCxn id="5" idx="2"/>
          </p:cNvCxnSpPr>
          <p:nvPr/>
        </p:nvCxnSpPr>
        <p:spPr bwMode="auto">
          <a:xfrm rot="5400000" flipH="1">
            <a:off x="3644900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66"/>
          <p:cNvSpPr txBox="1">
            <a:spLocks noChangeArrowheads="1"/>
          </p:cNvSpPr>
          <p:nvPr/>
        </p:nvSpPr>
        <p:spPr bwMode="auto">
          <a:xfrm>
            <a:off x="3962400" y="41322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0" name="TextBox 67"/>
          <p:cNvSpPr txBox="1">
            <a:spLocks noChangeArrowheads="1"/>
          </p:cNvSpPr>
          <p:nvPr/>
        </p:nvSpPr>
        <p:spPr bwMode="auto">
          <a:xfrm>
            <a:off x="2362200" y="392271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ready queue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 flipH="1">
            <a:off x="2438400" y="5865813"/>
            <a:ext cx="1371600" cy="458787"/>
            <a:chOff x="2438400" y="3848100"/>
            <a:chExt cx="1371600" cy="458788"/>
          </a:xfrm>
        </p:grpSpPr>
        <p:sp>
          <p:nvSpPr>
            <p:cNvPr id="38956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38957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8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0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1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2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67"/>
          <p:cNvSpPr txBox="1">
            <a:spLocks noChangeArrowheads="1"/>
          </p:cNvSpPr>
          <p:nvPr/>
        </p:nvSpPr>
        <p:spPr bwMode="auto">
          <a:xfrm>
            <a:off x="2133600" y="5446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blocked queue</a:t>
            </a:r>
          </a:p>
        </p:txBody>
      </p:sp>
      <p:cxnSp>
        <p:nvCxnSpPr>
          <p:cNvPr id="31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4913313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3962400" y="483711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timeout</a:t>
            </a: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3962400" y="5808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wait</a:t>
            </a:r>
          </a:p>
        </p:txBody>
      </p:sp>
      <p:sp>
        <p:nvSpPr>
          <p:cNvPr id="38937" name="TextBox 33"/>
          <p:cNvSpPr txBox="1">
            <a:spLocks noChangeArrowheads="1"/>
          </p:cNvSpPr>
          <p:nvPr/>
        </p:nvSpPr>
        <p:spPr bwMode="auto">
          <a:xfrm>
            <a:off x="990600" y="23241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38938" name="Straight Arrow Connector 11"/>
          <p:cNvCxnSpPr>
            <a:cxnSpLocks noChangeShapeType="1"/>
          </p:cNvCxnSpPr>
          <p:nvPr/>
        </p:nvCxnSpPr>
        <p:spPr bwMode="auto">
          <a:xfrm>
            <a:off x="990600" y="27432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9" name="TextBox 35"/>
          <p:cNvSpPr txBox="1">
            <a:spLocks noChangeArrowheads="1"/>
          </p:cNvSpPr>
          <p:nvPr/>
        </p:nvSpPr>
        <p:spPr bwMode="auto">
          <a:xfrm>
            <a:off x="7924800" y="23241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38940" name="Rectangle 36"/>
          <p:cNvSpPr>
            <a:spLocks noChangeArrowheads="1"/>
          </p:cNvSpPr>
          <p:nvPr/>
        </p:nvSpPr>
        <p:spPr bwMode="auto">
          <a:xfrm>
            <a:off x="2438400" y="25146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38941" name="Straight Connector 40"/>
          <p:cNvCxnSpPr>
            <a:cxnSpLocks noChangeShapeType="1"/>
          </p:cNvCxnSpPr>
          <p:nvPr/>
        </p:nvCxnSpPr>
        <p:spPr bwMode="auto">
          <a:xfrm rot="5400000">
            <a:off x="3352007" y="27424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Straight Connector 42"/>
          <p:cNvCxnSpPr>
            <a:cxnSpLocks noChangeShapeType="1"/>
          </p:cNvCxnSpPr>
          <p:nvPr/>
        </p:nvCxnSpPr>
        <p:spPr bwMode="auto">
          <a:xfrm rot="5400000">
            <a:off x="31242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Straight Connector 43"/>
          <p:cNvCxnSpPr>
            <a:cxnSpLocks noChangeShapeType="1"/>
          </p:cNvCxnSpPr>
          <p:nvPr/>
        </p:nvCxnSpPr>
        <p:spPr bwMode="auto">
          <a:xfrm rot="5400000">
            <a:off x="28956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4" name="Straight Connector 44"/>
          <p:cNvCxnSpPr>
            <a:cxnSpLocks noChangeShapeType="1"/>
          </p:cNvCxnSpPr>
          <p:nvPr/>
        </p:nvCxnSpPr>
        <p:spPr bwMode="auto">
          <a:xfrm rot="5400000">
            <a:off x="26670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Straight Connector 45"/>
          <p:cNvCxnSpPr>
            <a:cxnSpLocks noChangeShapeType="1"/>
          </p:cNvCxnSpPr>
          <p:nvPr/>
        </p:nvCxnSpPr>
        <p:spPr bwMode="auto">
          <a:xfrm rot="5400000">
            <a:off x="24384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Straight Connector 46"/>
          <p:cNvCxnSpPr>
            <a:cxnSpLocks noChangeShapeType="1"/>
          </p:cNvCxnSpPr>
          <p:nvPr/>
        </p:nvCxnSpPr>
        <p:spPr bwMode="auto">
          <a:xfrm rot="5400000">
            <a:off x="2209800" y="27432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7" name="Cube 48"/>
          <p:cNvSpPr>
            <a:spLocks noChangeArrowheads="1"/>
          </p:cNvSpPr>
          <p:nvPr/>
        </p:nvSpPr>
        <p:spPr bwMode="auto">
          <a:xfrm>
            <a:off x="5486400" y="23622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38948" name="Straight Arrow Connector 11"/>
          <p:cNvCxnSpPr>
            <a:cxnSpLocks noChangeShapeType="1"/>
          </p:cNvCxnSpPr>
          <p:nvPr/>
        </p:nvCxnSpPr>
        <p:spPr bwMode="auto">
          <a:xfrm>
            <a:off x="3810000" y="27432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Straight Arrow Connector 11"/>
          <p:cNvCxnSpPr>
            <a:cxnSpLocks noChangeShapeType="1"/>
          </p:cNvCxnSpPr>
          <p:nvPr/>
        </p:nvCxnSpPr>
        <p:spPr bwMode="auto">
          <a:xfrm>
            <a:off x="7162800" y="27432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Straight Arrow Connector 64"/>
          <p:cNvCxnSpPr>
            <a:cxnSpLocks noChangeShapeType="1"/>
            <a:stCxn id="38947" idx="3"/>
            <a:endCxn id="38937" idx="2"/>
          </p:cNvCxnSpPr>
          <p:nvPr/>
        </p:nvCxnSpPr>
        <p:spPr bwMode="auto">
          <a:xfrm rot="5400000" flipH="1">
            <a:off x="3644900" y="454025"/>
            <a:ext cx="323850" cy="4864100"/>
          </a:xfrm>
          <a:prstGeom prst="bentConnector3">
            <a:avLst>
              <a:gd name="adj1" fmla="val -7058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Box 66"/>
          <p:cNvSpPr txBox="1">
            <a:spLocks noChangeArrowheads="1"/>
          </p:cNvSpPr>
          <p:nvPr/>
        </p:nvSpPr>
        <p:spPr bwMode="auto">
          <a:xfrm>
            <a:off x="3962400" y="23050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38952" name="TextBox 67"/>
          <p:cNvSpPr txBox="1">
            <a:spLocks noChangeArrowheads="1"/>
          </p:cNvSpPr>
          <p:nvPr/>
        </p:nvSpPr>
        <p:spPr bwMode="auto">
          <a:xfrm>
            <a:off x="2362200" y="20955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queue</a:t>
            </a:r>
          </a:p>
        </p:txBody>
      </p:sp>
      <p:sp>
        <p:nvSpPr>
          <p:cNvPr id="38953" name="TextBox 67"/>
          <p:cNvSpPr txBox="1">
            <a:spLocks noChangeArrowheads="1"/>
          </p:cNvSpPr>
          <p:nvPr/>
        </p:nvSpPr>
        <p:spPr bwMode="auto">
          <a:xfrm>
            <a:off x="2286000" y="1733550"/>
            <a:ext cx="42672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2 State Model: What is missing?</a:t>
            </a:r>
          </a:p>
        </p:txBody>
      </p:sp>
      <p:sp>
        <p:nvSpPr>
          <p:cNvPr id="54" name="TextBox 67"/>
          <p:cNvSpPr txBox="1">
            <a:spLocks noChangeArrowheads="1"/>
          </p:cNvSpPr>
          <p:nvPr/>
        </p:nvSpPr>
        <p:spPr bwMode="auto">
          <a:xfrm>
            <a:off x="6477000" y="4953000"/>
            <a:ext cx="2286000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 dirty="0">
                <a:latin typeface="Gill Sans MT"/>
                <a:cs typeface="Gill Sans MT"/>
              </a:rPr>
              <a:t>Process exceeds </a:t>
            </a:r>
            <a:br>
              <a:rPr lang="en-US" sz="1800" dirty="0">
                <a:latin typeface="Gill Sans MT"/>
                <a:cs typeface="Gill Sans MT"/>
              </a:rPr>
            </a:br>
            <a:r>
              <a:rPr lang="en-US" sz="1800" dirty="0">
                <a:latin typeface="Gill Sans MT"/>
                <a:cs typeface="Gill Sans MT"/>
              </a:rPr>
              <a:t>time quanta</a:t>
            </a:r>
          </a:p>
        </p:txBody>
      </p:sp>
      <p:sp>
        <p:nvSpPr>
          <p:cNvPr id="55" name="TextBox 67"/>
          <p:cNvSpPr txBox="1">
            <a:spLocks noChangeArrowheads="1"/>
          </p:cNvSpPr>
          <p:nvPr/>
        </p:nvSpPr>
        <p:spPr bwMode="auto">
          <a:xfrm>
            <a:off x="6477000" y="5638800"/>
            <a:ext cx="2286000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Process makes systems call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5" grpId="0" animBg="1"/>
      <p:bldP spid="19" grpId="0"/>
      <p:bldP spid="20" grpId="0"/>
      <p:bldP spid="29" grpId="0"/>
      <p:bldP spid="35" grpId="0"/>
      <p:bldP spid="36" grpId="0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Queue Model</a:t>
            </a:r>
          </a:p>
        </p:txBody>
      </p:sp>
      <p:sp>
        <p:nvSpPr>
          <p:cNvPr id="39940" name="TextBox 33"/>
          <p:cNvSpPr txBox="1">
            <a:spLocks noChangeArrowheads="1"/>
          </p:cNvSpPr>
          <p:nvPr/>
        </p:nvSpPr>
        <p:spPr bwMode="auto">
          <a:xfrm>
            <a:off x="990600" y="21336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39941" name="Straight Arrow Connector 11"/>
          <p:cNvCxnSpPr>
            <a:cxnSpLocks noChangeShapeType="1"/>
          </p:cNvCxnSpPr>
          <p:nvPr/>
        </p:nvCxnSpPr>
        <p:spPr bwMode="auto">
          <a:xfrm>
            <a:off x="9906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Box 35"/>
          <p:cNvSpPr txBox="1">
            <a:spLocks noChangeArrowheads="1"/>
          </p:cNvSpPr>
          <p:nvPr/>
        </p:nvSpPr>
        <p:spPr bwMode="auto">
          <a:xfrm>
            <a:off x="7924800" y="21336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39943" name="Rectangle 36"/>
          <p:cNvSpPr>
            <a:spLocks noChangeArrowheads="1"/>
          </p:cNvSpPr>
          <p:nvPr/>
        </p:nvSpPr>
        <p:spPr bwMode="auto">
          <a:xfrm>
            <a:off x="2438400" y="23241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>
              <a:latin typeface="Gill Sans MT"/>
              <a:cs typeface="Gill Sans MT"/>
            </a:endParaRPr>
          </a:p>
        </p:txBody>
      </p:sp>
      <p:cxnSp>
        <p:nvCxnSpPr>
          <p:cNvPr id="39944" name="Straight Connector 40"/>
          <p:cNvCxnSpPr>
            <a:cxnSpLocks noChangeShapeType="1"/>
          </p:cNvCxnSpPr>
          <p:nvPr/>
        </p:nvCxnSpPr>
        <p:spPr bwMode="auto">
          <a:xfrm rot="5400000">
            <a:off x="3352007" y="25519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42"/>
          <p:cNvCxnSpPr>
            <a:cxnSpLocks noChangeShapeType="1"/>
          </p:cNvCxnSpPr>
          <p:nvPr/>
        </p:nvCxnSpPr>
        <p:spPr bwMode="auto">
          <a:xfrm rot="5400000">
            <a:off x="31242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43"/>
          <p:cNvCxnSpPr>
            <a:cxnSpLocks noChangeShapeType="1"/>
          </p:cNvCxnSpPr>
          <p:nvPr/>
        </p:nvCxnSpPr>
        <p:spPr bwMode="auto">
          <a:xfrm rot="5400000">
            <a:off x="28956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44"/>
          <p:cNvCxnSpPr>
            <a:cxnSpLocks noChangeShapeType="1"/>
          </p:cNvCxnSpPr>
          <p:nvPr/>
        </p:nvCxnSpPr>
        <p:spPr bwMode="auto">
          <a:xfrm rot="5400000">
            <a:off x="26670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45"/>
          <p:cNvCxnSpPr>
            <a:cxnSpLocks noChangeShapeType="1"/>
          </p:cNvCxnSpPr>
          <p:nvPr/>
        </p:nvCxnSpPr>
        <p:spPr bwMode="auto">
          <a:xfrm rot="5400000">
            <a:off x="24384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Straight Connector 46"/>
          <p:cNvCxnSpPr>
            <a:cxnSpLocks noChangeShapeType="1"/>
          </p:cNvCxnSpPr>
          <p:nvPr/>
        </p:nvCxnSpPr>
        <p:spPr bwMode="auto">
          <a:xfrm rot="5400000">
            <a:off x="2209800" y="25527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Cube 48"/>
          <p:cNvSpPr>
            <a:spLocks noChangeArrowheads="1"/>
          </p:cNvSpPr>
          <p:nvPr/>
        </p:nvSpPr>
        <p:spPr bwMode="auto">
          <a:xfrm>
            <a:off x="5486400" y="21717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39951" name="Straight Arrow Connector 11"/>
          <p:cNvCxnSpPr>
            <a:cxnSpLocks noChangeShapeType="1"/>
          </p:cNvCxnSpPr>
          <p:nvPr/>
        </p:nvCxnSpPr>
        <p:spPr bwMode="auto">
          <a:xfrm>
            <a:off x="3810000" y="25527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11"/>
          <p:cNvCxnSpPr>
            <a:cxnSpLocks noChangeShapeType="1"/>
          </p:cNvCxnSpPr>
          <p:nvPr/>
        </p:nvCxnSpPr>
        <p:spPr bwMode="auto">
          <a:xfrm>
            <a:off x="71628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Arrow Connector 64"/>
          <p:cNvCxnSpPr>
            <a:cxnSpLocks noChangeShapeType="1"/>
            <a:stCxn id="39950" idx="3"/>
            <a:endCxn id="39940" idx="2"/>
          </p:cNvCxnSpPr>
          <p:nvPr/>
        </p:nvCxnSpPr>
        <p:spPr bwMode="auto">
          <a:xfrm rot="5400000" flipH="1">
            <a:off x="3644900" y="263525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TextBox 66"/>
          <p:cNvSpPr txBox="1">
            <a:spLocks noChangeArrowheads="1"/>
          </p:cNvSpPr>
          <p:nvPr/>
        </p:nvSpPr>
        <p:spPr bwMode="auto">
          <a:xfrm>
            <a:off x="3962400" y="21145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39955" name="TextBox 67"/>
          <p:cNvSpPr txBox="1">
            <a:spLocks noChangeArrowheads="1"/>
          </p:cNvSpPr>
          <p:nvPr/>
        </p:nvSpPr>
        <p:spPr bwMode="auto">
          <a:xfrm>
            <a:off x="2362200" y="19050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ready queue</a:t>
            </a:r>
          </a:p>
        </p:txBody>
      </p:sp>
      <p:grpSp>
        <p:nvGrpSpPr>
          <p:cNvPr id="39956" name="Group 29"/>
          <p:cNvGrpSpPr>
            <a:grpSpLocks/>
          </p:cNvGrpSpPr>
          <p:nvPr/>
        </p:nvGrpSpPr>
        <p:grpSpPr bwMode="auto">
          <a:xfrm flipH="1">
            <a:off x="2438400" y="3848100"/>
            <a:ext cx="1371600" cy="458788"/>
            <a:chOff x="2438400" y="3848100"/>
            <a:chExt cx="1371600" cy="458788"/>
          </a:xfrm>
        </p:grpSpPr>
        <p:sp>
          <p:nvSpPr>
            <p:cNvPr id="39985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39986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67"/>
          <p:cNvSpPr txBox="1">
            <a:spLocks noChangeArrowheads="1"/>
          </p:cNvSpPr>
          <p:nvPr/>
        </p:nvSpPr>
        <p:spPr bwMode="auto">
          <a:xfrm>
            <a:off x="2133600" y="34290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1 queue</a:t>
            </a:r>
          </a:p>
        </p:txBody>
      </p:sp>
      <p:cxnSp>
        <p:nvCxnSpPr>
          <p:cNvPr id="39958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2895600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9" name="TextBox 66"/>
          <p:cNvSpPr txBox="1">
            <a:spLocks noChangeArrowheads="1"/>
          </p:cNvSpPr>
          <p:nvPr/>
        </p:nvSpPr>
        <p:spPr bwMode="auto">
          <a:xfrm>
            <a:off x="3962400" y="28194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timeout</a:t>
            </a: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3962400" y="37909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1 wait</a:t>
            </a:r>
          </a:p>
        </p:txBody>
      </p:sp>
      <p:cxnSp>
        <p:nvCxnSpPr>
          <p:cNvPr id="39961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1138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2" name="Group 29"/>
          <p:cNvGrpSpPr>
            <a:grpSpLocks/>
          </p:cNvGrpSpPr>
          <p:nvPr/>
        </p:nvGrpSpPr>
        <p:grpSpPr bwMode="auto">
          <a:xfrm flipH="1">
            <a:off x="2435225" y="4722813"/>
            <a:ext cx="1371600" cy="458787"/>
            <a:chOff x="2438400" y="3848100"/>
            <a:chExt cx="1371600" cy="458788"/>
          </a:xfrm>
        </p:grpSpPr>
        <p:sp>
          <p:nvSpPr>
            <p:cNvPr id="39978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39979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0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1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2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3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extBox 67"/>
          <p:cNvSpPr txBox="1">
            <a:spLocks noChangeArrowheads="1"/>
          </p:cNvSpPr>
          <p:nvPr/>
        </p:nvSpPr>
        <p:spPr bwMode="auto">
          <a:xfrm>
            <a:off x="2130425" y="4303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2 queue</a:t>
            </a:r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3959225" y="4665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2 wait</a:t>
            </a:r>
          </a:p>
        </p:txBody>
      </p:sp>
      <p:cxnSp>
        <p:nvCxnSpPr>
          <p:cNvPr id="39965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6" name="Group 29"/>
          <p:cNvGrpSpPr>
            <a:grpSpLocks/>
          </p:cNvGrpSpPr>
          <p:nvPr/>
        </p:nvGrpSpPr>
        <p:grpSpPr bwMode="auto">
          <a:xfrm flipH="1">
            <a:off x="2435225" y="5865813"/>
            <a:ext cx="1371600" cy="458787"/>
            <a:chOff x="2438400" y="3848100"/>
            <a:chExt cx="1371600" cy="458788"/>
          </a:xfrm>
        </p:grpSpPr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39972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3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4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5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6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TextBox 67"/>
          <p:cNvSpPr txBox="1">
            <a:spLocks noChangeArrowheads="1"/>
          </p:cNvSpPr>
          <p:nvPr/>
        </p:nvSpPr>
        <p:spPr bwMode="auto">
          <a:xfrm>
            <a:off x="2130425" y="5446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3 queue</a:t>
            </a:r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3959225" y="5808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event n wait</a:t>
            </a:r>
          </a:p>
        </p:txBody>
      </p:sp>
      <p:sp>
        <p:nvSpPr>
          <p:cNvPr id="39969" name="TextBox 67"/>
          <p:cNvSpPr txBox="1">
            <a:spLocks noChangeArrowheads="1"/>
          </p:cNvSpPr>
          <p:nvPr/>
        </p:nvSpPr>
        <p:spPr bwMode="auto">
          <a:xfrm>
            <a:off x="2133600" y="51625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…</a:t>
            </a:r>
          </a:p>
        </p:txBody>
      </p:sp>
      <p:sp>
        <p:nvSpPr>
          <p:cNvPr id="39970" name="Rectangle 56"/>
          <p:cNvSpPr>
            <a:spLocks noChangeArrowheads="1"/>
          </p:cNvSpPr>
          <p:nvPr/>
        </p:nvSpPr>
        <p:spPr bwMode="auto">
          <a:xfrm>
            <a:off x="6477000" y="3886200"/>
            <a:ext cx="2286000" cy="1600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Gill Sans MT"/>
                <a:cs typeface="Gill Sans MT"/>
              </a:rPr>
              <a:t>What do we gain with multiple queues?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3" grpId="0"/>
      <p:bldP spid="44" grpId="0"/>
      <p:bldP spid="54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Queue Model</a:t>
            </a:r>
          </a:p>
        </p:txBody>
      </p:sp>
      <p:sp>
        <p:nvSpPr>
          <p:cNvPr id="40964" name="TextBox 33"/>
          <p:cNvSpPr txBox="1">
            <a:spLocks noChangeArrowheads="1"/>
          </p:cNvSpPr>
          <p:nvPr/>
        </p:nvSpPr>
        <p:spPr bwMode="auto">
          <a:xfrm>
            <a:off x="990600" y="21336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40965" name="Straight Arrow Connector 11"/>
          <p:cNvCxnSpPr>
            <a:cxnSpLocks noChangeShapeType="1"/>
          </p:cNvCxnSpPr>
          <p:nvPr/>
        </p:nvCxnSpPr>
        <p:spPr bwMode="auto">
          <a:xfrm>
            <a:off x="9906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TextBox 35"/>
          <p:cNvSpPr txBox="1">
            <a:spLocks noChangeArrowheads="1"/>
          </p:cNvSpPr>
          <p:nvPr/>
        </p:nvSpPr>
        <p:spPr bwMode="auto">
          <a:xfrm>
            <a:off x="7924800" y="21336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40967" name="Rectangle 36"/>
          <p:cNvSpPr>
            <a:spLocks noChangeArrowheads="1"/>
          </p:cNvSpPr>
          <p:nvPr/>
        </p:nvSpPr>
        <p:spPr bwMode="auto">
          <a:xfrm>
            <a:off x="2438400" y="23241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>
              <a:latin typeface="Gill Sans MT"/>
              <a:cs typeface="Gill Sans MT"/>
            </a:endParaRPr>
          </a:p>
        </p:txBody>
      </p:sp>
      <p:cxnSp>
        <p:nvCxnSpPr>
          <p:cNvPr id="40968" name="Straight Connector 40"/>
          <p:cNvCxnSpPr>
            <a:cxnSpLocks noChangeShapeType="1"/>
          </p:cNvCxnSpPr>
          <p:nvPr/>
        </p:nvCxnSpPr>
        <p:spPr bwMode="auto">
          <a:xfrm rot="5400000">
            <a:off x="3352007" y="25519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Connector 42"/>
          <p:cNvCxnSpPr>
            <a:cxnSpLocks noChangeShapeType="1"/>
          </p:cNvCxnSpPr>
          <p:nvPr/>
        </p:nvCxnSpPr>
        <p:spPr bwMode="auto">
          <a:xfrm rot="5400000">
            <a:off x="31242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Connector 43"/>
          <p:cNvCxnSpPr>
            <a:cxnSpLocks noChangeShapeType="1"/>
          </p:cNvCxnSpPr>
          <p:nvPr/>
        </p:nvCxnSpPr>
        <p:spPr bwMode="auto">
          <a:xfrm rot="5400000">
            <a:off x="28956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Straight Connector 44"/>
          <p:cNvCxnSpPr>
            <a:cxnSpLocks noChangeShapeType="1"/>
          </p:cNvCxnSpPr>
          <p:nvPr/>
        </p:nvCxnSpPr>
        <p:spPr bwMode="auto">
          <a:xfrm rot="5400000">
            <a:off x="26670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Connector 45"/>
          <p:cNvCxnSpPr>
            <a:cxnSpLocks noChangeShapeType="1"/>
          </p:cNvCxnSpPr>
          <p:nvPr/>
        </p:nvCxnSpPr>
        <p:spPr bwMode="auto">
          <a:xfrm rot="5400000">
            <a:off x="24384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Connector 46"/>
          <p:cNvCxnSpPr>
            <a:cxnSpLocks noChangeShapeType="1"/>
          </p:cNvCxnSpPr>
          <p:nvPr/>
        </p:nvCxnSpPr>
        <p:spPr bwMode="auto">
          <a:xfrm rot="5400000">
            <a:off x="2209800" y="25527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4" name="Cube 48"/>
          <p:cNvSpPr>
            <a:spLocks noChangeArrowheads="1"/>
          </p:cNvSpPr>
          <p:nvPr/>
        </p:nvSpPr>
        <p:spPr bwMode="auto">
          <a:xfrm>
            <a:off x="5486400" y="21717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40975" name="Straight Arrow Connector 11"/>
          <p:cNvCxnSpPr>
            <a:cxnSpLocks noChangeShapeType="1"/>
          </p:cNvCxnSpPr>
          <p:nvPr/>
        </p:nvCxnSpPr>
        <p:spPr bwMode="auto">
          <a:xfrm>
            <a:off x="3810000" y="25527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Straight Arrow Connector 11"/>
          <p:cNvCxnSpPr>
            <a:cxnSpLocks noChangeShapeType="1"/>
          </p:cNvCxnSpPr>
          <p:nvPr/>
        </p:nvCxnSpPr>
        <p:spPr bwMode="auto">
          <a:xfrm>
            <a:off x="71628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Straight Arrow Connector 64"/>
          <p:cNvCxnSpPr>
            <a:cxnSpLocks noChangeShapeType="1"/>
            <a:stCxn id="40974" idx="3"/>
            <a:endCxn id="40964" idx="2"/>
          </p:cNvCxnSpPr>
          <p:nvPr/>
        </p:nvCxnSpPr>
        <p:spPr bwMode="auto">
          <a:xfrm rot="5400000" flipH="1">
            <a:off x="3644900" y="263525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66"/>
          <p:cNvSpPr txBox="1">
            <a:spLocks noChangeArrowheads="1"/>
          </p:cNvSpPr>
          <p:nvPr/>
        </p:nvSpPr>
        <p:spPr bwMode="auto">
          <a:xfrm>
            <a:off x="3962400" y="21145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40979" name="TextBox 67"/>
          <p:cNvSpPr txBox="1">
            <a:spLocks noChangeArrowheads="1"/>
          </p:cNvSpPr>
          <p:nvPr/>
        </p:nvSpPr>
        <p:spPr bwMode="auto">
          <a:xfrm>
            <a:off x="2362200" y="19050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ready queue</a:t>
            </a:r>
          </a:p>
        </p:txBody>
      </p:sp>
      <p:grpSp>
        <p:nvGrpSpPr>
          <p:cNvPr id="40980" name="Group 29"/>
          <p:cNvGrpSpPr>
            <a:grpSpLocks/>
          </p:cNvGrpSpPr>
          <p:nvPr/>
        </p:nvGrpSpPr>
        <p:grpSpPr bwMode="auto">
          <a:xfrm flipH="1">
            <a:off x="2438400" y="3848100"/>
            <a:ext cx="1371600" cy="458788"/>
            <a:chOff x="2438400" y="3848100"/>
            <a:chExt cx="1371600" cy="458788"/>
          </a:xfrm>
        </p:grpSpPr>
        <p:sp>
          <p:nvSpPr>
            <p:cNvPr id="41009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41010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1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5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81" name="TextBox 67"/>
          <p:cNvSpPr txBox="1">
            <a:spLocks noChangeArrowheads="1"/>
          </p:cNvSpPr>
          <p:nvPr/>
        </p:nvSpPr>
        <p:spPr bwMode="auto">
          <a:xfrm>
            <a:off x="2133600" y="34290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1 queue</a:t>
            </a:r>
          </a:p>
        </p:txBody>
      </p:sp>
      <p:cxnSp>
        <p:nvCxnSpPr>
          <p:cNvPr id="40982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2895600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TextBox 66"/>
          <p:cNvSpPr txBox="1">
            <a:spLocks noChangeArrowheads="1"/>
          </p:cNvSpPr>
          <p:nvPr/>
        </p:nvSpPr>
        <p:spPr bwMode="auto">
          <a:xfrm>
            <a:off x="3962400" y="28194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timeout</a:t>
            </a:r>
          </a:p>
        </p:txBody>
      </p:sp>
      <p:sp>
        <p:nvSpPr>
          <p:cNvPr id="40984" name="TextBox 66"/>
          <p:cNvSpPr txBox="1">
            <a:spLocks noChangeArrowheads="1"/>
          </p:cNvSpPr>
          <p:nvPr/>
        </p:nvSpPr>
        <p:spPr bwMode="auto">
          <a:xfrm>
            <a:off x="3962400" y="379095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1 wait</a:t>
            </a:r>
          </a:p>
        </p:txBody>
      </p:sp>
      <p:cxnSp>
        <p:nvCxnSpPr>
          <p:cNvPr id="40985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1138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86" name="Group 29"/>
          <p:cNvGrpSpPr>
            <a:grpSpLocks/>
          </p:cNvGrpSpPr>
          <p:nvPr/>
        </p:nvGrpSpPr>
        <p:grpSpPr bwMode="auto">
          <a:xfrm flipH="1">
            <a:off x="2435225" y="4722813"/>
            <a:ext cx="1371600" cy="458787"/>
            <a:chOff x="2438400" y="3848100"/>
            <a:chExt cx="1371600" cy="458788"/>
          </a:xfrm>
        </p:grpSpPr>
        <p:sp>
          <p:nvSpPr>
            <p:cNvPr id="41002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41003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4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5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7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8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87" name="TextBox 67"/>
          <p:cNvSpPr txBox="1">
            <a:spLocks noChangeArrowheads="1"/>
          </p:cNvSpPr>
          <p:nvPr/>
        </p:nvSpPr>
        <p:spPr bwMode="auto">
          <a:xfrm>
            <a:off x="2130425" y="43037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2 queue</a:t>
            </a:r>
          </a:p>
        </p:txBody>
      </p:sp>
      <p:sp>
        <p:nvSpPr>
          <p:cNvPr id="40988" name="TextBox 66"/>
          <p:cNvSpPr txBox="1">
            <a:spLocks noChangeArrowheads="1"/>
          </p:cNvSpPr>
          <p:nvPr/>
        </p:nvSpPr>
        <p:spPr bwMode="auto">
          <a:xfrm>
            <a:off x="3959225" y="4665663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2 wait</a:t>
            </a:r>
          </a:p>
        </p:txBody>
      </p:sp>
      <p:cxnSp>
        <p:nvCxnSpPr>
          <p:cNvPr id="40989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90" name="Group 29"/>
          <p:cNvGrpSpPr>
            <a:grpSpLocks/>
          </p:cNvGrpSpPr>
          <p:nvPr/>
        </p:nvGrpSpPr>
        <p:grpSpPr bwMode="auto">
          <a:xfrm flipH="1">
            <a:off x="2435225" y="5865813"/>
            <a:ext cx="1371600" cy="458787"/>
            <a:chOff x="2438400" y="3848100"/>
            <a:chExt cx="1371600" cy="458788"/>
          </a:xfrm>
        </p:grpSpPr>
        <p:sp>
          <p:nvSpPr>
            <p:cNvPr id="40995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>
                <a:latin typeface="Gill Sans MT"/>
                <a:cs typeface="Gill Sans MT"/>
              </a:endParaRPr>
            </a:p>
          </p:txBody>
        </p:sp>
        <p:cxnSp>
          <p:nvCxnSpPr>
            <p:cNvPr id="40996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8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9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0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1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91" name="TextBox 67"/>
          <p:cNvSpPr txBox="1">
            <a:spLocks noChangeArrowheads="1"/>
          </p:cNvSpPr>
          <p:nvPr/>
        </p:nvSpPr>
        <p:spPr bwMode="auto">
          <a:xfrm>
            <a:off x="2130425" y="54467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3 queue</a:t>
            </a:r>
          </a:p>
        </p:txBody>
      </p:sp>
      <p:sp>
        <p:nvSpPr>
          <p:cNvPr id="40992" name="TextBox 66"/>
          <p:cNvSpPr txBox="1">
            <a:spLocks noChangeArrowheads="1"/>
          </p:cNvSpPr>
          <p:nvPr/>
        </p:nvSpPr>
        <p:spPr bwMode="auto">
          <a:xfrm>
            <a:off x="3959225" y="5808663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priority n wait</a:t>
            </a:r>
          </a:p>
        </p:txBody>
      </p:sp>
      <p:sp>
        <p:nvSpPr>
          <p:cNvPr id="40993" name="TextBox 67"/>
          <p:cNvSpPr txBox="1">
            <a:spLocks noChangeArrowheads="1"/>
          </p:cNvSpPr>
          <p:nvPr/>
        </p:nvSpPr>
        <p:spPr bwMode="auto">
          <a:xfrm>
            <a:off x="2133600" y="51625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…</a:t>
            </a:r>
          </a:p>
        </p:txBody>
      </p:sp>
      <p:sp>
        <p:nvSpPr>
          <p:cNvPr id="40994" name="Rectangle 56"/>
          <p:cNvSpPr>
            <a:spLocks noChangeArrowheads="1"/>
          </p:cNvSpPr>
          <p:nvPr/>
        </p:nvSpPr>
        <p:spPr bwMode="auto">
          <a:xfrm>
            <a:off x="6477000" y="3886200"/>
            <a:ext cx="2286000" cy="1600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Gill Sans MT"/>
                <a:cs typeface="Gill Sans MT"/>
              </a:rPr>
              <a:t>What do we gain with multiple queues?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Take-away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would happen if user processes were allowed to disable interrupts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</a:t>
            </a:r>
            <a:r>
              <a:rPr lang="en-US" dirty="0"/>
              <a:t>a single CPU system what is the maximum number of processes that can be in the running state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Processes to Threads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241</a:t>
            </a:r>
          </a:p>
          <a:p>
            <a:r>
              <a:rPr lang="en-US" dirty="0" smtClean="0"/>
              <a:t>February 17, 2012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University of Illinois CS 241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Staff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9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 vs. threads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 smtClean="0"/>
              <a:t>Fork </a:t>
            </a:r>
            <a:r>
              <a:rPr lang="en-US" dirty="0"/>
              <a:t>is expensive (time &amp; memory)</a:t>
            </a:r>
          </a:p>
          <a:p>
            <a:r>
              <a:rPr lang="en-US" dirty="0"/>
              <a:t>Thread</a:t>
            </a:r>
          </a:p>
          <a:p>
            <a:pPr lvl="1"/>
            <a:r>
              <a:rPr lang="en-US" dirty="0" smtClean="0"/>
              <a:t>A lightweight </a:t>
            </a:r>
            <a:r>
              <a:rPr lang="en-US" dirty="0" smtClean="0"/>
              <a:t>process: little memory, fast startup</a:t>
            </a:r>
            <a:endParaRPr lang="en-US" dirty="0"/>
          </a:p>
          <a:p>
            <a:pPr lvl="1"/>
            <a:r>
              <a:rPr lang="en-US" dirty="0"/>
              <a:t>Shared </a:t>
            </a:r>
            <a:r>
              <a:rPr lang="en-US" dirty="0" smtClean="0"/>
              <a:t>memory among threads in a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</a:t>
            </a:r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4"/>
          <a:stretch>
            <a:fillRect/>
          </a:stretch>
        </p:blipFill>
        <p:spPr bwMode="auto">
          <a:xfrm>
            <a:off x="431344" y="2072100"/>
            <a:ext cx="45720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6"/>
          <a:stretch>
            <a:fillRect/>
          </a:stretch>
        </p:blipFill>
        <p:spPr bwMode="auto">
          <a:xfrm>
            <a:off x="5003344" y="2072100"/>
            <a:ext cx="36560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65144" y="1767300"/>
            <a:ext cx="4572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98344" y="1310100"/>
            <a:ext cx="3155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EF5B00"/>
                </a:solidFill>
                <a:latin typeface="Gill Sans MT"/>
                <a:cs typeface="Gill Sans MT"/>
              </a:rPr>
              <a:t>Environment (resource)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088944" y="2300701"/>
            <a:ext cx="914400" cy="12953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98544" y="1919700"/>
            <a:ext cx="14066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EF5B00"/>
                </a:solidFill>
                <a:latin typeface="Gill Sans MT"/>
                <a:cs typeface="Gill Sans MT"/>
              </a:rPr>
              <a:t>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911" y="5653500"/>
            <a:ext cx="2970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/>
                <a:cs typeface="Gill Sans MT"/>
              </a:rPr>
              <a:t>Three processes each with</a:t>
            </a:r>
          </a:p>
          <a:p>
            <a:pPr algn="ctr"/>
            <a:r>
              <a:rPr lang="en-US" sz="2000" dirty="0" smtClean="0">
                <a:latin typeface="Gill Sans MT"/>
                <a:cs typeface="Gill Sans MT"/>
              </a:rPr>
              <a:t>one thread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4913" y="5653500"/>
            <a:ext cx="2041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/>
                <a:cs typeface="Gill Sans MT"/>
              </a:rPr>
              <a:t>One process with</a:t>
            </a:r>
          </a:p>
          <a:p>
            <a:pPr algn="ctr"/>
            <a:r>
              <a:rPr lang="en-US" sz="2000" dirty="0" smtClean="0">
                <a:latin typeface="Gill Sans MT"/>
                <a:cs typeface="Gill Sans MT"/>
              </a:rPr>
              <a:t>three threads</a:t>
            </a:r>
          </a:p>
        </p:txBody>
      </p:sp>
    </p:spTree>
    <p:extLst>
      <p:ext uri="{BB962C8B-B14F-4D97-AF65-F5344CB8AC3E}">
        <p14:creationId xmlns:p14="http://schemas.microsoft.com/office/powerpoint/2010/main" val="36053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process can include many threads</a:t>
            </a:r>
          </a:p>
          <a:p>
            <a:r>
              <a:rPr lang="en-US" dirty="0"/>
              <a:t>All threads of a process share: 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Memory (program code and global data)</a:t>
            </a:r>
          </a:p>
          <a:p>
            <a:pPr lvl="1"/>
            <a:r>
              <a:rPr lang="en-US" dirty="0"/>
              <a:t>Open file/socket </a:t>
            </a:r>
            <a:r>
              <a:rPr lang="en-US" dirty="0" smtClean="0"/>
              <a:t>descriptors</a:t>
            </a:r>
            <a:endParaRPr lang="en-US" dirty="0"/>
          </a:p>
          <a:p>
            <a:pPr lvl="1"/>
            <a:r>
              <a:rPr lang="en-US" dirty="0"/>
              <a:t>Working environment (current directory, user ID, etc.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Semaphores </a:t>
            </a:r>
            <a:r>
              <a:rPr lang="en-US" i="1" dirty="0" smtClean="0"/>
              <a:t>(covered later in the course)</a:t>
            </a:r>
            <a:endParaRPr lang="en-US" i="1" dirty="0"/>
          </a:p>
          <a:p>
            <a:pPr lvl="1"/>
            <a:r>
              <a:rPr lang="en-US" dirty="0" smtClean="0"/>
              <a:t>Signal </a:t>
            </a:r>
            <a:r>
              <a:rPr lang="en-US" dirty="0"/>
              <a:t>handlers and signal </a:t>
            </a:r>
            <a:r>
              <a:rPr lang="en-US" dirty="0" smtClean="0"/>
              <a:t>dispositions </a:t>
            </a:r>
            <a:r>
              <a:rPr lang="en-US" i="1" dirty="0" smtClean="0"/>
              <a:t>(covered later in the course)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97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usage</a:t>
            </a:r>
            <a:r>
              <a:rPr lang="en-US" dirty="0"/>
              <a:t>: </a:t>
            </a:r>
            <a:r>
              <a:rPr lang="en-US" dirty="0" smtClean="0"/>
              <a:t>word </a:t>
            </a:r>
            <a:r>
              <a:rPr lang="en-US" dirty="0"/>
              <a:t>p</a:t>
            </a:r>
            <a:r>
              <a:rPr lang="en-US" dirty="0" smtClean="0"/>
              <a:t>rocessor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file can only be accessed by one process at a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7173" name="Picture 3" descr="2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0313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Oval 15"/>
          <p:cNvSpPr>
            <a:spLocks noChangeArrowheads="1"/>
          </p:cNvSpPr>
          <p:nvPr/>
        </p:nvSpPr>
        <p:spPr bwMode="auto">
          <a:xfrm>
            <a:off x="3962400" y="4038600"/>
            <a:ext cx="1524000" cy="15240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7176" name="Freeform 16"/>
          <p:cNvSpPr>
            <a:spLocks/>
          </p:cNvSpPr>
          <p:nvPr/>
        </p:nvSpPr>
        <p:spPr bwMode="auto">
          <a:xfrm>
            <a:off x="4635500" y="4343400"/>
            <a:ext cx="241300" cy="990600"/>
          </a:xfrm>
          <a:custGeom>
            <a:avLst/>
            <a:gdLst>
              <a:gd name="T0" fmla="*/ 12700 w 241300"/>
              <a:gd name="T1" fmla="*/ 0 h 990600"/>
              <a:gd name="T2" fmla="*/ 241300 w 241300"/>
              <a:gd name="T3" fmla="*/ 304800 h 990600"/>
              <a:gd name="T4" fmla="*/ 12700 w 241300"/>
              <a:gd name="T5" fmla="*/ 762000 h 990600"/>
              <a:gd name="T6" fmla="*/ 165100 w 241300"/>
              <a:gd name="T7" fmla="*/ 990600 h 9906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990600"/>
              <a:gd name="T14" fmla="*/ 241300 w 241300"/>
              <a:gd name="T15" fmla="*/ 990600 h 990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990600">
                <a:moveTo>
                  <a:pt x="12700" y="0"/>
                </a:moveTo>
                <a:cubicBezTo>
                  <a:pt x="88900" y="101600"/>
                  <a:pt x="241300" y="177800"/>
                  <a:pt x="241300" y="304800"/>
                </a:cubicBezTo>
                <a:cubicBezTo>
                  <a:pt x="241300" y="431800"/>
                  <a:pt x="25400" y="647700"/>
                  <a:pt x="12700" y="762000"/>
                </a:cubicBezTo>
                <a:cubicBezTo>
                  <a:pt x="0" y="876300"/>
                  <a:pt x="114300" y="914400"/>
                  <a:pt x="165100" y="9906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3124200"/>
            <a:ext cx="2514600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latin typeface="Gill Sans MT"/>
                <a:ea typeface="MS PGothic" pitchFamily="34" charset="-128"/>
                <a:cs typeface="Gill Sans MT"/>
              </a:rPr>
              <a:t>What would happen </a:t>
            </a:r>
            <a:r>
              <a:rPr lang="en-US" sz="2000" kern="0" dirty="0" smtClean="0">
                <a:latin typeface="Gill Sans MT"/>
                <a:ea typeface="MS PGothic" pitchFamily="34" charset="-128"/>
                <a:cs typeface="Gill Sans MT"/>
              </a:rPr>
              <a:t>if this were </a:t>
            </a:r>
            <a:r>
              <a:rPr lang="en-US" sz="2000" kern="0" dirty="0">
                <a:latin typeface="Gill Sans MT"/>
                <a:ea typeface="MS PGothic" pitchFamily="34" charset="-128"/>
                <a:cs typeface="Gill Sans MT"/>
              </a:rPr>
              <a:t>single-threaded?</a:t>
            </a:r>
          </a:p>
        </p:txBody>
      </p:sp>
    </p:spTree>
    <p:extLst>
      <p:ext uri="{BB962C8B-B14F-4D97-AF65-F5344CB8AC3E}">
        <p14:creationId xmlns:p14="http://schemas.microsoft.com/office/powerpoint/2010/main" val="2856196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OS does: 2 State Model</a:t>
            </a:r>
          </a:p>
        </p:txBody>
      </p:sp>
      <p:sp>
        <p:nvSpPr>
          <p:cNvPr id="22531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 smtClean="0"/>
              <a:t>System</a:t>
            </a:r>
            <a:endParaRPr lang="en-US" dirty="0"/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 dirty="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 dirty="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0487" name="Straight Arrow Connector 11"/>
          <p:cNvCxnSpPr>
            <a:cxnSpLocks noChangeShapeType="1"/>
            <a:stCxn id="22533" idx="0"/>
            <a:endCxn id="22534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1"/>
          <p:cNvCxnSpPr>
            <a:cxnSpLocks noChangeShapeType="1"/>
            <a:stCxn id="22534" idx="4"/>
            <a:endCxn id="22533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4376430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1000314" y="26685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7848600" y="2668588"/>
            <a:ext cx="66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0493" name="TextBox 33"/>
          <p:cNvSpPr txBox="1">
            <a:spLocks noChangeArrowheads="1"/>
          </p:cNvSpPr>
          <p:nvPr/>
        </p:nvSpPr>
        <p:spPr bwMode="auto">
          <a:xfrm>
            <a:off x="1000314" y="4876800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20494" name="Straight Arrow Connector 11"/>
          <p:cNvCxnSpPr>
            <a:cxnSpLocks noChangeShapeType="1"/>
          </p:cNvCxnSpPr>
          <p:nvPr/>
        </p:nvCxnSpPr>
        <p:spPr bwMode="auto">
          <a:xfrm>
            <a:off x="9906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Box 35"/>
          <p:cNvSpPr txBox="1">
            <a:spLocks noChangeArrowheads="1"/>
          </p:cNvSpPr>
          <p:nvPr/>
        </p:nvSpPr>
        <p:spPr bwMode="auto">
          <a:xfrm>
            <a:off x="7848600" y="4876800"/>
            <a:ext cx="66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2438400" y="50673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22545" name="Straight Connector 40"/>
          <p:cNvCxnSpPr>
            <a:cxnSpLocks noChangeShapeType="1"/>
          </p:cNvCxnSpPr>
          <p:nvPr/>
        </p:nvCxnSpPr>
        <p:spPr bwMode="auto">
          <a:xfrm rot="5400000">
            <a:off x="3352007" y="52951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42"/>
          <p:cNvCxnSpPr>
            <a:cxnSpLocks noChangeShapeType="1"/>
          </p:cNvCxnSpPr>
          <p:nvPr/>
        </p:nvCxnSpPr>
        <p:spPr bwMode="auto">
          <a:xfrm rot="5400000">
            <a:off x="31242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Straight Connector 43"/>
          <p:cNvCxnSpPr>
            <a:cxnSpLocks noChangeShapeType="1"/>
          </p:cNvCxnSpPr>
          <p:nvPr/>
        </p:nvCxnSpPr>
        <p:spPr bwMode="auto">
          <a:xfrm rot="5400000">
            <a:off x="28956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Straight Connector 44"/>
          <p:cNvCxnSpPr>
            <a:cxnSpLocks noChangeShapeType="1"/>
          </p:cNvCxnSpPr>
          <p:nvPr/>
        </p:nvCxnSpPr>
        <p:spPr bwMode="auto">
          <a:xfrm rot="5400000">
            <a:off x="26670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Straight Connector 45"/>
          <p:cNvCxnSpPr>
            <a:cxnSpLocks noChangeShapeType="1"/>
          </p:cNvCxnSpPr>
          <p:nvPr/>
        </p:nvCxnSpPr>
        <p:spPr bwMode="auto">
          <a:xfrm rot="5400000">
            <a:off x="24384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Connector 46"/>
          <p:cNvCxnSpPr>
            <a:cxnSpLocks noChangeShapeType="1"/>
          </p:cNvCxnSpPr>
          <p:nvPr/>
        </p:nvCxnSpPr>
        <p:spPr bwMode="auto">
          <a:xfrm rot="5400000">
            <a:off x="2209800" y="52959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Cube 48"/>
          <p:cNvSpPr>
            <a:spLocks noChangeArrowheads="1"/>
          </p:cNvSpPr>
          <p:nvPr/>
        </p:nvSpPr>
        <p:spPr bwMode="auto">
          <a:xfrm>
            <a:off x="5486400" y="49149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20504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11"/>
          <p:cNvCxnSpPr>
            <a:cxnSpLocks noChangeShapeType="1"/>
          </p:cNvCxnSpPr>
          <p:nvPr/>
        </p:nvCxnSpPr>
        <p:spPr bwMode="auto">
          <a:xfrm>
            <a:off x="3810000" y="52959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Arrow Connector 11"/>
          <p:cNvCxnSpPr>
            <a:cxnSpLocks noChangeShapeType="1"/>
          </p:cNvCxnSpPr>
          <p:nvPr/>
        </p:nvCxnSpPr>
        <p:spPr bwMode="auto">
          <a:xfrm>
            <a:off x="71628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Straight Arrow Connector 64"/>
          <p:cNvCxnSpPr>
            <a:cxnSpLocks noChangeShapeType="1"/>
            <a:stCxn id="22551" idx="3"/>
            <a:endCxn id="20493" idx="2"/>
          </p:cNvCxnSpPr>
          <p:nvPr/>
        </p:nvCxnSpPr>
        <p:spPr bwMode="auto">
          <a:xfrm rot="5400000" flipH="1">
            <a:off x="3644931" y="3006756"/>
            <a:ext cx="323790" cy="4864099"/>
          </a:xfrm>
          <a:prstGeom prst="bentConnector3">
            <a:avLst>
              <a:gd name="adj1" fmla="val -70601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9" name="TextBox 65"/>
          <p:cNvSpPr txBox="1">
            <a:spLocks noChangeArrowheads="1"/>
          </p:cNvSpPr>
          <p:nvPr/>
        </p:nvSpPr>
        <p:spPr bwMode="auto">
          <a:xfrm>
            <a:off x="4399449" y="5848350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510" name="TextBox 66"/>
          <p:cNvSpPr txBox="1">
            <a:spLocks noChangeArrowheads="1"/>
          </p:cNvSpPr>
          <p:nvPr/>
        </p:nvSpPr>
        <p:spPr bwMode="auto">
          <a:xfrm>
            <a:off x="3962400" y="485775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2559" name="TextBox 67"/>
          <p:cNvSpPr txBox="1">
            <a:spLocks noChangeArrowheads="1"/>
          </p:cNvSpPr>
          <p:nvPr/>
        </p:nvSpPr>
        <p:spPr bwMode="auto">
          <a:xfrm>
            <a:off x="2362200" y="46482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queue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20491" grpId="0"/>
      <p:bldP spid="20492" grpId="0"/>
      <p:bldP spid="20493" grpId="0"/>
      <p:bldP spid="20495" grpId="0"/>
      <p:bldP spid="20509" grpId="0"/>
      <p:bldP spid="205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usage: word processor</a:t>
            </a:r>
            <a:endParaRPr lang="en-US" dirty="0"/>
          </a:p>
        </p:txBody>
      </p:sp>
      <p:pic>
        <p:nvPicPr>
          <p:cNvPr id="8197" name="Picture 3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0313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file can only be accessed by one process at a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24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usage</a:t>
            </a:r>
            <a:r>
              <a:rPr lang="en-US" dirty="0"/>
              <a:t>: </a:t>
            </a:r>
            <a:r>
              <a:rPr lang="en-US" dirty="0" smtClean="0"/>
              <a:t>web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pic>
        <p:nvPicPr>
          <p:cNvPr id="9221" name="Picture 3" descr="2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057400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 descr="MCj042479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524000"/>
            <a:ext cx="17081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1524000"/>
            <a:ext cx="2514600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latin typeface="Gill Sans MT"/>
                <a:ea typeface="MS PGothic" pitchFamily="34" charset="-128"/>
                <a:cs typeface="Gill Sans MT"/>
              </a:rPr>
              <a:t>What would happen </a:t>
            </a:r>
            <a:r>
              <a:rPr lang="en-US" sz="2000" kern="0" dirty="0" smtClean="0">
                <a:latin typeface="Gill Sans MT"/>
                <a:ea typeface="MS PGothic" pitchFamily="34" charset="-128"/>
                <a:cs typeface="Gill Sans MT"/>
              </a:rPr>
              <a:t>if this were </a:t>
            </a:r>
            <a:r>
              <a:rPr lang="en-US" sz="2000" kern="0" dirty="0">
                <a:latin typeface="Gill Sans MT"/>
                <a:ea typeface="MS PGothic" pitchFamily="34" charset="-128"/>
                <a:cs typeface="Gill Sans MT"/>
              </a:rPr>
              <a:t>single-threaded?</a:t>
            </a:r>
          </a:p>
        </p:txBody>
      </p:sp>
    </p:spTree>
    <p:extLst>
      <p:ext uri="{BB962C8B-B14F-4D97-AF65-F5344CB8AC3E}">
        <p14:creationId xmlns:p14="http://schemas.microsoft.com/office/powerpoint/2010/main" val="1590443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Pseudo-code for previous slide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Dispatcher thread</a:t>
            </a: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Worker thread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Alternative</a:t>
            </a:r>
            <a:br>
              <a:rPr lang="en-US" sz="2000">
                <a:latin typeface="Arial" charset="0"/>
              </a:rPr>
            </a:b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Dispatcher thread</a:t>
            </a: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Worker thread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Copyright ©:  University of Illinois CS 241 Staff</a:t>
            </a:r>
          </a:p>
        </p:txBody>
      </p:sp>
      <p:sp>
        <p:nvSpPr>
          <p:cNvPr id="10246" name="TextBox 4"/>
          <p:cNvSpPr txBox="1">
            <a:spLocks noChangeArrowheads="1"/>
          </p:cNvSpPr>
          <p:nvPr/>
        </p:nvSpPr>
        <p:spPr bwMode="auto">
          <a:xfrm>
            <a:off x="457200" y="2895600"/>
            <a:ext cx="441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while (TRUE) {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get_next_request(&amp;buf);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handoff_work(&amp;buf);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0247" name="TextBox 5"/>
          <p:cNvSpPr txBox="1">
            <a:spLocks noChangeArrowheads="1"/>
          </p:cNvSpPr>
          <p:nvPr/>
        </p:nvSpPr>
        <p:spPr bwMode="auto">
          <a:xfrm>
            <a:off x="457200" y="4495800"/>
            <a:ext cx="441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while (TRUE) {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wait_for_work(&amp;buf);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look_for_page_in_cache(&amp;buf, 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if (page_not_in_cache( &amp;page))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read_page_from_disk(&amp;buf, 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return_page(&amp;page);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724400" y="2895600"/>
            <a:ext cx="441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while (TRUE) {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get_next_request(&amp;buf);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handoff_work(&amp;buf);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724400" y="4495800"/>
            <a:ext cx="441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work (&amp;buf) {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look_for_page_in_cache(&amp;buf, 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if (page_not_in_cache( &amp;page))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read_page_from_disk(&amp;buf, 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  return_page(&amp;page);</a:t>
            </a:r>
          </a:p>
          <a:p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4800" y="5943600"/>
            <a:ext cx="332740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990294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 of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Sequential set of instructions</a:t>
            </a:r>
          </a:p>
          <a:p>
            <a:pPr lvl="1"/>
            <a:r>
              <a:rPr lang="en-US" dirty="0" smtClean="0"/>
              <a:t>Each has its own function </a:t>
            </a:r>
            <a:r>
              <a:rPr lang="en-US" dirty="0"/>
              <a:t>calls &amp; automatic (local) variables</a:t>
            </a:r>
          </a:p>
          <a:p>
            <a:pPr lvl="1"/>
            <a:r>
              <a:rPr lang="en-US" dirty="0"/>
              <a:t>Need </a:t>
            </a:r>
            <a:r>
              <a:rPr lang="en-US" dirty="0" smtClean="0">
                <a:solidFill>
                  <a:srgbClr val="EF5B00"/>
                </a:solidFill>
              </a:rPr>
              <a:t>program counter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EF5B00"/>
                </a:solidFill>
              </a:rPr>
              <a:t>stack</a:t>
            </a:r>
            <a:r>
              <a:rPr lang="en-US" dirty="0" smtClean="0"/>
              <a:t> </a:t>
            </a:r>
            <a:r>
              <a:rPr lang="en-US" dirty="0"/>
              <a:t>for each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2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 1-thread function call</a:t>
            </a:r>
            <a:endParaRPr lang="en-US" dirty="0"/>
          </a:p>
        </p:txBody>
      </p:sp>
      <p:grpSp>
        <p:nvGrpSpPr>
          <p:cNvPr id="12292" name="Group 36"/>
          <p:cNvGrpSpPr>
            <a:grpSpLocks/>
          </p:cNvGrpSpPr>
          <p:nvPr/>
        </p:nvGrpSpPr>
        <p:grpSpPr bwMode="auto">
          <a:xfrm>
            <a:off x="1793590" y="1981200"/>
            <a:ext cx="5978810" cy="3048000"/>
            <a:chOff x="1793590" y="1981200"/>
            <a:chExt cx="5978810" cy="3048000"/>
          </a:xfrm>
        </p:grpSpPr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905000" y="2438400"/>
              <a:ext cx="2209800" cy="2590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1800" dirty="0" err="1">
                  <a:latin typeface="Gill Sans MT"/>
                  <a:cs typeface="Gill Sans MT"/>
                </a:rPr>
                <a:t>processfd</a:t>
              </a:r>
              <a:r>
                <a:rPr lang="en-US" sz="1800" dirty="0">
                  <a:latin typeface="Gill Sans MT"/>
                  <a:cs typeface="Gill Sans MT"/>
                </a:rPr>
                <a:t>();</a:t>
              </a:r>
            </a:p>
            <a:p>
              <a:endParaRPr lang="en-US" sz="1800" dirty="0">
                <a:latin typeface="Gill Sans MT"/>
                <a:cs typeface="Gill Sans MT"/>
              </a:endParaRPr>
            </a:p>
            <a:p>
              <a:endParaRPr lang="en-US" sz="1800" dirty="0">
                <a:latin typeface="Gill Sans MT"/>
                <a:cs typeface="Gill Sans MT"/>
              </a:endParaRPr>
            </a:p>
            <a:p>
              <a:endParaRPr lang="en-US" sz="1800" dirty="0">
                <a:latin typeface="Gill Sans MT"/>
                <a:cs typeface="Gill Sans MT"/>
              </a:endParaRPr>
            </a:p>
            <a:p>
              <a:endParaRPr lang="en-US" sz="1800" dirty="0">
                <a:latin typeface="Gill Sans MT"/>
                <a:cs typeface="Gill Sans MT"/>
              </a:endParaRPr>
            </a:p>
            <a:p>
              <a:endParaRPr lang="en-US" sz="1800" dirty="0">
                <a:latin typeface="Gill Sans MT"/>
                <a:cs typeface="Gill Sans MT"/>
              </a:endParaRP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5486400" y="2743200"/>
              <a:ext cx="2057400" cy="1828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1800">
                  <a:latin typeface="Gill Sans MT"/>
                  <a:cs typeface="Gill Sans MT"/>
                </a:rPr>
                <a:t>processfd() {</a:t>
              </a: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r>
                <a:rPr lang="en-US" sz="1800">
                  <a:latin typeface="Gill Sans MT"/>
                  <a:cs typeface="Gill Sans MT"/>
                </a:rPr>
                <a:t>}</a:t>
              </a:r>
            </a:p>
          </p:txBody>
        </p:sp>
        <p:sp>
          <p:nvSpPr>
            <p:cNvPr id="12297" name="TextBox 7"/>
            <p:cNvSpPr txBox="1">
              <a:spLocks noChangeArrowheads="1"/>
            </p:cNvSpPr>
            <p:nvPr/>
          </p:nvSpPr>
          <p:spPr bwMode="auto">
            <a:xfrm>
              <a:off x="1793590" y="1981200"/>
              <a:ext cx="2514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Gill Sans MT"/>
                  <a:cs typeface="Gill Sans MT"/>
                </a:rPr>
                <a:t>Calling program</a:t>
              </a:r>
            </a:p>
          </p:txBody>
        </p:sp>
        <p:sp>
          <p:nvSpPr>
            <p:cNvPr id="12298" name="TextBox 8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2514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Gill Sans MT"/>
                  <a:cs typeface="Gill Sans MT"/>
                </a:rPr>
                <a:t>Called function</a:t>
              </a:r>
            </a:p>
          </p:txBody>
        </p:sp>
        <p:grpSp>
          <p:nvGrpSpPr>
            <p:cNvPr id="12299" name="Group 28"/>
            <p:cNvGrpSpPr>
              <a:grpSpLocks/>
            </p:cNvGrpSpPr>
            <p:nvPr/>
          </p:nvGrpSpPr>
          <p:grpSpPr bwMode="auto">
            <a:xfrm>
              <a:off x="3885406" y="2667000"/>
              <a:ext cx="1754188" cy="2133600"/>
              <a:chOff x="3885406" y="2515394"/>
              <a:chExt cx="1754188" cy="2133600"/>
            </a:xfrm>
          </p:grpSpPr>
          <p:cxnSp>
            <p:nvCxnSpPr>
              <p:cNvPr id="12300" name="Straight Arrow Connector 18"/>
              <p:cNvCxnSpPr>
                <a:cxnSpLocks noChangeShapeType="1"/>
              </p:cNvCxnSpPr>
              <p:nvPr/>
            </p:nvCxnSpPr>
            <p:spPr bwMode="auto">
              <a:xfrm rot="5400000">
                <a:off x="3466306" y="4229100"/>
                <a:ext cx="838994" cy="7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1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3886200" y="3048000"/>
                <a:ext cx="1752600" cy="7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2" name="Straight Connector 22"/>
              <p:cNvCxnSpPr>
                <a:cxnSpLocks noChangeShapeType="1"/>
              </p:cNvCxnSpPr>
              <p:nvPr/>
            </p:nvCxnSpPr>
            <p:spPr bwMode="auto">
              <a:xfrm rot="5400000">
                <a:off x="5143897" y="3543697"/>
                <a:ext cx="98980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3" name="Straight Connector 24"/>
              <p:cNvCxnSpPr>
                <a:cxnSpLocks noChangeShapeType="1"/>
              </p:cNvCxnSpPr>
              <p:nvPr/>
            </p:nvCxnSpPr>
            <p:spPr bwMode="auto">
              <a:xfrm rot="10800000">
                <a:off x="3886200" y="3810000"/>
                <a:ext cx="1752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4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3619500" y="2781300"/>
                <a:ext cx="5334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2293" name="Straight Connector 33"/>
          <p:cNvCxnSpPr>
            <a:cxnSpLocks noChangeShapeType="1"/>
          </p:cNvCxnSpPr>
          <p:nvPr/>
        </p:nvCxnSpPr>
        <p:spPr bwMode="auto">
          <a:xfrm>
            <a:off x="4191000" y="5562600"/>
            <a:ext cx="6080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35"/>
          <p:cNvSpPr txBox="1">
            <a:spLocks noChangeArrowheads="1"/>
          </p:cNvSpPr>
          <p:nvPr/>
        </p:nvSpPr>
        <p:spPr bwMode="auto">
          <a:xfrm>
            <a:off x="5029200" y="5334000"/>
            <a:ext cx="2715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Thread of execution</a:t>
            </a:r>
          </a:p>
        </p:txBody>
      </p:sp>
    </p:spTree>
    <p:extLst>
      <p:ext uri="{BB962C8B-B14F-4D97-AF65-F5344CB8AC3E}">
        <p14:creationId xmlns:p14="http://schemas.microsoft.com/office/powerpoint/2010/main" val="4129027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Compare: Threaded function call</a:t>
            </a:r>
          </a:p>
        </p:txBody>
      </p:sp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1626473" y="1958920"/>
            <a:ext cx="6145927" cy="3070280"/>
            <a:chOff x="1626473" y="1958920"/>
            <a:chExt cx="6145927" cy="3070280"/>
          </a:xfrm>
        </p:grpSpPr>
        <p:sp>
          <p:nvSpPr>
            <p:cNvPr id="13332" name="Rectangle 10"/>
            <p:cNvSpPr>
              <a:spLocks noChangeArrowheads="1"/>
            </p:cNvSpPr>
            <p:nvPr/>
          </p:nvSpPr>
          <p:spPr bwMode="auto">
            <a:xfrm>
              <a:off x="1905000" y="2438400"/>
              <a:ext cx="2209800" cy="2590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1800">
                  <a:latin typeface="Gill Sans MT"/>
                  <a:cs typeface="Gill Sans MT"/>
                </a:rPr>
                <a:t>pthread_create();</a:t>
              </a: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</p:txBody>
        </p:sp>
        <p:sp>
          <p:nvSpPr>
            <p:cNvPr id="13333" name="Rectangle 11"/>
            <p:cNvSpPr>
              <a:spLocks noChangeArrowheads="1"/>
            </p:cNvSpPr>
            <p:nvPr/>
          </p:nvSpPr>
          <p:spPr bwMode="auto">
            <a:xfrm>
              <a:off x="5486400" y="2743200"/>
              <a:ext cx="2057400" cy="1828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1800">
                  <a:latin typeface="Gill Sans MT"/>
                  <a:cs typeface="Gill Sans MT"/>
                </a:rPr>
                <a:t>processfd() {</a:t>
              </a: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endParaRPr lang="en-US" sz="1800">
                <a:latin typeface="Gill Sans MT"/>
                <a:cs typeface="Gill Sans MT"/>
              </a:endParaRPr>
            </a:p>
            <a:p>
              <a:r>
                <a:rPr lang="en-US" sz="1800">
                  <a:latin typeface="Gill Sans MT"/>
                  <a:cs typeface="Gill Sans MT"/>
                </a:rPr>
                <a:t>}</a:t>
              </a:r>
            </a:p>
          </p:txBody>
        </p:sp>
        <p:sp>
          <p:nvSpPr>
            <p:cNvPr id="13334" name="TextBox 12"/>
            <p:cNvSpPr txBox="1">
              <a:spLocks noChangeArrowheads="1"/>
            </p:cNvSpPr>
            <p:nvPr/>
          </p:nvSpPr>
          <p:spPr bwMode="auto">
            <a:xfrm>
              <a:off x="1626473" y="1958920"/>
              <a:ext cx="27742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Creating program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13335" name="TextBox 13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2514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Gill Sans MT"/>
                  <a:cs typeface="Gill Sans MT"/>
                </a:rPr>
                <a:t>Created thread</a:t>
              </a:r>
            </a:p>
          </p:txBody>
        </p:sp>
        <p:grpSp>
          <p:nvGrpSpPr>
            <p:cNvPr id="13336" name="Group 28"/>
            <p:cNvGrpSpPr>
              <a:grpSpLocks/>
            </p:cNvGrpSpPr>
            <p:nvPr/>
          </p:nvGrpSpPr>
          <p:grpSpPr bwMode="auto">
            <a:xfrm>
              <a:off x="3885406" y="2667000"/>
              <a:ext cx="1754188" cy="2133600"/>
              <a:chOff x="3885406" y="2515394"/>
              <a:chExt cx="1754188" cy="2133600"/>
            </a:xfrm>
          </p:grpSpPr>
          <p:cxnSp>
            <p:nvCxnSpPr>
              <p:cNvPr id="13337" name="Straight Arrow Connector 15"/>
              <p:cNvCxnSpPr>
                <a:cxnSpLocks noChangeShapeType="1"/>
              </p:cNvCxnSpPr>
              <p:nvPr/>
            </p:nvCxnSpPr>
            <p:spPr bwMode="auto">
              <a:xfrm rot="5400000">
                <a:off x="3085703" y="3848497"/>
                <a:ext cx="1600200" cy="7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8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3886200" y="3048000"/>
                <a:ext cx="1752600" cy="7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9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5143897" y="3543697"/>
                <a:ext cx="98980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0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619500" y="2781300"/>
                <a:ext cx="5334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152400" y="5181600"/>
            <a:ext cx="2493963" cy="1295400"/>
            <a:chOff x="1905000" y="1981200"/>
            <a:chExt cx="5867400" cy="3048000"/>
          </a:xfrm>
        </p:grpSpPr>
        <p:sp>
          <p:nvSpPr>
            <p:cNvPr id="13322" name="Rectangle 21"/>
            <p:cNvSpPr>
              <a:spLocks noChangeArrowheads="1"/>
            </p:cNvSpPr>
            <p:nvPr/>
          </p:nvSpPr>
          <p:spPr bwMode="auto">
            <a:xfrm>
              <a:off x="2057400" y="2438400"/>
              <a:ext cx="2057400" cy="2590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700">
                  <a:latin typeface="Gill Sans MT"/>
                  <a:cs typeface="Gill Sans MT"/>
                </a:rPr>
                <a:t>processfd();</a:t>
              </a: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</p:txBody>
        </p:sp>
        <p:sp>
          <p:nvSpPr>
            <p:cNvPr id="13323" name="Rectangle 22"/>
            <p:cNvSpPr>
              <a:spLocks noChangeArrowheads="1"/>
            </p:cNvSpPr>
            <p:nvPr/>
          </p:nvSpPr>
          <p:spPr bwMode="auto">
            <a:xfrm>
              <a:off x="5486400" y="2743200"/>
              <a:ext cx="2057400" cy="1828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sz="700">
                  <a:latin typeface="Gill Sans MT"/>
                  <a:cs typeface="Gill Sans MT"/>
                </a:rPr>
                <a:t>processfd() {</a:t>
              </a: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endParaRPr lang="en-US" sz="700">
                <a:latin typeface="Gill Sans MT"/>
                <a:cs typeface="Gill Sans MT"/>
              </a:endParaRPr>
            </a:p>
            <a:p>
              <a:r>
                <a:rPr lang="en-US" sz="700">
                  <a:latin typeface="Gill Sans MT"/>
                  <a:cs typeface="Gill Sans MT"/>
                </a:rPr>
                <a:t>}</a:t>
              </a:r>
            </a:p>
          </p:txBody>
        </p:sp>
        <p:sp>
          <p:nvSpPr>
            <p:cNvPr id="13324" name="TextBox 23"/>
            <p:cNvSpPr txBox="1">
              <a:spLocks noChangeArrowheads="1"/>
            </p:cNvSpPr>
            <p:nvPr/>
          </p:nvSpPr>
          <p:spPr bwMode="auto">
            <a:xfrm>
              <a:off x="1905000" y="1981200"/>
              <a:ext cx="2514600" cy="54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900">
                  <a:latin typeface="Gill Sans MT"/>
                  <a:cs typeface="Gill Sans MT"/>
                </a:rPr>
                <a:t>Calling program</a:t>
              </a:r>
            </a:p>
          </p:txBody>
        </p:sp>
        <p:sp>
          <p:nvSpPr>
            <p:cNvPr id="13325" name="TextBox 24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2514600" cy="54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900">
                  <a:latin typeface="Gill Sans MT"/>
                  <a:cs typeface="Gill Sans MT"/>
                </a:rPr>
                <a:t>Called function</a:t>
              </a:r>
            </a:p>
          </p:txBody>
        </p:sp>
        <p:grpSp>
          <p:nvGrpSpPr>
            <p:cNvPr id="13326" name="Group 28"/>
            <p:cNvGrpSpPr>
              <a:grpSpLocks/>
            </p:cNvGrpSpPr>
            <p:nvPr/>
          </p:nvGrpSpPr>
          <p:grpSpPr bwMode="auto">
            <a:xfrm>
              <a:off x="3885406" y="2667000"/>
              <a:ext cx="1754188" cy="2133600"/>
              <a:chOff x="3885406" y="2515394"/>
              <a:chExt cx="1754188" cy="2133600"/>
            </a:xfrm>
          </p:grpSpPr>
          <p:cxnSp>
            <p:nvCxnSpPr>
              <p:cNvPr id="13327" name="Straight Arrow Connector 26"/>
              <p:cNvCxnSpPr>
                <a:cxnSpLocks noChangeShapeType="1"/>
              </p:cNvCxnSpPr>
              <p:nvPr/>
            </p:nvCxnSpPr>
            <p:spPr bwMode="auto">
              <a:xfrm rot="5400000">
                <a:off x="3466306" y="4229100"/>
                <a:ext cx="838994" cy="7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3886200" y="3048000"/>
                <a:ext cx="1752600" cy="7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9" name="Straight Connector 28"/>
              <p:cNvCxnSpPr>
                <a:cxnSpLocks noChangeShapeType="1"/>
              </p:cNvCxnSpPr>
              <p:nvPr/>
            </p:nvCxnSpPr>
            <p:spPr bwMode="auto">
              <a:xfrm rot="5400000">
                <a:off x="5143897" y="3543697"/>
                <a:ext cx="98980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0" name="Straight Connector 29"/>
              <p:cNvCxnSpPr>
                <a:cxnSpLocks noChangeShapeType="1"/>
              </p:cNvCxnSpPr>
              <p:nvPr/>
            </p:nvCxnSpPr>
            <p:spPr bwMode="auto">
              <a:xfrm rot="10800000">
                <a:off x="3886200" y="3810000"/>
                <a:ext cx="1752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1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3619500" y="2781300"/>
                <a:ext cx="53340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3318" name="Straight Connector 32"/>
          <p:cNvCxnSpPr>
            <a:cxnSpLocks noChangeShapeType="1"/>
          </p:cNvCxnSpPr>
          <p:nvPr/>
        </p:nvCxnSpPr>
        <p:spPr bwMode="auto">
          <a:xfrm>
            <a:off x="4191000" y="5561013"/>
            <a:ext cx="609600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Connector 33"/>
          <p:cNvCxnSpPr>
            <a:cxnSpLocks noChangeShapeType="1"/>
          </p:cNvCxnSpPr>
          <p:nvPr/>
        </p:nvCxnSpPr>
        <p:spPr bwMode="auto">
          <a:xfrm>
            <a:off x="4191000" y="6019800"/>
            <a:ext cx="6080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Box 34"/>
          <p:cNvSpPr txBox="1">
            <a:spLocks noChangeArrowheads="1"/>
          </p:cNvSpPr>
          <p:nvPr/>
        </p:nvSpPr>
        <p:spPr bwMode="auto">
          <a:xfrm>
            <a:off x="5029200" y="5334000"/>
            <a:ext cx="2184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Thread creation</a:t>
            </a:r>
          </a:p>
        </p:txBody>
      </p:sp>
      <p:sp>
        <p:nvSpPr>
          <p:cNvPr id="13321" name="TextBox 37"/>
          <p:cNvSpPr txBox="1">
            <a:spLocks noChangeArrowheads="1"/>
          </p:cNvSpPr>
          <p:nvPr/>
        </p:nvSpPr>
        <p:spPr bwMode="auto">
          <a:xfrm>
            <a:off x="5029200" y="5786438"/>
            <a:ext cx="2715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Thread of execution</a:t>
            </a:r>
          </a:p>
        </p:txBody>
      </p:sp>
    </p:spTree>
    <p:extLst>
      <p:ext uri="{BB962C8B-B14F-4D97-AF65-F5344CB8AC3E}">
        <p14:creationId xmlns:p14="http://schemas.microsoft.com/office/powerpoint/2010/main" val="446025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Thread Execution States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Events associated </a:t>
            </a:r>
            <a:r>
              <a:rPr lang="en-US" dirty="0"/>
              <a:t>with a change in thread </a:t>
            </a:r>
            <a:r>
              <a:rPr lang="en-US" dirty="0" smtClean="0"/>
              <a:t>state:</a:t>
            </a:r>
            <a:endParaRPr lang="en-US" dirty="0"/>
          </a:p>
          <a:p>
            <a:pPr lvl="1"/>
            <a:r>
              <a:rPr lang="en-US" dirty="0"/>
              <a:t>Spawn (another thread)</a:t>
            </a:r>
          </a:p>
          <a:p>
            <a:pPr lvl="1"/>
            <a:r>
              <a:rPr lang="en-US" dirty="0"/>
              <a:t>Block</a:t>
            </a:r>
          </a:p>
          <a:p>
            <a:pPr lvl="2"/>
            <a:r>
              <a:rPr lang="en-US" dirty="0" smtClean="0"/>
              <a:t>Should blocking </a:t>
            </a:r>
            <a:r>
              <a:rPr lang="en-US" dirty="0"/>
              <a:t>a thread block other, or </a:t>
            </a:r>
            <a:r>
              <a:rPr lang="en-US" dirty="0" smtClean="0"/>
              <a:t>all</a:t>
            </a:r>
            <a:r>
              <a:rPr lang="en-US" dirty="0"/>
              <a:t>, </a:t>
            </a:r>
            <a:r>
              <a:rPr lang="en-US" dirty="0" smtClean="0"/>
              <a:t>threads?</a:t>
            </a:r>
            <a:endParaRPr lang="en-US" dirty="0"/>
          </a:p>
          <a:p>
            <a:pPr lvl="1"/>
            <a:r>
              <a:rPr lang="en-US" dirty="0"/>
              <a:t>Unblock</a:t>
            </a:r>
          </a:p>
          <a:p>
            <a:pPr lvl="1"/>
            <a:r>
              <a:rPr lang="en-US" dirty="0"/>
              <a:t>Finish (thread)</a:t>
            </a:r>
          </a:p>
          <a:p>
            <a:pPr lvl="2"/>
            <a:r>
              <a:rPr lang="en-US" dirty="0"/>
              <a:t>De-allocate register context and 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Thread-Specific Resources</a:t>
            </a:r>
          </a:p>
        </p:txBody>
      </p:sp>
      <p:pic>
        <p:nvPicPr>
          <p:cNvPr id="15365" name="Picture 6" descr="D:\b\b4\IBM\0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51" y="3846052"/>
            <a:ext cx="4705723" cy="263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</a:t>
            </a:r>
          </a:p>
          <a:p>
            <a:pPr lvl="1"/>
            <a:r>
              <a:rPr lang="en-US" dirty="0"/>
              <a:t>Thread ID (integer)</a:t>
            </a:r>
          </a:p>
          <a:p>
            <a:pPr lvl="1"/>
            <a:r>
              <a:rPr lang="en-US" dirty="0"/>
              <a:t>Stack, Registers, Program </a:t>
            </a:r>
            <a:r>
              <a:rPr lang="en-US" dirty="0" smtClean="0"/>
              <a:t>Counter</a:t>
            </a:r>
            <a:endParaRPr lang="en-US" dirty="0"/>
          </a:p>
          <a:p>
            <a:r>
              <a:rPr lang="en-US" dirty="0"/>
              <a:t>Threads </a:t>
            </a:r>
            <a:r>
              <a:rPr lang="en-US" dirty="0" smtClean="0"/>
              <a:t>in one </a:t>
            </a:r>
            <a:r>
              <a:rPr lang="en-US" dirty="0"/>
              <a:t>process can communicate </a:t>
            </a:r>
            <a:r>
              <a:rPr lang="en-US" dirty="0" smtClean="0"/>
              <a:t>via shared </a:t>
            </a:r>
            <a:r>
              <a:rPr lang="en-US" dirty="0"/>
              <a:t>memory</a:t>
            </a:r>
          </a:p>
          <a:p>
            <a:pPr lvl="1"/>
            <a:r>
              <a:rPr lang="en-US" dirty="0"/>
              <a:t>Must be done carefully!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9325" y="4724400"/>
            <a:ext cx="7661275" cy="1295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thread executes separately</a:t>
            </a:r>
          </a:p>
          <a:p>
            <a:r>
              <a:rPr lang="en-US" dirty="0"/>
              <a:t>Threads in the same process share many resources</a:t>
            </a:r>
          </a:p>
          <a:p>
            <a:r>
              <a:rPr lang="en-US" dirty="0"/>
              <a:t>No protection among threads!! (What?)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909763"/>
          <a:ext cx="7620000" cy="256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3810000"/>
              </a:tblGrid>
              <a:tr h="36585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Per Process Items</a:t>
                      </a:r>
                      <a:endParaRPr lang="en-US" sz="1800" b="1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Per Thread Items</a:t>
                      </a:r>
                      <a:endParaRPr lang="en-US" sz="1800" b="1" dirty="0"/>
                    </a:p>
                  </a:txBody>
                  <a:tcPr marT="45731" marB="45731"/>
                </a:tc>
              </a:tr>
              <a:tr h="21963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space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Global variables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Open files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Child processes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Pending alarms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Signals and signal handlers</a:t>
                      </a: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Accounting information</a:t>
                      </a:r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Program counter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Registers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Stack</a:t>
                      </a:r>
                      <a:endParaRPr lang="en-US" sz="1800" dirty="0"/>
                    </a:p>
                    <a:p>
                      <a:r>
                        <a:rPr lang="en-US" sz="1800" dirty="0" smtClean="0"/>
                        <a:t>State</a:t>
                      </a:r>
                      <a:endParaRPr lang="en-US" sz="1800" dirty="0"/>
                    </a:p>
                  </a:txBody>
                  <a:tcPr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vs. </a:t>
            </a:r>
            <a:r>
              <a:rPr lang="en-US" dirty="0"/>
              <a:t>t</a:t>
            </a:r>
            <a:r>
              <a:rPr lang="en-US" dirty="0" smtClean="0"/>
              <a:t>hread creation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5257800"/>
            <a:ext cx="7661275" cy="1219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www.llnl.gov</a:t>
            </a:r>
            <a:r>
              <a:rPr lang="en-US" sz="2000" dirty="0"/>
              <a:t>/computing/tutorials/</a:t>
            </a:r>
            <a:r>
              <a:rPr lang="en-US" sz="2000" dirty="0" err="1"/>
              <a:t>pthreads</a:t>
            </a:r>
            <a:r>
              <a:rPr lang="en-US" sz="2000" dirty="0"/>
              <a:t>. </a:t>
            </a:r>
          </a:p>
          <a:p>
            <a:r>
              <a:rPr lang="en-US" sz="2000" dirty="0"/>
              <a:t>Timings reflect 50,000 process/thread </a:t>
            </a:r>
          </a:p>
          <a:p>
            <a:r>
              <a:rPr lang="en-US" sz="2000" dirty="0" smtClean="0"/>
              <a:t>Creations </a:t>
            </a:r>
            <a:r>
              <a:rPr lang="en-US" sz="2000" dirty="0"/>
              <a:t>were performed with the </a:t>
            </a:r>
            <a:r>
              <a:rPr lang="en-US" sz="2000" b="1" dirty="0">
                <a:latin typeface="Courier New"/>
                <a:cs typeface="Courier New"/>
              </a:rPr>
              <a:t>time</a:t>
            </a:r>
            <a:r>
              <a:rPr lang="en-US" sz="2000" dirty="0"/>
              <a:t> utility</a:t>
            </a:r>
            <a:r>
              <a:rPr lang="en-US" sz="2000" dirty="0" smtClean="0"/>
              <a:t>, </a:t>
            </a:r>
            <a:r>
              <a:rPr lang="en-US" sz="2000" dirty="0"/>
              <a:t>and units are in seconds, no optimization flags.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752600"/>
          <a:ext cx="8305800" cy="33369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67201"/>
                <a:gridCol w="685800"/>
                <a:gridCol w="685800"/>
                <a:gridCol w="685800"/>
                <a:gridCol w="685800"/>
                <a:gridCol w="609600"/>
                <a:gridCol w="685799"/>
              </a:tblGrid>
              <a:tr h="370769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Platform</a:t>
                      </a:r>
                    </a:p>
                  </a:txBody>
                  <a:tcPr marL="47625" marR="47625" marT="47616" marB="47616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fork()</a:t>
                      </a:r>
                    </a:p>
                  </a:txBody>
                  <a:tcPr marL="47625" marR="47625" marT="47616" marB="4761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pthread_create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47625" marR="47625" marT="47616" marB="4761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real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user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real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user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</a:t>
                      </a:r>
                    </a:p>
                  </a:txBody>
                  <a:tcPr marL="47625" marR="47625" marT="47616" marB="47616" anchor="ctr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AMD 2.3 GHz </a:t>
                      </a:r>
                      <a:r>
                        <a:rPr lang="fr-FR" sz="1800" dirty="0" err="1" smtClean="0"/>
                        <a:t>Opteron</a:t>
                      </a:r>
                      <a:r>
                        <a:rPr lang="fr-FR" sz="1800" dirty="0" smtClean="0"/>
                        <a:t> (16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1.3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AMD 2.4 GHz </a:t>
                      </a:r>
                      <a:r>
                        <a:rPr lang="fr-FR" sz="1800" dirty="0" err="1" smtClean="0"/>
                        <a:t>Opteron</a:t>
                      </a:r>
                      <a:r>
                        <a:rPr lang="fr-FR" sz="1800" dirty="0" smtClean="0"/>
                        <a:t> (8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17.6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15.7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1.4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0.3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1.3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4.0 GHz </a:t>
                      </a:r>
                      <a:r>
                        <a:rPr lang="en-US" sz="1800" dirty="0" smtClean="0"/>
                        <a:t>POWER6 </a:t>
                      </a:r>
                      <a:r>
                        <a:rPr lang="fr-FR" sz="1800" dirty="0" smtClean="0"/>
                        <a:t>(8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9.5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8.8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0.1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0.4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1.9 GHz POWER5 </a:t>
                      </a:r>
                      <a:r>
                        <a:rPr lang="en-US" sz="1800" dirty="0" smtClean="0"/>
                        <a:t>p5-575 </a:t>
                      </a:r>
                      <a:r>
                        <a:rPr lang="fr-FR" sz="1800" dirty="0" smtClean="0"/>
                        <a:t>(8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64.2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30.7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27.6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1.7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1.1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1.5 GHz </a:t>
                      </a:r>
                      <a:r>
                        <a:rPr lang="en-US" sz="1800" dirty="0" smtClean="0"/>
                        <a:t>POWER4 </a:t>
                      </a:r>
                      <a:r>
                        <a:rPr lang="fr-FR" sz="1800" dirty="0" smtClean="0"/>
                        <a:t>(8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104.5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48.6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47.2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2.1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1.0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1.5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2.4 GHz </a:t>
                      </a:r>
                      <a:r>
                        <a:rPr lang="en-US" sz="1800" dirty="0" smtClean="0"/>
                        <a:t>Xeon </a:t>
                      </a:r>
                      <a:r>
                        <a:rPr lang="fr-FR" sz="1800" dirty="0" smtClean="0"/>
                        <a:t>(2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54.9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20.8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1.6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0.7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0.9</a:t>
                      </a:r>
                    </a:p>
                  </a:txBody>
                  <a:tcPr marL="47625" marR="47625" marT="47616" marB="47616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1.4 GHz </a:t>
                      </a:r>
                      <a:r>
                        <a:rPr lang="en-US" sz="1800" dirty="0" smtClean="0"/>
                        <a:t>Itanium2 </a:t>
                      </a:r>
                      <a:r>
                        <a:rPr lang="fr-FR" sz="1800" dirty="0" smtClean="0"/>
                        <a:t>(4 </a:t>
                      </a:r>
                      <a:r>
                        <a:rPr lang="fr-FR" sz="1800" dirty="0" err="1" smtClean="0"/>
                        <a:t>cpus</a:t>
                      </a:r>
                      <a:r>
                        <a:rPr lang="fr-FR" sz="1800" dirty="0" smtClean="0"/>
                        <a:t>) </a:t>
                      </a:r>
                      <a:endParaRPr lang="fr-FR" sz="1800" b="0" dirty="0" smtClean="0"/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54.5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1.1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22.2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2.0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1.2</a:t>
                      </a:r>
                    </a:p>
                  </a:txBody>
                  <a:tcPr marL="47625" marR="47625" marT="47616" marB="4761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0.6</a:t>
                      </a:r>
                    </a:p>
                  </a:txBody>
                  <a:tcPr marL="47625" marR="47625" marT="47616" marB="47616"/>
                </a:tc>
              </a:tr>
            </a:tbl>
          </a:graphicData>
        </a:graphic>
      </p:graphicFrame>
      <p:sp>
        <p:nvSpPr>
          <p:cNvPr id="8" name="Oval 112"/>
          <p:cNvSpPr>
            <a:spLocks noChangeArrowheads="1"/>
          </p:cNvSpPr>
          <p:nvPr/>
        </p:nvSpPr>
        <p:spPr bwMode="auto">
          <a:xfrm>
            <a:off x="4789459" y="4235560"/>
            <a:ext cx="6096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13"/>
          <p:cNvSpPr>
            <a:spLocks noChangeArrowheads="1"/>
          </p:cNvSpPr>
          <p:nvPr/>
        </p:nvSpPr>
        <p:spPr bwMode="auto">
          <a:xfrm>
            <a:off x="6902565" y="4235560"/>
            <a:ext cx="6096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State Model</a:t>
            </a:r>
          </a:p>
        </p:txBody>
      </p:sp>
      <p:sp>
        <p:nvSpPr>
          <p:cNvPr id="23555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3559" name="Straight Arrow Connector 11"/>
          <p:cNvCxnSpPr>
            <a:cxnSpLocks noChangeShapeType="1"/>
            <a:stCxn id="23557" idx="0"/>
            <a:endCxn id="23558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11"/>
          <p:cNvCxnSpPr>
            <a:cxnSpLocks noChangeShapeType="1"/>
            <a:stCxn id="23558" idx="4"/>
            <a:endCxn id="23557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11"/>
          <p:cNvSpPr txBox="1">
            <a:spLocks noChangeArrowheads="1"/>
          </p:cNvSpPr>
          <p:nvPr/>
        </p:nvSpPr>
        <p:spPr bwMode="auto">
          <a:xfrm>
            <a:off x="4376429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990600" y="2668588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3564" name="TextBox 24"/>
          <p:cNvSpPr txBox="1">
            <a:spLocks noChangeArrowheads="1"/>
          </p:cNvSpPr>
          <p:nvPr/>
        </p:nvSpPr>
        <p:spPr bwMode="auto">
          <a:xfrm>
            <a:off x="7924800" y="2668588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3565" name="TextBox 33"/>
          <p:cNvSpPr txBox="1">
            <a:spLocks noChangeArrowheads="1"/>
          </p:cNvSpPr>
          <p:nvPr/>
        </p:nvSpPr>
        <p:spPr bwMode="auto">
          <a:xfrm>
            <a:off x="990600" y="48768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23566" name="Straight Arrow Connector 11"/>
          <p:cNvCxnSpPr>
            <a:cxnSpLocks noChangeShapeType="1"/>
          </p:cNvCxnSpPr>
          <p:nvPr/>
        </p:nvCxnSpPr>
        <p:spPr bwMode="auto">
          <a:xfrm>
            <a:off x="9906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extBox 35"/>
          <p:cNvSpPr txBox="1">
            <a:spLocks noChangeArrowheads="1"/>
          </p:cNvSpPr>
          <p:nvPr/>
        </p:nvSpPr>
        <p:spPr bwMode="auto">
          <a:xfrm>
            <a:off x="7924800" y="48768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3568" name="Rectangle 36"/>
          <p:cNvSpPr>
            <a:spLocks noChangeArrowheads="1"/>
          </p:cNvSpPr>
          <p:nvPr/>
        </p:nvSpPr>
        <p:spPr bwMode="auto">
          <a:xfrm>
            <a:off x="2438400" y="50673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23569" name="Straight Connector 40"/>
          <p:cNvCxnSpPr>
            <a:cxnSpLocks noChangeShapeType="1"/>
          </p:cNvCxnSpPr>
          <p:nvPr/>
        </p:nvCxnSpPr>
        <p:spPr bwMode="auto">
          <a:xfrm rot="5400000">
            <a:off x="3352007" y="52951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Connector 42"/>
          <p:cNvCxnSpPr>
            <a:cxnSpLocks noChangeShapeType="1"/>
          </p:cNvCxnSpPr>
          <p:nvPr/>
        </p:nvCxnSpPr>
        <p:spPr bwMode="auto">
          <a:xfrm rot="5400000">
            <a:off x="31242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traight Connector 43"/>
          <p:cNvCxnSpPr>
            <a:cxnSpLocks noChangeShapeType="1"/>
          </p:cNvCxnSpPr>
          <p:nvPr/>
        </p:nvCxnSpPr>
        <p:spPr bwMode="auto">
          <a:xfrm rot="5400000">
            <a:off x="28956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Straight Connector 44"/>
          <p:cNvCxnSpPr>
            <a:cxnSpLocks noChangeShapeType="1"/>
          </p:cNvCxnSpPr>
          <p:nvPr/>
        </p:nvCxnSpPr>
        <p:spPr bwMode="auto">
          <a:xfrm rot="5400000">
            <a:off x="26670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Straight Connector 45"/>
          <p:cNvCxnSpPr>
            <a:cxnSpLocks noChangeShapeType="1"/>
          </p:cNvCxnSpPr>
          <p:nvPr/>
        </p:nvCxnSpPr>
        <p:spPr bwMode="auto">
          <a:xfrm rot="5400000">
            <a:off x="24384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Straight Connector 46"/>
          <p:cNvCxnSpPr>
            <a:cxnSpLocks noChangeShapeType="1"/>
          </p:cNvCxnSpPr>
          <p:nvPr/>
        </p:nvCxnSpPr>
        <p:spPr bwMode="auto">
          <a:xfrm rot="5400000">
            <a:off x="2209800" y="52959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Cube 48"/>
          <p:cNvSpPr>
            <a:spLocks noChangeArrowheads="1"/>
          </p:cNvSpPr>
          <p:nvPr/>
        </p:nvSpPr>
        <p:spPr bwMode="auto">
          <a:xfrm>
            <a:off x="5486400" y="49149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23576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11"/>
          <p:cNvCxnSpPr>
            <a:cxnSpLocks noChangeShapeType="1"/>
          </p:cNvCxnSpPr>
          <p:nvPr/>
        </p:nvCxnSpPr>
        <p:spPr bwMode="auto">
          <a:xfrm>
            <a:off x="3810000" y="52959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Arrow Connector 11"/>
          <p:cNvCxnSpPr>
            <a:cxnSpLocks noChangeShapeType="1"/>
          </p:cNvCxnSpPr>
          <p:nvPr/>
        </p:nvCxnSpPr>
        <p:spPr bwMode="auto">
          <a:xfrm>
            <a:off x="71628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Straight Arrow Connector 64"/>
          <p:cNvCxnSpPr>
            <a:cxnSpLocks noChangeShapeType="1"/>
            <a:stCxn id="23575" idx="3"/>
            <a:endCxn id="23565" idx="2"/>
          </p:cNvCxnSpPr>
          <p:nvPr/>
        </p:nvCxnSpPr>
        <p:spPr bwMode="auto">
          <a:xfrm rot="5400000" flipH="1">
            <a:off x="3644900" y="3006725"/>
            <a:ext cx="323850" cy="4864100"/>
          </a:xfrm>
          <a:prstGeom prst="bentConnector3">
            <a:avLst>
              <a:gd name="adj1" fmla="val -7058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1" name="TextBox 65"/>
          <p:cNvSpPr txBox="1">
            <a:spLocks noChangeArrowheads="1"/>
          </p:cNvSpPr>
          <p:nvPr/>
        </p:nvSpPr>
        <p:spPr bwMode="auto">
          <a:xfrm>
            <a:off x="4399448" y="5848350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3582" name="TextBox 66"/>
          <p:cNvSpPr txBox="1">
            <a:spLocks noChangeArrowheads="1"/>
          </p:cNvSpPr>
          <p:nvPr/>
        </p:nvSpPr>
        <p:spPr bwMode="auto">
          <a:xfrm>
            <a:off x="3962400" y="48577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3583" name="TextBox 67"/>
          <p:cNvSpPr txBox="1">
            <a:spLocks noChangeArrowheads="1"/>
          </p:cNvSpPr>
          <p:nvPr/>
        </p:nvSpPr>
        <p:spPr bwMode="auto">
          <a:xfrm>
            <a:off x="2362200" y="4648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queue</a:t>
            </a:r>
          </a:p>
        </p:txBody>
      </p:sp>
      <p:sp>
        <p:nvSpPr>
          <p:cNvPr id="23584" name="TextBox 33"/>
          <p:cNvSpPr txBox="1">
            <a:spLocks noChangeArrowheads="1"/>
          </p:cNvSpPr>
          <p:nvPr/>
        </p:nvSpPr>
        <p:spPr bwMode="auto">
          <a:xfrm>
            <a:off x="457200" y="5638800"/>
            <a:ext cx="2438400" cy="1016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What information do we need to keep </a:t>
            </a:r>
            <a:r>
              <a:rPr lang="en-US" sz="2000" dirty="0" smtClean="0">
                <a:latin typeface="Gill Sans MT"/>
                <a:cs typeface="Gill Sans MT"/>
              </a:rPr>
              <a:t>while in </a:t>
            </a:r>
            <a:r>
              <a:rPr lang="en-US" sz="2000" dirty="0">
                <a:latin typeface="Gill Sans MT"/>
                <a:cs typeface="Gill Sans MT"/>
              </a:rPr>
              <a:t>the queue?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Threads are lightweight</a:t>
            </a:r>
          </a:p>
          <a:p>
            <a:pPr lvl="1"/>
            <a:r>
              <a:rPr lang="en-US" dirty="0" smtClean="0"/>
              <a:t>Is this good or bad?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Threads share memory and other resources</a:t>
            </a:r>
          </a:p>
          <a:p>
            <a:pPr lvl="1"/>
            <a:r>
              <a:rPr lang="en-US" dirty="0" smtClean="0"/>
              <a:t>(Still have own stack, registers, PC, state)</a:t>
            </a:r>
          </a:p>
          <a:p>
            <a:pPr lvl="1"/>
            <a:r>
              <a:rPr lang="en-US" dirty="0" smtClean="0"/>
              <a:t>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2865343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Threads are lightweight</a:t>
            </a:r>
          </a:p>
          <a:p>
            <a:pPr lvl="1"/>
            <a:r>
              <a:rPr lang="en-US" dirty="0" smtClean="0"/>
              <a:t>Is this good or bad?</a:t>
            </a:r>
          </a:p>
          <a:p>
            <a:pPr lvl="1"/>
            <a:r>
              <a:rPr lang="en-US" b="1" dirty="0">
                <a:solidFill>
                  <a:srgbClr val="EF5B00"/>
                </a:solidFill>
              </a:rPr>
              <a:t>Good</a:t>
            </a:r>
            <a:r>
              <a:rPr lang="en-US" b="1" dirty="0" smtClean="0">
                <a:solidFill>
                  <a:srgbClr val="EF5B00"/>
                </a:solidFill>
              </a:rPr>
              <a:t>!</a:t>
            </a:r>
            <a:endParaRPr lang="en-US" dirty="0" smtClean="0"/>
          </a:p>
          <a:p>
            <a:r>
              <a:rPr lang="en-US" dirty="0" smtClean="0"/>
              <a:t>Threads share memory and other resources</a:t>
            </a:r>
          </a:p>
          <a:p>
            <a:pPr lvl="1"/>
            <a:r>
              <a:rPr lang="en-US" dirty="0" smtClean="0"/>
              <a:t>(Still have own stack, registers, PC, state)</a:t>
            </a:r>
          </a:p>
          <a:p>
            <a:pPr lvl="1"/>
            <a:r>
              <a:rPr lang="en-US" dirty="0" smtClean="0"/>
              <a:t>Is this good or bad?</a:t>
            </a:r>
          </a:p>
          <a:p>
            <a:pPr lvl="1"/>
            <a:r>
              <a:rPr lang="en-US" b="1" dirty="0" smtClean="0">
                <a:solidFill>
                  <a:srgbClr val="EF5B00"/>
                </a:solidFill>
              </a:rPr>
              <a:t>Yes!</a:t>
            </a:r>
          </a:p>
          <a:p>
            <a:pPr lvl="2"/>
            <a:r>
              <a:rPr lang="en-US" dirty="0" smtClean="0"/>
              <a:t>Easier communication among threads</a:t>
            </a:r>
          </a:p>
          <a:p>
            <a:pPr lvl="2"/>
            <a:r>
              <a:rPr lang="en-US" dirty="0" smtClean="0"/>
              <a:t>Lack of protection among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5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Monday: Using </a:t>
            </a:r>
            <a:r>
              <a:rPr lang="en-US" dirty="0" smtClean="0"/>
              <a:t>threads</a:t>
            </a:r>
            <a:endParaRPr lang="en-US" dirty="0" smtClean="0"/>
          </a:p>
          <a:p>
            <a:r>
              <a:rPr lang="en-US" dirty="0" smtClean="0"/>
              <a:t>Tuesday: MP3 Shell due</a:t>
            </a:r>
          </a:p>
        </p:txBody>
      </p:sp>
    </p:spTree>
    <p:extLst>
      <p:ext uri="{BB962C8B-B14F-4D97-AF65-F5344CB8AC3E}">
        <p14:creationId xmlns:p14="http://schemas.microsoft.com/office/powerpoint/2010/main" val="64222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the OS stores: PCB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OS stores Process Control Block (PCB) for each process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</a:t>
            </a:r>
            <a:r>
              <a:rPr lang="en-US" dirty="0" smtClean="0"/>
              <a:t>OS structure </a:t>
            </a:r>
            <a:endParaRPr lang="en-US" dirty="0"/>
          </a:p>
          <a:p>
            <a:pPr lvl="1" eaLnBrk="1" hangingPunct="1"/>
            <a:r>
              <a:rPr lang="en-US" dirty="0"/>
              <a:t>User processes cannot access it</a:t>
            </a:r>
          </a:p>
          <a:p>
            <a:r>
              <a:rPr lang="en-US" dirty="0" smtClean="0"/>
              <a:t>Contents:</a:t>
            </a:r>
          </a:p>
          <a:p>
            <a:pPr lvl="1" eaLnBrk="1" hangingPunct="1"/>
            <a:r>
              <a:rPr lang="en-US" dirty="0" smtClean="0"/>
              <a:t>Identifiers </a:t>
            </a:r>
            <a:endParaRPr lang="en-US" dirty="0"/>
          </a:p>
          <a:p>
            <a:pPr lvl="2" eaLnBrk="1" hangingPunct="1"/>
            <a:r>
              <a:rPr lang="en-US" dirty="0" err="1"/>
              <a:t>pid</a:t>
            </a:r>
            <a:r>
              <a:rPr lang="en-US" dirty="0"/>
              <a:t> &amp; </a:t>
            </a:r>
            <a:r>
              <a:rPr lang="en-US" dirty="0" err="1" smtClean="0"/>
              <a:t>ppid</a:t>
            </a:r>
            <a:r>
              <a:rPr lang="en-US" dirty="0" smtClean="0"/>
              <a:t> (process ID &amp; parent process ID)</a:t>
            </a:r>
            <a:endParaRPr lang="en-US" dirty="0"/>
          </a:p>
          <a:p>
            <a:pPr lvl="1" eaLnBrk="1" hangingPunct="1"/>
            <a:r>
              <a:rPr lang="en-US" dirty="0"/>
              <a:t>Processor </a:t>
            </a:r>
            <a:r>
              <a:rPr lang="en-US" dirty="0" smtClean="0"/>
              <a:t>state information </a:t>
            </a:r>
            <a:endParaRPr lang="en-US" dirty="0"/>
          </a:p>
          <a:p>
            <a:pPr lvl="2" eaLnBrk="1" hangingPunct="1"/>
            <a:r>
              <a:rPr lang="en-US" dirty="0"/>
              <a:t>User-visible registers, control and status, stack</a:t>
            </a:r>
          </a:p>
          <a:p>
            <a:pPr lvl="1" eaLnBrk="1" hangingPunct="1"/>
            <a:r>
              <a:rPr lang="en-US" dirty="0"/>
              <a:t>Scheduling information </a:t>
            </a:r>
          </a:p>
          <a:p>
            <a:pPr lvl="2" eaLnBrk="1" hangingPunct="1"/>
            <a:r>
              <a:rPr lang="en-US" dirty="0"/>
              <a:t>Process state, </a:t>
            </a:r>
            <a:r>
              <a:rPr lang="en-US" dirty="0" smtClean="0"/>
              <a:t>priority, what event the process is waiting for,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OS stores: PCB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Contents (cont’d):</a:t>
            </a:r>
          </a:p>
          <a:p>
            <a:pPr lvl="1" eaLnBrk="1" hangingPunct="1"/>
            <a:r>
              <a:rPr lang="en-US" dirty="0"/>
              <a:t>Inter-process communication </a:t>
            </a:r>
          </a:p>
          <a:p>
            <a:pPr lvl="2" eaLnBrk="1" hangingPunct="1"/>
            <a:r>
              <a:rPr lang="en-US" dirty="0"/>
              <a:t>Signals</a:t>
            </a:r>
          </a:p>
          <a:p>
            <a:pPr lvl="1" eaLnBrk="1" hangingPunct="1"/>
            <a:r>
              <a:rPr lang="en-US" dirty="0"/>
              <a:t>Privileges </a:t>
            </a:r>
          </a:p>
          <a:p>
            <a:pPr lvl="2" eaLnBrk="1" hangingPunct="1"/>
            <a:r>
              <a:rPr lang="en-US" dirty="0"/>
              <a:t>CPU instructions, memory</a:t>
            </a:r>
          </a:p>
          <a:p>
            <a:pPr lvl="1" eaLnBrk="1" hangingPunct="1"/>
            <a:r>
              <a:rPr lang="en-US" dirty="0"/>
              <a:t>Memory Management </a:t>
            </a:r>
          </a:p>
          <a:p>
            <a:pPr lvl="2" eaLnBrk="1" hangingPunct="1"/>
            <a:r>
              <a:rPr lang="en-US" dirty="0" smtClean="0"/>
              <a:t>e.g., Page tables</a:t>
            </a:r>
            <a:endParaRPr lang="en-US" dirty="0"/>
          </a:p>
          <a:p>
            <a:pPr lvl="1" eaLnBrk="1" hangingPunct="1"/>
            <a:r>
              <a:rPr lang="en-US" dirty="0"/>
              <a:t>Resource ownership and utilization</a:t>
            </a:r>
          </a:p>
        </p:txBody>
      </p:sp>
    </p:spTree>
    <p:extLst>
      <p:ext uri="{BB962C8B-B14F-4D97-AF65-F5344CB8AC3E}">
        <p14:creationId xmlns:p14="http://schemas.microsoft.com/office/powerpoint/2010/main" val="1002777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Five State Process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/>
              <a:t>“All </a:t>
            </a:r>
            <a:r>
              <a:rPr lang="en-US" dirty="0"/>
              <a:t>models are wrong. Some Models are </a:t>
            </a:r>
            <a:r>
              <a:rPr lang="en-US" dirty="0" smtClean="0"/>
              <a:t>Useful”</a:t>
            </a:r>
            <a:endParaRPr lang="en-US" dirty="0"/>
          </a:p>
          <a:p>
            <a:pPr lvl="1" eaLnBrk="1" hangingPunct="1"/>
            <a:r>
              <a:rPr lang="en-US" dirty="0"/>
              <a:t>George Box, </a:t>
            </a:r>
            <a:r>
              <a:rPr lang="en-US" dirty="0" smtClean="0"/>
              <a:t>statistician</a:t>
            </a:r>
            <a:endParaRPr lang="en-US" dirty="0"/>
          </a:p>
          <a:p>
            <a:pPr eaLnBrk="1" hangingPunct="1"/>
            <a:r>
              <a:rPr lang="en-US" dirty="0"/>
              <a:t>2 state model</a:t>
            </a:r>
          </a:p>
          <a:p>
            <a:pPr lvl="1" eaLnBrk="1" hangingPunct="1"/>
            <a:r>
              <a:rPr lang="en-US" dirty="0"/>
              <a:t>Too simplistic</a:t>
            </a:r>
          </a:p>
          <a:p>
            <a:pPr lvl="1" eaLnBrk="1" hangingPunct="1"/>
            <a:r>
              <a:rPr lang="en-US" dirty="0"/>
              <a:t>What does </a:t>
            </a:r>
            <a:r>
              <a:rPr lang="ja-JP" altLang="en-US" dirty="0"/>
              <a:t>“</a:t>
            </a:r>
            <a:r>
              <a:rPr lang="en-US" dirty="0"/>
              <a:t>Not Running</a:t>
            </a:r>
            <a:r>
              <a:rPr lang="ja-JP" altLang="en-US" dirty="0"/>
              <a:t>”</a:t>
            </a:r>
            <a:r>
              <a:rPr lang="en-US" dirty="0"/>
              <a:t> mean?</a:t>
            </a:r>
          </a:p>
          <a:p>
            <a:pPr eaLnBrk="1" hangingPunct="1"/>
            <a:r>
              <a:rPr lang="en-US" dirty="0"/>
              <a:t>7 state model </a:t>
            </a:r>
          </a:p>
          <a:p>
            <a:pPr lvl="1" eaLnBrk="1" hangingPunct="1"/>
            <a:r>
              <a:rPr lang="en-US" dirty="0"/>
              <a:t>Considers suspending process to disk</a:t>
            </a:r>
          </a:p>
          <a:p>
            <a:pPr lvl="1" eaLnBrk="1" hangingPunct="1"/>
            <a:r>
              <a:rPr lang="en-US" dirty="0"/>
              <a:t>See </a:t>
            </a:r>
            <a:r>
              <a:rPr lang="en-US" dirty="0" smtClean="0"/>
              <a:t>Stallings book, section </a:t>
            </a:r>
            <a:r>
              <a:rPr lang="en-US" dirty="0"/>
              <a:t>3.2</a:t>
            </a:r>
          </a:p>
          <a:p>
            <a:r>
              <a:rPr lang="en-US" dirty="0"/>
              <a:t>Next: 5 state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States</a:t>
            </a:r>
            <a:endParaRPr lang="en-US" dirty="0"/>
          </a:p>
        </p:txBody>
      </p:sp>
      <p:sp>
        <p:nvSpPr>
          <p:cNvPr id="27652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not running</a:t>
            </a:r>
          </a:p>
        </p:txBody>
      </p:sp>
      <p:sp>
        <p:nvSpPr>
          <p:cNvPr id="27653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State </a:t>
            </a:r>
            <a:r>
              <a:rPr lang="en-US" dirty="0" smtClean="0"/>
              <a:t>Model: States</a:t>
            </a:r>
            <a:endParaRPr lang="en-US" dirty="0"/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28678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14358</TotalTime>
  <Words>1810</Words>
  <Application>Microsoft Macintosh PowerPoint</Application>
  <PresentationFormat>On-screen Show (4:3)</PresentationFormat>
  <Paragraphs>509</Paragraphs>
  <Slides>42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Orange lecture</vt:lpstr>
      <vt:lpstr>Processes: A System View</vt:lpstr>
      <vt:lpstr>What the OS does: 2 State Model</vt:lpstr>
      <vt:lpstr>What the OS does: 2 State Model</vt:lpstr>
      <vt:lpstr>2 State Model</vt:lpstr>
      <vt:lpstr>What the OS stores: PCB</vt:lpstr>
      <vt:lpstr>What the OS stores: PCB</vt:lpstr>
      <vt:lpstr>Five State Process Model</vt:lpstr>
      <vt:lpstr>5 State Model: States</vt:lpstr>
      <vt:lpstr>5 State Model: States</vt:lpstr>
      <vt:lpstr>5 State Model: States</vt:lpstr>
      <vt:lpstr>5 State Model: Summary</vt:lpstr>
      <vt:lpstr>5 State Model: Transitions</vt:lpstr>
      <vt:lpstr>5 State Model: Transitions</vt:lpstr>
      <vt:lpstr>5 State Model: Transitions</vt:lpstr>
      <vt:lpstr>5 State Model: Transitions</vt:lpstr>
      <vt:lpstr>5 State Model: Transitions</vt:lpstr>
      <vt:lpstr>5 State Model: Transitions</vt:lpstr>
      <vt:lpstr>5 State Model: Transitions</vt:lpstr>
      <vt:lpstr>5 State Model: Transitions</vt:lpstr>
      <vt:lpstr>Process Queue Model</vt:lpstr>
      <vt:lpstr>Process Queue Model</vt:lpstr>
      <vt:lpstr>Process Queue Model</vt:lpstr>
      <vt:lpstr>Take-away questions</vt:lpstr>
      <vt:lpstr>From Processes to Threads</vt:lpstr>
      <vt:lpstr>[code example]</vt:lpstr>
      <vt:lpstr>Processes vs. threads</vt:lpstr>
      <vt:lpstr>Processes vs. threads</vt:lpstr>
      <vt:lpstr>Processes vs. threads</vt:lpstr>
      <vt:lpstr>Thread usage: word processor</vt:lpstr>
      <vt:lpstr>Thread usage: word processor</vt:lpstr>
      <vt:lpstr>Thread usage: web server</vt:lpstr>
      <vt:lpstr>Web Server</vt:lpstr>
      <vt:lpstr>Thread of execution</vt:lpstr>
      <vt:lpstr>Normal 1-thread function call</vt:lpstr>
      <vt:lpstr>Compare: Threaded function call</vt:lpstr>
      <vt:lpstr>Thread Execution States</vt:lpstr>
      <vt:lpstr>Thread-Specific Resources</vt:lpstr>
      <vt:lpstr>Processes vs. Threads</vt:lpstr>
      <vt:lpstr>Process vs. thread creation</vt:lpstr>
      <vt:lpstr>Key points</vt:lpstr>
      <vt:lpstr>Key points</vt:lpstr>
      <vt:lpstr>Next time</vt:lpstr>
    </vt:vector>
  </TitlesOfParts>
  <Company>Lawrence Angrave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- A System view</dc:title>
  <dc:creator>Lawrence Angrave</dc:creator>
  <cp:lastModifiedBy>Philip Godfrey</cp:lastModifiedBy>
  <cp:revision>1016</cp:revision>
  <cp:lastPrinted>2012-02-17T12:06:02Z</cp:lastPrinted>
  <dcterms:created xsi:type="dcterms:W3CDTF">2008-01-30T14:58:12Z</dcterms:created>
  <dcterms:modified xsi:type="dcterms:W3CDTF">2012-02-17T12:07:13Z</dcterms:modified>
</cp:coreProperties>
</file>