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1" r:id="rId12"/>
    <p:sldId id="293" r:id="rId13"/>
    <p:sldId id="295" r:id="rId14"/>
    <p:sldId id="292" r:id="rId15"/>
    <p:sldId id="294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300" r:id="rId24"/>
    <p:sldId id="301" r:id="rId25"/>
    <p:sldId id="276" r:id="rId26"/>
    <p:sldId id="296" r:id="rId27"/>
    <p:sldId id="298" r:id="rId28"/>
    <p:sldId id="299" r:id="rId29"/>
    <p:sldId id="280" r:id="rId30"/>
    <p:sldId id="281" r:id="rId31"/>
    <p:sldId id="282" r:id="rId32"/>
    <p:sldId id="283" r:id="rId33"/>
    <p:sldId id="289" r:id="rId34"/>
    <p:sldId id="285" r:id="rId35"/>
    <p:sldId id="290" r:id="rId36"/>
    <p:sldId id="286" r:id="rId37"/>
    <p:sldId id="267" r:id="rId38"/>
    <p:sldId id="272" r:id="rId39"/>
    <p:sldId id="278" r:id="rId40"/>
    <p:sldId id="27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F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31" autoAdjust="0"/>
  </p:normalViewPr>
  <p:slideViewPr>
    <p:cSldViewPr snapToObjects="1">
      <p:cViewPr varScale="1">
        <p:scale>
          <a:sx n="107" d="100"/>
          <a:sy n="107" d="100"/>
        </p:scale>
        <p:origin x="-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591EE-56C3-3F48-B22B-046514332455}" type="datetimeFigureOut">
              <a:rPr lang="en-US" smtClean="0"/>
              <a:t>3/4/12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3AED-58F5-D240-A153-48417525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F04E04-BFB7-8F42-989A-022A3ED7DE9F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type code</a:t>
            </a:r>
            <a:r>
              <a:rPr lang="en-US" baseline="0" dirty="0" smtClean="0"/>
              <a:t> ... let’s just get this out of the way first</a:t>
            </a:r>
          </a:p>
          <a:p>
            <a:r>
              <a:rPr lang="en-US" baseline="0" dirty="0" smtClean="0"/>
              <a:t>NOTE: this example (on this and the next slide) was cut and pasted from a later sequence of slides.  So, it may not quite fit perfectly here – it may be shortened, </a:t>
            </a:r>
            <a:r>
              <a:rPr lang="en-US" baseline="0" smtClean="0"/>
              <a:t>for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they all get a chance to execute?  No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about if there are no errors returned by </a:t>
            </a:r>
            <a:r>
              <a:rPr lang="en-US" baseline="0" dirty="0" err="1" smtClean="0"/>
              <a:t>pthread_create</a:t>
            </a:r>
            <a:r>
              <a:rPr lang="en-US" baseline="0" dirty="0" smtClean="0"/>
              <a:t>?  </a:t>
            </a:r>
            <a:r>
              <a:rPr lang="en-US" baseline="0" smtClean="0"/>
              <a:t>Still no!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they all get a chance to execute?  No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about if there are no errors returned by </a:t>
            </a:r>
            <a:r>
              <a:rPr lang="en-US" baseline="0" dirty="0" err="1" smtClean="0"/>
              <a:t>pthread_create</a:t>
            </a:r>
            <a:r>
              <a:rPr lang="en-US" baseline="0" dirty="0" smtClean="0"/>
              <a:t>?  </a:t>
            </a:r>
            <a:r>
              <a:rPr lang="en-US" baseline="0" smtClean="0"/>
              <a:t>Still no!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99E57F-AB06-7E4D-98D6-2ED6D85A8E00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C8D9C8-4E83-714C-AB1F-4317C9FB4804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26FB23-DE48-CD41-B980-F12C5701C625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5C3213-9925-F54F-ABEB-3C61398160D7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21876D-DCA6-A64B-A323-01C7CAC55333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135DA3-0E2F-6649-A493-377C6F6E9D3D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Didn’t know what the point of this was (Extending earlier example).  Cut it.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3ABB71-9DB3-0748-B12F-7B3F581BA28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actually, the</a:t>
            </a:r>
            <a:r>
              <a:rPr lang="en-US" baseline="0" dirty="0" smtClean="0"/>
              <a:t> thread version didn’t set detached state to joinable.  So, technically, another option is that it could print just once (either “x is 1” or “x is 2”) and then exit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state is joinable by default.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Not clear how much detail we want to go into this kind of thing here. I kind of harped on it a lot later too, in talking about scheduling and then later the need for synchronization primitives.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we</a:t>
            </a:r>
            <a:r>
              <a:rPr lang="en-US" baseline="0" dirty="0" smtClean="0"/>
              <a:t> read x into a register, or maybe start using it internally in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, but before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actually produces its output we switch to the thread on the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</a:t>
            </a:r>
            <a:r>
              <a:rPr lang="en-US" baseline="0" dirty="0" smtClean="0"/>
              <a:t> Why is </a:t>
            </a:r>
            <a:r>
              <a:rPr lang="en-US" baseline="0" dirty="0" err="1" smtClean="0"/>
              <a:t>retval</a:t>
            </a:r>
            <a:r>
              <a:rPr lang="en-US" baseline="0" dirty="0" smtClean="0"/>
              <a:t> a double pointer?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THREADS</a:t>
            </a:r>
            <a:r>
              <a:rPr lang="en-US" baseline="0" dirty="0" smtClean="0"/>
              <a:t> ARE JOINABLE BY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THREADS</a:t>
            </a:r>
            <a:r>
              <a:rPr lang="en-US" baseline="0" dirty="0" smtClean="0"/>
              <a:t> ARE JOINABLE BY DEFAULT.  NEED TO FIX THIS EXAMPLE.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THREADS</a:t>
            </a:r>
            <a:r>
              <a:rPr lang="en-US" baseline="0" dirty="0" smtClean="0"/>
              <a:t> ARE JOINABLE BY DEFAULT.  NEED TO FIX THIS EXAMPLE.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Deleted </a:t>
            </a:r>
            <a:r>
              <a:rPr lang="en-US" dirty="0" smtClean="0"/>
              <a:t>question, “What could happen without this code?”  Not sure what that</a:t>
            </a:r>
            <a:r>
              <a:rPr lang="en-US" baseline="0" dirty="0" smtClean="0"/>
              <a:t> is getting at, besides the obvious – the reason for putting in the code in the first place – thread library might by default make threads detached.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97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Hmmm, can you return a value just by returning from the thread’s </a:t>
            </a:r>
            <a:r>
              <a:rPr lang="en-US" dirty="0" err="1" smtClean="0"/>
              <a:t>start_routine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4615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F5FDC-49BD-984F-8F09-763937AD0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Char char="•"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POSIX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241</a:t>
            </a:r>
          </a:p>
          <a:p>
            <a:r>
              <a:rPr lang="en-US" dirty="0"/>
              <a:t>February 17, 2012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Copyright © University of Illinois CS 241 Staff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pthread_create</a:t>
            </a:r>
            <a:r>
              <a:rPr lang="en-US" dirty="0"/>
              <a:t>()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143000" y="2590800"/>
            <a:ext cx="2286000" cy="12192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Global Variables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1143000" y="3810000"/>
            <a:ext cx="2286000" cy="91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1143000" y="4724400"/>
            <a:ext cx="22860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5715000" y="4724400"/>
            <a:ext cx="22860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43015" name="TextBox 13"/>
          <p:cNvSpPr txBox="1">
            <a:spLocks noChangeArrowheads="1"/>
          </p:cNvSpPr>
          <p:nvPr/>
        </p:nvSpPr>
        <p:spPr bwMode="auto">
          <a:xfrm>
            <a:off x="1143000" y="17526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Process A</a:t>
            </a:r>
          </a:p>
          <a:p>
            <a:pPr algn="ctr"/>
            <a:r>
              <a:rPr lang="en-US"/>
              <a:t>Thread 1</a:t>
            </a:r>
          </a:p>
        </p:txBody>
      </p:sp>
      <p:sp>
        <p:nvSpPr>
          <p:cNvPr id="43016" name="TextBox 14"/>
          <p:cNvSpPr txBox="1">
            <a:spLocks noChangeArrowheads="1"/>
          </p:cNvSpPr>
          <p:nvPr/>
        </p:nvSpPr>
        <p:spPr bwMode="auto">
          <a:xfrm>
            <a:off x="5715000" y="38862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Process A</a:t>
            </a:r>
          </a:p>
          <a:p>
            <a:pPr algn="ctr"/>
            <a:r>
              <a:rPr lang="en-US"/>
              <a:t>Thread 2</a:t>
            </a:r>
          </a:p>
        </p:txBody>
      </p:sp>
      <p:cxnSp>
        <p:nvCxnSpPr>
          <p:cNvPr id="43017" name="Curved Connector 21"/>
          <p:cNvCxnSpPr>
            <a:cxnSpLocks noChangeShapeType="1"/>
            <a:stCxn id="43015" idx="3"/>
          </p:cNvCxnSpPr>
          <p:nvPr/>
        </p:nvCxnSpPr>
        <p:spPr bwMode="auto">
          <a:xfrm>
            <a:off x="3429000" y="2167732"/>
            <a:ext cx="2286000" cy="2388161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Rectangle 22"/>
          <p:cNvSpPr>
            <a:spLocks noChangeArrowheads="1"/>
          </p:cNvSpPr>
          <p:nvPr/>
        </p:nvSpPr>
        <p:spPr bwMode="auto">
          <a:xfrm rot="2549639">
            <a:off x="3716946" y="2750368"/>
            <a:ext cx="313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pthread_create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1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output?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81738" y="1380575"/>
            <a:ext cx="6241329" cy="1938992"/>
            <a:chOff x="581738" y="1380575"/>
            <a:chExt cx="6241329" cy="1938992"/>
          </a:xfrm>
        </p:grpSpPr>
        <p:sp>
          <p:nvSpPr>
            <p:cNvPr id="3" name="TextBox 2"/>
            <p:cNvSpPr txBox="1"/>
            <p:nvPr/>
          </p:nvSpPr>
          <p:spPr>
            <a:xfrm>
              <a:off x="2636730" y="1380575"/>
              <a:ext cx="418633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 x = 1;</a:t>
              </a:r>
            </a:p>
            <a:p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void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* 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func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(void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* p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){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	x = x + 1;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printf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("x 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is %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d\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n”, x)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;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	return NULL;</a:t>
              </a:r>
            </a:p>
            <a:p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}</a:t>
              </a:r>
              <a:endParaRPr lang="en-US" sz="2000" dirty="0" smtClean="0">
                <a:latin typeface="Courier New"/>
                <a:cs typeface="Courier New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1738" y="1380575"/>
              <a:ext cx="17895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latin typeface="Gill Sans MT"/>
                  <a:cs typeface="Gill Sans MT"/>
                </a:rPr>
                <a:t>Shared code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4091" y="3944422"/>
            <a:ext cx="2493366" cy="1920686"/>
            <a:chOff x="374091" y="3944422"/>
            <a:chExt cx="2493366" cy="1920686"/>
          </a:xfrm>
        </p:grpSpPr>
        <p:sp>
          <p:nvSpPr>
            <p:cNvPr id="4" name="TextBox 3"/>
            <p:cNvSpPr txBox="1"/>
            <p:nvPr/>
          </p:nvSpPr>
          <p:spPr>
            <a:xfrm>
              <a:off x="374091" y="4541669"/>
              <a:ext cx="24933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main(...) {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 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   </a:t>
              </a:r>
              <a:r>
                <a:rPr lang="en-US" sz="2000" b="1" dirty="0" smtClean="0">
                  <a:solidFill>
                    <a:srgbClr val="EF5B00"/>
                  </a:solidFill>
                  <a:latin typeface="Courier New" charset="0"/>
                  <a:cs typeface="Courier New" charset="0"/>
                </a:rPr>
                <a:t>fork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();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 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   </a:t>
              </a:r>
              <a:r>
                <a:rPr lang="en-US" sz="2000" b="1" dirty="0" err="1" smtClean="0">
                  <a:solidFill>
                    <a:srgbClr val="EF5B00"/>
                  </a:solidFill>
                  <a:latin typeface="Courier New" charset="0"/>
                  <a:cs typeface="Courier New" charset="0"/>
                </a:rPr>
                <a:t>func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(NULL);</a:t>
              </a:r>
            </a:p>
            <a:p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}</a:t>
              </a:r>
              <a:endParaRPr lang="en-US" sz="2000" dirty="0" smtClean="0">
                <a:latin typeface="Courier New"/>
                <a:cs typeface="Courier New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901" y="3944422"/>
              <a:ext cx="17535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latin typeface="Gill Sans MT"/>
                  <a:cs typeface="Gill Sans MT"/>
                </a:rPr>
                <a:t>fork version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5904" y="3944422"/>
            <a:ext cx="5079741" cy="2536239"/>
            <a:chOff x="4425904" y="3944422"/>
            <a:chExt cx="5079741" cy="2536239"/>
          </a:xfrm>
        </p:grpSpPr>
        <p:sp>
          <p:nvSpPr>
            <p:cNvPr id="5" name="TextBox 4"/>
            <p:cNvSpPr txBox="1"/>
            <p:nvPr/>
          </p:nvSpPr>
          <p:spPr>
            <a:xfrm>
              <a:off x="4425904" y="4541669"/>
              <a:ext cx="507974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main(...) {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pthread_t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 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tid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;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	</a:t>
              </a:r>
              <a:r>
                <a:rPr lang="en-US" sz="2000" b="1" dirty="0" err="1" smtClean="0">
                  <a:solidFill>
                    <a:srgbClr val="EF5B00"/>
                  </a:solidFill>
                  <a:latin typeface="Courier New" charset="0"/>
                  <a:cs typeface="Courier New" charset="0"/>
                </a:rPr>
                <a:t>pthread_create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(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&amp;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tid,NULL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,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 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                 </a:t>
              </a:r>
              <a:r>
                <a:rPr lang="en-US" sz="2000" b="1" dirty="0" err="1" smtClean="0">
                  <a:solidFill>
                    <a:srgbClr val="EF5B00"/>
                  </a:solidFill>
                  <a:latin typeface="Courier New" charset="0"/>
                  <a:cs typeface="Courier New" charset="0"/>
                </a:rPr>
                <a:t>func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,NULL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);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	</a:t>
              </a:r>
              <a:r>
                <a:rPr lang="en-US" sz="2000" b="1" dirty="0" err="1">
                  <a:solidFill>
                    <a:srgbClr val="EF5B00"/>
                  </a:solidFill>
                  <a:latin typeface="Courier New" charset="0"/>
                  <a:cs typeface="Courier New" charset="0"/>
                </a:rPr>
                <a:t>func</a:t>
              </a:r>
              <a:r>
                <a:rPr lang="en-US" sz="2000" b="1" dirty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(NULL);</a:t>
              </a:r>
            </a:p>
            <a:p>
              <a:r>
                <a:rPr lang="en-US" sz="2000" b="1" dirty="0" smtClean="0">
                  <a:solidFill>
                    <a:srgbClr val="0000FF"/>
                  </a:solidFill>
                  <a:latin typeface="Courier New" charset="0"/>
                  <a:cs typeface="Courier New" charset="0"/>
                </a:rPr>
                <a:t>}</a:t>
              </a:r>
              <a:endParaRPr lang="en-US" sz="2000" dirty="0" smtClean="0">
                <a:latin typeface="Courier New"/>
                <a:cs typeface="Courier New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5904" y="3944422"/>
              <a:ext cx="21838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latin typeface="Gill Sans MT"/>
                  <a:cs typeface="Gill Sans MT"/>
                </a:rPr>
                <a:t>threads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5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output: threads version, #1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716" y="1872700"/>
            <a:ext cx="38323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x = 1;</a:t>
            </a:r>
          </a:p>
          <a:p>
            <a:endParaRPr lang="en-US" b="1" dirty="0" smtClean="0">
              <a:latin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void</a:t>
            </a:r>
            <a:r>
              <a:rPr lang="en-US" b="1" dirty="0">
                <a:latin typeface="Courier New" charset="0"/>
                <a:cs typeface="Courier New" charset="0"/>
              </a:rPr>
              <a:t>* </a:t>
            </a:r>
            <a:r>
              <a:rPr lang="en-US" b="1" dirty="0" err="1">
                <a:latin typeface="Courier New" charset="0"/>
                <a:cs typeface="Courier New" charset="0"/>
              </a:rPr>
              <a:t>func</a:t>
            </a:r>
            <a:r>
              <a:rPr lang="en-US" b="1" dirty="0">
                <a:latin typeface="Courier New" charset="0"/>
                <a:cs typeface="Courier New" charset="0"/>
              </a:rPr>
              <a:t>(void</a:t>
            </a:r>
            <a:r>
              <a:rPr lang="en-US" b="1" dirty="0" smtClean="0">
                <a:latin typeface="Courier New" charset="0"/>
                <a:cs typeface="Courier New" charset="0"/>
              </a:rPr>
              <a:t>* p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x = x + 1;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("x </a:t>
            </a:r>
            <a:r>
              <a:rPr lang="en-US" b="1" dirty="0" smtClean="0">
                <a:latin typeface="Courier New" charset="0"/>
                <a:cs typeface="Courier New" charset="0"/>
              </a:rPr>
              <a:t>is %</a:t>
            </a:r>
            <a:r>
              <a:rPr lang="en-US" b="1" dirty="0">
                <a:latin typeface="Courier New" charset="0"/>
                <a:cs typeface="Courier New" charset="0"/>
              </a:rPr>
              <a:t>d\</a:t>
            </a:r>
            <a:r>
              <a:rPr lang="en-US" b="1" dirty="0" smtClean="0">
                <a:latin typeface="Courier New" charset="0"/>
                <a:cs typeface="Courier New" charset="0"/>
              </a:rPr>
              <a:t>n”, x)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return NULL;</a:t>
            </a: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2663" y="3857075"/>
            <a:ext cx="383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cs typeface="Courier New" charset="0"/>
              </a:rPr>
              <a:t>void</a:t>
            </a:r>
            <a:r>
              <a:rPr lang="en-US" b="1" dirty="0">
                <a:latin typeface="Courier New" charset="0"/>
                <a:cs typeface="Courier New" charset="0"/>
              </a:rPr>
              <a:t>* </a:t>
            </a:r>
            <a:r>
              <a:rPr lang="en-US" b="1" dirty="0" err="1">
                <a:latin typeface="Courier New" charset="0"/>
                <a:cs typeface="Courier New" charset="0"/>
              </a:rPr>
              <a:t>func</a:t>
            </a:r>
            <a:r>
              <a:rPr lang="en-US" b="1" dirty="0">
                <a:latin typeface="Courier New" charset="0"/>
                <a:cs typeface="Courier New" charset="0"/>
              </a:rPr>
              <a:t>(void</a:t>
            </a:r>
            <a:r>
              <a:rPr lang="en-US" b="1" dirty="0" smtClean="0">
                <a:latin typeface="Courier New" charset="0"/>
                <a:cs typeface="Courier New" charset="0"/>
              </a:rPr>
              <a:t>* p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x = x + 1;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("x </a:t>
            </a:r>
            <a:r>
              <a:rPr lang="en-US" b="1" dirty="0" smtClean="0">
                <a:latin typeface="Courier New" charset="0"/>
                <a:cs typeface="Courier New" charset="0"/>
              </a:rPr>
              <a:t>is %</a:t>
            </a:r>
            <a:r>
              <a:rPr lang="en-US" b="1" dirty="0">
                <a:latin typeface="Courier New" charset="0"/>
                <a:cs typeface="Courier New" charset="0"/>
              </a:rPr>
              <a:t>d\</a:t>
            </a:r>
            <a:r>
              <a:rPr lang="en-US" b="1" dirty="0" smtClean="0">
                <a:latin typeface="Courier New" charset="0"/>
                <a:cs typeface="Courier New" charset="0"/>
              </a:rPr>
              <a:t>n”, x)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return NULL;</a:t>
            </a: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572500" y="1872700"/>
            <a:ext cx="0" cy="39947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 rot="5400000">
            <a:off x="8383475" y="1903525"/>
            <a:ext cx="778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ill Sans MT"/>
                <a:cs typeface="Gill Sans MT"/>
              </a:rPr>
              <a:t>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0545" y="5446737"/>
            <a:ext cx="133901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Output:</a:t>
            </a:r>
          </a:p>
          <a:p>
            <a:r>
              <a:rPr lang="en-US" sz="2500" b="1" dirty="0" smtClean="0">
                <a:solidFill>
                  <a:srgbClr val="EF5B00"/>
                </a:solidFill>
                <a:latin typeface="Courier New"/>
                <a:cs typeface="Courier New"/>
              </a:rPr>
              <a:t>x is 2</a:t>
            </a:r>
          </a:p>
          <a:p>
            <a:r>
              <a:rPr lang="en-US" sz="2500" b="1" dirty="0" smtClean="0">
                <a:solidFill>
                  <a:srgbClr val="EF5B00"/>
                </a:solidFill>
                <a:latin typeface="Courier New"/>
                <a:cs typeface="Courier New"/>
              </a:rPr>
              <a:t>x is 3</a:t>
            </a:r>
          </a:p>
        </p:txBody>
      </p:sp>
    </p:spTree>
    <p:extLst>
      <p:ext uri="{BB962C8B-B14F-4D97-AF65-F5344CB8AC3E}">
        <p14:creationId xmlns:p14="http://schemas.microsoft.com/office/powerpoint/2010/main" val="286222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output: threads version, #2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716" y="1872700"/>
            <a:ext cx="38323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x = 1;</a:t>
            </a:r>
          </a:p>
          <a:p>
            <a:endParaRPr lang="en-US" b="1" dirty="0" smtClean="0">
              <a:latin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void</a:t>
            </a:r>
            <a:r>
              <a:rPr lang="en-US" b="1" dirty="0">
                <a:latin typeface="Courier New" charset="0"/>
                <a:cs typeface="Courier New" charset="0"/>
              </a:rPr>
              <a:t>* </a:t>
            </a:r>
            <a:r>
              <a:rPr lang="en-US" b="1" dirty="0" err="1">
                <a:latin typeface="Courier New" charset="0"/>
                <a:cs typeface="Courier New" charset="0"/>
              </a:rPr>
              <a:t>func</a:t>
            </a:r>
            <a:r>
              <a:rPr lang="en-US" b="1" dirty="0">
                <a:latin typeface="Courier New" charset="0"/>
                <a:cs typeface="Courier New" charset="0"/>
              </a:rPr>
              <a:t>(void</a:t>
            </a:r>
            <a:r>
              <a:rPr lang="en-US" b="1" dirty="0" smtClean="0">
                <a:latin typeface="Courier New" charset="0"/>
                <a:cs typeface="Courier New" charset="0"/>
              </a:rPr>
              <a:t>* p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x = x + 1;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 </a:t>
            </a:r>
            <a:r>
              <a:rPr lang="en-US" b="1" dirty="0" smtClean="0">
                <a:latin typeface="Courier New" charset="0"/>
                <a:cs typeface="Courier New" charset="0"/>
              </a:rPr>
              <a:t>                   x</a:t>
            </a:r>
            <a:endParaRPr lang="en-US" b="1" dirty="0">
              <a:latin typeface="Courier New" charset="0"/>
              <a:cs typeface="Courier New" charset="0"/>
            </a:endParaRPr>
          </a:p>
          <a:p>
            <a:endParaRPr lang="en-US" b="1" dirty="0" smtClean="0">
              <a:latin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cs typeface="Courier New" charset="0"/>
            </a:endParaRPr>
          </a:p>
          <a:p>
            <a:endParaRPr lang="en-US" b="1" dirty="0" smtClean="0">
              <a:latin typeface="Courier New" charset="0"/>
              <a:cs typeface="Courier New" charset="0"/>
            </a:endParaRPr>
          </a:p>
          <a:p>
            <a:endParaRPr lang="en-US" b="1" dirty="0" smtClean="0">
              <a:latin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cs typeface="Courier New" charset="0"/>
            </a:endParaRPr>
          </a:p>
          <a:p>
            <a:endParaRPr lang="en-US" b="1" dirty="0" smtClean="0">
              <a:latin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("x is %d\n”, </a:t>
            </a:r>
            <a:r>
              <a:rPr lang="en-US" b="1" dirty="0">
                <a:solidFill>
                  <a:srgbClr val="EF5B00"/>
                </a:solidFill>
                <a:latin typeface="Courier New" charset="0"/>
                <a:cs typeface="Courier New" charset="0"/>
              </a:rPr>
              <a:t>_</a:t>
            </a:r>
            <a:r>
              <a:rPr lang="en-US" b="1" dirty="0" smtClean="0">
                <a:latin typeface="Courier New" charset="0"/>
                <a:cs typeface="Courier New" charset="0"/>
              </a:rPr>
              <a:t>)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return NULL;</a:t>
            </a: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2663" y="3857075"/>
            <a:ext cx="383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cs typeface="Courier New" charset="0"/>
              </a:rPr>
              <a:t>void</a:t>
            </a:r>
            <a:r>
              <a:rPr lang="en-US" b="1" dirty="0">
                <a:latin typeface="Courier New" charset="0"/>
                <a:cs typeface="Courier New" charset="0"/>
              </a:rPr>
              <a:t>* </a:t>
            </a:r>
            <a:r>
              <a:rPr lang="en-US" b="1" dirty="0" err="1">
                <a:latin typeface="Courier New" charset="0"/>
                <a:cs typeface="Courier New" charset="0"/>
              </a:rPr>
              <a:t>func</a:t>
            </a:r>
            <a:r>
              <a:rPr lang="en-US" b="1" dirty="0">
                <a:latin typeface="Courier New" charset="0"/>
                <a:cs typeface="Courier New" charset="0"/>
              </a:rPr>
              <a:t>(void</a:t>
            </a:r>
            <a:r>
              <a:rPr lang="en-US" b="1" dirty="0" smtClean="0">
                <a:latin typeface="Courier New" charset="0"/>
                <a:cs typeface="Courier New" charset="0"/>
              </a:rPr>
              <a:t>* p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x = x + 1;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("x </a:t>
            </a:r>
            <a:r>
              <a:rPr lang="en-US" b="1" dirty="0" smtClean="0">
                <a:latin typeface="Courier New" charset="0"/>
                <a:cs typeface="Courier New" charset="0"/>
              </a:rPr>
              <a:t>is %</a:t>
            </a:r>
            <a:r>
              <a:rPr lang="en-US" b="1" dirty="0">
                <a:latin typeface="Courier New" charset="0"/>
                <a:cs typeface="Courier New" charset="0"/>
              </a:rPr>
              <a:t>d\</a:t>
            </a:r>
            <a:r>
              <a:rPr lang="en-US" b="1" dirty="0" smtClean="0">
                <a:latin typeface="Courier New" charset="0"/>
                <a:cs typeface="Courier New" charset="0"/>
              </a:rPr>
              <a:t>n”, x)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return NULL;</a:t>
            </a: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572500" y="1872700"/>
            <a:ext cx="0" cy="39947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 rot="5400000">
            <a:off x="8383475" y="1903525"/>
            <a:ext cx="778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ill Sans MT"/>
                <a:cs typeface="Gill Sans MT"/>
              </a:rPr>
              <a:t>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0545" y="5446737"/>
            <a:ext cx="133901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Output:</a:t>
            </a:r>
          </a:p>
          <a:p>
            <a:r>
              <a:rPr lang="en-US" sz="2500" b="1" dirty="0" smtClean="0">
                <a:solidFill>
                  <a:srgbClr val="EF5B00"/>
                </a:solidFill>
                <a:latin typeface="Courier New"/>
                <a:cs typeface="Courier New"/>
              </a:rPr>
              <a:t>x is 3</a:t>
            </a:r>
          </a:p>
          <a:p>
            <a:r>
              <a:rPr lang="en-US" sz="2500" b="1" dirty="0" smtClean="0">
                <a:solidFill>
                  <a:srgbClr val="EF5B00"/>
                </a:solidFill>
                <a:latin typeface="Courier New"/>
                <a:cs typeface="Courier New"/>
              </a:rPr>
              <a:t>x is 2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521075" y="3479800"/>
            <a:ext cx="0" cy="1371600"/>
          </a:xfrm>
          <a:prstGeom prst="straightConnector1">
            <a:avLst/>
          </a:prstGeom>
          <a:noFill/>
          <a:ln w="25400" cap="flat" cmpd="sng" algn="ctr">
            <a:solidFill>
              <a:srgbClr val="EF5B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311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output: threads version, #3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716" y="1872700"/>
            <a:ext cx="38323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x = 1;</a:t>
            </a:r>
          </a:p>
          <a:p>
            <a:endParaRPr lang="en-US" b="1" dirty="0" smtClean="0">
              <a:latin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void</a:t>
            </a:r>
            <a:r>
              <a:rPr lang="en-US" b="1" dirty="0">
                <a:latin typeface="Courier New" charset="0"/>
                <a:cs typeface="Courier New" charset="0"/>
              </a:rPr>
              <a:t>* </a:t>
            </a:r>
            <a:r>
              <a:rPr lang="en-US" b="1" dirty="0" err="1">
                <a:latin typeface="Courier New" charset="0"/>
                <a:cs typeface="Courier New" charset="0"/>
              </a:rPr>
              <a:t>func</a:t>
            </a:r>
            <a:r>
              <a:rPr lang="en-US" b="1" dirty="0">
                <a:latin typeface="Courier New" charset="0"/>
                <a:cs typeface="Courier New" charset="0"/>
              </a:rPr>
              <a:t>(void</a:t>
            </a:r>
            <a:r>
              <a:rPr lang="en-US" b="1" dirty="0" smtClean="0">
                <a:latin typeface="Courier New" charset="0"/>
                <a:cs typeface="Courier New" charset="0"/>
              </a:rPr>
              <a:t>* p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x = x + 1;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endParaRPr lang="en-US" b="1" dirty="0" smtClean="0">
              <a:latin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cs typeface="Courier New" charset="0"/>
            </a:endParaRPr>
          </a:p>
          <a:p>
            <a:pPr lvl="1"/>
            <a:r>
              <a:rPr lang="en-US" b="1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("x </a:t>
            </a:r>
            <a:r>
              <a:rPr lang="en-US" b="1" dirty="0" smtClean="0">
                <a:latin typeface="Courier New" charset="0"/>
                <a:cs typeface="Courier New" charset="0"/>
              </a:rPr>
              <a:t>is %</a:t>
            </a:r>
            <a:r>
              <a:rPr lang="en-US" b="1" dirty="0">
                <a:latin typeface="Courier New" charset="0"/>
                <a:cs typeface="Courier New" charset="0"/>
              </a:rPr>
              <a:t>d\</a:t>
            </a:r>
            <a:r>
              <a:rPr lang="en-US" b="1" dirty="0" smtClean="0">
                <a:latin typeface="Courier New" charset="0"/>
                <a:cs typeface="Courier New" charset="0"/>
              </a:rPr>
              <a:t>n”, x)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return NULL;</a:t>
            </a: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2663" y="2438400"/>
            <a:ext cx="38323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cs typeface="Courier New" charset="0"/>
              </a:rPr>
              <a:t>void</a:t>
            </a:r>
            <a:r>
              <a:rPr lang="en-US" b="1" dirty="0">
                <a:latin typeface="Courier New" charset="0"/>
                <a:cs typeface="Courier New" charset="0"/>
              </a:rPr>
              <a:t>* </a:t>
            </a:r>
            <a:r>
              <a:rPr lang="en-US" b="1" dirty="0" err="1">
                <a:latin typeface="Courier New" charset="0"/>
                <a:cs typeface="Courier New" charset="0"/>
              </a:rPr>
              <a:t>func</a:t>
            </a:r>
            <a:r>
              <a:rPr lang="en-US" b="1" dirty="0">
                <a:latin typeface="Courier New" charset="0"/>
                <a:cs typeface="Courier New" charset="0"/>
              </a:rPr>
              <a:t>(void</a:t>
            </a:r>
            <a:r>
              <a:rPr lang="en-US" b="1" dirty="0" smtClean="0">
                <a:latin typeface="Courier New" charset="0"/>
                <a:cs typeface="Courier New" charset="0"/>
              </a:rPr>
              <a:t>* p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	x </a:t>
            </a:r>
            <a:r>
              <a:rPr lang="en-US" b="1" dirty="0">
                <a:latin typeface="Courier New" charset="0"/>
                <a:cs typeface="Courier New" charset="0"/>
              </a:rPr>
              <a:t>= x + 1;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endParaRPr lang="en-US" b="1" dirty="0" smtClean="0">
              <a:latin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("x </a:t>
            </a:r>
            <a:r>
              <a:rPr lang="en-US" b="1" dirty="0" smtClean="0">
                <a:latin typeface="Courier New" charset="0"/>
                <a:cs typeface="Courier New" charset="0"/>
              </a:rPr>
              <a:t>is %</a:t>
            </a:r>
            <a:r>
              <a:rPr lang="en-US" b="1" dirty="0">
                <a:latin typeface="Courier New" charset="0"/>
                <a:cs typeface="Courier New" charset="0"/>
              </a:rPr>
              <a:t>d\</a:t>
            </a:r>
            <a:r>
              <a:rPr lang="en-US" b="1" dirty="0" smtClean="0">
                <a:latin typeface="Courier New" charset="0"/>
                <a:cs typeface="Courier New" charset="0"/>
              </a:rPr>
              <a:t>n”, x)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cs typeface="Courier New" charset="0"/>
              </a:rPr>
              <a:t>return </a:t>
            </a:r>
            <a:r>
              <a:rPr lang="en-US" b="1" dirty="0">
                <a:latin typeface="Courier New" charset="0"/>
                <a:cs typeface="Courier New" charset="0"/>
              </a:rPr>
              <a:t>NULL;</a:t>
            </a: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572500" y="1872700"/>
            <a:ext cx="0" cy="39947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 rot="5400000">
            <a:off x="8383475" y="1903525"/>
            <a:ext cx="778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ill Sans MT"/>
                <a:cs typeface="Gill Sans MT"/>
              </a:rPr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0545" y="5446737"/>
            <a:ext cx="133901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Output:</a:t>
            </a:r>
          </a:p>
          <a:p>
            <a:r>
              <a:rPr lang="en-US" sz="2500" b="1" dirty="0" smtClean="0">
                <a:solidFill>
                  <a:srgbClr val="EF5B00"/>
                </a:solidFill>
                <a:latin typeface="Courier New"/>
                <a:cs typeface="Courier New"/>
              </a:rPr>
              <a:t>x is 3</a:t>
            </a:r>
          </a:p>
          <a:p>
            <a:r>
              <a:rPr lang="en-US" sz="2500" b="1" dirty="0" smtClean="0">
                <a:solidFill>
                  <a:srgbClr val="EF5B00"/>
                </a:solidFill>
                <a:latin typeface="Courier New"/>
                <a:cs typeface="Courier New"/>
              </a:rPr>
              <a:t>x is 3</a:t>
            </a:r>
          </a:p>
        </p:txBody>
      </p:sp>
    </p:spTree>
    <p:extLst>
      <p:ext uri="{BB962C8B-B14F-4D97-AF65-F5344CB8AC3E}">
        <p14:creationId xmlns:p14="http://schemas.microsoft.com/office/powerpoint/2010/main" val="180879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output: threads version, #4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716" y="1872700"/>
            <a:ext cx="383233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x = 1;</a:t>
            </a:r>
          </a:p>
          <a:p>
            <a:endParaRPr lang="en-US" b="1" dirty="0" smtClean="0">
              <a:latin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void</a:t>
            </a:r>
            <a:r>
              <a:rPr lang="en-US" b="1" dirty="0">
                <a:latin typeface="Courier New" charset="0"/>
                <a:cs typeface="Courier New" charset="0"/>
              </a:rPr>
              <a:t>* </a:t>
            </a:r>
            <a:r>
              <a:rPr lang="en-US" b="1" dirty="0" err="1">
                <a:latin typeface="Courier New" charset="0"/>
                <a:cs typeface="Courier New" charset="0"/>
              </a:rPr>
              <a:t>func</a:t>
            </a:r>
            <a:r>
              <a:rPr lang="en-US" b="1" dirty="0">
                <a:latin typeface="Courier New" charset="0"/>
                <a:cs typeface="Courier New" charset="0"/>
              </a:rPr>
              <a:t>(void</a:t>
            </a:r>
            <a:r>
              <a:rPr lang="en-US" b="1" dirty="0" smtClean="0">
                <a:latin typeface="Courier New" charset="0"/>
                <a:cs typeface="Courier New" charset="0"/>
              </a:rPr>
              <a:t>* p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 </a:t>
            </a:r>
            <a:r>
              <a:rPr lang="en-US" b="1" dirty="0" smtClean="0">
                <a:latin typeface="Courier New" charset="0"/>
                <a:cs typeface="Courier New" charset="0"/>
              </a:rPr>
              <a:t>   x </a:t>
            </a:r>
            <a:r>
              <a:rPr lang="en-US" b="1" dirty="0">
                <a:latin typeface="Courier New" charset="0"/>
                <a:cs typeface="Courier New" charset="0"/>
              </a:rPr>
              <a:t>+ </a:t>
            </a:r>
            <a:r>
              <a:rPr lang="en-US" b="1" dirty="0" smtClean="0">
                <a:latin typeface="Courier New" charset="0"/>
                <a:cs typeface="Courier New" charset="0"/>
              </a:rPr>
              <a:t>1</a:t>
            </a:r>
            <a:endParaRPr lang="en-US" b="1" dirty="0">
              <a:latin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endParaRPr lang="en-US" b="1" dirty="0" smtClean="0">
              <a:latin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cs typeface="Courier New" charset="0"/>
              </a:rPr>
              <a:t>x = 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_____</a:t>
            </a:r>
            <a:r>
              <a:rPr lang="en-US" b="1" dirty="0" smtClean="0">
                <a:latin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/>
            <a:r>
              <a:rPr lang="en-US" b="1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("x </a:t>
            </a:r>
            <a:r>
              <a:rPr lang="en-US" b="1" dirty="0" smtClean="0">
                <a:latin typeface="Courier New" charset="0"/>
                <a:cs typeface="Courier New" charset="0"/>
              </a:rPr>
              <a:t>is %</a:t>
            </a:r>
            <a:r>
              <a:rPr lang="en-US" b="1" dirty="0">
                <a:latin typeface="Courier New" charset="0"/>
                <a:cs typeface="Courier New" charset="0"/>
              </a:rPr>
              <a:t>d\</a:t>
            </a:r>
            <a:r>
              <a:rPr lang="en-US" b="1" dirty="0" smtClean="0">
                <a:latin typeface="Courier New" charset="0"/>
                <a:cs typeface="Courier New" charset="0"/>
              </a:rPr>
              <a:t>n”, x)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return NULL;</a:t>
            </a: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2663" y="2438400"/>
            <a:ext cx="38323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cs typeface="Courier New" charset="0"/>
              </a:rPr>
              <a:t>void</a:t>
            </a:r>
            <a:r>
              <a:rPr lang="en-US" b="1" dirty="0">
                <a:latin typeface="Courier New" charset="0"/>
                <a:cs typeface="Courier New" charset="0"/>
              </a:rPr>
              <a:t>* </a:t>
            </a:r>
            <a:r>
              <a:rPr lang="en-US" b="1" dirty="0" err="1">
                <a:latin typeface="Courier New" charset="0"/>
                <a:cs typeface="Courier New" charset="0"/>
              </a:rPr>
              <a:t>func</a:t>
            </a:r>
            <a:r>
              <a:rPr lang="en-US" b="1" dirty="0">
                <a:latin typeface="Courier New" charset="0"/>
                <a:cs typeface="Courier New" charset="0"/>
              </a:rPr>
              <a:t>(void</a:t>
            </a:r>
            <a:r>
              <a:rPr lang="en-US" b="1" dirty="0" smtClean="0">
                <a:latin typeface="Courier New" charset="0"/>
                <a:cs typeface="Courier New" charset="0"/>
              </a:rPr>
              <a:t>* p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    x + 1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</a:p>
          <a:p>
            <a:endParaRPr lang="en-US" b="1" dirty="0">
              <a:latin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cs typeface="Courier New" charset="0"/>
              </a:rPr>
              <a:t>x </a:t>
            </a:r>
            <a:r>
              <a:rPr lang="en-US" b="1" dirty="0">
                <a:latin typeface="Courier New" charset="0"/>
                <a:cs typeface="Courier New" charset="0"/>
              </a:rPr>
              <a:t>= </a:t>
            </a:r>
            <a:r>
              <a:rPr lang="en-US" b="1" dirty="0">
                <a:solidFill>
                  <a:srgbClr val="EF5B00"/>
                </a:solidFill>
                <a:latin typeface="Courier New" charset="0"/>
                <a:cs typeface="Courier New" charset="0"/>
              </a:rPr>
              <a:t>_____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("x </a:t>
            </a:r>
            <a:r>
              <a:rPr lang="en-US" b="1" dirty="0" smtClean="0">
                <a:latin typeface="Courier New" charset="0"/>
                <a:cs typeface="Courier New" charset="0"/>
              </a:rPr>
              <a:t>is %</a:t>
            </a:r>
            <a:r>
              <a:rPr lang="en-US" b="1" dirty="0">
                <a:latin typeface="Courier New" charset="0"/>
                <a:cs typeface="Courier New" charset="0"/>
              </a:rPr>
              <a:t>d\</a:t>
            </a:r>
            <a:r>
              <a:rPr lang="en-US" b="1" dirty="0" smtClean="0">
                <a:latin typeface="Courier New" charset="0"/>
                <a:cs typeface="Courier New" charset="0"/>
              </a:rPr>
              <a:t>n”, x)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cs typeface="Courier New" charset="0"/>
              </a:rPr>
              <a:t>return </a:t>
            </a:r>
            <a:r>
              <a:rPr lang="en-US" b="1" dirty="0">
                <a:latin typeface="Courier New" charset="0"/>
                <a:cs typeface="Courier New" charset="0"/>
              </a:rPr>
              <a:t>NULL;</a:t>
            </a:r>
          </a:p>
          <a:p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572500" y="1872700"/>
            <a:ext cx="0" cy="39947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 rot="5400000">
            <a:off x="8383475" y="1903525"/>
            <a:ext cx="778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ill Sans MT"/>
                <a:cs typeface="Gill Sans MT"/>
              </a:rPr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0545" y="5446737"/>
            <a:ext cx="133901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Output:</a:t>
            </a:r>
          </a:p>
          <a:p>
            <a:r>
              <a:rPr lang="en-US" sz="2500" b="1" dirty="0" smtClean="0">
                <a:solidFill>
                  <a:srgbClr val="EF5B00"/>
                </a:solidFill>
                <a:latin typeface="Courier New"/>
                <a:cs typeface="Courier New"/>
              </a:rPr>
              <a:t>x is 2</a:t>
            </a:r>
          </a:p>
          <a:p>
            <a:r>
              <a:rPr lang="en-US" sz="2500" b="1" dirty="0" smtClean="0">
                <a:solidFill>
                  <a:srgbClr val="EF5B00"/>
                </a:solidFill>
                <a:latin typeface="Courier New"/>
                <a:cs typeface="Courier New"/>
              </a:rPr>
              <a:t>x is 2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600200" y="3124200"/>
            <a:ext cx="0" cy="533400"/>
          </a:xfrm>
          <a:prstGeom prst="straightConnector1">
            <a:avLst/>
          </a:prstGeom>
          <a:noFill/>
          <a:ln w="25400" cap="flat" cmpd="sng" algn="ctr">
            <a:solidFill>
              <a:srgbClr val="EF5B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791200" y="3124200"/>
            <a:ext cx="0" cy="533400"/>
          </a:xfrm>
          <a:prstGeom prst="straightConnector1">
            <a:avLst/>
          </a:prstGeom>
          <a:noFill/>
          <a:ln w="25400" cap="flat" cmpd="sng" algn="ctr">
            <a:solidFill>
              <a:srgbClr val="EF5B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646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Creating Threads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Initially, </a:t>
            </a:r>
            <a:r>
              <a:rPr lang="en-US" b="1" dirty="0">
                <a:latin typeface="Courier New"/>
                <a:cs typeface="Courier New"/>
              </a:rPr>
              <a:t>main() </a:t>
            </a:r>
            <a:r>
              <a:rPr lang="en-US" dirty="0"/>
              <a:t>has a single thread</a:t>
            </a:r>
          </a:p>
          <a:p>
            <a:pPr lvl="1"/>
            <a:r>
              <a:rPr lang="en-US" dirty="0"/>
              <a:t>All other threads must be explicitly created</a:t>
            </a:r>
          </a:p>
          <a:p>
            <a:r>
              <a:rPr lang="en-US" b="1" dirty="0" err="1">
                <a:latin typeface="Courier New"/>
                <a:cs typeface="Courier New"/>
              </a:rPr>
              <a:t>pthread_create</a:t>
            </a:r>
            <a:r>
              <a:rPr lang="en-US" b="1" dirty="0">
                <a:latin typeface="Courier New"/>
                <a:cs typeface="Courier New"/>
              </a:rPr>
              <a:t>()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new executable thread</a:t>
            </a:r>
          </a:p>
          <a:p>
            <a:pPr lvl="1"/>
            <a:r>
              <a:rPr lang="en-US" dirty="0"/>
              <a:t>Can be called any number of times from anywhere</a:t>
            </a:r>
          </a:p>
          <a:p>
            <a:r>
              <a:rPr lang="en-US" dirty="0"/>
              <a:t>Maximum number of threads is implementation dependent</a:t>
            </a:r>
          </a:p>
          <a:p>
            <a:r>
              <a:rPr lang="en-US" dirty="0"/>
              <a:t>Question: </a:t>
            </a:r>
            <a:endParaRPr lang="en-US" dirty="0" smtClean="0"/>
          </a:p>
          <a:p>
            <a:pPr lvl="1"/>
            <a:r>
              <a:rPr lang="en-US" dirty="0"/>
              <a:t>After a thread has been created, how do you know when it will be scheduled to run by the operating system? </a:t>
            </a:r>
          </a:p>
          <a:p>
            <a:pPr lvl="1"/>
            <a:r>
              <a:rPr lang="en-US" dirty="0" smtClean="0"/>
              <a:t>Answer</a:t>
            </a:r>
            <a:r>
              <a:rPr lang="en-US" dirty="0"/>
              <a:t>: It is up to the operating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Correct coding </a:t>
            </a:r>
            <a:r>
              <a:rPr lang="en-US" dirty="0"/>
              <a:t>should not require knowledge of </a:t>
            </a:r>
            <a:r>
              <a:rPr lang="en-US" dirty="0" smtClean="0"/>
              <a:t>scheduling</a:t>
            </a:r>
          </a:p>
          <a:p>
            <a:pPr lvl="2"/>
            <a:r>
              <a:rPr lang="en-US" dirty="0" smtClean="0"/>
              <a:t>Later: How to accomplish that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pthreads</a:t>
            </a:r>
            <a:r>
              <a:rPr lang="en-US" dirty="0"/>
              <a:t> Attributes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Data structure </a:t>
            </a:r>
            <a:r>
              <a:rPr lang="en-US" b="1" dirty="0" err="1">
                <a:latin typeface="Courier New"/>
                <a:cs typeface="Courier New"/>
              </a:rPr>
              <a:t>pthread_attr_t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of choices for a thread</a:t>
            </a:r>
          </a:p>
          <a:p>
            <a:pPr lvl="1"/>
            <a:r>
              <a:rPr lang="en-US" dirty="0"/>
              <a:t>Passed in thread creation routine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Scheduling options (more later on scheduling)</a:t>
            </a:r>
          </a:p>
          <a:p>
            <a:pPr lvl="1"/>
            <a:r>
              <a:rPr lang="en-US" dirty="0"/>
              <a:t>Detached state</a:t>
            </a:r>
          </a:p>
          <a:p>
            <a:pPr lvl="2"/>
            <a:r>
              <a:rPr lang="en-US" dirty="0"/>
              <a:t>Detached </a:t>
            </a:r>
          </a:p>
          <a:p>
            <a:pPr lvl="3"/>
            <a:r>
              <a:rPr lang="en-US" dirty="0"/>
              <a:t>Main thread does not wait for the child threads to terminate</a:t>
            </a:r>
          </a:p>
          <a:p>
            <a:pPr lvl="2"/>
            <a:r>
              <a:rPr lang="en-US" dirty="0"/>
              <a:t>Joinable </a:t>
            </a:r>
          </a:p>
          <a:p>
            <a:pPr lvl="3"/>
            <a:r>
              <a:rPr lang="en-US" dirty="0"/>
              <a:t>Main thread waits for the child thread to terminate</a:t>
            </a:r>
          </a:p>
          <a:p>
            <a:pPr lvl="3"/>
            <a:r>
              <a:rPr lang="en-US" dirty="0"/>
              <a:t>Useful if child thread returns a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pthreads</a:t>
            </a:r>
            <a:r>
              <a:rPr lang="en-US" dirty="0"/>
              <a:t> Attributes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Initialize an attributes structure to the default values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pthread_attr_init</a:t>
            </a:r>
            <a:r>
              <a:rPr lang="en-US" b="1" dirty="0">
                <a:latin typeface="Courier New"/>
                <a:cs typeface="Courier New"/>
              </a:rPr>
              <a:t> (</a:t>
            </a:r>
            <a:r>
              <a:rPr lang="en-US" b="1" dirty="0" err="1">
                <a:latin typeface="Courier New"/>
                <a:cs typeface="Courier New"/>
              </a:rPr>
              <a:t>pthread_attr_t</a:t>
            </a:r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/>
              <a:t>Set the detached state value in an attributes structure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pthread_attr_setdetachstate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pthread_attr_t</a:t>
            </a:r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value);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/>
                <a:cs typeface="Courier New"/>
              </a:rPr>
              <a:t>value</a:t>
            </a:r>
            <a:r>
              <a:rPr lang="en-US" dirty="0" smtClean="0"/>
              <a:t> is one of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PTHREAD_CREATE_DETACHED ( “zombie antidote”)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PTHREAD_CREATE_JOINABLE	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change your mind later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joinable to detached via </a:t>
            </a:r>
            <a:r>
              <a:rPr lang="en-US" b="1" dirty="0" err="1" smtClean="0">
                <a:latin typeface="Courier New"/>
                <a:cs typeface="Courier New"/>
              </a:rPr>
              <a:t>pthread_detach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but, nothing to go from detached to joinable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Detached Threads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609600" y="2362200"/>
            <a:ext cx="11430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 dirty="0">
                <a:latin typeface="Gill Sans MT"/>
                <a:cs typeface="Gill Sans MT"/>
              </a:rPr>
              <a:t>Master Thread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4600" y="3429000"/>
            <a:ext cx="11430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latin typeface="Gill Sans MT"/>
                <a:cs typeface="Gill Sans MT"/>
              </a:rPr>
              <a:t>Worker Thread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4600" y="4191000"/>
            <a:ext cx="11430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latin typeface="Gill Sans MT"/>
                <a:cs typeface="Gill Sans MT"/>
              </a:rPr>
              <a:t>Worker Thread</a:t>
            </a:r>
          </a:p>
        </p:txBody>
      </p: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2133600" y="2514600"/>
            <a:ext cx="19050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pthread_create()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62600" y="3581400"/>
            <a:ext cx="19050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pthread_exit()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5181600"/>
            <a:ext cx="11430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latin typeface="Gill Sans MT"/>
                <a:cs typeface="Gill Sans MT"/>
              </a:rPr>
              <a:t>Worker Thread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19400" y="46482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…</a:t>
            </a:r>
          </a:p>
        </p:txBody>
      </p:sp>
      <p:cxnSp>
        <p:nvCxnSpPr>
          <p:cNvPr id="17" name="Straight Arrow Connector 16"/>
          <p:cNvCxnSpPr>
            <a:cxnSpLocks noChangeShapeType="1"/>
            <a:stCxn id="53254" idx="2"/>
            <a:endCxn id="7" idx="0"/>
          </p:cNvCxnSpPr>
          <p:nvPr/>
        </p:nvCxnSpPr>
        <p:spPr bwMode="auto">
          <a:xfrm rot="5400000">
            <a:off x="2781301" y="3124200"/>
            <a:ext cx="6096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53254" idx="3"/>
          </p:cNvCxnSpPr>
          <p:nvPr/>
        </p:nvCxnSpPr>
        <p:spPr bwMode="auto">
          <a:xfrm>
            <a:off x="4038600" y="2667000"/>
            <a:ext cx="4419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Elbow Connector 22"/>
          <p:cNvCxnSpPr>
            <a:cxnSpLocks noChangeShapeType="1"/>
            <a:stCxn id="7" idx="3"/>
            <a:endCxn id="11" idx="1"/>
          </p:cNvCxnSpPr>
          <p:nvPr/>
        </p:nvCxnSpPr>
        <p:spPr bwMode="auto">
          <a:xfrm>
            <a:off x="3657600" y="3733800"/>
            <a:ext cx="19050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/>
          <p:cNvCxnSpPr>
            <a:cxnSpLocks noChangeShapeType="1"/>
            <a:stCxn id="8" idx="3"/>
            <a:endCxn id="34" idx="1"/>
          </p:cNvCxnSpPr>
          <p:nvPr/>
        </p:nvCxnSpPr>
        <p:spPr bwMode="auto">
          <a:xfrm>
            <a:off x="3657600" y="4495800"/>
            <a:ext cx="19050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Elbow Connector 26"/>
          <p:cNvCxnSpPr>
            <a:cxnSpLocks noChangeShapeType="1"/>
            <a:stCxn id="14" idx="3"/>
            <a:endCxn id="36" idx="1"/>
          </p:cNvCxnSpPr>
          <p:nvPr/>
        </p:nvCxnSpPr>
        <p:spPr bwMode="auto">
          <a:xfrm>
            <a:off x="3657600" y="5486400"/>
            <a:ext cx="19050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562600" y="4343400"/>
            <a:ext cx="19050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pthread_exit()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562600" y="5334000"/>
            <a:ext cx="19050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pthread_exit()</a:t>
            </a:r>
          </a:p>
        </p:txBody>
      </p:sp>
    </p:spTree>
    <p:extLst>
      <p:ext uri="{BB962C8B-B14F-4D97-AF65-F5344CB8AC3E}">
        <p14:creationId xmlns:p14="http://schemas.microsoft.com/office/powerpoint/2010/main" val="145465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4" grpId="0" animBg="1"/>
      <p:bldP spid="15" grpId="0"/>
      <p:bldP spid="34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r>
              <a:rPr lang="en-US" altLang="ko-KR" dirty="0" smtClean="0"/>
              <a:t>Why threads over </a:t>
            </a:r>
            <a:r>
              <a:rPr lang="en-US" altLang="ko-KR" dirty="0"/>
              <a:t>p</a:t>
            </a:r>
            <a:r>
              <a:rPr lang="en-US" altLang="ko-KR" dirty="0" smtClean="0"/>
              <a:t>rocesses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Creating a new process can be expensive</a:t>
            </a:r>
          </a:p>
          <a:p>
            <a:pPr lvl="1"/>
            <a:r>
              <a:rPr lang="en-US" altLang="ko-KR" dirty="0"/>
              <a:t>Time </a:t>
            </a:r>
          </a:p>
          <a:p>
            <a:pPr lvl="2"/>
            <a:r>
              <a:rPr lang="en-US" altLang="ko-KR" dirty="0"/>
              <a:t>A call into the operating system is needed</a:t>
            </a:r>
          </a:p>
          <a:p>
            <a:pPr lvl="2"/>
            <a:r>
              <a:rPr lang="en-US" altLang="ko-KR" dirty="0"/>
              <a:t>Context-switching involves the operating system</a:t>
            </a:r>
          </a:p>
          <a:p>
            <a:pPr lvl="1"/>
            <a:r>
              <a:rPr lang="en-US" altLang="ko-KR" dirty="0"/>
              <a:t>Memory</a:t>
            </a:r>
          </a:p>
          <a:p>
            <a:pPr lvl="2"/>
            <a:r>
              <a:rPr lang="en-US" altLang="ko-KR" dirty="0"/>
              <a:t>The entire process must be replicated</a:t>
            </a:r>
          </a:p>
          <a:p>
            <a:pPr lvl="1"/>
            <a:r>
              <a:rPr lang="en-US" altLang="ko-KR" dirty="0"/>
              <a:t>The cost of inter-process communication and synchronization of shared data</a:t>
            </a:r>
          </a:p>
          <a:p>
            <a:pPr lvl="2"/>
            <a:r>
              <a:rPr lang="en-US" altLang="ko-KR" dirty="0"/>
              <a:t>May involve calls into the operation system kernel</a:t>
            </a:r>
          </a:p>
          <a:p>
            <a:r>
              <a:rPr lang="en-US" altLang="ko-KR" dirty="0"/>
              <a:t>Threads can be created without replicating an entire process</a:t>
            </a:r>
          </a:p>
          <a:p>
            <a:pPr lvl="1"/>
            <a:r>
              <a:rPr lang="en-US" altLang="ko-KR" dirty="0"/>
              <a:t>Creating a thread is done in user space rather than </a:t>
            </a:r>
            <a:r>
              <a:rPr lang="en-US" altLang="ko-KR" dirty="0" smtClean="0"/>
              <a:t>kernel</a:t>
            </a:r>
          </a:p>
          <a:p>
            <a:r>
              <a:rPr lang="en-US" altLang="ko-KR" dirty="0" smtClean="0"/>
              <a:t>Shared virtual address space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3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Joined Threads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09600" y="2362200"/>
            <a:ext cx="11430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 dirty="0">
                <a:latin typeface="Gill Sans MT"/>
                <a:cs typeface="Gill Sans MT"/>
              </a:rPr>
              <a:t>Master Thread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429000"/>
            <a:ext cx="11430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latin typeface="Gill Sans MT"/>
                <a:cs typeface="Gill Sans MT"/>
              </a:rPr>
              <a:t>Worker Thread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4600" y="4191000"/>
            <a:ext cx="11430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latin typeface="Gill Sans MT"/>
                <a:cs typeface="Gill Sans MT"/>
              </a:rPr>
              <a:t>Worker Thread</a:t>
            </a: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2133600" y="2514600"/>
            <a:ext cx="19050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pthread_create()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62600" y="2514600"/>
            <a:ext cx="19050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pthread_join()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2600" y="3886200"/>
            <a:ext cx="1905000" cy="304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pthread_exit()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14600" y="5181600"/>
            <a:ext cx="11430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>
                <a:latin typeface="Gill Sans MT"/>
                <a:cs typeface="Gill Sans MT"/>
              </a:rPr>
              <a:t>Worker Thread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19400" y="46482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/>
                <a:cs typeface="Gill Sans MT"/>
              </a:rPr>
              <a:t>…</a:t>
            </a:r>
          </a:p>
        </p:txBody>
      </p:sp>
      <p:cxnSp>
        <p:nvCxnSpPr>
          <p:cNvPr id="13" name="Straight Arrow Connector 12"/>
          <p:cNvCxnSpPr>
            <a:cxnSpLocks noChangeShapeType="1"/>
            <a:stCxn id="55302" idx="2"/>
            <a:endCxn id="6" idx="0"/>
          </p:cNvCxnSpPr>
          <p:nvPr/>
        </p:nvCxnSpPr>
        <p:spPr bwMode="auto">
          <a:xfrm rot="5400000">
            <a:off x="2781301" y="3124200"/>
            <a:ext cx="6096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55302" idx="3"/>
            <a:endCxn id="9" idx="1"/>
          </p:cNvCxnSpPr>
          <p:nvPr/>
        </p:nvCxnSpPr>
        <p:spPr bwMode="auto">
          <a:xfrm>
            <a:off x="4038600" y="2667000"/>
            <a:ext cx="15240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lbow Connector 14"/>
          <p:cNvCxnSpPr>
            <a:cxnSpLocks noChangeShapeType="1"/>
            <a:stCxn id="6" idx="3"/>
            <a:endCxn id="10" idx="1"/>
          </p:cNvCxnSpPr>
          <p:nvPr/>
        </p:nvCxnSpPr>
        <p:spPr bwMode="auto">
          <a:xfrm>
            <a:off x="3657600" y="3733800"/>
            <a:ext cx="1905000" cy="304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Elbow Connector 15"/>
          <p:cNvCxnSpPr>
            <a:cxnSpLocks noChangeShapeType="1"/>
            <a:stCxn id="7" idx="3"/>
            <a:endCxn id="10" idx="1"/>
          </p:cNvCxnSpPr>
          <p:nvPr/>
        </p:nvCxnSpPr>
        <p:spPr bwMode="auto">
          <a:xfrm flipV="1">
            <a:off x="3657600" y="4038600"/>
            <a:ext cx="1905000" cy="4572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Elbow Connector 16"/>
          <p:cNvCxnSpPr>
            <a:cxnSpLocks noChangeShapeType="1"/>
            <a:stCxn id="11" idx="3"/>
            <a:endCxn id="10" idx="1"/>
          </p:cNvCxnSpPr>
          <p:nvPr/>
        </p:nvCxnSpPr>
        <p:spPr bwMode="auto">
          <a:xfrm flipV="1">
            <a:off x="3657600" y="4038600"/>
            <a:ext cx="1905000" cy="1447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0" idx="0"/>
            <a:endCxn id="9" idx="2"/>
          </p:cNvCxnSpPr>
          <p:nvPr/>
        </p:nvCxnSpPr>
        <p:spPr bwMode="auto">
          <a:xfrm rot="5400000" flipH="1" flipV="1">
            <a:off x="5981701" y="3352800"/>
            <a:ext cx="10668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9" idx="3"/>
          </p:cNvCxnSpPr>
          <p:nvPr/>
        </p:nvCxnSpPr>
        <p:spPr bwMode="auto">
          <a:xfrm>
            <a:off x="7467600" y="2667000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9666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Waiting for Threads: </a:t>
            </a:r>
            <a:r>
              <a:rPr lang="en-US" dirty="0" err="1"/>
              <a:t>pthread_join</a:t>
            </a:r>
            <a:r>
              <a:rPr lang="en-US" dirty="0"/>
              <a:t>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pthread_join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pthread_t</a:t>
            </a:r>
            <a:r>
              <a:rPr lang="en-US" b="1" dirty="0">
                <a:latin typeface="Courier New"/>
                <a:cs typeface="Courier New"/>
              </a:rPr>
              <a:t> thread</a:t>
            </a:r>
            <a:r>
              <a:rPr lang="en-US" b="1" dirty="0" smtClean="0">
                <a:latin typeface="Courier New"/>
                <a:cs typeface="Courier New"/>
              </a:rPr>
              <a:t>,             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void</a:t>
            </a:r>
            <a:r>
              <a:rPr lang="en-US" b="1" dirty="0">
                <a:latin typeface="Courier New"/>
                <a:cs typeface="Courier New"/>
              </a:rPr>
              <a:t>** </a:t>
            </a: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retval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Suspends </a:t>
            </a:r>
            <a:r>
              <a:rPr lang="en-US" dirty="0"/>
              <a:t>calling thread until target thread </a:t>
            </a:r>
            <a:r>
              <a:rPr lang="en-US" dirty="0" smtClean="0"/>
              <a:t>terminates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Returns</a:t>
            </a:r>
          </a:p>
          <a:p>
            <a:pPr lvl="1"/>
            <a:r>
              <a:rPr lang="en-US" dirty="0"/>
              <a:t>0 on success</a:t>
            </a:r>
          </a:p>
          <a:p>
            <a:pPr lvl="1"/>
            <a:r>
              <a:rPr lang="en-US" dirty="0"/>
              <a:t>Error code on failure</a:t>
            </a:r>
          </a:p>
          <a:p>
            <a:pPr>
              <a:lnSpc>
                <a:spcPct val="90000"/>
              </a:lnSpc>
            </a:pPr>
            <a:r>
              <a:rPr lang="en-US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EF5B00"/>
                </a:solidFill>
                <a:latin typeface="Courier New"/>
                <a:cs typeface="Courier New"/>
              </a:rPr>
              <a:t>thread</a:t>
            </a:r>
            <a:r>
              <a:rPr lang="en-US" dirty="0" smtClean="0"/>
              <a:t>: Target </a:t>
            </a:r>
            <a:r>
              <a:rPr lang="en-US" dirty="0"/>
              <a:t>thread identifier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EF5B00"/>
                </a:solidFill>
                <a:latin typeface="Courier New"/>
                <a:cs typeface="Courier New"/>
              </a:rPr>
              <a:t>retval</a:t>
            </a:r>
            <a:r>
              <a:rPr lang="en-US" dirty="0" smtClean="0"/>
              <a:t>: Value </a:t>
            </a:r>
            <a:r>
              <a:rPr lang="en-US" dirty="0"/>
              <a:t>passed to </a:t>
            </a:r>
            <a:r>
              <a:rPr lang="en-US" b="1" dirty="0" err="1">
                <a:solidFill>
                  <a:srgbClr val="EF5B00"/>
                </a:solidFill>
                <a:latin typeface="Courier New"/>
                <a:cs typeface="Courier New"/>
              </a:rPr>
              <a:t>pthread_exit</a:t>
            </a:r>
            <a:r>
              <a:rPr lang="en-US" b="1" dirty="0">
                <a:solidFill>
                  <a:srgbClr val="EF5B00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by the terminating thread is made available in the location referenced by </a:t>
            </a:r>
            <a:r>
              <a:rPr lang="en-US" b="1" dirty="0" err="1">
                <a:solidFill>
                  <a:srgbClr val="EF5B00"/>
                </a:solidFill>
                <a:latin typeface="Courier New"/>
                <a:cs typeface="Courier New"/>
              </a:rPr>
              <a:t>retval</a:t>
            </a:r>
            <a:endParaRPr lang="en-US" b="1" dirty="0">
              <a:solidFill>
                <a:srgbClr val="EF5B00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Waiting for Threads: </a:t>
            </a:r>
            <a:r>
              <a:rPr lang="en-US" dirty="0" err="1"/>
              <a:t>pthread_join</a:t>
            </a:r>
            <a:r>
              <a:rPr lang="en-US" dirty="0"/>
              <a:t>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pthread_join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pthread_t</a:t>
            </a:r>
            <a:r>
              <a:rPr lang="en-US" b="1" dirty="0">
                <a:latin typeface="Courier New"/>
                <a:cs typeface="Courier New"/>
              </a:rPr>
              <a:t> thread,             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urier New"/>
                <a:cs typeface="Courier New"/>
              </a:rPr>
              <a:t>                 void**    </a:t>
            </a:r>
            <a:r>
              <a:rPr lang="en-US" b="1" dirty="0" err="1">
                <a:latin typeface="Courier New"/>
                <a:cs typeface="Courier New"/>
              </a:rPr>
              <a:t>retval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You cannot call </a:t>
            </a:r>
            <a:r>
              <a:rPr lang="en-US" b="1" dirty="0" err="1">
                <a:latin typeface="Courier New"/>
                <a:cs typeface="Courier New"/>
              </a:rPr>
              <a:t>pthread_join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 on </a:t>
            </a:r>
            <a:r>
              <a:rPr lang="en-US" dirty="0" smtClean="0"/>
              <a:t>a </a:t>
            </a:r>
            <a:r>
              <a:rPr lang="en-US" dirty="0"/>
              <a:t>detached </a:t>
            </a:r>
            <a:r>
              <a:rPr lang="en-US" dirty="0" smtClean="0"/>
              <a:t>thread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Detaching means you are </a:t>
            </a:r>
            <a:r>
              <a:rPr lang="en-US" b="1" dirty="0" smtClean="0"/>
              <a:t>not</a:t>
            </a:r>
            <a:r>
              <a:rPr lang="en-US" dirty="0" smtClean="0"/>
              <a:t> interested </a:t>
            </a:r>
            <a:r>
              <a:rPr lang="en-US" dirty="0"/>
              <a:t>in knowing about the thread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dirty="0" smtClean="0"/>
              <a:t>exit and return value</a:t>
            </a: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dirty="0"/>
              <a:t>Set </a:t>
            </a:r>
            <a:r>
              <a:rPr lang="en-US" b="1" dirty="0" err="1">
                <a:latin typeface="Courier New"/>
                <a:cs typeface="Courier New"/>
              </a:rPr>
              <a:t>pthread_attr</a:t>
            </a:r>
            <a:r>
              <a:rPr lang="en-US" dirty="0"/>
              <a:t> to joinable </a:t>
            </a:r>
            <a:r>
              <a:rPr lang="en-US" dirty="0" smtClean="0"/>
              <a:t>before creating thread</a:t>
            </a:r>
            <a:endParaRPr lang="en-US" b="1" dirty="0" smtClean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/>
                <a:cs typeface="Courier New"/>
              </a:rPr>
              <a:t>pthread_attr_init</a:t>
            </a:r>
            <a:r>
              <a:rPr lang="en-US" b="1" dirty="0">
                <a:latin typeface="Courier New"/>
                <a:cs typeface="Courier New"/>
              </a:rPr>
              <a:t>(&amp;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/>
                <a:cs typeface="Courier New"/>
              </a:rPr>
              <a:t>pthread_attr_setdetachstate</a:t>
            </a:r>
            <a:r>
              <a:rPr lang="en-US" b="1" dirty="0">
                <a:latin typeface="Courier New"/>
                <a:cs typeface="Courier New"/>
              </a:rPr>
              <a:t>(&amp;</a:t>
            </a:r>
            <a:r>
              <a:rPr lang="en-US" b="1" dirty="0" err="1">
                <a:latin typeface="Courier New"/>
                <a:cs typeface="Courier New"/>
              </a:rPr>
              <a:t>attr</a:t>
            </a:r>
            <a:r>
              <a:rPr lang="en-US" b="1" dirty="0" smtClean="0">
                <a:latin typeface="Courier New"/>
                <a:cs typeface="Courier New"/>
              </a:rPr>
              <a:t>, PTHREAD_CREATE_JOINABLE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3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048" y="1877581"/>
            <a:ext cx="63257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*thread(void *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vargp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pthread_exit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((void *)42);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main() {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tid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pthread_create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(&amp;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tid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, NULL, thread, NULL);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pthread_join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tid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, (void **)&amp;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("%d\n",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endParaRPr lang="en-US" dirty="0">
              <a:latin typeface="Arial" charset="0"/>
            </a:endParaRPr>
          </a:p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 </a:t>
            </a:r>
            <a:r>
              <a:rPr lang="en-US" dirty="0" smtClean="0"/>
              <a:t>via </a:t>
            </a:r>
            <a:r>
              <a:rPr lang="en-US" dirty="0" err="1" smtClean="0"/>
              <a:t>pthread_join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4127914"/>
            <a:ext cx="5886781" cy="60918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7623" y="2514600"/>
            <a:ext cx="2438400" cy="609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500" dirty="0">
                <a:latin typeface="Gill Sans MT"/>
                <a:cs typeface="Gill Sans MT"/>
              </a:rPr>
              <a:t>What is missing?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3000" y="2195994"/>
            <a:ext cx="3886200" cy="37383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7225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048" y="1339147"/>
            <a:ext cx="7526332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*thread(void *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vargp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pthread_exit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((void *)42);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main() {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tid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endParaRPr lang="en-US" b="1" dirty="0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EF5B00"/>
                </a:solidFill>
                <a:latin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  /</a:t>
            </a:r>
            <a:r>
              <a:rPr lang="en-US" b="1" dirty="0">
                <a:solidFill>
                  <a:srgbClr val="EF5B00"/>
                </a:solidFill>
                <a:latin typeface="Courier New" charset="0"/>
                <a:cs typeface="Courier New" charset="0"/>
              </a:rPr>
              <a:t>* Initialize and set thread detached 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attribute </a:t>
            </a:r>
            <a:r>
              <a:rPr lang="en-US" b="1" dirty="0">
                <a:solidFill>
                  <a:srgbClr val="EF5B00"/>
                </a:solidFill>
                <a:latin typeface="Courier New" charset="0"/>
                <a:cs typeface="Courier New" charset="0"/>
              </a:rPr>
              <a:t>*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/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  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pthread_attr_t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EF5B00"/>
                </a:solidFill>
                <a:latin typeface="Courier New" charset="0"/>
                <a:cs typeface="Courier New" charset="0"/>
              </a:rPr>
              <a:t>attr</a:t>
            </a:r>
            <a:r>
              <a:rPr lang="en-US" b="1" dirty="0">
                <a:solidFill>
                  <a:srgbClr val="EF5B00"/>
                </a:solidFill>
                <a:latin typeface="Courier New" charset="0"/>
                <a:cs typeface="Courier New" charset="0"/>
              </a:rPr>
              <a:t>; </a:t>
            </a:r>
          </a:p>
          <a:p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pthread_attr_init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(&amp;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attr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b="1" dirty="0" err="1">
                <a:solidFill>
                  <a:srgbClr val="EF5B00"/>
                </a:solidFill>
                <a:latin typeface="Courier New" charset="0"/>
                <a:cs typeface="Courier New" charset="0"/>
              </a:rPr>
              <a:t>pthread_attr_setdetachstate</a:t>
            </a:r>
            <a:r>
              <a:rPr lang="en-US" b="1" dirty="0">
                <a:solidFill>
                  <a:srgbClr val="EF5B00"/>
                </a:solidFill>
                <a:latin typeface="Courier New" charset="0"/>
                <a:cs typeface="Courier New" charset="0"/>
              </a:rPr>
              <a:t>(&amp;</a:t>
            </a:r>
            <a:r>
              <a:rPr lang="en-US" b="1" dirty="0" err="1">
                <a:solidFill>
                  <a:srgbClr val="EF5B00"/>
                </a:solidFill>
                <a:latin typeface="Courier New" charset="0"/>
                <a:cs typeface="Courier New" charset="0"/>
              </a:rPr>
              <a:t>attr</a:t>
            </a:r>
            <a:r>
              <a:rPr lang="en-US" b="1" dirty="0">
                <a:solidFill>
                  <a:srgbClr val="EF5B00"/>
                </a:solidFill>
                <a:latin typeface="Courier New" charset="0"/>
                <a:cs typeface="Courier New" charset="0"/>
              </a:rPr>
              <a:t>, </a:t>
            </a:r>
          </a:p>
          <a:p>
            <a:r>
              <a:rPr lang="en-US" b="1" dirty="0">
                <a:solidFill>
                  <a:srgbClr val="EF5B00"/>
                </a:solidFill>
                <a:latin typeface="Courier New" charset="0"/>
                <a:cs typeface="Courier New" charset="0"/>
              </a:rPr>
              <a:t>      PTHREAD_CREATE_JOINABLE);</a:t>
            </a:r>
          </a:p>
          <a:p>
            <a:pPr>
              <a:buFont typeface="Wingdings" charset="0"/>
              <a:buNone/>
            </a:pPr>
            <a:endParaRPr lang="en-US" b="1" dirty="0">
              <a:solidFill>
                <a:srgbClr val="EF5B00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pthread_create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(&amp;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tid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, 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&amp;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attr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thread, NULL);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pthread_join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tid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, (void **)&amp;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("%d\n"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 </a:t>
            </a:r>
            <a:r>
              <a:rPr lang="en-US" dirty="0" smtClean="0"/>
              <a:t>via </a:t>
            </a:r>
            <a:r>
              <a:rPr lang="en-US" dirty="0" err="1" smtClean="0"/>
              <a:t>pthread_join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37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Terminating Threads: </a:t>
            </a:r>
            <a:r>
              <a:rPr lang="en-US" dirty="0" err="1"/>
              <a:t>pthread_exit</a:t>
            </a:r>
            <a:r>
              <a:rPr lang="en-US" dirty="0"/>
              <a:t>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pthread_exit</a:t>
            </a:r>
            <a:r>
              <a:rPr lang="en-US" b="1" dirty="0">
                <a:latin typeface="Courier New"/>
                <a:cs typeface="Courier New"/>
              </a:rPr>
              <a:t>(void * </a:t>
            </a:r>
            <a:r>
              <a:rPr lang="en-US" b="1" dirty="0" err="1">
                <a:latin typeface="Courier New"/>
                <a:cs typeface="Courier New"/>
              </a:rPr>
              <a:t>retval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/>
              <a:t>Terminate the calling thread </a:t>
            </a:r>
          </a:p>
          <a:p>
            <a:pPr>
              <a:lnSpc>
                <a:spcPct val="90000"/>
              </a:lnSpc>
            </a:pPr>
            <a:r>
              <a:rPr lang="en-US" dirty="0"/>
              <a:t>Makes the </a:t>
            </a:r>
            <a:r>
              <a:rPr lang="en-US" dirty="0" smtClean="0"/>
              <a:t>value </a:t>
            </a:r>
            <a:r>
              <a:rPr lang="en-US" b="1" dirty="0" err="1">
                <a:solidFill>
                  <a:srgbClr val="EF5B00"/>
                </a:solidFill>
                <a:latin typeface="Courier New"/>
                <a:cs typeface="Courier New"/>
              </a:rPr>
              <a:t>retval</a:t>
            </a:r>
            <a:r>
              <a:rPr lang="en-US" dirty="0">
                <a:solidFill>
                  <a:srgbClr val="EF5B00"/>
                </a:solidFill>
              </a:rPr>
              <a:t> </a:t>
            </a:r>
            <a:r>
              <a:rPr lang="en-US" dirty="0"/>
              <a:t>available to any successful join with the terminating thread</a:t>
            </a:r>
          </a:p>
          <a:p>
            <a:r>
              <a:rPr lang="en-US" dirty="0"/>
              <a:t>Returns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pthread_exit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 cannot return to its caller</a:t>
            </a:r>
          </a:p>
          <a:p>
            <a:r>
              <a:rPr lang="en-US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/>
                <a:cs typeface="Courier New"/>
              </a:rPr>
              <a:t>retval</a:t>
            </a:r>
            <a:r>
              <a:rPr lang="en-US" dirty="0" smtClean="0"/>
              <a:t>: Pointer </a:t>
            </a:r>
            <a:r>
              <a:rPr lang="en-US" dirty="0"/>
              <a:t>to data returned to joining thread</a:t>
            </a:r>
          </a:p>
          <a:p>
            <a:r>
              <a:rPr lang="en-US" dirty="0" smtClean="0"/>
              <a:t>Note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b="1" dirty="0">
                <a:latin typeface="Courier New"/>
                <a:cs typeface="Courier New"/>
              </a:rPr>
              <a:t>main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xits </a:t>
            </a:r>
            <a:r>
              <a:rPr lang="en-US" dirty="0"/>
              <a:t>before its </a:t>
            </a:r>
            <a:r>
              <a:rPr lang="en-US" dirty="0" smtClean="0"/>
              <a:t>threads</a:t>
            </a:r>
            <a:r>
              <a:rPr lang="en-US" dirty="0"/>
              <a:t> </a:t>
            </a:r>
            <a:r>
              <a:rPr lang="en-US" dirty="0" smtClean="0"/>
              <a:t>via </a:t>
            </a:r>
            <a:r>
              <a:rPr lang="en-US" b="1" dirty="0" err="1" smtClean="0">
                <a:latin typeface="Courier New"/>
                <a:cs typeface="Courier New"/>
              </a:rPr>
              <a:t>pthread_exit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, the other threads </a:t>
            </a:r>
            <a:r>
              <a:rPr lang="en-US" dirty="0" smtClean="0"/>
              <a:t>continue. </a:t>
            </a:r>
            <a:r>
              <a:rPr lang="en-US" dirty="0"/>
              <a:t>Otherwise, they will be terminated when </a:t>
            </a:r>
            <a:r>
              <a:rPr lang="en-US" b="1" dirty="0">
                <a:latin typeface="Courier New"/>
                <a:cs typeface="Courier New"/>
              </a:rPr>
              <a:t>main()</a:t>
            </a:r>
            <a:r>
              <a:rPr lang="en-US" dirty="0"/>
              <a:t> </a:t>
            </a:r>
            <a:r>
              <a:rPr lang="en-US" dirty="0" smtClean="0"/>
              <a:t>ends.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9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441" y="1676400"/>
            <a:ext cx="695677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sz="2000" b="1" dirty="0">
                <a:latin typeface="Courier New"/>
                <a:ea typeface="Gulim" charset="0"/>
                <a:cs typeface="Courier New"/>
              </a:rPr>
              <a:t>#include &lt;</a:t>
            </a:r>
            <a:r>
              <a:rPr lang="en-US" altLang="ko-KR" sz="2000" b="1" dirty="0" err="1">
                <a:latin typeface="Courier New"/>
                <a:ea typeface="Gulim" charset="0"/>
                <a:cs typeface="Courier New"/>
              </a:rPr>
              <a:t>pthread.h</a:t>
            </a:r>
            <a:r>
              <a:rPr lang="en-US" altLang="ko-KR" sz="2000" b="1" dirty="0">
                <a:latin typeface="Courier New"/>
                <a:ea typeface="Gulim" charset="0"/>
                <a:cs typeface="Courier New"/>
              </a:rPr>
              <a:t>&gt;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sz="2000" b="1" dirty="0">
                <a:latin typeface="Courier New"/>
                <a:ea typeface="Gulim" charset="0"/>
                <a:cs typeface="Courier New"/>
              </a:rPr>
              <a:t>#define NUM_THREADS 5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sz="2000" b="1" dirty="0">
              <a:latin typeface="Courier New"/>
              <a:ea typeface="Gulim" charset="0"/>
              <a:cs typeface="Courier New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sz="2000" b="1" dirty="0">
              <a:latin typeface="Courier New"/>
              <a:ea typeface="Gulim" charset="0"/>
              <a:cs typeface="Courier New"/>
            </a:endParaRP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/>
                <a:ea typeface="Gulim" charset="0"/>
                <a:cs typeface="Courier New"/>
              </a:rPr>
              <a:t>void *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PrintHello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(void *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threadid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/>
                <a:ea typeface="Gulim" charset="0"/>
                <a:cs typeface="Courier New"/>
              </a:rPr>
              <a:t> 	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printf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("\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n%d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: Hello World!\n", 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threadid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); 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/>
                <a:ea typeface="Gulim" charset="0"/>
                <a:cs typeface="Courier New"/>
              </a:rPr>
              <a:t>	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pthread_exit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(NULL); 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/>
                <a:ea typeface="Gulim" charset="0"/>
                <a:cs typeface="Courier New"/>
              </a:rPr>
              <a:t>} </a:t>
            </a:r>
          </a:p>
          <a:p>
            <a:pPr>
              <a:buFont typeface="Wingdings" charset="0"/>
              <a:buNone/>
            </a:pPr>
            <a:endParaRPr lang="en-US" sz="2000" b="1" dirty="0">
              <a:latin typeface="Courier New"/>
              <a:ea typeface="Gulim" charset="0"/>
              <a:cs typeface="Courier New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sz="2000" b="1" dirty="0">
              <a:latin typeface="Courier New"/>
              <a:ea typeface="Gulim" charset="0"/>
              <a:cs typeface="Courier New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sz="2000" b="1" dirty="0">
              <a:latin typeface="Courier New"/>
              <a:ea typeface="Gulim" charset="0"/>
              <a:cs typeface="Courier New"/>
            </a:endParaRPr>
          </a:p>
          <a:p>
            <a:endParaRPr lang="en-US" sz="2000" b="1" dirty="0" smtClean="0">
              <a:latin typeface="Courier New"/>
              <a:cs typeface="Courier New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7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441" y="1676400"/>
            <a:ext cx="8865227" cy="4912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main (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argc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char *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argv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[])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threads[NUM_THREADS];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t;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for(t=0;t &lt;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NUM_THREADS;t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++)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printf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("Creating thread %d\n", t);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=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pthread_create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(&amp;threads[t], NULL, 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f, 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(void *)t);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if (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  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printf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("ERROR;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pthread_create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() return code is %d\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n”,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               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   exit(-1);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}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} </a:t>
            </a:r>
          </a:p>
          <a:p>
            <a:endParaRPr lang="en-US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example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15000" y="1676400"/>
            <a:ext cx="3429000" cy="830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dirty="0">
                <a:latin typeface="Gill Sans"/>
                <a:cs typeface="Gill Sans"/>
              </a:rPr>
              <a:t>Will all threads get a chance to execute?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5200" y="4572000"/>
            <a:ext cx="4419600" cy="37446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altLang="ko-KR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pthread_exit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(NULL);</a:t>
            </a:r>
          </a:p>
        </p:txBody>
      </p:sp>
      <p:cxnSp>
        <p:nvCxnSpPr>
          <p:cNvPr id="10" name="Straight Arrow Connector 9"/>
          <p:cNvCxnSpPr>
            <a:cxnSpLocks noChangeShapeType="1"/>
            <a:stCxn id="8" idx="1"/>
          </p:cNvCxnSpPr>
          <p:nvPr/>
        </p:nvCxnSpPr>
        <p:spPr bwMode="auto">
          <a:xfrm flipH="1" flipV="1">
            <a:off x="990600" y="4724400"/>
            <a:ext cx="2514600" cy="34831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1433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441" y="1676400"/>
            <a:ext cx="8865227" cy="5410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main (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argc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char *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argv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[])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threads[NUM_THREADS];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t;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for(t=0;t &lt;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NUM_THREADS;t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++)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printf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("Creating thread %d\n", t);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=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pthread_create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(&amp;threads[t], NULL, 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f, 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(void *)t);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if (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  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printf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("ERROR;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pthread_create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() return code is %d\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n”,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               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   exit(-1);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b="1" dirty="0" smtClean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pthread_exit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(NULL);</a:t>
            </a: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}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} </a:t>
            </a:r>
          </a:p>
          <a:p>
            <a:endParaRPr lang="en-US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example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86400" y="1657350"/>
            <a:ext cx="3429000" cy="1200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dirty="0">
                <a:latin typeface="Gill Sans"/>
                <a:cs typeface="Gill Sans"/>
              </a:rPr>
              <a:t>Will all threads get a chance to execute before the parent exits?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55932" y="4800600"/>
            <a:ext cx="5588068" cy="12054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for(t=0;t &lt; </a:t>
            </a:r>
            <a:r>
              <a:rPr lang="en-US" altLang="ko-KR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NUM_THREADS;t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++) { 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altLang="ko-KR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pthread_join</a:t>
            </a:r>
            <a:r>
              <a:rPr lang="en-US" altLang="ko-KR" sz="20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(thread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[t], NULL);</a:t>
            </a:r>
            <a:b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altLang="ko-KR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(“</a:t>
            </a:r>
            <a:r>
              <a:rPr lang="en-US" altLang="ko-KR" sz="20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Joined 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thread %d\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n”,t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971800" y="4800600"/>
            <a:ext cx="990601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2252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pthread Error Handling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pthreads</a:t>
            </a:r>
            <a:r>
              <a:rPr lang="en-US" dirty="0"/>
              <a:t> functions do not follow the usual Unix conventions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Similarity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Returns 0 on success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Differences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Returns error code on failure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Does not set </a:t>
            </a:r>
            <a:r>
              <a:rPr lang="en-US" dirty="0" err="1"/>
              <a:t>errno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What about </a:t>
            </a:r>
            <a:r>
              <a:rPr lang="en-US" dirty="0" err="1"/>
              <a:t>errno</a:t>
            </a:r>
            <a:r>
              <a:rPr lang="en-US" dirty="0"/>
              <a:t>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thread has its own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Define _REENTRANT (-D_REENTRANT switch to compiler) when using </a:t>
            </a:r>
            <a:r>
              <a:rPr lang="en-US" dirty="0" err="1"/>
              <a:t>pthreads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POSIX threads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Early on</a:t>
            </a:r>
          </a:p>
          <a:p>
            <a:pPr lvl="1"/>
            <a:r>
              <a:rPr lang="en-US" dirty="0"/>
              <a:t>Each OS had it</a:t>
            </a:r>
            <a:r>
              <a:rPr lang="ja-JP" altLang="en-US" dirty="0"/>
              <a:t>’</a:t>
            </a:r>
            <a:r>
              <a:rPr lang="en-US" altLang="ja-JP" dirty="0"/>
              <a:t>s own thread library/API</a:t>
            </a:r>
          </a:p>
          <a:p>
            <a:pPr lvl="1"/>
            <a:r>
              <a:rPr lang="en-US" dirty="0"/>
              <a:t>Difficult to write multithreaded programs</a:t>
            </a:r>
          </a:p>
          <a:p>
            <a:pPr lvl="2"/>
            <a:r>
              <a:rPr lang="en-US" dirty="0"/>
              <a:t>Learn a new API with each new OS</a:t>
            </a:r>
          </a:p>
          <a:p>
            <a:pPr lvl="2"/>
            <a:r>
              <a:rPr lang="en-US" dirty="0"/>
              <a:t>Modify code with each port to a new OS</a:t>
            </a:r>
          </a:p>
          <a:p>
            <a:r>
              <a:rPr lang="en-US" dirty="0" smtClean="0"/>
              <a:t>So later...</a:t>
            </a:r>
            <a:endParaRPr lang="en-US" dirty="0"/>
          </a:p>
          <a:p>
            <a:pPr lvl="1"/>
            <a:r>
              <a:rPr lang="en-US" dirty="0"/>
              <a:t>POSIX (IEEE 1003.1c-1995) provided a standard known as </a:t>
            </a:r>
            <a:r>
              <a:rPr lang="en-US" dirty="0" err="1"/>
              <a:t>pthreads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1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Thread Lifetime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thread exists </a:t>
            </a:r>
            <a:r>
              <a:rPr lang="en-US" dirty="0" smtClean="0"/>
              <a:t>until...</a:t>
            </a:r>
            <a:endParaRPr lang="en-US" dirty="0"/>
          </a:p>
          <a:p>
            <a:pPr lvl="1"/>
            <a:r>
              <a:rPr lang="en-US" dirty="0"/>
              <a:t>It returns from the function or calls </a:t>
            </a:r>
            <a:r>
              <a:rPr lang="en-US" dirty="0" err="1"/>
              <a:t>pthread_exit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whole process terminates</a:t>
            </a:r>
          </a:p>
          <a:p>
            <a:pPr lvl="1"/>
            <a:r>
              <a:rPr lang="en-US" dirty="0"/>
              <a:t>The machine catches fire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74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your process terminates when…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thread calls </a:t>
            </a:r>
            <a:r>
              <a:rPr lang="en-US" dirty="0" smtClean="0"/>
              <a:t>exit</a:t>
            </a:r>
            <a:r>
              <a:rPr lang="en-US" dirty="0"/>
              <a:t>();</a:t>
            </a:r>
          </a:p>
          <a:p>
            <a:r>
              <a:rPr lang="en-US" dirty="0"/>
              <a:t>The main thread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main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marL="442913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pthread_create</a:t>
            </a:r>
            <a:r>
              <a:rPr lang="en-US" dirty="0"/>
              <a:t>(); </a:t>
            </a:r>
            <a:br>
              <a:rPr lang="en-US" dirty="0"/>
            </a:br>
            <a:r>
              <a:rPr lang="en-US" dirty="0" smtClean="0"/>
              <a:t>	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442913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Segmentation </a:t>
            </a:r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*</a:t>
            </a:r>
            <a:r>
              <a:rPr lang="en-US" dirty="0"/>
              <a:t>(char*)0 = 0;</a:t>
            </a:r>
          </a:p>
          <a:p>
            <a:r>
              <a:rPr lang="en-US" dirty="0"/>
              <a:t>There are no more threads left to </a:t>
            </a: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Main points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thread is the lightest unit of work that can be scheduled to run on the processor</a:t>
            </a:r>
          </a:p>
          <a:p>
            <a:r>
              <a:rPr lang="en-US" dirty="0" smtClean="0"/>
              <a:t>To create a </a:t>
            </a:r>
            <a:r>
              <a:rPr lang="en-US" dirty="0"/>
              <a:t>thread you </a:t>
            </a:r>
          </a:p>
          <a:p>
            <a:pPr lvl="1"/>
            <a:r>
              <a:rPr lang="en-US" dirty="0"/>
              <a:t>Indicate which function the thread should execute</a:t>
            </a:r>
          </a:p>
          <a:p>
            <a:pPr lvl="1"/>
            <a:r>
              <a:rPr lang="en-US" dirty="0"/>
              <a:t>Indicate the detach state of the thread</a:t>
            </a:r>
          </a:p>
          <a:p>
            <a:r>
              <a:rPr lang="en-US" dirty="0"/>
              <a:t>When a new thread is created </a:t>
            </a:r>
          </a:p>
          <a:p>
            <a:pPr lvl="1"/>
            <a:r>
              <a:rPr lang="en-US" dirty="0"/>
              <a:t>It runs concurrently with the creating thread</a:t>
            </a:r>
          </a:p>
          <a:p>
            <a:pPr lvl="1"/>
            <a:r>
              <a:rPr lang="en-US" dirty="0"/>
              <a:t>It shares common data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9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5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Threads vs. Processes</a:t>
            </a:r>
          </a:p>
        </p:txBody>
      </p:sp>
      <p:graphicFrame>
        <p:nvGraphicFramePr>
          <p:cNvPr id="44076" name="Group 44"/>
          <p:cNvGraphicFramePr>
            <a:graphicFrameLocks noGrp="1"/>
          </p:cNvGraphicFramePr>
          <p:nvPr/>
        </p:nvGraphicFramePr>
        <p:xfrm>
          <a:off x="304800" y="1752600"/>
          <a:ext cx="8458200" cy="4472060"/>
        </p:xfrm>
        <a:graphic>
          <a:graphicData uri="http://schemas.openxmlformats.org/drawingml/2006/table">
            <a:tbl>
              <a:tblPr/>
              <a:tblGrid>
                <a:gridCol w="1447800"/>
                <a:gridCol w="2743200"/>
                <a:gridCol w="2209800"/>
                <a:gridCol w="2057400"/>
              </a:tblGrid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Property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Processes created with fork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Threads of a process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Ordinary function calls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variables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 copies of all variables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Share global variables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Share global variables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8229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 new process IDs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Share the same process ID but have unique thread ID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Share the same process ID (and thread ID)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10889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Data/control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Must communicate explicitly, e.g., use pipes or small integer return value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May communicate with return value or carefully shared variables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May communicate with return value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 shared variables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Parallelism (one CPU)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Concurrent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Concurrent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Sequential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8229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Parallelism (multiple CPUs)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May be executed simultaneously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Kernel threads may be executed simultaneously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Sequential</a:t>
                      </a:r>
                    </a:p>
                  </a:txBody>
                  <a:tcPr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362200"/>
            <a:ext cx="8458200" cy="5334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895600"/>
            <a:ext cx="8458200" cy="8382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3733800"/>
            <a:ext cx="8458200" cy="1066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4800600"/>
            <a:ext cx="8458200" cy="6096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" y="5410200"/>
            <a:ext cx="8458200" cy="8382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798705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current thread ID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dirty="0" smtClean="0"/>
              <a:t>retrieve the </a:t>
            </a:r>
            <a:r>
              <a:rPr lang="en-US" dirty="0"/>
              <a:t>current thread ID</a:t>
            </a:r>
          </a:p>
          <a:p>
            <a:pPr lvl="1"/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pthread_self</a:t>
            </a:r>
            <a:r>
              <a:rPr lang="en-US" dirty="0"/>
              <a:t>(void);</a:t>
            </a:r>
          </a:p>
          <a:p>
            <a:pPr lvl="1"/>
            <a:r>
              <a:rPr lang="en-US" dirty="0"/>
              <a:t>Returns currently executing thread’s </a:t>
            </a:r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3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Take-away questions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are threads useful? </a:t>
            </a:r>
          </a:p>
          <a:p>
            <a:pPr lvl="1" eaLnBrk="1" hangingPunct="1"/>
            <a:r>
              <a:rPr lang="en-US">
                <a:latin typeface="Arial" charset="0"/>
              </a:rPr>
              <a:t>Why not just create concurrent processes?</a:t>
            </a:r>
          </a:p>
          <a:p>
            <a:pPr eaLnBrk="1" hangingPunct="1"/>
            <a:r>
              <a:rPr lang="en-US">
                <a:latin typeface="Arial" charset="0"/>
              </a:rPr>
              <a:t>What support is needed by the O/S?</a:t>
            </a:r>
          </a:p>
          <a:p>
            <a:pPr eaLnBrk="1" hangingPunct="1"/>
            <a:r>
              <a:rPr lang="en-US">
                <a:latin typeface="Arial" charset="0"/>
              </a:rPr>
              <a:t>What could happen if a thread makes a blocking I/O call?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Copyright ©: 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2942387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Possible output?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x = 1;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main(…) {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pthread_t tid;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pthread_create( 	&amp;tid,NULL, 	func,NULL);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func(NULL);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x = x + 1;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8131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void* func(void*p){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x = x + 1;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printf("x is 	%d\n");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return NULL;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endParaRPr lang="en-US" sz="24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Copyright ©:  University of Illinois CS 241 Staff</a:t>
            </a:r>
          </a:p>
        </p:txBody>
      </p:sp>
      <p:sp>
        <p:nvSpPr>
          <p:cNvPr id="48133" name="Right Arrow 7"/>
          <p:cNvSpPr>
            <a:spLocks noChangeArrowheads="1"/>
          </p:cNvSpPr>
          <p:nvPr/>
        </p:nvSpPr>
        <p:spPr bwMode="auto">
          <a:xfrm>
            <a:off x="457200" y="4953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4435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Detaching Threads: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pthread_detach()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pthread_detach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pthread_t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thread);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Thread resources can be reclaimed on termination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Return results of a detached thread are unneeded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Returns</a:t>
            </a:r>
          </a:p>
          <a:p>
            <a:pPr lvl="1" eaLnBrk="1" hangingPunct="1"/>
            <a:r>
              <a:rPr lang="en-US" sz="1800" dirty="0">
                <a:latin typeface="Arial" charset="0"/>
              </a:rPr>
              <a:t>0 on success</a:t>
            </a:r>
          </a:p>
          <a:p>
            <a:pPr lvl="1" eaLnBrk="1" hangingPunct="1"/>
            <a:r>
              <a:rPr lang="en-US" sz="1800" dirty="0">
                <a:latin typeface="Arial" charset="0"/>
              </a:rPr>
              <a:t>Error code on failure</a:t>
            </a: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thread</a:t>
            </a:r>
            <a:r>
              <a:rPr lang="en-US" sz="1800" dirty="0">
                <a:latin typeface="Arial" charset="0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Target thread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ourier (PCL6)" charset="0"/>
              </a:rPr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pthread_detach</a:t>
            </a:r>
            <a:r>
              <a:rPr lang="en-US" sz="18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()</a:t>
            </a:r>
            <a:r>
              <a:rPr lang="en-US" sz="1800" dirty="0">
                <a:latin typeface="Courier (PCL6)" charset="0"/>
              </a:rPr>
              <a:t> can be used to explicitly detach a thread even though it was created as joinable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ourier (PCL6)" charset="0"/>
              </a:rPr>
              <a:t>There is no converse routine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latin typeface="Courier (PCL6)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48200" y="2438400"/>
            <a:ext cx="4114800" cy="7620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pthread_join()</a:t>
            </a:r>
            <a:endParaRPr lang="en-US">
              <a:latin typeface="Arial" charset="0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505200" cy="41148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&lt;pthread.h&gt;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&lt;stdio.h&gt;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&lt;stdlib.h&gt;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NUM_THREADS	4</a:t>
            </a:r>
          </a:p>
          <a:p>
            <a:pPr>
              <a:buFont typeface="Wingdings" charset="0"/>
              <a:buNone/>
            </a:pPr>
            <a:endParaRPr lang="en-US" sz="12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main (int argc, char *argv[]) {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pthread_t thread[NUM_THREADS];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pthread_attr_t attr;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int rc;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long t;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void *status;</a:t>
            </a:r>
          </a:p>
          <a:p>
            <a:pPr>
              <a:buFont typeface="Wingdings" charset="0"/>
              <a:buNone/>
            </a:pPr>
            <a:endParaRPr lang="en-US" sz="12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</a:t>
            </a:r>
          </a:p>
        </p:txBody>
      </p:sp>
      <p:sp>
        <p:nvSpPr>
          <p:cNvPr id="60420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981200"/>
            <a:ext cx="4724400" cy="41148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/* Initialize and set thread detached 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attribute */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pthread_attr_init(&amp;attr);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pthread_attr_setdetachstate(&amp;attr, 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PTHREAD_CREATE_JOINABLE);</a:t>
            </a:r>
          </a:p>
          <a:p>
            <a:pPr>
              <a:buFont typeface="Wingdings" charset="0"/>
              <a:buNone/>
            </a:pPr>
            <a:endParaRPr lang="en-US" sz="12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for(t=0; t&lt;NUM_THREADS; t++) {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printf("Main: creating thread %ld\n", t);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rc = pthread_create(&amp;thread[t], &amp;attr, 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     BusyWork, (void *)t); 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if (rc) {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   printf("ERROR; return code is %d\n", 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          rc);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   exit(-1);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   }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}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/* Free attributes */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pthread_attr_destroy(&amp;attr);</a:t>
            </a:r>
          </a:p>
          <a:p>
            <a:pPr>
              <a:buFont typeface="Wingdings" charset="0"/>
              <a:buNone/>
            </a:pPr>
            <a:endParaRPr lang="en-US" sz="1200">
              <a:latin typeface="Arial" charset="0"/>
            </a:endParaRPr>
          </a:p>
        </p:txBody>
      </p:sp>
      <p:sp>
        <p:nvSpPr>
          <p:cNvPr id="6042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Copyright ©:  University of Illinois CS 241 Staff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48200" y="3733800"/>
            <a:ext cx="4114800" cy="4572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48200" y="5486400"/>
            <a:ext cx="4114800" cy="5334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492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pthreads</a:t>
            </a:r>
            <a:r>
              <a:rPr lang="en-US" altLang="ko-KR" dirty="0"/>
              <a:t> API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Thread management</a:t>
            </a:r>
          </a:p>
          <a:p>
            <a:pPr lvl="1"/>
            <a:r>
              <a:rPr lang="en-US" dirty="0"/>
              <a:t>Creating, detaching, joining, etc. Set/query thread attributes</a:t>
            </a:r>
          </a:p>
          <a:p>
            <a:r>
              <a:rPr lang="en-US" dirty="0" err="1"/>
              <a:t>Mutexes</a:t>
            </a:r>
            <a:endParaRPr lang="en-US" dirty="0"/>
          </a:p>
          <a:p>
            <a:pPr lvl="1"/>
            <a:r>
              <a:rPr lang="en-US" dirty="0"/>
              <a:t>Synchronization</a:t>
            </a:r>
          </a:p>
          <a:p>
            <a:r>
              <a:rPr lang="en-US" dirty="0"/>
              <a:t>Condition variables</a:t>
            </a:r>
          </a:p>
          <a:p>
            <a:pPr lvl="1"/>
            <a:r>
              <a:rPr lang="en-US" dirty="0"/>
              <a:t>Communications between threads that share a </a:t>
            </a:r>
            <a:r>
              <a:rPr lang="en-US" dirty="0" err="1"/>
              <a:t>mutex</a:t>
            </a:r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4091" y="1524000"/>
            <a:ext cx="8180772" cy="1030061"/>
            <a:chOff x="374091" y="1524000"/>
            <a:chExt cx="8180772" cy="1030061"/>
          </a:xfrm>
        </p:grpSpPr>
        <p:sp>
          <p:nvSpPr>
            <p:cNvPr id="3" name="Rectangle 2"/>
            <p:cNvSpPr/>
            <p:nvPr/>
          </p:nvSpPr>
          <p:spPr bwMode="auto">
            <a:xfrm>
              <a:off x="374091" y="1524000"/>
              <a:ext cx="7204782" cy="1030061"/>
            </a:xfrm>
            <a:prstGeom prst="rect">
              <a:avLst/>
            </a:prstGeom>
            <a:noFill/>
            <a:ln w="50800" cap="flat" cmpd="sng" algn="ctr">
              <a:solidFill>
                <a:srgbClr val="EF5B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52052" y="1822357"/>
              <a:ext cx="9028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rgbClr val="EF5B00"/>
                  </a:solidFill>
                  <a:latin typeface="Gill Sans MT"/>
                  <a:cs typeface="Gill Sans MT"/>
                </a:rPr>
                <a:t>today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19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pthread_join()</a:t>
            </a:r>
            <a:endParaRPr lang="en-US">
              <a:latin typeface="Arial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3886200" cy="41148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*BusyWork(void *t) {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int i;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long tid;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double result = 0.0;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tid = (long)t;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printf("Thread %ld starting...\n",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tid);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for (i=0; i&lt;1000000; i++) {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result = result + sin(i) * tan(i);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}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printf("Thread %ld result = %e\n",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tid, result);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pthread_exit((void*) t);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2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61443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981200"/>
            <a:ext cx="4800600" cy="41148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main (int argc, char *argv[]) {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...</a:t>
            </a:r>
          </a:p>
          <a:p>
            <a:pPr>
              <a:buFont typeface="Wingdings" charset="0"/>
              <a:buNone/>
            </a:pPr>
            <a:endParaRPr lang="en-US" sz="12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/* Wait for the other threads */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for(t=0; t&lt;NUM_THREADS; t++) {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rc = pthread_join(thread[t], &amp;status);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if (rc) {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   printf("ERROR; return code is %d\n", rc);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   exit(-1);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}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printf("Main: status for thread %ld: %ld\n", 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          t, (long)status);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}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printf("Main: program completed. Exiting.\n");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pthread_exit(NULL);</a:t>
            </a:r>
          </a:p>
          <a:p>
            <a:pPr>
              <a:buFont typeface="Wingdings" charset="0"/>
              <a:buNone/>
            </a:pPr>
            <a:r>
              <a:rPr lang="en-US" sz="1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2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2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200">
              <a:latin typeface="Arial" charset="0"/>
            </a:endParaRP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Copyright ©:  University of Illinois CS 241 Staff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191000"/>
            <a:ext cx="3581400" cy="7620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3048000"/>
            <a:ext cx="4114800" cy="3048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48200" y="4191000"/>
            <a:ext cx="4495800" cy="4572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173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a Thread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9647" y="2971531"/>
            <a:ext cx="748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EF5B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</a:rPr>
              <a:t>pthread_create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 (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</a:rPr>
              <a:t>pthread_t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*      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</a:rPr>
              <a:t>tid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,</a:t>
            </a:r>
          </a:p>
          <a:p>
            <a:r>
              <a:rPr lang="en-US" b="1" dirty="0">
                <a:solidFill>
                  <a:srgbClr val="EF5B00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                   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</a:rPr>
              <a:t>pthread_attr_t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* 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</a:rPr>
              <a:t>attr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,</a:t>
            </a:r>
          </a:p>
          <a:p>
            <a:r>
              <a:rPr lang="en-US" b="1" dirty="0">
                <a:solidFill>
                  <a:srgbClr val="EF5B00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                   void*           (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</a:rPr>
              <a:t>start_routine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), </a:t>
            </a:r>
          </a:p>
          <a:p>
            <a:r>
              <a:rPr lang="en-US" b="1" dirty="0">
                <a:solidFill>
                  <a:srgbClr val="EF5B00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                   void*           </a:t>
            </a:r>
            <a:r>
              <a:rPr lang="en-US" b="1" dirty="0" err="1" smtClean="0">
                <a:solidFill>
                  <a:srgbClr val="EF5B00"/>
                </a:solidFill>
                <a:latin typeface="Courier New" charset="0"/>
              </a:rPr>
              <a:t>arg</a:t>
            </a:r>
            <a:r>
              <a:rPr lang="en-US" b="1" dirty="0" smtClean="0">
                <a:solidFill>
                  <a:srgbClr val="EF5B00"/>
                </a:solidFill>
                <a:latin typeface="Courier New" charset="0"/>
              </a:rPr>
              <a:t>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230971" y="1707497"/>
            <a:ext cx="2672526" cy="1264034"/>
            <a:chOff x="4230971" y="1707497"/>
            <a:chExt cx="2672526" cy="1264034"/>
          </a:xfrm>
        </p:grpSpPr>
        <p:sp>
          <p:nvSpPr>
            <p:cNvPr id="4" name="TextBox 3"/>
            <p:cNvSpPr txBox="1"/>
            <p:nvPr/>
          </p:nvSpPr>
          <p:spPr>
            <a:xfrm>
              <a:off x="4230971" y="1707497"/>
              <a:ext cx="26725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Unique thread identifier</a:t>
              </a:r>
            </a:p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returned from call</a:t>
              </a: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 bwMode="auto">
            <a:xfrm>
              <a:off x="5567234" y="2415383"/>
              <a:ext cx="355055" cy="55614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6653947" y="2061440"/>
            <a:ext cx="2490053" cy="1417606"/>
            <a:chOff x="6653947" y="2061440"/>
            <a:chExt cx="2490053" cy="1417606"/>
          </a:xfrm>
        </p:grpSpPr>
        <p:sp>
          <p:nvSpPr>
            <p:cNvPr id="8" name="TextBox 7"/>
            <p:cNvSpPr txBox="1"/>
            <p:nvPr/>
          </p:nvSpPr>
          <p:spPr>
            <a:xfrm>
              <a:off x="6865787" y="2061440"/>
              <a:ext cx="22782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Attributes structure</a:t>
              </a:r>
            </a:p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(NULL for defaults)</a:t>
              </a:r>
            </a:p>
          </p:txBody>
        </p:sp>
        <p:cxnSp>
          <p:nvCxnSpPr>
            <p:cNvPr id="11" name="Straight Arrow Connector 10"/>
            <p:cNvCxnSpPr>
              <a:stCxn id="8" idx="2"/>
            </p:cNvCxnSpPr>
            <p:nvPr/>
          </p:nvCxnSpPr>
          <p:spPr bwMode="auto">
            <a:xfrm flipH="1">
              <a:off x="6653947" y="2769326"/>
              <a:ext cx="1350947" cy="7097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7027220" y="3920829"/>
            <a:ext cx="1881219" cy="1312860"/>
            <a:chOff x="7027220" y="3920829"/>
            <a:chExt cx="1881219" cy="1312860"/>
          </a:xfrm>
        </p:grpSpPr>
        <p:sp>
          <p:nvSpPr>
            <p:cNvPr id="9" name="TextBox 8"/>
            <p:cNvSpPr txBox="1"/>
            <p:nvPr/>
          </p:nvSpPr>
          <p:spPr>
            <a:xfrm>
              <a:off x="7027220" y="4525803"/>
              <a:ext cx="1881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main routine for</a:t>
              </a:r>
            </a:p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child thread</a:t>
              </a:r>
            </a:p>
          </p:txBody>
        </p:sp>
        <p:cxnSp>
          <p:nvCxnSpPr>
            <p:cNvPr id="13" name="Straight Arrow Connector 12"/>
            <p:cNvCxnSpPr>
              <a:stCxn id="9" idx="0"/>
            </p:cNvCxnSpPr>
            <p:nvPr/>
          </p:nvCxnSpPr>
          <p:spPr bwMode="auto">
            <a:xfrm flipH="1" flipV="1">
              <a:off x="7399410" y="3920829"/>
              <a:ext cx="568420" cy="60497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4334152" y="4171860"/>
            <a:ext cx="2185539" cy="1747386"/>
            <a:chOff x="4334152" y="4171860"/>
            <a:chExt cx="2185539" cy="1747386"/>
          </a:xfrm>
        </p:grpSpPr>
        <p:sp>
          <p:nvSpPr>
            <p:cNvPr id="10" name="TextBox 9"/>
            <p:cNvSpPr txBox="1"/>
            <p:nvPr/>
          </p:nvSpPr>
          <p:spPr>
            <a:xfrm>
              <a:off x="4334152" y="4903583"/>
              <a:ext cx="218553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Argument passed</a:t>
              </a:r>
            </a:p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to child thread’s</a:t>
              </a:r>
            </a:p>
            <a:p>
              <a:pPr marL="0" lvl="2"/>
              <a:r>
                <a:rPr lang="en-US" sz="2000" b="1" dirty="0" err="1" smtClean="0">
                  <a:latin typeface="Courier New"/>
                  <a:cs typeface="Courier New"/>
                </a:rPr>
                <a:t>start_routine</a:t>
              </a:r>
              <a:endParaRPr lang="en-US" sz="2000" b="1" dirty="0" smtClean="0">
                <a:latin typeface="Courier New"/>
                <a:cs typeface="Courier New"/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 bwMode="auto">
            <a:xfrm flipV="1">
              <a:off x="5426922" y="4171860"/>
              <a:ext cx="592001" cy="73172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153211" y="3396210"/>
            <a:ext cx="2095445" cy="2108586"/>
            <a:chOff x="153211" y="3396210"/>
            <a:chExt cx="2095445" cy="2108586"/>
          </a:xfrm>
        </p:grpSpPr>
        <p:sp>
          <p:nvSpPr>
            <p:cNvPr id="19" name="TextBox 18"/>
            <p:cNvSpPr txBox="1"/>
            <p:nvPr/>
          </p:nvSpPr>
          <p:spPr>
            <a:xfrm>
              <a:off x="153211" y="4796910"/>
              <a:ext cx="20954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zero for success,</a:t>
              </a:r>
            </a:p>
            <a:p>
              <a:pPr marL="0" lvl="2"/>
              <a:r>
                <a:rPr lang="en-US" sz="2000" dirty="0" smtClean="0">
                  <a:latin typeface="Gill Sans MT"/>
                  <a:cs typeface="Gill Sans MT"/>
                </a:rPr>
                <a:t>else</a:t>
              </a:r>
              <a:r>
                <a:rPr lang="en-US" sz="2000" dirty="0">
                  <a:latin typeface="Gill Sans MT"/>
                  <a:cs typeface="Gill Sans MT"/>
                </a:rPr>
                <a:t> </a:t>
              </a:r>
              <a:r>
                <a:rPr lang="en-US" sz="2000" dirty="0" smtClean="0">
                  <a:latin typeface="Gill Sans MT"/>
                  <a:cs typeface="Gill Sans MT"/>
                </a:rPr>
                <a:t>error number</a:t>
              </a: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 bwMode="auto">
            <a:xfrm flipV="1">
              <a:off x="1200934" y="3396210"/>
              <a:ext cx="0" cy="14007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59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a Thread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EF5B00"/>
                </a:solidFill>
                <a:latin typeface="Courier New"/>
                <a:cs typeface="Courier New"/>
              </a:rPr>
              <a:t>pthread_create</a:t>
            </a:r>
            <a:r>
              <a:rPr lang="en-US" b="1" dirty="0">
                <a:solidFill>
                  <a:srgbClr val="EF5B00"/>
                </a:solidFill>
                <a:latin typeface="Courier New"/>
                <a:cs typeface="Courier New"/>
              </a:rPr>
              <a:t>() </a:t>
            </a:r>
            <a:r>
              <a:rPr lang="en-US" dirty="0"/>
              <a:t>takes a </a:t>
            </a:r>
            <a:r>
              <a:rPr lang="en-US" dirty="0">
                <a:solidFill>
                  <a:srgbClr val="EF5B00"/>
                </a:solidFill>
              </a:rPr>
              <a:t>pointer to a function </a:t>
            </a:r>
            <a:r>
              <a:rPr lang="en-US" dirty="0"/>
              <a:t>as one of its arguments</a:t>
            </a:r>
          </a:p>
          <a:p>
            <a:pPr lvl="1"/>
            <a:r>
              <a:rPr lang="en-US" dirty="0" err="1" smtClean="0">
                <a:solidFill>
                  <a:srgbClr val="EF5B00"/>
                </a:solidFill>
              </a:rPr>
              <a:t>start_routine</a:t>
            </a:r>
            <a:r>
              <a:rPr lang="en-US" dirty="0" smtClean="0">
                <a:solidFill>
                  <a:srgbClr val="EF5B00"/>
                </a:solidFill>
              </a:rPr>
              <a:t> </a:t>
            </a:r>
            <a:r>
              <a:rPr lang="en-US" dirty="0"/>
              <a:t>is called with the argument specified by </a:t>
            </a:r>
            <a:r>
              <a:rPr lang="en-US" dirty="0" err="1">
                <a:solidFill>
                  <a:srgbClr val="EF5B00"/>
                </a:solidFill>
              </a:rPr>
              <a:t>arg</a:t>
            </a:r>
            <a:endParaRPr lang="en-US" dirty="0">
              <a:solidFill>
                <a:srgbClr val="EF5B00"/>
              </a:solidFill>
            </a:endParaRPr>
          </a:p>
          <a:p>
            <a:pPr lvl="1"/>
            <a:r>
              <a:rPr lang="en-US" dirty="0" err="1" smtClean="0">
                <a:solidFill>
                  <a:srgbClr val="EF5B00"/>
                </a:solidFill>
              </a:rPr>
              <a:t>start_routine</a:t>
            </a:r>
            <a:r>
              <a:rPr lang="en-US" dirty="0" smtClean="0">
                <a:solidFill>
                  <a:srgbClr val="EF5B00"/>
                </a:solidFill>
              </a:rPr>
              <a:t> </a:t>
            </a:r>
            <a:r>
              <a:rPr lang="en-US" dirty="0"/>
              <a:t>can only have one parameter of type </a:t>
            </a:r>
            <a:r>
              <a:rPr lang="en-US" dirty="0">
                <a:solidFill>
                  <a:srgbClr val="EF5B00"/>
                </a:solidFill>
              </a:rPr>
              <a:t>void *</a:t>
            </a:r>
          </a:p>
          <a:p>
            <a:pPr lvl="1"/>
            <a:r>
              <a:rPr lang="en-US" dirty="0"/>
              <a:t>Complex parameters can be passed by creating a structure and passing the address of the structure </a:t>
            </a:r>
          </a:p>
          <a:p>
            <a:pPr lvl="1"/>
            <a:r>
              <a:rPr lang="en-US" dirty="0"/>
              <a:t>The structure </a:t>
            </a:r>
            <a:r>
              <a:rPr lang="en-US" dirty="0" smtClean="0"/>
              <a:t>shouldn’t be </a:t>
            </a:r>
            <a:r>
              <a:rPr lang="en-US" dirty="0"/>
              <a:t>a local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62" y="1219793"/>
            <a:ext cx="880373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pthread.h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&gt;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stdio.h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&gt;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stdlib.h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&gt;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void *snow(void *data) {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("Let it snow ... %s\n", data);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pthread_exit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(NULL);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</a:p>
          <a:p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main(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argc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, char *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argv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[]) {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pthread_t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mythread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result;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	char *data = "Let it snow.";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	result = </a:t>
            </a:r>
            <a:r>
              <a:rPr lang="en-US" sz="2000" b="1" dirty="0" err="1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(&amp;</a:t>
            </a:r>
            <a:r>
              <a:rPr lang="en-US" sz="2000" b="1" dirty="0" err="1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mythread</a:t>
            </a:r>
            <a:r>
              <a:rPr lang="en-US" sz="2000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, NULL, snow, data);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("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() returned %d\n", result);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	if(result) 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		exit (1);</a:t>
            </a:r>
          </a:p>
          <a:p>
            <a:pPr lvl="1"/>
            <a:r>
              <a:rPr lang="en-US" sz="2000" b="1" dirty="0" err="1" smtClean="0">
                <a:latin typeface="Courier New" charset="0"/>
                <a:cs typeface="Courier New" charset="0"/>
              </a:rPr>
              <a:t>pthread_exit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(NULL);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</a:p>
          <a:p>
            <a:endParaRPr lang="en-US" sz="2000" b="1" dirty="0" smtClean="0">
              <a:latin typeface="Courier New" charset="0"/>
              <a:cs typeface="Courier New" charset="0"/>
            </a:endParaRPr>
          </a:p>
          <a:p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26678" y="4589125"/>
            <a:ext cx="897317" cy="380942"/>
          </a:xfrm>
          <a:prstGeom prst="rect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urier New"/>
                <a:cs typeface="Courier New"/>
              </a:rPr>
              <a:t>pthread_create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7684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Thread vs. Process Creation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fork(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endParaRPr lang="en-US" dirty="0"/>
          </a:p>
          <a:p>
            <a:pPr lvl="1"/>
            <a:r>
              <a:rPr lang="en-US" dirty="0"/>
              <a:t>Two separate processes with independent </a:t>
            </a:r>
            <a:r>
              <a:rPr lang="en-US" dirty="0" smtClean="0"/>
              <a:t>destinies</a:t>
            </a:r>
          </a:p>
          <a:p>
            <a:pPr lvl="1"/>
            <a:r>
              <a:rPr lang="en-US" dirty="0" smtClean="0"/>
              <a:t>Start from same position as parent (clone)</a:t>
            </a:r>
            <a:endParaRPr lang="en-US" dirty="0"/>
          </a:p>
          <a:p>
            <a:pPr lvl="1"/>
            <a:r>
              <a:rPr lang="en-US" dirty="0"/>
              <a:t>Independent memory space for each process</a:t>
            </a:r>
          </a:p>
          <a:p>
            <a:r>
              <a:rPr lang="en-US" b="1" dirty="0" err="1">
                <a:latin typeface="Courier New"/>
                <a:cs typeface="Courier New"/>
              </a:rPr>
              <a:t>pthread_create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Two separate threads with independent destinies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from a function</a:t>
            </a:r>
          </a:p>
          <a:p>
            <a:pPr lvl="1"/>
            <a:r>
              <a:rPr lang="en-US" dirty="0"/>
              <a:t>Share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775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fork()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143000" y="2209800"/>
            <a:ext cx="2286000" cy="12192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Global Variables</a:t>
            </a:r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1143000" y="3429000"/>
            <a:ext cx="2286000" cy="91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41989" name="Rectangle 9"/>
          <p:cNvSpPr>
            <a:spLocks noChangeArrowheads="1"/>
          </p:cNvSpPr>
          <p:nvPr/>
        </p:nvSpPr>
        <p:spPr bwMode="auto">
          <a:xfrm>
            <a:off x="1143000" y="4343400"/>
            <a:ext cx="22860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41990" name="Rectangle 10"/>
          <p:cNvSpPr>
            <a:spLocks noChangeArrowheads="1"/>
          </p:cNvSpPr>
          <p:nvPr/>
        </p:nvSpPr>
        <p:spPr bwMode="auto">
          <a:xfrm>
            <a:off x="5715000" y="2590800"/>
            <a:ext cx="2286000" cy="12192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Global Variables</a:t>
            </a:r>
          </a:p>
        </p:txBody>
      </p:sp>
      <p:sp>
        <p:nvSpPr>
          <p:cNvPr id="41991" name="Rectangle 11"/>
          <p:cNvSpPr>
            <a:spLocks noChangeArrowheads="1"/>
          </p:cNvSpPr>
          <p:nvPr/>
        </p:nvSpPr>
        <p:spPr bwMode="auto">
          <a:xfrm>
            <a:off x="5715000" y="3810000"/>
            <a:ext cx="2286000" cy="91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41992" name="Rectangle 12"/>
          <p:cNvSpPr>
            <a:spLocks noChangeArrowheads="1"/>
          </p:cNvSpPr>
          <p:nvPr/>
        </p:nvSpPr>
        <p:spPr bwMode="auto">
          <a:xfrm>
            <a:off x="5715000" y="4724400"/>
            <a:ext cx="22860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41993" name="TextBox 13"/>
          <p:cNvSpPr txBox="1">
            <a:spLocks noChangeArrowheads="1"/>
          </p:cNvSpPr>
          <p:nvPr/>
        </p:nvSpPr>
        <p:spPr bwMode="auto">
          <a:xfrm>
            <a:off x="1143000" y="17526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Process A</a:t>
            </a:r>
          </a:p>
        </p:txBody>
      </p:sp>
      <p:sp>
        <p:nvSpPr>
          <p:cNvPr id="41994" name="TextBox 14"/>
          <p:cNvSpPr txBox="1">
            <a:spLocks noChangeArrowheads="1"/>
          </p:cNvSpPr>
          <p:nvPr/>
        </p:nvSpPr>
        <p:spPr bwMode="auto">
          <a:xfrm>
            <a:off x="5715000" y="21336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Process B</a:t>
            </a:r>
          </a:p>
        </p:txBody>
      </p:sp>
      <p:cxnSp>
        <p:nvCxnSpPr>
          <p:cNvPr id="41995" name="Curved Connector 21"/>
          <p:cNvCxnSpPr>
            <a:cxnSpLocks noChangeShapeType="1"/>
          </p:cNvCxnSpPr>
          <p:nvPr/>
        </p:nvCxnSpPr>
        <p:spPr bwMode="auto">
          <a:xfrm>
            <a:off x="3175120" y="1974827"/>
            <a:ext cx="2843803" cy="4524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6" name="Rectangle 22"/>
          <p:cNvSpPr>
            <a:spLocks noChangeArrowheads="1"/>
          </p:cNvSpPr>
          <p:nvPr/>
        </p:nvSpPr>
        <p:spPr bwMode="auto">
          <a:xfrm>
            <a:off x="4038600" y="1512864"/>
            <a:ext cx="1290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fork()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lecture.thmx</Template>
  <TotalTime>810</TotalTime>
  <Words>2447</Words>
  <Application>Microsoft Macintosh PowerPoint</Application>
  <PresentationFormat>On-screen Show (4:3)</PresentationFormat>
  <Paragraphs>578</Paragraphs>
  <Slides>40</Slides>
  <Notes>18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Orange lecture</vt:lpstr>
      <vt:lpstr>POSIX threads</vt:lpstr>
      <vt:lpstr>Recall: Why threads over processes?</vt:lpstr>
      <vt:lpstr>POSIX threads</vt:lpstr>
      <vt:lpstr>The pthreads API</vt:lpstr>
      <vt:lpstr>Creating a Thread</vt:lpstr>
      <vt:lpstr>Creating a Thread</vt:lpstr>
      <vt:lpstr>Example: pthread_create()</vt:lpstr>
      <vt:lpstr>Thread vs. Process Creation</vt:lpstr>
      <vt:lpstr>fork()</vt:lpstr>
      <vt:lpstr>pthread_create()</vt:lpstr>
      <vt:lpstr>Possible output?</vt:lpstr>
      <vt:lpstr>Possible output: threads version, #1</vt:lpstr>
      <vt:lpstr>Possible output: threads version, #2</vt:lpstr>
      <vt:lpstr>Possible output: threads version, #3</vt:lpstr>
      <vt:lpstr>Possible output: threads version, #4</vt:lpstr>
      <vt:lpstr>Summary: Creating Threads</vt:lpstr>
      <vt:lpstr>pthreads Attributes</vt:lpstr>
      <vt:lpstr>pthreads Attributes</vt:lpstr>
      <vt:lpstr>Detached Threads</vt:lpstr>
      <vt:lpstr>Joined Threads</vt:lpstr>
      <vt:lpstr>Waiting for Threads: pthread_join()</vt:lpstr>
      <vt:lpstr>Waiting for Threads: pthread_join()</vt:lpstr>
      <vt:lpstr>Returning data via pthread_join()</vt:lpstr>
      <vt:lpstr>Returning data via pthread_join()</vt:lpstr>
      <vt:lpstr>Terminating Threads: pthread_exit()</vt:lpstr>
      <vt:lpstr>Termination example</vt:lpstr>
      <vt:lpstr>Termination example</vt:lpstr>
      <vt:lpstr>Termination example</vt:lpstr>
      <vt:lpstr>pthread Error Handling</vt:lpstr>
      <vt:lpstr>Thread Lifetime</vt:lpstr>
      <vt:lpstr>So, your process terminates when…</vt:lpstr>
      <vt:lpstr>Main points</vt:lpstr>
      <vt:lpstr>Reference slides</vt:lpstr>
      <vt:lpstr>Threads vs. Processes</vt:lpstr>
      <vt:lpstr>Getting the current thread ID</vt:lpstr>
      <vt:lpstr>Take-away questions</vt:lpstr>
      <vt:lpstr>Possible output?</vt:lpstr>
      <vt:lpstr>Detaching Threads: pthread_detach()</vt:lpstr>
      <vt:lpstr>Example: pthread_join()</vt:lpstr>
      <vt:lpstr>Example: pthread_join()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Godfrey</dc:creator>
  <cp:lastModifiedBy>Philip Godfrey</cp:lastModifiedBy>
  <cp:revision>73</cp:revision>
  <cp:lastPrinted>2012-02-20T18:12:56Z</cp:lastPrinted>
  <dcterms:created xsi:type="dcterms:W3CDTF">2012-02-20T08:48:36Z</dcterms:created>
  <dcterms:modified xsi:type="dcterms:W3CDTF">2012-03-04T19:32:16Z</dcterms:modified>
</cp:coreProperties>
</file>