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04" r:id="rId3"/>
    <p:sldId id="305" r:id="rId4"/>
    <p:sldId id="276" r:id="rId5"/>
    <p:sldId id="296" r:id="rId6"/>
    <p:sldId id="298" r:id="rId7"/>
    <p:sldId id="299" r:id="rId8"/>
    <p:sldId id="281" r:id="rId9"/>
    <p:sldId id="282" r:id="rId10"/>
    <p:sldId id="289" r:id="rId11"/>
    <p:sldId id="306" r:id="rId12"/>
    <p:sldId id="308" r:id="rId13"/>
    <p:sldId id="307" r:id="rId14"/>
    <p:sldId id="310" r:id="rId15"/>
    <p:sldId id="311" r:id="rId16"/>
    <p:sldId id="312" r:id="rId17"/>
    <p:sldId id="316" r:id="rId18"/>
    <p:sldId id="313" r:id="rId19"/>
    <p:sldId id="331" r:id="rId20"/>
    <p:sldId id="280" r:id="rId21"/>
    <p:sldId id="317" r:id="rId22"/>
    <p:sldId id="318" r:id="rId23"/>
    <p:sldId id="319" r:id="rId24"/>
    <p:sldId id="320" r:id="rId25"/>
    <p:sldId id="315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27" autoAdjust="0"/>
  </p:normalViewPr>
  <p:slideViewPr>
    <p:cSldViewPr snapToObjects="1">
      <p:cViewPr varScale="1">
        <p:scale>
          <a:sx n="87" d="100"/>
          <a:sy n="87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91EE-56C3-3F48-B22B-046514332455}" type="datetimeFigureOut">
              <a:rPr lang="en-US" smtClean="0"/>
              <a:t>2/29/12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3AED-58F5-D240-A153-48417525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lecture cut out a bunch of material. </a:t>
            </a:r>
            <a:r>
              <a:rPr lang="en-US" baseline="0" dirty="0" smtClean="0"/>
              <a:t>There were nice examples there but I ran out of time to fit them in (I’d been going at a somewhat slower pace in general).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 there was one cute example using multiple languages which would be nice to include.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other than that, most of the key material was covered in the next lecture (17).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what was NOT covered from 09-pthread-examples.ppt Fall 2011:</a:t>
            </a:r>
          </a:p>
          <a:p>
            <a:r>
              <a:rPr lang="en-US" baseline="0" dirty="0" smtClean="0"/>
              <a:t>	some parts of passing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(09 slides 2-9)</a:t>
            </a:r>
          </a:p>
          <a:p>
            <a:r>
              <a:rPr lang="en-US" baseline="0" dirty="0" smtClean="0"/>
              <a:t>	passing complex arguments (09 slides 10-14)</a:t>
            </a:r>
          </a:p>
          <a:p>
            <a:r>
              <a:rPr lang="en-US" baseline="0" dirty="0" smtClean="0"/>
              <a:t>	returning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badly and well (09 slides 19-20)</a:t>
            </a:r>
          </a:p>
          <a:p>
            <a:r>
              <a:rPr lang="en-US" baseline="0" dirty="0" smtClean="0"/>
              <a:t>	exit() bug, detach bug, return bug (09 slides 21-24)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from 10-threads-sys.ppt I so far covered only user level vs. kernel level threads (slides 8-16 of the old file) and thread safety (27-30)</a:t>
            </a:r>
            <a:r>
              <a:rPr lang="en-US" baseline="0" dirty="0" smtClean="0"/>
              <a:t>.  Again, most of this I did end up covering in lecture 17, in particular the complex arguments and returning variables </a:t>
            </a:r>
            <a:r>
              <a:rPr lang="en-US" baseline="0" smtClean="0"/>
              <a:t>correctly.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now I have it in its own function, with its own local variable (the argument to the function).  Does this work? </a:t>
            </a:r>
            <a:r>
              <a:rPr lang="en-US" baseline="0" dirty="0" err="1" smtClean="0"/>
              <a:t>obvy</a:t>
            </a:r>
            <a:r>
              <a:rPr lang="en-US" baseline="0" dirty="0" smtClean="0"/>
              <a:t>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2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now I have it in its own function, with its own local variable (the argument to the function).  Does this work? </a:t>
            </a:r>
            <a:r>
              <a:rPr lang="en-US" baseline="0" dirty="0" err="1" smtClean="0"/>
              <a:t>obvy</a:t>
            </a:r>
            <a:r>
              <a:rPr lang="en-US" baseline="0" dirty="0" smtClean="0"/>
              <a:t> not.  Violates the ownership rule:  The thread still is running and should “own” the memory for its argument, but </a:t>
            </a:r>
            <a:r>
              <a:rPr lang="en-US" baseline="0" dirty="0" err="1" smtClean="0"/>
              <a:t>make_thread</a:t>
            </a:r>
            <a:r>
              <a:rPr lang="en-US" baseline="0" dirty="0" smtClean="0"/>
              <a:t> modifies it while the thread is running (by returning from the function, which destroys the variable on the stack).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Removed</a:t>
            </a:r>
            <a:r>
              <a:rPr lang="en-US" baseline="0" dirty="0" smtClean="0"/>
              <a:t> text from first half, at end: </a:t>
            </a:r>
            <a:r>
              <a:rPr lang="en-US" dirty="0" smtClean="0"/>
              <a:t>Introduce new library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DO: make the text larger.  copy &amp; paste it into a new text box so it’s not double spaced.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Hmmm, can you return a value just by returning from the thread’s </a:t>
            </a:r>
            <a:r>
              <a:rPr lang="en-US" dirty="0" err="1" smtClean="0"/>
              <a:t>start_routine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4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type code</a:t>
            </a:r>
            <a:r>
              <a:rPr lang="en-US" baseline="0" dirty="0" smtClean="0"/>
              <a:t> ... let’s just get this out of the way first</a:t>
            </a:r>
          </a:p>
          <a:p>
            <a:r>
              <a:rPr lang="en-US" baseline="0" dirty="0" smtClean="0"/>
              <a:t>NOTE: this example (on this and the next slide) was cut and pasted from a later sequence of slides.  So, it may not quite fit perfectly here – it may be shortened, </a:t>
            </a:r>
            <a:r>
              <a:rPr lang="en-US" baseline="0" smtClean="0"/>
              <a:t>for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they all get a chance to execute?  Maybe not.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about if there are no errors returned by </a:t>
            </a:r>
            <a:r>
              <a:rPr lang="en-US" baseline="0" dirty="0" err="1" smtClean="0"/>
              <a:t>pthread_create</a:t>
            </a:r>
            <a:r>
              <a:rPr lang="en-US" baseline="0" dirty="0" smtClean="0"/>
              <a:t>?  Still not guaranteed! When main ends all threads are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they all get a chance to execute?  No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about if there are no errors returned by </a:t>
            </a:r>
            <a:r>
              <a:rPr lang="en-US" baseline="0" dirty="0" err="1" smtClean="0"/>
              <a:t>pthread_create</a:t>
            </a:r>
            <a:r>
              <a:rPr lang="en-US" baseline="0" dirty="0" smtClean="0"/>
              <a:t>?  </a:t>
            </a:r>
            <a:r>
              <a:rPr lang="en-US" baseline="0" smtClean="0"/>
              <a:t>Still no!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99E57F-AB06-7E4D-98D6-2ED6D85A8E00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C8D9C8-4E83-714C-AB1F-4317C9FB480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DO:  simplify this code. No need for sleeping and some of the variables.  Will have to change later slides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FIXME:  This seemed</a:t>
            </a:r>
            <a:r>
              <a:rPr lang="en-US" baseline="0" dirty="0" smtClean="0"/>
              <a:t> nice at 4 a.m., but in retrospect I’m not sure it’s the best taxonomy.  Maybe should emphasize what we really need --- while one is writing/modifying/freeing, no one else can be touching it --- and then give examples of how to structure it that way.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 First one  is a little ambiguous.  Lots of folks thought</a:t>
            </a:r>
            <a:r>
              <a:rPr lang="en-US" baseline="0" dirty="0" smtClean="0"/>
              <a:t> it would work.  And I guess it *could* if you make sure that “briefly” and “later” are enforced correctly.  However actually, I think my description is OK:  if you make it work like that, effectively main does not own it the entire time ... “ownership” is transferred from main to the child thread and back.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3AED-58F5-D240-A153-4841752521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4615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477000"/>
            <a:ext cx="3886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B820CE1-F4D3-5043-9038-640E233BB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Char char="•"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Threads: use &amp; systems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241</a:t>
            </a:r>
          </a:p>
          <a:p>
            <a:r>
              <a:rPr lang="en-US" dirty="0"/>
              <a:t>February </a:t>
            </a:r>
            <a:r>
              <a:rPr lang="en-US" dirty="0" smtClean="0"/>
              <a:t>22, </a:t>
            </a:r>
            <a:r>
              <a:rPr lang="en-US" dirty="0"/>
              <a:t>2012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Copyright © University of Illinois CS 241 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memory is it,</a:t>
            </a:r>
            <a:br>
              <a:rPr lang="en-US" dirty="0" smtClean="0"/>
            </a:br>
            <a:r>
              <a:rPr lang="en-US" dirty="0" smtClean="0"/>
              <a:t>anyway?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argument passing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524000"/>
            <a:ext cx="695677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pthread.h</a:t>
            </a:r>
            <a:r>
              <a:rPr lang="en-US" sz="2000" b="1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cs typeface="Courier New" charset="0"/>
              </a:rPr>
              <a:t>stdio.h</a:t>
            </a:r>
            <a:r>
              <a:rPr lang="en-US" sz="2000" b="1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cs typeface="Courier New" charset="0"/>
              </a:rPr>
              <a:t>stdlib.h</a:t>
            </a:r>
            <a:r>
              <a:rPr lang="en-US" sz="2000" b="1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#define NUM_THREADS	8</a:t>
            </a:r>
          </a:p>
          <a:p>
            <a:pPr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void *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PrintHello</a:t>
            </a:r>
            <a:r>
              <a:rPr lang="en-US" sz="2000" b="1" dirty="0">
                <a:latin typeface="Courier New" charset="0"/>
                <a:cs typeface="Courier New" charset="0"/>
              </a:rPr>
              <a:t>(void *</a:t>
            </a:r>
            <a:r>
              <a:rPr lang="en-US" sz="2000" b="1" dirty="0" err="1">
                <a:latin typeface="Courier New" charset="0"/>
                <a:cs typeface="Courier New" charset="0"/>
              </a:rPr>
              <a:t>threadid</a:t>
            </a:r>
            <a:r>
              <a:rPr lang="en-US" sz="20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cs typeface="Courier New" charset="0"/>
              </a:rPr>
              <a:t> *</a:t>
            </a:r>
            <a:r>
              <a:rPr lang="en-US" sz="2000" b="1" dirty="0" err="1">
                <a:latin typeface="Courier New" charset="0"/>
                <a:cs typeface="Courier New" charset="0"/>
              </a:rPr>
              <a:t>id_ptr</a:t>
            </a:r>
            <a:r>
              <a:rPr lang="en-US" sz="2000" b="1" dirty="0">
                <a:latin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cs typeface="Courier New" charset="0"/>
              </a:rPr>
              <a:t>taskid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sleep(1);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id_ptr</a:t>
            </a:r>
            <a:r>
              <a:rPr lang="en-US" sz="2000" b="1" dirty="0">
                <a:latin typeface="Courier New" charset="0"/>
                <a:cs typeface="Courier New" charset="0"/>
              </a:rPr>
              <a:t> = (</a:t>
            </a:r>
            <a:r>
              <a:rPr lang="en-US" sz="2000" b="1" dirty="0" err="1"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cs typeface="Courier New" charset="0"/>
              </a:rPr>
              <a:t> *) </a:t>
            </a:r>
            <a:r>
              <a:rPr lang="en-US" sz="2000" b="1" dirty="0" err="1">
                <a:latin typeface="Courier New" charset="0"/>
                <a:cs typeface="Courier New" charset="0"/>
              </a:rPr>
              <a:t>threadid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taskid</a:t>
            </a:r>
            <a:r>
              <a:rPr lang="en-US" sz="2000" b="1" dirty="0">
                <a:latin typeface="Courier New" charset="0"/>
                <a:cs typeface="Courier New" charset="0"/>
              </a:rPr>
              <a:t> = *</a:t>
            </a:r>
            <a:r>
              <a:rPr lang="en-US" sz="2000" b="1" dirty="0" err="1">
                <a:latin typeface="Courier New" charset="0"/>
                <a:cs typeface="Courier New" charset="0"/>
              </a:rPr>
              <a:t>id_ptr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latin typeface="Courier New" charset="0"/>
                <a:cs typeface="Courier New" charset="0"/>
              </a:rPr>
              <a:t>("Hello from thread %d\n", </a:t>
            </a:r>
            <a:r>
              <a:rPr lang="en-US" sz="2000" b="1" dirty="0" err="1">
                <a:latin typeface="Courier New" charset="0"/>
                <a:cs typeface="Courier New" charset="0"/>
              </a:rPr>
              <a:t>taskid</a:t>
            </a:r>
            <a:r>
              <a:rPr lang="en-US" sz="20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7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225" y="1384130"/>
            <a:ext cx="89575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main(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char *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argv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threads[NUM_THREADS];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t;</a:t>
            </a:r>
          </a:p>
          <a:p>
            <a:pPr>
              <a:buFont typeface="Wingdings" charset="0"/>
              <a:buNone/>
            </a:pPr>
            <a:endParaRPr lang="en-US" sz="20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for(t=0;t&lt;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NUM_THREADS;t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++)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("Creating thread %d\n", t);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(&amp;threads[t], NULL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PrintHello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void *) &amp;t);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if (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   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("ERR;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 ret = %d\n",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    exit(-1);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argument passing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5868231"/>
            <a:ext cx="2915732" cy="46166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 smtClean="0">
                <a:latin typeface="Gill Sans MT"/>
                <a:cs typeface="Gill Sans MT"/>
              </a:rPr>
              <a:t>Does this code work?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0484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225" y="1384130"/>
            <a:ext cx="89575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main(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char *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argv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[])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threads[NUM_THREADS];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t;</a:t>
            </a:r>
          </a:p>
          <a:p>
            <a:pPr>
              <a:buFont typeface="Wingdings" charset="0"/>
              <a:buNone/>
            </a:pPr>
            <a:endParaRPr lang="en-US" sz="20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for(t=0;t&lt;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NUM_THREADS;t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++)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("Creating thread %d\n", t);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(&amp;threads[t], NULL,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PrintHello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(void *) &amp;t);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if (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   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("ERR;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() ret = %d\n",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    exit(-1);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argument passing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59843" y="1133182"/>
            <a:ext cx="3581400" cy="16319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Gill Sans MT"/>
                <a:cs typeface="Gill Sans MT"/>
              </a:rPr>
              <a:t>The loop that creates threads modifies the contents of the address passed as an argument, possibly before the created threads can access it. </a:t>
            </a:r>
          </a:p>
        </p:txBody>
      </p:sp>
      <p:cxnSp>
        <p:nvCxnSpPr>
          <p:cNvPr id="7" name="Straight Arrow Connector 6"/>
          <p:cNvCxnSpPr>
            <a:cxnSpLocks noChangeShapeType="1"/>
            <a:stCxn id="5" idx="2"/>
          </p:cNvCxnSpPr>
          <p:nvPr/>
        </p:nvCxnSpPr>
        <p:spPr bwMode="auto">
          <a:xfrm flipH="1">
            <a:off x="6553200" y="2765132"/>
            <a:ext cx="697343" cy="816268"/>
          </a:xfrm>
          <a:prstGeom prst="straightConnector1">
            <a:avLst/>
          </a:prstGeom>
          <a:noFill/>
          <a:ln w="63500">
            <a:solidFill>
              <a:srgbClr val="EF5B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91000" y="5868231"/>
            <a:ext cx="3760615" cy="46166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>
                <a:latin typeface="Gill Sans MT"/>
                <a:cs typeface="Gill Sans MT"/>
              </a:rPr>
              <a:t>What is the possible output?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67200" y="3581400"/>
            <a:ext cx="2133600" cy="380999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307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“contracts” for thread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m</a:t>
            </a:r>
            <a:r>
              <a:rPr lang="en-US" b="1" dirty="0" smtClean="0">
                <a:latin typeface="Courier New"/>
                <a:cs typeface="Courier New"/>
              </a:rPr>
              <a:t>ain</a:t>
            </a:r>
            <a:r>
              <a:rPr lang="en-US" dirty="0" smtClean="0"/>
              <a:t> owns the memory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creates memory (e.g., integer arguments from last example)</a:t>
            </a:r>
          </a:p>
          <a:p>
            <a:pPr lvl="1"/>
            <a:r>
              <a:rPr lang="en-US" dirty="0" smtClean="0"/>
              <a:t>Threads can use it briefly to get their argument</a:t>
            </a:r>
          </a:p>
          <a:p>
            <a:pPr lvl="1"/>
            <a:r>
              <a:rPr lang="en-US" dirty="0" smtClean="0"/>
              <a:t>main can later modify &amp; is responsible for freeing</a:t>
            </a:r>
            <a:endParaRPr lang="en-US" dirty="0"/>
          </a:p>
          <a:p>
            <a:r>
              <a:rPr lang="en-US" dirty="0" smtClean="0"/>
              <a:t>child thread owns the memory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malloc’s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main transfers “ownership” of argument memory to thread at startup</a:t>
            </a:r>
          </a:p>
          <a:p>
            <a:pPr lvl="1"/>
            <a:r>
              <a:rPr lang="en-US" dirty="0" smtClean="0"/>
              <a:t>thread can read/write/free, main can’t touch it (until thread is done)</a:t>
            </a:r>
          </a:p>
          <a:p>
            <a:r>
              <a:rPr lang="en-US" dirty="0" smtClean="0"/>
              <a:t>nobody owns the memory</a:t>
            </a:r>
          </a:p>
          <a:p>
            <a:pPr lvl="1"/>
            <a:r>
              <a:rPr lang="en-US" dirty="0" smtClean="0"/>
              <a:t>global variable; nothing to free()</a:t>
            </a:r>
          </a:p>
          <a:p>
            <a:pPr lvl="1"/>
            <a:r>
              <a:rPr lang="en-US" dirty="0" smtClean="0"/>
              <a:t>once created by main(), no one writes to the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9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“contracts” for thread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m</a:t>
            </a:r>
            <a:r>
              <a:rPr lang="en-US" b="1" dirty="0" smtClean="0">
                <a:latin typeface="Courier New"/>
                <a:cs typeface="Courier New"/>
              </a:rPr>
              <a:t>ain</a:t>
            </a:r>
            <a:r>
              <a:rPr lang="en-US" dirty="0" smtClean="0"/>
              <a:t> owns the memory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creates memory (e.g., integer arguments from last example)</a:t>
            </a:r>
          </a:p>
          <a:p>
            <a:pPr lvl="1"/>
            <a:r>
              <a:rPr lang="en-US" dirty="0" smtClean="0"/>
              <a:t>Threads can use it briefly to get their argument</a:t>
            </a:r>
          </a:p>
          <a:p>
            <a:pPr lvl="1"/>
            <a:r>
              <a:rPr lang="en-US" dirty="0" smtClean="0"/>
              <a:t>main can later modify &amp; is responsible for freeing</a:t>
            </a:r>
            <a:endParaRPr lang="en-US" dirty="0"/>
          </a:p>
          <a:p>
            <a:r>
              <a:rPr lang="en-US" dirty="0" smtClean="0"/>
              <a:t>child thread owns the memory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malloc’s</a:t>
            </a:r>
            <a:r>
              <a:rPr lang="en-US" dirty="0" smtClean="0"/>
              <a:t> memory</a:t>
            </a:r>
          </a:p>
          <a:p>
            <a:pPr lvl="1"/>
            <a:r>
              <a:rPr lang="en-US" dirty="0" smtClean="0"/>
              <a:t>main transfers “ownership” of argument memory to thread at startup</a:t>
            </a:r>
          </a:p>
          <a:p>
            <a:pPr lvl="1"/>
            <a:r>
              <a:rPr lang="en-US" dirty="0" smtClean="0"/>
              <a:t>thread can read/write/free, main can’t touch it (until thread is done)</a:t>
            </a:r>
          </a:p>
          <a:p>
            <a:r>
              <a:rPr lang="en-US" dirty="0" smtClean="0"/>
              <a:t>nobody owns the memory</a:t>
            </a:r>
          </a:p>
          <a:p>
            <a:pPr lvl="1"/>
            <a:r>
              <a:rPr lang="en-US" dirty="0" smtClean="0"/>
              <a:t>global variable; nothing to free()</a:t>
            </a:r>
          </a:p>
          <a:p>
            <a:pPr lvl="1"/>
            <a:r>
              <a:rPr lang="en-US" dirty="0" smtClean="0"/>
              <a:t>once created by main(), no one writes to the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4" y="1425714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Gill Sans MT"/>
                <a:cs typeface="Gill Sans MT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2050" y="2438400"/>
            <a:ext cx="12167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Gill Sans MT"/>
                <a:cs typeface="Gill Sans MT"/>
              </a:rPr>
              <a:t>Conflict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248400" y="2590800"/>
            <a:ext cx="553650" cy="76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>
            <a:off x="6248400" y="2676927"/>
            <a:ext cx="553650" cy="23852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430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11" y="1687086"/>
            <a:ext cx="88036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for(t=0;t&lt;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NUM_THREADS;t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++) {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task_id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= 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*)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malloc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sizeof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));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*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task_id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= t;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("Creating thread %d\n", t);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rc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latin typeface="Courier New" charset="0"/>
                <a:cs typeface="Courier New" charset="0"/>
              </a:rPr>
              <a:t>(&amp;threads[t], NULL, 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PrintHello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		  		    (void *)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task_id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if (</a:t>
            </a:r>
            <a:r>
              <a:rPr lang="en-US" sz="2000" b="1" dirty="0" err="1"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latin typeface="Courier New" charset="0"/>
                <a:cs typeface="Courier New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	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latin typeface="Courier New" charset="0"/>
                <a:cs typeface="Courier New" charset="0"/>
              </a:rPr>
              <a:t>("ERR; 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latin typeface="Courier New" charset="0"/>
                <a:cs typeface="Courier New" charset="0"/>
              </a:rPr>
              <a:t>() ret = %d\n", </a:t>
            </a:r>
            <a:r>
              <a:rPr lang="en-US" sz="2000" b="1" dirty="0" err="1"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    exit(-1);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}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argument passing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37388"/>
            <a:ext cx="7696200" cy="644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2057400"/>
            <a:ext cx="6629400" cy="60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803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argument passing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524000"/>
            <a:ext cx="69567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pthread.h</a:t>
            </a:r>
            <a:r>
              <a:rPr lang="en-US" sz="2000" b="1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cs typeface="Courier New" charset="0"/>
              </a:rPr>
              <a:t>stdio.h</a:t>
            </a:r>
            <a:r>
              <a:rPr lang="en-US" sz="2000" b="1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#include &lt;</a:t>
            </a:r>
            <a:r>
              <a:rPr lang="en-US" sz="2000" b="1" dirty="0" err="1">
                <a:latin typeface="Courier New" charset="0"/>
                <a:cs typeface="Courier New" charset="0"/>
              </a:rPr>
              <a:t>stdlib.h</a:t>
            </a:r>
            <a:r>
              <a:rPr lang="en-US" sz="2000" b="1" dirty="0">
                <a:latin typeface="Courier New" charset="0"/>
                <a:cs typeface="Courier New" charset="0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#define NUM_THREADS	8</a:t>
            </a:r>
          </a:p>
          <a:p>
            <a:pPr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void *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PrintHello</a:t>
            </a:r>
            <a:r>
              <a:rPr lang="en-US" sz="2000" b="1" dirty="0">
                <a:latin typeface="Courier New" charset="0"/>
                <a:cs typeface="Courier New" charset="0"/>
              </a:rPr>
              <a:t>(void *</a:t>
            </a:r>
            <a:r>
              <a:rPr lang="en-US" sz="2000" b="1" dirty="0" err="1">
                <a:latin typeface="Courier New" charset="0"/>
                <a:cs typeface="Courier New" charset="0"/>
              </a:rPr>
              <a:t>threadid</a:t>
            </a:r>
            <a:r>
              <a:rPr lang="en-US" sz="20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cs typeface="Courier New" charset="0"/>
              </a:rPr>
              <a:t> *</a:t>
            </a:r>
            <a:r>
              <a:rPr lang="en-US" sz="2000" b="1" dirty="0" err="1">
                <a:latin typeface="Courier New" charset="0"/>
                <a:cs typeface="Courier New" charset="0"/>
              </a:rPr>
              <a:t>id_ptr</a:t>
            </a:r>
            <a:r>
              <a:rPr lang="en-US" sz="2000" b="1" dirty="0">
                <a:latin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cs typeface="Courier New" charset="0"/>
              </a:rPr>
              <a:t>taskid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sleep(1);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id_ptr</a:t>
            </a:r>
            <a:r>
              <a:rPr lang="en-US" sz="2000" b="1" dirty="0">
                <a:latin typeface="Courier New" charset="0"/>
                <a:cs typeface="Courier New" charset="0"/>
              </a:rPr>
              <a:t> = (</a:t>
            </a:r>
            <a:r>
              <a:rPr lang="en-US" sz="2000" b="1" dirty="0" err="1">
                <a:latin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cs typeface="Courier New" charset="0"/>
              </a:rPr>
              <a:t> *) </a:t>
            </a:r>
            <a:r>
              <a:rPr lang="en-US" sz="2000" b="1" dirty="0" err="1">
                <a:latin typeface="Courier New" charset="0"/>
                <a:cs typeface="Courier New" charset="0"/>
              </a:rPr>
              <a:t>threadid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taskid</a:t>
            </a:r>
            <a:r>
              <a:rPr lang="en-US" sz="2000" b="1" dirty="0">
                <a:latin typeface="Courier New" charset="0"/>
                <a:cs typeface="Courier New" charset="0"/>
              </a:rPr>
              <a:t> = *</a:t>
            </a:r>
            <a:r>
              <a:rPr lang="en-US" sz="2000" b="1" dirty="0" err="1">
                <a:latin typeface="Courier New" charset="0"/>
                <a:cs typeface="Courier New" charset="0"/>
              </a:rPr>
              <a:t>id_ptr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latin typeface="Courier New" charset="0"/>
                <a:cs typeface="Courier New" charset="0"/>
              </a:rPr>
              <a:t>("Hello from thread %d\n", </a:t>
            </a:r>
            <a:r>
              <a:rPr lang="en-US" sz="2000" b="1" dirty="0" err="1">
                <a:latin typeface="Courier New" charset="0"/>
                <a:cs typeface="Courier New" charset="0"/>
              </a:rPr>
              <a:t>taskid</a:t>
            </a:r>
            <a:r>
              <a:rPr lang="en-US" sz="2000" b="1" dirty="0">
                <a:latin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free(</a:t>
            </a:r>
            <a:r>
              <a:rPr lang="en-US" sz="2000" b="1" dirty="0" err="1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threadid</a:t>
            </a:r>
            <a:r>
              <a:rPr lang="en-US" sz="2000" b="1" dirty="0" smtClean="0">
                <a:solidFill>
                  <a:srgbClr val="EF5B00"/>
                </a:solidFill>
                <a:latin typeface="Courier New" charset="0"/>
                <a:cs typeface="Courier New" charset="0"/>
              </a:rPr>
              <a:t>);</a:t>
            </a:r>
            <a:endParaRPr lang="en-US" sz="2000" b="1" dirty="0">
              <a:solidFill>
                <a:srgbClr val="EF5B00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541020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EF5B00"/>
                </a:solidFill>
                <a:latin typeface="Gill Sans MT"/>
                <a:cs typeface="Gill Sans MT"/>
              </a:rPr>
              <a:t>PrintHello</a:t>
            </a:r>
            <a:r>
              <a:rPr lang="en-US" sz="2000" dirty="0" smtClean="0">
                <a:solidFill>
                  <a:srgbClr val="EF5B00"/>
                </a:solidFill>
                <a:latin typeface="Gill Sans MT"/>
                <a:cs typeface="Gill Sans MT"/>
              </a:rPr>
              <a:t> thread owns</a:t>
            </a:r>
          </a:p>
          <a:p>
            <a:r>
              <a:rPr lang="en-US" sz="2000" dirty="0" smtClean="0">
                <a:solidFill>
                  <a:srgbClr val="EF5B00"/>
                </a:solidFill>
                <a:latin typeface="Gill Sans MT"/>
                <a:cs typeface="Gill Sans MT"/>
              </a:rPr>
              <a:t>the memory; so </a:t>
            </a:r>
            <a:r>
              <a:rPr lang="en-US" sz="2000" dirty="0" err="1" smtClean="0">
                <a:solidFill>
                  <a:srgbClr val="EF5B00"/>
                </a:solidFill>
                <a:latin typeface="Gill Sans MT"/>
                <a:cs typeface="Gill Sans MT"/>
              </a:rPr>
              <a:t>PrintHello</a:t>
            </a:r>
            <a:r>
              <a:rPr lang="en-US" sz="2000" dirty="0" smtClean="0">
                <a:solidFill>
                  <a:srgbClr val="EF5B00"/>
                </a:solidFill>
                <a:latin typeface="Gill Sans MT"/>
                <a:cs typeface="Gill Sans MT"/>
              </a:rPr>
              <a:t> is responsible for freeing memory</a:t>
            </a:r>
          </a:p>
        </p:txBody>
      </p:sp>
    </p:spTree>
    <p:extLst>
      <p:ext uri="{BB962C8B-B14F-4D97-AF65-F5344CB8AC3E}">
        <p14:creationId xmlns:p14="http://schemas.microsoft.com/office/powerpoint/2010/main" val="401825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10" y="1295400"/>
            <a:ext cx="89951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threads[NUM_THREADS];</a:t>
            </a:r>
          </a:p>
          <a:p>
            <a:pPr>
              <a:buFont typeface="Wingdings" charset="0"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make_thread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 {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rc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= 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latin typeface="Courier New" charset="0"/>
                <a:cs typeface="Courier New" charset="0"/>
              </a:rPr>
              <a:t>(&amp;threads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[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]</a:t>
            </a:r>
            <a:r>
              <a:rPr lang="en-US" sz="2000" b="1" dirty="0">
                <a:latin typeface="Courier New" charset="0"/>
                <a:cs typeface="Courier New" charset="0"/>
              </a:rPr>
              <a:t>, NULL, 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PrintHello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     (</a:t>
            </a:r>
            <a:r>
              <a:rPr lang="en-US" sz="2000" b="1" dirty="0">
                <a:latin typeface="Courier New" charset="0"/>
                <a:cs typeface="Courier New" charset="0"/>
              </a:rPr>
              <a:t>void *)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&amp;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   if 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latin typeface="Courier New" charset="0"/>
                <a:cs typeface="Courier New" charset="0"/>
              </a:rPr>
              <a:t>)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latin typeface="Courier New" charset="0"/>
                <a:cs typeface="Courier New" charset="0"/>
              </a:rPr>
              <a:t>("ERR; 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latin typeface="Courier New" charset="0"/>
                <a:cs typeface="Courier New" charset="0"/>
              </a:rPr>
              <a:t>() ret = %d\n", </a:t>
            </a:r>
            <a:r>
              <a:rPr lang="en-US" sz="2000" b="1" dirty="0" err="1"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latin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 exit</a:t>
            </a:r>
            <a:r>
              <a:rPr lang="en-US" sz="2000" b="1" dirty="0">
                <a:latin typeface="Courier New" charset="0"/>
                <a:cs typeface="Courier New" charset="0"/>
              </a:rPr>
              <a:t>(-1)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}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main() {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for(t=0;t&lt;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NUM_THREADS;t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++)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make_thread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(t);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}</a:t>
            </a:r>
          </a:p>
          <a:p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10" y="1295400"/>
            <a:ext cx="899519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pthread_t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threads[NUM_THREADS];</a:t>
            </a:r>
          </a:p>
          <a:p>
            <a:pPr>
              <a:buFont typeface="Wingdings" charset="0"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void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make_thread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 {</a:t>
            </a:r>
          </a:p>
          <a:p>
            <a:r>
              <a:rPr lang="en-US" sz="2000" b="1" dirty="0" smtClean="0">
                <a:latin typeface="Courier New" charset="0"/>
                <a:cs typeface="Courier New" charset="0"/>
              </a:rPr>
              <a:t>   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rc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cs typeface="Courier New" charset="0"/>
              </a:rPr>
              <a:t>= 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latin typeface="Courier New" charset="0"/>
                <a:cs typeface="Courier New" charset="0"/>
              </a:rPr>
              <a:t>(&amp;threads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[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]</a:t>
            </a:r>
            <a:r>
              <a:rPr lang="en-US" sz="2000" b="1" dirty="0">
                <a:latin typeface="Courier New" charset="0"/>
                <a:cs typeface="Courier New" charset="0"/>
              </a:rPr>
              <a:t>, NULL, </a:t>
            </a:r>
            <a:r>
              <a:rPr lang="en-US" sz="2000" b="1" dirty="0" err="1">
                <a:latin typeface="Courier New" charset="0"/>
                <a:cs typeface="Courier New" charset="0"/>
              </a:rPr>
              <a:t>PrintHello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     (</a:t>
            </a:r>
            <a:r>
              <a:rPr lang="en-US" sz="2000" b="1" dirty="0">
                <a:latin typeface="Courier New" charset="0"/>
                <a:cs typeface="Courier New" charset="0"/>
              </a:rPr>
              <a:t>void *)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&amp;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arg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)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    if </a:t>
            </a:r>
            <a:r>
              <a:rPr lang="en-US" sz="2000" b="1" dirty="0">
                <a:latin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latin typeface="Courier New" charset="0"/>
                <a:cs typeface="Courier New" charset="0"/>
              </a:rPr>
              <a:t>)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2000" b="1" dirty="0">
                <a:latin typeface="Courier New" charset="0"/>
                <a:cs typeface="Courier New" charset="0"/>
              </a:rPr>
              <a:t>("ERR; 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pthread_create</a:t>
            </a:r>
            <a:r>
              <a:rPr lang="en-US" sz="2000" b="1" dirty="0">
                <a:latin typeface="Courier New" charset="0"/>
                <a:cs typeface="Courier New" charset="0"/>
              </a:rPr>
              <a:t>() ret = %d\n", </a:t>
            </a:r>
            <a:r>
              <a:rPr lang="en-US" sz="2000" b="1" dirty="0" err="1">
                <a:latin typeface="Courier New" charset="0"/>
                <a:cs typeface="Courier New" charset="0"/>
              </a:rPr>
              <a:t>rc</a:t>
            </a:r>
            <a:r>
              <a:rPr lang="en-US" sz="2000" b="1" dirty="0">
                <a:latin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    exit</a:t>
            </a:r>
            <a:r>
              <a:rPr lang="en-US" sz="2000" b="1" dirty="0">
                <a:latin typeface="Courier New" charset="0"/>
                <a:cs typeface="Courier New" charset="0"/>
              </a:rPr>
              <a:t>(-1)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  }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 main() {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	for(t=0;t&lt;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NUM_THREADS;t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++)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make_thread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(t);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}</a:t>
            </a:r>
          </a:p>
          <a:p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pthread_exit</a:t>
            </a:r>
            <a:r>
              <a:rPr lang="en-US" sz="2000" b="1" dirty="0">
                <a:latin typeface="Courier New" charset="0"/>
                <a:cs typeface="Courier New" charset="0"/>
              </a:rPr>
              <a:t>(NULL);</a:t>
            </a:r>
          </a:p>
          <a:p>
            <a:pPr>
              <a:buFont typeface="Wingdings" charset="0"/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cs typeface="Courier New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1607" y="3810000"/>
            <a:ext cx="484746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Gill Sans MT"/>
                <a:cs typeface="Gill Sans MT"/>
              </a:rPr>
              <a:t>Violates “thread owns” rule:</a:t>
            </a:r>
          </a:p>
          <a:p>
            <a:r>
              <a:rPr lang="en-US" sz="25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arg</a:t>
            </a:r>
            <a:r>
              <a:rPr lang="en-US" sz="2500" dirty="0" smtClean="0">
                <a:solidFill>
                  <a:srgbClr val="FF0000"/>
                </a:solidFill>
                <a:latin typeface="Gill Sans MT"/>
                <a:cs typeface="Gill Sans MT"/>
              </a:rPr>
              <a:t> is destroyed here, while thread</a:t>
            </a:r>
          </a:p>
          <a:p>
            <a:r>
              <a:rPr lang="en-US" sz="2500" dirty="0" smtClean="0">
                <a:solidFill>
                  <a:srgbClr val="FF0000"/>
                </a:solidFill>
                <a:latin typeface="Gill Sans MT"/>
                <a:cs typeface="Gill Sans MT"/>
              </a:rPr>
              <a:t>is still running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01607" y="4267200"/>
            <a:ext cx="3810000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144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MP4 released</a:t>
            </a:r>
          </a:p>
          <a:p>
            <a:pPr lvl="1"/>
            <a:r>
              <a:rPr lang="en-US" dirty="0" smtClean="0"/>
              <a:t>Multithreaded merge sort</a:t>
            </a:r>
          </a:p>
          <a:p>
            <a:r>
              <a:rPr lang="en-US" dirty="0" smtClean="0"/>
              <a:t>Terminating threads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inishing up from last time</a:t>
            </a:r>
          </a:p>
          <a:p>
            <a:r>
              <a:rPr lang="en-US" dirty="0" smtClean="0"/>
              <a:t>Whose memory is it, anyway?</a:t>
            </a:r>
          </a:p>
          <a:p>
            <a:pPr lvl="1"/>
            <a:r>
              <a:rPr lang="en-US" dirty="0" smtClean="0"/>
              <a:t>Passing arguments</a:t>
            </a:r>
          </a:p>
          <a:p>
            <a:pPr lvl="1"/>
            <a:r>
              <a:rPr lang="en-US" dirty="0" smtClean="0"/>
              <a:t>Thread safety</a:t>
            </a:r>
          </a:p>
          <a:p>
            <a:r>
              <a:rPr lang="en-US" dirty="0" smtClean="0"/>
              <a:t>Systems view of threads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space vs.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rror </a:t>
            </a:r>
            <a:r>
              <a:rPr lang="en-US" dirty="0"/>
              <a:t>h</a:t>
            </a:r>
            <a:r>
              <a:rPr lang="en-US" dirty="0" smtClean="0"/>
              <a:t>andling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Recall </a:t>
            </a:r>
            <a:r>
              <a:rPr lang="en-US" b="1" dirty="0" err="1" smtClean="0">
                <a:latin typeface="Courier"/>
                <a:cs typeface="Courier"/>
              </a:rPr>
              <a:t>errno</a:t>
            </a:r>
            <a:r>
              <a:rPr lang="en-US" dirty="0" smtClean="0"/>
              <a:t>: global error code variable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Problem: which of the many threads “owns” </a:t>
            </a:r>
            <a:r>
              <a:rPr lang="en-US" b="1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Compared to normal TCP system calls, </a:t>
            </a:r>
            <a:r>
              <a:rPr lang="en-US" dirty="0" err="1" smtClean="0"/>
              <a:t>pthreads</a:t>
            </a:r>
            <a:r>
              <a:rPr lang="en-US" dirty="0" smtClean="0"/>
              <a:t> functions...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Similarity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Returns 0 on success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Differences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Returns error code on failure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Does not set </a:t>
            </a:r>
            <a:r>
              <a:rPr lang="en-US" b="1" dirty="0" err="1">
                <a:latin typeface="Courier New"/>
                <a:cs typeface="Courier New"/>
              </a:rPr>
              <a:t>errno</a:t>
            </a:r>
            <a:endParaRPr lang="en-US" b="1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What about </a:t>
            </a:r>
            <a:r>
              <a:rPr lang="en-US" b="1" dirty="0" err="1">
                <a:latin typeface="Courier New"/>
                <a:cs typeface="Courier New"/>
              </a:rPr>
              <a:t>errno</a:t>
            </a:r>
            <a:r>
              <a:rPr 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thread has its own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b="1" dirty="0">
                <a:latin typeface="Courier New"/>
                <a:cs typeface="Courier New"/>
              </a:rPr>
              <a:t>_REENTRANT </a:t>
            </a:r>
            <a:r>
              <a:rPr lang="en-US" dirty="0"/>
              <a:t>(</a:t>
            </a:r>
            <a:r>
              <a:rPr lang="en-US" b="1" dirty="0">
                <a:latin typeface="Courier New"/>
                <a:cs typeface="Courier New"/>
              </a:rPr>
              <a:t>-D_REENTRANT </a:t>
            </a:r>
            <a:r>
              <a:rPr lang="en-US" dirty="0"/>
              <a:t>switch to compiler) when using </a:t>
            </a:r>
            <a:r>
              <a:rPr lang="en-US" dirty="0" err="1"/>
              <a:t>pthreads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dirty="0" smtClean="0"/>
              <a:t>Problem: No </a:t>
            </a:r>
            <a:r>
              <a:rPr lang="en-US" dirty="0"/>
              <a:t>protection between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Solutions:</a:t>
            </a:r>
            <a:endParaRPr lang="en-US" dirty="0"/>
          </a:p>
          <a:p>
            <a:pPr lvl="2"/>
            <a:r>
              <a:rPr lang="en-US" dirty="0"/>
              <a:t>Disallow all global variables</a:t>
            </a:r>
          </a:p>
          <a:p>
            <a:pPr lvl="2"/>
            <a:r>
              <a:rPr lang="en-US" dirty="0"/>
              <a:t>Introduce new thread-specific global variables</a:t>
            </a:r>
          </a:p>
          <a:p>
            <a:r>
              <a:rPr lang="en-US" dirty="0" smtClean="0"/>
              <a:t>Are </a:t>
            </a:r>
            <a:r>
              <a:rPr lang="en-US" dirty="0"/>
              <a:t>my libraries thread-safe?</a:t>
            </a:r>
          </a:p>
          <a:p>
            <a:pPr lvl="1"/>
            <a:r>
              <a:rPr lang="en-US" dirty="0"/>
              <a:t>May use local variables</a:t>
            </a:r>
          </a:p>
          <a:p>
            <a:pPr lvl="1"/>
            <a:r>
              <a:rPr lang="en-US" dirty="0"/>
              <a:t>May not be designed to be interrupted</a:t>
            </a:r>
          </a:p>
          <a:p>
            <a:pPr lvl="2"/>
            <a:r>
              <a:rPr lang="en-US" dirty="0"/>
              <a:t>Create wrappers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Library Calls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4094163" cy="4114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string.h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</a:t>
            </a:r>
          </a:p>
          <a:p>
            <a:pPr>
              <a:buFont typeface="Wingdings" charset="0"/>
              <a:buNone/>
            </a:pPr>
            <a:endParaRPr lang="en-US" sz="14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*token;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*line = "LINE TO BE SEPARATED";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*search = " ";</a:t>
            </a:r>
          </a:p>
          <a:p>
            <a:pPr>
              <a:buFont typeface="Wingdings" charset="0"/>
              <a:buNone/>
            </a:pPr>
            <a:endParaRPr lang="en-US" sz="14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"LINE". */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(line, search); </a:t>
            </a:r>
          </a:p>
          <a:p>
            <a:pPr>
              <a:buFont typeface="Wingdings" charset="0"/>
              <a:buNone/>
            </a:pPr>
            <a:endParaRPr lang="en-US" sz="14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"TO". */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(NULL, search); 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4059237" cy="4114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string.h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</a:t>
            </a:r>
          </a:p>
          <a:p>
            <a:pPr>
              <a:buFont typeface="Wingdings" charset="0"/>
              <a:buNone/>
            </a:pPr>
            <a:endParaRPr lang="en-US" sz="14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*token;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*line = "LINE TO BE SEPARATED";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*search = " ";</a:t>
            </a:r>
          </a:p>
          <a:p>
            <a:pPr>
              <a:buFont typeface="Wingdings" charset="0"/>
              <a:buNone/>
            </a:pPr>
            <a:endParaRPr lang="en-US" sz="14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"LINE". */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strtok_r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(line, search); </a:t>
            </a:r>
          </a:p>
          <a:p>
            <a:pPr>
              <a:buFont typeface="Wingdings" charset="0"/>
              <a:buNone/>
            </a:pPr>
            <a:endParaRPr lang="en-US" sz="14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"TO". */ </a:t>
            </a:r>
          </a:p>
          <a:p>
            <a:pPr>
              <a:buFont typeface="Wingdings" charset="0"/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strtok_r</a:t>
            </a:r>
            <a:r>
              <a:rPr lang="en-US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(NULL, search);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572000"/>
            <a:ext cx="76962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852" y="5715000"/>
            <a:ext cx="76962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Thread-safe </a:t>
            </a:r>
            <a:r>
              <a:rPr lang="en-US" dirty="0"/>
              <a:t>Library Calls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981200"/>
            <a:ext cx="4419600" cy="411480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string.h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</a:t>
            </a:r>
          </a:p>
          <a:p>
            <a:pPr>
              <a:buFont typeface="Wingdings" charset="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*token;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*line = "LINE TO BE SEPARATED";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*search = " ";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*state;</a:t>
            </a:r>
          </a:p>
          <a:p>
            <a:pPr>
              <a:buFont typeface="Wingdings" charset="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"LINE". */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strtok_r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(line, search, &amp;state); </a:t>
            </a:r>
          </a:p>
          <a:p>
            <a:pPr>
              <a:buFont typeface="Wingdings" charset="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"TO". */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strtok_r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(NULL, search, &amp;state); </a:t>
            </a:r>
          </a:p>
        </p:txBody>
      </p:sp>
      <p:sp>
        <p:nvSpPr>
          <p:cNvPr id="31748" name="Content Placeholder 3"/>
          <p:cNvSpPr>
            <a:spLocks noGrp="1"/>
          </p:cNvSpPr>
          <p:nvPr>
            <p:ph sz="half" idx="4294967295"/>
          </p:nvPr>
        </p:nvSpPr>
        <p:spPr>
          <a:xfrm>
            <a:off x="4648200" y="1981200"/>
            <a:ext cx="4364038" cy="411480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string.h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</a:t>
            </a:r>
          </a:p>
          <a:p>
            <a:pPr>
              <a:buFont typeface="Wingdings" charset="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*token;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*line = "LINE TO BE SEPARATED";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*search = " ";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char *state;</a:t>
            </a:r>
          </a:p>
          <a:p>
            <a:pPr>
              <a:buFont typeface="Wingdings" charset="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"LINE". */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strtok_r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(line, search, &amp;state); </a:t>
            </a:r>
          </a:p>
          <a:p>
            <a:pPr>
              <a:buFont typeface="Wingdings" charset="0"/>
              <a:buNone/>
            </a:pPr>
            <a:endParaRPr lang="en-US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/* Token will point to "TO". */ </a:t>
            </a:r>
          </a:p>
          <a:p>
            <a:pPr>
              <a:buFont typeface="Wingdings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token =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strtok_r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(NULL, search, &amp;state);</a:t>
            </a:r>
          </a:p>
        </p:txBody>
      </p:sp>
    </p:spTree>
    <p:extLst>
      <p:ext uri="{BB962C8B-B14F-4D97-AF65-F5344CB8AC3E}">
        <p14:creationId xmlns:p14="http://schemas.microsoft.com/office/powerpoint/2010/main" val="82186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&amp; library functions that are not required to be thread-safe</a:t>
            </a:r>
          </a:p>
        </p:txBody>
      </p:sp>
      <p:graphicFrame>
        <p:nvGraphicFramePr>
          <p:cNvPr id="4" name="Group 242"/>
          <p:cNvGraphicFramePr>
            <a:graphicFrameLocks/>
          </p:cNvGraphicFramePr>
          <p:nvPr/>
        </p:nvGraphicFramePr>
        <p:xfrm>
          <a:off x="304800" y="1905000"/>
          <a:ext cx="8610599" cy="4267200"/>
        </p:xfrm>
        <a:graphic>
          <a:graphicData uri="http://schemas.openxmlformats.org/drawingml/2006/table">
            <a:tbl>
              <a:tblPr/>
              <a:tblGrid>
                <a:gridCol w="1295399"/>
                <a:gridCol w="1600200"/>
                <a:gridCol w="1676400"/>
                <a:gridCol w="1447800"/>
                <a:gridCol w="1600200"/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asctime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getenv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getpwent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lgamma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readdir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basename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dlerror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getgrent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getpwnam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lgammaf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setenv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catgets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drand48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getgrgid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getpwuid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lgammal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setgrent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crypt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ecvt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getgrnam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getservbyname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localeconv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setkey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encrypt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gethostbyaddr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getservbyport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localtime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setpwent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dbm_clearerr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endgrent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gethostbyname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getservent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lrand48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setutxent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dbm_close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endpwent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gethostent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getutxent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mrand48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strerror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dbm_delete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endutxent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getlogin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getutxid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nftw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strtok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dbm_error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fcvt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getnetbyaddr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getutxline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nl_langinfo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ttyname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dbm_fetch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ftw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getnetbyname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gmtime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ptsname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unsetenv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dbm_firstkey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gcvt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getnetent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hcreate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putc_unlocked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wcstombs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dbm_nextkey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getc_unlocked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getopt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hdestroy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putchar_unlocked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wctomb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dbm_open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getchar_unlocked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getprotobynumber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inet_ntoa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pututxline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dbm_store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getdate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getprotoent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l64a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take-away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Easiest way to coordinate between threads:</a:t>
            </a:r>
          </a:p>
          <a:p>
            <a:pPr lvl="1"/>
            <a:r>
              <a:rPr lang="en-US" dirty="0" smtClean="0"/>
              <a:t>Be clear which thread “owns” a piece of memory at any time</a:t>
            </a:r>
          </a:p>
          <a:p>
            <a:pPr lvl="1"/>
            <a:r>
              <a:rPr lang="en-US" dirty="0" smtClean="0"/>
              <a:t>Others must not write to it, or destroy it via free() or via returning from a function</a:t>
            </a:r>
          </a:p>
          <a:p>
            <a:pPr lvl="1"/>
            <a:r>
              <a:rPr lang="en-US" dirty="0" smtClean="0"/>
              <a:t>Not everything falls into this category</a:t>
            </a:r>
          </a:p>
          <a:p>
            <a:r>
              <a:rPr lang="en-US" dirty="0" smtClean="0"/>
              <a:t>Make sure your library calls are thread-safe</a:t>
            </a:r>
          </a:p>
          <a:p>
            <a:r>
              <a:rPr lang="en-US" dirty="0" smtClean="0"/>
              <a:t>All the above only works if </a:t>
            </a:r>
            <a:r>
              <a:rPr lang="en-US" dirty="0" smtClean="0">
                <a:solidFill>
                  <a:srgbClr val="EF5B00"/>
                </a:solidFill>
              </a:rPr>
              <a:t>one</a:t>
            </a:r>
            <a:r>
              <a:rPr lang="en-US" dirty="0" smtClean="0"/>
              <a:t> thread needs the memory</a:t>
            </a:r>
          </a:p>
          <a:p>
            <a:pPr lvl="1"/>
            <a:r>
              <a:rPr lang="en-US" dirty="0" smtClean="0"/>
              <a:t>...so we can have an “owner”</a:t>
            </a:r>
          </a:p>
          <a:p>
            <a:pPr lvl="1"/>
            <a:r>
              <a:rPr lang="en-US" dirty="0" smtClean="0"/>
              <a:t>General-purpose coordination between threads: next week</a:t>
            </a:r>
          </a:p>
        </p:txBody>
      </p:sp>
    </p:spTree>
    <p:extLst>
      <p:ext uri="{BB962C8B-B14F-4D97-AF65-F5344CB8AC3E}">
        <p14:creationId xmlns:p14="http://schemas.microsoft.com/office/powerpoint/2010/main" val="372287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Operating System’s</a:t>
            </a:r>
            <a:br>
              <a:rPr lang="en-US" dirty="0" smtClean="0"/>
            </a:br>
            <a:r>
              <a:rPr lang="en-US" dirty="0" smtClean="0"/>
              <a:t>view of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7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Packages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 thread packages </a:t>
            </a:r>
          </a:p>
          <a:p>
            <a:pPr lvl="1"/>
            <a:r>
              <a:rPr lang="en-US" dirty="0"/>
              <a:t>Implemented and supported at kernel level</a:t>
            </a:r>
          </a:p>
          <a:p>
            <a:r>
              <a:rPr lang="en-US" dirty="0"/>
              <a:t>User-level thread packages</a:t>
            </a:r>
          </a:p>
          <a:p>
            <a:pPr lvl="1"/>
            <a:r>
              <a:rPr lang="en-US" dirty="0"/>
              <a:t>Implemented at user level</a:t>
            </a:r>
          </a:p>
          <a:p>
            <a:pPr lvl="1"/>
            <a:r>
              <a:rPr lang="en-US" dirty="0"/>
              <a:t>Kernel perspective: everything is a single-threaded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50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User Space (Old Linux) </a:t>
            </a:r>
          </a:p>
        </p:txBody>
      </p:sp>
      <p:pic>
        <p:nvPicPr>
          <p:cNvPr id="11269" name="Picture 4" descr="2-1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153025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2800" y="3581400"/>
            <a:ext cx="10668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2667000" y="4343400"/>
            <a:ext cx="1447800" cy="5334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0" y="5181600"/>
            <a:ext cx="2057400" cy="10779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/>
              <a:t>Collection of procedures that manages the threads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14800" y="3657600"/>
            <a:ext cx="228600" cy="152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6200000" flipV="1">
            <a:off x="3541713" y="4535487"/>
            <a:ext cx="1525588" cy="746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00800" y="5181600"/>
            <a:ext cx="2514600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1600"/>
              <a:t>Keep track of threads in process (analogous to kernel process table)</a:t>
            </a:r>
          </a:p>
        </p:txBody>
      </p:sp>
    </p:spTree>
    <p:extLst>
      <p:ext uri="{BB962C8B-B14F-4D97-AF65-F5344CB8AC3E}">
        <p14:creationId xmlns:p14="http://schemas.microsoft.com/office/powerpoint/2010/main" val="3855259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 Context Switching: keeps the OS out of it!</a:t>
            </a:r>
          </a:p>
          <a:p>
            <a:pPr lvl="2"/>
            <a:r>
              <a:rPr lang="en-US" dirty="0"/>
              <a:t>User level thread libraries do not require system calls</a:t>
            </a:r>
          </a:p>
          <a:p>
            <a:pPr lvl="3"/>
            <a:r>
              <a:rPr lang="en-US" dirty="0"/>
              <a:t>No call to OS and no interrupts to kernel</a:t>
            </a:r>
          </a:p>
          <a:p>
            <a:pPr lvl="2"/>
            <a:r>
              <a:rPr lang="en-US" dirty="0" err="1"/>
              <a:t>thread_yield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Save the thread information in the thread table</a:t>
            </a:r>
          </a:p>
          <a:p>
            <a:pPr lvl="3"/>
            <a:r>
              <a:rPr lang="en-US" dirty="0"/>
              <a:t>Call the thread scheduler to pick another thread to run</a:t>
            </a:r>
          </a:p>
          <a:p>
            <a:pPr lvl="2"/>
            <a:r>
              <a:rPr lang="en-US" dirty="0"/>
              <a:t>Saving local thread state scheduling are local procedures</a:t>
            </a:r>
          </a:p>
          <a:p>
            <a:pPr lvl="3"/>
            <a:r>
              <a:rPr lang="en-US" dirty="0"/>
              <a:t>No trap to kernel, low context switch overhead, no memory switch</a:t>
            </a:r>
          </a:p>
          <a:p>
            <a:pPr lvl="1"/>
            <a:r>
              <a:rPr lang="en-US" dirty="0"/>
              <a:t>Customized Scheduling (at user level)</a:t>
            </a:r>
          </a:p>
          <a:p>
            <a:endParaRPr lang="en-US" dirty="0"/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B7D4963-74B9-2040-8113-33A5BD65D4E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9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What happens if one thread makes a blocking I/O call?</a:t>
            </a:r>
          </a:p>
          <a:p>
            <a:pPr lvl="2"/>
            <a:r>
              <a:rPr lang="en-US" dirty="0"/>
              <a:t>Change the system to be non-blocking</a:t>
            </a:r>
          </a:p>
          <a:p>
            <a:pPr lvl="2"/>
            <a:r>
              <a:rPr lang="en-US" dirty="0"/>
              <a:t>Always check to see if a system call will block</a:t>
            </a:r>
          </a:p>
          <a:p>
            <a:pPr lvl="1"/>
            <a:r>
              <a:rPr lang="en-US" dirty="0"/>
              <a:t>What happens if one thread never yields?</a:t>
            </a:r>
          </a:p>
          <a:p>
            <a:pPr lvl="2"/>
            <a:r>
              <a:rPr lang="en-US" dirty="0"/>
              <a:t>Introduce clocked interrupts</a:t>
            </a:r>
          </a:p>
          <a:p>
            <a:pPr lvl="1"/>
            <a:r>
              <a:rPr lang="en-US" dirty="0"/>
              <a:t>Multi-threaded programs frequently make system calls </a:t>
            </a:r>
          </a:p>
          <a:p>
            <a:pPr lvl="2"/>
            <a:r>
              <a:rPr lang="en-US" dirty="0"/>
              <a:t>Causes a trap into the kernel anyway!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186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</a:t>
            </a:r>
            <a:r>
              <a:rPr lang="en-US" dirty="0"/>
              <a:t>Threads</a:t>
            </a:r>
          </a:p>
        </p:txBody>
      </p:sp>
      <p:pic>
        <p:nvPicPr>
          <p:cNvPr id="14341" name="Picture 6" descr="D:\b\b4\IBM\02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064305"/>
            <a:ext cx="691515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1752600" y="5498068"/>
            <a:ext cx="1902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/>
                <a:cs typeface="Gill Sans MT"/>
              </a:rPr>
              <a:t>User-level Threads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313363" y="5486955"/>
            <a:ext cx="2083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Gill Sans MT"/>
                <a:cs typeface="Gill Sans MT"/>
              </a:rPr>
              <a:t>Kernel-level Threads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39000" y="4191555"/>
            <a:ext cx="228600" cy="381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90800" y="3658155"/>
            <a:ext cx="228600" cy="152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Kernel-level Threads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Kernel schedules threads in addition to processes</a:t>
            </a:r>
          </a:p>
          <a:p>
            <a:pPr lvl="1"/>
            <a:r>
              <a:rPr lang="en-US" dirty="0"/>
              <a:t>Multiple threads of a process can run simultaneously </a:t>
            </a:r>
          </a:p>
          <a:p>
            <a:pPr lvl="2"/>
            <a:r>
              <a:rPr lang="en-US" dirty="0"/>
              <a:t>Now what happens if one thread blocks on I/O? </a:t>
            </a:r>
          </a:p>
          <a:p>
            <a:pPr lvl="2"/>
            <a:r>
              <a:rPr lang="en-US" dirty="0"/>
              <a:t>Kernel-level threads can make blocking I/O calls without blocking other threads of same process</a:t>
            </a:r>
          </a:p>
          <a:p>
            <a:pPr lvl="1"/>
            <a:r>
              <a:rPr lang="en-US" dirty="0"/>
              <a:t>Good for multicore </a:t>
            </a:r>
            <a:r>
              <a:rPr lang="en-US" dirty="0" smtClean="0"/>
              <a:t>architectures</a:t>
            </a:r>
          </a:p>
          <a:p>
            <a:pPr lvl="1"/>
            <a:r>
              <a:rPr lang="en-US" dirty="0" smtClean="0"/>
              <a:t>Q: Why is this more efficient than process context switching?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74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Kernel-level Threads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Overhead in the kernel… extra data structures, scheduling, etc. </a:t>
            </a:r>
          </a:p>
          <a:p>
            <a:pPr lvl="1"/>
            <a:r>
              <a:rPr lang="en-US" dirty="0"/>
              <a:t>Thread creation is expensive</a:t>
            </a:r>
          </a:p>
          <a:p>
            <a:pPr lvl="2"/>
            <a:r>
              <a:rPr lang="en-US" dirty="0"/>
              <a:t>Have a pool of waiting threads</a:t>
            </a:r>
          </a:p>
          <a:p>
            <a:pPr lvl="1"/>
            <a:r>
              <a:rPr lang="en-US" dirty="0"/>
              <a:t>What happens when a multi-threaded process calls fork()?</a:t>
            </a:r>
          </a:p>
          <a:p>
            <a:pPr lvl="1"/>
            <a:r>
              <a:rPr lang="en-US" dirty="0"/>
              <a:t>Which thread should receive a signal?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Kernel thread packages </a:t>
            </a:r>
          </a:p>
          <a:p>
            <a:pPr lvl="1"/>
            <a:r>
              <a:rPr lang="en-US" dirty="0"/>
              <a:t>Each thread can make blocking I/O calls</a:t>
            </a:r>
          </a:p>
          <a:p>
            <a:pPr lvl="1"/>
            <a:r>
              <a:rPr lang="en-US" dirty="0"/>
              <a:t>Can run concurrently on multiple processors</a:t>
            </a:r>
          </a:p>
          <a:p>
            <a:r>
              <a:rPr lang="en-US" dirty="0"/>
              <a:t>Threads </a:t>
            </a:r>
            <a:r>
              <a:rPr lang="en-US"/>
              <a:t>in </a:t>
            </a:r>
            <a:r>
              <a:rPr lang="en-US" smtClean="0"/>
              <a:t>user</a:t>
            </a:r>
            <a:r>
              <a:rPr lang="en-US" dirty="0"/>
              <a:t>-level </a:t>
            </a:r>
          </a:p>
          <a:p>
            <a:pPr lvl="1"/>
            <a:r>
              <a:rPr lang="en-US" dirty="0"/>
              <a:t>Fast context switch</a:t>
            </a:r>
          </a:p>
          <a:p>
            <a:pPr lvl="1"/>
            <a:r>
              <a:rPr lang="en-US" dirty="0"/>
              <a:t>Customized scheduling</a:t>
            </a:r>
          </a:p>
          <a:p>
            <a:pPr lvl="1"/>
            <a:r>
              <a:rPr lang="en-US" dirty="0"/>
              <a:t>No need for kernel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9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 </a:t>
            </a:r>
            <a:r>
              <a:rPr lang="en-US" dirty="0" smtClean="0"/>
              <a:t>for the future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gets to go next when a thread blocks/yields?</a:t>
            </a:r>
          </a:p>
          <a:p>
            <a:pPr lvl="1"/>
            <a:r>
              <a:rPr lang="en-US" dirty="0"/>
              <a:t>Scheduling!</a:t>
            </a:r>
          </a:p>
          <a:p>
            <a:r>
              <a:rPr lang="en-US" dirty="0"/>
              <a:t>What happens when multiple threads are sharing the same resource?</a:t>
            </a:r>
          </a:p>
          <a:p>
            <a:pPr lvl="1"/>
            <a:r>
              <a:rPr lang="en-US" dirty="0"/>
              <a:t>Synchronization!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Terminating Threads: </a:t>
            </a:r>
            <a:r>
              <a:rPr lang="en-US" dirty="0" err="1"/>
              <a:t>pthread_exit</a:t>
            </a:r>
            <a:r>
              <a:rPr lang="en-US" dirty="0"/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pthread_exit</a:t>
            </a:r>
            <a:r>
              <a:rPr lang="en-US" b="1" dirty="0">
                <a:latin typeface="Courier New"/>
                <a:cs typeface="Courier New"/>
              </a:rPr>
              <a:t>(void * </a:t>
            </a:r>
            <a:r>
              <a:rPr lang="en-US" b="1" dirty="0" err="1">
                <a:latin typeface="Courier New"/>
                <a:cs typeface="Courier New"/>
              </a:rPr>
              <a:t>retval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/>
              <a:t>Terminate the calling thread </a:t>
            </a:r>
          </a:p>
          <a:p>
            <a:pPr>
              <a:lnSpc>
                <a:spcPct val="90000"/>
              </a:lnSpc>
            </a:pPr>
            <a:r>
              <a:rPr lang="en-US" dirty="0"/>
              <a:t>Makes the </a:t>
            </a:r>
            <a:r>
              <a:rPr lang="en-US" dirty="0" smtClean="0"/>
              <a:t>value </a:t>
            </a:r>
            <a:r>
              <a:rPr lang="en-US" b="1" dirty="0" err="1">
                <a:solidFill>
                  <a:srgbClr val="EF5B00"/>
                </a:solidFill>
                <a:latin typeface="Courier New"/>
                <a:cs typeface="Courier New"/>
              </a:rPr>
              <a:t>retval</a:t>
            </a:r>
            <a:r>
              <a:rPr lang="en-US" dirty="0">
                <a:solidFill>
                  <a:srgbClr val="EF5B00"/>
                </a:solidFill>
              </a:rPr>
              <a:t> </a:t>
            </a:r>
            <a:r>
              <a:rPr lang="en-US" dirty="0"/>
              <a:t>available to any successful join with the terminating thread</a:t>
            </a:r>
          </a:p>
          <a:p>
            <a:r>
              <a:rPr lang="en-US" dirty="0"/>
              <a:t>Returns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pthread_exit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cannot return to its caller</a:t>
            </a:r>
          </a:p>
          <a:p>
            <a:r>
              <a:rPr lang="en-US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retval</a:t>
            </a:r>
            <a:r>
              <a:rPr lang="en-US" dirty="0" smtClean="0"/>
              <a:t>: Pointer </a:t>
            </a:r>
            <a:r>
              <a:rPr lang="en-US" dirty="0"/>
              <a:t>to data returned to joining thread</a:t>
            </a:r>
          </a:p>
          <a:p>
            <a:r>
              <a:rPr lang="en-US" dirty="0" smtClean="0"/>
              <a:t>Note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urier New"/>
                <a:cs typeface="Courier New"/>
              </a:rPr>
              <a:t>main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xits </a:t>
            </a:r>
            <a:r>
              <a:rPr lang="en-US" dirty="0"/>
              <a:t>before its </a:t>
            </a:r>
            <a:r>
              <a:rPr lang="en-US" dirty="0" smtClean="0"/>
              <a:t>threads</a:t>
            </a:r>
            <a:r>
              <a:rPr lang="en-US" dirty="0"/>
              <a:t> </a:t>
            </a:r>
            <a:r>
              <a:rPr lang="en-US" dirty="0" smtClean="0"/>
              <a:t>via </a:t>
            </a:r>
            <a:r>
              <a:rPr lang="en-US" b="1" dirty="0" err="1" smtClean="0">
                <a:latin typeface="Courier New"/>
                <a:cs typeface="Courier New"/>
              </a:rPr>
              <a:t>pthread_exit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, the other threads </a:t>
            </a:r>
            <a:r>
              <a:rPr lang="en-US" dirty="0" smtClean="0"/>
              <a:t>continue. </a:t>
            </a:r>
            <a:r>
              <a:rPr lang="en-US" dirty="0"/>
              <a:t>Otherwise, they will be terminated when </a:t>
            </a:r>
            <a:r>
              <a:rPr lang="en-US" b="1" dirty="0">
                <a:latin typeface="Courier New"/>
                <a:cs typeface="Courier New"/>
              </a:rPr>
              <a:t>main()</a:t>
            </a:r>
            <a:r>
              <a:rPr lang="en-US" dirty="0"/>
              <a:t> </a:t>
            </a:r>
            <a:r>
              <a:rPr lang="en-US" dirty="0" smtClean="0"/>
              <a:t>ends.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41" y="1676400"/>
            <a:ext cx="695677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sz="2000" b="1" dirty="0">
                <a:latin typeface="Courier New"/>
                <a:ea typeface="Gulim" charset="0"/>
                <a:cs typeface="Courier New"/>
              </a:rPr>
              <a:t>#include &lt;</a:t>
            </a:r>
            <a:r>
              <a:rPr lang="en-US" altLang="ko-KR" sz="2000" b="1" dirty="0" err="1">
                <a:latin typeface="Courier New"/>
                <a:ea typeface="Gulim" charset="0"/>
                <a:cs typeface="Courier New"/>
              </a:rPr>
              <a:t>pthread.h</a:t>
            </a:r>
            <a:r>
              <a:rPr lang="en-US" altLang="ko-KR" sz="2000" b="1" dirty="0">
                <a:latin typeface="Courier New"/>
                <a:ea typeface="Gulim" charset="0"/>
                <a:cs typeface="Courier New"/>
              </a:rPr>
              <a:t>&gt;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sz="2000" b="1" dirty="0">
                <a:latin typeface="Courier New"/>
                <a:ea typeface="Gulim" charset="0"/>
                <a:cs typeface="Courier New"/>
              </a:rPr>
              <a:t>#define NUM_THREADS 5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void *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PrintHello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(void *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threadid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) {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 	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printf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("\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n%d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: Hello World!\n", 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threadid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); 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	</a:t>
            </a:r>
            <a:r>
              <a:rPr lang="en-US" sz="2000" b="1" dirty="0" err="1">
                <a:latin typeface="Courier New"/>
                <a:ea typeface="Gulim" charset="0"/>
                <a:cs typeface="Courier New"/>
              </a:rPr>
              <a:t>pthread_exit</a:t>
            </a:r>
            <a:r>
              <a:rPr lang="en-US" sz="2000" b="1" dirty="0">
                <a:latin typeface="Courier New"/>
                <a:ea typeface="Gulim" charset="0"/>
                <a:cs typeface="Courier New"/>
              </a:rPr>
              <a:t>(NULL); 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/>
                <a:ea typeface="Gulim" charset="0"/>
                <a:cs typeface="Courier New"/>
              </a:rPr>
              <a:t>} </a:t>
            </a:r>
          </a:p>
          <a:p>
            <a:pPr>
              <a:buFont typeface="Wingdings" charset="0"/>
              <a:buNone/>
            </a:pPr>
            <a:endParaRPr lang="en-US" sz="2000" b="1" dirty="0">
              <a:latin typeface="Courier New"/>
              <a:ea typeface="Gulim" charset="0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sz="2000" b="1" dirty="0">
              <a:latin typeface="Courier New"/>
              <a:ea typeface="Gulim" charset="0"/>
              <a:cs typeface="Courier New"/>
            </a:endParaRPr>
          </a:p>
          <a:p>
            <a:endParaRPr lang="en-US" sz="2000" b="1" dirty="0" smtClean="0">
              <a:latin typeface="Courier New"/>
              <a:cs typeface="Courier New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</a:t>
            </a: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41" y="1676400"/>
            <a:ext cx="8865227" cy="5161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main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char *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argv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[])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threads[NUM_THREADS];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t;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for(t=0;t &lt;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NUM_THREADS;t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++)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("Creating thread %d\n", 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=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(&amp;threads[t], NULL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                        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PrintHello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(void *)t);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if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("ERROR;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() return code is %d\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n”,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              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exit(-1);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}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} </a:t>
            </a:r>
          </a:p>
          <a:p>
            <a:endParaRPr lang="en-US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example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15000" y="1676400"/>
            <a:ext cx="3429000" cy="830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latin typeface="Gill Sans"/>
                <a:cs typeface="Gill Sans"/>
              </a:rPr>
              <a:t>Will all threads get a chance to execute?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5111939"/>
            <a:ext cx="4419600" cy="37446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pthread_exit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(NULL);</a:t>
            </a:r>
          </a:p>
        </p:txBody>
      </p:sp>
      <p:cxnSp>
        <p:nvCxnSpPr>
          <p:cNvPr id="10" name="Straight Arrow Connector 9"/>
          <p:cNvCxnSpPr>
            <a:cxnSpLocks noChangeShapeType="1"/>
            <a:stCxn id="8" idx="1"/>
          </p:cNvCxnSpPr>
          <p:nvPr/>
        </p:nvCxnSpPr>
        <p:spPr bwMode="auto">
          <a:xfrm flipH="1" flipV="1">
            <a:off x="990600" y="5264339"/>
            <a:ext cx="2514600" cy="3483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1433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441" y="1676400"/>
            <a:ext cx="8865227" cy="5410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main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char *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argv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[])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threads[NUM_THREADS];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int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t;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for(t=0;t &lt;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NUM_THREADS;t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++)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("Creating thread %d\n", 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=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(&amp;threads[t], NULL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                        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PrintHello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(void *)t);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if (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 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printf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("ERROR; </a:t>
            </a:r>
            <a:r>
              <a:rPr lang="en-US" altLang="ko-KR" b="1" dirty="0" err="1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pthread_create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() return code is %d\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n”,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                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rc</a:t>
            </a: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   exit(-1);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	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	</a:t>
            </a:r>
            <a:r>
              <a:rPr lang="en-US" altLang="ko-KR" b="1" dirty="0" err="1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pthread_exit</a:t>
            </a:r>
            <a:r>
              <a:rPr lang="en-US" altLang="ko-KR" b="1" dirty="0" smtClean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(NULL);</a:t>
            </a: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Courier New" charset="0"/>
                <a:ea typeface="Gulim" charset="0"/>
                <a:cs typeface="Courier New" charset="0"/>
              </a:rPr>
              <a:t>} </a:t>
            </a:r>
          </a:p>
          <a:p>
            <a:endParaRPr lang="en-US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ko-KR" b="1" dirty="0">
              <a:solidFill>
                <a:srgbClr val="0000FF"/>
              </a:solidFill>
              <a:latin typeface="Courier New" charset="0"/>
              <a:ea typeface="Gulim" charset="0"/>
              <a:cs typeface="Courier New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example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86400" y="1657350"/>
            <a:ext cx="3429000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dirty="0">
                <a:latin typeface="Gill Sans"/>
                <a:cs typeface="Gill Sans"/>
              </a:rPr>
              <a:t>Will all threads get a chance to execute before the parent exits?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55932" y="5195342"/>
            <a:ext cx="5588068" cy="12054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for(t=0;t &lt; 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NUM_THREADS;t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++) { 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pthread_join</a:t>
            </a:r>
            <a:r>
              <a:rPr lang="en-US" altLang="ko-KR" sz="20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(thread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[t], NULL);</a:t>
            </a:r>
            <a:b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altLang="ko-KR" sz="20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(“</a:t>
            </a:r>
            <a:r>
              <a:rPr lang="en-US" altLang="ko-KR" sz="20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Joined 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thread %d\</a:t>
            </a:r>
            <a:r>
              <a:rPr lang="en-US" altLang="ko-KR" sz="20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n”,t</a:t>
            </a: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971800" y="5181600"/>
            <a:ext cx="990601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2252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 Lifetime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thread exists </a:t>
            </a:r>
            <a:r>
              <a:rPr lang="en-US" dirty="0" smtClean="0"/>
              <a:t>until...</a:t>
            </a:r>
            <a:endParaRPr lang="en-US" dirty="0"/>
          </a:p>
          <a:p>
            <a:pPr lvl="1"/>
            <a:r>
              <a:rPr lang="en-US" dirty="0"/>
              <a:t>It returns from the function or calls </a:t>
            </a:r>
            <a:r>
              <a:rPr lang="en-US" dirty="0" err="1"/>
              <a:t>pthread_exit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whole process terminates</a:t>
            </a:r>
          </a:p>
          <a:p>
            <a:pPr lvl="1"/>
            <a:r>
              <a:rPr lang="en-US" dirty="0"/>
              <a:t>The machine catches 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74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your process terminates when…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Any thread calls </a:t>
            </a:r>
            <a:r>
              <a:rPr lang="en-US" dirty="0" smtClean="0"/>
              <a:t>exit</a:t>
            </a:r>
            <a:r>
              <a:rPr lang="en-US" dirty="0"/>
              <a:t>();</a:t>
            </a:r>
          </a:p>
          <a:p>
            <a:r>
              <a:rPr lang="en-US" dirty="0"/>
              <a:t>The main thread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main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442913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pthread_create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442913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Segmentation </a:t>
            </a:r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*</a:t>
            </a:r>
            <a:r>
              <a:rPr lang="en-US" dirty="0"/>
              <a:t>(char*)0 = 0;</a:t>
            </a:r>
          </a:p>
          <a:p>
            <a:r>
              <a:rPr lang="en-US" dirty="0"/>
              <a:t>There are no more threads left to </a:t>
            </a: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2368</TotalTime>
  <Words>2369</Words>
  <Application>Microsoft Macintosh PowerPoint</Application>
  <PresentationFormat>On-screen Show (4:3)</PresentationFormat>
  <Paragraphs>510</Paragraphs>
  <Slides>35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Orange lecture</vt:lpstr>
      <vt:lpstr>Threads: use &amp; systems view</vt:lpstr>
      <vt:lpstr>Today</vt:lpstr>
      <vt:lpstr>Terminating threads</vt:lpstr>
      <vt:lpstr>Terminating Threads: pthread_exit()</vt:lpstr>
      <vt:lpstr>Termination example</vt:lpstr>
      <vt:lpstr>Termination example</vt:lpstr>
      <vt:lpstr>Termination example</vt:lpstr>
      <vt:lpstr>Thread Lifetime</vt:lpstr>
      <vt:lpstr>So, your process terminates when…</vt:lpstr>
      <vt:lpstr>Whose memory is it, anyway?</vt:lpstr>
      <vt:lpstr>Example: argument passing</vt:lpstr>
      <vt:lpstr>Example: argument passing</vt:lpstr>
      <vt:lpstr>Example: argument passing</vt:lpstr>
      <vt:lpstr>Candidate “contracts” for thread args</vt:lpstr>
      <vt:lpstr>Candidate “contracts” for thread args</vt:lpstr>
      <vt:lpstr>Better argument passing</vt:lpstr>
      <vt:lpstr>Better argument passing</vt:lpstr>
      <vt:lpstr>How about this?</vt:lpstr>
      <vt:lpstr>How about this?</vt:lpstr>
      <vt:lpstr>Example: pthread error handling</vt:lpstr>
      <vt:lpstr>Pitfalls</vt:lpstr>
      <vt:lpstr>Unsafe Library Calls</vt:lpstr>
      <vt:lpstr>Thread-safe Library Calls</vt:lpstr>
      <vt:lpstr>System &amp; library functions that are not required to be thread-safe</vt:lpstr>
      <vt:lpstr>Key take-away points</vt:lpstr>
      <vt:lpstr>The Operating System’s view of threads</vt:lpstr>
      <vt:lpstr>Thread Packages</vt:lpstr>
      <vt:lpstr>Threads in User Space (Old Linux) </vt:lpstr>
      <vt:lpstr>User-level Threads</vt:lpstr>
      <vt:lpstr>User-level Threads</vt:lpstr>
      <vt:lpstr>User vs. Kernel Threads</vt:lpstr>
      <vt:lpstr>Kernel-level Threads</vt:lpstr>
      <vt:lpstr>Kernel-level Threads</vt:lpstr>
      <vt:lpstr>Trade-offs?</vt:lpstr>
      <vt:lpstr>Things to think about for the future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Godfrey</dc:creator>
  <cp:lastModifiedBy>Philip Godfrey</cp:lastModifiedBy>
  <cp:revision>183</cp:revision>
  <cp:lastPrinted>2012-02-23T05:49:05Z</cp:lastPrinted>
  <dcterms:created xsi:type="dcterms:W3CDTF">2012-02-20T08:48:36Z</dcterms:created>
  <dcterms:modified xsi:type="dcterms:W3CDTF">2012-02-29T10:24:45Z</dcterms:modified>
</cp:coreProperties>
</file>