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44"/>
  </p:notesMasterIdLst>
  <p:sldIdLst>
    <p:sldId id="257" r:id="rId2"/>
    <p:sldId id="393" r:id="rId3"/>
    <p:sldId id="392" r:id="rId4"/>
    <p:sldId id="356" r:id="rId5"/>
    <p:sldId id="357" r:id="rId6"/>
    <p:sldId id="358" r:id="rId7"/>
    <p:sldId id="359" r:id="rId8"/>
    <p:sldId id="360" r:id="rId9"/>
    <p:sldId id="355" r:id="rId10"/>
    <p:sldId id="370" r:id="rId11"/>
    <p:sldId id="371" r:id="rId12"/>
    <p:sldId id="372" r:id="rId13"/>
    <p:sldId id="373" r:id="rId14"/>
    <p:sldId id="374" r:id="rId15"/>
    <p:sldId id="375" r:id="rId16"/>
    <p:sldId id="376" r:id="rId17"/>
    <p:sldId id="377" r:id="rId18"/>
    <p:sldId id="378" r:id="rId19"/>
    <p:sldId id="379" r:id="rId20"/>
    <p:sldId id="380" r:id="rId21"/>
    <p:sldId id="384" r:id="rId22"/>
    <p:sldId id="385" r:id="rId23"/>
    <p:sldId id="382" r:id="rId24"/>
    <p:sldId id="386" r:id="rId25"/>
    <p:sldId id="387" r:id="rId26"/>
    <p:sldId id="388" r:id="rId27"/>
    <p:sldId id="369" r:id="rId28"/>
    <p:sldId id="350" r:id="rId29"/>
    <p:sldId id="352" r:id="rId30"/>
    <p:sldId id="353" r:id="rId31"/>
    <p:sldId id="361" r:id="rId32"/>
    <p:sldId id="362" r:id="rId33"/>
    <p:sldId id="363" r:id="rId34"/>
    <p:sldId id="364" r:id="rId35"/>
    <p:sldId id="365" r:id="rId36"/>
    <p:sldId id="367" r:id="rId37"/>
    <p:sldId id="368" r:id="rId38"/>
    <p:sldId id="389" r:id="rId39"/>
    <p:sldId id="390" r:id="rId40"/>
    <p:sldId id="391" r:id="rId41"/>
    <p:sldId id="366" r:id="rId42"/>
    <p:sldId id="35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F5B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07" autoAdjust="0"/>
  </p:normalViewPr>
  <p:slideViewPr>
    <p:cSldViewPr snapToGrid="0" snapToObjects="1">
      <p:cViewPr varScale="1">
        <p:scale>
          <a:sx n="90" d="100"/>
          <a:sy n="90" d="100"/>
        </p:scale>
        <p:origin x="-4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2CE7-4774-CA43-9A9C-CC2060843298}" type="datetimeFigureOut">
              <a:rPr lang="en-US" smtClean="0"/>
              <a:t>3/17/14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A69CB-4233-3440-95E2-D1EA894328B6}" type="slidenum">
              <a:rPr lang="en-US" smtClean="0"/>
              <a:t>‹#›</a:t>
            </a:fld>
            <a:endParaRPr lang="en-US"/>
          </a:p>
        </p:txBody>
      </p:sp>
    </p:spTree>
    <p:extLst>
      <p:ext uri="{BB962C8B-B14F-4D97-AF65-F5344CB8AC3E}">
        <p14:creationId xmlns:p14="http://schemas.microsoft.com/office/powerpoint/2010/main" val="10930640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on this </a:t>
            </a:r>
            <a:r>
              <a:rPr lang="en-US" dirty="0" smtClean="0"/>
              <a:t>lecture </a:t>
            </a:r>
            <a:r>
              <a:rPr lang="en-US" smtClean="0"/>
              <a:t>from Spring</a:t>
            </a:r>
            <a:r>
              <a:rPr lang="en-US" baseline="0" smtClean="0"/>
              <a:t> 2012</a:t>
            </a:r>
            <a:r>
              <a:rPr lang="en-US" smtClean="0"/>
              <a:t>:</a:t>
            </a:r>
            <a:endParaRPr lang="en-US" dirty="0" smtClean="0"/>
          </a:p>
          <a:p>
            <a:endParaRPr lang="en-US" dirty="0" smtClean="0"/>
          </a:p>
          <a:p>
            <a:pPr marL="228600" indent="-228600">
              <a:buAutoNum type="arabicPeriod"/>
            </a:pPr>
            <a:r>
              <a:rPr lang="en-US" dirty="0" smtClean="0"/>
              <a:t>Ran</a:t>
            </a:r>
            <a:r>
              <a:rPr lang="en-US" baseline="0" dirty="0" smtClean="0"/>
              <a:t> too long – lots of examples here.  We only had time to touch on reader-writer briefly.  But, I do think it’s a good example; may return to it later.</a:t>
            </a:r>
          </a:p>
          <a:p>
            <a:pPr marL="228600" indent="-228600">
              <a:buAutoNum type="arabicPeriod"/>
            </a:pPr>
            <a:r>
              <a:rPr lang="en-US" baseline="0" dirty="0" smtClean="0"/>
              <a:t>There were pre-lecture and in-class </a:t>
            </a:r>
            <a:r>
              <a:rPr lang="en-US" baseline="0" dirty="0" err="1" smtClean="0"/>
              <a:t>SurveyMonkey</a:t>
            </a:r>
            <a:r>
              <a:rPr lang="en-US" baseline="0" dirty="0" smtClean="0"/>
              <a:t> polls accompanying this lecture, with questions about the two “Obvious Questions”.  See link on web page.</a:t>
            </a:r>
          </a:p>
          <a:p>
            <a:pPr marL="228600" indent="-228600">
              <a:buAutoNum type="arabicPeriod"/>
            </a:pPr>
            <a:r>
              <a:rPr lang="en-US" baseline="0" dirty="0" smtClean="0"/>
              <a:t>Something that may help a lot is an animation of how condition variables work, especially showing the various queues in the kernel (e.g., waiting on condition, then waiting on </a:t>
            </a:r>
            <a:r>
              <a:rPr lang="en-US" baseline="0" dirty="0" err="1" smtClean="0"/>
              <a:t>mutex</a:t>
            </a:r>
            <a:r>
              <a:rPr lang="en-US" baseline="0" dirty="0" smtClean="0"/>
              <a:t>, then waiting to run).  Also how about a simple example before jumping into producer-consumer?</a:t>
            </a:r>
          </a:p>
          <a:p>
            <a:pPr marL="228600" indent="-228600">
              <a:buAutoNum type="arabicPeriod"/>
            </a:pPr>
            <a:r>
              <a:rPr lang="en-US" baseline="0" dirty="0" smtClean="0"/>
              <a:t>Slides 18,21: Baseball is nearly invisible on the projector in 1404.</a:t>
            </a:r>
          </a:p>
          <a:p>
            <a:pPr marL="228600" indent="-228600">
              <a:buAutoNum type="arabicPeriod"/>
            </a:pPr>
            <a:r>
              <a:rPr lang="en-US" baseline="0" dirty="0" smtClean="0"/>
              <a:t>The two Obvious Questions, were, apparently, not obvious.  Still good to talk about them, I think.</a:t>
            </a:r>
            <a:endParaRPr lang="en-US" dirty="0" smtClean="0"/>
          </a:p>
        </p:txBody>
      </p:sp>
      <p:sp>
        <p:nvSpPr>
          <p:cNvPr id="4" name="Slide Number Placeholder 3"/>
          <p:cNvSpPr>
            <a:spLocks noGrp="1"/>
          </p:cNvSpPr>
          <p:nvPr>
            <p:ph type="sldNum" sz="quarter" idx="10"/>
          </p:nvPr>
        </p:nvSpPr>
        <p:spPr/>
        <p:txBody>
          <a:bodyPr/>
          <a:lstStyle/>
          <a:p>
            <a:fld id="{A1BEDE5D-08B0-FD4C-810C-A4470B8AF580}" type="slidenum">
              <a:rPr lang="en-US" smtClean="0"/>
              <a:pPr/>
              <a:t>1</a:t>
            </a:fld>
            <a:endParaRPr lang="en-US"/>
          </a:p>
        </p:txBody>
      </p:sp>
    </p:spTree>
    <p:extLst>
      <p:ext uri="{BB962C8B-B14F-4D97-AF65-F5344CB8AC3E}">
        <p14:creationId xmlns:p14="http://schemas.microsoft.com/office/powerpoint/2010/main" val="259732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19</a:t>
            </a:fld>
            <a:endParaRPr lang="en-US"/>
          </a:p>
        </p:txBody>
      </p:sp>
    </p:spTree>
    <p:extLst>
      <p:ext uri="{BB962C8B-B14F-4D97-AF65-F5344CB8AC3E}">
        <p14:creationId xmlns:p14="http://schemas.microsoft.com/office/powerpoint/2010/main" val="159531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producer sends the signal</a:t>
            </a:r>
            <a:r>
              <a:rPr lang="en-US" baseline="0" dirty="0" smtClean="0"/>
              <a:t> but the consumer has not yet called </a:t>
            </a:r>
            <a:r>
              <a:rPr lang="en-US" baseline="0" dirty="0" err="1" smtClean="0"/>
              <a:t>cond_wait</a:t>
            </a:r>
            <a:r>
              <a:rPr lang="en-US" baseline="0" dirty="0" smtClean="0"/>
              <a:t> ... and then, later, the consumer comes along and is like, Oh hey, I just stopped in to see what condition my condition was in ...</a:t>
            </a:r>
          </a:p>
          <a:p>
            <a:endParaRPr lang="en-US" baseline="0" dirty="0" smtClean="0"/>
          </a:p>
          <a:p>
            <a:r>
              <a:rPr lang="en-US" baseline="0" dirty="0" smtClean="0"/>
              <a:t>... but Dude, you can’t do that.</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20</a:t>
            </a:fld>
            <a:endParaRPr lang="en-US"/>
          </a:p>
        </p:txBody>
      </p:sp>
    </p:spTree>
    <p:extLst>
      <p:ext uri="{BB962C8B-B14F-4D97-AF65-F5344CB8AC3E}">
        <p14:creationId xmlns:p14="http://schemas.microsoft.com/office/powerpoint/2010/main" val="190608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if the</a:t>
            </a:r>
            <a:r>
              <a:rPr lang="en-US" baseline="0" dirty="0" smtClean="0"/>
              <a:t> producer signals the consumer, but then another consumer runs immediately?</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25</a:t>
            </a:fld>
            <a:endParaRPr lang="en-US"/>
          </a:p>
        </p:txBody>
      </p:sp>
    </p:spTree>
    <p:extLst>
      <p:ext uri="{BB962C8B-B14F-4D97-AF65-F5344CB8AC3E}">
        <p14:creationId xmlns:p14="http://schemas.microsoft.com/office/powerpoint/2010/main" val="320783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here goes from top to bottom.</a:t>
            </a:r>
          </a:p>
          <a:p>
            <a:r>
              <a:rPr lang="en-US" dirty="0" smtClean="0"/>
              <a:t>Three threads:  A consumer T1, a producer T2, and another consumer T3.</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26</a:t>
            </a:fld>
            <a:endParaRPr lang="en-US"/>
          </a:p>
        </p:txBody>
      </p:sp>
    </p:spTree>
    <p:extLst>
      <p:ext uri="{BB962C8B-B14F-4D97-AF65-F5344CB8AC3E}">
        <p14:creationId xmlns:p14="http://schemas.microsoft.com/office/powerpoint/2010/main" val="10081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“writing” and “reading” store the number of ACTIVE writers/readers (in the critical section).</a:t>
            </a:r>
          </a:p>
          <a:p>
            <a:r>
              <a:rPr lang="en-US" dirty="0" smtClean="0"/>
              <a:t>They</a:t>
            </a:r>
            <a:r>
              <a:rPr lang="en-US" baseline="0" dirty="0" smtClean="0"/>
              <a:t> do not include threads that are waiting to enter the critical section.</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31</a:t>
            </a:fld>
            <a:endParaRPr lang="en-US"/>
          </a:p>
        </p:txBody>
      </p:sp>
    </p:spTree>
    <p:extLst>
      <p:ext uri="{BB962C8B-B14F-4D97-AF65-F5344CB8AC3E}">
        <p14:creationId xmlns:p14="http://schemas.microsoft.com/office/powerpoint/2010/main" val="37967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Show this running,</a:t>
            </a:r>
            <a:r>
              <a:rPr lang="en-US" baseline="0" dirty="0" smtClean="0"/>
              <a:t> with starvation happening with one writer and a few readers.</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33</a:t>
            </a:fld>
            <a:endParaRPr lang="en-US"/>
          </a:p>
        </p:txBody>
      </p:sp>
    </p:spTree>
    <p:extLst>
      <p:ext uri="{BB962C8B-B14F-4D97-AF65-F5344CB8AC3E}">
        <p14:creationId xmlns:p14="http://schemas.microsoft.com/office/powerpoint/2010/main" val="420472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still a little</a:t>
            </a:r>
            <a:r>
              <a:rPr lang="en-US" baseline="0" dirty="0" smtClean="0"/>
              <a:t> inefficient in a different way: We really would like to have everyone woken up if they are readers, but only one thread woken if the next one is a writer.</a:t>
            </a:r>
          </a:p>
          <a:p>
            <a:endParaRPr lang="en-US" baseline="0" dirty="0" smtClean="0"/>
          </a:p>
          <a:p>
            <a:r>
              <a:rPr lang="en-US" baseline="0" dirty="0" smtClean="0"/>
              <a:t>So, a better solution will keep two conditions, one for readers’ turn and one for writers’ turn, and will alternate between waking one or the other.  It will broadcast to the readers, but only </a:t>
            </a:r>
            <a:r>
              <a:rPr lang="en-US" baseline="0" dirty="0" err="1" smtClean="0"/>
              <a:t>cond_signal</a:t>
            </a:r>
            <a:r>
              <a:rPr lang="en-US" baseline="0" dirty="0" smtClean="0"/>
              <a:t>() one writer at a time.  We skip this solution here to keep things simple.</a:t>
            </a:r>
            <a:endParaRPr lang="en-US" dirty="0"/>
          </a:p>
        </p:txBody>
      </p:sp>
      <p:sp>
        <p:nvSpPr>
          <p:cNvPr id="4" name="Slide Number Placeholder 3"/>
          <p:cNvSpPr>
            <a:spLocks noGrp="1"/>
          </p:cNvSpPr>
          <p:nvPr>
            <p:ph type="sldNum" sz="quarter" idx="10"/>
          </p:nvPr>
        </p:nvSpPr>
        <p:spPr/>
        <p:txBody>
          <a:bodyPr/>
          <a:lstStyle/>
          <a:p>
            <a:fld id="{D52A69CB-4233-3440-95E2-D1EA894328B6}" type="slidenum">
              <a:rPr lang="en-US" smtClean="0"/>
              <a:t>37</a:t>
            </a:fld>
            <a:endParaRPr lang="en-US"/>
          </a:p>
        </p:txBody>
      </p:sp>
    </p:spTree>
    <p:extLst>
      <p:ext uri="{BB962C8B-B14F-4D97-AF65-F5344CB8AC3E}">
        <p14:creationId xmlns:p14="http://schemas.microsoft.com/office/powerpoint/2010/main" val="299639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Museo 500"/>
                <a:cs typeface="Museo 50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a:prstGeom prst="rect">
            <a:avLst/>
          </a:prstGeom>
        </p:spPr>
        <p:txBody>
          <a:bodyPr/>
          <a:lstStyle>
            <a:lvl1pPr marL="0" indent="0" algn="l">
              <a:buNone/>
              <a:defRPr sz="2000" b="0">
                <a:latin typeface="Gill Sans MT"/>
                <a:cs typeface="Gill Sans M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382000" cy="1362075"/>
          </a:xfrm>
        </p:spPr>
        <p:txBody>
          <a:bodyPr anchor="t"/>
          <a:lstStyle>
            <a:lvl1pPr algn="ctr">
              <a:defRPr sz="4000" b="1" cap="none">
                <a:solidFill>
                  <a:srgbClr val="EE6E12"/>
                </a:solidFill>
                <a:latin typeface="Museo 500"/>
                <a:cs typeface="Museo 500"/>
              </a:defRPr>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 name="Text Placeholder 6"/>
          <p:cNvSpPr>
            <a:spLocks noGrp="1"/>
          </p:cNvSpPr>
          <p:nvPr>
            <p:ph type="body" sz="quarter" idx="10"/>
          </p:nvPr>
        </p:nvSpPr>
        <p:spPr>
          <a:xfrm>
            <a:off x="374091" y="1524000"/>
            <a:ext cx="8388909" cy="4953000"/>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 name="Rectangle 7"/>
          <p:cNvSpPr/>
          <p:nvPr/>
        </p:nvSpPr>
        <p:spPr>
          <a:xfrm>
            <a:off x="8830843" y="6611779"/>
            <a:ext cx="342462"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Gill Sans MT"/>
                <a:ea typeface="ＭＳ Ｐゴシック" pitchFamily="-96" charset="-128"/>
                <a:cs typeface="Gill Sans MT"/>
              </a:rPr>
              <a:pPr/>
              <a:t>‹#›</a:t>
            </a:fld>
            <a:endParaRPr lang="en-US" dirty="0">
              <a:latin typeface="Gill Sans MT"/>
              <a:cs typeface="Gill Sans MT"/>
            </a:endParaRPr>
          </a:p>
        </p:txBody>
      </p:sp>
      <p:sp>
        <p:nvSpPr>
          <p:cNvPr id="2" name="Text Placeholder 1"/>
          <p:cNvSpPr>
            <a:spLocks noGrp="1"/>
          </p:cNvSpPr>
          <p:nvPr>
            <p:ph type="body" idx="1"/>
          </p:nvPr>
        </p:nvSpPr>
        <p:spPr>
          <a:xfrm>
            <a:off x="374090" y="1524000"/>
            <a:ext cx="8388910" cy="4953000"/>
          </a:xfrm>
          <a:prstGeom prst="rect">
            <a:avLst/>
          </a:prstGeom>
        </p:spPr>
        <p:txBody>
          <a:bodyPr vert="horz" lIns="91440" tIns="45720" rIns="91440" bIns="45720" rtlCol="0">
            <a:normAutofit/>
          </a:bodyPr>
          <a:lstStyle/>
          <a:p>
            <a:pPr lvl="0"/>
            <a:r>
              <a:rPr lang="en-US" dirty="0" smtClean="0"/>
              <a:t>Text</a:t>
            </a:r>
          </a:p>
          <a:p>
            <a:pPr lvl="1"/>
            <a:r>
              <a:rPr lang="en-US" dirty="0" smtClean="0"/>
              <a:t>More text</a:t>
            </a:r>
          </a:p>
          <a:p>
            <a:pPr lvl="2"/>
            <a:r>
              <a:rPr lang="en-US" dirty="0" smtClean="0"/>
              <a:t>Still more text</a:t>
            </a: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iming>
    <p:tnLst>
      <p:par>
        <p:cTn xmlns:p14="http://schemas.microsoft.com/office/powerpoint/2010/main" id="1" dur="indefinite" restart="never" nodeType="tmRoot"/>
      </p:par>
    </p:tnLst>
  </p:timing>
  <p:txStyles>
    <p:titleStyle>
      <a:lvl1pPr marL="0" indent="0" algn="l" rtl="0" eaLnBrk="1" fontAlgn="base" hangingPunct="1">
        <a:spcBef>
          <a:spcPct val="0"/>
        </a:spcBef>
        <a:spcAft>
          <a:spcPct val="0"/>
        </a:spcAft>
        <a:defRPr sz="3600" b="1">
          <a:solidFill>
            <a:srgbClr val="EE6E12"/>
          </a:solidFill>
          <a:latin typeface="Museo 500"/>
          <a:ea typeface="+mj-ea"/>
          <a:cs typeface="Museo 50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0" indent="0" algn="l" rtl="0" eaLnBrk="1" fontAlgn="base" hangingPunct="1">
        <a:spcBef>
          <a:spcPts val="1800"/>
        </a:spcBef>
        <a:spcAft>
          <a:spcPct val="0"/>
        </a:spcAft>
        <a:buClr>
          <a:schemeClr val="bg1"/>
        </a:buClr>
        <a:buSzPct val="25000"/>
        <a:buFont typeface="Arial"/>
        <a:buNone/>
        <a:defRPr sz="2500" b="0">
          <a:solidFill>
            <a:schemeClr val="tx1"/>
          </a:solidFill>
          <a:latin typeface="Gill Sans MT"/>
          <a:ea typeface="+mn-ea"/>
          <a:cs typeface="Gill Sans MT"/>
        </a:defRPr>
      </a:lvl1pPr>
      <a:lvl2pPr marL="715963" indent="-273050" algn="l" rtl="0" eaLnBrk="1" fontAlgn="base" hangingPunct="1">
        <a:spcBef>
          <a:spcPts val="480"/>
        </a:spcBef>
        <a:spcAft>
          <a:spcPct val="0"/>
        </a:spcAft>
        <a:buClrTx/>
        <a:buSzPct val="110000"/>
        <a:buFont typeface="Arial"/>
        <a:buChar char="•"/>
        <a:defRPr sz="2000" baseline="0">
          <a:solidFill>
            <a:schemeClr val="tx1"/>
          </a:solidFill>
          <a:latin typeface="Gill Sans MT"/>
          <a:cs typeface="Gill Sans MT"/>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Gill Sans MT"/>
          <a:cs typeface="Gill Sans MT"/>
        </a:defRPr>
      </a:lvl3pPr>
      <a:lvl4pPr marL="1600200" indent="-228600" algn="l" rtl="0" eaLnBrk="1" fontAlgn="base" hangingPunct="1">
        <a:spcBef>
          <a:spcPct val="20000"/>
        </a:spcBef>
        <a:spcAft>
          <a:spcPct val="0"/>
        </a:spcAft>
        <a:buChar char="–"/>
        <a:defRPr sz="2000">
          <a:solidFill>
            <a:schemeClr val="tx1"/>
          </a:solidFill>
          <a:latin typeface="Gill Sans"/>
          <a:cs typeface="Gill Sans"/>
        </a:defRPr>
      </a:lvl4pPr>
      <a:lvl5pPr marL="2057400" indent="-228600" algn="l" rtl="0" eaLnBrk="1" fontAlgn="base" hangingPunct="1">
        <a:spcBef>
          <a:spcPct val="20000"/>
        </a:spcBef>
        <a:spcAft>
          <a:spcPct val="0"/>
        </a:spcAft>
        <a:buChar char="»"/>
        <a:defRPr sz="2000">
          <a:solidFill>
            <a:schemeClr val="tx1"/>
          </a:solidFill>
          <a:latin typeface="Gill Sans"/>
          <a:cs typeface="Gill Sans"/>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wmf"/><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wmf"/><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ChangeArrowheads="1"/>
          </p:cNvSpPr>
          <p:nvPr>
            <p:ph type="ctrTitle"/>
          </p:nvPr>
        </p:nvSpPr>
        <p:spPr/>
        <p:txBody>
          <a:bodyPr/>
          <a:lstStyle/>
          <a:p>
            <a:r>
              <a:rPr lang="en-US" dirty="0" smtClean="0"/>
              <a:t>Condition Variables</a:t>
            </a:r>
            <a:endParaRPr lang="en-US" dirty="0"/>
          </a:p>
        </p:txBody>
      </p:sp>
      <p:sp>
        <p:nvSpPr>
          <p:cNvPr id="8" name="Subtitle 1"/>
          <p:cNvSpPr>
            <a:spLocks noGrp="1"/>
          </p:cNvSpPr>
          <p:nvPr>
            <p:ph type="subTitle" idx="1"/>
          </p:nvPr>
        </p:nvSpPr>
        <p:spPr>
          <a:xfrm>
            <a:off x="685800" y="3886200"/>
            <a:ext cx="4425018" cy="2971800"/>
          </a:xfrm>
        </p:spPr>
        <p:txBody>
          <a:bodyPr>
            <a:normAutofit/>
          </a:bodyPr>
          <a:lstStyle/>
          <a:p>
            <a:r>
              <a:rPr lang="en-US" dirty="0"/>
              <a:t>CS </a:t>
            </a:r>
            <a:r>
              <a:rPr lang="en-US" dirty="0" smtClean="0"/>
              <a:t>241</a:t>
            </a:r>
          </a:p>
          <a:p>
            <a:r>
              <a:rPr lang="en-US" dirty="0" smtClean="0"/>
              <a:t>Prof. Brighten Godfrey</a:t>
            </a:r>
            <a:endParaRPr lang="en-US" dirty="0"/>
          </a:p>
          <a:p>
            <a:r>
              <a:rPr lang="en-US" dirty="0" smtClean="0"/>
              <a:t>March 14, 2014</a:t>
            </a:r>
            <a:endParaRPr lang="en-US" dirty="0"/>
          </a:p>
          <a:p>
            <a:r>
              <a:rPr lang="en-US" dirty="0" smtClean="0">
                <a:solidFill>
                  <a:schemeClr val="bg1">
                    <a:lumMod val="75000"/>
                  </a:schemeClr>
                </a:solidFill>
              </a:rPr>
              <a:t>University </a:t>
            </a:r>
            <a:r>
              <a:rPr lang="en-US" dirty="0">
                <a:solidFill>
                  <a:schemeClr val="bg1">
                    <a:lumMod val="75000"/>
                  </a:schemeClr>
                </a:solidFill>
              </a:rPr>
              <a:t>of </a:t>
            </a:r>
            <a:r>
              <a:rPr lang="en-US" dirty="0" smtClean="0">
                <a:solidFill>
                  <a:schemeClr val="bg1">
                    <a:lumMod val="75000"/>
                  </a:schemeClr>
                </a:solidFill>
              </a:rPr>
              <a:t>Illinois</a:t>
            </a:r>
          </a:p>
        </p:txBody>
      </p:sp>
    </p:spTree>
    <p:extLst>
      <p:ext uri="{BB962C8B-B14F-4D97-AF65-F5344CB8AC3E}">
        <p14:creationId xmlns:p14="http://schemas.microsoft.com/office/powerpoint/2010/main" val="2834808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32955" y="4412720"/>
            <a:ext cx="2723822" cy="897941"/>
          </a:xfrm>
          <a:prstGeom prst="rect">
            <a:avLst/>
          </a:prstGeom>
          <a:solidFill>
            <a:schemeClr val="bg1">
              <a:lumMod val="95000"/>
            </a:schemeClr>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9463" name="Rectangle 7"/>
          <p:cNvSpPr>
            <a:spLocks noGrp="1" noChangeArrowheads="1"/>
          </p:cNvSpPr>
          <p:nvPr>
            <p:ph type="title"/>
          </p:nvPr>
        </p:nvSpPr>
        <p:spPr/>
        <p:txBody>
          <a:bodyPr/>
          <a:lstStyle/>
          <a:p>
            <a:r>
              <a:rPr lang="en-US" dirty="0"/>
              <a:t>Producer</a:t>
            </a:r>
            <a:r>
              <a:rPr lang="en-US" dirty="0" smtClean="0"/>
              <a:t>-</a:t>
            </a:r>
            <a:r>
              <a:rPr lang="en-US" dirty="0"/>
              <a:t>c</a:t>
            </a:r>
            <a:r>
              <a:rPr lang="en-US" dirty="0" smtClean="0"/>
              <a:t>onsumer problem</a:t>
            </a:r>
            <a:endParaRPr lang="en-US" dirty="0"/>
          </a:p>
        </p:txBody>
      </p:sp>
      <p:pic>
        <p:nvPicPr>
          <p:cNvPr id="19468" name="Picture 2" descr="C:\Users\rhk\AppData\Local\Microsoft\Windows\Temporary Internet Files\Content.IE5\R0QNV618\MC9004339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5" descr="C:\Users\rhk\AppData\Local\Microsoft\Windows\Temporary Internet Files\Content.IE5\R0QNV618\MC9004339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82242" y="1236603"/>
            <a:ext cx="1881720" cy="400110"/>
          </a:xfrm>
          <a:prstGeom prst="rect">
            <a:avLst/>
          </a:prstGeom>
          <a:noFill/>
        </p:spPr>
        <p:txBody>
          <a:bodyPr wrap="none" rtlCol="0">
            <a:spAutoFit/>
          </a:bodyPr>
          <a:lstStyle/>
          <a:p>
            <a:r>
              <a:rPr lang="en-US" sz="2000" b="0" dirty="0" smtClean="0">
                <a:latin typeface="Gill Sans MT"/>
                <a:cs typeface="Gill Sans MT"/>
              </a:rPr>
              <a:t>Chef (Producer)</a:t>
            </a:r>
          </a:p>
        </p:txBody>
      </p:sp>
      <p:sp>
        <p:nvSpPr>
          <p:cNvPr id="17" name="TextBox 16"/>
          <p:cNvSpPr txBox="1"/>
          <p:nvPr/>
        </p:nvSpPr>
        <p:spPr>
          <a:xfrm>
            <a:off x="6778700" y="1236603"/>
            <a:ext cx="2249534" cy="400110"/>
          </a:xfrm>
          <a:prstGeom prst="rect">
            <a:avLst/>
          </a:prstGeom>
          <a:noFill/>
        </p:spPr>
        <p:txBody>
          <a:bodyPr wrap="none" rtlCol="0">
            <a:spAutoFit/>
          </a:bodyPr>
          <a:lstStyle/>
          <a:p>
            <a:r>
              <a:rPr lang="en-US" sz="2000" b="0" dirty="0" smtClean="0">
                <a:latin typeface="Gill Sans MT"/>
                <a:cs typeface="Gill Sans MT"/>
              </a:rPr>
              <a:t>Waiter (Consumer)</a:t>
            </a:r>
          </a:p>
        </p:txBody>
      </p:sp>
      <p:sp>
        <p:nvSpPr>
          <p:cNvPr id="3" name="TextBox 2"/>
          <p:cNvSpPr txBox="1"/>
          <p:nvPr/>
        </p:nvSpPr>
        <p:spPr>
          <a:xfrm>
            <a:off x="282242" y="3754952"/>
            <a:ext cx="1845903" cy="477054"/>
          </a:xfrm>
          <a:prstGeom prst="rect">
            <a:avLst/>
          </a:prstGeom>
          <a:noFill/>
        </p:spPr>
        <p:txBody>
          <a:bodyPr wrap="none" rtlCol="0">
            <a:spAutoFit/>
          </a:bodyPr>
          <a:lstStyle/>
          <a:p>
            <a:r>
              <a:rPr lang="en-US" sz="2500" dirty="0">
                <a:latin typeface="Gill Sans MT"/>
                <a:cs typeface="Gill Sans MT"/>
              </a:rPr>
              <a:t>i</a:t>
            </a:r>
            <a:r>
              <a:rPr lang="en-US" sz="2500" dirty="0" smtClean="0">
                <a:latin typeface="Gill Sans MT"/>
                <a:cs typeface="Gill Sans MT"/>
              </a:rPr>
              <a:t>nserts items</a:t>
            </a:r>
            <a:endParaRPr lang="en-US" sz="2500" b="0" dirty="0" smtClean="0">
              <a:latin typeface="Gill Sans MT"/>
              <a:cs typeface="Gill Sans MT"/>
            </a:endParaRPr>
          </a:p>
        </p:txBody>
      </p:sp>
      <p:sp>
        <p:nvSpPr>
          <p:cNvPr id="4" name="TextBox 3"/>
          <p:cNvSpPr txBox="1"/>
          <p:nvPr/>
        </p:nvSpPr>
        <p:spPr>
          <a:xfrm>
            <a:off x="6682126" y="3754952"/>
            <a:ext cx="2080874" cy="477054"/>
          </a:xfrm>
          <a:prstGeom prst="rect">
            <a:avLst/>
          </a:prstGeom>
          <a:noFill/>
        </p:spPr>
        <p:txBody>
          <a:bodyPr wrap="none" rtlCol="0">
            <a:spAutoFit/>
          </a:bodyPr>
          <a:lstStyle/>
          <a:p>
            <a:r>
              <a:rPr lang="en-US" sz="2500" dirty="0">
                <a:latin typeface="Gill Sans MT"/>
                <a:cs typeface="Gill Sans MT"/>
              </a:rPr>
              <a:t>r</a:t>
            </a:r>
            <a:r>
              <a:rPr lang="en-US" sz="2500" b="0" dirty="0" smtClean="0">
                <a:latin typeface="Gill Sans MT"/>
                <a:cs typeface="Gill Sans MT"/>
              </a:rPr>
              <a:t>emoves items</a:t>
            </a:r>
          </a:p>
        </p:txBody>
      </p:sp>
      <p:sp>
        <p:nvSpPr>
          <p:cNvPr id="5" name="TextBox 4"/>
          <p:cNvSpPr txBox="1"/>
          <p:nvPr/>
        </p:nvSpPr>
        <p:spPr>
          <a:xfrm>
            <a:off x="3232954" y="4412720"/>
            <a:ext cx="2723823" cy="1862048"/>
          </a:xfrm>
          <a:prstGeom prst="rect">
            <a:avLst/>
          </a:prstGeom>
          <a:noFill/>
        </p:spPr>
        <p:txBody>
          <a:bodyPr wrap="none" rtlCol="0">
            <a:spAutoFit/>
          </a:bodyPr>
          <a:lstStyle/>
          <a:p>
            <a:r>
              <a:rPr lang="en-US" sz="2500" b="0" dirty="0" smtClean="0">
                <a:solidFill>
                  <a:srgbClr val="EF5B00"/>
                </a:solidFill>
                <a:latin typeface="Gill Sans MT"/>
                <a:cs typeface="Gill Sans MT"/>
              </a:rPr>
              <a:t>Shared resource:</a:t>
            </a:r>
          </a:p>
          <a:p>
            <a:r>
              <a:rPr lang="en-US" sz="2500" dirty="0" smtClean="0">
                <a:solidFill>
                  <a:srgbClr val="EF5B00"/>
                </a:solidFill>
                <a:latin typeface="Gill Sans MT"/>
                <a:cs typeface="Gill Sans MT"/>
              </a:rPr>
              <a:t>bounded buffer</a:t>
            </a:r>
          </a:p>
          <a:p>
            <a:endParaRPr lang="en-US" sz="2500" b="0" dirty="0">
              <a:latin typeface="Gill Sans MT"/>
              <a:cs typeface="Gill Sans MT"/>
            </a:endParaRPr>
          </a:p>
          <a:p>
            <a:r>
              <a:rPr lang="en-US" sz="2000" dirty="0" smtClean="0">
                <a:latin typeface="Gill Sans MT"/>
                <a:cs typeface="Gill Sans MT"/>
              </a:rPr>
              <a:t>Efficient implementation:</a:t>
            </a:r>
          </a:p>
          <a:p>
            <a:r>
              <a:rPr lang="en-US" sz="2000" b="0" dirty="0" smtClean="0">
                <a:latin typeface="Gill Sans MT"/>
                <a:cs typeface="Gill Sans MT"/>
              </a:rPr>
              <a:t>circular fixed-size buffer</a:t>
            </a:r>
          </a:p>
        </p:txBody>
      </p:sp>
      <p:cxnSp>
        <p:nvCxnSpPr>
          <p:cNvPr id="7" name="Curved Connector 6"/>
          <p:cNvCxnSpPr>
            <a:stCxn id="3" idx="2"/>
          </p:cNvCxnSpPr>
          <p:nvPr/>
        </p:nvCxnSpPr>
        <p:spPr bwMode="auto">
          <a:xfrm rot="16200000" flipH="1">
            <a:off x="1878576" y="3558624"/>
            <a:ext cx="680997" cy="2027760"/>
          </a:xfrm>
          <a:prstGeom prst="curvedConnector2">
            <a:avLst/>
          </a:prstGeom>
          <a:noFill/>
          <a:ln w="25400" cap="flat" cmpd="sng" algn="ctr">
            <a:solidFill>
              <a:schemeClr val="tx1"/>
            </a:solidFill>
            <a:prstDash val="solid"/>
            <a:round/>
            <a:headEnd type="none" w="med" len="med"/>
            <a:tailEnd type="arrow"/>
          </a:ln>
          <a:effectLst/>
        </p:spPr>
      </p:cxnSp>
      <p:cxnSp>
        <p:nvCxnSpPr>
          <p:cNvPr id="19" name="Curved Connector 18"/>
          <p:cNvCxnSpPr>
            <a:endCxn id="4" idx="2"/>
          </p:cNvCxnSpPr>
          <p:nvPr/>
        </p:nvCxnSpPr>
        <p:spPr bwMode="auto">
          <a:xfrm flipV="1">
            <a:off x="5956777" y="4232006"/>
            <a:ext cx="1765786" cy="591203"/>
          </a:xfrm>
          <a:prstGeom prst="curvedConnector2">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02677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p:cNvSpPr>
            <a:spLocks noGrp="1" noChangeArrowheads="1"/>
          </p:cNvSpPr>
          <p:nvPr>
            <p:ph type="title"/>
          </p:nvPr>
        </p:nvSpPr>
        <p:spPr/>
        <p:txBody>
          <a:bodyPr rIns="132080"/>
          <a:lstStyle/>
          <a:p>
            <a:r>
              <a:rPr lang="en-US" dirty="0" smtClean="0"/>
              <a:t>Designing a solution</a:t>
            </a:r>
            <a:endParaRPr lang="en-US" dirty="0">
              <a:latin typeface="Arial" charset="0"/>
            </a:endParaRPr>
          </a:p>
        </p:txBody>
      </p:sp>
      <p:pic>
        <p:nvPicPr>
          <p:cNvPr id="36882" name="Picture 2" descr="C:\Users\rhk\AppData\Local\Microsoft\Windows\Temporary Internet Files\Content.IE5\R0QNV618\MC9004339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5" descr="C:\Users\rhk\AppData\Local\Microsoft\Windows\Temporary Internet Files\Content.IE5\R0QNV618\MC9004339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282242" y="1236603"/>
            <a:ext cx="1881720" cy="400110"/>
          </a:xfrm>
          <a:prstGeom prst="rect">
            <a:avLst/>
          </a:prstGeom>
          <a:noFill/>
        </p:spPr>
        <p:txBody>
          <a:bodyPr wrap="none" rtlCol="0">
            <a:spAutoFit/>
          </a:bodyPr>
          <a:lstStyle/>
          <a:p>
            <a:r>
              <a:rPr lang="en-US" sz="2000" b="0" dirty="0" smtClean="0">
                <a:latin typeface="Gill Sans MT"/>
                <a:cs typeface="Gill Sans MT"/>
              </a:rPr>
              <a:t>Chef (Producer)</a:t>
            </a:r>
          </a:p>
        </p:txBody>
      </p:sp>
      <p:sp>
        <p:nvSpPr>
          <p:cNvPr id="30" name="TextBox 29"/>
          <p:cNvSpPr txBox="1"/>
          <p:nvPr/>
        </p:nvSpPr>
        <p:spPr>
          <a:xfrm>
            <a:off x="6778700" y="1236603"/>
            <a:ext cx="2249534" cy="400110"/>
          </a:xfrm>
          <a:prstGeom prst="rect">
            <a:avLst/>
          </a:prstGeom>
          <a:noFill/>
        </p:spPr>
        <p:txBody>
          <a:bodyPr wrap="none" rtlCol="0">
            <a:spAutoFit/>
          </a:bodyPr>
          <a:lstStyle/>
          <a:p>
            <a:r>
              <a:rPr lang="en-US" sz="2000" b="0" dirty="0" smtClean="0">
                <a:latin typeface="Gill Sans MT"/>
                <a:cs typeface="Gill Sans MT"/>
              </a:rPr>
              <a:t>Waiter (Consumer)</a:t>
            </a:r>
          </a:p>
        </p:txBody>
      </p:sp>
      <p:sp>
        <p:nvSpPr>
          <p:cNvPr id="2" name="TextBox 1"/>
          <p:cNvSpPr txBox="1"/>
          <p:nvPr/>
        </p:nvSpPr>
        <p:spPr>
          <a:xfrm>
            <a:off x="374091" y="3643062"/>
            <a:ext cx="2746966" cy="1246495"/>
          </a:xfrm>
          <a:prstGeom prst="rect">
            <a:avLst/>
          </a:prstGeom>
          <a:noFill/>
        </p:spPr>
        <p:txBody>
          <a:bodyPr wrap="none" rtlCol="0">
            <a:spAutoFit/>
          </a:bodyPr>
          <a:lstStyle/>
          <a:p>
            <a:r>
              <a:rPr lang="en-US" sz="2500" b="0" dirty="0" smtClean="0">
                <a:latin typeface="Gill Sans MT"/>
                <a:cs typeface="Gill Sans MT"/>
              </a:rPr>
              <a:t>Wait for empty slot</a:t>
            </a:r>
          </a:p>
          <a:p>
            <a:r>
              <a:rPr lang="en-US" sz="2500" dirty="0" smtClean="0">
                <a:latin typeface="Gill Sans MT"/>
                <a:cs typeface="Gill Sans MT"/>
              </a:rPr>
              <a:t>Insert item</a:t>
            </a:r>
          </a:p>
          <a:p>
            <a:r>
              <a:rPr lang="en-US" sz="2500" b="0" dirty="0" smtClean="0">
                <a:latin typeface="Gill Sans MT"/>
                <a:cs typeface="Gill Sans MT"/>
              </a:rPr>
              <a:t>Signal item arrival</a:t>
            </a:r>
          </a:p>
        </p:txBody>
      </p:sp>
      <p:sp>
        <p:nvSpPr>
          <p:cNvPr id="24" name="TextBox 23"/>
          <p:cNvSpPr txBox="1"/>
          <p:nvPr/>
        </p:nvSpPr>
        <p:spPr>
          <a:xfrm>
            <a:off x="5918351" y="3643062"/>
            <a:ext cx="2844649" cy="1246495"/>
          </a:xfrm>
          <a:prstGeom prst="rect">
            <a:avLst/>
          </a:prstGeom>
          <a:noFill/>
        </p:spPr>
        <p:txBody>
          <a:bodyPr wrap="none" rtlCol="0">
            <a:spAutoFit/>
          </a:bodyPr>
          <a:lstStyle/>
          <a:p>
            <a:pPr algn="r"/>
            <a:r>
              <a:rPr lang="en-US" sz="2500" b="0" dirty="0" smtClean="0">
                <a:latin typeface="Gill Sans MT"/>
                <a:cs typeface="Gill Sans MT"/>
              </a:rPr>
              <a:t>Wait for item arrival</a:t>
            </a:r>
          </a:p>
          <a:p>
            <a:pPr algn="r"/>
            <a:r>
              <a:rPr lang="en-US" sz="2500" dirty="0" smtClean="0">
                <a:latin typeface="Gill Sans MT"/>
                <a:cs typeface="Gill Sans MT"/>
              </a:rPr>
              <a:t>Remove item</a:t>
            </a:r>
          </a:p>
          <a:p>
            <a:pPr algn="r"/>
            <a:r>
              <a:rPr lang="en-US" sz="2500" b="0" dirty="0" smtClean="0">
                <a:latin typeface="Gill Sans MT"/>
                <a:cs typeface="Gill Sans MT"/>
              </a:rPr>
              <a:t>Signal slot available</a:t>
            </a:r>
          </a:p>
        </p:txBody>
      </p:sp>
      <p:sp>
        <p:nvSpPr>
          <p:cNvPr id="3" name="TextBox 2"/>
          <p:cNvSpPr txBox="1"/>
          <p:nvPr/>
        </p:nvSpPr>
        <p:spPr>
          <a:xfrm>
            <a:off x="2163962" y="5926389"/>
            <a:ext cx="4770601" cy="477054"/>
          </a:xfrm>
          <a:prstGeom prst="rect">
            <a:avLst/>
          </a:prstGeom>
          <a:noFill/>
        </p:spPr>
        <p:txBody>
          <a:bodyPr wrap="none" rtlCol="0">
            <a:spAutoFit/>
          </a:bodyPr>
          <a:lstStyle/>
          <a:p>
            <a:r>
              <a:rPr lang="en-US" sz="2500" b="0" dirty="0" smtClean="0">
                <a:latin typeface="Gill Sans MT"/>
                <a:cs typeface="Gill Sans MT"/>
              </a:rPr>
              <a:t>What synchronization do we need?</a:t>
            </a:r>
          </a:p>
        </p:txBody>
      </p:sp>
    </p:spTree>
    <p:extLst>
      <p:ext uri="{BB962C8B-B14F-4D97-AF65-F5344CB8AC3E}">
        <p14:creationId xmlns:p14="http://schemas.microsoft.com/office/powerpoint/2010/main" val="13205842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475535" y="3899616"/>
            <a:ext cx="1714782" cy="885110"/>
          </a:xfrm>
          <a:prstGeom prst="rect">
            <a:avLst/>
          </a:prstGeom>
          <a:solidFill>
            <a:srgbClr val="EF5B00"/>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6871" name="Rectangle 7"/>
          <p:cNvSpPr>
            <a:spLocks noGrp="1" noChangeArrowheads="1"/>
          </p:cNvSpPr>
          <p:nvPr>
            <p:ph type="title"/>
          </p:nvPr>
        </p:nvSpPr>
        <p:spPr/>
        <p:txBody>
          <a:bodyPr rIns="132080"/>
          <a:lstStyle/>
          <a:p>
            <a:r>
              <a:rPr lang="en-US" dirty="0"/>
              <a:t>Designing a solution</a:t>
            </a:r>
            <a:endParaRPr lang="en-US" dirty="0">
              <a:latin typeface="Arial" charset="0"/>
            </a:endParaRPr>
          </a:p>
        </p:txBody>
      </p:sp>
      <p:pic>
        <p:nvPicPr>
          <p:cNvPr id="36882" name="Picture 2" descr="C:\Users\rhk\AppData\Local\Microsoft\Windows\Temporary Internet Files\Content.IE5\R0QNV618\MC9004339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5" descr="C:\Users\rhk\AppData\Local\Microsoft\Windows\Temporary Internet Files\Content.IE5\R0QNV618\MC9004339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282242" y="1236603"/>
            <a:ext cx="1881720" cy="400110"/>
          </a:xfrm>
          <a:prstGeom prst="rect">
            <a:avLst/>
          </a:prstGeom>
          <a:noFill/>
        </p:spPr>
        <p:txBody>
          <a:bodyPr wrap="none" rtlCol="0">
            <a:spAutoFit/>
          </a:bodyPr>
          <a:lstStyle/>
          <a:p>
            <a:r>
              <a:rPr lang="en-US" sz="2000" b="0" dirty="0" smtClean="0">
                <a:latin typeface="Gill Sans MT"/>
                <a:cs typeface="Gill Sans MT"/>
              </a:rPr>
              <a:t>Chef (Producer)</a:t>
            </a:r>
          </a:p>
        </p:txBody>
      </p:sp>
      <p:sp>
        <p:nvSpPr>
          <p:cNvPr id="30" name="TextBox 29"/>
          <p:cNvSpPr txBox="1"/>
          <p:nvPr/>
        </p:nvSpPr>
        <p:spPr>
          <a:xfrm>
            <a:off x="6778700" y="1236603"/>
            <a:ext cx="2249534" cy="400110"/>
          </a:xfrm>
          <a:prstGeom prst="rect">
            <a:avLst/>
          </a:prstGeom>
          <a:noFill/>
        </p:spPr>
        <p:txBody>
          <a:bodyPr wrap="none" rtlCol="0">
            <a:spAutoFit/>
          </a:bodyPr>
          <a:lstStyle/>
          <a:p>
            <a:r>
              <a:rPr lang="en-US" sz="2000" b="0" dirty="0" smtClean="0">
                <a:latin typeface="Gill Sans MT"/>
                <a:cs typeface="Gill Sans MT"/>
              </a:rPr>
              <a:t>Waiter (Consumer)</a:t>
            </a:r>
          </a:p>
        </p:txBody>
      </p:sp>
      <p:sp>
        <p:nvSpPr>
          <p:cNvPr id="2" name="TextBox 1"/>
          <p:cNvSpPr txBox="1"/>
          <p:nvPr/>
        </p:nvSpPr>
        <p:spPr>
          <a:xfrm>
            <a:off x="374091" y="3643062"/>
            <a:ext cx="2746966" cy="1246495"/>
          </a:xfrm>
          <a:prstGeom prst="rect">
            <a:avLst/>
          </a:prstGeom>
          <a:noFill/>
        </p:spPr>
        <p:txBody>
          <a:bodyPr wrap="none" rtlCol="0">
            <a:spAutoFit/>
          </a:bodyPr>
          <a:lstStyle/>
          <a:p>
            <a:r>
              <a:rPr lang="en-US" sz="2500" b="0" dirty="0" smtClean="0">
                <a:latin typeface="Gill Sans MT"/>
                <a:cs typeface="Gill Sans MT"/>
              </a:rPr>
              <a:t>Wait for empty slot</a:t>
            </a:r>
          </a:p>
          <a:p>
            <a:r>
              <a:rPr lang="en-US" sz="2500" dirty="0" smtClean="0">
                <a:latin typeface="Gill Sans MT"/>
                <a:cs typeface="Gill Sans MT"/>
              </a:rPr>
              <a:t>Insert item</a:t>
            </a:r>
          </a:p>
          <a:p>
            <a:r>
              <a:rPr lang="en-US" sz="2500" b="0" dirty="0" smtClean="0">
                <a:latin typeface="Gill Sans MT"/>
                <a:cs typeface="Gill Sans MT"/>
              </a:rPr>
              <a:t>Signal item arrival</a:t>
            </a:r>
          </a:p>
        </p:txBody>
      </p:sp>
      <p:sp>
        <p:nvSpPr>
          <p:cNvPr id="24" name="TextBox 23"/>
          <p:cNvSpPr txBox="1"/>
          <p:nvPr/>
        </p:nvSpPr>
        <p:spPr>
          <a:xfrm>
            <a:off x="5918351" y="3643062"/>
            <a:ext cx="2844649" cy="1246495"/>
          </a:xfrm>
          <a:prstGeom prst="rect">
            <a:avLst/>
          </a:prstGeom>
          <a:noFill/>
        </p:spPr>
        <p:txBody>
          <a:bodyPr wrap="none" rtlCol="0">
            <a:spAutoFit/>
          </a:bodyPr>
          <a:lstStyle/>
          <a:p>
            <a:pPr algn="r"/>
            <a:r>
              <a:rPr lang="en-US" sz="2500" b="0" dirty="0" smtClean="0">
                <a:latin typeface="Gill Sans MT"/>
                <a:cs typeface="Gill Sans MT"/>
              </a:rPr>
              <a:t>Wait for item arrival</a:t>
            </a:r>
          </a:p>
          <a:p>
            <a:pPr algn="r"/>
            <a:r>
              <a:rPr lang="en-US" sz="2500" dirty="0" smtClean="0">
                <a:latin typeface="Gill Sans MT"/>
                <a:cs typeface="Gill Sans MT"/>
              </a:rPr>
              <a:t>Remove item</a:t>
            </a:r>
          </a:p>
          <a:p>
            <a:pPr algn="r"/>
            <a:r>
              <a:rPr lang="en-US" sz="2500" b="0" dirty="0" smtClean="0">
                <a:latin typeface="Gill Sans MT"/>
                <a:cs typeface="Gill Sans MT"/>
              </a:rPr>
              <a:t>Signal slot available</a:t>
            </a:r>
          </a:p>
        </p:txBody>
      </p:sp>
      <p:sp>
        <p:nvSpPr>
          <p:cNvPr id="3" name="TextBox 2"/>
          <p:cNvSpPr txBox="1"/>
          <p:nvPr/>
        </p:nvSpPr>
        <p:spPr>
          <a:xfrm>
            <a:off x="2163962" y="5926389"/>
            <a:ext cx="4770601" cy="477054"/>
          </a:xfrm>
          <a:prstGeom prst="rect">
            <a:avLst/>
          </a:prstGeom>
          <a:noFill/>
        </p:spPr>
        <p:txBody>
          <a:bodyPr wrap="none" rtlCol="0">
            <a:spAutoFit/>
          </a:bodyPr>
          <a:lstStyle/>
          <a:p>
            <a:r>
              <a:rPr lang="en-US" sz="2500" b="0" dirty="0" smtClean="0">
                <a:latin typeface="Gill Sans MT"/>
                <a:cs typeface="Gill Sans MT"/>
              </a:rPr>
              <a:t>What synchronization do we need?</a:t>
            </a:r>
          </a:p>
        </p:txBody>
      </p:sp>
      <p:sp>
        <p:nvSpPr>
          <p:cNvPr id="4" name="TextBox 3"/>
          <p:cNvSpPr txBox="1"/>
          <p:nvPr/>
        </p:nvSpPr>
        <p:spPr>
          <a:xfrm>
            <a:off x="3475537" y="3899616"/>
            <a:ext cx="1714782" cy="784830"/>
          </a:xfrm>
          <a:prstGeom prst="rect">
            <a:avLst/>
          </a:prstGeom>
          <a:noFill/>
        </p:spPr>
        <p:txBody>
          <a:bodyPr wrap="none" rtlCol="0">
            <a:spAutoFit/>
          </a:bodyPr>
          <a:lstStyle/>
          <a:p>
            <a:pPr algn="ctr"/>
            <a:r>
              <a:rPr lang="en-US" sz="2500" b="0" dirty="0" err="1" smtClean="0">
                <a:solidFill>
                  <a:schemeClr val="bg1"/>
                </a:solidFill>
                <a:latin typeface="Gill Sans MT"/>
                <a:cs typeface="Gill Sans MT"/>
              </a:rPr>
              <a:t>Mutex</a:t>
            </a:r>
            <a:endParaRPr lang="en-US" sz="2500" dirty="0" err="1">
              <a:solidFill>
                <a:schemeClr val="bg1"/>
              </a:solidFill>
              <a:latin typeface="Gill Sans MT"/>
              <a:cs typeface="Gill Sans MT"/>
            </a:endParaRPr>
          </a:p>
          <a:p>
            <a:pPr algn="ctr"/>
            <a:r>
              <a:rPr lang="en-US" sz="2000" b="0" dirty="0" smtClean="0">
                <a:solidFill>
                  <a:schemeClr val="bg1"/>
                </a:solidFill>
                <a:latin typeface="Gill Sans MT"/>
                <a:cs typeface="Gill Sans MT"/>
              </a:rPr>
              <a:t>(shared buffer)</a:t>
            </a:r>
          </a:p>
        </p:txBody>
      </p:sp>
      <p:sp>
        <p:nvSpPr>
          <p:cNvPr id="5" name="Oval 4"/>
          <p:cNvSpPr/>
          <p:nvPr/>
        </p:nvSpPr>
        <p:spPr bwMode="auto">
          <a:xfrm>
            <a:off x="152013" y="3245556"/>
            <a:ext cx="2969044" cy="2060222"/>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3" name="Oval 12"/>
          <p:cNvSpPr/>
          <p:nvPr/>
        </p:nvSpPr>
        <p:spPr bwMode="auto">
          <a:xfrm>
            <a:off x="5686778" y="3245556"/>
            <a:ext cx="3341456" cy="2060222"/>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cxnSp>
        <p:nvCxnSpPr>
          <p:cNvPr id="8" name="Straight Connector 7"/>
          <p:cNvCxnSpPr>
            <a:stCxn id="5" idx="6"/>
            <a:endCxn id="4" idx="1"/>
          </p:cNvCxnSpPr>
          <p:nvPr/>
        </p:nvCxnSpPr>
        <p:spPr bwMode="auto">
          <a:xfrm>
            <a:off x="3121057" y="4275667"/>
            <a:ext cx="354480" cy="16364"/>
          </a:xfrm>
          <a:prstGeom prst="line">
            <a:avLst/>
          </a:prstGeom>
          <a:noFill/>
          <a:ln w="38100" cap="flat" cmpd="sng" algn="ctr">
            <a:solidFill>
              <a:srgbClr val="EF5B00"/>
            </a:solidFill>
            <a:prstDash val="solid"/>
            <a:round/>
            <a:headEnd type="none" w="med" len="med"/>
            <a:tailEnd type="none" w="med" len="med"/>
          </a:ln>
          <a:effectLst/>
        </p:spPr>
      </p:cxnSp>
      <p:cxnSp>
        <p:nvCxnSpPr>
          <p:cNvPr id="16" name="Straight Connector 15"/>
          <p:cNvCxnSpPr>
            <a:stCxn id="4" idx="3"/>
            <a:endCxn id="13" idx="2"/>
          </p:cNvCxnSpPr>
          <p:nvPr/>
        </p:nvCxnSpPr>
        <p:spPr bwMode="auto">
          <a:xfrm flipV="1">
            <a:off x="5190319" y="4275667"/>
            <a:ext cx="496459" cy="16364"/>
          </a:xfrm>
          <a:prstGeom prst="line">
            <a:avLst/>
          </a:prstGeom>
          <a:noFill/>
          <a:ln w="38100" cap="flat" cmpd="sng" algn="ctr">
            <a:solidFill>
              <a:srgbClr val="EF5B00"/>
            </a:solidFill>
            <a:prstDash val="solid"/>
            <a:round/>
            <a:headEnd type="none" w="med" len="med"/>
            <a:tailEnd type="none" w="med" len="med"/>
          </a:ln>
          <a:effectLst/>
        </p:spPr>
      </p:cxnSp>
    </p:spTree>
    <p:extLst>
      <p:ext uri="{BB962C8B-B14F-4D97-AF65-F5344CB8AC3E}">
        <p14:creationId xmlns:p14="http://schemas.microsoft.com/office/powerpoint/2010/main" val="4283296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475535" y="3899616"/>
            <a:ext cx="1714782" cy="885110"/>
          </a:xfrm>
          <a:prstGeom prst="rect">
            <a:avLst/>
          </a:prstGeom>
          <a:solidFill>
            <a:srgbClr val="EF5B00"/>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6871" name="Rectangle 7"/>
          <p:cNvSpPr>
            <a:spLocks noGrp="1" noChangeArrowheads="1"/>
          </p:cNvSpPr>
          <p:nvPr>
            <p:ph type="title"/>
          </p:nvPr>
        </p:nvSpPr>
        <p:spPr/>
        <p:txBody>
          <a:bodyPr rIns="132080"/>
          <a:lstStyle/>
          <a:p>
            <a:r>
              <a:rPr lang="en-US" dirty="0"/>
              <a:t>Designing a solution</a:t>
            </a:r>
            <a:endParaRPr lang="en-US" dirty="0">
              <a:latin typeface="Arial" charset="0"/>
            </a:endParaRPr>
          </a:p>
        </p:txBody>
      </p:sp>
      <p:pic>
        <p:nvPicPr>
          <p:cNvPr id="36882" name="Picture 2" descr="C:\Users\rhk\AppData\Local\Microsoft\Windows\Temporary Internet Files\Content.IE5\R0QNV618\MC9004339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5" descr="C:\Users\rhk\AppData\Local\Microsoft\Windows\Temporary Internet Files\Content.IE5\R0QNV618\MC9004339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282242" y="1236603"/>
            <a:ext cx="1881720" cy="400110"/>
          </a:xfrm>
          <a:prstGeom prst="rect">
            <a:avLst/>
          </a:prstGeom>
          <a:noFill/>
        </p:spPr>
        <p:txBody>
          <a:bodyPr wrap="none" rtlCol="0">
            <a:spAutoFit/>
          </a:bodyPr>
          <a:lstStyle/>
          <a:p>
            <a:r>
              <a:rPr lang="en-US" sz="2000" b="0" dirty="0" smtClean="0">
                <a:latin typeface="Gill Sans MT"/>
                <a:cs typeface="Gill Sans MT"/>
              </a:rPr>
              <a:t>Chef (Producer)</a:t>
            </a:r>
          </a:p>
        </p:txBody>
      </p:sp>
      <p:sp>
        <p:nvSpPr>
          <p:cNvPr id="30" name="TextBox 29"/>
          <p:cNvSpPr txBox="1"/>
          <p:nvPr/>
        </p:nvSpPr>
        <p:spPr>
          <a:xfrm>
            <a:off x="6778700" y="1236603"/>
            <a:ext cx="2249534" cy="400110"/>
          </a:xfrm>
          <a:prstGeom prst="rect">
            <a:avLst/>
          </a:prstGeom>
          <a:noFill/>
        </p:spPr>
        <p:txBody>
          <a:bodyPr wrap="none" rtlCol="0">
            <a:spAutoFit/>
          </a:bodyPr>
          <a:lstStyle/>
          <a:p>
            <a:r>
              <a:rPr lang="en-US" sz="2000" b="0" dirty="0" smtClean="0">
                <a:latin typeface="Gill Sans MT"/>
                <a:cs typeface="Gill Sans MT"/>
              </a:rPr>
              <a:t>Waiter (Consumer)</a:t>
            </a:r>
          </a:p>
        </p:txBody>
      </p:sp>
      <p:sp>
        <p:nvSpPr>
          <p:cNvPr id="2" name="TextBox 1"/>
          <p:cNvSpPr txBox="1"/>
          <p:nvPr/>
        </p:nvSpPr>
        <p:spPr>
          <a:xfrm>
            <a:off x="374091" y="3643062"/>
            <a:ext cx="2746966" cy="1246495"/>
          </a:xfrm>
          <a:prstGeom prst="rect">
            <a:avLst/>
          </a:prstGeom>
          <a:noFill/>
        </p:spPr>
        <p:txBody>
          <a:bodyPr wrap="none" rtlCol="0">
            <a:spAutoFit/>
          </a:bodyPr>
          <a:lstStyle/>
          <a:p>
            <a:r>
              <a:rPr lang="en-US" sz="2500" b="0" dirty="0" smtClean="0">
                <a:latin typeface="Gill Sans MT"/>
                <a:cs typeface="Gill Sans MT"/>
              </a:rPr>
              <a:t>Wait for empty slot</a:t>
            </a:r>
          </a:p>
          <a:p>
            <a:r>
              <a:rPr lang="en-US" sz="2500" dirty="0" smtClean="0">
                <a:latin typeface="Gill Sans MT"/>
                <a:cs typeface="Gill Sans MT"/>
              </a:rPr>
              <a:t>Insert item</a:t>
            </a:r>
          </a:p>
          <a:p>
            <a:r>
              <a:rPr lang="en-US" sz="2500" b="0" dirty="0" smtClean="0">
                <a:latin typeface="Gill Sans MT"/>
                <a:cs typeface="Gill Sans MT"/>
              </a:rPr>
              <a:t>Signal item arrival</a:t>
            </a:r>
          </a:p>
        </p:txBody>
      </p:sp>
      <p:sp>
        <p:nvSpPr>
          <p:cNvPr id="24" name="TextBox 23"/>
          <p:cNvSpPr txBox="1"/>
          <p:nvPr/>
        </p:nvSpPr>
        <p:spPr>
          <a:xfrm>
            <a:off x="5230037" y="3643062"/>
            <a:ext cx="3532963" cy="1246495"/>
          </a:xfrm>
          <a:prstGeom prst="rect">
            <a:avLst/>
          </a:prstGeom>
          <a:noFill/>
        </p:spPr>
        <p:txBody>
          <a:bodyPr wrap="none" rtlCol="0">
            <a:spAutoFit/>
          </a:bodyPr>
          <a:lstStyle/>
          <a:p>
            <a:pPr algn="r"/>
            <a:r>
              <a:rPr lang="en-US" sz="2500" b="0" dirty="0" smtClean="0">
                <a:latin typeface="Gill Sans MT"/>
                <a:cs typeface="Gill Sans MT"/>
              </a:rPr>
              <a:t>Wait for item arrival</a:t>
            </a:r>
          </a:p>
          <a:p>
            <a:pPr algn="r"/>
            <a:r>
              <a:rPr lang="en-US" sz="2500" dirty="0" smtClean="0">
                <a:latin typeface="Gill Sans MT"/>
                <a:cs typeface="Gill Sans MT"/>
              </a:rPr>
              <a:t>Remove item</a:t>
            </a:r>
          </a:p>
          <a:p>
            <a:pPr algn="r"/>
            <a:r>
              <a:rPr lang="en-US" sz="2500" b="0" dirty="0" smtClean="0">
                <a:latin typeface="Gill Sans MT"/>
                <a:cs typeface="Gill Sans MT"/>
              </a:rPr>
              <a:t>Signal empty slot available</a:t>
            </a:r>
          </a:p>
        </p:txBody>
      </p:sp>
      <p:sp>
        <p:nvSpPr>
          <p:cNvPr id="3" name="TextBox 2"/>
          <p:cNvSpPr txBox="1"/>
          <p:nvPr/>
        </p:nvSpPr>
        <p:spPr>
          <a:xfrm>
            <a:off x="2163962" y="5926389"/>
            <a:ext cx="4770601" cy="477054"/>
          </a:xfrm>
          <a:prstGeom prst="rect">
            <a:avLst/>
          </a:prstGeom>
          <a:noFill/>
        </p:spPr>
        <p:txBody>
          <a:bodyPr wrap="none" rtlCol="0">
            <a:spAutoFit/>
          </a:bodyPr>
          <a:lstStyle/>
          <a:p>
            <a:r>
              <a:rPr lang="en-US" sz="2500" b="0" dirty="0" smtClean="0">
                <a:latin typeface="Gill Sans MT"/>
                <a:cs typeface="Gill Sans MT"/>
              </a:rPr>
              <a:t>What synchronization do we need?</a:t>
            </a:r>
          </a:p>
        </p:txBody>
      </p:sp>
      <p:sp>
        <p:nvSpPr>
          <p:cNvPr id="4" name="TextBox 3"/>
          <p:cNvSpPr txBox="1"/>
          <p:nvPr/>
        </p:nvSpPr>
        <p:spPr>
          <a:xfrm>
            <a:off x="3569714" y="3899616"/>
            <a:ext cx="1526429" cy="784830"/>
          </a:xfrm>
          <a:prstGeom prst="rect">
            <a:avLst/>
          </a:prstGeom>
          <a:noFill/>
        </p:spPr>
        <p:txBody>
          <a:bodyPr wrap="none" rtlCol="0">
            <a:spAutoFit/>
          </a:bodyPr>
          <a:lstStyle/>
          <a:p>
            <a:pPr algn="ctr"/>
            <a:r>
              <a:rPr lang="en-US" sz="2500" b="0" dirty="0" smtClean="0">
                <a:solidFill>
                  <a:schemeClr val="bg1"/>
                </a:solidFill>
                <a:latin typeface="Gill Sans MT"/>
                <a:cs typeface="Gill Sans MT"/>
              </a:rPr>
              <a:t>Condition</a:t>
            </a:r>
            <a:endParaRPr lang="en-US" sz="2500" dirty="0">
              <a:solidFill>
                <a:schemeClr val="bg1"/>
              </a:solidFill>
              <a:latin typeface="Gill Sans MT"/>
              <a:cs typeface="Gill Sans MT"/>
            </a:endParaRPr>
          </a:p>
          <a:p>
            <a:pPr algn="ctr"/>
            <a:r>
              <a:rPr lang="en-US" sz="2000" dirty="0" smtClean="0">
                <a:solidFill>
                  <a:schemeClr val="bg1"/>
                </a:solidFill>
                <a:latin typeface="Gill Sans MT"/>
                <a:cs typeface="Gill Sans MT"/>
              </a:rPr>
              <a:t>slot frees up</a:t>
            </a:r>
            <a:endParaRPr lang="en-US" sz="2000" b="0" dirty="0" smtClean="0">
              <a:solidFill>
                <a:schemeClr val="bg1"/>
              </a:solidFill>
              <a:latin typeface="Gill Sans MT"/>
              <a:cs typeface="Gill Sans MT"/>
            </a:endParaRPr>
          </a:p>
        </p:txBody>
      </p:sp>
      <p:sp>
        <p:nvSpPr>
          <p:cNvPr id="5" name="Oval 4"/>
          <p:cNvSpPr/>
          <p:nvPr/>
        </p:nvSpPr>
        <p:spPr bwMode="auto">
          <a:xfrm>
            <a:off x="1552331" y="3720019"/>
            <a:ext cx="1568726" cy="448968"/>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3" name="Oval 12"/>
          <p:cNvSpPr/>
          <p:nvPr/>
        </p:nvSpPr>
        <p:spPr bwMode="auto">
          <a:xfrm>
            <a:off x="6106690" y="4464043"/>
            <a:ext cx="1539503" cy="448968"/>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cxnSp>
        <p:nvCxnSpPr>
          <p:cNvPr id="8" name="Straight Connector 7"/>
          <p:cNvCxnSpPr>
            <a:stCxn id="5" idx="6"/>
          </p:cNvCxnSpPr>
          <p:nvPr/>
        </p:nvCxnSpPr>
        <p:spPr bwMode="auto">
          <a:xfrm>
            <a:off x="3121057" y="3944503"/>
            <a:ext cx="445456" cy="347528"/>
          </a:xfrm>
          <a:prstGeom prst="line">
            <a:avLst/>
          </a:prstGeom>
          <a:noFill/>
          <a:ln w="38100" cap="flat" cmpd="sng" algn="ctr">
            <a:solidFill>
              <a:srgbClr val="EF5B00"/>
            </a:solidFill>
            <a:prstDash val="solid"/>
            <a:round/>
            <a:headEnd type="none" w="med" len="med"/>
            <a:tailEnd type="none" w="med" len="med"/>
          </a:ln>
          <a:effectLst/>
        </p:spPr>
      </p:cxnSp>
      <p:cxnSp>
        <p:nvCxnSpPr>
          <p:cNvPr id="16" name="Straight Connector 15"/>
          <p:cNvCxnSpPr>
            <a:endCxn id="13" idx="2"/>
          </p:cNvCxnSpPr>
          <p:nvPr/>
        </p:nvCxnSpPr>
        <p:spPr bwMode="auto">
          <a:xfrm>
            <a:off x="5093186" y="4292031"/>
            <a:ext cx="1013504" cy="396496"/>
          </a:xfrm>
          <a:prstGeom prst="line">
            <a:avLst/>
          </a:prstGeom>
          <a:noFill/>
          <a:ln w="38100" cap="flat" cmpd="sng" algn="ctr">
            <a:solidFill>
              <a:srgbClr val="EF5B00"/>
            </a:solidFill>
            <a:prstDash val="solid"/>
            <a:round/>
            <a:headEnd type="none" w="med" len="med"/>
            <a:tailEnd type="none" w="med" len="med"/>
          </a:ln>
          <a:effectLst/>
        </p:spPr>
      </p:cxnSp>
    </p:spTree>
    <p:extLst>
      <p:ext uri="{BB962C8B-B14F-4D97-AF65-F5344CB8AC3E}">
        <p14:creationId xmlns:p14="http://schemas.microsoft.com/office/powerpoint/2010/main" val="8350533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475535" y="3899616"/>
            <a:ext cx="1714782" cy="885110"/>
          </a:xfrm>
          <a:prstGeom prst="rect">
            <a:avLst/>
          </a:prstGeom>
          <a:solidFill>
            <a:srgbClr val="EF5B00"/>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36871" name="Rectangle 7"/>
          <p:cNvSpPr>
            <a:spLocks noGrp="1" noChangeArrowheads="1"/>
          </p:cNvSpPr>
          <p:nvPr>
            <p:ph type="title"/>
          </p:nvPr>
        </p:nvSpPr>
        <p:spPr/>
        <p:txBody>
          <a:bodyPr rIns="132080"/>
          <a:lstStyle/>
          <a:p>
            <a:r>
              <a:rPr lang="en-US" dirty="0"/>
              <a:t>Designing a solution</a:t>
            </a:r>
            <a:endParaRPr lang="en-US" dirty="0">
              <a:latin typeface="Arial" charset="0"/>
            </a:endParaRPr>
          </a:p>
        </p:txBody>
      </p:sp>
      <p:pic>
        <p:nvPicPr>
          <p:cNvPr id="36882" name="Picture 2" descr="C:\Users\rhk\AppData\Local\Microsoft\Windows\Temporary Internet Files\Content.IE5\R0QNV618\MC9004339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5" descr="C:\Users\rhk\AppData\Local\Microsoft\Windows\Temporary Internet Files\Content.IE5\R0QNV618\MC9004339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6764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282242" y="1236603"/>
            <a:ext cx="1881720" cy="400110"/>
          </a:xfrm>
          <a:prstGeom prst="rect">
            <a:avLst/>
          </a:prstGeom>
          <a:noFill/>
        </p:spPr>
        <p:txBody>
          <a:bodyPr wrap="none" rtlCol="0">
            <a:spAutoFit/>
          </a:bodyPr>
          <a:lstStyle/>
          <a:p>
            <a:r>
              <a:rPr lang="en-US" sz="2000" b="0" dirty="0" smtClean="0">
                <a:latin typeface="Gill Sans MT"/>
                <a:cs typeface="Gill Sans MT"/>
              </a:rPr>
              <a:t>Chef (Producer)</a:t>
            </a:r>
          </a:p>
        </p:txBody>
      </p:sp>
      <p:sp>
        <p:nvSpPr>
          <p:cNvPr id="30" name="TextBox 29"/>
          <p:cNvSpPr txBox="1"/>
          <p:nvPr/>
        </p:nvSpPr>
        <p:spPr>
          <a:xfrm>
            <a:off x="6778700" y="1236603"/>
            <a:ext cx="2249534" cy="400110"/>
          </a:xfrm>
          <a:prstGeom prst="rect">
            <a:avLst/>
          </a:prstGeom>
          <a:noFill/>
        </p:spPr>
        <p:txBody>
          <a:bodyPr wrap="none" rtlCol="0">
            <a:spAutoFit/>
          </a:bodyPr>
          <a:lstStyle/>
          <a:p>
            <a:r>
              <a:rPr lang="en-US" sz="2000" b="0" dirty="0" smtClean="0">
                <a:latin typeface="Gill Sans MT"/>
                <a:cs typeface="Gill Sans MT"/>
              </a:rPr>
              <a:t>Waiter (Consumer)</a:t>
            </a:r>
          </a:p>
        </p:txBody>
      </p:sp>
      <p:sp>
        <p:nvSpPr>
          <p:cNvPr id="2" name="TextBox 1"/>
          <p:cNvSpPr txBox="1"/>
          <p:nvPr/>
        </p:nvSpPr>
        <p:spPr>
          <a:xfrm>
            <a:off x="374091" y="3643062"/>
            <a:ext cx="2746966" cy="1246495"/>
          </a:xfrm>
          <a:prstGeom prst="rect">
            <a:avLst/>
          </a:prstGeom>
          <a:noFill/>
        </p:spPr>
        <p:txBody>
          <a:bodyPr wrap="none" rtlCol="0">
            <a:spAutoFit/>
          </a:bodyPr>
          <a:lstStyle/>
          <a:p>
            <a:r>
              <a:rPr lang="en-US" sz="2500" b="0" dirty="0" smtClean="0">
                <a:latin typeface="Gill Sans MT"/>
                <a:cs typeface="Gill Sans MT"/>
              </a:rPr>
              <a:t>Wait for empty slot</a:t>
            </a:r>
          </a:p>
          <a:p>
            <a:r>
              <a:rPr lang="en-US" sz="2500" dirty="0" smtClean="0">
                <a:latin typeface="Gill Sans MT"/>
                <a:cs typeface="Gill Sans MT"/>
              </a:rPr>
              <a:t>Insert item</a:t>
            </a:r>
          </a:p>
          <a:p>
            <a:r>
              <a:rPr lang="en-US" sz="2500" b="0" dirty="0" smtClean="0">
                <a:latin typeface="Gill Sans MT"/>
                <a:cs typeface="Gill Sans MT"/>
              </a:rPr>
              <a:t>Signal item arrival</a:t>
            </a:r>
          </a:p>
        </p:txBody>
      </p:sp>
      <p:sp>
        <p:nvSpPr>
          <p:cNvPr id="24" name="TextBox 23"/>
          <p:cNvSpPr txBox="1"/>
          <p:nvPr/>
        </p:nvSpPr>
        <p:spPr>
          <a:xfrm>
            <a:off x="5238171" y="3643062"/>
            <a:ext cx="3524829" cy="1246495"/>
          </a:xfrm>
          <a:prstGeom prst="rect">
            <a:avLst/>
          </a:prstGeom>
          <a:noFill/>
        </p:spPr>
        <p:txBody>
          <a:bodyPr wrap="none" rtlCol="0">
            <a:spAutoFit/>
          </a:bodyPr>
          <a:lstStyle/>
          <a:p>
            <a:pPr algn="r"/>
            <a:r>
              <a:rPr lang="en-US" sz="2500" b="0" dirty="0" smtClean="0">
                <a:latin typeface="Gill Sans MT"/>
                <a:cs typeface="Gill Sans MT"/>
              </a:rPr>
              <a:t>Wait for item arrival</a:t>
            </a:r>
          </a:p>
          <a:p>
            <a:pPr algn="r"/>
            <a:r>
              <a:rPr lang="en-US" sz="2500" dirty="0" smtClean="0">
                <a:latin typeface="Gill Sans MT"/>
                <a:cs typeface="Gill Sans MT"/>
              </a:rPr>
              <a:t>Remove item</a:t>
            </a:r>
          </a:p>
          <a:p>
            <a:pPr algn="r"/>
            <a:r>
              <a:rPr lang="en-US" sz="2500" b="0" dirty="0" smtClean="0">
                <a:latin typeface="Gill Sans MT"/>
                <a:cs typeface="Gill Sans MT"/>
              </a:rPr>
              <a:t>Signal empty slot available</a:t>
            </a:r>
          </a:p>
        </p:txBody>
      </p:sp>
      <p:sp>
        <p:nvSpPr>
          <p:cNvPr id="3" name="TextBox 2"/>
          <p:cNvSpPr txBox="1"/>
          <p:nvPr/>
        </p:nvSpPr>
        <p:spPr>
          <a:xfrm>
            <a:off x="2163962" y="5926389"/>
            <a:ext cx="4770601" cy="477054"/>
          </a:xfrm>
          <a:prstGeom prst="rect">
            <a:avLst/>
          </a:prstGeom>
          <a:noFill/>
        </p:spPr>
        <p:txBody>
          <a:bodyPr wrap="none" rtlCol="0">
            <a:spAutoFit/>
          </a:bodyPr>
          <a:lstStyle/>
          <a:p>
            <a:r>
              <a:rPr lang="en-US" sz="2500" b="0" dirty="0" smtClean="0">
                <a:latin typeface="Gill Sans MT"/>
                <a:cs typeface="Gill Sans MT"/>
              </a:rPr>
              <a:t>What synchronization do we need?</a:t>
            </a:r>
          </a:p>
        </p:txBody>
      </p:sp>
      <p:sp>
        <p:nvSpPr>
          <p:cNvPr id="4" name="TextBox 3"/>
          <p:cNvSpPr txBox="1"/>
          <p:nvPr/>
        </p:nvSpPr>
        <p:spPr>
          <a:xfrm>
            <a:off x="3584522" y="3899616"/>
            <a:ext cx="1496812" cy="784830"/>
          </a:xfrm>
          <a:prstGeom prst="rect">
            <a:avLst/>
          </a:prstGeom>
          <a:noFill/>
        </p:spPr>
        <p:txBody>
          <a:bodyPr wrap="none" rtlCol="0">
            <a:spAutoFit/>
          </a:bodyPr>
          <a:lstStyle/>
          <a:p>
            <a:pPr algn="ctr"/>
            <a:r>
              <a:rPr lang="en-US" sz="2500" b="0" dirty="0" smtClean="0">
                <a:solidFill>
                  <a:schemeClr val="bg1"/>
                </a:solidFill>
                <a:latin typeface="Gill Sans MT"/>
                <a:cs typeface="Gill Sans MT"/>
              </a:rPr>
              <a:t>Condition</a:t>
            </a:r>
            <a:endParaRPr lang="en-US" sz="2500" dirty="0">
              <a:solidFill>
                <a:schemeClr val="bg1"/>
              </a:solidFill>
              <a:latin typeface="Gill Sans MT"/>
              <a:cs typeface="Gill Sans MT"/>
            </a:endParaRPr>
          </a:p>
          <a:p>
            <a:pPr algn="ctr"/>
            <a:r>
              <a:rPr lang="en-US" sz="2000" dirty="0" smtClean="0">
                <a:solidFill>
                  <a:schemeClr val="bg1"/>
                </a:solidFill>
                <a:latin typeface="Gill Sans MT"/>
                <a:cs typeface="Gill Sans MT"/>
              </a:rPr>
              <a:t>item arrives</a:t>
            </a:r>
            <a:endParaRPr lang="en-US" sz="2000" b="0" dirty="0" smtClean="0">
              <a:solidFill>
                <a:schemeClr val="bg1"/>
              </a:solidFill>
              <a:latin typeface="Gill Sans MT"/>
              <a:cs typeface="Gill Sans MT"/>
            </a:endParaRPr>
          </a:p>
        </p:txBody>
      </p:sp>
      <p:sp>
        <p:nvSpPr>
          <p:cNvPr id="5" name="Oval 4"/>
          <p:cNvSpPr/>
          <p:nvPr/>
        </p:nvSpPr>
        <p:spPr bwMode="auto">
          <a:xfrm>
            <a:off x="1154631" y="4451215"/>
            <a:ext cx="1680617" cy="448968"/>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3" name="Oval 12"/>
          <p:cNvSpPr/>
          <p:nvPr/>
        </p:nvSpPr>
        <p:spPr bwMode="auto">
          <a:xfrm>
            <a:off x="7107352" y="3681535"/>
            <a:ext cx="1693748" cy="448968"/>
          </a:xfrm>
          <a:prstGeom prst="ellipse">
            <a:avLst/>
          </a:prstGeom>
          <a:noFill/>
          <a:ln w="38100" cap="flat" cmpd="sng" algn="ctr">
            <a:solidFill>
              <a:srgbClr val="EF5B00"/>
            </a:solidFill>
            <a:prstDash val="solid"/>
            <a:round/>
            <a:headEnd type="none" w="med" len="med"/>
            <a:tailEnd type="arrow" w="med" len="med"/>
          </a:ln>
          <a:effectLst/>
        </p:spPr>
        <p:txBody>
          <a:bodyPr rtlCol="0" anchor="ctr"/>
          <a:lstStyle/>
          <a:p>
            <a:pPr algn="ctr"/>
            <a:endParaRPr lang="en-US"/>
          </a:p>
        </p:txBody>
      </p:sp>
      <p:cxnSp>
        <p:nvCxnSpPr>
          <p:cNvPr id="8" name="Straight Connector 7"/>
          <p:cNvCxnSpPr>
            <a:stCxn id="5" idx="6"/>
          </p:cNvCxnSpPr>
          <p:nvPr/>
        </p:nvCxnSpPr>
        <p:spPr bwMode="auto">
          <a:xfrm flipV="1">
            <a:off x="2835248" y="4292031"/>
            <a:ext cx="808240" cy="383668"/>
          </a:xfrm>
          <a:prstGeom prst="line">
            <a:avLst/>
          </a:prstGeom>
          <a:noFill/>
          <a:ln w="38100" cap="flat" cmpd="sng" algn="ctr">
            <a:solidFill>
              <a:srgbClr val="EF5B00"/>
            </a:solidFill>
            <a:prstDash val="solid"/>
            <a:round/>
            <a:headEnd type="none" w="med" len="med"/>
            <a:tailEnd type="none" w="med" len="med"/>
          </a:ln>
          <a:effectLst/>
        </p:spPr>
      </p:cxnSp>
      <p:cxnSp>
        <p:nvCxnSpPr>
          <p:cNvPr id="16" name="Straight Connector 15"/>
          <p:cNvCxnSpPr>
            <a:endCxn id="13" idx="2"/>
          </p:cNvCxnSpPr>
          <p:nvPr/>
        </p:nvCxnSpPr>
        <p:spPr bwMode="auto">
          <a:xfrm flipV="1">
            <a:off x="4977723" y="3906019"/>
            <a:ext cx="2129629" cy="386012"/>
          </a:xfrm>
          <a:prstGeom prst="line">
            <a:avLst/>
          </a:prstGeom>
          <a:noFill/>
          <a:ln w="38100" cap="flat" cmpd="sng" algn="ctr">
            <a:solidFill>
              <a:srgbClr val="EF5B00"/>
            </a:solidFill>
            <a:prstDash val="solid"/>
            <a:round/>
            <a:headEnd type="none" w="med" len="med"/>
            <a:tailEnd type="none" w="med" len="med"/>
          </a:ln>
          <a:effectLst/>
        </p:spPr>
      </p:cxnSp>
    </p:spTree>
    <p:extLst>
      <p:ext uri="{BB962C8B-B14F-4D97-AF65-F5344CB8AC3E}">
        <p14:creationId xmlns:p14="http://schemas.microsoft.com/office/powerpoint/2010/main" val="14298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with C.V.’s</a:t>
            </a:r>
            <a:endParaRPr lang="en-US" dirty="0"/>
          </a:p>
        </p:txBody>
      </p:sp>
      <p:sp>
        <p:nvSpPr>
          <p:cNvPr id="4" name="TextBox 3"/>
          <p:cNvSpPr txBox="1"/>
          <p:nvPr/>
        </p:nvSpPr>
        <p:spPr>
          <a:xfrm>
            <a:off x="374091" y="1626657"/>
            <a:ext cx="7956024" cy="3539430"/>
          </a:xfrm>
          <a:prstGeom prst="rect">
            <a:avLst/>
          </a:prstGeom>
          <a:noFill/>
        </p:spPr>
        <p:txBody>
          <a:bodyPr wrap="none" rtlCol="0">
            <a:spAutoFit/>
          </a:bodyPr>
          <a:lstStyle/>
          <a:p>
            <a:r>
              <a:rPr lang="en-US" sz="1600" b="1" dirty="0">
                <a:solidFill>
                  <a:srgbClr val="FF0000"/>
                </a:solidFill>
                <a:latin typeface="Monaco"/>
              </a:rPr>
              <a:t>/* Global variables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6D79DE"/>
                </a:solidFill>
                <a:latin typeface="Monaco"/>
              </a:rPr>
              <a:t>pthread_mutex_t</a:t>
            </a:r>
            <a:r>
              <a:rPr lang="en-US" sz="1600" b="1" dirty="0">
                <a:solidFill>
                  <a:prstClr val="black"/>
                </a:solidFill>
                <a:latin typeface="Monaco"/>
              </a:rPr>
              <a:t> m;</a:t>
            </a:r>
            <a:br>
              <a:rPr lang="en-US" sz="1600" b="1" dirty="0">
                <a:solidFill>
                  <a:prstClr val="black"/>
                </a:solidFill>
                <a:latin typeface="Monaco"/>
              </a:rPr>
            </a:br>
            <a:r>
              <a:rPr lang="en-US" sz="1600" b="1" dirty="0" err="1">
                <a:solidFill>
                  <a:srgbClr val="6D79DE"/>
                </a:solidFill>
                <a:latin typeface="Monaco"/>
              </a:rPr>
              <a:t>pthread_cond_t</a:t>
            </a:r>
            <a:r>
              <a:rPr lang="en-US" sz="1600" b="1" dirty="0">
                <a:solidFill>
                  <a:prstClr val="black"/>
                </a:solidFill>
                <a:latin typeface="Monaco"/>
              </a:rPr>
              <a:t>  </a:t>
            </a:r>
            <a:r>
              <a:rPr lang="en-US" sz="1600" b="1" dirty="0" err="1">
                <a:solidFill>
                  <a:prstClr val="black"/>
                </a:solidFill>
                <a:latin typeface="Monaco"/>
              </a:rPr>
              <a:t>item_available</a:t>
            </a:r>
            <a:r>
              <a:rPr lang="en-US" sz="1600" b="1" dirty="0">
                <a:solidFill>
                  <a:prstClr val="black"/>
                </a:solidFill>
                <a:latin typeface="Monaco"/>
              </a:rPr>
              <a:t>; </a:t>
            </a:r>
            <a:r>
              <a:rPr lang="en-US" sz="1600" b="1" dirty="0" smtClean="0">
                <a:solidFill>
                  <a:prstClr val="black"/>
                </a:solidFill>
                <a:latin typeface="Monaco"/>
              </a:rPr>
              <a:t> </a:t>
            </a:r>
            <a:r>
              <a:rPr lang="en-US" sz="1600" b="1" dirty="0" smtClean="0">
                <a:solidFill>
                  <a:srgbClr val="FF0000"/>
                </a:solidFill>
                <a:latin typeface="Monaco"/>
              </a:rPr>
              <a:t>/</a:t>
            </a:r>
            <a:r>
              <a:rPr lang="en-US" sz="1600" b="1" dirty="0">
                <a:solidFill>
                  <a:srgbClr val="FF0000"/>
                </a:solidFill>
                <a:latin typeface="Monaco"/>
              </a:rPr>
              <a:t>* Event: new item inserted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6D79DE"/>
                </a:solidFill>
                <a:latin typeface="Monaco"/>
              </a:rPr>
              <a:t>pthread_cond_t</a:t>
            </a:r>
            <a:r>
              <a:rPr lang="en-US" sz="1600" b="1" dirty="0">
                <a:solidFill>
                  <a:prstClr val="black"/>
                </a:solidFill>
                <a:latin typeface="Monaco"/>
              </a:rPr>
              <a:t>  </a:t>
            </a:r>
            <a:r>
              <a:rPr lang="en-US" sz="1600" b="1" dirty="0" err="1">
                <a:solidFill>
                  <a:prstClr val="black"/>
                </a:solidFill>
                <a:latin typeface="Monaco"/>
              </a:rPr>
              <a:t>space_available</a:t>
            </a:r>
            <a:r>
              <a:rPr lang="en-US" sz="1600" b="1" dirty="0">
                <a:solidFill>
                  <a:prstClr val="black"/>
                </a:solidFill>
                <a:latin typeface="Monaco"/>
              </a:rPr>
              <a:t>; </a:t>
            </a:r>
            <a:r>
              <a:rPr lang="en-US" sz="1600" b="1" dirty="0">
                <a:solidFill>
                  <a:srgbClr val="FF0000"/>
                </a:solidFill>
                <a:latin typeface="Monaco"/>
              </a:rPr>
              <a:t>/* Event: item removed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a:t>
            </a:r>
            <a:r>
              <a:rPr lang="en-US" sz="1600" b="1" dirty="0" err="1">
                <a:solidFill>
                  <a:prstClr val="black"/>
                </a:solidFill>
                <a:latin typeface="Monaco"/>
              </a:rPr>
              <a:t>max_items</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br>
              <a:rPr lang="en-US" sz="1600" b="1" dirty="0">
                <a:solidFill>
                  <a:prstClr val="black"/>
                </a:solidFill>
                <a:latin typeface="Monaco"/>
              </a:rPr>
            </a:br>
            <a:r>
              <a:rPr lang="en-US" sz="1600" b="1" dirty="0">
                <a:solidFill>
                  <a:srgbClr val="0000FF"/>
                </a:solidFill>
                <a:latin typeface="Monaco"/>
              </a:rPr>
              <a:t>void </a:t>
            </a:r>
            <a:r>
              <a:rPr lang="en-US" sz="1600" b="1" dirty="0" err="1">
                <a:solidFill>
                  <a:srgbClr val="0000A2"/>
                </a:solidFill>
                <a:latin typeface="Monaco"/>
              </a:rPr>
              <a:t>init</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mutex_init</a:t>
            </a:r>
            <a:r>
              <a:rPr lang="en-US" sz="1600" b="1" dirty="0">
                <a:solidFill>
                  <a:prstClr val="black"/>
                </a:solidFill>
                <a:latin typeface="Monaco"/>
              </a:rPr>
              <a:t>(&amp;m,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cond_init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max_items</a:t>
            </a:r>
            <a:r>
              <a:rPr lang="en-US" sz="1600" b="1" dirty="0">
                <a:solidFill>
                  <a:prstClr val="black"/>
                </a:solidFill>
                <a:latin typeface="Monaco"/>
              </a:rPr>
              <a:t> = </a:t>
            </a:r>
            <a:r>
              <a:rPr lang="en-US" sz="1600" b="1" dirty="0">
                <a:solidFill>
                  <a:srgbClr val="0000CD"/>
                </a:solidFill>
                <a:latin typeface="Monaco"/>
              </a:rPr>
              <a:t>100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
        <p:nvSpPr>
          <p:cNvPr id="5" name="TextBox 4"/>
          <p:cNvSpPr txBox="1"/>
          <p:nvPr/>
        </p:nvSpPr>
        <p:spPr>
          <a:xfrm>
            <a:off x="374091" y="6003779"/>
            <a:ext cx="4677687" cy="707886"/>
          </a:xfrm>
          <a:prstGeom prst="rect">
            <a:avLst/>
          </a:prstGeom>
          <a:noFill/>
        </p:spPr>
        <p:txBody>
          <a:bodyPr wrap="square" rtlCol="0">
            <a:spAutoFit/>
          </a:bodyPr>
          <a:lstStyle/>
          <a:p>
            <a:r>
              <a:rPr lang="en-US" sz="2000" dirty="0" smtClean="0">
                <a:latin typeface="Gill Sans MT"/>
                <a:cs typeface="Gill Sans MT"/>
              </a:rPr>
              <a:t>(Note: “</a:t>
            </a:r>
            <a:r>
              <a:rPr lang="en-US" sz="1600" b="1" dirty="0" err="1" smtClean="0">
                <a:solidFill>
                  <a:srgbClr val="0000A2"/>
                </a:solidFill>
                <a:latin typeface="Monaco"/>
              </a:rPr>
              <a:t>pthread</a:t>
            </a:r>
            <a:r>
              <a:rPr lang="en-US" sz="1600" b="1" dirty="0" smtClean="0">
                <a:solidFill>
                  <a:srgbClr val="0000A2"/>
                </a:solidFill>
                <a:latin typeface="Monaco"/>
              </a:rPr>
              <a:t>_</a:t>
            </a:r>
            <a:r>
              <a:rPr lang="en-US" sz="2000" dirty="0" smtClean="0">
                <a:latin typeface="Gill Sans MT"/>
                <a:cs typeface="Gill Sans MT"/>
              </a:rPr>
              <a:t>” prefix removed from </a:t>
            </a:r>
            <a:r>
              <a:rPr lang="en-US" sz="2000" b="0" dirty="0" smtClean="0">
                <a:latin typeface="Gill Sans MT"/>
                <a:cs typeface="Gill Sans MT"/>
              </a:rPr>
              <a:t>all synchronization calls for compactness)</a:t>
            </a:r>
          </a:p>
        </p:txBody>
      </p:sp>
    </p:spTree>
    <p:extLst>
      <p:ext uri="{BB962C8B-B14F-4D97-AF65-F5344CB8AC3E}">
        <p14:creationId xmlns:p14="http://schemas.microsoft.com/office/powerpoint/2010/main" val="39817065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with C.V.’s</a:t>
            </a:r>
            <a:endParaRPr lang="en-US" dirty="0"/>
          </a:p>
        </p:txBody>
      </p:sp>
      <p:sp>
        <p:nvSpPr>
          <p:cNvPr id="4" name="TextBox 3"/>
          <p:cNvSpPr txBox="1"/>
          <p:nvPr/>
        </p:nvSpPr>
        <p:spPr>
          <a:xfrm>
            <a:off x="374090" y="1341277"/>
            <a:ext cx="8231187" cy="2554545"/>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endParaRPr lang="en-US" sz="1600" b="0" dirty="0" smtClean="0">
              <a:latin typeface="Gill Sans MT"/>
              <a:cs typeface="Gill Sans MT"/>
            </a:endParaRPr>
          </a:p>
        </p:txBody>
      </p:sp>
    </p:spTree>
    <p:extLst>
      <p:ext uri="{BB962C8B-B14F-4D97-AF65-F5344CB8AC3E}">
        <p14:creationId xmlns:p14="http://schemas.microsoft.com/office/powerpoint/2010/main" val="41207944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with C.V.’s</a:t>
            </a:r>
            <a:endParaRPr lang="en-US" dirty="0"/>
          </a:p>
        </p:txBody>
      </p:sp>
      <p:sp>
        <p:nvSpPr>
          <p:cNvPr id="4" name="TextBox 3"/>
          <p:cNvSpPr txBox="1"/>
          <p:nvPr/>
        </p:nvSpPr>
        <p:spPr>
          <a:xfrm>
            <a:off x="374090" y="1341277"/>
            <a:ext cx="8231187" cy="5262980"/>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p>
          <a:p>
            <a:endParaRPr lang="en-US" sz="1600" b="1" dirty="0">
              <a:solidFill>
                <a:prstClr val="black"/>
              </a:solidFill>
              <a:latin typeface="Monaco"/>
            </a:endParaRPr>
          </a:p>
          <a:p>
            <a:r>
              <a:rPr lang="en-US" sz="1600" b="1" dirty="0" smtClean="0">
                <a:solidFill>
                  <a:srgbClr val="0000FF"/>
                </a:solidFill>
                <a:latin typeface="Monaco"/>
              </a:rPr>
              <a:t>void </a:t>
            </a:r>
            <a:r>
              <a:rPr lang="en-US" sz="1600" b="1" dirty="0">
                <a:solidFill>
                  <a:srgbClr val="0000A2"/>
                </a:solidFill>
                <a:latin typeface="Monaco"/>
              </a:rPr>
              <a:t>producer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err="1">
                <a:solidFill>
                  <a:prstClr val="black"/>
                </a:solidFill>
                <a:latin typeface="Monaco"/>
              </a:rPr>
              <a:t>max_items</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Produce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Tree>
    <p:extLst>
      <p:ext uri="{BB962C8B-B14F-4D97-AF65-F5344CB8AC3E}">
        <p14:creationId xmlns:p14="http://schemas.microsoft.com/office/powerpoint/2010/main" val="36875993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question #1</a:t>
            </a:r>
            <a:endParaRPr lang="en-US" dirty="0"/>
          </a:p>
        </p:txBody>
      </p:sp>
      <p:sp>
        <p:nvSpPr>
          <p:cNvPr id="3" name="TextBox 2"/>
          <p:cNvSpPr txBox="1"/>
          <p:nvPr/>
        </p:nvSpPr>
        <p:spPr>
          <a:xfrm>
            <a:off x="870516" y="2949081"/>
            <a:ext cx="7526388" cy="1246495"/>
          </a:xfrm>
          <a:prstGeom prst="rect">
            <a:avLst/>
          </a:prstGeom>
          <a:noFill/>
        </p:spPr>
        <p:txBody>
          <a:bodyPr wrap="none" rtlCol="0">
            <a:spAutoFit/>
          </a:bodyPr>
          <a:lstStyle/>
          <a:p>
            <a:r>
              <a:rPr lang="en-US" sz="2500" dirty="0" smtClean="0">
                <a:latin typeface="Gill Sans MT"/>
                <a:cs typeface="Gill Sans MT"/>
              </a:rPr>
              <a:t>“Why does </a:t>
            </a:r>
            <a:r>
              <a:rPr lang="en-US" sz="2500" dirty="0" err="1" smtClean="0">
                <a:latin typeface="Gill Sans MT"/>
                <a:cs typeface="Gill Sans MT"/>
              </a:rPr>
              <a:t>cond_wait</a:t>
            </a:r>
            <a:r>
              <a:rPr lang="en-US" sz="2500" dirty="0" smtClean="0">
                <a:latin typeface="Gill Sans MT"/>
                <a:cs typeface="Gill Sans MT"/>
              </a:rPr>
              <a:t>() need to know about my </a:t>
            </a:r>
            <a:r>
              <a:rPr lang="en-US" sz="2500" dirty="0" err="1" smtClean="0">
                <a:latin typeface="Gill Sans MT"/>
                <a:cs typeface="Gill Sans MT"/>
              </a:rPr>
              <a:t>mutex</a:t>
            </a:r>
            <a:r>
              <a:rPr lang="en-US" sz="2500" dirty="0" smtClean="0">
                <a:latin typeface="Gill Sans MT"/>
                <a:cs typeface="Gill Sans MT"/>
              </a:rPr>
              <a:t>?</a:t>
            </a:r>
          </a:p>
          <a:p>
            <a:endParaRPr lang="en-US" sz="2500" dirty="0">
              <a:latin typeface="Gill Sans MT"/>
              <a:cs typeface="Gill Sans MT"/>
            </a:endParaRPr>
          </a:p>
          <a:p>
            <a:r>
              <a:rPr lang="en-US" sz="2500" dirty="0" smtClean="0">
                <a:latin typeface="Gill Sans MT"/>
                <a:cs typeface="Gill Sans MT"/>
              </a:rPr>
              <a:t>I’ll just unlock the </a:t>
            </a:r>
            <a:r>
              <a:rPr lang="en-US" sz="2500" dirty="0" err="1" smtClean="0">
                <a:latin typeface="Gill Sans MT"/>
                <a:cs typeface="Gill Sans MT"/>
              </a:rPr>
              <a:t>mutex</a:t>
            </a:r>
            <a:r>
              <a:rPr lang="en-US" sz="2500" dirty="0" smtClean="0">
                <a:latin typeface="Gill Sans MT"/>
                <a:cs typeface="Gill Sans MT"/>
              </a:rPr>
              <a:t> separately.”</a:t>
            </a:r>
            <a:endParaRPr lang="en-US" sz="2500" b="0" dirty="0" smtClean="0">
              <a:latin typeface="Gill Sans MT"/>
              <a:cs typeface="Gill Sans MT"/>
            </a:endParaRPr>
          </a:p>
        </p:txBody>
      </p:sp>
    </p:spTree>
    <p:extLst>
      <p:ext uri="{BB962C8B-B14F-4D97-AF65-F5344CB8AC3E}">
        <p14:creationId xmlns:p14="http://schemas.microsoft.com/office/powerpoint/2010/main" val="26109325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41871" y="1341277"/>
            <a:ext cx="5979456" cy="5509201"/>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p>
          <a:p>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p>
          <a:p>
            <a:r>
              <a:rPr lang="en-US" sz="1600" b="1" dirty="0">
                <a:solidFill>
                  <a:prstClr val="black"/>
                </a:solidFill>
                <a:latin typeface="Monaco"/>
              </a:rPr>
              <a:t>    }</a:t>
            </a:r>
          </a:p>
          <a:p>
            <a:r>
              <a:rPr lang="en-US" sz="1600" b="1" dirty="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p>
          <a:p>
            <a:endParaRPr lang="en-US" sz="1600" b="1" dirty="0">
              <a:solidFill>
                <a:prstClr val="black"/>
              </a:solidFill>
              <a:latin typeface="Monaco"/>
            </a:endParaRPr>
          </a:p>
          <a:p>
            <a:r>
              <a:rPr lang="en-US" sz="1600" b="1" dirty="0">
                <a:solidFill>
                  <a:srgbClr val="0000FF"/>
                </a:solidFill>
                <a:latin typeface="Monaco"/>
              </a:rPr>
              <a:t>void </a:t>
            </a:r>
            <a:r>
              <a:rPr lang="en-US" sz="1600" b="1" dirty="0">
                <a:solidFill>
                  <a:srgbClr val="0000A2"/>
                </a:solidFill>
                <a:latin typeface="Monaco"/>
              </a:rPr>
              <a:t>producer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p>
          <a:p>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endParaRPr lang="en-US" sz="1600" dirty="0">
              <a:latin typeface="Gill Sans MT"/>
              <a:cs typeface="Gill Sans MT"/>
            </a:endParaRPr>
          </a:p>
        </p:txBody>
      </p:sp>
      <p:sp>
        <p:nvSpPr>
          <p:cNvPr id="33794" name="Title 6"/>
          <p:cNvSpPr>
            <a:spLocks noGrp="1"/>
          </p:cNvSpPr>
          <p:nvPr>
            <p:ph type="title"/>
          </p:nvPr>
        </p:nvSpPr>
        <p:spPr/>
        <p:txBody>
          <a:bodyPr/>
          <a:lstStyle/>
          <a:p>
            <a:r>
              <a:rPr lang="en-US" dirty="0"/>
              <a:t>Condition </a:t>
            </a:r>
            <a:r>
              <a:rPr lang="en-US" dirty="0" smtClean="0"/>
              <a:t>variable without </a:t>
            </a:r>
            <a:r>
              <a:rPr lang="en-US" dirty="0" err="1" smtClean="0"/>
              <a:t>mutex</a:t>
            </a:r>
            <a:r>
              <a:rPr lang="en-US" dirty="0" smtClean="0"/>
              <a:t>?</a:t>
            </a:r>
            <a:endParaRPr lang="en-US" dirty="0"/>
          </a:p>
        </p:txBody>
      </p:sp>
      <p:sp>
        <p:nvSpPr>
          <p:cNvPr id="10" name="Left Arrow 9"/>
          <p:cNvSpPr/>
          <p:nvPr/>
        </p:nvSpPr>
        <p:spPr bwMode="auto">
          <a:xfrm>
            <a:off x="5510801" y="2847689"/>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1" name="Left Arrow 10"/>
          <p:cNvSpPr/>
          <p:nvPr/>
        </p:nvSpPr>
        <p:spPr bwMode="auto">
          <a:xfrm>
            <a:off x="5510801" y="2364395"/>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3833407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problems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044703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941871" y="1341277"/>
            <a:ext cx="5979456" cy="5509201"/>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p>
          <a:p>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p>
          <a:p>
            <a:r>
              <a:rPr lang="en-US" sz="1600" b="1" dirty="0">
                <a:solidFill>
                  <a:prstClr val="black"/>
                </a:solidFill>
                <a:latin typeface="Monaco"/>
              </a:rPr>
              <a:t>    }</a:t>
            </a:r>
          </a:p>
          <a:p>
            <a:r>
              <a:rPr lang="en-US" sz="1600" b="1" dirty="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p>
          <a:p>
            <a:endParaRPr lang="en-US" sz="1600" b="1" dirty="0">
              <a:solidFill>
                <a:prstClr val="black"/>
              </a:solidFill>
              <a:latin typeface="Monaco"/>
            </a:endParaRPr>
          </a:p>
          <a:p>
            <a:r>
              <a:rPr lang="en-US" sz="1600" b="1" dirty="0">
                <a:solidFill>
                  <a:srgbClr val="0000FF"/>
                </a:solidFill>
                <a:latin typeface="Monaco"/>
              </a:rPr>
              <a:t>void </a:t>
            </a:r>
            <a:r>
              <a:rPr lang="en-US" sz="1600" b="1" dirty="0">
                <a:solidFill>
                  <a:srgbClr val="0000A2"/>
                </a:solidFill>
                <a:latin typeface="Monaco"/>
              </a:rPr>
              <a:t>producer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p>
          <a:p>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endParaRPr lang="en-US" sz="1600" dirty="0">
              <a:latin typeface="Gill Sans MT"/>
              <a:cs typeface="Gill Sans MT"/>
            </a:endParaRPr>
          </a:p>
        </p:txBody>
      </p:sp>
      <p:sp>
        <p:nvSpPr>
          <p:cNvPr id="34818" name="Title 6"/>
          <p:cNvSpPr>
            <a:spLocks noGrp="1"/>
          </p:cNvSpPr>
          <p:nvPr>
            <p:ph type="title"/>
          </p:nvPr>
        </p:nvSpPr>
        <p:spPr/>
        <p:txBody>
          <a:bodyPr/>
          <a:lstStyle/>
          <a:p>
            <a:r>
              <a:rPr lang="en-US" dirty="0" smtClean="0"/>
              <a:t>A game of catch</a:t>
            </a:r>
            <a:endParaRPr lang="en-US" dirty="0"/>
          </a:p>
        </p:txBody>
      </p:sp>
      <p:sp>
        <p:nvSpPr>
          <p:cNvPr id="14" name="Right Arrow 13"/>
          <p:cNvSpPr>
            <a:spLocks noChangeArrowheads="1"/>
          </p:cNvSpPr>
          <p:nvPr/>
        </p:nvSpPr>
        <p:spPr bwMode="auto">
          <a:xfrm>
            <a:off x="247452" y="1600200"/>
            <a:ext cx="685800" cy="381000"/>
          </a:xfrm>
          <a:prstGeom prst="rightArrow">
            <a:avLst>
              <a:gd name="adj1" fmla="val 50000"/>
              <a:gd name="adj2" fmla="val 50000"/>
            </a:avLst>
          </a:prstGeom>
          <a:solidFill>
            <a:srgbClr val="FF0000"/>
          </a:solidFill>
          <a:ln w="19050">
            <a:solidFill>
              <a:schemeClr val="tx1"/>
            </a:solidFill>
            <a:round/>
            <a:headEnd/>
            <a:tailEnd/>
          </a:ln>
        </p:spPr>
        <p:txBody>
          <a:bodyPr anchor="ctr"/>
          <a:lstStyle/>
          <a:p>
            <a:endParaRPr lang="en-US">
              <a:latin typeface="Arial" charset="0"/>
            </a:endParaRPr>
          </a:p>
        </p:txBody>
      </p:sp>
      <p:grpSp>
        <p:nvGrpSpPr>
          <p:cNvPr id="34824" name="Group 7"/>
          <p:cNvGrpSpPr>
            <a:grpSpLocks noChangeAspect="1"/>
          </p:cNvGrpSpPr>
          <p:nvPr/>
        </p:nvGrpSpPr>
        <p:grpSpPr bwMode="auto">
          <a:xfrm>
            <a:off x="8119752" y="3106292"/>
            <a:ext cx="831850" cy="1089025"/>
            <a:chOff x="2450" y="1597"/>
            <a:chExt cx="860" cy="1126"/>
          </a:xfrm>
        </p:grpSpPr>
        <p:sp>
          <p:nvSpPr>
            <p:cNvPr id="34840" name="AutoShape 6"/>
            <p:cNvSpPr>
              <a:spLocks noChangeAspect="1" noChangeArrowheads="1" noTextEdit="1"/>
            </p:cNvSpPr>
            <p:nvPr/>
          </p:nvSpPr>
          <p:spPr bwMode="auto">
            <a:xfrm>
              <a:off x="2450" y="1597"/>
              <a:ext cx="860"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41" name="Freeform 8"/>
            <p:cNvSpPr>
              <a:spLocks/>
            </p:cNvSpPr>
            <p:nvPr/>
          </p:nvSpPr>
          <p:spPr bwMode="auto">
            <a:xfrm>
              <a:off x="2450" y="2050"/>
              <a:ext cx="860" cy="673"/>
            </a:xfrm>
            <a:custGeom>
              <a:avLst/>
              <a:gdLst>
                <a:gd name="T0" fmla="*/ 726 w 1720"/>
                <a:gd name="T1" fmla="*/ 660 h 1345"/>
                <a:gd name="T2" fmla="*/ 666 w 1720"/>
                <a:gd name="T3" fmla="*/ 661 h 1345"/>
                <a:gd name="T4" fmla="*/ 601 w 1720"/>
                <a:gd name="T5" fmla="*/ 663 h 1345"/>
                <a:gd name="T6" fmla="*/ 532 w 1720"/>
                <a:gd name="T7" fmla="*/ 664 h 1345"/>
                <a:gd name="T8" fmla="*/ 462 w 1720"/>
                <a:gd name="T9" fmla="*/ 665 h 1345"/>
                <a:gd name="T10" fmla="*/ 392 w 1720"/>
                <a:gd name="T11" fmla="*/ 667 h 1345"/>
                <a:gd name="T12" fmla="*/ 322 w 1720"/>
                <a:gd name="T13" fmla="*/ 669 h 1345"/>
                <a:gd name="T14" fmla="*/ 255 w 1720"/>
                <a:gd name="T15" fmla="*/ 670 h 1345"/>
                <a:gd name="T16" fmla="*/ 193 w 1720"/>
                <a:gd name="T17" fmla="*/ 671 h 1345"/>
                <a:gd name="T18" fmla="*/ 137 w 1720"/>
                <a:gd name="T19" fmla="*/ 672 h 1345"/>
                <a:gd name="T20" fmla="*/ 92 w 1720"/>
                <a:gd name="T21" fmla="*/ 670 h 1345"/>
                <a:gd name="T22" fmla="*/ 76 w 1720"/>
                <a:gd name="T23" fmla="*/ 649 h 1345"/>
                <a:gd name="T24" fmla="*/ 60 w 1720"/>
                <a:gd name="T25" fmla="*/ 626 h 1345"/>
                <a:gd name="T26" fmla="*/ 47 w 1720"/>
                <a:gd name="T27" fmla="*/ 604 h 1345"/>
                <a:gd name="T28" fmla="*/ 34 w 1720"/>
                <a:gd name="T29" fmla="*/ 582 h 1345"/>
                <a:gd name="T30" fmla="*/ 24 w 1720"/>
                <a:gd name="T31" fmla="*/ 557 h 1345"/>
                <a:gd name="T32" fmla="*/ 14 w 1720"/>
                <a:gd name="T33" fmla="*/ 531 h 1345"/>
                <a:gd name="T34" fmla="*/ 7 w 1720"/>
                <a:gd name="T35" fmla="*/ 506 h 1345"/>
                <a:gd name="T36" fmla="*/ 2 w 1720"/>
                <a:gd name="T37" fmla="*/ 479 h 1345"/>
                <a:gd name="T38" fmla="*/ 0 w 1720"/>
                <a:gd name="T39" fmla="*/ 452 h 1345"/>
                <a:gd name="T40" fmla="*/ 0 w 1720"/>
                <a:gd name="T41" fmla="*/ 425 h 1345"/>
                <a:gd name="T42" fmla="*/ 0 w 1720"/>
                <a:gd name="T43" fmla="*/ 379 h 1345"/>
                <a:gd name="T44" fmla="*/ 7 w 1720"/>
                <a:gd name="T45" fmla="*/ 318 h 1345"/>
                <a:gd name="T46" fmla="*/ 26 w 1720"/>
                <a:gd name="T47" fmla="*/ 260 h 1345"/>
                <a:gd name="T48" fmla="*/ 53 w 1720"/>
                <a:gd name="T49" fmla="*/ 206 h 1345"/>
                <a:gd name="T50" fmla="*/ 88 w 1720"/>
                <a:gd name="T51" fmla="*/ 157 h 1345"/>
                <a:gd name="T52" fmla="*/ 129 w 1720"/>
                <a:gd name="T53" fmla="*/ 113 h 1345"/>
                <a:gd name="T54" fmla="*/ 178 w 1720"/>
                <a:gd name="T55" fmla="*/ 75 h 1345"/>
                <a:gd name="T56" fmla="*/ 231 w 1720"/>
                <a:gd name="T57" fmla="*/ 45 h 1345"/>
                <a:gd name="T58" fmla="*/ 289 w 1720"/>
                <a:gd name="T59" fmla="*/ 21 h 1345"/>
                <a:gd name="T60" fmla="*/ 352 w 1720"/>
                <a:gd name="T61" fmla="*/ 6 h 1345"/>
                <a:gd name="T62" fmla="*/ 416 w 1720"/>
                <a:gd name="T63" fmla="*/ 0 h 1345"/>
                <a:gd name="T64" fmla="*/ 482 w 1720"/>
                <a:gd name="T65" fmla="*/ 3 h 1345"/>
                <a:gd name="T66" fmla="*/ 546 w 1720"/>
                <a:gd name="T67" fmla="*/ 15 h 1345"/>
                <a:gd name="T68" fmla="*/ 606 w 1720"/>
                <a:gd name="T69" fmla="*/ 35 h 1345"/>
                <a:gd name="T70" fmla="*/ 660 w 1720"/>
                <a:gd name="T71" fmla="*/ 64 h 1345"/>
                <a:gd name="T72" fmla="*/ 710 w 1720"/>
                <a:gd name="T73" fmla="*/ 100 h 1345"/>
                <a:gd name="T74" fmla="*/ 754 w 1720"/>
                <a:gd name="T75" fmla="*/ 142 h 1345"/>
                <a:gd name="T76" fmla="*/ 792 w 1720"/>
                <a:gd name="T77" fmla="*/ 189 h 1345"/>
                <a:gd name="T78" fmla="*/ 822 w 1720"/>
                <a:gd name="T79" fmla="*/ 241 h 1345"/>
                <a:gd name="T80" fmla="*/ 844 w 1720"/>
                <a:gd name="T81" fmla="*/ 298 h 1345"/>
                <a:gd name="T82" fmla="*/ 856 w 1720"/>
                <a:gd name="T83" fmla="*/ 358 h 1345"/>
                <a:gd name="T84" fmla="*/ 860 w 1720"/>
                <a:gd name="T85" fmla="*/ 415 h 1345"/>
                <a:gd name="T86" fmla="*/ 858 w 1720"/>
                <a:gd name="T87" fmla="*/ 441 h 1345"/>
                <a:gd name="T88" fmla="*/ 856 w 1720"/>
                <a:gd name="T89" fmla="*/ 467 h 1345"/>
                <a:gd name="T90" fmla="*/ 852 w 1720"/>
                <a:gd name="T91" fmla="*/ 491 h 1345"/>
                <a:gd name="T92" fmla="*/ 845 w 1720"/>
                <a:gd name="T93" fmla="*/ 516 h 1345"/>
                <a:gd name="T94" fmla="*/ 838 w 1720"/>
                <a:gd name="T95" fmla="*/ 541 h 1345"/>
                <a:gd name="T96" fmla="*/ 829 w 1720"/>
                <a:gd name="T97" fmla="*/ 563 h 1345"/>
                <a:gd name="T98" fmla="*/ 818 w 1720"/>
                <a:gd name="T99" fmla="*/ 586 h 1345"/>
                <a:gd name="T100" fmla="*/ 807 w 1720"/>
                <a:gd name="T101" fmla="*/ 609 h 1345"/>
                <a:gd name="T102" fmla="*/ 794 w 1720"/>
                <a:gd name="T103" fmla="*/ 629 h 1345"/>
                <a:gd name="T104" fmla="*/ 779 w 1720"/>
                <a:gd name="T105" fmla="*/ 650 h 13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0"/>
                <a:gd name="T160" fmla="*/ 0 h 1345"/>
                <a:gd name="T161" fmla="*/ 1720 w 1720"/>
                <a:gd name="T162" fmla="*/ 1345 h 134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0" h="1345">
                  <a:moveTo>
                    <a:pt x="1545" y="1320"/>
                  </a:moveTo>
                  <a:lnTo>
                    <a:pt x="1526" y="1320"/>
                  </a:lnTo>
                  <a:lnTo>
                    <a:pt x="1509" y="1320"/>
                  </a:lnTo>
                  <a:lnTo>
                    <a:pt x="1490" y="1320"/>
                  </a:lnTo>
                  <a:lnTo>
                    <a:pt x="1471" y="1320"/>
                  </a:lnTo>
                  <a:lnTo>
                    <a:pt x="1452" y="1320"/>
                  </a:lnTo>
                  <a:lnTo>
                    <a:pt x="1433" y="1320"/>
                  </a:lnTo>
                  <a:lnTo>
                    <a:pt x="1414" y="1322"/>
                  </a:lnTo>
                  <a:lnTo>
                    <a:pt x="1395" y="1322"/>
                  </a:lnTo>
                  <a:lnTo>
                    <a:pt x="1374" y="1322"/>
                  </a:lnTo>
                  <a:lnTo>
                    <a:pt x="1353" y="1322"/>
                  </a:lnTo>
                  <a:lnTo>
                    <a:pt x="1332" y="1322"/>
                  </a:lnTo>
                  <a:lnTo>
                    <a:pt x="1311" y="1322"/>
                  </a:lnTo>
                  <a:lnTo>
                    <a:pt x="1289" y="1322"/>
                  </a:lnTo>
                  <a:lnTo>
                    <a:pt x="1268" y="1324"/>
                  </a:lnTo>
                  <a:lnTo>
                    <a:pt x="1247" y="1324"/>
                  </a:lnTo>
                  <a:lnTo>
                    <a:pt x="1224" y="1326"/>
                  </a:lnTo>
                  <a:lnTo>
                    <a:pt x="1201" y="1326"/>
                  </a:lnTo>
                  <a:lnTo>
                    <a:pt x="1180" y="1326"/>
                  </a:lnTo>
                  <a:lnTo>
                    <a:pt x="1156" y="1326"/>
                  </a:lnTo>
                  <a:lnTo>
                    <a:pt x="1135" y="1326"/>
                  </a:lnTo>
                  <a:lnTo>
                    <a:pt x="1110" y="1326"/>
                  </a:lnTo>
                  <a:lnTo>
                    <a:pt x="1087" y="1328"/>
                  </a:lnTo>
                  <a:lnTo>
                    <a:pt x="1064" y="1328"/>
                  </a:lnTo>
                  <a:lnTo>
                    <a:pt x="1042" y="1328"/>
                  </a:lnTo>
                  <a:lnTo>
                    <a:pt x="1017" y="1328"/>
                  </a:lnTo>
                  <a:lnTo>
                    <a:pt x="994" y="1328"/>
                  </a:lnTo>
                  <a:lnTo>
                    <a:pt x="971" y="1330"/>
                  </a:lnTo>
                  <a:lnTo>
                    <a:pt x="948" y="1330"/>
                  </a:lnTo>
                  <a:lnTo>
                    <a:pt x="924" y="1330"/>
                  </a:lnTo>
                  <a:lnTo>
                    <a:pt x="901" y="1332"/>
                  </a:lnTo>
                  <a:lnTo>
                    <a:pt x="878" y="1332"/>
                  </a:lnTo>
                  <a:lnTo>
                    <a:pt x="853" y="1332"/>
                  </a:lnTo>
                  <a:lnTo>
                    <a:pt x="831" y="1332"/>
                  </a:lnTo>
                  <a:lnTo>
                    <a:pt x="808" y="1334"/>
                  </a:lnTo>
                  <a:lnTo>
                    <a:pt x="783" y="1334"/>
                  </a:lnTo>
                  <a:lnTo>
                    <a:pt x="760" y="1334"/>
                  </a:lnTo>
                  <a:lnTo>
                    <a:pt x="737" y="1334"/>
                  </a:lnTo>
                  <a:lnTo>
                    <a:pt x="713" y="1335"/>
                  </a:lnTo>
                  <a:lnTo>
                    <a:pt x="690" y="1335"/>
                  </a:lnTo>
                  <a:lnTo>
                    <a:pt x="667" y="1337"/>
                  </a:lnTo>
                  <a:lnTo>
                    <a:pt x="644" y="1337"/>
                  </a:lnTo>
                  <a:lnTo>
                    <a:pt x="621" y="1337"/>
                  </a:lnTo>
                  <a:lnTo>
                    <a:pt x="599" y="1337"/>
                  </a:lnTo>
                  <a:lnTo>
                    <a:pt x="578" y="1337"/>
                  </a:lnTo>
                  <a:lnTo>
                    <a:pt x="555" y="1337"/>
                  </a:lnTo>
                  <a:lnTo>
                    <a:pt x="532" y="1339"/>
                  </a:lnTo>
                  <a:lnTo>
                    <a:pt x="511" y="1339"/>
                  </a:lnTo>
                  <a:lnTo>
                    <a:pt x="490" y="1339"/>
                  </a:lnTo>
                  <a:lnTo>
                    <a:pt x="469" y="1339"/>
                  </a:lnTo>
                  <a:lnTo>
                    <a:pt x="449" y="1339"/>
                  </a:lnTo>
                  <a:lnTo>
                    <a:pt x="426" y="1339"/>
                  </a:lnTo>
                  <a:lnTo>
                    <a:pt x="407" y="1341"/>
                  </a:lnTo>
                  <a:lnTo>
                    <a:pt x="386" y="1341"/>
                  </a:lnTo>
                  <a:lnTo>
                    <a:pt x="367" y="1341"/>
                  </a:lnTo>
                  <a:lnTo>
                    <a:pt x="348" y="1341"/>
                  </a:lnTo>
                  <a:lnTo>
                    <a:pt x="329" y="1341"/>
                  </a:lnTo>
                  <a:lnTo>
                    <a:pt x="310" y="1341"/>
                  </a:lnTo>
                  <a:lnTo>
                    <a:pt x="291" y="1343"/>
                  </a:lnTo>
                  <a:lnTo>
                    <a:pt x="274" y="1343"/>
                  </a:lnTo>
                  <a:lnTo>
                    <a:pt x="257" y="1345"/>
                  </a:lnTo>
                  <a:lnTo>
                    <a:pt x="238" y="1345"/>
                  </a:lnTo>
                  <a:lnTo>
                    <a:pt x="222" y="1345"/>
                  </a:lnTo>
                  <a:lnTo>
                    <a:pt x="205" y="1345"/>
                  </a:lnTo>
                  <a:lnTo>
                    <a:pt x="190" y="1345"/>
                  </a:lnTo>
                  <a:lnTo>
                    <a:pt x="184" y="1339"/>
                  </a:lnTo>
                  <a:lnTo>
                    <a:pt x="179" y="1332"/>
                  </a:lnTo>
                  <a:lnTo>
                    <a:pt x="173" y="1326"/>
                  </a:lnTo>
                  <a:lnTo>
                    <a:pt x="167" y="1318"/>
                  </a:lnTo>
                  <a:lnTo>
                    <a:pt x="162" y="1311"/>
                  </a:lnTo>
                  <a:lnTo>
                    <a:pt x="156" y="1303"/>
                  </a:lnTo>
                  <a:lnTo>
                    <a:pt x="152" y="1297"/>
                  </a:lnTo>
                  <a:lnTo>
                    <a:pt x="146" y="1290"/>
                  </a:lnTo>
                  <a:lnTo>
                    <a:pt x="141" y="1282"/>
                  </a:lnTo>
                  <a:lnTo>
                    <a:pt x="135" y="1275"/>
                  </a:lnTo>
                  <a:lnTo>
                    <a:pt x="129" y="1269"/>
                  </a:lnTo>
                  <a:lnTo>
                    <a:pt x="125" y="1259"/>
                  </a:lnTo>
                  <a:lnTo>
                    <a:pt x="120" y="1252"/>
                  </a:lnTo>
                  <a:lnTo>
                    <a:pt x="116" y="1246"/>
                  </a:lnTo>
                  <a:lnTo>
                    <a:pt x="110" y="1239"/>
                  </a:lnTo>
                  <a:lnTo>
                    <a:pt x="106" y="1231"/>
                  </a:lnTo>
                  <a:lnTo>
                    <a:pt x="103" y="1223"/>
                  </a:lnTo>
                  <a:lnTo>
                    <a:pt x="97" y="1216"/>
                  </a:lnTo>
                  <a:lnTo>
                    <a:pt x="93" y="1208"/>
                  </a:lnTo>
                  <a:lnTo>
                    <a:pt x="89" y="1201"/>
                  </a:lnTo>
                  <a:lnTo>
                    <a:pt x="84" y="1193"/>
                  </a:lnTo>
                  <a:lnTo>
                    <a:pt x="80" y="1183"/>
                  </a:lnTo>
                  <a:lnTo>
                    <a:pt x="76" y="1178"/>
                  </a:lnTo>
                  <a:lnTo>
                    <a:pt x="72" y="1170"/>
                  </a:lnTo>
                  <a:lnTo>
                    <a:pt x="68" y="1163"/>
                  </a:lnTo>
                  <a:lnTo>
                    <a:pt x="65" y="1153"/>
                  </a:lnTo>
                  <a:lnTo>
                    <a:pt x="61" y="1145"/>
                  </a:lnTo>
                  <a:lnTo>
                    <a:pt x="59" y="1138"/>
                  </a:lnTo>
                  <a:lnTo>
                    <a:pt x="53" y="1130"/>
                  </a:lnTo>
                  <a:lnTo>
                    <a:pt x="51" y="1121"/>
                  </a:lnTo>
                  <a:lnTo>
                    <a:pt x="48" y="1113"/>
                  </a:lnTo>
                  <a:lnTo>
                    <a:pt x="46" y="1106"/>
                  </a:lnTo>
                  <a:lnTo>
                    <a:pt x="42" y="1096"/>
                  </a:lnTo>
                  <a:lnTo>
                    <a:pt x="38" y="1088"/>
                  </a:lnTo>
                  <a:lnTo>
                    <a:pt x="34" y="1079"/>
                  </a:lnTo>
                  <a:lnTo>
                    <a:pt x="32" y="1071"/>
                  </a:lnTo>
                  <a:lnTo>
                    <a:pt x="29" y="1062"/>
                  </a:lnTo>
                  <a:lnTo>
                    <a:pt x="27" y="1054"/>
                  </a:lnTo>
                  <a:lnTo>
                    <a:pt x="23" y="1045"/>
                  </a:lnTo>
                  <a:lnTo>
                    <a:pt x="21" y="1037"/>
                  </a:lnTo>
                  <a:lnTo>
                    <a:pt x="19" y="1030"/>
                  </a:lnTo>
                  <a:lnTo>
                    <a:pt x="17" y="1020"/>
                  </a:lnTo>
                  <a:lnTo>
                    <a:pt x="13" y="1011"/>
                  </a:lnTo>
                  <a:lnTo>
                    <a:pt x="11" y="1003"/>
                  </a:lnTo>
                  <a:lnTo>
                    <a:pt x="10" y="993"/>
                  </a:lnTo>
                  <a:lnTo>
                    <a:pt x="10" y="986"/>
                  </a:lnTo>
                  <a:lnTo>
                    <a:pt x="8" y="976"/>
                  </a:lnTo>
                  <a:lnTo>
                    <a:pt x="6" y="969"/>
                  </a:lnTo>
                  <a:lnTo>
                    <a:pt x="4" y="957"/>
                  </a:lnTo>
                  <a:lnTo>
                    <a:pt x="2" y="950"/>
                  </a:lnTo>
                  <a:lnTo>
                    <a:pt x="0" y="940"/>
                  </a:lnTo>
                  <a:lnTo>
                    <a:pt x="0" y="931"/>
                  </a:lnTo>
                  <a:lnTo>
                    <a:pt x="0" y="923"/>
                  </a:lnTo>
                  <a:lnTo>
                    <a:pt x="0" y="914"/>
                  </a:lnTo>
                  <a:lnTo>
                    <a:pt x="0" y="904"/>
                  </a:lnTo>
                  <a:lnTo>
                    <a:pt x="0" y="897"/>
                  </a:lnTo>
                  <a:lnTo>
                    <a:pt x="0" y="887"/>
                  </a:lnTo>
                  <a:lnTo>
                    <a:pt x="0" y="877"/>
                  </a:lnTo>
                  <a:lnTo>
                    <a:pt x="0" y="868"/>
                  </a:lnTo>
                  <a:lnTo>
                    <a:pt x="0" y="860"/>
                  </a:lnTo>
                  <a:lnTo>
                    <a:pt x="0" y="849"/>
                  </a:lnTo>
                  <a:lnTo>
                    <a:pt x="0" y="841"/>
                  </a:lnTo>
                  <a:lnTo>
                    <a:pt x="0" y="832"/>
                  </a:lnTo>
                  <a:lnTo>
                    <a:pt x="0" y="822"/>
                  </a:lnTo>
                  <a:lnTo>
                    <a:pt x="0" y="801"/>
                  </a:lnTo>
                  <a:lnTo>
                    <a:pt x="0" y="779"/>
                  </a:lnTo>
                  <a:lnTo>
                    <a:pt x="0" y="758"/>
                  </a:lnTo>
                  <a:lnTo>
                    <a:pt x="0" y="737"/>
                  </a:lnTo>
                  <a:lnTo>
                    <a:pt x="0" y="716"/>
                  </a:lnTo>
                  <a:lnTo>
                    <a:pt x="2" y="697"/>
                  </a:lnTo>
                  <a:lnTo>
                    <a:pt x="4" y="676"/>
                  </a:lnTo>
                  <a:lnTo>
                    <a:pt x="10" y="655"/>
                  </a:lnTo>
                  <a:lnTo>
                    <a:pt x="13" y="636"/>
                  </a:lnTo>
                  <a:lnTo>
                    <a:pt x="19" y="615"/>
                  </a:lnTo>
                  <a:lnTo>
                    <a:pt x="23" y="596"/>
                  </a:lnTo>
                  <a:lnTo>
                    <a:pt x="30" y="577"/>
                  </a:lnTo>
                  <a:lnTo>
                    <a:pt x="36" y="558"/>
                  </a:lnTo>
                  <a:lnTo>
                    <a:pt x="46" y="539"/>
                  </a:lnTo>
                  <a:lnTo>
                    <a:pt x="51" y="520"/>
                  </a:lnTo>
                  <a:lnTo>
                    <a:pt x="61" y="501"/>
                  </a:lnTo>
                  <a:lnTo>
                    <a:pt x="67" y="482"/>
                  </a:lnTo>
                  <a:lnTo>
                    <a:pt x="78" y="465"/>
                  </a:lnTo>
                  <a:lnTo>
                    <a:pt x="86" y="446"/>
                  </a:lnTo>
                  <a:lnTo>
                    <a:pt x="95" y="429"/>
                  </a:lnTo>
                  <a:lnTo>
                    <a:pt x="105" y="412"/>
                  </a:lnTo>
                  <a:lnTo>
                    <a:pt x="116" y="395"/>
                  </a:lnTo>
                  <a:lnTo>
                    <a:pt x="127" y="378"/>
                  </a:lnTo>
                  <a:lnTo>
                    <a:pt x="141" y="362"/>
                  </a:lnTo>
                  <a:lnTo>
                    <a:pt x="150" y="345"/>
                  </a:lnTo>
                  <a:lnTo>
                    <a:pt x="163" y="328"/>
                  </a:lnTo>
                  <a:lnTo>
                    <a:pt x="175" y="313"/>
                  </a:lnTo>
                  <a:lnTo>
                    <a:pt x="190" y="298"/>
                  </a:lnTo>
                  <a:lnTo>
                    <a:pt x="201" y="283"/>
                  </a:lnTo>
                  <a:lnTo>
                    <a:pt x="217" y="267"/>
                  </a:lnTo>
                  <a:lnTo>
                    <a:pt x="230" y="252"/>
                  </a:lnTo>
                  <a:lnTo>
                    <a:pt x="245" y="239"/>
                  </a:lnTo>
                  <a:lnTo>
                    <a:pt x="258" y="226"/>
                  </a:lnTo>
                  <a:lnTo>
                    <a:pt x="274" y="212"/>
                  </a:lnTo>
                  <a:lnTo>
                    <a:pt x="291" y="199"/>
                  </a:lnTo>
                  <a:lnTo>
                    <a:pt x="306" y="186"/>
                  </a:lnTo>
                  <a:lnTo>
                    <a:pt x="321" y="174"/>
                  </a:lnTo>
                  <a:lnTo>
                    <a:pt x="338" y="161"/>
                  </a:lnTo>
                  <a:lnTo>
                    <a:pt x="355" y="150"/>
                  </a:lnTo>
                  <a:lnTo>
                    <a:pt x="373" y="138"/>
                  </a:lnTo>
                  <a:lnTo>
                    <a:pt x="390" y="127"/>
                  </a:lnTo>
                  <a:lnTo>
                    <a:pt x="407" y="117"/>
                  </a:lnTo>
                  <a:lnTo>
                    <a:pt x="426" y="106"/>
                  </a:lnTo>
                  <a:lnTo>
                    <a:pt x="443" y="98"/>
                  </a:lnTo>
                  <a:lnTo>
                    <a:pt x="462" y="89"/>
                  </a:lnTo>
                  <a:lnTo>
                    <a:pt x="481" y="79"/>
                  </a:lnTo>
                  <a:lnTo>
                    <a:pt x="500" y="70"/>
                  </a:lnTo>
                  <a:lnTo>
                    <a:pt x="519" y="64"/>
                  </a:lnTo>
                  <a:lnTo>
                    <a:pt x="538" y="55"/>
                  </a:lnTo>
                  <a:lnTo>
                    <a:pt x="557" y="49"/>
                  </a:lnTo>
                  <a:lnTo>
                    <a:pt x="578" y="41"/>
                  </a:lnTo>
                  <a:lnTo>
                    <a:pt x="599" y="36"/>
                  </a:lnTo>
                  <a:lnTo>
                    <a:pt x="620" y="30"/>
                  </a:lnTo>
                  <a:lnTo>
                    <a:pt x="639" y="24"/>
                  </a:lnTo>
                  <a:lnTo>
                    <a:pt x="659" y="19"/>
                  </a:lnTo>
                  <a:lnTo>
                    <a:pt x="682" y="17"/>
                  </a:lnTo>
                  <a:lnTo>
                    <a:pt x="703" y="11"/>
                  </a:lnTo>
                  <a:lnTo>
                    <a:pt x="722" y="7"/>
                  </a:lnTo>
                  <a:lnTo>
                    <a:pt x="745" y="5"/>
                  </a:lnTo>
                  <a:lnTo>
                    <a:pt x="766" y="1"/>
                  </a:lnTo>
                  <a:lnTo>
                    <a:pt x="789" y="1"/>
                  </a:lnTo>
                  <a:lnTo>
                    <a:pt x="810" y="0"/>
                  </a:lnTo>
                  <a:lnTo>
                    <a:pt x="832" y="0"/>
                  </a:lnTo>
                  <a:lnTo>
                    <a:pt x="857" y="0"/>
                  </a:lnTo>
                  <a:lnTo>
                    <a:pt x="878" y="0"/>
                  </a:lnTo>
                  <a:lnTo>
                    <a:pt x="901" y="0"/>
                  </a:lnTo>
                  <a:lnTo>
                    <a:pt x="922" y="1"/>
                  </a:lnTo>
                  <a:lnTo>
                    <a:pt x="943" y="1"/>
                  </a:lnTo>
                  <a:lnTo>
                    <a:pt x="965" y="5"/>
                  </a:lnTo>
                  <a:lnTo>
                    <a:pt x="986" y="7"/>
                  </a:lnTo>
                  <a:lnTo>
                    <a:pt x="1007" y="11"/>
                  </a:lnTo>
                  <a:lnTo>
                    <a:pt x="1030" y="17"/>
                  </a:lnTo>
                  <a:lnTo>
                    <a:pt x="1049" y="19"/>
                  </a:lnTo>
                  <a:lnTo>
                    <a:pt x="1072" y="24"/>
                  </a:lnTo>
                  <a:lnTo>
                    <a:pt x="1091" y="30"/>
                  </a:lnTo>
                  <a:lnTo>
                    <a:pt x="1112" y="36"/>
                  </a:lnTo>
                  <a:lnTo>
                    <a:pt x="1131" y="41"/>
                  </a:lnTo>
                  <a:lnTo>
                    <a:pt x="1152" y="49"/>
                  </a:lnTo>
                  <a:lnTo>
                    <a:pt x="1173" y="55"/>
                  </a:lnTo>
                  <a:lnTo>
                    <a:pt x="1192" y="64"/>
                  </a:lnTo>
                  <a:lnTo>
                    <a:pt x="1211" y="70"/>
                  </a:lnTo>
                  <a:lnTo>
                    <a:pt x="1230" y="79"/>
                  </a:lnTo>
                  <a:lnTo>
                    <a:pt x="1249" y="89"/>
                  </a:lnTo>
                  <a:lnTo>
                    <a:pt x="1266" y="98"/>
                  </a:lnTo>
                  <a:lnTo>
                    <a:pt x="1285" y="106"/>
                  </a:lnTo>
                  <a:lnTo>
                    <a:pt x="1304" y="117"/>
                  </a:lnTo>
                  <a:lnTo>
                    <a:pt x="1319" y="127"/>
                  </a:lnTo>
                  <a:lnTo>
                    <a:pt x="1338" y="138"/>
                  </a:lnTo>
                  <a:lnTo>
                    <a:pt x="1355" y="150"/>
                  </a:lnTo>
                  <a:lnTo>
                    <a:pt x="1370" y="161"/>
                  </a:lnTo>
                  <a:lnTo>
                    <a:pt x="1387" y="174"/>
                  </a:lnTo>
                  <a:lnTo>
                    <a:pt x="1405" y="186"/>
                  </a:lnTo>
                  <a:lnTo>
                    <a:pt x="1420" y="199"/>
                  </a:lnTo>
                  <a:lnTo>
                    <a:pt x="1437" y="212"/>
                  </a:lnTo>
                  <a:lnTo>
                    <a:pt x="1452" y="226"/>
                  </a:lnTo>
                  <a:lnTo>
                    <a:pt x="1467" y="239"/>
                  </a:lnTo>
                  <a:lnTo>
                    <a:pt x="1481" y="252"/>
                  </a:lnTo>
                  <a:lnTo>
                    <a:pt x="1494" y="267"/>
                  </a:lnTo>
                  <a:lnTo>
                    <a:pt x="1507" y="283"/>
                  </a:lnTo>
                  <a:lnTo>
                    <a:pt x="1522" y="298"/>
                  </a:lnTo>
                  <a:lnTo>
                    <a:pt x="1534" y="313"/>
                  </a:lnTo>
                  <a:lnTo>
                    <a:pt x="1549" y="328"/>
                  </a:lnTo>
                  <a:lnTo>
                    <a:pt x="1560" y="345"/>
                  </a:lnTo>
                  <a:lnTo>
                    <a:pt x="1572" y="362"/>
                  </a:lnTo>
                  <a:lnTo>
                    <a:pt x="1583" y="378"/>
                  </a:lnTo>
                  <a:lnTo>
                    <a:pt x="1595" y="395"/>
                  </a:lnTo>
                  <a:lnTo>
                    <a:pt x="1606" y="412"/>
                  </a:lnTo>
                  <a:lnTo>
                    <a:pt x="1615" y="429"/>
                  </a:lnTo>
                  <a:lnTo>
                    <a:pt x="1625" y="446"/>
                  </a:lnTo>
                  <a:lnTo>
                    <a:pt x="1634" y="465"/>
                  </a:lnTo>
                  <a:lnTo>
                    <a:pt x="1644" y="482"/>
                  </a:lnTo>
                  <a:lnTo>
                    <a:pt x="1652" y="501"/>
                  </a:lnTo>
                  <a:lnTo>
                    <a:pt x="1659" y="520"/>
                  </a:lnTo>
                  <a:lnTo>
                    <a:pt x="1669" y="539"/>
                  </a:lnTo>
                  <a:lnTo>
                    <a:pt x="1672" y="558"/>
                  </a:lnTo>
                  <a:lnTo>
                    <a:pt x="1680" y="577"/>
                  </a:lnTo>
                  <a:lnTo>
                    <a:pt x="1688" y="596"/>
                  </a:lnTo>
                  <a:lnTo>
                    <a:pt x="1693" y="615"/>
                  </a:lnTo>
                  <a:lnTo>
                    <a:pt x="1697" y="636"/>
                  </a:lnTo>
                  <a:lnTo>
                    <a:pt x="1703" y="655"/>
                  </a:lnTo>
                  <a:lnTo>
                    <a:pt x="1707" y="676"/>
                  </a:lnTo>
                  <a:lnTo>
                    <a:pt x="1710" y="697"/>
                  </a:lnTo>
                  <a:lnTo>
                    <a:pt x="1712" y="716"/>
                  </a:lnTo>
                  <a:lnTo>
                    <a:pt x="1716" y="737"/>
                  </a:lnTo>
                  <a:lnTo>
                    <a:pt x="1716" y="758"/>
                  </a:lnTo>
                  <a:lnTo>
                    <a:pt x="1718" y="779"/>
                  </a:lnTo>
                  <a:lnTo>
                    <a:pt x="1720" y="801"/>
                  </a:lnTo>
                  <a:lnTo>
                    <a:pt x="1720" y="822"/>
                  </a:lnTo>
                  <a:lnTo>
                    <a:pt x="1720" y="830"/>
                  </a:lnTo>
                  <a:lnTo>
                    <a:pt x="1720" y="839"/>
                  </a:lnTo>
                  <a:lnTo>
                    <a:pt x="1720" y="847"/>
                  </a:lnTo>
                  <a:lnTo>
                    <a:pt x="1720" y="857"/>
                  </a:lnTo>
                  <a:lnTo>
                    <a:pt x="1718" y="864"/>
                  </a:lnTo>
                  <a:lnTo>
                    <a:pt x="1718" y="874"/>
                  </a:lnTo>
                  <a:lnTo>
                    <a:pt x="1716" y="881"/>
                  </a:lnTo>
                  <a:lnTo>
                    <a:pt x="1716" y="891"/>
                  </a:lnTo>
                  <a:lnTo>
                    <a:pt x="1716" y="898"/>
                  </a:lnTo>
                  <a:lnTo>
                    <a:pt x="1714" y="908"/>
                  </a:lnTo>
                  <a:lnTo>
                    <a:pt x="1714" y="916"/>
                  </a:lnTo>
                  <a:lnTo>
                    <a:pt x="1712" y="925"/>
                  </a:lnTo>
                  <a:lnTo>
                    <a:pt x="1712" y="933"/>
                  </a:lnTo>
                  <a:lnTo>
                    <a:pt x="1710" y="942"/>
                  </a:lnTo>
                  <a:lnTo>
                    <a:pt x="1709" y="950"/>
                  </a:lnTo>
                  <a:lnTo>
                    <a:pt x="1709" y="959"/>
                  </a:lnTo>
                  <a:lnTo>
                    <a:pt x="1707" y="967"/>
                  </a:lnTo>
                  <a:lnTo>
                    <a:pt x="1705" y="976"/>
                  </a:lnTo>
                  <a:lnTo>
                    <a:pt x="1703" y="982"/>
                  </a:lnTo>
                  <a:lnTo>
                    <a:pt x="1701" y="992"/>
                  </a:lnTo>
                  <a:lnTo>
                    <a:pt x="1699" y="999"/>
                  </a:lnTo>
                  <a:lnTo>
                    <a:pt x="1697" y="1009"/>
                  </a:lnTo>
                  <a:lnTo>
                    <a:pt x="1695" y="1016"/>
                  </a:lnTo>
                  <a:lnTo>
                    <a:pt x="1693" y="1024"/>
                  </a:lnTo>
                  <a:lnTo>
                    <a:pt x="1690" y="1031"/>
                  </a:lnTo>
                  <a:lnTo>
                    <a:pt x="1688" y="1041"/>
                  </a:lnTo>
                  <a:lnTo>
                    <a:pt x="1686" y="1049"/>
                  </a:lnTo>
                  <a:lnTo>
                    <a:pt x="1684" y="1056"/>
                  </a:lnTo>
                  <a:lnTo>
                    <a:pt x="1680" y="1064"/>
                  </a:lnTo>
                  <a:lnTo>
                    <a:pt x="1678" y="1073"/>
                  </a:lnTo>
                  <a:lnTo>
                    <a:pt x="1676" y="1081"/>
                  </a:lnTo>
                  <a:lnTo>
                    <a:pt x="1672" y="1088"/>
                  </a:lnTo>
                  <a:lnTo>
                    <a:pt x="1671" y="1096"/>
                  </a:lnTo>
                  <a:lnTo>
                    <a:pt x="1669" y="1104"/>
                  </a:lnTo>
                  <a:lnTo>
                    <a:pt x="1665" y="1111"/>
                  </a:lnTo>
                  <a:lnTo>
                    <a:pt x="1661" y="1119"/>
                  </a:lnTo>
                  <a:lnTo>
                    <a:pt x="1657" y="1126"/>
                  </a:lnTo>
                  <a:lnTo>
                    <a:pt x="1653" y="1136"/>
                  </a:lnTo>
                  <a:lnTo>
                    <a:pt x="1652" y="1142"/>
                  </a:lnTo>
                  <a:lnTo>
                    <a:pt x="1648" y="1149"/>
                  </a:lnTo>
                  <a:lnTo>
                    <a:pt x="1644" y="1157"/>
                  </a:lnTo>
                  <a:lnTo>
                    <a:pt x="1640" y="1164"/>
                  </a:lnTo>
                  <a:lnTo>
                    <a:pt x="1636" y="1172"/>
                  </a:lnTo>
                  <a:lnTo>
                    <a:pt x="1633" y="1180"/>
                  </a:lnTo>
                  <a:lnTo>
                    <a:pt x="1631" y="1187"/>
                  </a:lnTo>
                  <a:lnTo>
                    <a:pt x="1625" y="1195"/>
                  </a:lnTo>
                  <a:lnTo>
                    <a:pt x="1621" y="1202"/>
                  </a:lnTo>
                  <a:lnTo>
                    <a:pt x="1619" y="1208"/>
                  </a:lnTo>
                  <a:lnTo>
                    <a:pt x="1614" y="1218"/>
                  </a:lnTo>
                  <a:lnTo>
                    <a:pt x="1610" y="1223"/>
                  </a:lnTo>
                  <a:lnTo>
                    <a:pt x="1606" y="1231"/>
                  </a:lnTo>
                  <a:lnTo>
                    <a:pt x="1600" y="1237"/>
                  </a:lnTo>
                  <a:lnTo>
                    <a:pt x="1596" y="1244"/>
                  </a:lnTo>
                  <a:lnTo>
                    <a:pt x="1591" y="1252"/>
                  </a:lnTo>
                  <a:lnTo>
                    <a:pt x="1587" y="1258"/>
                  </a:lnTo>
                  <a:lnTo>
                    <a:pt x="1583" y="1265"/>
                  </a:lnTo>
                  <a:lnTo>
                    <a:pt x="1577" y="1271"/>
                  </a:lnTo>
                  <a:lnTo>
                    <a:pt x="1574" y="1278"/>
                  </a:lnTo>
                  <a:lnTo>
                    <a:pt x="1568" y="1286"/>
                  </a:lnTo>
                  <a:lnTo>
                    <a:pt x="1564" y="1294"/>
                  </a:lnTo>
                  <a:lnTo>
                    <a:pt x="1558" y="1299"/>
                  </a:lnTo>
                  <a:lnTo>
                    <a:pt x="1553" y="1307"/>
                  </a:lnTo>
                  <a:lnTo>
                    <a:pt x="1549" y="1313"/>
                  </a:lnTo>
                  <a:lnTo>
                    <a:pt x="1545" y="13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2" name="Freeform 9"/>
            <p:cNvSpPr>
              <a:spLocks/>
            </p:cNvSpPr>
            <p:nvPr/>
          </p:nvSpPr>
          <p:spPr bwMode="auto">
            <a:xfrm>
              <a:off x="2515" y="2095"/>
              <a:ext cx="688" cy="537"/>
            </a:xfrm>
            <a:custGeom>
              <a:avLst/>
              <a:gdLst>
                <a:gd name="T0" fmla="*/ 581 w 1376"/>
                <a:gd name="T1" fmla="*/ 527 h 1074"/>
                <a:gd name="T2" fmla="*/ 533 w 1376"/>
                <a:gd name="T3" fmla="*/ 528 h 1074"/>
                <a:gd name="T4" fmla="*/ 481 w 1376"/>
                <a:gd name="T5" fmla="*/ 528 h 1074"/>
                <a:gd name="T6" fmla="*/ 427 w 1376"/>
                <a:gd name="T7" fmla="*/ 529 h 1074"/>
                <a:gd name="T8" fmla="*/ 370 w 1376"/>
                <a:gd name="T9" fmla="*/ 530 h 1074"/>
                <a:gd name="T10" fmla="*/ 315 w 1376"/>
                <a:gd name="T11" fmla="*/ 531 h 1074"/>
                <a:gd name="T12" fmla="*/ 260 w 1376"/>
                <a:gd name="T13" fmla="*/ 532 h 1074"/>
                <a:gd name="T14" fmla="*/ 206 w 1376"/>
                <a:gd name="T15" fmla="*/ 533 h 1074"/>
                <a:gd name="T16" fmla="*/ 157 w 1376"/>
                <a:gd name="T17" fmla="*/ 534 h 1074"/>
                <a:gd name="T18" fmla="*/ 112 w 1376"/>
                <a:gd name="T19" fmla="*/ 535 h 1074"/>
                <a:gd name="T20" fmla="*/ 76 w 1376"/>
                <a:gd name="T21" fmla="*/ 533 h 1074"/>
                <a:gd name="T22" fmla="*/ 63 w 1376"/>
                <a:gd name="T23" fmla="*/ 517 h 1074"/>
                <a:gd name="T24" fmla="*/ 50 w 1376"/>
                <a:gd name="T25" fmla="*/ 499 h 1074"/>
                <a:gd name="T26" fmla="*/ 40 w 1376"/>
                <a:gd name="T27" fmla="*/ 480 h 1074"/>
                <a:gd name="T28" fmla="*/ 30 w 1376"/>
                <a:gd name="T29" fmla="*/ 463 h 1074"/>
                <a:gd name="T30" fmla="*/ 22 w 1376"/>
                <a:gd name="T31" fmla="*/ 443 h 1074"/>
                <a:gd name="T32" fmla="*/ 14 w 1376"/>
                <a:gd name="T33" fmla="*/ 423 h 1074"/>
                <a:gd name="T34" fmla="*/ 9 w 1376"/>
                <a:gd name="T35" fmla="*/ 403 h 1074"/>
                <a:gd name="T36" fmla="*/ 4 w 1376"/>
                <a:gd name="T37" fmla="*/ 382 h 1074"/>
                <a:gd name="T38" fmla="*/ 1 w 1376"/>
                <a:gd name="T39" fmla="*/ 360 h 1074"/>
                <a:gd name="T40" fmla="*/ 0 w 1376"/>
                <a:gd name="T41" fmla="*/ 338 h 1074"/>
                <a:gd name="T42" fmla="*/ 0 w 1376"/>
                <a:gd name="T43" fmla="*/ 302 h 1074"/>
                <a:gd name="T44" fmla="*/ 9 w 1376"/>
                <a:gd name="T45" fmla="*/ 253 h 1074"/>
                <a:gd name="T46" fmla="*/ 23 w 1376"/>
                <a:gd name="T47" fmla="*/ 207 h 1074"/>
                <a:gd name="T48" fmla="*/ 45 w 1376"/>
                <a:gd name="T49" fmla="*/ 165 h 1074"/>
                <a:gd name="T50" fmla="*/ 74 w 1376"/>
                <a:gd name="T51" fmla="*/ 125 h 1074"/>
                <a:gd name="T52" fmla="*/ 106 w 1376"/>
                <a:gd name="T53" fmla="*/ 91 h 1074"/>
                <a:gd name="T54" fmla="*/ 145 w 1376"/>
                <a:gd name="T55" fmla="*/ 60 h 1074"/>
                <a:gd name="T56" fmla="*/ 186 w 1376"/>
                <a:gd name="T57" fmla="*/ 36 h 1074"/>
                <a:gd name="T58" fmla="*/ 233 w 1376"/>
                <a:gd name="T59" fmla="*/ 17 h 1074"/>
                <a:gd name="T60" fmla="*/ 283 w 1376"/>
                <a:gd name="T61" fmla="*/ 5 h 1074"/>
                <a:gd name="T62" fmla="*/ 335 w 1376"/>
                <a:gd name="T63" fmla="*/ 0 h 1074"/>
                <a:gd name="T64" fmla="*/ 387 w 1376"/>
                <a:gd name="T65" fmla="*/ 3 h 1074"/>
                <a:gd name="T66" fmla="*/ 437 w 1376"/>
                <a:gd name="T67" fmla="*/ 12 h 1074"/>
                <a:gd name="T68" fmla="*/ 485 w 1376"/>
                <a:gd name="T69" fmla="*/ 28 h 1074"/>
                <a:gd name="T70" fmla="*/ 529 w 1376"/>
                <a:gd name="T71" fmla="*/ 52 h 1074"/>
                <a:gd name="T72" fmla="*/ 569 w 1376"/>
                <a:gd name="T73" fmla="*/ 80 h 1074"/>
                <a:gd name="T74" fmla="*/ 604 w 1376"/>
                <a:gd name="T75" fmla="*/ 113 h 1074"/>
                <a:gd name="T76" fmla="*/ 633 w 1376"/>
                <a:gd name="T77" fmla="*/ 151 h 1074"/>
                <a:gd name="T78" fmla="*/ 657 w 1376"/>
                <a:gd name="T79" fmla="*/ 193 h 1074"/>
                <a:gd name="T80" fmla="*/ 674 w 1376"/>
                <a:gd name="T81" fmla="*/ 238 h 1074"/>
                <a:gd name="T82" fmla="*/ 685 w 1376"/>
                <a:gd name="T83" fmla="*/ 286 h 1074"/>
                <a:gd name="T84" fmla="*/ 688 w 1376"/>
                <a:gd name="T85" fmla="*/ 331 h 1074"/>
                <a:gd name="T86" fmla="*/ 686 w 1376"/>
                <a:gd name="T87" fmla="*/ 351 h 1074"/>
                <a:gd name="T88" fmla="*/ 684 w 1376"/>
                <a:gd name="T89" fmla="*/ 372 h 1074"/>
                <a:gd name="T90" fmla="*/ 681 w 1376"/>
                <a:gd name="T91" fmla="*/ 392 h 1074"/>
                <a:gd name="T92" fmla="*/ 676 w 1376"/>
                <a:gd name="T93" fmla="*/ 411 h 1074"/>
                <a:gd name="T94" fmla="*/ 670 w 1376"/>
                <a:gd name="T95" fmla="*/ 430 h 1074"/>
                <a:gd name="T96" fmla="*/ 663 w 1376"/>
                <a:gd name="T97" fmla="*/ 449 h 1074"/>
                <a:gd name="T98" fmla="*/ 654 w 1376"/>
                <a:gd name="T99" fmla="*/ 467 h 1074"/>
                <a:gd name="T100" fmla="*/ 645 w 1376"/>
                <a:gd name="T101" fmla="*/ 484 h 1074"/>
                <a:gd name="T102" fmla="*/ 635 w 1376"/>
                <a:gd name="T103" fmla="*/ 501 h 1074"/>
                <a:gd name="T104" fmla="*/ 623 w 1376"/>
                <a:gd name="T105" fmla="*/ 518 h 10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76"/>
                <a:gd name="T160" fmla="*/ 0 h 1074"/>
                <a:gd name="T161" fmla="*/ 1376 w 1376"/>
                <a:gd name="T162" fmla="*/ 1074 h 10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76" h="1074">
                  <a:moveTo>
                    <a:pt x="1234" y="1051"/>
                  </a:moveTo>
                  <a:lnTo>
                    <a:pt x="1220" y="1051"/>
                  </a:lnTo>
                  <a:lnTo>
                    <a:pt x="1207" y="1051"/>
                  </a:lnTo>
                  <a:lnTo>
                    <a:pt x="1192" y="1051"/>
                  </a:lnTo>
                  <a:lnTo>
                    <a:pt x="1177" y="1053"/>
                  </a:lnTo>
                  <a:lnTo>
                    <a:pt x="1161" y="1053"/>
                  </a:lnTo>
                  <a:lnTo>
                    <a:pt x="1146" y="1053"/>
                  </a:lnTo>
                  <a:lnTo>
                    <a:pt x="1131" y="1053"/>
                  </a:lnTo>
                  <a:lnTo>
                    <a:pt x="1116" y="1055"/>
                  </a:lnTo>
                  <a:lnTo>
                    <a:pt x="1097" y="1055"/>
                  </a:lnTo>
                  <a:lnTo>
                    <a:pt x="1082" y="1055"/>
                  </a:lnTo>
                  <a:lnTo>
                    <a:pt x="1065" y="1055"/>
                  </a:lnTo>
                  <a:lnTo>
                    <a:pt x="1049" y="1055"/>
                  </a:lnTo>
                  <a:lnTo>
                    <a:pt x="1032" y="1055"/>
                  </a:lnTo>
                  <a:lnTo>
                    <a:pt x="1015" y="1055"/>
                  </a:lnTo>
                  <a:lnTo>
                    <a:pt x="996" y="1055"/>
                  </a:lnTo>
                  <a:lnTo>
                    <a:pt x="981" y="1056"/>
                  </a:lnTo>
                  <a:lnTo>
                    <a:pt x="962" y="1056"/>
                  </a:lnTo>
                  <a:lnTo>
                    <a:pt x="945" y="1056"/>
                  </a:lnTo>
                  <a:lnTo>
                    <a:pt x="926" y="1056"/>
                  </a:lnTo>
                  <a:lnTo>
                    <a:pt x="909" y="1056"/>
                  </a:lnTo>
                  <a:lnTo>
                    <a:pt x="890" y="1056"/>
                  </a:lnTo>
                  <a:lnTo>
                    <a:pt x="873" y="1056"/>
                  </a:lnTo>
                  <a:lnTo>
                    <a:pt x="854" y="1058"/>
                  </a:lnTo>
                  <a:lnTo>
                    <a:pt x="835" y="1060"/>
                  </a:lnTo>
                  <a:lnTo>
                    <a:pt x="816" y="1060"/>
                  </a:lnTo>
                  <a:lnTo>
                    <a:pt x="797" y="1060"/>
                  </a:lnTo>
                  <a:lnTo>
                    <a:pt x="779" y="1060"/>
                  </a:lnTo>
                  <a:lnTo>
                    <a:pt x="760" y="1060"/>
                  </a:lnTo>
                  <a:lnTo>
                    <a:pt x="741" y="1060"/>
                  </a:lnTo>
                  <a:lnTo>
                    <a:pt x="722" y="1060"/>
                  </a:lnTo>
                  <a:lnTo>
                    <a:pt x="703" y="1062"/>
                  </a:lnTo>
                  <a:lnTo>
                    <a:pt x="686" y="1062"/>
                  </a:lnTo>
                  <a:lnTo>
                    <a:pt x="667" y="1062"/>
                  </a:lnTo>
                  <a:lnTo>
                    <a:pt x="648" y="1062"/>
                  </a:lnTo>
                  <a:lnTo>
                    <a:pt x="629" y="1062"/>
                  </a:lnTo>
                  <a:lnTo>
                    <a:pt x="610" y="1062"/>
                  </a:lnTo>
                  <a:lnTo>
                    <a:pt x="591" y="1062"/>
                  </a:lnTo>
                  <a:lnTo>
                    <a:pt x="574" y="1062"/>
                  </a:lnTo>
                  <a:lnTo>
                    <a:pt x="555" y="1064"/>
                  </a:lnTo>
                  <a:lnTo>
                    <a:pt x="536" y="1064"/>
                  </a:lnTo>
                  <a:lnTo>
                    <a:pt x="519" y="1064"/>
                  </a:lnTo>
                  <a:lnTo>
                    <a:pt x="502" y="1066"/>
                  </a:lnTo>
                  <a:lnTo>
                    <a:pt x="483" y="1066"/>
                  </a:lnTo>
                  <a:lnTo>
                    <a:pt x="466" y="1066"/>
                  </a:lnTo>
                  <a:lnTo>
                    <a:pt x="447" y="1066"/>
                  </a:lnTo>
                  <a:lnTo>
                    <a:pt x="430" y="1066"/>
                  </a:lnTo>
                  <a:lnTo>
                    <a:pt x="413" y="1066"/>
                  </a:lnTo>
                  <a:lnTo>
                    <a:pt x="396" y="1068"/>
                  </a:lnTo>
                  <a:lnTo>
                    <a:pt x="378" y="1068"/>
                  </a:lnTo>
                  <a:lnTo>
                    <a:pt x="363" y="1068"/>
                  </a:lnTo>
                  <a:lnTo>
                    <a:pt x="346" y="1068"/>
                  </a:lnTo>
                  <a:lnTo>
                    <a:pt x="329" y="1068"/>
                  </a:lnTo>
                  <a:lnTo>
                    <a:pt x="314" y="1068"/>
                  </a:lnTo>
                  <a:lnTo>
                    <a:pt x="297" y="1068"/>
                  </a:lnTo>
                  <a:lnTo>
                    <a:pt x="283" y="1068"/>
                  </a:lnTo>
                  <a:lnTo>
                    <a:pt x="268" y="1070"/>
                  </a:lnTo>
                  <a:lnTo>
                    <a:pt x="251" y="1070"/>
                  </a:lnTo>
                  <a:lnTo>
                    <a:pt x="238" y="1070"/>
                  </a:lnTo>
                  <a:lnTo>
                    <a:pt x="225" y="1070"/>
                  </a:lnTo>
                  <a:lnTo>
                    <a:pt x="209" y="1070"/>
                  </a:lnTo>
                  <a:lnTo>
                    <a:pt x="196" y="1070"/>
                  </a:lnTo>
                  <a:lnTo>
                    <a:pt x="183" y="1070"/>
                  </a:lnTo>
                  <a:lnTo>
                    <a:pt x="169" y="1072"/>
                  </a:lnTo>
                  <a:lnTo>
                    <a:pt x="158" y="1074"/>
                  </a:lnTo>
                  <a:lnTo>
                    <a:pt x="152" y="1066"/>
                  </a:lnTo>
                  <a:lnTo>
                    <a:pt x="148" y="1062"/>
                  </a:lnTo>
                  <a:lnTo>
                    <a:pt x="143" y="1055"/>
                  </a:lnTo>
                  <a:lnTo>
                    <a:pt x="139" y="1051"/>
                  </a:lnTo>
                  <a:lnTo>
                    <a:pt x="135" y="1045"/>
                  </a:lnTo>
                  <a:lnTo>
                    <a:pt x="131" y="1039"/>
                  </a:lnTo>
                  <a:lnTo>
                    <a:pt x="126" y="1034"/>
                  </a:lnTo>
                  <a:lnTo>
                    <a:pt x="124" y="1028"/>
                  </a:lnTo>
                  <a:lnTo>
                    <a:pt x="118" y="1022"/>
                  </a:lnTo>
                  <a:lnTo>
                    <a:pt x="114" y="1017"/>
                  </a:lnTo>
                  <a:lnTo>
                    <a:pt x="109" y="1011"/>
                  </a:lnTo>
                  <a:lnTo>
                    <a:pt x="107" y="1005"/>
                  </a:lnTo>
                  <a:lnTo>
                    <a:pt x="101" y="999"/>
                  </a:lnTo>
                  <a:lnTo>
                    <a:pt x="99" y="994"/>
                  </a:lnTo>
                  <a:lnTo>
                    <a:pt x="95" y="986"/>
                  </a:lnTo>
                  <a:lnTo>
                    <a:pt x="91" y="982"/>
                  </a:lnTo>
                  <a:lnTo>
                    <a:pt x="88" y="975"/>
                  </a:lnTo>
                  <a:lnTo>
                    <a:pt x="84" y="969"/>
                  </a:lnTo>
                  <a:lnTo>
                    <a:pt x="80" y="961"/>
                  </a:lnTo>
                  <a:lnTo>
                    <a:pt x="76" y="956"/>
                  </a:lnTo>
                  <a:lnTo>
                    <a:pt x="72" y="950"/>
                  </a:lnTo>
                  <a:lnTo>
                    <a:pt x="71" y="944"/>
                  </a:lnTo>
                  <a:lnTo>
                    <a:pt x="67" y="937"/>
                  </a:lnTo>
                  <a:lnTo>
                    <a:pt x="65" y="931"/>
                  </a:lnTo>
                  <a:lnTo>
                    <a:pt x="61" y="927"/>
                  </a:lnTo>
                  <a:lnTo>
                    <a:pt x="57" y="920"/>
                  </a:lnTo>
                  <a:lnTo>
                    <a:pt x="55" y="912"/>
                  </a:lnTo>
                  <a:lnTo>
                    <a:pt x="52" y="906"/>
                  </a:lnTo>
                  <a:lnTo>
                    <a:pt x="50" y="901"/>
                  </a:lnTo>
                  <a:lnTo>
                    <a:pt x="46" y="893"/>
                  </a:lnTo>
                  <a:lnTo>
                    <a:pt x="44" y="887"/>
                  </a:lnTo>
                  <a:lnTo>
                    <a:pt x="42" y="882"/>
                  </a:lnTo>
                  <a:lnTo>
                    <a:pt x="38" y="874"/>
                  </a:lnTo>
                  <a:lnTo>
                    <a:pt x="36" y="866"/>
                  </a:lnTo>
                  <a:lnTo>
                    <a:pt x="33" y="861"/>
                  </a:lnTo>
                  <a:lnTo>
                    <a:pt x="31" y="853"/>
                  </a:lnTo>
                  <a:lnTo>
                    <a:pt x="29" y="847"/>
                  </a:lnTo>
                  <a:lnTo>
                    <a:pt x="27" y="840"/>
                  </a:lnTo>
                  <a:lnTo>
                    <a:pt x="25" y="834"/>
                  </a:lnTo>
                  <a:lnTo>
                    <a:pt x="23" y="827"/>
                  </a:lnTo>
                  <a:lnTo>
                    <a:pt x="21" y="821"/>
                  </a:lnTo>
                  <a:lnTo>
                    <a:pt x="19" y="813"/>
                  </a:lnTo>
                  <a:lnTo>
                    <a:pt x="17" y="806"/>
                  </a:lnTo>
                  <a:lnTo>
                    <a:pt x="15" y="798"/>
                  </a:lnTo>
                  <a:lnTo>
                    <a:pt x="14" y="792"/>
                  </a:lnTo>
                  <a:lnTo>
                    <a:pt x="14" y="785"/>
                  </a:lnTo>
                  <a:lnTo>
                    <a:pt x="12" y="777"/>
                  </a:lnTo>
                  <a:lnTo>
                    <a:pt x="12" y="771"/>
                  </a:lnTo>
                  <a:lnTo>
                    <a:pt x="8" y="764"/>
                  </a:lnTo>
                  <a:lnTo>
                    <a:pt x="8" y="758"/>
                  </a:lnTo>
                  <a:lnTo>
                    <a:pt x="6" y="749"/>
                  </a:lnTo>
                  <a:lnTo>
                    <a:pt x="6" y="743"/>
                  </a:lnTo>
                  <a:lnTo>
                    <a:pt x="4" y="735"/>
                  </a:lnTo>
                  <a:lnTo>
                    <a:pt x="2" y="728"/>
                  </a:lnTo>
                  <a:lnTo>
                    <a:pt x="2" y="720"/>
                  </a:lnTo>
                  <a:lnTo>
                    <a:pt x="2" y="714"/>
                  </a:lnTo>
                  <a:lnTo>
                    <a:pt x="0" y="705"/>
                  </a:lnTo>
                  <a:lnTo>
                    <a:pt x="0" y="699"/>
                  </a:lnTo>
                  <a:lnTo>
                    <a:pt x="0" y="692"/>
                  </a:lnTo>
                  <a:lnTo>
                    <a:pt x="0" y="684"/>
                  </a:lnTo>
                  <a:lnTo>
                    <a:pt x="0" y="676"/>
                  </a:lnTo>
                  <a:lnTo>
                    <a:pt x="0" y="671"/>
                  </a:lnTo>
                  <a:lnTo>
                    <a:pt x="0" y="663"/>
                  </a:lnTo>
                  <a:lnTo>
                    <a:pt x="0" y="655"/>
                  </a:lnTo>
                  <a:lnTo>
                    <a:pt x="0" y="638"/>
                  </a:lnTo>
                  <a:lnTo>
                    <a:pt x="0" y="621"/>
                  </a:lnTo>
                  <a:lnTo>
                    <a:pt x="0" y="604"/>
                  </a:lnTo>
                  <a:lnTo>
                    <a:pt x="2" y="589"/>
                  </a:lnTo>
                  <a:lnTo>
                    <a:pt x="4" y="572"/>
                  </a:lnTo>
                  <a:lnTo>
                    <a:pt x="6" y="557"/>
                  </a:lnTo>
                  <a:lnTo>
                    <a:pt x="10" y="540"/>
                  </a:lnTo>
                  <a:lnTo>
                    <a:pt x="14" y="522"/>
                  </a:lnTo>
                  <a:lnTo>
                    <a:pt x="17" y="507"/>
                  </a:lnTo>
                  <a:lnTo>
                    <a:pt x="21" y="492"/>
                  </a:lnTo>
                  <a:lnTo>
                    <a:pt x="25" y="477"/>
                  </a:lnTo>
                  <a:lnTo>
                    <a:pt x="31" y="460"/>
                  </a:lnTo>
                  <a:lnTo>
                    <a:pt x="34" y="445"/>
                  </a:lnTo>
                  <a:lnTo>
                    <a:pt x="42" y="431"/>
                  </a:lnTo>
                  <a:lnTo>
                    <a:pt x="46" y="414"/>
                  </a:lnTo>
                  <a:lnTo>
                    <a:pt x="53" y="401"/>
                  </a:lnTo>
                  <a:lnTo>
                    <a:pt x="61" y="386"/>
                  </a:lnTo>
                  <a:lnTo>
                    <a:pt x="67" y="370"/>
                  </a:lnTo>
                  <a:lnTo>
                    <a:pt x="74" y="357"/>
                  </a:lnTo>
                  <a:lnTo>
                    <a:pt x="82" y="344"/>
                  </a:lnTo>
                  <a:lnTo>
                    <a:pt x="90" y="330"/>
                  </a:lnTo>
                  <a:lnTo>
                    <a:pt x="99" y="317"/>
                  </a:lnTo>
                  <a:lnTo>
                    <a:pt x="107" y="302"/>
                  </a:lnTo>
                  <a:lnTo>
                    <a:pt x="116" y="289"/>
                  </a:lnTo>
                  <a:lnTo>
                    <a:pt x="126" y="275"/>
                  </a:lnTo>
                  <a:lnTo>
                    <a:pt x="135" y="264"/>
                  </a:lnTo>
                  <a:lnTo>
                    <a:pt x="147" y="251"/>
                  </a:lnTo>
                  <a:lnTo>
                    <a:pt x="156" y="239"/>
                  </a:lnTo>
                  <a:lnTo>
                    <a:pt x="166" y="226"/>
                  </a:lnTo>
                  <a:lnTo>
                    <a:pt x="177" y="216"/>
                  </a:lnTo>
                  <a:lnTo>
                    <a:pt x="188" y="203"/>
                  </a:lnTo>
                  <a:lnTo>
                    <a:pt x="202" y="194"/>
                  </a:lnTo>
                  <a:lnTo>
                    <a:pt x="213" y="182"/>
                  </a:lnTo>
                  <a:lnTo>
                    <a:pt x="225" y="171"/>
                  </a:lnTo>
                  <a:lnTo>
                    <a:pt x="238" y="161"/>
                  </a:lnTo>
                  <a:lnTo>
                    <a:pt x="249" y="150"/>
                  </a:lnTo>
                  <a:lnTo>
                    <a:pt x="263" y="139"/>
                  </a:lnTo>
                  <a:lnTo>
                    <a:pt x="276" y="131"/>
                  </a:lnTo>
                  <a:lnTo>
                    <a:pt x="289" y="121"/>
                  </a:lnTo>
                  <a:lnTo>
                    <a:pt x="302" y="112"/>
                  </a:lnTo>
                  <a:lnTo>
                    <a:pt x="316" y="104"/>
                  </a:lnTo>
                  <a:lnTo>
                    <a:pt x="329" y="95"/>
                  </a:lnTo>
                  <a:lnTo>
                    <a:pt x="344" y="87"/>
                  </a:lnTo>
                  <a:lnTo>
                    <a:pt x="359" y="80"/>
                  </a:lnTo>
                  <a:lnTo>
                    <a:pt x="373" y="72"/>
                  </a:lnTo>
                  <a:lnTo>
                    <a:pt x="388" y="66"/>
                  </a:lnTo>
                  <a:lnTo>
                    <a:pt x="403" y="57"/>
                  </a:lnTo>
                  <a:lnTo>
                    <a:pt x="420" y="53"/>
                  </a:lnTo>
                  <a:lnTo>
                    <a:pt x="435" y="45"/>
                  </a:lnTo>
                  <a:lnTo>
                    <a:pt x="451" y="40"/>
                  </a:lnTo>
                  <a:lnTo>
                    <a:pt x="466" y="34"/>
                  </a:lnTo>
                  <a:lnTo>
                    <a:pt x="483" y="30"/>
                  </a:lnTo>
                  <a:lnTo>
                    <a:pt x="498" y="25"/>
                  </a:lnTo>
                  <a:lnTo>
                    <a:pt x="515" y="21"/>
                  </a:lnTo>
                  <a:lnTo>
                    <a:pt x="530" y="17"/>
                  </a:lnTo>
                  <a:lnTo>
                    <a:pt x="548" y="15"/>
                  </a:lnTo>
                  <a:lnTo>
                    <a:pt x="565" y="11"/>
                  </a:lnTo>
                  <a:lnTo>
                    <a:pt x="582" y="7"/>
                  </a:lnTo>
                  <a:lnTo>
                    <a:pt x="599" y="6"/>
                  </a:lnTo>
                  <a:lnTo>
                    <a:pt x="616" y="4"/>
                  </a:lnTo>
                  <a:lnTo>
                    <a:pt x="633" y="2"/>
                  </a:lnTo>
                  <a:lnTo>
                    <a:pt x="652" y="2"/>
                  </a:lnTo>
                  <a:lnTo>
                    <a:pt x="669" y="0"/>
                  </a:lnTo>
                  <a:lnTo>
                    <a:pt x="686" y="0"/>
                  </a:lnTo>
                  <a:lnTo>
                    <a:pt x="703" y="0"/>
                  </a:lnTo>
                  <a:lnTo>
                    <a:pt x="722" y="2"/>
                  </a:lnTo>
                  <a:lnTo>
                    <a:pt x="740" y="2"/>
                  </a:lnTo>
                  <a:lnTo>
                    <a:pt x="757" y="4"/>
                  </a:lnTo>
                  <a:lnTo>
                    <a:pt x="774" y="6"/>
                  </a:lnTo>
                  <a:lnTo>
                    <a:pt x="791" y="7"/>
                  </a:lnTo>
                  <a:lnTo>
                    <a:pt x="808" y="11"/>
                  </a:lnTo>
                  <a:lnTo>
                    <a:pt x="825" y="15"/>
                  </a:lnTo>
                  <a:lnTo>
                    <a:pt x="842" y="17"/>
                  </a:lnTo>
                  <a:lnTo>
                    <a:pt x="857" y="21"/>
                  </a:lnTo>
                  <a:lnTo>
                    <a:pt x="874" y="25"/>
                  </a:lnTo>
                  <a:lnTo>
                    <a:pt x="892" y="30"/>
                  </a:lnTo>
                  <a:lnTo>
                    <a:pt x="907" y="34"/>
                  </a:lnTo>
                  <a:lnTo>
                    <a:pt x="922" y="40"/>
                  </a:lnTo>
                  <a:lnTo>
                    <a:pt x="939" y="45"/>
                  </a:lnTo>
                  <a:lnTo>
                    <a:pt x="954" y="53"/>
                  </a:lnTo>
                  <a:lnTo>
                    <a:pt x="970" y="57"/>
                  </a:lnTo>
                  <a:lnTo>
                    <a:pt x="985" y="66"/>
                  </a:lnTo>
                  <a:lnTo>
                    <a:pt x="1000" y="72"/>
                  </a:lnTo>
                  <a:lnTo>
                    <a:pt x="1013" y="80"/>
                  </a:lnTo>
                  <a:lnTo>
                    <a:pt x="1028" y="87"/>
                  </a:lnTo>
                  <a:lnTo>
                    <a:pt x="1044" y="95"/>
                  </a:lnTo>
                  <a:lnTo>
                    <a:pt x="1057" y="104"/>
                  </a:lnTo>
                  <a:lnTo>
                    <a:pt x="1070" y="112"/>
                  </a:lnTo>
                  <a:lnTo>
                    <a:pt x="1084" y="121"/>
                  </a:lnTo>
                  <a:lnTo>
                    <a:pt x="1097" y="131"/>
                  </a:lnTo>
                  <a:lnTo>
                    <a:pt x="1110" y="139"/>
                  </a:lnTo>
                  <a:lnTo>
                    <a:pt x="1123" y="150"/>
                  </a:lnTo>
                  <a:lnTo>
                    <a:pt x="1137" y="161"/>
                  </a:lnTo>
                  <a:lnTo>
                    <a:pt x="1150" y="171"/>
                  </a:lnTo>
                  <a:lnTo>
                    <a:pt x="1161" y="182"/>
                  </a:lnTo>
                  <a:lnTo>
                    <a:pt x="1175" y="194"/>
                  </a:lnTo>
                  <a:lnTo>
                    <a:pt x="1184" y="203"/>
                  </a:lnTo>
                  <a:lnTo>
                    <a:pt x="1196" y="216"/>
                  </a:lnTo>
                  <a:lnTo>
                    <a:pt x="1207" y="226"/>
                  </a:lnTo>
                  <a:lnTo>
                    <a:pt x="1218" y="239"/>
                  </a:lnTo>
                  <a:lnTo>
                    <a:pt x="1228" y="251"/>
                  </a:lnTo>
                  <a:lnTo>
                    <a:pt x="1237" y="264"/>
                  </a:lnTo>
                  <a:lnTo>
                    <a:pt x="1247" y="275"/>
                  </a:lnTo>
                  <a:lnTo>
                    <a:pt x="1258" y="289"/>
                  </a:lnTo>
                  <a:lnTo>
                    <a:pt x="1266" y="302"/>
                  </a:lnTo>
                  <a:lnTo>
                    <a:pt x="1276" y="317"/>
                  </a:lnTo>
                  <a:lnTo>
                    <a:pt x="1283" y="330"/>
                  </a:lnTo>
                  <a:lnTo>
                    <a:pt x="1293" y="344"/>
                  </a:lnTo>
                  <a:lnTo>
                    <a:pt x="1300" y="357"/>
                  </a:lnTo>
                  <a:lnTo>
                    <a:pt x="1308" y="370"/>
                  </a:lnTo>
                  <a:lnTo>
                    <a:pt x="1314" y="386"/>
                  </a:lnTo>
                  <a:lnTo>
                    <a:pt x="1321" y="401"/>
                  </a:lnTo>
                  <a:lnTo>
                    <a:pt x="1327" y="414"/>
                  </a:lnTo>
                  <a:lnTo>
                    <a:pt x="1334" y="431"/>
                  </a:lnTo>
                  <a:lnTo>
                    <a:pt x="1338" y="445"/>
                  </a:lnTo>
                  <a:lnTo>
                    <a:pt x="1344" y="460"/>
                  </a:lnTo>
                  <a:lnTo>
                    <a:pt x="1348" y="477"/>
                  </a:lnTo>
                  <a:lnTo>
                    <a:pt x="1353" y="492"/>
                  </a:lnTo>
                  <a:lnTo>
                    <a:pt x="1357" y="507"/>
                  </a:lnTo>
                  <a:lnTo>
                    <a:pt x="1361" y="522"/>
                  </a:lnTo>
                  <a:lnTo>
                    <a:pt x="1365" y="540"/>
                  </a:lnTo>
                  <a:lnTo>
                    <a:pt x="1367" y="557"/>
                  </a:lnTo>
                  <a:lnTo>
                    <a:pt x="1369" y="572"/>
                  </a:lnTo>
                  <a:lnTo>
                    <a:pt x="1371" y="589"/>
                  </a:lnTo>
                  <a:lnTo>
                    <a:pt x="1372" y="604"/>
                  </a:lnTo>
                  <a:lnTo>
                    <a:pt x="1374" y="621"/>
                  </a:lnTo>
                  <a:lnTo>
                    <a:pt x="1376" y="638"/>
                  </a:lnTo>
                  <a:lnTo>
                    <a:pt x="1376" y="655"/>
                  </a:lnTo>
                  <a:lnTo>
                    <a:pt x="1376" y="663"/>
                  </a:lnTo>
                  <a:lnTo>
                    <a:pt x="1376" y="669"/>
                  </a:lnTo>
                  <a:lnTo>
                    <a:pt x="1374" y="676"/>
                  </a:lnTo>
                  <a:lnTo>
                    <a:pt x="1374" y="682"/>
                  </a:lnTo>
                  <a:lnTo>
                    <a:pt x="1374" y="690"/>
                  </a:lnTo>
                  <a:lnTo>
                    <a:pt x="1372" y="695"/>
                  </a:lnTo>
                  <a:lnTo>
                    <a:pt x="1372" y="703"/>
                  </a:lnTo>
                  <a:lnTo>
                    <a:pt x="1372" y="711"/>
                  </a:lnTo>
                  <a:lnTo>
                    <a:pt x="1371" y="716"/>
                  </a:lnTo>
                  <a:lnTo>
                    <a:pt x="1371" y="724"/>
                  </a:lnTo>
                  <a:lnTo>
                    <a:pt x="1371" y="730"/>
                  </a:lnTo>
                  <a:lnTo>
                    <a:pt x="1369" y="737"/>
                  </a:lnTo>
                  <a:lnTo>
                    <a:pt x="1367" y="745"/>
                  </a:lnTo>
                  <a:lnTo>
                    <a:pt x="1367" y="750"/>
                  </a:lnTo>
                  <a:lnTo>
                    <a:pt x="1367" y="758"/>
                  </a:lnTo>
                  <a:lnTo>
                    <a:pt x="1365" y="764"/>
                  </a:lnTo>
                  <a:lnTo>
                    <a:pt x="1365" y="771"/>
                  </a:lnTo>
                  <a:lnTo>
                    <a:pt x="1363" y="777"/>
                  </a:lnTo>
                  <a:lnTo>
                    <a:pt x="1361" y="785"/>
                  </a:lnTo>
                  <a:lnTo>
                    <a:pt x="1359" y="790"/>
                  </a:lnTo>
                  <a:lnTo>
                    <a:pt x="1357" y="798"/>
                  </a:lnTo>
                  <a:lnTo>
                    <a:pt x="1357" y="804"/>
                  </a:lnTo>
                  <a:lnTo>
                    <a:pt x="1353" y="809"/>
                  </a:lnTo>
                  <a:lnTo>
                    <a:pt x="1353" y="817"/>
                  </a:lnTo>
                  <a:lnTo>
                    <a:pt x="1352" y="823"/>
                  </a:lnTo>
                  <a:lnTo>
                    <a:pt x="1350" y="828"/>
                  </a:lnTo>
                  <a:lnTo>
                    <a:pt x="1348" y="836"/>
                  </a:lnTo>
                  <a:lnTo>
                    <a:pt x="1346" y="842"/>
                  </a:lnTo>
                  <a:lnTo>
                    <a:pt x="1342" y="849"/>
                  </a:lnTo>
                  <a:lnTo>
                    <a:pt x="1342" y="855"/>
                  </a:lnTo>
                  <a:lnTo>
                    <a:pt x="1340" y="861"/>
                  </a:lnTo>
                  <a:lnTo>
                    <a:pt x="1338" y="868"/>
                  </a:lnTo>
                  <a:lnTo>
                    <a:pt x="1334" y="874"/>
                  </a:lnTo>
                  <a:lnTo>
                    <a:pt x="1333" y="880"/>
                  </a:lnTo>
                  <a:lnTo>
                    <a:pt x="1329" y="885"/>
                  </a:lnTo>
                  <a:lnTo>
                    <a:pt x="1327" y="893"/>
                  </a:lnTo>
                  <a:lnTo>
                    <a:pt x="1325" y="899"/>
                  </a:lnTo>
                  <a:lnTo>
                    <a:pt x="1323" y="904"/>
                  </a:lnTo>
                  <a:lnTo>
                    <a:pt x="1319" y="910"/>
                  </a:lnTo>
                  <a:lnTo>
                    <a:pt x="1317" y="918"/>
                  </a:lnTo>
                  <a:lnTo>
                    <a:pt x="1314" y="923"/>
                  </a:lnTo>
                  <a:lnTo>
                    <a:pt x="1312" y="929"/>
                  </a:lnTo>
                  <a:lnTo>
                    <a:pt x="1308" y="935"/>
                  </a:lnTo>
                  <a:lnTo>
                    <a:pt x="1306" y="941"/>
                  </a:lnTo>
                  <a:lnTo>
                    <a:pt x="1302" y="946"/>
                  </a:lnTo>
                  <a:lnTo>
                    <a:pt x="1300" y="954"/>
                  </a:lnTo>
                  <a:lnTo>
                    <a:pt x="1296" y="958"/>
                  </a:lnTo>
                  <a:lnTo>
                    <a:pt x="1295" y="965"/>
                  </a:lnTo>
                  <a:lnTo>
                    <a:pt x="1289" y="969"/>
                  </a:lnTo>
                  <a:lnTo>
                    <a:pt x="1285" y="975"/>
                  </a:lnTo>
                  <a:lnTo>
                    <a:pt x="1283" y="980"/>
                  </a:lnTo>
                  <a:lnTo>
                    <a:pt x="1279" y="986"/>
                  </a:lnTo>
                  <a:lnTo>
                    <a:pt x="1276" y="992"/>
                  </a:lnTo>
                  <a:lnTo>
                    <a:pt x="1272" y="998"/>
                  </a:lnTo>
                  <a:lnTo>
                    <a:pt x="1270" y="1003"/>
                  </a:lnTo>
                  <a:lnTo>
                    <a:pt x="1266" y="1009"/>
                  </a:lnTo>
                  <a:lnTo>
                    <a:pt x="1260" y="1015"/>
                  </a:lnTo>
                  <a:lnTo>
                    <a:pt x="1258" y="1020"/>
                  </a:lnTo>
                  <a:lnTo>
                    <a:pt x="1253" y="1024"/>
                  </a:lnTo>
                  <a:lnTo>
                    <a:pt x="1251" y="1030"/>
                  </a:lnTo>
                  <a:lnTo>
                    <a:pt x="1245" y="1036"/>
                  </a:lnTo>
                  <a:lnTo>
                    <a:pt x="1241" y="1041"/>
                  </a:lnTo>
                  <a:lnTo>
                    <a:pt x="1239" y="1047"/>
                  </a:lnTo>
                  <a:lnTo>
                    <a:pt x="1234" y="1051"/>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3" name="Freeform 10"/>
            <p:cNvSpPr>
              <a:spLocks/>
            </p:cNvSpPr>
            <p:nvPr/>
          </p:nvSpPr>
          <p:spPr bwMode="auto">
            <a:xfrm>
              <a:off x="2767" y="2180"/>
              <a:ext cx="212" cy="190"/>
            </a:xfrm>
            <a:custGeom>
              <a:avLst/>
              <a:gdLst>
                <a:gd name="T0" fmla="*/ 109 w 424"/>
                <a:gd name="T1" fmla="*/ 190 h 380"/>
                <a:gd name="T2" fmla="*/ 122 w 424"/>
                <a:gd name="T3" fmla="*/ 188 h 380"/>
                <a:gd name="T4" fmla="*/ 135 w 424"/>
                <a:gd name="T5" fmla="*/ 186 h 380"/>
                <a:gd name="T6" fmla="*/ 147 w 424"/>
                <a:gd name="T7" fmla="*/ 183 h 380"/>
                <a:gd name="T8" fmla="*/ 159 w 424"/>
                <a:gd name="T9" fmla="*/ 178 h 380"/>
                <a:gd name="T10" fmla="*/ 169 w 424"/>
                <a:gd name="T11" fmla="*/ 171 h 380"/>
                <a:gd name="T12" fmla="*/ 179 w 424"/>
                <a:gd name="T13" fmla="*/ 164 h 380"/>
                <a:gd name="T14" fmla="*/ 187 w 424"/>
                <a:gd name="T15" fmla="*/ 155 h 380"/>
                <a:gd name="T16" fmla="*/ 195 w 424"/>
                <a:gd name="T17" fmla="*/ 147 h 380"/>
                <a:gd name="T18" fmla="*/ 202 w 424"/>
                <a:gd name="T19" fmla="*/ 136 h 380"/>
                <a:gd name="T20" fmla="*/ 206 w 424"/>
                <a:gd name="T21" fmla="*/ 125 h 380"/>
                <a:gd name="T22" fmla="*/ 209 w 424"/>
                <a:gd name="T23" fmla="*/ 114 h 380"/>
                <a:gd name="T24" fmla="*/ 212 w 424"/>
                <a:gd name="T25" fmla="*/ 101 h 380"/>
                <a:gd name="T26" fmla="*/ 212 w 424"/>
                <a:gd name="T27" fmla="*/ 89 h 380"/>
                <a:gd name="T28" fmla="*/ 210 w 424"/>
                <a:gd name="T29" fmla="*/ 77 h 380"/>
                <a:gd name="T30" fmla="*/ 206 w 424"/>
                <a:gd name="T31" fmla="*/ 66 h 380"/>
                <a:gd name="T32" fmla="*/ 203 w 424"/>
                <a:gd name="T33" fmla="*/ 55 h 380"/>
                <a:gd name="T34" fmla="*/ 197 w 424"/>
                <a:gd name="T35" fmla="*/ 45 h 380"/>
                <a:gd name="T36" fmla="*/ 189 w 424"/>
                <a:gd name="T37" fmla="*/ 36 h 380"/>
                <a:gd name="T38" fmla="*/ 181 w 424"/>
                <a:gd name="T39" fmla="*/ 27 h 380"/>
                <a:gd name="T40" fmla="*/ 171 w 424"/>
                <a:gd name="T41" fmla="*/ 20 h 380"/>
                <a:gd name="T42" fmla="*/ 160 w 424"/>
                <a:gd name="T43" fmla="*/ 13 h 380"/>
                <a:gd name="T44" fmla="*/ 149 w 424"/>
                <a:gd name="T45" fmla="*/ 7 h 380"/>
                <a:gd name="T46" fmla="*/ 137 w 424"/>
                <a:gd name="T47" fmla="*/ 3 h 380"/>
                <a:gd name="T48" fmla="*/ 123 w 424"/>
                <a:gd name="T49" fmla="*/ 1 h 380"/>
                <a:gd name="T50" fmla="*/ 111 w 424"/>
                <a:gd name="T51" fmla="*/ 0 h 380"/>
                <a:gd name="T52" fmla="*/ 97 w 424"/>
                <a:gd name="T53" fmla="*/ 0 h 380"/>
                <a:gd name="T54" fmla="*/ 84 w 424"/>
                <a:gd name="T55" fmla="*/ 2 h 380"/>
                <a:gd name="T56" fmla="*/ 71 w 424"/>
                <a:gd name="T57" fmla="*/ 5 h 380"/>
                <a:gd name="T58" fmla="*/ 59 w 424"/>
                <a:gd name="T59" fmla="*/ 9 h 380"/>
                <a:gd name="T60" fmla="*/ 49 w 424"/>
                <a:gd name="T61" fmla="*/ 14 h 380"/>
                <a:gd name="T62" fmla="*/ 39 w 424"/>
                <a:gd name="T63" fmla="*/ 22 h 380"/>
                <a:gd name="T64" fmla="*/ 29 w 424"/>
                <a:gd name="T65" fmla="*/ 29 h 380"/>
                <a:gd name="T66" fmla="*/ 21 w 424"/>
                <a:gd name="T67" fmla="*/ 39 h 380"/>
                <a:gd name="T68" fmla="*/ 13 w 424"/>
                <a:gd name="T69" fmla="*/ 48 h 380"/>
                <a:gd name="T70" fmla="*/ 7 w 424"/>
                <a:gd name="T71" fmla="*/ 58 h 380"/>
                <a:gd name="T72" fmla="*/ 3 w 424"/>
                <a:gd name="T73" fmla="*/ 70 h 380"/>
                <a:gd name="T74" fmla="*/ 1 w 424"/>
                <a:gd name="T75" fmla="*/ 81 h 380"/>
                <a:gd name="T76" fmla="*/ 0 w 424"/>
                <a:gd name="T77" fmla="*/ 93 h 380"/>
                <a:gd name="T78" fmla="*/ 1 w 424"/>
                <a:gd name="T79" fmla="*/ 104 h 380"/>
                <a:gd name="T80" fmla="*/ 3 w 424"/>
                <a:gd name="T81" fmla="*/ 117 h 380"/>
                <a:gd name="T82" fmla="*/ 7 w 424"/>
                <a:gd name="T83" fmla="*/ 128 h 380"/>
                <a:gd name="T84" fmla="*/ 12 w 424"/>
                <a:gd name="T85" fmla="*/ 138 h 380"/>
                <a:gd name="T86" fmla="*/ 18 w 424"/>
                <a:gd name="T87" fmla="*/ 148 h 380"/>
                <a:gd name="T88" fmla="*/ 27 w 424"/>
                <a:gd name="T89" fmla="*/ 158 h 380"/>
                <a:gd name="T90" fmla="*/ 34 w 424"/>
                <a:gd name="T91" fmla="*/ 166 h 380"/>
                <a:gd name="T92" fmla="*/ 45 w 424"/>
                <a:gd name="T93" fmla="*/ 173 h 380"/>
                <a:gd name="T94" fmla="*/ 55 w 424"/>
                <a:gd name="T95" fmla="*/ 179 h 380"/>
                <a:gd name="T96" fmla="*/ 68 w 424"/>
                <a:gd name="T97" fmla="*/ 184 h 380"/>
                <a:gd name="T98" fmla="*/ 80 w 424"/>
                <a:gd name="T99" fmla="*/ 187 h 380"/>
                <a:gd name="T100" fmla="*/ 93 w 424"/>
                <a:gd name="T101" fmla="*/ 189 h 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4"/>
                <a:gd name="T154" fmla="*/ 0 h 380"/>
                <a:gd name="T155" fmla="*/ 424 w 424"/>
                <a:gd name="T156" fmla="*/ 380 h 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4" h="380">
                  <a:moveTo>
                    <a:pt x="197" y="380"/>
                  </a:moveTo>
                  <a:lnTo>
                    <a:pt x="203" y="380"/>
                  </a:lnTo>
                  <a:lnTo>
                    <a:pt x="207" y="380"/>
                  </a:lnTo>
                  <a:lnTo>
                    <a:pt x="213" y="380"/>
                  </a:lnTo>
                  <a:lnTo>
                    <a:pt x="218" y="380"/>
                  </a:lnTo>
                  <a:lnTo>
                    <a:pt x="224" y="380"/>
                  </a:lnTo>
                  <a:lnTo>
                    <a:pt x="230" y="380"/>
                  </a:lnTo>
                  <a:lnTo>
                    <a:pt x="234" y="378"/>
                  </a:lnTo>
                  <a:lnTo>
                    <a:pt x="241" y="378"/>
                  </a:lnTo>
                  <a:lnTo>
                    <a:pt x="245" y="376"/>
                  </a:lnTo>
                  <a:lnTo>
                    <a:pt x="249" y="376"/>
                  </a:lnTo>
                  <a:lnTo>
                    <a:pt x="254" y="376"/>
                  </a:lnTo>
                  <a:lnTo>
                    <a:pt x="260" y="374"/>
                  </a:lnTo>
                  <a:lnTo>
                    <a:pt x="266" y="374"/>
                  </a:lnTo>
                  <a:lnTo>
                    <a:pt x="270" y="372"/>
                  </a:lnTo>
                  <a:lnTo>
                    <a:pt x="275" y="370"/>
                  </a:lnTo>
                  <a:lnTo>
                    <a:pt x="281" y="370"/>
                  </a:lnTo>
                  <a:lnTo>
                    <a:pt x="285" y="369"/>
                  </a:lnTo>
                  <a:lnTo>
                    <a:pt x="289" y="367"/>
                  </a:lnTo>
                  <a:lnTo>
                    <a:pt x="294" y="365"/>
                  </a:lnTo>
                  <a:lnTo>
                    <a:pt x="300" y="363"/>
                  </a:lnTo>
                  <a:lnTo>
                    <a:pt x="304" y="361"/>
                  </a:lnTo>
                  <a:lnTo>
                    <a:pt x="308" y="359"/>
                  </a:lnTo>
                  <a:lnTo>
                    <a:pt x="313" y="357"/>
                  </a:lnTo>
                  <a:lnTo>
                    <a:pt x="317" y="355"/>
                  </a:lnTo>
                  <a:lnTo>
                    <a:pt x="323" y="351"/>
                  </a:lnTo>
                  <a:lnTo>
                    <a:pt x="327" y="350"/>
                  </a:lnTo>
                  <a:lnTo>
                    <a:pt x="330" y="348"/>
                  </a:lnTo>
                  <a:lnTo>
                    <a:pt x="334" y="344"/>
                  </a:lnTo>
                  <a:lnTo>
                    <a:pt x="338" y="342"/>
                  </a:lnTo>
                  <a:lnTo>
                    <a:pt x="344" y="338"/>
                  </a:lnTo>
                  <a:lnTo>
                    <a:pt x="348" y="336"/>
                  </a:lnTo>
                  <a:lnTo>
                    <a:pt x="351" y="334"/>
                  </a:lnTo>
                  <a:lnTo>
                    <a:pt x="355" y="331"/>
                  </a:lnTo>
                  <a:lnTo>
                    <a:pt x="357" y="327"/>
                  </a:lnTo>
                  <a:lnTo>
                    <a:pt x="361" y="323"/>
                  </a:lnTo>
                  <a:lnTo>
                    <a:pt x="367" y="321"/>
                  </a:lnTo>
                  <a:lnTo>
                    <a:pt x="368" y="317"/>
                  </a:lnTo>
                  <a:lnTo>
                    <a:pt x="370" y="313"/>
                  </a:lnTo>
                  <a:lnTo>
                    <a:pt x="374" y="310"/>
                  </a:lnTo>
                  <a:lnTo>
                    <a:pt x="380" y="308"/>
                  </a:lnTo>
                  <a:lnTo>
                    <a:pt x="382" y="304"/>
                  </a:lnTo>
                  <a:lnTo>
                    <a:pt x="386" y="300"/>
                  </a:lnTo>
                  <a:lnTo>
                    <a:pt x="387" y="294"/>
                  </a:lnTo>
                  <a:lnTo>
                    <a:pt x="389" y="293"/>
                  </a:lnTo>
                  <a:lnTo>
                    <a:pt x="393" y="287"/>
                  </a:lnTo>
                  <a:lnTo>
                    <a:pt x="395" y="285"/>
                  </a:lnTo>
                  <a:lnTo>
                    <a:pt x="399" y="279"/>
                  </a:lnTo>
                  <a:lnTo>
                    <a:pt x="401" y="275"/>
                  </a:lnTo>
                  <a:lnTo>
                    <a:pt x="403" y="272"/>
                  </a:lnTo>
                  <a:lnTo>
                    <a:pt x="405" y="268"/>
                  </a:lnTo>
                  <a:lnTo>
                    <a:pt x="407" y="262"/>
                  </a:lnTo>
                  <a:lnTo>
                    <a:pt x="408" y="258"/>
                  </a:lnTo>
                  <a:lnTo>
                    <a:pt x="410" y="255"/>
                  </a:lnTo>
                  <a:lnTo>
                    <a:pt x="412" y="251"/>
                  </a:lnTo>
                  <a:lnTo>
                    <a:pt x="414" y="245"/>
                  </a:lnTo>
                  <a:lnTo>
                    <a:pt x="414" y="241"/>
                  </a:lnTo>
                  <a:lnTo>
                    <a:pt x="416" y="236"/>
                  </a:lnTo>
                  <a:lnTo>
                    <a:pt x="418" y="232"/>
                  </a:lnTo>
                  <a:lnTo>
                    <a:pt x="418" y="228"/>
                  </a:lnTo>
                  <a:lnTo>
                    <a:pt x="420" y="222"/>
                  </a:lnTo>
                  <a:lnTo>
                    <a:pt x="420" y="217"/>
                  </a:lnTo>
                  <a:lnTo>
                    <a:pt x="422" y="213"/>
                  </a:lnTo>
                  <a:lnTo>
                    <a:pt x="422" y="209"/>
                  </a:lnTo>
                  <a:lnTo>
                    <a:pt x="424" y="203"/>
                  </a:lnTo>
                  <a:lnTo>
                    <a:pt x="424" y="198"/>
                  </a:lnTo>
                  <a:lnTo>
                    <a:pt x="424" y="192"/>
                  </a:lnTo>
                  <a:lnTo>
                    <a:pt x="424" y="188"/>
                  </a:lnTo>
                  <a:lnTo>
                    <a:pt x="424" y="184"/>
                  </a:lnTo>
                  <a:lnTo>
                    <a:pt x="424" y="178"/>
                  </a:lnTo>
                  <a:lnTo>
                    <a:pt x="422" y="173"/>
                  </a:lnTo>
                  <a:lnTo>
                    <a:pt x="422" y="169"/>
                  </a:lnTo>
                  <a:lnTo>
                    <a:pt x="422" y="165"/>
                  </a:lnTo>
                  <a:lnTo>
                    <a:pt x="420" y="159"/>
                  </a:lnTo>
                  <a:lnTo>
                    <a:pt x="420" y="154"/>
                  </a:lnTo>
                  <a:lnTo>
                    <a:pt x="418" y="150"/>
                  </a:lnTo>
                  <a:lnTo>
                    <a:pt x="418" y="146"/>
                  </a:lnTo>
                  <a:lnTo>
                    <a:pt x="414" y="140"/>
                  </a:lnTo>
                  <a:lnTo>
                    <a:pt x="414" y="137"/>
                  </a:lnTo>
                  <a:lnTo>
                    <a:pt x="412" y="131"/>
                  </a:lnTo>
                  <a:lnTo>
                    <a:pt x="412" y="127"/>
                  </a:lnTo>
                  <a:lnTo>
                    <a:pt x="408" y="123"/>
                  </a:lnTo>
                  <a:lnTo>
                    <a:pt x="408" y="120"/>
                  </a:lnTo>
                  <a:lnTo>
                    <a:pt x="407" y="114"/>
                  </a:lnTo>
                  <a:lnTo>
                    <a:pt x="405" y="110"/>
                  </a:lnTo>
                  <a:lnTo>
                    <a:pt x="401" y="106"/>
                  </a:lnTo>
                  <a:lnTo>
                    <a:pt x="399" y="102"/>
                  </a:lnTo>
                  <a:lnTo>
                    <a:pt x="397" y="97"/>
                  </a:lnTo>
                  <a:lnTo>
                    <a:pt x="395" y="93"/>
                  </a:lnTo>
                  <a:lnTo>
                    <a:pt x="393" y="89"/>
                  </a:lnTo>
                  <a:lnTo>
                    <a:pt x="389" y="85"/>
                  </a:lnTo>
                  <a:lnTo>
                    <a:pt x="386" y="82"/>
                  </a:lnTo>
                  <a:lnTo>
                    <a:pt x="384" y="78"/>
                  </a:lnTo>
                  <a:lnTo>
                    <a:pt x="380" y="74"/>
                  </a:lnTo>
                  <a:lnTo>
                    <a:pt x="378" y="72"/>
                  </a:lnTo>
                  <a:lnTo>
                    <a:pt x="374" y="68"/>
                  </a:lnTo>
                  <a:lnTo>
                    <a:pt x="370" y="64"/>
                  </a:lnTo>
                  <a:lnTo>
                    <a:pt x="368" y="61"/>
                  </a:lnTo>
                  <a:lnTo>
                    <a:pt x="365" y="59"/>
                  </a:lnTo>
                  <a:lnTo>
                    <a:pt x="361" y="55"/>
                  </a:lnTo>
                  <a:lnTo>
                    <a:pt x="357" y="51"/>
                  </a:lnTo>
                  <a:lnTo>
                    <a:pt x="353" y="47"/>
                  </a:lnTo>
                  <a:lnTo>
                    <a:pt x="349" y="45"/>
                  </a:lnTo>
                  <a:lnTo>
                    <a:pt x="346" y="42"/>
                  </a:lnTo>
                  <a:lnTo>
                    <a:pt x="342" y="40"/>
                  </a:lnTo>
                  <a:lnTo>
                    <a:pt x="338" y="36"/>
                  </a:lnTo>
                  <a:lnTo>
                    <a:pt x="332" y="34"/>
                  </a:lnTo>
                  <a:lnTo>
                    <a:pt x="329" y="30"/>
                  </a:lnTo>
                  <a:lnTo>
                    <a:pt x="325" y="28"/>
                  </a:lnTo>
                  <a:lnTo>
                    <a:pt x="319" y="26"/>
                  </a:lnTo>
                  <a:lnTo>
                    <a:pt x="317" y="23"/>
                  </a:lnTo>
                  <a:lnTo>
                    <a:pt x="311" y="21"/>
                  </a:lnTo>
                  <a:lnTo>
                    <a:pt x="308" y="21"/>
                  </a:lnTo>
                  <a:lnTo>
                    <a:pt x="302" y="17"/>
                  </a:lnTo>
                  <a:lnTo>
                    <a:pt x="298" y="15"/>
                  </a:lnTo>
                  <a:lnTo>
                    <a:pt x="292" y="13"/>
                  </a:lnTo>
                  <a:lnTo>
                    <a:pt x="289" y="11"/>
                  </a:lnTo>
                  <a:lnTo>
                    <a:pt x="283" y="9"/>
                  </a:lnTo>
                  <a:lnTo>
                    <a:pt x="279" y="7"/>
                  </a:lnTo>
                  <a:lnTo>
                    <a:pt x="273" y="6"/>
                  </a:lnTo>
                  <a:lnTo>
                    <a:pt x="268" y="6"/>
                  </a:lnTo>
                  <a:lnTo>
                    <a:pt x="262" y="4"/>
                  </a:lnTo>
                  <a:lnTo>
                    <a:pt x="258" y="4"/>
                  </a:lnTo>
                  <a:lnTo>
                    <a:pt x="253" y="2"/>
                  </a:lnTo>
                  <a:lnTo>
                    <a:pt x="247" y="2"/>
                  </a:lnTo>
                  <a:lnTo>
                    <a:pt x="243" y="2"/>
                  </a:lnTo>
                  <a:lnTo>
                    <a:pt x="237" y="2"/>
                  </a:lnTo>
                  <a:lnTo>
                    <a:pt x="232" y="2"/>
                  </a:lnTo>
                  <a:lnTo>
                    <a:pt x="226" y="2"/>
                  </a:lnTo>
                  <a:lnTo>
                    <a:pt x="222" y="0"/>
                  </a:lnTo>
                  <a:lnTo>
                    <a:pt x="216" y="0"/>
                  </a:lnTo>
                  <a:lnTo>
                    <a:pt x="211" y="0"/>
                  </a:lnTo>
                  <a:lnTo>
                    <a:pt x="205" y="0"/>
                  </a:lnTo>
                  <a:lnTo>
                    <a:pt x="199" y="0"/>
                  </a:lnTo>
                  <a:lnTo>
                    <a:pt x="194" y="0"/>
                  </a:lnTo>
                  <a:lnTo>
                    <a:pt x="188" y="0"/>
                  </a:lnTo>
                  <a:lnTo>
                    <a:pt x="184" y="2"/>
                  </a:lnTo>
                  <a:lnTo>
                    <a:pt x="178" y="2"/>
                  </a:lnTo>
                  <a:lnTo>
                    <a:pt x="173" y="2"/>
                  </a:lnTo>
                  <a:lnTo>
                    <a:pt x="167" y="4"/>
                  </a:lnTo>
                  <a:lnTo>
                    <a:pt x="163" y="4"/>
                  </a:lnTo>
                  <a:lnTo>
                    <a:pt x="158" y="6"/>
                  </a:lnTo>
                  <a:lnTo>
                    <a:pt x="152" y="6"/>
                  </a:lnTo>
                  <a:lnTo>
                    <a:pt x="148" y="7"/>
                  </a:lnTo>
                  <a:lnTo>
                    <a:pt x="142" y="9"/>
                  </a:lnTo>
                  <a:lnTo>
                    <a:pt x="137" y="11"/>
                  </a:lnTo>
                  <a:lnTo>
                    <a:pt x="133" y="13"/>
                  </a:lnTo>
                  <a:lnTo>
                    <a:pt x="129" y="15"/>
                  </a:lnTo>
                  <a:lnTo>
                    <a:pt x="123" y="17"/>
                  </a:lnTo>
                  <a:lnTo>
                    <a:pt x="118" y="17"/>
                  </a:lnTo>
                  <a:lnTo>
                    <a:pt x="114" y="21"/>
                  </a:lnTo>
                  <a:lnTo>
                    <a:pt x="110" y="23"/>
                  </a:lnTo>
                  <a:lnTo>
                    <a:pt x="106" y="26"/>
                  </a:lnTo>
                  <a:lnTo>
                    <a:pt x="101" y="26"/>
                  </a:lnTo>
                  <a:lnTo>
                    <a:pt x="97" y="28"/>
                  </a:lnTo>
                  <a:lnTo>
                    <a:pt x="93" y="30"/>
                  </a:lnTo>
                  <a:lnTo>
                    <a:pt x="87" y="34"/>
                  </a:lnTo>
                  <a:lnTo>
                    <a:pt x="83" y="38"/>
                  </a:lnTo>
                  <a:lnTo>
                    <a:pt x="80" y="40"/>
                  </a:lnTo>
                  <a:lnTo>
                    <a:pt x="78" y="44"/>
                  </a:lnTo>
                  <a:lnTo>
                    <a:pt x="72" y="47"/>
                  </a:lnTo>
                  <a:lnTo>
                    <a:pt x="68" y="49"/>
                  </a:lnTo>
                  <a:lnTo>
                    <a:pt x="64" y="53"/>
                  </a:lnTo>
                  <a:lnTo>
                    <a:pt x="61" y="55"/>
                  </a:lnTo>
                  <a:lnTo>
                    <a:pt x="59" y="59"/>
                  </a:lnTo>
                  <a:lnTo>
                    <a:pt x="55" y="61"/>
                  </a:lnTo>
                  <a:lnTo>
                    <a:pt x="51" y="66"/>
                  </a:lnTo>
                  <a:lnTo>
                    <a:pt x="47" y="68"/>
                  </a:lnTo>
                  <a:lnTo>
                    <a:pt x="43" y="72"/>
                  </a:lnTo>
                  <a:lnTo>
                    <a:pt x="42" y="78"/>
                  </a:lnTo>
                  <a:lnTo>
                    <a:pt x="38" y="80"/>
                  </a:lnTo>
                  <a:lnTo>
                    <a:pt x="34" y="83"/>
                  </a:lnTo>
                  <a:lnTo>
                    <a:pt x="32" y="87"/>
                  </a:lnTo>
                  <a:lnTo>
                    <a:pt x="28" y="91"/>
                  </a:lnTo>
                  <a:lnTo>
                    <a:pt x="26" y="95"/>
                  </a:lnTo>
                  <a:lnTo>
                    <a:pt x="24" y="99"/>
                  </a:lnTo>
                  <a:lnTo>
                    <a:pt x="23" y="104"/>
                  </a:lnTo>
                  <a:lnTo>
                    <a:pt x="21" y="106"/>
                  </a:lnTo>
                  <a:lnTo>
                    <a:pt x="17" y="112"/>
                  </a:lnTo>
                  <a:lnTo>
                    <a:pt x="15" y="116"/>
                  </a:lnTo>
                  <a:lnTo>
                    <a:pt x="15" y="121"/>
                  </a:lnTo>
                  <a:lnTo>
                    <a:pt x="11" y="125"/>
                  </a:lnTo>
                  <a:lnTo>
                    <a:pt x="9" y="129"/>
                  </a:lnTo>
                  <a:lnTo>
                    <a:pt x="9" y="135"/>
                  </a:lnTo>
                  <a:lnTo>
                    <a:pt x="7" y="139"/>
                  </a:lnTo>
                  <a:lnTo>
                    <a:pt x="5" y="142"/>
                  </a:lnTo>
                  <a:lnTo>
                    <a:pt x="4" y="148"/>
                  </a:lnTo>
                  <a:lnTo>
                    <a:pt x="4" y="152"/>
                  </a:lnTo>
                  <a:lnTo>
                    <a:pt x="2" y="158"/>
                  </a:lnTo>
                  <a:lnTo>
                    <a:pt x="2" y="161"/>
                  </a:lnTo>
                  <a:lnTo>
                    <a:pt x="2" y="167"/>
                  </a:lnTo>
                  <a:lnTo>
                    <a:pt x="2" y="173"/>
                  </a:lnTo>
                  <a:lnTo>
                    <a:pt x="2" y="177"/>
                  </a:lnTo>
                  <a:lnTo>
                    <a:pt x="0" y="180"/>
                  </a:lnTo>
                  <a:lnTo>
                    <a:pt x="0" y="186"/>
                  </a:lnTo>
                  <a:lnTo>
                    <a:pt x="0" y="192"/>
                  </a:lnTo>
                  <a:lnTo>
                    <a:pt x="0" y="196"/>
                  </a:lnTo>
                  <a:lnTo>
                    <a:pt x="0" y="199"/>
                  </a:lnTo>
                  <a:lnTo>
                    <a:pt x="0" y="205"/>
                  </a:lnTo>
                  <a:lnTo>
                    <a:pt x="2" y="209"/>
                  </a:lnTo>
                  <a:lnTo>
                    <a:pt x="2" y="215"/>
                  </a:lnTo>
                  <a:lnTo>
                    <a:pt x="2" y="218"/>
                  </a:lnTo>
                  <a:lnTo>
                    <a:pt x="4" y="224"/>
                  </a:lnTo>
                  <a:lnTo>
                    <a:pt x="4" y="228"/>
                  </a:lnTo>
                  <a:lnTo>
                    <a:pt x="5" y="234"/>
                  </a:lnTo>
                  <a:lnTo>
                    <a:pt x="5" y="237"/>
                  </a:lnTo>
                  <a:lnTo>
                    <a:pt x="9" y="243"/>
                  </a:lnTo>
                  <a:lnTo>
                    <a:pt x="9" y="247"/>
                  </a:lnTo>
                  <a:lnTo>
                    <a:pt x="11" y="251"/>
                  </a:lnTo>
                  <a:lnTo>
                    <a:pt x="13" y="256"/>
                  </a:lnTo>
                  <a:lnTo>
                    <a:pt x="15" y="260"/>
                  </a:lnTo>
                  <a:lnTo>
                    <a:pt x="17" y="264"/>
                  </a:lnTo>
                  <a:lnTo>
                    <a:pt x="19" y="268"/>
                  </a:lnTo>
                  <a:lnTo>
                    <a:pt x="21" y="272"/>
                  </a:lnTo>
                  <a:lnTo>
                    <a:pt x="23" y="275"/>
                  </a:lnTo>
                  <a:lnTo>
                    <a:pt x="24" y="281"/>
                  </a:lnTo>
                  <a:lnTo>
                    <a:pt x="28" y="285"/>
                  </a:lnTo>
                  <a:lnTo>
                    <a:pt x="30" y="289"/>
                  </a:lnTo>
                  <a:lnTo>
                    <a:pt x="34" y="293"/>
                  </a:lnTo>
                  <a:lnTo>
                    <a:pt x="36" y="296"/>
                  </a:lnTo>
                  <a:lnTo>
                    <a:pt x="40" y="300"/>
                  </a:lnTo>
                  <a:lnTo>
                    <a:pt x="42" y="304"/>
                  </a:lnTo>
                  <a:lnTo>
                    <a:pt x="45" y="308"/>
                  </a:lnTo>
                  <a:lnTo>
                    <a:pt x="49" y="312"/>
                  </a:lnTo>
                  <a:lnTo>
                    <a:pt x="53" y="315"/>
                  </a:lnTo>
                  <a:lnTo>
                    <a:pt x="55" y="319"/>
                  </a:lnTo>
                  <a:lnTo>
                    <a:pt x="59" y="321"/>
                  </a:lnTo>
                  <a:lnTo>
                    <a:pt x="63" y="325"/>
                  </a:lnTo>
                  <a:lnTo>
                    <a:pt x="66" y="329"/>
                  </a:lnTo>
                  <a:lnTo>
                    <a:pt x="68" y="331"/>
                  </a:lnTo>
                  <a:lnTo>
                    <a:pt x="72" y="332"/>
                  </a:lnTo>
                  <a:lnTo>
                    <a:pt x="78" y="336"/>
                  </a:lnTo>
                  <a:lnTo>
                    <a:pt x="82" y="340"/>
                  </a:lnTo>
                  <a:lnTo>
                    <a:pt x="85" y="342"/>
                  </a:lnTo>
                  <a:lnTo>
                    <a:pt x="89" y="346"/>
                  </a:lnTo>
                  <a:lnTo>
                    <a:pt x="93" y="348"/>
                  </a:lnTo>
                  <a:lnTo>
                    <a:pt x="99" y="350"/>
                  </a:lnTo>
                  <a:lnTo>
                    <a:pt x="102" y="351"/>
                  </a:lnTo>
                  <a:lnTo>
                    <a:pt x="106" y="355"/>
                  </a:lnTo>
                  <a:lnTo>
                    <a:pt x="110" y="357"/>
                  </a:lnTo>
                  <a:lnTo>
                    <a:pt x="116" y="361"/>
                  </a:lnTo>
                  <a:lnTo>
                    <a:pt x="121" y="361"/>
                  </a:lnTo>
                  <a:lnTo>
                    <a:pt x="125" y="363"/>
                  </a:lnTo>
                  <a:lnTo>
                    <a:pt x="129" y="365"/>
                  </a:lnTo>
                  <a:lnTo>
                    <a:pt x="135" y="367"/>
                  </a:lnTo>
                  <a:lnTo>
                    <a:pt x="140" y="369"/>
                  </a:lnTo>
                  <a:lnTo>
                    <a:pt x="144" y="370"/>
                  </a:lnTo>
                  <a:lnTo>
                    <a:pt x="150" y="370"/>
                  </a:lnTo>
                  <a:lnTo>
                    <a:pt x="154" y="374"/>
                  </a:lnTo>
                  <a:lnTo>
                    <a:pt x="159" y="374"/>
                  </a:lnTo>
                  <a:lnTo>
                    <a:pt x="165" y="374"/>
                  </a:lnTo>
                  <a:lnTo>
                    <a:pt x="169" y="376"/>
                  </a:lnTo>
                  <a:lnTo>
                    <a:pt x="175" y="376"/>
                  </a:lnTo>
                  <a:lnTo>
                    <a:pt x="180" y="378"/>
                  </a:lnTo>
                  <a:lnTo>
                    <a:pt x="186" y="378"/>
                  </a:lnTo>
                  <a:lnTo>
                    <a:pt x="192" y="380"/>
                  </a:lnTo>
                  <a:lnTo>
                    <a:pt x="197" y="3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4" name="Freeform 11"/>
            <p:cNvSpPr>
              <a:spLocks/>
            </p:cNvSpPr>
            <p:nvPr/>
          </p:nvSpPr>
          <p:spPr bwMode="auto">
            <a:xfrm>
              <a:off x="2741" y="2297"/>
              <a:ext cx="259" cy="291"/>
            </a:xfrm>
            <a:custGeom>
              <a:avLst/>
              <a:gdLst>
                <a:gd name="T0" fmla="*/ 82 w 518"/>
                <a:gd name="T1" fmla="*/ 0 h 581"/>
                <a:gd name="T2" fmla="*/ 0 w 518"/>
                <a:gd name="T3" fmla="*/ 287 h 581"/>
                <a:gd name="T4" fmla="*/ 259 w 518"/>
                <a:gd name="T5" fmla="*/ 291 h 581"/>
                <a:gd name="T6" fmla="*/ 167 w 518"/>
                <a:gd name="T7" fmla="*/ 1 h 581"/>
                <a:gd name="T8" fmla="*/ 82 w 518"/>
                <a:gd name="T9" fmla="*/ 0 h 581"/>
                <a:gd name="T10" fmla="*/ 82 w 518"/>
                <a:gd name="T11" fmla="*/ 0 h 581"/>
                <a:gd name="T12" fmla="*/ 0 60000 65536"/>
                <a:gd name="T13" fmla="*/ 0 60000 65536"/>
                <a:gd name="T14" fmla="*/ 0 60000 65536"/>
                <a:gd name="T15" fmla="*/ 0 60000 65536"/>
                <a:gd name="T16" fmla="*/ 0 60000 65536"/>
                <a:gd name="T17" fmla="*/ 0 60000 65536"/>
                <a:gd name="T18" fmla="*/ 0 w 518"/>
                <a:gd name="T19" fmla="*/ 0 h 581"/>
                <a:gd name="T20" fmla="*/ 518 w 518"/>
                <a:gd name="T21" fmla="*/ 581 h 581"/>
              </a:gdLst>
              <a:ahLst/>
              <a:cxnLst>
                <a:cxn ang="T12">
                  <a:pos x="T0" y="T1"/>
                </a:cxn>
                <a:cxn ang="T13">
                  <a:pos x="T2" y="T3"/>
                </a:cxn>
                <a:cxn ang="T14">
                  <a:pos x="T4" y="T5"/>
                </a:cxn>
                <a:cxn ang="T15">
                  <a:pos x="T6" y="T7"/>
                </a:cxn>
                <a:cxn ang="T16">
                  <a:pos x="T8" y="T9"/>
                </a:cxn>
                <a:cxn ang="T17">
                  <a:pos x="T10" y="T11"/>
                </a:cxn>
              </a:cxnLst>
              <a:rect l="T18" t="T19" r="T20" b="T21"/>
              <a:pathLst>
                <a:path w="518" h="581">
                  <a:moveTo>
                    <a:pt x="165" y="0"/>
                  </a:moveTo>
                  <a:lnTo>
                    <a:pt x="0" y="574"/>
                  </a:lnTo>
                  <a:lnTo>
                    <a:pt x="518" y="581"/>
                  </a:lnTo>
                  <a:lnTo>
                    <a:pt x="334" y="2"/>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5" name="Freeform 12"/>
            <p:cNvSpPr>
              <a:spLocks/>
            </p:cNvSpPr>
            <p:nvPr/>
          </p:nvSpPr>
          <p:spPr bwMode="auto">
            <a:xfrm>
              <a:off x="2456" y="1597"/>
              <a:ext cx="808" cy="744"/>
            </a:xfrm>
            <a:custGeom>
              <a:avLst/>
              <a:gdLst>
                <a:gd name="T0" fmla="*/ 52 w 1618"/>
                <a:gd name="T1" fmla="*/ 494 h 1488"/>
                <a:gd name="T2" fmla="*/ 31 w 1618"/>
                <a:gd name="T3" fmla="*/ 502 h 1488"/>
                <a:gd name="T4" fmla="*/ 12 w 1618"/>
                <a:gd name="T5" fmla="*/ 510 h 1488"/>
                <a:gd name="T6" fmla="*/ 0 w 1618"/>
                <a:gd name="T7" fmla="*/ 507 h 1488"/>
                <a:gd name="T8" fmla="*/ 2 w 1618"/>
                <a:gd name="T9" fmla="*/ 483 h 1488"/>
                <a:gd name="T10" fmla="*/ 4 w 1618"/>
                <a:gd name="T11" fmla="*/ 460 h 1488"/>
                <a:gd name="T12" fmla="*/ 8 w 1618"/>
                <a:gd name="T13" fmla="*/ 435 h 1488"/>
                <a:gd name="T14" fmla="*/ 11 w 1618"/>
                <a:gd name="T15" fmla="*/ 411 h 1488"/>
                <a:gd name="T16" fmla="*/ 17 w 1618"/>
                <a:gd name="T17" fmla="*/ 386 h 1488"/>
                <a:gd name="T18" fmla="*/ 24 w 1618"/>
                <a:gd name="T19" fmla="*/ 362 h 1488"/>
                <a:gd name="T20" fmla="*/ 38 w 1618"/>
                <a:gd name="T21" fmla="*/ 321 h 1488"/>
                <a:gd name="T22" fmla="*/ 85 w 1618"/>
                <a:gd name="T23" fmla="*/ 225 h 1488"/>
                <a:gd name="T24" fmla="*/ 146 w 1618"/>
                <a:gd name="T25" fmla="*/ 144 h 1488"/>
                <a:gd name="T26" fmla="*/ 219 w 1618"/>
                <a:gd name="T27" fmla="*/ 79 h 1488"/>
                <a:gd name="T28" fmla="*/ 300 w 1618"/>
                <a:gd name="T29" fmla="*/ 33 h 1488"/>
                <a:gd name="T30" fmla="*/ 387 w 1618"/>
                <a:gd name="T31" fmla="*/ 6 h 1488"/>
                <a:gd name="T32" fmla="*/ 476 w 1618"/>
                <a:gd name="T33" fmla="*/ 1 h 1488"/>
                <a:gd name="T34" fmla="*/ 564 w 1618"/>
                <a:gd name="T35" fmla="*/ 21 h 1488"/>
                <a:gd name="T36" fmla="*/ 643 w 1618"/>
                <a:gd name="T37" fmla="*/ 62 h 1488"/>
                <a:gd name="T38" fmla="*/ 708 w 1618"/>
                <a:gd name="T39" fmla="*/ 123 h 1488"/>
                <a:gd name="T40" fmla="*/ 759 w 1618"/>
                <a:gd name="T41" fmla="*/ 200 h 1488"/>
                <a:gd name="T42" fmla="*/ 791 w 1618"/>
                <a:gd name="T43" fmla="*/ 289 h 1488"/>
                <a:gd name="T44" fmla="*/ 806 w 1618"/>
                <a:gd name="T45" fmla="*/ 386 h 1488"/>
                <a:gd name="T46" fmla="*/ 803 w 1618"/>
                <a:gd name="T47" fmla="*/ 488 h 1488"/>
                <a:gd name="T48" fmla="*/ 779 w 1618"/>
                <a:gd name="T49" fmla="*/ 594 h 1488"/>
                <a:gd name="T50" fmla="*/ 770 w 1618"/>
                <a:gd name="T51" fmla="*/ 617 h 1488"/>
                <a:gd name="T52" fmla="*/ 762 w 1618"/>
                <a:gd name="T53" fmla="*/ 639 h 1488"/>
                <a:gd name="T54" fmla="*/ 751 w 1618"/>
                <a:gd name="T55" fmla="*/ 661 h 1488"/>
                <a:gd name="T56" fmla="*/ 741 w 1618"/>
                <a:gd name="T57" fmla="*/ 683 h 1488"/>
                <a:gd name="T58" fmla="*/ 729 w 1618"/>
                <a:gd name="T59" fmla="*/ 702 h 1488"/>
                <a:gd name="T60" fmla="*/ 717 w 1618"/>
                <a:gd name="T61" fmla="*/ 723 h 1488"/>
                <a:gd name="T62" fmla="*/ 705 w 1618"/>
                <a:gd name="T63" fmla="*/ 742 h 1488"/>
                <a:gd name="T64" fmla="*/ 701 w 1618"/>
                <a:gd name="T65" fmla="*/ 737 h 1488"/>
                <a:gd name="T66" fmla="*/ 684 w 1618"/>
                <a:gd name="T67" fmla="*/ 725 h 1488"/>
                <a:gd name="T68" fmla="*/ 662 w 1618"/>
                <a:gd name="T69" fmla="*/ 712 h 1488"/>
                <a:gd name="T70" fmla="*/ 657 w 1618"/>
                <a:gd name="T71" fmla="*/ 690 h 1488"/>
                <a:gd name="T72" fmla="*/ 670 w 1618"/>
                <a:gd name="T73" fmla="*/ 664 h 1488"/>
                <a:gd name="T74" fmla="*/ 682 w 1618"/>
                <a:gd name="T75" fmla="*/ 638 h 1488"/>
                <a:gd name="T76" fmla="*/ 691 w 1618"/>
                <a:gd name="T77" fmla="*/ 617 h 1488"/>
                <a:gd name="T78" fmla="*/ 709 w 1618"/>
                <a:gd name="T79" fmla="*/ 544 h 1488"/>
                <a:gd name="T80" fmla="*/ 716 w 1618"/>
                <a:gd name="T81" fmla="*/ 460 h 1488"/>
                <a:gd name="T82" fmla="*/ 706 w 1618"/>
                <a:gd name="T83" fmla="*/ 380 h 1488"/>
                <a:gd name="T84" fmla="*/ 683 w 1618"/>
                <a:gd name="T85" fmla="*/ 307 h 1488"/>
                <a:gd name="T86" fmla="*/ 646 w 1618"/>
                <a:gd name="T87" fmla="*/ 242 h 1488"/>
                <a:gd name="T88" fmla="*/ 596 w 1618"/>
                <a:gd name="T89" fmla="*/ 191 h 1488"/>
                <a:gd name="T90" fmla="*/ 534 w 1618"/>
                <a:gd name="T91" fmla="*/ 154 h 1488"/>
                <a:gd name="T92" fmla="*/ 464 w 1618"/>
                <a:gd name="T93" fmla="*/ 133 h 1488"/>
                <a:gd name="T94" fmla="*/ 392 w 1618"/>
                <a:gd name="T95" fmla="*/ 133 h 1488"/>
                <a:gd name="T96" fmla="*/ 322 w 1618"/>
                <a:gd name="T97" fmla="*/ 151 h 1488"/>
                <a:gd name="T98" fmla="*/ 256 w 1618"/>
                <a:gd name="T99" fmla="*/ 186 h 1488"/>
                <a:gd name="T100" fmla="*/ 195 w 1618"/>
                <a:gd name="T101" fmla="*/ 234 h 1488"/>
                <a:gd name="T102" fmla="*/ 143 w 1618"/>
                <a:gd name="T103" fmla="*/ 297 h 1488"/>
                <a:gd name="T104" fmla="*/ 103 w 1618"/>
                <a:gd name="T105" fmla="*/ 372 h 1488"/>
                <a:gd name="T106" fmla="*/ 85 w 1618"/>
                <a:gd name="T107" fmla="*/ 421 h 1488"/>
                <a:gd name="T108" fmla="*/ 79 w 1618"/>
                <a:gd name="T109" fmla="*/ 443 h 1488"/>
                <a:gd name="T110" fmla="*/ 74 w 1618"/>
                <a:gd name="T111" fmla="*/ 464 h 1488"/>
                <a:gd name="T112" fmla="*/ 70 w 1618"/>
                <a:gd name="T113" fmla="*/ 486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18"/>
                <a:gd name="T172" fmla="*/ 0 h 1488"/>
                <a:gd name="T173" fmla="*/ 1618 w 1618"/>
                <a:gd name="T174" fmla="*/ 1488 h 14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18" h="1488">
                  <a:moveTo>
                    <a:pt x="141" y="973"/>
                  </a:moveTo>
                  <a:lnTo>
                    <a:pt x="135" y="975"/>
                  </a:lnTo>
                  <a:lnTo>
                    <a:pt x="132" y="977"/>
                  </a:lnTo>
                  <a:lnTo>
                    <a:pt x="126" y="977"/>
                  </a:lnTo>
                  <a:lnTo>
                    <a:pt x="122" y="981"/>
                  </a:lnTo>
                  <a:lnTo>
                    <a:pt x="118" y="983"/>
                  </a:lnTo>
                  <a:lnTo>
                    <a:pt x="113" y="984"/>
                  </a:lnTo>
                  <a:lnTo>
                    <a:pt x="107" y="986"/>
                  </a:lnTo>
                  <a:lnTo>
                    <a:pt x="105" y="988"/>
                  </a:lnTo>
                  <a:lnTo>
                    <a:pt x="99" y="990"/>
                  </a:lnTo>
                  <a:lnTo>
                    <a:pt x="94" y="992"/>
                  </a:lnTo>
                  <a:lnTo>
                    <a:pt x="90" y="994"/>
                  </a:lnTo>
                  <a:lnTo>
                    <a:pt x="86" y="996"/>
                  </a:lnTo>
                  <a:lnTo>
                    <a:pt x="80" y="998"/>
                  </a:lnTo>
                  <a:lnTo>
                    <a:pt x="78" y="1000"/>
                  </a:lnTo>
                  <a:lnTo>
                    <a:pt x="73" y="1002"/>
                  </a:lnTo>
                  <a:lnTo>
                    <a:pt x="69" y="1003"/>
                  </a:lnTo>
                  <a:lnTo>
                    <a:pt x="63" y="1005"/>
                  </a:lnTo>
                  <a:lnTo>
                    <a:pt x="59" y="1007"/>
                  </a:lnTo>
                  <a:lnTo>
                    <a:pt x="56" y="1009"/>
                  </a:lnTo>
                  <a:lnTo>
                    <a:pt x="50" y="1011"/>
                  </a:lnTo>
                  <a:lnTo>
                    <a:pt x="46" y="1013"/>
                  </a:lnTo>
                  <a:lnTo>
                    <a:pt x="42" y="1013"/>
                  </a:lnTo>
                  <a:lnTo>
                    <a:pt x="37" y="1015"/>
                  </a:lnTo>
                  <a:lnTo>
                    <a:pt x="35" y="1017"/>
                  </a:lnTo>
                  <a:lnTo>
                    <a:pt x="29" y="1019"/>
                  </a:lnTo>
                  <a:lnTo>
                    <a:pt x="25" y="1021"/>
                  </a:lnTo>
                  <a:lnTo>
                    <a:pt x="21" y="1022"/>
                  </a:lnTo>
                  <a:lnTo>
                    <a:pt x="18" y="1024"/>
                  </a:lnTo>
                  <a:lnTo>
                    <a:pt x="14" y="1026"/>
                  </a:lnTo>
                  <a:lnTo>
                    <a:pt x="10" y="1028"/>
                  </a:lnTo>
                  <a:lnTo>
                    <a:pt x="6" y="1030"/>
                  </a:lnTo>
                  <a:lnTo>
                    <a:pt x="0" y="1032"/>
                  </a:lnTo>
                  <a:lnTo>
                    <a:pt x="0" y="1026"/>
                  </a:lnTo>
                  <a:lnTo>
                    <a:pt x="0" y="1021"/>
                  </a:lnTo>
                  <a:lnTo>
                    <a:pt x="0" y="1015"/>
                  </a:lnTo>
                  <a:lnTo>
                    <a:pt x="0" y="1011"/>
                  </a:lnTo>
                  <a:lnTo>
                    <a:pt x="0" y="1005"/>
                  </a:lnTo>
                  <a:lnTo>
                    <a:pt x="0" y="1000"/>
                  </a:lnTo>
                  <a:lnTo>
                    <a:pt x="0" y="994"/>
                  </a:lnTo>
                  <a:lnTo>
                    <a:pt x="2" y="988"/>
                  </a:lnTo>
                  <a:lnTo>
                    <a:pt x="2" y="983"/>
                  </a:lnTo>
                  <a:lnTo>
                    <a:pt x="2" y="977"/>
                  </a:lnTo>
                  <a:lnTo>
                    <a:pt x="2" y="971"/>
                  </a:lnTo>
                  <a:lnTo>
                    <a:pt x="4" y="967"/>
                  </a:lnTo>
                  <a:lnTo>
                    <a:pt x="4" y="962"/>
                  </a:lnTo>
                  <a:lnTo>
                    <a:pt x="4" y="956"/>
                  </a:lnTo>
                  <a:lnTo>
                    <a:pt x="4" y="950"/>
                  </a:lnTo>
                  <a:lnTo>
                    <a:pt x="6" y="946"/>
                  </a:lnTo>
                  <a:lnTo>
                    <a:pt x="6" y="941"/>
                  </a:lnTo>
                  <a:lnTo>
                    <a:pt x="6" y="935"/>
                  </a:lnTo>
                  <a:lnTo>
                    <a:pt x="6" y="929"/>
                  </a:lnTo>
                  <a:lnTo>
                    <a:pt x="8" y="924"/>
                  </a:lnTo>
                  <a:lnTo>
                    <a:pt x="8" y="920"/>
                  </a:lnTo>
                  <a:lnTo>
                    <a:pt x="8" y="914"/>
                  </a:lnTo>
                  <a:lnTo>
                    <a:pt x="10" y="908"/>
                  </a:lnTo>
                  <a:lnTo>
                    <a:pt x="10" y="905"/>
                  </a:lnTo>
                  <a:lnTo>
                    <a:pt x="10" y="897"/>
                  </a:lnTo>
                  <a:lnTo>
                    <a:pt x="12" y="893"/>
                  </a:lnTo>
                  <a:lnTo>
                    <a:pt x="12" y="887"/>
                  </a:lnTo>
                  <a:lnTo>
                    <a:pt x="12" y="882"/>
                  </a:lnTo>
                  <a:lnTo>
                    <a:pt x="14" y="876"/>
                  </a:lnTo>
                  <a:lnTo>
                    <a:pt x="16" y="870"/>
                  </a:lnTo>
                  <a:lnTo>
                    <a:pt x="16" y="867"/>
                  </a:lnTo>
                  <a:lnTo>
                    <a:pt x="18" y="861"/>
                  </a:lnTo>
                  <a:lnTo>
                    <a:pt x="18" y="855"/>
                  </a:lnTo>
                  <a:lnTo>
                    <a:pt x="19" y="849"/>
                  </a:lnTo>
                  <a:lnTo>
                    <a:pt x="19" y="844"/>
                  </a:lnTo>
                  <a:lnTo>
                    <a:pt x="19" y="838"/>
                  </a:lnTo>
                  <a:lnTo>
                    <a:pt x="21" y="832"/>
                  </a:lnTo>
                  <a:lnTo>
                    <a:pt x="23" y="829"/>
                  </a:lnTo>
                  <a:lnTo>
                    <a:pt x="23" y="823"/>
                  </a:lnTo>
                  <a:lnTo>
                    <a:pt x="25" y="817"/>
                  </a:lnTo>
                  <a:lnTo>
                    <a:pt x="25" y="811"/>
                  </a:lnTo>
                  <a:lnTo>
                    <a:pt x="25" y="806"/>
                  </a:lnTo>
                  <a:lnTo>
                    <a:pt x="27" y="800"/>
                  </a:lnTo>
                  <a:lnTo>
                    <a:pt x="29" y="796"/>
                  </a:lnTo>
                  <a:lnTo>
                    <a:pt x="31" y="789"/>
                  </a:lnTo>
                  <a:lnTo>
                    <a:pt x="31" y="785"/>
                  </a:lnTo>
                  <a:lnTo>
                    <a:pt x="33" y="779"/>
                  </a:lnTo>
                  <a:lnTo>
                    <a:pt x="35" y="773"/>
                  </a:lnTo>
                  <a:lnTo>
                    <a:pt x="37" y="768"/>
                  </a:lnTo>
                  <a:lnTo>
                    <a:pt x="37" y="762"/>
                  </a:lnTo>
                  <a:lnTo>
                    <a:pt x="38" y="758"/>
                  </a:lnTo>
                  <a:lnTo>
                    <a:pt x="40" y="753"/>
                  </a:lnTo>
                  <a:lnTo>
                    <a:pt x="40" y="747"/>
                  </a:lnTo>
                  <a:lnTo>
                    <a:pt x="42" y="741"/>
                  </a:lnTo>
                  <a:lnTo>
                    <a:pt x="44" y="735"/>
                  </a:lnTo>
                  <a:lnTo>
                    <a:pt x="46" y="732"/>
                  </a:lnTo>
                  <a:lnTo>
                    <a:pt x="48" y="724"/>
                  </a:lnTo>
                  <a:lnTo>
                    <a:pt x="50" y="720"/>
                  </a:lnTo>
                  <a:lnTo>
                    <a:pt x="50" y="715"/>
                  </a:lnTo>
                  <a:lnTo>
                    <a:pt x="54" y="709"/>
                  </a:lnTo>
                  <a:lnTo>
                    <a:pt x="54" y="705"/>
                  </a:lnTo>
                  <a:lnTo>
                    <a:pt x="56" y="699"/>
                  </a:lnTo>
                  <a:lnTo>
                    <a:pt x="57" y="694"/>
                  </a:lnTo>
                  <a:lnTo>
                    <a:pt x="61" y="688"/>
                  </a:lnTo>
                  <a:lnTo>
                    <a:pt x="67" y="665"/>
                  </a:lnTo>
                  <a:lnTo>
                    <a:pt x="76" y="642"/>
                  </a:lnTo>
                  <a:lnTo>
                    <a:pt x="84" y="618"/>
                  </a:lnTo>
                  <a:lnTo>
                    <a:pt x="94" y="597"/>
                  </a:lnTo>
                  <a:lnTo>
                    <a:pt x="103" y="574"/>
                  </a:lnTo>
                  <a:lnTo>
                    <a:pt x="114" y="553"/>
                  </a:lnTo>
                  <a:lnTo>
                    <a:pt x="124" y="530"/>
                  </a:lnTo>
                  <a:lnTo>
                    <a:pt x="135" y="511"/>
                  </a:lnTo>
                  <a:lnTo>
                    <a:pt x="145" y="490"/>
                  </a:lnTo>
                  <a:lnTo>
                    <a:pt x="158" y="469"/>
                  </a:lnTo>
                  <a:lnTo>
                    <a:pt x="170" y="450"/>
                  </a:lnTo>
                  <a:lnTo>
                    <a:pt x="183" y="429"/>
                  </a:lnTo>
                  <a:lnTo>
                    <a:pt x="194" y="410"/>
                  </a:lnTo>
                  <a:lnTo>
                    <a:pt x="208" y="391"/>
                  </a:lnTo>
                  <a:lnTo>
                    <a:pt x="223" y="374"/>
                  </a:lnTo>
                  <a:lnTo>
                    <a:pt x="236" y="357"/>
                  </a:lnTo>
                  <a:lnTo>
                    <a:pt x="249" y="338"/>
                  </a:lnTo>
                  <a:lnTo>
                    <a:pt x="263" y="321"/>
                  </a:lnTo>
                  <a:lnTo>
                    <a:pt x="278" y="304"/>
                  </a:lnTo>
                  <a:lnTo>
                    <a:pt x="293" y="287"/>
                  </a:lnTo>
                  <a:lnTo>
                    <a:pt x="308" y="272"/>
                  </a:lnTo>
                  <a:lnTo>
                    <a:pt x="323" y="257"/>
                  </a:lnTo>
                  <a:lnTo>
                    <a:pt x="339" y="239"/>
                  </a:lnTo>
                  <a:lnTo>
                    <a:pt x="356" y="226"/>
                  </a:lnTo>
                  <a:lnTo>
                    <a:pt x="371" y="211"/>
                  </a:lnTo>
                  <a:lnTo>
                    <a:pt x="388" y="198"/>
                  </a:lnTo>
                  <a:lnTo>
                    <a:pt x="405" y="182"/>
                  </a:lnTo>
                  <a:lnTo>
                    <a:pt x="422" y="171"/>
                  </a:lnTo>
                  <a:lnTo>
                    <a:pt x="439" y="158"/>
                  </a:lnTo>
                  <a:lnTo>
                    <a:pt x="457" y="146"/>
                  </a:lnTo>
                  <a:lnTo>
                    <a:pt x="474" y="133"/>
                  </a:lnTo>
                  <a:lnTo>
                    <a:pt x="491" y="122"/>
                  </a:lnTo>
                  <a:lnTo>
                    <a:pt x="510" y="112"/>
                  </a:lnTo>
                  <a:lnTo>
                    <a:pt x="527" y="101"/>
                  </a:lnTo>
                  <a:lnTo>
                    <a:pt x="546" y="91"/>
                  </a:lnTo>
                  <a:lnTo>
                    <a:pt x="565" y="82"/>
                  </a:lnTo>
                  <a:lnTo>
                    <a:pt x="582" y="72"/>
                  </a:lnTo>
                  <a:lnTo>
                    <a:pt x="601" y="65"/>
                  </a:lnTo>
                  <a:lnTo>
                    <a:pt x="620" y="57"/>
                  </a:lnTo>
                  <a:lnTo>
                    <a:pt x="639" y="49"/>
                  </a:lnTo>
                  <a:lnTo>
                    <a:pt x="658" y="42"/>
                  </a:lnTo>
                  <a:lnTo>
                    <a:pt x="677" y="36"/>
                  </a:lnTo>
                  <a:lnTo>
                    <a:pt x="696" y="30"/>
                  </a:lnTo>
                  <a:lnTo>
                    <a:pt x="717" y="25"/>
                  </a:lnTo>
                  <a:lnTo>
                    <a:pt x="736" y="19"/>
                  </a:lnTo>
                  <a:lnTo>
                    <a:pt x="755" y="15"/>
                  </a:lnTo>
                  <a:lnTo>
                    <a:pt x="774" y="11"/>
                  </a:lnTo>
                  <a:lnTo>
                    <a:pt x="795" y="8"/>
                  </a:lnTo>
                  <a:lnTo>
                    <a:pt x="814" y="6"/>
                  </a:lnTo>
                  <a:lnTo>
                    <a:pt x="835" y="4"/>
                  </a:lnTo>
                  <a:lnTo>
                    <a:pt x="854" y="2"/>
                  </a:lnTo>
                  <a:lnTo>
                    <a:pt x="873" y="2"/>
                  </a:lnTo>
                  <a:lnTo>
                    <a:pt x="894" y="0"/>
                  </a:lnTo>
                  <a:lnTo>
                    <a:pt x="913" y="0"/>
                  </a:lnTo>
                  <a:lnTo>
                    <a:pt x="932" y="2"/>
                  </a:lnTo>
                  <a:lnTo>
                    <a:pt x="953" y="2"/>
                  </a:lnTo>
                  <a:lnTo>
                    <a:pt x="972" y="4"/>
                  </a:lnTo>
                  <a:lnTo>
                    <a:pt x="992" y="8"/>
                  </a:lnTo>
                  <a:lnTo>
                    <a:pt x="1011" y="11"/>
                  </a:lnTo>
                  <a:lnTo>
                    <a:pt x="1032" y="13"/>
                  </a:lnTo>
                  <a:lnTo>
                    <a:pt x="1051" y="19"/>
                  </a:lnTo>
                  <a:lnTo>
                    <a:pt x="1072" y="25"/>
                  </a:lnTo>
                  <a:lnTo>
                    <a:pt x="1091" y="29"/>
                  </a:lnTo>
                  <a:lnTo>
                    <a:pt x="1110" y="36"/>
                  </a:lnTo>
                  <a:lnTo>
                    <a:pt x="1129" y="42"/>
                  </a:lnTo>
                  <a:lnTo>
                    <a:pt x="1148" y="49"/>
                  </a:lnTo>
                  <a:lnTo>
                    <a:pt x="1167" y="57"/>
                  </a:lnTo>
                  <a:lnTo>
                    <a:pt x="1186" y="65"/>
                  </a:lnTo>
                  <a:lnTo>
                    <a:pt x="1202" y="74"/>
                  </a:lnTo>
                  <a:lnTo>
                    <a:pt x="1221" y="84"/>
                  </a:lnTo>
                  <a:lnTo>
                    <a:pt x="1238" y="93"/>
                  </a:lnTo>
                  <a:lnTo>
                    <a:pt x="1255" y="105"/>
                  </a:lnTo>
                  <a:lnTo>
                    <a:pt x="1270" y="114"/>
                  </a:lnTo>
                  <a:lnTo>
                    <a:pt x="1287" y="125"/>
                  </a:lnTo>
                  <a:lnTo>
                    <a:pt x="1302" y="137"/>
                  </a:lnTo>
                  <a:lnTo>
                    <a:pt x="1319" y="150"/>
                  </a:lnTo>
                  <a:lnTo>
                    <a:pt x="1333" y="162"/>
                  </a:lnTo>
                  <a:lnTo>
                    <a:pt x="1350" y="175"/>
                  </a:lnTo>
                  <a:lnTo>
                    <a:pt x="1363" y="188"/>
                  </a:lnTo>
                  <a:lnTo>
                    <a:pt x="1378" y="203"/>
                  </a:lnTo>
                  <a:lnTo>
                    <a:pt x="1392" y="219"/>
                  </a:lnTo>
                  <a:lnTo>
                    <a:pt x="1405" y="232"/>
                  </a:lnTo>
                  <a:lnTo>
                    <a:pt x="1418" y="247"/>
                  </a:lnTo>
                  <a:lnTo>
                    <a:pt x="1432" y="264"/>
                  </a:lnTo>
                  <a:lnTo>
                    <a:pt x="1443" y="279"/>
                  </a:lnTo>
                  <a:lnTo>
                    <a:pt x="1456" y="295"/>
                  </a:lnTo>
                  <a:lnTo>
                    <a:pt x="1466" y="312"/>
                  </a:lnTo>
                  <a:lnTo>
                    <a:pt x="1477" y="329"/>
                  </a:lnTo>
                  <a:lnTo>
                    <a:pt x="1489" y="346"/>
                  </a:lnTo>
                  <a:lnTo>
                    <a:pt x="1500" y="363"/>
                  </a:lnTo>
                  <a:lnTo>
                    <a:pt x="1508" y="382"/>
                  </a:lnTo>
                  <a:lnTo>
                    <a:pt x="1519" y="401"/>
                  </a:lnTo>
                  <a:lnTo>
                    <a:pt x="1527" y="418"/>
                  </a:lnTo>
                  <a:lnTo>
                    <a:pt x="1536" y="439"/>
                  </a:lnTo>
                  <a:lnTo>
                    <a:pt x="1544" y="458"/>
                  </a:lnTo>
                  <a:lnTo>
                    <a:pt x="1553" y="477"/>
                  </a:lnTo>
                  <a:lnTo>
                    <a:pt x="1559" y="496"/>
                  </a:lnTo>
                  <a:lnTo>
                    <a:pt x="1566" y="517"/>
                  </a:lnTo>
                  <a:lnTo>
                    <a:pt x="1572" y="536"/>
                  </a:lnTo>
                  <a:lnTo>
                    <a:pt x="1578" y="557"/>
                  </a:lnTo>
                  <a:lnTo>
                    <a:pt x="1584" y="578"/>
                  </a:lnTo>
                  <a:lnTo>
                    <a:pt x="1589" y="599"/>
                  </a:lnTo>
                  <a:lnTo>
                    <a:pt x="1595" y="618"/>
                  </a:lnTo>
                  <a:lnTo>
                    <a:pt x="1599" y="640"/>
                  </a:lnTo>
                  <a:lnTo>
                    <a:pt x="1603" y="661"/>
                  </a:lnTo>
                  <a:lnTo>
                    <a:pt x="1606" y="684"/>
                  </a:lnTo>
                  <a:lnTo>
                    <a:pt x="1608" y="705"/>
                  </a:lnTo>
                  <a:lnTo>
                    <a:pt x="1610" y="728"/>
                  </a:lnTo>
                  <a:lnTo>
                    <a:pt x="1614" y="749"/>
                  </a:lnTo>
                  <a:lnTo>
                    <a:pt x="1614" y="772"/>
                  </a:lnTo>
                  <a:lnTo>
                    <a:pt x="1616" y="794"/>
                  </a:lnTo>
                  <a:lnTo>
                    <a:pt x="1618" y="817"/>
                  </a:lnTo>
                  <a:lnTo>
                    <a:pt x="1616" y="838"/>
                  </a:lnTo>
                  <a:lnTo>
                    <a:pt x="1616" y="863"/>
                  </a:lnTo>
                  <a:lnTo>
                    <a:pt x="1616" y="886"/>
                  </a:lnTo>
                  <a:lnTo>
                    <a:pt x="1614" y="908"/>
                  </a:lnTo>
                  <a:lnTo>
                    <a:pt x="1612" y="931"/>
                  </a:lnTo>
                  <a:lnTo>
                    <a:pt x="1610" y="954"/>
                  </a:lnTo>
                  <a:lnTo>
                    <a:pt x="1608" y="977"/>
                  </a:lnTo>
                  <a:lnTo>
                    <a:pt x="1604" y="1002"/>
                  </a:lnTo>
                  <a:lnTo>
                    <a:pt x="1601" y="1024"/>
                  </a:lnTo>
                  <a:lnTo>
                    <a:pt x="1597" y="1047"/>
                  </a:lnTo>
                  <a:lnTo>
                    <a:pt x="1591" y="1070"/>
                  </a:lnTo>
                  <a:lnTo>
                    <a:pt x="1585" y="1095"/>
                  </a:lnTo>
                  <a:lnTo>
                    <a:pt x="1580" y="1117"/>
                  </a:lnTo>
                  <a:lnTo>
                    <a:pt x="1574" y="1140"/>
                  </a:lnTo>
                  <a:lnTo>
                    <a:pt x="1566" y="1163"/>
                  </a:lnTo>
                  <a:lnTo>
                    <a:pt x="1559" y="1188"/>
                  </a:lnTo>
                  <a:lnTo>
                    <a:pt x="1557" y="1193"/>
                  </a:lnTo>
                  <a:lnTo>
                    <a:pt x="1557" y="1197"/>
                  </a:lnTo>
                  <a:lnTo>
                    <a:pt x="1553" y="1203"/>
                  </a:lnTo>
                  <a:lnTo>
                    <a:pt x="1553" y="1209"/>
                  </a:lnTo>
                  <a:lnTo>
                    <a:pt x="1551" y="1212"/>
                  </a:lnTo>
                  <a:lnTo>
                    <a:pt x="1547" y="1218"/>
                  </a:lnTo>
                  <a:lnTo>
                    <a:pt x="1547" y="1222"/>
                  </a:lnTo>
                  <a:lnTo>
                    <a:pt x="1546" y="1228"/>
                  </a:lnTo>
                  <a:lnTo>
                    <a:pt x="1542" y="1233"/>
                  </a:lnTo>
                  <a:lnTo>
                    <a:pt x="1540" y="1239"/>
                  </a:lnTo>
                  <a:lnTo>
                    <a:pt x="1538" y="1243"/>
                  </a:lnTo>
                  <a:lnTo>
                    <a:pt x="1538" y="1249"/>
                  </a:lnTo>
                  <a:lnTo>
                    <a:pt x="1534" y="1252"/>
                  </a:lnTo>
                  <a:lnTo>
                    <a:pt x="1532" y="1258"/>
                  </a:lnTo>
                  <a:lnTo>
                    <a:pt x="1530" y="1264"/>
                  </a:lnTo>
                  <a:lnTo>
                    <a:pt x="1528" y="1269"/>
                  </a:lnTo>
                  <a:lnTo>
                    <a:pt x="1527" y="1273"/>
                  </a:lnTo>
                  <a:lnTo>
                    <a:pt x="1525" y="1277"/>
                  </a:lnTo>
                  <a:lnTo>
                    <a:pt x="1523" y="1283"/>
                  </a:lnTo>
                  <a:lnTo>
                    <a:pt x="1521" y="1288"/>
                  </a:lnTo>
                  <a:lnTo>
                    <a:pt x="1519" y="1292"/>
                  </a:lnTo>
                  <a:lnTo>
                    <a:pt x="1515" y="1298"/>
                  </a:lnTo>
                  <a:lnTo>
                    <a:pt x="1513" y="1302"/>
                  </a:lnTo>
                  <a:lnTo>
                    <a:pt x="1511" y="1307"/>
                  </a:lnTo>
                  <a:lnTo>
                    <a:pt x="1509" y="1313"/>
                  </a:lnTo>
                  <a:lnTo>
                    <a:pt x="1508" y="1317"/>
                  </a:lnTo>
                  <a:lnTo>
                    <a:pt x="1504" y="1321"/>
                  </a:lnTo>
                  <a:lnTo>
                    <a:pt x="1502" y="1326"/>
                  </a:lnTo>
                  <a:lnTo>
                    <a:pt x="1500" y="1332"/>
                  </a:lnTo>
                  <a:lnTo>
                    <a:pt x="1498" y="1336"/>
                  </a:lnTo>
                  <a:lnTo>
                    <a:pt x="1496" y="1342"/>
                  </a:lnTo>
                  <a:lnTo>
                    <a:pt x="1494" y="1345"/>
                  </a:lnTo>
                  <a:lnTo>
                    <a:pt x="1490" y="1351"/>
                  </a:lnTo>
                  <a:lnTo>
                    <a:pt x="1489" y="1355"/>
                  </a:lnTo>
                  <a:lnTo>
                    <a:pt x="1485" y="1359"/>
                  </a:lnTo>
                  <a:lnTo>
                    <a:pt x="1483" y="1365"/>
                  </a:lnTo>
                  <a:lnTo>
                    <a:pt x="1479" y="1368"/>
                  </a:lnTo>
                  <a:lnTo>
                    <a:pt x="1477" y="1374"/>
                  </a:lnTo>
                  <a:lnTo>
                    <a:pt x="1475" y="1378"/>
                  </a:lnTo>
                  <a:lnTo>
                    <a:pt x="1473" y="1384"/>
                  </a:lnTo>
                  <a:lnTo>
                    <a:pt x="1470" y="1387"/>
                  </a:lnTo>
                  <a:lnTo>
                    <a:pt x="1468" y="1391"/>
                  </a:lnTo>
                  <a:lnTo>
                    <a:pt x="1466" y="1397"/>
                  </a:lnTo>
                  <a:lnTo>
                    <a:pt x="1462" y="1401"/>
                  </a:lnTo>
                  <a:lnTo>
                    <a:pt x="1460" y="1404"/>
                  </a:lnTo>
                  <a:lnTo>
                    <a:pt x="1458" y="1410"/>
                  </a:lnTo>
                  <a:lnTo>
                    <a:pt x="1456" y="1414"/>
                  </a:lnTo>
                  <a:lnTo>
                    <a:pt x="1452" y="1420"/>
                  </a:lnTo>
                  <a:lnTo>
                    <a:pt x="1449" y="1423"/>
                  </a:lnTo>
                  <a:lnTo>
                    <a:pt x="1447" y="1427"/>
                  </a:lnTo>
                  <a:lnTo>
                    <a:pt x="1445" y="1433"/>
                  </a:lnTo>
                  <a:lnTo>
                    <a:pt x="1441" y="1437"/>
                  </a:lnTo>
                  <a:lnTo>
                    <a:pt x="1439" y="1441"/>
                  </a:lnTo>
                  <a:lnTo>
                    <a:pt x="1435" y="1446"/>
                  </a:lnTo>
                  <a:lnTo>
                    <a:pt x="1433" y="1448"/>
                  </a:lnTo>
                  <a:lnTo>
                    <a:pt x="1432" y="1454"/>
                  </a:lnTo>
                  <a:lnTo>
                    <a:pt x="1428" y="1458"/>
                  </a:lnTo>
                  <a:lnTo>
                    <a:pt x="1426" y="1461"/>
                  </a:lnTo>
                  <a:lnTo>
                    <a:pt x="1420" y="1465"/>
                  </a:lnTo>
                  <a:lnTo>
                    <a:pt x="1418" y="1471"/>
                  </a:lnTo>
                  <a:lnTo>
                    <a:pt x="1416" y="1475"/>
                  </a:lnTo>
                  <a:lnTo>
                    <a:pt x="1413" y="1479"/>
                  </a:lnTo>
                  <a:lnTo>
                    <a:pt x="1411" y="1484"/>
                  </a:lnTo>
                  <a:lnTo>
                    <a:pt x="1407" y="1488"/>
                  </a:lnTo>
                  <a:lnTo>
                    <a:pt x="1409" y="1482"/>
                  </a:lnTo>
                  <a:lnTo>
                    <a:pt x="1411" y="1479"/>
                  </a:lnTo>
                  <a:lnTo>
                    <a:pt x="1411" y="1477"/>
                  </a:lnTo>
                  <a:lnTo>
                    <a:pt x="1413" y="1477"/>
                  </a:lnTo>
                  <a:lnTo>
                    <a:pt x="1411" y="1477"/>
                  </a:lnTo>
                  <a:lnTo>
                    <a:pt x="1409" y="1477"/>
                  </a:lnTo>
                  <a:lnTo>
                    <a:pt x="1407" y="1473"/>
                  </a:lnTo>
                  <a:lnTo>
                    <a:pt x="1403" y="1473"/>
                  </a:lnTo>
                  <a:lnTo>
                    <a:pt x="1397" y="1469"/>
                  </a:lnTo>
                  <a:lnTo>
                    <a:pt x="1394" y="1465"/>
                  </a:lnTo>
                  <a:lnTo>
                    <a:pt x="1390" y="1463"/>
                  </a:lnTo>
                  <a:lnTo>
                    <a:pt x="1388" y="1461"/>
                  </a:lnTo>
                  <a:lnTo>
                    <a:pt x="1384" y="1460"/>
                  </a:lnTo>
                  <a:lnTo>
                    <a:pt x="1380" y="1460"/>
                  </a:lnTo>
                  <a:lnTo>
                    <a:pt x="1376" y="1456"/>
                  </a:lnTo>
                  <a:lnTo>
                    <a:pt x="1373" y="1454"/>
                  </a:lnTo>
                  <a:lnTo>
                    <a:pt x="1369" y="1450"/>
                  </a:lnTo>
                  <a:lnTo>
                    <a:pt x="1365" y="1448"/>
                  </a:lnTo>
                  <a:lnTo>
                    <a:pt x="1359" y="1446"/>
                  </a:lnTo>
                  <a:lnTo>
                    <a:pt x="1355" y="1442"/>
                  </a:lnTo>
                  <a:lnTo>
                    <a:pt x="1350" y="1439"/>
                  </a:lnTo>
                  <a:lnTo>
                    <a:pt x="1346" y="1437"/>
                  </a:lnTo>
                  <a:lnTo>
                    <a:pt x="1340" y="1433"/>
                  </a:lnTo>
                  <a:lnTo>
                    <a:pt x="1335" y="1429"/>
                  </a:lnTo>
                  <a:lnTo>
                    <a:pt x="1331" y="1425"/>
                  </a:lnTo>
                  <a:lnTo>
                    <a:pt x="1325" y="1423"/>
                  </a:lnTo>
                  <a:lnTo>
                    <a:pt x="1317" y="1420"/>
                  </a:lnTo>
                  <a:lnTo>
                    <a:pt x="1312" y="1416"/>
                  </a:lnTo>
                  <a:lnTo>
                    <a:pt x="1306" y="1412"/>
                  </a:lnTo>
                  <a:lnTo>
                    <a:pt x="1300" y="1408"/>
                  </a:lnTo>
                  <a:lnTo>
                    <a:pt x="1302" y="1403"/>
                  </a:lnTo>
                  <a:lnTo>
                    <a:pt x="1306" y="1397"/>
                  </a:lnTo>
                  <a:lnTo>
                    <a:pt x="1308" y="1391"/>
                  </a:lnTo>
                  <a:lnTo>
                    <a:pt x="1312" y="1385"/>
                  </a:lnTo>
                  <a:lnTo>
                    <a:pt x="1316" y="1380"/>
                  </a:lnTo>
                  <a:lnTo>
                    <a:pt x="1319" y="1376"/>
                  </a:lnTo>
                  <a:lnTo>
                    <a:pt x="1321" y="1370"/>
                  </a:lnTo>
                  <a:lnTo>
                    <a:pt x="1325" y="1365"/>
                  </a:lnTo>
                  <a:lnTo>
                    <a:pt x="1327" y="1359"/>
                  </a:lnTo>
                  <a:lnTo>
                    <a:pt x="1331" y="1353"/>
                  </a:lnTo>
                  <a:lnTo>
                    <a:pt x="1333" y="1347"/>
                  </a:lnTo>
                  <a:lnTo>
                    <a:pt x="1336" y="1342"/>
                  </a:lnTo>
                  <a:lnTo>
                    <a:pt x="1338" y="1334"/>
                  </a:lnTo>
                  <a:lnTo>
                    <a:pt x="1342" y="1328"/>
                  </a:lnTo>
                  <a:lnTo>
                    <a:pt x="1344" y="1323"/>
                  </a:lnTo>
                  <a:lnTo>
                    <a:pt x="1348" y="1317"/>
                  </a:lnTo>
                  <a:lnTo>
                    <a:pt x="1350" y="1313"/>
                  </a:lnTo>
                  <a:lnTo>
                    <a:pt x="1354" y="1306"/>
                  </a:lnTo>
                  <a:lnTo>
                    <a:pt x="1355" y="1300"/>
                  </a:lnTo>
                  <a:lnTo>
                    <a:pt x="1359" y="1294"/>
                  </a:lnTo>
                  <a:lnTo>
                    <a:pt x="1361" y="1288"/>
                  </a:lnTo>
                  <a:lnTo>
                    <a:pt x="1363" y="1281"/>
                  </a:lnTo>
                  <a:lnTo>
                    <a:pt x="1365" y="1275"/>
                  </a:lnTo>
                  <a:lnTo>
                    <a:pt x="1369" y="1269"/>
                  </a:lnTo>
                  <a:lnTo>
                    <a:pt x="1371" y="1266"/>
                  </a:lnTo>
                  <a:lnTo>
                    <a:pt x="1371" y="1264"/>
                  </a:lnTo>
                  <a:lnTo>
                    <a:pt x="1373" y="1260"/>
                  </a:lnTo>
                  <a:lnTo>
                    <a:pt x="1375" y="1256"/>
                  </a:lnTo>
                  <a:lnTo>
                    <a:pt x="1376" y="1250"/>
                  </a:lnTo>
                  <a:lnTo>
                    <a:pt x="1378" y="1245"/>
                  </a:lnTo>
                  <a:lnTo>
                    <a:pt x="1380" y="1239"/>
                  </a:lnTo>
                  <a:lnTo>
                    <a:pt x="1384" y="1233"/>
                  </a:lnTo>
                  <a:lnTo>
                    <a:pt x="1384" y="1226"/>
                  </a:lnTo>
                  <a:lnTo>
                    <a:pt x="1388" y="1220"/>
                  </a:lnTo>
                  <a:lnTo>
                    <a:pt x="1394" y="1201"/>
                  </a:lnTo>
                  <a:lnTo>
                    <a:pt x="1399" y="1182"/>
                  </a:lnTo>
                  <a:lnTo>
                    <a:pt x="1403" y="1163"/>
                  </a:lnTo>
                  <a:lnTo>
                    <a:pt x="1409" y="1144"/>
                  </a:lnTo>
                  <a:lnTo>
                    <a:pt x="1413" y="1125"/>
                  </a:lnTo>
                  <a:lnTo>
                    <a:pt x="1418" y="1106"/>
                  </a:lnTo>
                  <a:lnTo>
                    <a:pt x="1420" y="1087"/>
                  </a:lnTo>
                  <a:lnTo>
                    <a:pt x="1424" y="1068"/>
                  </a:lnTo>
                  <a:lnTo>
                    <a:pt x="1426" y="1049"/>
                  </a:lnTo>
                  <a:lnTo>
                    <a:pt x="1428" y="1030"/>
                  </a:lnTo>
                  <a:lnTo>
                    <a:pt x="1430" y="1013"/>
                  </a:lnTo>
                  <a:lnTo>
                    <a:pt x="1432" y="994"/>
                  </a:lnTo>
                  <a:lnTo>
                    <a:pt x="1432" y="975"/>
                  </a:lnTo>
                  <a:lnTo>
                    <a:pt x="1433" y="956"/>
                  </a:lnTo>
                  <a:lnTo>
                    <a:pt x="1433" y="937"/>
                  </a:lnTo>
                  <a:lnTo>
                    <a:pt x="1433" y="920"/>
                  </a:lnTo>
                  <a:lnTo>
                    <a:pt x="1433" y="901"/>
                  </a:lnTo>
                  <a:lnTo>
                    <a:pt x="1432" y="884"/>
                  </a:lnTo>
                  <a:lnTo>
                    <a:pt x="1432" y="867"/>
                  </a:lnTo>
                  <a:lnTo>
                    <a:pt x="1428" y="848"/>
                  </a:lnTo>
                  <a:lnTo>
                    <a:pt x="1426" y="830"/>
                  </a:lnTo>
                  <a:lnTo>
                    <a:pt x="1424" y="811"/>
                  </a:lnTo>
                  <a:lnTo>
                    <a:pt x="1420" y="794"/>
                  </a:lnTo>
                  <a:lnTo>
                    <a:pt x="1418" y="777"/>
                  </a:lnTo>
                  <a:lnTo>
                    <a:pt x="1414" y="760"/>
                  </a:lnTo>
                  <a:lnTo>
                    <a:pt x="1413" y="743"/>
                  </a:lnTo>
                  <a:lnTo>
                    <a:pt x="1407" y="726"/>
                  </a:lnTo>
                  <a:lnTo>
                    <a:pt x="1403" y="711"/>
                  </a:lnTo>
                  <a:lnTo>
                    <a:pt x="1397" y="694"/>
                  </a:lnTo>
                  <a:lnTo>
                    <a:pt x="1392" y="678"/>
                  </a:lnTo>
                  <a:lnTo>
                    <a:pt x="1386" y="661"/>
                  </a:lnTo>
                  <a:lnTo>
                    <a:pt x="1380" y="646"/>
                  </a:lnTo>
                  <a:lnTo>
                    <a:pt x="1375" y="629"/>
                  </a:lnTo>
                  <a:lnTo>
                    <a:pt x="1367" y="614"/>
                  </a:lnTo>
                  <a:lnTo>
                    <a:pt x="1359" y="599"/>
                  </a:lnTo>
                  <a:lnTo>
                    <a:pt x="1354" y="583"/>
                  </a:lnTo>
                  <a:lnTo>
                    <a:pt x="1346" y="568"/>
                  </a:lnTo>
                  <a:lnTo>
                    <a:pt x="1336" y="555"/>
                  </a:lnTo>
                  <a:lnTo>
                    <a:pt x="1329" y="540"/>
                  </a:lnTo>
                  <a:lnTo>
                    <a:pt x="1321" y="526"/>
                  </a:lnTo>
                  <a:lnTo>
                    <a:pt x="1312" y="511"/>
                  </a:lnTo>
                  <a:lnTo>
                    <a:pt x="1302" y="498"/>
                  </a:lnTo>
                  <a:lnTo>
                    <a:pt x="1293" y="485"/>
                  </a:lnTo>
                  <a:lnTo>
                    <a:pt x="1281" y="473"/>
                  </a:lnTo>
                  <a:lnTo>
                    <a:pt x="1272" y="460"/>
                  </a:lnTo>
                  <a:lnTo>
                    <a:pt x="1262" y="448"/>
                  </a:lnTo>
                  <a:lnTo>
                    <a:pt x="1251" y="437"/>
                  </a:lnTo>
                  <a:lnTo>
                    <a:pt x="1240" y="426"/>
                  </a:lnTo>
                  <a:lnTo>
                    <a:pt x="1228" y="414"/>
                  </a:lnTo>
                  <a:lnTo>
                    <a:pt x="1217" y="403"/>
                  </a:lnTo>
                  <a:lnTo>
                    <a:pt x="1205" y="391"/>
                  </a:lnTo>
                  <a:lnTo>
                    <a:pt x="1194" y="382"/>
                  </a:lnTo>
                  <a:lnTo>
                    <a:pt x="1181" y="371"/>
                  </a:lnTo>
                  <a:lnTo>
                    <a:pt x="1167" y="361"/>
                  </a:lnTo>
                  <a:lnTo>
                    <a:pt x="1154" y="353"/>
                  </a:lnTo>
                  <a:lnTo>
                    <a:pt x="1141" y="346"/>
                  </a:lnTo>
                  <a:lnTo>
                    <a:pt x="1127" y="336"/>
                  </a:lnTo>
                  <a:lnTo>
                    <a:pt x="1112" y="327"/>
                  </a:lnTo>
                  <a:lnTo>
                    <a:pt x="1099" y="321"/>
                  </a:lnTo>
                  <a:lnTo>
                    <a:pt x="1086" y="314"/>
                  </a:lnTo>
                  <a:lnTo>
                    <a:pt x="1069" y="308"/>
                  </a:lnTo>
                  <a:lnTo>
                    <a:pt x="1055" y="300"/>
                  </a:lnTo>
                  <a:lnTo>
                    <a:pt x="1038" y="295"/>
                  </a:lnTo>
                  <a:lnTo>
                    <a:pt x="1025" y="291"/>
                  </a:lnTo>
                  <a:lnTo>
                    <a:pt x="1010" y="285"/>
                  </a:lnTo>
                  <a:lnTo>
                    <a:pt x="992" y="281"/>
                  </a:lnTo>
                  <a:lnTo>
                    <a:pt x="977" y="276"/>
                  </a:lnTo>
                  <a:lnTo>
                    <a:pt x="962" y="272"/>
                  </a:lnTo>
                  <a:lnTo>
                    <a:pt x="945" y="270"/>
                  </a:lnTo>
                  <a:lnTo>
                    <a:pt x="930" y="266"/>
                  </a:lnTo>
                  <a:lnTo>
                    <a:pt x="913" y="264"/>
                  </a:lnTo>
                  <a:lnTo>
                    <a:pt x="897" y="264"/>
                  </a:lnTo>
                  <a:lnTo>
                    <a:pt x="880" y="260"/>
                  </a:lnTo>
                  <a:lnTo>
                    <a:pt x="865" y="260"/>
                  </a:lnTo>
                  <a:lnTo>
                    <a:pt x="848" y="260"/>
                  </a:lnTo>
                  <a:lnTo>
                    <a:pt x="833" y="262"/>
                  </a:lnTo>
                  <a:lnTo>
                    <a:pt x="818" y="264"/>
                  </a:lnTo>
                  <a:lnTo>
                    <a:pt x="802" y="264"/>
                  </a:lnTo>
                  <a:lnTo>
                    <a:pt x="785" y="266"/>
                  </a:lnTo>
                  <a:lnTo>
                    <a:pt x="770" y="270"/>
                  </a:lnTo>
                  <a:lnTo>
                    <a:pt x="755" y="270"/>
                  </a:lnTo>
                  <a:lnTo>
                    <a:pt x="738" y="274"/>
                  </a:lnTo>
                  <a:lnTo>
                    <a:pt x="723" y="277"/>
                  </a:lnTo>
                  <a:lnTo>
                    <a:pt x="707" y="281"/>
                  </a:lnTo>
                  <a:lnTo>
                    <a:pt x="690" y="285"/>
                  </a:lnTo>
                  <a:lnTo>
                    <a:pt x="675" y="291"/>
                  </a:lnTo>
                  <a:lnTo>
                    <a:pt x="660" y="296"/>
                  </a:lnTo>
                  <a:lnTo>
                    <a:pt x="645" y="302"/>
                  </a:lnTo>
                  <a:lnTo>
                    <a:pt x="629" y="308"/>
                  </a:lnTo>
                  <a:lnTo>
                    <a:pt x="614" y="314"/>
                  </a:lnTo>
                  <a:lnTo>
                    <a:pt x="599" y="321"/>
                  </a:lnTo>
                  <a:lnTo>
                    <a:pt x="584" y="327"/>
                  </a:lnTo>
                  <a:lnTo>
                    <a:pt x="569" y="334"/>
                  </a:lnTo>
                  <a:lnTo>
                    <a:pt x="553" y="344"/>
                  </a:lnTo>
                  <a:lnTo>
                    <a:pt x="540" y="352"/>
                  </a:lnTo>
                  <a:lnTo>
                    <a:pt x="527" y="361"/>
                  </a:lnTo>
                  <a:lnTo>
                    <a:pt x="512" y="371"/>
                  </a:lnTo>
                  <a:lnTo>
                    <a:pt x="496" y="378"/>
                  </a:lnTo>
                  <a:lnTo>
                    <a:pt x="483" y="390"/>
                  </a:lnTo>
                  <a:lnTo>
                    <a:pt x="470" y="399"/>
                  </a:lnTo>
                  <a:lnTo>
                    <a:pt x="457" y="410"/>
                  </a:lnTo>
                  <a:lnTo>
                    <a:pt x="443" y="420"/>
                  </a:lnTo>
                  <a:lnTo>
                    <a:pt x="428" y="431"/>
                  </a:lnTo>
                  <a:lnTo>
                    <a:pt x="417" y="443"/>
                  </a:lnTo>
                  <a:lnTo>
                    <a:pt x="403" y="454"/>
                  </a:lnTo>
                  <a:lnTo>
                    <a:pt x="390" y="468"/>
                  </a:lnTo>
                  <a:lnTo>
                    <a:pt x="379" y="479"/>
                  </a:lnTo>
                  <a:lnTo>
                    <a:pt x="365" y="494"/>
                  </a:lnTo>
                  <a:lnTo>
                    <a:pt x="354" y="506"/>
                  </a:lnTo>
                  <a:lnTo>
                    <a:pt x="343" y="521"/>
                  </a:lnTo>
                  <a:lnTo>
                    <a:pt x="331" y="534"/>
                  </a:lnTo>
                  <a:lnTo>
                    <a:pt x="320" y="549"/>
                  </a:lnTo>
                  <a:lnTo>
                    <a:pt x="308" y="564"/>
                  </a:lnTo>
                  <a:lnTo>
                    <a:pt x="299" y="578"/>
                  </a:lnTo>
                  <a:lnTo>
                    <a:pt x="287" y="593"/>
                  </a:lnTo>
                  <a:lnTo>
                    <a:pt x="276" y="610"/>
                  </a:lnTo>
                  <a:lnTo>
                    <a:pt x="266" y="625"/>
                  </a:lnTo>
                  <a:lnTo>
                    <a:pt x="257" y="640"/>
                  </a:lnTo>
                  <a:lnTo>
                    <a:pt x="247" y="656"/>
                  </a:lnTo>
                  <a:lnTo>
                    <a:pt x="240" y="675"/>
                  </a:lnTo>
                  <a:lnTo>
                    <a:pt x="230" y="690"/>
                  </a:lnTo>
                  <a:lnTo>
                    <a:pt x="223" y="707"/>
                  </a:lnTo>
                  <a:lnTo>
                    <a:pt x="213" y="724"/>
                  </a:lnTo>
                  <a:lnTo>
                    <a:pt x="206" y="743"/>
                  </a:lnTo>
                  <a:lnTo>
                    <a:pt x="198" y="760"/>
                  </a:lnTo>
                  <a:lnTo>
                    <a:pt x="192" y="779"/>
                  </a:lnTo>
                  <a:lnTo>
                    <a:pt x="185" y="798"/>
                  </a:lnTo>
                  <a:lnTo>
                    <a:pt x="179" y="817"/>
                  </a:lnTo>
                  <a:lnTo>
                    <a:pt x="177" y="823"/>
                  </a:lnTo>
                  <a:lnTo>
                    <a:pt x="175" y="827"/>
                  </a:lnTo>
                  <a:lnTo>
                    <a:pt x="173" y="830"/>
                  </a:lnTo>
                  <a:lnTo>
                    <a:pt x="171" y="836"/>
                  </a:lnTo>
                  <a:lnTo>
                    <a:pt x="170" y="842"/>
                  </a:lnTo>
                  <a:lnTo>
                    <a:pt x="170" y="846"/>
                  </a:lnTo>
                  <a:lnTo>
                    <a:pt x="168" y="849"/>
                  </a:lnTo>
                  <a:lnTo>
                    <a:pt x="166" y="855"/>
                  </a:lnTo>
                  <a:lnTo>
                    <a:pt x="164" y="861"/>
                  </a:lnTo>
                  <a:lnTo>
                    <a:pt x="162" y="865"/>
                  </a:lnTo>
                  <a:lnTo>
                    <a:pt x="162" y="868"/>
                  </a:lnTo>
                  <a:lnTo>
                    <a:pt x="160" y="874"/>
                  </a:lnTo>
                  <a:lnTo>
                    <a:pt x="160" y="880"/>
                  </a:lnTo>
                  <a:lnTo>
                    <a:pt x="158" y="886"/>
                  </a:lnTo>
                  <a:lnTo>
                    <a:pt x="156" y="889"/>
                  </a:lnTo>
                  <a:lnTo>
                    <a:pt x="156" y="895"/>
                  </a:lnTo>
                  <a:lnTo>
                    <a:pt x="154" y="899"/>
                  </a:lnTo>
                  <a:lnTo>
                    <a:pt x="154" y="905"/>
                  </a:lnTo>
                  <a:lnTo>
                    <a:pt x="151" y="908"/>
                  </a:lnTo>
                  <a:lnTo>
                    <a:pt x="151" y="914"/>
                  </a:lnTo>
                  <a:lnTo>
                    <a:pt x="151" y="918"/>
                  </a:lnTo>
                  <a:lnTo>
                    <a:pt x="149" y="924"/>
                  </a:lnTo>
                  <a:lnTo>
                    <a:pt x="149" y="929"/>
                  </a:lnTo>
                  <a:lnTo>
                    <a:pt x="149" y="933"/>
                  </a:lnTo>
                  <a:lnTo>
                    <a:pt x="145" y="939"/>
                  </a:lnTo>
                  <a:lnTo>
                    <a:pt x="145" y="943"/>
                  </a:lnTo>
                  <a:lnTo>
                    <a:pt x="145" y="948"/>
                  </a:lnTo>
                  <a:lnTo>
                    <a:pt x="143" y="952"/>
                  </a:lnTo>
                  <a:lnTo>
                    <a:pt x="143" y="958"/>
                  </a:lnTo>
                  <a:lnTo>
                    <a:pt x="143" y="964"/>
                  </a:lnTo>
                  <a:lnTo>
                    <a:pt x="141" y="967"/>
                  </a:lnTo>
                  <a:lnTo>
                    <a:pt x="141" y="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6" name="Freeform 13"/>
            <p:cNvSpPr>
              <a:spLocks/>
            </p:cNvSpPr>
            <p:nvPr/>
          </p:nvSpPr>
          <p:spPr bwMode="auto">
            <a:xfrm>
              <a:off x="2505" y="2226"/>
              <a:ext cx="122" cy="127"/>
            </a:xfrm>
            <a:custGeom>
              <a:avLst/>
              <a:gdLst>
                <a:gd name="T0" fmla="*/ 67 w 244"/>
                <a:gd name="T1" fmla="*/ 126 h 255"/>
                <a:gd name="T2" fmla="*/ 75 w 244"/>
                <a:gd name="T3" fmla="*/ 124 h 255"/>
                <a:gd name="T4" fmla="*/ 85 w 244"/>
                <a:gd name="T5" fmla="*/ 121 h 255"/>
                <a:gd name="T6" fmla="*/ 93 w 244"/>
                <a:gd name="T7" fmla="*/ 117 h 255"/>
                <a:gd name="T8" fmla="*/ 100 w 244"/>
                <a:gd name="T9" fmla="*/ 112 h 255"/>
                <a:gd name="T10" fmla="*/ 106 w 244"/>
                <a:gd name="T11" fmla="*/ 106 h 255"/>
                <a:gd name="T12" fmla="*/ 112 w 244"/>
                <a:gd name="T13" fmla="*/ 99 h 255"/>
                <a:gd name="T14" fmla="*/ 116 w 244"/>
                <a:gd name="T15" fmla="*/ 91 h 255"/>
                <a:gd name="T16" fmla="*/ 119 w 244"/>
                <a:gd name="T17" fmla="*/ 82 h 255"/>
                <a:gd name="T18" fmla="*/ 121 w 244"/>
                <a:gd name="T19" fmla="*/ 73 h 255"/>
                <a:gd name="T20" fmla="*/ 122 w 244"/>
                <a:gd name="T21" fmla="*/ 63 h 255"/>
                <a:gd name="T22" fmla="*/ 122 w 244"/>
                <a:gd name="T23" fmla="*/ 59 h 255"/>
                <a:gd name="T24" fmla="*/ 121 w 244"/>
                <a:gd name="T25" fmla="*/ 50 h 255"/>
                <a:gd name="T26" fmla="*/ 119 w 244"/>
                <a:gd name="T27" fmla="*/ 45 h 255"/>
                <a:gd name="T28" fmla="*/ 117 w 244"/>
                <a:gd name="T29" fmla="*/ 39 h 255"/>
                <a:gd name="T30" fmla="*/ 113 w 244"/>
                <a:gd name="T31" fmla="*/ 30 h 255"/>
                <a:gd name="T32" fmla="*/ 108 w 244"/>
                <a:gd name="T33" fmla="*/ 23 h 255"/>
                <a:gd name="T34" fmla="*/ 102 w 244"/>
                <a:gd name="T35" fmla="*/ 16 h 255"/>
                <a:gd name="T36" fmla="*/ 94 w 244"/>
                <a:gd name="T37" fmla="*/ 10 h 255"/>
                <a:gd name="T38" fmla="*/ 87 w 244"/>
                <a:gd name="T39" fmla="*/ 5 h 255"/>
                <a:gd name="T40" fmla="*/ 79 w 244"/>
                <a:gd name="T41" fmla="*/ 3 h 255"/>
                <a:gd name="T42" fmla="*/ 70 w 244"/>
                <a:gd name="T43" fmla="*/ 1 h 255"/>
                <a:gd name="T44" fmla="*/ 60 w 244"/>
                <a:gd name="T45" fmla="*/ 0 h 255"/>
                <a:gd name="T46" fmla="*/ 56 w 244"/>
                <a:gd name="T47" fmla="*/ 0 h 255"/>
                <a:gd name="T48" fmla="*/ 49 w 244"/>
                <a:gd name="T49" fmla="*/ 1 h 255"/>
                <a:gd name="T50" fmla="*/ 40 w 244"/>
                <a:gd name="T51" fmla="*/ 4 h 255"/>
                <a:gd name="T52" fmla="*/ 31 w 244"/>
                <a:gd name="T53" fmla="*/ 7 h 255"/>
                <a:gd name="T54" fmla="*/ 24 w 244"/>
                <a:gd name="T55" fmla="*/ 12 h 255"/>
                <a:gd name="T56" fmla="*/ 18 w 244"/>
                <a:gd name="T57" fmla="*/ 19 h 255"/>
                <a:gd name="T58" fmla="*/ 12 w 244"/>
                <a:gd name="T59" fmla="*/ 25 h 255"/>
                <a:gd name="T60" fmla="*/ 7 w 244"/>
                <a:gd name="T61" fmla="*/ 33 h 255"/>
                <a:gd name="T62" fmla="*/ 3 w 244"/>
                <a:gd name="T63" fmla="*/ 42 h 255"/>
                <a:gd name="T64" fmla="*/ 1 w 244"/>
                <a:gd name="T65" fmla="*/ 47 h 255"/>
                <a:gd name="T66" fmla="*/ 0 w 244"/>
                <a:gd name="T67" fmla="*/ 54 h 255"/>
                <a:gd name="T68" fmla="*/ 0 w 244"/>
                <a:gd name="T69" fmla="*/ 61 h 255"/>
                <a:gd name="T70" fmla="*/ 0 w 244"/>
                <a:gd name="T71" fmla="*/ 66 h 255"/>
                <a:gd name="T72" fmla="*/ 1 w 244"/>
                <a:gd name="T73" fmla="*/ 76 h 255"/>
                <a:gd name="T74" fmla="*/ 3 w 244"/>
                <a:gd name="T75" fmla="*/ 84 h 255"/>
                <a:gd name="T76" fmla="*/ 7 w 244"/>
                <a:gd name="T77" fmla="*/ 94 h 255"/>
                <a:gd name="T78" fmla="*/ 12 w 244"/>
                <a:gd name="T79" fmla="*/ 101 h 255"/>
                <a:gd name="T80" fmla="*/ 18 w 244"/>
                <a:gd name="T81" fmla="*/ 108 h 255"/>
                <a:gd name="T82" fmla="*/ 24 w 244"/>
                <a:gd name="T83" fmla="*/ 114 h 255"/>
                <a:gd name="T84" fmla="*/ 31 w 244"/>
                <a:gd name="T85" fmla="*/ 119 h 255"/>
                <a:gd name="T86" fmla="*/ 40 w 244"/>
                <a:gd name="T87" fmla="*/ 122 h 255"/>
                <a:gd name="T88" fmla="*/ 49 w 244"/>
                <a:gd name="T89" fmla="*/ 125 h 255"/>
                <a:gd name="T90" fmla="*/ 56 w 244"/>
                <a:gd name="T91" fmla="*/ 126 h 255"/>
                <a:gd name="T92" fmla="*/ 60 w 244"/>
                <a:gd name="T93" fmla="*/ 127 h 2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4"/>
                <a:gd name="T142" fmla="*/ 0 h 255"/>
                <a:gd name="T143" fmla="*/ 244 w 244"/>
                <a:gd name="T144" fmla="*/ 255 h 2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4" h="255">
                  <a:moveTo>
                    <a:pt x="120" y="255"/>
                  </a:moveTo>
                  <a:lnTo>
                    <a:pt x="128" y="253"/>
                  </a:lnTo>
                  <a:lnTo>
                    <a:pt x="133" y="253"/>
                  </a:lnTo>
                  <a:lnTo>
                    <a:pt x="139" y="251"/>
                  </a:lnTo>
                  <a:lnTo>
                    <a:pt x="145" y="251"/>
                  </a:lnTo>
                  <a:lnTo>
                    <a:pt x="150" y="249"/>
                  </a:lnTo>
                  <a:lnTo>
                    <a:pt x="158" y="247"/>
                  </a:lnTo>
                  <a:lnTo>
                    <a:pt x="162" y="245"/>
                  </a:lnTo>
                  <a:lnTo>
                    <a:pt x="169" y="243"/>
                  </a:lnTo>
                  <a:lnTo>
                    <a:pt x="173" y="241"/>
                  </a:lnTo>
                  <a:lnTo>
                    <a:pt x="179" y="238"/>
                  </a:lnTo>
                  <a:lnTo>
                    <a:pt x="185" y="234"/>
                  </a:lnTo>
                  <a:lnTo>
                    <a:pt x="188" y="232"/>
                  </a:lnTo>
                  <a:lnTo>
                    <a:pt x="194" y="228"/>
                  </a:lnTo>
                  <a:lnTo>
                    <a:pt x="200" y="224"/>
                  </a:lnTo>
                  <a:lnTo>
                    <a:pt x="204" y="221"/>
                  </a:lnTo>
                  <a:lnTo>
                    <a:pt x="207" y="217"/>
                  </a:lnTo>
                  <a:lnTo>
                    <a:pt x="211" y="213"/>
                  </a:lnTo>
                  <a:lnTo>
                    <a:pt x="215" y="207"/>
                  </a:lnTo>
                  <a:lnTo>
                    <a:pt x="219" y="202"/>
                  </a:lnTo>
                  <a:lnTo>
                    <a:pt x="223" y="198"/>
                  </a:lnTo>
                  <a:lnTo>
                    <a:pt x="226" y="192"/>
                  </a:lnTo>
                  <a:lnTo>
                    <a:pt x="228" y="188"/>
                  </a:lnTo>
                  <a:lnTo>
                    <a:pt x="232" y="183"/>
                  </a:lnTo>
                  <a:lnTo>
                    <a:pt x="234" y="177"/>
                  </a:lnTo>
                  <a:lnTo>
                    <a:pt x="236" y="169"/>
                  </a:lnTo>
                  <a:lnTo>
                    <a:pt x="238" y="164"/>
                  </a:lnTo>
                  <a:lnTo>
                    <a:pt x="240" y="158"/>
                  </a:lnTo>
                  <a:lnTo>
                    <a:pt x="242" y="152"/>
                  </a:lnTo>
                  <a:lnTo>
                    <a:pt x="242" y="146"/>
                  </a:lnTo>
                  <a:lnTo>
                    <a:pt x="244" y="141"/>
                  </a:lnTo>
                  <a:lnTo>
                    <a:pt x="244" y="133"/>
                  </a:lnTo>
                  <a:lnTo>
                    <a:pt x="244" y="127"/>
                  </a:lnTo>
                  <a:lnTo>
                    <a:pt x="244" y="126"/>
                  </a:lnTo>
                  <a:lnTo>
                    <a:pt x="244" y="122"/>
                  </a:lnTo>
                  <a:lnTo>
                    <a:pt x="244" y="118"/>
                  </a:lnTo>
                  <a:lnTo>
                    <a:pt x="244" y="114"/>
                  </a:lnTo>
                  <a:lnTo>
                    <a:pt x="242" y="108"/>
                  </a:lnTo>
                  <a:lnTo>
                    <a:pt x="242" y="101"/>
                  </a:lnTo>
                  <a:lnTo>
                    <a:pt x="240" y="97"/>
                  </a:lnTo>
                  <a:lnTo>
                    <a:pt x="240" y="95"/>
                  </a:lnTo>
                  <a:lnTo>
                    <a:pt x="238" y="91"/>
                  </a:lnTo>
                  <a:lnTo>
                    <a:pt x="238" y="89"/>
                  </a:lnTo>
                  <a:lnTo>
                    <a:pt x="236" y="84"/>
                  </a:lnTo>
                  <a:lnTo>
                    <a:pt x="234" y="78"/>
                  </a:lnTo>
                  <a:lnTo>
                    <a:pt x="232" y="72"/>
                  </a:lnTo>
                  <a:lnTo>
                    <a:pt x="228" y="67"/>
                  </a:lnTo>
                  <a:lnTo>
                    <a:pt x="226" y="61"/>
                  </a:lnTo>
                  <a:lnTo>
                    <a:pt x="223" y="57"/>
                  </a:lnTo>
                  <a:lnTo>
                    <a:pt x="219" y="51"/>
                  </a:lnTo>
                  <a:lnTo>
                    <a:pt x="215" y="46"/>
                  </a:lnTo>
                  <a:lnTo>
                    <a:pt x="211" y="42"/>
                  </a:lnTo>
                  <a:lnTo>
                    <a:pt x="207" y="38"/>
                  </a:lnTo>
                  <a:lnTo>
                    <a:pt x="204" y="32"/>
                  </a:lnTo>
                  <a:lnTo>
                    <a:pt x="200" y="29"/>
                  </a:lnTo>
                  <a:lnTo>
                    <a:pt x="194" y="25"/>
                  </a:lnTo>
                  <a:lnTo>
                    <a:pt x="188" y="21"/>
                  </a:lnTo>
                  <a:lnTo>
                    <a:pt x="185" y="19"/>
                  </a:lnTo>
                  <a:lnTo>
                    <a:pt x="179" y="15"/>
                  </a:lnTo>
                  <a:lnTo>
                    <a:pt x="173" y="11"/>
                  </a:lnTo>
                  <a:lnTo>
                    <a:pt x="169" y="10"/>
                  </a:lnTo>
                  <a:lnTo>
                    <a:pt x="162" y="8"/>
                  </a:lnTo>
                  <a:lnTo>
                    <a:pt x="158" y="6"/>
                  </a:lnTo>
                  <a:lnTo>
                    <a:pt x="150" y="4"/>
                  </a:lnTo>
                  <a:lnTo>
                    <a:pt x="145" y="2"/>
                  </a:lnTo>
                  <a:lnTo>
                    <a:pt x="139" y="2"/>
                  </a:lnTo>
                  <a:lnTo>
                    <a:pt x="133" y="0"/>
                  </a:lnTo>
                  <a:lnTo>
                    <a:pt x="128" y="0"/>
                  </a:lnTo>
                  <a:lnTo>
                    <a:pt x="120" y="0"/>
                  </a:lnTo>
                  <a:lnTo>
                    <a:pt x="118" y="0"/>
                  </a:lnTo>
                  <a:lnTo>
                    <a:pt x="114" y="0"/>
                  </a:lnTo>
                  <a:lnTo>
                    <a:pt x="112" y="0"/>
                  </a:lnTo>
                  <a:lnTo>
                    <a:pt x="109" y="0"/>
                  </a:lnTo>
                  <a:lnTo>
                    <a:pt x="101" y="2"/>
                  </a:lnTo>
                  <a:lnTo>
                    <a:pt x="97" y="2"/>
                  </a:lnTo>
                  <a:lnTo>
                    <a:pt x="90" y="4"/>
                  </a:lnTo>
                  <a:lnTo>
                    <a:pt x="84" y="6"/>
                  </a:lnTo>
                  <a:lnTo>
                    <a:pt x="80" y="8"/>
                  </a:lnTo>
                  <a:lnTo>
                    <a:pt x="74" y="10"/>
                  </a:lnTo>
                  <a:lnTo>
                    <a:pt x="69" y="11"/>
                  </a:lnTo>
                  <a:lnTo>
                    <a:pt x="63" y="15"/>
                  </a:lnTo>
                  <a:lnTo>
                    <a:pt x="57" y="19"/>
                  </a:lnTo>
                  <a:lnTo>
                    <a:pt x="52" y="21"/>
                  </a:lnTo>
                  <a:lnTo>
                    <a:pt x="48" y="25"/>
                  </a:lnTo>
                  <a:lnTo>
                    <a:pt x="44" y="29"/>
                  </a:lnTo>
                  <a:lnTo>
                    <a:pt x="38" y="32"/>
                  </a:lnTo>
                  <a:lnTo>
                    <a:pt x="36" y="38"/>
                  </a:lnTo>
                  <a:lnTo>
                    <a:pt x="31" y="42"/>
                  </a:lnTo>
                  <a:lnTo>
                    <a:pt x="27" y="46"/>
                  </a:lnTo>
                  <a:lnTo>
                    <a:pt x="23" y="51"/>
                  </a:lnTo>
                  <a:lnTo>
                    <a:pt x="19" y="57"/>
                  </a:lnTo>
                  <a:lnTo>
                    <a:pt x="17" y="61"/>
                  </a:lnTo>
                  <a:lnTo>
                    <a:pt x="14" y="67"/>
                  </a:lnTo>
                  <a:lnTo>
                    <a:pt x="12" y="72"/>
                  </a:lnTo>
                  <a:lnTo>
                    <a:pt x="8" y="78"/>
                  </a:lnTo>
                  <a:lnTo>
                    <a:pt x="6" y="84"/>
                  </a:lnTo>
                  <a:lnTo>
                    <a:pt x="4" y="89"/>
                  </a:lnTo>
                  <a:lnTo>
                    <a:pt x="2" y="91"/>
                  </a:lnTo>
                  <a:lnTo>
                    <a:pt x="2" y="95"/>
                  </a:lnTo>
                  <a:lnTo>
                    <a:pt x="2" y="97"/>
                  </a:lnTo>
                  <a:lnTo>
                    <a:pt x="2" y="101"/>
                  </a:lnTo>
                  <a:lnTo>
                    <a:pt x="0" y="108"/>
                  </a:lnTo>
                  <a:lnTo>
                    <a:pt x="0" y="114"/>
                  </a:lnTo>
                  <a:lnTo>
                    <a:pt x="0" y="118"/>
                  </a:lnTo>
                  <a:lnTo>
                    <a:pt x="0" y="122"/>
                  </a:lnTo>
                  <a:lnTo>
                    <a:pt x="0" y="126"/>
                  </a:lnTo>
                  <a:lnTo>
                    <a:pt x="0" y="127"/>
                  </a:lnTo>
                  <a:lnTo>
                    <a:pt x="0" y="133"/>
                  </a:lnTo>
                  <a:lnTo>
                    <a:pt x="0" y="141"/>
                  </a:lnTo>
                  <a:lnTo>
                    <a:pt x="0" y="146"/>
                  </a:lnTo>
                  <a:lnTo>
                    <a:pt x="2" y="152"/>
                  </a:lnTo>
                  <a:lnTo>
                    <a:pt x="2" y="158"/>
                  </a:lnTo>
                  <a:lnTo>
                    <a:pt x="4" y="164"/>
                  </a:lnTo>
                  <a:lnTo>
                    <a:pt x="6" y="169"/>
                  </a:lnTo>
                  <a:lnTo>
                    <a:pt x="8" y="177"/>
                  </a:lnTo>
                  <a:lnTo>
                    <a:pt x="12" y="183"/>
                  </a:lnTo>
                  <a:lnTo>
                    <a:pt x="14" y="188"/>
                  </a:lnTo>
                  <a:lnTo>
                    <a:pt x="17" y="192"/>
                  </a:lnTo>
                  <a:lnTo>
                    <a:pt x="19" y="198"/>
                  </a:lnTo>
                  <a:lnTo>
                    <a:pt x="23" y="202"/>
                  </a:lnTo>
                  <a:lnTo>
                    <a:pt x="27" y="207"/>
                  </a:lnTo>
                  <a:lnTo>
                    <a:pt x="31" y="213"/>
                  </a:lnTo>
                  <a:lnTo>
                    <a:pt x="36" y="217"/>
                  </a:lnTo>
                  <a:lnTo>
                    <a:pt x="38" y="221"/>
                  </a:lnTo>
                  <a:lnTo>
                    <a:pt x="44" y="224"/>
                  </a:lnTo>
                  <a:lnTo>
                    <a:pt x="48" y="228"/>
                  </a:lnTo>
                  <a:lnTo>
                    <a:pt x="52" y="232"/>
                  </a:lnTo>
                  <a:lnTo>
                    <a:pt x="57" y="234"/>
                  </a:lnTo>
                  <a:lnTo>
                    <a:pt x="63" y="238"/>
                  </a:lnTo>
                  <a:lnTo>
                    <a:pt x="69" y="241"/>
                  </a:lnTo>
                  <a:lnTo>
                    <a:pt x="74" y="243"/>
                  </a:lnTo>
                  <a:lnTo>
                    <a:pt x="80" y="245"/>
                  </a:lnTo>
                  <a:lnTo>
                    <a:pt x="84" y="247"/>
                  </a:lnTo>
                  <a:lnTo>
                    <a:pt x="90" y="249"/>
                  </a:lnTo>
                  <a:lnTo>
                    <a:pt x="97" y="251"/>
                  </a:lnTo>
                  <a:lnTo>
                    <a:pt x="101" y="251"/>
                  </a:lnTo>
                  <a:lnTo>
                    <a:pt x="109" y="253"/>
                  </a:lnTo>
                  <a:lnTo>
                    <a:pt x="112" y="253"/>
                  </a:lnTo>
                  <a:lnTo>
                    <a:pt x="114" y="253"/>
                  </a:lnTo>
                  <a:lnTo>
                    <a:pt x="118" y="253"/>
                  </a:lnTo>
                  <a:lnTo>
                    <a:pt x="120" y="2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7" name="Freeform 14"/>
            <p:cNvSpPr>
              <a:spLocks/>
            </p:cNvSpPr>
            <p:nvPr/>
          </p:nvSpPr>
          <p:spPr bwMode="auto">
            <a:xfrm>
              <a:off x="2746" y="2181"/>
              <a:ext cx="186" cy="165"/>
            </a:xfrm>
            <a:custGeom>
              <a:avLst/>
              <a:gdLst>
                <a:gd name="T0" fmla="*/ 93 w 373"/>
                <a:gd name="T1" fmla="*/ 165 h 329"/>
                <a:gd name="T2" fmla="*/ 102 w 373"/>
                <a:gd name="T3" fmla="*/ 164 h 329"/>
                <a:gd name="T4" fmla="*/ 111 w 373"/>
                <a:gd name="T5" fmla="*/ 162 h 329"/>
                <a:gd name="T6" fmla="*/ 120 w 373"/>
                <a:gd name="T7" fmla="*/ 160 h 329"/>
                <a:gd name="T8" fmla="*/ 128 w 373"/>
                <a:gd name="T9" fmla="*/ 158 h 329"/>
                <a:gd name="T10" fmla="*/ 137 w 373"/>
                <a:gd name="T11" fmla="*/ 154 h 329"/>
                <a:gd name="T12" fmla="*/ 144 w 373"/>
                <a:gd name="T13" fmla="*/ 149 h 329"/>
                <a:gd name="T14" fmla="*/ 152 w 373"/>
                <a:gd name="T15" fmla="*/ 146 h 329"/>
                <a:gd name="T16" fmla="*/ 162 w 373"/>
                <a:gd name="T17" fmla="*/ 135 h 329"/>
                <a:gd name="T18" fmla="*/ 169 w 373"/>
                <a:gd name="T19" fmla="*/ 127 h 329"/>
                <a:gd name="T20" fmla="*/ 174 w 373"/>
                <a:gd name="T21" fmla="*/ 121 h 329"/>
                <a:gd name="T22" fmla="*/ 177 w 373"/>
                <a:gd name="T23" fmla="*/ 113 h 329"/>
                <a:gd name="T24" fmla="*/ 181 w 373"/>
                <a:gd name="T25" fmla="*/ 106 h 329"/>
                <a:gd name="T26" fmla="*/ 183 w 373"/>
                <a:gd name="T27" fmla="*/ 98 h 329"/>
                <a:gd name="T28" fmla="*/ 185 w 373"/>
                <a:gd name="T29" fmla="*/ 89 h 329"/>
                <a:gd name="T30" fmla="*/ 186 w 373"/>
                <a:gd name="T31" fmla="*/ 81 h 329"/>
                <a:gd name="T32" fmla="*/ 184 w 373"/>
                <a:gd name="T33" fmla="*/ 73 h 329"/>
                <a:gd name="T34" fmla="*/ 183 w 373"/>
                <a:gd name="T35" fmla="*/ 65 h 329"/>
                <a:gd name="T36" fmla="*/ 181 w 373"/>
                <a:gd name="T37" fmla="*/ 57 h 329"/>
                <a:gd name="T38" fmla="*/ 177 w 373"/>
                <a:gd name="T39" fmla="*/ 50 h 329"/>
                <a:gd name="T40" fmla="*/ 174 w 373"/>
                <a:gd name="T41" fmla="*/ 42 h 329"/>
                <a:gd name="T42" fmla="*/ 169 w 373"/>
                <a:gd name="T43" fmla="*/ 35 h 329"/>
                <a:gd name="T44" fmla="*/ 161 w 373"/>
                <a:gd name="T45" fmla="*/ 27 h 329"/>
                <a:gd name="T46" fmla="*/ 155 w 373"/>
                <a:gd name="T47" fmla="*/ 21 h 329"/>
                <a:gd name="T48" fmla="*/ 147 w 373"/>
                <a:gd name="T49" fmla="*/ 15 h 329"/>
                <a:gd name="T50" fmla="*/ 139 w 373"/>
                <a:gd name="T51" fmla="*/ 12 h 329"/>
                <a:gd name="T52" fmla="*/ 132 w 373"/>
                <a:gd name="T53" fmla="*/ 8 h 329"/>
                <a:gd name="T54" fmla="*/ 123 w 373"/>
                <a:gd name="T55" fmla="*/ 5 h 329"/>
                <a:gd name="T56" fmla="*/ 115 w 373"/>
                <a:gd name="T57" fmla="*/ 2 h 329"/>
                <a:gd name="T58" fmla="*/ 105 w 373"/>
                <a:gd name="T59" fmla="*/ 1 h 329"/>
                <a:gd name="T60" fmla="*/ 96 w 373"/>
                <a:gd name="T61" fmla="*/ 0 h 329"/>
                <a:gd name="T62" fmla="*/ 86 w 373"/>
                <a:gd name="T63" fmla="*/ 0 h 329"/>
                <a:gd name="T64" fmla="*/ 77 w 373"/>
                <a:gd name="T65" fmla="*/ 1 h 329"/>
                <a:gd name="T66" fmla="*/ 68 w 373"/>
                <a:gd name="T67" fmla="*/ 2 h 329"/>
                <a:gd name="T68" fmla="*/ 61 w 373"/>
                <a:gd name="T69" fmla="*/ 5 h 329"/>
                <a:gd name="T70" fmla="*/ 51 w 373"/>
                <a:gd name="T71" fmla="*/ 8 h 329"/>
                <a:gd name="T72" fmla="*/ 43 w 373"/>
                <a:gd name="T73" fmla="*/ 12 h 329"/>
                <a:gd name="T74" fmla="*/ 37 w 373"/>
                <a:gd name="T75" fmla="*/ 16 h 329"/>
                <a:gd name="T76" fmla="*/ 30 w 373"/>
                <a:gd name="T77" fmla="*/ 22 h 329"/>
                <a:gd name="T78" fmla="*/ 23 w 373"/>
                <a:gd name="T79" fmla="*/ 29 h 329"/>
                <a:gd name="T80" fmla="*/ 15 w 373"/>
                <a:gd name="T81" fmla="*/ 36 h 329"/>
                <a:gd name="T82" fmla="*/ 10 w 373"/>
                <a:gd name="T83" fmla="*/ 43 h 329"/>
                <a:gd name="T84" fmla="*/ 6 w 373"/>
                <a:gd name="T85" fmla="*/ 50 h 329"/>
                <a:gd name="T86" fmla="*/ 4 w 373"/>
                <a:gd name="T87" fmla="*/ 58 h 329"/>
                <a:gd name="T88" fmla="*/ 2 w 373"/>
                <a:gd name="T89" fmla="*/ 67 h 329"/>
                <a:gd name="T90" fmla="*/ 1 w 373"/>
                <a:gd name="T91" fmla="*/ 74 h 329"/>
                <a:gd name="T92" fmla="*/ 0 w 373"/>
                <a:gd name="T93" fmla="*/ 83 h 329"/>
                <a:gd name="T94" fmla="*/ 0 w 373"/>
                <a:gd name="T95" fmla="*/ 91 h 329"/>
                <a:gd name="T96" fmla="*/ 1 w 373"/>
                <a:gd name="T97" fmla="*/ 99 h 329"/>
                <a:gd name="T98" fmla="*/ 4 w 373"/>
                <a:gd name="T99" fmla="*/ 108 h 329"/>
                <a:gd name="T100" fmla="*/ 7 w 373"/>
                <a:gd name="T101" fmla="*/ 114 h 329"/>
                <a:gd name="T102" fmla="*/ 10 w 373"/>
                <a:gd name="T103" fmla="*/ 121 h 329"/>
                <a:gd name="T104" fmla="*/ 15 w 373"/>
                <a:gd name="T105" fmla="*/ 127 h 329"/>
                <a:gd name="T106" fmla="*/ 21 w 373"/>
                <a:gd name="T107" fmla="*/ 134 h 329"/>
                <a:gd name="T108" fmla="*/ 30 w 373"/>
                <a:gd name="T109" fmla="*/ 143 h 329"/>
                <a:gd name="T110" fmla="*/ 37 w 373"/>
                <a:gd name="T111" fmla="*/ 147 h 329"/>
                <a:gd name="T112" fmla="*/ 43 w 373"/>
                <a:gd name="T113" fmla="*/ 152 h 329"/>
                <a:gd name="T114" fmla="*/ 52 w 373"/>
                <a:gd name="T115" fmla="*/ 156 h 329"/>
                <a:gd name="T116" fmla="*/ 61 w 373"/>
                <a:gd name="T117" fmla="*/ 159 h 329"/>
                <a:gd name="T118" fmla="*/ 70 w 373"/>
                <a:gd name="T119" fmla="*/ 162 h 329"/>
                <a:gd name="T120" fmla="*/ 79 w 373"/>
                <a:gd name="T121" fmla="*/ 163 h 329"/>
                <a:gd name="T122" fmla="*/ 86 w 373"/>
                <a:gd name="T123" fmla="*/ 165 h 3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3"/>
                <a:gd name="T187" fmla="*/ 0 h 329"/>
                <a:gd name="T188" fmla="*/ 373 w 373"/>
                <a:gd name="T189" fmla="*/ 329 h 3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3" h="329">
                  <a:moveTo>
                    <a:pt x="173" y="329"/>
                  </a:moveTo>
                  <a:lnTo>
                    <a:pt x="177" y="329"/>
                  </a:lnTo>
                  <a:lnTo>
                    <a:pt x="181" y="329"/>
                  </a:lnTo>
                  <a:lnTo>
                    <a:pt x="186" y="329"/>
                  </a:lnTo>
                  <a:lnTo>
                    <a:pt x="192" y="329"/>
                  </a:lnTo>
                  <a:lnTo>
                    <a:pt x="194" y="327"/>
                  </a:lnTo>
                  <a:lnTo>
                    <a:pt x="200" y="327"/>
                  </a:lnTo>
                  <a:lnTo>
                    <a:pt x="205" y="327"/>
                  </a:lnTo>
                  <a:lnTo>
                    <a:pt x="209" y="327"/>
                  </a:lnTo>
                  <a:lnTo>
                    <a:pt x="213" y="325"/>
                  </a:lnTo>
                  <a:lnTo>
                    <a:pt x="219" y="325"/>
                  </a:lnTo>
                  <a:lnTo>
                    <a:pt x="222" y="323"/>
                  </a:lnTo>
                  <a:lnTo>
                    <a:pt x="228" y="323"/>
                  </a:lnTo>
                  <a:lnTo>
                    <a:pt x="232" y="321"/>
                  </a:lnTo>
                  <a:lnTo>
                    <a:pt x="236" y="321"/>
                  </a:lnTo>
                  <a:lnTo>
                    <a:pt x="241" y="319"/>
                  </a:lnTo>
                  <a:lnTo>
                    <a:pt x="245" y="319"/>
                  </a:lnTo>
                  <a:lnTo>
                    <a:pt x="249" y="317"/>
                  </a:lnTo>
                  <a:lnTo>
                    <a:pt x="253" y="315"/>
                  </a:lnTo>
                  <a:lnTo>
                    <a:pt x="257" y="315"/>
                  </a:lnTo>
                  <a:lnTo>
                    <a:pt x="262" y="311"/>
                  </a:lnTo>
                  <a:lnTo>
                    <a:pt x="266" y="311"/>
                  </a:lnTo>
                  <a:lnTo>
                    <a:pt x="270" y="310"/>
                  </a:lnTo>
                  <a:lnTo>
                    <a:pt x="274" y="308"/>
                  </a:lnTo>
                  <a:lnTo>
                    <a:pt x="278" y="306"/>
                  </a:lnTo>
                  <a:lnTo>
                    <a:pt x="281" y="304"/>
                  </a:lnTo>
                  <a:lnTo>
                    <a:pt x="285" y="302"/>
                  </a:lnTo>
                  <a:lnTo>
                    <a:pt x="289" y="298"/>
                  </a:lnTo>
                  <a:lnTo>
                    <a:pt x="293" y="296"/>
                  </a:lnTo>
                  <a:lnTo>
                    <a:pt x="295" y="294"/>
                  </a:lnTo>
                  <a:lnTo>
                    <a:pt x="300" y="292"/>
                  </a:lnTo>
                  <a:lnTo>
                    <a:pt x="304" y="291"/>
                  </a:lnTo>
                  <a:lnTo>
                    <a:pt x="306" y="287"/>
                  </a:lnTo>
                  <a:lnTo>
                    <a:pt x="314" y="283"/>
                  </a:lnTo>
                  <a:lnTo>
                    <a:pt x="319" y="277"/>
                  </a:lnTo>
                  <a:lnTo>
                    <a:pt x="325" y="270"/>
                  </a:lnTo>
                  <a:lnTo>
                    <a:pt x="331" y="264"/>
                  </a:lnTo>
                  <a:lnTo>
                    <a:pt x="333" y="260"/>
                  </a:lnTo>
                  <a:lnTo>
                    <a:pt x="336" y="258"/>
                  </a:lnTo>
                  <a:lnTo>
                    <a:pt x="338" y="254"/>
                  </a:lnTo>
                  <a:lnTo>
                    <a:pt x="342" y="253"/>
                  </a:lnTo>
                  <a:lnTo>
                    <a:pt x="344" y="249"/>
                  </a:lnTo>
                  <a:lnTo>
                    <a:pt x="346" y="245"/>
                  </a:lnTo>
                  <a:lnTo>
                    <a:pt x="348" y="241"/>
                  </a:lnTo>
                  <a:lnTo>
                    <a:pt x="350" y="239"/>
                  </a:lnTo>
                  <a:lnTo>
                    <a:pt x="352" y="234"/>
                  </a:lnTo>
                  <a:lnTo>
                    <a:pt x="355" y="230"/>
                  </a:lnTo>
                  <a:lnTo>
                    <a:pt x="355" y="226"/>
                  </a:lnTo>
                  <a:lnTo>
                    <a:pt x="357" y="222"/>
                  </a:lnTo>
                  <a:lnTo>
                    <a:pt x="359" y="218"/>
                  </a:lnTo>
                  <a:lnTo>
                    <a:pt x="361" y="215"/>
                  </a:lnTo>
                  <a:lnTo>
                    <a:pt x="363" y="211"/>
                  </a:lnTo>
                  <a:lnTo>
                    <a:pt x="363" y="207"/>
                  </a:lnTo>
                  <a:lnTo>
                    <a:pt x="365" y="203"/>
                  </a:lnTo>
                  <a:lnTo>
                    <a:pt x="367" y="199"/>
                  </a:lnTo>
                  <a:lnTo>
                    <a:pt x="367" y="196"/>
                  </a:lnTo>
                  <a:lnTo>
                    <a:pt x="369" y="192"/>
                  </a:lnTo>
                  <a:lnTo>
                    <a:pt x="369" y="186"/>
                  </a:lnTo>
                  <a:lnTo>
                    <a:pt x="369" y="184"/>
                  </a:lnTo>
                  <a:lnTo>
                    <a:pt x="371" y="178"/>
                  </a:lnTo>
                  <a:lnTo>
                    <a:pt x="373" y="175"/>
                  </a:lnTo>
                  <a:lnTo>
                    <a:pt x="373" y="171"/>
                  </a:lnTo>
                  <a:lnTo>
                    <a:pt x="373" y="165"/>
                  </a:lnTo>
                  <a:lnTo>
                    <a:pt x="373" y="161"/>
                  </a:lnTo>
                  <a:lnTo>
                    <a:pt x="373" y="157"/>
                  </a:lnTo>
                  <a:lnTo>
                    <a:pt x="371" y="154"/>
                  </a:lnTo>
                  <a:lnTo>
                    <a:pt x="371" y="148"/>
                  </a:lnTo>
                  <a:lnTo>
                    <a:pt x="369" y="146"/>
                  </a:lnTo>
                  <a:lnTo>
                    <a:pt x="369" y="142"/>
                  </a:lnTo>
                  <a:lnTo>
                    <a:pt x="369" y="137"/>
                  </a:lnTo>
                  <a:lnTo>
                    <a:pt x="369" y="133"/>
                  </a:lnTo>
                  <a:lnTo>
                    <a:pt x="367" y="129"/>
                  </a:lnTo>
                  <a:lnTo>
                    <a:pt x="367" y="125"/>
                  </a:lnTo>
                  <a:lnTo>
                    <a:pt x="365" y="121"/>
                  </a:lnTo>
                  <a:lnTo>
                    <a:pt x="363" y="118"/>
                  </a:lnTo>
                  <a:lnTo>
                    <a:pt x="363" y="114"/>
                  </a:lnTo>
                  <a:lnTo>
                    <a:pt x="361" y="110"/>
                  </a:lnTo>
                  <a:lnTo>
                    <a:pt x="359" y="106"/>
                  </a:lnTo>
                  <a:lnTo>
                    <a:pt x="357" y="102"/>
                  </a:lnTo>
                  <a:lnTo>
                    <a:pt x="355" y="99"/>
                  </a:lnTo>
                  <a:lnTo>
                    <a:pt x="355" y="95"/>
                  </a:lnTo>
                  <a:lnTo>
                    <a:pt x="352" y="91"/>
                  </a:lnTo>
                  <a:lnTo>
                    <a:pt x="350" y="87"/>
                  </a:lnTo>
                  <a:lnTo>
                    <a:pt x="348" y="83"/>
                  </a:lnTo>
                  <a:lnTo>
                    <a:pt x="346" y="81"/>
                  </a:lnTo>
                  <a:lnTo>
                    <a:pt x="344" y="78"/>
                  </a:lnTo>
                  <a:lnTo>
                    <a:pt x="342" y="74"/>
                  </a:lnTo>
                  <a:lnTo>
                    <a:pt x="338" y="70"/>
                  </a:lnTo>
                  <a:lnTo>
                    <a:pt x="336" y="66"/>
                  </a:lnTo>
                  <a:lnTo>
                    <a:pt x="331" y="61"/>
                  </a:lnTo>
                  <a:lnTo>
                    <a:pt x="325" y="57"/>
                  </a:lnTo>
                  <a:lnTo>
                    <a:pt x="323" y="53"/>
                  </a:lnTo>
                  <a:lnTo>
                    <a:pt x="319" y="49"/>
                  </a:lnTo>
                  <a:lnTo>
                    <a:pt x="316" y="45"/>
                  </a:lnTo>
                  <a:lnTo>
                    <a:pt x="314" y="43"/>
                  </a:lnTo>
                  <a:lnTo>
                    <a:pt x="310" y="42"/>
                  </a:lnTo>
                  <a:lnTo>
                    <a:pt x="306" y="40"/>
                  </a:lnTo>
                  <a:lnTo>
                    <a:pt x="302" y="36"/>
                  </a:lnTo>
                  <a:lnTo>
                    <a:pt x="300" y="34"/>
                  </a:lnTo>
                  <a:lnTo>
                    <a:pt x="295" y="30"/>
                  </a:lnTo>
                  <a:lnTo>
                    <a:pt x="293" y="28"/>
                  </a:lnTo>
                  <a:lnTo>
                    <a:pt x="287" y="26"/>
                  </a:lnTo>
                  <a:lnTo>
                    <a:pt x="285" y="24"/>
                  </a:lnTo>
                  <a:lnTo>
                    <a:pt x="279" y="23"/>
                  </a:lnTo>
                  <a:lnTo>
                    <a:pt x="276" y="21"/>
                  </a:lnTo>
                  <a:lnTo>
                    <a:pt x="274" y="19"/>
                  </a:lnTo>
                  <a:lnTo>
                    <a:pt x="268" y="17"/>
                  </a:lnTo>
                  <a:lnTo>
                    <a:pt x="264" y="15"/>
                  </a:lnTo>
                  <a:lnTo>
                    <a:pt x="260" y="13"/>
                  </a:lnTo>
                  <a:lnTo>
                    <a:pt x="257" y="11"/>
                  </a:lnTo>
                  <a:lnTo>
                    <a:pt x="251" y="9"/>
                  </a:lnTo>
                  <a:lnTo>
                    <a:pt x="247" y="9"/>
                  </a:lnTo>
                  <a:lnTo>
                    <a:pt x="243" y="7"/>
                  </a:lnTo>
                  <a:lnTo>
                    <a:pt x="238" y="5"/>
                  </a:lnTo>
                  <a:lnTo>
                    <a:pt x="236" y="4"/>
                  </a:lnTo>
                  <a:lnTo>
                    <a:pt x="230" y="4"/>
                  </a:lnTo>
                  <a:lnTo>
                    <a:pt x="224" y="4"/>
                  </a:lnTo>
                  <a:lnTo>
                    <a:pt x="221" y="2"/>
                  </a:lnTo>
                  <a:lnTo>
                    <a:pt x="217" y="2"/>
                  </a:lnTo>
                  <a:lnTo>
                    <a:pt x="211" y="2"/>
                  </a:lnTo>
                  <a:lnTo>
                    <a:pt x="207" y="0"/>
                  </a:lnTo>
                  <a:lnTo>
                    <a:pt x="203" y="0"/>
                  </a:lnTo>
                  <a:lnTo>
                    <a:pt x="198" y="0"/>
                  </a:lnTo>
                  <a:lnTo>
                    <a:pt x="192" y="0"/>
                  </a:lnTo>
                  <a:lnTo>
                    <a:pt x="188" y="0"/>
                  </a:lnTo>
                  <a:lnTo>
                    <a:pt x="184" y="0"/>
                  </a:lnTo>
                  <a:lnTo>
                    <a:pt x="179" y="0"/>
                  </a:lnTo>
                  <a:lnTo>
                    <a:pt x="173" y="0"/>
                  </a:lnTo>
                  <a:lnTo>
                    <a:pt x="169" y="0"/>
                  </a:lnTo>
                  <a:lnTo>
                    <a:pt x="165" y="0"/>
                  </a:lnTo>
                  <a:lnTo>
                    <a:pt x="160" y="2"/>
                  </a:lnTo>
                  <a:lnTo>
                    <a:pt x="154" y="2"/>
                  </a:lnTo>
                  <a:lnTo>
                    <a:pt x="150" y="2"/>
                  </a:lnTo>
                  <a:lnTo>
                    <a:pt x="146" y="2"/>
                  </a:lnTo>
                  <a:lnTo>
                    <a:pt x="143" y="4"/>
                  </a:lnTo>
                  <a:lnTo>
                    <a:pt x="137" y="4"/>
                  </a:lnTo>
                  <a:lnTo>
                    <a:pt x="133" y="5"/>
                  </a:lnTo>
                  <a:lnTo>
                    <a:pt x="129" y="7"/>
                  </a:lnTo>
                  <a:lnTo>
                    <a:pt x="126" y="9"/>
                  </a:lnTo>
                  <a:lnTo>
                    <a:pt x="122" y="9"/>
                  </a:lnTo>
                  <a:lnTo>
                    <a:pt x="116" y="11"/>
                  </a:lnTo>
                  <a:lnTo>
                    <a:pt x="112" y="13"/>
                  </a:lnTo>
                  <a:lnTo>
                    <a:pt x="108" y="15"/>
                  </a:lnTo>
                  <a:lnTo>
                    <a:pt x="103" y="15"/>
                  </a:lnTo>
                  <a:lnTo>
                    <a:pt x="99" y="17"/>
                  </a:lnTo>
                  <a:lnTo>
                    <a:pt x="97" y="19"/>
                  </a:lnTo>
                  <a:lnTo>
                    <a:pt x="93" y="21"/>
                  </a:lnTo>
                  <a:lnTo>
                    <a:pt x="87" y="24"/>
                  </a:lnTo>
                  <a:lnTo>
                    <a:pt x="84" y="26"/>
                  </a:lnTo>
                  <a:lnTo>
                    <a:pt x="80" y="28"/>
                  </a:lnTo>
                  <a:lnTo>
                    <a:pt x="78" y="30"/>
                  </a:lnTo>
                  <a:lnTo>
                    <a:pt x="74" y="32"/>
                  </a:lnTo>
                  <a:lnTo>
                    <a:pt x="70" y="36"/>
                  </a:lnTo>
                  <a:lnTo>
                    <a:pt x="67" y="38"/>
                  </a:lnTo>
                  <a:lnTo>
                    <a:pt x="65" y="40"/>
                  </a:lnTo>
                  <a:lnTo>
                    <a:pt x="61" y="43"/>
                  </a:lnTo>
                  <a:lnTo>
                    <a:pt x="57" y="45"/>
                  </a:lnTo>
                  <a:lnTo>
                    <a:pt x="53" y="47"/>
                  </a:lnTo>
                  <a:lnTo>
                    <a:pt x="49" y="51"/>
                  </a:lnTo>
                  <a:lnTo>
                    <a:pt x="46" y="57"/>
                  </a:lnTo>
                  <a:lnTo>
                    <a:pt x="40" y="62"/>
                  </a:lnTo>
                  <a:lnTo>
                    <a:pt x="36" y="66"/>
                  </a:lnTo>
                  <a:lnTo>
                    <a:pt x="34" y="70"/>
                  </a:lnTo>
                  <a:lnTo>
                    <a:pt x="30" y="72"/>
                  </a:lnTo>
                  <a:lnTo>
                    <a:pt x="29" y="76"/>
                  </a:lnTo>
                  <a:lnTo>
                    <a:pt x="27" y="80"/>
                  </a:lnTo>
                  <a:lnTo>
                    <a:pt x="23" y="83"/>
                  </a:lnTo>
                  <a:lnTo>
                    <a:pt x="21" y="85"/>
                  </a:lnTo>
                  <a:lnTo>
                    <a:pt x="21" y="91"/>
                  </a:lnTo>
                  <a:lnTo>
                    <a:pt x="17" y="95"/>
                  </a:lnTo>
                  <a:lnTo>
                    <a:pt x="15" y="97"/>
                  </a:lnTo>
                  <a:lnTo>
                    <a:pt x="13" y="100"/>
                  </a:lnTo>
                  <a:lnTo>
                    <a:pt x="11" y="104"/>
                  </a:lnTo>
                  <a:lnTo>
                    <a:pt x="11" y="108"/>
                  </a:lnTo>
                  <a:lnTo>
                    <a:pt x="10" y="112"/>
                  </a:lnTo>
                  <a:lnTo>
                    <a:pt x="8" y="116"/>
                  </a:lnTo>
                  <a:lnTo>
                    <a:pt x="8" y="119"/>
                  </a:lnTo>
                  <a:lnTo>
                    <a:pt x="4" y="123"/>
                  </a:lnTo>
                  <a:lnTo>
                    <a:pt x="4" y="127"/>
                  </a:lnTo>
                  <a:lnTo>
                    <a:pt x="4" y="133"/>
                  </a:lnTo>
                  <a:lnTo>
                    <a:pt x="2" y="135"/>
                  </a:lnTo>
                  <a:lnTo>
                    <a:pt x="2" y="140"/>
                  </a:lnTo>
                  <a:lnTo>
                    <a:pt x="2" y="144"/>
                  </a:lnTo>
                  <a:lnTo>
                    <a:pt x="2" y="148"/>
                  </a:lnTo>
                  <a:lnTo>
                    <a:pt x="2" y="154"/>
                  </a:lnTo>
                  <a:lnTo>
                    <a:pt x="0" y="157"/>
                  </a:lnTo>
                  <a:lnTo>
                    <a:pt x="0" y="161"/>
                  </a:lnTo>
                  <a:lnTo>
                    <a:pt x="0" y="165"/>
                  </a:lnTo>
                  <a:lnTo>
                    <a:pt x="0" y="171"/>
                  </a:lnTo>
                  <a:lnTo>
                    <a:pt x="0" y="173"/>
                  </a:lnTo>
                  <a:lnTo>
                    <a:pt x="0" y="176"/>
                  </a:lnTo>
                  <a:lnTo>
                    <a:pt x="0" y="182"/>
                  </a:lnTo>
                  <a:lnTo>
                    <a:pt x="2" y="186"/>
                  </a:lnTo>
                  <a:lnTo>
                    <a:pt x="2" y="190"/>
                  </a:lnTo>
                  <a:lnTo>
                    <a:pt x="2" y="194"/>
                  </a:lnTo>
                  <a:lnTo>
                    <a:pt x="2" y="197"/>
                  </a:lnTo>
                  <a:lnTo>
                    <a:pt x="4" y="201"/>
                  </a:lnTo>
                  <a:lnTo>
                    <a:pt x="4" y="205"/>
                  </a:lnTo>
                  <a:lnTo>
                    <a:pt x="6" y="209"/>
                  </a:lnTo>
                  <a:lnTo>
                    <a:pt x="8" y="215"/>
                  </a:lnTo>
                  <a:lnTo>
                    <a:pt x="10" y="216"/>
                  </a:lnTo>
                  <a:lnTo>
                    <a:pt x="11" y="222"/>
                  </a:lnTo>
                  <a:lnTo>
                    <a:pt x="11" y="226"/>
                  </a:lnTo>
                  <a:lnTo>
                    <a:pt x="15" y="228"/>
                  </a:lnTo>
                  <a:lnTo>
                    <a:pt x="15" y="232"/>
                  </a:lnTo>
                  <a:lnTo>
                    <a:pt x="17" y="235"/>
                  </a:lnTo>
                  <a:lnTo>
                    <a:pt x="19" y="239"/>
                  </a:lnTo>
                  <a:lnTo>
                    <a:pt x="21" y="241"/>
                  </a:lnTo>
                  <a:lnTo>
                    <a:pt x="25" y="247"/>
                  </a:lnTo>
                  <a:lnTo>
                    <a:pt x="27" y="249"/>
                  </a:lnTo>
                  <a:lnTo>
                    <a:pt x="29" y="253"/>
                  </a:lnTo>
                  <a:lnTo>
                    <a:pt x="30" y="254"/>
                  </a:lnTo>
                  <a:lnTo>
                    <a:pt x="34" y="258"/>
                  </a:lnTo>
                  <a:lnTo>
                    <a:pt x="36" y="262"/>
                  </a:lnTo>
                  <a:lnTo>
                    <a:pt x="40" y="266"/>
                  </a:lnTo>
                  <a:lnTo>
                    <a:pt x="42" y="268"/>
                  </a:lnTo>
                  <a:lnTo>
                    <a:pt x="46" y="272"/>
                  </a:lnTo>
                  <a:lnTo>
                    <a:pt x="49" y="277"/>
                  </a:lnTo>
                  <a:lnTo>
                    <a:pt x="57" y="283"/>
                  </a:lnTo>
                  <a:lnTo>
                    <a:pt x="61" y="285"/>
                  </a:lnTo>
                  <a:lnTo>
                    <a:pt x="65" y="287"/>
                  </a:lnTo>
                  <a:lnTo>
                    <a:pt x="68" y="291"/>
                  </a:lnTo>
                  <a:lnTo>
                    <a:pt x="72" y="292"/>
                  </a:lnTo>
                  <a:lnTo>
                    <a:pt x="74" y="294"/>
                  </a:lnTo>
                  <a:lnTo>
                    <a:pt x="78" y="296"/>
                  </a:lnTo>
                  <a:lnTo>
                    <a:pt x="82" y="298"/>
                  </a:lnTo>
                  <a:lnTo>
                    <a:pt x="86" y="302"/>
                  </a:lnTo>
                  <a:lnTo>
                    <a:pt x="87" y="304"/>
                  </a:lnTo>
                  <a:lnTo>
                    <a:pt x="93" y="306"/>
                  </a:lnTo>
                  <a:lnTo>
                    <a:pt x="97" y="308"/>
                  </a:lnTo>
                  <a:lnTo>
                    <a:pt x="103" y="310"/>
                  </a:lnTo>
                  <a:lnTo>
                    <a:pt x="105" y="311"/>
                  </a:lnTo>
                  <a:lnTo>
                    <a:pt x="110" y="311"/>
                  </a:lnTo>
                  <a:lnTo>
                    <a:pt x="112" y="315"/>
                  </a:lnTo>
                  <a:lnTo>
                    <a:pt x="118" y="317"/>
                  </a:lnTo>
                  <a:lnTo>
                    <a:pt x="122" y="317"/>
                  </a:lnTo>
                  <a:lnTo>
                    <a:pt x="127" y="319"/>
                  </a:lnTo>
                  <a:lnTo>
                    <a:pt x="131" y="321"/>
                  </a:lnTo>
                  <a:lnTo>
                    <a:pt x="135" y="321"/>
                  </a:lnTo>
                  <a:lnTo>
                    <a:pt x="141" y="323"/>
                  </a:lnTo>
                  <a:lnTo>
                    <a:pt x="145" y="323"/>
                  </a:lnTo>
                  <a:lnTo>
                    <a:pt x="148" y="323"/>
                  </a:lnTo>
                  <a:lnTo>
                    <a:pt x="154" y="325"/>
                  </a:lnTo>
                  <a:lnTo>
                    <a:pt x="158" y="325"/>
                  </a:lnTo>
                  <a:lnTo>
                    <a:pt x="164" y="327"/>
                  </a:lnTo>
                  <a:lnTo>
                    <a:pt x="167" y="327"/>
                  </a:lnTo>
                  <a:lnTo>
                    <a:pt x="173" y="329"/>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8" name="Freeform 15"/>
            <p:cNvSpPr>
              <a:spLocks/>
            </p:cNvSpPr>
            <p:nvPr/>
          </p:nvSpPr>
          <p:spPr bwMode="auto">
            <a:xfrm>
              <a:off x="2722" y="2282"/>
              <a:ext cx="228" cy="250"/>
            </a:xfrm>
            <a:custGeom>
              <a:avLst/>
              <a:gdLst>
                <a:gd name="T0" fmla="*/ 73 w 456"/>
                <a:gd name="T1" fmla="*/ 0 h 500"/>
                <a:gd name="T2" fmla="*/ 0 w 456"/>
                <a:gd name="T3" fmla="*/ 246 h 500"/>
                <a:gd name="T4" fmla="*/ 228 w 456"/>
                <a:gd name="T5" fmla="*/ 250 h 500"/>
                <a:gd name="T6" fmla="*/ 147 w 456"/>
                <a:gd name="T7" fmla="*/ 1 h 500"/>
                <a:gd name="T8" fmla="*/ 73 w 456"/>
                <a:gd name="T9" fmla="*/ 0 h 500"/>
                <a:gd name="T10" fmla="*/ 73 w 456"/>
                <a:gd name="T11" fmla="*/ 0 h 500"/>
                <a:gd name="T12" fmla="*/ 0 60000 65536"/>
                <a:gd name="T13" fmla="*/ 0 60000 65536"/>
                <a:gd name="T14" fmla="*/ 0 60000 65536"/>
                <a:gd name="T15" fmla="*/ 0 60000 65536"/>
                <a:gd name="T16" fmla="*/ 0 60000 65536"/>
                <a:gd name="T17" fmla="*/ 0 60000 65536"/>
                <a:gd name="T18" fmla="*/ 0 w 456"/>
                <a:gd name="T19" fmla="*/ 0 h 500"/>
                <a:gd name="T20" fmla="*/ 456 w 456"/>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456" h="500">
                  <a:moveTo>
                    <a:pt x="146" y="0"/>
                  </a:moveTo>
                  <a:lnTo>
                    <a:pt x="0" y="492"/>
                  </a:lnTo>
                  <a:lnTo>
                    <a:pt x="456" y="500"/>
                  </a:lnTo>
                  <a:lnTo>
                    <a:pt x="294" y="2"/>
                  </a:lnTo>
                  <a:lnTo>
                    <a:pt x="146" y="0"/>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9" name="Freeform 16"/>
            <p:cNvSpPr>
              <a:spLocks/>
            </p:cNvSpPr>
            <p:nvPr/>
          </p:nvSpPr>
          <p:spPr bwMode="auto">
            <a:xfrm>
              <a:off x="2747" y="2200"/>
              <a:ext cx="146" cy="146"/>
            </a:xfrm>
            <a:custGeom>
              <a:avLst/>
              <a:gdLst>
                <a:gd name="T0" fmla="*/ 73 w 291"/>
                <a:gd name="T1" fmla="*/ 146 h 291"/>
                <a:gd name="T2" fmla="*/ 81 w 291"/>
                <a:gd name="T3" fmla="*/ 146 h 291"/>
                <a:gd name="T4" fmla="*/ 88 w 291"/>
                <a:gd name="T5" fmla="*/ 144 h 291"/>
                <a:gd name="T6" fmla="*/ 95 w 291"/>
                <a:gd name="T7" fmla="*/ 142 h 291"/>
                <a:gd name="T8" fmla="*/ 101 w 291"/>
                <a:gd name="T9" fmla="*/ 140 h 291"/>
                <a:gd name="T10" fmla="*/ 108 w 291"/>
                <a:gd name="T11" fmla="*/ 136 h 291"/>
                <a:gd name="T12" fmla="*/ 118 w 291"/>
                <a:gd name="T13" fmla="*/ 129 h 291"/>
                <a:gd name="T14" fmla="*/ 128 w 291"/>
                <a:gd name="T15" fmla="*/ 120 h 291"/>
                <a:gd name="T16" fmla="*/ 136 w 291"/>
                <a:gd name="T17" fmla="*/ 108 h 291"/>
                <a:gd name="T18" fmla="*/ 140 w 291"/>
                <a:gd name="T19" fmla="*/ 101 h 291"/>
                <a:gd name="T20" fmla="*/ 142 w 291"/>
                <a:gd name="T21" fmla="*/ 94 h 291"/>
                <a:gd name="T22" fmla="*/ 144 w 291"/>
                <a:gd name="T23" fmla="*/ 87 h 291"/>
                <a:gd name="T24" fmla="*/ 145 w 291"/>
                <a:gd name="T25" fmla="*/ 80 h 291"/>
                <a:gd name="T26" fmla="*/ 146 w 291"/>
                <a:gd name="T27" fmla="*/ 72 h 291"/>
                <a:gd name="T28" fmla="*/ 145 w 291"/>
                <a:gd name="T29" fmla="*/ 65 h 291"/>
                <a:gd name="T30" fmla="*/ 144 w 291"/>
                <a:gd name="T31" fmla="*/ 57 h 291"/>
                <a:gd name="T32" fmla="*/ 142 w 291"/>
                <a:gd name="T33" fmla="*/ 50 h 291"/>
                <a:gd name="T34" fmla="*/ 140 w 291"/>
                <a:gd name="T35" fmla="*/ 44 h 291"/>
                <a:gd name="T36" fmla="*/ 133 w 291"/>
                <a:gd name="T37" fmla="*/ 33 h 291"/>
                <a:gd name="T38" fmla="*/ 126 w 291"/>
                <a:gd name="T39" fmla="*/ 22 h 291"/>
                <a:gd name="T40" fmla="*/ 114 w 291"/>
                <a:gd name="T41" fmla="*/ 13 h 291"/>
                <a:gd name="T42" fmla="*/ 104 w 291"/>
                <a:gd name="T43" fmla="*/ 7 h 291"/>
                <a:gd name="T44" fmla="*/ 97 w 291"/>
                <a:gd name="T45" fmla="*/ 4 h 291"/>
                <a:gd name="T46" fmla="*/ 90 w 291"/>
                <a:gd name="T47" fmla="*/ 1 h 291"/>
                <a:gd name="T48" fmla="*/ 83 w 291"/>
                <a:gd name="T49" fmla="*/ 0 h 291"/>
                <a:gd name="T50" fmla="*/ 76 w 291"/>
                <a:gd name="T51" fmla="*/ 0 h 291"/>
                <a:gd name="T52" fmla="*/ 69 w 291"/>
                <a:gd name="T53" fmla="*/ 0 h 291"/>
                <a:gd name="T54" fmla="*/ 62 w 291"/>
                <a:gd name="T55" fmla="*/ 0 h 291"/>
                <a:gd name="T56" fmla="*/ 54 w 291"/>
                <a:gd name="T57" fmla="*/ 2 h 291"/>
                <a:gd name="T58" fmla="*/ 48 w 291"/>
                <a:gd name="T59" fmla="*/ 4 h 291"/>
                <a:gd name="T60" fmla="*/ 39 w 291"/>
                <a:gd name="T61" fmla="*/ 8 h 291"/>
                <a:gd name="T62" fmla="*/ 28 w 291"/>
                <a:gd name="T63" fmla="*/ 15 h 291"/>
                <a:gd name="T64" fmla="*/ 17 w 291"/>
                <a:gd name="T65" fmla="*/ 25 h 291"/>
                <a:gd name="T66" fmla="*/ 10 w 291"/>
                <a:gd name="T67" fmla="*/ 35 h 291"/>
                <a:gd name="T68" fmla="*/ 6 w 291"/>
                <a:gd name="T69" fmla="*/ 43 h 291"/>
                <a:gd name="T70" fmla="*/ 3 w 291"/>
                <a:gd name="T71" fmla="*/ 51 h 291"/>
                <a:gd name="T72" fmla="*/ 1 w 291"/>
                <a:gd name="T73" fmla="*/ 58 h 291"/>
                <a:gd name="T74" fmla="*/ 0 w 291"/>
                <a:gd name="T75" fmla="*/ 67 h 291"/>
                <a:gd name="T76" fmla="*/ 0 w 291"/>
                <a:gd name="T77" fmla="*/ 73 h 291"/>
                <a:gd name="T78" fmla="*/ 0 w 291"/>
                <a:gd name="T79" fmla="*/ 81 h 291"/>
                <a:gd name="T80" fmla="*/ 1 w 291"/>
                <a:gd name="T81" fmla="*/ 88 h 291"/>
                <a:gd name="T82" fmla="*/ 3 w 291"/>
                <a:gd name="T83" fmla="*/ 95 h 291"/>
                <a:gd name="T84" fmla="*/ 6 w 291"/>
                <a:gd name="T85" fmla="*/ 101 h 291"/>
                <a:gd name="T86" fmla="*/ 9 w 291"/>
                <a:gd name="T87" fmla="*/ 108 h 291"/>
                <a:gd name="T88" fmla="*/ 15 w 291"/>
                <a:gd name="T89" fmla="*/ 118 h 291"/>
                <a:gd name="T90" fmla="*/ 26 w 291"/>
                <a:gd name="T91" fmla="*/ 127 h 291"/>
                <a:gd name="T92" fmla="*/ 35 w 291"/>
                <a:gd name="T93" fmla="*/ 135 h 291"/>
                <a:gd name="T94" fmla="*/ 43 w 291"/>
                <a:gd name="T95" fmla="*/ 139 h 291"/>
                <a:gd name="T96" fmla="*/ 52 w 291"/>
                <a:gd name="T97" fmla="*/ 142 h 291"/>
                <a:gd name="T98" fmla="*/ 59 w 291"/>
                <a:gd name="T99" fmla="*/ 144 h 291"/>
                <a:gd name="T100" fmla="*/ 67 w 291"/>
                <a:gd name="T101" fmla="*/ 146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1"/>
                <a:gd name="T154" fmla="*/ 0 h 291"/>
                <a:gd name="T155" fmla="*/ 291 w 291"/>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1" h="291">
                  <a:moveTo>
                    <a:pt x="137" y="291"/>
                  </a:moveTo>
                  <a:lnTo>
                    <a:pt x="139" y="291"/>
                  </a:lnTo>
                  <a:lnTo>
                    <a:pt x="144" y="291"/>
                  </a:lnTo>
                  <a:lnTo>
                    <a:pt x="146" y="291"/>
                  </a:lnTo>
                  <a:lnTo>
                    <a:pt x="150" y="291"/>
                  </a:lnTo>
                  <a:lnTo>
                    <a:pt x="154" y="291"/>
                  </a:lnTo>
                  <a:lnTo>
                    <a:pt x="158" y="291"/>
                  </a:lnTo>
                  <a:lnTo>
                    <a:pt x="161" y="291"/>
                  </a:lnTo>
                  <a:lnTo>
                    <a:pt x="165" y="291"/>
                  </a:lnTo>
                  <a:lnTo>
                    <a:pt x="169" y="289"/>
                  </a:lnTo>
                  <a:lnTo>
                    <a:pt x="171" y="289"/>
                  </a:lnTo>
                  <a:lnTo>
                    <a:pt x="175" y="287"/>
                  </a:lnTo>
                  <a:lnTo>
                    <a:pt x="179" y="287"/>
                  </a:lnTo>
                  <a:lnTo>
                    <a:pt x="182" y="285"/>
                  </a:lnTo>
                  <a:lnTo>
                    <a:pt x="186" y="285"/>
                  </a:lnTo>
                  <a:lnTo>
                    <a:pt x="190" y="283"/>
                  </a:lnTo>
                  <a:lnTo>
                    <a:pt x="194" y="283"/>
                  </a:lnTo>
                  <a:lnTo>
                    <a:pt x="196" y="281"/>
                  </a:lnTo>
                  <a:lnTo>
                    <a:pt x="199" y="279"/>
                  </a:lnTo>
                  <a:lnTo>
                    <a:pt x="201" y="279"/>
                  </a:lnTo>
                  <a:lnTo>
                    <a:pt x="205" y="277"/>
                  </a:lnTo>
                  <a:lnTo>
                    <a:pt x="209" y="275"/>
                  </a:lnTo>
                  <a:lnTo>
                    <a:pt x="213" y="273"/>
                  </a:lnTo>
                  <a:lnTo>
                    <a:pt x="215" y="272"/>
                  </a:lnTo>
                  <a:lnTo>
                    <a:pt x="218" y="272"/>
                  </a:lnTo>
                  <a:lnTo>
                    <a:pt x="224" y="266"/>
                  </a:lnTo>
                  <a:lnTo>
                    <a:pt x="230" y="264"/>
                  </a:lnTo>
                  <a:lnTo>
                    <a:pt x="236" y="258"/>
                  </a:lnTo>
                  <a:lnTo>
                    <a:pt x="241" y="254"/>
                  </a:lnTo>
                  <a:lnTo>
                    <a:pt x="245" y="249"/>
                  </a:lnTo>
                  <a:lnTo>
                    <a:pt x="251" y="245"/>
                  </a:lnTo>
                  <a:lnTo>
                    <a:pt x="256" y="239"/>
                  </a:lnTo>
                  <a:lnTo>
                    <a:pt x="260" y="234"/>
                  </a:lnTo>
                  <a:lnTo>
                    <a:pt x="264" y="228"/>
                  </a:lnTo>
                  <a:lnTo>
                    <a:pt x="268" y="222"/>
                  </a:lnTo>
                  <a:lnTo>
                    <a:pt x="272" y="216"/>
                  </a:lnTo>
                  <a:lnTo>
                    <a:pt x="275" y="211"/>
                  </a:lnTo>
                  <a:lnTo>
                    <a:pt x="275" y="207"/>
                  </a:lnTo>
                  <a:lnTo>
                    <a:pt x="277" y="203"/>
                  </a:lnTo>
                  <a:lnTo>
                    <a:pt x="279" y="201"/>
                  </a:lnTo>
                  <a:lnTo>
                    <a:pt x="281" y="197"/>
                  </a:lnTo>
                  <a:lnTo>
                    <a:pt x="281" y="194"/>
                  </a:lnTo>
                  <a:lnTo>
                    <a:pt x="283" y="190"/>
                  </a:lnTo>
                  <a:lnTo>
                    <a:pt x="283" y="188"/>
                  </a:lnTo>
                  <a:lnTo>
                    <a:pt x="287" y="184"/>
                  </a:lnTo>
                  <a:lnTo>
                    <a:pt x="287" y="180"/>
                  </a:lnTo>
                  <a:lnTo>
                    <a:pt x="287" y="177"/>
                  </a:lnTo>
                  <a:lnTo>
                    <a:pt x="287" y="173"/>
                  </a:lnTo>
                  <a:lnTo>
                    <a:pt x="289" y="169"/>
                  </a:lnTo>
                  <a:lnTo>
                    <a:pt x="289" y="165"/>
                  </a:lnTo>
                  <a:lnTo>
                    <a:pt x="289" y="163"/>
                  </a:lnTo>
                  <a:lnTo>
                    <a:pt x="289" y="159"/>
                  </a:lnTo>
                  <a:lnTo>
                    <a:pt x="291" y="156"/>
                  </a:lnTo>
                  <a:lnTo>
                    <a:pt x="291" y="152"/>
                  </a:lnTo>
                  <a:lnTo>
                    <a:pt x="291" y="148"/>
                  </a:lnTo>
                  <a:lnTo>
                    <a:pt x="291" y="144"/>
                  </a:lnTo>
                  <a:lnTo>
                    <a:pt x="291" y="140"/>
                  </a:lnTo>
                  <a:lnTo>
                    <a:pt x="291" y="137"/>
                  </a:lnTo>
                  <a:lnTo>
                    <a:pt x="289" y="133"/>
                  </a:lnTo>
                  <a:lnTo>
                    <a:pt x="289" y="129"/>
                  </a:lnTo>
                  <a:lnTo>
                    <a:pt x="289" y="125"/>
                  </a:lnTo>
                  <a:lnTo>
                    <a:pt x="289" y="121"/>
                  </a:lnTo>
                  <a:lnTo>
                    <a:pt x="287" y="119"/>
                  </a:lnTo>
                  <a:lnTo>
                    <a:pt x="287" y="114"/>
                  </a:lnTo>
                  <a:lnTo>
                    <a:pt x="287" y="110"/>
                  </a:lnTo>
                  <a:lnTo>
                    <a:pt x="285" y="108"/>
                  </a:lnTo>
                  <a:lnTo>
                    <a:pt x="285" y="104"/>
                  </a:lnTo>
                  <a:lnTo>
                    <a:pt x="283" y="100"/>
                  </a:lnTo>
                  <a:lnTo>
                    <a:pt x="283" y="97"/>
                  </a:lnTo>
                  <a:lnTo>
                    <a:pt x="281" y="95"/>
                  </a:lnTo>
                  <a:lnTo>
                    <a:pt x="281" y="91"/>
                  </a:lnTo>
                  <a:lnTo>
                    <a:pt x="279" y="87"/>
                  </a:lnTo>
                  <a:lnTo>
                    <a:pt x="277" y="83"/>
                  </a:lnTo>
                  <a:lnTo>
                    <a:pt x="274" y="78"/>
                  </a:lnTo>
                  <a:lnTo>
                    <a:pt x="272" y="72"/>
                  </a:lnTo>
                  <a:lnTo>
                    <a:pt x="266" y="66"/>
                  </a:lnTo>
                  <a:lnTo>
                    <a:pt x="264" y="59"/>
                  </a:lnTo>
                  <a:lnTo>
                    <a:pt x="258" y="55"/>
                  </a:lnTo>
                  <a:lnTo>
                    <a:pt x="256" y="49"/>
                  </a:lnTo>
                  <a:lnTo>
                    <a:pt x="251" y="43"/>
                  </a:lnTo>
                  <a:lnTo>
                    <a:pt x="245" y="40"/>
                  </a:lnTo>
                  <a:lnTo>
                    <a:pt x="239" y="34"/>
                  </a:lnTo>
                  <a:lnTo>
                    <a:pt x="234" y="30"/>
                  </a:lnTo>
                  <a:lnTo>
                    <a:pt x="228" y="26"/>
                  </a:lnTo>
                  <a:lnTo>
                    <a:pt x="222" y="21"/>
                  </a:lnTo>
                  <a:lnTo>
                    <a:pt x="217" y="19"/>
                  </a:lnTo>
                  <a:lnTo>
                    <a:pt x="211" y="15"/>
                  </a:lnTo>
                  <a:lnTo>
                    <a:pt x="207" y="13"/>
                  </a:lnTo>
                  <a:lnTo>
                    <a:pt x="205" y="11"/>
                  </a:lnTo>
                  <a:lnTo>
                    <a:pt x="201" y="9"/>
                  </a:lnTo>
                  <a:lnTo>
                    <a:pt x="199" y="7"/>
                  </a:lnTo>
                  <a:lnTo>
                    <a:pt x="194" y="7"/>
                  </a:lnTo>
                  <a:lnTo>
                    <a:pt x="190" y="5"/>
                  </a:lnTo>
                  <a:lnTo>
                    <a:pt x="188" y="5"/>
                  </a:lnTo>
                  <a:lnTo>
                    <a:pt x="184" y="5"/>
                  </a:lnTo>
                  <a:lnTo>
                    <a:pt x="180" y="2"/>
                  </a:lnTo>
                  <a:lnTo>
                    <a:pt x="177" y="2"/>
                  </a:lnTo>
                  <a:lnTo>
                    <a:pt x="175" y="2"/>
                  </a:lnTo>
                  <a:lnTo>
                    <a:pt x="171" y="2"/>
                  </a:lnTo>
                  <a:lnTo>
                    <a:pt x="165" y="0"/>
                  </a:lnTo>
                  <a:lnTo>
                    <a:pt x="163" y="0"/>
                  </a:lnTo>
                  <a:lnTo>
                    <a:pt x="160" y="0"/>
                  </a:lnTo>
                  <a:lnTo>
                    <a:pt x="156" y="0"/>
                  </a:lnTo>
                  <a:lnTo>
                    <a:pt x="152" y="0"/>
                  </a:lnTo>
                  <a:lnTo>
                    <a:pt x="148" y="0"/>
                  </a:lnTo>
                  <a:lnTo>
                    <a:pt x="144" y="0"/>
                  </a:lnTo>
                  <a:lnTo>
                    <a:pt x="141" y="0"/>
                  </a:lnTo>
                  <a:lnTo>
                    <a:pt x="137" y="0"/>
                  </a:lnTo>
                  <a:lnTo>
                    <a:pt x="133" y="0"/>
                  </a:lnTo>
                  <a:lnTo>
                    <a:pt x="129" y="0"/>
                  </a:lnTo>
                  <a:lnTo>
                    <a:pt x="125" y="0"/>
                  </a:lnTo>
                  <a:lnTo>
                    <a:pt x="123" y="0"/>
                  </a:lnTo>
                  <a:lnTo>
                    <a:pt x="120" y="2"/>
                  </a:lnTo>
                  <a:lnTo>
                    <a:pt x="116" y="2"/>
                  </a:lnTo>
                  <a:lnTo>
                    <a:pt x="112" y="2"/>
                  </a:lnTo>
                  <a:lnTo>
                    <a:pt x="108" y="4"/>
                  </a:lnTo>
                  <a:lnTo>
                    <a:pt x="104" y="5"/>
                  </a:lnTo>
                  <a:lnTo>
                    <a:pt x="101" y="5"/>
                  </a:lnTo>
                  <a:lnTo>
                    <a:pt x="99" y="7"/>
                  </a:lnTo>
                  <a:lnTo>
                    <a:pt x="95" y="7"/>
                  </a:lnTo>
                  <a:lnTo>
                    <a:pt x="91" y="7"/>
                  </a:lnTo>
                  <a:lnTo>
                    <a:pt x="87" y="9"/>
                  </a:lnTo>
                  <a:lnTo>
                    <a:pt x="83" y="11"/>
                  </a:lnTo>
                  <a:lnTo>
                    <a:pt x="78" y="15"/>
                  </a:lnTo>
                  <a:lnTo>
                    <a:pt x="72" y="19"/>
                  </a:lnTo>
                  <a:lnTo>
                    <a:pt x="66" y="21"/>
                  </a:lnTo>
                  <a:lnTo>
                    <a:pt x="61" y="26"/>
                  </a:lnTo>
                  <a:lnTo>
                    <a:pt x="55" y="30"/>
                  </a:lnTo>
                  <a:lnTo>
                    <a:pt x="49" y="34"/>
                  </a:lnTo>
                  <a:lnTo>
                    <a:pt x="44" y="40"/>
                  </a:lnTo>
                  <a:lnTo>
                    <a:pt x="40" y="45"/>
                  </a:lnTo>
                  <a:lnTo>
                    <a:pt x="34" y="49"/>
                  </a:lnTo>
                  <a:lnTo>
                    <a:pt x="30" y="57"/>
                  </a:lnTo>
                  <a:lnTo>
                    <a:pt x="25" y="61"/>
                  </a:lnTo>
                  <a:lnTo>
                    <a:pt x="23" y="66"/>
                  </a:lnTo>
                  <a:lnTo>
                    <a:pt x="19" y="70"/>
                  </a:lnTo>
                  <a:lnTo>
                    <a:pt x="19" y="72"/>
                  </a:lnTo>
                  <a:lnTo>
                    <a:pt x="17" y="76"/>
                  </a:lnTo>
                  <a:lnTo>
                    <a:pt x="15" y="80"/>
                  </a:lnTo>
                  <a:lnTo>
                    <a:pt x="11" y="85"/>
                  </a:lnTo>
                  <a:lnTo>
                    <a:pt x="9" y="91"/>
                  </a:lnTo>
                  <a:lnTo>
                    <a:pt x="7" y="95"/>
                  </a:lnTo>
                  <a:lnTo>
                    <a:pt x="7" y="99"/>
                  </a:lnTo>
                  <a:lnTo>
                    <a:pt x="6" y="102"/>
                  </a:lnTo>
                  <a:lnTo>
                    <a:pt x="6" y="106"/>
                  </a:lnTo>
                  <a:lnTo>
                    <a:pt x="4" y="110"/>
                  </a:lnTo>
                  <a:lnTo>
                    <a:pt x="4" y="114"/>
                  </a:lnTo>
                  <a:lnTo>
                    <a:pt x="2" y="116"/>
                  </a:lnTo>
                  <a:lnTo>
                    <a:pt x="2" y="119"/>
                  </a:lnTo>
                  <a:lnTo>
                    <a:pt x="0" y="123"/>
                  </a:lnTo>
                  <a:lnTo>
                    <a:pt x="0" y="127"/>
                  </a:lnTo>
                  <a:lnTo>
                    <a:pt x="0" y="133"/>
                  </a:lnTo>
                  <a:lnTo>
                    <a:pt x="0" y="135"/>
                  </a:lnTo>
                  <a:lnTo>
                    <a:pt x="0" y="138"/>
                  </a:lnTo>
                  <a:lnTo>
                    <a:pt x="0" y="142"/>
                  </a:lnTo>
                  <a:lnTo>
                    <a:pt x="0" y="146"/>
                  </a:lnTo>
                  <a:lnTo>
                    <a:pt x="0" y="150"/>
                  </a:lnTo>
                  <a:lnTo>
                    <a:pt x="0" y="154"/>
                  </a:lnTo>
                  <a:lnTo>
                    <a:pt x="0" y="158"/>
                  </a:lnTo>
                  <a:lnTo>
                    <a:pt x="0" y="161"/>
                  </a:lnTo>
                  <a:lnTo>
                    <a:pt x="0" y="165"/>
                  </a:lnTo>
                  <a:lnTo>
                    <a:pt x="0" y="169"/>
                  </a:lnTo>
                  <a:lnTo>
                    <a:pt x="2" y="171"/>
                  </a:lnTo>
                  <a:lnTo>
                    <a:pt x="2" y="175"/>
                  </a:lnTo>
                  <a:lnTo>
                    <a:pt x="4" y="178"/>
                  </a:lnTo>
                  <a:lnTo>
                    <a:pt x="4" y="182"/>
                  </a:lnTo>
                  <a:lnTo>
                    <a:pt x="6" y="186"/>
                  </a:lnTo>
                  <a:lnTo>
                    <a:pt x="6" y="190"/>
                  </a:lnTo>
                  <a:lnTo>
                    <a:pt x="7" y="192"/>
                  </a:lnTo>
                  <a:lnTo>
                    <a:pt x="7" y="196"/>
                  </a:lnTo>
                  <a:lnTo>
                    <a:pt x="9" y="199"/>
                  </a:lnTo>
                  <a:lnTo>
                    <a:pt x="11" y="201"/>
                  </a:lnTo>
                  <a:lnTo>
                    <a:pt x="11" y="205"/>
                  </a:lnTo>
                  <a:lnTo>
                    <a:pt x="13" y="209"/>
                  </a:lnTo>
                  <a:lnTo>
                    <a:pt x="15" y="211"/>
                  </a:lnTo>
                  <a:lnTo>
                    <a:pt x="17" y="215"/>
                  </a:lnTo>
                  <a:lnTo>
                    <a:pt x="19" y="218"/>
                  </a:lnTo>
                  <a:lnTo>
                    <a:pt x="23" y="224"/>
                  </a:lnTo>
                  <a:lnTo>
                    <a:pt x="26" y="230"/>
                  </a:lnTo>
                  <a:lnTo>
                    <a:pt x="30" y="235"/>
                  </a:lnTo>
                  <a:lnTo>
                    <a:pt x="36" y="241"/>
                  </a:lnTo>
                  <a:lnTo>
                    <a:pt x="40" y="245"/>
                  </a:lnTo>
                  <a:lnTo>
                    <a:pt x="45" y="251"/>
                  </a:lnTo>
                  <a:lnTo>
                    <a:pt x="51" y="254"/>
                  </a:lnTo>
                  <a:lnTo>
                    <a:pt x="57" y="260"/>
                  </a:lnTo>
                  <a:lnTo>
                    <a:pt x="63" y="264"/>
                  </a:lnTo>
                  <a:lnTo>
                    <a:pt x="68" y="268"/>
                  </a:lnTo>
                  <a:lnTo>
                    <a:pt x="70" y="270"/>
                  </a:lnTo>
                  <a:lnTo>
                    <a:pt x="74" y="272"/>
                  </a:lnTo>
                  <a:lnTo>
                    <a:pt x="76" y="273"/>
                  </a:lnTo>
                  <a:lnTo>
                    <a:pt x="80" y="273"/>
                  </a:lnTo>
                  <a:lnTo>
                    <a:pt x="85" y="277"/>
                  </a:lnTo>
                  <a:lnTo>
                    <a:pt x="93" y="279"/>
                  </a:lnTo>
                  <a:lnTo>
                    <a:pt x="95" y="281"/>
                  </a:lnTo>
                  <a:lnTo>
                    <a:pt x="99" y="283"/>
                  </a:lnTo>
                  <a:lnTo>
                    <a:pt x="104" y="283"/>
                  </a:lnTo>
                  <a:lnTo>
                    <a:pt x="106" y="285"/>
                  </a:lnTo>
                  <a:lnTo>
                    <a:pt x="110" y="285"/>
                  </a:lnTo>
                  <a:lnTo>
                    <a:pt x="114" y="287"/>
                  </a:lnTo>
                  <a:lnTo>
                    <a:pt x="118" y="287"/>
                  </a:lnTo>
                  <a:lnTo>
                    <a:pt x="120" y="289"/>
                  </a:lnTo>
                  <a:lnTo>
                    <a:pt x="123" y="289"/>
                  </a:lnTo>
                  <a:lnTo>
                    <a:pt x="127" y="291"/>
                  </a:lnTo>
                  <a:lnTo>
                    <a:pt x="133" y="291"/>
                  </a:lnTo>
                  <a:lnTo>
                    <a:pt x="137"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0" name="Freeform 17"/>
            <p:cNvSpPr>
              <a:spLocks/>
            </p:cNvSpPr>
            <p:nvPr/>
          </p:nvSpPr>
          <p:spPr bwMode="auto">
            <a:xfrm>
              <a:off x="2728" y="2290"/>
              <a:ext cx="180" cy="222"/>
            </a:xfrm>
            <a:custGeom>
              <a:avLst/>
              <a:gdLst>
                <a:gd name="T0" fmla="*/ 57 w 359"/>
                <a:gd name="T1" fmla="*/ 0 h 445"/>
                <a:gd name="T2" fmla="*/ 0 w 359"/>
                <a:gd name="T3" fmla="*/ 219 h 445"/>
                <a:gd name="T4" fmla="*/ 180 w 359"/>
                <a:gd name="T5" fmla="*/ 222 h 445"/>
                <a:gd name="T6" fmla="*/ 116 w 359"/>
                <a:gd name="T7" fmla="*/ 0 h 445"/>
                <a:gd name="T8" fmla="*/ 57 w 359"/>
                <a:gd name="T9" fmla="*/ 0 h 445"/>
                <a:gd name="T10" fmla="*/ 57 w 359"/>
                <a:gd name="T11" fmla="*/ 0 h 445"/>
                <a:gd name="T12" fmla="*/ 0 60000 65536"/>
                <a:gd name="T13" fmla="*/ 0 60000 65536"/>
                <a:gd name="T14" fmla="*/ 0 60000 65536"/>
                <a:gd name="T15" fmla="*/ 0 60000 65536"/>
                <a:gd name="T16" fmla="*/ 0 60000 65536"/>
                <a:gd name="T17" fmla="*/ 0 60000 65536"/>
                <a:gd name="T18" fmla="*/ 0 w 359"/>
                <a:gd name="T19" fmla="*/ 0 h 445"/>
                <a:gd name="T20" fmla="*/ 359 w 35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359" h="445">
                  <a:moveTo>
                    <a:pt x="114" y="0"/>
                  </a:moveTo>
                  <a:lnTo>
                    <a:pt x="0" y="439"/>
                  </a:lnTo>
                  <a:lnTo>
                    <a:pt x="359" y="445"/>
                  </a:lnTo>
                  <a:lnTo>
                    <a:pt x="232"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1" name="Freeform 18"/>
            <p:cNvSpPr>
              <a:spLocks/>
            </p:cNvSpPr>
            <p:nvPr/>
          </p:nvSpPr>
          <p:spPr bwMode="auto">
            <a:xfrm>
              <a:off x="3092" y="2210"/>
              <a:ext cx="154" cy="141"/>
            </a:xfrm>
            <a:custGeom>
              <a:avLst/>
              <a:gdLst>
                <a:gd name="T0" fmla="*/ 82 w 308"/>
                <a:gd name="T1" fmla="*/ 141 h 283"/>
                <a:gd name="T2" fmla="*/ 90 w 308"/>
                <a:gd name="T3" fmla="*/ 140 h 283"/>
                <a:gd name="T4" fmla="*/ 98 w 308"/>
                <a:gd name="T5" fmla="*/ 138 h 283"/>
                <a:gd name="T6" fmla="*/ 104 w 308"/>
                <a:gd name="T7" fmla="*/ 136 h 283"/>
                <a:gd name="T8" fmla="*/ 111 w 308"/>
                <a:gd name="T9" fmla="*/ 133 h 283"/>
                <a:gd name="T10" fmla="*/ 117 w 308"/>
                <a:gd name="T11" fmla="*/ 130 h 283"/>
                <a:gd name="T12" fmla="*/ 128 w 308"/>
                <a:gd name="T13" fmla="*/ 123 h 283"/>
                <a:gd name="T14" fmla="*/ 139 w 308"/>
                <a:gd name="T15" fmla="*/ 113 h 283"/>
                <a:gd name="T16" fmla="*/ 146 w 308"/>
                <a:gd name="T17" fmla="*/ 101 h 283"/>
                <a:gd name="T18" fmla="*/ 149 w 308"/>
                <a:gd name="T19" fmla="*/ 93 h 283"/>
                <a:gd name="T20" fmla="*/ 152 w 308"/>
                <a:gd name="T21" fmla="*/ 86 h 283"/>
                <a:gd name="T22" fmla="*/ 153 w 308"/>
                <a:gd name="T23" fmla="*/ 79 h 283"/>
                <a:gd name="T24" fmla="*/ 154 w 308"/>
                <a:gd name="T25" fmla="*/ 73 h 283"/>
                <a:gd name="T26" fmla="*/ 153 w 308"/>
                <a:gd name="T27" fmla="*/ 65 h 283"/>
                <a:gd name="T28" fmla="*/ 153 w 308"/>
                <a:gd name="T29" fmla="*/ 58 h 283"/>
                <a:gd name="T30" fmla="*/ 151 w 308"/>
                <a:gd name="T31" fmla="*/ 51 h 283"/>
                <a:gd name="T32" fmla="*/ 147 w 308"/>
                <a:gd name="T33" fmla="*/ 41 h 283"/>
                <a:gd name="T34" fmla="*/ 143 w 308"/>
                <a:gd name="T35" fmla="*/ 34 h 283"/>
                <a:gd name="T36" fmla="*/ 134 w 308"/>
                <a:gd name="T37" fmla="*/ 23 h 283"/>
                <a:gd name="T38" fmla="*/ 122 w 308"/>
                <a:gd name="T39" fmla="*/ 14 h 283"/>
                <a:gd name="T40" fmla="*/ 115 w 308"/>
                <a:gd name="T41" fmla="*/ 9 h 283"/>
                <a:gd name="T42" fmla="*/ 108 w 308"/>
                <a:gd name="T43" fmla="*/ 6 h 283"/>
                <a:gd name="T44" fmla="*/ 100 w 308"/>
                <a:gd name="T45" fmla="*/ 3 h 283"/>
                <a:gd name="T46" fmla="*/ 93 w 308"/>
                <a:gd name="T47" fmla="*/ 1 h 283"/>
                <a:gd name="T48" fmla="*/ 86 w 308"/>
                <a:gd name="T49" fmla="*/ 0 h 283"/>
                <a:gd name="T50" fmla="*/ 79 w 308"/>
                <a:gd name="T51" fmla="*/ 0 h 283"/>
                <a:gd name="T52" fmla="*/ 70 w 308"/>
                <a:gd name="T53" fmla="*/ 0 h 283"/>
                <a:gd name="T54" fmla="*/ 62 w 308"/>
                <a:gd name="T55" fmla="*/ 1 h 283"/>
                <a:gd name="T56" fmla="*/ 55 w 308"/>
                <a:gd name="T57" fmla="*/ 2 h 283"/>
                <a:gd name="T58" fmla="*/ 48 w 308"/>
                <a:gd name="T59" fmla="*/ 4 h 283"/>
                <a:gd name="T60" fmla="*/ 41 w 308"/>
                <a:gd name="T61" fmla="*/ 7 h 283"/>
                <a:gd name="T62" fmla="*/ 30 w 308"/>
                <a:gd name="T63" fmla="*/ 14 h 283"/>
                <a:gd name="T64" fmla="*/ 19 w 308"/>
                <a:gd name="T65" fmla="*/ 23 h 283"/>
                <a:gd name="T66" fmla="*/ 10 w 308"/>
                <a:gd name="T67" fmla="*/ 34 h 283"/>
                <a:gd name="T68" fmla="*/ 6 w 308"/>
                <a:gd name="T69" fmla="*/ 41 h 283"/>
                <a:gd name="T70" fmla="*/ 2 w 308"/>
                <a:gd name="T71" fmla="*/ 51 h 283"/>
                <a:gd name="T72" fmla="*/ 1 w 308"/>
                <a:gd name="T73" fmla="*/ 58 h 283"/>
                <a:gd name="T74" fmla="*/ 0 w 308"/>
                <a:gd name="T75" fmla="*/ 65 h 283"/>
                <a:gd name="T76" fmla="*/ 0 w 308"/>
                <a:gd name="T77" fmla="*/ 73 h 283"/>
                <a:gd name="T78" fmla="*/ 0 w 308"/>
                <a:gd name="T79" fmla="*/ 79 h 283"/>
                <a:gd name="T80" fmla="*/ 1 w 308"/>
                <a:gd name="T81" fmla="*/ 86 h 283"/>
                <a:gd name="T82" fmla="*/ 2 w 308"/>
                <a:gd name="T83" fmla="*/ 93 h 283"/>
                <a:gd name="T84" fmla="*/ 6 w 308"/>
                <a:gd name="T85" fmla="*/ 101 h 283"/>
                <a:gd name="T86" fmla="*/ 14 w 308"/>
                <a:gd name="T87" fmla="*/ 113 h 283"/>
                <a:gd name="T88" fmla="*/ 24 w 308"/>
                <a:gd name="T89" fmla="*/ 123 h 283"/>
                <a:gd name="T90" fmla="*/ 36 w 308"/>
                <a:gd name="T91" fmla="*/ 131 h 283"/>
                <a:gd name="T92" fmla="*/ 44 w 308"/>
                <a:gd name="T93" fmla="*/ 136 h 283"/>
                <a:gd name="T94" fmla="*/ 51 w 308"/>
                <a:gd name="T95" fmla="*/ 137 h 283"/>
                <a:gd name="T96" fmla="*/ 59 w 308"/>
                <a:gd name="T97" fmla="*/ 139 h 283"/>
                <a:gd name="T98" fmla="*/ 67 w 308"/>
                <a:gd name="T99" fmla="*/ 141 h 283"/>
                <a:gd name="T100" fmla="*/ 74 w 308"/>
                <a:gd name="T101" fmla="*/ 141 h 2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8"/>
                <a:gd name="T154" fmla="*/ 0 h 283"/>
                <a:gd name="T155" fmla="*/ 308 w 308"/>
                <a:gd name="T156" fmla="*/ 283 h 2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8" h="283">
                  <a:moveTo>
                    <a:pt x="154" y="283"/>
                  </a:moveTo>
                  <a:lnTo>
                    <a:pt x="158" y="283"/>
                  </a:lnTo>
                  <a:lnTo>
                    <a:pt x="161" y="283"/>
                  </a:lnTo>
                  <a:lnTo>
                    <a:pt x="165" y="283"/>
                  </a:lnTo>
                  <a:lnTo>
                    <a:pt x="169" y="283"/>
                  </a:lnTo>
                  <a:lnTo>
                    <a:pt x="173" y="283"/>
                  </a:lnTo>
                  <a:lnTo>
                    <a:pt x="177" y="281"/>
                  </a:lnTo>
                  <a:lnTo>
                    <a:pt x="180" y="281"/>
                  </a:lnTo>
                  <a:lnTo>
                    <a:pt x="184" y="279"/>
                  </a:lnTo>
                  <a:lnTo>
                    <a:pt x="186" y="279"/>
                  </a:lnTo>
                  <a:lnTo>
                    <a:pt x="192" y="279"/>
                  </a:lnTo>
                  <a:lnTo>
                    <a:pt x="196" y="277"/>
                  </a:lnTo>
                  <a:lnTo>
                    <a:pt x="197" y="277"/>
                  </a:lnTo>
                  <a:lnTo>
                    <a:pt x="201" y="275"/>
                  </a:lnTo>
                  <a:lnTo>
                    <a:pt x="205" y="273"/>
                  </a:lnTo>
                  <a:lnTo>
                    <a:pt x="209" y="273"/>
                  </a:lnTo>
                  <a:lnTo>
                    <a:pt x="213" y="272"/>
                  </a:lnTo>
                  <a:lnTo>
                    <a:pt x="216" y="272"/>
                  </a:lnTo>
                  <a:lnTo>
                    <a:pt x="220" y="270"/>
                  </a:lnTo>
                  <a:lnTo>
                    <a:pt x="222" y="266"/>
                  </a:lnTo>
                  <a:lnTo>
                    <a:pt x="226" y="266"/>
                  </a:lnTo>
                  <a:lnTo>
                    <a:pt x="230" y="264"/>
                  </a:lnTo>
                  <a:lnTo>
                    <a:pt x="234" y="262"/>
                  </a:lnTo>
                  <a:lnTo>
                    <a:pt x="235" y="260"/>
                  </a:lnTo>
                  <a:lnTo>
                    <a:pt x="239" y="258"/>
                  </a:lnTo>
                  <a:lnTo>
                    <a:pt x="245" y="254"/>
                  </a:lnTo>
                  <a:lnTo>
                    <a:pt x="251" y="251"/>
                  </a:lnTo>
                  <a:lnTo>
                    <a:pt x="256" y="247"/>
                  </a:lnTo>
                  <a:lnTo>
                    <a:pt x="264" y="241"/>
                  </a:lnTo>
                  <a:lnTo>
                    <a:pt x="268" y="235"/>
                  </a:lnTo>
                  <a:lnTo>
                    <a:pt x="272" y="232"/>
                  </a:lnTo>
                  <a:lnTo>
                    <a:pt x="277" y="226"/>
                  </a:lnTo>
                  <a:lnTo>
                    <a:pt x="281" y="220"/>
                  </a:lnTo>
                  <a:lnTo>
                    <a:pt x="285" y="215"/>
                  </a:lnTo>
                  <a:lnTo>
                    <a:pt x="289" y="209"/>
                  </a:lnTo>
                  <a:lnTo>
                    <a:pt x="292" y="203"/>
                  </a:lnTo>
                  <a:lnTo>
                    <a:pt x="296" y="197"/>
                  </a:lnTo>
                  <a:lnTo>
                    <a:pt x="296" y="194"/>
                  </a:lnTo>
                  <a:lnTo>
                    <a:pt x="298" y="190"/>
                  </a:lnTo>
                  <a:lnTo>
                    <a:pt x="298" y="186"/>
                  </a:lnTo>
                  <a:lnTo>
                    <a:pt x="302" y="184"/>
                  </a:lnTo>
                  <a:lnTo>
                    <a:pt x="302" y="180"/>
                  </a:lnTo>
                  <a:lnTo>
                    <a:pt x="302" y="177"/>
                  </a:lnTo>
                  <a:lnTo>
                    <a:pt x="304" y="173"/>
                  </a:lnTo>
                  <a:lnTo>
                    <a:pt x="304" y="171"/>
                  </a:lnTo>
                  <a:lnTo>
                    <a:pt x="306" y="167"/>
                  </a:lnTo>
                  <a:lnTo>
                    <a:pt x="306" y="163"/>
                  </a:lnTo>
                  <a:lnTo>
                    <a:pt x="306" y="159"/>
                  </a:lnTo>
                  <a:lnTo>
                    <a:pt x="306" y="158"/>
                  </a:lnTo>
                  <a:lnTo>
                    <a:pt x="306" y="154"/>
                  </a:lnTo>
                  <a:lnTo>
                    <a:pt x="308" y="150"/>
                  </a:lnTo>
                  <a:lnTo>
                    <a:pt x="308" y="146"/>
                  </a:lnTo>
                  <a:lnTo>
                    <a:pt x="308" y="142"/>
                  </a:lnTo>
                  <a:lnTo>
                    <a:pt x="308" y="139"/>
                  </a:lnTo>
                  <a:lnTo>
                    <a:pt x="308" y="135"/>
                  </a:lnTo>
                  <a:lnTo>
                    <a:pt x="306" y="131"/>
                  </a:lnTo>
                  <a:lnTo>
                    <a:pt x="306" y="127"/>
                  </a:lnTo>
                  <a:lnTo>
                    <a:pt x="306" y="123"/>
                  </a:lnTo>
                  <a:lnTo>
                    <a:pt x="306" y="119"/>
                  </a:lnTo>
                  <a:lnTo>
                    <a:pt x="306" y="116"/>
                  </a:lnTo>
                  <a:lnTo>
                    <a:pt x="304" y="114"/>
                  </a:lnTo>
                  <a:lnTo>
                    <a:pt x="304" y="110"/>
                  </a:lnTo>
                  <a:lnTo>
                    <a:pt x="302" y="106"/>
                  </a:lnTo>
                  <a:lnTo>
                    <a:pt x="302" y="102"/>
                  </a:lnTo>
                  <a:lnTo>
                    <a:pt x="302" y="100"/>
                  </a:lnTo>
                  <a:lnTo>
                    <a:pt x="298" y="93"/>
                  </a:lnTo>
                  <a:lnTo>
                    <a:pt x="296" y="87"/>
                  </a:lnTo>
                  <a:lnTo>
                    <a:pt x="294" y="83"/>
                  </a:lnTo>
                  <a:lnTo>
                    <a:pt x="292" y="80"/>
                  </a:lnTo>
                  <a:lnTo>
                    <a:pt x="291" y="78"/>
                  </a:lnTo>
                  <a:lnTo>
                    <a:pt x="289" y="74"/>
                  </a:lnTo>
                  <a:lnTo>
                    <a:pt x="285" y="68"/>
                  </a:lnTo>
                  <a:lnTo>
                    <a:pt x="281" y="62"/>
                  </a:lnTo>
                  <a:lnTo>
                    <a:pt x="277" y="57"/>
                  </a:lnTo>
                  <a:lnTo>
                    <a:pt x="272" y="51"/>
                  </a:lnTo>
                  <a:lnTo>
                    <a:pt x="268" y="47"/>
                  </a:lnTo>
                  <a:lnTo>
                    <a:pt x="264" y="42"/>
                  </a:lnTo>
                  <a:lnTo>
                    <a:pt x="256" y="38"/>
                  </a:lnTo>
                  <a:lnTo>
                    <a:pt x="251" y="32"/>
                  </a:lnTo>
                  <a:lnTo>
                    <a:pt x="245" y="28"/>
                  </a:lnTo>
                  <a:lnTo>
                    <a:pt x="239" y="24"/>
                  </a:lnTo>
                  <a:lnTo>
                    <a:pt x="235" y="23"/>
                  </a:lnTo>
                  <a:lnTo>
                    <a:pt x="234" y="21"/>
                  </a:lnTo>
                  <a:lnTo>
                    <a:pt x="230" y="19"/>
                  </a:lnTo>
                  <a:lnTo>
                    <a:pt x="226" y="17"/>
                  </a:lnTo>
                  <a:lnTo>
                    <a:pt x="222" y="15"/>
                  </a:lnTo>
                  <a:lnTo>
                    <a:pt x="220" y="13"/>
                  </a:lnTo>
                  <a:lnTo>
                    <a:pt x="216" y="13"/>
                  </a:lnTo>
                  <a:lnTo>
                    <a:pt x="213" y="11"/>
                  </a:lnTo>
                  <a:lnTo>
                    <a:pt x="209" y="9"/>
                  </a:lnTo>
                  <a:lnTo>
                    <a:pt x="205" y="7"/>
                  </a:lnTo>
                  <a:lnTo>
                    <a:pt x="201" y="7"/>
                  </a:lnTo>
                  <a:lnTo>
                    <a:pt x="197" y="7"/>
                  </a:lnTo>
                  <a:lnTo>
                    <a:pt x="196" y="5"/>
                  </a:lnTo>
                  <a:lnTo>
                    <a:pt x="192" y="4"/>
                  </a:lnTo>
                  <a:lnTo>
                    <a:pt x="186" y="2"/>
                  </a:lnTo>
                  <a:lnTo>
                    <a:pt x="184" y="2"/>
                  </a:lnTo>
                  <a:lnTo>
                    <a:pt x="180" y="2"/>
                  </a:lnTo>
                  <a:lnTo>
                    <a:pt x="177" y="2"/>
                  </a:lnTo>
                  <a:lnTo>
                    <a:pt x="173" y="0"/>
                  </a:lnTo>
                  <a:lnTo>
                    <a:pt x="169" y="0"/>
                  </a:lnTo>
                  <a:lnTo>
                    <a:pt x="165" y="0"/>
                  </a:lnTo>
                  <a:lnTo>
                    <a:pt x="161" y="0"/>
                  </a:lnTo>
                  <a:lnTo>
                    <a:pt x="158" y="0"/>
                  </a:lnTo>
                  <a:lnTo>
                    <a:pt x="154" y="0"/>
                  </a:lnTo>
                  <a:lnTo>
                    <a:pt x="148" y="0"/>
                  </a:lnTo>
                  <a:lnTo>
                    <a:pt x="144" y="0"/>
                  </a:lnTo>
                  <a:lnTo>
                    <a:pt x="140" y="0"/>
                  </a:lnTo>
                  <a:lnTo>
                    <a:pt x="139" y="0"/>
                  </a:lnTo>
                  <a:lnTo>
                    <a:pt x="133" y="0"/>
                  </a:lnTo>
                  <a:lnTo>
                    <a:pt x="129" y="2"/>
                  </a:lnTo>
                  <a:lnTo>
                    <a:pt x="125" y="2"/>
                  </a:lnTo>
                  <a:lnTo>
                    <a:pt x="121" y="2"/>
                  </a:lnTo>
                  <a:lnTo>
                    <a:pt x="118" y="2"/>
                  </a:lnTo>
                  <a:lnTo>
                    <a:pt x="114" y="4"/>
                  </a:lnTo>
                  <a:lnTo>
                    <a:pt x="110" y="5"/>
                  </a:lnTo>
                  <a:lnTo>
                    <a:pt x="106" y="7"/>
                  </a:lnTo>
                  <a:lnTo>
                    <a:pt x="102" y="7"/>
                  </a:lnTo>
                  <a:lnTo>
                    <a:pt x="101" y="7"/>
                  </a:lnTo>
                  <a:lnTo>
                    <a:pt x="97" y="9"/>
                  </a:lnTo>
                  <a:lnTo>
                    <a:pt x="93" y="11"/>
                  </a:lnTo>
                  <a:lnTo>
                    <a:pt x="89" y="13"/>
                  </a:lnTo>
                  <a:lnTo>
                    <a:pt x="85" y="13"/>
                  </a:lnTo>
                  <a:lnTo>
                    <a:pt x="83" y="15"/>
                  </a:lnTo>
                  <a:lnTo>
                    <a:pt x="78" y="17"/>
                  </a:lnTo>
                  <a:lnTo>
                    <a:pt x="72" y="21"/>
                  </a:lnTo>
                  <a:lnTo>
                    <a:pt x="66" y="24"/>
                  </a:lnTo>
                  <a:lnTo>
                    <a:pt x="61" y="28"/>
                  </a:lnTo>
                  <a:lnTo>
                    <a:pt x="53" y="32"/>
                  </a:lnTo>
                  <a:lnTo>
                    <a:pt x="49" y="38"/>
                  </a:lnTo>
                  <a:lnTo>
                    <a:pt x="43" y="42"/>
                  </a:lnTo>
                  <a:lnTo>
                    <a:pt x="38" y="47"/>
                  </a:lnTo>
                  <a:lnTo>
                    <a:pt x="34" y="51"/>
                  </a:lnTo>
                  <a:lnTo>
                    <a:pt x="28" y="57"/>
                  </a:lnTo>
                  <a:lnTo>
                    <a:pt x="24" y="62"/>
                  </a:lnTo>
                  <a:lnTo>
                    <a:pt x="21" y="68"/>
                  </a:lnTo>
                  <a:lnTo>
                    <a:pt x="17" y="74"/>
                  </a:lnTo>
                  <a:lnTo>
                    <a:pt x="15" y="78"/>
                  </a:lnTo>
                  <a:lnTo>
                    <a:pt x="13" y="80"/>
                  </a:lnTo>
                  <a:lnTo>
                    <a:pt x="13" y="83"/>
                  </a:lnTo>
                  <a:lnTo>
                    <a:pt x="9" y="87"/>
                  </a:lnTo>
                  <a:lnTo>
                    <a:pt x="7" y="93"/>
                  </a:lnTo>
                  <a:lnTo>
                    <a:pt x="5" y="100"/>
                  </a:lnTo>
                  <a:lnTo>
                    <a:pt x="4" y="102"/>
                  </a:lnTo>
                  <a:lnTo>
                    <a:pt x="4" y="106"/>
                  </a:lnTo>
                  <a:lnTo>
                    <a:pt x="2" y="110"/>
                  </a:lnTo>
                  <a:lnTo>
                    <a:pt x="2" y="114"/>
                  </a:lnTo>
                  <a:lnTo>
                    <a:pt x="2" y="116"/>
                  </a:lnTo>
                  <a:lnTo>
                    <a:pt x="0" y="119"/>
                  </a:lnTo>
                  <a:lnTo>
                    <a:pt x="0" y="123"/>
                  </a:lnTo>
                  <a:lnTo>
                    <a:pt x="0" y="127"/>
                  </a:lnTo>
                  <a:lnTo>
                    <a:pt x="0" y="131"/>
                  </a:lnTo>
                  <a:lnTo>
                    <a:pt x="0" y="135"/>
                  </a:lnTo>
                  <a:lnTo>
                    <a:pt x="0" y="139"/>
                  </a:lnTo>
                  <a:lnTo>
                    <a:pt x="0" y="142"/>
                  </a:lnTo>
                  <a:lnTo>
                    <a:pt x="0" y="146"/>
                  </a:lnTo>
                  <a:lnTo>
                    <a:pt x="0" y="150"/>
                  </a:lnTo>
                  <a:lnTo>
                    <a:pt x="0" y="154"/>
                  </a:lnTo>
                  <a:lnTo>
                    <a:pt x="0" y="158"/>
                  </a:lnTo>
                  <a:lnTo>
                    <a:pt x="0" y="159"/>
                  </a:lnTo>
                  <a:lnTo>
                    <a:pt x="0" y="163"/>
                  </a:lnTo>
                  <a:lnTo>
                    <a:pt x="2" y="167"/>
                  </a:lnTo>
                  <a:lnTo>
                    <a:pt x="2" y="171"/>
                  </a:lnTo>
                  <a:lnTo>
                    <a:pt x="2" y="173"/>
                  </a:lnTo>
                  <a:lnTo>
                    <a:pt x="4" y="177"/>
                  </a:lnTo>
                  <a:lnTo>
                    <a:pt x="4" y="180"/>
                  </a:lnTo>
                  <a:lnTo>
                    <a:pt x="5" y="184"/>
                  </a:lnTo>
                  <a:lnTo>
                    <a:pt x="5" y="186"/>
                  </a:lnTo>
                  <a:lnTo>
                    <a:pt x="7" y="190"/>
                  </a:lnTo>
                  <a:lnTo>
                    <a:pt x="9" y="194"/>
                  </a:lnTo>
                  <a:lnTo>
                    <a:pt x="9" y="197"/>
                  </a:lnTo>
                  <a:lnTo>
                    <a:pt x="13" y="203"/>
                  </a:lnTo>
                  <a:lnTo>
                    <a:pt x="17" y="209"/>
                  </a:lnTo>
                  <a:lnTo>
                    <a:pt x="21" y="215"/>
                  </a:lnTo>
                  <a:lnTo>
                    <a:pt x="24" y="220"/>
                  </a:lnTo>
                  <a:lnTo>
                    <a:pt x="28" y="226"/>
                  </a:lnTo>
                  <a:lnTo>
                    <a:pt x="34" y="232"/>
                  </a:lnTo>
                  <a:lnTo>
                    <a:pt x="38" y="235"/>
                  </a:lnTo>
                  <a:lnTo>
                    <a:pt x="43" y="241"/>
                  </a:lnTo>
                  <a:lnTo>
                    <a:pt x="49" y="247"/>
                  </a:lnTo>
                  <a:lnTo>
                    <a:pt x="53" y="251"/>
                  </a:lnTo>
                  <a:lnTo>
                    <a:pt x="61" y="254"/>
                  </a:lnTo>
                  <a:lnTo>
                    <a:pt x="66" y="258"/>
                  </a:lnTo>
                  <a:lnTo>
                    <a:pt x="72" y="262"/>
                  </a:lnTo>
                  <a:lnTo>
                    <a:pt x="78" y="266"/>
                  </a:lnTo>
                  <a:lnTo>
                    <a:pt x="83" y="266"/>
                  </a:lnTo>
                  <a:lnTo>
                    <a:pt x="85" y="270"/>
                  </a:lnTo>
                  <a:lnTo>
                    <a:pt x="89" y="272"/>
                  </a:lnTo>
                  <a:lnTo>
                    <a:pt x="93" y="272"/>
                  </a:lnTo>
                  <a:lnTo>
                    <a:pt x="97" y="273"/>
                  </a:lnTo>
                  <a:lnTo>
                    <a:pt x="101" y="273"/>
                  </a:lnTo>
                  <a:lnTo>
                    <a:pt x="102" y="275"/>
                  </a:lnTo>
                  <a:lnTo>
                    <a:pt x="106" y="277"/>
                  </a:lnTo>
                  <a:lnTo>
                    <a:pt x="110" y="277"/>
                  </a:lnTo>
                  <a:lnTo>
                    <a:pt x="114" y="279"/>
                  </a:lnTo>
                  <a:lnTo>
                    <a:pt x="118" y="279"/>
                  </a:lnTo>
                  <a:lnTo>
                    <a:pt x="121" y="279"/>
                  </a:lnTo>
                  <a:lnTo>
                    <a:pt x="125" y="281"/>
                  </a:lnTo>
                  <a:lnTo>
                    <a:pt x="129" y="281"/>
                  </a:lnTo>
                  <a:lnTo>
                    <a:pt x="133" y="283"/>
                  </a:lnTo>
                  <a:lnTo>
                    <a:pt x="139" y="283"/>
                  </a:lnTo>
                  <a:lnTo>
                    <a:pt x="140" y="283"/>
                  </a:lnTo>
                  <a:lnTo>
                    <a:pt x="144" y="283"/>
                  </a:lnTo>
                  <a:lnTo>
                    <a:pt x="148" y="283"/>
                  </a:lnTo>
                  <a:lnTo>
                    <a:pt x="154" y="2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 name="Group 54"/>
          <p:cNvGrpSpPr>
            <a:grpSpLocks/>
          </p:cNvGrpSpPr>
          <p:nvPr/>
        </p:nvGrpSpPr>
        <p:grpSpPr bwMode="auto">
          <a:xfrm>
            <a:off x="8103196" y="3128517"/>
            <a:ext cx="865188" cy="1066800"/>
            <a:chOff x="4419600" y="2514600"/>
            <a:chExt cx="909638" cy="1120774"/>
          </a:xfrm>
        </p:grpSpPr>
        <p:sp>
          <p:nvSpPr>
            <p:cNvPr id="34829" name="Freeform 23"/>
            <p:cNvSpPr>
              <a:spLocks/>
            </p:cNvSpPr>
            <p:nvPr/>
          </p:nvSpPr>
          <p:spPr bwMode="auto">
            <a:xfrm>
              <a:off x="4419600" y="2919412"/>
              <a:ext cx="909638" cy="715962"/>
            </a:xfrm>
            <a:custGeom>
              <a:avLst/>
              <a:gdLst>
                <a:gd name="T0" fmla="*/ 766094 w 1147"/>
                <a:gd name="T1" fmla="*/ 702453 h 901"/>
                <a:gd name="T2" fmla="*/ 701857 w 1147"/>
                <a:gd name="T3" fmla="*/ 704043 h 901"/>
                <a:gd name="T4" fmla="*/ 633654 w 1147"/>
                <a:gd name="T5" fmla="*/ 704837 h 901"/>
                <a:gd name="T6" fmla="*/ 560692 w 1147"/>
                <a:gd name="T7" fmla="*/ 706426 h 901"/>
                <a:gd name="T8" fmla="*/ 485352 w 1147"/>
                <a:gd name="T9" fmla="*/ 708016 h 901"/>
                <a:gd name="T10" fmla="*/ 410804 w 1147"/>
                <a:gd name="T11" fmla="*/ 709605 h 901"/>
                <a:gd name="T12" fmla="*/ 336257 w 1147"/>
                <a:gd name="T13" fmla="*/ 710400 h 901"/>
                <a:gd name="T14" fmla="*/ 265675 w 1147"/>
                <a:gd name="T15" fmla="*/ 711989 h 901"/>
                <a:gd name="T16" fmla="*/ 199851 w 1147"/>
                <a:gd name="T17" fmla="*/ 713578 h 901"/>
                <a:gd name="T18" fmla="*/ 139578 w 1147"/>
                <a:gd name="T19" fmla="*/ 715167 h 901"/>
                <a:gd name="T20" fmla="*/ 93581 w 1147"/>
                <a:gd name="T21" fmla="*/ 711989 h 901"/>
                <a:gd name="T22" fmla="*/ 76134 w 1147"/>
                <a:gd name="T23" fmla="*/ 689739 h 901"/>
                <a:gd name="T24" fmla="*/ 59479 w 1147"/>
                <a:gd name="T25" fmla="*/ 666695 h 901"/>
                <a:gd name="T26" fmla="*/ 44411 w 1147"/>
                <a:gd name="T27" fmla="*/ 642856 h 901"/>
                <a:gd name="T28" fmla="*/ 31722 w 1147"/>
                <a:gd name="T29" fmla="*/ 618222 h 901"/>
                <a:gd name="T30" fmla="*/ 20620 w 1147"/>
                <a:gd name="T31" fmla="*/ 592000 h 901"/>
                <a:gd name="T32" fmla="*/ 11103 w 1147"/>
                <a:gd name="T33" fmla="*/ 565777 h 901"/>
                <a:gd name="T34" fmla="*/ 2379 w 1147"/>
                <a:gd name="T35" fmla="*/ 537965 h 901"/>
                <a:gd name="T36" fmla="*/ 0 w 1147"/>
                <a:gd name="T37" fmla="*/ 509358 h 901"/>
                <a:gd name="T38" fmla="*/ 0 w 1147"/>
                <a:gd name="T39" fmla="*/ 479957 h 901"/>
                <a:gd name="T40" fmla="*/ 0 w 1147"/>
                <a:gd name="T41" fmla="*/ 451350 h 901"/>
                <a:gd name="T42" fmla="*/ 0 w 1147"/>
                <a:gd name="T43" fmla="*/ 402878 h 901"/>
                <a:gd name="T44" fmla="*/ 2379 w 1147"/>
                <a:gd name="T45" fmla="*/ 337718 h 901"/>
                <a:gd name="T46" fmla="*/ 23792 w 1147"/>
                <a:gd name="T47" fmla="*/ 277326 h 901"/>
                <a:gd name="T48" fmla="*/ 52342 w 1147"/>
                <a:gd name="T49" fmla="*/ 217729 h 901"/>
                <a:gd name="T50" fmla="*/ 88029 w 1147"/>
                <a:gd name="T51" fmla="*/ 166872 h 901"/>
                <a:gd name="T52" fmla="*/ 132441 w 1147"/>
                <a:gd name="T53" fmla="*/ 119989 h 901"/>
                <a:gd name="T54" fmla="*/ 183196 w 1147"/>
                <a:gd name="T55" fmla="*/ 79463 h 901"/>
                <a:gd name="T56" fmla="*/ 239504 w 1147"/>
                <a:gd name="T57" fmla="*/ 48472 h 901"/>
                <a:gd name="T58" fmla="*/ 302155 w 1147"/>
                <a:gd name="T59" fmla="*/ 23044 h 901"/>
                <a:gd name="T60" fmla="*/ 367979 w 1147"/>
                <a:gd name="T61" fmla="*/ 6357 h 901"/>
                <a:gd name="T62" fmla="*/ 436975 w 1147"/>
                <a:gd name="T63" fmla="*/ 0 h 901"/>
                <a:gd name="T64" fmla="*/ 507557 w 1147"/>
                <a:gd name="T65" fmla="*/ 2384 h 901"/>
                <a:gd name="T66" fmla="*/ 573381 w 1147"/>
                <a:gd name="T67" fmla="*/ 15098 h 901"/>
                <a:gd name="T68" fmla="*/ 638412 w 1147"/>
                <a:gd name="T69" fmla="*/ 37348 h 901"/>
                <a:gd name="T70" fmla="*/ 696305 w 1147"/>
                <a:gd name="T71" fmla="*/ 69133 h 901"/>
                <a:gd name="T72" fmla="*/ 749440 w 1147"/>
                <a:gd name="T73" fmla="*/ 105686 h 901"/>
                <a:gd name="T74" fmla="*/ 795437 w 1147"/>
                <a:gd name="T75" fmla="*/ 150185 h 901"/>
                <a:gd name="T76" fmla="*/ 835091 w 1147"/>
                <a:gd name="T77" fmla="*/ 200247 h 901"/>
                <a:gd name="T78" fmla="*/ 866813 w 1147"/>
                <a:gd name="T79" fmla="*/ 256666 h 901"/>
                <a:gd name="T80" fmla="*/ 890605 w 1147"/>
                <a:gd name="T81" fmla="*/ 317058 h 901"/>
                <a:gd name="T82" fmla="*/ 904087 w 1147"/>
                <a:gd name="T83" fmla="*/ 380628 h 901"/>
                <a:gd name="T84" fmla="*/ 908052 w 1147"/>
                <a:gd name="T85" fmla="*/ 441815 h 901"/>
                <a:gd name="T86" fmla="*/ 908052 w 1147"/>
                <a:gd name="T87" fmla="*/ 468832 h 901"/>
                <a:gd name="T88" fmla="*/ 904087 w 1147"/>
                <a:gd name="T89" fmla="*/ 496644 h 901"/>
                <a:gd name="T90" fmla="*/ 898535 w 1147"/>
                <a:gd name="T91" fmla="*/ 522867 h 901"/>
                <a:gd name="T92" fmla="*/ 891398 w 1147"/>
                <a:gd name="T93" fmla="*/ 549090 h 901"/>
                <a:gd name="T94" fmla="*/ 885053 w 1147"/>
                <a:gd name="T95" fmla="*/ 575312 h 901"/>
                <a:gd name="T96" fmla="*/ 875537 w 1147"/>
                <a:gd name="T97" fmla="*/ 599946 h 901"/>
                <a:gd name="T98" fmla="*/ 864434 w 1147"/>
                <a:gd name="T99" fmla="*/ 623785 h 901"/>
                <a:gd name="T100" fmla="*/ 851745 w 1147"/>
                <a:gd name="T101" fmla="*/ 646829 h 901"/>
                <a:gd name="T102" fmla="*/ 838263 w 1147"/>
                <a:gd name="T103" fmla="*/ 669079 h 901"/>
                <a:gd name="T104" fmla="*/ 823195 w 1147"/>
                <a:gd name="T105" fmla="*/ 691328 h 9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7"/>
                <a:gd name="T160" fmla="*/ 0 h 901"/>
                <a:gd name="T161" fmla="*/ 1147 w 1147"/>
                <a:gd name="T162" fmla="*/ 901 h 9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7" h="901">
                  <a:moveTo>
                    <a:pt x="1029" y="884"/>
                  </a:moveTo>
                  <a:lnTo>
                    <a:pt x="1017" y="884"/>
                  </a:lnTo>
                  <a:lnTo>
                    <a:pt x="1004" y="884"/>
                  </a:lnTo>
                  <a:lnTo>
                    <a:pt x="992" y="884"/>
                  </a:lnTo>
                  <a:lnTo>
                    <a:pt x="980" y="884"/>
                  </a:lnTo>
                  <a:lnTo>
                    <a:pt x="966" y="884"/>
                  </a:lnTo>
                  <a:lnTo>
                    <a:pt x="954" y="884"/>
                  </a:lnTo>
                  <a:lnTo>
                    <a:pt x="940" y="884"/>
                  </a:lnTo>
                  <a:lnTo>
                    <a:pt x="928" y="886"/>
                  </a:lnTo>
                  <a:lnTo>
                    <a:pt x="912" y="886"/>
                  </a:lnTo>
                  <a:lnTo>
                    <a:pt x="898" y="886"/>
                  </a:lnTo>
                  <a:lnTo>
                    <a:pt x="885" y="886"/>
                  </a:lnTo>
                  <a:lnTo>
                    <a:pt x="872" y="887"/>
                  </a:lnTo>
                  <a:lnTo>
                    <a:pt x="857" y="887"/>
                  </a:lnTo>
                  <a:lnTo>
                    <a:pt x="843" y="887"/>
                  </a:lnTo>
                  <a:lnTo>
                    <a:pt x="829" y="887"/>
                  </a:lnTo>
                  <a:lnTo>
                    <a:pt x="813" y="887"/>
                  </a:lnTo>
                  <a:lnTo>
                    <a:pt x="799" y="887"/>
                  </a:lnTo>
                  <a:lnTo>
                    <a:pt x="784" y="887"/>
                  </a:lnTo>
                  <a:lnTo>
                    <a:pt x="768" y="887"/>
                  </a:lnTo>
                  <a:lnTo>
                    <a:pt x="752" y="889"/>
                  </a:lnTo>
                  <a:lnTo>
                    <a:pt x="737" y="889"/>
                  </a:lnTo>
                  <a:lnTo>
                    <a:pt x="721" y="889"/>
                  </a:lnTo>
                  <a:lnTo>
                    <a:pt x="707" y="889"/>
                  </a:lnTo>
                  <a:lnTo>
                    <a:pt x="692" y="889"/>
                  </a:lnTo>
                  <a:lnTo>
                    <a:pt x="676" y="889"/>
                  </a:lnTo>
                  <a:lnTo>
                    <a:pt x="660" y="889"/>
                  </a:lnTo>
                  <a:lnTo>
                    <a:pt x="643" y="889"/>
                  </a:lnTo>
                  <a:lnTo>
                    <a:pt x="629" y="891"/>
                  </a:lnTo>
                  <a:lnTo>
                    <a:pt x="612" y="891"/>
                  </a:lnTo>
                  <a:lnTo>
                    <a:pt x="598" y="891"/>
                  </a:lnTo>
                  <a:lnTo>
                    <a:pt x="580" y="891"/>
                  </a:lnTo>
                  <a:lnTo>
                    <a:pt x="565" y="893"/>
                  </a:lnTo>
                  <a:lnTo>
                    <a:pt x="549" y="893"/>
                  </a:lnTo>
                  <a:lnTo>
                    <a:pt x="534" y="893"/>
                  </a:lnTo>
                  <a:lnTo>
                    <a:pt x="518" y="893"/>
                  </a:lnTo>
                  <a:lnTo>
                    <a:pt x="502" y="894"/>
                  </a:lnTo>
                  <a:lnTo>
                    <a:pt x="487" y="894"/>
                  </a:lnTo>
                  <a:lnTo>
                    <a:pt x="471" y="894"/>
                  </a:lnTo>
                  <a:lnTo>
                    <a:pt x="455" y="894"/>
                  </a:lnTo>
                  <a:lnTo>
                    <a:pt x="441" y="894"/>
                  </a:lnTo>
                  <a:lnTo>
                    <a:pt x="424" y="894"/>
                  </a:lnTo>
                  <a:lnTo>
                    <a:pt x="410" y="894"/>
                  </a:lnTo>
                  <a:lnTo>
                    <a:pt x="394" y="894"/>
                  </a:lnTo>
                  <a:lnTo>
                    <a:pt x="381" y="896"/>
                  </a:lnTo>
                  <a:lnTo>
                    <a:pt x="365" y="896"/>
                  </a:lnTo>
                  <a:lnTo>
                    <a:pt x="349" y="896"/>
                  </a:lnTo>
                  <a:lnTo>
                    <a:pt x="335" y="896"/>
                  </a:lnTo>
                  <a:lnTo>
                    <a:pt x="322" y="896"/>
                  </a:lnTo>
                  <a:lnTo>
                    <a:pt x="308" y="896"/>
                  </a:lnTo>
                  <a:lnTo>
                    <a:pt x="294" y="896"/>
                  </a:lnTo>
                  <a:lnTo>
                    <a:pt x="280" y="896"/>
                  </a:lnTo>
                  <a:lnTo>
                    <a:pt x="266" y="898"/>
                  </a:lnTo>
                  <a:lnTo>
                    <a:pt x="252" y="898"/>
                  </a:lnTo>
                  <a:lnTo>
                    <a:pt x="238" y="898"/>
                  </a:lnTo>
                  <a:lnTo>
                    <a:pt x="226" y="898"/>
                  </a:lnTo>
                  <a:lnTo>
                    <a:pt x="212" y="900"/>
                  </a:lnTo>
                  <a:lnTo>
                    <a:pt x="202" y="900"/>
                  </a:lnTo>
                  <a:lnTo>
                    <a:pt x="188" y="900"/>
                  </a:lnTo>
                  <a:lnTo>
                    <a:pt x="176" y="900"/>
                  </a:lnTo>
                  <a:lnTo>
                    <a:pt x="165" y="900"/>
                  </a:lnTo>
                  <a:lnTo>
                    <a:pt x="153" y="900"/>
                  </a:lnTo>
                  <a:lnTo>
                    <a:pt x="143" y="901"/>
                  </a:lnTo>
                  <a:lnTo>
                    <a:pt x="132" y="901"/>
                  </a:lnTo>
                  <a:lnTo>
                    <a:pt x="122" y="901"/>
                  </a:lnTo>
                  <a:lnTo>
                    <a:pt x="118" y="896"/>
                  </a:lnTo>
                  <a:lnTo>
                    <a:pt x="115" y="891"/>
                  </a:lnTo>
                  <a:lnTo>
                    <a:pt x="109" y="887"/>
                  </a:lnTo>
                  <a:lnTo>
                    <a:pt x="106" y="882"/>
                  </a:lnTo>
                  <a:lnTo>
                    <a:pt x="103" y="877"/>
                  </a:lnTo>
                  <a:lnTo>
                    <a:pt x="99" y="874"/>
                  </a:lnTo>
                  <a:lnTo>
                    <a:pt x="96" y="868"/>
                  </a:lnTo>
                  <a:lnTo>
                    <a:pt x="92" y="863"/>
                  </a:lnTo>
                  <a:lnTo>
                    <a:pt x="87" y="858"/>
                  </a:lnTo>
                  <a:lnTo>
                    <a:pt x="83" y="853"/>
                  </a:lnTo>
                  <a:lnTo>
                    <a:pt x="82" y="847"/>
                  </a:lnTo>
                  <a:lnTo>
                    <a:pt x="78" y="844"/>
                  </a:lnTo>
                  <a:lnTo>
                    <a:pt x="75" y="839"/>
                  </a:lnTo>
                  <a:lnTo>
                    <a:pt x="73" y="834"/>
                  </a:lnTo>
                  <a:lnTo>
                    <a:pt x="68" y="828"/>
                  </a:lnTo>
                  <a:lnTo>
                    <a:pt x="66" y="825"/>
                  </a:lnTo>
                  <a:lnTo>
                    <a:pt x="63" y="820"/>
                  </a:lnTo>
                  <a:lnTo>
                    <a:pt x="59" y="814"/>
                  </a:lnTo>
                  <a:lnTo>
                    <a:pt x="56" y="809"/>
                  </a:lnTo>
                  <a:lnTo>
                    <a:pt x="52" y="804"/>
                  </a:lnTo>
                  <a:lnTo>
                    <a:pt x="50" y="797"/>
                  </a:lnTo>
                  <a:lnTo>
                    <a:pt x="47" y="792"/>
                  </a:lnTo>
                  <a:lnTo>
                    <a:pt x="45" y="788"/>
                  </a:lnTo>
                  <a:lnTo>
                    <a:pt x="42" y="783"/>
                  </a:lnTo>
                  <a:lnTo>
                    <a:pt x="40" y="778"/>
                  </a:lnTo>
                  <a:lnTo>
                    <a:pt x="38" y="771"/>
                  </a:lnTo>
                  <a:lnTo>
                    <a:pt x="35" y="766"/>
                  </a:lnTo>
                  <a:lnTo>
                    <a:pt x="33" y="761"/>
                  </a:lnTo>
                  <a:lnTo>
                    <a:pt x="31" y="755"/>
                  </a:lnTo>
                  <a:lnTo>
                    <a:pt x="30" y="750"/>
                  </a:lnTo>
                  <a:lnTo>
                    <a:pt x="26" y="745"/>
                  </a:lnTo>
                  <a:lnTo>
                    <a:pt x="24" y="740"/>
                  </a:lnTo>
                  <a:lnTo>
                    <a:pt x="23" y="733"/>
                  </a:lnTo>
                  <a:lnTo>
                    <a:pt x="19" y="728"/>
                  </a:lnTo>
                  <a:lnTo>
                    <a:pt x="17" y="722"/>
                  </a:lnTo>
                  <a:lnTo>
                    <a:pt x="16" y="717"/>
                  </a:lnTo>
                  <a:lnTo>
                    <a:pt x="14" y="712"/>
                  </a:lnTo>
                  <a:lnTo>
                    <a:pt x="12" y="705"/>
                  </a:lnTo>
                  <a:lnTo>
                    <a:pt x="10" y="700"/>
                  </a:lnTo>
                  <a:lnTo>
                    <a:pt x="9" y="695"/>
                  </a:lnTo>
                  <a:lnTo>
                    <a:pt x="7" y="688"/>
                  </a:lnTo>
                  <a:lnTo>
                    <a:pt x="5" y="682"/>
                  </a:lnTo>
                  <a:lnTo>
                    <a:pt x="3" y="677"/>
                  </a:lnTo>
                  <a:lnTo>
                    <a:pt x="2" y="670"/>
                  </a:lnTo>
                  <a:lnTo>
                    <a:pt x="2" y="665"/>
                  </a:lnTo>
                  <a:lnTo>
                    <a:pt x="0" y="660"/>
                  </a:lnTo>
                  <a:lnTo>
                    <a:pt x="0" y="653"/>
                  </a:lnTo>
                  <a:lnTo>
                    <a:pt x="0" y="648"/>
                  </a:lnTo>
                  <a:lnTo>
                    <a:pt x="0" y="641"/>
                  </a:lnTo>
                  <a:lnTo>
                    <a:pt x="0" y="636"/>
                  </a:lnTo>
                  <a:lnTo>
                    <a:pt x="0" y="629"/>
                  </a:lnTo>
                  <a:lnTo>
                    <a:pt x="0" y="623"/>
                  </a:lnTo>
                  <a:lnTo>
                    <a:pt x="0" y="616"/>
                  </a:lnTo>
                  <a:lnTo>
                    <a:pt x="0" y="611"/>
                  </a:lnTo>
                  <a:lnTo>
                    <a:pt x="0" y="604"/>
                  </a:lnTo>
                  <a:lnTo>
                    <a:pt x="0" y="599"/>
                  </a:lnTo>
                  <a:lnTo>
                    <a:pt x="0" y="592"/>
                  </a:lnTo>
                  <a:lnTo>
                    <a:pt x="0" y="587"/>
                  </a:lnTo>
                  <a:lnTo>
                    <a:pt x="0" y="580"/>
                  </a:lnTo>
                  <a:lnTo>
                    <a:pt x="0" y="575"/>
                  </a:lnTo>
                  <a:lnTo>
                    <a:pt x="0" y="568"/>
                  </a:lnTo>
                  <a:lnTo>
                    <a:pt x="0" y="563"/>
                  </a:lnTo>
                  <a:lnTo>
                    <a:pt x="0" y="556"/>
                  </a:lnTo>
                  <a:lnTo>
                    <a:pt x="0" y="550"/>
                  </a:lnTo>
                  <a:lnTo>
                    <a:pt x="0" y="537"/>
                  </a:lnTo>
                  <a:lnTo>
                    <a:pt x="0" y="521"/>
                  </a:lnTo>
                  <a:lnTo>
                    <a:pt x="0" y="507"/>
                  </a:lnTo>
                  <a:lnTo>
                    <a:pt x="0" y="493"/>
                  </a:lnTo>
                  <a:lnTo>
                    <a:pt x="0" y="479"/>
                  </a:lnTo>
                  <a:lnTo>
                    <a:pt x="0" y="465"/>
                  </a:lnTo>
                  <a:lnTo>
                    <a:pt x="0" y="451"/>
                  </a:lnTo>
                  <a:lnTo>
                    <a:pt x="2" y="439"/>
                  </a:lnTo>
                  <a:lnTo>
                    <a:pt x="3" y="425"/>
                  </a:lnTo>
                  <a:lnTo>
                    <a:pt x="7" y="411"/>
                  </a:lnTo>
                  <a:lnTo>
                    <a:pt x="10" y="399"/>
                  </a:lnTo>
                  <a:lnTo>
                    <a:pt x="16" y="387"/>
                  </a:lnTo>
                  <a:lnTo>
                    <a:pt x="19" y="373"/>
                  </a:lnTo>
                  <a:lnTo>
                    <a:pt x="24" y="359"/>
                  </a:lnTo>
                  <a:lnTo>
                    <a:pt x="30" y="349"/>
                  </a:lnTo>
                  <a:lnTo>
                    <a:pt x="35" y="337"/>
                  </a:lnTo>
                  <a:lnTo>
                    <a:pt x="40" y="323"/>
                  </a:lnTo>
                  <a:lnTo>
                    <a:pt x="45" y="312"/>
                  </a:lnTo>
                  <a:lnTo>
                    <a:pt x="52" y="299"/>
                  </a:lnTo>
                  <a:lnTo>
                    <a:pt x="59" y="288"/>
                  </a:lnTo>
                  <a:lnTo>
                    <a:pt x="66" y="274"/>
                  </a:lnTo>
                  <a:lnTo>
                    <a:pt x="73" y="264"/>
                  </a:lnTo>
                  <a:lnTo>
                    <a:pt x="80" y="252"/>
                  </a:lnTo>
                  <a:lnTo>
                    <a:pt x="89" y="243"/>
                  </a:lnTo>
                  <a:lnTo>
                    <a:pt x="96" y="231"/>
                  </a:lnTo>
                  <a:lnTo>
                    <a:pt x="104" y="220"/>
                  </a:lnTo>
                  <a:lnTo>
                    <a:pt x="111" y="210"/>
                  </a:lnTo>
                  <a:lnTo>
                    <a:pt x="122" y="199"/>
                  </a:lnTo>
                  <a:lnTo>
                    <a:pt x="130" y="189"/>
                  </a:lnTo>
                  <a:lnTo>
                    <a:pt x="139" y="180"/>
                  </a:lnTo>
                  <a:lnTo>
                    <a:pt x="148" y="170"/>
                  </a:lnTo>
                  <a:lnTo>
                    <a:pt x="158" y="161"/>
                  </a:lnTo>
                  <a:lnTo>
                    <a:pt x="167" y="151"/>
                  </a:lnTo>
                  <a:lnTo>
                    <a:pt x="177" y="142"/>
                  </a:lnTo>
                  <a:lnTo>
                    <a:pt x="188" y="133"/>
                  </a:lnTo>
                  <a:lnTo>
                    <a:pt x="200" y="125"/>
                  </a:lnTo>
                  <a:lnTo>
                    <a:pt x="209" y="116"/>
                  </a:lnTo>
                  <a:lnTo>
                    <a:pt x="221" y="109"/>
                  </a:lnTo>
                  <a:lnTo>
                    <a:pt x="231" y="100"/>
                  </a:lnTo>
                  <a:lnTo>
                    <a:pt x="243" y="94"/>
                  </a:lnTo>
                  <a:lnTo>
                    <a:pt x="254" y="87"/>
                  </a:lnTo>
                  <a:lnTo>
                    <a:pt x="266" y="80"/>
                  </a:lnTo>
                  <a:lnTo>
                    <a:pt x="280" y="73"/>
                  </a:lnTo>
                  <a:lnTo>
                    <a:pt x="292" y="66"/>
                  </a:lnTo>
                  <a:lnTo>
                    <a:pt x="302" y="61"/>
                  </a:lnTo>
                  <a:lnTo>
                    <a:pt x="316" y="54"/>
                  </a:lnTo>
                  <a:lnTo>
                    <a:pt x="328" y="47"/>
                  </a:lnTo>
                  <a:lnTo>
                    <a:pt x="342" y="43"/>
                  </a:lnTo>
                  <a:lnTo>
                    <a:pt x="355" y="38"/>
                  </a:lnTo>
                  <a:lnTo>
                    <a:pt x="367" y="33"/>
                  </a:lnTo>
                  <a:lnTo>
                    <a:pt x="381" y="29"/>
                  </a:lnTo>
                  <a:lnTo>
                    <a:pt x="394" y="24"/>
                  </a:lnTo>
                  <a:lnTo>
                    <a:pt x="408" y="19"/>
                  </a:lnTo>
                  <a:lnTo>
                    <a:pt x="422" y="15"/>
                  </a:lnTo>
                  <a:lnTo>
                    <a:pt x="436" y="12"/>
                  </a:lnTo>
                  <a:lnTo>
                    <a:pt x="450" y="10"/>
                  </a:lnTo>
                  <a:lnTo>
                    <a:pt x="464" y="8"/>
                  </a:lnTo>
                  <a:lnTo>
                    <a:pt x="478" y="5"/>
                  </a:lnTo>
                  <a:lnTo>
                    <a:pt x="494" y="3"/>
                  </a:lnTo>
                  <a:lnTo>
                    <a:pt x="507" y="1"/>
                  </a:lnTo>
                  <a:lnTo>
                    <a:pt x="521" y="1"/>
                  </a:lnTo>
                  <a:lnTo>
                    <a:pt x="537" y="0"/>
                  </a:lnTo>
                  <a:lnTo>
                    <a:pt x="551" y="0"/>
                  </a:lnTo>
                  <a:lnTo>
                    <a:pt x="567" y="0"/>
                  </a:lnTo>
                  <a:lnTo>
                    <a:pt x="580" y="0"/>
                  </a:lnTo>
                  <a:lnTo>
                    <a:pt x="596" y="0"/>
                  </a:lnTo>
                  <a:lnTo>
                    <a:pt x="612" y="1"/>
                  </a:lnTo>
                  <a:lnTo>
                    <a:pt x="626" y="1"/>
                  </a:lnTo>
                  <a:lnTo>
                    <a:pt x="640" y="3"/>
                  </a:lnTo>
                  <a:lnTo>
                    <a:pt x="655" y="5"/>
                  </a:lnTo>
                  <a:lnTo>
                    <a:pt x="669" y="8"/>
                  </a:lnTo>
                  <a:lnTo>
                    <a:pt x="683" y="10"/>
                  </a:lnTo>
                  <a:lnTo>
                    <a:pt x="697" y="12"/>
                  </a:lnTo>
                  <a:lnTo>
                    <a:pt x="711" y="15"/>
                  </a:lnTo>
                  <a:lnTo>
                    <a:pt x="723" y="19"/>
                  </a:lnTo>
                  <a:lnTo>
                    <a:pt x="739" y="24"/>
                  </a:lnTo>
                  <a:lnTo>
                    <a:pt x="751" y="29"/>
                  </a:lnTo>
                  <a:lnTo>
                    <a:pt x="765" y="33"/>
                  </a:lnTo>
                  <a:lnTo>
                    <a:pt x="779" y="38"/>
                  </a:lnTo>
                  <a:lnTo>
                    <a:pt x="792" y="43"/>
                  </a:lnTo>
                  <a:lnTo>
                    <a:pt x="805" y="47"/>
                  </a:lnTo>
                  <a:lnTo>
                    <a:pt x="815" y="54"/>
                  </a:lnTo>
                  <a:lnTo>
                    <a:pt x="829" y="61"/>
                  </a:lnTo>
                  <a:lnTo>
                    <a:pt x="841" y="66"/>
                  </a:lnTo>
                  <a:lnTo>
                    <a:pt x="853" y="73"/>
                  </a:lnTo>
                  <a:lnTo>
                    <a:pt x="867" y="80"/>
                  </a:lnTo>
                  <a:lnTo>
                    <a:pt x="878" y="87"/>
                  </a:lnTo>
                  <a:lnTo>
                    <a:pt x="890" y="94"/>
                  </a:lnTo>
                  <a:lnTo>
                    <a:pt x="900" y="100"/>
                  </a:lnTo>
                  <a:lnTo>
                    <a:pt x="912" y="109"/>
                  </a:lnTo>
                  <a:lnTo>
                    <a:pt x="923" y="116"/>
                  </a:lnTo>
                  <a:lnTo>
                    <a:pt x="933" y="125"/>
                  </a:lnTo>
                  <a:lnTo>
                    <a:pt x="945" y="133"/>
                  </a:lnTo>
                  <a:lnTo>
                    <a:pt x="954" y="142"/>
                  </a:lnTo>
                  <a:lnTo>
                    <a:pt x="965" y="151"/>
                  </a:lnTo>
                  <a:lnTo>
                    <a:pt x="977" y="161"/>
                  </a:lnTo>
                  <a:lnTo>
                    <a:pt x="985" y="170"/>
                  </a:lnTo>
                  <a:lnTo>
                    <a:pt x="994" y="180"/>
                  </a:lnTo>
                  <a:lnTo>
                    <a:pt x="1003" y="189"/>
                  </a:lnTo>
                  <a:lnTo>
                    <a:pt x="1013" y="199"/>
                  </a:lnTo>
                  <a:lnTo>
                    <a:pt x="1020" y="210"/>
                  </a:lnTo>
                  <a:lnTo>
                    <a:pt x="1031" y="220"/>
                  </a:lnTo>
                  <a:lnTo>
                    <a:pt x="1038" y="231"/>
                  </a:lnTo>
                  <a:lnTo>
                    <a:pt x="1046" y="243"/>
                  </a:lnTo>
                  <a:lnTo>
                    <a:pt x="1053" y="252"/>
                  </a:lnTo>
                  <a:lnTo>
                    <a:pt x="1062" y="264"/>
                  </a:lnTo>
                  <a:lnTo>
                    <a:pt x="1069" y="274"/>
                  </a:lnTo>
                  <a:lnTo>
                    <a:pt x="1076" y="288"/>
                  </a:lnTo>
                  <a:lnTo>
                    <a:pt x="1081" y="299"/>
                  </a:lnTo>
                  <a:lnTo>
                    <a:pt x="1088" y="312"/>
                  </a:lnTo>
                  <a:lnTo>
                    <a:pt x="1093" y="323"/>
                  </a:lnTo>
                  <a:lnTo>
                    <a:pt x="1100" y="337"/>
                  </a:lnTo>
                  <a:lnTo>
                    <a:pt x="1105" y="349"/>
                  </a:lnTo>
                  <a:lnTo>
                    <a:pt x="1111" y="359"/>
                  </a:lnTo>
                  <a:lnTo>
                    <a:pt x="1114" y="373"/>
                  </a:lnTo>
                  <a:lnTo>
                    <a:pt x="1119" y="387"/>
                  </a:lnTo>
                  <a:lnTo>
                    <a:pt x="1123" y="399"/>
                  </a:lnTo>
                  <a:lnTo>
                    <a:pt x="1126" y="411"/>
                  </a:lnTo>
                  <a:lnTo>
                    <a:pt x="1130" y="425"/>
                  </a:lnTo>
                  <a:lnTo>
                    <a:pt x="1133" y="439"/>
                  </a:lnTo>
                  <a:lnTo>
                    <a:pt x="1135" y="451"/>
                  </a:lnTo>
                  <a:lnTo>
                    <a:pt x="1138" y="465"/>
                  </a:lnTo>
                  <a:lnTo>
                    <a:pt x="1140" y="479"/>
                  </a:lnTo>
                  <a:lnTo>
                    <a:pt x="1142" y="493"/>
                  </a:lnTo>
                  <a:lnTo>
                    <a:pt x="1144" y="507"/>
                  </a:lnTo>
                  <a:lnTo>
                    <a:pt x="1145" y="521"/>
                  </a:lnTo>
                  <a:lnTo>
                    <a:pt x="1145" y="537"/>
                  </a:lnTo>
                  <a:lnTo>
                    <a:pt x="1147" y="550"/>
                  </a:lnTo>
                  <a:lnTo>
                    <a:pt x="1145" y="556"/>
                  </a:lnTo>
                  <a:lnTo>
                    <a:pt x="1145" y="563"/>
                  </a:lnTo>
                  <a:lnTo>
                    <a:pt x="1145" y="568"/>
                  </a:lnTo>
                  <a:lnTo>
                    <a:pt x="1145" y="573"/>
                  </a:lnTo>
                  <a:lnTo>
                    <a:pt x="1145" y="578"/>
                  </a:lnTo>
                  <a:lnTo>
                    <a:pt x="1145" y="585"/>
                  </a:lnTo>
                  <a:lnTo>
                    <a:pt x="1145" y="590"/>
                  </a:lnTo>
                  <a:lnTo>
                    <a:pt x="1145" y="597"/>
                  </a:lnTo>
                  <a:lnTo>
                    <a:pt x="1142" y="601"/>
                  </a:lnTo>
                  <a:lnTo>
                    <a:pt x="1142" y="608"/>
                  </a:lnTo>
                  <a:lnTo>
                    <a:pt x="1142" y="613"/>
                  </a:lnTo>
                  <a:lnTo>
                    <a:pt x="1142" y="618"/>
                  </a:lnTo>
                  <a:lnTo>
                    <a:pt x="1140" y="625"/>
                  </a:lnTo>
                  <a:lnTo>
                    <a:pt x="1140" y="630"/>
                  </a:lnTo>
                  <a:lnTo>
                    <a:pt x="1138" y="636"/>
                  </a:lnTo>
                  <a:lnTo>
                    <a:pt x="1138" y="642"/>
                  </a:lnTo>
                  <a:lnTo>
                    <a:pt x="1137" y="648"/>
                  </a:lnTo>
                  <a:lnTo>
                    <a:pt x="1135" y="653"/>
                  </a:lnTo>
                  <a:lnTo>
                    <a:pt x="1133" y="658"/>
                  </a:lnTo>
                  <a:lnTo>
                    <a:pt x="1133" y="663"/>
                  </a:lnTo>
                  <a:lnTo>
                    <a:pt x="1131" y="669"/>
                  </a:lnTo>
                  <a:lnTo>
                    <a:pt x="1130" y="675"/>
                  </a:lnTo>
                  <a:lnTo>
                    <a:pt x="1128" y="679"/>
                  </a:lnTo>
                  <a:lnTo>
                    <a:pt x="1128" y="686"/>
                  </a:lnTo>
                  <a:lnTo>
                    <a:pt x="1124" y="691"/>
                  </a:lnTo>
                  <a:lnTo>
                    <a:pt x="1124" y="696"/>
                  </a:lnTo>
                  <a:lnTo>
                    <a:pt x="1123" y="702"/>
                  </a:lnTo>
                  <a:lnTo>
                    <a:pt x="1121" y="707"/>
                  </a:lnTo>
                  <a:lnTo>
                    <a:pt x="1119" y="712"/>
                  </a:lnTo>
                  <a:lnTo>
                    <a:pt x="1117" y="719"/>
                  </a:lnTo>
                  <a:lnTo>
                    <a:pt x="1116" y="724"/>
                  </a:lnTo>
                  <a:lnTo>
                    <a:pt x="1116" y="729"/>
                  </a:lnTo>
                  <a:lnTo>
                    <a:pt x="1112" y="735"/>
                  </a:lnTo>
                  <a:lnTo>
                    <a:pt x="1111" y="740"/>
                  </a:lnTo>
                  <a:lnTo>
                    <a:pt x="1109" y="745"/>
                  </a:lnTo>
                  <a:lnTo>
                    <a:pt x="1105" y="750"/>
                  </a:lnTo>
                  <a:lnTo>
                    <a:pt x="1104" y="755"/>
                  </a:lnTo>
                  <a:lnTo>
                    <a:pt x="1102" y="761"/>
                  </a:lnTo>
                  <a:lnTo>
                    <a:pt x="1100" y="764"/>
                  </a:lnTo>
                  <a:lnTo>
                    <a:pt x="1098" y="769"/>
                  </a:lnTo>
                  <a:lnTo>
                    <a:pt x="1095" y="774"/>
                  </a:lnTo>
                  <a:lnTo>
                    <a:pt x="1093" y="780"/>
                  </a:lnTo>
                  <a:lnTo>
                    <a:pt x="1090" y="785"/>
                  </a:lnTo>
                  <a:lnTo>
                    <a:pt x="1088" y="790"/>
                  </a:lnTo>
                  <a:lnTo>
                    <a:pt x="1084" y="795"/>
                  </a:lnTo>
                  <a:lnTo>
                    <a:pt x="1083" y="799"/>
                  </a:lnTo>
                  <a:lnTo>
                    <a:pt x="1081" y="804"/>
                  </a:lnTo>
                  <a:lnTo>
                    <a:pt x="1077" y="811"/>
                  </a:lnTo>
                  <a:lnTo>
                    <a:pt x="1074" y="814"/>
                  </a:lnTo>
                  <a:lnTo>
                    <a:pt x="1071" y="820"/>
                  </a:lnTo>
                  <a:lnTo>
                    <a:pt x="1069" y="825"/>
                  </a:lnTo>
                  <a:lnTo>
                    <a:pt x="1067" y="828"/>
                  </a:lnTo>
                  <a:lnTo>
                    <a:pt x="1062" y="834"/>
                  </a:lnTo>
                  <a:lnTo>
                    <a:pt x="1060" y="839"/>
                  </a:lnTo>
                  <a:lnTo>
                    <a:pt x="1057" y="842"/>
                  </a:lnTo>
                  <a:lnTo>
                    <a:pt x="1055" y="847"/>
                  </a:lnTo>
                  <a:lnTo>
                    <a:pt x="1050" y="853"/>
                  </a:lnTo>
                  <a:lnTo>
                    <a:pt x="1048" y="856"/>
                  </a:lnTo>
                  <a:lnTo>
                    <a:pt x="1044" y="861"/>
                  </a:lnTo>
                  <a:lnTo>
                    <a:pt x="1041" y="867"/>
                  </a:lnTo>
                  <a:lnTo>
                    <a:pt x="1038" y="870"/>
                  </a:lnTo>
                  <a:lnTo>
                    <a:pt x="1034" y="875"/>
                  </a:lnTo>
                  <a:lnTo>
                    <a:pt x="1032" y="880"/>
                  </a:lnTo>
                  <a:lnTo>
                    <a:pt x="1029" y="8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0" name="Freeform 24"/>
            <p:cNvSpPr>
              <a:spLocks/>
            </p:cNvSpPr>
            <p:nvPr/>
          </p:nvSpPr>
          <p:spPr bwMode="auto">
            <a:xfrm>
              <a:off x="4483100" y="2970212"/>
              <a:ext cx="731838" cy="566737"/>
            </a:xfrm>
            <a:custGeom>
              <a:avLst/>
              <a:gdLst>
                <a:gd name="T0" fmla="*/ 625591 w 923"/>
                <a:gd name="T1" fmla="*/ 555656 h 716"/>
                <a:gd name="T2" fmla="*/ 582775 w 923"/>
                <a:gd name="T3" fmla="*/ 555656 h 716"/>
                <a:gd name="T4" fmla="*/ 539959 w 923"/>
                <a:gd name="T5" fmla="*/ 557239 h 716"/>
                <a:gd name="T6" fmla="*/ 491592 w 923"/>
                <a:gd name="T7" fmla="*/ 558822 h 716"/>
                <a:gd name="T8" fmla="*/ 444019 w 923"/>
                <a:gd name="T9" fmla="*/ 559613 h 716"/>
                <a:gd name="T10" fmla="*/ 394067 w 923"/>
                <a:gd name="T11" fmla="*/ 559613 h 716"/>
                <a:gd name="T12" fmla="*/ 344115 w 923"/>
                <a:gd name="T13" fmla="*/ 561196 h 716"/>
                <a:gd name="T14" fmla="*/ 294955 w 923"/>
                <a:gd name="T15" fmla="*/ 561196 h 716"/>
                <a:gd name="T16" fmla="*/ 248175 w 923"/>
                <a:gd name="T17" fmla="*/ 562779 h 716"/>
                <a:gd name="T18" fmla="*/ 202187 w 923"/>
                <a:gd name="T19" fmla="*/ 563571 h 716"/>
                <a:gd name="T20" fmla="*/ 158578 w 923"/>
                <a:gd name="T21" fmla="*/ 565154 h 716"/>
                <a:gd name="T22" fmla="*/ 118141 w 923"/>
                <a:gd name="T23" fmla="*/ 565154 h 716"/>
                <a:gd name="T24" fmla="*/ 84046 w 923"/>
                <a:gd name="T25" fmla="*/ 566737 h 716"/>
                <a:gd name="T26" fmla="*/ 68981 w 923"/>
                <a:gd name="T27" fmla="*/ 548532 h 716"/>
                <a:gd name="T28" fmla="*/ 56295 w 923"/>
                <a:gd name="T29" fmla="*/ 531118 h 716"/>
                <a:gd name="T30" fmla="*/ 46781 w 923"/>
                <a:gd name="T31" fmla="*/ 516079 h 716"/>
                <a:gd name="T32" fmla="*/ 37266 w 923"/>
                <a:gd name="T33" fmla="*/ 497874 h 716"/>
                <a:gd name="T34" fmla="*/ 28544 w 923"/>
                <a:gd name="T35" fmla="*/ 481252 h 716"/>
                <a:gd name="T36" fmla="*/ 22994 w 923"/>
                <a:gd name="T37" fmla="*/ 464629 h 716"/>
                <a:gd name="T38" fmla="*/ 15065 w 923"/>
                <a:gd name="T39" fmla="*/ 447216 h 716"/>
                <a:gd name="T40" fmla="*/ 11100 w 923"/>
                <a:gd name="T41" fmla="*/ 429010 h 716"/>
                <a:gd name="T42" fmla="*/ 5550 w 923"/>
                <a:gd name="T43" fmla="*/ 410014 h 716"/>
                <a:gd name="T44" fmla="*/ 2379 w 923"/>
                <a:gd name="T45" fmla="*/ 391808 h 716"/>
                <a:gd name="T46" fmla="*/ 1586 w 923"/>
                <a:gd name="T47" fmla="*/ 372812 h 716"/>
                <a:gd name="T48" fmla="*/ 0 w 923"/>
                <a:gd name="T49" fmla="*/ 353815 h 716"/>
                <a:gd name="T50" fmla="*/ 1586 w 923"/>
                <a:gd name="T51" fmla="*/ 318987 h 716"/>
                <a:gd name="T52" fmla="*/ 7136 w 923"/>
                <a:gd name="T53" fmla="*/ 276245 h 716"/>
                <a:gd name="T54" fmla="*/ 19029 w 923"/>
                <a:gd name="T55" fmla="*/ 234294 h 716"/>
                <a:gd name="T56" fmla="*/ 35680 w 923"/>
                <a:gd name="T57" fmla="*/ 195508 h 716"/>
                <a:gd name="T58" fmla="*/ 57881 w 923"/>
                <a:gd name="T59" fmla="*/ 158306 h 716"/>
                <a:gd name="T60" fmla="*/ 84046 w 923"/>
                <a:gd name="T61" fmla="*/ 125062 h 716"/>
                <a:gd name="T62" fmla="*/ 112590 w 923"/>
                <a:gd name="T63" fmla="*/ 94984 h 716"/>
                <a:gd name="T64" fmla="*/ 145892 w 923"/>
                <a:gd name="T65" fmla="*/ 67280 h 716"/>
                <a:gd name="T66" fmla="*/ 181572 w 923"/>
                <a:gd name="T67" fmla="*/ 44326 h 716"/>
                <a:gd name="T68" fmla="*/ 222802 w 923"/>
                <a:gd name="T69" fmla="*/ 26121 h 716"/>
                <a:gd name="T70" fmla="*/ 265618 w 923"/>
                <a:gd name="T71" fmla="*/ 12665 h 716"/>
                <a:gd name="T72" fmla="*/ 310020 w 923"/>
                <a:gd name="T73" fmla="*/ 3166 h 716"/>
                <a:gd name="T74" fmla="*/ 355215 w 923"/>
                <a:gd name="T75" fmla="*/ 0 h 716"/>
                <a:gd name="T76" fmla="*/ 401996 w 923"/>
                <a:gd name="T77" fmla="*/ 1583 h 716"/>
                <a:gd name="T78" fmla="*/ 447983 w 923"/>
                <a:gd name="T79" fmla="*/ 8707 h 716"/>
                <a:gd name="T80" fmla="*/ 490799 w 923"/>
                <a:gd name="T81" fmla="*/ 19788 h 716"/>
                <a:gd name="T82" fmla="*/ 530444 w 923"/>
                <a:gd name="T83" fmla="*/ 37202 h 716"/>
                <a:gd name="T84" fmla="*/ 569295 w 923"/>
                <a:gd name="T85" fmla="*/ 57782 h 716"/>
                <a:gd name="T86" fmla="*/ 603390 w 923"/>
                <a:gd name="T87" fmla="*/ 82319 h 716"/>
                <a:gd name="T88" fmla="*/ 635105 w 923"/>
                <a:gd name="T89" fmla="*/ 111606 h 716"/>
                <a:gd name="T90" fmla="*/ 662857 w 923"/>
                <a:gd name="T91" fmla="*/ 144850 h 716"/>
                <a:gd name="T92" fmla="*/ 685850 w 923"/>
                <a:gd name="T93" fmla="*/ 178886 h 716"/>
                <a:gd name="T94" fmla="*/ 705673 w 923"/>
                <a:gd name="T95" fmla="*/ 217671 h 716"/>
                <a:gd name="T96" fmla="*/ 717566 w 923"/>
                <a:gd name="T97" fmla="*/ 258831 h 716"/>
                <a:gd name="T98" fmla="*/ 727874 w 923"/>
                <a:gd name="T99" fmla="*/ 301574 h 716"/>
                <a:gd name="T100" fmla="*/ 731838 w 923"/>
                <a:gd name="T101" fmla="*/ 346691 h 716"/>
                <a:gd name="T102" fmla="*/ 730252 w 923"/>
                <a:gd name="T103" fmla="*/ 363313 h 716"/>
                <a:gd name="T104" fmla="*/ 728666 w 923"/>
                <a:gd name="T105" fmla="*/ 380727 h 716"/>
                <a:gd name="T106" fmla="*/ 726288 w 923"/>
                <a:gd name="T107" fmla="*/ 400515 h 716"/>
                <a:gd name="T108" fmla="*/ 722323 w 923"/>
                <a:gd name="T109" fmla="*/ 417929 h 716"/>
                <a:gd name="T110" fmla="*/ 717566 w 923"/>
                <a:gd name="T111" fmla="*/ 434551 h 716"/>
                <a:gd name="T112" fmla="*/ 712016 w 923"/>
                <a:gd name="T113" fmla="*/ 451173 h 716"/>
                <a:gd name="T114" fmla="*/ 706466 w 923"/>
                <a:gd name="T115" fmla="*/ 467796 h 716"/>
                <a:gd name="T116" fmla="*/ 700122 w 923"/>
                <a:gd name="T117" fmla="*/ 484418 h 716"/>
                <a:gd name="T118" fmla="*/ 691401 w 923"/>
                <a:gd name="T119" fmla="*/ 499457 h 716"/>
                <a:gd name="T120" fmla="*/ 680300 w 923"/>
                <a:gd name="T121" fmla="*/ 521620 h 716"/>
                <a:gd name="T122" fmla="*/ 659685 w 923"/>
                <a:gd name="T123" fmla="*/ 550115 h 7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3"/>
                <a:gd name="T187" fmla="*/ 0 h 716"/>
                <a:gd name="T188" fmla="*/ 923 w 923"/>
                <a:gd name="T189" fmla="*/ 716 h 7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3" h="716">
                  <a:moveTo>
                    <a:pt x="827" y="702"/>
                  </a:moveTo>
                  <a:lnTo>
                    <a:pt x="818" y="702"/>
                  </a:lnTo>
                  <a:lnTo>
                    <a:pt x="808" y="702"/>
                  </a:lnTo>
                  <a:lnTo>
                    <a:pt x="798" y="702"/>
                  </a:lnTo>
                  <a:lnTo>
                    <a:pt x="789" y="702"/>
                  </a:lnTo>
                  <a:lnTo>
                    <a:pt x="777" y="702"/>
                  </a:lnTo>
                  <a:lnTo>
                    <a:pt x="768" y="702"/>
                  </a:lnTo>
                  <a:lnTo>
                    <a:pt x="758" y="702"/>
                  </a:lnTo>
                  <a:lnTo>
                    <a:pt x="747" y="702"/>
                  </a:lnTo>
                  <a:lnTo>
                    <a:pt x="735" y="702"/>
                  </a:lnTo>
                  <a:lnTo>
                    <a:pt x="725" y="702"/>
                  </a:lnTo>
                  <a:lnTo>
                    <a:pt x="714" y="702"/>
                  </a:lnTo>
                  <a:lnTo>
                    <a:pt x="704" y="704"/>
                  </a:lnTo>
                  <a:lnTo>
                    <a:pt x="692" y="704"/>
                  </a:lnTo>
                  <a:lnTo>
                    <a:pt x="681" y="704"/>
                  </a:lnTo>
                  <a:lnTo>
                    <a:pt x="667" y="704"/>
                  </a:lnTo>
                  <a:lnTo>
                    <a:pt x="657" y="706"/>
                  </a:lnTo>
                  <a:lnTo>
                    <a:pt x="643" y="706"/>
                  </a:lnTo>
                  <a:lnTo>
                    <a:pt x="633" y="706"/>
                  </a:lnTo>
                  <a:lnTo>
                    <a:pt x="620" y="706"/>
                  </a:lnTo>
                  <a:lnTo>
                    <a:pt x="608" y="706"/>
                  </a:lnTo>
                  <a:lnTo>
                    <a:pt x="596" y="706"/>
                  </a:lnTo>
                  <a:lnTo>
                    <a:pt x="584" y="706"/>
                  </a:lnTo>
                  <a:lnTo>
                    <a:pt x="572" y="706"/>
                  </a:lnTo>
                  <a:lnTo>
                    <a:pt x="560" y="707"/>
                  </a:lnTo>
                  <a:lnTo>
                    <a:pt x="547" y="707"/>
                  </a:lnTo>
                  <a:lnTo>
                    <a:pt x="535" y="707"/>
                  </a:lnTo>
                  <a:lnTo>
                    <a:pt x="521" y="707"/>
                  </a:lnTo>
                  <a:lnTo>
                    <a:pt x="511" y="707"/>
                  </a:lnTo>
                  <a:lnTo>
                    <a:pt x="497" y="707"/>
                  </a:lnTo>
                  <a:lnTo>
                    <a:pt x="485" y="707"/>
                  </a:lnTo>
                  <a:lnTo>
                    <a:pt x="471" y="707"/>
                  </a:lnTo>
                  <a:lnTo>
                    <a:pt x="460" y="709"/>
                  </a:lnTo>
                  <a:lnTo>
                    <a:pt x="447" y="709"/>
                  </a:lnTo>
                  <a:lnTo>
                    <a:pt x="434" y="709"/>
                  </a:lnTo>
                  <a:lnTo>
                    <a:pt x="422" y="709"/>
                  </a:lnTo>
                  <a:lnTo>
                    <a:pt x="408" y="709"/>
                  </a:lnTo>
                  <a:lnTo>
                    <a:pt x="396" y="709"/>
                  </a:lnTo>
                  <a:lnTo>
                    <a:pt x="384" y="709"/>
                  </a:lnTo>
                  <a:lnTo>
                    <a:pt x="372" y="709"/>
                  </a:lnTo>
                  <a:lnTo>
                    <a:pt x="361" y="711"/>
                  </a:lnTo>
                  <a:lnTo>
                    <a:pt x="348" y="711"/>
                  </a:lnTo>
                  <a:lnTo>
                    <a:pt x="335" y="711"/>
                  </a:lnTo>
                  <a:lnTo>
                    <a:pt x="323" y="711"/>
                  </a:lnTo>
                  <a:lnTo>
                    <a:pt x="313" y="711"/>
                  </a:lnTo>
                  <a:lnTo>
                    <a:pt x="301" y="711"/>
                  </a:lnTo>
                  <a:lnTo>
                    <a:pt x="288" y="712"/>
                  </a:lnTo>
                  <a:lnTo>
                    <a:pt x="276" y="712"/>
                  </a:lnTo>
                  <a:lnTo>
                    <a:pt x="266" y="712"/>
                  </a:lnTo>
                  <a:lnTo>
                    <a:pt x="255" y="712"/>
                  </a:lnTo>
                  <a:lnTo>
                    <a:pt x="243" y="712"/>
                  </a:lnTo>
                  <a:lnTo>
                    <a:pt x="233" y="712"/>
                  </a:lnTo>
                  <a:lnTo>
                    <a:pt x="222" y="712"/>
                  </a:lnTo>
                  <a:lnTo>
                    <a:pt x="212" y="712"/>
                  </a:lnTo>
                  <a:lnTo>
                    <a:pt x="200" y="714"/>
                  </a:lnTo>
                  <a:lnTo>
                    <a:pt x="189" y="714"/>
                  </a:lnTo>
                  <a:lnTo>
                    <a:pt x="179" y="714"/>
                  </a:lnTo>
                  <a:lnTo>
                    <a:pt x="170" y="714"/>
                  </a:lnTo>
                  <a:lnTo>
                    <a:pt x="160" y="714"/>
                  </a:lnTo>
                  <a:lnTo>
                    <a:pt x="149" y="714"/>
                  </a:lnTo>
                  <a:lnTo>
                    <a:pt x="141" y="716"/>
                  </a:lnTo>
                  <a:lnTo>
                    <a:pt x="132" y="716"/>
                  </a:lnTo>
                  <a:lnTo>
                    <a:pt x="123" y="716"/>
                  </a:lnTo>
                  <a:lnTo>
                    <a:pt x="115" y="716"/>
                  </a:lnTo>
                  <a:lnTo>
                    <a:pt x="106" y="716"/>
                  </a:lnTo>
                  <a:lnTo>
                    <a:pt x="102" y="712"/>
                  </a:lnTo>
                  <a:lnTo>
                    <a:pt x="101" y="709"/>
                  </a:lnTo>
                  <a:lnTo>
                    <a:pt x="97" y="706"/>
                  </a:lnTo>
                  <a:lnTo>
                    <a:pt x="94" y="700"/>
                  </a:lnTo>
                  <a:lnTo>
                    <a:pt x="87" y="693"/>
                  </a:lnTo>
                  <a:lnTo>
                    <a:pt x="82" y="686"/>
                  </a:lnTo>
                  <a:lnTo>
                    <a:pt x="80" y="683"/>
                  </a:lnTo>
                  <a:lnTo>
                    <a:pt x="76" y="678"/>
                  </a:lnTo>
                  <a:lnTo>
                    <a:pt x="73" y="674"/>
                  </a:lnTo>
                  <a:lnTo>
                    <a:pt x="71" y="671"/>
                  </a:lnTo>
                  <a:lnTo>
                    <a:pt x="68" y="666"/>
                  </a:lnTo>
                  <a:lnTo>
                    <a:pt x="66" y="662"/>
                  </a:lnTo>
                  <a:lnTo>
                    <a:pt x="64" y="659"/>
                  </a:lnTo>
                  <a:lnTo>
                    <a:pt x="61" y="655"/>
                  </a:lnTo>
                  <a:lnTo>
                    <a:pt x="59" y="652"/>
                  </a:lnTo>
                  <a:lnTo>
                    <a:pt x="57" y="648"/>
                  </a:lnTo>
                  <a:lnTo>
                    <a:pt x="54" y="643"/>
                  </a:lnTo>
                  <a:lnTo>
                    <a:pt x="52" y="638"/>
                  </a:lnTo>
                  <a:lnTo>
                    <a:pt x="50" y="634"/>
                  </a:lnTo>
                  <a:lnTo>
                    <a:pt x="47" y="629"/>
                  </a:lnTo>
                  <a:lnTo>
                    <a:pt x="45" y="626"/>
                  </a:lnTo>
                  <a:lnTo>
                    <a:pt x="43" y="622"/>
                  </a:lnTo>
                  <a:lnTo>
                    <a:pt x="42" y="617"/>
                  </a:lnTo>
                  <a:lnTo>
                    <a:pt x="38" y="613"/>
                  </a:lnTo>
                  <a:lnTo>
                    <a:pt x="36" y="608"/>
                  </a:lnTo>
                  <a:lnTo>
                    <a:pt x="35" y="605"/>
                  </a:lnTo>
                  <a:lnTo>
                    <a:pt x="33" y="601"/>
                  </a:lnTo>
                  <a:lnTo>
                    <a:pt x="31" y="596"/>
                  </a:lnTo>
                  <a:lnTo>
                    <a:pt x="29" y="593"/>
                  </a:lnTo>
                  <a:lnTo>
                    <a:pt x="29" y="587"/>
                  </a:lnTo>
                  <a:lnTo>
                    <a:pt x="26" y="584"/>
                  </a:lnTo>
                  <a:lnTo>
                    <a:pt x="24" y="579"/>
                  </a:lnTo>
                  <a:lnTo>
                    <a:pt x="23" y="574"/>
                  </a:lnTo>
                  <a:lnTo>
                    <a:pt x="21" y="570"/>
                  </a:lnTo>
                  <a:lnTo>
                    <a:pt x="19" y="565"/>
                  </a:lnTo>
                  <a:lnTo>
                    <a:pt x="17" y="560"/>
                  </a:lnTo>
                  <a:lnTo>
                    <a:pt x="16" y="556"/>
                  </a:lnTo>
                  <a:lnTo>
                    <a:pt x="16" y="551"/>
                  </a:lnTo>
                  <a:lnTo>
                    <a:pt x="14" y="546"/>
                  </a:lnTo>
                  <a:lnTo>
                    <a:pt x="14" y="542"/>
                  </a:lnTo>
                  <a:lnTo>
                    <a:pt x="12" y="537"/>
                  </a:lnTo>
                  <a:lnTo>
                    <a:pt x="10" y="532"/>
                  </a:lnTo>
                  <a:lnTo>
                    <a:pt x="9" y="528"/>
                  </a:lnTo>
                  <a:lnTo>
                    <a:pt x="9" y="523"/>
                  </a:lnTo>
                  <a:lnTo>
                    <a:pt x="7" y="518"/>
                  </a:lnTo>
                  <a:lnTo>
                    <a:pt x="7" y="514"/>
                  </a:lnTo>
                  <a:lnTo>
                    <a:pt x="7" y="509"/>
                  </a:lnTo>
                  <a:lnTo>
                    <a:pt x="5" y="506"/>
                  </a:lnTo>
                  <a:lnTo>
                    <a:pt x="3" y="499"/>
                  </a:lnTo>
                  <a:lnTo>
                    <a:pt x="3" y="495"/>
                  </a:lnTo>
                  <a:lnTo>
                    <a:pt x="3" y="490"/>
                  </a:lnTo>
                  <a:lnTo>
                    <a:pt x="2" y="485"/>
                  </a:lnTo>
                  <a:lnTo>
                    <a:pt x="2" y="480"/>
                  </a:lnTo>
                  <a:lnTo>
                    <a:pt x="2" y="476"/>
                  </a:lnTo>
                  <a:lnTo>
                    <a:pt x="2" y="471"/>
                  </a:lnTo>
                  <a:lnTo>
                    <a:pt x="0" y="466"/>
                  </a:lnTo>
                  <a:lnTo>
                    <a:pt x="0" y="461"/>
                  </a:lnTo>
                  <a:lnTo>
                    <a:pt x="0" y="457"/>
                  </a:lnTo>
                  <a:lnTo>
                    <a:pt x="0" y="452"/>
                  </a:lnTo>
                  <a:lnTo>
                    <a:pt x="0" y="447"/>
                  </a:lnTo>
                  <a:lnTo>
                    <a:pt x="0" y="441"/>
                  </a:lnTo>
                  <a:lnTo>
                    <a:pt x="0" y="438"/>
                  </a:lnTo>
                  <a:lnTo>
                    <a:pt x="0" y="424"/>
                  </a:lnTo>
                  <a:lnTo>
                    <a:pt x="0" y="414"/>
                  </a:lnTo>
                  <a:lnTo>
                    <a:pt x="2" y="403"/>
                  </a:lnTo>
                  <a:lnTo>
                    <a:pt x="2" y="393"/>
                  </a:lnTo>
                  <a:lnTo>
                    <a:pt x="3" y="381"/>
                  </a:lnTo>
                  <a:lnTo>
                    <a:pt x="3" y="369"/>
                  </a:lnTo>
                  <a:lnTo>
                    <a:pt x="7" y="360"/>
                  </a:lnTo>
                  <a:lnTo>
                    <a:pt x="9" y="349"/>
                  </a:lnTo>
                  <a:lnTo>
                    <a:pt x="12" y="337"/>
                  </a:lnTo>
                  <a:lnTo>
                    <a:pt x="14" y="327"/>
                  </a:lnTo>
                  <a:lnTo>
                    <a:pt x="16" y="316"/>
                  </a:lnTo>
                  <a:lnTo>
                    <a:pt x="21" y="306"/>
                  </a:lnTo>
                  <a:lnTo>
                    <a:pt x="24" y="296"/>
                  </a:lnTo>
                  <a:lnTo>
                    <a:pt x="28" y="285"/>
                  </a:lnTo>
                  <a:lnTo>
                    <a:pt x="31" y="275"/>
                  </a:lnTo>
                  <a:lnTo>
                    <a:pt x="36" y="266"/>
                  </a:lnTo>
                  <a:lnTo>
                    <a:pt x="42" y="256"/>
                  </a:lnTo>
                  <a:lnTo>
                    <a:pt x="45" y="247"/>
                  </a:lnTo>
                  <a:lnTo>
                    <a:pt x="50" y="237"/>
                  </a:lnTo>
                  <a:lnTo>
                    <a:pt x="56" y="226"/>
                  </a:lnTo>
                  <a:lnTo>
                    <a:pt x="61" y="217"/>
                  </a:lnTo>
                  <a:lnTo>
                    <a:pt x="66" y="209"/>
                  </a:lnTo>
                  <a:lnTo>
                    <a:pt x="73" y="200"/>
                  </a:lnTo>
                  <a:lnTo>
                    <a:pt x="78" y="191"/>
                  </a:lnTo>
                  <a:lnTo>
                    <a:pt x="85" y="183"/>
                  </a:lnTo>
                  <a:lnTo>
                    <a:pt x="92" y="174"/>
                  </a:lnTo>
                  <a:lnTo>
                    <a:pt x="97" y="165"/>
                  </a:lnTo>
                  <a:lnTo>
                    <a:pt x="106" y="158"/>
                  </a:lnTo>
                  <a:lnTo>
                    <a:pt x="111" y="150"/>
                  </a:lnTo>
                  <a:lnTo>
                    <a:pt x="120" y="141"/>
                  </a:lnTo>
                  <a:lnTo>
                    <a:pt x="127" y="134"/>
                  </a:lnTo>
                  <a:lnTo>
                    <a:pt x="135" y="127"/>
                  </a:lnTo>
                  <a:lnTo>
                    <a:pt x="142" y="120"/>
                  </a:lnTo>
                  <a:lnTo>
                    <a:pt x="151" y="113"/>
                  </a:lnTo>
                  <a:lnTo>
                    <a:pt x="160" y="104"/>
                  </a:lnTo>
                  <a:lnTo>
                    <a:pt x="167" y="98"/>
                  </a:lnTo>
                  <a:lnTo>
                    <a:pt x="177" y="92"/>
                  </a:lnTo>
                  <a:lnTo>
                    <a:pt x="184" y="85"/>
                  </a:lnTo>
                  <a:lnTo>
                    <a:pt x="195" y="80"/>
                  </a:lnTo>
                  <a:lnTo>
                    <a:pt x="203" y="73"/>
                  </a:lnTo>
                  <a:lnTo>
                    <a:pt x="212" y="68"/>
                  </a:lnTo>
                  <a:lnTo>
                    <a:pt x="221" y="61"/>
                  </a:lnTo>
                  <a:lnTo>
                    <a:pt x="229" y="56"/>
                  </a:lnTo>
                  <a:lnTo>
                    <a:pt x="242" y="52"/>
                  </a:lnTo>
                  <a:lnTo>
                    <a:pt x="250" y="47"/>
                  </a:lnTo>
                  <a:lnTo>
                    <a:pt x="261" y="42"/>
                  </a:lnTo>
                  <a:lnTo>
                    <a:pt x="271" y="37"/>
                  </a:lnTo>
                  <a:lnTo>
                    <a:pt x="281" y="33"/>
                  </a:lnTo>
                  <a:lnTo>
                    <a:pt x="292" y="30"/>
                  </a:lnTo>
                  <a:lnTo>
                    <a:pt x="302" y="25"/>
                  </a:lnTo>
                  <a:lnTo>
                    <a:pt x="313" y="21"/>
                  </a:lnTo>
                  <a:lnTo>
                    <a:pt x="323" y="19"/>
                  </a:lnTo>
                  <a:lnTo>
                    <a:pt x="335" y="16"/>
                  </a:lnTo>
                  <a:lnTo>
                    <a:pt x="344" y="12"/>
                  </a:lnTo>
                  <a:lnTo>
                    <a:pt x="356" y="11"/>
                  </a:lnTo>
                  <a:lnTo>
                    <a:pt x="368" y="9"/>
                  </a:lnTo>
                  <a:lnTo>
                    <a:pt x="379" y="5"/>
                  </a:lnTo>
                  <a:lnTo>
                    <a:pt x="391" y="4"/>
                  </a:lnTo>
                  <a:lnTo>
                    <a:pt x="401" y="4"/>
                  </a:lnTo>
                  <a:lnTo>
                    <a:pt x="414" y="2"/>
                  </a:lnTo>
                  <a:lnTo>
                    <a:pt x="426" y="0"/>
                  </a:lnTo>
                  <a:lnTo>
                    <a:pt x="436" y="0"/>
                  </a:lnTo>
                  <a:lnTo>
                    <a:pt x="448" y="0"/>
                  </a:lnTo>
                  <a:lnTo>
                    <a:pt x="462" y="0"/>
                  </a:lnTo>
                  <a:lnTo>
                    <a:pt x="473" y="0"/>
                  </a:lnTo>
                  <a:lnTo>
                    <a:pt x="485" y="0"/>
                  </a:lnTo>
                  <a:lnTo>
                    <a:pt x="497" y="0"/>
                  </a:lnTo>
                  <a:lnTo>
                    <a:pt x="507" y="2"/>
                  </a:lnTo>
                  <a:lnTo>
                    <a:pt x="520" y="4"/>
                  </a:lnTo>
                  <a:lnTo>
                    <a:pt x="532" y="4"/>
                  </a:lnTo>
                  <a:lnTo>
                    <a:pt x="542" y="5"/>
                  </a:lnTo>
                  <a:lnTo>
                    <a:pt x="554" y="9"/>
                  </a:lnTo>
                  <a:lnTo>
                    <a:pt x="565" y="11"/>
                  </a:lnTo>
                  <a:lnTo>
                    <a:pt x="575" y="12"/>
                  </a:lnTo>
                  <a:lnTo>
                    <a:pt x="586" y="16"/>
                  </a:lnTo>
                  <a:lnTo>
                    <a:pt x="598" y="19"/>
                  </a:lnTo>
                  <a:lnTo>
                    <a:pt x="608" y="21"/>
                  </a:lnTo>
                  <a:lnTo>
                    <a:pt x="619" y="25"/>
                  </a:lnTo>
                  <a:lnTo>
                    <a:pt x="629" y="30"/>
                  </a:lnTo>
                  <a:lnTo>
                    <a:pt x="639" y="33"/>
                  </a:lnTo>
                  <a:lnTo>
                    <a:pt x="650" y="37"/>
                  </a:lnTo>
                  <a:lnTo>
                    <a:pt x="660" y="42"/>
                  </a:lnTo>
                  <a:lnTo>
                    <a:pt x="669" y="47"/>
                  </a:lnTo>
                  <a:lnTo>
                    <a:pt x="681" y="52"/>
                  </a:lnTo>
                  <a:lnTo>
                    <a:pt x="690" y="56"/>
                  </a:lnTo>
                  <a:lnTo>
                    <a:pt x="699" y="61"/>
                  </a:lnTo>
                  <a:lnTo>
                    <a:pt x="709" y="68"/>
                  </a:lnTo>
                  <a:lnTo>
                    <a:pt x="718" y="73"/>
                  </a:lnTo>
                  <a:lnTo>
                    <a:pt x="726" y="80"/>
                  </a:lnTo>
                  <a:lnTo>
                    <a:pt x="735" y="85"/>
                  </a:lnTo>
                  <a:lnTo>
                    <a:pt x="744" y="92"/>
                  </a:lnTo>
                  <a:lnTo>
                    <a:pt x="754" y="98"/>
                  </a:lnTo>
                  <a:lnTo>
                    <a:pt x="761" y="104"/>
                  </a:lnTo>
                  <a:lnTo>
                    <a:pt x="770" y="113"/>
                  </a:lnTo>
                  <a:lnTo>
                    <a:pt x="779" y="120"/>
                  </a:lnTo>
                  <a:lnTo>
                    <a:pt x="787" y="127"/>
                  </a:lnTo>
                  <a:lnTo>
                    <a:pt x="794" y="134"/>
                  </a:lnTo>
                  <a:lnTo>
                    <a:pt x="801" y="141"/>
                  </a:lnTo>
                  <a:lnTo>
                    <a:pt x="808" y="150"/>
                  </a:lnTo>
                  <a:lnTo>
                    <a:pt x="817" y="158"/>
                  </a:lnTo>
                  <a:lnTo>
                    <a:pt x="822" y="165"/>
                  </a:lnTo>
                  <a:lnTo>
                    <a:pt x="829" y="174"/>
                  </a:lnTo>
                  <a:lnTo>
                    <a:pt x="836" y="183"/>
                  </a:lnTo>
                  <a:lnTo>
                    <a:pt x="843" y="191"/>
                  </a:lnTo>
                  <a:lnTo>
                    <a:pt x="848" y="200"/>
                  </a:lnTo>
                  <a:lnTo>
                    <a:pt x="855" y="209"/>
                  </a:lnTo>
                  <a:lnTo>
                    <a:pt x="860" y="217"/>
                  </a:lnTo>
                  <a:lnTo>
                    <a:pt x="865" y="226"/>
                  </a:lnTo>
                  <a:lnTo>
                    <a:pt x="871" y="237"/>
                  </a:lnTo>
                  <a:lnTo>
                    <a:pt x="876" y="247"/>
                  </a:lnTo>
                  <a:lnTo>
                    <a:pt x="881" y="256"/>
                  </a:lnTo>
                  <a:lnTo>
                    <a:pt x="885" y="266"/>
                  </a:lnTo>
                  <a:lnTo>
                    <a:pt x="890" y="275"/>
                  </a:lnTo>
                  <a:lnTo>
                    <a:pt x="893" y="285"/>
                  </a:lnTo>
                  <a:lnTo>
                    <a:pt x="897" y="296"/>
                  </a:lnTo>
                  <a:lnTo>
                    <a:pt x="900" y="306"/>
                  </a:lnTo>
                  <a:lnTo>
                    <a:pt x="904" y="316"/>
                  </a:lnTo>
                  <a:lnTo>
                    <a:pt x="905" y="327"/>
                  </a:lnTo>
                  <a:lnTo>
                    <a:pt x="909" y="337"/>
                  </a:lnTo>
                  <a:lnTo>
                    <a:pt x="912" y="349"/>
                  </a:lnTo>
                  <a:lnTo>
                    <a:pt x="914" y="360"/>
                  </a:lnTo>
                  <a:lnTo>
                    <a:pt x="916" y="369"/>
                  </a:lnTo>
                  <a:lnTo>
                    <a:pt x="918" y="381"/>
                  </a:lnTo>
                  <a:lnTo>
                    <a:pt x="919" y="393"/>
                  </a:lnTo>
                  <a:lnTo>
                    <a:pt x="919" y="403"/>
                  </a:lnTo>
                  <a:lnTo>
                    <a:pt x="921" y="414"/>
                  </a:lnTo>
                  <a:lnTo>
                    <a:pt x="921" y="424"/>
                  </a:lnTo>
                  <a:lnTo>
                    <a:pt x="923" y="438"/>
                  </a:lnTo>
                  <a:lnTo>
                    <a:pt x="921" y="441"/>
                  </a:lnTo>
                  <a:lnTo>
                    <a:pt x="921" y="445"/>
                  </a:lnTo>
                  <a:lnTo>
                    <a:pt x="921" y="450"/>
                  </a:lnTo>
                  <a:lnTo>
                    <a:pt x="921" y="455"/>
                  </a:lnTo>
                  <a:lnTo>
                    <a:pt x="921" y="459"/>
                  </a:lnTo>
                  <a:lnTo>
                    <a:pt x="921" y="464"/>
                  </a:lnTo>
                  <a:lnTo>
                    <a:pt x="919" y="469"/>
                  </a:lnTo>
                  <a:lnTo>
                    <a:pt x="919" y="475"/>
                  </a:lnTo>
                  <a:lnTo>
                    <a:pt x="919" y="478"/>
                  </a:lnTo>
                  <a:lnTo>
                    <a:pt x="919" y="481"/>
                  </a:lnTo>
                  <a:lnTo>
                    <a:pt x="918" y="487"/>
                  </a:lnTo>
                  <a:lnTo>
                    <a:pt x="918" y="492"/>
                  </a:lnTo>
                  <a:lnTo>
                    <a:pt x="916" y="495"/>
                  </a:lnTo>
                  <a:lnTo>
                    <a:pt x="916" y="501"/>
                  </a:lnTo>
                  <a:lnTo>
                    <a:pt x="916" y="506"/>
                  </a:lnTo>
                  <a:lnTo>
                    <a:pt x="916" y="509"/>
                  </a:lnTo>
                  <a:lnTo>
                    <a:pt x="914" y="514"/>
                  </a:lnTo>
                  <a:lnTo>
                    <a:pt x="912" y="518"/>
                  </a:lnTo>
                  <a:lnTo>
                    <a:pt x="911" y="523"/>
                  </a:lnTo>
                  <a:lnTo>
                    <a:pt x="911" y="528"/>
                  </a:lnTo>
                  <a:lnTo>
                    <a:pt x="909" y="532"/>
                  </a:lnTo>
                  <a:lnTo>
                    <a:pt x="909" y="535"/>
                  </a:lnTo>
                  <a:lnTo>
                    <a:pt x="907" y="539"/>
                  </a:lnTo>
                  <a:lnTo>
                    <a:pt x="905" y="544"/>
                  </a:lnTo>
                  <a:lnTo>
                    <a:pt x="905" y="549"/>
                  </a:lnTo>
                  <a:lnTo>
                    <a:pt x="904" y="553"/>
                  </a:lnTo>
                  <a:lnTo>
                    <a:pt x="902" y="558"/>
                  </a:lnTo>
                  <a:lnTo>
                    <a:pt x="902" y="561"/>
                  </a:lnTo>
                  <a:lnTo>
                    <a:pt x="900" y="567"/>
                  </a:lnTo>
                  <a:lnTo>
                    <a:pt x="898" y="570"/>
                  </a:lnTo>
                  <a:lnTo>
                    <a:pt x="897" y="574"/>
                  </a:lnTo>
                  <a:lnTo>
                    <a:pt x="897" y="579"/>
                  </a:lnTo>
                  <a:lnTo>
                    <a:pt x="895" y="584"/>
                  </a:lnTo>
                  <a:lnTo>
                    <a:pt x="893" y="587"/>
                  </a:lnTo>
                  <a:lnTo>
                    <a:pt x="891" y="591"/>
                  </a:lnTo>
                  <a:lnTo>
                    <a:pt x="890" y="596"/>
                  </a:lnTo>
                  <a:lnTo>
                    <a:pt x="888" y="600"/>
                  </a:lnTo>
                  <a:lnTo>
                    <a:pt x="886" y="603"/>
                  </a:lnTo>
                  <a:lnTo>
                    <a:pt x="885" y="608"/>
                  </a:lnTo>
                  <a:lnTo>
                    <a:pt x="883" y="612"/>
                  </a:lnTo>
                  <a:lnTo>
                    <a:pt x="881" y="615"/>
                  </a:lnTo>
                  <a:lnTo>
                    <a:pt x="879" y="620"/>
                  </a:lnTo>
                  <a:lnTo>
                    <a:pt x="876" y="622"/>
                  </a:lnTo>
                  <a:lnTo>
                    <a:pt x="874" y="627"/>
                  </a:lnTo>
                  <a:lnTo>
                    <a:pt x="872" y="631"/>
                  </a:lnTo>
                  <a:lnTo>
                    <a:pt x="869" y="634"/>
                  </a:lnTo>
                  <a:lnTo>
                    <a:pt x="867" y="640"/>
                  </a:lnTo>
                  <a:lnTo>
                    <a:pt x="867" y="643"/>
                  </a:lnTo>
                  <a:lnTo>
                    <a:pt x="862" y="650"/>
                  </a:lnTo>
                  <a:lnTo>
                    <a:pt x="858" y="659"/>
                  </a:lnTo>
                  <a:lnTo>
                    <a:pt x="853" y="666"/>
                  </a:lnTo>
                  <a:lnTo>
                    <a:pt x="848" y="673"/>
                  </a:lnTo>
                  <a:lnTo>
                    <a:pt x="843" y="679"/>
                  </a:lnTo>
                  <a:lnTo>
                    <a:pt x="838" y="688"/>
                  </a:lnTo>
                  <a:lnTo>
                    <a:pt x="832" y="695"/>
                  </a:lnTo>
                  <a:lnTo>
                    <a:pt x="827" y="70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1" name="Freeform 25"/>
            <p:cNvSpPr>
              <a:spLocks/>
            </p:cNvSpPr>
            <p:nvPr/>
          </p:nvSpPr>
          <p:spPr bwMode="auto">
            <a:xfrm>
              <a:off x="4752975" y="3057525"/>
              <a:ext cx="225425" cy="204787"/>
            </a:xfrm>
            <a:custGeom>
              <a:avLst/>
              <a:gdLst>
                <a:gd name="T0" fmla="*/ 114704 w 283"/>
                <a:gd name="T1" fmla="*/ 203200 h 258"/>
                <a:gd name="T2" fmla="*/ 131432 w 283"/>
                <a:gd name="T3" fmla="*/ 201612 h 258"/>
                <a:gd name="T4" fmla="*/ 148159 w 283"/>
                <a:gd name="T5" fmla="*/ 197643 h 258"/>
                <a:gd name="T6" fmla="*/ 163294 w 283"/>
                <a:gd name="T7" fmla="*/ 192087 h 258"/>
                <a:gd name="T8" fmla="*/ 176835 w 283"/>
                <a:gd name="T9" fmla="*/ 183356 h 258"/>
                <a:gd name="T10" fmla="*/ 189580 w 283"/>
                <a:gd name="T11" fmla="*/ 173831 h 258"/>
                <a:gd name="T12" fmla="*/ 200732 w 283"/>
                <a:gd name="T13" fmla="*/ 164306 h 258"/>
                <a:gd name="T14" fmla="*/ 210290 w 283"/>
                <a:gd name="T15" fmla="*/ 152400 h 258"/>
                <a:gd name="T16" fmla="*/ 216663 w 283"/>
                <a:gd name="T17" fmla="*/ 139700 h 258"/>
                <a:gd name="T18" fmla="*/ 221442 w 283"/>
                <a:gd name="T19" fmla="*/ 124618 h 258"/>
                <a:gd name="T20" fmla="*/ 225425 w 283"/>
                <a:gd name="T21" fmla="*/ 110331 h 258"/>
                <a:gd name="T22" fmla="*/ 223832 w 283"/>
                <a:gd name="T23" fmla="*/ 94456 h 258"/>
                <a:gd name="T24" fmla="*/ 221442 w 283"/>
                <a:gd name="T25" fmla="*/ 78581 h 258"/>
                <a:gd name="T26" fmla="*/ 215866 w 283"/>
                <a:gd name="T27" fmla="*/ 63500 h 258"/>
                <a:gd name="T28" fmla="*/ 208697 w 283"/>
                <a:gd name="T29" fmla="*/ 51594 h 258"/>
                <a:gd name="T30" fmla="*/ 199139 w 283"/>
                <a:gd name="T31" fmla="*/ 38894 h 258"/>
                <a:gd name="T32" fmla="*/ 189580 w 283"/>
                <a:gd name="T33" fmla="*/ 27781 h 258"/>
                <a:gd name="T34" fmla="*/ 176835 w 283"/>
                <a:gd name="T35" fmla="*/ 18256 h 258"/>
                <a:gd name="T36" fmla="*/ 163294 w 283"/>
                <a:gd name="T37" fmla="*/ 11112 h 258"/>
                <a:gd name="T38" fmla="*/ 146566 w 283"/>
                <a:gd name="T39" fmla="*/ 5556 h 258"/>
                <a:gd name="T40" fmla="*/ 131432 w 283"/>
                <a:gd name="T41" fmla="*/ 1587 h 258"/>
                <a:gd name="T42" fmla="*/ 113111 w 283"/>
                <a:gd name="T43" fmla="*/ 0 h 258"/>
                <a:gd name="T44" fmla="*/ 96383 w 283"/>
                <a:gd name="T45" fmla="*/ 1587 h 258"/>
                <a:gd name="T46" fmla="*/ 79655 w 283"/>
                <a:gd name="T47" fmla="*/ 4762 h 258"/>
                <a:gd name="T48" fmla="*/ 64521 w 283"/>
                <a:gd name="T49" fmla="*/ 10319 h 258"/>
                <a:gd name="T50" fmla="*/ 49386 w 283"/>
                <a:gd name="T51" fmla="*/ 16669 h 258"/>
                <a:gd name="T52" fmla="*/ 36642 w 283"/>
                <a:gd name="T53" fmla="*/ 26194 h 258"/>
                <a:gd name="T54" fmla="*/ 26286 w 283"/>
                <a:gd name="T55" fmla="*/ 36512 h 258"/>
                <a:gd name="T56" fmla="*/ 15931 w 283"/>
                <a:gd name="T57" fmla="*/ 48419 h 258"/>
                <a:gd name="T58" fmla="*/ 7966 w 283"/>
                <a:gd name="T59" fmla="*/ 61119 h 258"/>
                <a:gd name="T60" fmla="*/ 2390 w 283"/>
                <a:gd name="T61" fmla="*/ 74612 h 258"/>
                <a:gd name="T62" fmla="*/ 0 w 283"/>
                <a:gd name="T63" fmla="*/ 89694 h 258"/>
                <a:gd name="T64" fmla="*/ 0 w 283"/>
                <a:gd name="T65" fmla="*/ 104775 h 258"/>
                <a:gd name="T66" fmla="*/ 0 w 283"/>
                <a:gd name="T67" fmla="*/ 119062 h 258"/>
                <a:gd name="T68" fmla="*/ 5576 w 283"/>
                <a:gd name="T69" fmla="*/ 135731 h 258"/>
                <a:gd name="T70" fmla="*/ 10355 w 283"/>
                <a:gd name="T71" fmla="*/ 147637 h 258"/>
                <a:gd name="T72" fmla="*/ 19117 w 283"/>
                <a:gd name="T73" fmla="*/ 160337 h 258"/>
                <a:gd name="T74" fmla="*/ 30269 w 283"/>
                <a:gd name="T75" fmla="*/ 173037 h 258"/>
                <a:gd name="T76" fmla="*/ 41421 w 283"/>
                <a:gd name="T77" fmla="*/ 180975 h 258"/>
                <a:gd name="T78" fmla="*/ 54962 w 283"/>
                <a:gd name="T79" fmla="*/ 190499 h 258"/>
                <a:gd name="T80" fmla="*/ 70097 w 283"/>
                <a:gd name="T81" fmla="*/ 197643 h 258"/>
                <a:gd name="T82" fmla="*/ 85231 w 283"/>
                <a:gd name="T83" fmla="*/ 201612 h 258"/>
                <a:gd name="T84" fmla="*/ 103552 w 283"/>
                <a:gd name="T85" fmla="*/ 204787 h 2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3"/>
                <a:gd name="T130" fmla="*/ 0 h 258"/>
                <a:gd name="T131" fmla="*/ 283 w 283"/>
                <a:gd name="T132" fmla="*/ 258 h 2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3" h="258">
                  <a:moveTo>
                    <a:pt x="130" y="258"/>
                  </a:moveTo>
                  <a:lnTo>
                    <a:pt x="137" y="256"/>
                  </a:lnTo>
                  <a:lnTo>
                    <a:pt x="144" y="256"/>
                  </a:lnTo>
                  <a:lnTo>
                    <a:pt x="151" y="256"/>
                  </a:lnTo>
                  <a:lnTo>
                    <a:pt x="159" y="256"/>
                  </a:lnTo>
                  <a:lnTo>
                    <a:pt x="165" y="254"/>
                  </a:lnTo>
                  <a:lnTo>
                    <a:pt x="172" y="254"/>
                  </a:lnTo>
                  <a:lnTo>
                    <a:pt x="179" y="251"/>
                  </a:lnTo>
                  <a:lnTo>
                    <a:pt x="186" y="249"/>
                  </a:lnTo>
                  <a:lnTo>
                    <a:pt x="192" y="247"/>
                  </a:lnTo>
                  <a:lnTo>
                    <a:pt x="198" y="244"/>
                  </a:lnTo>
                  <a:lnTo>
                    <a:pt x="205" y="242"/>
                  </a:lnTo>
                  <a:lnTo>
                    <a:pt x="210" y="238"/>
                  </a:lnTo>
                  <a:lnTo>
                    <a:pt x="217" y="235"/>
                  </a:lnTo>
                  <a:lnTo>
                    <a:pt x="222" y="231"/>
                  </a:lnTo>
                  <a:lnTo>
                    <a:pt x="227" y="228"/>
                  </a:lnTo>
                  <a:lnTo>
                    <a:pt x="234" y="225"/>
                  </a:lnTo>
                  <a:lnTo>
                    <a:pt x="238" y="219"/>
                  </a:lnTo>
                  <a:lnTo>
                    <a:pt x="243" y="216"/>
                  </a:lnTo>
                  <a:lnTo>
                    <a:pt x="248" y="211"/>
                  </a:lnTo>
                  <a:lnTo>
                    <a:pt x="252" y="207"/>
                  </a:lnTo>
                  <a:lnTo>
                    <a:pt x="255" y="202"/>
                  </a:lnTo>
                  <a:lnTo>
                    <a:pt x="259" y="197"/>
                  </a:lnTo>
                  <a:lnTo>
                    <a:pt x="264" y="192"/>
                  </a:lnTo>
                  <a:lnTo>
                    <a:pt x="265" y="186"/>
                  </a:lnTo>
                  <a:lnTo>
                    <a:pt x="269" y="179"/>
                  </a:lnTo>
                  <a:lnTo>
                    <a:pt x="272" y="176"/>
                  </a:lnTo>
                  <a:lnTo>
                    <a:pt x="274" y="169"/>
                  </a:lnTo>
                  <a:lnTo>
                    <a:pt x="276" y="164"/>
                  </a:lnTo>
                  <a:lnTo>
                    <a:pt x="278" y="157"/>
                  </a:lnTo>
                  <a:lnTo>
                    <a:pt x="279" y="150"/>
                  </a:lnTo>
                  <a:lnTo>
                    <a:pt x="281" y="145"/>
                  </a:lnTo>
                  <a:lnTo>
                    <a:pt x="283" y="139"/>
                  </a:lnTo>
                  <a:lnTo>
                    <a:pt x="281" y="131"/>
                  </a:lnTo>
                  <a:lnTo>
                    <a:pt x="281" y="126"/>
                  </a:lnTo>
                  <a:lnTo>
                    <a:pt x="281" y="119"/>
                  </a:lnTo>
                  <a:lnTo>
                    <a:pt x="279" y="112"/>
                  </a:lnTo>
                  <a:lnTo>
                    <a:pt x="278" y="105"/>
                  </a:lnTo>
                  <a:lnTo>
                    <a:pt x="278" y="99"/>
                  </a:lnTo>
                  <a:lnTo>
                    <a:pt x="276" y="93"/>
                  </a:lnTo>
                  <a:lnTo>
                    <a:pt x="272" y="87"/>
                  </a:lnTo>
                  <a:lnTo>
                    <a:pt x="271" y="80"/>
                  </a:lnTo>
                  <a:lnTo>
                    <a:pt x="269" y="75"/>
                  </a:lnTo>
                  <a:lnTo>
                    <a:pt x="265" y="70"/>
                  </a:lnTo>
                  <a:lnTo>
                    <a:pt x="262" y="65"/>
                  </a:lnTo>
                  <a:lnTo>
                    <a:pt x="259" y="60"/>
                  </a:lnTo>
                  <a:lnTo>
                    <a:pt x="255" y="54"/>
                  </a:lnTo>
                  <a:lnTo>
                    <a:pt x="250" y="49"/>
                  </a:lnTo>
                  <a:lnTo>
                    <a:pt x="248" y="46"/>
                  </a:lnTo>
                  <a:lnTo>
                    <a:pt x="243" y="40"/>
                  </a:lnTo>
                  <a:lnTo>
                    <a:pt x="238" y="35"/>
                  </a:lnTo>
                  <a:lnTo>
                    <a:pt x="232" y="30"/>
                  </a:lnTo>
                  <a:lnTo>
                    <a:pt x="227" y="28"/>
                  </a:lnTo>
                  <a:lnTo>
                    <a:pt x="222" y="23"/>
                  </a:lnTo>
                  <a:lnTo>
                    <a:pt x="215" y="21"/>
                  </a:lnTo>
                  <a:lnTo>
                    <a:pt x="210" y="16"/>
                  </a:lnTo>
                  <a:lnTo>
                    <a:pt x="205" y="14"/>
                  </a:lnTo>
                  <a:lnTo>
                    <a:pt x="198" y="11"/>
                  </a:lnTo>
                  <a:lnTo>
                    <a:pt x="191" y="9"/>
                  </a:lnTo>
                  <a:lnTo>
                    <a:pt x="184" y="7"/>
                  </a:lnTo>
                  <a:lnTo>
                    <a:pt x="179" y="6"/>
                  </a:lnTo>
                  <a:lnTo>
                    <a:pt x="172" y="2"/>
                  </a:lnTo>
                  <a:lnTo>
                    <a:pt x="165" y="2"/>
                  </a:lnTo>
                  <a:lnTo>
                    <a:pt x="158" y="2"/>
                  </a:lnTo>
                  <a:lnTo>
                    <a:pt x="151" y="2"/>
                  </a:lnTo>
                  <a:lnTo>
                    <a:pt x="142" y="0"/>
                  </a:lnTo>
                  <a:lnTo>
                    <a:pt x="135" y="0"/>
                  </a:lnTo>
                  <a:lnTo>
                    <a:pt x="128" y="0"/>
                  </a:lnTo>
                  <a:lnTo>
                    <a:pt x="121" y="2"/>
                  </a:lnTo>
                  <a:lnTo>
                    <a:pt x="114" y="2"/>
                  </a:lnTo>
                  <a:lnTo>
                    <a:pt x="107" y="4"/>
                  </a:lnTo>
                  <a:lnTo>
                    <a:pt x="100" y="6"/>
                  </a:lnTo>
                  <a:lnTo>
                    <a:pt x="93" y="7"/>
                  </a:lnTo>
                  <a:lnTo>
                    <a:pt x="86" y="9"/>
                  </a:lnTo>
                  <a:lnTo>
                    <a:pt x="81" y="13"/>
                  </a:lnTo>
                  <a:lnTo>
                    <a:pt x="74" y="14"/>
                  </a:lnTo>
                  <a:lnTo>
                    <a:pt x="69" y="18"/>
                  </a:lnTo>
                  <a:lnTo>
                    <a:pt x="62" y="21"/>
                  </a:lnTo>
                  <a:lnTo>
                    <a:pt x="57" y="23"/>
                  </a:lnTo>
                  <a:lnTo>
                    <a:pt x="52" y="28"/>
                  </a:lnTo>
                  <a:lnTo>
                    <a:pt x="46" y="33"/>
                  </a:lnTo>
                  <a:lnTo>
                    <a:pt x="41" y="35"/>
                  </a:lnTo>
                  <a:lnTo>
                    <a:pt x="36" y="40"/>
                  </a:lnTo>
                  <a:lnTo>
                    <a:pt x="33" y="46"/>
                  </a:lnTo>
                  <a:lnTo>
                    <a:pt x="29" y="51"/>
                  </a:lnTo>
                  <a:lnTo>
                    <a:pt x="24" y="54"/>
                  </a:lnTo>
                  <a:lnTo>
                    <a:pt x="20" y="61"/>
                  </a:lnTo>
                  <a:lnTo>
                    <a:pt x="17" y="65"/>
                  </a:lnTo>
                  <a:lnTo>
                    <a:pt x="13" y="72"/>
                  </a:lnTo>
                  <a:lnTo>
                    <a:pt x="10" y="77"/>
                  </a:lnTo>
                  <a:lnTo>
                    <a:pt x="8" y="82"/>
                  </a:lnTo>
                  <a:lnTo>
                    <a:pt x="7" y="87"/>
                  </a:lnTo>
                  <a:lnTo>
                    <a:pt x="3" y="94"/>
                  </a:lnTo>
                  <a:lnTo>
                    <a:pt x="1" y="101"/>
                  </a:lnTo>
                  <a:lnTo>
                    <a:pt x="1" y="106"/>
                  </a:lnTo>
                  <a:lnTo>
                    <a:pt x="0" y="113"/>
                  </a:lnTo>
                  <a:lnTo>
                    <a:pt x="0" y="120"/>
                  </a:lnTo>
                  <a:lnTo>
                    <a:pt x="0" y="126"/>
                  </a:lnTo>
                  <a:lnTo>
                    <a:pt x="0" y="132"/>
                  </a:lnTo>
                  <a:lnTo>
                    <a:pt x="0" y="139"/>
                  </a:lnTo>
                  <a:lnTo>
                    <a:pt x="0" y="146"/>
                  </a:lnTo>
                  <a:lnTo>
                    <a:pt x="0" y="150"/>
                  </a:lnTo>
                  <a:lnTo>
                    <a:pt x="1" y="157"/>
                  </a:lnTo>
                  <a:lnTo>
                    <a:pt x="3" y="164"/>
                  </a:lnTo>
                  <a:lnTo>
                    <a:pt x="7" y="171"/>
                  </a:lnTo>
                  <a:lnTo>
                    <a:pt x="8" y="176"/>
                  </a:lnTo>
                  <a:lnTo>
                    <a:pt x="10" y="181"/>
                  </a:lnTo>
                  <a:lnTo>
                    <a:pt x="13" y="186"/>
                  </a:lnTo>
                  <a:lnTo>
                    <a:pt x="17" y="192"/>
                  </a:lnTo>
                  <a:lnTo>
                    <a:pt x="20" y="197"/>
                  </a:lnTo>
                  <a:lnTo>
                    <a:pt x="24" y="202"/>
                  </a:lnTo>
                  <a:lnTo>
                    <a:pt x="29" y="207"/>
                  </a:lnTo>
                  <a:lnTo>
                    <a:pt x="34" y="212"/>
                  </a:lnTo>
                  <a:lnTo>
                    <a:pt x="38" y="218"/>
                  </a:lnTo>
                  <a:lnTo>
                    <a:pt x="43" y="221"/>
                  </a:lnTo>
                  <a:lnTo>
                    <a:pt x="46" y="225"/>
                  </a:lnTo>
                  <a:lnTo>
                    <a:pt x="52" y="228"/>
                  </a:lnTo>
                  <a:lnTo>
                    <a:pt x="57" y="233"/>
                  </a:lnTo>
                  <a:lnTo>
                    <a:pt x="64" y="235"/>
                  </a:lnTo>
                  <a:lnTo>
                    <a:pt x="69" y="240"/>
                  </a:lnTo>
                  <a:lnTo>
                    <a:pt x="76" y="244"/>
                  </a:lnTo>
                  <a:lnTo>
                    <a:pt x="81" y="245"/>
                  </a:lnTo>
                  <a:lnTo>
                    <a:pt x="88" y="249"/>
                  </a:lnTo>
                  <a:lnTo>
                    <a:pt x="95" y="251"/>
                  </a:lnTo>
                  <a:lnTo>
                    <a:pt x="102" y="252"/>
                  </a:lnTo>
                  <a:lnTo>
                    <a:pt x="107" y="254"/>
                  </a:lnTo>
                  <a:lnTo>
                    <a:pt x="116" y="256"/>
                  </a:lnTo>
                  <a:lnTo>
                    <a:pt x="123" y="256"/>
                  </a:lnTo>
                  <a:lnTo>
                    <a:pt x="130" y="2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2" name="Freeform 26"/>
            <p:cNvSpPr>
              <a:spLocks/>
            </p:cNvSpPr>
            <p:nvPr/>
          </p:nvSpPr>
          <p:spPr bwMode="auto">
            <a:xfrm>
              <a:off x="4722813" y="3181350"/>
              <a:ext cx="277813" cy="311150"/>
            </a:xfrm>
            <a:custGeom>
              <a:avLst/>
              <a:gdLst>
                <a:gd name="T0" fmla="*/ 89694 w 350"/>
                <a:gd name="T1" fmla="*/ 0 h 391"/>
                <a:gd name="T2" fmla="*/ 0 w 350"/>
                <a:gd name="T3" fmla="*/ 306375 h 391"/>
                <a:gd name="T4" fmla="*/ 277813 w 350"/>
                <a:gd name="T5" fmla="*/ 311150 h 391"/>
                <a:gd name="T6" fmla="*/ 179388 w 350"/>
                <a:gd name="T7" fmla="*/ 1592 h 391"/>
                <a:gd name="T8" fmla="*/ 89694 w 350"/>
                <a:gd name="T9" fmla="*/ 0 h 391"/>
                <a:gd name="T10" fmla="*/ 89694 w 350"/>
                <a:gd name="T11" fmla="*/ 0 h 391"/>
                <a:gd name="T12" fmla="*/ 0 60000 65536"/>
                <a:gd name="T13" fmla="*/ 0 60000 65536"/>
                <a:gd name="T14" fmla="*/ 0 60000 65536"/>
                <a:gd name="T15" fmla="*/ 0 60000 65536"/>
                <a:gd name="T16" fmla="*/ 0 60000 65536"/>
                <a:gd name="T17" fmla="*/ 0 60000 65536"/>
                <a:gd name="T18" fmla="*/ 0 w 350"/>
                <a:gd name="T19" fmla="*/ 0 h 391"/>
                <a:gd name="T20" fmla="*/ 350 w 350"/>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350" h="391">
                  <a:moveTo>
                    <a:pt x="113" y="0"/>
                  </a:moveTo>
                  <a:lnTo>
                    <a:pt x="0" y="385"/>
                  </a:lnTo>
                  <a:lnTo>
                    <a:pt x="350" y="391"/>
                  </a:lnTo>
                  <a:lnTo>
                    <a:pt x="226" y="2"/>
                  </a:lnTo>
                  <a:lnTo>
                    <a:pt x="1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3" name="Freeform 27"/>
            <p:cNvSpPr>
              <a:spLocks/>
            </p:cNvSpPr>
            <p:nvPr/>
          </p:nvSpPr>
          <p:spPr bwMode="auto">
            <a:xfrm>
              <a:off x="4429125" y="2514600"/>
              <a:ext cx="839788" cy="687387"/>
            </a:xfrm>
            <a:custGeom>
              <a:avLst/>
              <a:gdLst>
                <a:gd name="T0" fmla="*/ 65026 w 1059"/>
                <a:gd name="T1" fmla="*/ 654088 h 867"/>
                <a:gd name="T2" fmla="*/ 38857 w 1059"/>
                <a:gd name="T3" fmla="*/ 677873 h 867"/>
                <a:gd name="T4" fmla="*/ 22204 w 1059"/>
                <a:gd name="T5" fmla="*/ 665188 h 867"/>
                <a:gd name="T6" fmla="*/ 12688 w 1059"/>
                <a:gd name="T7" fmla="*/ 626339 h 867"/>
                <a:gd name="T8" fmla="*/ 5551 w 1059"/>
                <a:gd name="T9" fmla="*/ 586697 h 867"/>
                <a:gd name="T10" fmla="*/ 1586 w 1059"/>
                <a:gd name="T11" fmla="*/ 547055 h 867"/>
                <a:gd name="T12" fmla="*/ 0 w 1059"/>
                <a:gd name="T13" fmla="*/ 505828 h 867"/>
                <a:gd name="T14" fmla="*/ 5551 w 1059"/>
                <a:gd name="T15" fmla="*/ 414652 h 867"/>
                <a:gd name="T16" fmla="*/ 24583 w 1059"/>
                <a:gd name="T17" fmla="*/ 330612 h 867"/>
                <a:gd name="T18" fmla="*/ 55510 w 1059"/>
                <a:gd name="T19" fmla="*/ 253707 h 867"/>
                <a:gd name="T20" fmla="*/ 95160 w 1059"/>
                <a:gd name="T21" fmla="*/ 183145 h 867"/>
                <a:gd name="T22" fmla="*/ 145119 w 1059"/>
                <a:gd name="T23" fmla="*/ 122889 h 867"/>
                <a:gd name="T24" fmla="*/ 201422 w 1059"/>
                <a:gd name="T25" fmla="*/ 71355 h 867"/>
                <a:gd name="T26" fmla="*/ 264862 w 1059"/>
                <a:gd name="T27" fmla="*/ 34092 h 867"/>
                <a:gd name="T28" fmla="*/ 334646 w 1059"/>
                <a:gd name="T29" fmla="*/ 9514 h 867"/>
                <a:gd name="T30" fmla="*/ 409188 w 1059"/>
                <a:gd name="T31" fmla="*/ 0 h 867"/>
                <a:gd name="T32" fmla="*/ 483731 w 1059"/>
                <a:gd name="T33" fmla="*/ 5550 h 867"/>
                <a:gd name="T34" fmla="*/ 552722 w 1059"/>
                <a:gd name="T35" fmla="*/ 24578 h 867"/>
                <a:gd name="T36" fmla="*/ 618541 w 1059"/>
                <a:gd name="T37" fmla="*/ 60255 h 867"/>
                <a:gd name="T38" fmla="*/ 678016 w 1059"/>
                <a:gd name="T39" fmla="*/ 107033 h 867"/>
                <a:gd name="T40" fmla="*/ 730354 w 1059"/>
                <a:gd name="T41" fmla="*/ 164117 h 867"/>
                <a:gd name="T42" fmla="*/ 771590 w 1059"/>
                <a:gd name="T43" fmla="*/ 233093 h 867"/>
                <a:gd name="T44" fmla="*/ 806482 w 1059"/>
                <a:gd name="T45" fmla="*/ 306827 h 867"/>
                <a:gd name="T46" fmla="*/ 828686 w 1059"/>
                <a:gd name="T47" fmla="*/ 390074 h 867"/>
                <a:gd name="T48" fmla="*/ 838202 w 1059"/>
                <a:gd name="T49" fmla="*/ 478079 h 867"/>
                <a:gd name="T50" fmla="*/ 838202 w 1059"/>
                <a:gd name="T51" fmla="*/ 532784 h 867"/>
                <a:gd name="T52" fmla="*/ 835030 w 1059"/>
                <a:gd name="T53" fmla="*/ 573219 h 867"/>
                <a:gd name="T54" fmla="*/ 828686 w 1059"/>
                <a:gd name="T55" fmla="*/ 611275 h 867"/>
                <a:gd name="T56" fmla="*/ 821549 w 1059"/>
                <a:gd name="T57" fmla="*/ 650124 h 867"/>
                <a:gd name="T58" fmla="*/ 813619 w 1059"/>
                <a:gd name="T59" fmla="*/ 676287 h 867"/>
                <a:gd name="T60" fmla="*/ 793794 w 1059"/>
                <a:gd name="T61" fmla="*/ 670737 h 867"/>
                <a:gd name="T62" fmla="*/ 763660 w 1059"/>
                <a:gd name="T63" fmla="*/ 663602 h 867"/>
                <a:gd name="T64" fmla="*/ 747007 w 1059"/>
                <a:gd name="T65" fmla="*/ 652502 h 867"/>
                <a:gd name="T66" fmla="*/ 750972 w 1059"/>
                <a:gd name="T67" fmla="*/ 629510 h 867"/>
                <a:gd name="T68" fmla="*/ 755730 w 1059"/>
                <a:gd name="T69" fmla="*/ 605725 h 867"/>
                <a:gd name="T70" fmla="*/ 756523 w 1059"/>
                <a:gd name="T71" fmla="*/ 581147 h 867"/>
                <a:gd name="T72" fmla="*/ 758109 w 1059"/>
                <a:gd name="T73" fmla="*/ 556569 h 867"/>
                <a:gd name="T74" fmla="*/ 755730 w 1059"/>
                <a:gd name="T75" fmla="*/ 497107 h 867"/>
                <a:gd name="T76" fmla="*/ 743042 w 1059"/>
                <a:gd name="T77" fmla="*/ 428130 h 867"/>
                <a:gd name="T78" fmla="*/ 720838 w 1059"/>
                <a:gd name="T79" fmla="*/ 363911 h 867"/>
                <a:gd name="T80" fmla="*/ 690704 w 1059"/>
                <a:gd name="T81" fmla="*/ 306034 h 867"/>
                <a:gd name="T82" fmla="*/ 653433 w 1059"/>
                <a:gd name="T83" fmla="*/ 254500 h 867"/>
                <a:gd name="T84" fmla="*/ 608232 w 1059"/>
                <a:gd name="T85" fmla="*/ 210894 h 867"/>
                <a:gd name="T86" fmla="*/ 558273 w 1059"/>
                <a:gd name="T87" fmla="*/ 177595 h 867"/>
                <a:gd name="T88" fmla="*/ 504349 w 1059"/>
                <a:gd name="T89" fmla="*/ 154603 h 867"/>
                <a:gd name="T90" fmla="*/ 444874 w 1059"/>
                <a:gd name="T91" fmla="*/ 143503 h 867"/>
                <a:gd name="T92" fmla="*/ 386191 w 1059"/>
                <a:gd name="T93" fmla="*/ 143503 h 867"/>
                <a:gd name="T94" fmla="*/ 326716 w 1059"/>
                <a:gd name="T95" fmla="*/ 155395 h 867"/>
                <a:gd name="T96" fmla="*/ 272792 w 1059"/>
                <a:gd name="T97" fmla="*/ 181559 h 867"/>
                <a:gd name="T98" fmla="*/ 223626 w 1059"/>
                <a:gd name="T99" fmla="*/ 216444 h 867"/>
                <a:gd name="T100" fmla="*/ 180804 w 1059"/>
                <a:gd name="T101" fmla="*/ 261635 h 867"/>
                <a:gd name="T102" fmla="*/ 143533 w 1059"/>
                <a:gd name="T103" fmla="*/ 312377 h 867"/>
                <a:gd name="T104" fmla="*/ 114192 w 1059"/>
                <a:gd name="T105" fmla="*/ 373425 h 867"/>
                <a:gd name="T106" fmla="*/ 93574 w 1059"/>
                <a:gd name="T107" fmla="*/ 436852 h 867"/>
                <a:gd name="T108" fmla="*/ 82472 w 1059"/>
                <a:gd name="T109" fmla="*/ 506621 h 867"/>
                <a:gd name="T110" fmla="*/ 82472 w 1059"/>
                <a:gd name="T111" fmla="*/ 564498 h 867"/>
                <a:gd name="T112" fmla="*/ 84058 w 1059"/>
                <a:gd name="T113" fmla="*/ 603347 h 867"/>
                <a:gd name="T114" fmla="*/ 88023 w 1059"/>
                <a:gd name="T115" fmla="*/ 633474 h 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9"/>
                <a:gd name="T175" fmla="*/ 0 h 867"/>
                <a:gd name="T176" fmla="*/ 1059 w 1059"/>
                <a:gd name="T177" fmla="*/ 867 h 86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9" h="867">
                  <a:moveTo>
                    <a:pt x="111" y="799"/>
                  </a:moveTo>
                  <a:lnTo>
                    <a:pt x="106" y="804"/>
                  </a:lnTo>
                  <a:lnTo>
                    <a:pt x="103" y="810"/>
                  </a:lnTo>
                  <a:lnTo>
                    <a:pt x="97" y="813"/>
                  </a:lnTo>
                  <a:lnTo>
                    <a:pt x="92" y="818"/>
                  </a:lnTo>
                  <a:lnTo>
                    <a:pt x="85" y="822"/>
                  </a:lnTo>
                  <a:lnTo>
                    <a:pt x="82" y="825"/>
                  </a:lnTo>
                  <a:lnTo>
                    <a:pt x="77" y="830"/>
                  </a:lnTo>
                  <a:lnTo>
                    <a:pt x="71" y="834"/>
                  </a:lnTo>
                  <a:lnTo>
                    <a:pt x="68" y="839"/>
                  </a:lnTo>
                  <a:lnTo>
                    <a:pt x="63" y="843"/>
                  </a:lnTo>
                  <a:lnTo>
                    <a:pt x="58" y="846"/>
                  </a:lnTo>
                  <a:lnTo>
                    <a:pt x="54" y="851"/>
                  </a:lnTo>
                  <a:lnTo>
                    <a:pt x="49" y="855"/>
                  </a:lnTo>
                  <a:lnTo>
                    <a:pt x="44" y="860"/>
                  </a:lnTo>
                  <a:lnTo>
                    <a:pt x="40" y="862"/>
                  </a:lnTo>
                  <a:lnTo>
                    <a:pt x="35" y="867"/>
                  </a:lnTo>
                  <a:lnTo>
                    <a:pt x="33" y="860"/>
                  </a:lnTo>
                  <a:lnTo>
                    <a:pt x="31" y="853"/>
                  </a:lnTo>
                  <a:lnTo>
                    <a:pt x="30" y="846"/>
                  </a:lnTo>
                  <a:lnTo>
                    <a:pt x="28" y="839"/>
                  </a:lnTo>
                  <a:lnTo>
                    <a:pt x="26" y="832"/>
                  </a:lnTo>
                  <a:lnTo>
                    <a:pt x="24" y="825"/>
                  </a:lnTo>
                  <a:lnTo>
                    <a:pt x="21" y="818"/>
                  </a:lnTo>
                  <a:lnTo>
                    <a:pt x="21" y="811"/>
                  </a:lnTo>
                  <a:lnTo>
                    <a:pt x="19" y="804"/>
                  </a:lnTo>
                  <a:lnTo>
                    <a:pt x="18" y="797"/>
                  </a:lnTo>
                  <a:lnTo>
                    <a:pt x="16" y="790"/>
                  </a:lnTo>
                  <a:lnTo>
                    <a:pt x="14" y="783"/>
                  </a:lnTo>
                  <a:lnTo>
                    <a:pt x="12" y="777"/>
                  </a:lnTo>
                  <a:lnTo>
                    <a:pt x="12" y="768"/>
                  </a:lnTo>
                  <a:lnTo>
                    <a:pt x="11" y="761"/>
                  </a:lnTo>
                  <a:lnTo>
                    <a:pt x="9" y="756"/>
                  </a:lnTo>
                  <a:lnTo>
                    <a:pt x="7" y="747"/>
                  </a:lnTo>
                  <a:lnTo>
                    <a:pt x="7" y="740"/>
                  </a:lnTo>
                  <a:lnTo>
                    <a:pt x="5" y="733"/>
                  </a:lnTo>
                  <a:lnTo>
                    <a:pt x="5" y="726"/>
                  </a:lnTo>
                  <a:lnTo>
                    <a:pt x="4" y="717"/>
                  </a:lnTo>
                  <a:lnTo>
                    <a:pt x="4" y="710"/>
                  </a:lnTo>
                  <a:lnTo>
                    <a:pt x="2" y="704"/>
                  </a:lnTo>
                  <a:lnTo>
                    <a:pt x="2" y="697"/>
                  </a:lnTo>
                  <a:lnTo>
                    <a:pt x="2" y="690"/>
                  </a:lnTo>
                  <a:lnTo>
                    <a:pt x="0" y="683"/>
                  </a:lnTo>
                  <a:lnTo>
                    <a:pt x="0" y="674"/>
                  </a:lnTo>
                  <a:lnTo>
                    <a:pt x="0" y="667"/>
                  </a:lnTo>
                  <a:lnTo>
                    <a:pt x="0" y="660"/>
                  </a:lnTo>
                  <a:lnTo>
                    <a:pt x="0" y="653"/>
                  </a:lnTo>
                  <a:lnTo>
                    <a:pt x="0" y="644"/>
                  </a:lnTo>
                  <a:lnTo>
                    <a:pt x="0" y="638"/>
                  </a:lnTo>
                  <a:lnTo>
                    <a:pt x="0" y="620"/>
                  </a:lnTo>
                  <a:lnTo>
                    <a:pt x="0" y="605"/>
                  </a:lnTo>
                  <a:lnTo>
                    <a:pt x="0" y="589"/>
                  </a:lnTo>
                  <a:lnTo>
                    <a:pt x="2" y="572"/>
                  </a:lnTo>
                  <a:lnTo>
                    <a:pt x="4" y="556"/>
                  </a:lnTo>
                  <a:lnTo>
                    <a:pt x="5" y="540"/>
                  </a:lnTo>
                  <a:lnTo>
                    <a:pt x="7" y="523"/>
                  </a:lnTo>
                  <a:lnTo>
                    <a:pt x="11" y="509"/>
                  </a:lnTo>
                  <a:lnTo>
                    <a:pt x="12" y="493"/>
                  </a:lnTo>
                  <a:lnTo>
                    <a:pt x="18" y="478"/>
                  </a:lnTo>
                  <a:lnTo>
                    <a:pt x="19" y="462"/>
                  </a:lnTo>
                  <a:lnTo>
                    <a:pt x="24" y="448"/>
                  </a:lnTo>
                  <a:lnTo>
                    <a:pt x="28" y="431"/>
                  </a:lnTo>
                  <a:lnTo>
                    <a:pt x="31" y="417"/>
                  </a:lnTo>
                  <a:lnTo>
                    <a:pt x="35" y="403"/>
                  </a:lnTo>
                  <a:lnTo>
                    <a:pt x="42" y="389"/>
                  </a:lnTo>
                  <a:lnTo>
                    <a:pt x="45" y="373"/>
                  </a:lnTo>
                  <a:lnTo>
                    <a:pt x="51" y="360"/>
                  </a:lnTo>
                  <a:lnTo>
                    <a:pt x="58" y="346"/>
                  </a:lnTo>
                  <a:lnTo>
                    <a:pt x="63" y="334"/>
                  </a:lnTo>
                  <a:lnTo>
                    <a:pt x="70" y="320"/>
                  </a:lnTo>
                  <a:lnTo>
                    <a:pt x="77" y="306"/>
                  </a:lnTo>
                  <a:lnTo>
                    <a:pt x="82" y="294"/>
                  </a:lnTo>
                  <a:lnTo>
                    <a:pt x="91" y="280"/>
                  </a:lnTo>
                  <a:lnTo>
                    <a:pt x="97" y="268"/>
                  </a:lnTo>
                  <a:lnTo>
                    <a:pt x="104" y="255"/>
                  </a:lnTo>
                  <a:lnTo>
                    <a:pt x="111" y="243"/>
                  </a:lnTo>
                  <a:lnTo>
                    <a:pt x="120" y="231"/>
                  </a:lnTo>
                  <a:lnTo>
                    <a:pt x="129" y="221"/>
                  </a:lnTo>
                  <a:lnTo>
                    <a:pt x="136" y="208"/>
                  </a:lnTo>
                  <a:lnTo>
                    <a:pt x="146" y="196"/>
                  </a:lnTo>
                  <a:lnTo>
                    <a:pt x="155" y="188"/>
                  </a:lnTo>
                  <a:lnTo>
                    <a:pt x="164" y="175"/>
                  </a:lnTo>
                  <a:lnTo>
                    <a:pt x="172" y="165"/>
                  </a:lnTo>
                  <a:lnTo>
                    <a:pt x="183" y="155"/>
                  </a:lnTo>
                  <a:lnTo>
                    <a:pt x="191" y="146"/>
                  </a:lnTo>
                  <a:lnTo>
                    <a:pt x="200" y="135"/>
                  </a:lnTo>
                  <a:lnTo>
                    <a:pt x="212" y="125"/>
                  </a:lnTo>
                  <a:lnTo>
                    <a:pt x="223" y="116"/>
                  </a:lnTo>
                  <a:lnTo>
                    <a:pt x="233" y="109"/>
                  </a:lnTo>
                  <a:lnTo>
                    <a:pt x="243" y="101"/>
                  </a:lnTo>
                  <a:lnTo>
                    <a:pt x="254" y="90"/>
                  </a:lnTo>
                  <a:lnTo>
                    <a:pt x="264" y="83"/>
                  </a:lnTo>
                  <a:lnTo>
                    <a:pt x="276" y="76"/>
                  </a:lnTo>
                  <a:lnTo>
                    <a:pt x="287" y="68"/>
                  </a:lnTo>
                  <a:lnTo>
                    <a:pt x="299" y="63"/>
                  </a:lnTo>
                  <a:lnTo>
                    <a:pt x="311" y="56"/>
                  </a:lnTo>
                  <a:lnTo>
                    <a:pt x="323" y="50"/>
                  </a:lnTo>
                  <a:lnTo>
                    <a:pt x="334" y="43"/>
                  </a:lnTo>
                  <a:lnTo>
                    <a:pt x="346" y="38"/>
                  </a:lnTo>
                  <a:lnTo>
                    <a:pt x="360" y="33"/>
                  </a:lnTo>
                  <a:lnTo>
                    <a:pt x="370" y="30"/>
                  </a:lnTo>
                  <a:lnTo>
                    <a:pt x="384" y="24"/>
                  </a:lnTo>
                  <a:lnTo>
                    <a:pt x="396" y="19"/>
                  </a:lnTo>
                  <a:lnTo>
                    <a:pt x="410" y="16"/>
                  </a:lnTo>
                  <a:lnTo>
                    <a:pt x="422" y="12"/>
                  </a:lnTo>
                  <a:lnTo>
                    <a:pt x="436" y="10"/>
                  </a:lnTo>
                  <a:lnTo>
                    <a:pt x="449" y="7"/>
                  </a:lnTo>
                  <a:lnTo>
                    <a:pt x="461" y="5"/>
                  </a:lnTo>
                  <a:lnTo>
                    <a:pt x="475" y="3"/>
                  </a:lnTo>
                  <a:lnTo>
                    <a:pt x="489" y="2"/>
                  </a:lnTo>
                  <a:lnTo>
                    <a:pt x="502" y="0"/>
                  </a:lnTo>
                  <a:lnTo>
                    <a:pt x="516" y="0"/>
                  </a:lnTo>
                  <a:lnTo>
                    <a:pt x="530" y="0"/>
                  </a:lnTo>
                  <a:lnTo>
                    <a:pt x="542" y="0"/>
                  </a:lnTo>
                  <a:lnTo>
                    <a:pt x="556" y="0"/>
                  </a:lnTo>
                  <a:lnTo>
                    <a:pt x="568" y="2"/>
                  </a:lnTo>
                  <a:lnTo>
                    <a:pt x="582" y="3"/>
                  </a:lnTo>
                  <a:lnTo>
                    <a:pt x="596" y="5"/>
                  </a:lnTo>
                  <a:lnTo>
                    <a:pt x="610" y="7"/>
                  </a:lnTo>
                  <a:lnTo>
                    <a:pt x="622" y="10"/>
                  </a:lnTo>
                  <a:lnTo>
                    <a:pt x="636" y="12"/>
                  </a:lnTo>
                  <a:lnTo>
                    <a:pt x="648" y="16"/>
                  </a:lnTo>
                  <a:lnTo>
                    <a:pt x="661" y="19"/>
                  </a:lnTo>
                  <a:lnTo>
                    <a:pt x="673" y="24"/>
                  </a:lnTo>
                  <a:lnTo>
                    <a:pt x="687" y="28"/>
                  </a:lnTo>
                  <a:lnTo>
                    <a:pt x="697" y="31"/>
                  </a:lnTo>
                  <a:lnTo>
                    <a:pt x="711" y="38"/>
                  </a:lnTo>
                  <a:lnTo>
                    <a:pt x="723" y="43"/>
                  </a:lnTo>
                  <a:lnTo>
                    <a:pt x="735" y="50"/>
                  </a:lnTo>
                  <a:lnTo>
                    <a:pt x="746" y="56"/>
                  </a:lnTo>
                  <a:lnTo>
                    <a:pt x="758" y="61"/>
                  </a:lnTo>
                  <a:lnTo>
                    <a:pt x="770" y="68"/>
                  </a:lnTo>
                  <a:lnTo>
                    <a:pt x="780" y="76"/>
                  </a:lnTo>
                  <a:lnTo>
                    <a:pt x="793" y="83"/>
                  </a:lnTo>
                  <a:lnTo>
                    <a:pt x="803" y="90"/>
                  </a:lnTo>
                  <a:lnTo>
                    <a:pt x="813" y="101"/>
                  </a:lnTo>
                  <a:lnTo>
                    <a:pt x="824" y="108"/>
                  </a:lnTo>
                  <a:lnTo>
                    <a:pt x="834" y="116"/>
                  </a:lnTo>
                  <a:lnTo>
                    <a:pt x="845" y="125"/>
                  </a:lnTo>
                  <a:lnTo>
                    <a:pt x="855" y="135"/>
                  </a:lnTo>
                  <a:lnTo>
                    <a:pt x="866" y="144"/>
                  </a:lnTo>
                  <a:lnTo>
                    <a:pt x="874" y="155"/>
                  </a:lnTo>
                  <a:lnTo>
                    <a:pt x="885" y="165"/>
                  </a:lnTo>
                  <a:lnTo>
                    <a:pt x="893" y="175"/>
                  </a:lnTo>
                  <a:lnTo>
                    <a:pt x="904" y="186"/>
                  </a:lnTo>
                  <a:lnTo>
                    <a:pt x="913" y="196"/>
                  </a:lnTo>
                  <a:lnTo>
                    <a:pt x="921" y="207"/>
                  </a:lnTo>
                  <a:lnTo>
                    <a:pt x="928" y="219"/>
                  </a:lnTo>
                  <a:lnTo>
                    <a:pt x="937" y="231"/>
                  </a:lnTo>
                  <a:lnTo>
                    <a:pt x="944" y="243"/>
                  </a:lnTo>
                  <a:lnTo>
                    <a:pt x="953" y="255"/>
                  </a:lnTo>
                  <a:lnTo>
                    <a:pt x="959" y="268"/>
                  </a:lnTo>
                  <a:lnTo>
                    <a:pt x="966" y="280"/>
                  </a:lnTo>
                  <a:lnTo>
                    <a:pt x="973" y="294"/>
                  </a:lnTo>
                  <a:lnTo>
                    <a:pt x="980" y="306"/>
                  </a:lnTo>
                  <a:lnTo>
                    <a:pt x="987" y="320"/>
                  </a:lnTo>
                  <a:lnTo>
                    <a:pt x="994" y="332"/>
                  </a:lnTo>
                  <a:lnTo>
                    <a:pt x="999" y="346"/>
                  </a:lnTo>
                  <a:lnTo>
                    <a:pt x="1006" y="360"/>
                  </a:lnTo>
                  <a:lnTo>
                    <a:pt x="1012" y="373"/>
                  </a:lnTo>
                  <a:lnTo>
                    <a:pt x="1017" y="387"/>
                  </a:lnTo>
                  <a:lnTo>
                    <a:pt x="1020" y="403"/>
                  </a:lnTo>
                  <a:lnTo>
                    <a:pt x="1026" y="417"/>
                  </a:lnTo>
                  <a:lnTo>
                    <a:pt x="1031" y="431"/>
                  </a:lnTo>
                  <a:lnTo>
                    <a:pt x="1034" y="446"/>
                  </a:lnTo>
                  <a:lnTo>
                    <a:pt x="1038" y="462"/>
                  </a:lnTo>
                  <a:lnTo>
                    <a:pt x="1041" y="476"/>
                  </a:lnTo>
                  <a:lnTo>
                    <a:pt x="1045" y="492"/>
                  </a:lnTo>
                  <a:lnTo>
                    <a:pt x="1048" y="507"/>
                  </a:lnTo>
                  <a:lnTo>
                    <a:pt x="1050" y="523"/>
                  </a:lnTo>
                  <a:lnTo>
                    <a:pt x="1052" y="540"/>
                  </a:lnTo>
                  <a:lnTo>
                    <a:pt x="1053" y="554"/>
                  </a:lnTo>
                  <a:lnTo>
                    <a:pt x="1055" y="572"/>
                  </a:lnTo>
                  <a:lnTo>
                    <a:pt x="1057" y="587"/>
                  </a:lnTo>
                  <a:lnTo>
                    <a:pt x="1057" y="603"/>
                  </a:lnTo>
                  <a:lnTo>
                    <a:pt x="1059" y="620"/>
                  </a:lnTo>
                  <a:lnTo>
                    <a:pt x="1059" y="636"/>
                  </a:lnTo>
                  <a:lnTo>
                    <a:pt x="1059" y="643"/>
                  </a:lnTo>
                  <a:lnTo>
                    <a:pt x="1059" y="651"/>
                  </a:lnTo>
                  <a:lnTo>
                    <a:pt x="1057" y="658"/>
                  </a:lnTo>
                  <a:lnTo>
                    <a:pt x="1057" y="667"/>
                  </a:lnTo>
                  <a:lnTo>
                    <a:pt x="1057" y="672"/>
                  </a:lnTo>
                  <a:lnTo>
                    <a:pt x="1057" y="679"/>
                  </a:lnTo>
                  <a:lnTo>
                    <a:pt x="1057" y="686"/>
                  </a:lnTo>
                  <a:lnTo>
                    <a:pt x="1057" y="695"/>
                  </a:lnTo>
                  <a:lnTo>
                    <a:pt x="1055" y="700"/>
                  </a:lnTo>
                  <a:lnTo>
                    <a:pt x="1055" y="709"/>
                  </a:lnTo>
                  <a:lnTo>
                    <a:pt x="1053" y="714"/>
                  </a:lnTo>
                  <a:lnTo>
                    <a:pt x="1053" y="723"/>
                  </a:lnTo>
                  <a:lnTo>
                    <a:pt x="1052" y="730"/>
                  </a:lnTo>
                  <a:lnTo>
                    <a:pt x="1052" y="737"/>
                  </a:lnTo>
                  <a:lnTo>
                    <a:pt x="1050" y="744"/>
                  </a:lnTo>
                  <a:lnTo>
                    <a:pt x="1050" y="752"/>
                  </a:lnTo>
                  <a:lnTo>
                    <a:pt x="1048" y="757"/>
                  </a:lnTo>
                  <a:lnTo>
                    <a:pt x="1048" y="764"/>
                  </a:lnTo>
                  <a:lnTo>
                    <a:pt x="1045" y="771"/>
                  </a:lnTo>
                  <a:lnTo>
                    <a:pt x="1045" y="778"/>
                  </a:lnTo>
                  <a:lnTo>
                    <a:pt x="1043" y="785"/>
                  </a:lnTo>
                  <a:lnTo>
                    <a:pt x="1043" y="792"/>
                  </a:lnTo>
                  <a:lnTo>
                    <a:pt x="1041" y="799"/>
                  </a:lnTo>
                  <a:lnTo>
                    <a:pt x="1039" y="806"/>
                  </a:lnTo>
                  <a:lnTo>
                    <a:pt x="1038" y="813"/>
                  </a:lnTo>
                  <a:lnTo>
                    <a:pt x="1036" y="820"/>
                  </a:lnTo>
                  <a:lnTo>
                    <a:pt x="1034" y="825"/>
                  </a:lnTo>
                  <a:lnTo>
                    <a:pt x="1032" y="832"/>
                  </a:lnTo>
                  <a:lnTo>
                    <a:pt x="1031" y="839"/>
                  </a:lnTo>
                  <a:lnTo>
                    <a:pt x="1029" y="846"/>
                  </a:lnTo>
                  <a:lnTo>
                    <a:pt x="1027" y="853"/>
                  </a:lnTo>
                  <a:lnTo>
                    <a:pt x="1026" y="860"/>
                  </a:lnTo>
                  <a:lnTo>
                    <a:pt x="1026" y="853"/>
                  </a:lnTo>
                  <a:lnTo>
                    <a:pt x="1026" y="851"/>
                  </a:lnTo>
                  <a:lnTo>
                    <a:pt x="1022" y="851"/>
                  </a:lnTo>
                  <a:lnTo>
                    <a:pt x="1019" y="849"/>
                  </a:lnTo>
                  <a:lnTo>
                    <a:pt x="1015" y="848"/>
                  </a:lnTo>
                  <a:lnTo>
                    <a:pt x="1012" y="848"/>
                  </a:lnTo>
                  <a:lnTo>
                    <a:pt x="1006" y="846"/>
                  </a:lnTo>
                  <a:lnTo>
                    <a:pt x="1001" y="846"/>
                  </a:lnTo>
                  <a:lnTo>
                    <a:pt x="996" y="844"/>
                  </a:lnTo>
                  <a:lnTo>
                    <a:pt x="989" y="843"/>
                  </a:lnTo>
                  <a:lnTo>
                    <a:pt x="982" y="841"/>
                  </a:lnTo>
                  <a:lnTo>
                    <a:pt x="975" y="839"/>
                  </a:lnTo>
                  <a:lnTo>
                    <a:pt x="972" y="839"/>
                  </a:lnTo>
                  <a:lnTo>
                    <a:pt x="966" y="837"/>
                  </a:lnTo>
                  <a:lnTo>
                    <a:pt x="963" y="837"/>
                  </a:lnTo>
                  <a:lnTo>
                    <a:pt x="958" y="836"/>
                  </a:lnTo>
                  <a:lnTo>
                    <a:pt x="953" y="834"/>
                  </a:lnTo>
                  <a:lnTo>
                    <a:pt x="949" y="834"/>
                  </a:lnTo>
                  <a:lnTo>
                    <a:pt x="944" y="832"/>
                  </a:lnTo>
                  <a:lnTo>
                    <a:pt x="940" y="832"/>
                  </a:lnTo>
                  <a:lnTo>
                    <a:pt x="940" y="827"/>
                  </a:lnTo>
                  <a:lnTo>
                    <a:pt x="942" y="823"/>
                  </a:lnTo>
                  <a:lnTo>
                    <a:pt x="942" y="820"/>
                  </a:lnTo>
                  <a:lnTo>
                    <a:pt x="944" y="815"/>
                  </a:lnTo>
                  <a:lnTo>
                    <a:pt x="944" y="811"/>
                  </a:lnTo>
                  <a:lnTo>
                    <a:pt x="946" y="806"/>
                  </a:lnTo>
                  <a:lnTo>
                    <a:pt x="946" y="803"/>
                  </a:lnTo>
                  <a:lnTo>
                    <a:pt x="947" y="797"/>
                  </a:lnTo>
                  <a:lnTo>
                    <a:pt x="947" y="794"/>
                  </a:lnTo>
                  <a:lnTo>
                    <a:pt x="947" y="790"/>
                  </a:lnTo>
                  <a:lnTo>
                    <a:pt x="949" y="785"/>
                  </a:lnTo>
                  <a:lnTo>
                    <a:pt x="949" y="782"/>
                  </a:lnTo>
                  <a:lnTo>
                    <a:pt x="949" y="777"/>
                  </a:lnTo>
                  <a:lnTo>
                    <a:pt x="951" y="773"/>
                  </a:lnTo>
                  <a:lnTo>
                    <a:pt x="951" y="768"/>
                  </a:lnTo>
                  <a:lnTo>
                    <a:pt x="953" y="764"/>
                  </a:lnTo>
                  <a:lnTo>
                    <a:pt x="953" y="759"/>
                  </a:lnTo>
                  <a:lnTo>
                    <a:pt x="953" y="756"/>
                  </a:lnTo>
                  <a:lnTo>
                    <a:pt x="953" y="750"/>
                  </a:lnTo>
                  <a:lnTo>
                    <a:pt x="953" y="747"/>
                  </a:lnTo>
                  <a:lnTo>
                    <a:pt x="953" y="742"/>
                  </a:lnTo>
                  <a:lnTo>
                    <a:pt x="954" y="737"/>
                  </a:lnTo>
                  <a:lnTo>
                    <a:pt x="954" y="733"/>
                  </a:lnTo>
                  <a:lnTo>
                    <a:pt x="954" y="728"/>
                  </a:lnTo>
                  <a:lnTo>
                    <a:pt x="954" y="724"/>
                  </a:lnTo>
                  <a:lnTo>
                    <a:pt x="954" y="719"/>
                  </a:lnTo>
                  <a:lnTo>
                    <a:pt x="954" y="714"/>
                  </a:lnTo>
                  <a:lnTo>
                    <a:pt x="956" y="710"/>
                  </a:lnTo>
                  <a:lnTo>
                    <a:pt x="956" y="705"/>
                  </a:lnTo>
                  <a:lnTo>
                    <a:pt x="956" y="702"/>
                  </a:lnTo>
                  <a:lnTo>
                    <a:pt x="956" y="698"/>
                  </a:lnTo>
                  <a:lnTo>
                    <a:pt x="956" y="693"/>
                  </a:lnTo>
                  <a:lnTo>
                    <a:pt x="956" y="679"/>
                  </a:lnTo>
                  <a:lnTo>
                    <a:pt x="954" y="667"/>
                  </a:lnTo>
                  <a:lnTo>
                    <a:pt x="954" y="653"/>
                  </a:lnTo>
                  <a:lnTo>
                    <a:pt x="953" y="639"/>
                  </a:lnTo>
                  <a:lnTo>
                    <a:pt x="953" y="627"/>
                  </a:lnTo>
                  <a:lnTo>
                    <a:pt x="951" y="615"/>
                  </a:lnTo>
                  <a:lnTo>
                    <a:pt x="949" y="601"/>
                  </a:lnTo>
                  <a:lnTo>
                    <a:pt x="947" y="589"/>
                  </a:lnTo>
                  <a:lnTo>
                    <a:pt x="944" y="577"/>
                  </a:lnTo>
                  <a:lnTo>
                    <a:pt x="942" y="563"/>
                  </a:lnTo>
                  <a:lnTo>
                    <a:pt x="940" y="551"/>
                  </a:lnTo>
                  <a:lnTo>
                    <a:pt x="937" y="540"/>
                  </a:lnTo>
                  <a:lnTo>
                    <a:pt x="933" y="526"/>
                  </a:lnTo>
                  <a:lnTo>
                    <a:pt x="930" y="516"/>
                  </a:lnTo>
                  <a:lnTo>
                    <a:pt x="926" y="504"/>
                  </a:lnTo>
                  <a:lnTo>
                    <a:pt x="923" y="493"/>
                  </a:lnTo>
                  <a:lnTo>
                    <a:pt x="918" y="481"/>
                  </a:lnTo>
                  <a:lnTo>
                    <a:pt x="914" y="471"/>
                  </a:lnTo>
                  <a:lnTo>
                    <a:pt x="909" y="459"/>
                  </a:lnTo>
                  <a:lnTo>
                    <a:pt x="904" y="448"/>
                  </a:lnTo>
                  <a:lnTo>
                    <a:pt x="899" y="436"/>
                  </a:lnTo>
                  <a:lnTo>
                    <a:pt x="893" y="426"/>
                  </a:lnTo>
                  <a:lnTo>
                    <a:pt x="888" y="415"/>
                  </a:lnTo>
                  <a:lnTo>
                    <a:pt x="883" y="405"/>
                  </a:lnTo>
                  <a:lnTo>
                    <a:pt x="878" y="394"/>
                  </a:lnTo>
                  <a:lnTo>
                    <a:pt x="871" y="386"/>
                  </a:lnTo>
                  <a:lnTo>
                    <a:pt x="864" y="375"/>
                  </a:lnTo>
                  <a:lnTo>
                    <a:pt x="857" y="367"/>
                  </a:lnTo>
                  <a:lnTo>
                    <a:pt x="850" y="356"/>
                  </a:lnTo>
                  <a:lnTo>
                    <a:pt x="845" y="346"/>
                  </a:lnTo>
                  <a:lnTo>
                    <a:pt x="838" y="339"/>
                  </a:lnTo>
                  <a:lnTo>
                    <a:pt x="831" y="330"/>
                  </a:lnTo>
                  <a:lnTo>
                    <a:pt x="824" y="321"/>
                  </a:lnTo>
                  <a:lnTo>
                    <a:pt x="815" y="313"/>
                  </a:lnTo>
                  <a:lnTo>
                    <a:pt x="808" y="304"/>
                  </a:lnTo>
                  <a:lnTo>
                    <a:pt x="800" y="295"/>
                  </a:lnTo>
                  <a:lnTo>
                    <a:pt x="793" y="288"/>
                  </a:lnTo>
                  <a:lnTo>
                    <a:pt x="782" y="280"/>
                  </a:lnTo>
                  <a:lnTo>
                    <a:pt x="775" y="273"/>
                  </a:lnTo>
                  <a:lnTo>
                    <a:pt x="767" y="266"/>
                  </a:lnTo>
                  <a:lnTo>
                    <a:pt x="758" y="259"/>
                  </a:lnTo>
                  <a:lnTo>
                    <a:pt x="749" y="252"/>
                  </a:lnTo>
                  <a:lnTo>
                    <a:pt x="740" y="247"/>
                  </a:lnTo>
                  <a:lnTo>
                    <a:pt x="732" y="241"/>
                  </a:lnTo>
                  <a:lnTo>
                    <a:pt x="723" y="235"/>
                  </a:lnTo>
                  <a:lnTo>
                    <a:pt x="714" y="229"/>
                  </a:lnTo>
                  <a:lnTo>
                    <a:pt x="704" y="224"/>
                  </a:lnTo>
                  <a:lnTo>
                    <a:pt x="695" y="221"/>
                  </a:lnTo>
                  <a:lnTo>
                    <a:pt x="685" y="214"/>
                  </a:lnTo>
                  <a:lnTo>
                    <a:pt x="674" y="210"/>
                  </a:lnTo>
                  <a:lnTo>
                    <a:pt x="666" y="205"/>
                  </a:lnTo>
                  <a:lnTo>
                    <a:pt x="657" y="202"/>
                  </a:lnTo>
                  <a:lnTo>
                    <a:pt x="645" y="196"/>
                  </a:lnTo>
                  <a:lnTo>
                    <a:pt x="636" y="195"/>
                  </a:lnTo>
                  <a:lnTo>
                    <a:pt x="624" y="191"/>
                  </a:lnTo>
                  <a:lnTo>
                    <a:pt x="615" y="189"/>
                  </a:lnTo>
                  <a:lnTo>
                    <a:pt x="605" y="186"/>
                  </a:lnTo>
                  <a:lnTo>
                    <a:pt x="595" y="184"/>
                  </a:lnTo>
                  <a:lnTo>
                    <a:pt x="582" y="182"/>
                  </a:lnTo>
                  <a:lnTo>
                    <a:pt x="574" y="181"/>
                  </a:lnTo>
                  <a:lnTo>
                    <a:pt x="561" y="181"/>
                  </a:lnTo>
                  <a:lnTo>
                    <a:pt x="551" y="179"/>
                  </a:lnTo>
                  <a:lnTo>
                    <a:pt x="541" y="179"/>
                  </a:lnTo>
                  <a:lnTo>
                    <a:pt x="530" y="179"/>
                  </a:lnTo>
                  <a:lnTo>
                    <a:pt x="518" y="179"/>
                  </a:lnTo>
                  <a:lnTo>
                    <a:pt x="508" y="179"/>
                  </a:lnTo>
                  <a:lnTo>
                    <a:pt x="495" y="181"/>
                  </a:lnTo>
                  <a:lnTo>
                    <a:pt x="487" y="181"/>
                  </a:lnTo>
                  <a:lnTo>
                    <a:pt x="475" y="182"/>
                  </a:lnTo>
                  <a:lnTo>
                    <a:pt x="464" y="184"/>
                  </a:lnTo>
                  <a:lnTo>
                    <a:pt x="454" y="186"/>
                  </a:lnTo>
                  <a:lnTo>
                    <a:pt x="443" y="189"/>
                  </a:lnTo>
                  <a:lnTo>
                    <a:pt x="433" y="191"/>
                  </a:lnTo>
                  <a:lnTo>
                    <a:pt x="422" y="195"/>
                  </a:lnTo>
                  <a:lnTo>
                    <a:pt x="412" y="196"/>
                  </a:lnTo>
                  <a:lnTo>
                    <a:pt x="402" y="202"/>
                  </a:lnTo>
                  <a:lnTo>
                    <a:pt x="391" y="205"/>
                  </a:lnTo>
                  <a:lnTo>
                    <a:pt x="382" y="210"/>
                  </a:lnTo>
                  <a:lnTo>
                    <a:pt x="372" y="214"/>
                  </a:lnTo>
                  <a:lnTo>
                    <a:pt x="363" y="221"/>
                  </a:lnTo>
                  <a:lnTo>
                    <a:pt x="353" y="224"/>
                  </a:lnTo>
                  <a:lnTo>
                    <a:pt x="344" y="229"/>
                  </a:lnTo>
                  <a:lnTo>
                    <a:pt x="334" y="235"/>
                  </a:lnTo>
                  <a:lnTo>
                    <a:pt x="325" y="241"/>
                  </a:lnTo>
                  <a:lnTo>
                    <a:pt x="316" y="247"/>
                  </a:lnTo>
                  <a:lnTo>
                    <a:pt x="308" y="252"/>
                  </a:lnTo>
                  <a:lnTo>
                    <a:pt x="299" y="259"/>
                  </a:lnTo>
                  <a:lnTo>
                    <a:pt x="290" y="266"/>
                  </a:lnTo>
                  <a:lnTo>
                    <a:pt x="282" y="273"/>
                  </a:lnTo>
                  <a:lnTo>
                    <a:pt x="275" y="280"/>
                  </a:lnTo>
                  <a:lnTo>
                    <a:pt x="266" y="288"/>
                  </a:lnTo>
                  <a:lnTo>
                    <a:pt x="257" y="295"/>
                  </a:lnTo>
                  <a:lnTo>
                    <a:pt x="249" y="304"/>
                  </a:lnTo>
                  <a:lnTo>
                    <a:pt x="242" y="313"/>
                  </a:lnTo>
                  <a:lnTo>
                    <a:pt x="235" y="321"/>
                  </a:lnTo>
                  <a:lnTo>
                    <a:pt x="228" y="330"/>
                  </a:lnTo>
                  <a:lnTo>
                    <a:pt x="221" y="339"/>
                  </a:lnTo>
                  <a:lnTo>
                    <a:pt x="214" y="346"/>
                  </a:lnTo>
                  <a:lnTo>
                    <a:pt x="205" y="356"/>
                  </a:lnTo>
                  <a:lnTo>
                    <a:pt x="200" y="367"/>
                  </a:lnTo>
                  <a:lnTo>
                    <a:pt x="193" y="375"/>
                  </a:lnTo>
                  <a:lnTo>
                    <a:pt x="188" y="386"/>
                  </a:lnTo>
                  <a:lnTo>
                    <a:pt x="181" y="394"/>
                  </a:lnTo>
                  <a:lnTo>
                    <a:pt x="176" y="405"/>
                  </a:lnTo>
                  <a:lnTo>
                    <a:pt x="169" y="415"/>
                  </a:lnTo>
                  <a:lnTo>
                    <a:pt x="164" y="426"/>
                  </a:lnTo>
                  <a:lnTo>
                    <a:pt x="158" y="436"/>
                  </a:lnTo>
                  <a:lnTo>
                    <a:pt x="153" y="448"/>
                  </a:lnTo>
                  <a:lnTo>
                    <a:pt x="148" y="459"/>
                  </a:lnTo>
                  <a:lnTo>
                    <a:pt x="144" y="471"/>
                  </a:lnTo>
                  <a:lnTo>
                    <a:pt x="141" y="481"/>
                  </a:lnTo>
                  <a:lnTo>
                    <a:pt x="136" y="493"/>
                  </a:lnTo>
                  <a:lnTo>
                    <a:pt x="132" y="504"/>
                  </a:lnTo>
                  <a:lnTo>
                    <a:pt x="129" y="516"/>
                  </a:lnTo>
                  <a:lnTo>
                    <a:pt x="125" y="526"/>
                  </a:lnTo>
                  <a:lnTo>
                    <a:pt x="122" y="540"/>
                  </a:lnTo>
                  <a:lnTo>
                    <a:pt x="118" y="551"/>
                  </a:lnTo>
                  <a:lnTo>
                    <a:pt x="115" y="563"/>
                  </a:lnTo>
                  <a:lnTo>
                    <a:pt x="113" y="577"/>
                  </a:lnTo>
                  <a:lnTo>
                    <a:pt x="111" y="589"/>
                  </a:lnTo>
                  <a:lnTo>
                    <a:pt x="110" y="601"/>
                  </a:lnTo>
                  <a:lnTo>
                    <a:pt x="106" y="615"/>
                  </a:lnTo>
                  <a:lnTo>
                    <a:pt x="106" y="627"/>
                  </a:lnTo>
                  <a:lnTo>
                    <a:pt x="104" y="639"/>
                  </a:lnTo>
                  <a:lnTo>
                    <a:pt x="104" y="653"/>
                  </a:lnTo>
                  <a:lnTo>
                    <a:pt x="104" y="667"/>
                  </a:lnTo>
                  <a:lnTo>
                    <a:pt x="104" y="679"/>
                  </a:lnTo>
                  <a:lnTo>
                    <a:pt x="104" y="693"/>
                  </a:lnTo>
                  <a:lnTo>
                    <a:pt x="104" y="700"/>
                  </a:lnTo>
                  <a:lnTo>
                    <a:pt x="104" y="707"/>
                  </a:lnTo>
                  <a:lnTo>
                    <a:pt x="104" y="712"/>
                  </a:lnTo>
                  <a:lnTo>
                    <a:pt x="104" y="719"/>
                  </a:lnTo>
                  <a:lnTo>
                    <a:pt x="104" y="726"/>
                  </a:lnTo>
                  <a:lnTo>
                    <a:pt x="104" y="733"/>
                  </a:lnTo>
                  <a:lnTo>
                    <a:pt x="104" y="740"/>
                  </a:lnTo>
                  <a:lnTo>
                    <a:pt x="106" y="747"/>
                  </a:lnTo>
                  <a:lnTo>
                    <a:pt x="106" y="754"/>
                  </a:lnTo>
                  <a:lnTo>
                    <a:pt x="106" y="761"/>
                  </a:lnTo>
                  <a:lnTo>
                    <a:pt x="106" y="768"/>
                  </a:lnTo>
                  <a:lnTo>
                    <a:pt x="108" y="775"/>
                  </a:lnTo>
                  <a:lnTo>
                    <a:pt x="110" y="782"/>
                  </a:lnTo>
                  <a:lnTo>
                    <a:pt x="110" y="787"/>
                  </a:lnTo>
                  <a:lnTo>
                    <a:pt x="111" y="792"/>
                  </a:lnTo>
                  <a:lnTo>
                    <a:pt x="111" y="7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4" name="Freeform 28"/>
            <p:cNvSpPr>
              <a:spLocks/>
            </p:cNvSpPr>
            <p:nvPr/>
          </p:nvSpPr>
          <p:spPr bwMode="auto">
            <a:xfrm>
              <a:off x="4473575" y="3106737"/>
              <a:ext cx="130175" cy="136525"/>
            </a:xfrm>
            <a:custGeom>
              <a:avLst/>
              <a:gdLst>
                <a:gd name="T0" fmla="*/ 67883 w 163"/>
                <a:gd name="T1" fmla="*/ 134919 h 170"/>
                <a:gd name="T2" fmla="*/ 75070 w 163"/>
                <a:gd name="T3" fmla="*/ 134919 h 170"/>
                <a:gd name="T4" fmla="*/ 80661 w 163"/>
                <a:gd name="T5" fmla="*/ 132510 h 170"/>
                <a:gd name="T6" fmla="*/ 87050 w 163"/>
                <a:gd name="T7" fmla="*/ 130903 h 170"/>
                <a:gd name="T8" fmla="*/ 95834 w 163"/>
                <a:gd name="T9" fmla="*/ 126888 h 170"/>
                <a:gd name="T10" fmla="*/ 107015 w 163"/>
                <a:gd name="T11" fmla="*/ 119660 h 170"/>
                <a:gd name="T12" fmla="*/ 113404 w 163"/>
                <a:gd name="T13" fmla="*/ 110023 h 170"/>
                <a:gd name="T14" fmla="*/ 122189 w 163"/>
                <a:gd name="T15" fmla="*/ 98780 h 170"/>
                <a:gd name="T16" fmla="*/ 124585 w 163"/>
                <a:gd name="T17" fmla="*/ 90749 h 170"/>
                <a:gd name="T18" fmla="*/ 127779 w 163"/>
                <a:gd name="T19" fmla="*/ 83521 h 170"/>
                <a:gd name="T20" fmla="*/ 128578 w 163"/>
                <a:gd name="T21" fmla="*/ 77900 h 170"/>
                <a:gd name="T22" fmla="*/ 130175 w 163"/>
                <a:gd name="T23" fmla="*/ 71475 h 170"/>
                <a:gd name="T24" fmla="*/ 130175 w 163"/>
                <a:gd name="T25" fmla="*/ 64247 h 170"/>
                <a:gd name="T26" fmla="*/ 128578 w 163"/>
                <a:gd name="T27" fmla="*/ 57019 h 170"/>
                <a:gd name="T28" fmla="*/ 127779 w 163"/>
                <a:gd name="T29" fmla="*/ 50595 h 170"/>
                <a:gd name="T30" fmla="*/ 124585 w 163"/>
                <a:gd name="T31" fmla="*/ 44973 h 170"/>
                <a:gd name="T32" fmla="*/ 122189 w 163"/>
                <a:gd name="T33" fmla="*/ 34533 h 170"/>
                <a:gd name="T34" fmla="*/ 113404 w 163"/>
                <a:gd name="T35" fmla="*/ 24093 h 170"/>
                <a:gd name="T36" fmla="*/ 107015 w 163"/>
                <a:gd name="T37" fmla="*/ 13653 h 170"/>
                <a:gd name="T38" fmla="*/ 95834 w 163"/>
                <a:gd name="T39" fmla="*/ 7228 h 170"/>
                <a:gd name="T40" fmla="*/ 87050 w 163"/>
                <a:gd name="T41" fmla="*/ 4015 h 170"/>
                <a:gd name="T42" fmla="*/ 80661 w 163"/>
                <a:gd name="T43" fmla="*/ 1606 h 170"/>
                <a:gd name="T44" fmla="*/ 75070 w 163"/>
                <a:gd name="T45" fmla="*/ 0 h 170"/>
                <a:gd name="T46" fmla="*/ 67883 w 163"/>
                <a:gd name="T47" fmla="*/ 0 h 170"/>
                <a:gd name="T48" fmla="*/ 62292 w 163"/>
                <a:gd name="T49" fmla="*/ 0 h 170"/>
                <a:gd name="T50" fmla="*/ 55105 w 163"/>
                <a:gd name="T51" fmla="*/ 0 h 170"/>
                <a:gd name="T52" fmla="*/ 45521 w 163"/>
                <a:gd name="T53" fmla="*/ 1606 h 170"/>
                <a:gd name="T54" fmla="*/ 32743 w 163"/>
                <a:gd name="T55" fmla="*/ 7228 h 170"/>
                <a:gd name="T56" fmla="*/ 22361 w 163"/>
                <a:gd name="T57" fmla="*/ 13653 h 170"/>
                <a:gd name="T58" fmla="*/ 13577 w 163"/>
                <a:gd name="T59" fmla="*/ 24093 h 170"/>
                <a:gd name="T60" fmla="*/ 6389 w 163"/>
                <a:gd name="T61" fmla="*/ 34533 h 170"/>
                <a:gd name="T62" fmla="*/ 3993 w 163"/>
                <a:gd name="T63" fmla="*/ 44973 h 170"/>
                <a:gd name="T64" fmla="*/ 1597 w 163"/>
                <a:gd name="T65" fmla="*/ 50595 h 170"/>
                <a:gd name="T66" fmla="*/ 0 w 163"/>
                <a:gd name="T67" fmla="*/ 57019 h 170"/>
                <a:gd name="T68" fmla="*/ 0 w 163"/>
                <a:gd name="T69" fmla="*/ 64247 h 170"/>
                <a:gd name="T70" fmla="*/ 0 w 163"/>
                <a:gd name="T71" fmla="*/ 71475 h 170"/>
                <a:gd name="T72" fmla="*/ 0 w 163"/>
                <a:gd name="T73" fmla="*/ 77900 h 170"/>
                <a:gd name="T74" fmla="*/ 1597 w 163"/>
                <a:gd name="T75" fmla="*/ 83521 h 170"/>
                <a:gd name="T76" fmla="*/ 3993 w 163"/>
                <a:gd name="T77" fmla="*/ 90749 h 170"/>
                <a:gd name="T78" fmla="*/ 6389 w 163"/>
                <a:gd name="T79" fmla="*/ 98780 h 170"/>
                <a:gd name="T80" fmla="*/ 13577 w 163"/>
                <a:gd name="T81" fmla="*/ 110023 h 170"/>
                <a:gd name="T82" fmla="*/ 22361 w 163"/>
                <a:gd name="T83" fmla="*/ 119660 h 170"/>
                <a:gd name="T84" fmla="*/ 32743 w 163"/>
                <a:gd name="T85" fmla="*/ 126888 h 170"/>
                <a:gd name="T86" fmla="*/ 45521 w 163"/>
                <a:gd name="T87" fmla="*/ 132510 h 170"/>
                <a:gd name="T88" fmla="*/ 55105 w 163"/>
                <a:gd name="T89" fmla="*/ 134919 h 170"/>
                <a:gd name="T90" fmla="*/ 62292 w 163"/>
                <a:gd name="T91" fmla="*/ 134919 h 170"/>
                <a:gd name="T92" fmla="*/ 64688 w 163"/>
                <a:gd name="T93" fmla="*/ 136525 h 1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3"/>
                <a:gd name="T142" fmla="*/ 0 h 170"/>
                <a:gd name="T143" fmla="*/ 163 w 163"/>
                <a:gd name="T144" fmla="*/ 170 h 1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3" h="170">
                  <a:moveTo>
                    <a:pt x="81" y="170"/>
                  </a:moveTo>
                  <a:lnTo>
                    <a:pt x="85" y="168"/>
                  </a:lnTo>
                  <a:lnTo>
                    <a:pt x="90" y="168"/>
                  </a:lnTo>
                  <a:lnTo>
                    <a:pt x="94" y="168"/>
                  </a:lnTo>
                  <a:lnTo>
                    <a:pt x="97" y="168"/>
                  </a:lnTo>
                  <a:lnTo>
                    <a:pt x="101" y="165"/>
                  </a:lnTo>
                  <a:lnTo>
                    <a:pt x="106" y="165"/>
                  </a:lnTo>
                  <a:lnTo>
                    <a:pt x="109" y="163"/>
                  </a:lnTo>
                  <a:lnTo>
                    <a:pt x="113" y="163"/>
                  </a:lnTo>
                  <a:lnTo>
                    <a:pt x="120" y="158"/>
                  </a:lnTo>
                  <a:lnTo>
                    <a:pt x="127" y="155"/>
                  </a:lnTo>
                  <a:lnTo>
                    <a:pt x="134" y="149"/>
                  </a:lnTo>
                  <a:lnTo>
                    <a:pt x="139" y="144"/>
                  </a:lnTo>
                  <a:lnTo>
                    <a:pt x="142" y="137"/>
                  </a:lnTo>
                  <a:lnTo>
                    <a:pt x="147" y="130"/>
                  </a:lnTo>
                  <a:lnTo>
                    <a:pt x="153" y="123"/>
                  </a:lnTo>
                  <a:lnTo>
                    <a:pt x="156" y="116"/>
                  </a:lnTo>
                  <a:lnTo>
                    <a:pt x="156" y="113"/>
                  </a:lnTo>
                  <a:lnTo>
                    <a:pt x="158" y="109"/>
                  </a:lnTo>
                  <a:lnTo>
                    <a:pt x="160" y="104"/>
                  </a:lnTo>
                  <a:lnTo>
                    <a:pt x="161" y="101"/>
                  </a:lnTo>
                  <a:lnTo>
                    <a:pt x="161" y="97"/>
                  </a:lnTo>
                  <a:lnTo>
                    <a:pt x="163" y="92"/>
                  </a:lnTo>
                  <a:lnTo>
                    <a:pt x="163" y="89"/>
                  </a:lnTo>
                  <a:lnTo>
                    <a:pt x="163" y="85"/>
                  </a:lnTo>
                  <a:lnTo>
                    <a:pt x="163" y="80"/>
                  </a:lnTo>
                  <a:lnTo>
                    <a:pt x="163" y="76"/>
                  </a:lnTo>
                  <a:lnTo>
                    <a:pt x="161" y="71"/>
                  </a:lnTo>
                  <a:lnTo>
                    <a:pt x="161" y="68"/>
                  </a:lnTo>
                  <a:lnTo>
                    <a:pt x="160" y="63"/>
                  </a:lnTo>
                  <a:lnTo>
                    <a:pt x="158" y="59"/>
                  </a:lnTo>
                  <a:lnTo>
                    <a:pt x="156" y="56"/>
                  </a:lnTo>
                  <a:lnTo>
                    <a:pt x="156" y="50"/>
                  </a:lnTo>
                  <a:lnTo>
                    <a:pt x="153" y="43"/>
                  </a:lnTo>
                  <a:lnTo>
                    <a:pt x="147" y="36"/>
                  </a:lnTo>
                  <a:lnTo>
                    <a:pt x="142" y="30"/>
                  </a:lnTo>
                  <a:lnTo>
                    <a:pt x="139" y="24"/>
                  </a:lnTo>
                  <a:lnTo>
                    <a:pt x="134" y="17"/>
                  </a:lnTo>
                  <a:lnTo>
                    <a:pt x="127" y="14"/>
                  </a:lnTo>
                  <a:lnTo>
                    <a:pt x="120" y="9"/>
                  </a:lnTo>
                  <a:lnTo>
                    <a:pt x="113" y="7"/>
                  </a:lnTo>
                  <a:lnTo>
                    <a:pt x="109" y="5"/>
                  </a:lnTo>
                  <a:lnTo>
                    <a:pt x="106" y="2"/>
                  </a:lnTo>
                  <a:lnTo>
                    <a:pt x="101" y="2"/>
                  </a:lnTo>
                  <a:lnTo>
                    <a:pt x="97" y="2"/>
                  </a:lnTo>
                  <a:lnTo>
                    <a:pt x="94" y="0"/>
                  </a:lnTo>
                  <a:lnTo>
                    <a:pt x="90" y="0"/>
                  </a:lnTo>
                  <a:lnTo>
                    <a:pt x="85" y="0"/>
                  </a:lnTo>
                  <a:lnTo>
                    <a:pt x="81" y="0"/>
                  </a:lnTo>
                  <a:lnTo>
                    <a:pt x="78" y="0"/>
                  </a:lnTo>
                  <a:lnTo>
                    <a:pt x="73" y="0"/>
                  </a:lnTo>
                  <a:lnTo>
                    <a:pt x="69" y="0"/>
                  </a:lnTo>
                  <a:lnTo>
                    <a:pt x="64" y="2"/>
                  </a:lnTo>
                  <a:lnTo>
                    <a:pt x="57" y="2"/>
                  </a:lnTo>
                  <a:lnTo>
                    <a:pt x="50" y="7"/>
                  </a:lnTo>
                  <a:lnTo>
                    <a:pt x="41" y="9"/>
                  </a:lnTo>
                  <a:lnTo>
                    <a:pt x="36" y="14"/>
                  </a:lnTo>
                  <a:lnTo>
                    <a:pt x="28" y="17"/>
                  </a:lnTo>
                  <a:lnTo>
                    <a:pt x="24" y="24"/>
                  </a:lnTo>
                  <a:lnTo>
                    <a:pt x="17" y="30"/>
                  </a:lnTo>
                  <a:lnTo>
                    <a:pt x="14" y="36"/>
                  </a:lnTo>
                  <a:lnTo>
                    <a:pt x="8" y="43"/>
                  </a:lnTo>
                  <a:lnTo>
                    <a:pt x="7" y="50"/>
                  </a:lnTo>
                  <a:lnTo>
                    <a:pt x="5" y="56"/>
                  </a:lnTo>
                  <a:lnTo>
                    <a:pt x="2" y="59"/>
                  </a:lnTo>
                  <a:lnTo>
                    <a:pt x="2" y="63"/>
                  </a:lnTo>
                  <a:lnTo>
                    <a:pt x="2" y="68"/>
                  </a:lnTo>
                  <a:lnTo>
                    <a:pt x="0" y="71"/>
                  </a:lnTo>
                  <a:lnTo>
                    <a:pt x="0" y="76"/>
                  </a:lnTo>
                  <a:lnTo>
                    <a:pt x="0" y="80"/>
                  </a:lnTo>
                  <a:lnTo>
                    <a:pt x="0" y="85"/>
                  </a:lnTo>
                  <a:lnTo>
                    <a:pt x="0" y="89"/>
                  </a:lnTo>
                  <a:lnTo>
                    <a:pt x="0" y="92"/>
                  </a:lnTo>
                  <a:lnTo>
                    <a:pt x="0" y="97"/>
                  </a:lnTo>
                  <a:lnTo>
                    <a:pt x="2" y="101"/>
                  </a:lnTo>
                  <a:lnTo>
                    <a:pt x="2" y="104"/>
                  </a:lnTo>
                  <a:lnTo>
                    <a:pt x="2" y="109"/>
                  </a:lnTo>
                  <a:lnTo>
                    <a:pt x="5" y="113"/>
                  </a:lnTo>
                  <a:lnTo>
                    <a:pt x="7" y="116"/>
                  </a:lnTo>
                  <a:lnTo>
                    <a:pt x="8" y="123"/>
                  </a:lnTo>
                  <a:lnTo>
                    <a:pt x="14" y="130"/>
                  </a:lnTo>
                  <a:lnTo>
                    <a:pt x="17" y="137"/>
                  </a:lnTo>
                  <a:lnTo>
                    <a:pt x="24" y="144"/>
                  </a:lnTo>
                  <a:lnTo>
                    <a:pt x="28" y="149"/>
                  </a:lnTo>
                  <a:lnTo>
                    <a:pt x="36" y="155"/>
                  </a:lnTo>
                  <a:lnTo>
                    <a:pt x="41" y="158"/>
                  </a:lnTo>
                  <a:lnTo>
                    <a:pt x="50" y="163"/>
                  </a:lnTo>
                  <a:lnTo>
                    <a:pt x="57" y="165"/>
                  </a:lnTo>
                  <a:lnTo>
                    <a:pt x="64" y="168"/>
                  </a:lnTo>
                  <a:lnTo>
                    <a:pt x="69" y="168"/>
                  </a:lnTo>
                  <a:lnTo>
                    <a:pt x="73" y="168"/>
                  </a:lnTo>
                  <a:lnTo>
                    <a:pt x="78" y="168"/>
                  </a:lnTo>
                  <a:lnTo>
                    <a:pt x="81"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5" name="Freeform 29"/>
            <p:cNvSpPr>
              <a:spLocks/>
            </p:cNvSpPr>
            <p:nvPr/>
          </p:nvSpPr>
          <p:spPr bwMode="auto">
            <a:xfrm>
              <a:off x="4729163" y="3059112"/>
              <a:ext cx="196850" cy="174625"/>
            </a:xfrm>
            <a:custGeom>
              <a:avLst/>
              <a:gdLst>
                <a:gd name="T0" fmla="*/ 101983 w 249"/>
                <a:gd name="T1" fmla="*/ 174625 h 219"/>
                <a:gd name="T2" fmla="*/ 117003 w 249"/>
                <a:gd name="T3" fmla="*/ 173030 h 219"/>
                <a:gd name="T4" fmla="*/ 129652 w 249"/>
                <a:gd name="T5" fmla="*/ 170638 h 219"/>
                <a:gd name="T6" fmla="*/ 143092 w 249"/>
                <a:gd name="T7" fmla="*/ 165057 h 219"/>
                <a:gd name="T8" fmla="*/ 155741 w 249"/>
                <a:gd name="T9" fmla="*/ 157880 h 219"/>
                <a:gd name="T10" fmla="*/ 166809 w 249"/>
                <a:gd name="T11" fmla="*/ 151501 h 219"/>
                <a:gd name="T12" fmla="*/ 176295 w 249"/>
                <a:gd name="T13" fmla="*/ 141135 h 219"/>
                <a:gd name="T14" fmla="*/ 184201 w 249"/>
                <a:gd name="T15" fmla="*/ 129972 h 219"/>
                <a:gd name="T16" fmla="*/ 189735 w 249"/>
                <a:gd name="T17" fmla="*/ 119606 h 219"/>
                <a:gd name="T18" fmla="*/ 195269 w 249"/>
                <a:gd name="T19" fmla="*/ 106848 h 219"/>
                <a:gd name="T20" fmla="*/ 196850 w 249"/>
                <a:gd name="T21" fmla="*/ 94090 h 219"/>
                <a:gd name="T22" fmla="*/ 196850 w 249"/>
                <a:gd name="T23" fmla="*/ 80535 h 219"/>
                <a:gd name="T24" fmla="*/ 193688 w 249"/>
                <a:gd name="T25" fmla="*/ 67777 h 219"/>
                <a:gd name="T26" fmla="*/ 189735 w 249"/>
                <a:gd name="T27" fmla="*/ 55816 h 219"/>
                <a:gd name="T28" fmla="*/ 184201 w 249"/>
                <a:gd name="T29" fmla="*/ 44653 h 219"/>
                <a:gd name="T30" fmla="*/ 176295 w 249"/>
                <a:gd name="T31" fmla="*/ 33490 h 219"/>
                <a:gd name="T32" fmla="*/ 166809 w 249"/>
                <a:gd name="T33" fmla="*/ 23921 h 219"/>
                <a:gd name="T34" fmla="*/ 155741 w 249"/>
                <a:gd name="T35" fmla="*/ 15150 h 219"/>
                <a:gd name="T36" fmla="*/ 143092 w 249"/>
                <a:gd name="T37" fmla="*/ 9568 h 219"/>
                <a:gd name="T38" fmla="*/ 129652 w 249"/>
                <a:gd name="T39" fmla="*/ 3987 h 219"/>
                <a:gd name="T40" fmla="*/ 115422 w 249"/>
                <a:gd name="T41" fmla="*/ 1595 h 219"/>
                <a:gd name="T42" fmla="*/ 100401 w 249"/>
                <a:gd name="T43" fmla="*/ 0 h 219"/>
                <a:gd name="T44" fmla="*/ 85381 w 249"/>
                <a:gd name="T45" fmla="*/ 1595 h 219"/>
                <a:gd name="T46" fmla="*/ 71941 w 249"/>
                <a:gd name="T47" fmla="*/ 3987 h 219"/>
                <a:gd name="T48" fmla="*/ 56920 w 249"/>
                <a:gd name="T49" fmla="*/ 8771 h 219"/>
                <a:gd name="T50" fmla="*/ 45853 w 249"/>
                <a:gd name="T51" fmla="*/ 14353 h 219"/>
                <a:gd name="T52" fmla="*/ 34785 w 249"/>
                <a:gd name="T53" fmla="*/ 22326 h 219"/>
                <a:gd name="T54" fmla="*/ 25298 w 249"/>
                <a:gd name="T55" fmla="*/ 30300 h 219"/>
                <a:gd name="T56" fmla="*/ 15021 w 249"/>
                <a:gd name="T57" fmla="*/ 41463 h 219"/>
                <a:gd name="T58" fmla="*/ 8696 w 249"/>
                <a:gd name="T59" fmla="*/ 52627 h 219"/>
                <a:gd name="T60" fmla="*/ 3953 w 249"/>
                <a:gd name="T61" fmla="*/ 65385 h 219"/>
                <a:gd name="T62" fmla="*/ 1581 w 249"/>
                <a:gd name="T63" fmla="*/ 77345 h 219"/>
                <a:gd name="T64" fmla="*/ 0 w 249"/>
                <a:gd name="T65" fmla="*/ 90103 h 219"/>
                <a:gd name="T66" fmla="*/ 1581 w 249"/>
                <a:gd name="T67" fmla="*/ 103659 h 219"/>
                <a:gd name="T68" fmla="*/ 5534 w 249"/>
                <a:gd name="T69" fmla="*/ 116417 h 219"/>
                <a:gd name="T70" fmla="*/ 11068 w 249"/>
                <a:gd name="T71" fmla="*/ 127580 h 219"/>
                <a:gd name="T72" fmla="*/ 19764 w 249"/>
                <a:gd name="T73" fmla="*/ 138743 h 219"/>
                <a:gd name="T74" fmla="*/ 27670 w 249"/>
                <a:gd name="T75" fmla="*/ 148312 h 219"/>
                <a:gd name="T76" fmla="*/ 37156 w 249"/>
                <a:gd name="T77" fmla="*/ 156285 h 219"/>
                <a:gd name="T78" fmla="*/ 49805 w 249"/>
                <a:gd name="T79" fmla="*/ 163462 h 219"/>
                <a:gd name="T80" fmla="*/ 61664 w 249"/>
                <a:gd name="T81" fmla="*/ 169043 h 219"/>
                <a:gd name="T82" fmla="*/ 77475 w 249"/>
                <a:gd name="T83" fmla="*/ 173030 h 219"/>
                <a:gd name="T84" fmla="*/ 92496 w 249"/>
                <a:gd name="T85" fmla="*/ 174625 h 2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9"/>
                <a:gd name="T130" fmla="*/ 0 h 219"/>
                <a:gd name="T131" fmla="*/ 249 w 249"/>
                <a:gd name="T132" fmla="*/ 219 h 2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9" h="219">
                  <a:moveTo>
                    <a:pt x="117" y="219"/>
                  </a:moveTo>
                  <a:lnTo>
                    <a:pt x="124" y="219"/>
                  </a:lnTo>
                  <a:lnTo>
                    <a:pt x="129" y="219"/>
                  </a:lnTo>
                  <a:lnTo>
                    <a:pt x="136" y="219"/>
                  </a:lnTo>
                  <a:lnTo>
                    <a:pt x="141" y="219"/>
                  </a:lnTo>
                  <a:lnTo>
                    <a:pt x="148" y="217"/>
                  </a:lnTo>
                  <a:lnTo>
                    <a:pt x="153" y="217"/>
                  </a:lnTo>
                  <a:lnTo>
                    <a:pt x="158" y="216"/>
                  </a:lnTo>
                  <a:lnTo>
                    <a:pt x="164" y="214"/>
                  </a:lnTo>
                  <a:lnTo>
                    <a:pt x="169" y="212"/>
                  </a:lnTo>
                  <a:lnTo>
                    <a:pt x="176" y="210"/>
                  </a:lnTo>
                  <a:lnTo>
                    <a:pt x="181" y="207"/>
                  </a:lnTo>
                  <a:lnTo>
                    <a:pt x="186" y="205"/>
                  </a:lnTo>
                  <a:lnTo>
                    <a:pt x="191" y="202"/>
                  </a:lnTo>
                  <a:lnTo>
                    <a:pt x="197" y="198"/>
                  </a:lnTo>
                  <a:lnTo>
                    <a:pt x="202" y="196"/>
                  </a:lnTo>
                  <a:lnTo>
                    <a:pt x="205" y="193"/>
                  </a:lnTo>
                  <a:lnTo>
                    <a:pt x="211" y="190"/>
                  </a:lnTo>
                  <a:lnTo>
                    <a:pt x="214" y="184"/>
                  </a:lnTo>
                  <a:lnTo>
                    <a:pt x="218" y="181"/>
                  </a:lnTo>
                  <a:lnTo>
                    <a:pt x="223" y="177"/>
                  </a:lnTo>
                  <a:lnTo>
                    <a:pt x="226" y="174"/>
                  </a:lnTo>
                  <a:lnTo>
                    <a:pt x="230" y="169"/>
                  </a:lnTo>
                  <a:lnTo>
                    <a:pt x="233" y="163"/>
                  </a:lnTo>
                  <a:lnTo>
                    <a:pt x="237" y="160"/>
                  </a:lnTo>
                  <a:lnTo>
                    <a:pt x="238" y="155"/>
                  </a:lnTo>
                  <a:lnTo>
                    <a:pt x="240" y="150"/>
                  </a:lnTo>
                  <a:lnTo>
                    <a:pt x="242" y="144"/>
                  </a:lnTo>
                  <a:lnTo>
                    <a:pt x="245" y="139"/>
                  </a:lnTo>
                  <a:lnTo>
                    <a:pt x="247" y="134"/>
                  </a:lnTo>
                  <a:lnTo>
                    <a:pt x="247" y="129"/>
                  </a:lnTo>
                  <a:lnTo>
                    <a:pt x="249" y="124"/>
                  </a:lnTo>
                  <a:lnTo>
                    <a:pt x="249" y="118"/>
                  </a:lnTo>
                  <a:lnTo>
                    <a:pt x="249" y="111"/>
                  </a:lnTo>
                  <a:lnTo>
                    <a:pt x="249" y="106"/>
                  </a:lnTo>
                  <a:lnTo>
                    <a:pt x="249" y="101"/>
                  </a:lnTo>
                  <a:lnTo>
                    <a:pt x="249" y="96"/>
                  </a:lnTo>
                  <a:lnTo>
                    <a:pt x="247" y="91"/>
                  </a:lnTo>
                  <a:lnTo>
                    <a:pt x="245" y="85"/>
                  </a:lnTo>
                  <a:lnTo>
                    <a:pt x="245" y="78"/>
                  </a:lnTo>
                  <a:lnTo>
                    <a:pt x="242" y="75"/>
                  </a:lnTo>
                  <a:lnTo>
                    <a:pt x="240" y="70"/>
                  </a:lnTo>
                  <a:lnTo>
                    <a:pt x="238" y="64"/>
                  </a:lnTo>
                  <a:lnTo>
                    <a:pt x="235" y="59"/>
                  </a:lnTo>
                  <a:lnTo>
                    <a:pt x="233" y="56"/>
                  </a:lnTo>
                  <a:lnTo>
                    <a:pt x="230" y="51"/>
                  </a:lnTo>
                  <a:lnTo>
                    <a:pt x="226" y="45"/>
                  </a:lnTo>
                  <a:lnTo>
                    <a:pt x="223" y="42"/>
                  </a:lnTo>
                  <a:lnTo>
                    <a:pt x="219" y="38"/>
                  </a:lnTo>
                  <a:lnTo>
                    <a:pt x="214" y="33"/>
                  </a:lnTo>
                  <a:lnTo>
                    <a:pt x="211" y="30"/>
                  </a:lnTo>
                  <a:lnTo>
                    <a:pt x="205" y="26"/>
                  </a:lnTo>
                  <a:lnTo>
                    <a:pt x="202" y="24"/>
                  </a:lnTo>
                  <a:lnTo>
                    <a:pt x="197" y="19"/>
                  </a:lnTo>
                  <a:lnTo>
                    <a:pt x="191" y="18"/>
                  </a:lnTo>
                  <a:lnTo>
                    <a:pt x="186" y="14"/>
                  </a:lnTo>
                  <a:lnTo>
                    <a:pt x="181" y="12"/>
                  </a:lnTo>
                  <a:lnTo>
                    <a:pt x="174" y="9"/>
                  </a:lnTo>
                  <a:lnTo>
                    <a:pt x="169" y="7"/>
                  </a:lnTo>
                  <a:lnTo>
                    <a:pt x="164" y="5"/>
                  </a:lnTo>
                  <a:lnTo>
                    <a:pt x="157" y="5"/>
                  </a:lnTo>
                  <a:lnTo>
                    <a:pt x="151" y="4"/>
                  </a:lnTo>
                  <a:lnTo>
                    <a:pt x="146" y="2"/>
                  </a:lnTo>
                  <a:lnTo>
                    <a:pt x="139" y="2"/>
                  </a:lnTo>
                  <a:lnTo>
                    <a:pt x="134" y="2"/>
                  </a:lnTo>
                  <a:lnTo>
                    <a:pt x="127" y="0"/>
                  </a:lnTo>
                  <a:lnTo>
                    <a:pt x="120" y="0"/>
                  </a:lnTo>
                  <a:lnTo>
                    <a:pt x="113" y="0"/>
                  </a:lnTo>
                  <a:lnTo>
                    <a:pt x="108" y="2"/>
                  </a:lnTo>
                  <a:lnTo>
                    <a:pt x="101" y="2"/>
                  </a:lnTo>
                  <a:lnTo>
                    <a:pt x="96" y="4"/>
                  </a:lnTo>
                  <a:lnTo>
                    <a:pt x="91" y="5"/>
                  </a:lnTo>
                  <a:lnTo>
                    <a:pt x="84" y="7"/>
                  </a:lnTo>
                  <a:lnTo>
                    <a:pt x="78" y="7"/>
                  </a:lnTo>
                  <a:lnTo>
                    <a:pt x="72" y="11"/>
                  </a:lnTo>
                  <a:lnTo>
                    <a:pt x="68" y="12"/>
                  </a:lnTo>
                  <a:lnTo>
                    <a:pt x="63" y="14"/>
                  </a:lnTo>
                  <a:lnTo>
                    <a:pt x="58" y="18"/>
                  </a:lnTo>
                  <a:lnTo>
                    <a:pt x="52" y="21"/>
                  </a:lnTo>
                  <a:lnTo>
                    <a:pt x="47" y="24"/>
                  </a:lnTo>
                  <a:lnTo>
                    <a:pt x="44" y="28"/>
                  </a:lnTo>
                  <a:lnTo>
                    <a:pt x="39" y="31"/>
                  </a:lnTo>
                  <a:lnTo>
                    <a:pt x="35" y="35"/>
                  </a:lnTo>
                  <a:lnTo>
                    <a:pt x="32" y="38"/>
                  </a:lnTo>
                  <a:lnTo>
                    <a:pt x="26" y="44"/>
                  </a:lnTo>
                  <a:lnTo>
                    <a:pt x="23" y="47"/>
                  </a:lnTo>
                  <a:lnTo>
                    <a:pt x="19" y="52"/>
                  </a:lnTo>
                  <a:lnTo>
                    <a:pt x="16" y="56"/>
                  </a:lnTo>
                  <a:lnTo>
                    <a:pt x="14" y="61"/>
                  </a:lnTo>
                  <a:lnTo>
                    <a:pt x="11" y="66"/>
                  </a:lnTo>
                  <a:lnTo>
                    <a:pt x="9" y="70"/>
                  </a:lnTo>
                  <a:lnTo>
                    <a:pt x="7" y="75"/>
                  </a:lnTo>
                  <a:lnTo>
                    <a:pt x="5" y="82"/>
                  </a:lnTo>
                  <a:lnTo>
                    <a:pt x="4" y="85"/>
                  </a:lnTo>
                  <a:lnTo>
                    <a:pt x="2" y="92"/>
                  </a:lnTo>
                  <a:lnTo>
                    <a:pt x="2" y="97"/>
                  </a:lnTo>
                  <a:lnTo>
                    <a:pt x="2" y="104"/>
                  </a:lnTo>
                  <a:lnTo>
                    <a:pt x="0" y="110"/>
                  </a:lnTo>
                  <a:lnTo>
                    <a:pt x="0" y="113"/>
                  </a:lnTo>
                  <a:lnTo>
                    <a:pt x="0" y="118"/>
                  </a:lnTo>
                  <a:lnTo>
                    <a:pt x="2" y="125"/>
                  </a:lnTo>
                  <a:lnTo>
                    <a:pt x="2" y="130"/>
                  </a:lnTo>
                  <a:lnTo>
                    <a:pt x="4" y="136"/>
                  </a:lnTo>
                  <a:lnTo>
                    <a:pt x="5" y="141"/>
                  </a:lnTo>
                  <a:lnTo>
                    <a:pt x="7" y="146"/>
                  </a:lnTo>
                  <a:lnTo>
                    <a:pt x="9" y="151"/>
                  </a:lnTo>
                  <a:lnTo>
                    <a:pt x="11" y="155"/>
                  </a:lnTo>
                  <a:lnTo>
                    <a:pt x="14" y="160"/>
                  </a:lnTo>
                  <a:lnTo>
                    <a:pt x="18" y="165"/>
                  </a:lnTo>
                  <a:lnTo>
                    <a:pt x="19" y="169"/>
                  </a:lnTo>
                  <a:lnTo>
                    <a:pt x="25" y="174"/>
                  </a:lnTo>
                  <a:lnTo>
                    <a:pt x="28" y="177"/>
                  </a:lnTo>
                  <a:lnTo>
                    <a:pt x="32" y="183"/>
                  </a:lnTo>
                  <a:lnTo>
                    <a:pt x="35" y="186"/>
                  </a:lnTo>
                  <a:lnTo>
                    <a:pt x="40" y="190"/>
                  </a:lnTo>
                  <a:lnTo>
                    <a:pt x="44" y="193"/>
                  </a:lnTo>
                  <a:lnTo>
                    <a:pt x="47" y="196"/>
                  </a:lnTo>
                  <a:lnTo>
                    <a:pt x="52" y="200"/>
                  </a:lnTo>
                  <a:lnTo>
                    <a:pt x="58" y="202"/>
                  </a:lnTo>
                  <a:lnTo>
                    <a:pt x="63" y="205"/>
                  </a:lnTo>
                  <a:lnTo>
                    <a:pt x="70" y="209"/>
                  </a:lnTo>
                  <a:lnTo>
                    <a:pt x="75" y="210"/>
                  </a:lnTo>
                  <a:lnTo>
                    <a:pt x="78" y="212"/>
                  </a:lnTo>
                  <a:lnTo>
                    <a:pt x="85" y="214"/>
                  </a:lnTo>
                  <a:lnTo>
                    <a:pt x="91" y="216"/>
                  </a:lnTo>
                  <a:lnTo>
                    <a:pt x="98" y="217"/>
                  </a:lnTo>
                  <a:lnTo>
                    <a:pt x="105" y="217"/>
                  </a:lnTo>
                  <a:lnTo>
                    <a:pt x="110" y="219"/>
                  </a:lnTo>
                  <a:lnTo>
                    <a:pt x="117" y="219"/>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6" name="Freeform 30"/>
            <p:cNvSpPr>
              <a:spLocks/>
            </p:cNvSpPr>
            <p:nvPr/>
          </p:nvSpPr>
          <p:spPr bwMode="auto">
            <a:xfrm>
              <a:off x="4705350" y="3168650"/>
              <a:ext cx="241300" cy="263525"/>
            </a:xfrm>
            <a:custGeom>
              <a:avLst/>
              <a:gdLst>
                <a:gd name="T0" fmla="*/ 75406 w 304"/>
                <a:gd name="T1" fmla="*/ 0 h 334"/>
                <a:gd name="T2" fmla="*/ 0 w 304"/>
                <a:gd name="T3" fmla="*/ 259580 h 334"/>
                <a:gd name="T4" fmla="*/ 241300 w 304"/>
                <a:gd name="T5" fmla="*/ 263525 h 334"/>
                <a:gd name="T6" fmla="*/ 155575 w 304"/>
                <a:gd name="T7" fmla="*/ 0 h 334"/>
                <a:gd name="T8" fmla="*/ 75406 w 304"/>
                <a:gd name="T9" fmla="*/ 0 h 334"/>
                <a:gd name="T10" fmla="*/ 75406 w 304"/>
                <a:gd name="T11" fmla="*/ 0 h 334"/>
                <a:gd name="T12" fmla="*/ 0 60000 65536"/>
                <a:gd name="T13" fmla="*/ 0 60000 65536"/>
                <a:gd name="T14" fmla="*/ 0 60000 65536"/>
                <a:gd name="T15" fmla="*/ 0 60000 65536"/>
                <a:gd name="T16" fmla="*/ 0 60000 65536"/>
                <a:gd name="T17" fmla="*/ 0 60000 65536"/>
                <a:gd name="T18" fmla="*/ 0 w 304"/>
                <a:gd name="T19" fmla="*/ 0 h 334"/>
                <a:gd name="T20" fmla="*/ 304 w 304"/>
                <a:gd name="T21" fmla="*/ 334 h 334"/>
              </a:gdLst>
              <a:ahLst/>
              <a:cxnLst>
                <a:cxn ang="T12">
                  <a:pos x="T0" y="T1"/>
                </a:cxn>
                <a:cxn ang="T13">
                  <a:pos x="T2" y="T3"/>
                </a:cxn>
                <a:cxn ang="T14">
                  <a:pos x="T4" y="T5"/>
                </a:cxn>
                <a:cxn ang="T15">
                  <a:pos x="T6" y="T7"/>
                </a:cxn>
                <a:cxn ang="T16">
                  <a:pos x="T8" y="T9"/>
                </a:cxn>
                <a:cxn ang="T17">
                  <a:pos x="T10" y="T11"/>
                </a:cxn>
              </a:cxnLst>
              <a:rect l="T18" t="T19" r="T20" b="T21"/>
              <a:pathLst>
                <a:path w="304" h="334">
                  <a:moveTo>
                    <a:pt x="95" y="0"/>
                  </a:moveTo>
                  <a:lnTo>
                    <a:pt x="0" y="329"/>
                  </a:lnTo>
                  <a:lnTo>
                    <a:pt x="304" y="334"/>
                  </a:lnTo>
                  <a:lnTo>
                    <a:pt x="196" y="0"/>
                  </a:lnTo>
                  <a:lnTo>
                    <a:pt x="95"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7" name="Freeform 31"/>
            <p:cNvSpPr>
              <a:spLocks/>
            </p:cNvSpPr>
            <p:nvPr/>
          </p:nvSpPr>
          <p:spPr bwMode="auto">
            <a:xfrm>
              <a:off x="4730750" y="3079750"/>
              <a:ext cx="155575" cy="155575"/>
            </a:xfrm>
            <a:custGeom>
              <a:avLst/>
              <a:gdLst>
                <a:gd name="T0" fmla="*/ 76184 w 194"/>
                <a:gd name="T1" fmla="*/ 153996 h 197"/>
                <a:gd name="T2" fmla="*/ 85005 w 194"/>
                <a:gd name="T3" fmla="*/ 152416 h 197"/>
                <a:gd name="T4" fmla="*/ 91420 w 194"/>
                <a:gd name="T5" fmla="*/ 152416 h 197"/>
                <a:gd name="T6" fmla="*/ 98638 w 194"/>
                <a:gd name="T7" fmla="*/ 150837 h 197"/>
                <a:gd name="T8" fmla="*/ 107459 w 194"/>
                <a:gd name="T9" fmla="*/ 148468 h 197"/>
                <a:gd name="T10" fmla="*/ 113073 w 194"/>
                <a:gd name="T11" fmla="*/ 145309 h 197"/>
                <a:gd name="T12" fmla="*/ 119488 w 194"/>
                <a:gd name="T13" fmla="*/ 141360 h 197"/>
                <a:gd name="T14" fmla="*/ 125102 w 194"/>
                <a:gd name="T15" fmla="*/ 137411 h 197"/>
                <a:gd name="T16" fmla="*/ 133923 w 194"/>
                <a:gd name="T17" fmla="*/ 129514 h 197"/>
                <a:gd name="T18" fmla="*/ 140338 w 194"/>
                <a:gd name="T19" fmla="*/ 120827 h 197"/>
                <a:gd name="T20" fmla="*/ 144348 w 194"/>
                <a:gd name="T21" fmla="*/ 113720 h 197"/>
                <a:gd name="T22" fmla="*/ 149160 w 194"/>
                <a:gd name="T23" fmla="*/ 107402 h 197"/>
                <a:gd name="T24" fmla="*/ 149961 w 194"/>
                <a:gd name="T25" fmla="*/ 100295 h 197"/>
                <a:gd name="T26" fmla="*/ 153169 w 194"/>
                <a:gd name="T27" fmla="*/ 93187 h 197"/>
                <a:gd name="T28" fmla="*/ 154773 w 194"/>
                <a:gd name="T29" fmla="*/ 85290 h 197"/>
                <a:gd name="T30" fmla="*/ 154773 w 194"/>
                <a:gd name="T31" fmla="*/ 77393 h 197"/>
                <a:gd name="T32" fmla="*/ 154773 w 194"/>
                <a:gd name="T33" fmla="*/ 68706 h 197"/>
                <a:gd name="T34" fmla="*/ 154773 w 194"/>
                <a:gd name="T35" fmla="*/ 61598 h 197"/>
                <a:gd name="T36" fmla="*/ 151565 w 194"/>
                <a:gd name="T37" fmla="*/ 55280 h 197"/>
                <a:gd name="T38" fmla="*/ 149961 w 194"/>
                <a:gd name="T39" fmla="*/ 48173 h 197"/>
                <a:gd name="T40" fmla="*/ 145952 w 194"/>
                <a:gd name="T41" fmla="*/ 41065 h 197"/>
                <a:gd name="T42" fmla="*/ 141942 w 194"/>
                <a:gd name="T43" fmla="*/ 34748 h 197"/>
                <a:gd name="T44" fmla="*/ 137932 w 194"/>
                <a:gd name="T45" fmla="*/ 29220 h 197"/>
                <a:gd name="T46" fmla="*/ 130715 w 194"/>
                <a:gd name="T47" fmla="*/ 20533 h 197"/>
                <a:gd name="T48" fmla="*/ 121092 w 194"/>
                <a:gd name="T49" fmla="*/ 12636 h 197"/>
                <a:gd name="T50" fmla="*/ 115478 w 194"/>
                <a:gd name="T51" fmla="*/ 9477 h 197"/>
                <a:gd name="T52" fmla="*/ 108261 w 194"/>
                <a:gd name="T53" fmla="*/ 5528 h 197"/>
                <a:gd name="T54" fmla="*/ 101845 w 194"/>
                <a:gd name="T55" fmla="*/ 3159 h 197"/>
                <a:gd name="T56" fmla="*/ 94628 w 194"/>
                <a:gd name="T57" fmla="*/ 1579 h 197"/>
                <a:gd name="T58" fmla="*/ 86609 w 194"/>
                <a:gd name="T59" fmla="*/ 0 h 197"/>
                <a:gd name="T60" fmla="*/ 79391 w 194"/>
                <a:gd name="T61" fmla="*/ 0 h 197"/>
                <a:gd name="T62" fmla="*/ 70570 w 194"/>
                <a:gd name="T63" fmla="*/ 0 h 197"/>
                <a:gd name="T64" fmla="*/ 62551 w 194"/>
                <a:gd name="T65" fmla="*/ 0 h 197"/>
                <a:gd name="T66" fmla="*/ 55333 w 194"/>
                <a:gd name="T67" fmla="*/ 1579 h 197"/>
                <a:gd name="T68" fmla="*/ 48918 w 194"/>
                <a:gd name="T69" fmla="*/ 5528 h 197"/>
                <a:gd name="T70" fmla="*/ 41701 w 194"/>
                <a:gd name="T71" fmla="*/ 8687 h 197"/>
                <a:gd name="T72" fmla="*/ 34483 w 194"/>
                <a:gd name="T73" fmla="*/ 11056 h 197"/>
                <a:gd name="T74" fmla="*/ 28870 w 194"/>
                <a:gd name="T75" fmla="*/ 16584 h 197"/>
                <a:gd name="T76" fmla="*/ 20850 w 194"/>
                <a:gd name="T77" fmla="*/ 23692 h 197"/>
                <a:gd name="T78" fmla="*/ 13633 w 194"/>
                <a:gd name="T79" fmla="*/ 31589 h 197"/>
                <a:gd name="T80" fmla="*/ 9623 w 194"/>
                <a:gd name="T81" fmla="*/ 38696 h 197"/>
                <a:gd name="T82" fmla="*/ 6415 w 194"/>
                <a:gd name="T83" fmla="*/ 45804 h 197"/>
                <a:gd name="T84" fmla="*/ 2406 w 194"/>
                <a:gd name="T85" fmla="*/ 52122 h 197"/>
                <a:gd name="T86" fmla="*/ 802 w 194"/>
                <a:gd name="T87" fmla="*/ 60809 h 197"/>
                <a:gd name="T88" fmla="*/ 0 w 194"/>
                <a:gd name="T89" fmla="*/ 67126 h 197"/>
                <a:gd name="T90" fmla="*/ 0 w 194"/>
                <a:gd name="T91" fmla="*/ 75813 h 197"/>
                <a:gd name="T92" fmla="*/ 0 w 194"/>
                <a:gd name="T93" fmla="*/ 83710 h 197"/>
                <a:gd name="T94" fmla="*/ 0 w 194"/>
                <a:gd name="T95" fmla="*/ 90818 h 197"/>
                <a:gd name="T96" fmla="*/ 2406 w 194"/>
                <a:gd name="T97" fmla="*/ 98715 h 197"/>
                <a:gd name="T98" fmla="*/ 5614 w 194"/>
                <a:gd name="T99" fmla="*/ 105823 h 197"/>
                <a:gd name="T100" fmla="*/ 8019 w 194"/>
                <a:gd name="T101" fmla="*/ 112930 h 197"/>
                <a:gd name="T102" fmla="*/ 12029 w 194"/>
                <a:gd name="T103" fmla="*/ 118458 h 197"/>
                <a:gd name="T104" fmla="*/ 16841 w 194"/>
                <a:gd name="T105" fmla="*/ 123986 h 197"/>
                <a:gd name="T106" fmla="*/ 23256 w 194"/>
                <a:gd name="T107" fmla="*/ 133463 h 197"/>
                <a:gd name="T108" fmla="*/ 32077 w 194"/>
                <a:gd name="T109" fmla="*/ 138991 h 197"/>
                <a:gd name="T110" fmla="*/ 38493 w 194"/>
                <a:gd name="T111" fmla="*/ 144519 h 197"/>
                <a:gd name="T112" fmla="*/ 45710 w 194"/>
                <a:gd name="T113" fmla="*/ 146888 h 197"/>
                <a:gd name="T114" fmla="*/ 52928 w 194"/>
                <a:gd name="T115" fmla="*/ 150047 h 197"/>
                <a:gd name="T116" fmla="*/ 59343 w 194"/>
                <a:gd name="T117" fmla="*/ 150837 h 197"/>
                <a:gd name="T118" fmla="*/ 68164 w 194"/>
                <a:gd name="T119" fmla="*/ 152416 h 197"/>
                <a:gd name="T120" fmla="*/ 72174 w 194"/>
                <a:gd name="T121" fmla="*/ 155575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4"/>
                <a:gd name="T184" fmla="*/ 0 h 197"/>
                <a:gd name="T185" fmla="*/ 194 w 194"/>
                <a:gd name="T186" fmla="*/ 197 h 1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4" h="197">
                  <a:moveTo>
                    <a:pt x="90" y="197"/>
                  </a:moveTo>
                  <a:lnTo>
                    <a:pt x="95" y="195"/>
                  </a:lnTo>
                  <a:lnTo>
                    <a:pt x="101" y="195"/>
                  </a:lnTo>
                  <a:lnTo>
                    <a:pt x="106" y="193"/>
                  </a:lnTo>
                  <a:lnTo>
                    <a:pt x="109" y="193"/>
                  </a:lnTo>
                  <a:lnTo>
                    <a:pt x="114" y="193"/>
                  </a:lnTo>
                  <a:lnTo>
                    <a:pt x="120" y="191"/>
                  </a:lnTo>
                  <a:lnTo>
                    <a:pt x="123" y="191"/>
                  </a:lnTo>
                  <a:lnTo>
                    <a:pt x="128" y="190"/>
                  </a:lnTo>
                  <a:lnTo>
                    <a:pt x="134" y="188"/>
                  </a:lnTo>
                  <a:lnTo>
                    <a:pt x="137" y="186"/>
                  </a:lnTo>
                  <a:lnTo>
                    <a:pt x="141" y="184"/>
                  </a:lnTo>
                  <a:lnTo>
                    <a:pt x="146" y="181"/>
                  </a:lnTo>
                  <a:lnTo>
                    <a:pt x="149" y="179"/>
                  </a:lnTo>
                  <a:lnTo>
                    <a:pt x="153" y="176"/>
                  </a:lnTo>
                  <a:lnTo>
                    <a:pt x="156" y="174"/>
                  </a:lnTo>
                  <a:lnTo>
                    <a:pt x="160" y="170"/>
                  </a:lnTo>
                  <a:lnTo>
                    <a:pt x="167" y="164"/>
                  </a:lnTo>
                  <a:lnTo>
                    <a:pt x="172" y="157"/>
                  </a:lnTo>
                  <a:lnTo>
                    <a:pt x="175" y="153"/>
                  </a:lnTo>
                  <a:lnTo>
                    <a:pt x="179" y="150"/>
                  </a:lnTo>
                  <a:lnTo>
                    <a:pt x="180" y="144"/>
                  </a:lnTo>
                  <a:lnTo>
                    <a:pt x="184" y="141"/>
                  </a:lnTo>
                  <a:lnTo>
                    <a:pt x="186" y="136"/>
                  </a:lnTo>
                  <a:lnTo>
                    <a:pt x="187" y="132"/>
                  </a:lnTo>
                  <a:lnTo>
                    <a:pt x="187" y="127"/>
                  </a:lnTo>
                  <a:lnTo>
                    <a:pt x="191" y="122"/>
                  </a:lnTo>
                  <a:lnTo>
                    <a:pt x="191" y="118"/>
                  </a:lnTo>
                  <a:lnTo>
                    <a:pt x="193" y="113"/>
                  </a:lnTo>
                  <a:lnTo>
                    <a:pt x="193" y="108"/>
                  </a:lnTo>
                  <a:lnTo>
                    <a:pt x="194" y="104"/>
                  </a:lnTo>
                  <a:lnTo>
                    <a:pt x="193" y="98"/>
                  </a:lnTo>
                  <a:lnTo>
                    <a:pt x="193" y="92"/>
                  </a:lnTo>
                  <a:lnTo>
                    <a:pt x="193" y="87"/>
                  </a:lnTo>
                  <a:lnTo>
                    <a:pt x="193" y="84"/>
                  </a:lnTo>
                  <a:lnTo>
                    <a:pt x="193" y="78"/>
                  </a:lnTo>
                  <a:lnTo>
                    <a:pt x="191" y="73"/>
                  </a:lnTo>
                  <a:lnTo>
                    <a:pt x="189" y="70"/>
                  </a:lnTo>
                  <a:lnTo>
                    <a:pt x="189" y="65"/>
                  </a:lnTo>
                  <a:lnTo>
                    <a:pt x="187" y="61"/>
                  </a:lnTo>
                  <a:lnTo>
                    <a:pt x="186" y="56"/>
                  </a:lnTo>
                  <a:lnTo>
                    <a:pt x="182" y="52"/>
                  </a:lnTo>
                  <a:lnTo>
                    <a:pt x="180" y="49"/>
                  </a:lnTo>
                  <a:lnTo>
                    <a:pt x="177" y="44"/>
                  </a:lnTo>
                  <a:lnTo>
                    <a:pt x="175" y="40"/>
                  </a:lnTo>
                  <a:lnTo>
                    <a:pt x="172" y="37"/>
                  </a:lnTo>
                  <a:lnTo>
                    <a:pt x="170" y="33"/>
                  </a:lnTo>
                  <a:lnTo>
                    <a:pt x="163" y="26"/>
                  </a:lnTo>
                  <a:lnTo>
                    <a:pt x="156" y="19"/>
                  </a:lnTo>
                  <a:lnTo>
                    <a:pt x="151" y="16"/>
                  </a:lnTo>
                  <a:lnTo>
                    <a:pt x="149" y="14"/>
                  </a:lnTo>
                  <a:lnTo>
                    <a:pt x="144" y="12"/>
                  </a:lnTo>
                  <a:lnTo>
                    <a:pt x="141" y="11"/>
                  </a:lnTo>
                  <a:lnTo>
                    <a:pt x="135" y="7"/>
                  </a:lnTo>
                  <a:lnTo>
                    <a:pt x="132" y="5"/>
                  </a:lnTo>
                  <a:lnTo>
                    <a:pt x="127" y="4"/>
                  </a:lnTo>
                  <a:lnTo>
                    <a:pt x="123" y="2"/>
                  </a:lnTo>
                  <a:lnTo>
                    <a:pt x="118" y="2"/>
                  </a:lnTo>
                  <a:lnTo>
                    <a:pt x="113" y="0"/>
                  </a:lnTo>
                  <a:lnTo>
                    <a:pt x="108" y="0"/>
                  </a:lnTo>
                  <a:lnTo>
                    <a:pt x="104" y="0"/>
                  </a:lnTo>
                  <a:lnTo>
                    <a:pt x="99" y="0"/>
                  </a:lnTo>
                  <a:lnTo>
                    <a:pt x="94" y="0"/>
                  </a:lnTo>
                  <a:lnTo>
                    <a:pt x="88" y="0"/>
                  </a:lnTo>
                  <a:lnTo>
                    <a:pt x="83" y="0"/>
                  </a:lnTo>
                  <a:lnTo>
                    <a:pt x="78" y="0"/>
                  </a:lnTo>
                  <a:lnTo>
                    <a:pt x="73" y="2"/>
                  </a:lnTo>
                  <a:lnTo>
                    <a:pt x="69" y="2"/>
                  </a:lnTo>
                  <a:lnTo>
                    <a:pt x="66" y="5"/>
                  </a:lnTo>
                  <a:lnTo>
                    <a:pt x="61" y="7"/>
                  </a:lnTo>
                  <a:lnTo>
                    <a:pt x="57" y="7"/>
                  </a:lnTo>
                  <a:lnTo>
                    <a:pt x="52" y="11"/>
                  </a:lnTo>
                  <a:lnTo>
                    <a:pt x="48" y="12"/>
                  </a:lnTo>
                  <a:lnTo>
                    <a:pt x="43" y="14"/>
                  </a:lnTo>
                  <a:lnTo>
                    <a:pt x="38" y="18"/>
                  </a:lnTo>
                  <a:lnTo>
                    <a:pt x="36" y="21"/>
                  </a:lnTo>
                  <a:lnTo>
                    <a:pt x="33" y="25"/>
                  </a:lnTo>
                  <a:lnTo>
                    <a:pt x="26" y="30"/>
                  </a:lnTo>
                  <a:lnTo>
                    <a:pt x="21" y="37"/>
                  </a:lnTo>
                  <a:lnTo>
                    <a:pt x="17" y="40"/>
                  </a:lnTo>
                  <a:lnTo>
                    <a:pt x="15" y="44"/>
                  </a:lnTo>
                  <a:lnTo>
                    <a:pt x="12" y="49"/>
                  </a:lnTo>
                  <a:lnTo>
                    <a:pt x="10" y="52"/>
                  </a:lnTo>
                  <a:lnTo>
                    <a:pt x="8" y="58"/>
                  </a:lnTo>
                  <a:lnTo>
                    <a:pt x="7" y="61"/>
                  </a:lnTo>
                  <a:lnTo>
                    <a:pt x="3" y="66"/>
                  </a:lnTo>
                  <a:lnTo>
                    <a:pt x="3" y="71"/>
                  </a:lnTo>
                  <a:lnTo>
                    <a:pt x="1" y="77"/>
                  </a:lnTo>
                  <a:lnTo>
                    <a:pt x="1" y="80"/>
                  </a:lnTo>
                  <a:lnTo>
                    <a:pt x="0" y="85"/>
                  </a:lnTo>
                  <a:lnTo>
                    <a:pt x="0" y="91"/>
                  </a:lnTo>
                  <a:lnTo>
                    <a:pt x="0" y="96"/>
                  </a:lnTo>
                  <a:lnTo>
                    <a:pt x="0" y="101"/>
                  </a:lnTo>
                  <a:lnTo>
                    <a:pt x="0" y="106"/>
                  </a:lnTo>
                  <a:lnTo>
                    <a:pt x="0" y="111"/>
                  </a:lnTo>
                  <a:lnTo>
                    <a:pt x="0" y="115"/>
                  </a:lnTo>
                  <a:lnTo>
                    <a:pt x="1" y="120"/>
                  </a:lnTo>
                  <a:lnTo>
                    <a:pt x="3" y="125"/>
                  </a:lnTo>
                  <a:lnTo>
                    <a:pt x="5" y="129"/>
                  </a:lnTo>
                  <a:lnTo>
                    <a:pt x="7" y="134"/>
                  </a:lnTo>
                  <a:lnTo>
                    <a:pt x="7" y="137"/>
                  </a:lnTo>
                  <a:lnTo>
                    <a:pt x="10" y="143"/>
                  </a:lnTo>
                  <a:lnTo>
                    <a:pt x="12" y="146"/>
                  </a:lnTo>
                  <a:lnTo>
                    <a:pt x="15" y="150"/>
                  </a:lnTo>
                  <a:lnTo>
                    <a:pt x="17" y="155"/>
                  </a:lnTo>
                  <a:lnTo>
                    <a:pt x="21" y="157"/>
                  </a:lnTo>
                  <a:lnTo>
                    <a:pt x="24" y="162"/>
                  </a:lnTo>
                  <a:lnTo>
                    <a:pt x="29" y="169"/>
                  </a:lnTo>
                  <a:lnTo>
                    <a:pt x="36" y="174"/>
                  </a:lnTo>
                  <a:lnTo>
                    <a:pt x="40" y="176"/>
                  </a:lnTo>
                  <a:lnTo>
                    <a:pt x="43" y="179"/>
                  </a:lnTo>
                  <a:lnTo>
                    <a:pt x="48" y="183"/>
                  </a:lnTo>
                  <a:lnTo>
                    <a:pt x="52" y="184"/>
                  </a:lnTo>
                  <a:lnTo>
                    <a:pt x="57" y="186"/>
                  </a:lnTo>
                  <a:lnTo>
                    <a:pt x="62" y="190"/>
                  </a:lnTo>
                  <a:lnTo>
                    <a:pt x="66" y="190"/>
                  </a:lnTo>
                  <a:lnTo>
                    <a:pt x="71" y="191"/>
                  </a:lnTo>
                  <a:lnTo>
                    <a:pt x="74" y="191"/>
                  </a:lnTo>
                  <a:lnTo>
                    <a:pt x="80" y="193"/>
                  </a:lnTo>
                  <a:lnTo>
                    <a:pt x="85" y="193"/>
                  </a:lnTo>
                  <a:lnTo>
                    <a:pt x="9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8" name="Freeform 32"/>
            <p:cNvSpPr>
              <a:spLocks/>
            </p:cNvSpPr>
            <p:nvPr/>
          </p:nvSpPr>
          <p:spPr bwMode="auto">
            <a:xfrm>
              <a:off x="4711700" y="3175000"/>
              <a:ext cx="188913" cy="236537"/>
            </a:xfrm>
            <a:custGeom>
              <a:avLst/>
              <a:gdLst>
                <a:gd name="T0" fmla="*/ 60863 w 239"/>
                <a:gd name="T1" fmla="*/ 0 h 297"/>
                <a:gd name="T2" fmla="*/ 0 w 239"/>
                <a:gd name="T3" fmla="*/ 232555 h 297"/>
                <a:gd name="T4" fmla="*/ 188913 w 239"/>
                <a:gd name="T5" fmla="*/ 236537 h 297"/>
                <a:gd name="T6" fmla="*/ 122517 w 239"/>
                <a:gd name="T7" fmla="*/ 0 h 297"/>
                <a:gd name="T8" fmla="*/ 60863 w 239"/>
                <a:gd name="T9" fmla="*/ 0 h 297"/>
                <a:gd name="T10" fmla="*/ 60863 w 239"/>
                <a:gd name="T11" fmla="*/ 0 h 297"/>
                <a:gd name="T12" fmla="*/ 0 60000 65536"/>
                <a:gd name="T13" fmla="*/ 0 60000 65536"/>
                <a:gd name="T14" fmla="*/ 0 60000 65536"/>
                <a:gd name="T15" fmla="*/ 0 60000 65536"/>
                <a:gd name="T16" fmla="*/ 0 60000 65536"/>
                <a:gd name="T17" fmla="*/ 0 60000 65536"/>
                <a:gd name="T18" fmla="*/ 0 w 239"/>
                <a:gd name="T19" fmla="*/ 0 h 297"/>
                <a:gd name="T20" fmla="*/ 239 w 239"/>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239" h="297">
                  <a:moveTo>
                    <a:pt x="77" y="0"/>
                  </a:moveTo>
                  <a:lnTo>
                    <a:pt x="0" y="292"/>
                  </a:lnTo>
                  <a:lnTo>
                    <a:pt x="239" y="297"/>
                  </a:lnTo>
                  <a:lnTo>
                    <a:pt x="155" y="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9" name="Freeform 33"/>
            <p:cNvSpPr>
              <a:spLocks/>
            </p:cNvSpPr>
            <p:nvPr/>
          </p:nvSpPr>
          <p:spPr bwMode="auto">
            <a:xfrm>
              <a:off x="5099050" y="3089275"/>
              <a:ext cx="163513" cy="152400"/>
            </a:xfrm>
            <a:custGeom>
              <a:avLst/>
              <a:gdLst>
                <a:gd name="T0" fmla="*/ 85311 w 207"/>
                <a:gd name="T1" fmla="*/ 152400 h 191"/>
                <a:gd name="T2" fmla="*/ 91630 w 207"/>
                <a:gd name="T3" fmla="*/ 151602 h 191"/>
                <a:gd name="T4" fmla="*/ 100320 w 207"/>
                <a:gd name="T5" fmla="*/ 150006 h 191"/>
                <a:gd name="T6" fmla="*/ 108219 w 207"/>
                <a:gd name="T7" fmla="*/ 147613 h 191"/>
                <a:gd name="T8" fmla="*/ 115328 w 207"/>
                <a:gd name="T9" fmla="*/ 144421 h 191"/>
                <a:gd name="T10" fmla="*/ 122437 w 207"/>
                <a:gd name="T11" fmla="*/ 142027 h 191"/>
                <a:gd name="T12" fmla="*/ 128757 w 207"/>
                <a:gd name="T13" fmla="*/ 137240 h 191"/>
                <a:gd name="T14" fmla="*/ 134286 w 207"/>
                <a:gd name="T15" fmla="*/ 131654 h 191"/>
                <a:gd name="T16" fmla="*/ 142975 w 207"/>
                <a:gd name="T17" fmla="*/ 125271 h 191"/>
                <a:gd name="T18" fmla="*/ 149294 w 207"/>
                <a:gd name="T19" fmla="*/ 115696 h 191"/>
                <a:gd name="T20" fmla="*/ 154034 w 207"/>
                <a:gd name="T21" fmla="*/ 108515 h 191"/>
                <a:gd name="T22" fmla="*/ 157984 w 207"/>
                <a:gd name="T23" fmla="*/ 101334 h 191"/>
                <a:gd name="T24" fmla="*/ 159563 w 207"/>
                <a:gd name="T25" fmla="*/ 94951 h 191"/>
                <a:gd name="T26" fmla="*/ 161933 w 207"/>
                <a:gd name="T27" fmla="*/ 87770 h 191"/>
                <a:gd name="T28" fmla="*/ 161933 w 207"/>
                <a:gd name="T29" fmla="*/ 80588 h 191"/>
                <a:gd name="T30" fmla="*/ 161933 w 207"/>
                <a:gd name="T31" fmla="*/ 72609 h 191"/>
                <a:gd name="T32" fmla="*/ 161933 w 207"/>
                <a:gd name="T33" fmla="*/ 63832 h 191"/>
                <a:gd name="T34" fmla="*/ 159563 w 207"/>
                <a:gd name="T35" fmla="*/ 57449 h 191"/>
                <a:gd name="T36" fmla="*/ 157984 w 207"/>
                <a:gd name="T37" fmla="*/ 50268 h 191"/>
                <a:gd name="T38" fmla="*/ 154034 w 207"/>
                <a:gd name="T39" fmla="*/ 43087 h 191"/>
                <a:gd name="T40" fmla="*/ 149294 w 207"/>
                <a:gd name="T41" fmla="*/ 36704 h 191"/>
                <a:gd name="T42" fmla="*/ 145345 w 207"/>
                <a:gd name="T43" fmla="*/ 31118 h 191"/>
                <a:gd name="T44" fmla="*/ 139815 w 207"/>
                <a:gd name="T45" fmla="*/ 25533 h 191"/>
                <a:gd name="T46" fmla="*/ 134286 w 207"/>
                <a:gd name="T47" fmla="*/ 19948 h 191"/>
                <a:gd name="T48" fmla="*/ 128757 w 207"/>
                <a:gd name="T49" fmla="*/ 14362 h 191"/>
                <a:gd name="T50" fmla="*/ 122437 w 207"/>
                <a:gd name="T51" fmla="*/ 11171 h 191"/>
                <a:gd name="T52" fmla="*/ 115328 w 207"/>
                <a:gd name="T53" fmla="*/ 7181 h 191"/>
                <a:gd name="T54" fmla="*/ 108219 w 207"/>
                <a:gd name="T55" fmla="*/ 4787 h 191"/>
                <a:gd name="T56" fmla="*/ 100320 w 207"/>
                <a:gd name="T57" fmla="*/ 1596 h 191"/>
                <a:gd name="T58" fmla="*/ 91630 w 207"/>
                <a:gd name="T59" fmla="*/ 0 h 191"/>
                <a:gd name="T60" fmla="*/ 85311 w 207"/>
                <a:gd name="T61" fmla="*/ 0 h 191"/>
                <a:gd name="T62" fmla="*/ 76622 w 207"/>
                <a:gd name="T63" fmla="*/ 0 h 191"/>
                <a:gd name="T64" fmla="*/ 67143 w 207"/>
                <a:gd name="T65" fmla="*/ 0 h 191"/>
                <a:gd name="T66" fmla="*/ 60034 w 207"/>
                <a:gd name="T67" fmla="*/ 1596 h 191"/>
                <a:gd name="T68" fmla="*/ 52135 w 207"/>
                <a:gd name="T69" fmla="*/ 4787 h 191"/>
                <a:gd name="T70" fmla="*/ 45025 w 207"/>
                <a:gd name="T71" fmla="*/ 7181 h 191"/>
                <a:gd name="T72" fmla="*/ 38706 w 207"/>
                <a:gd name="T73" fmla="*/ 11171 h 191"/>
                <a:gd name="T74" fmla="*/ 31597 w 207"/>
                <a:gd name="T75" fmla="*/ 14362 h 191"/>
                <a:gd name="T76" fmla="*/ 24487 w 207"/>
                <a:gd name="T77" fmla="*/ 19948 h 191"/>
                <a:gd name="T78" fmla="*/ 18958 w 207"/>
                <a:gd name="T79" fmla="*/ 25533 h 191"/>
                <a:gd name="T80" fmla="*/ 15008 w 207"/>
                <a:gd name="T81" fmla="*/ 31118 h 191"/>
                <a:gd name="T82" fmla="*/ 11059 w 207"/>
                <a:gd name="T83" fmla="*/ 36704 h 191"/>
                <a:gd name="T84" fmla="*/ 7109 w 207"/>
                <a:gd name="T85" fmla="*/ 43087 h 191"/>
                <a:gd name="T86" fmla="*/ 3950 w 207"/>
                <a:gd name="T87" fmla="*/ 50268 h 191"/>
                <a:gd name="T88" fmla="*/ 1580 w 207"/>
                <a:gd name="T89" fmla="*/ 57449 h 191"/>
                <a:gd name="T90" fmla="*/ 0 w 207"/>
                <a:gd name="T91" fmla="*/ 63832 h 191"/>
                <a:gd name="T92" fmla="*/ 0 w 207"/>
                <a:gd name="T93" fmla="*/ 72609 h 191"/>
                <a:gd name="T94" fmla="*/ 0 w 207"/>
                <a:gd name="T95" fmla="*/ 80588 h 191"/>
                <a:gd name="T96" fmla="*/ 0 w 207"/>
                <a:gd name="T97" fmla="*/ 87770 h 191"/>
                <a:gd name="T98" fmla="*/ 1580 w 207"/>
                <a:gd name="T99" fmla="*/ 94951 h 191"/>
                <a:gd name="T100" fmla="*/ 3950 w 207"/>
                <a:gd name="T101" fmla="*/ 101334 h 191"/>
                <a:gd name="T102" fmla="*/ 7109 w 207"/>
                <a:gd name="T103" fmla="*/ 108515 h 191"/>
                <a:gd name="T104" fmla="*/ 11059 w 207"/>
                <a:gd name="T105" fmla="*/ 115696 h 191"/>
                <a:gd name="T106" fmla="*/ 18168 w 207"/>
                <a:gd name="T107" fmla="*/ 125271 h 191"/>
                <a:gd name="T108" fmla="*/ 24487 w 207"/>
                <a:gd name="T109" fmla="*/ 131654 h 191"/>
                <a:gd name="T110" fmla="*/ 31597 w 207"/>
                <a:gd name="T111" fmla="*/ 137240 h 191"/>
                <a:gd name="T112" fmla="*/ 38706 w 207"/>
                <a:gd name="T113" fmla="*/ 142027 h 191"/>
                <a:gd name="T114" fmla="*/ 45025 w 207"/>
                <a:gd name="T115" fmla="*/ 144421 h 191"/>
                <a:gd name="T116" fmla="*/ 52135 w 207"/>
                <a:gd name="T117" fmla="*/ 147613 h 191"/>
                <a:gd name="T118" fmla="*/ 60034 w 207"/>
                <a:gd name="T119" fmla="*/ 150006 h 191"/>
                <a:gd name="T120" fmla="*/ 67143 w 207"/>
                <a:gd name="T121" fmla="*/ 151602 h 191"/>
                <a:gd name="T122" fmla="*/ 76622 w 207"/>
                <a:gd name="T123" fmla="*/ 152400 h 191"/>
                <a:gd name="T124" fmla="*/ 81362 w 207"/>
                <a:gd name="T125" fmla="*/ 152400 h 1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7"/>
                <a:gd name="T190" fmla="*/ 0 h 191"/>
                <a:gd name="T191" fmla="*/ 207 w 207"/>
                <a:gd name="T192" fmla="*/ 191 h 1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7" h="191">
                  <a:moveTo>
                    <a:pt x="103" y="191"/>
                  </a:moveTo>
                  <a:lnTo>
                    <a:pt x="108" y="191"/>
                  </a:lnTo>
                  <a:lnTo>
                    <a:pt x="111" y="191"/>
                  </a:lnTo>
                  <a:lnTo>
                    <a:pt x="116" y="190"/>
                  </a:lnTo>
                  <a:lnTo>
                    <a:pt x="122" y="188"/>
                  </a:lnTo>
                  <a:lnTo>
                    <a:pt x="127" y="188"/>
                  </a:lnTo>
                  <a:lnTo>
                    <a:pt x="132" y="186"/>
                  </a:lnTo>
                  <a:lnTo>
                    <a:pt x="137" y="185"/>
                  </a:lnTo>
                  <a:lnTo>
                    <a:pt x="143" y="185"/>
                  </a:lnTo>
                  <a:lnTo>
                    <a:pt x="146" y="181"/>
                  </a:lnTo>
                  <a:lnTo>
                    <a:pt x="151" y="179"/>
                  </a:lnTo>
                  <a:lnTo>
                    <a:pt x="155" y="178"/>
                  </a:lnTo>
                  <a:lnTo>
                    <a:pt x="160" y="174"/>
                  </a:lnTo>
                  <a:lnTo>
                    <a:pt x="163" y="172"/>
                  </a:lnTo>
                  <a:lnTo>
                    <a:pt x="169" y="169"/>
                  </a:lnTo>
                  <a:lnTo>
                    <a:pt x="170" y="165"/>
                  </a:lnTo>
                  <a:lnTo>
                    <a:pt x="176" y="164"/>
                  </a:lnTo>
                  <a:lnTo>
                    <a:pt x="181" y="157"/>
                  </a:lnTo>
                  <a:lnTo>
                    <a:pt x="188" y="150"/>
                  </a:lnTo>
                  <a:lnTo>
                    <a:pt x="189" y="145"/>
                  </a:lnTo>
                  <a:lnTo>
                    <a:pt x="193" y="139"/>
                  </a:lnTo>
                  <a:lnTo>
                    <a:pt x="195" y="136"/>
                  </a:lnTo>
                  <a:lnTo>
                    <a:pt x="198" y="132"/>
                  </a:lnTo>
                  <a:lnTo>
                    <a:pt x="200" y="127"/>
                  </a:lnTo>
                  <a:lnTo>
                    <a:pt x="200" y="124"/>
                  </a:lnTo>
                  <a:lnTo>
                    <a:pt x="202" y="119"/>
                  </a:lnTo>
                  <a:lnTo>
                    <a:pt x="203" y="115"/>
                  </a:lnTo>
                  <a:lnTo>
                    <a:pt x="205" y="110"/>
                  </a:lnTo>
                  <a:lnTo>
                    <a:pt x="205" y="106"/>
                  </a:lnTo>
                  <a:lnTo>
                    <a:pt x="205" y="101"/>
                  </a:lnTo>
                  <a:lnTo>
                    <a:pt x="207" y="96"/>
                  </a:lnTo>
                  <a:lnTo>
                    <a:pt x="205" y="91"/>
                  </a:lnTo>
                  <a:lnTo>
                    <a:pt x="205" y="86"/>
                  </a:lnTo>
                  <a:lnTo>
                    <a:pt x="205" y="80"/>
                  </a:lnTo>
                  <a:lnTo>
                    <a:pt x="203" y="75"/>
                  </a:lnTo>
                  <a:lnTo>
                    <a:pt x="202" y="72"/>
                  </a:lnTo>
                  <a:lnTo>
                    <a:pt x="200" y="66"/>
                  </a:lnTo>
                  <a:lnTo>
                    <a:pt x="200" y="63"/>
                  </a:lnTo>
                  <a:lnTo>
                    <a:pt x="198" y="59"/>
                  </a:lnTo>
                  <a:lnTo>
                    <a:pt x="195" y="54"/>
                  </a:lnTo>
                  <a:lnTo>
                    <a:pt x="193" y="51"/>
                  </a:lnTo>
                  <a:lnTo>
                    <a:pt x="189" y="46"/>
                  </a:lnTo>
                  <a:lnTo>
                    <a:pt x="188" y="42"/>
                  </a:lnTo>
                  <a:lnTo>
                    <a:pt x="184" y="39"/>
                  </a:lnTo>
                  <a:lnTo>
                    <a:pt x="181" y="35"/>
                  </a:lnTo>
                  <a:lnTo>
                    <a:pt x="177" y="32"/>
                  </a:lnTo>
                  <a:lnTo>
                    <a:pt x="176" y="28"/>
                  </a:lnTo>
                  <a:lnTo>
                    <a:pt x="170" y="25"/>
                  </a:lnTo>
                  <a:lnTo>
                    <a:pt x="169" y="23"/>
                  </a:lnTo>
                  <a:lnTo>
                    <a:pt x="163" y="18"/>
                  </a:lnTo>
                  <a:lnTo>
                    <a:pt x="160" y="16"/>
                  </a:lnTo>
                  <a:lnTo>
                    <a:pt x="155" y="14"/>
                  </a:lnTo>
                  <a:lnTo>
                    <a:pt x="151" y="11"/>
                  </a:lnTo>
                  <a:lnTo>
                    <a:pt x="146" y="9"/>
                  </a:lnTo>
                  <a:lnTo>
                    <a:pt x="143" y="7"/>
                  </a:lnTo>
                  <a:lnTo>
                    <a:pt x="137" y="6"/>
                  </a:lnTo>
                  <a:lnTo>
                    <a:pt x="132" y="4"/>
                  </a:lnTo>
                  <a:lnTo>
                    <a:pt x="127" y="2"/>
                  </a:lnTo>
                  <a:lnTo>
                    <a:pt x="122" y="2"/>
                  </a:lnTo>
                  <a:lnTo>
                    <a:pt x="116" y="0"/>
                  </a:lnTo>
                  <a:lnTo>
                    <a:pt x="111" y="0"/>
                  </a:lnTo>
                  <a:lnTo>
                    <a:pt x="108" y="0"/>
                  </a:lnTo>
                  <a:lnTo>
                    <a:pt x="103" y="0"/>
                  </a:lnTo>
                  <a:lnTo>
                    <a:pt x="97" y="0"/>
                  </a:lnTo>
                  <a:lnTo>
                    <a:pt x="92" y="0"/>
                  </a:lnTo>
                  <a:lnTo>
                    <a:pt x="85" y="0"/>
                  </a:lnTo>
                  <a:lnTo>
                    <a:pt x="80" y="2"/>
                  </a:lnTo>
                  <a:lnTo>
                    <a:pt x="76" y="2"/>
                  </a:lnTo>
                  <a:lnTo>
                    <a:pt x="71" y="4"/>
                  </a:lnTo>
                  <a:lnTo>
                    <a:pt x="66" y="6"/>
                  </a:lnTo>
                  <a:lnTo>
                    <a:pt x="63" y="7"/>
                  </a:lnTo>
                  <a:lnTo>
                    <a:pt x="57" y="9"/>
                  </a:lnTo>
                  <a:lnTo>
                    <a:pt x="52" y="11"/>
                  </a:lnTo>
                  <a:lnTo>
                    <a:pt x="49" y="14"/>
                  </a:lnTo>
                  <a:lnTo>
                    <a:pt x="43" y="16"/>
                  </a:lnTo>
                  <a:lnTo>
                    <a:pt x="40" y="18"/>
                  </a:lnTo>
                  <a:lnTo>
                    <a:pt x="37" y="23"/>
                  </a:lnTo>
                  <a:lnTo>
                    <a:pt x="31" y="25"/>
                  </a:lnTo>
                  <a:lnTo>
                    <a:pt x="30" y="28"/>
                  </a:lnTo>
                  <a:lnTo>
                    <a:pt x="24" y="32"/>
                  </a:lnTo>
                  <a:lnTo>
                    <a:pt x="23" y="35"/>
                  </a:lnTo>
                  <a:lnTo>
                    <a:pt x="19" y="39"/>
                  </a:lnTo>
                  <a:lnTo>
                    <a:pt x="16" y="42"/>
                  </a:lnTo>
                  <a:lnTo>
                    <a:pt x="14" y="46"/>
                  </a:lnTo>
                  <a:lnTo>
                    <a:pt x="10" y="51"/>
                  </a:lnTo>
                  <a:lnTo>
                    <a:pt x="9" y="54"/>
                  </a:lnTo>
                  <a:lnTo>
                    <a:pt x="7" y="59"/>
                  </a:lnTo>
                  <a:lnTo>
                    <a:pt x="5" y="63"/>
                  </a:lnTo>
                  <a:lnTo>
                    <a:pt x="2" y="66"/>
                  </a:lnTo>
                  <a:lnTo>
                    <a:pt x="2" y="72"/>
                  </a:lnTo>
                  <a:lnTo>
                    <a:pt x="0" y="75"/>
                  </a:lnTo>
                  <a:lnTo>
                    <a:pt x="0" y="80"/>
                  </a:lnTo>
                  <a:lnTo>
                    <a:pt x="0" y="86"/>
                  </a:lnTo>
                  <a:lnTo>
                    <a:pt x="0" y="91"/>
                  </a:lnTo>
                  <a:lnTo>
                    <a:pt x="0" y="96"/>
                  </a:lnTo>
                  <a:lnTo>
                    <a:pt x="0" y="101"/>
                  </a:lnTo>
                  <a:lnTo>
                    <a:pt x="0" y="106"/>
                  </a:lnTo>
                  <a:lnTo>
                    <a:pt x="0" y="110"/>
                  </a:lnTo>
                  <a:lnTo>
                    <a:pt x="0" y="115"/>
                  </a:lnTo>
                  <a:lnTo>
                    <a:pt x="2" y="119"/>
                  </a:lnTo>
                  <a:lnTo>
                    <a:pt x="2" y="124"/>
                  </a:lnTo>
                  <a:lnTo>
                    <a:pt x="5" y="127"/>
                  </a:lnTo>
                  <a:lnTo>
                    <a:pt x="7" y="132"/>
                  </a:lnTo>
                  <a:lnTo>
                    <a:pt x="9" y="136"/>
                  </a:lnTo>
                  <a:lnTo>
                    <a:pt x="10" y="139"/>
                  </a:lnTo>
                  <a:lnTo>
                    <a:pt x="14" y="145"/>
                  </a:lnTo>
                  <a:lnTo>
                    <a:pt x="16" y="150"/>
                  </a:lnTo>
                  <a:lnTo>
                    <a:pt x="23" y="157"/>
                  </a:lnTo>
                  <a:lnTo>
                    <a:pt x="30" y="164"/>
                  </a:lnTo>
                  <a:lnTo>
                    <a:pt x="31" y="165"/>
                  </a:lnTo>
                  <a:lnTo>
                    <a:pt x="37" y="169"/>
                  </a:lnTo>
                  <a:lnTo>
                    <a:pt x="40" y="172"/>
                  </a:lnTo>
                  <a:lnTo>
                    <a:pt x="43" y="174"/>
                  </a:lnTo>
                  <a:lnTo>
                    <a:pt x="49" y="178"/>
                  </a:lnTo>
                  <a:lnTo>
                    <a:pt x="52" y="179"/>
                  </a:lnTo>
                  <a:lnTo>
                    <a:pt x="57" y="181"/>
                  </a:lnTo>
                  <a:lnTo>
                    <a:pt x="63" y="185"/>
                  </a:lnTo>
                  <a:lnTo>
                    <a:pt x="66" y="185"/>
                  </a:lnTo>
                  <a:lnTo>
                    <a:pt x="71" y="186"/>
                  </a:lnTo>
                  <a:lnTo>
                    <a:pt x="76" y="188"/>
                  </a:lnTo>
                  <a:lnTo>
                    <a:pt x="80" y="188"/>
                  </a:lnTo>
                  <a:lnTo>
                    <a:pt x="85" y="190"/>
                  </a:lnTo>
                  <a:lnTo>
                    <a:pt x="92" y="191"/>
                  </a:lnTo>
                  <a:lnTo>
                    <a:pt x="97" y="191"/>
                  </a:lnTo>
                  <a:lnTo>
                    <a:pt x="103"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8" name="Right Arrow 57"/>
          <p:cNvSpPr>
            <a:spLocks noChangeArrowheads="1"/>
          </p:cNvSpPr>
          <p:nvPr/>
        </p:nvSpPr>
        <p:spPr bwMode="auto">
          <a:xfrm>
            <a:off x="247452" y="4966677"/>
            <a:ext cx="685800" cy="381000"/>
          </a:xfrm>
          <a:prstGeom prst="rightArrow">
            <a:avLst>
              <a:gd name="adj1" fmla="val 50000"/>
              <a:gd name="adj2" fmla="val 50000"/>
            </a:avLst>
          </a:prstGeom>
          <a:solidFill>
            <a:srgbClr val="00B050"/>
          </a:solidFill>
          <a:ln w="19050">
            <a:solidFill>
              <a:schemeClr val="tx1"/>
            </a:solidFill>
            <a:round/>
            <a:headEnd/>
            <a:tailEnd/>
          </a:ln>
        </p:spPr>
        <p:txBody>
          <a:bodyPr anchor="ctr"/>
          <a:lstStyle/>
          <a:p>
            <a:endParaRPr lang="en-US">
              <a:latin typeface="Arial" charset="0"/>
            </a:endParaRPr>
          </a:p>
        </p:txBody>
      </p:sp>
      <p:pic>
        <p:nvPicPr>
          <p:cNvPr id="80938" name="Picture 42" descr="C:\Users\rhk\AppData\Local\Microsoft\Windows\Temporary Internet Files\Content.IE5\R0QNV618\MC90043707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427" y="579942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39" name="Picture 43" descr="C:\Users\rhk\AppData\Local\Microsoft\Windows\Temporary Internet Files\Content.IE5\FZ14M4RJ\MC900239527[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212" y="2052637"/>
            <a:ext cx="106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843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grpId="1" nodeType="clickEffect">
                                  <p:stCondLst>
                                    <p:cond delay="0"/>
                                  </p:stCondLst>
                                  <p:childTnLst>
                                    <p:animMotion origin="layout" path="M 0 0 L 0 0.03937 " pathEditMode="relative" ptsTypes="AA">
                                      <p:cBhvr>
                                        <p:cTn id="6" dur="500" fill="hold"/>
                                        <p:tgtEl>
                                          <p:spTgt spid="1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fill="hold" grpId="0" nodeType="clickEffect">
                                  <p:stCondLst>
                                    <p:cond delay="0"/>
                                  </p:stCondLst>
                                  <p:childTnLst>
                                    <p:animMotion origin="layout" path="M -4.54766E-6 0.03937 L 0.00018 0.07735 " pathEditMode="relative" rAng="0" ptsTypes="AA">
                                      <p:cBhvr>
                                        <p:cTn id="14" dur="500" fill="hold"/>
                                        <p:tgtEl>
                                          <p:spTgt spid="14"/>
                                        </p:tgtEl>
                                        <p:attrNameLst>
                                          <p:attrName>ppt_x</p:attrName>
                                          <p:attrName>ppt_y</p:attrName>
                                        </p:attrNameLst>
                                      </p:cBhvr>
                                      <p:rCtr x="0" y="1899"/>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fill="hold" grpId="2" nodeType="clickEffect">
                                  <p:stCondLst>
                                    <p:cond delay="0"/>
                                  </p:stCondLst>
                                  <p:childTnLst>
                                    <p:animMotion origin="layout" path="M 0.00018 0.07735 L -4.54766E-6 0.11186 " pathEditMode="relative" rAng="0" ptsTypes="AA">
                                      <p:cBhvr>
                                        <p:cTn id="18" dur="500" fill="hold"/>
                                        <p:tgtEl>
                                          <p:spTgt spid="14"/>
                                        </p:tgtEl>
                                        <p:attrNameLst>
                                          <p:attrName>ppt_x</p:attrName>
                                          <p:attrName>ppt_y</p:attrName>
                                        </p:attrNameLst>
                                      </p:cBhvr>
                                      <p:rCtr x="-17" y="1714"/>
                                    </p:animMotion>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grpId="0" nodeType="clickEffect">
                                  <p:stCondLst>
                                    <p:cond delay="0"/>
                                  </p:stCondLst>
                                  <p:childTnLst>
                                    <p:animMotion origin="layout" path="M -3.33333E-6 8.74393E-7 L -3.33333E-6 0.03886 " pathEditMode="relative" rAng="0" ptsTypes="AA">
                                      <p:cBhvr>
                                        <p:cTn id="24" dur="500" fill="hold"/>
                                        <p:tgtEl>
                                          <p:spTgt spid="58"/>
                                        </p:tgtEl>
                                        <p:attrNameLst>
                                          <p:attrName>ppt_x</p:attrName>
                                          <p:attrName>ppt_y</p:attrName>
                                        </p:attrNameLst>
                                      </p:cBhvr>
                                      <p:rCtr x="0" y="1943"/>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path" presetSubtype="0" accel="50000" decel="50000" fill="hold" grpId="1" nodeType="clickEffect">
                                  <p:stCondLst>
                                    <p:cond delay="0"/>
                                  </p:stCondLst>
                                  <p:childTnLst>
                                    <p:animMotion origin="layout" path="M -3.33333E-6 0.03886 L -3.33333E-6 0.07217 " pathEditMode="relative" rAng="0" ptsTypes="AA">
                                      <p:cBhvr>
                                        <p:cTn id="28" dur="500" fill="hold"/>
                                        <p:tgtEl>
                                          <p:spTgt spid="58"/>
                                        </p:tgtEl>
                                        <p:attrNameLst>
                                          <p:attrName>ppt_x</p:attrName>
                                          <p:attrName>ppt_y</p:attrName>
                                        </p:attrNameLst>
                                      </p:cBhvr>
                                      <p:rCtr x="0" y="1666"/>
                                    </p:animMotion>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path" presetSubtype="0" accel="50000" decel="50000" fill="hold" grpId="2" nodeType="clickEffect">
                                  <p:stCondLst>
                                    <p:cond delay="0"/>
                                  </p:stCondLst>
                                  <p:childTnLst>
                                    <p:animMotion origin="layout" path="M -3.33333E-6 0.07217 L -3.33333E-6 0.11658 " pathEditMode="relative" rAng="0" ptsTypes="AA">
                                      <p:cBhvr>
                                        <p:cTn id="34" dur="500" fill="hold"/>
                                        <p:tgtEl>
                                          <p:spTgt spid="58"/>
                                        </p:tgtEl>
                                        <p:attrNameLst>
                                          <p:attrName>ppt_x</p:attrName>
                                          <p:attrName>ppt_y</p:attrName>
                                        </p:attrNameLst>
                                      </p:cBhvr>
                                      <p:rCtr x="0" y="2221"/>
                                    </p:animMotion>
                                  </p:childTnLst>
                                </p:cTn>
                              </p:par>
                              <p:par>
                                <p:cTn id="35" presetID="1" presetClass="entr" presetSubtype="0" fill="hold" nodeType="withEffect">
                                  <p:stCondLst>
                                    <p:cond delay="0"/>
                                  </p:stCondLst>
                                  <p:childTnLst>
                                    <p:set>
                                      <p:cBhvr>
                                        <p:cTn id="36" dur="1" fill="hold">
                                          <p:stCondLst>
                                            <p:cond delay="0"/>
                                          </p:stCondLst>
                                        </p:cTn>
                                        <p:tgtEl>
                                          <p:spTgt spid="809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accel="50000" decel="50000" fill="hold" grpId="3" nodeType="clickEffect">
                                  <p:stCondLst>
                                    <p:cond delay="0"/>
                                  </p:stCondLst>
                                  <p:childTnLst>
                                    <p:animMotion origin="layout" path="M -3.33333E-6 0.11658 L -3.33333E-6 0.161 " pathEditMode="relative" rAng="0" ptsTypes="AA">
                                      <p:cBhvr>
                                        <p:cTn id="40" dur="500" fill="hold"/>
                                        <p:tgtEl>
                                          <p:spTgt spid="58"/>
                                        </p:tgtEl>
                                        <p:attrNameLst>
                                          <p:attrName>ppt_x</p:attrName>
                                          <p:attrName>ppt_y</p:attrName>
                                        </p:attrNameLst>
                                      </p:cBhvr>
                                      <p:rCtr x="0" y="2221"/>
                                    </p:animMotion>
                                  </p:childTnLst>
                                </p:cTn>
                              </p:par>
                              <p:par>
                                <p:cTn id="41" presetID="64" presetClass="path" presetSubtype="0" accel="50000" decel="50000" fill="hold" nodeType="withEffect">
                                  <p:stCondLst>
                                    <p:cond delay="0"/>
                                  </p:stCondLst>
                                  <p:childTnLst>
                                    <p:animMotion origin="layout" path="M -1.70774E-6 -3.37728E-7 L -1.70774E-6 -0.94309 " pathEditMode="relative" rAng="0" ptsTypes="AA">
                                      <p:cBhvr>
                                        <p:cTn id="42" dur="500" fill="hold"/>
                                        <p:tgtEl>
                                          <p:spTgt spid="80938"/>
                                        </p:tgtEl>
                                        <p:attrNameLst>
                                          <p:attrName>ppt_x</p:attrName>
                                          <p:attrName>ppt_y</p:attrName>
                                        </p:attrNameLst>
                                      </p:cBhvr>
                                      <p:rCtr x="0" y="-47166"/>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fill="hold" grpId="3" nodeType="clickEffect">
                                  <p:stCondLst>
                                    <p:cond delay="0"/>
                                  </p:stCondLst>
                                  <p:childTnLst>
                                    <p:animMotion origin="layout" path="M -4.54766E-6 0.11186 L -4.54766E-6 0.13595 " pathEditMode="relative" rAng="0" ptsTypes="AA">
                                      <p:cBhvr>
                                        <p:cTn id="46" dur="500" fill="hold"/>
                                        <p:tgtEl>
                                          <p:spTgt spid="14"/>
                                        </p:tgtEl>
                                        <p:attrNameLst>
                                          <p:attrName>ppt_x</p:attrName>
                                          <p:attrName>ppt_y</p:attrName>
                                        </p:attrNameLst>
                                      </p:cBhvr>
                                      <p:rCtr x="0" y="1204"/>
                                    </p:animMotion>
                                  </p:childTnLst>
                                </p:cTn>
                              </p:par>
                              <p:par>
                                <p:cTn id="47" presetID="1" presetClass="entr" presetSubtype="0" fill="hold" nodeType="withEffect">
                                  <p:stCondLst>
                                    <p:cond delay="0"/>
                                  </p:stCondLst>
                                  <p:childTnLst>
                                    <p:set>
                                      <p:cBhvr>
                                        <p:cTn id="48" dur="1" fill="hold">
                                          <p:stCondLst>
                                            <p:cond delay="0"/>
                                          </p:stCondLst>
                                        </p:cTn>
                                        <p:tgtEl>
                                          <p:spTgt spid="80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58" grpId="0" animBg="1"/>
      <p:bldP spid="58" grpId="1" animBg="1"/>
      <p:bldP spid="58" grpId="2" animBg="1"/>
      <p:bldP spid="58"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941871" y="1341277"/>
            <a:ext cx="5979456" cy="5509201"/>
          </a:xfrm>
          <a:prstGeom prst="rect">
            <a:avLst/>
          </a:prstGeom>
          <a:noFill/>
        </p:spPr>
        <p:txBody>
          <a:bodyPr wrap="square" rtlCol="0">
            <a:spAutoFit/>
          </a:bodyPr>
          <a:lstStyle/>
          <a:p>
            <a:r>
              <a:rPr lang="en-US" sz="1600" b="1" dirty="0">
                <a:solidFill>
                  <a:schemeClr val="bg1">
                    <a:lumMod val="75000"/>
                  </a:schemeClr>
                </a:solidFill>
                <a:latin typeface="Monaco"/>
              </a:rPr>
              <a:t>void consumer(void) </a:t>
            </a:r>
            <a:br>
              <a:rPr lang="en-US" sz="1600" b="1" dirty="0">
                <a:solidFill>
                  <a:schemeClr val="bg1">
                    <a:lumMod val="75000"/>
                  </a:schemeClr>
                </a:solidFill>
                <a:latin typeface="Monaco"/>
              </a:rPr>
            </a:br>
            <a:r>
              <a:rPr lang="en-US" sz="1600" b="1" dirty="0">
                <a:solidFill>
                  <a:schemeClr val="bg1">
                    <a:lumMod val="75000"/>
                  </a:schemeClr>
                </a:solidFill>
                <a:latin typeface="Monaco"/>
              </a:rPr>
              <a:t>{</a:t>
            </a:r>
            <a:br>
              <a:rPr lang="en-US" sz="1600" b="1" dirty="0">
                <a:solidFill>
                  <a:schemeClr val="bg1">
                    <a:lumMod val="75000"/>
                  </a:schemeClr>
                </a:solidFill>
                <a:latin typeface="Monaco"/>
              </a:rPr>
            </a:br>
            <a:r>
              <a:rPr lang="en-US" sz="1600" b="1" dirty="0">
                <a:solidFill>
                  <a:schemeClr val="bg1">
                    <a:lumMod val="75000"/>
                  </a:schemeClr>
                </a:solidFill>
                <a:latin typeface="Monaco"/>
              </a:rPr>
              <a:t>    </a:t>
            </a:r>
            <a:r>
              <a:rPr lang="en-US" sz="1600" b="1" dirty="0" err="1">
                <a:solidFill>
                  <a:schemeClr val="bg1">
                    <a:lumMod val="75000"/>
                  </a:schemeClr>
                </a:solidFill>
                <a:latin typeface="Monaco"/>
              </a:rPr>
              <a:t>mutex_lock</a:t>
            </a:r>
            <a:r>
              <a:rPr lang="en-US" sz="1600" b="1" dirty="0">
                <a:solidFill>
                  <a:schemeClr val="bg1">
                    <a:lumMod val="75000"/>
                  </a:schemeClr>
                </a:solidFill>
                <a:latin typeface="Monaco"/>
              </a:rPr>
              <a:t>(&amp;m);</a:t>
            </a:r>
            <a:br>
              <a:rPr lang="en-US" sz="1600" b="1" dirty="0">
                <a:solidFill>
                  <a:schemeClr val="bg1">
                    <a:lumMod val="75000"/>
                  </a:schemeClr>
                </a:solidFill>
                <a:latin typeface="Monaco"/>
              </a:rPr>
            </a:br>
            <a:r>
              <a:rPr lang="en-US" sz="1600" b="1" dirty="0">
                <a:solidFill>
                  <a:schemeClr val="bg1">
                    <a:lumMod val="75000"/>
                  </a:schemeClr>
                </a:solidFill>
                <a:latin typeface="Monaco"/>
              </a:rPr>
              <a:t>    while (</a:t>
            </a:r>
            <a:r>
              <a:rPr lang="en-US" sz="1600" b="1" dirty="0" err="1">
                <a:solidFill>
                  <a:schemeClr val="bg1">
                    <a:lumMod val="75000"/>
                  </a:schemeClr>
                </a:solidFill>
                <a:latin typeface="Monaco"/>
              </a:rPr>
              <a:t>items_in_buffer</a:t>
            </a:r>
            <a:r>
              <a:rPr lang="en-US" sz="1600" b="1" dirty="0">
                <a:solidFill>
                  <a:schemeClr val="bg1">
                    <a:lumMod val="75000"/>
                  </a:schemeClr>
                </a:solidFill>
                <a:latin typeface="Monaco"/>
              </a:rPr>
              <a:t> == 0) {</a:t>
            </a:r>
            <a:br>
              <a:rPr lang="en-US" sz="1600" b="1" dirty="0">
                <a:solidFill>
                  <a:schemeClr val="bg1">
                    <a:lumMod val="75000"/>
                  </a:schemeClr>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p>
          <a:p>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BFBFBF"/>
                </a:solidFill>
                <a:latin typeface="Monaco"/>
              </a:rPr>
              <a:t>mutex_lock</a:t>
            </a:r>
            <a:r>
              <a:rPr lang="en-US" sz="1600" b="1" dirty="0">
                <a:solidFill>
                  <a:srgbClr val="BFBFBF"/>
                </a:solidFill>
                <a:latin typeface="Monaco"/>
              </a:rPr>
              <a:t>(&amp;m);</a:t>
            </a:r>
          </a:p>
          <a:p>
            <a:r>
              <a:rPr lang="en-US" sz="1600" b="1" dirty="0">
                <a:solidFill>
                  <a:srgbClr val="BFBFBF"/>
                </a:solidFill>
                <a:latin typeface="Monaco"/>
              </a:rPr>
              <a:t>    }</a:t>
            </a:r>
          </a:p>
          <a:p>
            <a:r>
              <a:rPr lang="en-US" sz="1600" b="1" dirty="0">
                <a:solidFill>
                  <a:srgbClr val="BFBFBF"/>
                </a:solidFill>
                <a:latin typeface="Monaco"/>
              </a:rPr>
              <a:t>    /* Consume item */</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items_in_buffer</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cond_signal</a:t>
            </a:r>
            <a:r>
              <a:rPr lang="en-US" sz="1600" b="1" dirty="0">
                <a:solidFill>
                  <a:srgbClr val="BFBFBF"/>
                </a:solidFill>
                <a:latin typeface="Monaco"/>
              </a:rPr>
              <a:t>(&amp;</a:t>
            </a:r>
            <a:r>
              <a:rPr lang="en-US" sz="1600" b="1" dirty="0" err="1">
                <a:solidFill>
                  <a:srgbClr val="BFBFBF"/>
                </a:solidFill>
                <a:latin typeface="Monaco"/>
              </a:rPr>
              <a:t>space_available</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a:t>
            </a:r>
          </a:p>
          <a:p>
            <a:endParaRPr lang="en-US" sz="1600" b="1" dirty="0">
              <a:solidFill>
                <a:srgbClr val="BFBFBF"/>
              </a:solidFill>
              <a:latin typeface="Monaco"/>
            </a:endParaRPr>
          </a:p>
          <a:p>
            <a:r>
              <a:rPr lang="en-US" sz="1600" b="1" dirty="0">
                <a:solidFill>
                  <a:srgbClr val="BFBFBF"/>
                </a:solidFill>
                <a:latin typeface="Monaco"/>
              </a:rPr>
              <a:t>void producer(void) </a:t>
            </a:r>
            <a:br>
              <a:rPr lang="en-US" sz="1600" b="1" dirty="0">
                <a:solidFill>
                  <a:srgbClr val="BFBFBF"/>
                </a:solidFill>
                <a:latin typeface="Monaco"/>
              </a:rPr>
            </a:b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mutex_lock</a:t>
            </a:r>
            <a:r>
              <a:rPr lang="en-US" sz="1600" b="1" dirty="0">
                <a:solidFill>
                  <a:srgbClr val="BFBFBF"/>
                </a:solidFill>
                <a:latin typeface="Monaco"/>
              </a:rPr>
              <a:t>(&amp;m);</a:t>
            </a:r>
          </a:p>
          <a:p>
            <a:r>
              <a:rPr lang="en-US" sz="1600" b="1" dirty="0">
                <a:solidFill>
                  <a:srgbClr val="BFBFBF"/>
                </a:solidFill>
                <a:latin typeface="Monaco"/>
              </a:rPr>
              <a:t>    ...</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items_in_buffer</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cond_signal</a:t>
            </a:r>
            <a:r>
              <a:rPr lang="en-US" sz="1600" b="1" dirty="0">
                <a:solidFill>
                  <a:srgbClr val="BFBFBF"/>
                </a:solidFill>
                <a:latin typeface="Monaco"/>
              </a:rPr>
              <a:t>(&amp;</a:t>
            </a:r>
            <a:r>
              <a:rPr lang="en-US" sz="1600" b="1" dirty="0" err="1">
                <a:solidFill>
                  <a:srgbClr val="BFBFBF"/>
                </a:solidFill>
                <a:latin typeface="Monaco"/>
              </a:rPr>
              <a:t>item_available</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a:t>
            </a:r>
            <a:endParaRPr lang="en-US" sz="1600" dirty="0">
              <a:solidFill>
                <a:srgbClr val="BFBFBF"/>
              </a:solidFill>
              <a:latin typeface="Gill Sans MT"/>
              <a:cs typeface="Gill Sans MT"/>
            </a:endParaRPr>
          </a:p>
        </p:txBody>
      </p:sp>
      <p:sp>
        <p:nvSpPr>
          <p:cNvPr id="34818" name="Title 6"/>
          <p:cNvSpPr>
            <a:spLocks noGrp="1"/>
          </p:cNvSpPr>
          <p:nvPr>
            <p:ph type="title"/>
          </p:nvPr>
        </p:nvSpPr>
        <p:spPr/>
        <p:txBody>
          <a:bodyPr/>
          <a:lstStyle/>
          <a:p>
            <a:r>
              <a:rPr lang="en-US" dirty="0" smtClean="0"/>
              <a:t>A game of catch</a:t>
            </a:r>
            <a:endParaRPr lang="en-US" dirty="0"/>
          </a:p>
        </p:txBody>
      </p:sp>
      <p:sp>
        <p:nvSpPr>
          <p:cNvPr id="2" name="Right Brace 1"/>
          <p:cNvSpPr/>
          <p:nvPr/>
        </p:nvSpPr>
        <p:spPr bwMode="auto">
          <a:xfrm>
            <a:off x="5733389" y="2381331"/>
            <a:ext cx="224106" cy="476266"/>
          </a:xfrm>
          <a:prstGeom prst="rightBrace">
            <a:avLst/>
          </a:prstGeom>
          <a:noFill/>
          <a:ln w="50800" cap="flat" cmpd="sng" algn="ctr">
            <a:solidFill>
              <a:srgbClr val="EF5B00"/>
            </a:solidFill>
            <a:prstDash val="solid"/>
            <a:round/>
            <a:headEnd type="none" w="med" len="med"/>
            <a:tailEnd type="none" w="med" len="med"/>
          </a:ln>
          <a:effectLst/>
        </p:spPr>
        <p:txBody>
          <a:bodyPr rtlCol="0" anchor="ctr"/>
          <a:lstStyle/>
          <a:p>
            <a:pPr algn="ctr"/>
            <a:endParaRPr lang="en-US"/>
          </a:p>
        </p:txBody>
      </p:sp>
      <p:sp>
        <p:nvSpPr>
          <p:cNvPr id="4" name="TextBox 3"/>
          <p:cNvSpPr txBox="1"/>
          <p:nvPr/>
        </p:nvSpPr>
        <p:spPr>
          <a:xfrm>
            <a:off x="6045781" y="2380543"/>
            <a:ext cx="2903979" cy="3016210"/>
          </a:xfrm>
          <a:prstGeom prst="rect">
            <a:avLst/>
          </a:prstGeom>
          <a:noFill/>
        </p:spPr>
        <p:txBody>
          <a:bodyPr wrap="none" rtlCol="0">
            <a:spAutoFit/>
          </a:bodyPr>
          <a:lstStyle/>
          <a:p>
            <a:r>
              <a:rPr lang="en-US" sz="2500" b="0" dirty="0" smtClean="0">
                <a:latin typeface="Gill Sans MT"/>
                <a:cs typeface="Gill Sans MT"/>
              </a:rPr>
              <a:t>Problem: Not atomic</a:t>
            </a:r>
          </a:p>
          <a:p>
            <a:endParaRPr lang="en-US" sz="2500" dirty="0">
              <a:latin typeface="Gill Sans MT"/>
              <a:cs typeface="Gill Sans MT"/>
            </a:endParaRPr>
          </a:p>
          <a:p>
            <a:r>
              <a:rPr lang="en-US" sz="2000" b="0" dirty="0" smtClean="0">
                <a:latin typeface="Gill Sans MT"/>
                <a:cs typeface="Gill Sans MT"/>
              </a:rPr>
              <a:t>After unlock, producer</a:t>
            </a:r>
          </a:p>
          <a:p>
            <a:r>
              <a:rPr lang="en-US" sz="2000" dirty="0" smtClean="0">
                <a:latin typeface="Gill Sans MT"/>
                <a:cs typeface="Gill Sans MT"/>
              </a:rPr>
              <a:t>acquires lock,</a:t>
            </a:r>
          </a:p>
          <a:p>
            <a:r>
              <a:rPr lang="en-US" sz="2000" b="0" dirty="0" smtClean="0">
                <a:latin typeface="Gill Sans MT"/>
                <a:cs typeface="Gill Sans MT"/>
              </a:rPr>
              <a:t>creates condition event,</a:t>
            </a:r>
          </a:p>
          <a:p>
            <a:r>
              <a:rPr lang="en-US" sz="2000" b="0" dirty="0" smtClean="0">
                <a:latin typeface="Gill Sans MT"/>
                <a:cs typeface="Gill Sans MT"/>
              </a:rPr>
              <a:t>sends signal all before</a:t>
            </a:r>
          </a:p>
          <a:p>
            <a:r>
              <a:rPr lang="en-US" sz="2000" dirty="0" smtClean="0">
                <a:latin typeface="Gill Sans MT"/>
                <a:cs typeface="Gill Sans MT"/>
              </a:rPr>
              <a:t>wait() gets called!</a:t>
            </a:r>
          </a:p>
          <a:p>
            <a:endParaRPr lang="en-US" sz="2000" b="0" dirty="0">
              <a:latin typeface="Gill Sans MT"/>
              <a:cs typeface="Gill Sans MT"/>
            </a:endParaRPr>
          </a:p>
          <a:p>
            <a:r>
              <a:rPr lang="en-US" sz="2000" dirty="0" smtClean="0">
                <a:solidFill>
                  <a:srgbClr val="EF5B00"/>
                </a:solidFill>
                <a:latin typeface="Gill Sans MT"/>
                <a:cs typeface="Gill Sans MT"/>
              </a:rPr>
              <a:t>Signal is lost</a:t>
            </a:r>
            <a:endParaRPr lang="en-US" sz="2000" b="0" dirty="0" smtClean="0">
              <a:solidFill>
                <a:srgbClr val="EF5B00"/>
              </a:solidFill>
              <a:latin typeface="Gill Sans MT"/>
              <a:cs typeface="Gill Sans MT"/>
            </a:endParaRPr>
          </a:p>
        </p:txBody>
      </p:sp>
    </p:spTree>
    <p:extLst>
      <p:ext uri="{BB962C8B-B14F-4D97-AF65-F5344CB8AC3E}">
        <p14:creationId xmlns:p14="http://schemas.microsoft.com/office/powerpoint/2010/main" val="36345043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941871" y="1341277"/>
            <a:ext cx="5979456" cy="5509201"/>
          </a:xfrm>
          <a:prstGeom prst="rect">
            <a:avLst/>
          </a:prstGeom>
          <a:noFill/>
        </p:spPr>
        <p:txBody>
          <a:bodyPr wrap="square" rtlCol="0">
            <a:spAutoFit/>
          </a:bodyPr>
          <a:lstStyle/>
          <a:p>
            <a:r>
              <a:rPr lang="en-US" sz="1600" b="1" dirty="0">
                <a:solidFill>
                  <a:schemeClr val="bg1">
                    <a:lumMod val="75000"/>
                  </a:schemeClr>
                </a:solidFill>
                <a:latin typeface="Monaco"/>
              </a:rPr>
              <a:t>void consumer(void) </a:t>
            </a:r>
            <a:br>
              <a:rPr lang="en-US" sz="1600" b="1" dirty="0">
                <a:solidFill>
                  <a:schemeClr val="bg1">
                    <a:lumMod val="75000"/>
                  </a:schemeClr>
                </a:solidFill>
                <a:latin typeface="Monaco"/>
              </a:rPr>
            </a:br>
            <a:r>
              <a:rPr lang="en-US" sz="1600" b="1" dirty="0">
                <a:solidFill>
                  <a:schemeClr val="bg1">
                    <a:lumMod val="75000"/>
                  </a:schemeClr>
                </a:solidFill>
                <a:latin typeface="Monaco"/>
              </a:rPr>
              <a:t>{</a:t>
            </a:r>
            <a:br>
              <a:rPr lang="en-US" sz="1600" b="1" dirty="0">
                <a:solidFill>
                  <a:schemeClr val="bg1">
                    <a:lumMod val="75000"/>
                  </a:schemeClr>
                </a:solidFill>
                <a:latin typeface="Monaco"/>
              </a:rPr>
            </a:br>
            <a:r>
              <a:rPr lang="en-US" sz="1600" b="1" dirty="0">
                <a:solidFill>
                  <a:schemeClr val="bg1">
                    <a:lumMod val="75000"/>
                  </a:schemeClr>
                </a:solidFill>
                <a:latin typeface="Monaco"/>
              </a:rPr>
              <a:t>    </a:t>
            </a:r>
            <a:r>
              <a:rPr lang="en-US" sz="1600" b="1" dirty="0" err="1">
                <a:solidFill>
                  <a:schemeClr val="bg1">
                    <a:lumMod val="75000"/>
                  </a:schemeClr>
                </a:solidFill>
                <a:latin typeface="Monaco"/>
              </a:rPr>
              <a:t>mutex_lock</a:t>
            </a:r>
            <a:r>
              <a:rPr lang="en-US" sz="1600" b="1" dirty="0">
                <a:solidFill>
                  <a:schemeClr val="bg1">
                    <a:lumMod val="75000"/>
                  </a:schemeClr>
                </a:solidFill>
                <a:latin typeface="Monaco"/>
              </a:rPr>
              <a:t>(&amp;m);</a:t>
            </a:r>
            <a:br>
              <a:rPr lang="en-US" sz="1600" b="1" dirty="0">
                <a:solidFill>
                  <a:schemeClr val="bg1">
                    <a:lumMod val="75000"/>
                  </a:schemeClr>
                </a:solidFill>
                <a:latin typeface="Monaco"/>
              </a:rPr>
            </a:br>
            <a:r>
              <a:rPr lang="en-US" sz="1600" b="1" dirty="0">
                <a:solidFill>
                  <a:schemeClr val="bg1">
                    <a:lumMod val="75000"/>
                  </a:schemeClr>
                </a:solidFill>
                <a:latin typeface="Monaco"/>
              </a:rPr>
              <a:t>    while (</a:t>
            </a:r>
            <a:r>
              <a:rPr lang="en-US" sz="1600" b="1" dirty="0" err="1">
                <a:solidFill>
                  <a:schemeClr val="bg1">
                    <a:lumMod val="75000"/>
                  </a:schemeClr>
                </a:solidFill>
                <a:latin typeface="Monaco"/>
              </a:rPr>
              <a:t>items_in_buffer</a:t>
            </a:r>
            <a:r>
              <a:rPr lang="en-US" sz="1600" b="1" dirty="0">
                <a:solidFill>
                  <a:schemeClr val="bg1">
                    <a:lumMod val="75000"/>
                  </a:schemeClr>
                </a:solidFill>
                <a:latin typeface="Monaco"/>
              </a:rPr>
              <a:t> == 0) {</a:t>
            </a:r>
            <a:br>
              <a:rPr lang="en-US" sz="1600" b="1" dirty="0">
                <a:solidFill>
                  <a:schemeClr val="bg1">
                    <a:lumMod val="75000"/>
                  </a:schemeClr>
                </a:solidFill>
                <a:latin typeface="Monaco"/>
              </a:rPr>
            </a:br>
            <a:endParaRPr lang="en-US" sz="1600" b="1" dirty="0">
              <a:solidFill>
                <a:prstClr val="black"/>
              </a:solidFill>
              <a:latin typeface="Monaco"/>
            </a:endParaRPr>
          </a:p>
          <a:p>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smtClean="0">
                <a:solidFill>
                  <a:prstClr val="black"/>
                </a:solidFill>
                <a:latin typeface="Monaco"/>
              </a:rPr>
              <a:t>item_available</a:t>
            </a:r>
            <a:r>
              <a:rPr lang="en-US" sz="1600" b="1" dirty="0" smtClean="0">
                <a:solidFill>
                  <a:prstClr val="black"/>
                </a:solidFill>
                <a:latin typeface="Monaco"/>
              </a:rPr>
              <a:t>, &amp;m)</a:t>
            </a:r>
            <a:r>
              <a:rPr lang="en-US" sz="1600" b="1" dirty="0">
                <a:solidFill>
                  <a:prstClr val="black"/>
                </a:solidFill>
                <a:latin typeface="Monaco"/>
              </a:rPr>
              <a:t>;</a:t>
            </a:r>
            <a:br>
              <a:rPr lang="en-US" sz="1600" b="1" dirty="0">
                <a:solidFill>
                  <a:prstClr val="black"/>
                </a:solidFill>
                <a:latin typeface="Monaco"/>
              </a:rPr>
            </a:br>
            <a:endParaRPr lang="en-US" sz="1600" b="1" dirty="0">
              <a:solidFill>
                <a:srgbClr val="BFBFBF"/>
              </a:solidFill>
              <a:latin typeface="Monaco"/>
            </a:endParaRPr>
          </a:p>
          <a:p>
            <a:r>
              <a:rPr lang="en-US" sz="1600" b="1" dirty="0">
                <a:solidFill>
                  <a:srgbClr val="BFBFBF"/>
                </a:solidFill>
                <a:latin typeface="Monaco"/>
              </a:rPr>
              <a:t>    }</a:t>
            </a:r>
          </a:p>
          <a:p>
            <a:r>
              <a:rPr lang="en-US" sz="1600" b="1" dirty="0">
                <a:solidFill>
                  <a:srgbClr val="BFBFBF"/>
                </a:solidFill>
                <a:latin typeface="Monaco"/>
              </a:rPr>
              <a:t>    /* Consume item */</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items_in_buffer</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cond_signal</a:t>
            </a:r>
            <a:r>
              <a:rPr lang="en-US" sz="1600" b="1" dirty="0">
                <a:solidFill>
                  <a:srgbClr val="BFBFBF"/>
                </a:solidFill>
                <a:latin typeface="Monaco"/>
              </a:rPr>
              <a:t>(&amp;</a:t>
            </a:r>
            <a:r>
              <a:rPr lang="en-US" sz="1600" b="1" dirty="0" err="1">
                <a:solidFill>
                  <a:srgbClr val="BFBFBF"/>
                </a:solidFill>
                <a:latin typeface="Monaco"/>
              </a:rPr>
              <a:t>space_available</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a:t>
            </a:r>
          </a:p>
          <a:p>
            <a:endParaRPr lang="en-US" sz="1600" b="1" dirty="0">
              <a:solidFill>
                <a:srgbClr val="BFBFBF"/>
              </a:solidFill>
              <a:latin typeface="Monaco"/>
            </a:endParaRPr>
          </a:p>
          <a:p>
            <a:r>
              <a:rPr lang="en-US" sz="1600" b="1" dirty="0">
                <a:solidFill>
                  <a:srgbClr val="BFBFBF"/>
                </a:solidFill>
                <a:latin typeface="Monaco"/>
              </a:rPr>
              <a:t>void producer(void) </a:t>
            </a:r>
            <a:br>
              <a:rPr lang="en-US" sz="1600" b="1" dirty="0">
                <a:solidFill>
                  <a:srgbClr val="BFBFBF"/>
                </a:solidFill>
                <a:latin typeface="Monaco"/>
              </a:rPr>
            </a:b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mutex_lock</a:t>
            </a:r>
            <a:r>
              <a:rPr lang="en-US" sz="1600" b="1" dirty="0">
                <a:solidFill>
                  <a:srgbClr val="BFBFBF"/>
                </a:solidFill>
                <a:latin typeface="Monaco"/>
              </a:rPr>
              <a:t>(&amp;m);</a:t>
            </a:r>
          </a:p>
          <a:p>
            <a:r>
              <a:rPr lang="en-US" sz="1600" b="1" dirty="0">
                <a:solidFill>
                  <a:srgbClr val="BFBFBF"/>
                </a:solidFill>
                <a:latin typeface="Monaco"/>
              </a:rPr>
              <a:t>    ...</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items_in_buffer</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cond_signal</a:t>
            </a:r>
            <a:r>
              <a:rPr lang="en-US" sz="1600" b="1" dirty="0">
                <a:solidFill>
                  <a:srgbClr val="BFBFBF"/>
                </a:solidFill>
                <a:latin typeface="Monaco"/>
              </a:rPr>
              <a:t>(&amp;</a:t>
            </a:r>
            <a:r>
              <a:rPr lang="en-US" sz="1600" b="1" dirty="0" err="1">
                <a:solidFill>
                  <a:srgbClr val="BFBFBF"/>
                </a:solidFill>
                <a:latin typeface="Monaco"/>
              </a:rPr>
              <a:t>item_available</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a:t>
            </a:r>
            <a:endParaRPr lang="en-US" sz="1600" dirty="0">
              <a:solidFill>
                <a:srgbClr val="BFBFBF"/>
              </a:solidFill>
              <a:latin typeface="Gill Sans MT"/>
              <a:cs typeface="Gill Sans MT"/>
            </a:endParaRPr>
          </a:p>
        </p:txBody>
      </p:sp>
      <p:sp>
        <p:nvSpPr>
          <p:cNvPr id="34818" name="Title 6"/>
          <p:cNvSpPr>
            <a:spLocks noGrp="1"/>
          </p:cNvSpPr>
          <p:nvPr>
            <p:ph type="title"/>
          </p:nvPr>
        </p:nvSpPr>
        <p:spPr/>
        <p:txBody>
          <a:bodyPr/>
          <a:lstStyle/>
          <a:p>
            <a:r>
              <a:rPr lang="en-US" dirty="0" smtClean="0"/>
              <a:t>A game of catch</a:t>
            </a:r>
            <a:endParaRPr lang="en-US" dirty="0"/>
          </a:p>
        </p:txBody>
      </p:sp>
      <p:sp>
        <p:nvSpPr>
          <p:cNvPr id="2" name="Right Brace 1"/>
          <p:cNvSpPr/>
          <p:nvPr/>
        </p:nvSpPr>
        <p:spPr bwMode="auto">
          <a:xfrm>
            <a:off x="5733389" y="2493399"/>
            <a:ext cx="224106" cy="476266"/>
          </a:xfrm>
          <a:prstGeom prst="rightBrace">
            <a:avLst/>
          </a:prstGeom>
          <a:noFill/>
          <a:ln w="50800" cap="flat" cmpd="sng" algn="ctr">
            <a:solidFill>
              <a:srgbClr val="EF5B00"/>
            </a:solidFill>
            <a:prstDash val="solid"/>
            <a:round/>
            <a:headEnd type="none" w="med" len="med"/>
            <a:tailEnd type="none" w="med" len="med"/>
          </a:ln>
          <a:effectLst/>
        </p:spPr>
        <p:txBody>
          <a:bodyPr rtlCol="0" anchor="ctr"/>
          <a:lstStyle/>
          <a:p>
            <a:pPr algn="ctr"/>
            <a:endParaRPr lang="en-US"/>
          </a:p>
        </p:txBody>
      </p:sp>
      <p:sp>
        <p:nvSpPr>
          <p:cNvPr id="4" name="TextBox 3"/>
          <p:cNvSpPr txBox="1"/>
          <p:nvPr/>
        </p:nvSpPr>
        <p:spPr>
          <a:xfrm>
            <a:off x="6045781" y="2380543"/>
            <a:ext cx="2980303" cy="3016210"/>
          </a:xfrm>
          <a:prstGeom prst="rect">
            <a:avLst/>
          </a:prstGeom>
          <a:noFill/>
        </p:spPr>
        <p:txBody>
          <a:bodyPr wrap="none" rtlCol="0">
            <a:spAutoFit/>
          </a:bodyPr>
          <a:lstStyle/>
          <a:p>
            <a:r>
              <a:rPr lang="en-US" sz="2500" dirty="0" smtClean="0">
                <a:latin typeface="Gill Sans MT"/>
                <a:cs typeface="Gill Sans MT"/>
              </a:rPr>
              <a:t>Solution: </a:t>
            </a:r>
            <a:r>
              <a:rPr lang="en-US" sz="2500" b="0" dirty="0" smtClean="0">
                <a:latin typeface="Gill Sans MT"/>
                <a:cs typeface="Gill Sans MT"/>
              </a:rPr>
              <a:t>atomic</a:t>
            </a:r>
          </a:p>
          <a:p>
            <a:endParaRPr lang="en-US" sz="2500" dirty="0">
              <a:latin typeface="Gill Sans MT"/>
              <a:cs typeface="Gill Sans MT"/>
            </a:endParaRPr>
          </a:p>
          <a:p>
            <a:r>
              <a:rPr lang="en-US" sz="2000" dirty="0" smtClean="0">
                <a:latin typeface="Gill Sans MT"/>
                <a:cs typeface="Gill Sans MT"/>
              </a:rPr>
              <a:t>OS guarantees that calling</a:t>
            </a:r>
          </a:p>
          <a:p>
            <a:r>
              <a:rPr lang="en-US" sz="2000" dirty="0" smtClean="0">
                <a:latin typeface="Gill Sans MT"/>
                <a:cs typeface="Gill Sans MT"/>
              </a:rPr>
              <a:t>thread will not miss signal</a:t>
            </a:r>
            <a:endParaRPr lang="en-US" sz="2000" dirty="0">
              <a:solidFill>
                <a:srgbClr val="EF5B00"/>
              </a:solidFill>
              <a:latin typeface="Gill Sans MT"/>
              <a:cs typeface="Gill Sans MT"/>
            </a:endParaRPr>
          </a:p>
          <a:p>
            <a:endParaRPr lang="en-US" sz="2000" dirty="0" smtClean="0">
              <a:solidFill>
                <a:srgbClr val="EF5B00"/>
              </a:solidFill>
              <a:latin typeface="Gill Sans MT"/>
              <a:cs typeface="Gill Sans MT"/>
            </a:endParaRPr>
          </a:p>
          <a:p>
            <a:r>
              <a:rPr lang="en-US" sz="2000" dirty="0" smtClean="0">
                <a:latin typeface="Gill Sans MT"/>
                <a:cs typeface="Gill Sans MT"/>
              </a:rPr>
              <a:t>Ties together two actions:</a:t>
            </a:r>
          </a:p>
          <a:p>
            <a:r>
              <a:rPr lang="en-US" sz="2000" dirty="0" smtClean="0">
                <a:solidFill>
                  <a:srgbClr val="EF5B00"/>
                </a:solidFill>
                <a:latin typeface="Gill Sans MT"/>
                <a:cs typeface="Gill Sans MT"/>
              </a:rPr>
              <a:t>Checking</a:t>
            </a:r>
            <a:r>
              <a:rPr lang="en-US" sz="2000" dirty="0" smtClean="0">
                <a:latin typeface="Gill Sans MT"/>
                <a:cs typeface="Gill Sans MT"/>
              </a:rPr>
              <a:t> if we should wait</a:t>
            </a:r>
          </a:p>
          <a:p>
            <a:r>
              <a:rPr lang="en-US" sz="2000" dirty="0" smtClean="0">
                <a:latin typeface="Gill Sans MT"/>
                <a:cs typeface="Gill Sans MT"/>
              </a:rPr>
              <a:t>and </a:t>
            </a:r>
            <a:r>
              <a:rPr lang="en-US" sz="2000" dirty="0" smtClean="0">
                <a:solidFill>
                  <a:srgbClr val="EF5B00"/>
                </a:solidFill>
                <a:latin typeface="Gill Sans MT"/>
                <a:cs typeface="Gill Sans MT"/>
              </a:rPr>
              <a:t>Waiting</a:t>
            </a:r>
            <a:r>
              <a:rPr lang="en-US" sz="2000" dirty="0" smtClean="0">
                <a:latin typeface="Gill Sans MT"/>
                <a:cs typeface="Gill Sans MT"/>
              </a:rPr>
              <a:t> happen while</a:t>
            </a:r>
          </a:p>
          <a:p>
            <a:r>
              <a:rPr lang="en-US" sz="2000" dirty="0" smtClean="0">
                <a:latin typeface="Gill Sans MT"/>
                <a:cs typeface="Gill Sans MT"/>
              </a:rPr>
              <a:t>holding the </a:t>
            </a:r>
            <a:r>
              <a:rPr lang="en-US" sz="2000" dirty="0" err="1" smtClean="0">
                <a:latin typeface="Gill Sans MT"/>
                <a:cs typeface="Gill Sans MT"/>
              </a:rPr>
              <a:t>mutex</a:t>
            </a:r>
            <a:r>
              <a:rPr lang="en-US" sz="2000" dirty="0" smtClean="0">
                <a:latin typeface="Gill Sans MT"/>
                <a:cs typeface="Gill Sans MT"/>
              </a:rPr>
              <a:t> lock.</a:t>
            </a:r>
            <a:endParaRPr lang="en-US" sz="2000" dirty="0" smtClean="0">
              <a:solidFill>
                <a:srgbClr val="EF5B00"/>
              </a:solidFill>
              <a:latin typeface="Gill Sans MT"/>
              <a:cs typeface="Gill Sans MT"/>
            </a:endParaRPr>
          </a:p>
        </p:txBody>
      </p:sp>
    </p:spTree>
    <p:extLst>
      <p:ext uri="{BB962C8B-B14F-4D97-AF65-F5344CB8AC3E}">
        <p14:creationId xmlns:p14="http://schemas.microsoft.com/office/powerpoint/2010/main" val="3662688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941871" y="1341277"/>
            <a:ext cx="5979456" cy="4770537"/>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smtClean="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p>
          <a:p>
            <a:endParaRPr lang="en-US" sz="1600" b="1" dirty="0">
              <a:solidFill>
                <a:prstClr val="black"/>
              </a:solidFill>
              <a:latin typeface="Monaco"/>
            </a:endParaRPr>
          </a:p>
          <a:p>
            <a:r>
              <a:rPr lang="en-US" sz="1600" b="1" dirty="0">
                <a:solidFill>
                  <a:srgbClr val="0000FF"/>
                </a:solidFill>
                <a:latin typeface="Monaco"/>
              </a:rPr>
              <a:t>void </a:t>
            </a:r>
            <a:r>
              <a:rPr lang="en-US" sz="1600" b="1" dirty="0">
                <a:solidFill>
                  <a:srgbClr val="0000A2"/>
                </a:solidFill>
                <a:latin typeface="Monaco"/>
              </a:rPr>
              <a:t>producer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p>
          <a:p>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endParaRPr lang="en-US" sz="1600" dirty="0">
              <a:latin typeface="Gill Sans MT"/>
              <a:cs typeface="Gill Sans MT"/>
            </a:endParaRPr>
          </a:p>
        </p:txBody>
      </p:sp>
      <p:sp>
        <p:nvSpPr>
          <p:cNvPr id="36866" name="Title 6"/>
          <p:cNvSpPr>
            <a:spLocks noGrp="1"/>
          </p:cNvSpPr>
          <p:nvPr>
            <p:ph type="title"/>
          </p:nvPr>
        </p:nvSpPr>
        <p:spPr/>
        <p:txBody>
          <a:bodyPr/>
          <a:lstStyle/>
          <a:p>
            <a:r>
              <a:rPr lang="en-US" dirty="0" smtClean="0"/>
              <a:t>A successful game of catch</a:t>
            </a:r>
            <a:endParaRPr lang="en-US" dirty="0"/>
          </a:p>
        </p:txBody>
      </p:sp>
      <p:sp>
        <p:nvSpPr>
          <p:cNvPr id="7" name="Right Arrow 6"/>
          <p:cNvSpPr>
            <a:spLocks noChangeArrowheads="1"/>
          </p:cNvSpPr>
          <p:nvPr/>
        </p:nvSpPr>
        <p:spPr bwMode="auto">
          <a:xfrm>
            <a:off x="76200" y="1372677"/>
            <a:ext cx="685800" cy="381000"/>
          </a:xfrm>
          <a:prstGeom prst="rightArrow">
            <a:avLst>
              <a:gd name="adj1" fmla="val 50000"/>
              <a:gd name="adj2" fmla="val 50000"/>
            </a:avLst>
          </a:prstGeom>
          <a:solidFill>
            <a:srgbClr val="FF0000"/>
          </a:solidFill>
          <a:ln w="19050">
            <a:solidFill>
              <a:schemeClr val="tx1"/>
            </a:solidFill>
            <a:round/>
            <a:headEnd/>
            <a:tailEnd/>
          </a:ln>
        </p:spPr>
        <p:txBody>
          <a:bodyPr anchor="ctr"/>
          <a:lstStyle/>
          <a:p>
            <a:endParaRPr lang="en-US">
              <a:latin typeface="Arial" charset="0"/>
            </a:endParaRPr>
          </a:p>
        </p:txBody>
      </p:sp>
      <p:sp>
        <p:nvSpPr>
          <p:cNvPr id="8" name="Right Arrow 7"/>
          <p:cNvSpPr>
            <a:spLocks noChangeArrowheads="1"/>
          </p:cNvSpPr>
          <p:nvPr/>
        </p:nvSpPr>
        <p:spPr bwMode="auto">
          <a:xfrm>
            <a:off x="76200" y="4056503"/>
            <a:ext cx="685800" cy="381000"/>
          </a:xfrm>
          <a:prstGeom prst="rightArrow">
            <a:avLst>
              <a:gd name="adj1" fmla="val 50000"/>
              <a:gd name="adj2" fmla="val 50000"/>
            </a:avLst>
          </a:prstGeom>
          <a:solidFill>
            <a:srgbClr val="00B050"/>
          </a:solidFill>
          <a:ln w="19050">
            <a:solidFill>
              <a:schemeClr val="tx1"/>
            </a:solidFill>
            <a:round/>
            <a:headEnd/>
            <a:tailEnd/>
          </a:ln>
        </p:spPr>
        <p:txBody>
          <a:bodyPr anchor="ctr"/>
          <a:lstStyle/>
          <a:p>
            <a:endParaRPr lang="en-US">
              <a:latin typeface="Arial" charset="0"/>
            </a:endParaRPr>
          </a:p>
        </p:txBody>
      </p:sp>
      <p:grpSp>
        <p:nvGrpSpPr>
          <p:cNvPr id="36873" name="Group 7"/>
          <p:cNvGrpSpPr>
            <a:grpSpLocks noChangeAspect="1"/>
          </p:cNvGrpSpPr>
          <p:nvPr/>
        </p:nvGrpSpPr>
        <p:grpSpPr bwMode="auto">
          <a:xfrm>
            <a:off x="7737086" y="3128517"/>
            <a:ext cx="831850" cy="1089025"/>
            <a:chOff x="2450" y="1597"/>
            <a:chExt cx="860" cy="1126"/>
          </a:xfrm>
        </p:grpSpPr>
        <p:sp>
          <p:nvSpPr>
            <p:cNvPr id="36888" name="AutoShape 6"/>
            <p:cNvSpPr>
              <a:spLocks noChangeAspect="1" noChangeArrowheads="1" noTextEdit="1"/>
            </p:cNvSpPr>
            <p:nvPr/>
          </p:nvSpPr>
          <p:spPr bwMode="auto">
            <a:xfrm>
              <a:off x="2450" y="1597"/>
              <a:ext cx="860"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89" name="Freeform 8"/>
            <p:cNvSpPr>
              <a:spLocks/>
            </p:cNvSpPr>
            <p:nvPr/>
          </p:nvSpPr>
          <p:spPr bwMode="auto">
            <a:xfrm>
              <a:off x="2450" y="2050"/>
              <a:ext cx="860" cy="673"/>
            </a:xfrm>
            <a:custGeom>
              <a:avLst/>
              <a:gdLst>
                <a:gd name="T0" fmla="*/ 726 w 1720"/>
                <a:gd name="T1" fmla="*/ 660 h 1345"/>
                <a:gd name="T2" fmla="*/ 666 w 1720"/>
                <a:gd name="T3" fmla="*/ 661 h 1345"/>
                <a:gd name="T4" fmla="*/ 601 w 1720"/>
                <a:gd name="T5" fmla="*/ 663 h 1345"/>
                <a:gd name="T6" fmla="*/ 532 w 1720"/>
                <a:gd name="T7" fmla="*/ 664 h 1345"/>
                <a:gd name="T8" fmla="*/ 462 w 1720"/>
                <a:gd name="T9" fmla="*/ 665 h 1345"/>
                <a:gd name="T10" fmla="*/ 392 w 1720"/>
                <a:gd name="T11" fmla="*/ 667 h 1345"/>
                <a:gd name="T12" fmla="*/ 322 w 1720"/>
                <a:gd name="T13" fmla="*/ 669 h 1345"/>
                <a:gd name="T14" fmla="*/ 255 w 1720"/>
                <a:gd name="T15" fmla="*/ 670 h 1345"/>
                <a:gd name="T16" fmla="*/ 193 w 1720"/>
                <a:gd name="T17" fmla="*/ 671 h 1345"/>
                <a:gd name="T18" fmla="*/ 137 w 1720"/>
                <a:gd name="T19" fmla="*/ 672 h 1345"/>
                <a:gd name="T20" fmla="*/ 92 w 1720"/>
                <a:gd name="T21" fmla="*/ 670 h 1345"/>
                <a:gd name="T22" fmla="*/ 76 w 1720"/>
                <a:gd name="T23" fmla="*/ 649 h 1345"/>
                <a:gd name="T24" fmla="*/ 60 w 1720"/>
                <a:gd name="T25" fmla="*/ 626 h 1345"/>
                <a:gd name="T26" fmla="*/ 47 w 1720"/>
                <a:gd name="T27" fmla="*/ 604 h 1345"/>
                <a:gd name="T28" fmla="*/ 34 w 1720"/>
                <a:gd name="T29" fmla="*/ 582 h 1345"/>
                <a:gd name="T30" fmla="*/ 24 w 1720"/>
                <a:gd name="T31" fmla="*/ 557 h 1345"/>
                <a:gd name="T32" fmla="*/ 14 w 1720"/>
                <a:gd name="T33" fmla="*/ 531 h 1345"/>
                <a:gd name="T34" fmla="*/ 7 w 1720"/>
                <a:gd name="T35" fmla="*/ 506 h 1345"/>
                <a:gd name="T36" fmla="*/ 2 w 1720"/>
                <a:gd name="T37" fmla="*/ 479 h 1345"/>
                <a:gd name="T38" fmla="*/ 0 w 1720"/>
                <a:gd name="T39" fmla="*/ 452 h 1345"/>
                <a:gd name="T40" fmla="*/ 0 w 1720"/>
                <a:gd name="T41" fmla="*/ 425 h 1345"/>
                <a:gd name="T42" fmla="*/ 0 w 1720"/>
                <a:gd name="T43" fmla="*/ 379 h 1345"/>
                <a:gd name="T44" fmla="*/ 7 w 1720"/>
                <a:gd name="T45" fmla="*/ 318 h 1345"/>
                <a:gd name="T46" fmla="*/ 26 w 1720"/>
                <a:gd name="T47" fmla="*/ 260 h 1345"/>
                <a:gd name="T48" fmla="*/ 53 w 1720"/>
                <a:gd name="T49" fmla="*/ 206 h 1345"/>
                <a:gd name="T50" fmla="*/ 88 w 1720"/>
                <a:gd name="T51" fmla="*/ 157 h 1345"/>
                <a:gd name="T52" fmla="*/ 129 w 1720"/>
                <a:gd name="T53" fmla="*/ 113 h 1345"/>
                <a:gd name="T54" fmla="*/ 178 w 1720"/>
                <a:gd name="T55" fmla="*/ 75 h 1345"/>
                <a:gd name="T56" fmla="*/ 231 w 1720"/>
                <a:gd name="T57" fmla="*/ 45 h 1345"/>
                <a:gd name="T58" fmla="*/ 289 w 1720"/>
                <a:gd name="T59" fmla="*/ 21 h 1345"/>
                <a:gd name="T60" fmla="*/ 352 w 1720"/>
                <a:gd name="T61" fmla="*/ 6 h 1345"/>
                <a:gd name="T62" fmla="*/ 416 w 1720"/>
                <a:gd name="T63" fmla="*/ 0 h 1345"/>
                <a:gd name="T64" fmla="*/ 482 w 1720"/>
                <a:gd name="T65" fmla="*/ 3 h 1345"/>
                <a:gd name="T66" fmla="*/ 546 w 1720"/>
                <a:gd name="T67" fmla="*/ 15 h 1345"/>
                <a:gd name="T68" fmla="*/ 606 w 1720"/>
                <a:gd name="T69" fmla="*/ 35 h 1345"/>
                <a:gd name="T70" fmla="*/ 660 w 1720"/>
                <a:gd name="T71" fmla="*/ 64 h 1345"/>
                <a:gd name="T72" fmla="*/ 710 w 1720"/>
                <a:gd name="T73" fmla="*/ 100 h 1345"/>
                <a:gd name="T74" fmla="*/ 754 w 1720"/>
                <a:gd name="T75" fmla="*/ 142 h 1345"/>
                <a:gd name="T76" fmla="*/ 792 w 1720"/>
                <a:gd name="T77" fmla="*/ 189 h 1345"/>
                <a:gd name="T78" fmla="*/ 822 w 1720"/>
                <a:gd name="T79" fmla="*/ 241 h 1345"/>
                <a:gd name="T80" fmla="*/ 844 w 1720"/>
                <a:gd name="T81" fmla="*/ 298 h 1345"/>
                <a:gd name="T82" fmla="*/ 856 w 1720"/>
                <a:gd name="T83" fmla="*/ 358 h 1345"/>
                <a:gd name="T84" fmla="*/ 860 w 1720"/>
                <a:gd name="T85" fmla="*/ 415 h 1345"/>
                <a:gd name="T86" fmla="*/ 858 w 1720"/>
                <a:gd name="T87" fmla="*/ 441 h 1345"/>
                <a:gd name="T88" fmla="*/ 856 w 1720"/>
                <a:gd name="T89" fmla="*/ 467 h 1345"/>
                <a:gd name="T90" fmla="*/ 852 w 1720"/>
                <a:gd name="T91" fmla="*/ 491 h 1345"/>
                <a:gd name="T92" fmla="*/ 845 w 1720"/>
                <a:gd name="T93" fmla="*/ 516 h 1345"/>
                <a:gd name="T94" fmla="*/ 838 w 1720"/>
                <a:gd name="T95" fmla="*/ 541 h 1345"/>
                <a:gd name="T96" fmla="*/ 829 w 1720"/>
                <a:gd name="T97" fmla="*/ 563 h 1345"/>
                <a:gd name="T98" fmla="*/ 818 w 1720"/>
                <a:gd name="T99" fmla="*/ 586 h 1345"/>
                <a:gd name="T100" fmla="*/ 807 w 1720"/>
                <a:gd name="T101" fmla="*/ 609 h 1345"/>
                <a:gd name="T102" fmla="*/ 794 w 1720"/>
                <a:gd name="T103" fmla="*/ 629 h 1345"/>
                <a:gd name="T104" fmla="*/ 779 w 1720"/>
                <a:gd name="T105" fmla="*/ 650 h 13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0"/>
                <a:gd name="T160" fmla="*/ 0 h 1345"/>
                <a:gd name="T161" fmla="*/ 1720 w 1720"/>
                <a:gd name="T162" fmla="*/ 1345 h 134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0" h="1345">
                  <a:moveTo>
                    <a:pt x="1545" y="1320"/>
                  </a:moveTo>
                  <a:lnTo>
                    <a:pt x="1526" y="1320"/>
                  </a:lnTo>
                  <a:lnTo>
                    <a:pt x="1509" y="1320"/>
                  </a:lnTo>
                  <a:lnTo>
                    <a:pt x="1490" y="1320"/>
                  </a:lnTo>
                  <a:lnTo>
                    <a:pt x="1471" y="1320"/>
                  </a:lnTo>
                  <a:lnTo>
                    <a:pt x="1452" y="1320"/>
                  </a:lnTo>
                  <a:lnTo>
                    <a:pt x="1433" y="1320"/>
                  </a:lnTo>
                  <a:lnTo>
                    <a:pt x="1414" y="1322"/>
                  </a:lnTo>
                  <a:lnTo>
                    <a:pt x="1395" y="1322"/>
                  </a:lnTo>
                  <a:lnTo>
                    <a:pt x="1374" y="1322"/>
                  </a:lnTo>
                  <a:lnTo>
                    <a:pt x="1353" y="1322"/>
                  </a:lnTo>
                  <a:lnTo>
                    <a:pt x="1332" y="1322"/>
                  </a:lnTo>
                  <a:lnTo>
                    <a:pt x="1311" y="1322"/>
                  </a:lnTo>
                  <a:lnTo>
                    <a:pt x="1289" y="1322"/>
                  </a:lnTo>
                  <a:lnTo>
                    <a:pt x="1268" y="1324"/>
                  </a:lnTo>
                  <a:lnTo>
                    <a:pt x="1247" y="1324"/>
                  </a:lnTo>
                  <a:lnTo>
                    <a:pt x="1224" y="1326"/>
                  </a:lnTo>
                  <a:lnTo>
                    <a:pt x="1201" y="1326"/>
                  </a:lnTo>
                  <a:lnTo>
                    <a:pt x="1180" y="1326"/>
                  </a:lnTo>
                  <a:lnTo>
                    <a:pt x="1156" y="1326"/>
                  </a:lnTo>
                  <a:lnTo>
                    <a:pt x="1135" y="1326"/>
                  </a:lnTo>
                  <a:lnTo>
                    <a:pt x="1110" y="1326"/>
                  </a:lnTo>
                  <a:lnTo>
                    <a:pt x="1087" y="1328"/>
                  </a:lnTo>
                  <a:lnTo>
                    <a:pt x="1064" y="1328"/>
                  </a:lnTo>
                  <a:lnTo>
                    <a:pt x="1042" y="1328"/>
                  </a:lnTo>
                  <a:lnTo>
                    <a:pt x="1017" y="1328"/>
                  </a:lnTo>
                  <a:lnTo>
                    <a:pt x="994" y="1328"/>
                  </a:lnTo>
                  <a:lnTo>
                    <a:pt x="971" y="1330"/>
                  </a:lnTo>
                  <a:lnTo>
                    <a:pt x="948" y="1330"/>
                  </a:lnTo>
                  <a:lnTo>
                    <a:pt x="924" y="1330"/>
                  </a:lnTo>
                  <a:lnTo>
                    <a:pt x="901" y="1332"/>
                  </a:lnTo>
                  <a:lnTo>
                    <a:pt x="878" y="1332"/>
                  </a:lnTo>
                  <a:lnTo>
                    <a:pt x="853" y="1332"/>
                  </a:lnTo>
                  <a:lnTo>
                    <a:pt x="831" y="1332"/>
                  </a:lnTo>
                  <a:lnTo>
                    <a:pt x="808" y="1334"/>
                  </a:lnTo>
                  <a:lnTo>
                    <a:pt x="783" y="1334"/>
                  </a:lnTo>
                  <a:lnTo>
                    <a:pt x="760" y="1334"/>
                  </a:lnTo>
                  <a:lnTo>
                    <a:pt x="737" y="1334"/>
                  </a:lnTo>
                  <a:lnTo>
                    <a:pt x="713" y="1335"/>
                  </a:lnTo>
                  <a:lnTo>
                    <a:pt x="690" y="1335"/>
                  </a:lnTo>
                  <a:lnTo>
                    <a:pt x="667" y="1337"/>
                  </a:lnTo>
                  <a:lnTo>
                    <a:pt x="644" y="1337"/>
                  </a:lnTo>
                  <a:lnTo>
                    <a:pt x="621" y="1337"/>
                  </a:lnTo>
                  <a:lnTo>
                    <a:pt x="599" y="1337"/>
                  </a:lnTo>
                  <a:lnTo>
                    <a:pt x="578" y="1337"/>
                  </a:lnTo>
                  <a:lnTo>
                    <a:pt x="555" y="1337"/>
                  </a:lnTo>
                  <a:lnTo>
                    <a:pt x="532" y="1339"/>
                  </a:lnTo>
                  <a:lnTo>
                    <a:pt x="511" y="1339"/>
                  </a:lnTo>
                  <a:lnTo>
                    <a:pt x="490" y="1339"/>
                  </a:lnTo>
                  <a:lnTo>
                    <a:pt x="469" y="1339"/>
                  </a:lnTo>
                  <a:lnTo>
                    <a:pt x="449" y="1339"/>
                  </a:lnTo>
                  <a:lnTo>
                    <a:pt x="426" y="1339"/>
                  </a:lnTo>
                  <a:lnTo>
                    <a:pt x="407" y="1341"/>
                  </a:lnTo>
                  <a:lnTo>
                    <a:pt x="386" y="1341"/>
                  </a:lnTo>
                  <a:lnTo>
                    <a:pt x="367" y="1341"/>
                  </a:lnTo>
                  <a:lnTo>
                    <a:pt x="348" y="1341"/>
                  </a:lnTo>
                  <a:lnTo>
                    <a:pt x="329" y="1341"/>
                  </a:lnTo>
                  <a:lnTo>
                    <a:pt x="310" y="1341"/>
                  </a:lnTo>
                  <a:lnTo>
                    <a:pt x="291" y="1343"/>
                  </a:lnTo>
                  <a:lnTo>
                    <a:pt x="274" y="1343"/>
                  </a:lnTo>
                  <a:lnTo>
                    <a:pt x="257" y="1345"/>
                  </a:lnTo>
                  <a:lnTo>
                    <a:pt x="238" y="1345"/>
                  </a:lnTo>
                  <a:lnTo>
                    <a:pt x="222" y="1345"/>
                  </a:lnTo>
                  <a:lnTo>
                    <a:pt x="205" y="1345"/>
                  </a:lnTo>
                  <a:lnTo>
                    <a:pt x="190" y="1345"/>
                  </a:lnTo>
                  <a:lnTo>
                    <a:pt x="184" y="1339"/>
                  </a:lnTo>
                  <a:lnTo>
                    <a:pt x="179" y="1332"/>
                  </a:lnTo>
                  <a:lnTo>
                    <a:pt x="173" y="1326"/>
                  </a:lnTo>
                  <a:lnTo>
                    <a:pt x="167" y="1318"/>
                  </a:lnTo>
                  <a:lnTo>
                    <a:pt x="162" y="1311"/>
                  </a:lnTo>
                  <a:lnTo>
                    <a:pt x="156" y="1303"/>
                  </a:lnTo>
                  <a:lnTo>
                    <a:pt x="152" y="1297"/>
                  </a:lnTo>
                  <a:lnTo>
                    <a:pt x="146" y="1290"/>
                  </a:lnTo>
                  <a:lnTo>
                    <a:pt x="141" y="1282"/>
                  </a:lnTo>
                  <a:lnTo>
                    <a:pt x="135" y="1275"/>
                  </a:lnTo>
                  <a:lnTo>
                    <a:pt x="129" y="1269"/>
                  </a:lnTo>
                  <a:lnTo>
                    <a:pt x="125" y="1259"/>
                  </a:lnTo>
                  <a:lnTo>
                    <a:pt x="120" y="1252"/>
                  </a:lnTo>
                  <a:lnTo>
                    <a:pt x="116" y="1246"/>
                  </a:lnTo>
                  <a:lnTo>
                    <a:pt x="110" y="1239"/>
                  </a:lnTo>
                  <a:lnTo>
                    <a:pt x="106" y="1231"/>
                  </a:lnTo>
                  <a:lnTo>
                    <a:pt x="103" y="1223"/>
                  </a:lnTo>
                  <a:lnTo>
                    <a:pt x="97" y="1216"/>
                  </a:lnTo>
                  <a:lnTo>
                    <a:pt x="93" y="1208"/>
                  </a:lnTo>
                  <a:lnTo>
                    <a:pt x="89" y="1201"/>
                  </a:lnTo>
                  <a:lnTo>
                    <a:pt x="84" y="1193"/>
                  </a:lnTo>
                  <a:lnTo>
                    <a:pt x="80" y="1183"/>
                  </a:lnTo>
                  <a:lnTo>
                    <a:pt x="76" y="1178"/>
                  </a:lnTo>
                  <a:lnTo>
                    <a:pt x="72" y="1170"/>
                  </a:lnTo>
                  <a:lnTo>
                    <a:pt x="68" y="1163"/>
                  </a:lnTo>
                  <a:lnTo>
                    <a:pt x="65" y="1153"/>
                  </a:lnTo>
                  <a:lnTo>
                    <a:pt x="61" y="1145"/>
                  </a:lnTo>
                  <a:lnTo>
                    <a:pt x="59" y="1138"/>
                  </a:lnTo>
                  <a:lnTo>
                    <a:pt x="53" y="1130"/>
                  </a:lnTo>
                  <a:lnTo>
                    <a:pt x="51" y="1121"/>
                  </a:lnTo>
                  <a:lnTo>
                    <a:pt x="48" y="1113"/>
                  </a:lnTo>
                  <a:lnTo>
                    <a:pt x="46" y="1106"/>
                  </a:lnTo>
                  <a:lnTo>
                    <a:pt x="42" y="1096"/>
                  </a:lnTo>
                  <a:lnTo>
                    <a:pt x="38" y="1088"/>
                  </a:lnTo>
                  <a:lnTo>
                    <a:pt x="34" y="1079"/>
                  </a:lnTo>
                  <a:lnTo>
                    <a:pt x="32" y="1071"/>
                  </a:lnTo>
                  <a:lnTo>
                    <a:pt x="29" y="1062"/>
                  </a:lnTo>
                  <a:lnTo>
                    <a:pt x="27" y="1054"/>
                  </a:lnTo>
                  <a:lnTo>
                    <a:pt x="23" y="1045"/>
                  </a:lnTo>
                  <a:lnTo>
                    <a:pt x="21" y="1037"/>
                  </a:lnTo>
                  <a:lnTo>
                    <a:pt x="19" y="1030"/>
                  </a:lnTo>
                  <a:lnTo>
                    <a:pt x="17" y="1020"/>
                  </a:lnTo>
                  <a:lnTo>
                    <a:pt x="13" y="1011"/>
                  </a:lnTo>
                  <a:lnTo>
                    <a:pt x="11" y="1003"/>
                  </a:lnTo>
                  <a:lnTo>
                    <a:pt x="10" y="993"/>
                  </a:lnTo>
                  <a:lnTo>
                    <a:pt x="10" y="986"/>
                  </a:lnTo>
                  <a:lnTo>
                    <a:pt x="8" y="976"/>
                  </a:lnTo>
                  <a:lnTo>
                    <a:pt x="6" y="969"/>
                  </a:lnTo>
                  <a:lnTo>
                    <a:pt x="4" y="957"/>
                  </a:lnTo>
                  <a:lnTo>
                    <a:pt x="2" y="950"/>
                  </a:lnTo>
                  <a:lnTo>
                    <a:pt x="0" y="940"/>
                  </a:lnTo>
                  <a:lnTo>
                    <a:pt x="0" y="931"/>
                  </a:lnTo>
                  <a:lnTo>
                    <a:pt x="0" y="923"/>
                  </a:lnTo>
                  <a:lnTo>
                    <a:pt x="0" y="914"/>
                  </a:lnTo>
                  <a:lnTo>
                    <a:pt x="0" y="904"/>
                  </a:lnTo>
                  <a:lnTo>
                    <a:pt x="0" y="897"/>
                  </a:lnTo>
                  <a:lnTo>
                    <a:pt x="0" y="887"/>
                  </a:lnTo>
                  <a:lnTo>
                    <a:pt x="0" y="877"/>
                  </a:lnTo>
                  <a:lnTo>
                    <a:pt x="0" y="868"/>
                  </a:lnTo>
                  <a:lnTo>
                    <a:pt x="0" y="860"/>
                  </a:lnTo>
                  <a:lnTo>
                    <a:pt x="0" y="849"/>
                  </a:lnTo>
                  <a:lnTo>
                    <a:pt x="0" y="841"/>
                  </a:lnTo>
                  <a:lnTo>
                    <a:pt x="0" y="832"/>
                  </a:lnTo>
                  <a:lnTo>
                    <a:pt x="0" y="822"/>
                  </a:lnTo>
                  <a:lnTo>
                    <a:pt x="0" y="801"/>
                  </a:lnTo>
                  <a:lnTo>
                    <a:pt x="0" y="779"/>
                  </a:lnTo>
                  <a:lnTo>
                    <a:pt x="0" y="758"/>
                  </a:lnTo>
                  <a:lnTo>
                    <a:pt x="0" y="737"/>
                  </a:lnTo>
                  <a:lnTo>
                    <a:pt x="0" y="716"/>
                  </a:lnTo>
                  <a:lnTo>
                    <a:pt x="2" y="697"/>
                  </a:lnTo>
                  <a:lnTo>
                    <a:pt x="4" y="676"/>
                  </a:lnTo>
                  <a:lnTo>
                    <a:pt x="10" y="655"/>
                  </a:lnTo>
                  <a:lnTo>
                    <a:pt x="13" y="636"/>
                  </a:lnTo>
                  <a:lnTo>
                    <a:pt x="19" y="615"/>
                  </a:lnTo>
                  <a:lnTo>
                    <a:pt x="23" y="596"/>
                  </a:lnTo>
                  <a:lnTo>
                    <a:pt x="30" y="577"/>
                  </a:lnTo>
                  <a:lnTo>
                    <a:pt x="36" y="558"/>
                  </a:lnTo>
                  <a:lnTo>
                    <a:pt x="46" y="539"/>
                  </a:lnTo>
                  <a:lnTo>
                    <a:pt x="51" y="520"/>
                  </a:lnTo>
                  <a:lnTo>
                    <a:pt x="61" y="501"/>
                  </a:lnTo>
                  <a:lnTo>
                    <a:pt x="67" y="482"/>
                  </a:lnTo>
                  <a:lnTo>
                    <a:pt x="78" y="465"/>
                  </a:lnTo>
                  <a:lnTo>
                    <a:pt x="86" y="446"/>
                  </a:lnTo>
                  <a:lnTo>
                    <a:pt x="95" y="429"/>
                  </a:lnTo>
                  <a:lnTo>
                    <a:pt x="105" y="412"/>
                  </a:lnTo>
                  <a:lnTo>
                    <a:pt x="116" y="395"/>
                  </a:lnTo>
                  <a:lnTo>
                    <a:pt x="127" y="378"/>
                  </a:lnTo>
                  <a:lnTo>
                    <a:pt x="141" y="362"/>
                  </a:lnTo>
                  <a:lnTo>
                    <a:pt x="150" y="345"/>
                  </a:lnTo>
                  <a:lnTo>
                    <a:pt x="163" y="328"/>
                  </a:lnTo>
                  <a:lnTo>
                    <a:pt x="175" y="313"/>
                  </a:lnTo>
                  <a:lnTo>
                    <a:pt x="190" y="298"/>
                  </a:lnTo>
                  <a:lnTo>
                    <a:pt x="201" y="283"/>
                  </a:lnTo>
                  <a:lnTo>
                    <a:pt x="217" y="267"/>
                  </a:lnTo>
                  <a:lnTo>
                    <a:pt x="230" y="252"/>
                  </a:lnTo>
                  <a:lnTo>
                    <a:pt x="245" y="239"/>
                  </a:lnTo>
                  <a:lnTo>
                    <a:pt x="258" y="226"/>
                  </a:lnTo>
                  <a:lnTo>
                    <a:pt x="274" y="212"/>
                  </a:lnTo>
                  <a:lnTo>
                    <a:pt x="291" y="199"/>
                  </a:lnTo>
                  <a:lnTo>
                    <a:pt x="306" y="186"/>
                  </a:lnTo>
                  <a:lnTo>
                    <a:pt x="321" y="174"/>
                  </a:lnTo>
                  <a:lnTo>
                    <a:pt x="338" y="161"/>
                  </a:lnTo>
                  <a:lnTo>
                    <a:pt x="355" y="150"/>
                  </a:lnTo>
                  <a:lnTo>
                    <a:pt x="373" y="138"/>
                  </a:lnTo>
                  <a:lnTo>
                    <a:pt x="390" y="127"/>
                  </a:lnTo>
                  <a:lnTo>
                    <a:pt x="407" y="117"/>
                  </a:lnTo>
                  <a:lnTo>
                    <a:pt x="426" y="106"/>
                  </a:lnTo>
                  <a:lnTo>
                    <a:pt x="443" y="98"/>
                  </a:lnTo>
                  <a:lnTo>
                    <a:pt x="462" y="89"/>
                  </a:lnTo>
                  <a:lnTo>
                    <a:pt x="481" y="79"/>
                  </a:lnTo>
                  <a:lnTo>
                    <a:pt x="500" y="70"/>
                  </a:lnTo>
                  <a:lnTo>
                    <a:pt x="519" y="64"/>
                  </a:lnTo>
                  <a:lnTo>
                    <a:pt x="538" y="55"/>
                  </a:lnTo>
                  <a:lnTo>
                    <a:pt x="557" y="49"/>
                  </a:lnTo>
                  <a:lnTo>
                    <a:pt x="578" y="41"/>
                  </a:lnTo>
                  <a:lnTo>
                    <a:pt x="599" y="36"/>
                  </a:lnTo>
                  <a:lnTo>
                    <a:pt x="620" y="30"/>
                  </a:lnTo>
                  <a:lnTo>
                    <a:pt x="639" y="24"/>
                  </a:lnTo>
                  <a:lnTo>
                    <a:pt x="659" y="19"/>
                  </a:lnTo>
                  <a:lnTo>
                    <a:pt x="682" y="17"/>
                  </a:lnTo>
                  <a:lnTo>
                    <a:pt x="703" y="11"/>
                  </a:lnTo>
                  <a:lnTo>
                    <a:pt x="722" y="7"/>
                  </a:lnTo>
                  <a:lnTo>
                    <a:pt x="745" y="5"/>
                  </a:lnTo>
                  <a:lnTo>
                    <a:pt x="766" y="1"/>
                  </a:lnTo>
                  <a:lnTo>
                    <a:pt x="789" y="1"/>
                  </a:lnTo>
                  <a:lnTo>
                    <a:pt x="810" y="0"/>
                  </a:lnTo>
                  <a:lnTo>
                    <a:pt x="832" y="0"/>
                  </a:lnTo>
                  <a:lnTo>
                    <a:pt x="857" y="0"/>
                  </a:lnTo>
                  <a:lnTo>
                    <a:pt x="878" y="0"/>
                  </a:lnTo>
                  <a:lnTo>
                    <a:pt x="901" y="0"/>
                  </a:lnTo>
                  <a:lnTo>
                    <a:pt x="922" y="1"/>
                  </a:lnTo>
                  <a:lnTo>
                    <a:pt x="943" y="1"/>
                  </a:lnTo>
                  <a:lnTo>
                    <a:pt x="965" y="5"/>
                  </a:lnTo>
                  <a:lnTo>
                    <a:pt x="986" y="7"/>
                  </a:lnTo>
                  <a:lnTo>
                    <a:pt x="1007" y="11"/>
                  </a:lnTo>
                  <a:lnTo>
                    <a:pt x="1030" y="17"/>
                  </a:lnTo>
                  <a:lnTo>
                    <a:pt x="1049" y="19"/>
                  </a:lnTo>
                  <a:lnTo>
                    <a:pt x="1072" y="24"/>
                  </a:lnTo>
                  <a:lnTo>
                    <a:pt x="1091" y="30"/>
                  </a:lnTo>
                  <a:lnTo>
                    <a:pt x="1112" y="36"/>
                  </a:lnTo>
                  <a:lnTo>
                    <a:pt x="1131" y="41"/>
                  </a:lnTo>
                  <a:lnTo>
                    <a:pt x="1152" y="49"/>
                  </a:lnTo>
                  <a:lnTo>
                    <a:pt x="1173" y="55"/>
                  </a:lnTo>
                  <a:lnTo>
                    <a:pt x="1192" y="64"/>
                  </a:lnTo>
                  <a:lnTo>
                    <a:pt x="1211" y="70"/>
                  </a:lnTo>
                  <a:lnTo>
                    <a:pt x="1230" y="79"/>
                  </a:lnTo>
                  <a:lnTo>
                    <a:pt x="1249" y="89"/>
                  </a:lnTo>
                  <a:lnTo>
                    <a:pt x="1266" y="98"/>
                  </a:lnTo>
                  <a:lnTo>
                    <a:pt x="1285" y="106"/>
                  </a:lnTo>
                  <a:lnTo>
                    <a:pt x="1304" y="117"/>
                  </a:lnTo>
                  <a:lnTo>
                    <a:pt x="1319" y="127"/>
                  </a:lnTo>
                  <a:lnTo>
                    <a:pt x="1338" y="138"/>
                  </a:lnTo>
                  <a:lnTo>
                    <a:pt x="1355" y="150"/>
                  </a:lnTo>
                  <a:lnTo>
                    <a:pt x="1370" y="161"/>
                  </a:lnTo>
                  <a:lnTo>
                    <a:pt x="1387" y="174"/>
                  </a:lnTo>
                  <a:lnTo>
                    <a:pt x="1405" y="186"/>
                  </a:lnTo>
                  <a:lnTo>
                    <a:pt x="1420" y="199"/>
                  </a:lnTo>
                  <a:lnTo>
                    <a:pt x="1437" y="212"/>
                  </a:lnTo>
                  <a:lnTo>
                    <a:pt x="1452" y="226"/>
                  </a:lnTo>
                  <a:lnTo>
                    <a:pt x="1467" y="239"/>
                  </a:lnTo>
                  <a:lnTo>
                    <a:pt x="1481" y="252"/>
                  </a:lnTo>
                  <a:lnTo>
                    <a:pt x="1494" y="267"/>
                  </a:lnTo>
                  <a:lnTo>
                    <a:pt x="1507" y="283"/>
                  </a:lnTo>
                  <a:lnTo>
                    <a:pt x="1522" y="298"/>
                  </a:lnTo>
                  <a:lnTo>
                    <a:pt x="1534" y="313"/>
                  </a:lnTo>
                  <a:lnTo>
                    <a:pt x="1549" y="328"/>
                  </a:lnTo>
                  <a:lnTo>
                    <a:pt x="1560" y="345"/>
                  </a:lnTo>
                  <a:lnTo>
                    <a:pt x="1572" y="362"/>
                  </a:lnTo>
                  <a:lnTo>
                    <a:pt x="1583" y="378"/>
                  </a:lnTo>
                  <a:lnTo>
                    <a:pt x="1595" y="395"/>
                  </a:lnTo>
                  <a:lnTo>
                    <a:pt x="1606" y="412"/>
                  </a:lnTo>
                  <a:lnTo>
                    <a:pt x="1615" y="429"/>
                  </a:lnTo>
                  <a:lnTo>
                    <a:pt x="1625" y="446"/>
                  </a:lnTo>
                  <a:lnTo>
                    <a:pt x="1634" y="465"/>
                  </a:lnTo>
                  <a:lnTo>
                    <a:pt x="1644" y="482"/>
                  </a:lnTo>
                  <a:lnTo>
                    <a:pt x="1652" y="501"/>
                  </a:lnTo>
                  <a:lnTo>
                    <a:pt x="1659" y="520"/>
                  </a:lnTo>
                  <a:lnTo>
                    <a:pt x="1669" y="539"/>
                  </a:lnTo>
                  <a:lnTo>
                    <a:pt x="1672" y="558"/>
                  </a:lnTo>
                  <a:lnTo>
                    <a:pt x="1680" y="577"/>
                  </a:lnTo>
                  <a:lnTo>
                    <a:pt x="1688" y="596"/>
                  </a:lnTo>
                  <a:lnTo>
                    <a:pt x="1693" y="615"/>
                  </a:lnTo>
                  <a:lnTo>
                    <a:pt x="1697" y="636"/>
                  </a:lnTo>
                  <a:lnTo>
                    <a:pt x="1703" y="655"/>
                  </a:lnTo>
                  <a:lnTo>
                    <a:pt x="1707" y="676"/>
                  </a:lnTo>
                  <a:lnTo>
                    <a:pt x="1710" y="697"/>
                  </a:lnTo>
                  <a:lnTo>
                    <a:pt x="1712" y="716"/>
                  </a:lnTo>
                  <a:lnTo>
                    <a:pt x="1716" y="737"/>
                  </a:lnTo>
                  <a:lnTo>
                    <a:pt x="1716" y="758"/>
                  </a:lnTo>
                  <a:lnTo>
                    <a:pt x="1718" y="779"/>
                  </a:lnTo>
                  <a:lnTo>
                    <a:pt x="1720" y="801"/>
                  </a:lnTo>
                  <a:lnTo>
                    <a:pt x="1720" y="822"/>
                  </a:lnTo>
                  <a:lnTo>
                    <a:pt x="1720" y="830"/>
                  </a:lnTo>
                  <a:lnTo>
                    <a:pt x="1720" y="839"/>
                  </a:lnTo>
                  <a:lnTo>
                    <a:pt x="1720" y="847"/>
                  </a:lnTo>
                  <a:lnTo>
                    <a:pt x="1720" y="857"/>
                  </a:lnTo>
                  <a:lnTo>
                    <a:pt x="1718" y="864"/>
                  </a:lnTo>
                  <a:lnTo>
                    <a:pt x="1718" y="874"/>
                  </a:lnTo>
                  <a:lnTo>
                    <a:pt x="1716" y="881"/>
                  </a:lnTo>
                  <a:lnTo>
                    <a:pt x="1716" y="891"/>
                  </a:lnTo>
                  <a:lnTo>
                    <a:pt x="1716" y="898"/>
                  </a:lnTo>
                  <a:lnTo>
                    <a:pt x="1714" y="908"/>
                  </a:lnTo>
                  <a:lnTo>
                    <a:pt x="1714" y="916"/>
                  </a:lnTo>
                  <a:lnTo>
                    <a:pt x="1712" y="925"/>
                  </a:lnTo>
                  <a:lnTo>
                    <a:pt x="1712" y="933"/>
                  </a:lnTo>
                  <a:lnTo>
                    <a:pt x="1710" y="942"/>
                  </a:lnTo>
                  <a:lnTo>
                    <a:pt x="1709" y="950"/>
                  </a:lnTo>
                  <a:lnTo>
                    <a:pt x="1709" y="959"/>
                  </a:lnTo>
                  <a:lnTo>
                    <a:pt x="1707" y="967"/>
                  </a:lnTo>
                  <a:lnTo>
                    <a:pt x="1705" y="976"/>
                  </a:lnTo>
                  <a:lnTo>
                    <a:pt x="1703" y="982"/>
                  </a:lnTo>
                  <a:lnTo>
                    <a:pt x="1701" y="992"/>
                  </a:lnTo>
                  <a:lnTo>
                    <a:pt x="1699" y="999"/>
                  </a:lnTo>
                  <a:lnTo>
                    <a:pt x="1697" y="1009"/>
                  </a:lnTo>
                  <a:lnTo>
                    <a:pt x="1695" y="1016"/>
                  </a:lnTo>
                  <a:lnTo>
                    <a:pt x="1693" y="1024"/>
                  </a:lnTo>
                  <a:lnTo>
                    <a:pt x="1690" y="1031"/>
                  </a:lnTo>
                  <a:lnTo>
                    <a:pt x="1688" y="1041"/>
                  </a:lnTo>
                  <a:lnTo>
                    <a:pt x="1686" y="1049"/>
                  </a:lnTo>
                  <a:lnTo>
                    <a:pt x="1684" y="1056"/>
                  </a:lnTo>
                  <a:lnTo>
                    <a:pt x="1680" y="1064"/>
                  </a:lnTo>
                  <a:lnTo>
                    <a:pt x="1678" y="1073"/>
                  </a:lnTo>
                  <a:lnTo>
                    <a:pt x="1676" y="1081"/>
                  </a:lnTo>
                  <a:lnTo>
                    <a:pt x="1672" y="1088"/>
                  </a:lnTo>
                  <a:lnTo>
                    <a:pt x="1671" y="1096"/>
                  </a:lnTo>
                  <a:lnTo>
                    <a:pt x="1669" y="1104"/>
                  </a:lnTo>
                  <a:lnTo>
                    <a:pt x="1665" y="1111"/>
                  </a:lnTo>
                  <a:lnTo>
                    <a:pt x="1661" y="1119"/>
                  </a:lnTo>
                  <a:lnTo>
                    <a:pt x="1657" y="1126"/>
                  </a:lnTo>
                  <a:lnTo>
                    <a:pt x="1653" y="1136"/>
                  </a:lnTo>
                  <a:lnTo>
                    <a:pt x="1652" y="1142"/>
                  </a:lnTo>
                  <a:lnTo>
                    <a:pt x="1648" y="1149"/>
                  </a:lnTo>
                  <a:lnTo>
                    <a:pt x="1644" y="1157"/>
                  </a:lnTo>
                  <a:lnTo>
                    <a:pt x="1640" y="1164"/>
                  </a:lnTo>
                  <a:lnTo>
                    <a:pt x="1636" y="1172"/>
                  </a:lnTo>
                  <a:lnTo>
                    <a:pt x="1633" y="1180"/>
                  </a:lnTo>
                  <a:lnTo>
                    <a:pt x="1631" y="1187"/>
                  </a:lnTo>
                  <a:lnTo>
                    <a:pt x="1625" y="1195"/>
                  </a:lnTo>
                  <a:lnTo>
                    <a:pt x="1621" y="1202"/>
                  </a:lnTo>
                  <a:lnTo>
                    <a:pt x="1619" y="1208"/>
                  </a:lnTo>
                  <a:lnTo>
                    <a:pt x="1614" y="1218"/>
                  </a:lnTo>
                  <a:lnTo>
                    <a:pt x="1610" y="1223"/>
                  </a:lnTo>
                  <a:lnTo>
                    <a:pt x="1606" y="1231"/>
                  </a:lnTo>
                  <a:lnTo>
                    <a:pt x="1600" y="1237"/>
                  </a:lnTo>
                  <a:lnTo>
                    <a:pt x="1596" y="1244"/>
                  </a:lnTo>
                  <a:lnTo>
                    <a:pt x="1591" y="1252"/>
                  </a:lnTo>
                  <a:lnTo>
                    <a:pt x="1587" y="1258"/>
                  </a:lnTo>
                  <a:lnTo>
                    <a:pt x="1583" y="1265"/>
                  </a:lnTo>
                  <a:lnTo>
                    <a:pt x="1577" y="1271"/>
                  </a:lnTo>
                  <a:lnTo>
                    <a:pt x="1574" y="1278"/>
                  </a:lnTo>
                  <a:lnTo>
                    <a:pt x="1568" y="1286"/>
                  </a:lnTo>
                  <a:lnTo>
                    <a:pt x="1564" y="1294"/>
                  </a:lnTo>
                  <a:lnTo>
                    <a:pt x="1558" y="1299"/>
                  </a:lnTo>
                  <a:lnTo>
                    <a:pt x="1553" y="1307"/>
                  </a:lnTo>
                  <a:lnTo>
                    <a:pt x="1549" y="1313"/>
                  </a:lnTo>
                  <a:lnTo>
                    <a:pt x="1545" y="13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0" name="Freeform 9"/>
            <p:cNvSpPr>
              <a:spLocks/>
            </p:cNvSpPr>
            <p:nvPr/>
          </p:nvSpPr>
          <p:spPr bwMode="auto">
            <a:xfrm>
              <a:off x="2515" y="2095"/>
              <a:ext cx="688" cy="537"/>
            </a:xfrm>
            <a:custGeom>
              <a:avLst/>
              <a:gdLst>
                <a:gd name="T0" fmla="*/ 581 w 1376"/>
                <a:gd name="T1" fmla="*/ 527 h 1074"/>
                <a:gd name="T2" fmla="*/ 533 w 1376"/>
                <a:gd name="T3" fmla="*/ 528 h 1074"/>
                <a:gd name="T4" fmla="*/ 481 w 1376"/>
                <a:gd name="T5" fmla="*/ 528 h 1074"/>
                <a:gd name="T6" fmla="*/ 427 w 1376"/>
                <a:gd name="T7" fmla="*/ 529 h 1074"/>
                <a:gd name="T8" fmla="*/ 370 w 1376"/>
                <a:gd name="T9" fmla="*/ 530 h 1074"/>
                <a:gd name="T10" fmla="*/ 315 w 1376"/>
                <a:gd name="T11" fmla="*/ 531 h 1074"/>
                <a:gd name="T12" fmla="*/ 260 w 1376"/>
                <a:gd name="T13" fmla="*/ 532 h 1074"/>
                <a:gd name="T14" fmla="*/ 206 w 1376"/>
                <a:gd name="T15" fmla="*/ 533 h 1074"/>
                <a:gd name="T16" fmla="*/ 157 w 1376"/>
                <a:gd name="T17" fmla="*/ 534 h 1074"/>
                <a:gd name="T18" fmla="*/ 112 w 1376"/>
                <a:gd name="T19" fmla="*/ 535 h 1074"/>
                <a:gd name="T20" fmla="*/ 76 w 1376"/>
                <a:gd name="T21" fmla="*/ 533 h 1074"/>
                <a:gd name="T22" fmla="*/ 63 w 1376"/>
                <a:gd name="T23" fmla="*/ 517 h 1074"/>
                <a:gd name="T24" fmla="*/ 50 w 1376"/>
                <a:gd name="T25" fmla="*/ 499 h 1074"/>
                <a:gd name="T26" fmla="*/ 40 w 1376"/>
                <a:gd name="T27" fmla="*/ 480 h 1074"/>
                <a:gd name="T28" fmla="*/ 30 w 1376"/>
                <a:gd name="T29" fmla="*/ 463 h 1074"/>
                <a:gd name="T30" fmla="*/ 22 w 1376"/>
                <a:gd name="T31" fmla="*/ 443 h 1074"/>
                <a:gd name="T32" fmla="*/ 14 w 1376"/>
                <a:gd name="T33" fmla="*/ 423 h 1074"/>
                <a:gd name="T34" fmla="*/ 9 w 1376"/>
                <a:gd name="T35" fmla="*/ 403 h 1074"/>
                <a:gd name="T36" fmla="*/ 4 w 1376"/>
                <a:gd name="T37" fmla="*/ 382 h 1074"/>
                <a:gd name="T38" fmla="*/ 1 w 1376"/>
                <a:gd name="T39" fmla="*/ 360 h 1074"/>
                <a:gd name="T40" fmla="*/ 0 w 1376"/>
                <a:gd name="T41" fmla="*/ 338 h 1074"/>
                <a:gd name="T42" fmla="*/ 0 w 1376"/>
                <a:gd name="T43" fmla="*/ 302 h 1074"/>
                <a:gd name="T44" fmla="*/ 9 w 1376"/>
                <a:gd name="T45" fmla="*/ 253 h 1074"/>
                <a:gd name="T46" fmla="*/ 23 w 1376"/>
                <a:gd name="T47" fmla="*/ 207 h 1074"/>
                <a:gd name="T48" fmla="*/ 45 w 1376"/>
                <a:gd name="T49" fmla="*/ 165 h 1074"/>
                <a:gd name="T50" fmla="*/ 74 w 1376"/>
                <a:gd name="T51" fmla="*/ 125 h 1074"/>
                <a:gd name="T52" fmla="*/ 106 w 1376"/>
                <a:gd name="T53" fmla="*/ 91 h 1074"/>
                <a:gd name="T54" fmla="*/ 145 w 1376"/>
                <a:gd name="T55" fmla="*/ 60 h 1074"/>
                <a:gd name="T56" fmla="*/ 186 w 1376"/>
                <a:gd name="T57" fmla="*/ 36 h 1074"/>
                <a:gd name="T58" fmla="*/ 233 w 1376"/>
                <a:gd name="T59" fmla="*/ 17 h 1074"/>
                <a:gd name="T60" fmla="*/ 283 w 1376"/>
                <a:gd name="T61" fmla="*/ 5 h 1074"/>
                <a:gd name="T62" fmla="*/ 335 w 1376"/>
                <a:gd name="T63" fmla="*/ 0 h 1074"/>
                <a:gd name="T64" fmla="*/ 387 w 1376"/>
                <a:gd name="T65" fmla="*/ 3 h 1074"/>
                <a:gd name="T66" fmla="*/ 437 w 1376"/>
                <a:gd name="T67" fmla="*/ 12 h 1074"/>
                <a:gd name="T68" fmla="*/ 485 w 1376"/>
                <a:gd name="T69" fmla="*/ 28 h 1074"/>
                <a:gd name="T70" fmla="*/ 529 w 1376"/>
                <a:gd name="T71" fmla="*/ 52 h 1074"/>
                <a:gd name="T72" fmla="*/ 569 w 1376"/>
                <a:gd name="T73" fmla="*/ 80 h 1074"/>
                <a:gd name="T74" fmla="*/ 604 w 1376"/>
                <a:gd name="T75" fmla="*/ 113 h 1074"/>
                <a:gd name="T76" fmla="*/ 633 w 1376"/>
                <a:gd name="T77" fmla="*/ 151 h 1074"/>
                <a:gd name="T78" fmla="*/ 657 w 1376"/>
                <a:gd name="T79" fmla="*/ 193 h 1074"/>
                <a:gd name="T80" fmla="*/ 674 w 1376"/>
                <a:gd name="T81" fmla="*/ 238 h 1074"/>
                <a:gd name="T82" fmla="*/ 685 w 1376"/>
                <a:gd name="T83" fmla="*/ 286 h 1074"/>
                <a:gd name="T84" fmla="*/ 688 w 1376"/>
                <a:gd name="T85" fmla="*/ 331 h 1074"/>
                <a:gd name="T86" fmla="*/ 686 w 1376"/>
                <a:gd name="T87" fmla="*/ 351 h 1074"/>
                <a:gd name="T88" fmla="*/ 684 w 1376"/>
                <a:gd name="T89" fmla="*/ 372 h 1074"/>
                <a:gd name="T90" fmla="*/ 681 w 1376"/>
                <a:gd name="T91" fmla="*/ 392 h 1074"/>
                <a:gd name="T92" fmla="*/ 676 w 1376"/>
                <a:gd name="T93" fmla="*/ 411 h 1074"/>
                <a:gd name="T94" fmla="*/ 670 w 1376"/>
                <a:gd name="T95" fmla="*/ 430 h 1074"/>
                <a:gd name="T96" fmla="*/ 663 w 1376"/>
                <a:gd name="T97" fmla="*/ 449 h 1074"/>
                <a:gd name="T98" fmla="*/ 654 w 1376"/>
                <a:gd name="T99" fmla="*/ 467 h 1074"/>
                <a:gd name="T100" fmla="*/ 645 w 1376"/>
                <a:gd name="T101" fmla="*/ 484 h 1074"/>
                <a:gd name="T102" fmla="*/ 635 w 1376"/>
                <a:gd name="T103" fmla="*/ 501 h 1074"/>
                <a:gd name="T104" fmla="*/ 623 w 1376"/>
                <a:gd name="T105" fmla="*/ 518 h 10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76"/>
                <a:gd name="T160" fmla="*/ 0 h 1074"/>
                <a:gd name="T161" fmla="*/ 1376 w 1376"/>
                <a:gd name="T162" fmla="*/ 1074 h 10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76" h="1074">
                  <a:moveTo>
                    <a:pt x="1234" y="1051"/>
                  </a:moveTo>
                  <a:lnTo>
                    <a:pt x="1220" y="1051"/>
                  </a:lnTo>
                  <a:lnTo>
                    <a:pt x="1207" y="1051"/>
                  </a:lnTo>
                  <a:lnTo>
                    <a:pt x="1192" y="1051"/>
                  </a:lnTo>
                  <a:lnTo>
                    <a:pt x="1177" y="1053"/>
                  </a:lnTo>
                  <a:lnTo>
                    <a:pt x="1161" y="1053"/>
                  </a:lnTo>
                  <a:lnTo>
                    <a:pt x="1146" y="1053"/>
                  </a:lnTo>
                  <a:lnTo>
                    <a:pt x="1131" y="1053"/>
                  </a:lnTo>
                  <a:lnTo>
                    <a:pt x="1116" y="1055"/>
                  </a:lnTo>
                  <a:lnTo>
                    <a:pt x="1097" y="1055"/>
                  </a:lnTo>
                  <a:lnTo>
                    <a:pt x="1082" y="1055"/>
                  </a:lnTo>
                  <a:lnTo>
                    <a:pt x="1065" y="1055"/>
                  </a:lnTo>
                  <a:lnTo>
                    <a:pt x="1049" y="1055"/>
                  </a:lnTo>
                  <a:lnTo>
                    <a:pt x="1032" y="1055"/>
                  </a:lnTo>
                  <a:lnTo>
                    <a:pt x="1015" y="1055"/>
                  </a:lnTo>
                  <a:lnTo>
                    <a:pt x="996" y="1055"/>
                  </a:lnTo>
                  <a:lnTo>
                    <a:pt x="981" y="1056"/>
                  </a:lnTo>
                  <a:lnTo>
                    <a:pt x="962" y="1056"/>
                  </a:lnTo>
                  <a:lnTo>
                    <a:pt x="945" y="1056"/>
                  </a:lnTo>
                  <a:lnTo>
                    <a:pt x="926" y="1056"/>
                  </a:lnTo>
                  <a:lnTo>
                    <a:pt x="909" y="1056"/>
                  </a:lnTo>
                  <a:lnTo>
                    <a:pt x="890" y="1056"/>
                  </a:lnTo>
                  <a:lnTo>
                    <a:pt x="873" y="1056"/>
                  </a:lnTo>
                  <a:lnTo>
                    <a:pt x="854" y="1058"/>
                  </a:lnTo>
                  <a:lnTo>
                    <a:pt x="835" y="1060"/>
                  </a:lnTo>
                  <a:lnTo>
                    <a:pt x="816" y="1060"/>
                  </a:lnTo>
                  <a:lnTo>
                    <a:pt x="797" y="1060"/>
                  </a:lnTo>
                  <a:lnTo>
                    <a:pt x="779" y="1060"/>
                  </a:lnTo>
                  <a:lnTo>
                    <a:pt x="760" y="1060"/>
                  </a:lnTo>
                  <a:lnTo>
                    <a:pt x="741" y="1060"/>
                  </a:lnTo>
                  <a:lnTo>
                    <a:pt x="722" y="1060"/>
                  </a:lnTo>
                  <a:lnTo>
                    <a:pt x="703" y="1062"/>
                  </a:lnTo>
                  <a:lnTo>
                    <a:pt x="686" y="1062"/>
                  </a:lnTo>
                  <a:lnTo>
                    <a:pt x="667" y="1062"/>
                  </a:lnTo>
                  <a:lnTo>
                    <a:pt x="648" y="1062"/>
                  </a:lnTo>
                  <a:lnTo>
                    <a:pt x="629" y="1062"/>
                  </a:lnTo>
                  <a:lnTo>
                    <a:pt x="610" y="1062"/>
                  </a:lnTo>
                  <a:lnTo>
                    <a:pt x="591" y="1062"/>
                  </a:lnTo>
                  <a:lnTo>
                    <a:pt x="574" y="1062"/>
                  </a:lnTo>
                  <a:lnTo>
                    <a:pt x="555" y="1064"/>
                  </a:lnTo>
                  <a:lnTo>
                    <a:pt x="536" y="1064"/>
                  </a:lnTo>
                  <a:lnTo>
                    <a:pt x="519" y="1064"/>
                  </a:lnTo>
                  <a:lnTo>
                    <a:pt x="502" y="1066"/>
                  </a:lnTo>
                  <a:lnTo>
                    <a:pt x="483" y="1066"/>
                  </a:lnTo>
                  <a:lnTo>
                    <a:pt x="466" y="1066"/>
                  </a:lnTo>
                  <a:lnTo>
                    <a:pt x="447" y="1066"/>
                  </a:lnTo>
                  <a:lnTo>
                    <a:pt x="430" y="1066"/>
                  </a:lnTo>
                  <a:lnTo>
                    <a:pt x="413" y="1066"/>
                  </a:lnTo>
                  <a:lnTo>
                    <a:pt x="396" y="1068"/>
                  </a:lnTo>
                  <a:lnTo>
                    <a:pt x="378" y="1068"/>
                  </a:lnTo>
                  <a:lnTo>
                    <a:pt x="363" y="1068"/>
                  </a:lnTo>
                  <a:lnTo>
                    <a:pt x="346" y="1068"/>
                  </a:lnTo>
                  <a:lnTo>
                    <a:pt x="329" y="1068"/>
                  </a:lnTo>
                  <a:lnTo>
                    <a:pt x="314" y="1068"/>
                  </a:lnTo>
                  <a:lnTo>
                    <a:pt x="297" y="1068"/>
                  </a:lnTo>
                  <a:lnTo>
                    <a:pt x="283" y="1068"/>
                  </a:lnTo>
                  <a:lnTo>
                    <a:pt x="268" y="1070"/>
                  </a:lnTo>
                  <a:lnTo>
                    <a:pt x="251" y="1070"/>
                  </a:lnTo>
                  <a:lnTo>
                    <a:pt x="238" y="1070"/>
                  </a:lnTo>
                  <a:lnTo>
                    <a:pt x="225" y="1070"/>
                  </a:lnTo>
                  <a:lnTo>
                    <a:pt x="209" y="1070"/>
                  </a:lnTo>
                  <a:lnTo>
                    <a:pt x="196" y="1070"/>
                  </a:lnTo>
                  <a:lnTo>
                    <a:pt x="183" y="1070"/>
                  </a:lnTo>
                  <a:lnTo>
                    <a:pt x="169" y="1072"/>
                  </a:lnTo>
                  <a:lnTo>
                    <a:pt x="158" y="1074"/>
                  </a:lnTo>
                  <a:lnTo>
                    <a:pt x="152" y="1066"/>
                  </a:lnTo>
                  <a:lnTo>
                    <a:pt x="148" y="1062"/>
                  </a:lnTo>
                  <a:lnTo>
                    <a:pt x="143" y="1055"/>
                  </a:lnTo>
                  <a:lnTo>
                    <a:pt x="139" y="1051"/>
                  </a:lnTo>
                  <a:lnTo>
                    <a:pt x="135" y="1045"/>
                  </a:lnTo>
                  <a:lnTo>
                    <a:pt x="131" y="1039"/>
                  </a:lnTo>
                  <a:lnTo>
                    <a:pt x="126" y="1034"/>
                  </a:lnTo>
                  <a:lnTo>
                    <a:pt x="124" y="1028"/>
                  </a:lnTo>
                  <a:lnTo>
                    <a:pt x="118" y="1022"/>
                  </a:lnTo>
                  <a:lnTo>
                    <a:pt x="114" y="1017"/>
                  </a:lnTo>
                  <a:lnTo>
                    <a:pt x="109" y="1011"/>
                  </a:lnTo>
                  <a:lnTo>
                    <a:pt x="107" y="1005"/>
                  </a:lnTo>
                  <a:lnTo>
                    <a:pt x="101" y="999"/>
                  </a:lnTo>
                  <a:lnTo>
                    <a:pt x="99" y="994"/>
                  </a:lnTo>
                  <a:lnTo>
                    <a:pt x="95" y="986"/>
                  </a:lnTo>
                  <a:lnTo>
                    <a:pt x="91" y="982"/>
                  </a:lnTo>
                  <a:lnTo>
                    <a:pt x="88" y="975"/>
                  </a:lnTo>
                  <a:lnTo>
                    <a:pt x="84" y="969"/>
                  </a:lnTo>
                  <a:lnTo>
                    <a:pt x="80" y="961"/>
                  </a:lnTo>
                  <a:lnTo>
                    <a:pt x="76" y="956"/>
                  </a:lnTo>
                  <a:lnTo>
                    <a:pt x="72" y="950"/>
                  </a:lnTo>
                  <a:lnTo>
                    <a:pt x="71" y="944"/>
                  </a:lnTo>
                  <a:lnTo>
                    <a:pt x="67" y="937"/>
                  </a:lnTo>
                  <a:lnTo>
                    <a:pt x="65" y="931"/>
                  </a:lnTo>
                  <a:lnTo>
                    <a:pt x="61" y="927"/>
                  </a:lnTo>
                  <a:lnTo>
                    <a:pt x="57" y="920"/>
                  </a:lnTo>
                  <a:lnTo>
                    <a:pt x="55" y="912"/>
                  </a:lnTo>
                  <a:lnTo>
                    <a:pt x="52" y="906"/>
                  </a:lnTo>
                  <a:lnTo>
                    <a:pt x="50" y="901"/>
                  </a:lnTo>
                  <a:lnTo>
                    <a:pt x="46" y="893"/>
                  </a:lnTo>
                  <a:lnTo>
                    <a:pt x="44" y="887"/>
                  </a:lnTo>
                  <a:lnTo>
                    <a:pt x="42" y="882"/>
                  </a:lnTo>
                  <a:lnTo>
                    <a:pt x="38" y="874"/>
                  </a:lnTo>
                  <a:lnTo>
                    <a:pt x="36" y="866"/>
                  </a:lnTo>
                  <a:lnTo>
                    <a:pt x="33" y="861"/>
                  </a:lnTo>
                  <a:lnTo>
                    <a:pt x="31" y="853"/>
                  </a:lnTo>
                  <a:lnTo>
                    <a:pt x="29" y="847"/>
                  </a:lnTo>
                  <a:lnTo>
                    <a:pt x="27" y="840"/>
                  </a:lnTo>
                  <a:lnTo>
                    <a:pt x="25" y="834"/>
                  </a:lnTo>
                  <a:lnTo>
                    <a:pt x="23" y="827"/>
                  </a:lnTo>
                  <a:lnTo>
                    <a:pt x="21" y="821"/>
                  </a:lnTo>
                  <a:lnTo>
                    <a:pt x="19" y="813"/>
                  </a:lnTo>
                  <a:lnTo>
                    <a:pt x="17" y="806"/>
                  </a:lnTo>
                  <a:lnTo>
                    <a:pt x="15" y="798"/>
                  </a:lnTo>
                  <a:lnTo>
                    <a:pt x="14" y="792"/>
                  </a:lnTo>
                  <a:lnTo>
                    <a:pt x="14" y="785"/>
                  </a:lnTo>
                  <a:lnTo>
                    <a:pt x="12" y="777"/>
                  </a:lnTo>
                  <a:lnTo>
                    <a:pt x="12" y="771"/>
                  </a:lnTo>
                  <a:lnTo>
                    <a:pt x="8" y="764"/>
                  </a:lnTo>
                  <a:lnTo>
                    <a:pt x="8" y="758"/>
                  </a:lnTo>
                  <a:lnTo>
                    <a:pt x="6" y="749"/>
                  </a:lnTo>
                  <a:lnTo>
                    <a:pt x="6" y="743"/>
                  </a:lnTo>
                  <a:lnTo>
                    <a:pt x="4" y="735"/>
                  </a:lnTo>
                  <a:lnTo>
                    <a:pt x="2" y="728"/>
                  </a:lnTo>
                  <a:lnTo>
                    <a:pt x="2" y="720"/>
                  </a:lnTo>
                  <a:lnTo>
                    <a:pt x="2" y="714"/>
                  </a:lnTo>
                  <a:lnTo>
                    <a:pt x="0" y="705"/>
                  </a:lnTo>
                  <a:lnTo>
                    <a:pt x="0" y="699"/>
                  </a:lnTo>
                  <a:lnTo>
                    <a:pt x="0" y="692"/>
                  </a:lnTo>
                  <a:lnTo>
                    <a:pt x="0" y="684"/>
                  </a:lnTo>
                  <a:lnTo>
                    <a:pt x="0" y="676"/>
                  </a:lnTo>
                  <a:lnTo>
                    <a:pt x="0" y="671"/>
                  </a:lnTo>
                  <a:lnTo>
                    <a:pt x="0" y="663"/>
                  </a:lnTo>
                  <a:lnTo>
                    <a:pt x="0" y="655"/>
                  </a:lnTo>
                  <a:lnTo>
                    <a:pt x="0" y="638"/>
                  </a:lnTo>
                  <a:lnTo>
                    <a:pt x="0" y="621"/>
                  </a:lnTo>
                  <a:lnTo>
                    <a:pt x="0" y="604"/>
                  </a:lnTo>
                  <a:lnTo>
                    <a:pt x="2" y="589"/>
                  </a:lnTo>
                  <a:lnTo>
                    <a:pt x="4" y="572"/>
                  </a:lnTo>
                  <a:lnTo>
                    <a:pt x="6" y="557"/>
                  </a:lnTo>
                  <a:lnTo>
                    <a:pt x="10" y="540"/>
                  </a:lnTo>
                  <a:lnTo>
                    <a:pt x="14" y="522"/>
                  </a:lnTo>
                  <a:lnTo>
                    <a:pt x="17" y="507"/>
                  </a:lnTo>
                  <a:lnTo>
                    <a:pt x="21" y="492"/>
                  </a:lnTo>
                  <a:lnTo>
                    <a:pt x="25" y="477"/>
                  </a:lnTo>
                  <a:lnTo>
                    <a:pt x="31" y="460"/>
                  </a:lnTo>
                  <a:lnTo>
                    <a:pt x="34" y="445"/>
                  </a:lnTo>
                  <a:lnTo>
                    <a:pt x="42" y="431"/>
                  </a:lnTo>
                  <a:lnTo>
                    <a:pt x="46" y="414"/>
                  </a:lnTo>
                  <a:lnTo>
                    <a:pt x="53" y="401"/>
                  </a:lnTo>
                  <a:lnTo>
                    <a:pt x="61" y="386"/>
                  </a:lnTo>
                  <a:lnTo>
                    <a:pt x="67" y="370"/>
                  </a:lnTo>
                  <a:lnTo>
                    <a:pt x="74" y="357"/>
                  </a:lnTo>
                  <a:lnTo>
                    <a:pt x="82" y="344"/>
                  </a:lnTo>
                  <a:lnTo>
                    <a:pt x="90" y="330"/>
                  </a:lnTo>
                  <a:lnTo>
                    <a:pt x="99" y="317"/>
                  </a:lnTo>
                  <a:lnTo>
                    <a:pt x="107" y="302"/>
                  </a:lnTo>
                  <a:lnTo>
                    <a:pt x="116" y="289"/>
                  </a:lnTo>
                  <a:lnTo>
                    <a:pt x="126" y="275"/>
                  </a:lnTo>
                  <a:lnTo>
                    <a:pt x="135" y="264"/>
                  </a:lnTo>
                  <a:lnTo>
                    <a:pt x="147" y="251"/>
                  </a:lnTo>
                  <a:lnTo>
                    <a:pt x="156" y="239"/>
                  </a:lnTo>
                  <a:lnTo>
                    <a:pt x="166" y="226"/>
                  </a:lnTo>
                  <a:lnTo>
                    <a:pt x="177" y="216"/>
                  </a:lnTo>
                  <a:lnTo>
                    <a:pt x="188" y="203"/>
                  </a:lnTo>
                  <a:lnTo>
                    <a:pt x="202" y="194"/>
                  </a:lnTo>
                  <a:lnTo>
                    <a:pt x="213" y="182"/>
                  </a:lnTo>
                  <a:lnTo>
                    <a:pt x="225" y="171"/>
                  </a:lnTo>
                  <a:lnTo>
                    <a:pt x="238" y="161"/>
                  </a:lnTo>
                  <a:lnTo>
                    <a:pt x="249" y="150"/>
                  </a:lnTo>
                  <a:lnTo>
                    <a:pt x="263" y="139"/>
                  </a:lnTo>
                  <a:lnTo>
                    <a:pt x="276" y="131"/>
                  </a:lnTo>
                  <a:lnTo>
                    <a:pt x="289" y="121"/>
                  </a:lnTo>
                  <a:lnTo>
                    <a:pt x="302" y="112"/>
                  </a:lnTo>
                  <a:lnTo>
                    <a:pt x="316" y="104"/>
                  </a:lnTo>
                  <a:lnTo>
                    <a:pt x="329" y="95"/>
                  </a:lnTo>
                  <a:lnTo>
                    <a:pt x="344" y="87"/>
                  </a:lnTo>
                  <a:lnTo>
                    <a:pt x="359" y="80"/>
                  </a:lnTo>
                  <a:lnTo>
                    <a:pt x="373" y="72"/>
                  </a:lnTo>
                  <a:lnTo>
                    <a:pt x="388" y="66"/>
                  </a:lnTo>
                  <a:lnTo>
                    <a:pt x="403" y="57"/>
                  </a:lnTo>
                  <a:lnTo>
                    <a:pt x="420" y="53"/>
                  </a:lnTo>
                  <a:lnTo>
                    <a:pt x="435" y="45"/>
                  </a:lnTo>
                  <a:lnTo>
                    <a:pt x="451" y="40"/>
                  </a:lnTo>
                  <a:lnTo>
                    <a:pt x="466" y="34"/>
                  </a:lnTo>
                  <a:lnTo>
                    <a:pt x="483" y="30"/>
                  </a:lnTo>
                  <a:lnTo>
                    <a:pt x="498" y="25"/>
                  </a:lnTo>
                  <a:lnTo>
                    <a:pt x="515" y="21"/>
                  </a:lnTo>
                  <a:lnTo>
                    <a:pt x="530" y="17"/>
                  </a:lnTo>
                  <a:lnTo>
                    <a:pt x="548" y="15"/>
                  </a:lnTo>
                  <a:lnTo>
                    <a:pt x="565" y="11"/>
                  </a:lnTo>
                  <a:lnTo>
                    <a:pt x="582" y="7"/>
                  </a:lnTo>
                  <a:lnTo>
                    <a:pt x="599" y="6"/>
                  </a:lnTo>
                  <a:lnTo>
                    <a:pt x="616" y="4"/>
                  </a:lnTo>
                  <a:lnTo>
                    <a:pt x="633" y="2"/>
                  </a:lnTo>
                  <a:lnTo>
                    <a:pt x="652" y="2"/>
                  </a:lnTo>
                  <a:lnTo>
                    <a:pt x="669" y="0"/>
                  </a:lnTo>
                  <a:lnTo>
                    <a:pt x="686" y="0"/>
                  </a:lnTo>
                  <a:lnTo>
                    <a:pt x="703" y="0"/>
                  </a:lnTo>
                  <a:lnTo>
                    <a:pt x="722" y="2"/>
                  </a:lnTo>
                  <a:lnTo>
                    <a:pt x="740" y="2"/>
                  </a:lnTo>
                  <a:lnTo>
                    <a:pt x="757" y="4"/>
                  </a:lnTo>
                  <a:lnTo>
                    <a:pt x="774" y="6"/>
                  </a:lnTo>
                  <a:lnTo>
                    <a:pt x="791" y="7"/>
                  </a:lnTo>
                  <a:lnTo>
                    <a:pt x="808" y="11"/>
                  </a:lnTo>
                  <a:lnTo>
                    <a:pt x="825" y="15"/>
                  </a:lnTo>
                  <a:lnTo>
                    <a:pt x="842" y="17"/>
                  </a:lnTo>
                  <a:lnTo>
                    <a:pt x="857" y="21"/>
                  </a:lnTo>
                  <a:lnTo>
                    <a:pt x="874" y="25"/>
                  </a:lnTo>
                  <a:lnTo>
                    <a:pt x="892" y="30"/>
                  </a:lnTo>
                  <a:lnTo>
                    <a:pt x="907" y="34"/>
                  </a:lnTo>
                  <a:lnTo>
                    <a:pt x="922" y="40"/>
                  </a:lnTo>
                  <a:lnTo>
                    <a:pt x="939" y="45"/>
                  </a:lnTo>
                  <a:lnTo>
                    <a:pt x="954" y="53"/>
                  </a:lnTo>
                  <a:lnTo>
                    <a:pt x="970" y="57"/>
                  </a:lnTo>
                  <a:lnTo>
                    <a:pt x="985" y="66"/>
                  </a:lnTo>
                  <a:lnTo>
                    <a:pt x="1000" y="72"/>
                  </a:lnTo>
                  <a:lnTo>
                    <a:pt x="1013" y="80"/>
                  </a:lnTo>
                  <a:lnTo>
                    <a:pt x="1028" y="87"/>
                  </a:lnTo>
                  <a:lnTo>
                    <a:pt x="1044" y="95"/>
                  </a:lnTo>
                  <a:lnTo>
                    <a:pt x="1057" y="104"/>
                  </a:lnTo>
                  <a:lnTo>
                    <a:pt x="1070" y="112"/>
                  </a:lnTo>
                  <a:lnTo>
                    <a:pt x="1084" y="121"/>
                  </a:lnTo>
                  <a:lnTo>
                    <a:pt x="1097" y="131"/>
                  </a:lnTo>
                  <a:lnTo>
                    <a:pt x="1110" y="139"/>
                  </a:lnTo>
                  <a:lnTo>
                    <a:pt x="1123" y="150"/>
                  </a:lnTo>
                  <a:lnTo>
                    <a:pt x="1137" y="161"/>
                  </a:lnTo>
                  <a:lnTo>
                    <a:pt x="1150" y="171"/>
                  </a:lnTo>
                  <a:lnTo>
                    <a:pt x="1161" y="182"/>
                  </a:lnTo>
                  <a:lnTo>
                    <a:pt x="1175" y="194"/>
                  </a:lnTo>
                  <a:lnTo>
                    <a:pt x="1184" y="203"/>
                  </a:lnTo>
                  <a:lnTo>
                    <a:pt x="1196" y="216"/>
                  </a:lnTo>
                  <a:lnTo>
                    <a:pt x="1207" y="226"/>
                  </a:lnTo>
                  <a:lnTo>
                    <a:pt x="1218" y="239"/>
                  </a:lnTo>
                  <a:lnTo>
                    <a:pt x="1228" y="251"/>
                  </a:lnTo>
                  <a:lnTo>
                    <a:pt x="1237" y="264"/>
                  </a:lnTo>
                  <a:lnTo>
                    <a:pt x="1247" y="275"/>
                  </a:lnTo>
                  <a:lnTo>
                    <a:pt x="1258" y="289"/>
                  </a:lnTo>
                  <a:lnTo>
                    <a:pt x="1266" y="302"/>
                  </a:lnTo>
                  <a:lnTo>
                    <a:pt x="1276" y="317"/>
                  </a:lnTo>
                  <a:lnTo>
                    <a:pt x="1283" y="330"/>
                  </a:lnTo>
                  <a:lnTo>
                    <a:pt x="1293" y="344"/>
                  </a:lnTo>
                  <a:lnTo>
                    <a:pt x="1300" y="357"/>
                  </a:lnTo>
                  <a:lnTo>
                    <a:pt x="1308" y="370"/>
                  </a:lnTo>
                  <a:lnTo>
                    <a:pt x="1314" y="386"/>
                  </a:lnTo>
                  <a:lnTo>
                    <a:pt x="1321" y="401"/>
                  </a:lnTo>
                  <a:lnTo>
                    <a:pt x="1327" y="414"/>
                  </a:lnTo>
                  <a:lnTo>
                    <a:pt x="1334" y="431"/>
                  </a:lnTo>
                  <a:lnTo>
                    <a:pt x="1338" y="445"/>
                  </a:lnTo>
                  <a:lnTo>
                    <a:pt x="1344" y="460"/>
                  </a:lnTo>
                  <a:lnTo>
                    <a:pt x="1348" y="477"/>
                  </a:lnTo>
                  <a:lnTo>
                    <a:pt x="1353" y="492"/>
                  </a:lnTo>
                  <a:lnTo>
                    <a:pt x="1357" y="507"/>
                  </a:lnTo>
                  <a:lnTo>
                    <a:pt x="1361" y="522"/>
                  </a:lnTo>
                  <a:lnTo>
                    <a:pt x="1365" y="540"/>
                  </a:lnTo>
                  <a:lnTo>
                    <a:pt x="1367" y="557"/>
                  </a:lnTo>
                  <a:lnTo>
                    <a:pt x="1369" y="572"/>
                  </a:lnTo>
                  <a:lnTo>
                    <a:pt x="1371" y="589"/>
                  </a:lnTo>
                  <a:lnTo>
                    <a:pt x="1372" y="604"/>
                  </a:lnTo>
                  <a:lnTo>
                    <a:pt x="1374" y="621"/>
                  </a:lnTo>
                  <a:lnTo>
                    <a:pt x="1376" y="638"/>
                  </a:lnTo>
                  <a:lnTo>
                    <a:pt x="1376" y="655"/>
                  </a:lnTo>
                  <a:lnTo>
                    <a:pt x="1376" y="663"/>
                  </a:lnTo>
                  <a:lnTo>
                    <a:pt x="1376" y="669"/>
                  </a:lnTo>
                  <a:lnTo>
                    <a:pt x="1374" y="676"/>
                  </a:lnTo>
                  <a:lnTo>
                    <a:pt x="1374" y="682"/>
                  </a:lnTo>
                  <a:lnTo>
                    <a:pt x="1374" y="690"/>
                  </a:lnTo>
                  <a:lnTo>
                    <a:pt x="1372" y="695"/>
                  </a:lnTo>
                  <a:lnTo>
                    <a:pt x="1372" y="703"/>
                  </a:lnTo>
                  <a:lnTo>
                    <a:pt x="1372" y="711"/>
                  </a:lnTo>
                  <a:lnTo>
                    <a:pt x="1371" y="716"/>
                  </a:lnTo>
                  <a:lnTo>
                    <a:pt x="1371" y="724"/>
                  </a:lnTo>
                  <a:lnTo>
                    <a:pt x="1371" y="730"/>
                  </a:lnTo>
                  <a:lnTo>
                    <a:pt x="1369" y="737"/>
                  </a:lnTo>
                  <a:lnTo>
                    <a:pt x="1367" y="745"/>
                  </a:lnTo>
                  <a:lnTo>
                    <a:pt x="1367" y="750"/>
                  </a:lnTo>
                  <a:lnTo>
                    <a:pt x="1367" y="758"/>
                  </a:lnTo>
                  <a:lnTo>
                    <a:pt x="1365" y="764"/>
                  </a:lnTo>
                  <a:lnTo>
                    <a:pt x="1365" y="771"/>
                  </a:lnTo>
                  <a:lnTo>
                    <a:pt x="1363" y="777"/>
                  </a:lnTo>
                  <a:lnTo>
                    <a:pt x="1361" y="785"/>
                  </a:lnTo>
                  <a:lnTo>
                    <a:pt x="1359" y="790"/>
                  </a:lnTo>
                  <a:lnTo>
                    <a:pt x="1357" y="798"/>
                  </a:lnTo>
                  <a:lnTo>
                    <a:pt x="1357" y="804"/>
                  </a:lnTo>
                  <a:lnTo>
                    <a:pt x="1353" y="809"/>
                  </a:lnTo>
                  <a:lnTo>
                    <a:pt x="1353" y="817"/>
                  </a:lnTo>
                  <a:lnTo>
                    <a:pt x="1352" y="823"/>
                  </a:lnTo>
                  <a:lnTo>
                    <a:pt x="1350" y="828"/>
                  </a:lnTo>
                  <a:lnTo>
                    <a:pt x="1348" y="836"/>
                  </a:lnTo>
                  <a:lnTo>
                    <a:pt x="1346" y="842"/>
                  </a:lnTo>
                  <a:lnTo>
                    <a:pt x="1342" y="849"/>
                  </a:lnTo>
                  <a:lnTo>
                    <a:pt x="1342" y="855"/>
                  </a:lnTo>
                  <a:lnTo>
                    <a:pt x="1340" y="861"/>
                  </a:lnTo>
                  <a:lnTo>
                    <a:pt x="1338" y="868"/>
                  </a:lnTo>
                  <a:lnTo>
                    <a:pt x="1334" y="874"/>
                  </a:lnTo>
                  <a:lnTo>
                    <a:pt x="1333" y="880"/>
                  </a:lnTo>
                  <a:lnTo>
                    <a:pt x="1329" y="885"/>
                  </a:lnTo>
                  <a:lnTo>
                    <a:pt x="1327" y="893"/>
                  </a:lnTo>
                  <a:lnTo>
                    <a:pt x="1325" y="899"/>
                  </a:lnTo>
                  <a:lnTo>
                    <a:pt x="1323" y="904"/>
                  </a:lnTo>
                  <a:lnTo>
                    <a:pt x="1319" y="910"/>
                  </a:lnTo>
                  <a:lnTo>
                    <a:pt x="1317" y="918"/>
                  </a:lnTo>
                  <a:lnTo>
                    <a:pt x="1314" y="923"/>
                  </a:lnTo>
                  <a:lnTo>
                    <a:pt x="1312" y="929"/>
                  </a:lnTo>
                  <a:lnTo>
                    <a:pt x="1308" y="935"/>
                  </a:lnTo>
                  <a:lnTo>
                    <a:pt x="1306" y="941"/>
                  </a:lnTo>
                  <a:lnTo>
                    <a:pt x="1302" y="946"/>
                  </a:lnTo>
                  <a:lnTo>
                    <a:pt x="1300" y="954"/>
                  </a:lnTo>
                  <a:lnTo>
                    <a:pt x="1296" y="958"/>
                  </a:lnTo>
                  <a:lnTo>
                    <a:pt x="1295" y="965"/>
                  </a:lnTo>
                  <a:lnTo>
                    <a:pt x="1289" y="969"/>
                  </a:lnTo>
                  <a:lnTo>
                    <a:pt x="1285" y="975"/>
                  </a:lnTo>
                  <a:lnTo>
                    <a:pt x="1283" y="980"/>
                  </a:lnTo>
                  <a:lnTo>
                    <a:pt x="1279" y="986"/>
                  </a:lnTo>
                  <a:lnTo>
                    <a:pt x="1276" y="992"/>
                  </a:lnTo>
                  <a:lnTo>
                    <a:pt x="1272" y="998"/>
                  </a:lnTo>
                  <a:lnTo>
                    <a:pt x="1270" y="1003"/>
                  </a:lnTo>
                  <a:lnTo>
                    <a:pt x="1266" y="1009"/>
                  </a:lnTo>
                  <a:lnTo>
                    <a:pt x="1260" y="1015"/>
                  </a:lnTo>
                  <a:lnTo>
                    <a:pt x="1258" y="1020"/>
                  </a:lnTo>
                  <a:lnTo>
                    <a:pt x="1253" y="1024"/>
                  </a:lnTo>
                  <a:lnTo>
                    <a:pt x="1251" y="1030"/>
                  </a:lnTo>
                  <a:lnTo>
                    <a:pt x="1245" y="1036"/>
                  </a:lnTo>
                  <a:lnTo>
                    <a:pt x="1241" y="1041"/>
                  </a:lnTo>
                  <a:lnTo>
                    <a:pt x="1239" y="1047"/>
                  </a:lnTo>
                  <a:lnTo>
                    <a:pt x="1234" y="1051"/>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1" name="Freeform 10"/>
            <p:cNvSpPr>
              <a:spLocks/>
            </p:cNvSpPr>
            <p:nvPr/>
          </p:nvSpPr>
          <p:spPr bwMode="auto">
            <a:xfrm>
              <a:off x="2767" y="2180"/>
              <a:ext cx="212" cy="190"/>
            </a:xfrm>
            <a:custGeom>
              <a:avLst/>
              <a:gdLst>
                <a:gd name="T0" fmla="*/ 109 w 424"/>
                <a:gd name="T1" fmla="*/ 190 h 380"/>
                <a:gd name="T2" fmla="*/ 122 w 424"/>
                <a:gd name="T3" fmla="*/ 188 h 380"/>
                <a:gd name="T4" fmla="*/ 135 w 424"/>
                <a:gd name="T5" fmla="*/ 186 h 380"/>
                <a:gd name="T6" fmla="*/ 147 w 424"/>
                <a:gd name="T7" fmla="*/ 183 h 380"/>
                <a:gd name="T8" fmla="*/ 159 w 424"/>
                <a:gd name="T9" fmla="*/ 178 h 380"/>
                <a:gd name="T10" fmla="*/ 169 w 424"/>
                <a:gd name="T11" fmla="*/ 171 h 380"/>
                <a:gd name="T12" fmla="*/ 179 w 424"/>
                <a:gd name="T13" fmla="*/ 164 h 380"/>
                <a:gd name="T14" fmla="*/ 187 w 424"/>
                <a:gd name="T15" fmla="*/ 155 h 380"/>
                <a:gd name="T16" fmla="*/ 195 w 424"/>
                <a:gd name="T17" fmla="*/ 147 h 380"/>
                <a:gd name="T18" fmla="*/ 202 w 424"/>
                <a:gd name="T19" fmla="*/ 136 h 380"/>
                <a:gd name="T20" fmla="*/ 206 w 424"/>
                <a:gd name="T21" fmla="*/ 125 h 380"/>
                <a:gd name="T22" fmla="*/ 209 w 424"/>
                <a:gd name="T23" fmla="*/ 114 h 380"/>
                <a:gd name="T24" fmla="*/ 212 w 424"/>
                <a:gd name="T25" fmla="*/ 101 h 380"/>
                <a:gd name="T26" fmla="*/ 212 w 424"/>
                <a:gd name="T27" fmla="*/ 89 h 380"/>
                <a:gd name="T28" fmla="*/ 210 w 424"/>
                <a:gd name="T29" fmla="*/ 77 h 380"/>
                <a:gd name="T30" fmla="*/ 206 w 424"/>
                <a:gd name="T31" fmla="*/ 66 h 380"/>
                <a:gd name="T32" fmla="*/ 203 w 424"/>
                <a:gd name="T33" fmla="*/ 55 h 380"/>
                <a:gd name="T34" fmla="*/ 197 w 424"/>
                <a:gd name="T35" fmla="*/ 45 h 380"/>
                <a:gd name="T36" fmla="*/ 189 w 424"/>
                <a:gd name="T37" fmla="*/ 36 h 380"/>
                <a:gd name="T38" fmla="*/ 181 w 424"/>
                <a:gd name="T39" fmla="*/ 27 h 380"/>
                <a:gd name="T40" fmla="*/ 171 w 424"/>
                <a:gd name="T41" fmla="*/ 20 h 380"/>
                <a:gd name="T42" fmla="*/ 160 w 424"/>
                <a:gd name="T43" fmla="*/ 13 h 380"/>
                <a:gd name="T44" fmla="*/ 149 w 424"/>
                <a:gd name="T45" fmla="*/ 7 h 380"/>
                <a:gd name="T46" fmla="*/ 137 w 424"/>
                <a:gd name="T47" fmla="*/ 3 h 380"/>
                <a:gd name="T48" fmla="*/ 123 w 424"/>
                <a:gd name="T49" fmla="*/ 1 h 380"/>
                <a:gd name="T50" fmla="*/ 111 w 424"/>
                <a:gd name="T51" fmla="*/ 0 h 380"/>
                <a:gd name="T52" fmla="*/ 97 w 424"/>
                <a:gd name="T53" fmla="*/ 0 h 380"/>
                <a:gd name="T54" fmla="*/ 84 w 424"/>
                <a:gd name="T55" fmla="*/ 2 h 380"/>
                <a:gd name="T56" fmla="*/ 71 w 424"/>
                <a:gd name="T57" fmla="*/ 5 h 380"/>
                <a:gd name="T58" fmla="*/ 59 w 424"/>
                <a:gd name="T59" fmla="*/ 9 h 380"/>
                <a:gd name="T60" fmla="*/ 49 w 424"/>
                <a:gd name="T61" fmla="*/ 14 h 380"/>
                <a:gd name="T62" fmla="*/ 39 w 424"/>
                <a:gd name="T63" fmla="*/ 22 h 380"/>
                <a:gd name="T64" fmla="*/ 29 w 424"/>
                <a:gd name="T65" fmla="*/ 29 h 380"/>
                <a:gd name="T66" fmla="*/ 21 w 424"/>
                <a:gd name="T67" fmla="*/ 39 h 380"/>
                <a:gd name="T68" fmla="*/ 13 w 424"/>
                <a:gd name="T69" fmla="*/ 48 h 380"/>
                <a:gd name="T70" fmla="*/ 7 w 424"/>
                <a:gd name="T71" fmla="*/ 58 h 380"/>
                <a:gd name="T72" fmla="*/ 3 w 424"/>
                <a:gd name="T73" fmla="*/ 70 h 380"/>
                <a:gd name="T74" fmla="*/ 1 w 424"/>
                <a:gd name="T75" fmla="*/ 81 h 380"/>
                <a:gd name="T76" fmla="*/ 0 w 424"/>
                <a:gd name="T77" fmla="*/ 93 h 380"/>
                <a:gd name="T78" fmla="*/ 1 w 424"/>
                <a:gd name="T79" fmla="*/ 104 h 380"/>
                <a:gd name="T80" fmla="*/ 3 w 424"/>
                <a:gd name="T81" fmla="*/ 117 h 380"/>
                <a:gd name="T82" fmla="*/ 7 w 424"/>
                <a:gd name="T83" fmla="*/ 128 h 380"/>
                <a:gd name="T84" fmla="*/ 12 w 424"/>
                <a:gd name="T85" fmla="*/ 138 h 380"/>
                <a:gd name="T86" fmla="*/ 18 w 424"/>
                <a:gd name="T87" fmla="*/ 148 h 380"/>
                <a:gd name="T88" fmla="*/ 27 w 424"/>
                <a:gd name="T89" fmla="*/ 158 h 380"/>
                <a:gd name="T90" fmla="*/ 34 w 424"/>
                <a:gd name="T91" fmla="*/ 166 h 380"/>
                <a:gd name="T92" fmla="*/ 45 w 424"/>
                <a:gd name="T93" fmla="*/ 173 h 380"/>
                <a:gd name="T94" fmla="*/ 55 w 424"/>
                <a:gd name="T95" fmla="*/ 179 h 380"/>
                <a:gd name="T96" fmla="*/ 68 w 424"/>
                <a:gd name="T97" fmla="*/ 184 h 380"/>
                <a:gd name="T98" fmla="*/ 80 w 424"/>
                <a:gd name="T99" fmla="*/ 187 h 380"/>
                <a:gd name="T100" fmla="*/ 93 w 424"/>
                <a:gd name="T101" fmla="*/ 189 h 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4"/>
                <a:gd name="T154" fmla="*/ 0 h 380"/>
                <a:gd name="T155" fmla="*/ 424 w 424"/>
                <a:gd name="T156" fmla="*/ 380 h 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4" h="380">
                  <a:moveTo>
                    <a:pt x="197" y="380"/>
                  </a:moveTo>
                  <a:lnTo>
                    <a:pt x="203" y="380"/>
                  </a:lnTo>
                  <a:lnTo>
                    <a:pt x="207" y="380"/>
                  </a:lnTo>
                  <a:lnTo>
                    <a:pt x="213" y="380"/>
                  </a:lnTo>
                  <a:lnTo>
                    <a:pt x="218" y="380"/>
                  </a:lnTo>
                  <a:lnTo>
                    <a:pt x="224" y="380"/>
                  </a:lnTo>
                  <a:lnTo>
                    <a:pt x="230" y="380"/>
                  </a:lnTo>
                  <a:lnTo>
                    <a:pt x="234" y="378"/>
                  </a:lnTo>
                  <a:lnTo>
                    <a:pt x="241" y="378"/>
                  </a:lnTo>
                  <a:lnTo>
                    <a:pt x="245" y="376"/>
                  </a:lnTo>
                  <a:lnTo>
                    <a:pt x="249" y="376"/>
                  </a:lnTo>
                  <a:lnTo>
                    <a:pt x="254" y="376"/>
                  </a:lnTo>
                  <a:lnTo>
                    <a:pt x="260" y="374"/>
                  </a:lnTo>
                  <a:lnTo>
                    <a:pt x="266" y="374"/>
                  </a:lnTo>
                  <a:lnTo>
                    <a:pt x="270" y="372"/>
                  </a:lnTo>
                  <a:lnTo>
                    <a:pt x="275" y="370"/>
                  </a:lnTo>
                  <a:lnTo>
                    <a:pt x="281" y="370"/>
                  </a:lnTo>
                  <a:lnTo>
                    <a:pt x="285" y="369"/>
                  </a:lnTo>
                  <a:lnTo>
                    <a:pt x="289" y="367"/>
                  </a:lnTo>
                  <a:lnTo>
                    <a:pt x="294" y="365"/>
                  </a:lnTo>
                  <a:lnTo>
                    <a:pt x="300" y="363"/>
                  </a:lnTo>
                  <a:lnTo>
                    <a:pt x="304" y="361"/>
                  </a:lnTo>
                  <a:lnTo>
                    <a:pt x="308" y="359"/>
                  </a:lnTo>
                  <a:lnTo>
                    <a:pt x="313" y="357"/>
                  </a:lnTo>
                  <a:lnTo>
                    <a:pt x="317" y="355"/>
                  </a:lnTo>
                  <a:lnTo>
                    <a:pt x="323" y="351"/>
                  </a:lnTo>
                  <a:lnTo>
                    <a:pt x="327" y="350"/>
                  </a:lnTo>
                  <a:lnTo>
                    <a:pt x="330" y="348"/>
                  </a:lnTo>
                  <a:lnTo>
                    <a:pt x="334" y="344"/>
                  </a:lnTo>
                  <a:lnTo>
                    <a:pt x="338" y="342"/>
                  </a:lnTo>
                  <a:lnTo>
                    <a:pt x="344" y="338"/>
                  </a:lnTo>
                  <a:lnTo>
                    <a:pt x="348" y="336"/>
                  </a:lnTo>
                  <a:lnTo>
                    <a:pt x="351" y="334"/>
                  </a:lnTo>
                  <a:lnTo>
                    <a:pt x="355" y="331"/>
                  </a:lnTo>
                  <a:lnTo>
                    <a:pt x="357" y="327"/>
                  </a:lnTo>
                  <a:lnTo>
                    <a:pt x="361" y="323"/>
                  </a:lnTo>
                  <a:lnTo>
                    <a:pt x="367" y="321"/>
                  </a:lnTo>
                  <a:lnTo>
                    <a:pt x="368" y="317"/>
                  </a:lnTo>
                  <a:lnTo>
                    <a:pt x="370" y="313"/>
                  </a:lnTo>
                  <a:lnTo>
                    <a:pt x="374" y="310"/>
                  </a:lnTo>
                  <a:lnTo>
                    <a:pt x="380" y="308"/>
                  </a:lnTo>
                  <a:lnTo>
                    <a:pt x="382" y="304"/>
                  </a:lnTo>
                  <a:lnTo>
                    <a:pt x="386" y="300"/>
                  </a:lnTo>
                  <a:lnTo>
                    <a:pt x="387" y="294"/>
                  </a:lnTo>
                  <a:lnTo>
                    <a:pt x="389" y="293"/>
                  </a:lnTo>
                  <a:lnTo>
                    <a:pt x="393" y="287"/>
                  </a:lnTo>
                  <a:lnTo>
                    <a:pt x="395" y="285"/>
                  </a:lnTo>
                  <a:lnTo>
                    <a:pt x="399" y="279"/>
                  </a:lnTo>
                  <a:lnTo>
                    <a:pt x="401" y="275"/>
                  </a:lnTo>
                  <a:lnTo>
                    <a:pt x="403" y="272"/>
                  </a:lnTo>
                  <a:lnTo>
                    <a:pt x="405" y="268"/>
                  </a:lnTo>
                  <a:lnTo>
                    <a:pt x="407" y="262"/>
                  </a:lnTo>
                  <a:lnTo>
                    <a:pt x="408" y="258"/>
                  </a:lnTo>
                  <a:lnTo>
                    <a:pt x="410" y="255"/>
                  </a:lnTo>
                  <a:lnTo>
                    <a:pt x="412" y="251"/>
                  </a:lnTo>
                  <a:lnTo>
                    <a:pt x="414" y="245"/>
                  </a:lnTo>
                  <a:lnTo>
                    <a:pt x="414" y="241"/>
                  </a:lnTo>
                  <a:lnTo>
                    <a:pt x="416" y="236"/>
                  </a:lnTo>
                  <a:lnTo>
                    <a:pt x="418" y="232"/>
                  </a:lnTo>
                  <a:lnTo>
                    <a:pt x="418" y="228"/>
                  </a:lnTo>
                  <a:lnTo>
                    <a:pt x="420" y="222"/>
                  </a:lnTo>
                  <a:lnTo>
                    <a:pt x="420" y="217"/>
                  </a:lnTo>
                  <a:lnTo>
                    <a:pt x="422" y="213"/>
                  </a:lnTo>
                  <a:lnTo>
                    <a:pt x="422" y="209"/>
                  </a:lnTo>
                  <a:lnTo>
                    <a:pt x="424" y="203"/>
                  </a:lnTo>
                  <a:lnTo>
                    <a:pt x="424" y="198"/>
                  </a:lnTo>
                  <a:lnTo>
                    <a:pt x="424" y="192"/>
                  </a:lnTo>
                  <a:lnTo>
                    <a:pt x="424" y="188"/>
                  </a:lnTo>
                  <a:lnTo>
                    <a:pt x="424" y="184"/>
                  </a:lnTo>
                  <a:lnTo>
                    <a:pt x="424" y="178"/>
                  </a:lnTo>
                  <a:lnTo>
                    <a:pt x="422" y="173"/>
                  </a:lnTo>
                  <a:lnTo>
                    <a:pt x="422" y="169"/>
                  </a:lnTo>
                  <a:lnTo>
                    <a:pt x="422" y="165"/>
                  </a:lnTo>
                  <a:lnTo>
                    <a:pt x="420" y="159"/>
                  </a:lnTo>
                  <a:lnTo>
                    <a:pt x="420" y="154"/>
                  </a:lnTo>
                  <a:lnTo>
                    <a:pt x="418" y="150"/>
                  </a:lnTo>
                  <a:lnTo>
                    <a:pt x="418" y="146"/>
                  </a:lnTo>
                  <a:lnTo>
                    <a:pt x="414" y="140"/>
                  </a:lnTo>
                  <a:lnTo>
                    <a:pt x="414" y="137"/>
                  </a:lnTo>
                  <a:lnTo>
                    <a:pt x="412" y="131"/>
                  </a:lnTo>
                  <a:lnTo>
                    <a:pt x="412" y="127"/>
                  </a:lnTo>
                  <a:lnTo>
                    <a:pt x="408" y="123"/>
                  </a:lnTo>
                  <a:lnTo>
                    <a:pt x="408" y="120"/>
                  </a:lnTo>
                  <a:lnTo>
                    <a:pt x="407" y="114"/>
                  </a:lnTo>
                  <a:lnTo>
                    <a:pt x="405" y="110"/>
                  </a:lnTo>
                  <a:lnTo>
                    <a:pt x="401" y="106"/>
                  </a:lnTo>
                  <a:lnTo>
                    <a:pt x="399" y="102"/>
                  </a:lnTo>
                  <a:lnTo>
                    <a:pt x="397" y="97"/>
                  </a:lnTo>
                  <a:lnTo>
                    <a:pt x="395" y="93"/>
                  </a:lnTo>
                  <a:lnTo>
                    <a:pt x="393" y="89"/>
                  </a:lnTo>
                  <a:lnTo>
                    <a:pt x="389" y="85"/>
                  </a:lnTo>
                  <a:lnTo>
                    <a:pt x="386" y="82"/>
                  </a:lnTo>
                  <a:lnTo>
                    <a:pt x="384" y="78"/>
                  </a:lnTo>
                  <a:lnTo>
                    <a:pt x="380" y="74"/>
                  </a:lnTo>
                  <a:lnTo>
                    <a:pt x="378" y="72"/>
                  </a:lnTo>
                  <a:lnTo>
                    <a:pt x="374" y="68"/>
                  </a:lnTo>
                  <a:lnTo>
                    <a:pt x="370" y="64"/>
                  </a:lnTo>
                  <a:lnTo>
                    <a:pt x="368" y="61"/>
                  </a:lnTo>
                  <a:lnTo>
                    <a:pt x="365" y="59"/>
                  </a:lnTo>
                  <a:lnTo>
                    <a:pt x="361" y="55"/>
                  </a:lnTo>
                  <a:lnTo>
                    <a:pt x="357" y="51"/>
                  </a:lnTo>
                  <a:lnTo>
                    <a:pt x="353" y="47"/>
                  </a:lnTo>
                  <a:lnTo>
                    <a:pt x="349" y="45"/>
                  </a:lnTo>
                  <a:lnTo>
                    <a:pt x="346" y="42"/>
                  </a:lnTo>
                  <a:lnTo>
                    <a:pt x="342" y="40"/>
                  </a:lnTo>
                  <a:lnTo>
                    <a:pt x="338" y="36"/>
                  </a:lnTo>
                  <a:lnTo>
                    <a:pt x="332" y="34"/>
                  </a:lnTo>
                  <a:lnTo>
                    <a:pt x="329" y="30"/>
                  </a:lnTo>
                  <a:lnTo>
                    <a:pt x="325" y="28"/>
                  </a:lnTo>
                  <a:lnTo>
                    <a:pt x="319" y="26"/>
                  </a:lnTo>
                  <a:lnTo>
                    <a:pt x="317" y="23"/>
                  </a:lnTo>
                  <a:lnTo>
                    <a:pt x="311" y="21"/>
                  </a:lnTo>
                  <a:lnTo>
                    <a:pt x="308" y="21"/>
                  </a:lnTo>
                  <a:lnTo>
                    <a:pt x="302" y="17"/>
                  </a:lnTo>
                  <a:lnTo>
                    <a:pt x="298" y="15"/>
                  </a:lnTo>
                  <a:lnTo>
                    <a:pt x="292" y="13"/>
                  </a:lnTo>
                  <a:lnTo>
                    <a:pt x="289" y="11"/>
                  </a:lnTo>
                  <a:lnTo>
                    <a:pt x="283" y="9"/>
                  </a:lnTo>
                  <a:lnTo>
                    <a:pt x="279" y="7"/>
                  </a:lnTo>
                  <a:lnTo>
                    <a:pt x="273" y="6"/>
                  </a:lnTo>
                  <a:lnTo>
                    <a:pt x="268" y="6"/>
                  </a:lnTo>
                  <a:lnTo>
                    <a:pt x="262" y="4"/>
                  </a:lnTo>
                  <a:lnTo>
                    <a:pt x="258" y="4"/>
                  </a:lnTo>
                  <a:lnTo>
                    <a:pt x="253" y="2"/>
                  </a:lnTo>
                  <a:lnTo>
                    <a:pt x="247" y="2"/>
                  </a:lnTo>
                  <a:lnTo>
                    <a:pt x="243" y="2"/>
                  </a:lnTo>
                  <a:lnTo>
                    <a:pt x="237" y="2"/>
                  </a:lnTo>
                  <a:lnTo>
                    <a:pt x="232" y="2"/>
                  </a:lnTo>
                  <a:lnTo>
                    <a:pt x="226" y="2"/>
                  </a:lnTo>
                  <a:lnTo>
                    <a:pt x="222" y="0"/>
                  </a:lnTo>
                  <a:lnTo>
                    <a:pt x="216" y="0"/>
                  </a:lnTo>
                  <a:lnTo>
                    <a:pt x="211" y="0"/>
                  </a:lnTo>
                  <a:lnTo>
                    <a:pt x="205" y="0"/>
                  </a:lnTo>
                  <a:lnTo>
                    <a:pt x="199" y="0"/>
                  </a:lnTo>
                  <a:lnTo>
                    <a:pt x="194" y="0"/>
                  </a:lnTo>
                  <a:lnTo>
                    <a:pt x="188" y="0"/>
                  </a:lnTo>
                  <a:lnTo>
                    <a:pt x="184" y="2"/>
                  </a:lnTo>
                  <a:lnTo>
                    <a:pt x="178" y="2"/>
                  </a:lnTo>
                  <a:lnTo>
                    <a:pt x="173" y="2"/>
                  </a:lnTo>
                  <a:lnTo>
                    <a:pt x="167" y="4"/>
                  </a:lnTo>
                  <a:lnTo>
                    <a:pt x="163" y="4"/>
                  </a:lnTo>
                  <a:lnTo>
                    <a:pt x="158" y="6"/>
                  </a:lnTo>
                  <a:lnTo>
                    <a:pt x="152" y="6"/>
                  </a:lnTo>
                  <a:lnTo>
                    <a:pt x="148" y="7"/>
                  </a:lnTo>
                  <a:lnTo>
                    <a:pt x="142" y="9"/>
                  </a:lnTo>
                  <a:lnTo>
                    <a:pt x="137" y="11"/>
                  </a:lnTo>
                  <a:lnTo>
                    <a:pt x="133" y="13"/>
                  </a:lnTo>
                  <a:lnTo>
                    <a:pt x="129" y="15"/>
                  </a:lnTo>
                  <a:lnTo>
                    <a:pt x="123" y="17"/>
                  </a:lnTo>
                  <a:lnTo>
                    <a:pt x="118" y="17"/>
                  </a:lnTo>
                  <a:lnTo>
                    <a:pt x="114" y="21"/>
                  </a:lnTo>
                  <a:lnTo>
                    <a:pt x="110" y="23"/>
                  </a:lnTo>
                  <a:lnTo>
                    <a:pt x="106" y="26"/>
                  </a:lnTo>
                  <a:lnTo>
                    <a:pt x="101" y="26"/>
                  </a:lnTo>
                  <a:lnTo>
                    <a:pt x="97" y="28"/>
                  </a:lnTo>
                  <a:lnTo>
                    <a:pt x="93" y="30"/>
                  </a:lnTo>
                  <a:lnTo>
                    <a:pt x="87" y="34"/>
                  </a:lnTo>
                  <a:lnTo>
                    <a:pt x="83" y="38"/>
                  </a:lnTo>
                  <a:lnTo>
                    <a:pt x="80" y="40"/>
                  </a:lnTo>
                  <a:lnTo>
                    <a:pt x="78" y="44"/>
                  </a:lnTo>
                  <a:lnTo>
                    <a:pt x="72" y="47"/>
                  </a:lnTo>
                  <a:lnTo>
                    <a:pt x="68" y="49"/>
                  </a:lnTo>
                  <a:lnTo>
                    <a:pt x="64" y="53"/>
                  </a:lnTo>
                  <a:lnTo>
                    <a:pt x="61" y="55"/>
                  </a:lnTo>
                  <a:lnTo>
                    <a:pt x="59" y="59"/>
                  </a:lnTo>
                  <a:lnTo>
                    <a:pt x="55" y="61"/>
                  </a:lnTo>
                  <a:lnTo>
                    <a:pt x="51" y="66"/>
                  </a:lnTo>
                  <a:lnTo>
                    <a:pt x="47" y="68"/>
                  </a:lnTo>
                  <a:lnTo>
                    <a:pt x="43" y="72"/>
                  </a:lnTo>
                  <a:lnTo>
                    <a:pt x="42" y="78"/>
                  </a:lnTo>
                  <a:lnTo>
                    <a:pt x="38" y="80"/>
                  </a:lnTo>
                  <a:lnTo>
                    <a:pt x="34" y="83"/>
                  </a:lnTo>
                  <a:lnTo>
                    <a:pt x="32" y="87"/>
                  </a:lnTo>
                  <a:lnTo>
                    <a:pt x="28" y="91"/>
                  </a:lnTo>
                  <a:lnTo>
                    <a:pt x="26" y="95"/>
                  </a:lnTo>
                  <a:lnTo>
                    <a:pt x="24" y="99"/>
                  </a:lnTo>
                  <a:lnTo>
                    <a:pt x="23" y="104"/>
                  </a:lnTo>
                  <a:lnTo>
                    <a:pt x="21" y="106"/>
                  </a:lnTo>
                  <a:lnTo>
                    <a:pt x="17" y="112"/>
                  </a:lnTo>
                  <a:lnTo>
                    <a:pt x="15" y="116"/>
                  </a:lnTo>
                  <a:lnTo>
                    <a:pt x="15" y="121"/>
                  </a:lnTo>
                  <a:lnTo>
                    <a:pt x="11" y="125"/>
                  </a:lnTo>
                  <a:lnTo>
                    <a:pt x="9" y="129"/>
                  </a:lnTo>
                  <a:lnTo>
                    <a:pt x="9" y="135"/>
                  </a:lnTo>
                  <a:lnTo>
                    <a:pt x="7" y="139"/>
                  </a:lnTo>
                  <a:lnTo>
                    <a:pt x="5" y="142"/>
                  </a:lnTo>
                  <a:lnTo>
                    <a:pt x="4" y="148"/>
                  </a:lnTo>
                  <a:lnTo>
                    <a:pt x="4" y="152"/>
                  </a:lnTo>
                  <a:lnTo>
                    <a:pt x="2" y="158"/>
                  </a:lnTo>
                  <a:lnTo>
                    <a:pt x="2" y="161"/>
                  </a:lnTo>
                  <a:lnTo>
                    <a:pt x="2" y="167"/>
                  </a:lnTo>
                  <a:lnTo>
                    <a:pt x="2" y="173"/>
                  </a:lnTo>
                  <a:lnTo>
                    <a:pt x="2" y="177"/>
                  </a:lnTo>
                  <a:lnTo>
                    <a:pt x="0" y="180"/>
                  </a:lnTo>
                  <a:lnTo>
                    <a:pt x="0" y="186"/>
                  </a:lnTo>
                  <a:lnTo>
                    <a:pt x="0" y="192"/>
                  </a:lnTo>
                  <a:lnTo>
                    <a:pt x="0" y="196"/>
                  </a:lnTo>
                  <a:lnTo>
                    <a:pt x="0" y="199"/>
                  </a:lnTo>
                  <a:lnTo>
                    <a:pt x="0" y="205"/>
                  </a:lnTo>
                  <a:lnTo>
                    <a:pt x="2" y="209"/>
                  </a:lnTo>
                  <a:lnTo>
                    <a:pt x="2" y="215"/>
                  </a:lnTo>
                  <a:lnTo>
                    <a:pt x="2" y="218"/>
                  </a:lnTo>
                  <a:lnTo>
                    <a:pt x="4" y="224"/>
                  </a:lnTo>
                  <a:lnTo>
                    <a:pt x="4" y="228"/>
                  </a:lnTo>
                  <a:lnTo>
                    <a:pt x="5" y="234"/>
                  </a:lnTo>
                  <a:lnTo>
                    <a:pt x="5" y="237"/>
                  </a:lnTo>
                  <a:lnTo>
                    <a:pt x="9" y="243"/>
                  </a:lnTo>
                  <a:lnTo>
                    <a:pt x="9" y="247"/>
                  </a:lnTo>
                  <a:lnTo>
                    <a:pt x="11" y="251"/>
                  </a:lnTo>
                  <a:lnTo>
                    <a:pt x="13" y="256"/>
                  </a:lnTo>
                  <a:lnTo>
                    <a:pt x="15" y="260"/>
                  </a:lnTo>
                  <a:lnTo>
                    <a:pt x="17" y="264"/>
                  </a:lnTo>
                  <a:lnTo>
                    <a:pt x="19" y="268"/>
                  </a:lnTo>
                  <a:lnTo>
                    <a:pt x="21" y="272"/>
                  </a:lnTo>
                  <a:lnTo>
                    <a:pt x="23" y="275"/>
                  </a:lnTo>
                  <a:lnTo>
                    <a:pt x="24" y="281"/>
                  </a:lnTo>
                  <a:lnTo>
                    <a:pt x="28" y="285"/>
                  </a:lnTo>
                  <a:lnTo>
                    <a:pt x="30" y="289"/>
                  </a:lnTo>
                  <a:lnTo>
                    <a:pt x="34" y="293"/>
                  </a:lnTo>
                  <a:lnTo>
                    <a:pt x="36" y="296"/>
                  </a:lnTo>
                  <a:lnTo>
                    <a:pt x="40" y="300"/>
                  </a:lnTo>
                  <a:lnTo>
                    <a:pt x="42" y="304"/>
                  </a:lnTo>
                  <a:lnTo>
                    <a:pt x="45" y="308"/>
                  </a:lnTo>
                  <a:lnTo>
                    <a:pt x="49" y="312"/>
                  </a:lnTo>
                  <a:lnTo>
                    <a:pt x="53" y="315"/>
                  </a:lnTo>
                  <a:lnTo>
                    <a:pt x="55" y="319"/>
                  </a:lnTo>
                  <a:lnTo>
                    <a:pt x="59" y="321"/>
                  </a:lnTo>
                  <a:lnTo>
                    <a:pt x="63" y="325"/>
                  </a:lnTo>
                  <a:lnTo>
                    <a:pt x="66" y="329"/>
                  </a:lnTo>
                  <a:lnTo>
                    <a:pt x="68" y="331"/>
                  </a:lnTo>
                  <a:lnTo>
                    <a:pt x="72" y="332"/>
                  </a:lnTo>
                  <a:lnTo>
                    <a:pt x="78" y="336"/>
                  </a:lnTo>
                  <a:lnTo>
                    <a:pt x="82" y="340"/>
                  </a:lnTo>
                  <a:lnTo>
                    <a:pt x="85" y="342"/>
                  </a:lnTo>
                  <a:lnTo>
                    <a:pt x="89" y="346"/>
                  </a:lnTo>
                  <a:lnTo>
                    <a:pt x="93" y="348"/>
                  </a:lnTo>
                  <a:lnTo>
                    <a:pt x="99" y="350"/>
                  </a:lnTo>
                  <a:lnTo>
                    <a:pt x="102" y="351"/>
                  </a:lnTo>
                  <a:lnTo>
                    <a:pt x="106" y="355"/>
                  </a:lnTo>
                  <a:lnTo>
                    <a:pt x="110" y="357"/>
                  </a:lnTo>
                  <a:lnTo>
                    <a:pt x="116" y="361"/>
                  </a:lnTo>
                  <a:lnTo>
                    <a:pt x="121" y="361"/>
                  </a:lnTo>
                  <a:lnTo>
                    <a:pt x="125" y="363"/>
                  </a:lnTo>
                  <a:lnTo>
                    <a:pt x="129" y="365"/>
                  </a:lnTo>
                  <a:lnTo>
                    <a:pt x="135" y="367"/>
                  </a:lnTo>
                  <a:lnTo>
                    <a:pt x="140" y="369"/>
                  </a:lnTo>
                  <a:lnTo>
                    <a:pt x="144" y="370"/>
                  </a:lnTo>
                  <a:lnTo>
                    <a:pt x="150" y="370"/>
                  </a:lnTo>
                  <a:lnTo>
                    <a:pt x="154" y="374"/>
                  </a:lnTo>
                  <a:lnTo>
                    <a:pt x="159" y="374"/>
                  </a:lnTo>
                  <a:lnTo>
                    <a:pt x="165" y="374"/>
                  </a:lnTo>
                  <a:lnTo>
                    <a:pt x="169" y="376"/>
                  </a:lnTo>
                  <a:lnTo>
                    <a:pt x="175" y="376"/>
                  </a:lnTo>
                  <a:lnTo>
                    <a:pt x="180" y="378"/>
                  </a:lnTo>
                  <a:lnTo>
                    <a:pt x="186" y="378"/>
                  </a:lnTo>
                  <a:lnTo>
                    <a:pt x="192" y="380"/>
                  </a:lnTo>
                  <a:lnTo>
                    <a:pt x="197" y="3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Freeform 11"/>
            <p:cNvSpPr>
              <a:spLocks/>
            </p:cNvSpPr>
            <p:nvPr/>
          </p:nvSpPr>
          <p:spPr bwMode="auto">
            <a:xfrm>
              <a:off x="2741" y="2297"/>
              <a:ext cx="259" cy="291"/>
            </a:xfrm>
            <a:custGeom>
              <a:avLst/>
              <a:gdLst>
                <a:gd name="T0" fmla="*/ 82 w 518"/>
                <a:gd name="T1" fmla="*/ 0 h 581"/>
                <a:gd name="T2" fmla="*/ 0 w 518"/>
                <a:gd name="T3" fmla="*/ 287 h 581"/>
                <a:gd name="T4" fmla="*/ 259 w 518"/>
                <a:gd name="T5" fmla="*/ 291 h 581"/>
                <a:gd name="T6" fmla="*/ 167 w 518"/>
                <a:gd name="T7" fmla="*/ 1 h 581"/>
                <a:gd name="T8" fmla="*/ 82 w 518"/>
                <a:gd name="T9" fmla="*/ 0 h 581"/>
                <a:gd name="T10" fmla="*/ 82 w 518"/>
                <a:gd name="T11" fmla="*/ 0 h 581"/>
                <a:gd name="T12" fmla="*/ 0 60000 65536"/>
                <a:gd name="T13" fmla="*/ 0 60000 65536"/>
                <a:gd name="T14" fmla="*/ 0 60000 65536"/>
                <a:gd name="T15" fmla="*/ 0 60000 65536"/>
                <a:gd name="T16" fmla="*/ 0 60000 65536"/>
                <a:gd name="T17" fmla="*/ 0 60000 65536"/>
                <a:gd name="T18" fmla="*/ 0 w 518"/>
                <a:gd name="T19" fmla="*/ 0 h 581"/>
                <a:gd name="T20" fmla="*/ 518 w 518"/>
                <a:gd name="T21" fmla="*/ 581 h 581"/>
              </a:gdLst>
              <a:ahLst/>
              <a:cxnLst>
                <a:cxn ang="T12">
                  <a:pos x="T0" y="T1"/>
                </a:cxn>
                <a:cxn ang="T13">
                  <a:pos x="T2" y="T3"/>
                </a:cxn>
                <a:cxn ang="T14">
                  <a:pos x="T4" y="T5"/>
                </a:cxn>
                <a:cxn ang="T15">
                  <a:pos x="T6" y="T7"/>
                </a:cxn>
                <a:cxn ang="T16">
                  <a:pos x="T8" y="T9"/>
                </a:cxn>
                <a:cxn ang="T17">
                  <a:pos x="T10" y="T11"/>
                </a:cxn>
              </a:cxnLst>
              <a:rect l="T18" t="T19" r="T20" b="T21"/>
              <a:pathLst>
                <a:path w="518" h="581">
                  <a:moveTo>
                    <a:pt x="165" y="0"/>
                  </a:moveTo>
                  <a:lnTo>
                    <a:pt x="0" y="574"/>
                  </a:lnTo>
                  <a:lnTo>
                    <a:pt x="518" y="581"/>
                  </a:lnTo>
                  <a:lnTo>
                    <a:pt x="334" y="2"/>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3" name="Freeform 12"/>
            <p:cNvSpPr>
              <a:spLocks/>
            </p:cNvSpPr>
            <p:nvPr/>
          </p:nvSpPr>
          <p:spPr bwMode="auto">
            <a:xfrm>
              <a:off x="2456" y="1597"/>
              <a:ext cx="808" cy="744"/>
            </a:xfrm>
            <a:custGeom>
              <a:avLst/>
              <a:gdLst>
                <a:gd name="T0" fmla="*/ 52 w 1618"/>
                <a:gd name="T1" fmla="*/ 494 h 1488"/>
                <a:gd name="T2" fmla="*/ 31 w 1618"/>
                <a:gd name="T3" fmla="*/ 502 h 1488"/>
                <a:gd name="T4" fmla="*/ 12 w 1618"/>
                <a:gd name="T5" fmla="*/ 510 h 1488"/>
                <a:gd name="T6" fmla="*/ 0 w 1618"/>
                <a:gd name="T7" fmla="*/ 507 h 1488"/>
                <a:gd name="T8" fmla="*/ 2 w 1618"/>
                <a:gd name="T9" fmla="*/ 483 h 1488"/>
                <a:gd name="T10" fmla="*/ 4 w 1618"/>
                <a:gd name="T11" fmla="*/ 460 h 1488"/>
                <a:gd name="T12" fmla="*/ 8 w 1618"/>
                <a:gd name="T13" fmla="*/ 435 h 1488"/>
                <a:gd name="T14" fmla="*/ 11 w 1618"/>
                <a:gd name="T15" fmla="*/ 411 h 1488"/>
                <a:gd name="T16" fmla="*/ 17 w 1618"/>
                <a:gd name="T17" fmla="*/ 386 h 1488"/>
                <a:gd name="T18" fmla="*/ 24 w 1618"/>
                <a:gd name="T19" fmla="*/ 362 h 1488"/>
                <a:gd name="T20" fmla="*/ 38 w 1618"/>
                <a:gd name="T21" fmla="*/ 321 h 1488"/>
                <a:gd name="T22" fmla="*/ 85 w 1618"/>
                <a:gd name="T23" fmla="*/ 225 h 1488"/>
                <a:gd name="T24" fmla="*/ 146 w 1618"/>
                <a:gd name="T25" fmla="*/ 144 h 1488"/>
                <a:gd name="T26" fmla="*/ 219 w 1618"/>
                <a:gd name="T27" fmla="*/ 79 h 1488"/>
                <a:gd name="T28" fmla="*/ 300 w 1618"/>
                <a:gd name="T29" fmla="*/ 33 h 1488"/>
                <a:gd name="T30" fmla="*/ 387 w 1618"/>
                <a:gd name="T31" fmla="*/ 6 h 1488"/>
                <a:gd name="T32" fmla="*/ 476 w 1618"/>
                <a:gd name="T33" fmla="*/ 1 h 1488"/>
                <a:gd name="T34" fmla="*/ 564 w 1618"/>
                <a:gd name="T35" fmla="*/ 21 h 1488"/>
                <a:gd name="T36" fmla="*/ 643 w 1618"/>
                <a:gd name="T37" fmla="*/ 62 h 1488"/>
                <a:gd name="T38" fmla="*/ 708 w 1618"/>
                <a:gd name="T39" fmla="*/ 123 h 1488"/>
                <a:gd name="T40" fmla="*/ 759 w 1618"/>
                <a:gd name="T41" fmla="*/ 200 h 1488"/>
                <a:gd name="T42" fmla="*/ 791 w 1618"/>
                <a:gd name="T43" fmla="*/ 289 h 1488"/>
                <a:gd name="T44" fmla="*/ 806 w 1618"/>
                <a:gd name="T45" fmla="*/ 386 h 1488"/>
                <a:gd name="T46" fmla="*/ 803 w 1618"/>
                <a:gd name="T47" fmla="*/ 488 h 1488"/>
                <a:gd name="T48" fmla="*/ 779 w 1618"/>
                <a:gd name="T49" fmla="*/ 594 h 1488"/>
                <a:gd name="T50" fmla="*/ 770 w 1618"/>
                <a:gd name="T51" fmla="*/ 617 h 1488"/>
                <a:gd name="T52" fmla="*/ 762 w 1618"/>
                <a:gd name="T53" fmla="*/ 639 h 1488"/>
                <a:gd name="T54" fmla="*/ 751 w 1618"/>
                <a:gd name="T55" fmla="*/ 661 h 1488"/>
                <a:gd name="T56" fmla="*/ 741 w 1618"/>
                <a:gd name="T57" fmla="*/ 683 h 1488"/>
                <a:gd name="T58" fmla="*/ 729 w 1618"/>
                <a:gd name="T59" fmla="*/ 702 h 1488"/>
                <a:gd name="T60" fmla="*/ 717 w 1618"/>
                <a:gd name="T61" fmla="*/ 723 h 1488"/>
                <a:gd name="T62" fmla="*/ 705 w 1618"/>
                <a:gd name="T63" fmla="*/ 742 h 1488"/>
                <a:gd name="T64" fmla="*/ 701 w 1618"/>
                <a:gd name="T65" fmla="*/ 737 h 1488"/>
                <a:gd name="T66" fmla="*/ 684 w 1618"/>
                <a:gd name="T67" fmla="*/ 725 h 1488"/>
                <a:gd name="T68" fmla="*/ 662 w 1618"/>
                <a:gd name="T69" fmla="*/ 712 h 1488"/>
                <a:gd name="T70" fmla="*/ 657 w 1618"/>
                <a:gd name="T71" fmla="*/ 690 h 1488"/>
                <a:gd name="T72" fmla="*/ 670 w 1618"/>
                <a:gd name="T73" fmla="*/ 664 h 1488"/>
                <a:gd name="T74" fmla="*/ 682 w 1618"/>
                <a:gd name="T75" fmla="*/ 638 h 1488"/>
                <a:gd name="T76" fmla="*/ 691 w 1618"/>
                <a:gd name="T77" fmla="*/ 617 h 1488"/>
                <a:gd name="T78" fmla="*/ 709 w 1618"/>
                <a:gd name="T79" fmla="*/ 544 h 1488"/>
                <a:gd name="T80" fmla="*/ 716 w 1618"/>
                <a:gd name="T81" fmla="*/ 460 h 1488"/>
                <a:gd name="T82" fmla="*/ 706 w 1618"/>
                <a:gd name="T83" fmla="*/ 380 h 1488"/>
                <a:gd name="T84" fmla="*/ 683 w 1618"/>
                <a:gd name="T85" fmla="*/ 307 h 1488"/>
                <a:gd name="T86" fmla="*/ 646 w 1618"/>
                <a:gd name="T87" fmla="*/ 242 h 1488"/>
                <a:gd name="T88" fmla="*/ 596 w 1618"/>
                <a:gd name="T89" fmla="*/ 191 h 1488"/>
                <a:gd name="T90" fmla="*/ 534 w 1618"/>
                <a:gd name="T91" fmla="*/ 154 h 1488"/>
                <a:gd name="T92" fmla="*/ 464 w 1618"/>
                <a:gd name="T93" fmla="*/ 133 h 1488"/>
                <a:gd name="T94" fmla="*/ 392 w 1618"/>
                <a:gd name="T95" fmla="*/ 133 h 1488"/>
                <a:gd name="T96" fmla="*/ 322 w 1618"/>
                <a:gd name="T97" fmla="*/ 151 h 1488"/>
                <a:gd name="T98" fmla="*/ 256 w 1618"/>
                <a:gd name="T99" fmla="*/ 186 h 1488"/>
                <a:gd name="T100" fmla="*/ 195 w 1618"/>
                <a:gd name="T101" fmla="*/ 234 h 1488"/>
                <a:gd name="T102" fmla="*/ 143 w 1618"/>
                <a:gd name="T103" fmla="*/ 297 h 1488"/>
                <a:gd name="T104" fmla="*/ 103 w 1618"/>
                <a:gd name="T105" fmla="*/ 372 h 1488"/>
                <a:gd name="T106" fmla="*/ 85 w 1618"/>
                <a:gd name="T107" fmla="*/ 421 h 1488"/>
                <a:gd name="T108" fmla="*/ 79 w 1618"/>
                <a:gd name="T109" fmla="*/ 443 h 1488"/>
                <a:gd name="T110" fmla="*/ 74 w 1618"/>
                <a:gd name="T111" fmla="*/ 464 h 1488"/>
                <a:gd name="T112" fmla="*/ 70 w 1618"/>
                <a:gd name="T113" fmla="*/ 486 h 14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18"/>
                <a:gd name="T172" fmla="*/ 0 h 1488"/>
                <a:gd name="T173" fmla="*/ 1618 w 1618"/>
                <a:gd name="T174" fmla="*/ 1488 h 14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18" h="1488">
                  <a:moveTo>
                    <a:pt x="141" y="973"/>
                  </a:moveTo>
                  <a:lnTo>
                    <a:pt x="135" y="975"/>
                  </a:lnTo>
                  <a:lnTo>
                    <a:pt x="132" y="977"/>
                  </a:lnTo>
                  <a:lnTo>
                    <a:pt x="126" y="977"/>
                  </a:lnTo>
                  <a:lnTo>
                    <a:pt x="122" y="981"/>
                  </a:lnTo>
                  <a:lnTo>
                    <a:pt x="118" y="983"/>
                  </a:lnTo>
                  <a:lnTo>
                    <a:pt x="113" y="984"/>
                  </a:lnTo>
                  <a:lnTo>
                    <a:pt x="107" y="986"/>
                  </a:lnTo>
                  <a:lnTo>
                    <a:pt x="105" y="988"/>
                  </a:lnTo>
                  <a:lnTo>
                    <a:pt x="99" y="990"/>
                  </a:lnTo>
                  <a:lnTo>
                    <a:pt x="94" y="992"/>
                  </a:lnTo>
                  <a:lnTo>
                    <a:pt x="90" y="994"/>
                  </a:lnTo>
                  <a:lnTo>
                    <a:pt x="86" y="996"/>
                  </a:lnTo>
                  <a:lnTo>
                    <a:pt x="80" y="998"/>
                  </a:lnTo>
                  <a:lnTo>
                    <a:pt x="78" y="1000"/>
                  </a:lnTo>
                  <a:lnTo>
                    <a:pt x="73" y="1002"/>
                  </a:lnTo>
                  <a:lnTo>
                    <a:pt x="69" y="1003"/>
                  </a:lnTo>
                  <a:lnTo>
                    <a:pt x="63" y="1005"/>
                  </a:lnTo>
                  <a:lnTo>
                    <a:pt x="59" y="1007"/>
                  </a:lnTo>
                  <a:lnTo>
                    <a:pt x="56" y="1009"/>
                  </a:lnTo>
                  <a:lnTo>
                    <a:pt x="50" y="1011"/>
                  </a:lnTo>
                  <a:lnTo>
                    <a:pt x="46" y="1013"/>
                  </a:lnTo>
                  <a:lnTo>
                    <a:pt x="42" y="1013"/>
                  </a:lnTo>
                  <a:lnTo>
                    <a:pt x="37" y="1015"/>
                  </a:lnTo>
                  <a:lnTo>
                    <a:pt x="35" y="1017"/>
                  </a:lnTo>
                  <a:lnTo>
                    <a:pt x="29" y="1019"/>
                  </a:lnTo>
                  <a:lnTo>
                    <a:pt x="25" y="1021"/>
                  </a:lnTo>
                  <a:lnTo>
                    <a:pt x="21" y="1022"/>
                  </a:lnTo>
                  <a:lnTo>
                    <a:pt x="18" y="1024"/>
                  </a:lnTo>
                  <a:lnTo>
                    <a:pt x="14" y="1026"/>
                  </a:lnTo>
                  <a:lnTo>
                    <a:pt x="10" y="1028"/>
                  </a:lnTo>
                  <a:lnTo>
                    <a:pt x="6" y="1030"/>
                  </a:lnTo>
                  <a:lnTo>
                    <a:pt x="0" y="1032"/>
                  </a:lnTo>
                  <a:lnTo>
                    <a:pt x="0" y="1026"/>
                  </a:lnTo>
                  <a:lnTo>
                    <a:pt x="0" y="1021"/>
                  </a:lnTo>
                  <a:lnTo>
                    <a:pt x="0" y="1015"/>
                  </a:lnTo>
                  <a:lnTo>
                    <a:pt x="0" y="1011"/>
                  </a:lnTo>
                  <a:lnTo>
                    <a:pt x="0" y="1005"/>
                  </a:lnTo>
                  <a:lnTo>
                    <a:pt x="0" y="1000"/>
                  </a:lnTo>
                  <a:lnTo>
                    <a:pt x="0" y="994"/>
                  </a:lnTo>
                  <a:lnTo>
                    <a:pt x="2" y="988"/>
                  </a:lnTo>
                  <a:lnTo>
                    <a:pt x="2" y="983"/>
                  </a:lnTo>
                  <a:lnTo>
                    <a:pt x="2" y="977"/>
                  </a:lnTo>
                  <a:lnTo>
                    <a:pt x="2" y="971"/>
                  </a:lnTo>
                  <a:lnTo>
                    <a:pt x="4" y="967"/>
                  </a:lnTo>
                  <a:lnTo>
                    <a:pt x="4" y="962"/>
                  </a:lnTo>
                  <a:lnTo>
                    <a:pt x="4" y="956"/>
                  </a:lnTo>
                  <a:lnTo>
                    <a:pt x="4" y="950"/>
                  </a:lnTo>
                  <a:lnTo>
                    <a:pt x="6" y="946"/>
                  </a:lnTo>
                  <a:lnTo>
                    <a:pt x="6" y="941"/>
                  </a:lnTo>
                  <a:lnTo>
                    <a:pt x="6" y="935"/>
                  </a:lnTo>
                  <a:lnTo>
                    <a:pt x="6" y="929"/>
                  </a:lnTo>
                  <a:lnTo>
                    <a:pt x="8" y="924"/>
                  </a:lnTo>
                  <a:lnTo>
                    <a:pt x="8" y="920"/>
                  </a:lnTo>
                  <a:lnTo>
                    <a:pt x="8" y="914"/>
                  </a:lnTo>
                  <a:lnTo>
                    <a:pt x="10" y="908"/>
                  </a:lnTo>
                  <a:lnTo>
                    <a:pt x="10" y="905"/>
                  </a:lnTo>
                  <a:lnTo>
                    <a:pt x="10" y="897"/>
                  </a:lnTo>
                  <a:lnTo>
                    <a:pt x="12" y="893"/>
                  </a:lnTo>
                  <a:lnTo>
                    <a:pt x="12" y="887"/>
                  </a:lnTo>
                  <a:lnTo>
                    <a:pt x="12" y="882"/>
                  </a:lnTo>
                  <a:lnTo>
                    <a:pt x="14" y="876"/>
                  </a:lnTo>
                  <a:lnTo>
                    <a:pt x="16" y="870"/>
                  </a:lnTo>
                  <a:lnTo>
                    <a:pt x="16" y="867"/>
                  </a:lnTo>
                  <a:lnTo>
                    <a:pt x="18" y="861"/>
                  </a:lnTo>
                  <a:lnTo>
                    <a:pt x="18" y="855"/>
                  </a:lnTo>
                  <a:lnTo>
                    <a:pt x="19" y="849"/>
                  </a:lnTo>
                  <a:lnTo>
                    <a:pt x="19" y="844"/>
                  </a:lnTo>
                  <a:lnTo>
                    <a:pt x="19" y="838"/>
                  </a:lnTo>
                  <a:lnTo>
                    <a:pt x="21" y="832"/>
                  </a:lnTo>
                  <a:lnTo>
                    <a:pt x="23" y="829"/>
                  </a:lnTo>
                  <a:lnTo>
                    <a:pt x="23" y="823"/>
                  </a:lnTo>
                  <a:lnTo>
                    <a:pt x="25" y="817"/>
                  </a:lnTo>
                  <a:lnTo>
                    <a:pt x="25" y="811"/>
                  </a:lnTo>
                  <a:lnTo>
                    <a:pt x="25" y="806"/>
                  </a:lnTo>
                  <a:lnTo>
                    <a:pt x="27" y="800"/>
                  </a:lnTo>
                  <a:lnTo>
                    <a:pt x="29" y="796"/>
                  </a:lnTo>
                  <a:lnTo>
                    <a:pt x="31" y="789"/>
                  </a:lnTo>
                  <a:lnTo>
                    <a:pt x="31" y="785"/>
                  </a:lnTo>
                  <a:lnTo>
                    <a:pt x="33" y="779"/>
                  </a:lnTo>
                  <a:lnTo>
                    <a:pt x="35" y="773"/>
                  </a:lnTo>
                  <a:lnTo>
                    <a:pt x="37" y="768"/>
                  </a:lnTo>
                  <a:lnTo>
                    <a:pt x="37" y="762"/>
                  </a:lnTo>
                  <a:lnTo>
                    <a:pt x="38" y="758"/>
                  </a:lnTo>
                  <a:lnTo>
                    <a:pt x="40" y="753"/>
                  </a:lnTo>
                  <a:lnTo>
                    <a:pt x="40" y="747"/>
                  </a:lnTo>
                  <a:lnTo>
                    <a:pt x="42" y="741"/>
                  </a:lnTo>
                  <a:lnTo>
                    <a:pt x="44" y="735"/>
                  </a:lnTo>
                  <a:lnTo>
                    <a:pt x="46" y="732"/>
                  </a:lnTo>
                  <a:lnTo>
                    <a:pt x="48" y="724"/>
                  </a:lnTo>
                  <a:lnTo>
                    <a:pt x="50" y="720"/>
                  </a:lnTo>
                  <a:lnTo>
                    <a:pt x="50" y="715"/>
                  </a:lnTo>
                  <a:lnTo>
                    <a:pt x="54" y="709"/>
                  </a:lnTo>
                  <a:lnTo>
                    <a:pt x="54" y="705"/>
                  </a:lnTo>
                  <a:lnTo>
                    <a:pt x="56" y="699"/>
                  </a:lnTo>
                  <a:lnTo>
                    <a:pt x="57" y="694"/>
                  </a:lnTo>
                  <a:lnTo>
                    <a:pt x="61" y="688"/>
                  </a:lnTo>
                  <a:lnTo>
                    <a:pt x="67" y="665"/>
                  </a:lnTo>
                  <a:lnTo>
                    <a:pt x="76" y="642"/>
                  </a:lnTo>
                  <a:lnTo>
                    <a:pt x="84" y="618"/>
                  </a:lnTo>
                  <a:lnTo>
                    <a:pt x="94" y="597"/>
                  </a:lnTo>
                  <a:lnTo>
                    <a:pt x="103" y="574"/>
                  </a:lnTo>
                  <a:lnTo>
                    <a:pt x="114" y="553"/>
                  </a:lnTo>
                  <a:lnTo>
                    <a:pt x="124" y="530"/>
                  </a:lnTo>
                  <a:lnTo>
                    <a:pt x="135" y="511"/>
                  </a:lnTo>
                  <a:lnTo>
                    <a:pt x="145" y="490"/>
                  </a:lnTo>
                  <a:lnTo>
                    <a:pt x="158" y="469"/>
                  </a:lnTo>
                  <a:lnTo>
                    <a:pt x="170" y="450"/>
                  </a:lnTo>
                  <a:lnTo>
                    <a:pt x="183" y="429"/>
                  </a:lnTo>
                  <a:lnTo>
                    <a:pt x="194" y="410"/>
                  </a:lnTo>
                  <a:lnTo>
                    <a:pt x="208" y="391"/>
                  </a:lnTo>
                  <a:lnTo>
                    <a:pt x="223" y="374"/>
                  </a:lnTo>
                  <a:lnTo>
                    <a:pt x="236" y="357"/>
                  </a:lnTo>
                  <a:lnTo>
                    <a:pt x="249" y="338"/>
                  </a:lnTo>
                  <a:lnTo>
                    <a:pt x="263" y="321"/>
                  </a:lnTo>
                  <a:lnTo>
                    <a:pt x="278" y="304"/>
                  </a:lnTo>
                  <a:lnTo>
                    <a:pt x="293" y="287"/>
                  </a:lnTo>
                  <a:lnTo>
                    <a:pt x="308" y="272"/>
                  </a:lnTo>
                  <a:lnTo>
                    <a:pt x="323" y="257"/>
                  </a:lnTo>
                  <a:lnTo>
                    <a:pt x="339" y="239"/>
                  </a:lnTo>
                  <a:lnTo>
                    <a:pt x="356" y="226"/>
                  </a:lnTo>
                  <a:lnTo>
                    <a:pt x="371" y="211"/>
                  </a:lnTo>
                  <a:lnTo>
                    <a:pt x="388" y="198"/>
                  </a:lnTo>
                  <a:lnTo>
                    <a:pt x="405" y="182"/>
                  </a:lnTo>
                  <a:lnTo>
                    <a:pt x="422" y="171"/>
                  </a:lnTo>
                  <a:lnTo>
                    <a:pt x="439" y="158"/>
                  </a:lnTo>
                  <a:lnTo>
                    <a:pt x="457" y="146"/>
                  </a:lnTo>
                  <a:lnTo>
                    <a:pt x="474" y="133"/>
                  </a:lnTo>
                  <a:lnTo>
                    <a:pt x="491" y="122"/>
                  </a:lnTo>
                  <a:lnTo>
                    <a:pt x="510" y="112"/>
                  </a:lnTo>
                  <a:lnTo>
                    <a:pt x="527" y="101"/>
                  </a:lnTo>
                  <a:lnTo>
                    <a:pt x="546" y="91"/>
                  </a:lnTo>
                  <a:lnTo>
                    <a:pt x="565" y="82"/>
                  </a:lnTo>
                  <a:lnTo>
                    <a:pt x="582" y="72"/>
                  </a:lnTo>
                  <a:lnTo>
                    <a:pt x="601" y="65"/>
                  </a:lnTo>
                  <a:lnTo>
                    <a:pt x="620" y="57"/>
                  </a:lnTo>
                  <a:lnTo>
                    <a:pt x="639" y="49"/>
                  </a:lnTo>
                  <a:lnTo>
                    <a:pt x="658" y="42"/>
                  </a:lnTo>
                  <a:lnTo>
                    <a:pt x="677" y="36"/>
                  </a:lnTo>
                  <a:lnTo>
                    <a:pt x="696" y="30"/>
                  </a:lnTo>
                  <a:lnTo>
                    <a:pt x="717" y="25"/>
                  </a:lnTo>
                  <a:lnTo>
                    <a:pt x="736" y="19"/>
                  </a:lnTo>
                  <a:lnTo>
                    <a:pt x="755" y="15"/>
                  </a:lnTo>
                  <a:lnTo>
                    <a:pt x="774" y="11"/>
                  </a:lnTo>
                  <a:lnTo>
                    <a:pt x="795" y="8"/>
                  </a:lnTo>
                  <a:lnTo>
                    <a:pt x="814" y="6"/>
                  </a:lnTo>
                  <a:lnTo>
                    <a:pt x="835" y="4"/>
                  </a:lnTo>
                  <a:lnTo>
                    <a:pt x="854" y="2"/>
                  </a:lnTo>
                  <a:lnTo>
                    <a:pt x="873" y="2"/>
                  </a:lnTo>
                  <a:lnTo>
                    <a:pt x="894" y="0"/>
                  </a:lnTo>
                  <a:lnTo>
                    <a:pt x="913" y="0"/>
                  </a:lnTo>
                  <a:lnTo>
                    <a:pt x="932" y="2"/>
                  </a:lnTo>
                  <a:lnTo>
                    <a:pt x="953" y="2"/>
                  </a:lnTo>
                  <a:lnTo>
                    <a:pt x="972" y="4"/>
                  </a:lnTo>
                  <a:lnTo>
                    <a:pt x="992" y="8"/>
                  </a:lnTo>
                  <a:lnTo>
                    <a:pt x="1011" y="11"/>
                  </a:lnTo>
                  <a:lnTo>
                    <a:pt x="1032" y="13"/>
                  </a:lnTo>
                  <a:lnTo>
                    <a:pt x="1051" y="19"/>
                  </a:lnTo>
                  <a:lnTo>
                    <a:pt x="1072" y="25"/>
                  </a:lnTo>
                  <a:lnTo>
                    <a:pt x="1091" y="29"/>
                  </a:lnTo>
                  <a:lnTo>
                    <a:pt x="1110" y="36"/>
                  </a:lnTo>
                  <a:lnTo>
                    <a:pt x="1129" y="42"/>
                  </a:lnTo>
                  <a:lnTo>
                    <a:pt x="1148" y="49"/>
                  </a:lnTo>
                  <a:lnTo>
                    <a:pt x="1167" y="57"/>
                  </a:lnTo>
                  <a:lnTo>
                    <a:pt x="1186" y="65"/>
                  </a:lnTo>
                  <a:lnTo>
                    <a:pt x="1202" y="74"/>
                  </a:lnTo>
                  <a:lnTo>
                    <a:pt x="1221" y="84"/>
                  </a:lnTo>
                  <a:lnTo>
                    <a:pt x="1238" y="93"/>
                  </a:lnTo>
                  <a:lnTo>
                    <a:pt x="1255" y="105"/>
                  </a:lnTo>
                  <a:lnTo>
                    <a:pt x="1270" y="114"/>
                  </a:lnTo>
                  <a:lnTo>
                    <a:pt x="1287" y="125"/>
                  </a:lnTo>
                  <a:lnTo>
                    <a:pt x="1302" y="137"/>
                  </a:lnTo>
                  <a:lnTo>
                    <a:pt x="1319" y="150"/>
                  </a:lnTo>
                  <a:lnTo>
                    <a:pt x="1333" y="162"/>
                  </a:lnTo>
                  <a:lnTo>
                    <a:pt x="1350" y="175"/>
                  </a:lnTo>
                  <a:lnTo>
                    <a:pt x="1363" y="188"/>
                  </a:lnTo>
                  <a:lnTo>
                    <a:pt x="1378" y="203"/>
                  </a:lnTo>
                  <a:lnTo>
                    <a:pt x="1392" y="219"/>
                  </a:lnTo>
                  <a:lnTo>
                    <a:pt x="1405" y="232"/>
                  </a:lnTo>
                  <a:lnTo>
                    <a:pt x="1418" y="247"/>
                  </a:lnTo>
                  <a:lnTo>
                    <a:pt x="1432" y="264"/>
                  </a:lnTo>
                  <a:lnTo>
                    <a:pt x="1443" y="279"/>
                  </a:lnTo>
                  <a:lnTo>
                    <a:pt x="1456" y="295"/>
                  </a:lnTo>
                  <a:lnTo>
                    <a:pt x="1466" y="312"/>
                  </a:lnTo>
                  <a:lnTo>
                    <a:pt x="1477" y="329"/>
                  </a:lnTo>
                  <a:lnTo>
                    <a:pt x="1489" y="346"/>
                  </a:lnTo>
                  <a:lnTo>
                    <a:pt x="1500" y="363"/>
                  </a:lnTo>
                  <a:lnTo>
                    <a:pt x="1508" y="382"/>
                  </a:lnTo>
                  <a:lnTo>
                    <a:pt x="1519" y="401"/>
                  </a:lnTo>
                  <a:lnTo>
                    <a:pt x="1527" y="418"/>
                  </a:lnTo>
                  <a:lnTo>
                    <a:pt x="1536" y="439"/>
                  </a:lnTo>
                  <a:lnTo>
                    <a:pt x="1544" y="458"/>
                  </a:lnTo>
                  <a:lnTo>
                    <a:pt x="1553" y="477"/>
                  </a:lnTo>
                  <a:lnTo>
                    <a:pt x="1559" y="496"/>
                  </a:lnTo>
                  <a:lnTo>
                    <a:pt x="1566" y="517"/>
                  </a:lnTo>
                  <a:lnTo>
                    <a:pt x="1572" y="536"/>
                  </a:lnTo>
                  <a:lnTo>
                    <a:pt x="1578" y="557"/>
                  </a:lnTo>
                  <a:lnTo>
                    <a:pt x="1584" y="578"/>
                  </a:lnTo>
                  <a:lnTo>
                    <a:pt x="1589" y="599"/>
                  </a:lnTo>
                  <a:lnTo>
                    <a:pt x="1595" y="618"/>
                  </a:lnTo>
                  <a:lnTo>
                    <a:pt x="1599" y="640"/>
                  </a:lnTo>
                  <a:lnTo>
                    <a:pt x="1603" y="661"/>
                  </a:lnTo>
                  <a:lnTo>
                    <a:pt x="1606" y="684"/>
                  </a:lnTo>
                  <a:lnTo>
                    <a:pt x="1608" y="705"/>
                  </a:lnTo>
                  <a:lnTo>
                    <a:pt x="1610" y="728"/>
                  </a:lnTo>
                  <a:lnTo>
                    <a:pt x="1614" y="749"/>
                  </a:lnTo>
                  <a:lnTo>
                    <a:pt x="1614" y="772"/>
                  </a:lnTo>
                  <a:lnTo>
                    <a:pt x="1616" y="794"/>
                  </a:lnTo>
                  <a:lnTo>
                    <a:pt x="1618" y="817"/>
                  </a:lnTo>
                  <a:lnTo>
                    <a:pt x="1616" y="838"/>
                  </a:lnTo>
                  <a:lnTo>
                    <a:pt x="1616" y="863"/>
                  </a:lnTo>
                  <a:lnTo>
                    <a:pt x="1616" y="886"/>
                  </a:lnTo>
                  <a:lnTo>
                    <a:pt x="1614" y="908"/>
                  </a:lnTo>
                  <a:lnTo>
                    <a:pt x="1612" y="931"/>
                  </a:lnTo>
                  <a:lnTo>
                    <a:pt x="1610" y="954"/>
                  </a:lnTo>
                  <a:lnTo>
                    <a:pt x="1608" y="977"/>
                  </a:lnTo>
                  <a:lnTo>
                    <a:pt x="1604" y="1002"/>
                  </a:lnTo>
                  <a:lnTo>
                    <a:pt x="1601" y="1024"/>
                  </a:lnTo>
                  <a:lnTo>
                    <a:pt x="1597" y="1047"/>
                  </a:lnTo>
                  <a:lnTo>
                    <a:pt x="1591" y="1070"/>
                  </a:lnTo>
                  <a:lnTo>
                    <a:pt x="1585" y="1095"/>
                  </a:lnTo>
                  <a:lnTo>
                    <a:pt x="1580" y="1117"/>
                  </a:lnTo>
                  <a:lnTo>
                    <a:pt x="1574" y="1140"/>
                  </a:lnTo>
                  <a:lnTo>
                    <a:pt x="1566" y="1163"/>
                  </a:lnTo>
                  <a:lnTo>
                    <a:pt x="1559" y="1188"/>
                  </a:lnTo>
                  <a:lnTo>
                    <a:pt x="1557" y="1193"/>
                  </a:lnTo>
                  <a:lnTo>
                    <a:pt x="1557" y="1197"/>
                  </a:lnTo>
                  <a:lnTo>
                    <a:pt x="1553" y="1203"/>
                  </a:lnTo>
                  <a:lnTo>
                    <a:pt x="1553" y="1209"/>
                  </a:lnTo>
                  <a:lnTo>
                    <a:pt x="1551" y="1212"/>
                  </a:lnTo>
                  <a:lnTo>
                    <a:pt x="1547" y="1218"/>
                  </a:lnTo>
                  <a:lnTo>
                    <a:pt x="1547" y="1222"/>
                  </a:lnTo>
                  <a:lnTo>
                    <a:pt x="1546" y="1228"/>
                  </a:lnTo>
                  <a:lnTo>
                    <a:pt x="1542" y="1233"/>
                  </a:lnTo>
                  <a:lnTo>
                    <a:pt x="1540" y="1239"/>
                  </a:lnTo>
                  <a:lnTo>
                    <a:pt x="1538" y="1243"/>
                  </a:lnTo>
                  <a:lnTo>
                    <a:pt x="1538" y="1249"/>
                  </a:lnTo>
                  <a:lnTo>
                    <a:pt x="1534" y="1252"/>
                  </a:lnTo>
                  <a:lnTo>
                    <a:pt x="1532" y="1258"/>
                  </a:lnTo>
                  <a:lnTo>
                    <a:pt x="1530" y="1264"/>
                  </a:lnTo>
                  <a:lnTo>
                    <a:pt x="1528" y="1269"/>
                  </a:lnTo>
                  <a:lnTo>
                    <a:pt x="1527" y="1273"/>
                  </a:lnTo>
                  <a:lnTo>
                    <a:pt x="1525" y="1277"/>
                  </a:lnTo>
                  <a:lnTo>
                    <a:pt x="1523" y="1283"/>
                  </a:lnTo>
                  <a:lnTo>
                    <a:pt x="1521" y="1288"/>
                  </a:lnTo>
                  <a:lnTo>
                    <a:pt x="1519" y="1292"/>
                  </a:lnTo>
                  <a:lnTo>
                    <a:pt x="1515" y="1298"/>
                  </a:lnTo>
                  <a:lnTo>
                    <a:pt x="1513" y="1302"/>
                  </a:lnTo>
                  <a:lnTo>
                    <a:pt x="1511" y="1307"/>
                  </a:lnTo>
                  <a:lnTo>
                    <a:pt x="1509" y="1313"/>
                  </a:lnTo>
                  <a:lnTo>
                    <a:pt x="1508" y="1317"/>
                  </a:lnTo>
                  <a:lnTo>
                    <a:pt x="1504" y="1321"/>
                  </a:lnTo>
                  <a:lnTo>
                    <a:pt x="1502" y="1326"/>
                  </a:lnTo>
                  <a:lnTo>
                    <a:pt x="1500" y="1332"/>
                  </a:lnTo>
                  <a:lnTo>
                    <a:pt x="1498" y="1336"/>
                  </a:lnTo>
                  <a:lnTo>
                    <a:pt x="1496" y="1342"/>
                  </a:lnTo>
                  <a:lnTo>
                    <a:pt x="1494" y="1345"/>
                  </a:lnTo>
                  <a:lnTo>
                    <a:pt x="1490" y="1351"/>
                  </a:lnTo>
                  <a:lnTo>
                    <a:pt x="1489" y="1355"/>
                  </a:lnTo>
                  <a:lnTo>
                    <a:pt x="1485" y="1359"/>
                  </a:lnTo>
                  <a:lnTo>
                    <a:pt x="1483" y="1365"/>
                  </a:lnTo>
                  <a:lnTo>
                    <a:pt x="1479" y="1368"/>
                  </a:lnTo>
                  <a:lnTo>
                    <a:pt x="1477" y="1374"/>
                  </a:lnTo>
                  <a:lnTo>
                    <a:pt x="1475" y="1378"/>
                  </a:lnTo>
                  <a:lnTo>
                    <a:pt x="1473" y="1384"/>
                  </a:lnTo>
                  <a:lnTo>
                    <a:pt x="1470" y="1387"/>
                  </a:lnTo>
                  <a:lnTo>
                    <a:pt x="1468" y="1391"/>
                  </a:lnTo>
                  <a:lnTo>
                    <a:pt x="1466" y="1397"/>
                  </a:lnTo>
                  <a:lnTo>
                    <a:pt x="1462" y="1401"/>
                  </a:lnTo>
                  <a:lnTo>
                    <a:pt x="1460" y="1404"/>
                  </a:lnTo>
                  <a:lnTo>
                    <a:pt x="1458" y="1410"/>
                  </a:lnTo>
                  <a:lnTo>
                    <a:pt x="1456" y="1414"/>
                  </a:lnTo>
                  <a:lnTo>
                    <a:pt x="1452" y="1420"/>
                  </a:lnTo>
                  <a:lnTo>
                    <a:pt x="1449" y="1423"/>
                  </a:lnTo>
                  <a:lnTo>
                    <a:pt x="1447" y="1427"/>
                  </a:lnTo>
                  <a:lnTo>
                    <a:pt x="1445" y="1433"/>
                  </a:lnTo>
                  <a:lnTo>
                    <a:pt x="1441" y="1437"/>
                  </a:lnTo>
                  <a:lnTo>
                    <a:pt x="1439" y="1441"/>
                  </a:lnTo>
                  <a:lnTo>
                    <a:pt x="1435" y="1446"/>
                  </a:lnTo>
                  <a:lnTo>
                    <a:pt x="1433" y="1448"/>
                  </a:lnTo>
                  <a:lnTo>
                    <a:pt x="1432" y="1454"/>
                  </a:lnTo>
                  <a:lnTo>
                    <a:pt x="1428" y="1458"/>
                  </a:lnTo>
                  <a:lnTo>
                    <a:pt x="1426" y="1461"/>
                  </a:lnTo>
                  <a:lnTo>
                    <a:pt x="1420" y="1465"/>
                  </a:lnTo>
                  <a:lnTo>
                    <a:pt x="1418" y="1471"/>
                  </a:lnTo>
                  <a:lnTo>
                    <a:pt x="1416" y="1475"/>
                  </a:lnTo>
                  <a:lnTo>
                    <a:pt x="1413" y="1479"/>
                  </a:lnTo>
                  <a:lnTo>
                    <a:pt x="1411" y="1484"/>
                  </a:lnTo>
                  <a:lnTo>
                    <a:pt x="1407" y="1488"/>
                  </a:lnTo>
                  <a:lnTo>
                    <a:pt x="1409" y="1482"/>
                  </a:lnTo>
                  <a:lnTo>
                    <a:pt x="1411" y="1479"/>
                  </a:lnTo>
                  <a:lnTo>
                    <a:pt x="1411" y="1477"/>
                  </a:lnTo>
                  <a:lnTo>
                    <a:pt x="1413" y="1477"/>
                  </a:lnTo>
                  <a:lnTo>
                    <a:pt x="1411" y="1477"/>
                  </a:lnTo>
                  <a:lnTo>
                    <a:pt x="1409" y="1477"/>
                  </a:lnTo>
                  <a:lnTo>
                    <a:pt x="1407" y="1473"/>
                  </a:lnTo>
                  <a:lnTo>
                    <a:pt x="1403" y="1473"/>
                  </a:lnTo>
                  <a:lnTo>
                    <a:pt x="1397" y="1469"/>
                  </a:lnTo>
                  <a:lnTo>
                    <a:pt x="1394" y="1465"/>
                  </a:lnTo>
                  <a:lnTo>
                    <a:pt x="1390" y="1463"/>
                  </a:lnTo>
                  <a:lnTo>
                    <a:pt x="1388" y="1461"/>
                  </a:lnTo>
                  <a:lnTo>
                    <a:pt x="1384" y="1460"/>
                  </a:lnTo>
                  <a:lnTo>
                    <a:pt x="1380" y="1460"/>
                  </a:lnTo>
                  <a:lnTo>
                    <a:pt x="1376" y="1456"/>
                  </a:lnTo>
                  <a:lnTo>
                    <a:pt x="1373" y="1454"/>
                  </a:lnTo>
                  <a:lnTo>
                    <a:pt x="1369" y="1450"/>
                  </a:lnTo>
                  <a:lnTo>
                    <a:pt x="1365" y="1448"/>
                  </a:lnTo>
                  <a:lnTo>
                    <a:pt x="1359" y="1446"/>
                  </a:lnTo>
                  <a:lnTo>
                    <a:pt x="1355" y="1442"/>
                  </a:lnTo>
                  <a:lnTo>
                    <a:pt x="1350" y="1439"/>
                  </a:lnTo>
                  <a:lnTo>
                    <a:pt x="1346" y="1437"/>
                  </a:lnTo>
                  <a:lnTo>
                    <a:pt x="1340" y="1433"/>
                  </a:lnTo>
                  <a:lnTo>
                    <a:pt x="1335" y="1429"/>
                  </a:lnTo>
                  <a:lnTo>
                    <a:pt x="1331" y="1425"/>
                  </a:lnTo>
                  <a:lnTo>
                    <a:pt x="1325" y="1423"/>
                  </a:lnTo>
                  <a:lnTo>
                    <a:pt x="1317" y="1420"/>
                  </a:lnTo>
                  <a:lnTo>
                    <a:pt x="1312" y="1416"/>
                  </a:lnTo>
                  <a:lnTo>
                    <a:pt x="1306" y="1412"/>
                  </a:lnTo>
                  <a:lnTo>
                    <a:pt x="1300" y="1408"/>
                  </a:lnTo>
                  <a:lnTo>
                    <a:pt x="1302" y="1403"/>
                  </a:lnTo>
                  <a:lnTo>
                    <a:pt x="1306" y="1397"/>
                  </a:lnTo>
                  <a:lnTo>
                    <a:pt x="1308" y="1391"/>
                  </a:lnTo>
                  <a:lnTo>
                    <a:pt x="1312" y="1385"/>
                  </a:lnTo>
                  <a:lnTo>
                    <a:pt x="1316" y="1380"/>
                  </a:lnTo>
                  <a:lnTo>
                    <a:pt x="1319" y="1376"/>
                  </a:lnTo>
                  <a:lnTo>
                    <a:pt x="1321" y="1370"/>
                  </a:lnTo>
                  <a:lnTo>
                    <a:pt x="1325" y="1365"/>
                  </a:lnTo>
                  <a:lnTo>
                    <a:pt x="1327" y="1359"/>
                  </a:lnTo>
                  <a:lnTo>
                    <a:pt x="1331" y="1353"/>
                  </a:lnTo>
                  <a:lnTo>
                    <a:pt x="1333" y="1347"/>
                  </a:lnTo>
                  <a:lnTo>
                    <a:pt x="1336" y="1342"/>
                  </a:lnTo>
                  <a:lnTo>
                    <a:pt x="1338" y="1334"/>
                  </a:lnTo>
                  <a:lnTo>
                    <a:pt x="1342" y="1328"/>
                  </a:lnTo>
                  <a:lnTo>
                    <a:pt x="1344" y="1323"/>
                  </a:lnTo>
                  <a:lnTo>
                    <a:pt x="1348" y="1317"/>
                  </a:lnTo>
                  <a:lnTo>
                    <a:pt x="1350" y="1313"/>
                  </a:lnTo>
                  <a:lnTo>
                    <a:pt x="1354" y="1306"/>
                  </a:lnTo>
                  <a:lnTo>
                    <a:pt x="1355" y="1300"/>
                  </a:lnTo>
                  <a:lnTo>
                    <a:pt x="1359" y="1294"/>
                  </a:lnTo>
                  <a:lnTo>
                    <a:pt x="1361" y="1288"/>
                  </a:lnTo>
                  <a:lnTo>
                    <a:pt x="1363" y="1281"/>
                  </a:lnTo>
                  <a:lnTo>
                    <a:pt x="1365" y="1275"/>
                  </a:lnTo>
                  <a:lnTo>
                    <a:pt x="1369" y="1269"/>
                  </a:lnTo>
                  <a:lnTo>
                    <a:pt x="1371" y="1266"/>
                  </a:lnTo>
                  <a:lnTo>
                    <a:pt x="1371" y="1264"/>
                  </a:lnTo>
                  <a:lnTo>
                    <a:pt x="1373" y="1260"/>
                  </a:lnTo>
                  <a:lnTo>
                    <a:pt x="1375" y="1256"/>
                  </a:lnTo>
                  <a:lnTo>
                    <a:pt x="1376" y="1250"/>
                  </a:lnTo>
                  <a:lnTo>
                    <a:pt x="1378" y="1245"/>
                  </a:lnTo>
                  <a:lnTo>
                    <a:pt x="1380" y="1239"/>
                  </a:lnTo>
                  <a:lnTo>
                    <a:pt x="1384" y="1233"/>
                  </a:lnTo>
                  <a:lnTo>
                    <a:pt x="1384" y="1226"/>
                  </a:lnTo>
                  <a:lnTo>
                    <a:pt x="1388" y="1220"/>
                  </a:lnTo>
                  <a:lnTo>
                    <a:pt x="1394" y="1201"/>
                  </a:lnTo>
                  <a:lnTo>
                    <a:pt x="1399" y="1182"/>
                  </a:lnTo>
                  <a:lnTo>
                    <a:pt x="1403" y="1163"/>
                  </a:lnTo>
                  <a:lnTo>
                    <a:pt x="1409" y="1144"/>
                  </a:lnTo>
                  <a:lnTo>
                    <a:pt x="1413" y="1125"/>
                  </a:lnTo>
                  <a:lnTo>
                    <a:pt x="1418" y="1106"/>
                  </a:lnTo>
                  <a:lnTo>
                    <a:pt x="1420" y="1087"/>
                  </a:lnTo>
                  <a:lnTo>
                    <a:pt x="1424" y="1068"/>
                  </a:lnTo>
                  <a:lnTo>
                    <a:pt x="1426" y="1049"/>
                  </a:lnTo>
                  <a:lnTo>
                    <a:pt x="1428" y="1030"/>
                  </a:lnTo>
                  <a:lnTo>
                    <a:pt x="1430" y="1013"/>
                  </a:lnTo>
                  <a:lnTo>
                    <a:pt x="1432" y="994"/>
                  </a:lnTo>
                  <a:lnTo>
                    <a:pt x="1432" y="975"/>
                  </a:lnTo>
                  <a:lnTo>
                    <a:pt x="1433" y="956"/>
                  </a:lnTo>
                  <a:lnTo>
                    <a:pt x="1433" y="937"/>
                  </a:lnTo>
                  <a:lnTo>
                    <a:pt x="1433" y="920"/>
                  </a:lnTo>
                  <a:lnTo>
                    <a:pt x="1433" y="901"/>
                  </a:lnTo>
                  <a:lnTo>
                    <a:pt x="1432" y="884"/>
                  </a:lnTo>
                  <a:lnTo>
                    <a:pt x="1432" y="867"/>
                  </a:lnTo>
                  <a:lnTo>
                    <a:pt x="1428" y="848"/>
                  </a:lnTo>
                  <a:lnTo>
                    <a:pt x="1426" y="830"/>
                  </a:lnTo>
                  <a:lnTo>
                    <a:pt x="1424" y="811"/>
                  </a:lnTo>
                  <a:lnTo>
                    <a:pt x="1420" y="794"/>
                  </a:lnTo>
                  <a:lnTo>
                    <a:pt x="1418" y="777"/>
                  </a:lnTo>
                  <a:lnTo>
                    <a:pt x="1414" y="760"/>
                  </a:lnTo>
                  <a:lnTo>
                    <a:pt x="1413" y="743"/>
                  </a:lnTo>
                  <a:lnTo>
                    <a:pt x="1407" y="726"/>
                  </a:lnTo>
                  <a:lnTo>
                    <a:pt x="1403" y="711"/>
                  </a:lnTo>
                  <a:lnTo>
                    <a:pt x="1397" y="694"/>
                  </a:lnTo>
                  <a:lnTo>
                    <a:pt x="1392" y="678"/>
                  </a:lnTo>
                  <a:lnTo>
                    <a:pt x="1386" y="661"/>
                  </a:lnTo>
                  <a:lnTo>
                    <a:pt x="1380" y="646"/>
                  </a:lnTo>
                  <a:lnTo>
                    <a:pt x="1375" y="629"/>
                  </a:lnTo>
                  <a:lnTo>
                    <a:pt x="1367" y="614"/>
                  </a:lnTo>
                  <a:lnTo>
                    <a:pt x="1359" y="599"/>
                  </a:lnTo>
                  <a:lnTo>
                    <a:pt x="1354" y="583"/>
                  </a:lnTo>
                  <a:lnTo>
                    <a:pt x="1346" y="568"/>
                  </a:lnTo>
                  <a:lnTo>
                    <a:pt x="1336" y="555"/>
                  </a:lnTo>
                  <a:lnTo>
                    <a:pt x="1329" y="540"/>
                  </a:lnTo>
                  <a:lnTo>
                    <a:pt x="1321" y="526"/>
                  </a:lnTo>
                  <a:lnTo>
                    <a:pt x="1312" y="511"/>
                  </a:lnTo>
                  <a:lnTo>
                    <a:pt x="1302" y="498"/>
                  </a:lnTo>
                  <a:lnTo>
                    <a:pt x="1293" y="485"/>
                  </a:lnTo>
                  <a:lnTo>
                    <a:pt x="1281" y="473"/>
                  </a:lnTo>
                  <a:lnTo>
                    <a:pt x="1272" y="460"/>
                  </a:lnTo>
                  <a:lnTo>
                    <a:pt x="1262" y="448"/>
                  </a:lnTo>
                  <a:lnTo>
                    <a:pt x="1251" y="437"/>
                  </a:lnTo>
                  <a:lnTo>
                    <a:pt x="1240" y="426"/>
                  </a:lnTo>
                  <a:lnTo>
                    <a:pt x="1228" y="414"/>
                  </a:lnTo>
                  <a:lnTo>
                    <a:pt x="1217" y="403"/>
                  </a:lnTo>
                  <a:lnTo>
                    <a:pt x="1205" y="391"/>
                  </a:lnTo>
                  <a:lnTo>
                    <a:pt x="1194" y="382"/>
                  </a:lnTo>
                  <a:lnTo>
                    <a:pt x="1181" y="371"/>
                  </a:lnTo>
                  <a:lnTo>
                    <a:pt x="1167" y="361"/>
                  </a:lnTo>
                  <a:lnTo>
                    <a:pt x="1154" y="353"/>
                  </a:lnTo>
                  <a:lnTo>
                    <a:pt x="1141" y="346"/>
                  </a:lnTo>
                  <a:lnTo>
                    <a:pt x="1127" y="336"/>
                  </a:lnTo>
                  <a:lnTo>
                    <a:pt x="1112" y="327"/>
                  </a:lnTo>
                  <a:lnTo>
                    <a:pt x="1099" y="321"/>
                  </a:lnTo>
                  <a:lnTo>
                    <a:pt x="1086" y="314"/>
                  </a:lnTo>
                  <a:lnTo>
                    <a:pt x="1069" y="308"/>
                  </a:lnTo>
                  <a:lnTo>
                    <a:pt x="1055" y="300"/>
                  </a:lnTo>
                  <a:lnTo>
                    <a:pt x="1038" y="295"/>
                  </a:lnTo>
                  <a:lnTo>
                    <a:pt x="1025" y="291"/>
                  </a:lnTo>
                  <a:lnTo>
                    <a:pt x="1010" y="285"/>
                  </a:lnTo>
                  <a:lnTo>
                    <a:pt x="992" y="281"/>
                  </a:lnTo>
                  <a:lnTo>
                    <a:pt x="977" y="276"/>
                  </a:lnTo>
                  <a:lnTo>
                    <a:pt x="962" y="272"/>
                  </a:lnTo>
                  <a:lnTo>
                    <a:pt x="945" y="270"/>
                  </a:lnTo>
                  <a:lnTo>
                    <a:pt x="930" y="266"/>
                  </a:lnTo>
                  <a:lnTo>
                    <a:pt x="913" y="264"/>
                  </a:lnTo>
                  <a:lnTo>
                    <a:pt x="897" y="264"/>
                  </a:lnTo>
                  <a:lnTo>
                    <a:pt x="880" y="260"/>
                  </a:lnTo>
                  <a:lnTo>
                    <a:pt x="865" y="260"/>
                  </a:lnTo>
                  <a:lnTo>
                    <a:pt x="848" y="260"/>
                  </a:lnTo>
                  <a:lnTo>
                    <a:pt x="833" y="262"/>
                  </a:lnTo>
                  <a:lnTo>
                    <a:pt x="818" y="264"/>
                  </a:lnTo>
                  <a:lnTo>
                    <a:pt x="802" y="264"/>
                  </a:lnTo>
                  <a:lnTo>
                    <a:pt x="785" y="266"/>
                  </a:lnTo>
                  <a:lnTo>
                    <a:pt x="770" y="270"/>
                  </a:lnTo>
                  <a:lnTo>
                    <a:pt x="755" y="270"/>
                  </a:lnTo>
                  <a:lnTo>
                    <a:pt x="738" y="274"/>
                  </a:lnTo>
                  <a:lnTo>
                    <a:pt x="723" y="277"/>
                  </a:lnTo>
                  <a:lnTo>
                    <a:pt x="707" y="281"/>
                  </a:lnTo>
                  <a:lnTo>
                    <a:pt x="690" y="285"/>
                  </a:lnTo>
                  <a:lnTo>
                    <a:pt x="675" y="291"/>
                  </a:lnTo>
                  <a:lnTo>
                    <a:pt x="660" y="296"/>
                  </a:lnTo>
                  <a:lnTo>
                    <a:pt x="645" y="302"/>
                  </a:lnTo>
                  <a:lnTo>
                    <a:pt x="629" y="308"/>
                  </a:lnTo>
                  <a:lnTo>
                    <a:pt x="614" y="314"/>
                  </a:lnTo>
                  <a:lnTo>
                    <a:pt x="599" y="321"/>
                  </a:lnTo>
                  <a:lnTo>
                    <a:pt x="584" y="327"/>
                  </a:lnTo>
                  <a:lnTo>
                    <a:pt x="569" y="334"/>
                  </a:lnTo>
                  <a:lnTo>
                    <a:pt x="553" y="344"/>
                  </a:lnTo>
                  <a:lnTo>
                    <a:pt x="540" y="352"/>
                  </a:lnTo>
                  <a:lnTo>
                    <a:pt x="527" y="361"/>
                  </a:lnTo>
                  <a:lnTo>
                    <a:pt x="512" y="371"/>
                  </a:lnTo>
                  <a:lnTo>
                    <a:pt x="496" y="378"/>
                  </a:lnTo>
                  <a:lnTo>
                    <a:pt x="483" y="390"/>
                  </a:lnTo>
                  <a:lnTo>
                    <a:pt x="470" y="399"/>
                  </a:lnTo>
                  <a:lnTo>
                    <a:pt x="457" y="410"/>
                  </a:lnTo>
                  <a:lnTo>
                    <a:pt x="443" y="420"/>
                  </a:lnTo>
                  <a:lnTo>
                    <a:pt x="428" y="431"/>
                  </a:lnTo>
                  <a:lnTo>
                    <a:pt x="417" y="443"/>
                  </a:lnTo>
                  <a:lnTo>
                    <a:pt x="403" y="454"/>
                  </a:lnTo>
                  <a:lnTo>
                    <a:pt x="390" y="468"/>
                  </a:lnTo>
                  <a:lnTo>
                    <a:pt x="379" y="479"/>
                  </a:lnTo>
                  <a:lnTo>
                    <a:pt x="365" y="494"/>
                  </a:lnTo>
                  <a:lnTo>
                    <a:pt x="354" y="506"/>
                  </a:lnTo>
                  <a:lnTo>
                    <a:pt x="343" y="521"/>
                  </a:lnTo>
                  <a:lnTo>
                    <a:pt x="331" y="534"/>
                  </a:lnTo>
                  <a:lnTo>
                    <a:pt x="320" y="549"/>
                  </a:lnTo>
                  <a:lnTo>
                    <a:pt x="308" y="564"/>
                  </a:lnTo>
                  <a:lnTo>
                    <a:pt x="299" y="578"/>
                  </a:lnTo>
                  <a:lnTo>
                    <a:pt x="287" y="593"/>
                  </a:lnTo>
                  <a:lnTo>
                    <a:pt x="276" y="610"/>
                  </a:lnTo>
                  <a:lnTo>
                    <a:pt x="266" y="625"/>
                  </a:lnTo>
                  <a:lnTo>
                    <a:pt x="257" y="640"/>
                  </a:lnTo>
                  <a:lnTo>
                    <a:pt x="247" y="656"/>
                  </a:lnTo>
                  <a:lnTo>
                    <a:pt x="240" y="675"/>
                  </a:lnTo>
                  <a:lnTo>
                    <a:pt x="230" y="690"/>
                  </a:lnTo>
                  <a:lnTo>
                    <a:pt x="223" y="707"/>
                  </a:lnTo>
                  <a:lnTo>
                    <a:pt x="213" y="724"/>
                  </a:lnTo>
                  <a:lnTo>
                    <a:pt x="206" y="743"/>
                  </a:lnTo>
                  <a:lnTo>
                    <a:pt x="198" y="760"/>
                  </a:lnTo>
                  <a:lnTo>
                    <a:pt x="192" y="779"/>
                  </a:lnTo>
                  <a:lnTo>
                    <a:pt x="185" y="798"/>
                  </a:lnTo>
                  <a:lnTo>
                    <a:pt x="179" y="817"/>
                  </a:lnTo>
                  <a:lnTo>
                    <a:pt x="177" y="823"/>
                  </a:lnTo>
                  <a:lnTo>
                    <a:pt x="175" y="827"/>
                  </a:lnTo>
                  <a:lnTo>
                    <a:pt x="173" y="830"/>
                  </a:lnTo>
                  <a:lnTo>
                    <a:pt x="171" y="836"/>
                  </a:lnTo>
                  <a:lnTo>
                    <a:pt x="170" y="842"/>
                  </a:lnTo>
                  <a:lnTo>
                    <a:pt x="170" y="846"/>
                  </a:lnTo>
                  <a:lnTo>
                    <a:pt x="168" y="849"/>
                  </a:lnTo>
                  <a:lnTo>
                    <a:pt x="166" y="855"/>
                  </a:lnTo>
                  <a:lnTo>
                    <a:pt x="164" y="861"/>
                  </a:lnTo>
                  <a:lnTo>
                    <a:pt x="162" y="865"/>
                  </a:lnTo>
                  <a:lnTo>
                    <a:pt x="162" y="868"/>
                  </a:lnTo>
                  <a:lnTo>
                    <a:pt x="160" y="874"/>
                  </a:lnTo>
                  <a:lnTo>
                    <a:pt x="160" y="880"/>
                  </a:lnTo>
                  <a:lnTo>
                    <a:pt x="158" y="886"/>
                  </a:lnTo>
                  <a:lnTo>
                    <a:pt x="156" y="889"/>
                  </a:lnTo>
                  <a:lnTo>
                    <a:pt x="156" y="895"/>
                  </a:lnTo>
                  <a:lnTo>
                    <a:pt x="154" y="899"/>
                  </a:lnTo>
                  <a:lnTo>
                    <a:pt x="154" y="905"/>
                  </a:lnTo>
                  <a:lnTo>
                    <a:pt x="151" y="908"/>
                  </a:lnTo>
                  <a:lnTo>
                    <a:pt x="151" y="914"/>
                  </a:lnTo>
                  <a:lnTo>
                    <a:pt x="151" y="918"/>
                  </a:lnTo>
                  <a:lnTo>
                    <a:pt x="149" y="924"/>
                  </a:lnTo>
                  <a:lnTo>
                    <a:pt x="149" y="929"/>
                  </a:lnTo>
                  <a:lnTo>
                    <a:pt x="149" y="933"/>
                  </a:lnTo>
                  <a:lnTo>
                    <a:pt x="145" y="939"/>
                  </a:lnTo>
                  <a:lnTo>
                    <a:pt x="145" y="943"/>
                  </a:lnTo>
                  <a:lnTo>
                    <a:pt x="145" y="948"/>
                  </a:lnTo>
                  <a:lnTo>
                    <a:pt x="143" y="952"/>
                  </a:lnTo>
                  <a:lnTo>
                    <a:pt x="143" y="958"/>
                  </a:lnTo>
                  <a:lnTo>
                    <a:pt x="143" y="964"/>
                  </a:lnTo>
                  <a:lnTo>
                    <a:pt x="141" y="967"/>
                  </a:lnTo>
                  <a:lnTo>
                    <a:pt x="141" y="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4" name="Freeform 13"/>
            <p:cNvSpPr>
              <a:spLocks/>
            </p:cNvSpPr>
            <p:nvPr/>
          </p:nvSpPr>
          <p:spPr bwMode="auto">
            <a:xfrm>
              <a:off x="2505" y="2226"/>
              <a:ext cx="122" cy="127"/>
            </a:xfrm>
            <a:custGeom>
              <a:avLst/>
              <a:gdLst>
                <a:gd name="T0" fmla="*/ 67 w 244"/>
                <a:gd name="T1" fmla="*/ 126 h 255"/>
                <a:gd name="T2" fmla="*/ 75 w 244"/>
                <a:gd name="T3" fmla="*/ 124 h 255"/>
                <a:gd name="T4" fmla="*/ 85 w 244"/>
                <a:gd name="T5" fmla="*/ 121 h 255"/>
                <a:gd name="T6" fmla="*/ 93 w 244"/>
                <a:gd name="T7" fmla="*/ 117 h 255"/>
                <a:gd name="T8" fmla="*/ 100 w 244"/>
                <a:gd name="T9" fmla="*/ 112 h 255"/>
                <a:gd name="T10" fmla="*/ 106 w 244"/>
                <a:gd name="T11" fmla="*/ 106 h 255"/>
                <a:gd name="T12" fmla="*/ 112 w 244"/>
                <a:gd name="T13" fmla="*/ 99 h 255"/>
                <a:gd name="T14" fmla="*/ 116 w 244"/>
                <a:gd name="T15" fmla="*/ 91 h 255"/>
                <a:gd name="T16" fmla="*/ 119 w 244"/>
                <a:gd name="T17" fmla="*/ 82 h 255"/>
                <a:gd name="T18" fmla="*/ 121 w 244"/>
                <a:gd name="T19" fmla="*/ 73 h 255"/>
                <a:gd name="T20" fmla="*/ 122 w 244"/>
                <a:gd name="T21" fmla="*/ 63 h 255"/>
                <a:gd name="T22" fmla="*/ 122 w 244"/>
                <a:gd name="T23" fmla="*/ 59 h 255"/>
                <a:gd name="T24" fmla="*/ 121 w 244"/>
                <a:gd name="T25" fmla="*/ 50 h 255"/>
                <a:gd name="T26" fmla="*/ 119 w 244"/>
                <a:gd name="T27" fmla="*/ 45 h 255"/>
                <a:gd name="T28" fmla="*/ 117 w 244"/>
                <a:gd name="T29" fmla="*/ 39 h 255"/>
                <a:gd name="T30" fmla="*/ 113 w 244"/>
                <a:gd name="T31" fmla="*/ 30 h 255"/>
                <a:gd name="T32" fmla="*/ 108 w 244"/>
                <a:gd name="T33" fmla="*/ 23 h 255"/>
                <a:gd name="T34" fmla="*/ 102 w 244"/>
                <a:gd name="T35" fmla="*/ 16 h 255"/>
                <a:gd name="T36" fmla="*/ 94 w 244"/>
                <a:gd name="T37" fmla="*/ 10 h 255"/>
                <a:gd name="T38" fmla="*/ 87 w 244"/>
                <a:gd name="T39" fmla="*/ 5 h 255"/>
                <a:gd name="T40" fmla="*/ 79 w 244"/>
                <a:gd name="T41" fmla="*/ 3 h 255"/>
                <a:gd name="T42" fmla="*/ 70 w 244"/>
                <a:gd name="T43" fmla="*/ 1 h 255"/>
                <a:gd name="T44" fmla="*/ 60 w 244"/>
                <a:gd name="T45" fmla="*/ 0 h 255"/>
                <a:gd name="T46" fmla="*/ 56 w 244"/>
                <a:gd name="T47" fmla="*/ 0 h 255"/>
                <a:gd name="T48" fmla="*/ 49 w 244"/>
                <a:gd name="T49" fmla="*/ 1 h 255"/>
                <a:gd name="T50" fmla="*/ 40 w 244"/>
                <a:gd name="T51" fmla="*/ 4 h 255"/>
                <a:gd name="T52" fmla="*/ 31 w 244"/>
                <a:gd name="T53" fmla="*/ 7 h 255"/>
                <a:gd name="T54" fmla="*/ 24 w 244"/>
                <a:gd name="T55" fmla="*/ 12 h 255"/>
                <a:gd name="T56" fmla="*/ 18 w 244"/>
                <a:gd name="T57" fmla="*/ 19 h 255"/>
                <a:gd name="T58" fmla="*/ 12 w 244"/>
                <a:gd name="T59" fmla="*/ 25 h 255"/>
                <a:gd name="T60" fmla="*/ 7 w 244"/>
                <a:gd name="T61" fmla="*/ 33 h 255"/>
                <a:gd name="T62" fmla="*/ 3 w 244"/>
                <a:gd name="T63" fmla="*/ 42 h 255"/>
                <a:gd name="T64" fmla="*/ 1 w 244"/>
                <a:gd name="T65" fmla="*/ 47 h 255"/>
                <a:gd name="T66" fmla="*/ 0 w 244"/>
                <a:gd name="T67" fmla="*/ 54 h 255"/>
                <a:gd name="T68" fmla="*/ 0 w 244"/>
                <a:gd name="T69" fmla="*/ 61 h 255"/>
                <a:gd name="T70" fmla="*/ 0 w 244"/>
                <a:gd name="T71" fmla="*/ 66 h 255"/>
                <a:gd name="T72" fmla="*/ 1 w 244"/>
                <a:gd name="T73" fmla="*/ 76 h 255"/>
                <a:gd name="T74" fmla="*/ 3 w 244"/>
                <a:gd name="T75" fmla="*/ 84 h 255"/>
                <a:gd name="T76" fmla="*/ 7 w 244"/>
                <a:gd name="T77" fmla="*/ 94 h 255"/>
                <a:gd name="T78" fmla="*/ 12 w 244"/>
                <a:gd name="T79" fmla="*/ 101 h 255"/>
                <a:gd name="T80" fmla="*/ 18 w 244"/>
                <a:gd name="T81" fmla="*/ 108 h 255"/>
                <a:gd name="T82" fmla="*/ 24 w 244"/>
                <a:gd name="T83" fmla="*/ 114 h 255"/>
                <a:gd name="T84" fmla="*/ 31 w 244"/>
                <a:gd name="T85" fmla="*/ 119 h 255"/>
                <a:gd name="T86" fmla="*/ 40 w 244"/>
                <a:gd name="T87" fmla="*/ 122 h 255"/>
                <a:gd name="T88" fmla="*/ 49 w 244"/>
                <a:gd name="T89" fmla="*/ 125 h 255"/>
                <a:gd name="T90" fmla="*/ 56 w 244"/>
                <a:gd name="T91" fmla="*/ 126 h 255"/>
                <a:gd name="T92" fmla="*/ 60 w 244"/>
                <a:gd name="T93" fmla="*/ 127 h 2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4"/>
                <a:gd name="T142" fmla="*/ 0 h 255"/>
                <a:gd name="T143" fmla="*/ 244 w 244"/>
                <a:gd name="T144" fmla="*/ 255 h 2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4" h="255">
                  <a:moveTo>
                    <a:pt x="120" y="255"/>
                  </a:moveTo>
                  <a:lnTo>
                    <a:pt x="128" y="253"/>
                  </a:lnTo>
                  <a:lnTo>
                    <a:pt x="133" y="253"/>
                  </a:lnTo>
                  <a:lnTo>
                    <a:pt x="139" y="251"/>
                  </a:lnTo>
                  <a:lnTo>
                    <a:pt x="145" y="251"/>
                  </a:lnTo>
                  <a:lnTo>
                    <a:pt x="150" y="249"/>
                  </a:lnTo>
                  <a:lnTo>
                    <a:pt x="158" y="247"/>
                  </a:lnTo>
                  <a:lnTo>
                    <a:pt x="162" y="245"/>
                  </a:lnTo>
                  <a:lnTo>
                    <a:pt x="169" y="243"/>
                  </a:lnTo>
                  <a:lnTo>
                    <a:pt x="173" y="241"/>
                  </a:lnTo>
                  <a:lnTo>
                    <a:pt x="179" y="238"/>
                  </a:lnTo>
                  <a:lnTo>
                    <a:pt x="185" y="234"/>
                  </a:lnTo>
                  <a:lnTo>
                    <a:pt x="188" y="232"/>
                  </a:lnTo>
                  <a:lnTo>
                    <a:pt x="194" y="228"/>
                  </a:lnTo>
                  <a:lnTo>
                    <a:pt x="200" y="224"/>
                  </a:lnTo>
                  <a:lnTo>
                    <a:pt x="204" y="221"/>
                  </a:lnTo>
                  <a:lnTo>
                    <a:pt x="207" y="217"/>
                  </a:lnTo>
                  <a:lnTo>
                    <a:pt x="211" y="213"/>
                  </a:lnTo>
                  <a:lnTo>
                    <a:pt x="215" y="207"/>
                  </a:lnTo>
                  <a:lnTo>
                    <a:pt x="219" y="202"/>
                  </a:lnTo>
                  <a:lnTo>
                    <a:pt x="223" y="198"/>
                  </a:lnTo>
                  <a:lnTo>
                    <a:pt x="226" y="192"/>
                  </a:lnTo>
                  <a:lnTo>
                    <a:pt x="228" y="188"/>
                  </a:lnTo>
                  <a:lnTo>
                    <a:pt x="232" y="183"/>
                  </a:lnTo>
                  <a:lnTo>
                    <a:pt x="234" y="177"/>
                  </a:lnTo>
                  <a:lnTo>
                    <a:pt x="236" y="169"/>
                  </a:lnTo>
                  <a:lnTo>
                    <a:pt x="238" y="164"/>
                  </a:lnTo>
                  <a:lnTo>
                    <a:pt x="240" y="158"/>
                  </a:lnTo>
                  <a:lnTo>
                    <a:pt x="242" y="152"/>
                  </a:lnTo>
                  <a:lnTo>
                    <a:pt x="242" y="146"/>
                  </a:lnTo>
                  <a:lnTo>
                    <a:pt x="244" y="141"/>
                  </a:lnTo>
                  <a:lnTo>
                    <a:pt x="244" y="133"/>
                  </a:lnTo>
                  <a:lnTo>
                    <a:pt x="244" y="127"/>
                  </a:lnTo>
                  <a:lnTo>
                    <a:pt x="244" y="126"/>
                  </a:lnTo>
                  <a:lnTo>
                    <a:pt x="244" y="122"/>
                  </a:lnTo>
                  <a:lnTo>
                    <a:pt x="244" y="118"/>
                  </a:lnTo>
                  <a:lnTo>
                    <a:pt x="244" y="114"/>
                  </a:lnTo>
                  <a:lnTo>
                    <a:pt x="242" y="108"/>
                  </a:lnTo>
                  <a:lnTo>
                    <a:pt x="242" y="101"/>
                  </a:lnTo>
                  <a:lnTo>
                    <a:pt x="240" y="97"/>
                  </a:lnTo>
                  <a:lnTo>
                    <a:pt x="240" y="95"/>
                  </a:lnTo>
                  <a:lnTo>
                    <a:pt x="238" y="91"/>
                  </a:lnTo>
                  <a:lnTo>
                    <a:pt x="238" y="89"/>
                  </a:lnTo>
                  <a:lnTo>
                    <a:pt x="236" y="84"/>
                  </a:lnTo>
                  <a:lnTo>
                    <a:pt x="234" y="78"/>
                  </a:lnTo>
                  <a:lnTo>
                    <a:pt x="232" y="72"/>
                  </a:lnTo>
                  <a:lnTo>
                    <a:pt x="228" y="67"/>
                  </a:lnTo>
                  <a:lnTo>
                    <a:pt x="226" y="61"/>
                  </a:lnTo>
                  <a:lnTo>
                    <a:pt x="223" y="57"/>
                  </a:lnTo>
                  <a:lnTo>
                    <a:pt x="219" y="51"/>
                  </a:lnTo>
                  <a:lnTo>
                    <a:pt x="215" y="46"/>
                  </a:lnTo>
                  <a:lnTo>
                    <a:pt x="211" y="42"/>
                  </a:lnTo>
                  <a:lnTo>
                    <a:pt x="207" y="38"/>
                  </a:lnTo>
                  <a:lnTo>
                    <a:pt x="204" y="32"/>
                  </a:lnTo>
                  <a:lnTo>
                    <a:pt x="200" y="29"/>
                  </a:lnTo>
                  <a:lnTo>
                    <a:pt x="194" y="25"/>
                  </a:lnTo>
                  <a:lnTo>
                    <a:pt x="188" y="21"/>
                  </a:lnTo>
                  <a:lnTo>
                    <a:pt x="185" y="19"/>
                  </a:lnTo>
                  <a:lnTo>
                    <a:pt x="179" y="15"/>
                  </a:lnTo>
                  <a:lnTo>
                    <a:pt x="173" y="11"/>
                  </a:lnTo>
                  <a:lnTo>
                    <a:pt x="169" y="10"/>
                  </a:lnTo>
                  <a:lnTo>
                    <a:pt x="162" y="8"/>
                  </a:lnTo>
                  <a:lnTo>
                    <a:pt x="158" y="6"/>
                  </a:lnTo>
                  <a:lnTo>
                    <a:pt x="150" y="4"/>
                  </a:lnTo>
                  <a:lnTo>
                    <a:pt x="145" y="2"/>
                  </a:lnTo>
                  <a:lnTo>
                    <a:pt x="139" y="2"/>
                  </a:lnTo>
                  <a:lnTo>
                    <a:pt x="133" y="0"/>
                  </a:lnTo>
                  <a:lnTo>
                    <a:pt x="128" y="0"/>
                  </a:lnTo>
                  <a:lnTo>
                    <a:pt x="120" y="0"/>
                  </a:lnTo>
                  <a:lnTo>
                    <a:pt x="118" y="0"/>
                  </a:lnTo>
                  <a:lnTo>
                    <a:pt x="114" y="0"/>
                  </a:lnTo>
                  <a:lnTo>
                    <a:pt x="112" y="0"/>
                  </a:lnTo>
                  <a:lnTo>
                    <a:pt x="109" y="0"/>
                  </a:lnTo>
                  <a:lnTo>
                    <a:pt x="101" y="2"/>
                  </a:lnTo>
                  <a:lnTo>
                    <a:pt x="97" y="2"/>
                  </a:lnTo>
                  <a:lnTo>
                    <a:pt x="90" y="4"/>
                  </a:lnTo>
                  <a:lnTo>
                    <a:pt x="84" y="6"/>
                  </a:lnTo>
                  <a:lnTo>
                    <a:pt x="80" y="8"/>
                  </a:lnTo>
                  <a:lnTo>
                    <a:pt x="74" y="10"/>
                  </a:lnTo>
                  <a:lnTo>
                    <a:pt x="69" y="11"/>
                  </a:lnTo>
                  <a:lnTo>
                    <a:pt x="63" y="15"/>
                  </a:lnTo>
                  <a:lnTo>
                    <a:pt x="57" y="19"/>
                  </a:lnTo>
                  <a:lnTo>
                    <a:pt x="52" y="21"/>
                  </a:lnTo>
                  <a:lnTo>
                    <a:pt x="48" y="25"/>
                  </a:lnTo>
                  <a:lnTo>
                    <a:pt x="44" y="29"/>
                  </a:lnTo>
                  <a:lnTo>
                    <a:pt x="38" y="32"/>
                  </a:lnTo>
                  <a:lnTo>
                    <a:pt x="36" y="38"/>
                  </a:lnTo>
                  <a:lnTo>
                    <a:pt x="31" y="42"/>
                  </a:lnTo>
                  <a:lnTo>
                    <a:pt x="27" y="46"/>
                  </a:lnTo>
                  <a:lnTo>
                    <a:pt x="23" y="51"/>
                  </a:lnTo>
                  <a:lnTo>
                    <a:pt x="19" y="57"/>
                  </a:lnTo>
                  <a:lnTo>
                    <a:pt x="17" y="61"/>
                  </a:lnTo>
                  <a:lnTo>
                    <a:pt x="14" y="67"/>
                  </a:lnTo>
                  <a:lnTo>
                    <a:pt x="12" y="72"/>
                  </a:lnTo>
                  <a:lnTo>
                    <a:pt x="8" y="78"/>
                  </a:lnTo>
                  <a:lnTo>
                    <a:pt x="6" y="84"/>
                  </a:lnTo>
                  <a:lnTo>
                    <a:pt x="4" y="89"/>
                  </a:lnTo>
                  <a:lnTo>
                    <a:pt x="2" y="91"/>
                  </a:lnTo>
                  <a:lnTo>
                    <a:pt x="2" y="95"/>
                  </a:lnTo>
                  <a:lnTo>
                    <a:pt x="2" y="97"/>
                  </a:lnTo>
                  <a:lnTo>
                    <a:pt x="2" y="101"/>
                  </a:lnTo>
                  <a:lnTo>
                    <a:pt x="0" y="108"/>
                  </a:lnTo>
                  <a:lnTo>
                    <a:pt x="0" y="114"/>
                  </a:lnTo>
                  <a:lnTo>
                    <a:pt x="0" y="118"/>
                  </a:lnTo>
                  <a:lnTo>
                    <a:pt x="0" y="122"/>
                  </a:lnTo>
                  <a:lnTo>
                    <a:pt x="0" y="126"/>
                  </a:lnTo>
                  <a:lnTo>
                    <a:pt x="0" y="127"/>
                  </a:lnTo>
                  <a:lnTo>
                    <a:pt x="0" y="133"/>
                  </a:lnTo>
                  <a:lnTo>
                    <a:pt x="0" y="141"/>
                  </a:lnTo>
                  <a:lnTo>
                    <a:pt x="0" y="146"/>
                  </a:lnTo>
                  <a:lnTo>
                    <a:pt x="2" y="152"/>
                  </a:lnTo>
                  <a:lnTo>
                    <a:pt x="2" y="158"/>
                  </a:lnTo>
                  <a:lnTo>
                    <a:pt x="4" y="164"/>
                  </a:lnTo>
                  <a:lnTo>
                    <a:pt x="6" y="169"/>
                  </a:lnTo>
                  <a:lnTo>
                    <a:pt x="8" y="177"/>
                  </a:lnTo>
                  <a:lnTo>
                    <a:pt x="12" y="183"/>
                  </a:lnTo>
                  <a:lnTo>
                    <a:pt x="14" y="188"/>
                  </a:lnTo>
                  <a:lnTo>
                    <a:pt x="17" y="192"/>
                  </a:lnTo>
                  <a:lnTo>
                    <a:pt x="19" y="198"/>
                  </a:lnTo>
                  <a:lnTo>
                    <a:pt x="23" y="202"/>
                  </a:lnTo>
                  <a:lnTo>
                    <a:pt x="27" y="207"/>
                  </a:lnTo>
                  <a:lnTo>
                    <a:pt x="31" y="213"/>
                  </a:lnTo>
                  <a:lnTo>
                    <a:pt x="36" y="217"/>
                  </a:lnTo>
                  <a:lnTo>
                    <a:pt x="38" y="221"/>
                  </a:lnTo>
                  <a:lnTo>
                    <a:pt x="44" y="224"/>
                  </a:lnTo>
                  <a:lnTo>
                    <a:pt x="48" y="228"/>
                  </a:lnTo>
                  <a:lnTo>
                    <a:pt x="52" y="232"/>
                  </a:lnTo>
                  <a:lnTo>
                    <a:pt x="57" y="234"/>
                  </a:lnTo>
                  <a:lnTo>
                    <a:pt x="63" y="238"/>
                  </a:lnTo>
                  <a:lnTo>
                    <a:pt x="69" y="241"/>
                  </a:lnTo>
                  <a:lnTo>
                    <a:pt x="74" y="243"/>
                  </a:lnTo>
                  <a:lnTo>
                    <a:pt x="80" y="245"/>
                  </a:lnTo>
                  <a:lnTo>
                    <a:pt x="84" y="247"/>
                  </a:lnTo>
                  <a:lnTo>
                    <a:pt x="90" y="249"/>
                  </a:lnTo>
                  <a:lnTo>
                    <a:pt x="97" y="251"/>
                  </a:lnTo>
                  <a:lnTo>
                    <a:pt x="101" y="251"/>
                  </a:lnTo>
                  <a:lnTo>
                    <a:pt x="109" y="253"/>
                  </a:lnTo>
                  <a:lnTo>
                    <a:pt x="112" y="253"/>
                  </a:lnTo>
                  <a:lnTo>
                    <a:pt x="114" y="253"/>
                  </a:lnTo>
                  <a:lnTo>
                    <a:pt x="118" y="253"/>
                  </a:lnTo>
                  <a:lnTo>
                    <a:pt x="120" y="2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5" name="Freeform 14"/>
            <p:cNvSpPr>
              <a:spLocks/>
            </p:cNvSpPr>
            <p:nvPr/>
          </p:nvSpPr>
          <p:spPr bwMode="auto">
            <a:xfrm>
              <a:off x="2746" y="2181"/>
              <a:ext cx="186" cy="165"/>
            </a:xfrm>
            <a:custGeom>
              <a:avLst/>
              <a:gdLst>
                <a:gd name="T0" fmla="*/ 93 w 373"/>
                <a:gd name="T1" fmla="*/ 165 h 329"/>
                <a:gd name="T2" fmla="*/ 102 w 373"/>
                <a:gd name="T3" fmla="*/ 164 h 329"/>
                <a:gd name="T4" fmla="*/ 111 w 373"/>
                <a:gd name="T5" fmla="*/ 162 h 329"/>
                <a:gd name="T6" fmla="*/ 120 w 373"/>
                <a:gd name="T7" fmla="*/ 160 h 329"/>
                <a:gd name="T8" fmla="*/ 128 w 373"/>
                <a:gd name="T9" fmla="*/ 158 h 329"/>
                <a:gd name="T10" fmla="*/ 137 w 373"/>
                <a:gd name="T11" fmla="*/ 154 h 329"/>
                <a:gd name="T12" fmla="*/ 144 w 373"/>
                <a:gd name="T13" fmla="*/ 149 h 329"/>
                <a:gd name="T14" fmla="*/ 152 w 373"/>
                <a:gd name="T15" fmla="*/ 146 h 329"/>
                <a:gd name="T16" fmla="*/ 162 w 373"/>
                <a:gd name="T17" fmla="*/ 135 h 329"/>
                <a:gd name="T18" fmla="*/ 169 w 373"/>
                <a:gd name="T19" fmla="*/ 127 h 329"/>
                <a:gd name="T20" fmla="*/ 174 w 373"/>
                <a:gd name="T21" fmla="*/ 121 h 329"/>
                <a:gd name="T22" fmla="*/ 177 w 373"/>
                <a:gd name="T23" fmla="*/ 113 h 329"/>
                <a:gd name="T24" fmla="*/ 181 w 373"/>
                <a:gd name="T25" fmla="*/ 106 h 329"/>
                <a:gd name="T26" fmla="*/ 183 w 373"/>
                <a:gd name="T27" fmla="*/ 98 h 329"/>
                <a:gd name="T28" fmla="*/ 185 w 373"/>
                <a:gd name="T29" fmla="*/ 89 h 329"/>
                <a:gd name="T30" fmla="*/ 186 w 373"/>
                <a:gd name="T31" fmla="*/ 81 h 329"/>
                <a:gd name="T32" fmla="*/ 184 w 373"/>
                <a:gd name="T33" fmla="*/ 73 h 329"/>
                <a:gd name="T34" fmla="*/ 183 w 373"/>
                <a:gd name="T35" fmla="*/ 65 h 329"/>
                <a:gd name="T36" fmla="*/ 181 w 373"/>
                <a:gd name="T37" fmla="*/ 57 h 329"/>
                <a:gd name="T38" fmla="*/ 177 w 373"/>
                <a:gd name="T39" fmla="*/ 50 h 329"/>
                <a:gd name="T40" fmla="*/ 174 w 373"/>
                <a:gd name="T41" fmla="*/ 42 h 329"/>
                <a:gd name="T42" fmla="*/ 169 w 373"/>
                <a:gd name="T43" fmla="*/ 35 h 329"/>
                <a:gd name="T44" fmla="*/ 161 w 373"/>
                <a:gd name="T45" fmla="*/ 27 h 329"/>
                <a:gd name="T46" fmla="*/ 155 w 373"/>
                <a:gd name="T47" fmla="*/ 21 h 329"/>
                <a:gd name="T48" fmla="*/ 147 w 373"/>
                <a:gd name="T49" fmla="*/ 15 h 329"/>
                <a:gd name="T50" fmla="*/ 139 w 373"/>
                <a:gd name="T51" fmla="*/ 12 h 329"/>
                <a:gd name="T52" fmla="*/ 132 w 373"/>
                <a:gd name="T53" fmla="*/ 8 h 329"/>
                <a:gd name="T54" fmla="*/ 123 w 373"/>
                <a:gd name="T55" fmla="*/ 5 h 329"/>
                <a:gd name="T56" fmla="*/ 115 w 373"/>
                <a:gd name="T57" fmla="*/ 2 h 329"/>
                <a:gd name="T58" fmla="*/ 105 w 373"/>
                <a:gd name="T59" fmla="*/ 1 h 329"/>
                <a:gd name="T60" fmla="*/ 96 w 373"/>
                <a:gd name="T61" fmla="*/ 0 h 329"/>
                <a:gd name="T62" fmla="*/ 86 w 373"/>
                <a:gd name="T63" fmla="*/ 0 h 329"/>
                <a:gd name="T64" fmla="*/ 77 w 373"/>
                <a:gd name="T65" fmla="*/ 1 h 329"/>
                <a:gd name="T66" fmla="*/ 68 w 373"/>
                <a:gd name="T67" fmla="*/ 2 h 329"/>
                <a:gd name="T68" fmla="*/ 61 w 373"/>
                <a:gd name="T69" fmla="*/ 5 h 329"/>
                <a:gd name="T70" fmla="*/ 51 w 373"/>
                <a:gd name="T71" fmla="*/ 8 h 329"/>
                <a:gd name="T72" fmla="*/ 43 w 373"/>
                <a:gd name="T73" fmla="*/ 12 h 329"/>
                <a:gd name="T74" fmla="*/ 37 w 373"/>
                <a:gd name="T75" fmla="*/ 16 h 329"/>
                <a:gd name="T76" fmla="*/ 30 w 373"/>
                <a:gd name="T77" fmla="*/ 22 h 329"/>
                <a:gd name="T78" fmla="*/ 23 w 373"/>
                <a:gd name="T79" fmla="*/ 29 h 329"/>
                <a:gd name="T80" fmla="*/ 15 w 373"/>
                <a:gd name="T81" fmla="*/ 36 h 329"/>
                <a:gd name="T82" fmla="*/ 10 w 373"/>
                <a:gd name="T83" fmla="*/ 43 h 329"/>
                <a:gd name="T84" fmla="*/ 6 w 373"/>
                <a:gd name="T85" fmla="*/ 50 h 329"/>
                <a:gd name="T86" fmla="*/ 4 w 373"/>
                <a:gd name="T87" fmla="*/ 58 h 329"/>
                <a:gd name="T88" fmla="*/ 2 w 373"/>
                <a:gd name="T89" fmla="*/ 67 h 329"/>
                <a:gd name="T90" fmla="*/ 1 w 373"/>
                <a:gd name="T91" fmla="*/ 74 h 329"/>
                <a:gd name="T92" fmla="*/ 0 w 373"/>
                <a:gd name="T93" fmla="*/ 83 h 329"/>
                <a:gd name="T94" fmla="*/ 0 w 373"/>
                <a:gd name="T95" fmla="*/ 91 h 329"/>
                <a:gd name="T96" fmla="*/ 1 w 373"/>
                <a:gd name="T97" fmla="*/ 99 h 329"/>
                <a:gd name="T98" fmla="*/ 4 w 373"/>
                <a:gd name="T99" fmla="*/ 108 h 329"/>
                <a:gd name="T100" fmla="*/ 7 w 373"/>
                <a:gd name="T101" fmla="*/ 114 h 329"/>
                <a:gd name="T102" fmla="*/ 10 w 373"/>
                <a:gd name="T103" fmla="*/ 121 h 329"/>
                <a:gd name="T104" fmla="*/ 15 w 373"/>
                <a:gd name="T105" fmla="*/ 127 h 329"/>
                <a:gd name="T106" fmla="*/ 21 w 373"/>
                <a:gd name="T107" fmla="*/ 134 h 329"/>
                <a:gd name="T108" fmla="*/ 30 w 373"/>
                <a:gd name="T109" fmla="*/ 143 h 329"/>
                <a:gd name="T110" fmla="*/ 37 w 373"/>
                <a:gd name="T111" fmla="*/ 147 h 329"/>
                <a:gd name="T112" fmla="*/ 43 w 373"/>
                <a:gd name="T113" fmla="*/ 152 h 329"/>
                <a:gd name="T114" fmla="*/ 52 w 373"/>
                <a:gd name="T115" fmla="*/ 156 h 329"/>
                <a:gd name="T116" fmla="*/ 61 w 373"/>
                <a:gd name="T117" fmla="*/ 159 h 329"/>
                <a:gd name="T118" fmla="*/ 70 w 373"/>
                <a:gd name="T119" fmla="*/ 162 h 329"/>
                <a:gd name="T120" fmla="*/ 79 w 373"/>
                <a:gd name="T121" fmla="*/ 163 h 329"/>
                <a:gd name="T122" fmla="*/ 86 w 373"/>
                <a:gd name="T123" fmla="*/ 165 h 3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3"/>
                <a:gd name="T187" fmla="*/ 0 h 329"/>
                <a:gd name="T188" fmla="*/ 373 w 373"/>
                <a:gd name="T189" fmla="*/ 329 h 3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3" h="329">
                  <a:moveTo>
                    <a:pt x="173" y="329"/>
                  </a:moveTo>
                  <a:lnTo>
                    <a:pt x="177" y="329"/>
                  </a:lnTo>
                  <a:lnTo>
                    <a:pt x="181" y="329"/>
                  </a:lnTo>
                  <a:lnTo>
                    <a:pt x="186" y="329"/>
                  </a:lnTo>
                  <a:lnTo>
                    <a:pt x="192" y="329"/>
                  </a:lnTo>
                  <a:lnTo>
                    <a:pt x="194" y="327"/>
                  </a:lnTo>
                  <a:lnTo>
                    <a:pt x="200" y="327"/>
                  </a:lnTo>
                  <a:lnTo>
                    <a:pt x="205" y="327"/>
                  </a:lnTo>
                  <a:lnTo>
                    <a:pt x="209" y="327"/>
                  </a:lnTo>
                  <a:lnTo>
                    <a:pt x="213" y="325"/>
                  </a:lnTo>
                  <a:lnTo>
                    <a:pt x="219" y="325"/>
                  </a:lnTo>
                  <a:lnTo>
                    <a:pt x="222" y="323"/>
                  </a:lnTo>
                  <a:lnTo>
                    <a:pt x="228" y="323"/>
                  </a:lnTo>
                  <a:lnTo>
                    <a:pt x="232" y="321"/>
                  </a:lnTo>
                  <a:lnTo>
                    <a:pt x="236" y="321"/>
                  </a:lnTo>
                  <a:lnTo>
                    <a:pt x="241" y="319"/>
                  </a:lnTo>
                  <a:lnTo>
                    <a:pt x="245" y="319"/>
                  </a:lnTo>
                  <a:lnTo>
                    <a:pt x="249" y="317"/>
                  </a:lnTo>
                  <a:lnTo>
                    <a:pt x="253" y="315"/>
                  </a:lnTo>
                  <a:lnTo>
                    <a:pt x="257" y="315"/>
                  </a:lnTo>
                  <a:lnTo>
                    <a:pt x="262" y="311"/>
                  </a:lnTo>
                  <a:lnTo>
                    <a:pt x="266" y="311"/>
                  </a:lnTo>
                  <a:lnTo>
                    <a:pt x="270" y="310"/>
                  </a:lnTo>
                  <a:lnTo>
                    <a:pt x="274" y="308"/>
                  </a:lnTo>
                  <a:lnTo>
                    <a:pt x="278" y="306"/>
                  </a:lnTo>
                  <a:lnTo>
                    <a:pt x="281" y="304"/>
                  </a:lnTo>
                  <a:lnTo>
                    <a:pt x="285" y="302"/>
                  </a:lnTo>
                  <a:lnTo>
                    <a:pt x="289" y="298"/>
                  </a:lnTo>
                  <a:lnTo>
                    <a:pt x="293" y="296"/>
                  </a:lnTo>
                  <a:lnTo>
                    <a:pt x="295" y="294"/>
                  </a:lnTo>
                  <a:lnTo>
                    <a:pt x="300" y="292"/>
                  </a:lnTo>
                  <a:lnTo>
                    <a:pt x="304" y="291"/>
                  </a:lnTo>
                  <a:lnTo>
                    <a:pt x="306" y="287"/>
                  </a:lnTo>
                  <a:lnTo>
                    <a:pt x="314" y="283"/>
                  </a:lnTo>
                  <a:lnTo>
                    <a:pt x="319" y="277"/>
                  </a:lnTo>
                  <a:lnTo>
                    <a:pt x="325" y="270"/>
                  </a:lnTo>
                  <a:lnTo>
                    <a:pt x="331" y="264"/>
                  </a:lnTo>
                  <a:lnTo>
                    <a:pt x="333" y="260"/>
                  </a:lnTo>
                  <a:lnTo>
                    <a:pt x="336" y="258"/>
                  </a:lnTo>
                  <a:lnTo>
                    <a:pt x="338" y="254"/>
                  </a:lnTo>
                  <a:lnTo>
                    <a:pt x="342" y="253"/>
                  </a:lnTo>
                  <a:lnTo>
                    <a:pt x="344" y="249"/>
                  </a:lnTo>
                  <a:lnTo>
                    <a:pt x="346" y="245"/>
                  </a:lnTo>
                  <a:lnTo>
                    <a:pt x="348" y="241"/>
                  </a:lnTo>
                  <a:lnTo>
                    <a:pt x="350" y="239"/>
                  </a:lnTo>
                  <a:lnTo>
                    <a:pt x="352" y="234"/>
                  </a:lnTo>
                  <a:lnTo>
                    <a:pt x="355" y="230"/>
                  </a:lnTo>
                  <a:lnTo>
                    <a:pt x="355" y="226"/>
                  </a:lnTo>
                  <a:lnTo>
                    <a:pt x="357" y="222"/>
                  </a:lnTo>
                  <a:lnTo>
                    <a:pt x="359" y="218"/>
                  </a:lnTo>
                  <a:lnTo>
                    <a:pt x="361" y="215"/>
                  </a:lnTo>
                  <a:lnTo>
                    <a:pt x="363" y="211"/>
                  </a:lnTo>
                  <a:lnTo>
                    <a:pt x="363" y="207"/>
                  </a:lnTo>
                  <a:lnTo>
                    <a:pt x="365" y="203"/>
                  </a:lnTo>
                  <a:lnTo>
                    <a:pt x="367" y="199"/>
                  </a:lnTo>
                  <a:lnTo>
                    <a:pt x="367" y="196"/>
                  </a:lnTo>
                  <a:lnTo>
                    <a:pt x="369" y="192"/>
                  </a:lnTo>
                  <a:lnTo>
                    <a:pt x="369" y="186"/>
                  </a:lnTo>
                  <a:lnTo>
                    <a:pt x="369" y="184"/>
                  </a:lnTo>
                  <a:lnTo>
                    <a:pt x="371" y="178"/>
                  </a:lnTo>
                  <a:lnTo>
                    <a:pt x="373" y="175"/>
                  </a:lnTo>
                  <a:lnTo>
                    <a:pt x="373" y="171"/>
                  </a:lnTo>
                  <a:lnTo>
                    <a:pt x="373" y="165"/>
                  </a:lnTo>
                  <a:lnTo>
                    <a:pt x="373" y="161"/>
                  </a:lnTo>
                  <a:lnTo>
                    <a:pt x="373" y="157"/>
                  </a:lnTo>
                  <a:lnTo>
                    <a:pt x="371" y="154"/>
                  </a:lnTo>
                  <a:lnTo>
                    <a:pt x="371" y="148"/>
                  </a:lnTo>
                  <a:lnTo>
                    <a:pt x="369" y="146"/>
                  </a:lnTo>
                  <a:lnTo>
                    <a:pt x="369" y="142"/>
                  </a:lnTo>
                  <a:lnTo>
                    <a:pt x="369" y="137"/>
                  </a:lnTo>
                  <a:lnTo>
                    <a:pt x="369" y="133"/>
                  </a:lnTo>
                  <a:lnTo>
                    <a:pt x="367" y="129"/>
                  </a:lnTo>
                  <a:lnTo>
                    <a:pt x="367" y="125"/>
                  </a:lnTo>
                  <a:lnTo>
                    <a:pt x="365" y="121"/>
                  </a:lnTo>
                  <a:lnTo>
                    <a:pt x="363" y="118"/>
                  </a:lnTo>
                  <a:lnTo>
                    <a:pt x="363" y="114"/>
                  </a:lnTo>
                  <a:lnTo>
                    <a:pt x="361" y="110"/>
                  </a:lnTo>
                  <a:lnTo>
                    <a:pt x="359" y="106"/>
                  </a:lnTo>
                  <a:lnTo>
                    <a:pt x="357" y="102"/>
                  </a:lnTo>
                  <a:lnTo>
                    <a:pt x="355" y="99"/>
                  </a:lnTo>
                  <a:lnTo>
                    <a:pt x="355" y="95"/>
                  </a:lnTo>
                  <a:lnTo>
                    <a:pt x="352" y="91"/>
                  </a:lnTo>
                  <a:lnTo>
                    <a:pt x="350" y="87"/>
                  </a:lnTo>
                  <a:lnTo>
                    <a:pt x="348" y="83"/>
                  </a:lnTo>
                  <a:lnTo>
                    <a:pt x="346" y="81"/>
                  </a:lnTo>
                  <a:lnTo>
                    <a:pt x="344" y="78"/>
                  </a:lnTo>
                  <a:lnTo>
                    <a:pt x="342" y="74"/>
                  </a:lnTo>
                  <a:lnTo>
                    <a:pt x="338" y="70"/>
                  </a:lnTo>
                  <a:lnTo>
                    <a:pt x="336" y="66"/>
                  </a:lnTo>
                  <a:lnTo>
                    <a:pt x="331" y="61"/>
                  </a:lnTo>
                  <a:lnTo>
                    <a:pt x="325" y="57"/>
                  </a:lnTo>
                  <a:lnTo>
                    <a:pt x="323" y="53"/>
                  </a:lnTo>
                  <a:lnTo>
                    <a:pt x="319" y="49"/>
                  </a:lnTo>
                  <a:lnTo>
                    <a:pt x="316" y="45"/>
                  </a:lnTo>
                  <a:lnTo>
                    <a:pt x="314" y="43"/>
                  </a:lnTo>
                  <a:lnTo>
                    <a:pt x="310" y="42"/>
                  </a:lnTo>
                  <a:lnTo>
                    <a:pt x="306" y="40"/>
                  </a:lnTo>
                  <a:lnTo>
                    <a:pt x="302" y="36"/>
                  </a:lnTo>
                  <a:lnTo>
                    <a:pt x="300" y="34"/>
                  </a:lnTo>
                  <a:lnTo>
                    <a:pt x="295" y="30"/>
                  </a:lnTo>
                  <a:lnTo>
                    <a:pt x="293" y="28"/>
                  </a:lnTo>
                  <a:lnTo>
                    <a:pt x="287" y="26"/>
                  </a:lnTo>
                  <a:lnTo>
                    <a:pt x="285" y="24"/>
                  </a:lnTo>
                  <a:lnTo>
                    <a:pt x="279" y="23"/>
                  </a:lnTo>
                  <a:lnTo>
                    <a:pt x="276" y="21"/>
                  </a:lnTo>
                  <a:lnTo>
                    <a:pt x="274" y="19"/>
                  </a:lnTo>
                  <a:lnTo>
                    <a:pt x="268" y="17"/>
                  </a:lnTo>
                  <a:lnTo>
                    <a:pt x="264" y="15"/>
                  </a:lnTo>
                  <a:lnTo>
                    <a:pt x="260" y="13"/>
                  </a:lnTo>
                  <a:lnTo>
                    <a:pt x="257" y="11"/>
                  </a:lnTo>
                  <a:lnTo>
                    <a:pt x="251" y="9"/>
                  </a:lnTo>
                  <a:lnTo>
                    <a:pt x="247" y="9"/>
                  </a:lnTo>
                  <a:lnTo>
                    <a:pt x="243" y="7"/>
                  </a:lnTo>
                  <a:lnTo>
                    <a:pt x="238" y="5"/>
                  </a:lnTo>
                  <a:lnTo>
                    <a:pt x="236" y="4"/>
                  </a:lnTo>
                  <a:lnTo>
                    <a:pt x="230" y="4"/>
                  </a:lnTo>
                  <a:lnTo>
                    <a:pt x="224" y="4"/>
                  </a:lnTo>
                  <a:lnTo>
                    <a:pt x="221" y="2"/>
                  </a:lnTo>
                  <a:lnTo>
                    <a:pt x="217" y="2"/>
                  </a:lnTo>
                  <a:lnTo>
                    <a:pt x="211" y="2"/>
                  </a:lnTo>
                  <a:lnTo>
                    <a:pt x="207" y="0"/>
                  </a:lnTo>
                  <a:lnTo>
                    <a:pt x="203" y="0"/>
                  </a:lnTo>
                  <a:lnTo>
                    <a:pt x="198" y="0"/>
                  </a:lnTo>
                  <a:lnTo>
                    <a:pt x="192" y="0"/>
                  </a:lnTo>
                  <a:lnTo>
                    <a:pt x="188" y="0"/>
                  </a:lnTo>
                  <a:lnTo>
                    <a:pt x="184" y="0"/>
                  </a:lnTo>
                  <a:lnTo>
                    <a:pt x="179" y="0"/>
                  </a:lnTo>
                  <a:lnTo>
                    <a:pt x="173" y="0"/>
                  </a:lnTo>
                  <a:lnTo>
                    <a:pt x="169" y="0"/>
                  </a:lnTo>
                  <a:lnTo>
                    <a:pt x="165" y="0"/>
                  </a:lnTo>
                  <a:lnTo>
                    <a:pt x="160" y="2"/>
                  </a:lnTo>
                  <a:lnTo>
                    <a:pt x="154" y="2"/>
                  </a:lnTo>
                  <a:lnTo>
                    <a:pt x="150" y="2"/>
                  </a:lnTo>
                  <a:lnTo>
                    <a:pt x="146" y="2"/>
                  </a:lnTo>
                  <a:lnTo>
                    <a:pt x="143" y="4"/>
                  </a:lnTo>
                  <a:lnTo>
                    <a:pt x="137" y="4"/>
                  </a:lnTo>
                  <a:lnTo>
                    <a:pt x="133" y="5"/>
                  </a:lnTo>
                  <a:lnTo>
                    <a:pt x="129" y="7"/>
                  </a:lnTo>
                  <a:lnTo>
                    <a:pt x="126" y="9"/>
                  </a:lnTo>
                  <a:lnTo>
                    <a:pt x="122" y="9"/>
                  </a:lnTo>
                  <a:lnTo>
                    <a:pt x="116" y="11"/>
                  </a:lnTo>
                  <a:lnTo>
                    <a:pt x="112" y="13"/>
                  </a:lnTo>
                  <a:lnTo>
                    <a:pt x="108" y="15"/>
                  </a:lnTo>
                  <a:lnTo>
                    <a:pt x="103" y="15"/>
                  </a:lnTo>
                  <a:lnTo>
                    <a:pt x="99" y="17"/>
                  </a:lnTo>
                  <a:lnTo>
                    <a:pt x="97" y="19"/>
                  </a:lnTo>
                  <a:lnTo>
                    <a:pt x="93" y="21"/>
                  </a:lnTo>
                  <a:lnTo>
                    <a:pt x="87" y="24"/>
                  </a:lnTo>
                  <a:lnTo>
                    <a:pt x="84" y="26"/>
                  </a:lnTo>
                  <a:lnTo>
                    <a:pt x="80" y="28"/>
                  </a:lnTo>
                  <a:lnTo>
                    <a:pt x="78" y="30"/>
                  </a:lnTo>
                  <a:lnTo>
                    <a:pt x="74" y="32"/>
                  </a:lnTo>
                  <a:lnTo>
                    <a:pt x="70" y="36"/>
                  </a:lnTo>
                  <a:lnTo>
                    <a:pt x="67" y="38"/>
                  </a:lnTo>
                  <a:lnTo>
                    <a:pt x="65" y="40"/>
                  </a:lnTo>
                  <a:lnTo>
                    <a:pt x="61" y="43"/>
                  </a:lnTo>
                  <a:lnTo>
                    <a:pt x="57" y="45"/>
                  </a:lnTo>
                  <a:lnTo>
                    <a:pt x="53" y="47"/>
                  </a:lnTo>
                  <a:lnTo>
                    <a:pt x="49" y="51"/>
                  </a:lnTo>
                  <a:lnTo>
                    <a:pt x="46" y="57"/>
                  </a:lnTo>
                  <a:lnTo>
                    <a:pt x="40" y="62"/>
                  </a:lnTo>
                  <a:lnTo>
                    <a:pt x="36" y="66"/>
                  </a:lnTo>
                  <a:lnTo>
                    <a:pt x="34" y="70"/>
                  </a:lnTo>
                  <a:lnTo>
                    <a:pt x="30" y="72"/>
                  </a:lnTo>
                  <a:lnTo>
                    <a:pt x="29" y="76"/>
                  </a:lnTo>
                  <a:lnTo>
                    <a:pt x="27" y="80"/>
                  </a:lnTo>
                  <a:lnTo>
                    <a:pt x="23" y="83"/>
                  </a:lnTo>
                  <a:lnTo>
                    <a:pt x="21" y="85"/>
                  </a:lnTo>
                  <a:lnTo>
                    <a:pt x="21" y="91"/>
                  </a:lnTo>
                  <a:lnTo>
                    <a:pt x="17" y="95"/>
                  </a:lnTo>
                  <a:lnTo>
                    <a:pt x="15" y="97"/>
                  </a:lnTo>
                  <a:lnTo>
                    <a:pt x="13" y="100"/>
                  </a:lnTo>
                  <a:lnTo>
                    <a:pt x="11" y="104"/>
                  </a:lnTo>
                  <a:lnTo>
                    <a:pt x="11" y="108"/>
                  </a:lnTo>
                  <a:lnTo>
                    <a:pt x="10" y="112"/>
                  </a:lnTo>
                  <a:lnTo>
                    <a:pt x="8" y="116"/>
                  </a:lnTo>
                  <a:lnTo>
                    <a:pt x="8" y="119"/>
                  </a:lnTo>
                  <a:lnTo>
                    <a:pt x="4" y="123"/>
                  </a:lnTo>
                  <a:lnTo>
                    <a:pt x="4" y="127"/>
                  </a:lnTo>
                  <a:lnTo>
                    <a:pt x="4" y="133"/>
                  </a:lnTo>
                  <a:lnTo>
                    <a:pt x="2" y="135"/>
                  </a:lnTo>
                  <a:lnTo>
                    <a:pt x="2" y="140"/>
                  </a:lnTo>
                  <a:lnTo>
                    <a:pt x="2" y="144"/>
                  </a:lnTo>
                  <a:lnTo>
                    <a:pt x="2" y="148"/>
                  </a:lnTo>
                  <a:lnTo>
                    <a:pt x="2" y="154"/>
                  </a:lnTo>
                  <a:lnTo>
                    <a:pt x="0" y="157"/>
                  </a:lnTo>
                  <a:lnTo>
                    <a:pt x="0" y="161"/>
                  </a:lnTo>
                  <a:lnTo>
                    <a:pt x="0" y="165"/>
                  </a:lnTo>
                  <a:lnTo>
                    <a:pt x="0" y="171"/>
                  </a:lnTo>
                  <a:lnTo>
                    <a:pt x="0" y="173"/>
                  </a:lnTo>
                  <a:lnTo>
                    <a:pt x="0" y="176"/>
                  </a:lnTo>
                  <a:lnTo>
                    <a:pt x="0" y="182"/>
                  </a:lnTo>
                  <a:lnTo>
                    <a:pt x="2" y="186"/>
                  </a:lnTo>
                  <a:lnTo>
                    <a:pt x="2" y="190"/>
                  </a:lnTo>
                  <a:lnTo>
                    <a:pt x="2" y="194"/>
                  </a:lnTo>
                  <a:lnTo>
                    <a:pt x="2" y="197"/>
                  </a:lnTo>
                  <a:lnTo>
                    <a:pt x="4" y="201"/>
                  </a:lnTo>
                  <a:lnTo>
                    <a:pt x="4" y="205"/>
                  </a:lnTo>
                  <a:lnTo>
                    <a:pt x="6" y="209"/>
                  </a:lnTo>
                  <a:lnTo>
                    <a:pt x="8" y="215"/>
                  </a:lnTo>
                  <a:lnTo>
                    <a:pt x="10" y="216"/>
                  </a:lnTo>
                  <a:lnTo>
                    <a:pt x="11" y="222"/>
                  </a:lnTo>
                  <a:lnTo>
                    <a:pt x="11" y="226"/>
                  </a:lnTo>
                  <a:lnTo>
                    <a:pt x="15" y="228"/>
                  </a:lnTo>
                  <a:lnTo>
                    <a:pt x="15" y="232"/>
                  </a:lnTo>
                  <a:lnTo>
                    <a:pt x="17" y="235"/>
                  </a:lnTo>
                  <a:lnTo>
                    <a:pt x="19" y="239"/>
                  </a:lnTo>
                  <a:lnTo>
                    <a:pt x="21" y="241"/>
                  </a:lnTo>
                  <a:lnTo>
                    <a:pt x="25" y="247"/>
                  </a:lnTo>
                  <a:lnTo>
                    <a:pt x="27" y="249"/>
                  </a:lnTo>
                  <a:lnTo>
                    <a:pt x="29" y="253"/>
                  </a:lnTo>
                  <a:lnTo>
                    <a:pt x="30" y="254"/>
                  </a:lnTo>
                  <a:lnTo>
                    <a:pt x="34" y="258"/>
                  </a:lnTo>
                  <a:lnTo>
                    <a:pt x="36" y="262"/>
                  </a:lnTo>
                  <a:lnTo>
                    <a:pt x="40" y="266"/>
                  </a:lnTo>
                  <a:lnTo>
                    <a:pt x="42" y="268"/>
                  </a:lnTo>
                  <a:lnTo>
                    <a:pt x="46" y="272"/>
                  </a:lnTo>
                  <a:lnTo>
                    <a:pt x="49" y="277"/>
                  </a:lnTo>
                  <a:lnTo>
                    <a:pt x="57" y="283"/>
                  </a:lnTo>
                  <a:lnTo>
                    <a:pt x="61" y="285"/>
                  </a:lnTo>
                  <a:lnTo>
                    <a:pt x="65" y="287"/>
                  </a:lnTo>
                  <a:lnTo>
                    <a:pt x="68" y="291"/>
                  </a:lnTo>
                  <a:lnTo>
                    <a:pt x="72" y="292"/>
                  </a:lnTo>
                  <a:lnTo>
                    <a:pt x="74" y="294"/>
                  </a:lnTo>
                  <a:lnTo>
                    <a:pt x="78" y="296"/>
                  </a:lnTo>
                  <a:lnTo>
                    <a:pt x="82" y="298"/>
                  </a:lnTo>
                  <a:lnTo>
                    <a:pt x="86" y="302"/>
                  </a:lnTo>
                  <a:lnTo>
                    <a:pt x="87" y="304"/>
                  </a:lnTo>
                  <a:lnTo>
                    <a:pt x="93" y="306"/>
                  </a:lnTo>
                  <a:lnTo>
                    <a:pt x="97" y="308"/>
                  </a:lnTo>
                  <a:lnTo>
                    <a:pt x="103" y="310"/>
                  </a:lnTo>
                  <a:lnTo>
                    <a:pt x="105" y="311"/>
                  </a:lnTo>
                  <a:lnTo>
                    <a:pt x="110" y="311"/>
                  </a:lnTo>
                  <a:lnTo>
                    <a:pt x="112" y="315"/>
                  </a:lnTo>
                  <a:lnTo>
                    <a:pt x="118" y="317"/>
                  </a:lnTo>
                  <a:lnTo>
                    <a:pt x="122" y="317"/>
                  </a:lnTo>
                  <a:lnTo>
                    <a:pt x="127" y="319"/>
                  </a:lnTo>
                  <a:lnTo>
                    <a:pt x="131" y="321"/>
                  </a:lnTo>
                  <a:lnTo>
                    <a:pt x="135" y="321"/>
                  </a:lnTo>
                  <a:lnTo>
                    <a:pt x="141" y="323"/>
                  </a:lnTo>
                  <a:lnTo>
                    <a:pt x="145" y="323"/>
                  </a:lnTo>
                  <a:lnTo>
                    <a:pt x="148" y="323"/>
                  </a:lnTo>
                  <a:lnTo>
                    <a:pt x="154" y="325"/>
                  </a:lnTo>
                  <a:lnTo>
                    <a:pt x="158" y="325"/>
                  </a:lnTo>
                  <a:lnTo>
                    <a:pt x="164" y="327"/>
                  </a:lnTo>
                  <a:lnTo>
                    <a:pt x="167" y="327"/>
                  </a:lnTo>
                  <a:lnTo>
                    <a:pt x="173" y="329"/>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6" name="Freeform 15"/>
            <p:cNvSpPr>
              <a:spLocks/>
            </p:cNvSpPr>
            <p:nvPr/>
          </p:nvSpPr>
          <p:spPr bwMode="auto">
            <a:xfrm>
              <a:off x="2722" y="2282"/>
              <a:ext cx="228" cy="250"/>
            </a:xfrm>
            <a:custGeom>
              <a:avLst/>
              <a:gdLst>
                <a:gd name="T0" fmla="*/ 73 w 456"/>
                <a:gd name="T1" fmla="*/ 0 h 500"/>
                <a:gd name="T2" fmla="*/ 0 w 456"/>
                <a:gd name="T3" fmla="*/ 246 h 500"/>
                <a:gd name="T4" fmla="*/ 228 w 456"/>
                <a:gd name="T5" fmla="*/ 250 h 500"/>
                <a:gd name="T6" fmla="*/ 147 w 456"/>
                <a:gd name="T7" fmla="*/ 1 h 500"/>
                <a:gd name="T8" fmla="*/ 73 w 456"/>
                <a:gd name="T9" fmla="*/ 0 h 500"/>
                <a:gd name="T10" fmla="*/ 73 w 456"/>
                <a:gd name="T11" fmla="*/ 0 h 500"/>
                <a:gd name="T12" fmla="*/ 0 60000 65536"/>
                <a:gd name="T13" fmla="*/ 0 60000 65536"/>
                <a:gd name="T14" fmla="*/ 0 60000 65536"/>
                <a:gd name="T15" fmla="*/ 0 60000 65536"/>
                <a:gd name="T16" fmla="*/ 0 60000 65536"/>
                <a:gd name="T17" fmla="*/ 0 60000 65536"/>
                <a:gd name="T18" fmla="*/ 0 w 456"/>
                <a:gd name="T19" fmla="*/ 0 h 500"/>
                <a:gd name="T20" fmla="*/ 456 w 456"/>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456" h="500">
                  <a:moveTo>
                    <a:pt x="146" y="0"/>
                  </a:moveTo>
                  <a:lnTo>
                    <a:pt x="0" y="492"/>
                  </a:lnTo>
                  <a:lnTo>
                    <a:pt x="456" y="500"/>
                  </a:lnTo>
                  <a:lnTo>
                    <a:pt x="294" y="2"/>
                  </a:lnTo>
                  <a:lnTo>
                    <a:pt x="146" y="0"/>
                  </a:lnTo>
                  <a:close/>
                </a:path>
              </a:pathLst>
            </a:custGeom>
            <a:solidFill>
              <a:srgbClr val="63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7" name="Freeform 16"/>
            <p:cNvSpPr>
              <a:spLocks/>
            </p:cNvSpPr>
            <p:nvPr/>
          </p:nvSpPr>
          <p:spPr bwMode="auto">
            <a:xfrm>
              <a:off x="2747" y="2200"/>
              <a:ext cx="146" cy="146"/>
            </a:xfrm>
            <a:custGeom>
              <a:avLst/>
              <a:gdLst>
                <a:gd name="T0" fmla="*/ 73 w 291"/>
                <a:gd name="T1" fmla="*/ 146 h 291"/>
                <a:gd name="T2" fmla="*/ 81 w 291"/>
                <a:gd name="T3" fmla="*/ 146 h 291"/>
                <a:gd name="T4" fmla="*/ 88 w 291"/>
                <a:gd name="T5" fmla="*/ 144 h 291"/>
                <a:gd name="T6" fmla="*/ 95 w 291"/>
                <a:gd name="T7" fmla="*/ 142 h 291"/>
                <a:gd name="T8" fmla="*/ 101 w 291"/>
                <a:gd name="T9" fmla="*/ 140 h 291"/>
                <a:gd name="T10" fmla="*/ 108 w 291"/>
                <a:gd name="T11" fmla="*/ 136 h 291"/>
                <a:gd name="T12" fmla="*/ 118 w 291"/>
                <a:gd name="T13" fmla="*/ 129 h 291"/>
                <a:gd name="T14" fmla="*/ 128 w 291"/>
                <a:gd name="T15" fmla="*/ 120 h 291"/>
                <a:gd name="T16" fmla="*/ 136 w 291"/>
                <a:gd name="T17" fmla="*/ 108 h 291"/>
                <a:gd name="T18" fmla="*/ 140 w 291"/>
                <a:gd name="T19" fmla="*/ 101 h 291"/>
                <a:gd name="T20" fmla="*/ 142 w 291"/>
                <a:gd name="T21" fmla="*/ 94 h 291"/>
                <a:gd name="T22" fmla="*/ 144 w 291"/>
                <a:gd name="T23" fmla="*/ 87 h 291"/>
                <a:gd name="T24" fmla="*/ 145 w 291"/>
                <a:gd name="T25" fmla="*/ 80 h 291"/>
                <a:gd name="T26" fmla="*/ 146 w 291"/>
                <a:gd name="T27" fmla="*/ 72 h 291"/>
                <a:gd name="T28" fmla="*/ 145 w 291"/>
                <a:gd name="T29" fmla="*/ 65 h 291"/>
                <a:gd name="T30" fmla="*/ 144 w 291"/>
                <a:gd name="T31" fmla="*/ 57 h 291"/>
                <a:gd name="T32" fmla="*/ 142 w 291"/>
                <a:gd name="T33" fmla="*/ 50 h 291"/>
                <a:gd name="T34" fmla="*/ 140 w 291"/>
                <a:gd name="T35" fmla="*/ 44 h 291"/>
                <a:gd name="T36" fmla="*/ 133 w 291"/>
                <a:gd name="T37" fmla="*/ 33 h 291"/>
                <a:gd name="T38" fmla="*/ 126 w 291"/>
                <a:gd name="T39" fmla="*/ 22 h 291"/>
                <a:gd name="T40" fmla="*/ 114 w 291"/>
                <a:gd name="T41" fmla="*/ 13 h 291"/>
                <a:gd name="T42" fmla="*/ 104 w 291"/>
                <a:gd name="T43" fmla="*/ 7 h 291"/>
                <a:gd name="T44" fmla="*/ 97 w 291"/>
                <a:gd name="T45" fmla="*/ 4 h 291"/>
                <a:gd name="T46" fmla="*/ 90 w 291"/>
                <a:gd name="T47" fmla="*/ 1 h 291"/>
                <a:gd name="T48" fmla="*/ 83 w 291"/>
                <a:gd name="T49" fmla="*/ 0 h 291"/>
                <a:gd name="T50" fmla="*/ 76 w 291"/>
                <a:gd name="T51" fmla="*/ 0 h 291"/>
                <a:gd name="T52" fmla="*/ 69 w 291"/>
                <a:gd name="T53" fmla="*/ 0 h 291"/>
                <a:gd name="T54" fmla="*/ 62 w 291"/>
                <a:gd name="T55" fmla="*/ 0 h 291"/>
                <a:gd name="T56" fmla="*/ 54 w 291"/>
                <a:gd name="T57" fmla="*/ 2 h 291"/>
                <a:gd name="T58" fmla="*/ 48 w 291"/>
                <a:gd name="T59" fmla="*/ 4 h 291"/>
                <a:gd name="T60" fmla="*/ 39 w 291"/>
                <a:gd name="T61" fmla="*/ 8 h 291"/>
                <a:gd name="T62" fmla="*/ 28 w 291"/>
                <a:gd name="T63" fmla="*/ 15 h 291"/>
                <a:gd name="T64" fmla="*/ 17 w 291"/>
                <a:gd name="T65" fmla="*/ 25 h 291"/>
                <a:gd name="T66" fmla="*/ 10 w 291"/>
                <a:gd name="T67" fmla="*/ 35 h 291"/>
                <a:gd name="T68" fmla="*/ 6 w 291"/>
                <a:gd name="T69" fmla="*/ 43 h 291"/>
                <a:gd name="T70" fmla="*/ 3 w 291"/>
                <a:gd name="T71" fmla="*/ 51 h 291"/>
                <a:gd name="T72" fmla="*/ 1 w 291"/>
                <a:gd name="T73" fmla="*/ 58 h 291"/>
                <a:gd name="T74" fmla="*/ 0 w 291"/>
                <a:gd name="T75" fmla="*/ 67 h 291"/>
                <a:gd name="T76" fmla="*/ 0 w 291"/>
                <a:gd name="T77" fmla="*/ 73 h 291"/>
                <a:gd name="T78" fmla="*/ 0 w 291"/>
                <a:gd name="T79" fmla="*/ 81 h 291"/>
                <a:gd name="T80" fmla="*/ 1 w 291"/>
                <a:gd name="T81" fmla="*/ 88 h 291"/>
                <a:gd name="T82" fmla="*/ 3 w 291"/>
                <a:gd name="T83" fmla="*/ 95 h 291"/>
                <a:gd name="T84" fmla="*/ 6 w 291"/>
                <a:gd name="T85" fmla="*/ 101 h 291"/>
                <a:gd name="T86" fmla="*/ 9 w 291"/>
                <a:gd name="T87" fmla="*/ 108 h 291"/>
                <a:gd name="T88" fmla="*/ 15 w 291"/>
                <a:gd name="T89" fmla="*/ 118 h 291"/>
                <a:gd name="T90" fmla="*/ 26 w 291"/>
                <a:gd name="T91" fmla="*/ 127 h 291"/>
                <a:gd name="T92" fmla="*/ 35 w 291"/>
                <a:gd name="T93" fmla="*/ 135 h 291"/>
                <a:gd name="T94" fmla="*/ 43 w 291"/>
                <a:gd name="T95" fmla="*/ 139 h 291"/>
                <a:gd name="T96" fmla="*/ 52 w 291"/>
                <a:gd name="T97" fmla="*/ 142 h 291"/>
                <a:gd name="T98" fmla="*/ 59 w 291"/>
                <a:gd name="T99" fmla="*/ 144 h 291"/>
                <a:gd name="T100" fmla="*/ 67 w 291"/>
                <a:gd name="T101" fmla="*/ 146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1"/>
                <a:gd name="T154" fmla="*/ 0 h 291"/>
                <a:gd name="T155" fmla="*/ 291 w 291"/>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1" h="291">
                  <a:moveTo>
                    <a:pt x="137" y="291"/>
                  </a:moveTo>
                  <a:lnTo>
                    <a:pt x="139" y="291"/>
                  </a:lnTo>
                  <a:lnTo>
                    <a:pt x="144" y="291"/>
                  </a:lnTo>
                  <a:lnTo>
                    <a:pt x="146" y="291"/>
                  </a:lnTo>
                  <a:lnTo>
                    <a:pt x="150" y="291"/>
                  </a:lnTo>
                  <a:lnTo>
                    <a:pt x="154" y="291"/>
                  </a:lnTo>
                  <a:lnTo>
                    <a:pt x="158" y="291"/>
                  </a:lnTo>
                  <a:lnTo>
                    <a:pt x="161" y="291"/>
                  </a:lnTo>
                  <a:lnTo>
                    <a:pt x="165" y="291"/>
                  </a:lnTo>
                  <a:lnTo>
                    <a:pt x="169" y="289"/>
                  </a:lnTo>
                  <a:lnTo>
                    <a:pt x="171" y="289"/>
                  </a:lnTo>
                  <a:lnTo>
                    <a:pt x="175" y="287"/>
                  </a:lnTo>
                  <a:lnTo>
                    <a:pt x="179" y="287"/>
                  </a:lnTo>
                  <a:lnTo>
                    <a:pt x="182" y="285"/>
                  </a:lnTo>
                  <a:lnTo>
                    <a:pt x="186" y="285"/>
                  </a:lnTo>
                  <a:lnTo>
                    <a:pt x="190" y="283"/>
                  </a:lnTo>
                  <a:lnTo>
                    <a:pt x="194" y="283"/>
                  </a:lnTo>
                  <a:lnTo>
                    <a:pt x="196" y="281"/>
                  </a:lnTo>
                  <a:lnTo>
                    <a:pt x="199" y="279"/>
                  </a:lnTo>
                  <a:lnTo>
                    <a:pt x="201" y="279"/>
                  </a:lnTo>
                  <a:lnTo>
                    <a:pt x="205" y="277"/>
                  </a:lnTo>
                  <a:lnTo>
                    <a:pt x="209" y="275"/>
                  </a:lnTo>
                  <a:lnTo>
                    <a:pt x="213" y="273"/>
                  </a:lnTo>
                  <a:lnTo>
                    <a:pt x="215" y="272"/>
                  </a:lnTo>
                  <a:lnTo>
                    <a:pt x="218" y="272"/>
                  </a:lnTo>
                  <a:lnTo>
                    <a:pt x="224" y="266"/>
                  </a:lnTo>
                  <a:lnTo>
                    <a:pt x="230" y="264"/>
                  </a:lnTo>
                  <a:lnTo>
                    <a:pt x="236" y="258"/>
                  </a:lnTo>
                  <a:lnTo>
                    <a:pt x="241" y="254"/>
                  </a:lnTo>
                  <a:lnTo>
                    <a:pt x="245" y="249"/>
                  </a:lnTo>
                  <a:lnTo>
                    <a:pt x="251" y="245"/>
                  </a:lnTo>
                  <a:lnTo>
                    <a:pt x="256" y="239"/>
                  </a:lnTo>
                  <a:lnTo>
                    <a:pt x="260" y="234"/>
                  </a:lnTo>
                  <a:lnTo>
                    <a:pt x="264" y="228"/>
                  </a:lnTo>
                  <a:lnTo>
                    <a:pt x="268" y="222"/>
                  </a:lnTo>
                  <a:lnTo>
                    <a:pt x="272" y="216"/>
                  </a:lnTo>
                  <a:lnTo>
                    <a:pt x="275" y="211"/>
                  </a:lnTo>
                  <a:lnTo>
                    <a:pt x="275" y="207"/>
                  </a:lnTo>
                  <a:lnTo>
                    <a:pt x="277" y="203"/>
                  </a:lnTo>
                  <a:lnTo>
                    <a:pt x="279" y="201"/>
                  </a:lnTo>
                  <a:lnTo>
                    <a:pt x="281" y="197"/>
                  </a:lnTo>
                  <a:lnTo>
                    <a:pt x="281" y="194"/>
                  </a:lnTo>
                  <a:lnTo>
                    <a:pt x="283" y="190"/>
                  </a:lnTo>
                  <a:lnTo>
                    <a:pt x="283" y="188"/>
                  </a:lnTo>
                  <a:lnTo>
                    <a:pt x="287" y="184"/>
                  </a:lnTo>
                  <a:lnTo>
                    <a:pt x="287" y="180"/>
                  </a:lnTo>
                  <a:lnTo>
                    <a:pt x="287" y="177"/>
                  </a:lnTo>
                  <a:lnTo>
                    <a:pt x="287" y="173"/>
                  </a:lnTo>
                  <a:lnTo>
                    <a:pt x="289" y="169"/>
                  </a:lnTo>
                  <a:lnTo>
                    <a:pt x="289" y="165"/>
                  </a:lnTo>
                  <a:lnTo>
                    <a:pt x="289" y="163"/>
                  </a:lnTo>
                  <a:lnTo>
                    <a:pt x="289" y="159"/>
                  </a:lnTo>
                  <a:lnTo>
                    <a:pt x="291" y="156"/>
                  </a:lnTo>
                  <a:lnTo>
                    <a:pt x="291" y="152"/>
                  </a:lnTo>
                  <a:lnTo>
                    <a:pt x="291" y="148"/>
                  </a:lnTo>
                  <a:lnTo>
                    <a:pt x="291" y="144"/>
                  </a:lnTo>
                  <a:lnTo>
                    <a:pt x="291" y="140"/>
                  </a:lnTo>
                  <a:lnTo>
                    <a:pt x="291" y="137"/>
                  </a:lnTo>
                  <a:lnTo>
                    <a:pt x="289" y="133"/>
                  </a:lnTo>
                  <a:lnTo>
                    <a:pt x="289" y="129"/>
                  </a:lnTo>
                  <a:lnTo>
                    <a:pt x="289" y="125"/>
                  </a:lnTo>
                  <a:lnTo>
                    <a:pt x="289" y="121"/>
                  </a:lnTo>
                  <a:lnTo>
                    <a:pt x="287" y="119"/>
                  </a:lnTo>
                  <a:lnTo>
                    <a:pt x="287" y="114"/>
                  </a:lnTo>
                  <a:lnTo>
                    <a:pt x="287" y="110"/>
                  </a:lnTo>
                  <a:lnTo>
                    <a:pt x="285" y="108"/>
                  </a:lnTo>
                  <a:lnTo>
                    <a:pt x="285" y="104"/>
                  </a:lnTo>
                  <a:lnTo>
                    <a:pt x="283" y="100"/>
                  </a:lnTo>
                  <a:lnTo>
                    <a:pt x="283" y="97"/>
                  </a:lnTo>
                  <a:lnTo>
                    <a:pt x="281" y="95"/>
                  </a:lnTo>
                  <a:lnTo>
                    <a:pt x="281" y="91"/>
                  </a:lnTo>
                  <a:lnTo>
                    <a:pt x="279" y="87"/>
                  </a:lnTo>
                  <a:lnTo>
                    <a:pt x="277" y="83"/>
                  </a:lnTo>
                  <a:lnTo>
                    <a:pt x="274" y="78"/>
                  </a:lnTo>
                  <a:lnTo>
                    <a:pt x="272" y="72"/>
                  </a:lnTo>
                  <a:lnTo>
                    <a:pt x="266" y="66"/>
                  </a:lnTo>
                  <a:lnTo>
                    <a:pt x="264" y="59"/>
                  </a:lnTo>
                  <a:lnTo>
                    <a:pt x="258" y="55"/>
                  </a:lnTo>
                  <a:lnTo>
                    <a:pt x="256" y="49"/>
                  </a:lnTo>
                  <a:lnTo>
                    <a:pt x="251" y="43"/>
                  </a:lnTo>
                  <a:lnTo>
                    <a:pt x="245" y="40"/>
                  </a:lnTo>
                  <a:lnTo>
                    <a:pt x="239" y="34"/>
                  </a:lnTo>
                  <a:lnTo>
                    <a:pt x="234" y="30"/>
                  </a:lnTo>
                  <a:lnTo>
                    <a:pt x="228" y="26"/>
                  </a:lnTo>
                  <a:lnTo>
                    <a:pt x="222" y="21"/>
                  </a:lnTo>
                  <a:lnTo>
                    <a:pt x="217" y="19"/>
                  </a:lnTo>
                  <a:lnTo>
                    <a:pt x="211" y="15"/>
                  </a:lnTo>
                  <a:lnTo>
                    <a:pt x="207" y="13"/>
                  </a:lnTo>
                  <a:lnTo>
                    <a:pt x="205" y="11"/>
                  </a:lnTo>
                  <a:lnTo>
                    <a:pt x="201" y="9"/>
                  </a:lnTo>
                  <a:lnTo>
                    <a:pt x="199" y="7"/>
                  </a:lnTo>
                  <a:lnTo>
                    <a:pt x="194" y="7"/>
                  </a:lnTo>
                  <a:lnTo>
                    <a:pt x="190" y="5"/>
                  </a:lnTo>
                  <a:lnTo>
                    <a:pt x="188" y="5"/>
                  </a:lnTo>
                  <a:lnTo>
                    <a:pt x="184" y="5"/>
                  </a:lnTo>
                  <a:lnTo>
                    <a:pt x="180" y="2"/>
                  </a:lnTo>
                  <a:lnTo>
                    <a:pt x="177" y="2"/>
                  </a:lnTo>
                  <a:lnTo>
                    <a:pt x="175" y="2"/>
                  </a:lnTo>
                  <a:lnTo>
                    <a:pt x="171" y="2"/>
                  </a:lnTo>
                  <a:lnTo>
                    <a:pt x="165" y="0"/>
                  </a:lnTo>
                  <a:lnTo>
                    <a:pt x="163" y="0"/>
                  </a:lnTo>
                  <a:lnTo>
                    <a:pt x="160" y="0"/>
                  </a:lnTo>
                  <a:lnTo>
                    <a:pt x="156" y="0"/>
                  </a:lnTo>
                  <a:lnTo>
                    <a:pt x="152" y="0"/>
                  </a:lnTo>
                  <a:lnTo>
                    <a:pt x="148" y="0"/>
                  </a:lnTo>
                  <a:lnTo>
                    <a:pt x="144" y="0"/>
                  </a:lnTo>
                  <a:lnTo>
                    <a:pt x="141" y="0"/>
                  </a:lnTo>
                  <a:lnTo>
                    <a:pt x="137" y="0"/>
                  </a:lnTo>
                  <a:lnTo>
                    <a:pt x="133" y="0"/>
                  </a:lnTo>
                  <a:lnTo>
                    <a:pt x="129" y="0"/>
                  </a:lnTo>
                  <a:lnTo>
                    <a:pt x="125" y="0"/>
                  </a:lnTo>
                  <a:lnTo>
                    <a:pt x="123" y="0"/>
                  </a:lnTo>
                  <a:lnTo>
                    <a:pt x="120" y="2"/>
                  </a:lnTo>
                  <a:lnTo>
                    <a:pt x="116" y="2"/>
                  </a:lnTo>
                  <a:lnTo>
                    <a:pt x="112" y="2"/>
                  </a:lnTo>
                  <a:lnTo>
                    <a:pt x="108" y="4"/>
                  </a:lnTo>
                  <a:lnTo>
                    <a:pt x="104" y="5"/>
                  </a:lnTo>
                  <a:lnTo>
                    <a:pt x="101" y="5"/>
                  </a:lnTo>
                  <a:lnTo>
                    <a:pt x="99" y="7"/>
                  </a:lnTo>
                  <a:lnTo>
                    <a:pt x="95" y="7"/>
                  </a:lnTo>
                  <a:lnTo>
                    <a:pt x="91" y="7"/>
                  </a:lnTo>
                  <a:lnTo>
                    <a:pt x="87" y="9"/>
                  </a:lnTo>
                  <a:lnTo>
                    <a:pt x="83" y="11"/>
                  </a:lnTo>
                  <a:lnTo>
                    <a:pt x="78" y="15"/>
                  </a:lnTo>
                  <a:lnTo>
                    <a:pt x="72" y="19"/>
                  </a:lnTo>
                  <a:lnTo>
                    <a:pt x="66" y="21"/>
                  </a:lnTo>
                  <a:lnTo>
                    <a:pt x="61" y="26"/>
                  </a:lnTo>
                  <a:lnTo>
                    <a:pt x="55" y="30"/>
                  </a:lnTo>
                  <a:lnTo>
                    <a:pt x="49" y="34"/>
                  </a:lnTo>
                  <a:lnTo>
                    <a:pt x="44" y="40"/>
                  </a:lnTo>
                  <a:lnTo>
                    <a:pt x="40" y="45"/>
                  </a:lnTo>
                  <a:lnTo>
                    <a:pt x="34" y="49"/>
                  </a:lnTo>
                  <a:lnTo>
                    <a:pt x="30" y="57"/>
                  </a:lnTo>
                  <a:lnTo>
                    <a:pt x="25" y="61"/>
                  </a:lnTo>
                  <a:lnTo>
                    <a:pt x="23" y="66"/>
                  </a:lnTo>
                  <a:lnTo>
                    <a:pt x="19" y="70"/>
                  </a:lnTo>
                  <a:lnTo>
                    <a:pt x="19" y="72"/>
                  </a:lnTo>
                  <a:lnTo>
                    <a:pt x="17" y="76"/>
                  </a:lnTo>
                  <a:lnTo>
                    <a:pt x="15" y="80"/>
                  </a:lnTo>
                  <a:lnTo>
                    <a:pt x="11" y="85"/>
                  </a:lnTo>
                  <a:lnTo>
                    <a:pt x="9" y="91"/>
                  </a:lnTo>
                  <a:lnTo>
                    <a:pt x="7" y="95"/>
                  </a:lnTo>
                  <a:lnTo>
                    <a:pt x="7" y="99"/>
                  </a:lnTo>
                  <a:lnTo>
                    <a:pt x="6" y="102"/>
                  </a:lnTo>
                  <a:lnTo>
                    <a:pt x="6" y="106"/>
                  </a:lnTo>
                  <a:lnTo>
                    <a:pt x="4" y="110"/>
                  </a:lnTo>
                  <a:lnTo>
                    <a:pt x="4" y="114"/>
                  </a:lnTo>
                  <a:lnTo>
                    <a:pt x="2" y="116"/>
                  </a:lnTo>
                  <a:lnTo>
                    <a:pt x="2" y="119"/>
                  </a:lnTo>
                  <a:lnTo>
                    <a:pt x="0" y="123"/>
                  </a:lnTo>
                  <a:lnTo>
                    <a:pt x="0" y="127"/>
                  </a:lnTo>
                  <a:lnTo>
                    <a:pt x="0" y="133"/>
                  </a:lnTo>
                  <a:lnTo>
                    <a:pt x="0" y="135"/>
                  </a:lnTo>
                  <a:lnTo>
                    <a:pt x="0" y="138"/>
                  </a:lnTo>
                  <a:lnTo>
                    <a:pt x="0" y="142"/>
                  </a:lnTo>
                  <a:lnTo>
                    <a:pt x="0" y="146"/>
                  </a:lnTo>
                  <a:lnTo>
                    <a:pt x="0" y="150"/>
                  </a:lnTo>
                  <a:lnTo>
                    <a:pt x="0" y="154"/>
                  </a:lnTo>
                  <a:lnTo>
                    <a:pt x="0" y="158"/>
                  </a:lnTo>
                  <a:lnTo>
                    <a:pt x="0" y="161"/>
                  </a:lnTo>
                  <a:lnTo>
                    <a:pt x="0" y="165"/>
                  </a:lnTo>
                  <a:lnTo>
                    <a:pt x="0" y="169"/>
                  </a:lnTo>
                  <a:lnTo>
                    <a:pt x="2" y="171"/>
                  </a:lnTo>
                  <a:lnTo>
                    <a:pt x="2" y="175"/>
                  </a:lnTo>
                  <a:lnTo>
                    <a:pt x="4" y="178"/>
                  </a:lnTo>
                  <a:lnTo>
                    <a:pt x="4" y="182"/>
                  </a:lnTo>
                  <a:lnTo>
                    <a:pt x="6" y="186"/>
                  </a:lnTo>
                  <a:lnTo>
                    <a:pt x="6" y="190"/>
                  </a:lnTo>
                  <a:lnTo>
                    <a:pt x="7" y="192"/>
                  </a:lnTo>
                  <a:lnTo>
                    <a:pt x="7" y="196"/>
                  </a:lnTo>
                  <a:lnTo>
                    <a:pt x="9" y="199"/>
                  </a:lnTo>
                  <a:lnTo>
                    <a:pt x="11" y="201"/>
                  </a:lnTo>
                  <a:lnTo>
                    <a:pt x="11" y="205"/>
                  </a:lnTo>
                  <a:lnTo>
                    <a:pt x="13" y="209"/>
                  </a:lnTo>
                  <a:lnTo>
                    <a:pt x="15" y="211"/>
                  </a:lnTo>
                  <a:lnTo>
                    <a:pt x="17" y="215"/>
                  </a:lnTo>
                  <a:lnTo>
                    <a:pt x="19" y="218"/>
                  </a:lnTo>
                  <a:lnTo>
                    <a:pt x="23" y="224"/>
                  </a:lnTo>
                  <a:lnTo>
                    <a:pt x="26" y="230"/>
                  </a:lnTo>
                  <a:lnTo>
                    <a:pt x="30" y="235"/>
                  </a:lnTo>
                  <a:lnTo>
                    <a:pt x="36" y="241"/>
                  </a:lnTo>
                  <a:lnTo>
                    <a:pt x="40" y="245"/>
                  </a:lnTo>
                  <a:lnTo>
                    <a:pt x="45" y="251"/>
                  </a:lnTo>
                  <a:lnTo>
                    <a:pt x="51" y="254"/>
                  </a:lnTo>
                  <a:lnTo>
                    <a:pt x="57" y="260"/>
                  </a:lnTo>
                  <a:lnTo>
                    <a:pt x="63" y="264"/>
                  </a:lnTo>
                  <a:lnTo>
                    <a:pt x="68" y="268"/>
                  </a:lnTo>
                  <a:lnTo>
                    <a:pt x="70" y="270"/>
                  </a:lnTo>
                  <a:lnTo>
                    <a:pt x="74" y="272"/>
                  </a:lnTo>
                  <a:lnTo>
                    <a:pt x="76" y="273"/>
                  </a:lnTo>
                  <a:lnTo>
                    <a:pt x="80" y="273"/>
                  </a:lnTo>
                  <a:lnTo>
                    <a:pt x="85" y="277"/>
                  </a:lnTo>
                  <a:lnTo>
                    <a:pt x="93" y="279"/>
                  </a:lnTo>
                  <a:lnTo>
                    <a:pt x="95" y="281"/>
                  </a:lnTo>
                  <a:lnTo>
                    <a:pt x="99" y="283"/>
                  </a:lnTo>
                  <a:lnTo>
                    <a:pt x="104" y="283"/>
                  </a:lnTo>
                  <a:lnTo>
                    <a:pt x="106" y="285"/>
                  </a:lnTo>
                  <a:lnTo>
                    <a:pt x="110" y="285"/>
                  </a:lnTo>
                  <a:lnTo>
                    <a:pt x="114" y="287"/>
                  </a:lnTo>
                  <a:lnTo>
                    <a:pt x="118" y="287"/>
                  </a:lnTo>
                  <a:lnTo>
                    <a:pt x="120" y="289"/>
                  </a:lnTo>
                  <a:lnTo>
                    <a:pt x="123" y="289"/>
                  </a:lnTo>
                  <a:lnTo>
                    <a:pt x="127" y="291"/>
                  </a:lnTo>
                  <a:lnTo>
                    <a:pt x="133" y="291"/>
                  </a:lnTo>
                  <a:lnTo>
                    <a:pt x="137"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8" name="Freeform 17"/>
            <p:cNvSpPr>
              <a:spLocks/>
            </p:cNvSpPr>
            <p:nvPr/>
          </p:nvSpPr>
          <p:spPr bwMode="auto">
            <a:xfrm>
              <a:off x="2728" y="2290"/>
              <a:ext cx="180" cy="222"/>
            </a:xfrm>
            <a:custGeom>
              <a:avLst/>
              <a:gdLst>
                <a:gd name="T0" fmla="*/ 57 w 359"/>
                <a:gd name="T1" fmla="*/ 0 h 445"/>
                <a:gd name="T2" fmla="*/ 0 w 359"/>
                <a:gd name="T3" fmla="*/ 219 h 445"/>
                <a:gd name="T4" fmla="*/ 180 w 359"/>
                <a:gd name="T5" fmla="*/ 222 h 445"/>
                <a:gd name="T6" fmla="*/ 116 w 359"/>
                <a:gd name="T7" fmla="*/ 0 h 445"/>
                <a:gd name="T8" fmla="*/ 57 w 359"/>
                <a:gd name="T9" fmla="*/ 0 h 445"/>
                <a:gd name="T10" fmla="*/ 57 w 359"/>
                <a:gd name="T11" fmla="*/ 0 h 445"/>
                <a:gd name="T12" fmla="*/ 0 60000 65536"/>
                <a:gd name="T13" fmla="*/ 0 60000 65536"/>
                <a:gd name="T14" fmla="*/ 0 60000 65536"/>
                <a:gd name="T15" fmla="*/ 0 60000 65536"/>
                <a:gd name="T16" fmla="*/ 0 60000 65536"/>
                <a:gd name="T17" fmla="*/ 0 60000 65536"/>
                <a:gd name="T18" fmla="*/ 0 w 359"/>
                <a:gd name="T19" fmla="*/ 0 h 445"/>
                <a:gd name="T20" fmla="*/ 359 w 35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359" h="445">
                  <a:moveTo>
                    <a:pt x="114" y="0"/>
                  </a:moveTo>
                  <a:lnTo>
                    <a:pt x="0" y="439"/>
                  </a:lnTo>
                  <a:lnTo>
                    <a:pt x="359" y="445"/>
                  </a:lnTo>
                  <a:lnTo>
                    <a:pt x="232"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9" name="Freeform 18"/>
            <p:cNvSpPr>
              <a:spLocks/>
            </p:cNvSpPr>
            <p:nvPr/>
          </p:nvSpPr>
          <p:spPr bwMode="auto">
            <a:xfrm>
              <a:off x="3092" y="2210"/>
              <a:ext cx="154" cy="141"/>
            </a:xfrm>
            <a:custGeom>
              <a:avLst/>
              <a:gdLst>
                <a:gd name="T0" fmla="*/ 82 w 308"/>
                <a:gd name="T1" fmla="*/ 141 h 283"/>
                <a:gd name="T2" fmla="*/ 90 w 308"/>
                <a:gd name="T3" fmla="*/ 140 h 283"/>
                <a:gd name="T4" fmla="*/ 98 w 308"/>
                <a:gd name="T5" fmla="*/ 138 h 283"/>
                <a:gd name="T6" fmla="*/ 104 w 308"/>
                <a:gd name="T7" fmla="*/ 136 h 283"/>
                <a:gd name="T8" fmla="*/ 111 w 308"/>
                <a:gd name="T9" fmla="*/ 133 h 283"/>
                <a:gd name="T10" fmla="*/ 117 w 308"/>
                <a:gd name="T11" fmla="*/ 130 h 283"/>
                <a:gd name="T12" fmla="*/ 128 w 308"/>
                <a:gd name="T13" fmla="*/ 123 h 283"/>
                <a:gd name="T14" fmla="*/ 139 w 308"/>
                <a:gd name="T15" fmla="*/ 113 h 283"/>
                <a:gd name="T16" fmla="*/ 146 w 308"/>
                <a:gd name="T17" fmla="*/ 101 h 283"/>
                <a:gd name="T18" fmla="*/ 149 w 308"/>
                <a:gd name="T19" fmla="*/ 93 h 283"/>
                <a:gd name="T20" fmla="*/ 152 w 308"/>
                <a:gd name="T21" fmla="*/ 86 h 283"/>
                <a:gd name="T22" fmla="*/ 153 w 308"/>
                <a:gd name="T23" fmla="*/ 79 h 283"/>
                <a:gd name="T24" fmla="*/ 154 w 308"/>
                <a:gd name="T25" fmla="*/ 73 h 283"/>
                <a:gd name="T26" fmla="*/ 153 w 308"/>
                <a:gd name="T27" fmla="*/ 65 h 283"/>
                <a:gd name="T28" fmla="*/ 153 w 308"/>
                <a:gd name="T29" fmla="*/ 58 h 283"/>
                <a:gd name="T30" fmla="*/ 151 w 308"/>
                <a:gd name="T31" fmla="*/ 51 h 283"/>
                <a:gd name="T32" fmla="*/ 147 w 308"/>
                <a:gd name="T33" fmla="*/ 41 h 283"/>
                <a:gd name="T34" fmla="*/ 143 w 308"/>
                <a:gd name="T35" fmla="*/ 34 h 283"/>
                <a:gd name="T36" fmla="*/ 134 w 308"/>
                <a:gd name="T37" fmla="*/ 23 h 283"/>
                <a:gd name="T38" fmla="*/ 122 w 308"/>
                <a:gd name="T39" fmla="*/ 14 h 283"/>
                <a:gd name="T40" fmla="*/ 115 w 308"/>
                <a:gd name="T41" fmla="*/ 9 h 283"/>
                <a:gd name="T42" fmla="*/ 108 w 308"/>
                <a:gd name="T43" fmla="*/ 6 h 283"/>
                <a:gd name="T44" fmla="*/ 100 w 308"/>
                <a:gd name="T45" fmla="*/ 3 h 283"/>
                <a:gd name="T46" fmla="*/ 93 w 308"/>
                <a:gd name="T47" fmla="*/ 1 h 283"/>
                <a:gd name="T48" fmla="*/ 86 w 308"/>
                <a:gd name="T49" fmla="*/ 0 h 283"/>
                <a:gd name="T50" fmla="*/ 79 w 308"/>
                <a:gd name="T51" fmla="*/ 0 h 283"/>
                <a:gd name="T52" fmla="*/ 70 w 308"/>
                <a:gd name="T53" fmla="*/ 0 h 283"/>
                <a:gd name="T54" fmla="*/ 62 w 308"/>
                <a:gd name="T55" fmla="*/ 1 h 283"/>
                <a:gd name="T56" fmla="*/ 55 w 308"/>
                <a:gd name="T57" fmla="*/ 2 h 283"/>
                <a:gd name="T58" fmla="*/ 48 w 308"/>
                <a:gd name="T59" fmla="*/ 4 h 283"/>
                <a:gd name="T60" fmla="*/ 41 w 308"/>
                <a:gd name="T61" fmla="*/ 7 h 283"/>
                <a:gd name="T62" fmla="*/ 30 w 308"/>
                <a:gd name="T63" fmla="*/ 14 h 283"/>
                <a:gd name="T64" fmla="*/ 19 w 308"/>
                <a:gd name="T65" fmla="*/ 23 h 283"/>
                <a:gd name="T66" fmla="*/ 10 w 308"/>
                <a:gd name="T67" fmla="*/ 34 h 283"/>
                <a:gd name="T68" fmla="*/ 6 w 308"/>
                <a:gd name="T69" fmla="*/ 41 h 283"/>
                <a:gd name="T70" fmla="*/ 2 w 308"/>
                <a:gd name="T71" fmla="*/ 51 h 283"/>
                <a:gd name="T72" fmla="*/ 1 w 308"/>
                <a:gd name="T73" fmla="*/ 58 h 283"/>
                <a:gd name="T74" fmla="*/ 0 w 308"/>
                <a:gd name="T75" fmla="*/ 65 h 283"/>
                <a:gd name="T76" fmla="*/ 0 w 308"/>
                <a:gd name="T77" fmla="*/ 73 h 283"/>
                <a:gd name="T78" fmla="*/ 0 w 308"/>
                <a:gd name="T79" fmla="*/ 79 h 283"/>
                <a:gd name="T80" fmla="*/ 1 w 308"/>
                <a:gd name="T81" fmla="*/ 86 h 283"/>
                <a:gd name="T82" fmla="*/ 2 w 308"/>
                <a:gd name="T83" fmla="*/ 93 h 283"/>
                <a:gd name="T84" fmla="*/ 6 w 308"/>
                <a:gd name="T85" fmla="*/ 101 h 283"/>
                <a:gd name="T86" fmla="*/ 14 w 308"/>
                <a:gd name="T87" fmla="*/ 113 h 283"/>
                <a:gd name="T88" fmla="*/ 24 w 308"/>
                <a:gd name="T89" fmla="*/ 123 h 283"/>
                <a:gd name="T90" fmla="*/ 36 w 308"/>
                <a:gd name="T91" fmla="*/ 131 h 283"/>
                <a:gd name="T92" fmla="*/ 44 w 308"/>
                <a:gd name="T93" fmla="*/ 136 h 283"/>
                <a:gd name="T94" fmla="*/ 51 w 308"/>
                <a:gd name="T95" fmla="*/ 137 h 283"/>
                <a:gd name="T96" fmla="*/ 59 w 308"/>
                <a:gd name="T97" fmla="*/ 139 h 283"/>
                <a:gd name="T98" fmla="*/ 67 w 308"/>
                <a:gd name="T99" fmla="*/ 141 h 283"/>
                <a:gd name="T100" fmla="*/ 74 w 308"/>
                <a:gd name="T101" fmla="*/ 141 h 2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8"/>
                <a:gd name="T154" fmla="*/ 0 h 283"/>
                <a:gd name="T155" fmla="*/ 308 w 308"/>
                <a:gd name="T156" fmla="*/ 283 h 2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8" h="283">
                  <a:moveTo>
                    <a:pt x="154" y="283"/>
                  </a:moveTo>
                  <a:lnTo>
                    <a:pt x="158" y="283"/>
                  </a:lnTo>
                  <a:lnTo>
                    <a:pt x="161" y="283"/>
                  </a:lnTo>
                  <a:lnTo>
                    <a:pt x="165" y="283"/>
                  </a:lnTo>
                  <a:lnTo>
                    <a:pt x="169" y="283"/>
                  </a:lnTo>
                  <a:lnTo>
                    <a:pt x="173" y="283"/>
                  </a:lnTo>
                  <a:lnTo>
                    <a:pt x="177" y="281"/>
                  </a:lnTo>
                  <a:lnTo>
                    <a:pt x="180" y="281"/>
                  </a:lnTo>
                  <a:lnTo>
                    <a:pt x="184" y="279"/>
                  </a:lnTo>
                  <a:lnTo>
                    <a:pt x="186" y="279"/>
                  </a:lnTo>
                  <a:lnTo>
                    <a:pt x="192" y="279"/>
                  </a:lnTo>
                  <a:lnTo>
                    <a:pt x="196" y="277"/>
                  </a:lnTo>
                  <a:lnTo>
                    <a:pt x="197" y="277"/>
                  </a:lnTo>
                  <a:lnTo>
                    <a:pt x="201" y="275"/>
                  </a:lnTo>
                  <a:lnTo>
                    <a:pt x="205" y="273"/>
                  </a:lnTo>
                  <a:lnTo>
                    <a:pt x="209" y="273"/>
                  </a:lnTo>
                  <a:lnTo>
                    <a:pt x="213" y="272"/>
                  </a:lnTo>
                  <a:lnTo>
                    <a:pt x="216" y="272"/>
                  </a:lnTo>
                  <a:lnTo>
                    <a:pt x="220" y="270"/>
                  </a:lnTo>
                  <a:lnTo>
                    <a:pt x="222" y="266"/>
                  </a:lnTo>
                  <a:lnTo>
                    <a:pt x="226" y="266"/>
                  </a:lnTo>
                  <a:lnTo>
                    <a:pt x="230" y="264"/>
                  </a:lnTo>
                  <a:lnTo>
                    <a:pt x="234" y="262"/>
                  </a:lnTo>
                  <a:lnTo>
                    <a:pt x="235" y="260"/>
                  </a:lnTo>
                  <a:lnTo>
                    <a:pt x="239" y="258"/>
                  </a:lnTo>
                  <a:lnTo>
                    <a:pt x="245" y="254"/>
                  </a:lnTo>
                  <a:lnTo>
                    <a:pt x="251" y="251"/>
                  </a:lnTo>
                  <a:lnTo>
                    <a:pt x="256" y="247"/>
                  </a:lnTo>
                  <a:lnTo>
                    <a:pt x="264" y="241"/>
                  </a:lnTo>
                  <a:lnTo>
                    <a:pt x="268" y="235"/>
                  </a:lnTo>
                  <a:lnTo>
                    <a:pt x="272" y="232"/>
                  </a:lnTo>
                  <a:lnTo>
                    <a:pt x="277" y="226"/>
                  </a:lnTo>
                  <a:lnTo>
                    <a:pt x="281" y="220"/>
                  </a:lnTo>
                  <a:lnTo>
                    <a:pt x="285" y="215"/>
                  </a:lnTo>
                  <a:lnTo>
                    <a:pt x="289" y="209"/>
                  </a:lnTo>
                  <a:lnTo>
                    <a:pt x="292" y="203"/>
                  </a:lnTo>
                  <a:lnTo>
                    <a:pt x="296" y="197"/>
                  </a:lnTo>
                  <a:lnTo>
                    <a:pt x="296" y="194"/>
                  </a:lnTo>
                  <a:lnTo>
                    <a:pt x="298" y="190"/>
                  </a:lnTo>
                  <a:lnTo>
                    <a:pt x="298" y="186"/>
                  </a:lnTo>
                  <a:lnTo>
                    <a:pt x="302" y="184"/>
                  </a:lnTo>
                  <a:lnTo>
                    <a:pt x="302" y="180"/>
                  </a:lnTo>
                  <a:lnTo>
                    <a:pt x="302" y="177"/>
                  </a:lnTo>
                  <a:lnTo>
                    <a:pt x="304" y="173"/>
                  </a:lnTo>
                  <a:lnTo>
                    <a:pt x="304" y="171"/>
                  </a:lnTo>
                  <a:lnTo>
                    <a:pt x="306" y="167"/>
                  </a:lnTo>
                  <a:lnTo>
                    <a:pt x="306" y="163"/>
                  </a:lnTo>
                  <a:lnTo>
                    <a:pt x="306" y="159"/>
                  </a:lnTo>
                  <a:lnTo>
                    <a:pt x="306" y="158"/>
                  </a:lnTo>
                  <a:lnTo>
                    <a:pt x="306" y="154"/>
                  </a:lnTo>
                  <a:lnTo>
                    <a:pt x="308" y="150"/>
                  </a:lnTo>
                  <a:lnTo>
                    <a:pt x="308" y="146"/>
                  </a:lnTo>
                  <a:lnTo>
                    <a:pt x="308" y="142"/>
                  </a:lnTo>
                  <a:lnTo>
                    <a:pt x="308" y="139"/>
                  </a:lnTo>
                  <a:lnTo>
                    <a:pt x="308" y="135"/>
                  </a:lnTo>
                  <a:lnTo>
                    <a:pt x="306" y="131"/>
                  </a:lnTo>
                  <a:lnTo>
                    <a:pt x="306" y="127"/>
                  </a:lnTo>
                  <a:lnTo>
                    <a:pt x="306" y="123"/>
                  </a:lnTo>
                  <a:lnTo>
                    <a:pt x="306" y="119"/>
                  </a:lnTo>
                  <a:lnTo>
                    <a:pt x="306" y="116"/>
                  </a:lnTo>
                  <a:lnTo>
                    <a:pt x="304" y="114"/>
                  </a:lnTo>
                  <a:lnTo>
                    <a:pt x="304" y="110"/>
                  </a:lnTo>
                  <a:lnTo>
                    <a:pt x="302" y="106"/>
                  </a:lnTo>
                  <a:lnTo>
                    <a:pt x="302" y="102"/>
                  </a:lnTo>
                  <a:lnTo>
                    <a:pt x="302" y="100"/>
                  </a:lnTo>
                  <a:lnTo>
                    <a:pt x="298" y="93"/>
                  </a:lnTo>
                  <a:lnTo>
                    <a:pt x="296" y="87"/>
                  </a:lnTo>
                  <a:lnTo>
                    <a:pt x="294" y="83"/>
                  </a:lnTo>
                  <a:lnTo>
                    <a:pt x="292" y="80"/>
                  </a:lnTo>
                  <a:lnTo>
                    <a:pt x="291" y="78"/>
                  </a:lnTo>
                  <a:lnTo>
                    <a:pt x="289" y="74"/>
                  </a:lnTo>
                  <a:lnTo>
                    <a:pt x="285" y="68"/>
                  </a:lnTo>
                  <a:lnTo>
                    <a:pt x="281" y="62"/>
                  </a:lnTo>
                  <a:lnTo>
                    <a:pt x="277" y="57"/>
                  </a:lnTo>
                  <a:lnTo>
                    <a:pt x="272" y="51"/>
                  </a:lnTo>
                  <a:lnTo>
                    <a:pt x="268" y="47"/>
                  </a:lnTo>
                  <a:lnTo>
                    <a:pt x="264" y="42"/>
                  </a:lnTo>
                  <a:lnTo>
                    <a:pt x="256" y="38"/>
                  </a:lnTo>
                  <a:lnTo>
                    <a:pt x="251" y="32"/>
                  </a:lnTo>
                  <a:lnTo>
                    <a:pt x="245" y="28"/>
                  </a:lnTo>
                  <a:lnTo>
                    <a:pt x="239" y="24"/>
                  </a:lnTo>
                  <a:lnTo>
                    <a:pt x="235" y="23"/>
                  </a:lnTo>
                  <a:lnTo>
                    <a:pt x="234" y="21"/>
                  </a:lnTo>
                  <a:lnTo>
                    <a:pt x="230" y="19"/>
                  </a:lnTo>
                  <a:lnTo>
                    <a:pt x="226" y="17"/>
                  </a:lnTo>
                  <a:lnTo>
                    <a:pt x="222" y="15"/>
                  </a:lnTo>
                  <a:lnTo>
                    <a:pt x="220" y="13"/>
                  </a:lnTo>
                  <a:lnTo>
                    <a:pt x="216" y="13"/>
                  </a:lnTo>
                  <a:lnTo>
                    <a:pt x="213" y="11"/>
                  </a:lnTo>
                  <a:lnTo>
                    <a:pt x="209" y="9"/>
                  </a:lnTo>
                  <a:lnTo>
                    <a:pt x="205" y="7"/>
                  </a:lnTo>
                  <a:lnTo>
                    <a:pt x="201" y="7"/>
                  </a:lnTo>
                  <a:lnTo>
                    <a:pt x="197" y="7"/>
                  </a:lnTo>
                  <a:lnTo>
                    <a:pt x="196" y="5"/>
                  </a:lnTo>
                  <a:lnTo>
                    <a:pt x="192" y="4"/>
                  </a:lnTo>
                  <a:lnTo>
                    <a:pt x="186" y="2"/>
                  </a:lnTo>
                  <a:lnTo>
                    <a:pt x="184" y="2"/>
                  </a:lnTo>
                  <a:lnTo>
                    <a:pt x="180" y="2"/>
                  </a:lnTo>
                  <a:lnTo>
                    <a:pt x="177" y="2"/>
                  </a:lnTo>
                  <a:lnTo>
                    <a:pt x="173" y="0"/>
                  </a:lnTo>
                  <a:lnTo>
                    <a:pt x="169" y="0"/>
                  </a:lnTo>
                  <a:lnTo>
                    <a:pt x="165" y="0"/>
                  </a:lnTo>
                  <a:lnTo>
                    <a:pt x="161" y="0"/>
                  </a:lnTo>
                  <a:lnTo>
                    <a:pt x="158" y="0"/>
                  </a:lnTo>
                  <a:lnTo>
                    <a:pt x="154" y="0"/>
                  </a:lnTo>
                  <a:lnTo>
                    <a:pt x="148" y="0"/>
                  </a:lnTo>
                  <a:lnTo>
                    <a:pt x="144" y="0"/>
                  </a:lnTo>
                  <a:lnTo>
                    <a:pt x="140" y="0"/>
                  </a:lnTo>
                  <a:lnTo>
                    <a:pt x="139" y="0"/>
                  </a:lnTo>
                  <a:lnTo>
                    <a:pt x="133" y="0"/>
                  </a:lnTo>
                  <a:lnTo>
                    <a:pt x="129" y="2"/>
                  </a:lnTo>
                  <a:lnTo>
                    <a:pt x="125" y="2"/>
                  </a:lnTo>
                  <a:lnTo>
                    <a:pt x="121" y="2"/>
                  </a:lnTo>
                  <a:lnTo>
                    <a:pt x="118" y="2"/>
                  </a:lnTo>
                  <a:lnTo>
                    <a:pt x="114" y="4"/>
                  </a:lnTo>
                  <a:lnTo>
                    <a:pt x="110" y="5"/>
                  </a:lnTo>
                  <a:lnTo>
                    <a:pt x="106" y="7"/>
                  </a:lnTo>
                  <a:lnTo>
                    <a:pt x="102" y="7"/>
                  </a:lnTo>
                  <a:lnTo>
                    <a:pt x="101" y="7"/>
                  </a:lnTo>
                  <a:lnTo>
                    <a:pt x="97" y="9"/>
                  </a:lnTo>
                  <a:lnTo>
                    <a:pt x="93" y="11"/>
                  </a:lnTo>
                  <a:lnTo>
                    <a:pt x="89" y="13"/>
                  </a:lnTo>
                  <a:lnTo>
                    <a:pt x="85" y="13"/>
                  </a:lnTo>
                  <a:lnTo>
                    <a:pt x="83" y="15"/>
                  </a:lnTo>
                  <a:lnTo>
                    <a:pt x="78" y="17"/>
                  </a:lnTo>
                  <a:lnTo>
                    <a:pt x="72" y="21"/>
                  </a:lnTo>
                  <a:lnTo>
                    <a:pt x="66" y="24"/>
                  </a:lnTo>
                  <a:lnTo>
                    <a:pt x="61" y="28"/>
                  </a:lnTo>
                  <a:lnTo>
                    <a:pt x="53" y="32"/>
                  </a:lnTo>
                  <a:lnTo>
                    <a:pt x="49" y="38"/>
                  </a:lnTo>
                  <a:lnTo>
                    <a:pt x="43" y="42"/>
                  </a:lnTo>
                  <a:lnTo>
                    <a:pt x="38" y="47"/>
                  </a:lnTo>
                  <a:lnTo>
                    <a:pt x="34" y="51"/>
                  </a:lnTo>
                  <a:lnTo>
                    <a:pt x="28" y="57"/>
                  </a:lnTo>
                  <a:lnTo>
                    <a:pt x="24" y="62"/>
                  </a:lnTo>
                  <a:lnTo>
                    <a:pt x="21" y="68"/>
                  </a:lnTo>
                  <a:lnTo>
                    <a:pt x="17" y="74"/>
                  </a:lnTo>
                  <a:lnTo>
                    <a:pt x="15" y="78"/>
                  </a:lnTo>
                  <a:lnTo>
                    <a:pt x="13" y="80"/>
                  </a:lnTo>
                  <a:lnTo>
                    <a:pt x="13" y="83"/>
                  </a:lnTo>
                  <a:lnTo>
                    <a:pt x="9" y="87"/>
                  </a:lnTo>
                  <a:lnTo>
                    <a:pt x="7" y="93"/>
                  </a:lnTo>
                  <a:lnTo>
                    <a:pt x="5" y="100"/>
                  </a:lnTo>
                  <a:lnTo>
                    <a:pt x="4" y="102"/>
                  </a:lnTo>
                  <a:lnTo>
                    <a:pt x="4" y="106"/>
                  </a:lnTo>
                  <a:lnTo>
                    <a:pt x="2" y="110"/>
                  </a:lnTo>
                  <a:lnTo>
                    <a:pt x="2" y="114"/>
                  </a:lnTo>
                  <a:lnTo>
                    <a:pt x="2" y="116"/>
                  </a:lnTo>
                  <a:lnTo>
                    <a:pt x="0" y="119"/>
                  </a:lnTo>
                  <a:lnTo>
                    <a:pt x="0" y="123"/>
                  </a:lnTo>
                  <a:lnTo>
                    <a:pt x="0" y="127"/>
                  </a:lnTo>
                  <a:lnTo>
                    <a:pt x="0" y="131"/>
                  </a:lnTo>
                  <a:lnTo>
                    <a:pt x="0" y="135"/>
                  </a:lnTo>
                  <a:lnTo>
                    <a:pt x="0" y="139"/>
                  </a:lnTo>
                  <a:lnTo>
                    <a:pt x="0" y="142"/>
                  </a:lnTo>
                  <a:lnTo>
                    <a:pt x="0" y="146"/>
                  </a:lnTo>
                  <a:lnTo>
                    <a:pt x="0" y="150"/>
                  </a:lnTo>
                  <a:lnTo>
                    <a:pt x="0" y="154"/>
                  </a:lnTo>
                  <a:lnTo>
                    <a:pt x="0" y="158"/>
                  </a:lnTo>
                  <a:lnTo>
                    <a:pt x="0" y="159"/>
                  </a:lnTo>
                  <a:lnTo>
                    <a:pt x="0" y="163"/>
                  </a:lnTo>
                  <a:lnTo>
                    <a:pt x="2" y="167"/>
                  </a:lnTo>
                  <a:lnTo>
                    <a:pt x="2" y="171"/>
                  </a:lnTo>
                  <a:lnTo>
                    <a:pt x="2" y="173"/>
                  </a:lnTo>
                  <a:lnTo>
                    <a:pt x="4" y="177"/>
                  </a:lnTo>
                  <a:lnTo>
                    <a:pt x="4" y="180"/>
                  </a:lnTo>
                  <a:lnTo>
                    <a:pt x="5" y="184"/>
                  </a:lnTo>
                  <a:lnTo>
                    <a:pt x="5" y="186"/>
                  </a:lnTo>
                  <a:lnTo>
                    <a:pt x="7" y="190"/>
                  </a:lnTo>
                  <a:lnTo>
                    <a:pt x="9" y="194"/>
                  </a:lnTo>
                  <a:lnTo>
                    <a:pt x="9" y="197"/>
                  </a:lnTo>
                  <a:lnTo>
                    <a:pt x="13" y="203"/>
                  </a:lnTo>
                  <a:lnTo>
                    <a:pt x="17" y="209"/>
                  </a:lnTo>
                  <a:lnTo>
                    <a:pt x="21" y="215"/>
                  </a:lnTo>
                  <a:lnTo>
                    <a:pt x="24" y="220"/>
                  </a:lnTo>
                  <a:lnTo>
                    <a:pt x="28" y="226"/>
                  </a:lnTo>
                  <a:lnTo>
                    <a:pt x="34" y="232"/>
                  </a:lnTo>
                  <a:lnTo>
                    <a:pt x="38" y="235"/>
                  </a:lnTo>
                  <a:lnTo>
                    <a:pt x="43" y="241"/>
                  </a:lnTo>
                  <a:lnTo>
                    <a:pt x="49" y="247"/>
                  </a:lnTo>
                  <a:lnTo>
                    <a:pt x="53" y="251"/>
                  </a:lnTo>
                  <a:lnTo>
                    <a:pt x="61" y="254"/>
                  </a:lnTo>
                  <a:lnTo>
                    <a:pt x="66" y="258"/>
                  </a:lnTo>
                  <a:lnTo>
                    <a:pt x="72" y="262"/>
                  </a:lnTo>
                  <a:lnTo>
                    <a:pt x="78" y="266"/>
                  </a:lnTo>
                  <a:lnTo>
                    <a:pt x="83" y="266"/>
                  </a:lnTo>
                  <a:lnTo>
                    <a:pt x="85" y="270"/>
                  </a:lnTo>
                  <a:lnTo>
                    <a:pt x="89" y="272"/>
                  </a:lnTo>
                  <a:lnTo>
                    <a:pt x="93" y="272"/>
                  </a:lnTo>
                  <a:lnTo>
                    <a:pt x="97" y="273"/>
                  </a:lnTo>
                  <a:lnTo>
                    <a:pt x="101" y="273"/>
                  </a:lnTo>
                  <a:lnTo>
                    <a:pt x="102" y="275"/>
                  </a:lnTo>
                  <a:lnTo>
                    <a:pt x="106" y="277"/>
                  </a:lnTo>
                  <a:lnTo>
                    <a:pt x="110" y="277"/>
                  </a:lnTo>
                  <a:lnTo>
                    <a:pt x="114" y="279"/>
                  </a:lnTo>
                  <a:lnTo>
                    <a:pt x="118" y="279"/>
                  </a:lnTo>
                  <a:lnTo>
                    <a:pt x="121" y="279"/>
                  </a:lnTo>
                  <a:lnTo>
                    <a:pt x="125" y="281"/>
                  </a:lnTo>
                  <a:lnTo>
                    <a:pt x="129" y="281"/>
                  </a:lnTo>
                  <a:lnTo>
                    <a:pt x="133" y="283"/>
                  </a:lnTo>
                  <a:lnTo>
                    <a:pt x="139" y="283"/>
                  </a:lnTo>
                  <a:lnTo>
                    <a:pt x="140" y="283"/>
                  </a:lnTo>
                  <a:lnTo>
                    <a:pt x="144" y="283"/>
                  </a:lnTo>
                  <a:lnTo>
                    <a:pt x="148" y="283"/>
                  </a:lnTo>
                  <a:lnTo>
                    <a:pt x="154" y="2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 name="Group 21"/>
          <p:cNvGrpSpPr>
            <a:grpSpLocks/>
          </p:cNvGrpSpPr>
          <p:nvPr/>
        </p:nvGrpSpPr>
        <p:grpSpPr bwMode="auto">
          <a:xfrm>
            <a:off x="7737086" y="3128517"/>
            <a:ext cx="865188" cy="1066800"/>
            <a:chOff x="4419600" y="2514600"/>
            <a:chExt cx="909638" cy="1120774"/>
          </a:xfrm>
        </p:grpSpPr>
        <p:sp>
          <p:nvSpPr>
            <p:cNvPr id="36877" name="Freeform 23"/>
            <p:cNvSpPr>
              <a:spLocks/>
            </p:cNvSpPr>
            <p:nvPr/>
          </p:nvSpPr>
          <p:spPr bwMode="auto">
            <a:xfrm>
              <a:off x="4419600" y="2919412"/>
              <a:ext cx="909638" cy="715962"/>
            </a:xfrm>
            <a:custGeom>
              <a:avLst/>
              <a:gdLst>
                <a:gd name="T0" fmla="*/ 766094 w 1147"/>
                <a:gd name="T1" fmla="*/ 702453 h 901"/>
                <a:gd name="T2" fmla="*/ 701857 w 1147"/>
                <a:gd name="T3" fmla="*/ 704043 h 901"/>
                <a:gd name="T4" fmla="*/ 633654 w 1147"/>
                <a:gd name="T5" fmla="*/ 704837 h 901"/>
                <a:gd name="T6" fmla="*/ 560692 w 1147"/>
                <a:gd name="T7" fmla="*/ 706426 h 901"/>
                <a:gd name="T8" fmla="*/ 485352 w 1147"/>
                <a:gd name="T9" fmla="*/ 708016 h 901"/>
                <a:gd name="T10" fmla="*/ 410804 w 1147"/>
                <a:gd name="T11" fmla="*/ 709605 h 901"/>
                <a:gd name="T12" fmla="*/ 336257 w 1147"/>
                <a:gd name="T13" fmla="*/ 710400 h 901"/>
                <a:gd name="T14" fmla="*/ 265675 w 1147"/>
                <a:gd name="T15" fmla="*/ 711989 h 901"/>
                <a:gd name="T16" fmla="*/ 199851 w 1147"/>
                <a:gd name="T17" fmla="*/ 713578 h 901"/>
                <a:gd name="T18" fmla="*/ 139578 w 1147"/>
                <a:gd name="T19" fmla="*/ 715167 h 901"/>
                <a:gd name="T20" fmla="*/ 93581 w 1147"/>
                <a:gd name="T21" fmla="*/ 711989 h 901"/>
                <a:gd name="T22" fmla="*/ 76134 w 1147"/>
                <a:gd name="T23" fmla="*/ 689739 h 901"/>
                <a:gd name="T24" fmla="*/ 59479 w 1147"/>
                <a:gd name="T25" fmla="*/ 666695 h 901"/>
                <a:gd name="T26" fmla="*/ 44411 w 1147"/>
                <a:gd name="T27" fmla="*/ 642856 h 901"/>
                <a:gd name="T28" fmla="*/ 31722 w 1147"/>
                <a:gd name="T29" fmla="*/ 618222 h 901"/>
                <a:gd name="T30" fmla="*/ 20620 w 1147"/>
                <a:gd name="T31" fmla="*/ 592000 h 901"/>
                <a:gd name="T32" fmla="*/ 11103 w 1147"/>
                <a:gd name="T33" fmla="*/ 565777 h 901"/>
                <a:gd name="T34" fmla="*/ 2379 w 1147"/>
                <a:gd name="T35" fmla="*/ 537965 h 901"/>
                <a:gd name="T36" fmla="*/ 0 w 1147"/>
                <a:gd name="T37" fmla="*/ 509358 h 901"/>
                <a:gd name="T38" fmla="*/ 0 w 1147"/>
                <a:gd name="T39" fmla="*/ 479957 h 901"/>
                <a:gd name="T40" fmla="*/ 0 w 1147"/>
                <a:gd name="T41" fmla="*/ 451350 h 901"/>
                <a:gd name="T42" fmla="*/ 0 w 1147"/>
                <a:gd name="T43" fmla="*/ 402878 h 901"/>
                <a:gd name="T44" fmla="*/ 2379 w 1147"/>
                <a:gd name="T45" fmla="*/ 337718 h 901"/>
                <a:gd name="T46" fmla="*/ 23792 w 1147"/>
                <a:gd name="T47" fmla="*/ 277326 h 901"/>
                <a:gd name="T48" fmla="*/ 52342 w 1147"/>
                <a:gd name="T49" fmla="*/ 217729 h 901"/>
                <a:gd name="T50" fmla="*/ 88029 w 1147"/>
                <a:gd name="T51" fmla="*/ 166872 h 901"/>
                <a:gd name="T52" fmla="*/ 132441 w 1147"/>
                <a:gd name="T53" fmla="*/ 119989 h 901"/>
                <a:gd name="T54" fmla="*/ 183196 w 1147"/>
                <a:gd name="T55" fmla="*/ 79463 h 901"/>
                <a:gd name="T56" fmla="*/ 239504 w 1147"/>
                <a:gd name="T57" fmla="*/ 48472 h 901"/>
                <a:gd name="T58" fmla="*/ 302155 w 1147"/>
                <a:gd name="T59" fmla="*/ 23044 h 901"/>
                <a:gd name="T60" fmla="*/ 367979 w 1147"/>
                <a:gd name="T61" fmla="*/ 6357 h 901"/>
                <a:gd name="T62" fmla="*/ 436975 w 1147"/>
                <a:gd name="T63" fmla="*/ 0 h 901"/>
                <a:gd name="T64" fmla="*/ 507557 w 1147"/>
                <a:gd name="T65" fmla="*/ 2384 h 901"/>
                <a:gd name="T66" fmla="*/ 573381 w 1147"/>
                <a:gd name="T67" fmla="*/ 15098 h 901"/>
                <a:gd name="T68" fmla="*/ 638412 w 1147"/>
                <a:gd name="T69" fmla="*/ 37348 h 901"/>
                <a:gd name="T70" fmla="*/ 696305 w 1147"/>
                <a:gd name="T71" fmla="*/ 69133 h 901"/>
                <a:gd name="T72" fmla="*/ 749440 w 1147"/>
                <a:gd name="T73" fmla="*/ 105686 h 901"/>
                <a:gd name="T74" fmla="*/ 795437 w 1147"/>
                <a:gd name="T75" fmla="*/ 150185 h 901"/>
                <a:gd name="T76" fmla="*/ 835091 w 1147"/>
                <a:gd name="T77" fmla="*/ 200247 h 901"/>
                <a:gd name="T78" fmla="*/ 866813 w 1147"/>
                <a:gd name="T79" fmla="*/ 256666 h 901"/>
                <a:gd name="T80" fmla="*/ 890605 w 1147"/>
                <a:gd name="T81" fmla="*/ 317058 h 901"/>
                <a:gd name="T82" fmla="*/ 904087 w 1147"/>
                <a:gd name="T83" fmla="*/ 380628 h 901"/>
                <a:gd name="T84" fmla="*/ 908052 w 1147"/>
                <a:gd name="T85" fmla="*/ 441815 h 901"/>
                <a:gd name="T86" fmla="*/ 908052 w 1147"/>
                <a:gd name="T87" fmla="*/ 468832 h 901"/>
                <a:gd name="T88" fmla="*/ 904087 w 1147"/>
                <a:gd name="T89" fmla="*/ 496644 h 901"/>
                <a:gd name="T90" fmla="*/ 898535 w 1147"/>
                <a:gd name="T91" fmla="*/ 522867 h 901"/>
                <a:gd name="T92" fmla="*/ 891398 w 1147"/>
                <a:gd name="T93" fmla="*/ 549090 h 901"/>
                <a:gd name="T94" fmla="*/ 885053 w 1147"/>
                <a:gd name="T95" fmla="*/ 575312 h 901"/>
                <a:gd name="T96" fmla="*/ 875537 w 1147"/>
                <a:gd name="T97" fmla="*/ 599946 h 901"/>
                <a:gd name="T98" fmla="*/ 864434 w 1147"/>
                <a:gd name="T99" fmla="*/ 623785 h 901"/>
                <a:gd name="T100" fmla="*/ 851745 w 1147"/>
                <a:gd name="T101" fmla="*/ 646829 h 901"/>
                <a:gd name="T102" fmla="*/ 838263 w 1147"/>
                <a:gd name="T103" fmla="*/ 669079 h 901"/>
                <a:gd name="T104" fmla="*/ 823195 w 1147"/>
                <a:gd name="T105" fmla="*/ 691328 h 9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7"/>
                <a:gd name="T160" fmla="*/ 0 h 901"/>
                <a:gd name="T161" fmla="*/ 1147 w 1147"/>
                <a:gd name="T162" fmla="*/ 901 h 9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7" h="901">
                  <a:moveTo>
                    <a:pt x="1029" y="884"/>
                  </a:moveTo>
                  <a:lnTo>
                    <a:pt x="1017" y="884"/>
                  </a:lnTo>
                  <a:lnTo>
                    <a:pt x="1004" y="884"/>
                  </a:lnTo>
                  <a:lnTo>
                    <a:pt x="992" y="884"/>
                  </a:lnTo>
                  <a:lnTo>
                    <a:pt x="980" y="884"/>
                  </a:lnTo>
                  <a:lnTo>
                    <a:pt x="966" y="884"/>
                  </a:lnTo>
                  <a:lnTo>
                    <a:pt x="954" y="884"/>
                  </a:lnTo>
                  <a:lnTo>
                    <a:pt x="940" y="884"/>
                  </a:lnTo>
                  <a:lnTo>
                    <a:pt x="928" y="886"/>
                  </a:lnTo>
                  <a:lnTo>
                    <a:pt x="912" y="886"/>
                  </a:lnTo>
                  <a:lnTo>
                    <a:pt x="898" y="886"/>
                  </a:lnTo>
                  <a:lnTo>
                    <a:pt x="885" y="886"/>
                  </a:lnTo>
                  <a:lnTo>
                    <a:pt x="872" y="887"/>
                  </a:lnTo>
                  <a:lnTo>
                    <a:pt x="857" y="887"/>
                  </a:lnTo>
                  <a:lnTo>
                    <a:pt x="843" y="887"/>
                  </a:lnTo>
                  <a:lnTo>
                    <a:pt x="829" y="887"/>
                  </a:lnTo>
                  <a:lnTo>
                    <a:pt x="813" y="887"/>
                  </a:lnTo>
                  <a:lnTo>
                    <a:pt x="799" y="887"/>
                  </a:lnTo>
                  <a:lnTo>
                    <a:pt x="784" y="887"/>
                  </a:lnTo>
                  <a:lnTo>
                    <a:pt x="768" y="887"/>
                  </a:lnTo>
                  <a:lnTo>
                    <a:pt x="752" y="889"/>
                  </a:lnTo>
                  <a:lnTo>
                    <a:pt x="737" y="889"/>
                  </a:lnTo>
                  <a:lnTo>
                    <a:pt x="721" y="889"/>
                  </a:lnTo>
                  <a:lnTo>
                    <a:pt x="707" y="889"/>
                  </a:lnTo>
                  <a:lnTo>
                    <a:pt x="692" y="889"/>
                  </a:lnTo>
                  <a:lnTo>
                    <a:pt x="676" y="889"/>
                  </a:lnTo>
                  <a:lnTo>
                    <a:pt x="660" y="889"/>
                  </a:lnTo>
                  <a:lnTo>
                    <a:pt x="643" y="889"/>
                  </a:lnTo>
                  <a:lnTo>
                    <a:pt x="629" y="891"/>
                  </a:lnTo>
                  <a:lnTo>
                    <a:pt x="612" y="891"/>
                  </a:lnTo>
                  <a:lnTo>
                    <a:pt x="598" y="891"/>
                  </a:lnTo>
                  <a:lnTo>
                    <a:pt x="580" y="891"/>
                  </a:lnTo>
                  <a:lnTo>
                    <a:pt x="565" y="893"/>
                  </a:lnTo>
                  <a:lnTo>
                    <a:pt x="549" y="893"/>
                  </a:lnTo>
                  <a:lnTo>
                    <a:pt x="534" y="893"/>
                  </a:lnTo>
                  <a:lnTo>
                    <a:pt x="518" y="893"/>
                  </a:lnTo>
                  <a:lnTo>
                    <a:pt x="502" y="894"/>
                  </a:lnTo>
                  <a:lnTo>
                    <a:pt x="487" y="894"/>
                  </a:lnTo>
                  <a:lnTo>
                    <a:pt x="471" y="894"/>
                  </a:lnTo>
                  <a:lnTo>
                    <a:pt x="455" y="894"/>
                  </a:lnTo>
                  <a:lnTo>
                    <a:pt x="441" y="894"/>
                  </a:lnTo>
                  <a:lnTo>
                    <a:pt x="424" y="894"/>
                  </a:lnTo>
                  <a:lnTo>
                    <a:pt x="410" y="894"/>
                  </a:lnTo>
                  <a:lnTo>
                    <a:pt x="394" y="894"/>
                  </a:lnTo>
                  <a:lnTo>
                    <a:pt x="381" y="896"/>
                  </a:lnTo>
                  <a:lnTo>
                    <a:pt x="365" y="896"/>
                  </a:lnTo>
                  <a:lnTo>
                    <a:pt x="349" y="896"/>
                  </a:lnTo>
                  <a:lnTo>
                    <a:pt x="335" y="896"/>
                  </a:lnTo>
                  <a:lnTo>
                    <a:pt x="322" y="896"/>
                  </a:lnTo>
                  <a:lnTo>
                    <a:pt x="308" y="896"/>
                  </a:lnTo>
                  <a:lnTo>
                    <a:pt x="294" y="896"/>
                  </a:lnTo>
                  <a:lnTo>
                    <a:pt x="280" y="896"/>
                  </a:lnTo>
                  <a:lnTo>
                    <a:pt x="266" y="898"/>
                  </a:lnTo>
                  <a:lnTo>
                    <a:pt x="252" y="898"/>
                  </a:lnTo>
                  <a:lnTo>
                    <a:pt x="238" y="898"/>
                  </a:lnTo>
                  <a:lnTo>
                    <a:pt x="226" y="898"/>
                  </a:lnTo>
                  <a:lnTo>
                    <a:pt x="212" y="900"/>
                  </a:lnTo>
                  <a:lnTo>
                    <a:pt x="202" y="900"/>
                  </a:lnTo>
                  <a:lnTo>
                    <a:pt x="188" y="900"/>
                  </a:lnTo>
                  <a:lnTo>
                    <a:pt x="176" y="900"/>
                  </a:lnTo>
                  <a:lnTo>
                    <a:pt x="165" y="900"/>
                  </a:lnTo>
                  <a:lnTo>
                    <a:pt x="153" y="900"/>
                  </a:lnTo>
                  <a:lnTo>
                    <a:pt x="143" y="901"/>
                  </a:lnTo>
                  <a:lnTo>
                    <a:pt x="132" y="901"/>
                  </a:lnTo>
                  <a:lnTo>
                    <a:pt x="122" y="901"/>
                  </a:lnTo>
                  <a:lnTo>
                    <a:pt x="118" y="896"/>
                  </a:lnTo>
                  <a:lnTo>
                    <a:pt x="115" y="891"/>
                  </a:lnTo>
                  <a:lnTo>
                    <a:pt x="109" y="887"/>
                  </a:lnTo>
                  <a:lnTo>
                    <a:pt x="106" y="882"/>
                  </a:lnTo>
                  <a:lnTo>
                    <a:pt x="103" y="877"/>
                  </a:lnTo>
                  <a:lnTo>
                    <a:pt x="99" y="874"/>
                  </a:lnTo>
                  <a:lnTo>
                    <a:pt x="96" y="868"/>
                  </a:lnTo>
                  <a:lnTo>
                    <a:pt x="92" y="863"/>
                  </a:lnTo>
                  <a:lnTo>
                    <a:pt x="87" y="858"/>
                  </a:lnTo>
                  <a:lnTo>
                    <a:pt x="83" y="853"/>
                  </a:lnTo>
                  <a:lnTo>
                    <a:pt x="82" y="847"/>
                  </a:lnTo>
                  <a:lnTo>
                    <a:pt x="78" y="844"/>
                  </a:lnTo>
                  <a:lnTo>
                    <a:pt x="75" y="839"/>
                  </a:lnTo>
                  <a:lnTo>
                    <a:pt x="73" y="834"/>
                  </a:lnTo>
                  <a:lnTo>
                    <a:pt x="68" y="828"/>
                  </a:lnTo>
                  <a:lnTo>
                    <a:pt x="66" y="825"/>
                  </a:lnTo>
                  <a:lnTo>
                    <a:pt x="63" y="820"/>
                  </a:lnTo>
                  <a:lnTo>
                    <a:pt x="59" y="814"/>
                  </a:lnTo>
                  <a:lnTo>
                    <a:pt x="56" y="809"/>
                  </a:lnTo>
                  <a:lnTo>
                    <a:pt x="52" y="804"/>
                  </a:lnTo>
                  <a:lnTo>
                    <a:pt x="50" y="797"/>
                  </a:lnTo>
                  <a:lnTo>
                    <a:pt x="47" y="792"/>
                  </a:lnTo>
                  <a:lnTo>
                    <a:pt x="45" y="788"/>
                  </a:lnTo>
                  <a:lnTo>
                    <a:pt x="42" y="783"/>
                  </a:lnTo>
                  <a:lnTo>
                    <a:pt x="40" y="778"/>
                  </a:lnTo>
                  <a:lnTo>
                    <a:pt x="38" y="771"/>
                  </a:lnTo>
                  <a:lnTo>
                    <a:pt x="35" y="766"/>
                  </a:lnTo>
                  <a:lnTo>
                    <a:pt x="33" y="761"/>
                  </a:lnTo>
                  <a:lnTo>
                    <a:pt x="31" y="755"/>
                  </a:lnTo>
                  <a:lnTo>
                    <a:pt x="30" y="750"/>
                  </a:lnTo>
                  <a:lnTo>
                    <a:pt x="26" y="745"/>
                  </a:lnTo>
                  <a:lnTo>
                    <a:pt x="24" y="740"/>
                  </a:lnTo>
                  <a:lnTo>
                    <a:pt x="23" y="733"/>
                  </a:lnTo>
                  <a:lnTo>
                    <a:pt x="19" y="728"/>
                  </a:lnTo>
                  <a:lnTo>
                    <a:pt x="17" y="722"/>
                  </a:lnTo>
                  <a:lnTo>
                    <a:pt x="16" y="717"/>
                  </a:lnTo>
                  <a:lnTo>
                    <a:pt x="14" y="712"/>
                  </a:lnTo>
                  <a:lnTo>
                    <a:pt x="12" y="705"/>
                  </a:lnTo>
                  <a:lnTo>
                    <a:pt x="10" y="700"/>
                  </a:lnTo>
                  <a:lnTo>
                    <a:pt x="9" y="695"/>
                  </a:lnTo>
                  <a:lnTo>
                    <a:pt x="7" y="688"/>
                  </a:lnTo>
                  <a:lnTo>
                    <a:pt x="5" y="682"/>
                  </a:lnTo>
                  <a:lnTo>
                    <a:pt x="3" y="677"/>
                  </a:lnTo>
                  <a:lnTo>
                    <a:pt x="2" y="670"/>
                  </a:lnTo>
                  <a:lnTo>
                    <a:pt x="2" y="665"/>
                  </a:lnTo>
                  <a:lnTo>
                    <a:pt x="0" y="660"/>
                  </a:lnTo>
                  <a:lnTo>
                    <a:pt x="0" y="653"/>
                  </a:lnTo>
                  <a:lnTo>
                    <a:pt x="0" y="648"/>
                  </a:lnTo>
                  <a:lnTo>
                    <a:pt x="0" y="641"/>
                  </a:lnTo>
                  <a:lnTo>
                    <a:pt x="0" y="636"/>
                  </a:lnTo>
                  <a:lnTo>
                    <a:pt x="0" y="629"/>
                  </a:lnTo>
                  <a:lnTo>
                    <a:pt x="0" y="623"/>
                  </a:lnTo>
                  <a:lnTo>
                    <a:pt x="0" y="616"/>
                  </a:lnTo>
                  <a:lnTo>
                    <a:pt x="0" y="611"/>
                  </a:lnTo>
                  <a:lnTo>
                    <a:pt x="0" y="604"/>
                  </a:lnTo>
                  <a:lnTo>
                    <a:pt x="0" y="599"/>
                  </a:lnTo>
                  <a:lnTo>
                    <a:pt x="0" y="592"/>
                  </a:lnTo>
                  <a:lnTo>
                    <a:pt x="0" y="587"/>
                  </a:lnTo>
                  <a:lnTo>
                    <a:pt x="0" y="580"/>
                  </a:lnTo>
                  <a:lnTo>
                    <a:pt x="0" y="575"/>
                  </a:lnTo>
                  <a:lnTo>
                    <a:pt x="0" y="568"/>
                  </a:lnTo>
                  <a:lnTo>
                    <a:pt x="0" y="563"/>
                  </a:lnTo>
                  <a:lnTo>
                    <a:pt x="0" y="556"/>
                  </a:lnTo>
                  <a:lnTo>
                    <a:pt x="0" y="550"/>
                  </a:lnTo>
                  <a:lnTo>
                    <a:pt x="0" y="537"/>
                  </a:lnTo>
                  <a:lnTo>
                    <a:pt x="0" y="521"/>
                  </a:lnTo>
                  <a:lnTo>
                    <a:pt x="0" y="507"/>
                  </a:lnTo>
                  <a:lnTo>
                    <a:pt x="0" y="493"/>
                  </a:lnTo>
                  <a:lnTo>
                    <a:pt x="0" y="479"/>
                  </a:lnTo>
                  <a:lnTo>
                    <a:pt x="0" y="465"/>
                  </a:lnTo>
                  <a:lnTo>
                    <a:pt x="0" y="451"/>
                  </a:lnTo>
                  <a:lnTo>
                    <a:pt x="2" y="439"/>
                  </a:lnTo>
                  <a:lnTo>
                    <a:pt x="3" y="425"/>
                  </a:lnTo>
                  <a:lnTo>
                    <a:pt x="7" y="411"/>
                  </a:lnTo>
                  <a:lnTo>
                    <a:pt x="10" y="399"/>
                  </a:lnTo>
                  <a:lnTo>
                    <a:pt x="16" y="387"/>
                  </a:lnTo>
                  <a:lnTo>
                    <a:pt x="19" y="373"/>
                  </a:lnTo>
                  <a:lnTo>
                    <a:pt x="24" y="359"/>
                  </a:lnTo>
                  <a:lnTo>
                    <a:pt x="30" y="349"/>
                  </a:lnTo>
                  <a:lnTo>
                    <a:pt x="35" y="337"/>
                  </a:lnTo>
                  <a:lnTo>
                    <a:pt x="40" y="323"/>
                  </a:lnTo>
                  <a:lnTo>
                    <a:pt x="45" y="312"/>
                  </a:lnTo>
                  <a:lnTo>
                    <a:pt x="52" y="299"/>
                  </a:lnTo>
                  <a:lnTo>
                    <a:pt x="59" y="288"/>
                  </a:lnTo>
                  <a:lnTo>
                    <a:pt x="66" y="274"/>
                  </a:lnTo>
                  <a:lnTo>
                    <a:pt x="73" y="264"/>
                  </a:lnTo>
                  <a:lnTo>
                    <a:pt x="80" y="252"/>
                  </a:lnTo>
                  <a:lnTo>
                    <a:pt x="89" y="243"/>
                  </a:lnTo>
                  <a:lnTo>
                    <a:pt x="96" y="231"/>
                  </a:lnTo>
                  <a:lnTo>
                    <a:pt x="104" y="220"/>
                  </a:lnTo>
                  <a:lnTo>
                    <a:pt x="111" y="210"/>
                  </a:lnTo>
                  <a:lnTo>
                    <a:pt x="122" y="199"/>
                  </a:lnTo>
                  <a:lnTo>
                    <a:pt x="130" y="189"/>
                  </a:lnTo>
                  <a:lnTo>
                    <a:pt x="139" y="180"/>
                  </a:lnTo>
                  <a:lnTo>
                    <a:pt x="148" y="170"/>
                  </a:lnTo>
                  <a:lnTo>
                    <a:pt x="158" y="161"/>
                  </a:lnTo>
                  <a:lnTo>
                    <a:pt x="167" y="151"/>
                  </a:lnTo>
                  <a:lnTo>
                    <a:pt x="177" y="142"/>
                  </a:lnTo>
                  <a:lnTo>
                    <a:pt x="188" y="133"/>
                  </a:lnTo>
                  <a:lnTo>
                    <a:pt x="200" y="125"/>
                  </a:lnTo>
                  <a:lnTo>
                    <a:pt x="209" y="116"/>
                  </a:lnTo>
                  <a:lnTo>
                    <a:pt x="221" y="109"/>
                  </a:lnTo>
                  <a:lnTo>
                    <a:pt x="231" y="100"/>
                  </a:lnTo>
                  <a:lnTo>
                    <a:pt x="243" y="94"/>
                  </a:lnTo>
                  <a:lnTo>
                    <a:pt x="254" y="87"/>
                  </a:lnTo>
                  <a:lnTo>
                    <a:pt x="266" y="80"/>
                  </a:lnTo>
                  <a:lnTo>
                    <a:pt x="280" y="73"/>
                  </a:lnTo>
                  <a:lnTo>
                    <a:pt x="292" y="66"/>
                  </a:lnTo>
                  <a:lnTo>
                    <a:pt x="302" y="61"/>
                  </a:lnTo>
                  <a:lnTo>
                    <a:pt x="316" y="54"/>
                  </a:lnTo>
                  <a:lnTo>
                    <a:pt x="328" y="47"/>
                  </a:lnTo>
                  <a:lnTo>
                    <a:pt x="342" y="43"/>
                  </a:lnTo>
                  <a:lnTo>
                    <a:pt x="355" y="38"/>
                  </a:lnTo>
                  <a:lnTo>
                    <a:pt x="367" y="33"/>
                  </a:lnTo>
                  <a:lnTo>
                    <a:pt x="381" y="29"/>
                  </a:lnTo>
                  <a:lnTo>
                    <a:pt x="394" y="24"/>
                  </a:lnTo>
                  <a:lnTo>
                    <a:pt x="408" y="19"/>
                  </a:lnTo>
                  <a:lnTo>
                    <a:pt x="422" y="15"/>
                  </a:lnTo>
                  <a:lnTo>
                    <a:pt x="436" y="12"/>
                  </a:lnTo>
                  <a:lnTo>
                    <a:pt x="450" y="10"/>
                  </a:lnTo>
                  <a:lnTo>
                    <a:pt x="464" y="8"/>
                  </a:lnTo>
                  <a:lnTo>
                    <a:pt x="478" y="5"/>
                  </a:lnTo>
                  <a:lnTo>
                    <a:pt x="494" y="3"/>
                  </a:lnTo>
                  <a:lnTo>
                    <a:pt x="507" y="1"/>
                  </a:lnTo>
                  <a:lnTo>
                    <a:pt x="521" y="1"/>
                  </a:lnTo>
                  <a:lnTo>
                    <a:pt x="537" y="0"/>
                  </a:lnTo>
                  <a:lnTo>
                    <a:pt x="551" y="0"/>
                  </a:lnTo>
                  <a:lnTo>
                    <a:pt x="567" y="0"/>
                  </a:lnTo>
                  <a:lnTo>
                    <a:pt x="580" y="0"/>
                  </a:lnTo>
                  <a:lnTo>
                    <a:pt x="596" y="0"/>
                  </a:lnTo>
                  <a:lnTo>
                    <a:pt x="612" y="1"/>
                  </a:lnTo>
                  <a:lnTo>
                    <a:pt x="626" y="1"/>
                  </a:lnTo>
                  <a:lnTo>
                    <a:pt x="640" y="3"/>
                  </a:lnTo>
                  <a:lnTo>
                    <a:pt x="655" y="5"/>
                  </a:lnTo>
                  <a:lnTo>
                    <a:pt x="669" y="8"/>
                  </a:lnTo>
                  <a:lnTo>
                    <a:pt x="683" y="10"/>
                  </a:lnTo>
                  <a:lnTo>
                    <a:pt x="697" y="12"/>
                  </a:lnTo>
                  <a:lnTo>
                    <a:pt x="711" y="15"/>
                  </a:lnTo>
                  <a:lnTo>
                    <a:pt x="723" y="19"/>
                  </a:lnTo>
                  <a:lnTo>
                    <a:pt x="739" y="24"/>
                  </a:lnTo>
                  <a:lnTo>
                    <a:pt x="751" y="29"/>
                  </a:lnTo>
                  <a:lnTo>
                    <a:pt x="765" y="33"/>
                  </a:lnTo>
                  <a:lnTo>
                    <a:pt x="779" y="38"/>
                  </a:lnTo>
                  <a:lnTo>
                    <a:pt x="792" y="43"/>
                  </a:lnTo>
                  <a:lnTo>
                    <a:pt x="805" y="47"/>
                  </a:lnTo>
                  <a:lnTo>
                    <a:pt x="815" y="54"/>
                  </a:lnTo>
                  <a:lnTo>
                    <a:pt x="829" y="61"/>
                  </a:lnTo>
                  <a:lnTo>
                    <a:pt x="841" y="66"/>
                  </a:lnTo>
                  <a:lnTo>
                    <a:pt x="853" y="73"/>
                  </a:lnTo>
                  <a:lnTo>
                    <a:pt x="867" y="80"/>
                  </a:lnTo>
                  <a:lnTo>
                    <a:pt x="878" y="87"/>
                  </a:lnTo>
                  <a:lnTo>
                    <a:pt x="890" y="94"/>
                  </a:lnTo>
                  <a:lnTo>
                    <a:pt x="900" y="100"/>
                  </a:lnTo>
                  <a:lnTo>
                    <a:pt x="912" y="109"/>
                  </a:lnTo>
                  <a:lnTo>
                    <a:pt x="923" y="116"/>
                  </a:lnTo>
                  <a:lnTo>
                    <a:pt x="933" y="125"/>
                  </a:lnTo>
                  <a:lnTo>
                    <a:pt x="945" y="133"/>
                  </a:lnTo>
                  <a:lnTo>
                    <a:pt x="954" y="142"/>
                  </a:lnTo>
                  <a:lnTo>
                    <a:pt x="965" y="151"/>
                  </a:lnTo>
                  <a:lnTo>
                    <a:pt x="977" y="161"/>
                  </a:lnTo>
                  <a:lnTo>
                    <a:pt x="985" y="170"/>
                  </a:lnTo>
                  <a:lnTo>
                    <a:pt x="994" y="180"/>
                  </a:lnTo>
                  <a:lnTo>
                    <a:pt x="1003" y="189"/>
                  </a:lnTo>
                  <a:lnTo>
                    <a:pt x="1013" y="199"/>
                  </a:lnTo>
                  <a:lnTo>
                    <a:pt x="1020" y="210"/>
                  </a:lnTo>
                  <a:lnTo>
                    <a:pt x="1031" y="220"/>
                  </a:lnTo>
                  <a:lnTo>
                    <a:pt x="1038" y="231"/>
                  </a:lnTo>
                  <a:lnTo>
                    <a:pt x="1046" y="243"/>
                  </a:lnTo>
                  <a:lnTo>
                    <a:pt x="1053" y="252"/>
                  </a:lnTo>
                  <a:lnTo>
                    <a:pt x="1062" y="264"/>
                  </a:lnTo>
                  <a:lnTo>
                    <a:pt x="1069" y="274"/>
                  </a:lnTo>
                  <a:lnTo>
                    <a:pt x="1076" y="288"/>
                  </a:lnTo>
                  <a:lnTo>
                    <a:pt x="1081" y="299"/>
                  </a:lnTo>
                  <a:lnTo>
                    <a:pt x="1088" y="312"/>
                  </a:lnTo>
                  <a:lnTo>
                    <a:pt x="1093" y="323"/>
                  </a:lnTo>
                  <a:lnTo>
                    <a:pt x="1100" y="337"/>
                  </a:lnTo>
                  <a:lnTo>
                    <a:pt x="1105" y="349"/>
                  </a:lnTo>
                  <a:lnTo>
                    <a:pt x="1111" y="359"/>
                  </a:lnTo>
                  <a:lnTo>
                    <a:pt x="1114" y="373"/>
                  </a:lnTo>
                  <a:lnTo>
                    <a:pt x="1119" y="387"/>
                  </a:lnTo>
                  <a:lnTo>
                    <a:pt x="1123" y="399"/>
                  </a:lnTo>
                  <a:lnTo>
                    <a:pt x="1126" y="411"/>
                  </a:lnTo>
                  <a:lnTo>
                    <a:pt x="1130" y="425"/>
                  </a:lnTo>
                  <a:lnTo>
                    <a:pt x="1133" y="439"/>
                  </a:lnTo>
                  <a:lnTo>
                    <a:pt x="1135" y="451"/>
                  </a:lnTo>
                  <a:lnTo>
                    <a:pt x="1138" y="465"/>
                  </a:lnTo>
                  <a:lnTo>
                    <a:pt x="1140" y="479"/>
                  </a:lnTo>
                  <a:lnTo>
                    <a:pt x="1142" y="493"/>
                  </a:lnTo>
                  <a:lnTo>
                    <a:pt x="1144" y="507"/>
                  </a:lnTo>
                  <a:lnTo>
                    <a:pt x="1145" y="521"/>
                  </a:lnTo>
                  <a:lnTo>
                    <a:pt x="1145" y="537"/>
                  </a:lnTo>
                  <a:lnTo>
                    <a:pt x="1147" y="550"/>
                  </a:lnTo>
                  <a:lnTo>
                    <a:pt x="1145" y="556"/>
                  </a:lnTo>
                  <a:lnTo>
                    <a:pt x="1145" y="563"/>
                  </a:lnTo>
                  <a:lnTo>
                    <a:pt x="1145" y="568"/>
                  </a:lnTo>
                  <a:lnTo>
                    <a:pt x="1145" y="573"/>
                  </a:lnTo>
                  <a:lnTo>
                    <a:pt x="1145" y="578"/>
                  </a:lnTo>
                  <a:lnTo>
                    <a:pt x="1145" y="585"/>
                  </a:lnTo>
                  <a:lnTo>
                    <a:pt x="1145" y="590"/>
                  </a:lnTo>
                  <a:lnTo>
                    <a:pt x="1145" y="597"/>
                  </a:lnTo>
                  <a:lnTo>
                    <a:pt x="1142" y="601"/>
                  </a:lnTo>
                  <a:lnTo>
                    <a:pt x="1142" y="608"/>
                  </a:lnTo>
                  <a:lnTo>
                    <a:pt x="1142" y="613"/>
                  </a:lnTo>
                  <a:lnTo>
                    <a:pt x="1142" y="618"/>
                  </a:lnTo>
                  <a:lnTo>
                    <a:pt x="1140" y="625"/>
                  </a:lnTo>
                  <a:lnTo>
                    <a:pt x="1140" y="630"/>
                  </a:lnTo>
                  <a:lnTo>
                    <a:pt x="1138" y="636"/>
                  </a:lnTo>
                  <a:lnTo>
                    <a:pt x="1138" y="642"/>
                  </a:lnTo>
                  <a:lnTo>
                    <a:pt x="1137" y="648"/>
                  </a:lnTo>
                  <a:lnTo>
                    <a:pt x="1135" y="653"/>
                  </a:lnTo>
                  <a:lnTo>
                    <a:pt x="1133" y="658"/>
                  </a:lnTo>
                  <a:lnTo>
                    <a:pt x="1133" y="663"/>
                  </a:lnTo>
                  <a:lnTo>
                    <a:pt x="1131" y="669"/>
                  </a:lnTo>
                  <a:lnTo>
                    <a:pt x="1130" y="675"/>
                  </a:lnTo>
                  <a:lnTo>
                    <a:pt x="1128" y="679"/>
                  </a:lnTo>
                  <a:lnTo>
                    <a:pt x="1128" y="686"/>
                  </a:lnTo>
                  <a:lnTo>
                    <a:pt x="1124" y="691"/>
                  </a:lnTo>
                  <a:lnTo>
                    <a:pt x="1124" y="696"/>
                  </a:lnTo>
                  <a:lnTo>
                    <a:pt x="1123" y="702"/>
                  </a:lnTo>
                  <a:lnTo>
                    <a:pt x="1121" y="707"/>
                  </a:lnTo>
                  <a:lnTo>
                    <a:pt x="1119" y="712"/>
                  </a:lnTo>
                  <a:lnTo>
                    <a:pt x="1117" y="719"/>
                  </a:lnTo>
                  <a:lnTo>
                    <a:pt x="1116" y="724"/>
                  </a:lnTo>
                  <a:lnTo>
                    <a:pt x="1116" y="729"/>
                  </a:lnTo>
                  <a:lnTo>
                    <a:pt x="1112" y="735"/>
                  </a:lnTo>
                  <a:lnTo>
                    <a:pt x="1111" y="740"/>
                  </a:lnTo>
                  <a:lnTo>
                    <a:pt x="1109" y="745"/>
                  </a:lnTo>
                  <a:lnTo>
                    <a:pt x="1105" y="750"/>
                  </a:lnTo>
                  <a:lnTo>
                    <a:pt x="1104" y="755"/>
                  </a:lnTo>
                  <a:lnTo>
                    <a:pt x="1102" y="761"/>
                  </a:lnTo>
                  <a:lnTo>
                    <a:pt x="1100" y="764"/>
                  </a:lnTo>
                  <a:lnTo>
                    <a:pt x="1098" y="769"/>
                  </a:lnTo>
                  <a:lnTo>
                    <a:pt x="1095" y="774"/>
                  </a:lnTo>
                  <a:lnTo>
                    <a:pt x="1093" y="780"/>
                  </a:lnTo>
                  <a:lnTo>
                    <a:pt x="1090" y="785"/>
                  </a:lnTo>
                  <a:lnTo>
                    <a:pt x="1088" y="790"/>
                  </a:lnTo>
                  <a:lnTo>
                    <a:pt x="1084" y="795"/>
                  </a:lnTo>
                  <a:lnTo>
                    <a:pt x="1083" y="799"/>
                  </a:lnTo>
                  <a:lnTo>
                    <a:pt x="1081" y="804"/>
                  </a:lnTo>
                  <a:lnTo>
                    <a:pt x="1077" y="811"/>
                  </a:lnTo>
                  <a:lnTo>
                    <a:pt x="1074" y="814"/>
                  </a:lnTo>
                  <a:lnTo>
                    <a:pt x="1071" y="820"/>
                  </a:lnTo>
                  <a:lnTo>
                    <a:pt x="1069" y="825"/>
                  </a:lnTo>
                  <a:lnTo>
                    <a:pt x="1067" y="828"/>
                  </a:lnTo>
                  <a:lnTo>
                    <a:pt x="1062" y="834"/>
                  </a:lnTo>
                  <a:lnTo>
                    <a:pt x="1060" y="839"/>
                  </a:lnTo>
                  <a:lnTo>
                    <a:pt x="1057" y="842"/>
                  </a:lnTo>
                  <a:lnTo>
                    <a:pt x="1055" y="847"/>
                  </a:lnTo>
                  <a:lnTo>
                    <a:pt x="1050" y="853"/>
                  </a:lnTo>
                  <a:lnTo>
                    <a:pt x="1048" y="856"/>
                  </a:lnTo>
                  <a:lnTo>
                    <a:pt x="1044" y="861"/>
                  </a:lnTo>
                  <a:lnTo>
                    <a:pt x="1041" y="867"/>
                  </a:lnTo>
                  <a:lnTo>
                    <a:pt x="1038" y="870"/>
                  </a:lnTo>
                  <a:lnTo>
                    <a:pt x="1034" y="875"/>
                  </a:lnTo>
                  <a:lnTo>
                    <a:pt x="1032" y="880"/>
                  </a:lnTo>
                  <a:lnTo>
                    <a:pt x="1029" y="8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8" name="Freeform 24"/>
            <p:cNvSpPr>
              <a:spLocks/>
            </p:cNvSpPr>
            <p:nvPr/>
          </p:nvSpPr>
          <p:spPr bwMode="auto">
            <a:xfrm>
              <a:off x="4483100" y="2970212"/>
              <a:ext cx="731838" cy="566737"/>
            </a:xfrm>
            <a:custGeom>
              <a:avLst/>
              <a:gdLst>
                <a:gd name="T0" fmla="*/ 625591 w 923"/>
                <a:gd name="T1" fmla="*/ 555656 h 716"/>
                <a:gd name="T2" fmla="*/ 582775 w 923"/>
                <a:gd name="T3" fmla="*/ 555656 h 716"/>
                <a:gd name="T4" fmla="*/ 539959 w 923"/>
                <a:gd name="T5" fmla="*/ 557239 h 716"/>
                <a:gd name="T6" fmla="*/ 491592 w 923"/>
                <a:gd name="T7" fmla="*/ 558822 h 716"/>
                <a:gd name="T8" fmla="*/ 444019 w 923"/>
                <a:gd name="T9" fmla="*/ 559613 h 716"/>
                <a:gd name="T10" fmla="*/ 394067 w 923"/>
                <a:gd name="T11" fmla="*/ 559613 h 716"/>
                <a:gd name="T12" fmla="*/ 344115 w 923"/>
                <a:gd name="T13" fmla="*/ 561196 h 716"/>
                <a:gd name="T14" fmla="*/ 294955 w 923"/>
                <a:gd name="T15" fmla="*/ 561196 h 716"/>
                <a:gd name="T16" fmla="*/ 248175 w 923"/>
                <a:gd name="T17" fmla="*/ 562779 h 716"/>
                <a:gd name="T18" fmla="*/ 202187 w 923"/>
                <a:gd name="T19" fmla="*/ 563571 h 716"/>
                <a:gd name="T20" fmla="*/ 158578 w 923"/>
                <a:gd name="T21" fmla="*/ 565154 h 716"/>
                <a:gd name="T22" fmla="*/ 118141 w 923"/>
                <a:gd name="T23" fmla="*/ 565154 h 716"/>
                <a:gd name="T24" fmla="*/ 84046 w 923"/>
                <a:gd name="T25" fmla="*/ 566737 h 716"/>
                <a:gd name="T26" fmla="*/ 68981 w 923"/>
                <a:gd name="T27" fmla="*/ 548532 h 716"/>
                <a:gd name="T28" fmla="*/ 56295 w 923"/>
                <a:gd name="T29" fmla="*/ 531118 h 716"/>
                <a:gd name="T30" fmla="*/ 46781 w 923"/>
                <a:gd name="T31" fmla="*/ 516079 h 716"/>
                <a:gd name="T32" fmla="*/ 37266 w 923"/>
                <a:gd name="T33" fmla="*/ 497874 h 716"/>
                <a:gd name="T34" fmla="*/ 28544 w 923"/>
                <a:gd name="T35" fmla="*/ 481252 h 716"/>
                <a:gd name="T36" fmla="*/ 22994 w 923"/>
                <a:gd name="T37" fmla="*/ 464629 h 716"/>
                <a:gd name="T38" fmla="*/ 15065 w 923"/>
                <a:gd name="T39" fmla="*/ 447216 h 716"/>
                <a:gd name="T40" fmla="*/ 11100 w 923"/>
                <a:gd name="T41" fmla="*/ 429010 h 716"/>
                <a:gd name="T42" fmla="*/ 5550 w 923"/>
                <a:gd name="T43" fmla="*/ 410014 h 716"/>
                <a:gd name="T44" fmla="*/ 2379 w 923"/>
                <a:gd name="T45" fmla="*/ 391808 h 716"/>
                <a:gd name="T46" fmla="*/ 1586 w 923"/>
                <a:gd name="T47" fmla="*/ 372812 h 716"/>
                <a:gd name="T48" fmla="*/ 0 w 923"/>
                <a:gd name="T49" fmla="*/ 353815 h 716"/>
                <a:gd name="T50" fmla="*/ 1586 w 923"/>
                <a:gd name="T51" fmla="*/ 318987 h 716"/>
                <a:gd name="T52" fmla="*/ 7136 w 923"/>
                <a:gd name="T53" fmla="*/ 276245 h 716"/>
                <a:gd name="T54" fmla="*/ 19029 w 923"/>
                <a:gd name="T55" fmla="*/ 234294 h 716"/>
                <a:gd name="T56" fmla="*/ 35680 w 923"/>
                <a:gd name="T57" fmla="*/ 195508 h 716"/>
                <a:gd name="T58" fmla="*/ 57881 w 923"/>
                <a:gd name="T59" fmla="*/ 158306 h 716"/>
                <a:gd name="T60" fmla="*/ 84046 w 923"/>
                <a:gd name="T61" fmla="*/ 125062 h 716"/>
                <a:gd name="T62" fmla="*/ 112590 w 923"/>
                <a:gd name="T63" fmla="*/ 94984 h 716"/>
                <a:gd name="T64" fmla="*/ 145892 w 923"/>
                <a:gd name="T65" fmla="*/ 67280 h 716"/>
                <a:gd name="T66" fmla="*/ 181572 w 923"/>
                <a:gd name="T67" fmla="*/ 44326 h 716"/>
                <a:gd name="T68" fmla="*/ 222802 w 923"/>
                <a:gd name="T69" fmla="*/ 26121 h 716"/>
                <a:gd name="T70" fmla="*/ 265618 w 923"/>
                <a:gd name="T71" fmla="*/ 12665 h 716"/>
                <a:gd name="T72" fmla="*/ 310020 w 923"/>
                <a:gd name="T73" fmla="*/ 3166 h 716"/>
                <a:gd name="T74" fmla="*/ 355215 w 923"/>
                <a:gd name="T75" fmla="*/ 0 h 716"/>
                <a:gd name="T76" fmla="*/ 401996 w 923"/>
                <a:gd name="T77" fmla="*/ 1583 h 716"/>
                <a:gd name="T78" fmla="*/ 447983 w 923"/>
                <a:gd name="T79" fmla="*/ 8707 h 716"/>
                <a:gd name="T80" fmla="*/ 490799 w 923"/>
                <a:gd name="T81" fmla="*/ 19788 h 716"/>
                <a:gd name="T82" fmla="*/ 530444 w 923"/>
                <a:gd name="T83" fmla="*/ 37202 h 716"/>
                <a:gd name="T84" fmla="*/ 569295 w 923"/>
                <a:gd name="T85" fmla="*/ 57782 h 716"/>
                <a:gd name="T86" fmla="*/ 603390 w 923"/>
                <a:gd name="T87" fmla="*/ 82319 h 716"/>
                <a:gd name="T88" fmla="*/ 635105 w 923"/>
                <a:gd name="T89" fmla="*/ 111606 h 716"/>
                <a:gd name="T90" fmla="*/ 662857 w 923"/>
                <a:gd name="T91" fmla="*/ 144850 h 716"/>
                <a:gd name="T92" fmla="*/ 685850 w 923"/>
                <a:gd name="T93" fmla="*/ 178886 h 716"/>
                <a:gd name="T94" fmla="*/ 705673 w 923"/>
                <a:gd name="T95" fmla="*/ 217671 h 716"/>
                <a:gd name="T96" fmla="*/ 717566 w 923"/>
                <a:gd name="T97" fmla="*/ 258831 h 716"/>
                <a:gd name="T98" fmla="*/ 727874 w 923"/>
                <a:gd name="T99" fmla="*/ 301574 h 716"/>
                <a:gd name="T100" fmla="*/ 731838 w 923"/>
                <a:gd name="T101" fmla="*/ 346691 h 716"/>
                <a:gd name="T102" fmla="*/ 730252 w 923"/>
                <a:gd name="T103" fmla="*/ 363313 h 716"/>
                <a:gd name="T104" fmla="*/ 728666 w 923"/>
                <a:gd name="T105" fmla="*/ 380727 h 716"/>
                <a:gd name="T106" fmla="*/ 726288 w 923"/>
                <a:gd name="T107" fmla="*/ 400515 h 716"/>
                <a:gd name="T108" fmla="*/ 722323 w 923"/>
                <a:gd name="T109" fmla="*/ 417929 h 716"/>
                <a:gd name="T110" fmla="*/ 717566 w 923"/>
                <a:gd name="T111" fmla="*/ 434551 h 716"/>
                <a:gd name="T112" fmla="*/ 712016 w 923"/>
                <a:gd name="T113" fmla="*/ 451173 h 716"/>
                <a:gd name="T114" fmla="*/ 706466 w 923"/>
                <a:gd name="T115" fmla="*/ 467796 h 716"/>
                <a:gd name="T116" fmla="*/ 700122 w 923"/>
                <a:gd name="T117" fmla="*/ 484418 h 716"/>
                <a:gd name="T118" fmla="*/ 691401 w 923"/>
                <a:gd name="T119" fmla="*/ 499457 h 716"/>
                <a:gd name="T120" fmla="*/ 680300 w 923"/>
                <a:gd name="T121" fmla="*/ 521620 h 716"/>
                <a:gd name="T122" fmla="*/ 659685 w 923"/>
                <a:gd name="T123" fmla="*/ 550115 h 7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3"/>
                <a:gd name="T187" fmla="*/ 0 h 716"/>
                <a:gd name="T188" fmla="*/ 923 w 923"/>
                <a:gd name="T189" fmla="*/ 716 h 7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3" h="716">
                  <a:moveTo>
                    <a:pt x="827" y="702"/>
                  </a:moveTo>
                  <a:lnTo>
                    <a:pt x="818" y="702"/>
                  </a:lnTo>
                  <a:lnTo>
                    <a:pt x="808" y="702"/>
                  </a:lnTo>
                  <a:lnTo>
                    <a:pt x="798" y="702"/>
                  </a:lnTo>
                  <a:lnTo>
                    <a:pt x="789" y="702"/>
                  </a:lnTo>
                  <a:lnTo>
                    <a:pt x="777" y="702"/>
                  </a:lnTo>
                  <a:lnTo>
                    <a:pt x="768" y="702"/>
                  </a:lnTo>
                  <a:lnTo>
                    <a:pt x="758" y="702"/>
                  </a:lnTo>
                  <a:lnTo>
                    <a:pt x="747" y="702"/>
                  </a:lnTo>
                  <a:lnTo>
                    <a:pt x="735" y="702"/>
                  </a:lnTo>
                  <a:lnTo>
                    <a:pt x="725" y="702"/>
                  </a:lnTo>
                  <a:lnTo>
                    <a:pt x="714" y="702"/>
                  </a:lnTo>
                  <a:lnTo>
                    <a:pt x="704" y="704"/>
                  </a:lnTo>
                  <a:lnTo>
                    <a:pt x="692" y="704"/>
                  </a:lnTo>
                  <a:lnTo>
                    <a:pt x="681" y="704"/>
                  </a:lnTo>
                  <a:lnTo>
                    <a:pt x="667" y="704"/>
                  </a:lnTo>
                  <a:lnTo>
                    <a:pt x="657" y="706"/>
                  </a:lnTo>
                  <a:lnTo>
                    <a:pt x="643" y="706"/>
                  </a:lnTo>
                  <a:lnTo>
                    <a:pt x="633" y="706"/>
                  </a:lnTo>
                  <a:lnTo>
                    <a:pt x="620" y="706"/>
                  </a:lnTo>
                  <a:lnTo>
                    <a:pt x="608" y="706"/>
                  </a:lnTo>
                  <a:lnTo>
                    <a:pt x="596" y="706"/>
                  </a:lnTo>
                  <a:lnTo>
                    <a:pt x="584" y="706"/>
                  </a:lnTo>
                  <a:lnTo>
                    <a:pt x="572" y="706"/>
                  </a:lnTo>
                  <a:lnTo>
                    <a:pt x="560" y="707"/>
                  </a:lnTo>
                  <a:lnTo>
                    <a:pt x="547" y="707"/>
                  </a:lnTo>
                  <a:lnTo>
                    <a:pt x="535" y="707"/>
                  </a:lnTo>
                  <a:lnTo>
                    <a:pt x="521" y="707"/>
                  </a:lnTo>
                  <a:lnTo>
                    <a:pt x="511" y="707"/>
                  </a:lnTo>
                  <a:lnTo>
                    <a:pt x="497" y="707"/>
                  </a:lnTo>
                  <a:lnTo>
                    <a:pt x="485" y="707"/>
                  </a:lnTo>
                  <a:lnTo>
                    <a:pt x="471" y="707"/>
                  </a:lnTo>
                  <a:lnTo>
                    <a:pt x="460" y="709"/>
                  </a:lnTo>
                  <a:lnTo>
                    <a:pt x="447" y="709"/>
                  </a:lnTo>
                  <a:lnTo>
                    <a:pt x="434" y="709"/>
                  </a:lnTo>
                  <a:lnTo>
                    <a:pt x="422" y="709"/>
                  </a:lnTo>
                  <a:lnTo>
                    <a:pt x="408" y="709"/>
                  </a:lnTo>
                  <a:lnTo>
                    <a:pt x="396" y="709"/>
                  </a:lnTo>
                  <a:lnTo>
                    <a:pt x="384" y="709"/>
                  </a:lnTo>
                  <a:lnTo>
                    <a:pt x="372" y="709"/>
                  </a:lnTo>
                  <a:lnTo>
                    <a:pt x="361" y="711"/>
                  </a:lnTo>
                  <a:lnTo>
                    <a:pt x="348" y="711"/>
                  </a:lnTo>
                  <a:lnTo>
                    <a:pt x="335" y="711"/>
                  </a:lnTo>
                  <a:lnTo>
                    <a:pt x="323" y="711"/>
                  </a:lnTo>
                  <a:lnTo>
                    <a:pt x="313" y="711"/>
                  </a:lnTo>
                  <a:lnTo>
                    <a:pt x="301" y="711"/>
                  </a:lnTo>
                  <a:lnTo>
                    <a:pt x="288" y="712"/>
                  </a:lnTo>
                  <a:lnTo>
                    <a:pt x="276" y="712"/>
                  </a:lnTo>
                  <a:lnTo>
                    <a:pt x="266" y="712"/>
                  </a:lnTo>
                  <a:lnTo>
                    <a:pt x="255" y="712"/>
                  </a:lnTo>
                  <a:lnTo>
                    <a:pt x="243" y="712"/>
                  </a:lnTo>
                  <a:lnTo>
                    <a:pt x="233" y="712"/>
                  </a:lnTo>
                  <a:lnTo>
                    <a:pt x="222" y="712"/>
                  </a:lnTo>
                  <a:lnTo>
                    <a:pt x="212" y="712"/>
                  </a:lnTo>
                  <a:lnTo>
                    <a:pt x="200" y="714"/>
                  </a:lnTo>
                  <a:lnTo>
                    <a:pt x="189" y="714"/>
                  </a:lnTo>
                  <a:lnTo>
                    <a:pt x="179" y="714"/>
                  </a:lnTo>
                  <a:lnTo>
                    <a:pt x="170" y="714"/>
                  </a:lnTo>
                  <a:lnTo>
                    <a:pt x="160" y="714"/>
                  </a:lnTo>
                  <a:lnTo>
                    <a:pt x="149" y="714"/>
                  </a:lnTo>
                  <a:lnTo>
                    <a:pt x="141" y="716"/>
                  </a:lnTo>
                  <a:lnTo>
                    <a:pt x="132" y="716"/>
                  </a:lnTo>
                  <a:lnTo>
                    <a:pt x="123" y="716"/>
                  </a:lnTo>
                  <a:lnTo>
                    <a:pt x="115" y="716"/>
                  </a:lnTo>
                  <a:lnTo>
                    <a:pt x="106" y="716"/>
                  </a:lnTo>
                  <a:lnTo>
                    <a:pt x="102" y="712"/>
                  </a:lnTo>
                  <a:lnTo>
                    <a:pt x="101" y="709"/>
                  </a:lnTo>
                  <a:lnTo>
                    <a:pt x="97" y="706"/>
                  </a:lnTo>
                  <a:lnTo>
                    <a:pt x="94" y="700"/>
                  </a:lnTo>
                  <a:lnTo>
                    <a:pt x="87" y="693"/>
                  </a:lnTo>
                  <a:lnTo>
                    <a:pt x="82" y="686"/>
                  </a:lnTo>
                  <a:lnTo>
                    <a:pt x="80" y="683"/>
                  </a:lnTo>
                  <a:lnTo>
                    <a:pt x="76" y="678"/>
                  </a:lnTo>
                  <a:lnTo>
                    <a:pt x="73" y="674"/>
                  </a:lnTo>
                  <a:lnTo>
                    <a:pt x="71" y="671"/>
                  </a:lnTo>
                  <a:lnTo>
                    <a:pt x="68" y="666"/>
                  </a:lnTo>
                  <a:lnTo>
                    <a:pt x="66" y="662"/>
                  </a:lnTo>
                  <a:lnTo>
                    <a:pt x="64" y="659"/>
                  </a:lnTo>
                  <a:lnTo>
                    <a:pt x="61" y="655"/>
                  </a:lnTo>
                  <a:lnTo>
                    <a:pt x="59" y="652"/>
                  </a:lnTo>
                  <a:lnTo>
                    <a:pt x="57" y="648"/>
                  </a:lnTo>
                  <a:lnTo>
                    <a:pt x="54" y="643"/>
                  </a:lnTo>
                  <a:lnTo>
                    <a:pt x="52" y="638"/>
                  </a:lnTo>
                  <a:lnTo>
                    <a:pt x="50" y="634"/>
                  </a:lnTo>
                  <a:lnTo>
                    <a:pt x="47" y="629"/>
                  </a:lnTo>
                  <a:lnTo>
                    <a:pt x="45" y="626"/>
                  </a:lnTo>
                  <a:lnTo>
                    <a:pt x="43" y="622"/>
                  </a:lnTo>
                  <a:lnTo>
                    <a:pt x="42" y="617"/>
                  </a:lnTo>
                  <a:lnTo>
                    <a:pt x="38" y="613"/>
                  </a:lnTo>
                  <a:lnTo>
                    <a:pt x="36" y="608"/>
                  </a:lnTo>
                  <a:lnTo>
                    <a:pt x="35" y="605"/>
                  </a:lnTo>
                  <a:lnTo>
                    <a:pt x="33" y="601"/>
                  </a:lnTo>
                  <a:lnTo>
                    <a:pt x="31" y="596"/>
                  </a:lnTo>
                  <a:lnTo>
                    <a:pt x="29" y="593"/>
                  </a:lnTo>
                  <a:lnTo>
                    <a:pt x="29" y="587"/>
                  </a:lnTo>
                  <a:lnTo>
                    <a:pt x="26" y="584"/>
                  </a:lnTo>
                  <a:lnTo>
                    <a:pt x="24" y="579"/>
                  </a:lnTo>
                  <a:lnTo>
                    <a:pt x="23" y="574"/>
                  </a:lnTo>
                  <a:lnTo>
                    <a:pt x="21" y="570"/>
                  </a:lnTo>
                  <a:lnTo>
                    <a:pt x="19" y="565"/>
                  </a:lnTo>
                  <a:lnTo>
                    <a:pt x="17" y="560"/>
                  </a:lnTo>
                  <a:lnTo>
                    <a:pt x="16" y="556"/>
                  </a:lnTo>
                  <a:lnTo>
                    <a:pt x="16" y="551"/>
                  </a:lnTo>
                  <a:lnTo>
                    <a:pt x="14" y="546"/>
                  </a:lnTo>
                  <a:lnTo>
                    <a:pt x="14" y="542"/>
                  </a:lnTo>
                  <a:lnTo>
                    <a:pt x="12" y="537"/>
                  </a:lnTo>
                  <a:lnTo>
                    <a:pt x="10" y="532"/>
                  </a:lnTo>
                  <a:lnTo>
                    <a:pt x="9" y="528"/>
                  </a:lnTo>
                  <a:lnTo>
                    <a:pt x="9" y="523"/>
                  </a:lnTo>
                  <a:lnTo>
                    <a:pt x="7" y="518"/>
                  </a:lnTo>
                  <a:lnTo>
                    <a:pt x="7" y="514"/>
                  </a:lnTo>
                  <a:lnTo>
                    <a:pt x="7" y="509"/>
                  </a:lnTo>
                  <a:lnTo>
                    <a:pt x="5" y="506"/>
                  </a:lnTo>
                  <a:lnTo>
                    <a:pt x="3" y="499"/>
                  </a:lnTo>
                  <a:lnTo>
                    <a:pt x="3" y="495"/>
                  </a:lnTo>
                  <a:lnTo>
                    <a:pt x="3" y="490"/>
                  </a:lnTo>
                  <a:lnTo>
                    <a:pt x="2" y="485"/>
                  </a:lnTo>
                  <a:lnTo>
                    <a:pt x="2" y="480"/>
                  </a:lnTo>
                  <a:lnTo>
                    <a:pt x="2" y="476"/>
                  </a:lnTo>
                  <a:lnTo>
                    <a:pt x="2" y="471"/>
                  </a:lnTo>
                  <a:lnTo>
                    <a:pt x="0" y="466"/>
                  </a:lnTo>
                  <a:lnTo>
                    <a:pt x="0" y="461"/>
                  </a:lnTo>
                  <a:lnTo>
                    <a:pt x="0" y="457"/>
                  </a:lnTo>
                  <a:lnTo>
                    <a:pt x="0" y="452"/>
                  </a:lnTo>
                  <a:lnTo>
                    <a:pt x="0" y="447"/>
                  </a:lnTo>
                  <a:lnTo>
                    <a:pt x="0" y="441"/>
                  </a:lnTo>
                  <a:lnTo>
                    <a:pt x="0" y="438"/>
                  </a:lnTo>
                  <a:lnTo>
                    <a:pt x="0" y="424"/>
                  </a:lnTo>
                  <a:lnTo>
                    <a:pt x="0" y="414"/>
                  </a:lnTo>
                  <a:lnTo>
                    <a:pt x="2" y="403"/>
                  </a:lnTo>
                  <a:lnTo>
                    <a:pt x="2" y="393"/>
                  </a:lnTo>
                  <a:lnTo>
                    <a:pt x="3" y="381"/>
                  </a:lnTo>
                  <a:lnTo>
                    <a:pt x="3" y="369"/>
                  </a:lnTo>
                  <a:lnTo>
                    <a:pt x="7" y="360"/>
                  </a:lnTo>
                  <a:lnTo>
                    <a:pt x="9" y="349"/>
                  </a:lnTo>
                  <a:lnTo>
                    <a:pt x="12" y="337"/>
                  </a:lnTo>
                  <a:lnTo>
                    <a:pt x="14" y="327"/>
                  </a:lnTo>
                  <a:lnTo>
                    <a:pt x="16" y="316"/>
                  </a:lnTo>
                  <a:lnTo>
                    <a:pt x="21" y="306"/>
                  </a:lnTo>
                  <a:lnTo>
                    <a:pt x="24" y="296"/>
                  </a:lnTo>
                  <a:lnTo>
                    <a:pt x="28" y="285"/>
                  </a:lnTo>
                  <a:lnTo>
                    <a:pt x="31" y="275"/>
                  </a:lnTo>
                  <a:lnTo>
                    <a:pt x="36" y="266"/>
                  </a:lnTo>
                  <a:lnTo>
                    <a:pt x="42" y="256"/>
                  </a:lnTo>
                  <a:lnTo>
                    <a:pt x="45" y="247"/>
                  </a:lnTo>
                  <a:lnTo>
                    <a:pt x="50" y="237"/>
                  </a:lnTo>
                  <a:lnTo>
                    <a:pt x="56" y="226"/>
                  </a:lnTo>
                  <a:lnTo>
                    <a:pt x="61" y="217"/>
                  </a:lnTo>
                  <a:lnTo>
                    <a:pt x="66" y="209"/>
                  </a:lnTo>
                  <a:lnTo>
                    <a:pt x="73" y="200"/>
                  </a:lnTo>
                  <a:lnTo>
                    <a:pt x="78" y="191"/>
                  </a:lnTo>
                  <a:lnTo>
                    <a:pt x="85" y="183"/>
                  </a:lnTo>
                  <a:lnTo>
                    <a:pt x="92" y="174"/>
                  </a:lnTo>
                  <a:lnTo>
                    <a:pt x="97" y="165"/>
                  </a:lnTo>
                  <a:lnTo>
                    <a:pt x="106" y="158"/>
                  </a:lnTo>
                  <a:lnTo>
                    <a:pt x="111" y="150"/>
                  </a:lnTo>
                  <a:lnTo>
                    <a:pt x="120" y="141"/>
                  </a:lnTo>
                  <a:lnTo>
                    <a:pt x="127" y="134"/>
                  </a:lnTo>
                  <a:lnTo>
                    <a:pt x="135" y="127"/>
                  </a:lnTo>
                  <a:lnTo>
                    <a:pt x="142" y="120"/>
                  </a:lnTo>
                  <a:lnTo>
                    <a:pt x="151" y="113"/>
                  </a:lnTo>
                  <a:lnTo>
                    <a:pt x="160" y="104"/>
                  </a:lnTo>
                  <a:lnTo>
                    <a:pt x="167" y="98"/>
                  </a:lnTo>
                  <a:lnTo>
                    <a:pt x="177" y="92"/>
                  </a:lnTo>
                  <a:lnTo>
                    <a:pt x="184" y="85"/>
                  </a:lnTo>
                  <a:lnTo>
                    <a:pt x="195" y="80"/>
                  </a:lnTo>
                  <a:lnTo>
                    <a:pt x="203" y="73"/>
                  </a:lnTo>
                  <a:lnTo>
                    <a:pt x="212" y="68"/>
                  </a:lnTo>
                  <a:lnTo>
                    <a:pt x="221" y="61"/>
                  </a:lnTo>
                  <a:lnTo>
                    <a:pt x="229" y="56"/>
                  </a:lnTo>
                  <a:lnTo>
                    <a:pt x="242" y="52"/>
                  </a:lnTo>
                  <a:lnTo>
                    <a:pt x="250" y="47"/>
                  </a:lnTo>
                  <a:lnTo>
                    <a:pt x="261" y="42"/>
                  </a:lnTo>
                  <a:lnTo>
                    <a:pt x="271" y="37"/>
                  </a:lnTo>
                  <a:lnTo>
                    <a:pt x="281" y="33"/>
                  </a:lnTo>
                  <a:lnTo>
                    <a:pt x="292" y="30"/>
                  </a:lnTo>
                  <a:lnTo>
                    <a:pt x="302" y="25"/>
                  </a:lnTo>
                  <a:lnTo>
                    <a:pt x="313" y="21"/>
                  </a:lnTo>
                  <a:lnTo>
                    <a:pt x="323" y="19"/>
                  </a:lnTo>
                  <a:lnTo>
                    <a:pt x="335" y="16"/>
                  </a:lnTo>
                  <a:lnTo>
                    <a:pt x="344" y="12"/>
                  </a:lnTo>
                  <a:lnTo>
                    <a:pt x="356" y="11"/>
                  </a:lnTo>
                  <a:lnTo>
                    <a:pt x="368" y="9"/>
                  </a:lnTo>
                  <a:lnTo>
                    <a:pt x="379" y="5"/>
                  </a:lnTo>
                  <a:lnTo>
                    <a:pt x="391" y="4"/>
                  </a:lnTo>
                  <a:lnTo>
                    <a:pt x="401" y="4"/>
                  </a:lnTo>
                  <a:lnTo>
                    <a:pt x="414" y="2"/>
                  </a:lnTo>
                  <a:lnTo>
                    <a:pt x="426" y="0"/>
                  </a:lnTo>
                  <a:lnTo>
                    <a:pt x="436" y="0"/>
                  </a:lnTo>
                  <a:lnTo>
                    <a:pt x="448" y="0"/>
                  </a:lnTo>
                  <a:lnTo>
                    <a:pt x="462" y="0"/>
                  </a:lnTo>
                  <a:lnTo>
                    <a:pt x="473" y="0"/>
                  </a:lnTo>
                  <a:lnTo>
                    <a:pt x="485" y="0"/>
                  </a:lnTo>
                  <a:lnTo>
                    <a:pt x="497" y="0"/>
                  </a:lnTo>
                  <a:lnTo>
                    <a:pt x="507" y="2"/>
                  </a:lnTo>
                  <a:lnTo>
                    <a:pt x="520" y="4"/>
                  </a:lnTo>
                  <a:lnTo>
                    <a:pt x="532" y="4"/>
                  </a:lnTo>
                  <a:lnTo>
                    <a:pt x="542" y="5"/>
                  </a:lnTo>
                  <a:lnTo>
                    <a:pt x="554" y="9"/>
                  </a:lnTo>
                  <a:lnTo>
                    <a:pt x="565" y="11"/>
                  </a:lnTo>
                  <a:lnTo>
                    <a:pt x="575" y="12"/>
                  </a:lnTo>
                  <a:lnTo>
                    <a:pt x="586" y="16"/>
                  </a:lnTo>
                  <a:lnTo>
                    <a:pt x="598" y="19"/>
                  </a:lnTo>
                  <a:lnTo>
                    <a:pt x="608" y="21"/>
                  </a:lnTo>
                  <a:lnTo>
                    <a:pt x="619" y="25"/>
                  </a:lnTo>
                  <a:lnTo>
                    <a:pt x="629" y="30"/>
                  </a:lnTo>
                  <a:lnTo>
                    <a:pt x="639" y="33"/>
                  </a:lnTo>
                  <a:lnTo>
                    <a:pt x="650" y="37"/>
                  </a:lnTo>
                  <a:lnTo>
                    <a:pt x="660" y="42"/>
                  </a:lnTo>
                  <a:lnTo>
                    <a:pt x="669" y="47"/>
                  </a:lnTo>
                  <a:lnTo>
                    <a:pt x="681" y="52"/>
                  </a:lnTo>
                  <a:lnTo>
                    <a:pt x="690" y="56"/>
                  </a:lnTo>
                  <a:lnTo>
                    <a:pt x="699" y="61"/>
                  </a:lnTo>
                  <a:lnTo>
                    <a:pt x="709" y="68"/>
                  </a:lnTo>
                  <a:lnTo>
                    <a:pt x="718" y="73"/>
                  </a:lnTo>
                  <a:lnTo>
                    <a:pt x="726" y="80"/>
                  </a:lnTo>
                  <a:lnTo>
                    <a:pt x="735" y="85"/>
                  </a:lnTo>
                  <a:lnTo>
                    <a:pt x="744" y="92"/>
                  </a:lnTo>
                  <a:lnTo>
                    <a:pt x="754" y="98"/>
                  </a:lnTo>
                  <a:lnTo>
                    <a:pt x="761" y="104"/>
                  </a:lnTo>
                  <a:lnTo>
                    <a:pt x="770" y="113"/>
                  </a:lnTo>
                  <a:lnTo>
                    <a:pt x="779" y="120"/>
                  </a:lnTo>
                  <a:lnTo>
                    <a:pt x="787" y="127"/>
                  </a:lnTo>
                  <a:lnTo>
                    <a:pt x="794" y="134"/>
                  </a:lnTo>
                  <a:lnTo>
                    <a:pt x="801" y="141"/>
                  </a:lnTo>
                  <a:lnTo>
                    <a:pt x="808" y="150"/>
                  </a:lnTo>
                  <a:lnTo>
                    <a:pt x="817" y="158"/>
                  </a:lnTo>
                  <a:lnTo>
                    <a:pt x="822" y="165"/>
                  </a:lnTo>
                  <a:lnTo>
                    <a:pt x="829" y="174"/>
                  </a:lnTo>
                  <a:lnTo>
                    <a:pt x="836" y="183"/>
                  </a:lnTo>
                  <a:lnTo>
                    <a:pt x="843" y="191"/>
                  </a:lnTo>
                  <a:lnTo>
                    <a:pt x="848" y="200"/>
                  </a:lnTo>
                  <a:lnTo>
                    <a:pt x="855" y="209"/>
                  </a:lnTo>
                  <a:lnTo>
                    <a:pt x="860" y="217"/>
                  </a:lnTo>
                  <a:lnTo>
                    <a:pt x="865" y="226"/>
                  </a:lnTo>
                  <a:lnTo>
                    <a:pt x="871" y="237"/>
                  </a:lnTo>
                  <a:lnTo>
                    <a:pt x="876" y="247"/>
                  </a:lnTo>
                  <a:lnTo>
                    <a:pt x="881" y="256"/>
                  </a:lnTo>
                  <a:lnTo>
                    <a:pt x="885" y="266"/>
                  </a:lnTo>
                  <a:lnTo>
                    <a:pt x="890" y="275"/>
                  </a:lnTo>
                  <a:lnTo>
                    <a:pt x="893" y="285"/>
                  </a:lnTo>
                  <a:lnTo>
                    <a:pt x="897" y="296"/>
                  </a:lnTo>
                  <a:lnTo>
                    <a:pt x="900" y="306"/>
                  </a:lnTo>
                  <a:lnTo>
                    <a:pt x="904" y="316"/>
                  </a:lnTo>
                  <a:lnTo>
                    <a:pt x="905" y="327"/>
                  </a:lnTo>
                  <a:lnTo>
                    <a:pt x="909" y="337"/>
                  </a:lnTo>
                  <a:lnTo>
                    <a:pt x="912" y="349"/>
                  </a:lnTo>
                  <a:lnTo>
                    <a:pt x="914" y="360"/>
                  </a:lnTo>
                  <a:lnTo>
                    <a:pt x="916" y="369"/>
                  </a:lnTo>
                  <a:lnTo>
                    <a:pt x="918" y="381"/>
                  </a:lnTo>
                  <a:lnTo>
                    <a:pt x="919" y="393"/>
                  </a:lnTo>
                  <a:lnTo>
                    <a:pt x="919" y="403"/>
                  </a:lnTo>
                  <a:lnTo>
                    <a:pt x="921" y="414"/>
                  </a:lnTo>
                  <a:lnTo>
                    <a:pt x="921" y="424"/>
                  </a:lnTo>
                  <a:lnTo>
                    <a:pt x="923" y="438"/>
                  </a:lnTo>
                  <a:lnTo>
                    <a:pt x="921" y="441"/>
                  </a:lnTo>
                  <a:lnTo>
                    <a:pt x="921" y="445"/>
                  </a:lnTo>
                  <a:lnTo>
                    <a:pt x="921" y="450"/>
                  </a:lnTo>
                  <a:lnTo>
                    <a:pt x="921" y="455"/>
                  </a:lnTo>
                  <a:lnTo>
                    <a:pt x="921" y="459"/>
                  </a:lnTo>
                  <a:lnTo>
                    <a:pt x="921" y="464"/>
                  </a:lnTo>
                  <a:lnTo>
                    <a:pt x="919" y="469"/>
                  </a:lnTo>
                  <a:lnTo>
                    <a:pt x="919" y="475"/>
                  </a:lnTo>
                  <a:lnTo>
                    <a:pt x="919" y="478"/>
                  </a:lnTo>
                  <a:lnTo>
                    <a:pt x="919" y="481"/>
                  </a:lnTo>
                  <a:lnTo>
                    <a:pt x="918" y="487"/>
                  </a:lnTo>
                  <a:lnTo>
                    <a:pt x="918" y="492"/>
                  </a:lnTo>
                  <a:lnTo>
                    <a:pt x="916" y="495"/>
                  </a:lnTo>
                  <a:lnTo>
                    <a:pt x="916" y="501"/>
                  </a:lnTo>
                  <a:lnTo>
                    <a:pt x="916" y="506"/>
                  </a:lnTo>
                  <a:lnTo>
                    <a:pt x="916" y="509"/>
                  </a:lnTo>
                  <a:lnTo>
                    <a:pt x="914" y="514"/>
                  </a:lnTo>
                  <a:lnTo>
                    <a:pt x="912" y="518"/>
                  </a:lnTo>
                  <a:lnTo>
                    <a:pt x="911" y="523"/>
                  </a:lnTo>
                  <a:lnTo>
                    <a:pt x="911" y="528"/>
                  </a:lnTo>
                  <a:lnTo>
                    <a:pt x="909" y="532"/>
                  </a:lnTo>
                  <a:lnTo>
                    <a:pt x="909" y="535"/>
                  </a:lnTo>
                  <a:lnTo>
                    <a:pt x="907" y="539"/>
                  </a:lnTo>
                  <a:lnTo>
                    <a:pt x="905" y="544"/>
                  </a:lnTo>
                  <a:lnTo>
                    <a:pt x="905" y="549"/>
                  </a:lnTo>
                  <a:lnTo>
                    <a:pt x="904" y="553"/>
                  </a:lnTo>
                  <a:lnTo>
                    <a:pt x="902" y="558"/>
                  </a:lnTo>
                  <a:lnTo>
                    <a:pt x="902" y="561"/>
                  </a:lnTo>
                  <a:lnTo>
                    <a:pt x="900" y="567"/>
                  </a:lnTo>
                  <a:lnTo>
                    <a:pt x="898" y="570"/>
                  </a:lnTo>
                  <a:lnTo>
                    <a:pt x="897" y="574"/>
                  </a:lnTo>
                  <a:lnTo>
                    <a:pt x="897" y="579"/>
                  </a:lnTo>
                  <a:lnTo>
                    <a:pt x="895" y="584"/>
                  </a:lnTo>
                  <a:lnTo>
                    <a:pt x="893" y="587"/>
                  </a:lnTo>
                  <a:lnTo>
                    <a:pt x="891" y="591"/>
                  </a:lnTo>
                  <a:lnTo>
                    <a:pt x="890" y="596"/>
                  </a:lnTo>
                  <a:lnTo>
                    <a:pt x="888" y="600"/>
                  </a:lnTo>
                  <a:lnTo>
                    <a:pt x="886" y="603"/>
                  </a:lnTo>
                  <a:lnTo>
                    <a:pt x="885" y="608"/>
                  </a:lnTo>
                  <a:lnTo>
                    <a:pt x="883" y="612"/>
                  </a:lnTo>
                  <a:lnTo>
                    <a:pt x="881" y="615"/>
                  </a:lnTo>
                  <a:lnTo>
                    <a:pt x="879" y="620"/>
                  </a:lnTo>
                  <a:lnTo>
                    <a:pt x="876" y="622"/>
                  </a:lnTo>
                  <a:lnTo>
                    <a:pt x="874" y="627"/>
                  </a:lnTo>
                  <a:lnTo>
                    <a:pt x="872" y="631"/>
                  </a:lnTo>
                  <a:lnTo>
                    <a:pt x="869" y="634"/>
                  </a:lnTo>
                  <a:lnTo>
                    <a:pt x="867" y="640"/>
                  </a:lnTo>
                  <a:lnTo>
                    <a:pt x="867" y="643"/>
                  </a:lnTo>
                  <a:lnTo>
                    <a:pt x="862" y="650"/>
                  </a:lnTo>
                  <a:lnTo>
                    <a:pt x="858" y="659"/>
                  </a:lnTo>
                  <a:lnTo>
                    <a:pt x="853" y="666"/>
                  </a:lnTo>
                  <a:lnTo>
                    <a:pt x="848" y="673"/>
                  </a:lnTo>
                  <a:lnTo>
                    <a:pt x="843" y="679"/>
                  </a:lnTo>
                  <a:lnTo>
                    <a:pt x="838" y="688"/>
                  </a:lnTo>
                  <a:lnTo>
                    <a:pt x="832" y="695"/>
                  </a:lnTo>
                  <a:lnTo>
                    <a:pt x="827" y="70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79" name="Freeform 25"/>
            <p:cNvSpPr>
              <a:spLocks/>
            </p:cNvSpPr>
            <p:nvPr/>
          </p:nvSpPr>
          <p:spPr bwMode="auto">
            <a:xfrm>
              <a:off x="4752975" y="3057525"/>
              <a:ext cx="225425" cy="204787"/>
            </a:xfrm>
            <a:custGeom>
              <a:avLst/>
              <a:gdLst>
                <a:gd name="T0" fmla="*/ 114704 w 283"/>
                <a:gd name="T1" fmla="*/ 203200 h 258"/>
                <a:gd name="T2" fmla="*/ 131432 w 283"/>
                <a:gd name="T3" fmla="*/ 201612 h 258"/>
                <a:gd name="T4" fmla="*/ 148159 w 283"/>
                <a:gd name="T5" fmla="*/ 197643 h 258"/>
                <a:gd name="T6" fmla="*/ 163294 w 283"/>
                <a:gd name="T7" fmla="*/ 192087 h 258"/>
                <a:gd name="T8" fmla="*/ 176835 w 283"/>
                <a:gd name="T9" fmla="*/ 183356 h 258"/>
                <a:gd name="T10" fmla="*/ 189580 w 283"/>
                <a:gd name="T11" fmla="*/ 173831 h 258"/>
                <a:gd name="T12" fmla="*/ 200732 w 283"/>
                <a:gd name="T13" fmla="*/ 164306 h 258"/>
                <a:gd name="T14" fmla="*/ 210290 w 283"/>
                <a:gd name="T15" fmla="*/ 152400 h 258"/>
                <a:gd name="T16" fmla="*/ 216663 w 283"/>
                <a:gd name="T17" fmla="*/ 139700 h 258"/>
                <a:gd name="T18" fmla="*/ 221442 w 283"/>
                <a:gd name="T19" fmla="*/ 124618 h 258"/>
                <a:gd name="T20" fmla="*/ 225425 w 283"/>
                <a:gd name="T21" fmla="*/ 110331 h 258"/>
                <a:gd name="T22" fmla="*/ 223832 w 283"/>
                <a:gd name="T23" fmla="*/ 94456 h 258"/>
                <a:gd name="T24" fmla="*/ 221442 w 283"/>
                <a:gd name="T25" fmla="*/ 78581 h 258"/>
                <a:gd name="T26" fmla="*/ 215866 w 283"/>
                <a:gd name="T27" fmla="*/ 63500 h 258"/>
                <a:gd name="T28" fmla="*/ 208697 w 283"/>
                <a:gd name="T29" fmla="*/ 51594 h 258"/>
                <a:gd name="T30" fmla="*/ 199139 w 283"/>
                <a:gd name="T31" fmla="*/ 38894 h 258"/>
                <a:gd name="T32" fmla="*/ 189580 w 283"/>
                <a:gd name="T33" fmla="*/ 27781 h 258"/>
                <a:gd name="T34" fmla="*/ 176835 w 283"/>
                <a:gd name="T35" fmla="*/ 18256 h 258"/>
                <a:gd name="T36" fmla="*/ 163294 w 283"/>
                <a:gd name="T37" fmla="*/ 11112 h 258"/>
                <a:gd name="T38" fmla="*/ 146566 w 283"/>
                <a:gd name="T39" fmla="*/ 5556 h 258"/>
                <a:gd name="T40" fmla="*/ 131432 w 283"/>
                <a:gd name="T41" fmla="*/ 1587 h 258"/>
                <a:gd name="T42" fmla="*/ 113111 w 283"/>
                <a:gd name="T43" fmla="*/ 0 h 258"/>
                <a:gd name="T44" fmla="*/ 96383 w 283"/>
                <a:gd name="T45" fmla="*/ 1587 h 258"/>
                <a:gd name="T46" fmla="*/ 79655 w 283"/>
                <a:gd name="T47" fmla="*/ 4762 h 258"/>
                <a:gd name="T48" fmla="*/ 64521 w 283"/>
                <a:gd name="T49" fmla="*/ 10319 h 258"/>
                <a:gd name="T50" fmla="*/ 49386 w 283"/>
                <a:gd name="T51" fmla="*/ 16669 h 258"/>
                <a:gd name="T52" fmla="*/ 36642 w 283"/>
                <a:gd name="T53" fmla="*/ 26194 h 258"/>
                <a:gd name="T54" fmla="*/ 26286 w 283"/>
                <a:gd name="T55" fmla="*/ 36512 h 258"/>
                <a:gd name="T56" fmla="*/ 15931 w 283"/>
                <a:gd name="T57" fmla="*/ 48419 h 258"/>
                <a:gd name="T58" fmla="*/ 7966 w 283"/>
                <a:gd name="T59" fmla="*/ 61119 h 258"/>
                <a:gd name="T60" fmla="*/ 2390 w 283"/>
                <a:gd name="T61" fmla="*/ 74612 h 258"/>
                <a:gd name="T62" fmla="*/ 0 w 283"/>
                <a:gd name="T63" fmla="*/ 89694 h 258"/>
                <a:gd name="T64" fmla="*/ 0 w 283"/>
                <a:gd name="T65" fmla="*/ 104775 h 258"/>
                <a:gd name="T66" fmla="*/ 0 w 283"/>
                <a:gd name="T67" fmla="*/ 119062 h 258"/>
                <a:gd name="T68" fmla="*/ 5576 w 283"/>
                <a:gd name="T69" fmla="*/ 135731 h 258"/>
                <a:gd name="T70" fmla="*/ 10355 w 283"/>
                <a:gd name="T71" fmla="*/ 147637 h 258"/>
                <a:gd name="T72" fmla="*/ 19117 w 283"/>
                <a:gd name="T73" fmla="*/ 160337 h 258"/>
                <a:gd name="T74" fmla="*/ 30269 w 283"/>
                <a:gd name="T75" fmla="*/ 173037 h 258"/>
                <a:gd name="T76" fmla="*/ 41421 w 283"/>
                <a:gd name="T77" fmla="*/ 180975 h 258"/>
                <a:gd name="T78" fmla="*/ 54962 w 283"/>
                <a:gd name="T79" fmla="*/ 190499 h 258"/>
                <a:gd name="T80" fmla="*/ 70097 w 283"/>
                <a:gd name="T81" fmla="*/ 197643 h 258"/>
                <a:gd name="T82" fmla="*/ 85231 w 283"/>
                <a:gd name="T83" fmla="*/ 201612 h 258"/>
                <a:gd name="T84" fmla="*/ 103552 w 283"/>
                <a:gd name="T85" fmla="*/ 204787 h 2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3"/>
                <a:gd name="T130" fmla="*/ 0 h 258"/>
                <a:gd name="T131" fmla="*/ 283 w 283"/>
                <a:gd name="T132" fmla="*/ 258 h 2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3" h="258">
                  <a:moveTo>
                    <a:pt x="130" y="258"/>
                  </a:moveTo>
                  <a:lnTo>
                    <a:pt x="137" y="256"/>
                  </a:lnTo>
                  <a:lnTo>
                    <a:pt x="144" y="256"/>
                  </a:lnTo>
                  <a:lnTo>
                    <a:pt x="151" y="256"/>
                  </a:lnTo>
                  <a:lnTo>
                    <a:pt x="159" y="256"/>
                  </a:lnTo>
                  <a:lnTo>
                    <a:pt x="165" y="254"/>
                  </a:lnTo>
                  <a:lnTo>
                    <a:pt x="172" y="254"/>
                  </a:lnTo>
                  <a:lnTo>
                    <a:pt x="179" y="251"/>
                  </a:lnTo>
                  <a:lnTo>
                    <a:pt x="186" y="249"/>
                  </a:lnTo>
                  <a:lnTo>
                    <a:pt x="192" y="247"/>
                  </a:lnTo>
                  <a:lnTo>
                    <a:pt x="198" y="244"/>
                  </a:lnTo>
                  <a:lnTo>
                    <a:pt x="205" y="242"/>
                  </a:lnTo>
                  <a:lnTo>
                    <a:pt x="210" y="238"/>
                  </a:lnTo>
                  <a:lnTo>
                    <a:pt x="217" y="235"/>
                  </a:lnTo>
                  <a:lnTo>
                    <a:pt x="222" y="231"/>
                  </a:lnTo>
                  <a:lnTo>
                    <a:pt x="227" y="228"/>
                  </a:lnTo>
                  <a:lnTo>
                    <a:pt x="234" y="225"/>
                  </a:lnTo>
                  <a:lnTo>
                    <a:pt x="238" y="219"/>
                  </a:lnTo>
                  <a:lnTo>
                    <a:pt x="243" y="216"/>
                  </a:lnTo>
                  <a:lnTo>
                    <a:pt x="248" y="211"/>
                  </a:lnTo>
                  <a:lnTo>
                    <a:pt x="252" y="207"/>
                  </a:lnTo>
                  <a:lnTo>
                    <a:pt x="255" y="202"/>
                  </a:lnTo>
                  <a:lnTo>
                    <a:pt x="259" y="197"/>
                  </a:lnTo>
                  <a:lnTo>
                    <a:pt x="264" y="192"/>
                  </a:lnTo>
                  <a:lnTo>
                    <a:pt x="265" y="186"/>
                  </a:lnTo>
                  <a:lnTo>
                    <a:pt x="269" y="179"/>
                  </a:lnTo>
                  <a:lnTo>
                    <a:pt x="272" y="176"/>
                  </a:lnTo>
                  <a:lnTo>
                    <a:pt x="274" y="169"/>
                  </a:lnTo>
                  <a:lnTo>
                    <a:pt x="276" y="164"/>
                  </a:lnTo>
                  <a:lnTo>
                    <a:pt x="278" y="157"/>
                  </a:lnTo>
                  <a:lnTo>
                    <a:pt x="279" y="150"/>
                  </a:lnTo>
                  <a:lnTo>
                    <a:pt x="281" y="145"/>
                  </a:lnTo>
                  <a:lnTo>
                    <a:pt x="283" y="139"/>
                  </a:lnTo>
                  <a:lnTo>
                    <a:pt x="281" y="131"/>
                  </a:lnTo>
                  <a:lnTo>
                    <a:pt x="281" y="126"/>
                  </a:lnTo>
                  <a:lnTo>
                    <a:pt x="281" y="119"/>
                  </a:lnTo>
                  <a:lnTo>
                    <a:pt x="279" y="112"/>
                  </a:lnTo>
                  <a:lnTo>
                    <a:pt x="278" y="105"/>
                  </a:lnTo>
                  <a:lnTo>
                    <a:pt x="278" y="99"/>
                  </a:lnTo>
                  <a:lnTo>
                    <a:pt x="276" y="93"/>
                  </a:lnTo>
                  <a:lnTo>
                    <a:pt x="272" y="87"/>
                  </a:lnTo>
                  <a:lnTo>
                    <a:pt x="271" y="80"/>
                  </a:lnTo>
                  <a:lnTo>
                    <a:pt x="269" y="75"/>
                  </a:lnTo>
                  <a:lnTo>
                    <a:pt x="265" y="70"/>
                  </a:lnTo>
                  <a:lnTo>
                    <a:pt x="262" y="65"/>
                  </a:lnTo>
                  <a:lnTo>
                    <a:pt x="259" y="60"/>
                  </a:lnTo>
                  <a:lnTo>
                    <a:pt x="255" y="54"/>
                  </a:lnTo>
                  <a:lnTo>
                    <a:pt x="250" y="49"/>
                  </a:lnTo>
                  <a:lnTo>
                    <a:pt x="248" y="46"/>
                  </a:lnTo>
                  <a:lnTo>
                    <a:pt x="243" y="40"/>
                  </a:lnTo>
                  <a:lnTo>
                    <a:pt x="238" y="35"/>
                  </a:lnTo>
                  <a:lnTo>
                    <a:pt x="232" y="30"/>
                  </a:lnTo>
                  <a:lnTo>
                    <a:pt x="227" y="28"/>
                  </a:lnTo>
                  <a:lnTo>
                    <a:pt x="222" y="23"/>
                  </a:lnTo>
                  <a:lnTo>
                    <a:pt x="215" y="21"/>
                  </a:lnTo>
                  <a:lnTo>
                    <a:pt x="210" y="16"/>
                  </a:lnTo>
                  <a:lnTo>
                    <a:pt x="205" y="14"/>
                  </a:lnTo>
                  <a:lnTo>
                    <a:pt x="198" y="11"/>
                  </a:lnTo>
                  <a:lnTo>
                    <a:pt x="191" y="9"/>
                  </a:lnTo>
                  <a:lnTo>
                    <a:pt x="184" y="7"/>
                  </a:lnTo>
                  <a:lnTo>
                    <a:pt x="179" y="6"/>
                  </a:lnTo>
                  <a:lnTo>
                    <a:pt x="172" y="2"/>
                  </a:lnTo>
                  <a:lnTo>
                    <a:pt x="165" y="2"/>
                  </a:lnTo>
                  <a:lnTo>
                    <a:pt x="158" y="2"/>
                  </a:lnTo>
                  <a:lnTo>
                    <a:pt x="151" y="2"/>
                  </a:lnTo>
                  <a:lnTo>
                    <a:pt x="142" y="0"/>
                  </a:lnTo>
                  <a:lnTo>
                    <a:pt x="135" y="0"/>
                  </a:lnTo>
                  <a:lnTo>
                    <a:pt x="128" y="0"/>
                  </a:lnTo>
                  <a:lnTo>
                    <a:pt x="121" y="2"/>
                  </a:lnTo>
                  <a:lnTo>
                    <a:pt x="114" y="2"/>
                  </a:lnTo>
                  <a:lnTo>
                    <a:pt x="107" y="4"/>
                  </a:lnTo>
                  <a:lnTo>
                    <a:pt x="100" y="6"/>
                  </a:lnTo>
                  <a:lnTo>
                    <a:pt x="93" y="7"/>
                  </a:lnTo>
                  <a:lnTo>
                    <a:pt x="86" y="9"/>
                  </a:lnTo>
                  <a:lnTo>
                    <a:pt x="81" y="13"/>
                  </a:lnTo>
                  <a:lnTo>
                    <a:pt x="74" y="14"/>
                  </a:lnTo>
                  <a:lnTo>
                    <a:pt x="69" y="18"/>
                  </a:lnTo>
                  <a:lnTo>
                    <a:pt x="62" y="21"/>
                  </a:lnTo>
                  <a:lnTo>
                    <a:pt x="57" y="23"/>
                  </a:lnTo>
                  <a:lnTo>
                    <a:pt x="52" y="28"/>
                  </a:lnTo>
                  <a:lnTo>
                    <a:pt x="46" y="33"/>
                  </a:lnTo>
                  <a:lnTo>
                    <a:pt x="41" y="35"/>
                  </a:lnTo>
                  <a:lnTo>
                    <a:pt x="36" y="40"/>
                  </a:lnTo>
                  <a:lnTo>
                    <a:pt x="33" y="46"/>
                  </a:lnTo>
                  <a:lnTo>
                    <a:pt x="29" y="51"/>
                  </a:lnTo>
                  <a:lnTo>
                    <a:pt x="24" y="54"/>
                  </a:lnTo>
                  <a:lnTo>
                    <a:pt x="20" y="61"/>
                  </a:lnTo>
                  <a:lnTo>
                    <a:pt x="17" y="65"/>
                  </a:lnTo>
                  <a:lnTo>
                    <a:pt x="13" y="72"/>
                  </a:lnTo>
                  <a:lnTo>
                    <a:pt x="10" y="77"/>
                  </a:lnTo>
                  <a:lnTo>
                    <a:pt x="8" y="82"/>
                  </a:lnTo>
                  <a:lnTo>
                    <a:pt x="7" y="87"/>
                  </a:lnTo>
                  <a:lnTo>
                    <a:pt x="3" y="94"/>
                  </a:lnTo>
                  <a:lnTo>
                    <a:pt x="1" y="101"/>
                  </a:lnTo>
                  <a:lnTo>
                    <a:pt x="1" y="106"/>
                  </a:lnTo>
                  <a:lnTo>
                    <a:pt x="0" y="113"/>
                  </a:lnTo>
                  <a:lnTo>
                    <a:pt x="0" y="120"/>
                  </a:lnTo>
                  <a:lnTo>
                    <a:pt x="0" y="126"/>
                  </a:lnTo>
                  <a:lnTo>
                    <a:pt x="0" y="132"/>
                  </a:lnTo>
                  <a:lnTo>
                    <a:pt x="0" y="139"/>
                  </a:lnTo>
                  <a:lnTo>
                    <a:pt x="0" y="146"/>
                  </a:lnTo>
                  <a:lnTo>
                    <a:pt x="0" y="150"/>
                  </a:lnTo>
                  <a:lnTo>
                    <a:pt x="1" y="157"/>
                  </a:lnTo>
                  <a:lnTo>
                    <a:pt x="3" y="164"/>
                  </a:lnTo>
                  <a:lnTo>
                    <a:pt x="7" y="171"/>
                  </a:lnTo>
                  <a:lnTo>
                    <a:pt x="8" y="176"/>
                  </a:lnTo>
                  <a:lnTo>
                    <a:pt x="10" y="181"/>
                  </a:lnTo>
                  <a:lnTo>
                    <a:pt x="13" y="186"/>
                  </a:lnTo>
                  <a:lnTo>
                    <a:pt x="17" y="192"/>
                  </a:lnTo>
                  <a:lnTo>
                    <a:pt x="20" y="197"/>
                  </a:lnTo>
                  <a:lnTo>
                    <a:pt x="24" y="202"/>
                  </a:lnTo>
                  <a:lnTo>
                    <a:pt x="29" y="207"/>
                  </a:lnTo>
                  <a:lnTo>
                    <a:pt x="34" y="212"/>
                  </a:lnTo>
                  <a:lnTo>
                    <a:pt x="38" y="218"/>
                  </a:lnTo>
                  <a:lnTo>
                    <a:pt x="43" y="221"/>
                  </a:lnTo>
                  <a:lnTo>
                    <a:pt x="46" y="225"/>
                  </a:lnTo>
                  <a:lnTo>
                    <a:pt x="52" y="228"/>
                  </a:lnTo>
                  <a:lnTo>
                    <a:pt x="57" y="233"/>
                  </a:lnTo>
                  <a:lnTo>
                    <a:pt x="64" y="235"/>
                  </a:lnTo>
                  <a:lnTo>
                    <a:pt x="69" y="240"/>
                  </a:lnTo>
                  <a:lnTo>
                    <a:pt x="76" y="244"/>
                  </a:lnTo>
                  <a:lnTo>
                    <a:pt x="81" y="245"/>
                  </a:lnTo>
                  <a:lnTo>
                    <a:pt x="88" y="249"/>
                  </a:lnTo>
                  <a:lnTo>
                    <a:pt x="95" y="251"/>
                  </a:lnTo>
                  <a:lnTo>
                    <a:pt x="102" y="252"/>
                  </a:lnTo>
                  <a:lnTo>
                    <a:pt x="107" y="254"/>
                  </a:lnTo>
                  <a:lnTo>
                    <a:pt x="116" y="256"/>
                  </a:lnTo>
                  <a:lnTo>
                    <a:pt x="123" y="256"/>
                  </a:lnTo>
                  <a:lnTo>
                    <a:pt x="130" y="2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0" name="Freeform 26"/>
            <p:cNvSpPr>
              <a:spLocks/>
            </p:cNvSpPr>
            <p:nvPr/>
          </p:nvSpPr>
          <p:spPr bwMode="auto">
            <a:xfrm>
              <a:off x="4722813" y="3181350"/>
              <a:ext cx="277813" cy="311150"/>
            </a:xfrm>
            <a:custGeom>
              <a:avLst/>
              <a:gdLst>
                <a:gd name="T0" fmla="*/ 89694 w 350"/>
                <a:gd name="T1" fmla="*/ 0 h 391"/>
                <a:gd name="T2" fmla="*/ 0 w 350"/>
                <a:gd name="T3" fmla="*/ 306375 h 391"/>
                <a:gd name="T4" fmla="*/ 277813 w 350"/>
                <a:gd name="T5" fmla="*/ 311150 h 391"/>
                <a:gd name="T6" fmla="*/ 179388 w 350"/>
                <a:gd name="T7" fmla="*/ 1592 h 391"/>
                <a:gd name="T8" fmla="*/ 89694 w 350"/>
                <a:gd name="T9" fmla="*/ 0 h 391"/>
                <a:gd name="T10" fmla="*/ 89694 w 350"/>
                <a:gd name="T11" fmla="*/ 0 h 391"/>
                <a:gd name="T12" fmla="*/ 0 60000 65536"/>
                <a:gd name="T13" fmla="*/ 0 60000 65536"/>
                <a:gd name="T14" fmla="*/ 0 60000 65536"/>
                <a:gd name="T15" fmla="*/ 0 60000 65536"/>
                <a:gd name="T16" fmla="*/ 0 60000 65536"/>
                <a:gd name="T17" fmla="*/ 0 60000 65536"/>
                <a:gd name="T18" fmla="*/ 0 w 350"/>
                <a:gd name="T19" fmla="*/ 0 h 391"/>
                <a:gd name="T20" fmla="*/ 350 w 350"/>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350" h="391">
                  <a:moveTo>
                    <a:pt x="113" y="0"/>
                  </a:moveTo>
                  <a:lnTo>
                    <a:pt x="0" y="385"/>
                  </a:lnTo>
                  <a:lnTo>
                    <a:pt x="350" y="391"/>
                  </a:lnTo>
                  <a:lnTo>
                    <a:pt x="226" y="2"/>
                  </a:lnTo>
                  <a:lnTo>
                    <a:pt x="1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1" name="Freeform 27"/>
            <p:cNvSpPr>
              <a:spLocks/>
            </p:cNvSpPr>
            <p:nvPr/>
          </p:nvSpPr>
          <p:spPr bwMode="auto">
            <a:xfrm>
              <a:off x="4429125" y="2514600"/>
              <a:ext cx="839788" cy="687387"/>
            </a:xfrm>
            <a:custGeom>
              <a:avLst/>
              <a:gdLst>
                <a:gd name="T0" fmla="*/ 65026 w 1059"/>
                <a:gd name="T1" fmla="*/ 654088 h 867"/>
                <a:gd name="T2" fmla="*/ 38857 w 1059"/>
                <a:gd name="T3" fmla="*/ 677873 h 867"/>
                <a:gd name="T4" fmla="*/ 22204 w 1059"/>
                <a:gd name="T5" fmla="*/ 665188 h 867"/>
                <a:gd name="T6" fmla="*/ 12688 w 1059"/>
                <a:gd name="T7" fmla="*/ 626339 h 867"/>
                <a:gd name="T8" fmla="*/ 5551 w 1059"/>
                <a:gd name="T9" fmla="*/ 586697 h 867"/>
                <a:gd name="T10" fmla="*/ 1586 w 1059"/>
                <a:gd name="T11" fmla="*/ 547055 h 867"/>
                <a:gd name="T12" fmla="*/ 0 w 1059"/>
                <a:gd name="T13" fmla="*/ 505828 h 867"/>
                <a:gd name="T14" fmla="*/ 5551 w 1059"/>
                <a:gd name="T15" fmla="*/ 414652 h 867"/>
                <a:gd name="T16" fmla="*/ 24583 w 1059"/>
                <a:gd name="T17" fmla="*/ 330612 h 867"/>
                <a:gd name="T18" fmla="*/ 55510 w 1059"/>
                <a:gd name="T19" fmla="*/ 253707 h 867"/>
                <a:gd name="T20" fmla="*/ 95160 w 1059"/>
                <a:gd name="T21" fmla="*/ 183145 h 867"/>
                <a:gd name="T22" fmla="*/ 145119 w 1059"/>
                <a:gd name="T23" fmla="*/ 122889 h 867"/>
                <a:gd name="T24" fmla="*/ 201422 w 1059"/>
                <a:gd name="T25" fmla="*/ 71355 h 867"/>
                <a:gd name="T26" fmla="*/ 264862 w 1059"/>
                <a:gd name="T27" fmla="*/ 34092 h 867"/>
                <a:gd name="T28" fmla="*/ 334646 w 1059"/>
                <a:gd name="T29" fmla="*/ 9514 h 867"/>
                <a:gd name="T30" fmla="*/ 409188 w 1059"/>
                <a:gd name="T31" fmla="*/ 0 h 867"/>
                <a:gd name="T32" fmla="*/ 483731 w 1059"/>
                <a:gd name="T33" fmla="*/ 5550 h 867"/>
                <a:gd name="T34" fmla="*/ 552722 w 1059"/>
                <a:gd name="T35" fmla="*/ 24578 h 867"/>
                <a:gd name="T36" fmla="*/ 618541 w 1059"/>
                <a:gd name="T37" fmla="*/ 60255 h 867"/>
                <a:gd name="T38" fmla="*/ 678016 w 1059"/>
                <a:gd name="T39" fmla="*/ 107033 h 867"/>
                <a:gd name="T40" fmla="*/ 730354 w 1059"/>
                <a:gd name="T41" fmla="*/ 164117 h 867"/>
                <a:gd name="T42" fmla="*/ 771590 w 1059"/>
                <a:gd name="T43" fmla="*/ 233093 h 867"/>
                <a:gd name="T44" fmla="*/ 806482 w 1059"/>
                <a:gd name="T45" fmla="*/ 306827 h 867"/>
                <a:gd name="T46" fmla="*/ 828686 w 1059"/>
                <a:gd name="T47" fmla="*/ 390074 h 867"/>
                <a:gd name="T48" fmla="*/ 838202 w 1059"/>
                <a:gd name="T49" fmla="*/ 478079 h 867"/>
                <a:gd name="T50" fmla="*/ 838202 w 1059"/>
                <a:gd name="T51" fmla="*/ 532784 h 867"/>
                <a:gd name="T52" fmla="*/ 835030 w 1059"/>
                <a:gd name="T53" fmla="*/ 573219 h 867"/>
                <a:gd name="T54" fmla="*/ 828686 w 1059"/>
                <a:gd name="T55" fmla="*/ 611275 h 867"/>
                <a:gd name="T56" fmla="*/ 821549 w 1059"/>
                <a:gd name="T57" fmla="*/ 650124 h 867"/>
                <a:gd name="T58" fmla="*/ 813619 w 1059"/>
                <a:gd name="T59" fmla="*/ 676287 h 867"/>
                <a:gd name="T60" fmla="*/ 793794 w 1059"/>
                <a:gd name="T61" fmla="*/ 670737 h 867"/>
                <a:gd name="T62" fmla="*/ 763660 w 1059"/>
                <a:gd name="T63" fmla="*/ 663602 h 867"/>
                <a:gd name="T64" fmla="*/ 747007 w 1059"/>
                <a:gd name="T65" fmla="*/ 652502 h 867"/>
                <a:gd name="T66" fmla="*/ 750972 w 1059"/>
                <a:gd name="T67" fmla="*/ 629510 h 867"/>
                <a:gd name="T68" fmla="*/ 755730 w 1059"/>
                <a:gd name="T69" fmla="*/ 605725 h 867"/>
                <a:gd name="T70" fmla="*/ 756523 w 1059"/>
                <a:gd name="T71" fmla="*/ 581147 h 867"/>
                <a:gd name="T72" fmla="*/ 758109 w 1059"/>
                <a:gd name="T73" fmla="*/ 556569 h 867"/>
                <a:gd name="T74" fmla="*/ 755730 w 1059"/>
                <a:gd name="T75" fmla="*/ 497107 h 867"/>
                <a:gd name="T76" fmla="*/ 743042 w 1059"/>
                <a:gd name="T77" fmla="*/ 428130 h 867"/>
                <a:gd name="T78" fmla="*/ 720838 w 1059"/>
                <a:gd name="T79" fmla="*/ 363911 h 867"/>
                <a:gd name="T80" fmla="*/ 690704 w 1059"/>
                <a:gd name="T81" fmla="*/ 306034 h 867"/>
                <a:gd name="T82" fmla="*/ 653433 w 1059"/>
                <a:gd name="T83" fmla="*/ 254500 h 867"/>
                <a:gd name="T84" fmla="*/ 608232 w 1059"/>
                <a:gd name="T85" fmla="*/ 210894 h 867"/>
                <a:gd name="T86" fmla="*/ 558273 w 1059"/>
                <a:gd name="T87" fmla="*/ 177595 h 867"/>
                <a:gd name="T88" fmla="*/ 504349 w 1059"/>
                <a:gd name="T89" fmla="*/ 154603 h 867"/>
                <a:gd name="T90" fmla="*/ 444874 w 1059"/>
                <a:gd name="T91" fmla="*/ 143503 h 867"/>
                <a:gd name="T92" fmla="*/ 386191 w 1059"/>
                <a:gd name="T93" fmla="*/ 143503 h 867"/>
                <a:gd name="T94" fmla="*/ 326716 w 1059"/>
                <a:gd name="T95" fmla="*/ 155395 h 867"/>
                <a:gd name="T96" fmla="*/ 272792 w 1059"/>
                <a:gd name="T97" fmla="*/ 181559 h 867"/>
                <a:gd name="T98" fmla="*/ 223626 w 1059"/>
                <a:gd name="T99" fmla="*/ 216444 h 867"/>
                <a:gd name="T100" fmla="*/ 180804 w 1059"/>
                <a:gd name="T101" fmla="*/ 261635 h 867"/>
                <a:gd name="T102" fmla="*/ 143533 w 1059"/>
                <a:gd name="T103" fmla="*/ 312377 h 867"/>
                <a:gd name="T104" fmla="*/ 114192 w 1059"/>
                <a:gd name="T105" fmla="*/ 373425 h 867"/>
                <a:gd name="T106" fmla="*/ 93574 w 1059"/>
                <a:gd name="T107" fmla="*/ 436852 h 867"/>
                <a:gd name="T108" fmla="*/ 82472 w 1059"/>
                <a:gd name="T109" fmla="*/ 506621 h 867"/>
                <a:gd name="T110" fmla="*/ 82472 w 1059"/>
                <a:gd name="T111" fmla="*/ 564498 h 867"/>
                <a:gd name="T112" fmla="*/ 84058 w 1059"/>
                <a:gd name="T113" fmla="*/ 603347 h 867"/>
                <a:gd name="T114" fmla="*/ 88023 w 1059"/>
                <a:gd name="T115" fmla="*/ 633474 h 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9"/>
                <a:gd name="T175" fmla="*/ 0 h 867"/>
                <a:gd name="T176" fmla="*/ 1059 w 1059"/>
                <a:gd name="T177" fmla="*/ 867 h 86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9" h="867">
                  <a:moveTo>
                    <a:pt x="111" y="799"/>
                  </a:moveTo>
                  <a:lnTo>
                    <a:pt x="106" y="804"/>
                  </a:lnTo>
                  <a:lnTo>
                    <a:pt x="103" y="810"/>
                  </a:lnTo>
                  <a:lnTo>
                    <a:pt x="97" y="813"/>
                  </a:lnTo>
                  <a:lnTo>
                    <a:pt x="92" y="818"/>
                  </a:lnTo>
                  <a:lnTo>
                    <a:pt x="85" y="822"/>
                  </a:lnTo>
                  <a:lnTo>
                    <a:pt x="82" y="825"/>
                  </a:lnTo>
                  <a:lnTo>
                    <a:pt x="77" y="830"/>
                  </a:lnTo>
                  <a:lnTo>
                    <a:pt x="71" y="834"/>
                  </a:lnTo>
                  <a:lnTo>
                    <a:pt x="68" y="839"/>
                  </a:lnTo>
                  <a:lnTo>
                    <a:pt x="63" y="843"/>
                  </a:lnTo>
                  <a:lnTo>
                    <a:pt x="58" y="846"/>
                  </a:lnTo>
                  <a:lnTo>
                    <a:pt x="54" y="851"/>
                  </a:lnTo>
                  <a:lnTo>
                    <a:pt x="49" y="855"/>
                  </a:lnTo>
                  <a:lnTo>
                    <a:pt x="44" y="860"/>
                  </a:lnTo>
                  <a:lnTo>
                    <a:pt x="40" y="862"/>
                  </a:lnTo>
                  <a:lnTo>
                    <a:pt x="35" y="867"/>
                  </a:lnTo>
                  <a:lnTo>
                    <a:pt x="33" y="860"/>
                  </a:lnTo>
                  <a:lnTo>
                    <a:pt x="31" y="853"/>
                  </a:lnTo>
                  <a:lnTo>
                    <a:pt x="30" y="846"/>
                  </a:lnTo>
                  <a:lnTo>
                    <a:pt x="28" y="839"/>
                  </a:lnTo>
                  <a:lnTo>
                    <a:pt x="26" y="832"/>
                  </a:lnTo>
                  <a:lnTo>
                    <a:pt x="24" y="825"/>
                  </a:lnTo>
                  <a:lnTo>
                    <a:pt x="21" y="818"/>
                  </a:lnTo>
                  <a:lnTo>
                    <a:pt x="21" y="811"/>
                  </a:lnTo>
                  <a:lnTo>
                    <a:pt x="19" y="804"/>
                  </a:lnTo>
                  <a:lnTo>
                    <a:pt x="18" y="797"/>
                  </a:lnTo>
                  <a:lnTo>
                    <a:pt x="16" y="790"/>
                  </a:lnTo>
                  <a:lnTo>
                    <a:pt x="14" y="783"/>
                  </a:lnTo>
                  <a:lnTo>
                    <a:pt x="12" y="777"/>
                  </a:lnTo>
                  <a:lnTo>
                    <a:pt x="12" y="768"/>
                  </a:lnTo>
                  <a:lnTo>
                    <a:pt x="11" y="761"/>
                  </a:lnTo>
                  <a:lnTo>
                    <a:pt x="9" y="756"/>
                  </a:lnTo>
                  <a:lnTo>
                    <a:pt x="7" y="747"/>
                  </a:lnTo>
                  <a:lnTo>
                    <a:pt x="7" y="740"/>
                  </a:lnTo>
                  <a:lnTo>
                    <a:pt x="5" y="733"/>
                  </a:lnTo>
                  <a:lnTo>
                    <a:pt x="5" y="726"/>
                  </a:lnTo>
                  <a:lnTo>
                    <a:pt x="4" y="717"/>
                  </a:lnTo>
                  <a:lnTo>
                    <a:pt x="4" y="710"/>
                  </a:lnTo>
                  <a:lnTo>
                    <a:pt x="2" y="704"/>
                  </a:lnTo>
                  <a:lnTo>
                    <a:pt x="2" y="697"/>
                  </a:lnTo>
                  <a:lnTo>
                    <a:pt x="2" y="690"/>
                  </a:lnTo>
                  <a:lnTo>
                    <a:pt x="0" y="683"/>
                  </a:lnTo>
                  <a:lnTo>
                    <a:pt x="0" y="674"/>
                  </a:lnTo>
                  <a:lnTo>
                    <a:pt x="0" y="667"/>
                  </a:lnTo>
                  <a:lnTo>
                    <a:pt x="0" y="660"/>
                  </a:lnTo>
                  <a:lnTo>
                    <a:pt x="0" y="653"/>
                  </a:lnTo>
                  <a:lnTo>
                    <a:pt x="0" y="644"/>
                  </a:lnTo>
                  <a:lnTo>
                    <a:pt x="0" y="638"/>
                  </a:lnTo>
                  <a:lnTo>
                    <a:pt x="0" y="620"/>
                  </a:lnTo>
                  <a:lnTo>
                    <a:pt x="0" y="605"/>
                  </a:lnTo>
                  <a:lnTo>
                    <a:pt x="0" y="589"/>
                  </a:lnTo>
                  <a:lnTo>
                    <a:pt x="2" y="572"/>
                  </a:lnTo>
                  <a:lnTo>
                    <a:pt x="4" y="556"/>
                  </a:lnTo>
                  <a:lnTo>
                    <a:pt x="5" y="540"/>
                  </a:lnTo>
                  <a:lnTo>
                    <a:pt x="7" y="523"/>
                  </a:lnTo>
                  <a:lnTo>
                    <a:pt x="11" y="509"/>
                  </a:lnTo>
                  <a:lnTo>
                    <a:pt x="12" y="493"/>
                  </a:lnTo>
                  <a:lnTo>
                    <a:pt x="18" y="478"/>
                  </a:lnTo>
                  <a:lnTo>
                    <a:pt x="19" y="462"/>
                  </a:lnTo>
                  <a:lnTo>
                    <a:pt x="24" y="448"/>
                  </a:lnTo>
                  <a:lnTo>
                    <a:pt x="28" y="431"/>
                  </a:lnTo>
                  <a:lnTo>
                    <a:pt x="31" y="417"/>
                  </a:lnTo>
                  <a:lnTo>
                    <a:pt x="35" y="403"/>
                  </a:lnTo>
                  <a:lnTo>
                    <a:pt x="42" y="389"/>
                  </a:lnTo>
                  <a:lnTo>
                    <a:pt x="45" y="373"/>
                  </a:lnTo>
                  <a:lnTo>
                    <a:pt x="51" y="360"/>
                  </a:lnTo>
                  <a:lnTo>
                    <a:pt x="58" y="346"/>
                  </a:lnTo>
                  <a:lnTo>
                    <a:pt x="63" y="334"/>
                  </a:lnTo>
                  <a:lnTo>
                    <a:pt x="70" y="320"/>
                  </a:lnTo>
                  <a:lnTo>
                    <a:pt x="77" y="306"/>
                  </a:lnTo>
                  <a:lnTo>
                    <a:pt x="82" y="294"/>
                  </a:lnTo>
                  <a:lnTo>
                    <a:pt x="91" y="280"/>
                  </a:lnTo>
                  <a:lnTo>
                    <a:pt x="97" y="268"/>
                  </a:lnTo>
                  <a:lnTo>
                    <a:pt x="104" y="255"/>
                  </a:lnTo>
                  <a:lnTo>
                    <a:pt x="111" y="243"/>
                  </a:lnTo>
                  <a:lnTo>
                    <a:pt x="120" y="231"/>
                  </a:lnTo>
                  <a:lnTo>
                    <a:pt x="129" y="221"/>
                  </a:lnTo>
                  <a:lnTo>
                    <a:pt x="136" y="208"/>
                  </a:lnTo>
                  <a:lnTo>
                    <a:pt x="146" y="196"/>
                  </a:lnTo>
                  <a:lnTo>
                    <a:pt x="155" y="188"/>
                  </a:lnTo>
                  <a:lnTo>
                    <a:pt x="164" y="175"/>
                  </a:lnTo>
                  <a:lnTo>
                    <a:pt x="172" y="165"/>
                  </a:lnTo>
                  <a:lnTo>
                    <a:pt x="183" y="155"/>
                  </a:lnTo>
                  <a:lnTo>
                    <a:pt x="191" y="146"/>
                  </a:lnTo>
                  <a:lnTo>
                    <a:pt x="200" y="135"/>
                  </a:lnTo>
                  <a:lnTo>
                    <a:pt x="212" y="125"/>
                  </a:lnTo>
                  <a:lnTo>
                    <a:pt x="223" y="116"/>
                  </a:lnTo>
                  <a:lnTo>
                    <a:pt x="233" y="109"/>
                  </a:lnTo>
                  <a:lnTo>
                    <a:pt x="243" y="101"/>
                  </a:lnTo>
                  <a:lnTo>
                    <a:pt x="254" y="90"/>
                  </a:lnTo>
                  <a:lnTo>
                    <a:pt x="264" y="83"/>
                  </a:lnTo>
                  <a:lnTo>
                    <a:pt x="276" y="76"/>
                  </a:lnTo>
                  <a:lnTo>
                    <a:pt x="287" y="68"/>
                  </a:lnTo>
                  <a:lnTo>
                    <a:pt x="299" y="63"/>
                  </a:lnTo>
                  <a:lnTo>
                    <a:pt x="311" y="56"/>
                  </a:lnTo>
                  <a:lnTo>
                    <a:pt x="323" y="50"/>
                  </a:lnTo>
                  <a:lnTo>
                    <a:pt x="334" y="43"/>
                  </a:lnTo>
                  <a:lnTo>
                    <a:pt x="346" y="38"/>
                  </a:lnTo>
                  <a:lnTo>
                    <a:pt x="360" y="33"/>
                  </a:lnTo>
                  <a:lnTo>
                    <a:pt x="370" y="30"/>
                  </a:lnTo>
                  <a:lnTo>
                    <a:pt x="384" y="24"/>
                  </a:lnTo>
                  <a:lnTo>
                    <a:pt x="396" y="19"/>
                  </a:lnTo>
                  <a:lnTo>
                    <a:pt x="410" y="16"/>
                  </a:lnTo>
                  <a:lnTo>
                    <a:pt x="422" y="12"/>
                  </a:lnTo>
                  <a:lnTo>
                    <a:pt x="436" y="10"/>
                  </a:lnTo>
                  <a:lnTo>
                    <a:pt x="449" y="7"/>
                  </a:lnTo>
                  <a:lnTo>
                    <a:pt x="461" y="5"/>
                  </a:lnTo>
                  <a:lnTo>
                    <a:pt x="475" y="3"/>
                  </a:lnTo>
                  <a:lnTo>
                    <a:pt x="489" y="2"/>
                  </a:lnTo>
                  <a:lnTo>
                    <a:pt x="502" y="0"/>
                  </a:lnTo>
                  <a:lnTo>
                    <a:pt x="516" y="0"/>
                  </a:lnTo>
                  <a:lnTo>
                    <a:pt x="530" y="0"/>
                  </a:lnTo>
                  <a:lnTo>
                    <a:pt x="542" y="0"/>
                  </a:lnTo>
                  <a:lnTo>
                    <a:pt x="556" y="0"/>
                  </a:lnTo>
                  <a:lnTo>
                    <a:pt x="568" y="2"/>
                  </a:lnTo>
                  <a:lnTo>
                    <a:pt x="582" y="3"/>
                  </a:lnTo>
                  <a:lnTo>
                    <a:pt x="596" y="5"/>
                  </a:lnTo>
                  <a:lnTo>
                    <a:pt x="610" y="7"/>
                  </a:lnTo>
                  <a:lnTo>
                    <a:pt x="622" y="10"/>
                  </a:lnTo>
                  <a:lnTo>
                    <a:pt x="636" y="12"/>
                  </a:lnTo>
                  <a:lnTo>
                    <a:pt x="648" y="16"/>
                  </a:lnTo>
                  <a:lnTo>
                    <a:pt x="661" y="19"/>
                  </a:lnTo>
                  <a:lnTo>
                    <a:pt x="673" y="24"/>
                  </a:lnTo>
                  <a:lnTo>
                    <a:pt x="687" y="28"/>
                  </a:lnTo>
                  <a:lnTo>
                    <a:pt x="697" y="31"/>
                  </a:lnTo>
                  <a:lnTo>
                    <a:pt x="711" y="38"/>
                  </a:lnTo>
                  <a:lnTo>
                    <a:pt x="723" y="43"/>
                  </a:lnTo>
                  <a:lnTo>
                    <a:pt x="735" y="50"/>
                  </a:lnTo>
                  <a:lnTo>
                    <a:pt x="746" y="56"/>
                  </a:lnTo>
                  <a:lnTo>
                    <a:pt x="758" y="61"/>
                  </a:lnTo>
                  <a:lnTo>
                    <a:pt x="770" y="68"/>
                  </a:lnTo>
                  <a:lnTo>
                    <a:pt x="780" y="76"/>
                  </a:lnTo>
                  <a:lnTo>
                    <a:pt x="793" y="83"/>
                  </a:lnTo>
                  <a:lnTo>
                    <a:pt x="803" y="90"/>
                  </a:lnTo>
                  <a:lnTo>
                    <a:pt x="813" y="101"/>
                  </a:lnTo>
                  <a:lnTo>
                    <a:pt x="824" y="108"/>
                  </a:lnTo>
                  <a:lnTo>
                    <a:pt x="834" y="116"/>
                  </a:lnTo>
                  <a:lnTo>
                    <a:pt x="845" y="125"/>
                  </a:lnTo>
                  <a:lnTo>
                    <a:pt x="855" y="135"/>
                  </a:lnTo>
                  <a:lnTo>
                    <a:pt x="866" y="144"/>
                  </a:lnTo>
                  <a:lnTo>
                    <a:pt x="874" y="155"/>
                  </a:lnTo>
                  <a:lnTo>
                    <a:pt x="885" y="165"/>
                  </a:lnTo>
                  <a:lnTo>
                    <a:pt x="893" y="175"/>
                  </a:lnTo>
                  <a:lnTo>
                    <a:pt x="904" y="186"/>
                  </a:lnTo>
                  <a:lnTo>
                    <a:pt x="913" y="196"/>
                  </a:lnTo>
                  <a:lnTo>
                    <a:pt x="921" y="207"/>
                  </a:lnTo>
                  <a:lnTo>
                    <a:pt x="928" y="219"/>
                  </a:lnTo>
                  <a:lnTo>
                    <a:pt x="937" y="231"/>
                  </a:lnTo>
                  <a:lnTo>
                    <a:pt x="944" y="243"/>
                  </a:lnTo>
                  <a:lnTo>
                    <a:pt x="953" y="255"/>
                  </a:lnTo>
                  <a:lnTo>
                    <a:pt x="959" y="268"/>
                  </a:lnTo>
                  <a:lnTo>
                    <a:pt x="966" y="280"/>
                  </a:lnTo>
                  <a:lnTo>
                    <a:pt x="973" y="294"/>
                  </a:lnTo>
                  <a:lnTo>
                    <a:pt x="980" y="306"/>
                  </a:lnTo>
                  <a:lnTo>
                    <a:pt x="987" y="320"/>
                  </a:lnTo>
                  <a:lnTo>
                    <a:pt x="994" y="332"/>
                  </a:lnTo>
                  <a:lnTo>
                    <a:pt x="999" y="346"/>
                  </a:lnTo>
                  <a:lnTo>
                    <a:pt x="1006" y="360"/>
                  </a:lnTo>
                  <a:lnTo>
                    <a:pt x="1012" y="373"/>
                  </a:lnTo>
                  <a:lnTo>
                    <a:pt x="1017" y="387"/>
                  </a:lnTo>
                  <a:lnTo>
                    <a:pt x="1020" y="403"/>
                  </a:lnTo>
                  <a:lnTo>
                    <a:pt x="1026" y="417"/>
                  </a:lnTo>
                  <a:lnTo>
                    <a:pt x="1031" y="431"/>
                  </a:lnTo>
                  <a:lnTo>
                    <a:pt x="1034" y="446"/>
                  </a:lnTo>
                  <a:lnTo>
                    <a:pt x="1038" y="462"/>
                  </a:lnTo>
                  <a:lnTo>
                    <a:pt x="1041" y="476"/>
                  </a:lnTo>
                  <a:lnTo>
                    <a:pt x="1045" y="492"/>
                  </a:lnTo>
                  <a:lnTo>
                    <a:pt x="1048" y="507"/>
                  </a:lnTo>
                  <a:lnTo>
                    <a:pt x="1050" y="523"/>
                  </a:lnTo>
                  <a:lnTo>
                    <a:pt x="1052" y="540"/>
                  </a:lnTo>
                  <a:lnTo>
                    <a:pt x="1053" y="554"/>
                  </a:lnTo>
                  <a:lnTo>
                    <a:pt x="1055" y="572"/>
                  </a:lnTo>
                  <a:lnTo>
                    <a:pt x="1057" y="587"/>
                  </a:lnTo>
                  <a:lnTo>
                    <a:pt x="1057" y="603"/>
                  </a:lnTo>
                  <a:lnTo>
                    <a:pt x="1059" y="620"/>
                  </a:lnTo>
                  <a:lnTo>
                    <a:pt x="1059" y="636"/>
                  </a:lnTo>
                  <a:lnTo>
                    <a:pt x="1059" y="643"/>
                  </a:lnTo>
                  <a:lnTo>
                    <a:pt x="1059" y="651"/>
                  </a:lnTo>
                  <a:lnTo>
                    <a:pt x="1057" y="658"/>
                  </a:lnTo>
                  <a:lnTo>
                    <a:pt x="1057" y="667"/>
                  </a:lnTo>
                  <a:lnTo>
                    <a:pt x="1057" y="672"/>
                  </a:lnTo>
                  <a:lnTo>
                    <a:pt x="1057" y="679"/>
                  </a:lnTo>
                  <a:lnTo>
                    <a:pt x="1057" y="686"/>
                  </a:lnTo>
                  <a:lnTo>
                    <a:pt x="1057" y="695"/>
                  </a:lnTo>
                  <a:lnTo>
                    <a:pt x="1055" y="700"/>
                  </a:lnTo>
                  <a:lnTo>
                    <a:pt x="1055" y="709"/>
                  </a:lnTo>
                  <a:lnTo>
                    <a:pt x="1053" y="714"/>
                  </a:lnTo>
                  <a:lnTo>
                    <a:pt x="1053" y="723"/>
                  </a:lnTo>
                  <a:lnTo>
                    <a:pt x="1052" y="730"/>
                  </a:lnTo>
                  <a:lnTo>
                    <a:pt x="1052" y="737"/>
                  </a:lnTo>
                  <a:lnTo>
                    <a:pt x="1050" y="744"/>
                  </a:lnTo>
                  <a:lnTo>
                    <a:pt x="1050" y="752"/>
                  </a:lnTo>
                  <a:lnTo>
                    <a:pt x="1048" y="757"/>
                  </a:lnTo>
                  <a:lnTo>
                    <a:pt x="1048" y="764"/>
                  </a:lnTo>
                  <a:lnTo>
                    <a:pt x="1045" y="771"/>
                  </a:lnTo>
                  <a:lnTo>
                    <a:pt x="1045" y="778"/>
                  </a:lnTo>
                  <a:lnTo>
                    <a:pt x="1043" y="785"/>
                  </a:lnTo>
                  <a:lnTo>
                    <a:pt x="1043" y="792"/>
                  </a:lnTo>
                  <a:lnTo>
                    <a:pt x="1041" y="799"/>
                  </a:lnTo>
                  <a:lnTo>
                    <a:pt x="1039" y="806"/>
                  </a:lnTo>
                  <a:lnTo>
                    <a:pt x="1038" y="813"/>
                  </a:lnTo>
                  <a:lnTo>
                    <a:pt x="1036" y="820"/>
                  </a:lnTo>
                  <a:lnTo>
                    <a:pt x="1034" y="825"/>
                  </a:lnTo>
                  <a:lnTo>
                    <a:pt x="1032" y="832"/>
                  </a:lnTo>
                  <a:lnTo>
                    <a:pt x="1031" y="839"/>
                  </a:lnTo>
                  <a:lnTo>
                    <a:pt x="1029" y="846"/>
                  </a:lnTo>
                  <a:lnTo>
                    <a:pt x="1027" y="853"/>
                  </a:lnTo>
                  <a:lnTo>
                    <a:pt x="1026" y="860"/>
                  </a:lnTo>
                  <a:lnTo>
                    <a:pt x="1026" y="853"/>
                  </a:lnTo>
                  <a:lnTo>
                    <a:pt x="1026" y="851"/>
                  </a:lnTo>
                  <a:lnTo>
                    <a:pt x="1022" y="851"/>
                  </a:lnTo>
                  <a:lnTo>
                    <a:pt x="1019" y="849"/>
                  </a:lnTo>
                  <a:lnTo>
                    <a:pt x="1015" y="848"/>
                  </a:lnTo>
                  <a:lnTo>
                    <a:pt x="1012" y="848"/>
                  </a:lnTo>
                  <a:lnTo>
                    <a:pt x="1006" y="846"/>
                  </a:lnTo>
                  <a:lnTo>
                    <a:pt x="1001" y="846"/>
                  </a:lnTo>
                  <a:lnTo>
                    <a:pt x="996" y="844"/>
                  </a:lnTo>
                  <a:lnTo>
                    <a:pt x="989" y="843"/>
                  </a:lnTo>
                  <a:lnTo>
                    <a:pt x="982" y="841"/>
                  </a:lnTo>
                  <a:lnTo>
                    <a:pt x="975" y="839"/>
                  </a:lnTo>
                  <a:lnTo>
                    <a:pt x="972" y="839"/>
                  </a:lnTo>
                  <a:lnTo>
                    <a:pt x="966" y="837"/>
                  </a:lnTo>
                  <a:lnTo>
                    <a:pt x="963" y="837"/>
                  </a:lnTo>
                  <a:lnTo>
                    <a:pt x="958" y="836"/>
                  </a:lnTo>
                  <a:lnTo>
                    <a:pt x="953" y="834"/>
                  </a:lnTo>
                  <a:lnTo>
                    <a:pt x="949" y="834"/>
                  </a:lnTo>
                  <a:lnTo>
                    <a:pt x="944" y="832"/>
                  </a:lnTo>
                  <a:lnTo>
                    <a:pt x="940" y="832"/>
                  </a:lnTo>
                  <a:lnTo>
                    <a:pt x="940" y="827"/>
                  </a:lnTo>
                  <a:lnTo>
                    <a:pt x="942" y="823"/>
                  </a:lnTo>
                  <a:lnTo>
                    <a:pt x="942" y="820"/>
                  </a:lnTo>
                  <a:lnTo>
                    <a:pt x="944" y="815"/>
                  </a:lnTo>
                  <a:lnTo>
                    <a:pt x="944" y="811"/>
                  </a:lnTo>
                  <a:lnTo>
                    <a:pt x="946" y="806"/>
                  </a:lnTo>
                  <a:lnTo>
                    <a:pt x="946" y="803"/>
                  </a:lnTo>
                  <a:lnTo>
                    <a:pt x="947" y="797"/>
                  </a:lnTo>
                  <a:lnTo>
                    <a:pt x="947" y="794"/>
                  </a:lnTo>
                  <a:lnTo>
                    <a:pt x="947" y="790"/>
                  </a:lnTo>
                  <a:lnTo>
                    <a:pt x="949" y="785"/>
                  </a:lnTo>
                  <a:lnTo>
                    <a:pt x="949" y="782"/>
                  </a:lnTo>
                  <a:lnTo>
                    <a:pt x="949" y="777"/>
                  </a:lnTo>
                  <a:lnTo>
                    <a:pt x="951" y="773"/>
                  </a:lnTo>
                  <a:lnTo>
                    <a:pt x="951" y="768"/>
                  </a:lnTo>
                  <a:lnTo>
                    <a:pt x="953" y="764"/>
                  </a:lnTo>
                  <a:lnTo>
                    <a:pt x="953" y="759"/>
                  </a:lnTo>
                  <a:lnTo>
                    <a:pt x="953" y="756"/>
                  </a:lnTo>
                  <a:lnTo>
                    <a:pt x="953" y="750"/>
                  </a:lnTo>
                  <a:lnTo>
                    <a:pt x="953" y="747"/>
                  </a:lnTo>
                  <a:lnTo>
                    <a:pt x="953" y="742"/>
                  </a:lnTo>
                  <a:lnTo>
                    <a:pt x="954" y="737"/>
                  </a:lnTo>
                  <a:lnTo>
                    <a:pt x="954" y="733"/>
                  </a:lnTo>
                  <a:lnTo>
                    <a:pt x="954" y="728"/>
                  </a:lnTo>
                  <a:lnTo>
                    <a:pt x="954" y="724"/>
                  </a:lnTo>
                  <a:lnTo>
                    <a:pt x="954" y="719"/>
                  </a:lnTo>
                  <a:lnTo>
                    <a:pt x="954" y="714"/>
                  </a:lnTo>
                  <a:lnTo>
                    <a:pt x="956" y="710"/>
                  </a:lnTo>
                  <a:lnTo>
                    <a:pt x="956" y="705"/>
                  </a:lnTo>
                  <a:lnTo>
                    <a:pt x="956" y="702"/>
                  </a:lnTo>
                  <a:lnTo>
                    <a:pt x="956" y="698"/>
                  </a:lnTo>
                  <a:lnTo>
                    <a:pt x="956" y="693"/>
                  </a:lnTo>
                  <a:lnTo>
                    <a:pt x="956" y="679"/>
                  </a:lnTo>
                  <a:lnTo>
                    <a:pt x="954" y="667"/>
                  </a:lnTo>
                  <a:lnTo>
                    <a:pt x="954" y="653"/>
                  </a:lnTo>
                  <a:lnTo>
                    <a:pt x="953" y="639"/>
                  </a:lnTo>
                  <a:lnTo>
                    <a:pt x="953" y="627"/>
                  </a:lnTo>
                  <a:lnTo>
                    <a:pt x="951" y="615"/>
                  </a:lnTo>
                  <a:lnTo>
                    <a:pt x="949" y="601"/>
                  </a:lnTo>
                  <a:lnTo>
                    <a:pt x="947" y="589"/>
                  </a:lnTo>
                  <a:lnTo>
                    <a:pt x="944" y="577"/>
                  </a:lnTo>
                  <a:lnTo>
                    <a:pt x="942" y="563"/>
                  </a:lnTo>
                  <a:lnTo>
                    <a:pt x="940" y="551"/>
                  </a:lnTo>
                  <a:lnTo>
                    <a:pt x="937" y="540"/>
                  </a:lnTo>
                  <a:lnTo>
                    <a:pt x="933" y="526"/>
                  </a:lnTo>
                  <a:lnTo>
                    <a:pt x="930" y="516"/>
                  </a:lnTo>
                  <a:lnTo>
                    <a:pt x="926" y="504"/>
                  </a:lnTo>
                  <a:lnTo>
                    <a:pt x="923" y="493"/>
                  </a:lnTo>
                  <a:lnTo>
                    <a:pt x="918" y="481"/>
                  </a:lnTo>
                  <a:lnTo>
                    <a:pt x="914" y="471"/>
                  </a:lnTo>
                  <a:lnTo>
                    <a:pt x="909" y="459"/>
                  </a:lnTo>
                  <a:lnTo>
                    <a:pt x="904" y="448"/>
                  </a:lnTo>
                  <a:lnTo>
                    <a:pt x="899" y="436"/>
                  </a:lnTo>
                  <a:lnTo>
                    <a:pt x="893" y="426"/>
                  </a:lnTo>
                  <a:lnTo>
                    <a:pt x="888" y="415"/>
                  </a:lnTo>
                  <a:lnTo>
                    <a:pt x="883" y="405"/>
                  </a:lnTo>
                  <a:lnTo>
                    <a:pt x="878" y="394"/>
                  </a:lnTo>
                  <a:lnTo>
                    <a:pt x="871" y="386"/>
                  </a:lnTo>
                  <a:lnTo>
                    <a:pt x="864" y="375"/>
                  </a:lnTo>
                  <a:lnTo>
                    <a:pt x="857" y="367"/>
                  </a:lnTo>
                  <a:lnTo>
                    <a:pt x="850" y="356"/>
                  </a:lnTo>
                  <a:lnTo>
                    <a:pt x="845" y="346"/>
                  </a:lnTo>
                  <a:lnTo>
                    <a:pt x="838" y="339"/>
                  </a:lnTo>
                  <a:lnTo>
                    <a:pt x="831" y="330"/>
                  </a:lnTo>
                  <a:lnTo>
                    <a:pt x="824" y="321"/>
                  </a:lnTo>
                  <a:lnTo>
                    <a:pt x="815" y="313"/>
                  </a:lnTo>
                  <a:lnTo>
                    <a:pt x="808" y="304"/>
                  </a:lnTo>
                  <a:lnTo>
                    <a:pt x="800" y="295"/>
                  </a:lnTo>
                  <a:lnTo>
                    <a:pt x="793" y="288"/>
                  </a:lnTo>
                  <a:lnTo>
                    <a:pt x="782" y="280"/>
                  </a:lnTo>
                  <a:lnTo>
                    <a:pt x="775" y="273"/>
                  </a:lnTo>
                  <a:lnTo>
                    <a:pt x="767" y="266"/>
                  </a:lnTo>
                  <a:lnTo>
                    <a:pt x="758" y="259"/>
                  </a:lnTo>
                  <a:lnTo>
                    <a:pt x="749" y="252"/>
                  </a:lnTo>
                  <a:lnTo>
                    <a:pt x="740" y="247"/>
                  </a:lnTo>
                  <a:lnTo>
                    <a:pt x="732" y="241"/>
                  </a:lnTo>
                  <a:lnTo>
                    <a:pt x="723" y="235"/>
                  </a:lnTo>
                  <a:lnTo>
                    <a:pt x="714" y="229"/>
                  </a:lnTo>
                  <a:lnTo>
                    <a:pt x="704" y="224"/>
                  </a:lnTo>
                  <a:lnTo>
                    <a:pt x="695" y="221"/>
                  </a:lnTo>
                  <a:lnTo>
                    <a:pt x="685" y="214"/>
                  </a:lnTo>
                  <a:lnTo>
                    <a:pt x="674" y="210"/>
                  </a:lnTo>
                  <a:lnTo>
                    <a:pt x="666" y="205"/>
                  </a:lnTo>
                  <a:lnTo>
                    <a:pt x="657" y="202"/>
                  </a:lnTo>
                  <a:lnTo>
                    <a:pt x="645" y="196"/>
                  </a:lnTo>
                  <a:lnTo>
                    <a:pt x="636" y="195"/>
                  </a:lnTo>
                  <a:lnTo>
                    <a:pt x="624" y="191"/>
                  </a:lnTo>
                  <a:lnTo>
                    <a:pt x="615" y="189"/>
                  </a:lnTo>
                  <a:lnTo>
                    <a:pt x="605" y="186"/>
                  </a:lnTo>
                  <a:lnTo>
                    <a:pt x="595" y="184"/>
                  </a:lnTo>
                  <a:lnTo>
                    <a:pt x="582" y="182"/>
                  </a:lnTo>
                  <a:lnTo>
                    <a:pt x="574" y="181"/>
                  </a:lnTo>
                  <a:lnTo>
                    <a:pt x="561" y="181"/>
                  </a:lnTo>
                  <a:lnTo>
                    <a:pt x="551" y="179"/>
                  </a:lnTo>
                  <a:lnTo>
                    <a:pt x="541" y="179"/>
                  </a:lnTo>
                  <a:lnTo>
                    <a:pt x="530" y="179"/>
                  </a:lnTo>
                  <a:lnTo>
                    <a:pt x="518" y="179"/>
                  </a:lnTo>
                  <a:lnTo>
                    <a:pt x="508" y="179"/>
                  </a:lnTo>
                  <a:lnTo>
                    <a:pt x="495" y="181"/>
                  </a:lnTo>
                  <a:lnTo>
                    <a:pt x="487" y="181"/>
                  </a:lnTo>
                  <a:lnTo>
                    <a:pt x="475" y="182"/>
                  </a:lnTo>
                  <a:lnTo>
                    <a:pt x="464" y="184"/>
                  </a:lnTo>
                  <a:lnTo>
                    <a:pt x="454" y="186"/>
                  </a:lnTo>
                  <a:lnTo>
                    <a:pt x="443" y="189"/>
                  </a:lnTo>
                  <a:lnTo>
                    <a:pt x="433" y="191"/>
                  </a:lnTo>
                  <a:lnTo>
                    <a:pt x="422" y="195"/>
                  </a:lnTo>
                  <a:lnTo>
                    <a:pt x="412" y="196"/>
                  </a:lnTo>
                  <a:lnTo>
                    <a:pt x="402" y="202"/>
                  </a:lnTo>
                  <a:lnTo>
                    <a:pt x="391" y="205"/>
                  </a:lnTo>
                  <a:lnTo>
                    <a:pt x="382" y="210"/>
                  </a:lnTo>
                  <a:lnTo>
                    <a:pt x="372" y="214"/>
                  </a:lnTo>
                  <a:lnTo>
                    <a:pt x="363" y="221"/>
                  </a:lnTo>
                  <a:lnTo>
                    <a:pt x="353" y="224"/>
                  </a:lnTo>
                  <a:lnTo>
                    <a:pt x="344" y="229"/>
                  </a:lnTo>
                  <a:lnTo>
                    <a:pt x="334" y="235"/>
                  </a:lnTo>
                  <a:lnTo>
                    <a:pt x="325" y="241"/>
                  </a:lnTo>
                  <a:lnTo>
                    <a:pt x="316" y="247"/>
                  </a:lnTo>
                  <a:lnTo>
                    <a:pt x="308" y="252"/>
                  </a:lnTo>
                  <a:lnTo>
                    <a:pt x="299" y="259"/>
                  </a:lnTo>
                  <a:lnTo>
                    <a:pt x="290" y="266"/>
                  </a:lnTo>
                  <a:lnTo>
                    <a:pt x="282" y="273"/>
                  </a:lnTo>
                  <a:lnTo>
                    <a:pt x="275" y="280"/>
                  </a:lnTo>
                  <a:lnTo>
                    <a:pt x="266" y="288"/>
                  </a:lnTo>
                  <a:lnTo>
                    <a:pt x="257" y="295"/>
                  </a:lnTo>
                  <a:lnTo>
                    <a:pt x="249" y="304"/>
                  </a:lnTo>
                  <a:lnTo>
                    <a:pt x="242" y="313"/>
                  </a:lnTo>
                  <a:lnTo>
                    <a:pt x="235" y="321"/>
                  </a:lnTo>
                  <a:lnTo>
                    <a:pt x="228" y="330"/>
                  </a:lnTo>
                  <a:lnTo>
                    <a:pt x="221" y="339"/>
                  </a:lnTo>
                  <a:lnTo>
                    <a:pt x="214" y="346"/>
                  </a:lnTo>
                  <a:lnTo>
                    <a:pt x="205" y="356"/>
                  </a:lnTo>
                  <a:lnTo>
                    <a:pt x="200" y="367"/>
                  </a:lnTo>
                  <a:lnTo>
                    <a:pt x="193" y="375"/>
                  </a:lnTo>
                  <a:lnTo>
                    <a:pt x="188" y="386"/>
                  </a:lnTo>
                  <a:lnTo>
                    <a:pt x="181" y="394"/>
                  </a:lnTo>
                  <a:lnTo>
                    <a:pt x="176" y="405"/>
                  </a:lnTo>
                  <a:lnTo>
                    <a:pt x="169" y="415"/>
                  </a:lnTo>
                  <a:lnTo>
                    <a:pt x="164" y="426"/>
                  </a:lnTo>
                  <a:lnTo>
                    <a:pt x="158" y="436"/>
                  </a:lnTo>
                  <a:lnTo>
                    <a:pt x="153" y="448"/>
                  </a:lnTo>
                  <a:lnTo>
                    <a:pt x="148" y="459"/>
                  </a:lnTo>
                  <a:lnTo>
                    <a:pt x="144" y="471"/>
                  </a:lnTo>
                  <a:lnTo>
                    <a:pt x="141" y="481"/>
                  </a:lnTo>
                  <a:lnTo>
                    <a:pt x="136" y="493"/>
                  </a:lnTo>
                  <a:lnTo>
                    <a:pt x="132" y="504"/>
                  </a:lnTo>
                  <a:lnTo>
                    <a:pt x="129" y="516"/>
                  </a:lnTo>
                  <a:lnTo>
                    <a:pt x="125" y="526"/>
                  </a:lnTo>
                  <a:lnTo>
                    <a:pt x="122" y="540"/>
                  </a:lnTo>
                  <a:lnTo>
                    <a:pt x="118" y="551"/>
                  </a:lnTo>
                  <a:lnTo>
                    <a:pt x="115" y="563"/>
                  </a:lnTo>
                  <a:lnTo>
                    <a:pt x="113" y="577"/>
                  </a:lnTo>
                  <a:lnTo>
                    <a:pt x="111" y="589"/>
                  </a:lnTo>
                  <a:lnTo>
                    <a:pt x="110" y="601"/>
                  </a:lnTo>
                  <a:lnTo>
                    <a:pt x="106" y="615"/>
                  </a:lnTo>
                  <a:lnTo>
                    <a:pt x="106" y="627"/>
                  </a:lnTo>
                  <a:lnTo>
                    <a:pt x="104" y="639"/>
                  </a:lnTo>
                  <a:lnTo>
                    <a:pt x="104" y="653"/>
                  </a:lnTo>
                  <a:lnTo>
                    <a:pt x="104" y="667"/>
                  </a:lnTo>
                  <a:lnTo>
                    <a:pt x="104" y="679"/>
                  </a:lnTo>
                  <a:lnTo>
                    <a:pt x="104" y="693"/>
                  </a:lnTo>
                  <a:lnTo>
                    <a:pt x="104" y="700"/>
                  </a:lnTo>
                  <a:lnTo>
                    <a:pt x="104" y="707"/>
                  </a:lnTo>
                  <a:lnTo>
                    <a:pt x="104" y="712"/>
                  </a:lnTo>
                  <a:lnTo>
                    <a:pt x="104" y="719"/>
                  </a:lnTo>
                  <a:lnTo>
                    <a:pt x="104" y="726"/>
                  </a:lnTo>
                  <a:lnTo>
                    <a:pt x="104" y="733"/>
                  </a:lnTo>
                  <a:lnTo>
                    <a:pt x="104" y="740"/>
                  </a:lnTo>
                  <a:lnTo>
                    <a:pt x="106" y="747"/>
                  </a:lnTo>
                  <a:lnTo>
                    <a:pt x="106" y="754"/>
                  </a:lnTo>
                  <a:lnTo>
                    <a:pt x="106" y="761"/>
                  </a:lnTo>
                  <a:lnTo>
                    <a:pt x="106" y="768"/>
                  </a:lnTo>
                  <a:lnTo>
                    <a:pt x="108" y="775"/>
                  </a:lnTo>
                  <a:lnTo>
                    <a:pt x="110" y="782"/>
                  </a:lnTo>
                  <a:lnTo>
                    <a:pt x="110" y="787"/>
                  </a:lnTo>
                  <a:lnTo>
                    <a:pt x="111" y="792"/>
                  </a:lnTo>
                  <a:lnTo>
                    <a:pt x="111" y="7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2" name="Freeform 28"/>
            <p:cNvSpPr>
              <a:spLocks/>
            </p:cNvSpPr>
            <p:nvPr/>
          </p:nvSpPr>
          <p:spPr bwMode="auto">
            <a:xfrm>
              <a:off x="4473575" y="3106737"/>
              <a:ext cx="130175" cy="136525"/>
            </a:xfrm>
            <a:custGeom>
              <a:avLst/>
              <a:gdLst>
                <a:gd name="T0" fmla="*/ 67883 w 163"/>
                <a:gd name="T1" fmla="*/ 134919 h 170"/>
                <a:gd name="T2" fmla="*/ 75070 w 163"/>
                <a:gd name="T3" fmla="*/ 134919 h 170"/>
                <a:gd name="T4" fmla="*/ 80661 w 163"/>
                <a:gd name="T5" fmla="*/ 132510 h 170"/>
                <a:gd name="T6" fmla="*/ 87050 w 163"/>
                <a:gd name="T7" fmla="*/ 130903 h 170"/>
                <a:gd name="T8" fmla="*/ 95834 w 163"/>
                <a:gd name="T9" fmla="*/ 126888 h 170"/>
                <a:gd name="T10" fmla="*/ 107015 w 163"/>
                <a:gd name="T11" fmla="*/ 119660 h 170"/>
                <a:gd name="T12" fmla="*/ 113404 w 163"/>
                <a:gd name="T13" fmla="*/ 110023 h 170"/>
                <a:gd name="T14" fmla="*/ 122189 w 163"/>
                <a:gd name="T15" fmla="*/ 98780 h 170"/>
                <a:gd name="T16" fmla="*/ 124585 w 163"/>
                <a:gd name="T17" fmla="*/ 90749 h 170"/>
                <a:gd name="T18" fmla="*/ 127779 w 163"/>
                <a:gd name="T19" fmla="*/ 83521 h 170"/>
                <a:gd name="T20" fmla="*/ 128578 w 163"/>
                <a:gd name="T21" fmla="*/ 77900 h 170"/>
                <a:gd name="T22" fmla="*/ 130175 w 163"/>
                <a:gd name="T23" fmla="*/ 71475 h 170"/>
                <a:gd name="T24" fmla="*/ 130175 w 163"/>
                <a:gd name="T25" fmla="*/ 64247 h 170"/>
                <a:gd name="T26" fmla="*/ 128578 w 163"/>
                <a:gd name="T27" fmla="*/ 57019 h 170"/>
                <a:gd name="T28" fmla="*/ 127779 w 163"/>
                <a:gd name="T29" fmla="*/ 50595 h 170"/>
                <a:gd name="T30" fmla="*/ 124585 w 163"/>
                <a:gd name="T31" fmla="*/ 44973 h 170"/>
                <a:gd name="T32" fmla="*/ 122189 w 163"/>
                <a:gd name="T33" fmla="*/ 34533 h 170"/>
                <a:gd name="T34" fmla="*/ 113404 w 163"/>
                <a:gd name="T35" fmla="*/ 24093 h 170"/>
                <a:gd name="T36" fmla="*/ 107015 w 163"/>
                <a:gd name="T37" fmla="*/ 13653 h 170"/>
                <a:gd name="T38" fmla="*/ 95834 w 163"/>
                <a:gd name="T39" fmla="*/ 7228 h 170"/>
                <a:gd name="T40" fmla="*/ 87050 w 163"/>
                <a:gd name="T41" fmla="*/ 4015 h 170"/>
                <a:gd name="T42" fmla="*/ 80661 w 163"/>
                <a:gd name="T43" fmla="*/ 1606 h 170"/>
                <a:gd name="T44" fmla="*/ 75070 w 163"/>
                <a:gd name="T45" fmla="*/ 0 h 170"/>
                <a:gd name="T46" fmla="*/ 67883 w 163"/>
                <a:gd name="T47" fmla="*/ 0 h 170"/>
                <a:gd name="T48" fmla="*/ 62292 w 163"/>
                <a:gd name="T49" fmla="*/ 0 h 170"/>
                <a:gd name="T50" fmla="*/ 55105 w 163"/>
                <a:gd name="T51" fmla="*/ 0 h 170"/>
                <a:gd name="T52" fmla="*/ 45521 w 163"/>
                <a:gd name="T53" fmla="*/ 1606 h 170"/>
                <a:gd name="T54" fmla="*/ 32743 w 163"/>
                <a:gd name="T55" fmla="*/ 7228 h 170"/>
                <a:gd name="T56" fmla="*/ 22361 w 163"/>
                <a:gd name="T57" fmla="*/ 13653 h 170"/>
                <a:gd name="T58" fmla="*/ 13577 w 163"/>
                <a:gd name="T59" fmla="*/ 24093 h 170"/>
                <a:gd name="T60" fmla="*/ 6389 w 163"/>
                <a:gd name="T61" fmla="*/ 34533 h 170"/>
                <a:gd name="T62" fmla="*/ 3993 w 163"/>
                <a:gd name="T63" fmla="*/ 44973 h 170"/>
                <a:gd name="T64" fmla="*/ 1597 w 163"/>
                <a:gd name="T65" fmla="*/ 50595 h 170"/>
                <a:gd name="T66" fmla="*/ 0 w 163"/>
                <a:gd name="T67" fmla="*/ 57019 h 170"/>
                <a:gd name="T68" fmla="*/ 0 w 163"/>
                <a:gd name="T69" fmla="*/ 64247 h 170"/>
                <a:gd name="T70" fmla="*/ 0 w 163"/>
                <a:gd name="T71" fmla="*/ 71475 h 170"/>
                <a:gd name="T72" fmla="*/ 0 w 163"/>
                <a:gd name="T73" fmla="*/ 77900 h 170"/>
                <a:gd name="T74" fmla="*/ 1597 w 163"/>
                <a:gd name="T75" fmla="*/ 83521 h 170"/>
                <a:gd name="T76" fmla="*/ 3993 w 163"/>
                <a:gd name="T77" fmla="*/ 90749 h 170"/>
                <a:gd name="T78" fmla="*/ 6389 w 163"/>
                <a:gd name="T79" fmla="*/ 98780 h 170"/>
                <a:gd name="T80" fmla="*/ 13577 w 163"/>
                <a:gd name="T81" fmla="*/ 110023 h 170"/>
                <a:gd name="T82" fmla="*/ 22361 w 163"/>
                <a:gd name="T83" fmla="*/ 119660 h 170"/>
                <a:gd name="T84" fmla="*/ 32743 w 163"/>
                <a:gd name="T85" fmla="*/ 126888 h 170"/>
                <a:gd name="T86" fmla="*/ 45521 w 163"/>
                <a:gd name="T87" fmla="*/ 132510 h 170"/>
                <a:gd name="T88" fmla="*/ 55105 w 163"/>
                <a:gd name="T89" fmla="*/ 134919 h 170"/>
                <a:gd name="T90" fmla="*/ 62292 w 163"/>
                <a:gd name="T91" fmla="*/ 134919 h 170"/>
                <a:gd name="T92" fmla="*/ 64688 w 163"/>
                <a:gd name="T93" fmla="*/ 136525 h 1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3"/>
                <a:gd name="T142" fmla="*/ 0 h 170"/>
                <a:gd name="T143" fmla="*/ 163 w 163"/>
                <a:gd name="T144" fmla="*/ 170 h 1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3" h="170">
                  <a:moveTo>
                    <a:pt x="81" y="170"/>
                  </a:moveTo>
                  <a:lnTo>
                    <a:pt x="85" y="168"/>
                  </a:lnTo>
                  <a:lnTo>
                    <a:pt x="90" y="168"/>
                  </a:lnTo>
                  <a:lnTo>
                    <a:pt x="94" y="168"/>
                  </a:lnTo>
                  <a:lnTo>
                    <a:pt x="97" y="168"/>
                  </a:lnTo>
                  <a:lnTo>
                    <a:pt x="101" y="165"/>
                  </a:lnTo>
                  <a:lnTo>
                    <a:pt x="106" y="165"/>
                  </a:lnTo>
                  <a:lnTo>
                    <a:pt x="109" y="163"/>
                  </a:lnTo>
                  <a:lnTo>
                    <a:pt x="113" y="163"/>
                  </a:lnTo>
                  <a:lnTo>
                    <a:pt x="120" y="158"/>
                  </a:lnTo>
                  <a:lnTo>
                    <a:pt x="127" y="155"/>
                  </a:lnTo>
                  <a:lnTo>
                    <a:pt x="134" y="149"/>
                  </a:lnTo>
                  <a:lnTo>
                    <a:pt x="139" y="144"/>
                  </a:lnTo>
                  <a:lnTo>
                    <a:pt x="142" y="137"/>
                  </a:lnTo>
                  <a:lnTo>
                    <a:pt x="147" y="130"/>
                  </a:lnTo>
                  <a:lnTo>
                    <a:pt x="153" y="123"/>
                  </a:lnTo>
                  <a:lnTo>
                    <a:pt x="156" y="116"/>
                  </a:lnTo>
                  <a:lnTo>
                    <a:pt x="156" y="113"/>
                  </a:lnTo>
                  <a:lnTo>
                    <a:pt x="158" y="109"/>
                  </a:lnTo>
                  <a:lnTo>
                    <a:pt x="160" y="104"/>
                  </a:lnTo>
                  <a:lnTo>
                    <a:pt x="161" y="101"/>
                  </a:lnTo>
                  <a:lnTo>
                    <a:pt x="161" y="97"/>
                  </a:lnTo>
                  <a:lnTo>
                    <a:pt x="163" y="92"/>
                  </a:lnTo>
                  <a:lnTo>
                    <a:pt x="163" y="89"/>
                  </a:lnTo>
                  <a:lnTo>
                    <a:pt x="163" y="85"/>
                  </a:lnTo>
                  <a:lnTo>
                    <a:pt x="163" y="80"/>
                  </a:lnTo>
                  <a:lnTo>
                    <a:pt x="163" y="76"/>
                  </a:lnTo>
                  <a:lnTo>
                    <a:pt x="161" y="71"/>
                  </a:lnTo>
                  <a:lnTo>
                    <a:pt x="161" y="68"/>
                  </a:lnTo>
                  <a:lnTo>
                    <a:pt x="160" y="63"/>
                  </a:lnTo>
                  <a:lnTo>
                    <a:pt x="158" y="59"/>
                  </a:lnTo>
                  <a:lnTo>
                    <a:pt x="156" y="56"/>
                  </a:lnTo>
                  <a:lnTo>
                    <a:pt x="156" y="50"/>
                  </a:lnTo>
                  <a:lnTo>
                    <a:pt x="153" y="43"/>
                  </a:lnTo>
                  <a:lnTo>
                    <a:pt x="147" y="36"/>
                  </a:lnTo>
                  <a:lnTo>
                    <a:pt x="142" y="30"/>
                  </a:lnTo>
                  <a:lnTo>
                    <a:pt x="139" y="24"/>
                  </a:lnTo>
                  <a:lnTo>
                    <a:pt x="134" y="17"/>
                  </a:lnTo>
                  <a:lnTo>
                    <a:pt x="127" y="14"/>
                  </a:lnTo>
                  <a:lnTo>
                    <a:pt x="120" y="9"/>
                  </a:lnTo>
                  <a:lnTo>
                    <a:pt x="113" y="7"/>
                  </a:lnTo>
                  <a:lnTo>
                    <a:pt x="109" y="5"/>
                  </a:lnTo>
                  <a:lnTo>
                    <a:pt x="106" y="2"/>
                  </a:lnTo>
                  <a:lnTo>
                    <a:pt x="101" y="2"/>
                  </a:lnTo>
                  <a:lnTo>
                    <a:pt x="97" y="2"/>
                  </a:lnTo>
                  <a:lnTo>
                    <a:pt x="94" y="0"/>
                  </a:lnTo>
                  <a:lnTo>
                    <a:pt x="90" y="0"/>
                  </a:lnTo>
                  <a:lnTo>
                    <a:pt x="85" y="0"/>
                  </a:lnTo>
                  <a:lnTo>
                    <a:pt x="81" y="0"/>
                  </a:lnTo>
                  <a:lnTo>
                    <a:pt x="78" y="0"/>
                  </a:lnTo>
                  <a:lnTo>
                    <a:pt x="73" y="0"/>
                  </a:lnTo>
                  <a:lnTo>
                    <a:pt x="69" y="0"/>
                  </a:lnTo>
                  <a:lnTo>
                    <a:pt x="64" y="2"/>
                  </a:lnTo>
                  <a:lnTo>
                    <a:pt x="57" y="2"/>
                  </a:lnTo>
                  <a:lnTo>
                    <a:pt x="50" y="7"/>
                  </a:lnTo>
                  <a:lnTo>
                    <a:pt x="41" y="9"/>
                  </a:lnTo>
                  <a:lnTo>
                    <a:pt x="36" y="14"/>
                  </a:lnTo>
                  <a:lnTo>
                    <a:pt x="28" y="17"/>
                  </a:lnTo>
                  <a:lnTo>
                    <a:pt x="24" y="24"/>
                  </a:lnTo>
                  <a:lnTo>
                    <a:pt x="17" y="30"/>
                  </a:lnTo>
                  <a:lnTo>
                    <a:pt x="14" y="36"/>
                  </a:lnTo>
                  <a:lnTo>
                    <a:pt x="8" y="43"/>
                  </a:lnTo>
                  <a:lnTo>
                    <a:pt x="7" y="50"/>
                  </a:lnTo>
                  <a:lnTo>
                    <a:pt x="5" y="56"/>
                  </a:lnTo>
                  <a:lnTo>
                    <a:pt x="2" y="59"/>
                  </a:lnTo>
                  <a:lnTo>
                    <a:pt x="2" y="63"/>
                  </a:lnTo>
                  <a:lnTo>
                    <a:pt x="2" y="68"/>
                  </a:lnTo>
                  <a:lnTo>
                    <a:pt x="0" y="71"/>
                  </a:lnTo>
                  <a:lnTo>
                    <a:pt x="0" y="76"/>
                  </a:lnTo>
                  <a:lnTo>
                    <a:pt x="0" y="80"/>
                  </a:lnTo>
                  <a:lnTo>
                    <a:pt x="0" y="85"/>
                  </a:lnTo>
                  <a:lnTo>
                    <a:pt x="0" y="89"/>
                  </a:lnTo>
                  <a:lnTo>
                    <a:pt x="0" y="92"/>
                  </a:lnTo>
                  <a:lnTo>
                    <a:pt x="0" y="97"/>
                  </a:lnTo>
                  <a:lnTo>
                    <a:pt x="2" y="101"/>
                  </a:lnTo>
                  <a:lnTo>
                    <a:pt x="2" y="104"/>
                  </a:lnTo>
                  <a:lnTo>
                    <a:pt x="2" y="109"/>
                  </a:lnTo>
                  <a:lnTo>
                    <a:pt x="5" y="113"/>
                  </a:lnTo>
                  <a:lnTo>
                    <a:pt x="7" y="116"/>
                  </a:lnTo>
                  <a:lnTo>
                    <a:pt x="8" y="123"/>
                  </a:lnTo>
                  <a:lnTo>
                    <a:pt x="14" y="130"/>
                  </a:lnTo>
                  <a:lnTo>
                    <a:pt x="17" y="137"/>
                  </a:lnTo>
                  <a:lnTo>
                    <a:pt x="24" y="144"/>
                  </a:lnTo>
                  <a:lnTo>
                    <a:pt x="28" y="149"/>
                  </a:lnTo>
                  <a:lnTo>
                    <a:pt x="36" y="155"/>
                  </a:lnTo>
                  <a:lnTo>
                    <a:pt x="41" y="158"/>
                  </a:lnTo>
                  <a:lnTo>
                    <a:pt x="50" y="163"/>
                  </a:lnTo>
                  <a:lnTo>
                    <a:pt x="57" y="165"/>
                  </a:lnTo>
                  <a:lnTo>
                    <a:pt x="64" y="168"/>
                  </a:lnTo>
                  <a:lnTo>
                    <a:pt x="69" y="168"/>
                  </a:lnTo>
                  <a:lnTo>
                    <a:pt x="73" y="168"/>
                  </a:lnTo>
                  <a:lnTo>
                    <a:pt x="78" y="168"/>
                  </a:lnTo>
                  <a:lnTo>
                    <a:pt x="81"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29"/>
            <p:cNvSpPr>
              <a:spLocks/>
            </p:cNvSpPr>
            <p:nvPr/>
          </p:nvSpPr>
          <p:spPr bwMode="auto">
            <a:xfrm>
              <a:off x="4729163" y="3059112"/>
              <a:ext cx="196850" cy="174625"/>
            </a:xfrm>
            <a:custGeom>
              <a:avLst/>
              <a:gdLst>
                <a:gd name="T0" fmla="*/ 101983 w 249"/>
                <a:gd name="T1" fmla="*/ 174625 h 219"/>
                <a:gd name="T2" fmla="*/ 117003 w 249"/>
                <a:gd name="T3" fmla="*/ 173030 h 219"/>
                <a:gd name="T4" fmla="*/ 129652 w 249"/>
                <a:gd name="T5" fmla="*/ 170638 h 219"/>
                <a:gd name="T6" fmla="*/ 143092 w 249"/>
                <a:gd name="T7" fmla="*/ 165057 h 219"/>
                <a:gd name="T8" fmla="*/ 155741 w 249"/>
                <a:gd name="T9" fmla="*/ 157880 h 219"/>
                <a:gd name="T10" fmla="*/ 166809 w 249"/>
                <a:gd name="T11" fmla="*/ 151501 h 219"/>
                <a:gd name="T12" fmla="*/ 176295 w 249"/>
                <a:gd name="T13" fmla="*/ 141135 h 219"/>
                <a:gd name="T14" fmla="*/ 184201 w 249"/>
                <a:gd name="T15" fmla="*/ 129972 h 219"/>
                <a:gd name="T16" fmla="*/ 189735 w 249"/>
                <a:gd name="T17" fmla="*/ 119606 h 219"/>
                <a:gd name="T18" fmla="*/ 195269 w 249"/>
                <a:gd name="T19" fmla="*/ 106848 h 219"/>
                <a:gd name="T20" fmla="*/ 196850 w 249"/>
                <a:gd name="T21" fmla="*/ 94090 h 219"/>
                <a:gd name="T22" fmla="*/ 196850 w 249"/>
                <a:gd name="T23" fmla="*/ 80535 h 219"/>
                <a:gd name="T24" fmla="*/ 193688 w 249"/>
                <a:gd name="T25" fmla="*/ 67777 h 219"/>
                <a:gd name="T26" fmla="*/ 189735 w 249"/>
                <a:gd name="T27" fmla="*/ 55816 h 219"/>
                <a:gd name="T28" fmla="*/ 184201 w 249"/>
                <a:gd name="T29" fmla="*/ 44653 h 219"/>
                <a:gd name="T30" fmla="*/ 176295 w 249"/>
                <a:gd name="T31" fmla="*/ 33490 h 219"/>
                <a:gd name="T32" fmla="*/ 166809 w 249"/>
                <a:gd name="T33" fmla="*/ 23921 h 219"/>
                <a:gd name="T34" fmla="*/ 155741 w 249"/>
                <a:gd name="T35" fmla="*/ 15150 h 219"/>
                <a:gd name="T36" fmla="*/ 143092 w 249"/>
                <a:gd name="T37" fmla="*/ 9568 h 219"/>
                <a:gd name="T38" fmla="*/ 129652 w 249"/>
                <a:gd name="T39" fmla="*/ 3987 h 219"/>
                <a:gd name="T40" fmla="*/ 115422 w 249"/>
                <a:gd name="T41" fmla="*/ 1595 h 219"/>
                <a:gd name="T42" fmla="*/ 100401 w 249"/>
                <a:gd name="T43" fmla="*/ 0 h 219"/>
                <a:gd name="T44" fmla="*/ 85381 w 249"/>
                <a:gd name="T45" fmla="*/ 1595 h 219"/>
                <a:gd name="T46" fmla="*/ 71941 w 249"/>
                <a:gd name="T47" fmla="*/ 3987 h 219"/>
                <a:gd name="T48" fmla="*/ 56920 w 249"/>
                <a:gd name="T49" fmla="*/ 8771 h 219"/>
                <a:gd name="T50" fmla="*/ 45853 w 249"/>
                <a:gd name="T51" fmla="*/ 14353 h 219"/>
                <a:gd name="T52" fmla="*/ 34785 w 249"/>
                <a:gd name="T53" fmla="*/ 22326 h 219"/>
                <a:gd name="T54" fmla="*/ 25298 w 249"/>
                <a:gd name="T55" fmla="*/ 30300 h 219"/>
                <a:gd name="T56" fmla="*/ 15021 w 249"/>
                <a:gd name="T57" fmla="*/ 41463 h 219"/>
                <a:gd name="T58" fmla="*/ 8696 w 249"/>
                <a:gd name="T59" fmla="*/ 52627 h 219"/>
                <a:gd name="T60" fmla="*/ 3953 w 249"/>
                <a:gd name="T61" fmla="*/ 65385 h 219"/>
                <a:gd name="T62" fmla="*/ 1581 w 249"/>
                <a:gd name="T63" fmla="*/ 77345 h 219"/>
                <a:gd name="T64" fmla="*/ 0 w 249"/>
                <a:gd name="T65" fmla="*/ 90103 h 219"/>
                <a:gd name="T66" fmla="*/ 1581 w 249"/>
                <a:gd name="T67" fmla="*/ 103659 h 219"/>
                <a:gd name="T68" fmla="*/ 5534 w 249"/>
                <a:gd name="T69" fmla="*/ 116417 h 219"/>
                <a:gd name="T70" fmla="*/ 11068 w 249"/>
                <a:gd name="T71" fmla="*/ 127580 h 219"/>
                <a:gd name="T72" fmla="*/ 19764 w 249"/>
                <a:gd name="T73" fmla="*/ 138743 h 219"/>
                <a:gd name="T74" fmla="*/ 27670 w 249"/>
                <a:gd name="T75" fmla="*/ 148312 h 219"/>
                <a:gd name="T76" fmla="*/ 37156 w 249"/>
                <a:gd name="T77" fmla="*/ 156285 h 219"/>
                <a:gd name="T78" fmla="*/ 49805 w 249"/>
                <a:gd name="T79" fmla="*/ 163462 h 219"/>
                <a:gd name="T80" fmla="*/ 61664 w 249"/>
                <a:gd name="T81" fmla="*/ 169043 h 219"/>
                <a:gd name="T82" fmla="*/ 77475 w 249"/>
                <a:gd name="T83" fmla="*/ 173030 h 219"/>
                <a:gd name="T84" fmla="*/ 92496 w 249"/>
                <a:gd name="T85" fmla="*/ 174625 h 2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9"/>
                <a:gd name="T130" fmla="*/ 0 h 219"/>
                <a:gd name="T131" fmla="*/ 249 w 249"/>
                <a:gd name="T132" fmla="*/ 219 h 2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9" h="219">
                  <a:moveTo>
                    <a:pt x="117" y="219"/>
                  </a:moveTo>
                  <a:lnTo>
                    <a:pt x="124" y="219"/>
                  </a:lnTo>
                  <a:lnTo>
                    <a:pt x="129" y="219"/>
                  </a:lnTo>
                  <a:lnTo>
                    <a:pt x="136" y="219"/>
                  </a:lnTo>
                  <a:lnTo>
                    <a:pt x="141" y="219"/>
                  </a:lnTo>
                  <a:lnTo>
                    <a:pt x="148" y="217"/>
                  </a:lnTo>
                  <a:lnTo>
                    <a:pt x="153" y="217"/>
                  </a:lnTo>
                  <a:lnTo>
                    <a:pt x="158" y="216"/>
                  </a:lnTo>
                  <a:lnTo>
                    <a:pt x="164" y="214"/>
                  </a:lnTo>
                  <a:lnTo>
                    <a:pt x="169" y="212"/>
                  </a:lnTo>
                  <a:lnTo>
                    <a:pt x="176" y="210"/>
                  </a:lnTo>
                  <a:lnTo>
                    <a:pt x="181" y="207"/>
                  </a:lnTo>
                  <a:lnTo>
                    <a:pt x="186" y="205"/>
                  </a:lnTo>
                  <a:lnTo>
                    <a:pt x="191" y="202"/>
                  </a:lnTo>
                  <a:lnTo>
                    <a:pt x="197" y="198"/>
                  </a:lnTo>
                  <a:lnTo>
                    <a:pt x="202" y="196"/>
                  </a:lnTo>
                  <a:lnTo>
                    <a:pt x="205" y="193"/>
                  </a:lnTo>
                  <a:lnTo>
                    <a:pt x="211" y="190"/>
                  </a:lnTo>
                  <a:lnTo>
                    <a:pt x="214" y="184"/>
                  </a:lnTo>
                  <a:lnTo>
                    <a:pt x="218" y="181"/>
                  </a:lnTo>
                  <a:lnTo>
                    <a:pt x="223" y="177"/>
                  </a:lnTo>
                  <a:lnTo>
                    <a:pt x="226" y="174"/>
                  </a:lnTo>
                  <a:lnTo>
                    <a:pt x="230" y="169"/>
                  </a:lnTo>
                  <a:lnTo>
                    <a:pt x="233" y="163"/>
                  </a:lnTo>
                  <a:lnTo>
                    <a:pt x="237" y="160"/>
                  </a:lnTo>
                  <a:lnTo>
                    <a:pt x="238" y="155"/>
                  </a:lnTo>
                  <a:lnTo>
                    <a:pt x="240" y="150"/>
                  </a:lnTo>
                  <a:lnTo>
                    <a:pt x="242" y="144"/>
                  </a:lnTo>
                  <a:lnTo>
                    <a:pt x="245" y="139"/>
                  </a:lnTo>
                  <a:lnTo>
                    <a:pt x="247" y="134"/>
                  </a:lnTo>
                  <a:lnTo>
                    <a:pt x="247" y="129"/>
                  </a:lnTo>
                  <a:lnTo>
                    <a:pt x="249" y="124"/>
                  </a:lnTo>
                  <a:lnTo>
                    <a:pt x="249" y="118"/>
                  </a:lnTo>
                  <a:lnTo>
                    <a:pt x="249" y="111"/>
                  </a:lnTo>
                  <a:lnTo>
                    <a:pt x="249" y="106"/>
                  </a:lnTo>
                  <a:lnTo>
                    <a:pt x="249" y="101"/>
                  </a:lnTo>
                  <a:lnTo>
                    <a:pt x="249" y="96"/>
                  </a:lnTo>
                  <a:lnTo>
                    <a:pt x="247" y="91"/>
                  </a:lnTo>
                  <a:lnTo>
                    <a:pt x="245" y="85"/>
                  </a:lnTo>
                  <a:lnTo>
                    <a:pt x="245" y="78"/>
                  </a:lnTo>
                  <a:lnTo>
                    <a:pt x="242" y="75"/>
                  </a:lnTo>
                  <a:lnTo>
                    <a:pt x="240" y="70"/>
                  </a:lnTo>
                  <a:lnTo>
                    <a:pt x="238" y="64"/>
                  </a:lnTo>
                  <a:lnTo>
                    <a:pt x="235" y="59"/>
                  </a:lnTo>
                  <a:lnTo>
                    <a:pt x="233" y="56"/>
                  </a:lnTo>
                  <a:lnTo>
                    <a:pt x="230" y="51"/>
                  </a:lnTo>
                  <a:lnTo>
                    <a:pt x="226" y="45"/>
                  </a:lnTo>
                  <a:lnTo>
                    <a:pt x="223" y="42"/>
                  </a:lnTo>
                  <a:lnTo>
                    <a:pt x="219" y="38"/>
                  </a:lnTo>
                  <a:lnTo>
                    <a:pt x="214" y="33"/>
                  </a:lnTo>
                  <a:lnTo>
                    <a:pt x="211" y="30"/>
                  </a:lnTo>
                  <a:lnTo>
                    <a:pt x="205" y="26"/>
                  </a:lnTo>
                  <a:lnTo>
                    <a:pt x="202" y="24"/>
                  </a:lnTo>
                  <a:lnTo>
                    <a:pt x="197" y="19"/>
                  </a:lnTo>
                  <a:lnTo>
                    <a:pt x="191" y="18"/>
                  </a:lnTo>
                  <a:lnTo>
                    <a:pt x="186" y="14"/>
                  </a:lnTo>
                  <a:lnTo>
                    <a:pt x="181" y="12"/>
                  </a:lnTo>
                  <a:lnTo>
                    <a:pt x="174" y="9"/>
                  </a:lnTo>
                  <a:lnTo>
                    <a:pt x="169" y="7"/>
                  </a:lnTo>
                  <a:lnTo>
                    <a:pt x="164" y="5"/>
                  </a:lnTo>
                  <a:lnTo>
                    <a:pt x="157" y="5"/>
                  </a:lnTo>
                  <a:lnTo>
                    <a:pt x="151" y="4"/>
                  </a:lnTo>
                  <a:lnTo>
                    <a:pt x="146" y="2"/>
                  </a:lnTo>
                  <a:lnTo>
                    <a:pt x="139" y="2"/>
                  </a:lnTo>
                  <a:lnTo>
                    <a:pt x="134" y="2"/>
                  </a:lnTo>
                  <a:lnTo>
                    <a:pt x="127" y="0"/>
                  </a:lnTo>
                  <a:lnTo>
                    <a:pt x="120" y="0"/>
                  </a:lnTo>
                  <a:lnTo>
                    <a:pt x="113" y="0"/>
                  </a:lnTo>
                  <a:lnTo>
                    <a:pt x="108" y="2"/>
                  </a:lnTo>
                  <a:lnTo>
                    <a:pt x="101" y="2"/>
                  </a:lnTo>
                  <a:lnTo>
                    <a:pt x="96" y="4"/>
                  </a:lnTo>
                  <a:lnTo>
                    <a:pt x="91" y="5"/>
                  </a:lnTo>
                  <a:lnTo>
                    <a:pt x="84" y="7"/>
                  </a:lnTo>
                  <a:lnTo>
                    <a:pt x="78" y="7"/>
                  </a:lnTo>
                  <a:lnTo>
                    <a:pt x="72" y="11"/>
                  </a:lnTo>
                  <a:lnTo>
                    <a:pt x="68" y="12"/>
                  </a:lnTo>
                  <a:lnTo>
                    <a:pt x="63" y="14"/>
                  </a:lnTo>
                  <a:lnTo>
                    <a:pt x="58" y="18"/>
                  </a:lnTo>
                  <a:lnTo>
                    <a:pt x="52" y="21"/>
                  </a:lnTo>
                  <a:lnTo>
                    <a:pt x="47" y="24"/>
                  </a:lnTo>
                  <a:lnTo>
                    <a:pt x="44" y="28"/>
                  </a:lnTo>
                  <a:lnTo>
                    <a:pt x="39" y="31"/>
                  </a:lnTo>
                  <a:lnTo>
                    <a:pt x="35" y="35"/>
                  </a:lnTo>
                  <a:lnTo>
                    <a:pt x="32" y="38"/>
                  </a:lnTo>
                  <a:lnTo>
                    <a:pt x="26" y="44"/>
                  </a:lnTo>
                  <a:lnTo>
                    <a:pt x="23" y="47"/>
                  </a:lnTo>
                  <a:lnTo>
                    <a:pt x="19" y="52"/>
                  </a:lnTo>
                  <a:lnTo>
                    <a:pt x="16" y="56"/>
                  </a:lnTo>
                  <a:lnTo>
                    <a:pt x="14" y="61"/>
                  </a:lnTo>
                  <a:lnTo>
                    <a:pt x="11" y="66"/>
                  </a:lnTo>
                  <a:lnTo>
                    <a:pt x="9" y="70"/>
                  </a:lnTo>
                  <a:lnTo>
                    <a:pt x="7" y="75"/>
                  </a:lnTo>
                  <a:lnTo>
                    <a:pt x="5" y="82"/>
                  </a:lnTo>
                  <a:lnTo>
                    <a:pt x="4" y="85"/>
                  </a:lnTo>
                  <a:lnTo>
                    <a:pt x="2" y="92"/>
                  </a:lnTo>
                  <a:lnTo>
                    <a:pt x="2" y="97"/>
                  </a:lnTo>
                  <a:lnTo>
                    <a:pt x="2" y="104"/>
                  </a:lnTo>
                  <a:lnTo>
                    <a:pt x="0" y="110"/>
                  </a:lnTo>
                  <a:lnTo>
                    <a:pt x="0" y="113"/>
                  </a:lnTo>
                  <a:lnTo>
                    <a:pt x="0" y="118"/>
                  </a:lnTo>
                  <a:lnTo>
                    <a:pt x="2" y="125"/>
                  </a:lnTo>
                  <a:lnTo>
                    <a:pt x="2" y="130"/>
                  </a:lnTo>
                  <a:lnTo>
                    <a:pt x="4" y="136"/>
                  </a:lnTo>
                  <a:lnTo>
                    <a:pt x="5" y="141"/>
                  </a:lnTo>
                  <a:lnTo>
                    <a:pt x="7" y="146"/>
                  </a:lnTo>
                  <a:lnTo>
                    <a:pt x="9" y="151"/>
                  </a:lnTo>
                  <a:lnTo>
                    <a:pt x="11" y="155"/>
                  </a:lnTo>
                  <a:lnTo>
                    <a:pt x="14" y="160"/>
                  </a:lnTo>
                  <a:lnTo>
                    <a:pt x="18" y="165"/>
                  </a:lnTo>
                  <a:lnTo>
                    <a:pt x="19" y="169"/>
                  </a:lnTo>
                  <a:lnTo>
                    <a:pt x="25" y="174"/>
                  </a:lnTo>
                  <a:lnTo>
                    <a:pt x="28" y="177"/>
                  </a:lnTo>
                  <a:lnTo>
                    <a:pt x="32" y="183"/>
                  </a:lnTo>
                  <a:lnTo>
                    <a:pt x="35" y="186"/>
                  </a:lnTo>
                  <a:lnTo>
                    <a:pt x="40" y="190"/>
                  </a:lnTo>
                  <a:lnTo>
                    <a:pt x="44" y="193"/>
                  </a:lnTo>
                  <a:lnTo>
                    <a:pt x="47" y="196"/>
                  </a:lnTo>
                  <a:lnTo>
                    <a:pt x="52" y="200"/>
                  </a:lnTo>
                  <a:lnTo>
                    <a:pt x="58" y="202"/>
                  </a:lnTo>
                  <a:lnTo>
                    <a:pt x="63" y="205"/>
                  </a:lnTo>
                  <a:lnTo>
                    <a:pt x="70" y="209"/>
                  </a:lnTo>
                  <a:lnTo>
                    <a:pt x="75" y="210"/>
                  </a:lnTo>
                  <a:lnTo>
                    <a:pt x="78" y="212"/>
                  </a:lnTo>
                  <a:lnTo>
                    <a:pt x="85" y="214"/>
                  </a:lnTo>
                  <a:lnTo>
                    <a:pt x="91" y="216"/>
                  </a:lnTo>
                  <a:lnTo>
                    <a:pt x="98" y="217"/>
                  </a:lnTo>
                  <a:lnTo>
                    <a:pt x="105" y="217"/>
                  </a:lnTo>
                  <a:lnTo>
                    <a:pt x="110" y="219"/>
                  </a:lnTo>
                  <a:lnTo>
                    <a:pt x="117" y="219"/>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30"/>
            <p:cNvSpPr>
              <a:spLocks/>
            </p:cNvSpPr>
            <p:nvPr/>
          </p:nvSpPr>
          <p:spPr bwMode="auto">
            <a:xfrm>
              <a:off x="4705350" y="3168650"/>
              <a:ext cx="241300" cy="263525"/>
            </a:xfrm>
            <a:custGeom>
              <a:avLst/>
              <a:gdLst>
                <a:gd name="T0" fmla="*/ 75406 w 304"/>
                <a:gd name="T1" fmla="*/ 0 h 334"/>
                <a:gd name="T2" fmla="*/ 0 w 304"/>
                <a:gd name="T3" fmla="*/ 259580 h 334"/>
                <a:gd name="T4" fmla="*/ 241300 w 304"/>
                <a:gd name="T5" fmla="*/ 263525 h 334"/>
                <a:gd name="T6" fmla="*/ 155575 w 304"/>
                <a:gd name="T7" fmla="*/ 0 h 334"/>
                <a:gd name="T8" fmla="*/ 75406 w 304"/>
                <a:gd name="T9" fmla="*/ 0 h 334"/>
                <a:gd name="T10" fmla="*/ 75406 w 304"/>
                <a:gd name="T11" fmla="*/ 0 h 334"/>
                <a:gd name="T12" fmla="*/ 0 60000 65536"/>
                <a:gd name="T13" fmla="*/ 0 60000 65536"/>
                <a:gd name="T14" fmla="*/ 0 60000 65536"/>
                <a:gd name="T15" fmla="*/ 0 60000 65536"/>
                <a:gd name="T16" fmla="*/ 0 60000 65536"/>
                <a:gd name="T17" fmla="*/ 0 60000 65536"/>
                <a:gd name="T18" fmla="*/ 0 w 304"/>
                <a:gd name="T19" fmla="*/ 0 h 334"/>
                <a:gd name="T20" fmla="*/ 304 w 304"/>
                <a:gd name="T21" fmla="*/ 334 h 334"/>
              </a:gdLst>
              <a:ahLst/>
              <a:cxnLst>
                <a:cxn ang="T12">
                  <a:pos x="T0" y="T1"/>
                </a:cxn>
                <a:cxn ang="T13">
                  <a:pos x="T2" y="T3"/>
                </a:cxn>
                <a:cxn ang="T14">
                  <a:pos x="T4" y="T5"/>
                </a:cxn>
                <a:cxn ang="T15">
                  <a:pos x="T6" y="T7"/>
                </a:cxn>
                <a:cxn ang="T16">
                  <a:pos x="T8" y="T9"/>
                </a:cxn>
                <a:cxn ang="T17">
                  <a:pos x="T10" y="T11"/>
                </a:cxn>
              </a:cxnLst>
              <a:rect l="T18" t="T19" r="T20" b="T21"/>
              <a:pathLst>
                <a:path w="304" h="334">
                  <a:moveTo>
                    <a:pt x="95" y="0"/>
                  </a:moveTo>
                  <a:lnTo>
                    <a:pt x="0" y="329"/>
                  </a:lnTo>
                  <a:lnTo>
                    <a:pt x="304" y="334"/>
                  </a:lnTo>
                  <a:lnTo>
                    <a:pt x="196" y="0"/>
                  </a:lnTo>
                  <a:lnTo>
                    <a:pt x="95"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31"/>
            <p:cNvSpPr>
              <a:spLocks/>
            </p:cNvSpPr>
            <p:nvPr/>
          </p:nvSpPr>
          <p:spPr bwMode="auto">
            <a:xfrm>
              <a:off x="4730750" y="3079750"/>
              <a:ext cx="155575" cy="155575"/>
            </a:xfrm>
            <a:custGeom>
              <a:avLst/>
              <a:gdLst>
                <a:gd name="T0" fmla="*/ 76184 w 194"/>
                <a:gd name="T1" fmla="*/ 153996 h 197"/>
                <a:gd name="T2" fmla="*/ 85005 w 194"/>
                <a:gd name="T3" fmla="*/ 152416 h 197"/>
                <a:gd name="T4" fmla="*/ 91420 w 194"/>
                <a:gd name="T5" fmla="*/ 152416 h 197"/>
                <a:gd name="T6" fmla="*/ 98638 w 194"/>
                <a:gd name="T7" fmla="*/ 150837 h 197"/>
                <a:gd name="T8" fmla="*/ 107459 w 194"/>
                <a:gd name="T9" fmla="*/ 148468 h 197"/>
                <a:gd name="T10" fmla="*/ 113073 w 194"/>
                <a:gd name="T11" fmla="*/ 145309 h 197"/>
                <a:gd name="T12" fmla="*/ 119488 w 194"/>
                <a:gd name="T13" fmla="*/ 141360 h 197"/>
                <a:gd name="T14" fmla="*/ 125102 w 194"/>
                <a:gd name="T15" fmla="*/ 137411 h 197"/>
                <a:gd name="T16" fmla="*/ 133923 w 194"/>
                <a:gd name="T17" fmla="*/ 129514 h 197"/>
                <a:gd name="T18" fmla="*/ 140338 w 194"/>
                <a:gd name="T19" fmla="*/ 120827 h 197"/>
                <a:gd name="T20" fmla="*/ 144348 w 194"/>
                <a:gd name="T21" fmla="*/ 113720 h 197"/>
                <a:gd name="T22" fmla="*/ 149160 w 194"/>
                <a:gd name="T23" fmla="*/ 107402 h 197"/>
                <a:gd name="T24" fmla="*/ 149961 w 194"/>
                <a:gd name="T25" fmla="*/ 100295 h 197"/>
                <a:gd name="T26" fmla="*/ 153169 w 194"/>
                <a:gd name="T27" fmla="*/ 93187 h 197"/>
                <a:gd name="T28" fmla="*/ 154773 w 194"/>
                <a:gd name="T29" fmla="*/ 85290 h 197"/>
                <a:gd name="T30" fmla="*/ 154773 w 194"/>
                <a:gd name="T31" fmla="*/ 77393 h 197"/>
                <a:gd name="T32" fmla="*/ 154773 w 194"/>
                <a:gd name="T33" fmla="*/ 68706 h 197"/>
                <a:gd name="T34" fmla="*/ 154773 w 194"/>
                <a:gd name="T35" fmla="*/ 61598 h 197"/>
                <a:gd name="T36" fmla="*/ 151565 w 194"/>
                <a:gd name="T37" fmla="*/ 55280 h 197"/>
                <a:gd name="T38" fmla="*/ 149961 w 194"/>
                <a:gd name="T39" fmla="*/ 48173 h 197"/>
                <a:gd name="T40" fmla="*/ 145952 w 194"/>
                <a:gd name="T41" fmla="*/ 41065 h 197"/>
                <a:gd name="T42" fmla="*/ 141942 w 194"/>
                <a:gd name="T43" fmla="*/ 34748 h 197"/>
                <a:gd name="T44" fmla="*/ 137932 w 194"/>
                <a:gd name="T45" fmla="*/ 29220 h 197"/>
                <a:gd name="T46" fmla="*/ 130715 w 194"/>
                <a:gd name="T47" fmla="*/ 20533 h 197"/>
                <a:gd name="T48" fmla="*/ 121092 w 194"/>
                <a:gd name="T49" fmla="*/ 12636 h 197"/>
                <a:gd name="T50" fmla="*/ 115478 w 194"/>
                <a:gd name="T51" fmla="*/ 9477 h 197"/>
                <a:gd name="T52" fmla="*/ 108261 w 194"/>
                <a:gd name="T53" fmla="*/ 5528 h 197"/>
                <a:gd name="T54" fmla="*/ 101845 w 194"/>
                <a:gd name="T55" fmla="*/ 3159 h 197"/>
                <a:gd name="T56" fmla="*/ 94628 w 194"/>
                <a:gd name="T57" fmla="*/ 1579 h 197"/>
                <a:gd name="T58" fmla="*/ 86609 w 194"/>
                <a:gd name="T59" fmla="*/ 0 h 197"/>
                <a:gd name="T60" fmla="*/ 79391 w 194"/>
                <a:gd name="T61" fmla="*/ 0 h 197"/>
                <a:gd name="T62" fmla="*/ 70570 w 194"/>
                <a:gd name="T63" fmla="*/ 0 h 197"/>
                <a:gd name="T64" fmla="*/ 62551 w 194"/>
                <a:gd name="T65" fmla="*/ 0 h 197"/>
                <a:gd name="T66" fmla="*/ 55333 w 194"/>
                <a:gd name="T67" fmla="*/ 1579 h 197"/>
                <a:gd name="T68" fmla="*/ 48918 w 194"/>
                <a:gd name="T69" fmla="*/ 5528 h 197"/>
                <a:gd name="T70" fmla="*/ 41701 w 194"/>
                <a:gd name="T71" fmla="*/ 8687 h 197"/>
                <a:gd name="T72" fmla="*/ 34483 w 194"/>
                <a:gd name="T73" fmla="*/ 11056 h 197"/>
                <a:gd name="T74" fmla="*/ 28870 w 194"/>
                <a:gd name="T75" fmla="*/ 16584 h 197"/>
                <a:gd name="T76" fmla="*/ 20850 w 194"/>
                <a:gd name="T77" fmla="*/ 23692 h 197"/>
                <a:gd name="T78" fmla="*/ 13633 w 194"/>
                <a:gd name="T79" fmla="*/ 31589 h 197"/>
                <a:gd name="T80" fmla="*/ 9623 w 194"/>
                <a:gd name="T81" fmla="*/ 38696 h 197"/>
                <a:gd name="T82" fmla="*/ 6415 w 194"/>
                <a:gd name="T83" fmla="*/ 45804 h 197"/>
                <a:gd name="T84" fmla="*/ 2406 w 194"/>
                <a:gd name="T85" fmla="*/ 52122 h 197"/>
                <a:gd name="T86" fmla="*/ 802 w 194"/>
                <a:gd name="T87" fmla="*/ 60809 h 197"/>
                <a:gd name="T88" fmla="*/ 0 w 194"/>
                <a:gd name="T89" fmla="*/ 67126 h 197"/>
                <a:gd name="T90" fmla="*/ 0 w 194"/>
                <a:gd name="T91" fmla="*/ 75813 h 197"/>
                <a:gd name="T92" fmla="*/ 0 w 194"/>
                <a:gd name="T93" fmla="*/ 83710 h 197"/>
                <a:gd name="T94" fmla="*/ 0 w 194"/>
                <a:gd name="T95" fmla="*/ 90818 h 197"/>
                <a:gd name="T96" fmla="*/ 2406 w 194"/>
                <a:gd name="T97" fmla="*/ 98715 h 197"/>
                <a:gd name="T98" fmla="*/ 5614 w 194"/>
                <a:gd name="T99" fmla="*/ 105823 h 197"/>
                <a:gd name="T100" fmla="*/ 8019 w 194"/>
                <a:gd name="T101" fmla="*/ 112930 h 197"/>
                <a:gd name="T102" fmla="*/ 12029 w 194"/>
                <a:gd name="T103" fmla="*/ 118458 h 197"/>
                <a:gd name="T104" fmla="*/ 16841 w 194"/>
                <a:gd name="T105" fmla="*/ 123986 h 197"/>
                <a:gd name="T106" fmla="*/ 23256 w 194"/>
                <a:gd name="T107" fmla="*/ 133463 h 197"/>
                <a:gd name="T108" fmla="*/ 32077 w 194"/>
                <a:gd name="T109" fmla="*/ 138991 h 197"/>
                <a:gd name="T110" fmla="*/ 38493 w 194"/>
                <a:gd name="T111" fmla="*/ 144519 h 197"/>
                <a:gd name="T112" fmla="*/ 45710 w 194"/>
                <a:gd name="T113" fmla="*/ 146888 h 197"/>
                <a:gd name="T114" fmla="*/ 52928 w 194"/>
                <a:gd name="T115" fmla="*/ 150047 h 197"/>
                <a:gd name="T116" fmla="*/ 59343 w 194"/>
                <a:gd name="T117" fmla="*/ 150837 h 197"/>
                <a:gd name="T118" fmla="*/ 68164 w 194"/>
                <a:gd name="T119" fmla="*/ 152416 h 197"/>
                <a:gd name="T120" fmla="*/ 72174 w 194"/>
                <a:gd name="T121" fmla="*/ 155575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4"/>
                <a:gd name="T184" fmla="*/ 0 h 197"/>
                <a:gd name="T185" fmla="*/ 194 w 194"/>
                <a:gd name="T186" fmla="*/ 197 h 1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4" h="197">
                  <a:moveTo>
                    <a:pt x="90" y="197"/>
                  </a:moveTo>
                  <a:lnTo>
                    <a:pt x="95" y="195"/>
                  </a:lnTo>
                  <a:lnTo>
                    <a:pt x="101" y="195"/>
                  </a:lnTo>
                  <a:lnTo>
                    <a:pt x="106" y="193"/>
                  </a:lnTo>
                  <a:lnTo>
                    <a:pt x="109" y="193"/>
                  </a:lnTo>
                  <a:lnTo>
                    <a:pt x="114" y="193"/>
                  </a:lnTo>
                  <a:lnTo>
                    <a:pt x="120" y="191"/>
                  </a:lnTo>
                  <a:lnTo>
                    <a:pt x="123" y="191"/>
                  </a:lnTo>
                  <a:lnTo>
                    <a:pt x="128" y="190"/>
                  </a:lnTo>
                  <a:lnTo>
                    <a:pt x="134" y="188"/>
                  </a:lnTo>
                  <a:lnTo>
                    <a:pt x="137" y="186"/>
                  </a:lnTo>
                  <a:lnTo>
                    <a:pt x="141" y="184"/>
                  </a:lnTo>
                  <a:lnTo>
                    <a:pt x="146" y="181"/>
                  </a:lnTo>
                  <a:lnTo>
                    <a:pt x="149" y="179"/>
                  </a:lnTo>
                  <a:lnTo>
                    <a:pt x="153" y="176"/>
                  </a:lnTo>
                  <a:lnTo>
                    <a:pt x="156" y="174"/>
                  </a:lnTo>
                  <a:lnTo>
                    <a:pt x="160" y="170"/>
                  </a:lnTo>
                  <a:lnTo>
                    <a:pt x="167" y="164"/>
                  </a:lnTo>
                  <a:lnTo>
                    <a:pt x="172" y="157"/>
                  </a:lnTo>
                  <a:lnTo>
                    <a:pt x="175" y="153"/>
                  </a:lnTo>
                  <a:lnTo>
                    <a:pt x="179" y="150"/>
                  </a:lnTo>
                  <a:lnTo>
                    <a:pt x="180" y="144"/>
                  </a:lnTo>
                  <a:lnTo>
                    <a:pt x="184" y="141"/>
                  </a:lnTo>
                  <a:lnTo>
                    <a:pt x="186" y="136"/>
                  </a:lnTo>
                  <a:lnTo>
                    <a:pt x="187" y="132"/>
                  </a:lnTo>
                  <a:lnTo>
                    <a:pt x="187" y="127"/>
                  </a:lnTo>
                  <a:lnTo>
                    <a:pt x="191" y="122"/>
                  </a:lnTo>
                  <a:lnTo>
                    <a:pt x="191" y="118"/>
                  </a:lnTo>
                  <a:lnTo>
                    <a:pt x="193" y="113"/>
                  </a:lnTo>
                  <a:lnTo>
                    <a:pt x="193" y="108"/>
                  </a:lnTo>
                  <a:lnTo>
                    <a:pt x="194" y="104"/>
                  </a:lnTo>
                  <a:lnTo>
                    <a:pt x="193" y="98"/>
                  </a:lnTo>
                  <a:lnTo>
                    <a:pt x="193" y="92"/>
                  </a:lnTo>
                  <a:lnTo>
                    <a:pt x="193" y="87"/>
                  </a:lnTo>
                  <a:lnTo>
                    <a:pt x="193" y="84"/>
                  </a:lnTo>
                  <a:lnTo>
                    <a:pt x="193" y="78"/>
                  </a:lnTo>
                  <a:lnTo>
                    <a:pt x="191" y="73"/>
                  </a:lnTo>
                  <a:lnTo>
                    <a:pt x="189" y="70"/>
                  </a:lnTo>
                  <a:lnTo>
                    <a:pt x="189" y="65"/>
                  </a:lnTo>
                  <a:lnTo>
                    <a:pt x="187" y="61"/>
                  </a:lnTo>
                  <a:lnTo>
                    <a:pt x="186" y="56"/>
                  </a:lnTo>
                  <a:lnTo>
                    <a:pt x="182" y="52"/>
                  </a:lnTo>
                  <a:lnTo>
                    <a:pt x="180" y="49"/>
                  </a:lnTo>
                  <a:lnTo>
                    <a:pt x="177" y="44"/>
                  </a:lnTo>
                  <a:lnTo>
                    <a:pt x="175" y="40"/>
                  </a:lnTo>
                  <a:lnTo>
                    <a:pt x="172" y="37"/>
                  </a:lnTo>
                  <a:lnTo>
                    <a:pt x="170" y="33"/>
                  </a:lnTo>
                  <a:lnTo>
                    <a:pt x="163" y="26"/>
                  </a:lnTo>
                  <a:lnTo>
                    <a:pt x="156" y="19"/>
                  </a:lnTo>
                  <a:lnTo>
                    <a:pt x="151" y="16"/>
                  </a:lnTo>
                  <a:lnTo>
                    <a:pt x="149" y="14"/>
                  </a:lnTo>
                  <a:lnTo>
                    <a:pt x="144" y="12"/>
                  </a:lnTo>
                  <a:lnTo>
                    <a:pt x="141" y="11"/>
                  </a:lnTo>
                  <a:lnTo>
                    <a:pt x="135" y="7"/>
                  </a:lnTo>
                  <a:lnTo>
                    <a:pt x="132" y="5"/>
                  </a:lnTo>
                  <a:lnTo>
                    <a:pt x="127" y="4"/>
                  </a:lnTo>
                  <a:lnTo>
                    <a:pt x="123" y="2"/>
                  </a:lnTo>
                  <a:lnTo>
                    <a:pt x="118" y="2"/>
                  </a:lnTo>
                  <a:lnTo>
                    <a:pt x="113" y="0"/>
                  </a:lnTo>
                  <a:lnTo>
                    <a:pt x="108" y="0"/>
                  </a:lnTo>
                  <a:lnTo>
                    <a:pt x="104" y="0"/>
                  </a:lnTo>
                  <a:lnTo>
                    <a:pt x="99" y="0"/>
                  </a:lnTo>
                  <a:lnTo>
                    <a:pt x="94" y="0"/>
                  </a:lnTo>
                  <a:lnTo>
                    <a:pt x="88" y="0"/>
                  </a:lnTo>
                  <a:lnTo>
                    <a:pt x="83" y="0"/>
                  </a:lnTo>
                  <a:lnTo>
                    <a:pt x="78" y="0"/>
                  </a:lnTo>
                  <a:lnTo>
                    <a:pt x="73" y="2"/>
                  </a:lnTo>
                  <a:lnTo>
                    <a:pt x="69" y="2"/>
                  </a:lnTo>
                  <a:lnTo>
                    <a:pt x="66" y="5"/>
                  </a:lnTo>
                  <a:lnTo>
                    <a:pt x="61" y="7"/>
                  </a:lnTo>
                  <a:lnTo>
                    <a:pt x="57" y="7"/>
                  </a:lnTo>
                  <a:lnTo>
                    <a:pt x="52" y="11"/>
                  </a:lnTo>
                  <a:lnTo>
                    <a:pt x="48" y="12"/>
                  </a:lnTo>
                  <a:lnTo>
                    <a:pt x="43" y="14"/>
                  </a:lnTo>
                  <a:lnTo>
                    <a:pt x="38" y="18"/>
                  </a:lnTo>
                  <a:lnTo>
                    <a:pt x="36" y="21"/>
                  </a:lnTo>
                  <a:lnTo>
                    <a:pt x="33" y="25"/>
                  </a:lnTo>
                  <a:lnTo>
                    <a:pt x="26" y="30"/>
                  </a:lnTo>
                  <a:lnTo>
                    <a:pt x="21" y="37"/>
                  </a:lnTo>
                  <a:lnTo>
                    <a:pt x="17" y="40"/>
                  </a:lnTo>
                  <a:lnTo>
                    <a:pt x="15" y="44"/>
                  </a:lnTo>
                  <a:lnTo>
                    <a:pt x="12" y="49"/>
                  </a:lnTo>
                  <a:lnTo>
                    <a:pt x="10" y="52"/>
                  </a:lnTo>
                  <a:lnTo>
                    <a:pt x="8" y="58"/>
                  </a:lnTo>
                  <a:lnTo>
                    <a:pt x="7" y="61"/>
                  </a:lnTo>
                  <a:lnTo>
                    <a:pt x="3" y="66"/>
                  </a:lnTo>
                  <a:lnTo>
                    <a:pt x="3" y="71"/>
                  </a:lnTo>
                  <a:lnTo>
                    <a:pt x="1" y="77"/>
                  </a:lnTo>
                  <a:lnTo>
                    <a:pt x="1" y="80"/>
                  </a:lnTo>
                  <a:lnTo>
                    <a:pt x="0" y="85"/>
                  </a:lnTo>
                  <a:lnTo>
                    <a:pt x="0" y="91"/>
                  </a:lnTo>
                  <a:lnTo>
                    <a:pt x="0" y="96"/>
                  </a:lnTo>
                  <a:lnTo>
                    <a:pt x="0" y="101"/>
                  </a:lnTo>
                  <a:lnTo>
                    <a:pt x="0" y="106"/>
                  </a:lnTo>
                  <a:lnTo>
                    <a:pt x="0" y="111"/>
                  </a:lnTo>
                  <a:lnTo>
                    <a:pt x="0" y="115"/>
                  </a:lnTo>
                  <a:lnTo>
                    <a:pt x="1" y="120"/>
                  </a:lnTo>
                  <a:lnTo>
                    <a:pt x="3" y="125"/>
                  </a:lnTo>
                  <a:lnTo>
                    <a:pt x="5" y="129"/>
                  </a:lnTo>
                  <a:lnTo>
                    <a:pt x="7" y="134"/>
                  </a:lnTo>
                  <a:lnTo>
                    <a:pt x="7" y="137"/>
                  </a:lnTo>
                  <a:lnTo>
                    <a:pt x="10" y="143"/>
                  </a:lnTo>
                  <a:lnTo>
                    <a:pt x="12" y="146"/>
                  </a:lnTo>
                  <a:lnTo>
                    <a:pt x="15" y="150"/>
                  </a:lnTo>
                  <a:lnTo>
                    <a:pt x="17" y="155"/>
                  </a:lnTo>
                  <a:lnTo>
                    <a:pt x="21" y="157"/>
                  </a:lnTo>
                  <a:lnTo>
                    <a:pt x="24" y="162"/>
                  </a:lnTo>
                  <a:lnTo>
                    <a:pt x="29" y="169"/>
                  </a:lnTo>
                  <a:lnTo>
                    <a:pt x="36" y="174"/>
                  </a:lnTo>
                  <a:lnTo>
                    <a:pt x="40" y="176"/>
                  </a:lnTo>
                  <a:lnTo>
                    <a:pt x="43" y="179"/>
                  </a:lnTo>
                  <a:lnTo>
                    <a:pt x="48" y="183"/>
                  </a:lnTo>
                  <a:lnTo>
                    <a:pt x="52" y="184"/>
                  </a:lnTo>
                  <a:lnTo>
                    <a:pt x="57" y="186"/>
                  </a:lnTo>
                  <a:lnTo>
                    <a:pt x="62" y="190"/>
                  </a:lnTo>
                  <a:lnTo>
                    <a:pt x="66" y="190"/>
                  </a:lnTo>
                  <a:lnTo>
                    <a:pt x="71" y="191"/>
                  </a:lnTo>
                  <a:lnTo>
                    <a:pt x="74" y="191"/>
                  </a:lnTo>
                  <a:lnTo>
                    <a:pt x="80" y="193"/>
                  </a:lnTo>
                  <a:lnTo>
                    <a:pt x="85" y="193"/>
                  </a:lnTo>
                  <a:lnTo>
                    <a:pt x="9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32"/>
            <p:cNvSpPr>
              <a:spLocks/>
            </p:cNvSpPr>
            <p:nvPr/>
          </p:nvSpPr>
          <p:spPr bwMode="auto">
            <a:xfrm>
              <a:off x="4711700" y="3175000"/>
              <a:ext cx="188913" cy="236537"/>
            </a:xfrm>
            <a:custGeom>
              <a:avLst/>
              <a:gdLst>
                <a:gd name="T0" fmla="*/ 60863 w 239"/>
                <a:gd name="T1" fmla="*/ 0 h 297"/>
                <a:gd name="T2" fmla="*/ 0 w 239"/>
                <a:gd name="T3" fmla="*/ 232555 h 297"/>
                <a:gd name="T4" fmla="*/ 188913 w 239"/>
                <a:gd name="T5" fmla="*/ 236537 h 297"/>
                <a:gd name="T6" fmla="*/ 122517 w 239"/>
                <a:gd name="T7" fmla="*/ 0 h 297"/>
                <a:gd name="T8" fmla="*/ 60863 w 239"/>
                <a:gd name="T9" fmla="*/ 0 h 297"/>
                <a:gd name="T10" fmla="*/ 60863 w 239"/>
                <a:gd name="T11" fmla="*/ 0 h 297"/>
                <a:gd name="T12" fmla="*/ 0 60000 65536"/>
                <a:gd name="T13" fmla="*/ 0 60000 65536"/>
                <a:gd name="T14" fmla="*/ 0 60000 65536"/>
                <a:gd name="T15" fmla="*/ 0 60000 65536"/>
                <a:gd name="T16" fmla="*/ 0 60000 65536"/>
                <a:gd name="T17" fmla="*/ 0 60000 65536"/>
                <a:gd name="T18" fmla="*/ 0 w 239"/>
                <a:gd name="T19" fmla="*/ 0 h 297"/>
                <a:gd name="T20" fmla="*/ 239 w 239"/>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239" h="297">
                  <a:moveTo>
                    <a:pt x="77" y="0"/>
                  </a:moveTo>
                  <a:lnTo>
                    <a:pt x="0" y="292"/>
                  </a:lnTo>
                  <a:lnTo>
                    <a:pt x="239" y="297"/>
                  </a:lnTo>
                  <a:lnTo>
                    <a:pt x="155" y="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33"/>
            <p:cNvSpPr>
              <a:spLocks/>
            </p:cNvSpPr>
            <p:nvPr/>
          </p:nvSpPr>
          <p:spPr bwMode="auto">
            <a:xfrm>
              <a:off x="5099050" y="3089275"/>
              <a:ext cx="163513" cy="152400"/>
            </a:xfrm>
            <a:custGeom>
              <a:avLst/>
              <a:gdLst>
                <a:gd name="T0" fmla="*/ 85311 w 207"/>
                <a:gd name="T1" fmla="*/ 152400 h 191"/>
                <a:gd name="T2" fmla="*/ 91630 w 207"/>
                <a:gd name="T3" fmla="*/ 151602 h 191"/>
                <a:gd name="T4" fmla="*/ 100320 w 207"/>
                <a:gd name="T5" fmla="*/ 150006 h 191"/>
                <a:gd name="T6" fmla="*/ 108219 w 207"/>
                <a:gd name="T7" fmla="*/ 147613 h 191"/>
                <a:gd name="T8" fmla="*/ 115328 w 207"/>
                <a:gd name="T9" fmla="*/ 144421 h 191"/>
                <a:gd name="T10" fmla="*/ 122437 w 207"/>
                <a:gd name="T11" fmla="*/ 142027 h 191"/>
                <a:gd name="T12" fmla="*/ 128757 w 207"/>
                <a:gd name="T13" fmla="*/ 137240 h 191"/>
                <a:gd name="T14" fmla="*/ 134286 w 207"/>
                <a:gd name="T15" fmla="*/ 131654 h 191"/>
                <a:gd name="T16" fmla="*/ 142975 w 207"/>
                <a:gd name="T17" fmla="*/ 125271 h 191"/>
                <a:gd name="T18" fmla="*/ 149294 w 207"/>
                <a:gd name="T19" fmla="*/ 115696 h 191"/>
                <a:gd name="T20" fmla="*/ 154034 w 207"/>
                <a:gd name="T21" fmla="*/ 108515 h 191"/>
                <a:gd name="T22" fmla="*/ 157984 w 207"/>
                <a:gd name="T23" fmla="*/ 101334 h 191"/>
                <a:gd name="T24" fmla="*/ 159563 w 207"/>
                <a:gd name="T25" fmla="*/ 94951 h 191"/>
                <a:gd name="T26" fmla="*/ 161933 w 207"/>
                <a:gd name="T27" fmla="*/ 87770 h 191"/>
                <a:gd name="T28" fmla="*/ 161933 w 207"/>
                <a:gd name="T29" fmla="*/ 80588 h 191"/>
                <a:gd name="T30" fmla="*/ 161933 w 207"/>
                <a:gd name="T31" fmla="*/ 72609 h 191"/>
                <a:gd name="T32" fmla="*/ 161933 w 207"/>
                <a:gd name="T33" fmla="*/ 63832 h 191"/>
                <a:gd name="T34" fmla="*/ 159563 w 207"/>
                <a:gd name="T35" fmla="*/ 57449 h 191"/>
                <a:gd name="T36" fmla="*/ 157984 w 207"/>
                <a:gd name="T37" fmla="*/ 50268 h 191"/>
                <a:gd name="T38" fmla="*/ 154034 w 207"/>
                <a:gd name="T39" fmla="*/ 43087 h 191"/>
                <a:gd name="T40" fmla="*/ 149294 w 207"/>
                <a:gd name="T41" fmla="*/ 36704 h 191"/>
                <a:gd name="T42" fmla="*/ 145345 w 207"/>
                <a:gd name="T43" fmla="*/ 31118 h 191"/>
                <a:gd name="T44" fmla="*/ 139815 w 207"/>
                <a:gd name="T45" fmla="*/ 25533 h 191"/>
                <a:gd name="T46" fmla="*/ 134286 w 207"/>
                <a:gd name="T47" fmla="*/ 19948 h 191"/>
                <a:gd name="T48" fmla="*/ 128757 w 207"/>
                <a:gd name="T49" fmla="*/ 14362 h 191"/>
                <a:gd name="T50" fmla="*/ 122437 w 207"/>
                <a:gd name="T51" fmla="*/ 11171 h 191"/>
                <a:gd name="T52" fmla="*/ 115328 w 207"/>
                <a:gd name="T53" fmla="*/ 7181 h 191"/>
                <a:gd name="T54" fmla="*/ 108219 w 207"/>
                <a:gd name="T55" fmla="*/ 4787 h 191"/>
                <a:gd name="T56" fmla="*/ 100320 w 207"/>
                <a:gd name="T57" fmla="*/ 1596 h 191"/>
                <a:gd name="T58" fmla="*/ 91630 w 207"/>
                <a:gd name="T59" fmla="*/ 0 h 191"/>
                <a:gd name="T60" fmla="*/ 85311 w 207"/>
                <a:gd name="T61" fmla="*/ 0 h 191"/>
                <a:gd name="T62" fmla="*/ 76622 w 207"/>
                <a:gd name="T63" fmla="*/ 0 h 191"/>
                <a:gd name="T64" fmla="*/ 67143 w 207"/>
                <a:gd name="T65" fmla="*/ 0 h 191"/>
                <a:gd name="T66" fmla="*/ 60034 w 207"/>
                <a:gd name="T67" fmla="*/ 1596 h 191"/>
                <a:gd name="T68" fmla="*/ 52135 w 207"/>
                <a:gd name="T69" fmla="*/ 4787 h 191"/>
                <a:gd name="T70" fmla="*/ 45025 w 207"/>
                <a:gd name="T71" fmla="*/ 7181 h 191"/>
                <a:gd name="T72" fmla="*/ 38706 w 207"/>
                <a:gd name="T73" fmla="*/ 11171 h 191"/>
                <a:gd name="T74" fmla="*/ 31597 w 207"/>
                <a:gd name="T75" fmla="*/ 14362 h 191"/>
                <a:gd name="T76" fmla="*/ 24487 w 207"/>
                <a:gd name="T77" fmla="*/ 19948 h 191"/>
                <a:gd name="T78" fmla="*/ 18958 w 207"/>
                <a:gd name="T79" fmla="*/ 25533 h 191"/>
                <a:gd name="T80" fmla="*/ 15008 w 207"/>
                <a:gd name="T81" fmla="*/ 31118 h 191"/>
                <a:gd name="T82" fmla="*/ 11059 w 207"/>
                <a:gd name="T83" fmla="*/ 36704 h 191"/>
                <a:gd name="T84" fmla="*/ 7109 w 207"/>
                <a:gd name="T85" fmla="*/ 43087 h 191"/>
                <a:gd name="T86" fmla="*/ 3950 w 207"/>
                <a:gd name="T87" fmla="*/ 50268 h 191"/>
                <a:gd name="T88" fmla="*/ 1580 w 207"/>
                <a:gd name="T89" fmla="*/ 57449 h 191"/>
                <a:gd name="T90" fmla="*/ 0 w 207"/>
                <a:gd name="T91" fmla="*/ 63832 h 191"/>
                <a:gd name="T92" fmla="*/ 0 w 207"/>
                <a:gd name="T93" fmla="*/ 72609 h 191"/>
                <a:gd name="T94" fmla="*/ 0 w 207"/>
                <a:gd name="T95" fmla="*/ 80588 h 191"/>
                <a:gd name="T96" fmla="*/ 0 w 207"/>
                <a:gd name="T97" fmla="*/ 87770 h 191"/>
                <a:gd name="T98" fmla="*/ 1580 w 207"/>
                <a:gd name="T99" fmla="*/ 94951 h 191"/>
                <a:gd name="T100" fmla="*/ 3950 w 207"/>
                <a:gd name="T101" fmla="*/ 101334 h 191"/>
                <a:gd name="T102" fmla="*/ 7109 w 207"/>
                <a:gd name="T103" fmla="*/ 108515 h 191"/>
                <a:gd name="T104" fmla="*/ 11059 w 207"/>
                <a:gd name="T105" fmla="*/ 115696 h 191"/>
                <a:gd name="T106" fmla="*/ 18168 w 207"/>
                <a:gd name="T107" fmla="*/ 125271 h 191"/>
                <a:gd name="T108" fmla="*/ 24487 w 207"/>
                <a:gd name="T109" fmla="*/ 131654 h 191"/>
                <a:gd name="T110" fmla="*/ 31597 w 207"/>
                <a:gd name="T111" fmla="*/ 137240 h 191"/>
                <a:gd name="T112" fmla="*/ 38706 w 207"/>
                <a:gd name="T113" fmla="*/ 142027 h 191"/>
                <a:gd name="T114" fmla="*/ 45025 w 207"/>
                <a:gd name="T115" fmla="*/ 144421 h 191"/>
                <a:gd name="T116" fmla="*/ 52135 w 207"/>
                <a:gd name="T117" fmla="*/ 147613 h 191"/>
                <a:gd name="T118" fmla="*/ 60034 w 207"/>
                <a:gd name="T119" fmla="*/ 150006 h 191"/>
                <a:gd name="T120" fmla="*/ 67143 w 207"/>
                <a:gd name="T121" fmla="*/ 151602 h 191"/>
                <a:gd name="T122" fmla="*/ 76622 w 207"/>
                <a:gd name="T123" fmla="*/ 152400 h 191"/>
                <a:gd name="T124" fmla="*/ 81362 w 207"/>
                <a:gd name="T125" fmla="*/ 152400 h 1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7"/>
                <a:gd name="T190" fmla="*/ 0 h 191"/>
                <a:gd name="T191" fmla="*/ 207 w 207"/>
                <a:gd name="T192" fmla="*/ 191 h 1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7" h="191">
                  <a:moveTo>
                    <a:pt x="103" y="191"/>
                  </a:moveTo>
                  <a:lnTo>
                    <a:pt x="108" y="191"/>
                  </a:lnTo>
                  <a:lnTo>
                    <a:pt x="111" y="191"/>
                  </a:lnTo>
                  <a:lnTo>
                    <a:pt x="116" y="190"/>
                  </a:lnTo>
                  <a:lnTo>
                    <a:pt x="122" y="188"/>
                  </a:lnTo>
                  <a:lnTo>
                    <a:pt x="127" y="188"/>
                  </a:lnTo>
                  <a:lnTo>
                    <a:pt x="132" y="186"/>
                  </a:lnTo>
                  <a:lnTo>
                    <a:pt x="137" y="185"/>
                  </a:lnTo>
                  <a:lnTo>
                    <a:pt x="143" y="185"/>
                  </a:lnTo>
                  <a:lnTo>
                    <a:pt x="146" y="181"/>
                  </a:lnTo>
                  <a:lnTo>
                    <a:pt x="151" y="179"/>
                  </a:lnTo>
                  <a:lnTo>
                    <a:pt x="155" y="178"/>
                  </a:lnTo>
                  <a:lnTo>
                    <a:pt x="160" y="174"/>
                  </a:lnTo>
                  <a:lnTo>
                    <a:pt x="163" y="172"/>
                  </a:lnTo>
                  <a:lnTo>
                    <a:pt x="169" y="169"/>
                  </a:lnTo>
                  <a:lnTo>
                    <a:pt x="170" y="165"/>
                  </a:lnTo>
                  <a:lnTo>
                    <a:pt x="176" y="164"/>
                  </a:lnTo>
                  <a:lnTo>
                    <a:pt x="181" y="157"/>
                  </a:lnTo>
                  <a:lnTo>
                    <a:pt x="188" y="150"/>
                  </a:lnTo>
                  <a:lnTo>
                    <a:pt x="189" y="145"/>
                  </a:lnTo>
                  <a:lnTo>
                    <a:pt x="193" y="139"/>
                  </a:lnTo>
                  <a:lnTo>
                    <a:pt x="195" y="136"/>
                  </a:lnTo>
                  <a:lnTo>
                    <a:pt x="198" y="132"/>
                  </a:lnTo>
                  <a:lnTo>
                    <a:pt x="200" y="127"/>
                  </a:lnTo>
                  <a:lnTo>
                    <a:pt x="200" y="124"/>
                  </a:lnTo>
                  <a:lnTo>
                    <a:pt x="202" y="119"/>
                  </a:lnTo>
                  <a:lnTo>
                    <a:pt x="203" y="115"/>
                  </a:lnTo>
                  <a:lnTo>
                    <a:pt x="205" y="110"/>
                  </a:lnTo>
                  <a:lnTo>
                    <a:pt x="205" y="106"/>
                  </a:lnTo>
                  <a:lnTo>
                    <a:pt x="205" y="101"/>
                  </a:lnTo>
                  <a:lnTo>
                    <a:pt x="207" y="96"/>
                  </a:lnTo>
                  <a:lnTo>
                    <a:pt x="205" y="91"/>
                  </a:lnTo>
                  <a:lnTo>
                    <a:pt x="205" y="86"/>
                  </a:lnTo>
                  <a:lnTo>
                    <a:pt x="205" y="80"/>
                  </a:lnTo>
                  <a:lnTo>
                    <a:pt x="203" y="75"/>
                  </a:lnTo>
                  <a:lnTo>
                    <a:pt x="202" y="72"/>
                  </a:lnTo>
                  <a:lnTo>
                    <a:pt x="200" y="66"/>
                  </a:lnTo>
                  <a:lnTo>
                    <a:pt x="200" y="63"/>
                  </a:lnTo>
                  <a:lnTo>
                    <a:pt x="198" y="59"/>
                  </a:lnTo>
                  <a:lnTo>
                    <a:pt x="195" y="54"/>
                  </a:lnTo>
                  <a:lnTo>
                    <a:pt x="193" y="51"/>
                  </a:lnTo>
                  <a:lnTo>
                    <a:pt x="189" y="46"/>
                  </a:lnTo>
                  <a:lnTo>
                    <a:pt x="188" y="42"/>
                  </a:lnTo>
                  <a:lnTo>
                    <a:pt x="184" y="39"/>
                  </a:lnTo>
                  <a:lnTo>
                    <a:pt x="181" y="35"/>
                  </a:lnTo>
                  <a:lnTo>
                    <a:pt x="177" y="32"/>
                  </a:lnTo>
                  <a:lnTo>
                    <a:pt x="176" y="28"/>
                  </a:lnTo>
                  <a:lnTo>
                    <a:pt x="170" y="25"/>
                  </a:lnTo>
                  <a:lnTo>
                    <a:pt x="169" y="23"/>
                  </a:lnTo>
                  <a:lnTo>
                    <a:pt x="163" y="18"/>
                  </a:lnTo>
                  <a:lnTo>
                    <a:pt x="160" y="16"/>
                  </a:lnTo>
                  <a:lnTo>
                    <a:pt x="155" y="14"/>
                  </a:lnTo>
                  <a:lnTo>
                    <a:pt x="151" y="11"/>
                  </a:lnTo>
                  <a:lnTo>
                    <a:pt x="146" y="9"/>
                  </a:lnTo>
                  <a:lnTo>
                    <a:pt x="143" y="7"/>
                  </a:lnTo>
                  <a:lnTo>
                    <a:pt x="137" y="6"/>
                  </a:lnTo>
                  <a:lnTo>
                    <a:pt x="132" y="4"/>
                  </a:lnTo>
                  <a:lnTo>
                    <a:pt x="127" y="2"/>
                  </a:lnTo>
                  <a:lnTo>
                    <a:pt x="122" y="2"/>
                  </a:lnTo>
                  <a:lnTo>
                    <a:pt x="116" y="0"/>
                  </a:lnTo>
                  <a:lnTo>
                    <a:pt x="111" y="0"/>
                  </a:lnTo>
                  <a:lnTo>
                    <a:pt x="108" y="0"/>
                  </a:lnTo>
                  <a:lnTo>
                    <a:pt x="103" y="0"/>
                  </a:lnTo>
                  <a:lnTo>
                    <a:pt x="97" y="0"/>
                  </a:lnTo>
                  <a:lnTo>
                    <a:pt x="92" y="0"/>
                  </a:lnTo>
                  <a:lnTo>
                    <a:pt x="85" y="0"/>
                  </a:lnTo>
                  <a:lnTo>
                    <a:pt x="80" y="2"/>
                  </a:lnTo>
                  <a:lnTo>
                    <a:pt x="76" y="2"/>
                  </a:lnTo>
                  <a:lnTo>
                    <a:pt x="71" y="4"/>
                  </a:lnTo>
                  <a:lnTo>
                    <a:pt x="66" y="6"/>
                  </a:lnTo>
                  <a:lnTo>
                    <a:pt x="63" y="7"/>
                  </a:lnTo>
                  <a:lnTo>
                    <a:pt x="57" y="9"/>
                  </a:lnTo>
                  <a:lnTo>
                    <a:pt x="52" y="11"/>
                  </a:lnTo>
                  <a:lnTo>
                    <a:pt x="49" y="14"/>
                  </a:lnTo>
                  <a:lnTo>
                    <a:pt x="43" y="16"/>
                  </a:lnTo>
                  <a:lnTo>
                    <a:pt x="40" y="18"/>
                  </a:lnTo>
                  <a:lnTo>
                    <a:pt x="37" y="23"/>
                  </a:lnTo>
                  <a:lnTo>
                    <a:pt x="31" y="25"/>
                  </a:lnTo>
                  <a:lnTo>
                    <a:pt x="30" y="28"/>
                  </a:lnTo>
                  <a:lnTo>
                    <a:pt x="24" y="32"/>
                  </a:lnTo>
                  <a:lnTo>
                    <a:pt x="23" y="35"/>
                  </a:lnTo>
                  <a:lnTo>
                    <a:pt x="19" y="39"/>
                  </a:lnTo>
                  <a:lnTo>
                    <a:pt x="16" y="42"/>
                  </a:lnTo>
                  <a:lnTo>
                    <a:pt x="14" y="46"/>
                  </a:lnTo>
                  <a:lnTo>
                    <a:pt x="10" y="51"/>
                  </a:lnTo>
                  <a:lnTo>
                    <a:pt x="9" y="54"/>
                  </a:lnTo>
                  <a:lnTo>
                    <a:pt x="7" y="59"/>
                  </a:lnTo>
                  <a:lnTo>
                    <a:pt x="5" y="63"/>
                  </a:lnTo>
                  <a:lnTo>
                    <a:pt x="2" y="66"/>
                  </a:lnTo>
                  <a:lnTo>
                    <a:pt x="2" y="72"/>
                  </a:lnTo>
                  <a:lnTo>
                    <a:pt x="0" y="75"/>
                  </a:lnTo>
                  <a:lnTo>
                    <a:pt x="0" y="80"/>
                  </a:lnTo>
                  <a:lnTo>
                    <a:pt x="0" y="86"/>
                  </a:lnTo>
                  <a:lnTo>
                    <a:pt x="0" y="91"/>
                  </a:lnTo>
                  <a:lnTo>
                    <a:pt x="0" y="96"/>
                  </a:lnTo>
                  <a:lnTo>
                    <a:pt x="0" y="101"/>
                  </a:lnTo>
                  <a:lnTo>
                    <a:pt x="0" y="106"/>
                  </a:lnTo>
                  <a:lnTo>
                    <a:pt x="0" y="110"/>
                  </a:lnTo>
                  <a:lnTo>
                    <a:pt x="0" y="115"/>
                  </a:lnTo>
                  <a:lnTo>
                    <a:pt x="2" y="119"/>
                  </a:lnTo>
                  <a:lnTo>
                    <a:pt x="2" y="124"/>
                  </a:lnTo>
                  <a:lnTo>
                    <a:pt x="5" y="127"/>
                  </a:lnTo>
                  <a:lnTo>
                    <a:pt x="7" y="132"/>
                  </a:lnTo>
                  <a:lnTo>
                    <a:pt x="9" y="136"/>
                  </a:lnTo>
                  <a:lnTo>
                    <a:pt x="10" y="139"/>
                  </a:lnTo>
                  <a:lnTo>
                    <a:pt x="14" y="145"/>
                  </a:lnTo>
                  <a:lnTo>
                    <a:pt x="16" y="150"/>
                  </a:lnTo>
                  <a:lnTo>
                    <a:pt x="23" y="157"/>
                  </a:lnTo>
                  <a:lnTo>
                    <a:pt x="30" y="164"/>
                  </a:lnTo>
                  <a:lnTo>
                    <a:pt x="31" y="165"/>
                  </a:lnTo>
                  <a:lnTo>
                    <a:pt x="37" y="169"/>
                  </a:lnTo>
                  <a:lnTo>
                    <a:pt x="40" y="172"/>
                  </a:lnTo>
                  <a:lnTo>
                    <a:pt x="43" y="174"/>
                  </a:lnTo>
                  <a:lnTo>
                    <a:pt x="49" y="178"/>
                  </a:lnTo>
                  <a:lnTo>
                    <a:pt x="52" y="179"/>
                  </a:lnTo>
                  <a:lnTo>
                    <a:pt x="57" y="181"/>
                  </a:lnTo>
                  <a:lnTo>
                    <a:pt x="63" y="185"/>
                  </a:lnTo>
                  <a:lnTo>
                    <a:pt x="66" y="185"/>
                  </a:lnTo>
                  <a:lnTo>
                    <a:pt x="71" y="186"/>
                  </a:lnTo>
                  <a:lnTo>
                    <a:pt x="76" y="188"/>
                  </a:lnTo>
                  <a:lnTo>
                    <a:pt x="80" y="188"/>
                  </a:lnTo>
                  <a:lnTo>
                    <a:pt x="85" y="190"/>
                  </a:lnTo>
                  <a:lnTo>
                    <a:pt x="92" y="191"/>
                  </a:lnTo>
                  <a:lnTo>
                    <a:pt x="97" y="191"/>
                  </a:lnTo>
                  <a:lnTo>
                    <a:pt x="103"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5" name="Picture 43" descr="C:\Users\rhk\AppData\Local\Microsoft\Windows\Temporary Internet Files\Content.IE5\FZ14M4RJ\MC900239527[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874" y="2043321"/>
            <a:ext cx="106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2" descr="C:\Users\rhk\AppData\Local\Microsoft\Windows\Temporary Internet Files\Content.IE5\R0QNV618\MC90043707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136" y="515079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8340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1.29189E-6 -4.86799E-6 L -1.29189E-6 0.07157 " pathEditMode="fixed" rAng="0" ptsTypes="AA">
                                      <p:cBhvr>
                                        <p:cTn id="6" dur="500" fill="hold"/>
                                        <p:tgtEl>
                                          <p:spTgt spid="7"/>
                                        </p:tgtEl>
                                        <p:attrNameLst>
                                          <p:attrName>ppt_x</p:attrName>
                                          <p:attrName>ppt_y</p:attrName>
                                        </p:attrNameLst>
                                      </p:cBhvr>
                                      <p:rCtr x="0" y="3566"/>
                                    </p:animMotion>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path" presetSubtype="0" accel="50000" decel="50000" fill="hold" grpId="1" nodeType="clickEffect">
                                  <p:stCondLst>
                                    <p:cond delay="0"/>
                                  </p:stCondLst>
                                  <p:childTnLst>
                                    <p:animMotion origin="layout" path="M -3.33333E-6 0.07153 L 0.00035 0.13079 " pathEditMode="relative" rAng="0" ptsTypes="AA">
                                      <p:cBhvr>
                                        <p:cTn id="12" dur="500" fill="hold"/>
                                        <p:tgtEl>
                                          <p:spTgt spid="7"/>
                                        </p:tgtEl>
                                        <p:attrNameLst>
                                          <p:attrName>ppt_x</p:attrName>
                                          <p:attrName>ppt_y</p:attrName>
                                        </p:attrNameLst>
                                      </p:cBhvr>
                                      <p:rCtr x="17" y="2963"/>
                                    </p:animMotion>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path" presetSubtype="0" accel="50000" decel="50000" fill="hold" grpId="0" nodeType="clickEffect">
                                  <p:stCondLst>
                                    <p:cond delay="0"/>
                                  </p:stCondLst>
                                  <p:childTnLst>
                                    <p:animMotion origin="layout" path="M -1.29189E-6 1.38953E-6 L -1.29189E-6 0.088 " pathEditMode="relative" rAng="0" ptsTypes="AA">
                                      <p:cBhvr>
                                        <p:cTn id="20" dur="500" fill="hold"/>
                                        <p:tgtEl>
                                          <p:spTgt spid="8"/>
                                        </p:tgtEl>
                                        <p:attrNameLst>
                                          <p:attrName>ppt_x</p:attrName>
                                          <p:attrName>ppt_y</p:attrName>
                                        </p:attrNameLst>
                                      </p:cBhvr>
                                      <p:rCtr x="0" y="4400"/>
                                    </p:animMotion>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1" nodeType="clickEffect">
                                  <p:stCondLst>
                                    <p:cond delay="0"/>
                                  </p:stCondLst>
                                  <p:childTnLst>
                                    <p:animMotion origin="layout" path="M -1.29189E-6 0.088 L -1.29189E-6 0.1547 " pathEditMode="relative" rAng="0" ptsTypes="AA">
                                      <p:cBhvr>
                                        <p:cTn id="26" dur="500" fill="hold"/>
                                        <p:tgtEl>
                                          <p:spTgt spid="8"/>
                                        </p:tgtEl>
                                        <p:attrNameLst>
                                          <p:attrName>ppt_x</p:attrName>
                                          <p:attrName>ppt_y</p:attrName>
                                        </p:attrNameLst>
                                      </p:cBhvr>
                                      <p:rCtr x="0" y="3335"/>
                                    </p:animMotion>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path" presetSubtype="0" accel="50000" decel="50000" fill="hold" grpId="2" nodeType="clickEffect">
                                  <p:stCondLst>
                                    <p:cond delay="0"/>
                                  </p:stCondLst>
                                  <p:childTnLst>
                                    <p:animMotion origin="layout" path="M -1.29189E-6 0.1547 L 0.00017 0.19708 " pathEditMode="relative" rAng="0" ptsTypes="AA">
                                      <p:cBhvr>
                                        <p:cTn id="32" dur="500" fill="hold"/>
                                        <p:tgtEl>
                                          <p:spTgt spid="8"/>
                                        </p:tgtEl>
                                        <p:attrNameLst>
                                          <p:attrName>ppt_x</p:attrName>
                                          <p:attrName>ppt_y</p:attrName>
                                        </p:attrNameLst>
                                      </p:cBhvr>
                                      <p:rCtr x="0" y="2107"/>
                                    </p:animMotion>
                                  </p:childTnLst>
                                </p:cTn>
                              </p:par>
                              <p:par>
                                <p:cTn id="33" presetID="64" presetClass="path" presetSubtype="0" accel="50000" decel="50000" fill="hold" nodeType="withEffect">
                                  <p:stCondLst>
                                    <p:cond delay="0"/>
                                  </p:stCondLst>
                                  <p:childTnLst>
                                    <p:animMotion origin="layout" path="M -4.44444E-6 2.59259E-6 L -4.44444E-6 -0.44213 " pathEditMode="relative" rAng="0" ptsTypes="AA">
                                      <p:cBhvr>
                                        <p:cTn id="34" dur="500" fill="hold"/>
                                        <p:tgtEl>
                                          <p:spTgt spid="34"/>
                                        </p:tgtEl>
                                        <p:attrNameLst>
                                          <p:attrName>ppt_x</p:attrName>
                                          <p:attrName>ppt_y</p:attrName>
                                        </p:attrNameLst>
                                      </p:cBhvr>
                                      <p:rCtr x="0" y="-2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8"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question #2</a:t>
            </a:r>
            <a:endParaRPr lang="en-US" dirty="0"/>
          </a:p>
        </p:txBody>
      </p:sp>
      <p:sp>
        <p:nvSpPr>
          <p:cNvPr id="3" name="TextBox 2"/>
          <p:cNvSpPr txBox="1"/>
          <p:nvPr/>
        </p:nvSpPr>
        <p:spPr>
          <a:xfrm>
            <a:off x="1963034" y="2538185"/>
            <a:ext cx="3735555" cy="2400657"/>
          </a:xfrm>
          <a:prstGeom prst="rect">
            <a:avLst/>
          </a:prstGeom>
          <a:noFill/>
        </p:spPr>
        <p:txBody>
          <a:bodyPr wrap="none" rtlCol="0">
            <a:spAutoFit/>
          </a:bodyPr>
          <a:lstStyle/>
          <a:p>
            <a:r>
              <a:rPr lang="en-US" sz="2500" dirty="0" smtClean="0">
                <a:latin typeface="Gill Sans MT"/>
                <a:cs typeface="Gill Sans MT"/>
              </a:rPr>
              <a:t>“Why the while loop?</a:t>
            </a:r>
          </a:p>
          <a:p>
            <a:endParaRPr lang="en-US" sz="2500" dirty="0" smtClean="0">
              <a:latin typeface="Gill Sans MT"/>
              <a:cs typeface="Gill Sans MT"/>
            </a:endParaRPr>
          </a:p>
          <a:p>
            <a:endParaRPr lang="en-US" sz="2500" dirty="0" smtClean="0">
              <a:latin typeface="Gill Sans MT"/>
              <a:cs typeface="Gill Sans MT"/>
            </a:endParaRPr>
          </a:p>
          <a:p>
            <a:endParaRPr lang="en-US" sz="2500" dirty="0">
              <a:latin typeface="Gill Sans MT"/>
              <a:cs typeface="Gill Sans MT"/>
            </a:endParaRPr>
          </a:p>
          <a:p>
            <a:endParaRPr lang="en-US" sz="2500" dirty="0">
              <a:latin typeface="Gill Sans MT"/>
              <a:cs typeface="Gill Sans MT"/>
            </a:endParaRPr>
          </a:p>
          <a:p>
            <a:r>
              <a:rPr lang="en-US" sz="2500" dirty="0" smtClean="0">
                <a:latin typeface="Gill Sans MT"/>
                <a:cs typeface="Gill Sans MT"/>
              </a:rPr>
              <a:t>I’ll just do an </a:t>
            </a:r>
            <a:r>
              <a:rPr lang="en-US" sz="2000" b="1" dirty="0" smtClean="0">
                <a:solidFill>
                  <a:srgbClr val="0000FF"/>
                </a:solidFill>
                <a:latin typeface="Monaco"/>
              </a:rPr>
              <a:t>if</a:t>
            </a:r>
            <a:r>
              <a:rPr lang="en-US" sz="1600" dirty="0">
                <a:latin typeface="Gill Sans MT"/>
                <a:cs typeface="Gill Sans MT"/>
              </a:rPr>
              <a:t> </a:t>
            </a:r>
            <a:r>
              <a:rPr lang="en-US" sz="2500" dirty="0" smtClean="0">
                <a:latin typeface="Gill Sans MT"/>
                <a:cs typeface="Gill Sans MT"/>
              </a:rPr>
              <a:t>statement.”</a:t>
            </a:r>
            <a:endParaRPr lang="en-US" sz="2500" b="0" dirty="0" smtClean="0">
              <a:latin typeface="Gill Sans MT"/>
              <a:cs typeface="Gill Sans MT"/>
            </a:endParaRPr>
          </a:p>
        </p:txBody>
      </p:sp>
      <p:sp>
        <p:nvSpPr>
          <p:cNvPr id="4" name="TextBox 3"/>
          <p:cNvSpPr txBox="1"/>
          <p:nvPr/>
        </p:nvSpPr>
        <p:spPr>
          <a:xfrm>
            <a:off x="2775250" y="3147093"/>
            <a:ext cx="4383933" cy="1077218"/>
          </a:xfrm>
          <a:prstGeom prst="rect">
            <a:avLst/>
          </a:prstGeom>
          <a:noFill/>
        </p:spPr>
        <p:txBody>
          <a:bodyPr wrap="none" rtlCol="0">
            <a:spAutoFit/>
          </a:bodyPr>
          <a:lstStyle/>
          <a:p>
            <a:r>
              <a:rPr lang="en-US" sz="1600" b="1" dirty="0" smtClean="0">
                <a:latin typeface="Monaco"/>
              </a:rPr>
              <a:t>...</a:t>
            </a:r>
          </a:p>
          <a:p>
            <a:r>
              <a:rPr lang="en-US" sz="1600" b="1" dirty="0" smtClean="0">
                <a:solidFill>
                  <a:srgbClr val="0000FF"/>
                </a:solidFill>
                <a:latin typeface="Monaco"/>
              </a:rPr>
              <a:t>while </a:t>
            </a:r>
            <a:r>
              <a:rPr lang="en-US" sz="1600" b="1" dirty="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 </a:t>
            </a:r>
            <a:r>
              <a:rPr lang="en-US" sz="1600" b="1" dirty="0" smtClean="0">
                <a:solidFill>
                  <a:prstClr val="black"/>
                </a:solidFill>
                <a:latin typeface="Monaco"/>
              </a:rPr>
              <a:t>{</a:t>
            </a:r>
          </a:p>
          <a:p>
            <a:r>
              <a:rPr lang="en-US" sz="1600" b="1" dirty="0">
                <a:solidFill>
                  <a:prstClr val="black"/>
                </a:solidFill>
                <a:latin typeface="Monaco"/>
              </a:rPr>
              <a:t> </a:t>
            </a:r>
            <a:r>
              <a:rPr lang="en-US" sz="1600" b="1" dirty="0" smtClean="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Tree>
    <p:extLst>
      <p:ext uri="{BB962C8B-B14F-4D97-AF65-F5344CB8AC3E}">
        <p14:creationId xmlns:p14="http://schemas.microsoft.com/office/powerpoint/2010/main" val="355699200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while; just an if?</a:t>
            </a:r>
            <a:endParaRPr lang="en-US" dirty="0"/>
          </a:p>
        </p:txBody>
      </p:sp>
      <p:sp>
        <p:nvSpPr>
          <p:cNvPr id="4" name="TextBox 3"/>
          <p:cNvSpPr txBox="1"/>
          <p:nvPr/>
        </p:nvSpPr>
        <p:spPr>
          <a:xfrm>
            <a:off x="374090" y="1341277"/>
            <a:ext cx="8231187" cy="4770537"/>
          </a:xfrm>
          <a:prstGeom prst="rect">
            <a:avLst/>
          </a:prstGeom>
          <a:noFill/>
        </p:spPr>
        <p:txBody>
          <a:bodyPr wrap="square" rtlCol="0">
            <a:spAutoFit/>
          </a:bodyPr>
          <a:lstStyle/>
          <a:p>
            <a:r>
              <a:rPr lang="en-US" sz="1600" b="1" dirty="0">
                <a:solidFill>
                  <a:srgbClr val="0000FF"/>
                </a:solidFill>
                <a:latin typeface="Monaco"/>
              </a:rPr>
              <a:t>void </a:t>
            </a:r>
            <a:r>
              <a:rPr lang="en-US" sz="1600" b="1" dirty="0">
                <a:solidFill>
                  <a:srgbClr val="0000A2"/>
                </a:solidFill>
                <a:latin typeface="Monaco"/>
              </a:rPr>
              <a:t>consumer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smtClean="0">
                <a:solidFill>
                  <a:srgbClr val="0000FF"/>
                </a:solidFill>
                <a:latin typeface="Monaco"/>
              </a:rPr>
              <a:t>if </a:t>
            </a:r>
            <a:r>
              <a:rPr lang="en-US" sz="1600" b="1" dirty="0" smtClean="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p>
          <a:p>
            <a:endParaRPr lang="en-US" sz="1600" b="1" dirty="0">
              <a:solidFill>
                <a:prstClr val="black"/>
              </a:solidFill>
              <a:latin typeface="Monaco"/>
            </a:endParaRPr>
          </a:p>
          <a:p>
            <a:r>
              <a:rPr lang="en-US" sz="1600" b="1" dirty="0" smtClean="0">
                <a:solidFill>
                  <a:srgbClr val="0000FF"/>
                </a:solidFill>
                <a:latin typeface="Monaco"/>
              </a:rPr>
              <a:t>void </a:t>
            </a:r>
            <a:r>
              <a:rPr lang="en-US" sz="1600" b="1" dirty="0">
                <a:solidFill>
                  <a:srgbClr val="0000A2"/>
                </a:solidFill>
                <a:latin typeface="Monaco"/>
              </a:rPr>
              <a:t>producer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    ...</a:t>
            </a:r>
          </a:p>
          <a:p>
            <a:r>
              <a:rPr lang="en-US" sz="1600" b="1" dirty="0" smtClean="0">
                <a:solidFill>
                  <a:prstClr val="black"/>
                </a:solidFill>
                <a:latin typeface="Monaco"/>
              </a:rPr>
              <a:t>    </a:t>
            </a:r>
            <a:r>
              <a:rPr lang="en-US" sz="1600" b="1" dirty="0" err="1">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Tree>
    <p:extLst>
      <p:ext uri="{BB962C8B-B14F-4D97-AF65-F5344CB8AC3E}">
        <p14:creationId xmlns:p14="http://schemas.microsoft.com/office/powerpoint/2010/main" val="27700231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while; just an if?</a:t>
            </a:r>
            <a:endParaRPr lang="en-US" dirty="0"/>
          </a:p>
        </p:txBody>
      </p:sp>
      <p:sp>
        <p:nvSpPr>
          <p:cNvPr id="4" name="TextBox 3"/>
          <p:cNvSpPr txBox="1"/>
          <p:nvPr/>
        </p:nvSpPr>
        <p:spPr>
          <a:xfrm>
            <a:off x="374091" y="1341277"/>
            <a:ext cx="5089924" cy="5262980"/>
          </a:xfrm>
          <a:prstGeom prst="rect">
            <a:avLst/>
          </a:prstGeom>
          <a:noFill/>
        </p:spPr>
        <p:txBody>
          <a:bodyPr wrap="square" rtlCol="0">
            <a:spAutoFit/>
          </a:bodyPr>
          <a:lstStyle/>
          <a:p>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srgbClr val="0000FF"/>
                </a:solidFill>
                <a:latin typeface="Monaco"/>
              </a:rPr>
              <a:t>if </a:t>
            </a:r>
            <a:r>
              <a:rPr lang="en-US" sz="1600" b="1" dirty="0" smtClean="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smtClean="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br>
              <a:rPr lang="en-US" sz="1600" b="1" dirty="0">
                <a:solidFill>
                  <a:prstClr val="black"/>
                </a:solidFill>
                <a:latin typeface="Monaco"/>
              </a:rPr>
            </a:br>
            <a:r>
              <a:rPr lang="en-US" sz="1600" b="1" dirty="0">
                <a:solidFill>
                  <a:prstClr val="black"/>
                </a:solidFill>
                <a:latin typeface="Monaco"/>
              </a:rPr>
              <a:t> </a:t>
            </a:r>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prstClr val="black"/>
              </a:solidFill>
              <a:latin typeface="Monaco"/>
            </a:endParaRPr>
          </a:p>
          <a:p>
            <a:endParaRPr lang="en-US" sz="1600" b="1" dirty="0">
              <a:solidFill>
                <a:prstClr val="black"/>
              </a:solidFill>
              <a:latin typeface="Monaco"/>
            </a:endParaRPr>
          </a:p>
          <a:p>
            <a:endParaRPr lang="en-US" sz="1600" b="1" dirty="0" smtClean="0">
              <a:solidFill>
                <a:srgbClr val="FF0000"/>
              </a:solidFill>
              <a:latin typeface="Monaco"/>
            </a:endParaRPr>
          </a:p>
          <a:p>
            <a:endParaRPr lang="en-US" sz="1600" b="1" dirty="0">
              <a:solidFill>
                <a:srgbClr val="FF0000"/>
              </a:solidFill>
              <a:latin typeface="Monaco"/>
            </a:endParaRPr>
          </a:p>
          <a:p>
            <a:r>
              <a:rPr lang="en-US" sz="1600" b="1" dirty="0" smtClean="0">
                <a:solidFill>
                  <a:srgbClr val="FF0000"/>
                </a:solidFill>
                <a:latin typeface="Monaco"/>
              </a:rPr>
              <a:t>/</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err="1" smtClean="0">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err="1" smtClean="0">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err="1" smtClean="0">
                <a:solidFill>
                  <a:srgbClr val="0000A2"/>
                </a:solidFill>
                <a:latin typeface="Monaco"/>
              </a:rPr>
              <a:t>mutex_unlock</a:t>
            </a:r>
            <a:r>
              <a:rPr lang="en-US" sz="1600" b="1" dirty="0">
                <a:solidFill>
                  <a:prstClr val="black"/>
                </a:solidFill>
                <a:latin typeface="Monaco"/>
              </a:rPr>
              <a:t>(&amp;m)</a:t>
            </a:r>
            <a:r>
              <a:rPr lang="en-US" sz="1600" b="1" dirty="0" smtClean="0">
                <a:solidFill>
                  <a:prstClr val="black"/>
                </a:solidFill>
                <a:latin typeface="Monaco"/>
              </a:rPr>
              <a:t>;</a:t>
            </a:r>
          </a:p>
        </p:txBody>
      </p:sp>
      <p:cxnSp>
        <p:nvCxnSpPr>
          <p:cNvPr id="7" name="Straight Arrow Connector 6"/>
          <p:cNvCxnSpPr/>
          <p:nvPr/>
        </p:nvCxnSpPr>
        <p:spPr bwMode="auto">
          <a:xfrm>
            <a:off x="374091" y="1443549"/>
            <a:ext cx="0" cy="5160708"/>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104786" y="1029662"/>
            <a:ext cx="556613" cy="477054"/>
          </a:xfrm>
          <a:prstGeom prst="rect">
            <a:avLst/>
          </a:prstGeom>
          <a:noFill/>
        </p:spPr>
        <p:txBody>
          <a:bodyPr wrap="none" rtlCol="0">
            <a:spAutoFit/>
          </a:bodyPr>
          <a:lstStyle/>
          <a:p>
            <a:r>
              <a:rPr lang="en-US" sz="2500" b="0" dirty="0" smtClean="0">
                <a:latin typeface="Gill Sans MT"/>
                <a:cs typeface="Gill Sans MT"/>
              </a:rPr>
              <a:t>T</a:t>
            </a:r>
            <a:r>
              <a:rPr lang="en-US" sz="2500" b="0" dirty="0" smtClean="0">
                <a:latin typeface="Arial"/>
                <a:cs typeface="Arial"/>
              </a:rPr>
              <a:t>1</a:t>
            </a:r>
          </a:p>
        </p:txBody>
      </p:sp>
      <p:grpSp>
        <p:nvGrpSpPr>
          <p:cNvPr id="23" name="Group 22"/>
          <p:cNvGrpSpPr/>
          <p:nvPr/>
        </p:nvGrpSpPr>
        <p:grpSpPr>
          <a:xfrm>
            <a:off x="2069785" y="2292991"/>
            <a:ext cx="6299842" cy="1369119"/>
            <a:chOff x="2069785" y="2292991"/>
            <a:chExt cx="6299842" cy="1369119"/>
          </a:xfrm>
        </p:grpSpPr>
        <p:sp>
          <p:nvSpPr>
            <p:cNvPr id="5" name="TextBox 4"/>
            <p:cNvSpPr txBox="1"/>
            <p:nvPr/>
          </p:nvSpPr>
          <p:spPr>
            <a:xfrm>
              <a:off x="2580983" y="2338671"/>
              <a:ext cx="5788644" cy="1323439"/>
            </a:xfrm>
            <a:prstGeom prst="rect">
              <a:avLst/>
            </a:prstGeom>
            <a:noFill/>
          </p:spPr>
          <p:txBody>
            <a:bodyPr wrap="square" rtlCol="0">
              <a:spAutoFit/>
            </a:bodyPr>
            <a:lstStyle/>
            <a:p>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p>
            <a:p>
              <a:r>
                <a:rPr lang="en-US" sz="1600" b="1" dirty="0" err="1" smtClean="0">
                  <a:solidFill>
                    <a:prstClr val="black"/>
                  </a:solidFill>
                  <a:latin typeface="Monaco"/>
                </a:rPr>
                <a:t>items_in_buffer</a:t>
              </a:r>
              <a:r>
                <a:rPr lang="en-US" sz="1600" b="1" dirty="0">
                  <a:solidFill>
                    <a:prstClr val="black"/>
                  </a:solidFill>
                  <a:latin typeface="Monaco"/>
                </a:rPr>
                <a:t>++</a:t>
              </a:r>
              <a:r>
                <a:rPr lang="en-US" sz="1600" b="1" dirty="0" smtClean="0">
                  <a:solidFill>
                    <a:prstClr val="black"/>
                  </a:solidFill>
                  <a:latin typeface="Monaco"/>
                </a:rPr>
                <a:t>; </a:t>
              </a:r>
              <a:r>
                <a:rPr lang="en-US" sz="1600" b="1" dirty="0" smtClean="0">
                  <a:solidFill>
                    <a:srgbClr val="FF0000"/>
                  </a:solidFill>
                  <a:latin typeface="Monaco"/>
                </a:rPr>
                <a:t>/</a:t>
              </a:r>
              <a:r>
                <a:rPr lang="en-US" sz="1600" b="1" dirty="0">
                  <a:solidFill>
                    <a:srgbClr val="FF0000"/>
                  </a:solidFill>
                  <a:latin typeface="Monaco"/>
                </a:rPr>
                <a:t>* </a:t>
              </a:r>
              <a:r>
                <a:rPr lang="en-US" sz="1600" b="1" dirty="0" smtClean="0">
                  <a:solidFill>
                    <a:srgbClr val="FF0000"/>
                  </a:solidFill>
                  <a:latin typeface="Monaco"/>
                </a:rPr>
                <a:t>Produce item </a:t>
              </a:r>
              <a:r>
                <a:rPr lang="en-US" sz="1600" b="1" dirty="0">
                  <a:solidFill>
                    <a:srgbClr val="FF0000"/>
                  </a:solidFill>
                  <a:latin typeface="Monaco"/>
                </a:rPr>
                <a:t>*/</a:t>
              </a:r>
              <a:r>
                <a:rPr lang="en-US" sz="1600" b="1" dirty="0" err="1" smtClean="0">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a:t>
              </a:r>
              <a:br>
                <a:rPr lang="en-US" sz="1600" b="1" dirty="0">
                  <a:solidFill>
                    <a:prstClr val="black"/>
                  </a:solidFill>
                  <a:latin typeface="Monaco"/>
                </a:rPr>
              </a:br>
              <a:r>
                <a:rPr lang="en-US" sz="1600" b="1" dirty="0" err="1" smtClean="0">
                  <a:solidFill>
                    <a:srgbClr val="0000A2"/>
                  </a:solidFill>
                  <a:latin typeface="Monaco"/>
                </a:rPr>
                <a:t>mutex_unlock</a:t>
              </a:r>
              <a:r>
                <a:rPr lang="en-US" sz="1600" b="1" dirty="0">
                  <a:solidFill>
                    <a:prstClr val="black"/>
                  </a:solidFill>
                  <a:latin typeface="Monaco"/>
                </a:rPr>
                <a:t>(&amp;m)</a:t>
              </a:r>
              <a:r>
                <a:rPr lang="en-US" sz="1600" b="1" dirty="0" smtClean="0">
                  <a:solidFill>
                    <a:prstClr val="black"/>
                  </a:solidFill>
                  <a:latin typeface="Monaco"/>
                </a:rPr>
                <a:t>;</a:t>
              </a:r>
              <a:endParaRPr lang="en-US" sz="1600" b="0" dirty="0" smtClean="0">
                <a:latin typeface="Gill Sans MT"/>
                <a:cs typeface="Gill Sans MT"/>
              </a:endParaRPr>
            </a:p>
          </p:txBody>
        </p:sp>
        <p:sp>
          <p:nvSpPr>
            <p:cNvPr id="9" name="TextBox 8"/>
            <p:cNvSpPr txBox="1"/>
            <p:nvPr/>
          </p:nvSpPr>
          <p:spPr>
            <a:xfrm>
              <a:off x="2069785" y="2292991"/>
              <a:ext cx="538610" cy="477054"/>
            </a:xfrm>
            <a:prstGeom prst="rect">
              <a:avLst/>
            </a:prstGeom>
            <a:noFill/>
          </p:spPr>
          <p:txBody>
            <a:bodyPr wrap="none" rtlCol="0">
              <a:spAutoFit/>
            </a:bodyPr>
            <a:lstStyle/>
            <a:p>
              <a:r>
                <a:rPr lang="en-US" sz="2500" b="0" dirty="0" smtClean="0">
                  <a:latin typeface="Gill Sans MT"/>
                  <a:cs typeface="Gill Sans MT"/>
                </a:rPr>
                <a:t>T2</a:t>
              </a:r>
            </a:p>
          </p:txBody>
        </p:sp>
      </p:grpSp>
      <p:cxnSp>
        <p:nvCxnSpPr>
          <p:cNvPr id="10" name="Straight Arrow Connector 9"/>
          <p:cNvCxnSpPr/>
          <p:nvPr/>
        </p:nvCxnSpPr>
        <p:spPr bwMode="auto">
          <a:xfrm flipH="1">
            <a:off x="2580984" y="2433747"/>
            <a:ext cx="1" cy="1215874"/>
          </a:xfrm>
          <a:prstGeom prst="straightConnector1">
            <a:avLst/>
          </a:prstGeom>
          <a:noFill/>
          <a:ln w="25400" cap="flat" cmpd="sng" algn="ctr">
            <a:solidFill>
              <a:schemeClr val="tx1"/>
            </a:solidFill>
            <a:prstDash val="solid"/>
            <a:round/>
            <a:headEnd type="none" w="med" len="med"/>
            <a:tailEnd type="arrow"/>
          </a:ln>
          <a:effectLst/>
        </p:spPr>
      </p:cxnSp>
      <p:grpSp>
        <p:nvGrpSpPr>
          <p:cNvPr id="26" name="Group 25"/>
          <p:cNvGrpSpPr/>
          <p:nvPr/>
        </p:nvGrpSpPr>
        <p:grpSpPr>
          <a:xfrm>
            <a:off x="4022174" y="3633071"/>
            <a:ext cx="5030455" cy="1832432"/>
            <a:chOff x="4022174" y="3633071"/>
            <a:chExt cx="5030455" cy="1832432"/>
          </a:xfrm>
        </p:grpSpPr>
        <p:sp>
          <p:nvSpPr>
            <p:cNvPr id="6" name="TextBox 5"/>
            <p:cNvSpPr txBox="1"/>
            <p:nvPr/>
          </p:nvSpPr>
          <p:spPr>
            <a:xfrm>
              <a:off x="4536061" y="3649621"/>
              <a:ext cx="4516568" cy="1815882"/>
            </a:xfrm>
            <a:prstGeom prst="rect">
              <a:avLst/>
            </a:prstGeom>
            <a:noFill/>
          </p:spPr>
          <p:txBody>
            <a:bodyPr wrap="square" rtlCol="0">
              <a:spAutoFit/>
            </a:bodyPr>
            <a:lstStyle/>
            <a:p>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srgbClr val="0000FF"/>
                  </a:solidFill>
                  <a:latin typeface="Monaco"/>
                </a:rPr>
                <a:t>if </a:t>
              </a:r>
              <a:r>
                <a:rPr lang="en-US" sz="1600" b="1" dirty="0" smtClean="0">
                  <a:solidFill>
                    <a:prstClr val="black"/>
                  </a:solidFill>
                  <a:latin typeface="Monaco"/>
                </a:rPr>
                <a:t>(</a:t>
              </a:r>
              <a:r>
                <a:rPr lang="en-US" sz="1600" b="1" dirty="0" err="1">
                  <a:solidFill>
                    <a:prstClr val="black"/>
                  </a:solidFill>
                  <a:latin typeface="Monaco"/>
                </a:rPr>
                <a:t>items_in_buffer</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smtClean="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a:t>
              </a:r>
              <a:r>
                <a:rPr lang="en-US" sz="1600" b="1" dirty="0" err="1">
                  <a:solidFill>
                    <a:prstClr val="black"/>
                  </a:solidFill>
                  <a:latin typeface="Monaco"/>
                </a:rPr>
                <a:t>item_available</a:t>
              </a:r>
              <a:r>
                <a:rPr lang="en-US" sz="1600" b="1" dirty="0">
                  <a:solidFill>
                    <a:prstClr val="black"/>
                  </a:solidFill>
                  <a:latin typeface="Monaco"/>
                </a:rPr>
                <a:t>, &amp;m)</a:t>
              </a:r>
              <a:r>
                <a:rPr lang="en-US" sz="1600" b="1" dirty="0" smtClean="0">
                  <a:solidFill>
                    <a:prstClr val="black"/>
                  </a:solidFill>
                  <a:latin typeface="Monaco"/>
                </a:rPr>
                <a:t>;</a:t>
              </a:r>
              <a:endParaRPr lang="en-US" sz="1600" b="1" dirty="0">
                <a:solidFill>
                  <a:srgbClr val="FF0000"/>
                </a:solidFill>
                <a:latin typeface="Monaco"/>
              </a:endParaRPr>
            </a:p>
            <a:p>
              <a:r>
                <a:rPr lang="en-US" sz="1600" b="1" dirty="0" smtClean="0">
                  <a:solidFill>
                    <a:srgbClr val="FF0000"/>
                  </a:solidFill>
                  <a:latin typeface="Monaco"/>
                </a:rPr>
                <a:t>/</a:t>
              </a:r>
              <a:r>
                <a:rPr lang="en-US" sz="1600" b="1" dirty="0">
                  <a:solidFill>
                    <a:srgbClr val="FF0000"/>
                  </a:solidFill>
                  <a:latin typeface="Monaco"/>
                </a:rPr>
                <a:t>* Consume item */</a:t>
              </a:r>
              <a:r>
                <a:rPr lang="en-US" sz="1600" b="1" dirty="0">
                  <a:solidFill>
                    <a:prstClr val="black"/>
                  </a:solidFill>
                  <a:latin typeface="Monaco"/>
                </a:rPr>
                <a:t/>
              </a:r>
              <a:br>
                <a:rPr lang="en-US" sz="1600" b="1" dirty="0">
                  <a:solidFill>
                    <a:prstClr val="black"/>
                  </a:solidFill>
                  <a:latin typeface="Monaco"/>
                </a:rPr>
              </a:br>
              <a:r>
                <a:rPr lang="en-US" sz="1600" b="1" dirty="0" err="1" smtClean="0">
                  <a:solidFill>
                    <a:prstClr val="black"/>
                  </a:solidFill>
                  <a:latin typeface="Monaco"/>
                </a:rPr>
                <a:t>items_in_buffer</a:t>
              </a:r>
              <a:r>
                <a:rPr lang="en-US" sz="1600" b="1" dirty="0">
                  <a:solidFill>
                    <a:prstClr val="black"/>
                  </a:solidFill>
                  <a:latin typeface="Monaco"/>
                </a:rPr>
                <a:t>--;</a:t>
              </a:r>
              <a:br>
                <a:rPr lang="en-US" sz="1600" b="1" dirty="0">
                  <a:solidFill>
                    <a:prstClr val="black"/>
                  </a:solidFill>
                  <a:latin typeface="Monaco"/>
                </a:rPr>
              </a:br>
              <a:r>
                <a:rPr lang="en-US" sz="1600" b="1" dirty="0" err="1" smtClean="0">
                  <a:solidFill>
                    <a:srgbClr val="0000A2"/>
                  </a:solidFill>
                  <a:latin typeface="Monaco"/>
                </a:rPr>
                <a:t>cond_signal</a:t>
              </a:r>
              <a:r>
                <a:rPr lang="en-US" sz="1600" b="1" dirty="0">
                  <a:solidFill>
                    <a:prstClr val="black"/>
                  </a:solidFill>
                  <a:latin typeface="Monaco"/>
                </a:rPr>
                <a:t>(&amp;</a:t>
              </a:r>
              <a:r>
                <a:rPr lang="en-US" sz="1600" b="1" dirty="0" err="1">
                  <a:solidFill>
                    <a:prstClr val="black"/>
                  </a:solidFill>
                  <a:latin typeface="Monaco"/>
                </a:rPr>
                <a:t>space_available</a:t>
              </a:r>
              <a:r>
                <a:rPr lang="en-US" sz="1600" b="1" dirty="0">
                  <a:solidFill>
                    <a:prstClr val="black"/>
                  </a:solidFill>
                  <a:latin typeface="Monaco"/>
                </a:rPr>
                <a:t>);</a:t>
              </a:r>
              <a:br>
                <a:rPr lang="en-US" sz="1600" b="1" dirty="0">
                  <a:solidFill>
                    <a:prstClr val="black"/>
                  </a:solidFill>
                  <a:latin typeface="Monaco"/>
                </a:rPr>
              </a:br>
              <a:r>
                <a:rPr lang="en-US" sz="1600" b="1" dirty="0" err="1" smtClean="0">
                  <a:solidFill>
                    <a:srgbClr val="0000A2"/>
                  </a:solidFill>
                  <a:latin typeface="Monaco"/>
                </a:rPr>
                <a:t>mutex_unlock</a:t>
              </a:r>
              <a:r>
                <a:rPr lang="en-US" sz="1600" b="1" dirty="0">
                  <a:solidFill>
                    <a:prstClr val="black"/>
                  </a:solidFill>
                  <a:latin typeface="Monaco"/>
                </a:rPr>
                <a:t>(&amp;m)</a:t>
              </a:r>
              <a:r>
                <a:rPr lang="en-US" sz="1600" b="1" dirty="0" smtClean="0">
                  <a:solidFill>
                    <a:prstClr val="black"/>
                  </a:solidFill>
                  <a:latin typeface="Monaco"/>
                </a:rPr>
                <a:t>;</a:t>
              </a:r>
            </a:p>
          </p:txBody>
        </p:sp>
        <p:sp>
          <p:nvSpPr>
            <p:cNvPr id="13" name="TextBox 12"/>
            <p:cNvSpPr txBox="1"/>
            <p:nvPr/>
          </p:nvSpPr>
          <p:spPr>
            <a:xfrm>
              <a:off x="4022174" y="3633071"/>
              <a:ext cx="538610" cy="477054"/>
            </a:xfrm>
            <a:prstGeom prst="rect">
              <a:avLst/>
            </a:prstGeom>
            <a:noFill/>
          </p:spPr>
          <p:txBody>
            <a:bodyPr wrap="none" rtlCol="0">
              <a:spAutoFit/>
            </a:bodyPr>
            <a:lstStyle/>
            <a:p>
              <a:r>
                <a:rPr lang="en-US" sz="2500" b="0" dirty="0" smtClean="0">
                  <a:latin typeface="Gill Sans MT"/>
                  <a:cs typeface="Gill Sans MT"/>
                </a:rPr>
                <a:t>T3</a:t>
              </a:r>
            </a:p>
          </p:txBody>
        </p:sp>
        <p:cxnSp>
          <p:nvCxnSpPr>
            <p:cNvPr id="14" name="Straight Arrow Connector 13"/>
            <p:cNvCxnSpPr/>
            <p:nvPr/>
          </p:nvCxnSpPr>
          <p:spPr bwMode="auto">
            <a:xfrm flipH="1">
              <a:off x="4533373" y="3773827"/>
              <a:ext cx="2" cy="1625777"/>
            </a:xfrm>
            <a:prstGeom prst="straightConnector1">
              <a:avLst/>
            </a:prstGeom>
            <a:noFill/>
            <a:ln w="25400" cap="flat" cmpd="sng" algn="ctr">
              <a:solidFill>
                <a:schemeClr val="tx1"/>
              </a:solidFill>
              <a:prstDash val="solid"/>
              <a:round/>
              <a:headEnd type="none" w="med" len="med"/>
              <a:tailEnd type="arrow"/>
            </a:ln>
            <a:effectLst/>
          </p:spPr>
        </p:cxnSp>
      </p:grpSp>
      <p:grpSp>
        <p:nvGrpSpPr>
          <p:cNvPr id="24" name="Group 23"/>
          <p:cNvGrpSpPr/>
          <p:nvPr/>
        </p:nvGrpSpPr>
        <p:grpSpPr>
          <a:xfrm>
            <a:off x="365488" y="2046551"/>
            <a:ext cx="1348972" cy="1242548"/>
            <a:chOff x="365488" y="2046551"/>
            <a:chExt cx="1348972" cy="1242548"/>
          </a:xfrm>
        </p:grpSpPr>
        <p:cxnSp>
          <p:nvCxnSpPr>
            <p:cNvPr id="16" name="Straight Arrow Connector 15"/>
            <p:cNvCxnSpPr/>
            <p:nvPr/>
          </p:nvCxnSpPr>
          <p:spPr bwMode="auto">
            <a:xfrm>
              <a:off x="374091" y="2046551"/>
              <a:ext cx="5674" cy="1242548"/>
            </a:xfrm>
            <a:prstGeom prst="straightConnector1">
              <a:avLst/>
            </a:prstGeom>
            <a:noFill/>
            <a:ln w="76200" cap="flat" cmpd="sng" algn="ctr">
              <a:solidFill>
                <a:srgbClr val="FF6600"/>
              </a:solidFill>
              <a:prstDash val="solid"/>
              <a:round/>
              <a:headEnd type="oval" w="med" len="med"/>
              <a:tailEnd type="oval"/>
            </a:ln>
            <a:effectLst/>
          </p:spPr>
        </p:cxnSp>
        <p:sp>
          <p:nvSpPr>
            <p:cNvPr id="19" name="TextBox 18"/>
            <p:cNvSpPr txBox="1"/>
            <p:nvPr/>
          </p:nvSpPr>
          <p:spPr>
            <a:xfrm>
              <a:off x="365488" y="2371085"/>
              <a:ext cx="1348972" cy="707886"/>
            </a:xfrm>
            <a:prstGeom prst="rect">
              <a:avLst/>
            </a:prstGeom>
            <a:noFill/>
          </p:spPr>
          <p:txBody>
            <a:bodyPr wrap="none" rtlCol="0">
              <a:spAutoFit/>
            </a:bodyPr>
            <a:lstStyle/>
            <a:p>
              <a:r>
                <a:rPr lang="en-US" sz="2000" b="0" dirty="0" smtClean="0">
                  <a:solidFill>
                    <a:srgbClr val="EF5B00"/>
                  </a:solidFill>
                  <a:latin typeface="Gill Sans MT"/>
                  <a:cs typeface="Gill Sans MT"/>
                </a:rPr>
                <a:t>Blocked on</a:t>
              </a:r>
            </a:p>
            <a:p>
              <a:r>
                <a:rPr lang="en-US" sz="2000" b="0" dirty="0" smtClean="0">
                  <a:solidFill>
                    <a:srgbClr val="EF5B00"/>
                  </a:solidFill>
                  <a:latin typeface="Gill Sans MT"/>
                  <a:cs typeface="Gill Sans MT"/>
                </a:rPr>
                <a:t>condition</a:t>
              </a:r>
            </a:p>
          </p:txBody>
        </p:sp>
      </p:grpSp>
      <p:grpSp>
        <p:nvGrpSpPr>
          <p:cNvPr id="25" name="Group 24"/>
          <p:cNvGrpSpPr/>
          <p:nvPr/>
        </p:nvGrpSpPr>
        <p:grpSpPr>
          <a:xfrm>
            <a:off x="362651" y="3377537"/>
            <a:ext cx="2270448" cy="2022067"/>
            <a:chOff x="362651" y="3377537"/>
            <a:chExt cx="2270448" cy="2022067"/>
          </a:xfrm>
        </p:grpSpPr>
        <p:cxnSp>
          <p:nvCxnSpPr>
            <p:cNvPr id="20" name="Straight Arrow Connector 19"/>
            <p:cNvCxnSpPr/>
            <p:nvPr/>
          </p:nvCxnSpPr>
          <p:spPr bwMode="auto">
            <a:xfrm flipH="1">
              <a:off x="362651" y="3377537"/>
              <a:ext cx="8603" cy="2022067"/>
            </a:xfrm>
            <a:prstGeom prst="straightConnector1">
              <a:avLst/>
            </a:prstGeom>
            <a:noFill/>
            <a:ln w="76200" cap="flat" cmpd="sng" algn="ctr">
              <a:solidFill>
                <a:srgbClr val="FF6600"/>
              </a:solidFill>
              <a:prstDash val="solid"/>
              <a:round/>
              <a:headEnd type="none" w="med" len="med"/>
              <a:tailEnd type="oval"/>
            </a:ln>
            <a:effectLst/>
          </p:spPr>
        </p:cxnSp>
        <p:sp>
          <p:nvSpPr>
            <p:cNvPr id="21" name="TextBox 20"/>
            <p:cNvSpPr txBox="1"/>
            <p:nvPr/>
          </p:nvSpPr>
          <p:spPr>
            <a:xfrm>
              <a:off x="362651" y="3857383"/>
              <a:ext cx="2270448" cy="1015663"/>
            </a:xfrm>
            <a:prstGeom prst="rect">
              <a:avLst/>
            </a:prstGeom>
            <a:noFill/>
          </p:spPr>
          <p:txBody>
            <a:bodyPr wrap="none" rtlCol="0">
              <a:spAutoFit/>
            </a:bodyPr>
            <a:lstStyle/>
            <a:p>
              <a:r>
                <a:rPr lang="en-US" sz="2000" b="0" dirty="0" smtClean="0">
                  <a:solidFill>
                    <a:srgbClr val="EF5B00"/>
                  </a:solidFill>
                  <a:latin typeface="Gill Sans MT"/>
                  <a:cs typeface="Gill Sans MT"/>
                </a:rPr>
                <a:t>Blocked on</a:t>
              </a:r>
            </a:p>
            <a:p>
              <a:r>
                <a:rPr lang="en-US" sz="2000" b="0" dirty="0" smtClean="0">
                  <a:solidFill>
                    <a:srgbClr val="EF5B00"/>
                  </a:solidFill>
                  <a:latin typeface="Gill Sans MT"/>
                  <a:cs typeface="Gill Sans MT"/>
                </a:rPr>
                <a:t>acquiring </a:t>
              </a:r>
              <a:r>
                <a:rPr lang="en-US" sz="2000" b="0" dirty="0" err="1" smtClean="0">
                  <a:solidFill>
                    <a:srgbClr val="EF5B00"/>
                  </a:solidFill>
                  <a:latin typeface="Gill Sans MT"/>
                  <a:cs typeface="Gill Sans MT"/>
                </a:rPr>
                <a:t>mutex</a:t>
              </a:r>
              <a:endParaRPr lang="en-US" sz="2000" b="0" dirty="0" smtClean="0">
                <a:solidFill>
                  <a:srgbClr val="EF5B00"/>
                </a:solidFill>
                <a:latin typeface="Gill Sans MT"/>
                <a:cs typeface="Gill Sans MT"/>
              </a:endParaRPr>
            </a:p>
            <a:p>
              <a:r>
                <a:rPr lang="en-US" sz="2000" dirty="0" smtClean="0">
                  <a:solidFill>
                    <a:srgbClr val="EF5B00"/>
                  </a:solidFill>
                  <a:latin typeface="Gill Sans MT"/>
                  <a:cs typeface="Gill Sans MT"/>
                </a:rPr>
                <a:t>(inside </a:t>
              </a:r>
              <a:r>
                <a:rPr lang="en-US" sz="2000" dirty="0" err="1" smtClean="0">
                  <a:solidFill>
                    <a:srgbClr val="EF5B00"/>
                  </a:solidFill>
                  <a:latin typeface="Gill Sans MT"/>
                  <a:cs typeface="Gill Sans MT"/>
                </a:rPr>
                <a:t>cond_wait</a:t>
              </a:r>
              <a:r>
                <a:rPr lang="en-US" sz="2000" dirty="0" smtClean="0">
                  <a:solidFill>
                    <a:srgbClr val="EF5B00"/>
                  </a:solidFill>
                  <a:latin typeface="Gill Sans MT"/>
                  <a:cs typeface="Gill Sans MT"/>
                </a:rPr>
                <a:t>())</a:t>
              </a:r>
              <a:endParaRPr lang="en-US" sz="2000" b="0" dirty="0" smtClean="0">
                <a:solidFill>
                  <a:srgbClr val="EF5B00"/>
                </a:solidFill>
                <a:latin typeface="Gill Sans MT"/>
                <a:cs typeface="Gill Sans MT"/>
              </a:endParaRPr>
            </a:p>
          </p:txBody>
        </p:sp>
      </p:grpSp>
      <p:grpSp>
        <p:nvGrpSpPr>
          <p:cNvPr id="29" name="Group 28"/>
          <p:cNvGrpSpPr/>
          <p:nvPr/>
        </p:nvGrpSpPr>
        <p:grpSpPr>
          <a:xfrm>
            <a:off x="3479976" y="5654140"/>
            <a:ext cx="5056338" cy="477054"/>
            <a:chOff x="3479976" y="5654140"/>
            <a:chExt cx="5056338" cy="477054"/>
          </a:xfrm>
        </p:grpSpPr>
        <p:sp>
          <p:nvSpPr>
            <p:cNvPr id="27" name="Left Arrow 26"/>
            <p:cNvSpPr/>
            <p:nvPr/>
          </p:nvSpPr>
          <p:spPr bwMode="auto">
            <a:xfrm>
              <a:off x="3479976" y="5759805"/>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28" name="TextBox 27"/>
            <p:cNvSpPr txBox="1"/>
            <p:nvPr/>
          </p:nvSpPr>
          <p:spPr>
            <a:xfrm>
              <a:off x="4138443" y="5654140"/>
              <a:ext cx="4397871" cy="477054"/>
            </a:xfrm>
            <a:prstGeom prst="rect">
              <a:avLst/>
            </a:prstGeom>
            <a:noFill/>
          </p:spPr>
          <p:txBody>
            <a:bodyPr wrap="none" rtlCol="0">
              <a:spAutoFit/>
            </a:bodyPr>
            <a:lstStyle/>
            <a:p>
              <a:r>
                <a:rPr lang="en-US" sz="2500" b="0" dirty="0" smtClean="0">
                  <a:solidFill>
                    <a:srgbClr val="EF5B00"/>
                  </a:solidFill>
                  <a:latin typeface="Gill Sans MT"/>
                  <a:cs typeface="Gill Sans MT"/>
                </a:rPr>
                <a:t>ERROR: Item already consumed!</a:t>
              </a:r>
            </a:p>
          </p:txBody>
        </p:sp>
      </p:grpSp>
    </p:spTree>
    <p:extLst>
      <p:ext uri="{BB962C8B-B14F-4D97-AF65-F5344CB8AC3E}">
        <p14:creationId xmlns:p14="http://schemas.microsoft.com/office/powerpoint/2010/main" val="3597950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Readers-Writers</a:t>
            </a:r>
            <a:br>
              <a:rPr lang="en-US" dirty="0" smtClean="0"/>
            </a:br>
            <a:r>
              <a:rPr lang="en-US" dirty="0" smtClean="0"/>
              <a:t>with Condition Variables</a:t>
            </a:r>
            <a:endParaRPr lang="en-US" dirty="0"/>
          </a:p>
        </p:txBody>
      </p:sp>
    </p:spTree>
    <p:extLst>
      <p:ext uri="{BB962C8B-B14F-4D97-AF65-F5344CB8AC3E}">
        <p14:creationId xmlns:p14="http://schemas.microsoft.com/office/powerpoint/2010/main" val="17231557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Problem</a:t>
            </a:r>
            <a:endParaRPr lang="en-US" dirty="0"/>
          </a:p>
        </p:txBody>
      </p:sp>
      <p:sp>
        <p:nvSpPr>
          <p:cNvPr id="6" name="Text Placeholder 5"/>
          <p:cNvSpPr>
            <a:spLocks noGrp="1"/>
          </p:cNvSpPr>
          <p:nvPr>
            <p:ph type="body" sz="quarter" idx="10"/>
          </p:nvPr>
        </p:nvSpPr>
        <p:spPr/>
        <p:txBody>
          <a:bodyPr/>
          <a:lstStyle/>
          <a:p>
            <a:r>
              <a:rPr lang="en-US" dirty="0"/>
              <a:t>Generalization of the mutual exclusion problem</a:t>
            </a:r>
          </a:p>
          <a:p>
            <a:r>
              <a:rPr lang="en-US" dirty="0"/>
              <a:t>Problem statement:</a:t>
            </a:r>
          </a:p>
          <a:p>
            <a:pPr lvl="1"/>
            <a:r>
              <a:rPr lang="en-US" i="1" dirty="0"/>
              <a:t>Reader</a:t>
            </a:r>
            <a:r>
              <a:rPr lang="en-US" dirty="0"/>
              <a:t> threads only read the object</a:t>
            </a:r>
          </a:p>
          <a:p>
            <a:pPr lvl="1"/>
            <a:r>
              <a:rPr lang="en-US" i="1" dirty="0"/>
              <a:t>Writer</a:t>
            </a:r>
            <a:r>
              <a:rPr lang="en-US" dirty="0"/>
              <a:t> threads modify the object</a:t>
            </a:r>
          </a:p>
          <a:p>
            <a:pPr lvl="1"/>
            <a:r>
              <a:rPr lang="en-US" dirty="0"/>
              <a:t>Writers must have exclusive access to the object</a:t>
            </a:r>
          </a:p>
          <a:p>
            <a:pPr lvl="1"/>
            <a:r>
              <a:rPr lang="en-US" dirty="0"/>
              <a:t>Unlimited number of readers can access the </a:t>
            </a:r>
            <a:r>
              <a:rPr lang="en-US" dirty="0" smtClean="0"/>
              <a:t>object</a:t>
            </a:r>
            <a:endParaRPr lang="en-US" dirty="0"/>
          </a:p>
        </p:txBody>
      </p:sp>
      <p:graphicFrame>
        <p:nvGraphicFramePr>
          <p:cNvPr id="5" name="Group 9"/>
          <p:cNvGraphicFramePr>
            <a:graphicFrameLocks noGrp="1"/>
          </p:cNvGraphicFramePr>
          <p:nvPr>
            <p:extLst>
              <p:ext uri="{D42A27DB-BD31-4B8C-83A1-F6EECF244321}">
                <p14:modId xmlns:p14="http://schemas.microsoft.com/office/powerpoint/2010/main" val="3432832402"/>
              </p:ext>
            </p:extLst>
          </p:nvPr>
        </p:nvGraphicFramePr>
        <p:xfrm>
          <a:off x="2503310" y="4722828"/>
          <a:ext cx="4114800" cy="1584839"/>
        </p:xfrm>
        <a:graphic>
          <a:graphicData uri="http://schemas.openxmlformats.org/drawingml/2006/table">
            <a:tbl>
              <a:tblPr/>
              <a:tblGrid>
                <a:gridCol w="1371600"/>
                <a:gridCol w="1371600"/>
                <a:gridCol w="1371600"/>
              </a:tblGrid>
              <a:tr h="52810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endParaRPr kumimoji="0" lang="en-US" sz="28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endParaRPr>
                    </a:p>
                  </a:txBody>
                  <a:tcPr marL="50800" marR="50800" marT="50780" marB="5078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Reader</a:t>
                      </a:r>
                    </a:p>
                  </a:txBody>
                  <a:tcPr marL="50800" marR="50800" marT="50780" marB="5078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Writer</a:t>
                      </a:r>
                    </a:p>
                  </a:txBody>
                  <a:tcPr marL="50800" marR="50800" marT="50780" marB="5078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52810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Reader</a:t>
                      </a:r>
                    </a:p>
                  </a:txBody>
                  <a:tcPr marL="50800" marR="50800" marT="50780" marB="5078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 </a:t>
                      </a:r>
                      <a:r>
                        <a:rPr kumimoji="0" lang="en-US" sz="2800" b="0" i="0" u="none" strike="noStrike" cap="none" normalizeH="0" baseline="0" dirty="0" smtClean="0">
                          <a:ln>
                            <a:noFill/>
                          </a:ln>
                          <a:solidFill>
                            <a:srgbClr val="FF6600"/>
                          </a:solidFill>
                          <a:effectLst/>
                          <a:latin typeface="Gill Sans MT"/>
                          <a:ea typeface="ヒラギノ角ゴ ProN W3" charset="0"/>
                          <a:cs typeface="Gill Sans MT"/>
                          <a:sym typeface="Arial" pitchFamily="34" charset="0"/>
                        </a:rPr>
                        <a:t>OK</a:t>
                      </a:r>
                    </a:p>
                  </a:txBody>
                  <a:tcPr marL="50800" marR="50800" marT="50780" marB="5078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No</a:t>
                      </a:r>
                    </a:p>
                  </a:txBody>
                  <a:tcPr marL="50800" marR="50800" marT="50780" marB="5078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52810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Writer</a:t>
                      </a:r>
                    </a:p>
                  </a:txBody>
                  <a:tcPr marL="50800" marR="50800" marT="50780" marB="5078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No</a:t>
                      </a:r>
                    </a:p>
                  </a:txBody>
                  <a:tcPr marL="50800" marR="50800" marT="50780" marB="5078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8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No</a:t>
                      </a:r>
                    </a:p>
                  </a:txBody>
                  <a:tcPr marL="50800" marR="50800" marT="50780" marB="5078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rot="16200000">
            <a:off x="1411112" y="5387969"/>
            <a:ext cx="1362341" cy="477054"/>
          </a:xfrm>
          <a:prstGeom prst="rect">
            <a:avLst/>
          </a:prstGeom>
          <a:noFill/>
        </p:spPr>
        <p:txBody>
          <a:bodyPr wrap="none" rtlCol="0">
            <a:spAutoFit/>
          </a:bodyPr>
          <a:lstStyle/>
          <a:p>
            <a:r>
              <a:rPr lang="en-US" sz="2500" b="0" dirty="0" smtClean="0">
                <a:latin typeface="Gill Sans MT"/>
                <a:cs typeface="Gill Sans MT"/>
              </a:rPr>
              <a:t>Thread 1</a:t>
            </a:r>
          </a:p>
        </p:txBody>
      </p:sp>
      <p:sp>
        <p:nvSpPr>
          <p:cNvPr id="8" name="TextBox 7"/>
          <p:cNvSpPr txBox="1"/>
          <p:nvPr/>
        </p:nvSpPr>
        <p:spPr>
          <a:xfrm>
            <a:off x="4543777" y="4234695"/>
            <a:ext cx="1362341" cy="477054"/>
          </a:xfrm>
          <a:prstGeom prst="rect">
            <a:avLst/>
          </a:prstGeom>
          <a:noFill/>
        </p:spPr>
        <p:txBody>
          <a:bodyPr wrap="none" rtlCol="0">
            <a:spAutoFit/>
          </a:bodyPr>
          <a:lstStyle/>
          <a:p>
            <a:r>
              <a:rPr lang="en-US" sz="2500" b="0" dirty="0" smtClean="0">
                <a:latin typeface="Gill Sans MT"/>
                <a:cs typeface="Gill Sans MT"/>
              </a:rPr>
              <a:t>Thread </a:t>
            </a:r>
            <a:r>
              <a:rPr lang="en-US" sz="2500" dirty="0" smtClean="0">
                <a:latin typeface="Gill Sans MT"/>
                <a:cs typeface="Gill Sans MT"/>
              </a:rPr>
              <a:t>2</a:t>
            </a:r>
            <a:endParaRPr lang="en-US" sz="2500" b="0" dirty="0" smtClean="0">
              <a:latin typeface="Gill Sans MT"/>
              <a:cs typeface="Gill Sans MT"/>
            </a:endParaRPr>
          </a:p>
        </p:txBody>
      </p:sp>
    </p:spTree>
    <p:extLst>
      <p:ext uri="{BB962C8B-B14F-4D97-AF65-F5344CB8AC3E}">
        <p14:creationId xmlns:p14="http://schemas.microsoft.com/office/powerpoint/2010/main" val="17716290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100783" y="3485547"/>
            <a:ext cx="3906146" cy="2708433"/>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b="1" dirty="0">
                <a:solidFill>
                  <a:srgbClr val="0000FF"/>
                </a:solidFill>
                <a:latin typeface="Monaco"/>
              </a:rPr>
              <a:t>void </a:t>
            </a:r>
            <a:r>
              <a:rPr lang="en-US" sz="1600" b="1" dirty="0">
                <a:solidFill>
                  <a:srgbClr val="0000A2"/>
                </a:solidFill>
                <a:latin typeface="Monaco"/>
              </a:rPr>
              <a:t>writer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sem_wait</a:t>
            </a:r>
            <a:r>
              <a:rPr lang="en-US" sz="1600" b="1" dirty="0">
                <a:solidFill>
                  <a:prstClr val="black"/>
                </a:solidFill>
                <a:latin typeface="Monaco"/>
              </a:rPr>
              <a:t>(&amp;w);</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Critical section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Writing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sem_post</a:t>
            </a:r>
            <a:r>
              <a:rPr lang="en-US" sz="1600" b="1" dirty="0">
                <a:solidFill>
                  <a:prstClr val="black"/>
                </a:solidFill>
                <a:latin typeface="Monaco"/>
              </a:rPr>
              <a:t>(&amp;w);</a:t>
            </a:r>
            <a:br>
              <a:rPr lang="en-US" sz="1600" b="1" dirty="0">
                <a:solidFill>
                  <a:prstClr val="black"/>
                </a:solidFill>
                <a:latin typeface="Monaco"/>
              </a:rPr>
            </a:b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endParaRPr lang="en-US" sz="1600" dirty="0" smtClean="0">
              <a:latin typeface="Courier New" pitchFamily="49" charset="0"/>
            </a:endParaRPr>
          </a:p>
        </p:txBody>
      </p:sp>
      <p:sp>
        <p:nvSpPr>
          <p:cNvPr id="9" name="TextBox 8"/>
          <p:cNvSpPr txBox="1"/>
          <p:nvPr/>
        </p:nvSpPr>
        <p:spPr>
          <a:xfrm>
            <a:off x="574787" y="2840118"/>
            <a:ext cx="1264814" cy="477054"/>
          </a:xfrm>
          <a:prstGeom prst="rect">
            <a:avLst/>
          </a:prstGeom>
          <a:noFill/>
        </p:spPr>
        <p:txBody>
          <a:bodyPr wrap="none" rtlCol="0">
            <a:spAutoFit/>
          </a:bodyPr>
          <a:lstStyle/>
          <a:p>
            <a:r>
              <a:rPr lang="en-US" sz="2500" b="0" dirty="0" smtClean="0">
                <a:latin typeface="Gill Sans MT"/>
                <a:cs typeface="Gill Sans MT"/>
              </a:rPr>
              <a:t>Writers:</a:t>
            </a:r>
          </a:p>
        </p:txBody>
      </p:sp>
      <p:sp>
        <p:nvSpPr>
          <p:cNvPr id="10" name="Text Box 3"/>
          <p:cNvSpPr txBox="1">
            <a:spLocks noChangeArrowheads="1"/>
          </p:cNvSpPr>
          <p:nvPr/>
        </p:nvSpPr>
        <p:spPr bwMode="auto">
          <a:xfrm>
            <a:off x="1100782" y="1752753"/>
            <a:ext cx="5313809"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endParaRPr lang="en-US" sz="1600" b="1" dirty="0" smtClean="0">
              <a:solidFill>
                <a:srgbClr val="0000FF"/>
              </a:solidFill>
              <a:latin typeface="Monaco"/>
            </a:endParaRPr>
          </a:p>
          <a:p>
            <a:r>
              <a:rPr lang="en-US" sz="1600" b="1" dirty="0" err="1" smtClean="0">
                <a:solidFill>
                  <a:srgbClr val="0000FF"/>
                </a:solidFill>
                <a:latin typeface="Monaco"/>
              </a:rPr>
              <a:t>int</a:t>
            </a:r>
            <a:r>
              <a:rPr lang="en-US" sz="1600" b="1" dirty="0" smtClean="0">
                <a:solidFill>
                  <a:prstClr val="black"/>
                </a:solidFill>
                <a:latin typeface="Monaco"/>
              </a:rPr>
              <a:t> </a:t>
            </a:r>
            <a:r>
              <a:rPr lang="en-US" sz="1600" b="1" dirty="0" err="1">
                <a:solidFill>
                  <a:prstClr val="black"/>
                </a:solidFill>
                <a:latin typeface="Monaco"/>
              </a:rPr>
              <a:t>readcnt</a:t>
            </a:r>
            <a:r>
              <a:rPr lang="en-US" sz="1600" b="1" dirty="0">
                <a:solidFill>
                  <a:prstClr val="black"/>
                </a:solidFill>
                <a:latin typeface="Monaco"/>
              </a:rPr>
              <a:t>;    </a:t>
            </a:r>
            <a:r>
              <a:rPr lang="en-US" sz="1600" b="1" dirty="0">
                <a:solidFill>
                  <a:srgbClr val="FF0000"/>
                </a:solidFill>
                <a:latin typeface="Monaco"/>
              </a:rPr>
              <a:t>/* Initially = 0 */</a:t>
            </a:r>
            <a:r>
              <a:rPr lang="en-US" sz="1600" b="1" dirty="0">
                <a:solidFill>
                  <a:prstClr val="black"/>
                </a:solidFill>
                <a:latin typeface="Monaco"/>
              </a:rPr>
              <a:t/>
            </a:r>
            <a:br>
              <a:rPr lang="en-US" sz="1600" b="1" dirty="0">
                <a:solidFill>
                  <a:prstClr val="black"/>
                </a:solidFill>
                <a:latin typeface="Monaco"/>
              </a:rPr>
            </a:br>
            <a:r>
              <a:rPr lang="en-US" sz="1600" b="1" dirty="0" err="1">
                <a:solidFill>
                  <a:prstClr val="black"/>
                </a:solidFill>
                <a:latin typeface="Monaco"/>
              </a:rPr>
              <a:t>sem_t</a:t>
            </a:r>
            <a:r>
              <a:rPr lang="en-US" sz="1600" b="1" dirty="0">
                <a:solidFill>
                  <a:prstClr val="black"/>
                </a:solidFill>
                <a:latin typeface="Monaco"/>
              </a:rPr>
              <a:t> </a:t>
            </a:r>
            <a:r>
              <a:rPr lang="en-US" sz="1600" b="1" dirty="0" err="1">
                <a:solidFill>
                  <a:prstClr val="black"/>
                </a:solidFill>
                <a:latin typeface="Monaco"/>
              </a:rPr>
              <a:t>mutex</a:t>
            </a:r>
            <a:r>
              <a:rPr lang="en-US" sz="1600" b="1" dirty="0">
                <a:solidFill>
                  <a:prstClr val="black"/>
                </a:solidFill>
                <a:latin typeface="Monaco"/>
              </a:rPr>
              <a:t>, w; </a:t>
            </a:r>
            <a:r>
              <a:rPr lang="en-US" sz="1600" b="1" dirty="0">
                <a:solidFill>
                  <a:srgbClr val="FF0000"/>
                </a:solidFill>
                <a:latin typeface="Monaco"/>
              </a:rPr>
              <a:t>/* Both initially = 1 */</a:t>
            </a:r>
            <a:r>
              <a:rPr lang="en-US" sz="1600" b="1" dirty="0">
                <a:solidFill>
                  <a:prstClr val="black"/>
                </a:solidFill>
                <a:latin typeface="Monaco"/>
              </a:rPr>
              <a:t/>
            </a:r>
            <a:br>
              <a:rPr lang="en-US" sz="1600" b="1" dirty="0">
                <a:solidFill>
                  <a:prstClr val="black"/>
                </a:solidFill>
                <a:latin typeface="Monaco"/>
              </a:rPr>
            </a:br>
            <a:endParaRPr lang="en-US" sz="1600" dirty="0" smtClean="0">
              <a:latin typeface="Courier New" pitchFamily="49" charset="0"/>
            </a:endParaRPr>
          </a:p>
        </p:txBody>
      </p:sp>
      <p:sp>
        <p:nvSpPr>
          <p:cNvPr id="11" name="TextBox 10"/>
          <p:cNvSpPr txBox="1"/>
          <p:nvPr/>
        </p:nvSpPr>
        <p:spPr>
          <a:xfrm>
            <a:off x="574787" y="1236162"/>
            <a:ext cx="1107996" cy="477054"/>
          </a:xfrm>
          <a:prstGeom prst="rect">
            <a:avLst/>
          </a:prstGeom>
          <a:noFill/>
        </p:spPr>
        <p:txBody>
          <a:bodyPr wrap="none" rtlCol="0">
            <a:spAutoFit/>
          </a:bodyPr>
          <a:lstStyle/>
          <a:p>
            <a:r>
              <a:rPr lang="en-US" sz="2500" b="0" dirty="0" smtClean="0">
                <a:latin typeface="Gill Sans MT"/>
                <a:cs typeface="Gill Sans MT"/>
              </a:rPr>
              <a:t>Shared:</a:t>
            </a:r>
          </a:p>
        </p:txBody>
      </p:sp>
      <p:sp>
        <p:nvSpPr>
          <p:cNvPr id="13" name="Title 12"/>
          <p:cNvSpPr>
            <a:spLocks noGrp="1"/>
          </p:cNvSpPr>
          <p:nvPr>
            <p:ph type="title"/>
          </p:nvPr>
        </p:nvSpPr>
        <p:spPr/>
        <p:txBody>
          <a:bodyPr/>
          <a:lstStyle/>
          <a:p>
            <a:r>
              <a:rPr lang="en-US" dirty="0" smtClean="0"/>
              <a:t>Recall: Semaphore solution</a:t>
            </a:r>
            <a:endParaRPr lang="en-US" dirty="0"/>
          </a:p>
        </p:txBody>
      </p:sp>
    </p:spTree>
    <p:extLst>
      <p:ext uri="{BB962C8B-B14F-4D97-AF65-F5344CB8AC3E}">
        <p14:creationId xmlns:p14="http://schemas.microsoft.com/office/powerpoint/2010/main" val="645475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 on CS 241...</a:t>
            </a:r>
            <a:endParaRPr lang="en-US" dirty="0"/>
          </a:p>
        </p:txBody>
      </p:sp>
      <p:sp>
        <p:nvSpPr>
          <p:cNvPr id="3" name="Text Placeholder 2"/>
          <p:cNvSpPr>
            <a:spLocks noGrp="1"/>
          </p:cNvSpPr>
          <p:nvPr>
            <p:ph type="body" sz="quarter" idx="10"/>
          </p:nvPr>
        </p:nvSpPr>
        <p:spPr/>
        <p:txBody>
          <a:bodyPr/>
          <a:lstStyle/>
          <a:p>
            <a:r>
              <a:rPr lang="en-US" dirty="0" smtClean="0"/>
              <a:t>Synchronization: more than just locking a critical section</a:t>
            </a:r>
          </a:p>
          <a:p>
            <a:r>
              <a:rPr lang="en-US" dirty="0" smtClean="0"/>
              <a:t>Semaphores useful for counting available resources</a:t>
            </a:r>
          </a:p>
          <a:p>
            <a:pPr lvl="1"/>
            <a:r>
              <a:rPr lang="en-US" dirty="0" err="1" smtClean="0"/>
              <a:t>sem_wait</a:t>
            </a:r>
            <a:r>
              <a:rPr lang="en-US" dirty="0" smtClean="0"/>
              <a:t>(): wait for resource only if none available</a:t>
            </a:r>
          </a:p>
          <a:p>
            <a:pPr lvl="1"/>
            <a:r>
              <a:rPr lang="en-US" dirty="0" err="1" smtClean="0"/>
              <a:t>sem_post</a:t>
            </a:r>
            <a:r>
              <a:rPr lang="en-US" dirty="0" smtClean="0"/>
              <a:t>(): signal availability of another resource</a:t>
            </a:r>
          </a:p>
          <a:p>
            <a:r>
              <a:rPr lang="en-US" dirty="0" smtClean="0"/>
              <a:t>Multiple semaphores / </a:t>
            </a:r>
            <a:r>
              <a:rPr lang="en-US" dirty="0" err="1" smtClean="0"/>
              <a:t>mutexes</a:t>
            </a:r>
            <a:r>
              <a:rPr lang="en-US" dirty="0" smtClean="0"/>
              <a:t> can work together to solve complex problems</a:t>
            </a:r>
            <a:endParaRPr lang="en-US" dirty="0"/>
          </a:p>
        </p:txBody>
      </p:sp>
    </p:spTree>
    <p:extLst>
      <p:ext uri="{BB962C8B-B14F-4D97-AF65-F5344CB8AC3E}">
        <p14:creationId xmlns:p14="http://schemas.microsoft.com/office/powerpoint/2010/main" val="225521506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38674" y="5723071"/>
            <a:ext cx="1151101" cy="707886"/>
          </a:xfrm>
          <a:prstGeom prst="rect">
            <a:avLst/>
          </a:prstGeom>
          <a:noFill/>
        </p:spPr>
        <p:txBody>
          <a:bodyPr wrap="none" rtlCol="0">
            <a:spAutoFit/>
          </a:bodyPr>
          <a:lstStyle/>
          <a:p>
            <a:r>
              <a:rPr lang="en-US" sz="2000" dirty="0" smtClean="0">
                <a:latin typeface="Gill Sans MT"/>
                <a:cs typeface="Gill Sans MT"/>
              </a:rPr>
              <a:t>(full code</a:t>
            </a:r>
          </a:p>
          <a:p>
            <a:r>
              <a:rPr lang="en-US" sz="2000" dirty="0" smtClean="0">
                <a:latin typeface="Gill Sans MT"/>
                <a:cs typeface="Gill Sans MT"/>
              </a:rPr>
              <a:t>online)</a:t>
            </a:r>
            <a:endParaRPr lang="en-US" sz="2000" b="0" dirty="0" smtClean="0">
              <a:latin typeface="Gill Sans MT"/>
              <a:cs typeface="Gill Sans MT"/>
            </a:endParaRPr>
          </a:p>
        </p:txBody>
      </p:sp>
      <p:sp>
        <p:nvSpPr>
          <p:cNvPr id="8" name="Text Box 3"/>
          <p:cNvSpPr txBox="1">
            <a:spLocks noChangeArrowheads="1"/>
          </p:cNvSpPr>
          <p:nvPr/>
        </p:nvSpPr>
        <p:spPr bwMode="auto">
          <a:xfrm>
            <a:off x="1100783" y="1752753"/>
            <a:ext cx="6042545" cy="4678204"/>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sem_wait</a:t>
            </a:r>
            <a:r>
              <a:rPr lang="en-US" sz="1600" b="1" dirty="0">
                <a:solidFill>
                  <a:prstClr val="black"/>
                </a:solidFill>
                <a:latin typeface="Monaco"/>
              </a:rPr>
              <a:t>(&amp;</a:t>
            </a:r>
            <a:r>
              <a:rPr lang="en-US" sz="1600" b="1" dirty="0" err="1">
                <a:solidFill>
                  <a:prstClr val="black"/>
                </a:solidFill>
                <a:latin typeface="Monaco"/>
              </a:rPr>
              <a:t>mutex</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readcnt</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if </a:t>
            </a:r>
            <a:r>
              <a:rPr lang="en-US" sz="1600" b="1" dirty="0">
                <a:solidFill>
                  <a:prstClr val="black"/>
                </a:solidFill>
                <a:latin typeface="Monaco"/>
              </a:rPr>
              <a:t>(</a:t>
            </a:r>
            <a:r>
              <a:rPr lang="en-US" sz="1600" b="1" dirty="0" err="1">
                <a:solidFill>
                  <a:prstClr val="black"/>
                </a:solidFill>
                <a:latin typeface="Monaco"/>
              </a:rPr>
              <a:t>readcnt</a:t>
            </a:r>
            <a:r>
              <a:rPr lang="en-US" sz="1600" b="1" dirty="0">
                <a:solidFill>
                  <a:prstClr val="black"/>
                </a:solidFill>
                <a:latin typeface="Monaco"/>
              </a:rPr>
              <a:t> == </a:t>
            </a:r>
            <a:r>
              <a:rPr lang="en-US" sz="1600" b="1" dirty="0">
                <a:solidFill>
                  <a:srgbClr val="0000CD"/>
                </a:solidFill>
                <a:latin typeface="Monaco"/>
              </a:rPr>
              <a:t>1</a:t>
            </a:r>
            <a:r>
              <a:rPr lang="en-US" sz="1600" b="1" dirty="0">
                <a:solidFill>
                  <a:prstClr val="black"/>
                </a:solidFill>
                <a:latin typeface="Monaco"/>
              </a:rPr>
              <a:t>) </a:t>
            </a:r>
            <a:r>
              <a:rPr lang="en-US" sz="1600" b="1" dirty="0">
                <a:solidFill>
                  <a:srgbClr val="FF0000"/>
                </a:solidFill>
                <a:latin typeface="Monaco"/>
              </a:rPr>
              <a:t>/* First </a:t>
            </a:r>
            <a:r>
              <a:rPr lang="en-US" sz="1600" b="1" dirty="0" smtClean="0">
                <a:solidFill>
                  <a:srgbClr val="FF0000"/>
                </a:solidFill>
                <a:latin typeface="Monaco"/>
              </a:rPr>
              <a:t>reader in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sem_wait</a:t>
            </a:r>
            <a:r>
              <a:rPr lang="en-US" sz="1600" b="1" dirty="0">
                <a:solidFill>
                  <a:prstClr val="black"/>
                </a:solidFill>
                <a:latin typeface="Monaco"/>
              </a:rPr>
              <a:t>(&amp;w); </a:t>
            </a:r>
            <a:r>
              <a:rPr lang="en-US" sz="1600" b="1" dirty="0">
                <a:solidFill>
                  <a:srgbClr val="FF0000"/>
                </a:solidFill>
                <a:latin typeface="Monaco"/>
              </a:rPr>
              <a:t>/* </a:t>
            </a:r>
            <a:r>
              <a:rPr lang="en-US" sz="1600" b="1" dirty="0" smtClean="0">
                <a:solidFill>
                  <a:srgbClr val="FF0000"/>
                </a:solidFill>
                <a:latin typeface="Monaco"/>
              </a:rPr>
              <a:t>Lock </a:t>
            </a:r>
            <a:r>
              <a:rPr lang="en-US" sz="1600" b="1" dirty="0">
                <a:solidFill>
                  <a:srgbClr val="FF0000"/>
                </a:solidFill>
                <a:latin typeface="Monaco"/>
              </a:rPr>
              <a:t>out writers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sem_post</a:t>
            </a:r>
            <a:r>
              <a:rPr lang="en-US" sz="1600" b="1" dirty="0">
                <a:solidFill>
                  <a:prstClr val="black"/>
                </a:solidFill>
                <a:latin typeface="Monaco"/>
              </a:rPr>
              <a:t>(&amp;</a:t>
            </a:r>
            <a:r>
              <a:rPr lang="en-US" sz="1600" b="1" dirty="0" err="1">
                <a:solidFill>
                  <a:prstClr val="black"/>
                </a:solidFill>
                <a:latin typeface="Monaco"/>
              </a:rPr>
              <a:t>mutex</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Main critical section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would happen here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sem_wait</a:t>
            </a:r>
            <a:r>
              <a:rPr lang="en-US" sz="1600" b="1" dirty="0">
                <a:solidFill>
                  <a:prstClr val="black"/>
                </a:solidFill>
                <a:latin typeface="Monaco"/>
              </a:rPr>
              <a:t>(&amp;</a:t>
            </a:r>
            <a:r>
              <a:rPr lang="en-US" sz="1600" b="1" dirty="0" err="1">
                <a:solidFill>
                  <a:prstClr val="black"/>
                </a:solidFill>
                <a:latin typeface="Monaco"/>
              </a:rPr>
              <a:t>mutex</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prstClr val="black"/>
                </a:solidFill>
                <a:latin typeface="Monaco"/>
              </a:rPr>
              <a:t>readcnt</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if </a:t>
            </a:r>
            <a:r>
              <a:rPr lang="en-US" sz="1600" b="1" dirty="0">
                <a:solidFill>
                  <a:prstClr val="black"/>
                </a:solidFill>
                <a:latin typeface="Monaco"/>
              </a:rPr>
              <a:t>(</a:t>
            </a:r>
            <a:r>
              <a:rPr lang="en-US" sz="1600" b="1" dirty="0" err="1">
                <a:solidFill>
                  <a:prstClr val="black"/>
                </a:solidFill>
                <a:latin typeface="Monaco"/>
              </a:rPr>
              <a:t>readcnt</a:t>
            </a:r>
            <a:r>
              <a:rPr lang="en-US" sz="1600" b="1" dirty="0">
                <a:solidFill>
                  <a:prstClr val="black"/>
                </a:solidFill>
                <a:latin typeface="Monaco"/>
              </a:rPr>
              <a:t> == </a:t>
            </a:r>
            <a:r>
              <a:rPr lang="en-US" sz="1600" b="1" dirty="0">
                <a:solidFill>
                  <a:srgbClr val="0000CD"/>
                </a:solidFill>
                <a:latin typeface="Monaco"/>
              </a:rPr>
              <a:t>0</a:t>
            </a:r>
            <a:r>
              <a:rPr lang="en-US" sz="1600" b="1" dirty="0">
                <a:solidFill>
                  <a:prstClr val="black"/>
                </a:solidFill>
                <a:latin typeface="Monaco"/>
              </a:rPr>
              <a:t>) </a:t>
            </a:r>
            <a:r>
              <a:rPr lang="en-US" sz="1600" b="1" dirty="0">
                <a:solidFill>
                  <a:srgbClr val="FF0000"/>
                </a:solidFill>
                <a:latin typeface="Monaco"/>
              </a:rPr>
              <a:t>/* Last out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sem_post</a:t>
            </a:r>
            <a:r>
              <a:rPr lang="en-US" sz="1600" b="1" dirty="0">
                <a:solidFill>
                  <a:prstClr val="black"/>
                </a:solidFill>
                <a:latin typeface="Monaco"/>
              </a:rPr>
              <a:t>(&amp;w); </a:t>
            </a:r>
            <a:r>
              <a:rPr lang="en-US" sz="1600" b="1" dirty="0">
                <a:solidFill>
                  <a:srgbClr val="FF0000"/>
                </a:solidFill>
                <a:latin typeface="Monaco"/>
              </a:rPr>
              <a:t>/* </a:t>
            </a:r>
            <a:r>
              <a:rPr lang="en-US" sz="1600" b="1" dirty="0" smtClean="0">
                <a:solidFill>
                  <a:srgbClr val="FF0000"/>
                </a:solidFill>
                <a:latin typeface="Monaco"/>
              </a:rPr>
              <a:t>Let </a:t>
            </a:r>
            <a:r>
              <a:rPr lang="en-US" sz="1600" b="1" dirty="0">
                <a:solidFill>
                  <a:srgbClr val="FF0000"/>
                </a:solidFill>
                <a:latin typeface="Monaco"/>
              </a:rPr>
              <a:t>in writers */</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sem_post</a:t>
            </a:r>
            <a:r>
              <a:rPr lang="en-US" sz="1600" b="1" dirty="0">
                <a:solidFill>
                  <a:prstClr val="black"/>
                </a:solidFill>
                <a:latin typeface="Monaco"/>
              </a:rPr>
              <a:t>(&amp;</a:t>
            </a:r>
            <a:r>
              <a:rPr lang="en-US" sz="1600" b="1" dirty="0" err="1">
                <a:solidFill>
                  <a:prstClr val="black"/>
                </a:solidFill>
                <a:latin typeface="Monaco"/>
              </a:rPr>
              <a:t>mutex</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br>
              <a:rPr lang="en-US" sz="1600" b="1" dirty="0">
                <a:solidFill>
                  <a:prstClr val="black"/>
                </a:solidFill>
                <a:latin typeface="Monaco"/>
              </a:rPr>
            </a:br>
            <a:r>
              <a:rPr lang="en-US" sz="1600" b="1" dirty="0" smtClean="0">
                <a:solidFill>
                  <a:prstClr val="black"/>
                </a:solidFill>
                <a:latin typeface="Monaco"/>
              </a:rPr>
              <a:t>}</a:t>
            </a:r>
            <a:endParaRPr lang="en-US" sz="1600" dirty="0" smtClean="0">
              <a:latin typeface="Courier New" pitchFamily="49" charset="0"/>
            </a:endParaRPr>
          </a:p>
        </p:txBody>
      </p:sp>
      <p:sp>
        <p:nvSpPr>
          <p:cNvPr id="9" name="TextBox 8"/>
          <p:cNvSpPr txBox="1"/>
          <p:nvPr/>
        </p:nvSpPr>
        <p:spPr>
          <a:xfrm>
            <a:off x="574787" y="1236162"/>
            <a:ext cx="1274708" cy="477054"/>
          </a:xfrm>
          <a:prstGeom prst="rect">
            <a:avLst/>
          </a:prstGeom>
          <a:noFill/>
        </p:spPr>
        <p:txBody>
          <a:bodyPr wrap="none" rtlCol="0">
            <a:spAutoFit/>
          </a:bodyPr>
          <a:lstStyle/>
          <a:p>
            <a:r>
              <a:rPr lang="en-US" sz="2500" dirty="0" smtClean="0">
                <a:latin typeface="Gill Sans MT"/>
                <a:cs typeface="Gill Sans MT"/>
              </a:rPr>
              <a:t>Readers</a:t>
            </a:r>
            <a:r>
              <a:rPr lang="en-US" sz="2500" b="0" dirty="0" smtClean="0">
                <a:latin typeface="Gill Sans MT"/>
                <a:cs typeface="Gill Sans MT"/>
              </a:rPr>
              <a:t>:</a:t>
            </a:r>
          </a:p>
        </p:txBody>
      </p:sp>
      <p:sp>
        <p:nvSpPr>
          <p:cNvPr id="10" name="Title 9"/>
          <p:cNvSpPr>
            <a:spLocks noGrp="1"/>
          </p:cNvSpPr>
          <p:nvPr>
            <p:ph type="title"/>
          </p:nvPr>
        </p:nvSpPr>
        <p:spPr/>
        <p:txBody>
          <a:bodyPr/>
          <a:lstStyle/>
          <a:p>
            <a:r>
              <a:rPr lang="en-US" dirty="0" smtClean="0"/>
              <a:t>Recall: Semaphore solution</a:t>
            </a:r>
            <a:endParaRPr lang="en-US" dirty="0"/>
          </a:p>
        </p:txBody>
      </p:sp>
    </p:spTree>
    <p:extLst>
      <p:ext uri="{BB962C8B-B14F-4D97-AF65-F5344CB8AC3E}">
        <p14:creationId xmlns:p14="http://schemas.microsoft.com/office/powerpoint/2010/main" val="1115963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 variable solution</a:t>
            </a:r>
            <a:endParaRPr lang="en-US" dirty="0"/>
          </a:p>
        </p:txBody>
      </p:sp>
      <p:sp>
        <p:nvSpPr>
          <p:cNvPr id="5" name="Text Placeholder 4"/>
          <p:cNvSpPr>
            <a:spLocks noGrp="1"/>
          </p:cNvSpPr>
          <p:nvPr>
            <p:ph type="body" sz="quarter" idx="10"/>
          </p:nvPr>
        </p:nvSpPr>
        <p:spPr/>
        <p:txBody>
          <a:bodyPr/>
          <a:lstStyle/>
          <a:p>
            <a:r>
              <a:rPr lang="en-US" dirty="0" smtClean="0"/>
              <a:t>Idea:</a:t>
            </a:r>
          </a:p>
          <a:p>
            <a:pPr lvl="1"/>
            <a:r>
              <a:rPr lang="en-US" dirty="0" smtClean="0"/>
              <a:t>If it’s safe, just go ahead and read or write</a:t>
            </a:r>
          </a:p>
          <a:p>
            <a:pPr lvl="1"/>
            <a:r>
              <a:rPr lang="en-US" dirty="0" smtClean="0"/>
              <a:t>Otherwise, wait for my “turn”</a:t>
            </a:r>
          </a:p>
          <a:p>
            <a:r>
              <a:rPr lang="en-US" dirty="0" smtClean="0"/>
              <a:t>Initialization:</a:t>
            </a:r>
            <a:endParaRPr lang="en-US" dirty="0"/>
          </a:p>
        </p:txBody>
      </p:sp>
      <p:sp>
        <p:nvSpPr>
          <p:cNvPr id="6" name="TextBox 5"/>
          <p:cNvSpPr txBox="1"/>
          <p:nvPr/>
        </p:nvSpPr>
        <p:spPr>
          <a:xfrm>
            <a:off x="844227" y="3316650"/>
            <a:ext cx="6109365" cy="3293209"/>
          </a:xfrm>
          <a:prstGeom prst="rect">
            <a:avLst/>
          </a:prstGeom>
          <a:noFill/>
        </p:spPr>
        <p:txBody>
          <a:bodyPr wrap="none" rtlCol="0">
            <a:spAutoFit/>
          </a:bodyPr>
          <a:lstStyle/>
          <a:p>
            <a:r>
              <a:rPr lang="en-US" sz="1600" b="1" dirty="0">
                <a:solidFill>
                  <a:srgbClr val="FF0000"/>
                </a:solidFill>
                <a:latin typeface="Monaco"/>
              </a:rPr>
              <a:t>/* Global variables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6D79DE"/>
                </a:solidFill>
                <a:latin typeface="Monaco"/>
              </a:rPr>
              <a:t>pthread_mutex_t</a:t>
            </a:r>
            <a:r>
              <a:rPr lang="en-US" sz="1600" b="1" dirty="0">
                <a:solidFill>
                  <a:prstClr val="black"/>
                </a:solidFill>
                <a:latin typeface="Monaco"/>
              </a:rPr>
              <a:t> m;</a:t>
            </a:r>
            <a:br>
              <a:rPr lang="en-US" sz="1600" b="1" dirty="0">
                <a:solidFill>
                  <a:prstClr val="black"/>
                </a:solidFill>
                <a:latin typeface="Monaco"/>
              </a:rPr>
            </a:br>
            <a:r>
              <a:rPr lang="en-US" sz="1600" b="1" dirty="0" err="1">
                <a:solidFill>
                  <a:srgbClr val="6D79DE"/>
                </a:solidFill>
                <a:latin typeface="Monaco"/>
              </a:rPr>
              <a:t>pthread_cond_t</a:t>
            </a:r>
            <a:r>
              <a:rPr lang="en-US" sz="1600" b="1" dirty="0">
                <a:solidFill>
                  <a:prstClr val="black"/>
                </a:solidFill>
                <a:latin typeface="Monaco"/>
              </a:rPr>
              <a:t>  turn; </a:t>
            </a:r>
            <a:r>
              <a:rPr lang="en-US" sz="1600" b="1" dirty="0">
                <a:solidFill>
                  <a:srgbClr val="FF0000"/>
                </a:solidFill>
                <a:latin typeface="Monaco"/>
              </a:rPr>
              <a:t>/* Event: it's our turn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writing</a:t>
            </a:r>
            <a:r>
              <a:rPr lang="en-US" sz="1600" b="1" dirty="0" smtClean="0">
                <a:solidFill>
                  <a:prstClr val="black"/>
                </a:solidFill>
                <a:latin typeface="Monaco"/>
              </a:rPr>
              <a:t>; </a:t>
            </a:r>
            <a:r>
              <a:rPr lang="en-US" sz="1600" b="1" dirty="0">
                <a:solidFill>
                  <a:prstClr val="black"/>
                </a:solidFill>
                <a:latin typeface="Monaco"/>
              </a:rPr>
              <a:t/>
            </a:r>
            <a:br>
              <a:rPr lang="en-US" sz="1600" b="1" dirty="0">
                <a:solidFill>
                  <a:prstClr val="black"/>
                </a:solidFill>
                <a:latin typeface="Monaco"/>
              </a:rPr>
            </a:br>
            <a:r>
              <a:rPr lang="en-US" sz="1600" b="1" dirty="0" err="1" smtClean="0">
                <a:solidFill>
                  <a:srgbClr val="0000FF"/>
                </a:solidFill>
                <a:latin typeface="Monaco"/>
              </a:rPr>
              <a:t>int</a:t>
            </a:r>
            <a:r>
              <a:rPr lang="en-US" sz="1600" b="1" dirty="0" smtClean="0">
                <a:solidFill>
                  <a:prstClr val="black"/>
                </a:solidFill>
                <a:latin typeface="Monaco"/>
              </a:rPr>
              <a:t> </a:t>
            </a:r>
            <a:r>
              <a:rPr lang="en-US" sz="1600" b="1" dirty="0">
                <a:solidFill>
                  <a:prstClr val="black"/>
                </a:solidFill>
                <a:latin typeface="Monaco"/>
              </a:rPr>
              <a:t>reading;</a:t>
            </a:r>
            <a:br>
              <a:rPr lang="en-US" sz="1600" b="1" dirty="0">
                <a:solidFill>
                  <a:prstClr val="black"/>
                </a:solidFill>
                <a:latin typeface="Monaco"/>
              </a:rPr>
            </a:br>
            <a:r>
              <a:rPr lang="en-US" sz="1600" b="1" dirty="0">
                <a:solidFill>
                  <a:prstClr val="black"/>
                </a:solidFill>
                <a:latin typeface="Monaco"/>
              </a:rPr>
              <a:t> </a:t>
            </a:r>
            <a:br>
              <a:rPr lang="en-US" sz="1600" b="1" dirty="0">
                <a:solidFill>
                  <a:prstClr val="black"/>
                </a:solidFill>
                <a:latin typeface="Monaco"/>
              </a:rPr>
            </a:br>
            <a:r>
              <a:rPr lang="en-US" sz="1600" b="1" dirty="0">
                <a:solidFill>
                  <a:srgbClr val="0000FF"/>
                </a:solidFill>
                <a:latin typeface="Monaco"/>
              </a:rPr>
              <a:t>void </a:t>
            </a:r>
            <a:r>
              <a:rPr lang="en-US" sz="1600" b="1" dirty="0" err="1">
                <a:solidFill>
                  <a:srgbClr val="0000A2"/>
                </a:solidFill>
                <a:latin typeface="Monaco"/>
              </a:rPr>
              <a:t>init</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pthread_mutex_init</a:t>
            </a:r>
            <a:r>
              <a:rPr lang="en-US" sz="1600" b="1" dirty="0">
                <a:solidFill>
                  <a:prstClr val="black"/>
                </a:solidFill>
                <a:latin typeface="Monaco"/>
              </a:rPr>
              <a:t>(&amp;m,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pthread_cond_init</a:t>
            </a:r>
            <a:r>
              <a:rPr lang="en-US" sz="1600" b="1" dirty="0">
                <a:solidFill>
                  <a:prstClr val="black"/>
                </a:solidFill>
                <a:latin typeface="Monaco"/>
              </a:rPr>
              <a:t>(&amp;turn,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reading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writing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Tree>
    <p:extLst>
      <p:ext uri="{BB962C8B-B14F-4D97-AF65-F5344CB8AC3E}">
        <p14:creationId xmlns:p14="http://schemas.microsoft.com/office/powerpoint/2010/main" val="157590705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 variable solution</a:t>
            </a:r>
            <a:endParaRPr lang="en-US" dirty="0"/>
          </a:p>
        </p:txBody>
      </p:sp>
      <p:sp>
        <p:nvSpPr>
          <p:cNvPr id="7" name="TextBox 6"/>
          <p:cNvSpPr txBox="1"/>
          <p:nvPr/>
        </p:nvSpPr>
        <p:spPr>
          <a:xfrm>
            <a:off x="374091" y="1870384"/>
            <a:ext cx="3755455" cy="4031873"/>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
        <p:nvSpPr>
          <p:cNvPr id="8" name="TextBox 7"/>
          <p:cNvSpPr txBox="1"/>
          <p:nvPr/>
        </p:nvSpPr>
        <p:spPr>
          <a:xfrm>
            <a:off x="4884414" y="1862672"/>
            <a:ext cx="3878586" cy="3785652"/>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writer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(reading ||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Writing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
        <p:nvSpPr>
          <p:cNvPr id="3" name="TextBox 2"/>
          <p:cNvSpPr txBox="1"/>
          <p:nvPr/>
        </p:nvSpPr>
        <p:spPr>
          <a:xfrm>
            <a:off x="374091" y="6003779"/>
            <a:ext cx="4677687" cy="707886"/>
          </a:xfrm>
          <a:prstGeom prst="rect">
            <a:avLst/>
          </a:prstGeom>
          <a:noFill/>
        </p:spPr>
        <p:txBody>
          <a:bodyPr wrap="square" rtlCol="0">
            <a:spAutoFit/>
          </a:bodyPr>
          <a:lstStyle/>
          <a:p>
            <a:r>
              <a:rPr lang="en-US" sz="2000" dirty="0" smtClean="0">
                <a:latin typeface="Gill Sans MT"/>
                <a:cs typeface="Gill Sans MT"/>
              </a:rPr>
              <a:t>(Note: “</a:t>
            </a:r>
            <a:r>
              <a:rPr lang="en-US" sz="1600" b="1" dirty="0" err="1" smtClean="0">
                <a:solidFill>
                  <a:srgbClr val="0000A2"/>
                </a:solidFill>
                <a:latin typeface="Monaco"/>
              </a:rPr>
              <a:t>pthread</a:t>
            </a:r>
            <a:r>
              <a:rPr lang="en-US" sz="1600" b="1" dirty="0" smtClean="0">
                <a:solidFill>
                  <a:srgbClr val="0000A2"/>
                </a:solidFill>
                <a:latin typeface="Monaco"/>
              </a:rPr>
              <a:t>_</a:t>
            </a:r>
            <a:r>
              <a:rPr lang="en-US" sz="2000" dirty="0" smtClean="0">
                <a:latin typeface="Gill Sans MT"/>
                <a:cs typeface="Gill Sans MT"/>
              </a:rPr>
              <a:t>” prefix removed from </a:t>
            </a:r>
            <a:r>
              <a:rPr lang="en-US" sz="2000" b="0" dirty="0" smtClean="0">
                <a:latin typeface="Gill Sans MT"/>
                <a:cs typeface="Gill Sans MT"/>
              </a:rPr>
              <a:t>all synchronization calls for compactness)</a:t>
            </a:r>
          </a:p>
        </p:txBody>
      </p:sp>
    </p:spTree>
    <p:extLst>
      <p:ext uri="{BB962C8B-B14F-4D97-AF65-F5344CB8AC3E}">
        <p14:creationId xmlns:p14="http://schemas.microsoft.com/office/powerpoint/2010/main" val="3792524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Familiar problem: Starvation</a:t>
            </a:r>
            <a:endParaRPr lang="en-US" dirty="0"/>
          </a:p>
        </p:txBody>
      </p:sp>
      <p:sp>
        <p:nvSpPr>
          <p:cNvPr id="7" name="TextBox 6"/>
          <p:cNvSpPr txBox="1"/>
          <p:nvPr/>
        </p:nvSpPr>
        <p:spPr>
          <a:xfrm>
            <a:off x="374091" y="1870384"/>
            <a:ext cx="3755455" cy="4031873"/>
          </a:xfrm>
          <a:prstGeom prst="rect">
            <a:avLst/>
          </a:prstGeom>
          <a:noFill/>
        </p:spPr>
        <p:txBody>
          <a:bodyPr wrap="none" rtlCol="0">
            <a:spAutoFit/>
          </a:bodyPr>
          <a:lstStyle/>
          <a:p>
            <a:r>
              <a:rPr lang="en-US" sz="1600" b="1" dirty="0">
                <a:solidFill>
                  <a:schemeClr val="bg1">
                    <a:lumMod val="75000"/>
                  </a:schemeClr>
                </a:solidFill>
                <a:latin typeface="Monaco"/>
              </a:rPr>
              <a:t>void reader(void) </a:t>
            </a:r>
            <a:br>
              <a:rPr lang="en-US" sz="1600" b="1" dirty="0">
                <a:solidFill>
                  <a:schemeClr val="bg1">
                    <a:lumMod val="75000"/>
                  </a:schemeClr>
                </a:solidFill>
                <a:latin typeface="Monaco"/>
              </a:rPr>
            </a:br>
            <a:r>
              <a:rPr lang="en-US" sz="1600" b="1" dirty="0">
                <a:solidFill>
                  <a:schemeClr val="bg1">
                    <a:lumMod val="75000"/>
                  </a:schemeClr>
                </a:solidFill>
                <a:latin typeface="Monaco"/>
              </a:rPr>
              <a:t>{</a:t>
            </a:r>
            <a:br>
              <a:rPr lang="en-US" sz="1600" b="1" dirty="0">
                <a:solidFill>
                  <a:schemeClr val="bg1">
                    <a:lumMod val="75000"/>
                  </a:schemeClr>
                </a:solidFill>
                <a:latin typeface="Monaco"/>
              </a:rPr>
            </a:br>
            <a:r>
              <a:rPr lang="en-US" sz="1600" b="1" dirty="0">
                <a:solidFill>
                  <a:schemeClr val="bg1">
                    <a:lumMod val="75000"/>
                  </a:schemeClr>
                </a:solidFill>
                <a:latin typeface="Monaco"/>
              </a:rPr>
              <a:t>    </a:t>
            </a:r>
            <a:r>
              <a:rPr lang="en-US" sz="1600" b="1" dirty="0" err="1" smtClean="0">
                <a:solidFill>
                  <a:schemeClr val="bg1">
                    <a:lumMod val="75000"/>
                  </a:schemeClr>
                </a:solidFill>
                <a:latin typeface="Monaco"/>
              </a:rPr>
              <a:t>mutex_lock</a:t>
            </a:r>
            <a:r>
              <a:rPr lang="en-US" sz="1600" b="1" dirty="0">
                <a:solidFill>
                  <a:schemeClr val="bg1">
                    <a:lumMod val="75000"/>
                  </a:schemeClr>
                </a:solidFill>
                <a:latin typeface="Monaco"/>
              </a:rPr>
              <a:t>(&amp;m);</a:t>
            </a:r>
            <a:br>
              <a:rPr lang="en-US" sz="1600" b="1" dirty="0">
                <a:solidFill>
                  <a:schemeClr val="bg1">
                    <a:lumMod val="75000"/>
                  </a:schemeClr>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BFBFBF"/>
                </a:solidFill>
                <a:latin typeface="Monaco"/>
              </a:rPr>
              <a:t>reading++;</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
            </a:r>
            <a:br>
              <a:rPr lang="en-US" sz="1600" b="1" dirty="0">
                <a:solidFill>
                  <a:srgbClr val="BFBFBF"/>
                </a:solidFill>
                <a:latin typeface="Monaco"/>
              </a:rPr>
            </a:br>
            <a:r>
              <a:rPr lang="en-US" sz="1600" b="1" dirty="0">
                <a:solidFill>
                  <a:srgbClr val="BFBFBF"/>
                </a:solidFill>
                <a:latin typeface="Monaco"/>
              </a:rPr>
              <a:t>    /* Reading </a:t>
            </a:r>
            <a:r>
              <a:rPr lang="en-US" sz="1600" b="1" dirty="0" smtClean="0">
                <a:solidFill>
                  <a:srgbClr val="BFBFBF"/>
                </a:solidFill>
                <a:latin typeface="Monaco"/>
              </a:rPr>
              <a:t>here </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    reading--;</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cond_signal</a:t>
            </a:r>
            <a:r>
              <a:rPr lang="en-US" sz="1600" b="1" dirty="0">
                <a:solidFill>
                  <a:srgbClr val="BFBFBF"/>
                </a:solidFill>
                <a:latin typeface="Monaco"/>
              </a:rPr>
              <a:t>(&amp;turn);</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a:t>
            </a:r>
            <a:br>
              <a:rPr lang="en-US" sz="1600" b="1" dirty="0">
                <a:solidFill>
                  <a:srgbClr val="BFBFBF"/>
                </a:solidFill>
                <a:latin typeface="Monaco"/>
              </a:rPr>
            </a:br>
            <a:endParaRPr lang="en-US" sz="1600" b="0" dirty="0" smtClean="0">
              <a:solidFill>
                <a:srgbClr val="BFBFBF"/>
              </a:solidFill>
              <a:latin typeface="Gill Sans MT"/>
              <a:cs typeface="Gill Sans MT"/>
            </a:endParaRPr>
          </a:p>
        </p:txBody>
      </p:sp>
      <p:sp>
        <p:nvSpPr>
          <p:cNvPr id="8" name="TextBox 7"/>
          <p:cNvSpPr txBox="1"/>
          <p:nvPr/>
        </p:nvSpPr>
        <p:spPr>
          <a:xfrm>
            <a:off x="4884414" y="1862672"/>
            <a:ext cx="3878586" cy="3785652"/>
          </a:xfrm>
          <a:prstGeom prst="rect">
            <a:avLst/>
          </a:prstGeom>
          <a:noFill/>
        </p:spPr>
        <p:txBody>
          <a:bodyPr wrap="none" rtlCol="0">
            <a:spAutoFit/>
          </a:bodyPr>
          <a:lstStyle/>
          <a:p>
            <a:r>
              <a:rPr lang="en-US" sz="1600" b="1" dirty="0">
                <a:solidFill>
                  <a:srgbClr val="BFBFBF"/>
                </a:solidFill>
                <a:latin typeface="Monaco"/>
              </a:rPr>
              <a:t>void writer(void) </a:t>
            </a:r>
            <a:br>
              <a:rPr lang="en-US" sz="1600" b="1" dirty="0">
                <a:solidFill>
                  <a:srgbClr val="BFBFBF"/>
                </a:solidFill>
                <a:latin typeface="Monaco"/>
              </a:rPr>
            </a:b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mutex_lock</a:t>
            </a:r>
            <a:r>
              <a:rPr lang="en-US" sz="1600" b="1" dirty="0">
                <a:solidFill>
                  <a:srgbClr val="BFBFBF"/>
                </a:solidFill>
                <a:latin typeface="Monaco"/>
              </a:rPr>
              <a:t>(&amp;m);</a:t>
            </a:r>
            <a:br>
              <a:rPr lang="en-US" sz="1600" b="1" dirty="0">
                <a:solidFill>
                  <a:srgbClr val="BFBFBF"/>
                </a:solidFill>
                <a:latin typeface="Monaco"/>
              </a:rPr>
            </a:br>
            <a:r>
              <a:rPr lang="en-US" sz="1600" b="1" dirty="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(reading ||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a:t>
            </a:r>
            <a:r>
              <a:rPr lang="en-US" sz="1600" b="1" dirty="0">
                <a:solidFill>
                  <a:srgbClr val="BFBFBF"/>
                </a:solidFill>
                <a:latin typeface="Monaco"/>
              </a:rPr>
              <a:t>writing++;</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
            </a:r>
            <a:br>
              <a:rPr lang="en-US" sz="1600" b="1" dirty="0">
                <a:solidFill>
                  <a:srgbClr val="BFBFBF"/>
                </a:solidFill>
                <a:latin typeface="Monaco"/>
              </a:rPr>
            </a:br>
            <a:r>
              <a:rPr lang="en-US" sz="1600" b="1" dirty="0">
                <a:solidFill>
                  <a:srgbClr val="BFBFBF"/>
                </a:solidFill>
                <a:latin typeface="Monaco"/>
              </a:rPr>
              <a:t>    /* Writing </a:t>
            </a:r>
            <a:r>
              <a:rPr lang="en-US" sz="1600" b="1" dirty="0" smtClean="0">
                <a:solidFill>
                  <a:srgbClr val="BFBFBF"/>
                </a:solidFill>
                <a:latin typeface="Monaco"/>
              </a:rPr>
              <a:t>here </a:t>
            </a:r>
            <a:r>
              <a:rPr lang="en-US" sz="1600" b="1" dirty="0">
                <a:solidFill>
                  <a:srgbClr val="BFBFBF"/>
                </a:solidFill>
                <a:latin typeface="Monaco"/>
              </a:rPr>
              <a:t>*/</a:t>
            </a:r>
            <a:br>
              <a:rPr lang="en-US" sz="1600" b="1" dirty="0">
                <a:solidFill>
                  <a:srgbClr val="BFBFBF"/>
                </a:solidFill>
                <a:latin typeface="Monaco"/>
              </a:rPr>
            </a:br>
            <a:r>
              <a:rPr lang="en-US" sz="1600" b="1" dirty="0">
                <a:solidFill>
                  <a:srgbClr val="BFBFBF"/>
                </a:solidFill>
                <a:latin typeface="Monaco"/>
              </a:rPr>
              <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mutex_lock</a:t>
            </a:r>
            <a:r>
              <a:rPr lang="en-US" sz="1600" b="1" dirty="0">
                <a:solidFill>
                  <a:srgbClr val="BFBFBF"/>
                </a:solidFill>
                <a:latin typeface="Monaco"/>
              </a:rPr>
              <a:t>(&amp;m);</a:t>
            </a:r>
            <a:br>
              <a:rPr lang="en-US" sz="1600" b="1" dirty="0">
                <a:solidFill>
                  <a:srgbClr val="BFBFBF"/>
                </a:solidFill>
                <a:latin typeface="Monaco"/>
              </a:rPr>
            </a:br>
            <a:r>
              <a:rPr lang="en-US" sz="1600" b="1" dirty="0">
                <a:solidFill>
                  <a:srgbClr val="BFBFBF"/>
                </a:solidFill>
                <a:latin typeface="Monaco"/>
              </a:rPr>
              <a:t>    writing--;</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cond_signal</a:t>
            </a:r>
            <a:r>
              <a:rPr lang="en-US" sz="1600" b="1" dirty="0">
                <a:solidFill>
                  <a:srgbClr val="BFBFBF"/>
                </a:solidFill>
                <a:latin typeface="Monaco"/>
              </a:rPr>
              <a:t>(&amp;turn);</a:t>
            </a:r>
            <a:br>
              <a:rPr lang="en-US" sz="1600" b="1" dirty="0">
                <a:solidFill>
                  <a:srgbClr val="BFBFBF"/>
                </a:solidFill>
                <a:latin typeface="Monaco"/>
              </a:rPr>
            </a:br>
            <a:r>
              <a:rPr lang="en-US" sz="1600" b="1" dirty="0">
                <a:solidFill>
                  <a:srgbClr val="BFBFBF"/>
                </a:solidFill>
                <a:latin typeface="Monaco"/>
              </a:rPr>
              <a:t>    </a:t>
            </a:r>
            <a:r>
              <a:rPr lang="en-US" sz="1600" b="1" dirty="0" err="1" smtClean="0">
                <a:solidFill>
                  <a:srgbClr val="BFBFBF"/>
                </a:solidFill>
                <a:latin typeface="Monaco"/>
              </a:rPr>
              <a:t>mutex_unlock</a:t>
            </a:r>
            <a:r>
              <a:rPr lang="en-US" sz="1600" b="1" dirty="0">
                <a:solidFill>
                  <a:srgbClr val="BFBFBF"/>
                </a:solidFill>
                <a:latin typeface="Monaco"/>
              </a:rPr>
              <a:t>(&amp;m);</a:t>
            </a:r>
            <a:br>
              <a:rPr lang="en-US" sz="1600" b="1" dirty="0">
                <a:solidFill>
                  <a:srgbClr val="BFBFBF"/>
                </a:solidFill>
                <a:latin typeface="Monaco"/>
              </a:rPr>
            </a:br>
            <a:r>
              <a:rPr lang="en-US" sz="1600" b="1" dirty="0" smtClean="0">
                <a:solidFill>
                  <a:srgbClr val="BFBFBF"/>
                </a:solidFill>
                <a:latin typeface="Monaco"/>
              </a:rPr>
              <a:t>}</a:t>
            </a:r>
            <a:endParaRPr lang="en-US" sz="1600" b="0" dirty="0" smtClean="0">
              <a:solidFill>
                <a:srgbClr val="BFBFBF"/>
              </a:solidFill>
              <a:latin typeface="Gill Sans MT"/>
              <a:cs typeface="Gill Sans MT"/>
            </a:endParaRPr>
          </a:p>
        </p:txBody>
      </p:sp>
      <p:sp>
        <p:nvSpPr>
          <p:cNvPr id="3" name="TextBox 2"/>
          <p:cNvSpPr txBox="1"/>
          <p:nvPr/>
        </p:nvSpPr>
        <p:spPr>
          <a:xfrm>
            <a:off x="374091" y="6003779"/>
            <a:ext cx="4677687" cy="707886"/>
          </a:xfrm>
          <a:prstGeom prst="rect">
            <a:avLst/>
          </a:prstGeom>
          <a:noFill/>
        </p:spPr>
        <p:txBody>
          <a:bodyPr wrap="square" rtlCol="0">
            <a:spAutoFit/>
          </a:bodyPr>
          <a:lstStyle/>
          <a:p>
            <a:r>
              <a:rPr lang="en-US" sz="2000" dirty="0" smtClean="0">
                <a:latin typeface="Gill Sans MT"/>
                <a:cs typeface="Gill Sans MT"/>
              </a:rPr>
              <a:t>(Note: “</a:t>
            </a:r>
            <a:r>
              <a:rPr lang="en-US" sz="1600" b="1" dirty="0" err="1" smtClean="0">
                <a:solidFill>
                  <a:srgbClr val="0000A2"/>
                </a:solidFill>
                <a:latin typeface="Monaco"/>
              </a:rPr>
              <a:t>pthread</a:t>
            </a:r>
            <a:r>
              <a:rPr lang="en-US" sz="1600" b="1" dirty="0" smtClean="0">
                <a:solidFill>
                  <a:srgbClr val="0000A2"/>
                </a:solidFill>
                <a:latin typeface="Monaco"/>
              </a:rPr>
              <a:t>_</a:t>
            </a:r>
            <a:r>
              <a:rPr lang="en-US" sz="2000" dirty="0" smtClean="0">
                <a:latin typeface="Gill Sans MT"/>
                <a:cs typeface="Gill Sans MT"/>
              </a:rPr>
              <a:t>” prefix removed from </a:t>
            </a:r>
            <a:r>
              <a:rPr lang="en-US" sz="2000" b="0" dirty="0" smtClean="0">
                <a:latin typeface="Gill Sans MT"/>
                <a:cs typeface="Gill Sans MT"/>
              </a:rPr>
              <a:t>all synchronization calls for compactness)</a:t>
            </a:r>
          </a:p>
        </p:txBody>
      </p:sp>
    </p:spTree>
    <p:extLst>
      <p:ext uri="{BB962C8B-B14F-4D97-AF65-F5344CB8AC3E}">
        <p14:creationId xmlns:p14="http://schemas.microsoft.com/office/powerpoint/2010/main" val="94518991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Idea: take turns</a:t>
            </a:r>
            <a:endParaRPr lang="en-US" dirty="0"/>
          </a:p>
        </p:txBody>
      </p:sp>
      <p:sp>
        <p:nvSpPr>
          <p:cNvPr id="4" name="Text Placeholder 3"/>
          <p:cNvSpPr>
            <a:spLocks noGrp="1"/>
          </p:cNvSpPr>
          <p:nvPr>
            <p:ph type="body" sz="quarter" idx="10"/>
          </p:nvPr>
        </p:nvSpPr>
        <p:spPr/>
        <p:txBody>
          <a:bodyPr/>
          <a:lstStyle/>
          <a:p>
            <a:r>
              <a:rPr lang="en-US" dirty="0" smtClean="0"/>
              <a:t>If a writer is waiting, then reader should wait its turn</a:t>
            </a:r>
          </a:p>
          <a:p>
            <a:pPr lvl="1"/>
            <a:r>
              <a:rPr lang="en-US" dirty="0" smtClean="0"/>
              <a:t>Even if it’s safe to proceed (only readers are in critical section)</a:t>
            </a:r>
          </a:p>
          <a:p>
            <a:r>
              <a:rPr lang="en-US" dirty="0" smtClean="0"/>
              <a:t>Requires keeping track of waiting writers</a:t>
            </a:r>
          </a:p>
        </p:txBody>
      </p:sp>
      <p:sp>
        <p:nvSpPr>
          <p:cNvPr id="5" name="TextBox 4"/>
          <p:cNvSpPr txBox="1"/>
          <p:nvPr/>
        </p:nvSpPr>
        <p:spPr>
          <a:xfrm>
            <a:off x="844227" y="3316650"/>
            <a:ext cx="6853158" cy="3539430"/>
          </a:xfrm>
          <a:prstGeom prst="rect">
            <a:avLst/>
          </a:prstGeom>
          <a:noFill/>
        </p:spPr>
        <p:txBody>
          <a:bodyPr wrap="none" rtlCol="0">
            <a:spAutoFit/>
          </a:bodyPr>
          <a:lstStyle/>
          <a:p>
            <a:r>
              <a:rPr lang="en-US" sz="1600" b="1" dirty="0">
                <a:solidFill>
                  <a:srgbClr val="FF0000"/>
                </a:solidFill>
                <a:latin typeface="Monaco"/>
              </a:rPr>
              <a:t>/* Global variables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6D79DE"/>
                </a:solidFill>
                <a:latin typeface="Monaco"/>
              </a:rPr>
              <a:t>pthread_mutex_t</a:t>
            </a:r>
            <a:r>
              <a:rPr lang="en-US" sz="1600" b="1" dirty="0">
                <a:solidFill>
                  <a:prstClr val="black"/>
                </a:solidFill>
                <a:latin typeface="Monaco"/>
              </a:rPr>
              <a:t> m;</a:t>
            </a:r>
            <a:br>
              <a:rPr lang="en-US" sz="1600" b="1" dirty="0">
                <a:solidFill>
                  <a:prstClr val="black"/>
                </a:solidFill>
                <a:latin typeface="Monaco"/>
              </a:rPr>
            </a:br>
            <a:r>
              <a:rPr lang="en-US" sz="1600" b="1" dirty="0" err="1">
                <a:solidFill>
                  <a:srgbClr val="6D79DE"/>
                </a:solidFill>
                <a:latin typeface="Monaco"/>
              </a:rPr>
              <a:t>pthread_cond_t</a:t>
            </a:r>
            <a:r>
              <a:rPr lang="en-US" sz="1600" b="1" dirty="0">
                <a:solidFill>
                  <a:prstClr val="black"/>
                </a:solidFill>
                <a:latin typeface="Monaco"/>
              </a:rPr>
              <a:t>  turn; </a:t>
            </a:r>
            <a:r>
              <a:rPr lang="en-US" sz="1600" b="1" dirty="0">
                <a:solidFill>
                  <a:srgbClr val="FF0000"/>
                </a:solidFill>
                <a:latin typeface="Monaco"/>
              </a:rPr>
              <a:t>/* Event: someone else's turn */</a:t>
            </a:r>
            <a:r>
              <a:rPr lang="en-US" sz="1600" b="1" dirty="0">
                <a:solidFill>
                  <a:prstClr val="black"/>
                </a:solidFill>
                <a:latin typeface="Monaco"/>
              </a:rPr>
              <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reading;</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writing;</a:t>
            </a:r>
            <a:br>
              <a:rPr lang="en-US" sz="1600" b="1" dirty="0">
                <a:solidFill>
                  <a:prstClr val="black"/>
                </a:solidFill>
                <a:latin typeface="Monaco"/>
              </a:rPr>
            </a:br>
            <a:r>
              <a:rPr lang="en-US" sz="1600" b="1" dirty="0" err="1">
                <a:solidFill>
                  <a:srgbClr val="0000FF"/>
                </a:solidFill>
                <a:latin typeface="Monaco"/>
              </a:rPr>
              <a:t>int</a:t>
            </a:r>
            <a:r>
              <a:rPr lang="en-US" sz="1600" b="1" dirty="0">
                <a:solidFill>
                  <a:prstClr val="black"/>
                </a:solidFill>
                <a:latin typeface="Monaco"/>
              </a:rPr>
              <a:t> writers;</a:t>
            </a:r>
            <a:br>
              <a:rPr lang="en-US" sz="1600" b="1" dirty="0">
                <a:solidFill>
                  <a:prstClr val="black"/>
                </a:solidFill>
                <a:latin typeface="Monaco"/>
              </a:rPr>
            </a:br>
            <a:r>
              <a:rPr lang="en-US" sz="1600" b="1" dirty="0">
                <a:solidFill>
                  <a:prstClr val="black"/>
                </a:solidFill>
                <a:latin typeface="Monaco"/>
              </a:rPr>
              <a:t> </a:t>
            </a:r>
            <a:br>
              <a:rPr lang="en-US" sz="1600" b="1" dirty="0">
                <a:solidFill>
                  <a:prstClr val="black"/>
                </a:solidFill>
                <a:latin typeface="Monaco"/>
              </a:rPr>
            </a:br>
            <a:r>
              <a:rPr lang="en-US" sz="1600" b="1" dirty="0">
                <a:solidFill>
                  <a:srgbClr val="0000FF"/>
                </a:solidFill>
                <a:latin typeface="Monaco"/>
              </a:rPr>
              <a:t>void </a:t>
            </a:r>
            <a:r>
              <a:rPr lang="en-US" sz="1600" b="1" dirty="0" err="1">
                <a:solidFill>
                  <a:srgbClr val="0000A2"/>
                </a:solidFill>
                <a:latin typeface="Monaco"/>
              </a:rPr>
              <a:t>init</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pthread_mutex_init</a:t>
            </a:r>
            <a:r>
              <a:rPr lang="en-US" sz="1600" b="1" dirty="0">
                <a:solidFill>
                  <a:prstClr val="black"/>
                </a:solidFill>
                <a:latin typeface="Monaco"/>
              </a:rPr>
              <a:t>(&amp;m,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pthread_cond_init</a:t>
            </a:r>
            <a:r>
              <a:rPr lang="en-US" sz="1600" b="1" dirty="0">
                <a:solidFill>
                  <a:prstClr val="black"/>
                </a:solidFill>
                <a:latin typeface="Monaco"/>
              </a:rPr>
              <a:t>(&amp;turn, </a:t>
            </a:r>
            <a:r>
              <a:rPr lang="en-US" sz="1600" b="1" dirty="0">
                <a:solidFill>
                  <a:srgbClr val="585CF6"/>
                </a:solidFill>
                <a:latin typeface="Monaco"/>
              </a:rPr>
              <a:t>NULL</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reading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writing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writers = </a:t>
            </a:r>
            <a:r>
              <a:rPr lang="en-US" sz="1600" b="1" dirty="0">
                <a:solidFill>
                  <a:srgbClr val="0000CD"/>
                </a:solidFill>
                <a:latin typeface="Monaco"/>
              </a:rPr>
              <a:t>0</a:t>
            </a:r>
            <a:r>
              <a:rPr lang="en-US" sz="1600" b="1" dirty="0">
                <a:solidFill>
                  <a:prstClr val="black"/>
                </a:solidFill>
                <a:latin typeface="Monaco"/>
              </a:rPr>
              <a:t>;</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
        <p:nvSpPr>
          <p:cNvPr id="8" name="Left Arrow 7"/>
          <p:cNvSpPr/>
          <p:nvPr/>
        </p:nvSpPr>
        <p:spPr bwMode="auto">
          <a:xfrm>
            <a:off x="2977444" y="6286500"/>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9" name="Left Arrow 8"/>
          <p:cNvSpPr/>
          <p:nvPr/>
        </p:nvSpPr>
        <p:spPr bwMode="auto">
          <a:xfrm>
            <a:off x="2977444" y="4590347"/>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8366792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Taking turns</a:t>
            </a:r>
            <a:endParaRPr lang="en-US" dirty="0"/>
          </a:p>
        </p:txBody>
      </p:sp>
      <p:sp>
        <p:nvSpPr>
          <p:cNvPr id="7" name="TextBox 6"/>
          <p:cNvSpPr txBox="1"/>
          <p:nvPr/>
        </p:nvSpPr>
        <p:spPr>
          <a:xfrm>
            <a:off x="374091" y="1870384"/>
            <a:ext cx="3755455" cy="4524316"/>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smtClean="0">
                <a:solidFill>
                  <a:prstClr val="black"/>
                </a:solidFill>
                <a:latin typeface="Monaco"/>
              </a:rPr>
              <a:t>   </a:t>
            </a:r>
            <a:r>
              <a:rPr lang="en-US" sz="1600" b="1" dirty="0" smtClean="0">
                <a:solidFill>
                  <a:srgbClr val="0000FF"/>
                </a:solidFill>
                <a:latin typeface="Monaco"/>
              </a:rPr>
              <a:t>if </a:t>
            </a:r>
            <a:r>
              <a:rPr lang="en-US" sz="1600" b="1" dirty="0" smtClean="0">
                <a:solidFill>
                  <a:prstClr val="black"/>
                </a:solidFill>
                <a:latin typeface="Monaco"/>
              </a:rPr>
              <a:t>(writers)</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(&amp;turn, &amp;m)</a:t>
            </a:r>
            <a:r>
              <a:rPr lang="en-US" sz="1600" b="1" dirty="0" smtClean="0">
                <a:solidFill>
                  <a:prstClr val="black"/>
                </a:solidFill>
                <a:latin typeface="Monaco"/>
              </a:rPr>
              <a:t>;</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
        <p:nvSpPr>
          <p:cNvPr id="8" name="TextBox 7"/>
          <p:cNvSpPr txBox="1"/>
          <p:nvPr/>
        </p:nvSpPr>
        <p:spPr>
          <a:xfrm>
            <a:off x="4884414" y="1862672"/>
            <a:ext cx="3878586" cy="4278094"/>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writer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(reading ||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Writing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
        <p:nvSpPr>
          <p:cNvPr id="9" name="Left Arrow 8"/>
          <p:cNvSpPr/>
          <p:nvPr/>
        </p:nvSpPr>
        <p:spPr bwMode="auto">
          <a:xfrm rot="10800000">
            <a:off x="4789946" y="2628903"/>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0" name="Left Arrow 9"/>
          <p:cNvSpPr/>
          <p:nvPr/>
        </p:nvSpPr>
        <p:spPr bwMode="auto">
          <a:xfrm rot="10800000">
            <a:off x="4789946" y="5081414"/>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1" name="Left Arrow 10"/>
          <p:cNvSpPr/>
          <p:nvPr/>
        </p:nvSpPr>
        <p:spPr bwMode="auto">
          <a:xfrm rot="10800000">
            <a:off x="257457" y="2628904"/>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2535790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4091" y="1870384"/>
            <a:ext cx="3755455" cy="4524316"/>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smtClean="0">
                <a:solidFill>
                  <a:prstClr val="black"/>
                </a:solidFill>
                <a:latin typeface="Monaco"/>
              </a:rPr>
              <a:t>   </a:t>
            </a:r>
            <a:r>
              <a:rPr lang="en-US" sz="1600" b="1" dirty="0" smtClean="0">
                <a:solidFill>
                  <a:srgbClr val="0000FF"/>
                </a:solidFill>
                <a:latin typeface="Monaco"/>
              </a:rPr>
              <a:t>if </a:t>
            </a:r>
            <a:r>
              <a:rPr lang="en-US" sz="1600" b="1" dirty="0" smtClean="0">
                <a:solidFill>
                  <a:prstClr val="black"/>
                </a:solidFill>
                <a:latin typeface="Monaco"/>
              </a:rPr>
              <a:t>(writers)</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(&amp;turn, &amp;m)</a:t>
            </a:r>
            <a:r>
              <a:rPr lang="en-US" sz="1600" b="1" dirty="0" smtClean="0">
                <a:solidFill>
                  <a:prstClr val="black"/>
                </a:solidFill>
                <a:latin typeface="Monaco"/>
              </a:rPr>
              <a:t>;</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
        <p:nvSpPr>
          <p:cNvPr id="4" name="Title 3"/>
          <p:cNvSpPr>
            <a:spLocks noGrp="1"/>
          </p:cNvSpPr>
          <p:nvPr>
            <p:ph type="title"/>
          </p:nvPr>
        </p:nvSpPr>
        <p:spPr/>
        <p:txBody>
          <a:bodyPr/>
          <a:lstStyle/>
          <a:p>
            <a:r>
              <a:rPr lang="en-US" dirty="0" smtClean="0"/>
              <a:t>Another problem :-(</a:t>
            </a:r>
            <a:endParaRPr lang="en-US" dirty="0"/>
          </a:p>
        </p:txBody>
      </p:sp>
      <p:sp>
        <p:nvSpPr>
          <p:cNvPr id="8" name="TextBox 7"/>
          <p:cNvSpPr txBox="1"/>
          <p:nvPr/>
        </p:nvSpPr>
        <p:spPr>
          <a:xfrm>
            <a:off x="4884414" y="1862672"/>
            <a:ext cx="3878586" cy="4278094"/>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writer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(reading ||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Writing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err="1" smtClean="0">
                <a:solidFill>
                  <a:srgbClr val="0000A2"/>
                </a:solidFill>
                <a:latin typeface="Monaco"/>
              </a:rPr>
              <a:t>cond_signal</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
        <p:nvSpPr>
          <p:cNvPr id="10" name="Left Arrow 9"/>
          <p:cNvSpPr/>
          <p:nvPr/>
        </p:nvSpPr>
        <p:spPr bwMode="auto">
          <a:xfrm rot="10800000">
            <a:off x="4789946" y="5293079"/>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2" name="TextBox 1"/>
          <p:cNvSpPr txBox="1"/>
          <p:nvPr/>
        </p:nvSpPr>
        <p:spPr>
          <a:xfrm>
            <a:off x="1619884" y="5963813"/>
            <a:ext cx="5019323" cy="861774"/>
          </a:xfrm>
          <a:prstGeom prst="rect">
            <a:avLst/>
          </a:prstGeom>
          <a:noFill/>
        </p:spPr>
        <p:txBody>
          <a:bodyPr wrap="none" rtlCol="0">
            <a:spAutoFit/>
          </a:bodyPr>
          <a:lstStyle/>
          <a:p>
            <a:r>
              <a:rPr lang="en-US" sz="2500" b="0" dirty="0" smtClean="0">
                <a:solidFill>
                  <a:srgbClr val="EF5B00"/>
                </a:solidFill>
                <a:latin typeface="Gill Sans MT"/>
                <a:cs typeface="Gill Sans MT"/>
              </a:rPr>
              <a:t>Only unblocks one thread at a time;</a:t>
            </a:r>
          </a:p>
          <a:p>
            <a:r>
              <a:rPr lang="en-US" sz="2500" b="0" dirty="0" smtClean="0">
                <a:solidFill>
                  <a:srgbClr val="EF5B00"/>
                </a:solidFill>
                <a:latin typeface="Gill Sans MT"/>
                <a:cs typeface="Gill Sans MT"/>
              </a:rPr>
              <a:t>Inefficient if many readers are waiting</a:t>
            </a:r>
          </a:p>
        </p:txBody>
      </p:sp>
      <p:sp>
        <p:nvSpPr>
          <p:cNvPr id="13" name="Left Arrow 12"/>
          <p:cNvSpPr/>
          <p:nvPr/>
        </p:nvSpPr>
        <p:spPr bwMode="auto">
          <a:xfrm rot="10800000">
            <a:off x="257457" y="5309994"/>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2586541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4091" y="1870384"/>
            <a:ext cx="3878586" cy="4524316"/>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t>
            </a:r>
            <a:r>
              <a:rPr lang="en-US" sz="1600" b="1" dirty="0" smtClean="0">
                <a:solidFill>
                  <a:prstClr val="black"/>
                </a:solidFill>
                <a:latin typeface="Monaco"/>
              </a:rPr>
              <a:t>   </a:t>
            </a:r>
            <a:r>
              <a:rPr lang="en-US" sz="1600" b="1" dirty="0" smtClean="0">
                <a:solidFill>
                  <a:srgbClr val="0000FF"/>
                </a:solidFill>
                <a:latin typeface="Monaco"/>
              </a:rPr>
              <a:t>if </a:t>
            </a:r>
            <a:r>
              <a:rPr lang="en-US" sz="1600" b="1" dirty="0" smtClean="0">
                <a:solidFill>
                  <a:prstClr val="black"/>
                </a:solidFill>
                <a:latin typeface="Monaco"/>
              </a:rPr>
              <a:t>(writers)</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(&amp;turn, &amp;m)</a:t>
            </a:r>
            <a:r>
              <a:rPr lang="en-US" sz="1600" b="1" dirty="0" smtClean="0">
                <a:solidFill>
                  <a:prstClr val="black"/>
                </a:solidFill>
                <a:latin typeface="Monaco"/>
              </a:rPr>
              <a:t>;</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cond_broadcast</a:t>
            </a:r>
            <a:r>
              <a:rPr lang="en-US" sz="1600" b="1" dirty="0" smtClean="0">
                <a:solidFill>
                  <a:prstClr val="black"/>
                </a:solidFill>
                <a:latin typeface="Monaco"/>
              </a:rPr>
              <a:t>(</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endParaRPr lang="en-US" sz="1600" b="0" dirty="0" smtClean="0">
              <a:latin typeface="Gill Sans MT"/>
              <a:cs typeface="Gill Sans MT"/>
            </a:endParaRPr>
          </a:p>
        </p:txBody>
      </p:sp>
      <p:sp>
        <p:nvSpPr>
          <p:cNvPr id="4" name="Title 3"/>
          <p:cNvSpPr>
            <a:spLocks noGrp="1"/>
          </p:cNvSpPr>
          <p:nvPr>
            <p:ph type="title"/>
          </p:nvPr>
        </p:nvSpPr>
        <p:spPr/>
        <p:txBody>
          <a:bodyPr/>
          <a:lstStyle/>
          <a:p>
            <a:r>
              <a:rPr lang="en-US" dirty="0" smtClean="0"/>
              <a:t>Easy solution: Wake everyone</a:t>
            </a:r>
            <a:endParaRPr lang="en-US" dirty="0"/>
          </a:p>
        </p:txBody>
      </p:sp>
      <p:sp>
        <p:nvSpPr>
          <p:cNvPr id="8" name="TextBox 7"/>
          <p:cNvSpPr txBox="1"/>
          <p:nvPr/>
        </p:nvSpPr>
        <p:spPr>
          <a:xfrm>
            <a:off x="4884414" y="1862672"/>
            <a:ext cx="3878586" cy="4278094"/>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writer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(reading ||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Writing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writing--;</a:t>
            </a:r>
            <a:br>
              <a:rPr lang="en-US" sz="1600" b="1" dirty="0">
                <a:solidFill>
                  <a:prstClr val="black"/>
                </a:solidFill>
                <a:latin typeface="Monaco"/>
              </a:rPr>
            </a:br>
            <a:r>
              <a:rPr lang="en-US" sz="1600" b="1" dirty="0" smtClean="0">
                <a:solidFill>
                  <a:prstClr val="black"/>
                </a:solidFill>
                <a:latin typeface="Monaco"/>
              </a:rPr>
              <a:t>    writers--;</a:t>
            </a:r>
          </a:p>
          <a:p>
            <a:r>
              <a:rPr lang="en-US" sz="1600" b="1" dirty="0" smtClean="0">
                <a:solidFill>
                  <a:prstClr val="black"/>
                </a:solidFill>
                <a:latin typeface="Monaco"/>
              </a:rPr>
              <a:t>    </a:t>
            </a:r>
            <a:r>
              <a:rPr lang="en-US" sz="1600" b="1" dirty="0" err="1" smtClean="0">
                <a:solidFill>
                  <a:srgbClr val="0000A2"/>
                </a:solidFill>
                <a:latin typeface="Monaco"/>
              </a:rPr>
              <a:t>cond_broadcast</a:t>
            </a:r>
            <a:r>
              <a:rPr lang="en-US" sz="1600" b="1" dirty="0" smtClean="0">
                <a:solidFill>
                  <a:prstClr val="black"/>
                </a:solidFill>
                <a:latin typeface="Monaco"/>
              </a:rPr>
              <a:t>(</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endParaRPr lang="en-US" sz="1600" b="0" dirty="0" smtClean="0">
              <a:latin typeface="Gill Sans MT"/>
              <a:cs typeface="Gill Sans MT"/>
            </a:endParaRPr>
          </a:p>
        </p:txBody>
      </p:sp>
      <p:sp>
        <p:nvSpPr>
          <p:cNvPr id="10" name="Left Arrow 9"/>
          <p:cNvSpPr/>
          <p:nvPr/>
        </p:nvSpPr>
        <p:spPr bwMode="auto">
          <a:xfrm rot="10800000">
            <a:off x="4789946" y="5293079"/>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
        <p:nvSpPr>
          <p:cNvPr id="13" name="Left Arrow 12"/>
          <p:cNvSpPr/>
          <p:nvPr/>
        </p:nvSpPr>
        <p:spPr bwMode="auto">
          <a:xfrm rot="10800000">
            <a:off x="257457" y="5309994"/>
            <a:ext cx="592667" cy="296333"/>
          </a:xfrm>
          <a:prstGeom prst="leftArrow">
            <a:avLst/>
          </a:prstGeom>
          <a:solidFill>
            <a:srgbClr val="EF5B00"/>
          </a:solidFill>
          <a:ln w="25400" cap="flat" cmpd="sng" algn="ctr">
            <a:solidFill>
              <a:srgbClr val="EF5B00"/>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303062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Pitfalls</a:t>
            </a:r>
            <a:endParaRPr lang="en-US" dirty="0"/>
          </a:p>
        </p:txBody>
      </p:sp>
      <p:sp>
        <p:nvSpPr>
          <p:cNvPr id="4" name="Text Placeholder 3"/>
          <p:cNvSpPr>
            <a:spLocks noGrp="1"/>
          </p:cNvSpPr>
          <p:nvPr>
            <p:ph type="body" sz="quarter" idx="10"/>
          </p:nvPr>
        </p:nvSpPr>
        <p:spPr/>
        <p:txBody>
          <a:bodyPr/>
          <a:lstStyle/>
          <a:p>
            <a:r>
              <a:rPr lang="en-US" dirty="0" smtClean="0"/>
              <a:t>signal() before wait()</a:t>
            </a:r>
          </a:p>
          <a:p>
            <a:pPr lvl="1"/>
            <a:r>
              <a:rPr lang="en-US" dirty="0" smtClean="0"/>
              <a:t>Waiting thread will miss the signal</a:t>
            </a:r>
          </a:p>
          <a:p>
            <a:r>
              <a:rPr lang="en-US" dirty="0" smtClean="0"/>
              <a:t>Fail to lock </a:t>
            </a:r>
            <a:r>
              <a:rPr lang="en-US" dirty="0" err="1" smtClean="0"/>
              <a:t>mutex</a:t>
            </a:r>
            <a:r>
              <a:rPr lang="en-US" dirty="0" smtClean="0"/>
              <a:t> before calling wait()</a:t>
            </a:r>
          </a:p>
          <a:p>
            <a:pPr lvl="1"/>
            <a:r>
              <a:rPr lang="en-US" dirty="0" smtClean="0"/>
              <a:t>Might return error, or simply not block</a:t>
            </a:r>
          </a:p>
          <a:p>
            <a:r>
              <a:rPr lang="en-US" sz="1800" b="1" dirty="0" smtClean="0">
                <a:solidFill>
                  <a:srgbClr val="EF5B00"/>
                </a:solidFill>
                <a:latin typeface="Monaco"/>
                <a:cs typeface="Monaco"/>
              </a:rPr>
              <a:t>if (!condition) wait();</a:t>
            </a:r>
            <a:r>
              <a:rPr lang="en-US" sz="2000" dirty="0"/>
              <a:t> </a:t>
            </a:r>
            <a:r>
              <a:rPr lang="en-US" dirty="0" smtClean="0"/>
              <a:t>instead of </a:t>
            </a:r>
            <a:r>
              <a:rPr lang="en-US" sz="1800" b="1" dirty="0" smtClean="0">
                <a:solidFill>
                  <a:srgbClr val="EF5B00"/>
                </a:solidFill>
                <a:latin typeface="Monaco"/>
                <a:cs typeface="Monaco"/>
              </a:rPr>
              <a:t>while (</a:t>
            </a:r>
            <a:r>
              <a:rPr lang="en-US" sz="1800" b="1" dirty="0">
                <a:solidFill>
                  <a:srgbClr val="EF5B00"/>
                </a:solidFill>
                <a:latin typeface="Monaco"/>
                <a:cs typeface="Monaco"/>
              </a:rPr>
              <a:t>!condition) wait();</a:t>
            </a:r>
            <a:endParaRPr lang="en-US" sz="1800" dirty="0" smtClean="0"/>
          </a:p>
          <a:p>
            <a:pPr lvl="1"/>
            <a:r>
              <a:rPr lang="en-US" dirty="0" smtClean="0"/>
              <a:t>condition may still be false when wait returns!</a:t>
            </a:r>
          </a:p>
          <a:p>
            <a:pPr lvl="1"/>
            <a:r>
              <a:rPr lang="en-US" dirty="0" smtClean="0"/>
              <a:t>can lead to arbitrary errors (e.g., following NULL pointer, memory corruption, ...)</a:t>
            </a:r>
          </a:p>
          <a:p>
            <a:r>
              <a:rPr lang="en-US" dirty="0" smtClean="0"/>
              <a:t>Forget to unlock </a:t>
            </a:r>
            <a:r>
              <a:rPr lang="en-US" dirty="0" err="1" smtClean="0"/>
              <a:t>mutex</a:t>
            </a:r>
            <a:endParaRPr lang="en-US" dirty="0" smtClean="0"/>
          </a:p>
          <a:p>
            <a:pPr lvl="1"/>
            <a:r>
              <a:rPr lang="en-US" dirty="0" smtClean="0"/>
              <a:t>uh oh...</a:t>
            </a:r>
          </a:p>
          <a:p>
            <a:endParaRPr lang="en-US" dirty="0"/>
          </a:p>
        </p:txBody>
      </p:sp>
    </p:spTree>
    <p:extLst>
      <p:ext uri="{BB962C8B-B14F-4D97-AF65-F5344CB8AC3E}">
        <p14:creationId xmlns:p14="http://schemas.microsoft.com/office/powerpoint/2010/main" val="833559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Forgetting to unlock the </a:t>
            </a:r>
            <a:r>
              <a:rPr lang="en-US" dirty="0" err="1" smtClean="0"/>
              <a:t>mutex</a:t>
            </a:r>
            <a:endParaRPr lang="en-US" dirty="0"/>
          </a:p>
        </p:txBody>
      </p:sp>
      <p:sp>
        <p:nvSpPr>
          <p:cNvPr id="6" name="TextBox 5"/>
          <p:cNvSpPr txBox="1"/>
          <p:nvPr/>
        </p:nvSpPr>
        <p:spPr>
          <a:xfrm>
            <a:off x="8058751" y="4426208"/>
            <a:ext cx="402674" cy="523220"/>
          </a:xfrm>
          <a:prstGeom prst="rect">
            <a:avLst/>
          </a:prstGeom>
          <a:noFill/>
        </p:spPr>
        <p:txBody>
          <a:bodyPr wrap="none" rtlCol="0">
            <a:spAutoFit/>
          </a:bodyPr>
          <a:lstStyle/>
          <a:p>
            <a:r>
              <a:rPr lang="en-US" sz="2800" b="1" dirty="0">
                <a:solidFill>
                  <a:prstClr val="black"/>
                </a:solidFill>
                <a:latin typeface="Monaco"/>
              </a:rPr>
              <a:t>m</a:t>
            </a:r>
            <a:endParaRPr lang="en-US" sz="2500" b="0" dirty="0" smtClean="0">
              <a:latin typeface="Gill Sans MT"/>
              <a:cs typeface="Gill Sans MT"/>
            </a:endParaRPr>
          </a:p>
        </p:txBody>
      </p:sp>
      <p:sp>
        <p:nvSpPr>
          <p:cNvPr id="7" name="TextBox 6"/>
          <p:cNvSpPr txBox="1"/>
          <p:nvPr/>
        </p:nvSpPr>
        <p:spPr>
          <a:xfrm>
            <a:off x="5150260" y="4253101"/>
            <a:ext cx="1043876" cy="861774"/>
          </a:xfrm>
          <a:prstGeom prst="rect">
            <a:avLst/>
          </a:prstGeom>
          <a:noFill/>
        </p:spPr>
        <p:txBody>
          <a:bodyPr wrap="none" rtlCol="0">
            <a:spAutoFit/>
          </a:bodyPr>
          <a:lstStyle/>
          <a:p>
            <a:r>
              <a:rPr lang="en-US" sz="2500" dirty="0" smtClean="0">
                <a:latin typeface="Gill Sans MT"/>
                <a:cs typeface="Gill Sans MT"/>
              </a:rPr>
              <a:t>r</a:t>
            </a:r>
            <a:r>
              <a:rPr lang="en-US" sz="2500" b="0" dirty="0" smtClean="0">
                <a:latin typeface="Gill Sans MT"/>
                <a:cs typeface="Gill Sans MT"/>
              </a:rPr>
              <a:t>eader</a:t>
            </a:r>
          </a:p>
          <a:p>
            <a:r>
              <a:rPr lang="en-US" sz="2500" dirty="0" smtClean="0">
                <a:latin typeface="Gill Sans MT"/>
                <a:cs typeface="Gill Sans MT"/>
              </a:rPr>
              <a:t>thread</a:t>
            </a:r>
            <a:endParaRPr lang="en-US" sz="2500" b="0" dirty="0" smtClean="0">
              <a:latin typeface="Gill Sans MT"/>
              <a:cs typeface="Gill Sans MT"/>
            </a:endParaRPr>
          </a:p>
        </p:txBody>
      </p:sp>
      <p:sp>
        <p:nvSpPr>
          <p:cNvPr id="9" name="TextBox 8"/>
          <p:cNvSpPr txBox="1"/>
          <p:nvPr/>
        </p:nvSpPr>
        <p:spPr>
          <a:xfrm>
            <a:off x="374091" y="1687658"/>
            <a:ext cx="3768279" cy="4770537"/>
          </a:xfrm>
          <a:prstGeom prst="rect">
            <a:avLst/>
          </a:prstGeom>
          <a:noFill/>
        </p:spPr>
        <p:txBody>
          <a:bodyPr wrap="none" rtlCol="0">
            <a:spAutoFit/>
          </a:bodyPr>
          <a:lstStyle/>
          <a:p>
            <a:r>
              <a:rPr lang="en-US" sz="1600" b="1" dirty="0">
                <a:solidFill>
                  <a:srgbClr val="0000FF"/>
                </a:solidFill>
                <a:latin typeface="Monaco"/>
              </a:rPr>
              <a:t>void </a:t>
            </a:r>
            <a:r>
              <a:rPr lang="en-US" sz="1600" b="1" dirty="0">
                <a:solidFill>
                  <a:srgbClr val="0000A2"/>
                </a:solidFill>
                <a:latin typeface="Monaco"/>
              </a:rPr>
              <a:t>reader</a:t>
            </a:r>
            <a:r>
              <a:rPr lang="en-US" sz="1600" b="1" dirty="0">
                <a:solidFill>
                  <a:prstClr val="black"/>
                </a:solidFill>
                <a:latin typeface="Monaco"/>
              </a:rPr>
              <a:t>(</a:t>
            </a:r>
            <a:r>
              <a:rPr lang="en-US" sz="1600" b="1" dirty="0">
                <a:solidFill>
                  <a:srgbClr val="0000FF"/>
                </a:solidFill>
                <a:latin typeface="Monaco"/>
              </a:rPr>
              <a:t>void</a:t>
            </a:r>
            <a:r>
              <a:rPr lang="en-US" sz="1600" b="1" dirty="0">
                <a:solidFill>
                  <a:prstClr val="black"/>
                </a:solidFill>
                <a:latin typeface="Monaco"/>
              </a:rPr>
              <a:t>) </a:t>
            </a:r>
            <a:br>
              <a:rPr lang="en-US" sz="1600" b="1" dirty="0">
                <a:solidFill>
                  <a:prstClr val="black"/>
                </a:solidFill>
                <a:latin typeface="Monaco"/>
              </a:rPr>
            </a:br>
            <a:r>
              <a:rPr lang="en-US" sz="1600" b="1" dirty="0">
                <a:solidFill>
                  <a:prstClr val="black"/>
                </a:solidFill>
                <a:latin typeface="Monaco"/>
              </a:rPr>
              <a:t>{</a:t>
            </a:r>
            <a:br>
              <a:rPr lang="en-US" sz="1600" b="1" dirty="0">
                <a:solidFill>
                  <a:prstClr val="black"/>
                </a:solidFill>
                <a:latin typeface="Monaco"/>
              </a:rPr>
            </a:br>
            <a:r>
              <a:rPr lang="en-US" sz="1600" b="1" dirty="0">
                <a:solidFill>
                  <a:prstClr val="black"/>
                </a:solidFill>
                <a:latin typeface="Monaco"/>
              </a:rPr>
              <a:t> </a:t>
            </a:r>
            <a:r>
              <a:rPr lang="en-US" sz="1600" b="1" dirty="0" smtClean="0">
                <a:solidFill>
                  <a:prstClr val="black"/>
                </a:solidFill>
                <a:latin typeface="Monaco"/>
              </a:rPr>
              <a:t>   </a:t>
            </a:r>
            <a:r>
              <a:rPr lang="en-US" sz="1600" b="1" dirty="0" err="1" smtClean="0">
                <a:solidFill>
                  <a:srgbClr val="0000A2"/>
                </a:solidFill>
                <a:latin typeface="Monaco"/>
              </a:rPr>
              <a:t>mutex_lock</a:t>
            </a:r>
            <a:r>
              <a:rPr lang="en-US" sz="1600" b="1" dirty="0" smtClean="0">
                <a:solidFill>
                  <a:prstClr val="black"/>
                </a:solidFill>
                <a:latin typeface="Monaco"/>
              </a:rPr>
              <a:t>(&amp;m);</a:t>
            </a:r>
            <a:br>
              <a:rPr lang="en-US" sz="1600" b="1" dirty="0" smtClean="0">
                <a:solidFill>
                  <a:prstClr val="black"/>
                </a:solidFill>
                <a:latin typeface="Monaco"/>
              </a:rPr>
            </a:br>
            <a:r>
              <a:rPr lang="en-US" sz="1600" b="1" dirty="0" smtClean="0">
                <a:solidFill>
                  <a:prstClr val="black"/>
                </a:solidFill>
                <a:latin typeface="Monaco"/>
              </a:rPr>
              <a:t>    </a:t>
            </a:r>
            <a:r>
              <a:rPr lang="en-US" sz="1600" b="1" dirty="0" smtClean="0">
                <a:solidFill>
                  <a:srgbClr val="0000FF"/>
                </a:solidFill>
                <a:latin typeface="Monaco"/>
              </a:rPr>
              <a:t>if </a:t>
            </a:r>
            <a:r>
              <a:rPr lang="en-US" sz="1600" b="1" dirty="0" smtClean="0">
                <a:solidFill>
                  <a:prstClr val="black"/>
                </a:solidFill>
                <a:latin typeface="Monaco"/>
              </a:rPr>
              <a:t>(writers)</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a:solidFill>
                  <a:srgbClr val="0000A2"/>
                </a:solidFill>
                <a:latin typeface="Monaco"/>
              </a:rPr>
              <a:t>cond_wait</a:t>
            </a:r>
            <a:r>
              <a:rPr lang="en-US" sz="1600" b="1" dirty="0">
                <a:solidFill>
                  <a:prstClr val="black"/>
                </a:solidFill>
                <a:latin typeface="Monaco"/>
              </a:rPr>
              <a:t>(&amp;turn, &amp;m)</a:t>
            </a:r>
            <a:r>
              <a:rPr lang="en-US" sz="1600" b="1" dirty="0" smtClean="0">
                <a:solidFill>
                  <a:prstClr val="black"/>
                </a:solidFill>
                <a:latin typeface="Monaco"/>
              </a:rPr>
              <a:t>;</a:t>
            </a:r>
          </a:p>
          <a:p>
            <a:r>
              <a:rPr lang="en-US" sz="1600" b="1" dirty="0" smtClean="0">
                <a:solidFill>
                  <a:prstClr val="black"/>
                </a:solidFill>
                <a:latin typeface="Monaco"/>
              </a:rPr>
              <a:t>    </a:t>
            </a:r>
            <a:r>
              <a:rPr lang="en-US" sz="1600" b="1" dirty="0">
                <a:solidFill>
                  <a:srgbClr val="0000FF"/>
                </a:solidFill>
                <a:latin typeface="Monaco"/>
              </a:rPr>
              <a:t>while </a:t>
            </a:r>
            <a:r>
              <a:rPr lang="en-US" sz="1600" b="1" dirty="0">
                <a:solidFill>
                  <a:prstClr val="black"/>
                </a:solidFill>
                <a:latin typeface="Monaco"/>
              </a:rPr>
              <a:t>(writing)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cond_wait</a:t>
            </a:r>
            <a:r>
              <a:rPr lang="en-US" sz="1600" b="1" dirty="0">
                <a:solidFill>
                  <a:prstClr val="black"/>
                </a:solidFill>
                <a:latin typeface="Monaco"/>
              </a:rPr>
              <a:t>(&amp;turn, &amp;m);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a:solidFill>
                  <a:srgbClr val="FF0000"/>
                </a:solidFill>
                <a:latin typeface="Monaco"/>
              </a:rPr>
              <a:t>/* Reading </a:t>
            </a:r>
            <a:r>
              <a:rPr lang="en-US" sz="1600" b="1" dirty="0" smtClean="0">
                <a:solidFill>
                  <a:srgbClr val="FF0000"/>
                </a:solidFill>
                <a:latin typeface="Monaco"/>
              </a:rPr>
              <a:t>here </a:t>
            </a:r>
            <a:r>
              <a:rPr lang="en-US" sz="1600" b="1" dirty="0">
                <a:solidFill>
                  <a:srgbClr val="FF0000"/>
                </a:solidFill>
                <a:latin typeface="Monaco"/>
              </a:rPr>
              <a:t>*/</a:t>
            </a: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mutex_lock</a:t>
            </a:r>
            <a:r>
              <a:rPr lang="en-US" sz="1600" b="1" dirty="0">
                <a:solidFill>
                  <a:prstClr val="black"/>
                </a:solidFill>
                <a:latin typeface="Monaco"/>
              </a:rPr>
              <a:t>(&amp;m);</a:t>
            </a:r>
            <a:br>
              <a:rPr lang="en-US" sz="1600" b="1" dirty="0">
                <a:solidFill>
                  <a:prstClr val="black"/>
                </a:solidFill>
                <a:latin typeface="Monaco"/>
              </a:rPr>
            </a:br>
            <a:r>
              <a:rPr lang="en-US" sz="1600" b="1" dirty="0">
                <a:solidFill>
                  <a:prstClr val="black"/>
                </a:solidFill>
                <a:latin typeface="Monaco"/>
              </a:rPr>
              <a:t>    reading--;</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cond_broadcast</a:t>
            </a:r>
            <a:r>
              <a:rPr lang="en-US" sz="1600" b="1" dirty="0" smtClean="0">
                <a:solidFill>
                  <a:prstClr val="black"/>
                </a:solidFill>
                <a:latin typeface="Monaco"/>
              </a:rPr>
              <a:t>(</a:t>
            </a:r>
            <a:r>
              <a:rPr lang="en-US" sz="1600" b="1" dirty="0">
                <a:solidFill>
                  <a:prstClr val="black"/>
                </a:solidFill>
                <a:latin typeface="Monaco"/>
              </a:rPr>
              <a:t>&amp;turn);</a:t>
            </a:r>
            <a:br>
              <a:rPr lang="en-US" sz="1600" b="1" dirty="0">
                <a:solidFill>
                  <a:prstClr val="black"/>
                </a:solidFill>
                <a:latin typeface="Monaco"/>
              </a:rPr>
            </a:br>
            <a:r>
              <a:rPr lang="en-US" sz="1600" b="1" dirty="0">
                <a:solidFill>
                  <a:prstClr val="black"/>
                </a:solidFill>
                <a:latin typeface="Monaco"/>
              </a:rPr>
              <a:t>    </a:t>
            </a:r>
            <a:r>
              <a:rPr lang="en-US" sz="1600" b="1" dirty="0" err="1" smtClean="0">
                <a:solidFill>
                  <a:srgbClr val="0000A2"/>
                </a:solidFill>
                <a:latin typeface="Monaco"/>
              </a:rPr>
              <a:t>mutex_unlock</a:t>
            </a:r>
            <a:r>
              <a:rPr lang="en-US" sz="1600" b="1" dirty="0">
                <a:solidFill>
                  <a:prstClr val="black"/>
                </a:solidFill>
                <a:latin typeface="Monaco"/>
              </a:rPr>
              <a:t>(&amp;m);</a:t>
            </a:r>
            <a:br>
              <a:rPr lang="en-US" sz="1600" b="1" dirty="0">
                <a:solidFill>
                  <a:prstClr val="black"/>
                </a:solidFill>
                <a:latin typeface="Monaco"/>
              </a:rPr>
            </a:br>
            <a:r>
              <a:rPr lang="en-US" sz="1600" b="1" dirty="0" smtClean="0">
                <a:solidFill>
                  <a:prstClr val="black"/>
                </a:solidFill>
                <a:latin typeface="Monaco"/>
              </a:rPr>
              <a:t>}</a:t>
            </a:r>
          </a:p>
          <a:p>
            <a:endParaRPr lang="en-US" sz="1600" b="1" dirty="0">
              <a:solidFill>
                <a:prstClr val="black"/>
              </a:solidFill>
              <a:latin typeface="Monaco"/>
            </a:endParaRPr>
          </a:p>
          <a:p>
            <a:r>
              <a:rPr lang="en-US" sz="1600" b="1" dirty="0" smtClean="0">
                <a:solidFill>
                  <a:prstClr val="black"/>
                </a:solidFill>
                <a:latin typeface="Monaco"/>
              </a:rPr>
              <a:t>while (1) { reader() };</a:t>
            </a:r>
            <a:endParaRPr lang="en-US" sz="1600" b="0" dirty="0" smtClean="0">
              <a:latin typeface="Gill Sans MT"/>
              <a:cs typeface="Gill Sans MT"/>
            </a:endParaRPr>
          </a:p>
        </p:txBody>
      </p:sp>
      <p:cxnSp>
        <p:nvCxnSpPr>
          <p:cNvPr id="11" name="Straight Connector 10"/>
          <p:cNvCxnSpPr/>
          <p:nvPr/>
        </p:nvCxnSpPr>
        <p:spPr bwMode="auto">
          <a:xfrm>
            <a:off x="703560" y="5536652"/>
            <a:ext cx="2585813" cy="0"/>
          </a:xfrm>
          <a:prstGeom prst="line">
            <a:avLst/>
          </a:prstGeom>
          <a:noFill/>
          <a:ln w="76200" cap="flat" cmpd="sng" algn="ctr">
            <a:solidFill>
              <a:srgbClr val="EF5B00"/>
            </a:solidFill>
            <a:prstDash val="solid"/>
            <a:round/>
            <a:headEnd type="none" w="med" len="med"/>
            <a:tailEnd type="none" w="med" len="med"/>
          </a:ln>
          <a:effectLst/>
        </p:spPr>
      </p:cxnSp>
      <p:grpSp>
        <p:nvGrpSpPr>
          <p:cNvPr id="27" name="Group 26"/>
          <p:cNvGrpSpPr/>
          <p:nvPr/>
        </p:nvGrpSpPr>
        <p:grpSpPr>
          <a:xfrm>
            <a:off x="5672198" y="2808813"/>
            <a:ext cx="2587890" cy="1617394"/>
            <a:chOff x="5672198" y="2808813"/>
            <a:chExt cx="2587890" cy="1617394"/>
          </a:xfrm>
        </p:grpSpPr>
        <p:cxnSp>
          <p:nvCxnSpPr>
            <p:cNvPr id="17" name="Curved Connector 16"/>
            <p:cNvCxnSpPr>
              <a:stCxn id="7" idx="0"/>
              <a:endCxn id="6" idx="0"/>
            </p:cNvCxnSpPr>
            <p:nvPr/>
          </p:nvCxnSpPr>
          <p:spPr bwMode="auto">
            <a:xfrm rot="16200000" flipH="1">
              <a:off x="6879589" y="3045709"/>
              <a:ext cx="173107" cy="2587890"/>
            </a:xfrm>
            <a:prstGeom prst="curvedConnector3">
              <a:avLst>
                <a:gd name="adj1" fmla="val -543735"/>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093629" y="2808813"/>
              <a:ext cx="1650694" cy="477054"/>
            </a:xfrm>
            <a:prstGeom prst="rect">
              <a:avLst/>
            </a:prstGeom>
            <a:noFill/>
          </p:spPr>
          <p:txBody>
            <a:bodyPr wrap="none" rtlCol="0">
              <a:spAutoFit/>
            </a:bodyPr>
            <a:lstStyle/>
            <a:p>
              <a:r>
                <a:rPr lang="en-US" sz="2500" b="0" dirty="0" smtClean="0">
                  <a:latin typeface="Gill Sans MT"/>
                  <a:cs typeface="Gill Sans MT"/>
                </a:rPr>
                <a:t>Waiting for</a:t>
              </a:r>
            </a:p>
          </p:txBody>
        </p:sp>
      </p:grpSp>
      <p:grpSp>
        <p:nvGrpSpPr>
          <p:cNvPr id="28" name="Group 27"/>
          <p:cNvGrpSpPr/>
          <p:nvPr/>
        </p:nvGrpSpPr>
        <p:grpSpPr>
          <a:xfrm>
            <a:off x="5672199" y="4949427"/>
            <a:ext cx="2587890" cy="1486647"/>
            <a:chOff x="5672199" y="4949427"/>
            <a:chExt cx="2587890" cy="1486647"/>
          </a:xfrm>
        </p:grpSpPr>
        <p:cxnSp>
          <p:nvCxnSpPr>
            <p:cNvPr id="19" name="Curved Connector 18"/>
            <p:cNvCxnSpPr>
              <a:stCxn id="6" idx="2"/>
              <a:endCxn id="7" idx="2"/>
            </p:cNvCxnSpPr>
            <p:nvPr/>
          </p:nvCxnSpPr>
          <p:spPr bwMode="auto">
            <a:xfrm rot="5400000">
              <a:off x="6883420" y="3738206"/>
              <a:ext cx="165447" cy="2587890"/>
            </a:xfrm>
            <a:prstGeom prst="curvedConnector3">
              <a:avLst>
                <a:gd name="adj1" fmla="val 602639"/>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6395155" y="5959020"/>
              <a:ext cx="1120820" cy="477054"/>
            </a:xfrm>
            <a:prstGeom prst="rect">
              <a:avLst/>
            </a:prstGeom>
            <a:noFill/>
          </p:spPr>
          <p:txBody>
            <a:bodyPr wrap="none" rtlCol="0">
              <a:spAutoFit/>
            </a:bodyPr>
            <a:lstStyle/>
            <a:p>
              <a:r>
                <a:rPr lang="en-US" sz="2500" b="0" dirty="0" smtClean="0">
                  <a:latin typeface="Gill Sans MT"/>
                  <a:cs typeface="Gill Sans MT"/>
                </a:rPr>
                <a:t>held by</a:t>
              </a:r>
            </a:p>
          </p:txBody>
        </p:sp>
      </p:grpSp>
      <p:sp>
        <p:nvSpPr>
          <p:cNvPr id="26" name="TextBox 25"/>
          <p:cNvSpPr txBox="1"/>
          <p:nvPr/>
        </p:nvSpPr>
        <p:spPr>
          <a:xfrm>
            <a:off x="5738005" y="1518136"/>
            <a:ext cx="2442270" cy="954107"/>
          </a:xfrm>
          <a:prstGeom prst="rect">
            <a:avLst/>
          </a:prstGeom>
          <a:noFill/>
        </p:spPr>
        <p:txBody>
          <a:bodyPr wrap="none" rtlCol="0">
            <a:spAutoFit/>
          </a:bodyPr>
          <a:lstStyle/>
          <a:p>
            <a:r>
              <a:rPr lang="en-US" sz="2000" b="0" dirty="0" smtClean="0">
                <a:latin typeface="Gill Sans MT"/>
                <a:cs typeface="Gill Sans MT"/>
              </a:rPr>
              <a:t>After running once,</a:t>
            </a:r>
          </a:p>
          <a:p>
            <a:r>
              <a:rPr lang="en-US" sz="2000" b="0" dirty="0" smtClean="0">
                <a:latin typeface="Gill Sans MT"/>
                <a:cs typeface="Gill Sans MT"/>
              </a:rPr>
              <a:t>next time reader calls</a:t>
            </a:r>
          </a:p>
          <a:p>
            <a:r>
              <a:rPr lang="en-US" sz="1600" b="1" dirty="0" err="1">
                <a:solidFill>
                  <a:srgbClr val="0000A2"/>
                </a:solidFill>
                <a:latin typeface="Monaco"/>
              </a:rPr>
              <a:t>mutex_lock</a:t>
            </a:r>
            <a:r>
              <a:rPr lang="en-US" sz="1600" b="1" dirty="0">
                <a:solidFill>
                  <a:prstClr val="black"/>
                </a:solidFill>
                <a:latin typeface="Monaco"/>
              </a:rPr>
              <a:t>(&amp;m</a:t>
            </a:r>
            <a:r>
              <a:rPr lang="en-US" sz="1600" b="1" dirty="0" smtClean="0">
                <a:solidFill>
                  <a:prstClr val="black"/>
                </a:solidFill>
                <a:latin typeface="Monaco"/>
              </a:rPr>
              <a:t>)</a:t>
            </a:r>
            <a:r>
              <a:rPr lang="en-US" sz="1600" b="1" dirty="0">
                <a:solidFill>
                  <a:prstClr val="black"/>
                </a:solidFill>
                <a:latin typeface="Monaco"/>
              </a:rPr>
              <a:t>:</a:t>
            </a:r>
            <a:endParaRPr lang="en-US" sz="1600" b="0" dirty="0" smtClean="0">
              <a:latin typeface="Gill Sans MT"/>
              <a:cs typeface="Gill Sans MT"/>
            </a:endParaRPr>
          </a:p>
        </p:txBody>
      </p:sp>
    </p:spTree>
    <p:extLst>
      <p:ext uri="{BB962C8B-B14F-4D97-AF65-F5344CB8AC3E}">
        <p14:creationId xmlns:p14="http://schemas.microsoft.com/office/powerpoint/2010/main" val="196870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primitives</a:t>
            </a:r>
            <a:endParaRPr lang="en-US" dirty="0"/>
          </a:p>
        </p:txBody>
      </p:sp>
      <p:sp>
        <p:nvSpPr>
          <p:cNvPr id="3" name="Text Placeholder 2"/>
          <p:cNvSpPr>
            <a:spLocks noGrp="1"/>
          </p:cNvSpPr>
          <p:nvPr>
            <p:ph type="body" sz="quarter" idx="10"/>
          </p:nvPr>
        </p:nvSpPr>
        <p:spPr/>
        <p:txBody>
          <a:bodyPr/>
          <a:lstStyle/>
          <a:p>
            <a:r>
              <a:rPr lang="en-US" dirty="0" err="1" smtClean="0"/>
              <a:t>Mutex</a:t>
            </a:r>
            <a:r>
              <a:rPr lang="en-US" dirty="0" smtClean="0"/>
              <a:t> locks</a:t>
            </a:r>
          </a:p>
          <a:p>
            <a:pPr lvl="1"/>
            <a:r>
              <a:rPr lang="en-US" dirty="0" smtClean="0"/>
              <a:t>Used for exclusive access to a shared resource (critical section)</a:t>
            </a:r>
          </a:p>
          <a:p>
            <a:pPr lvl="1"/>
            <a:r>
              <a:rPr lang="en-US" dirty="0" smtClean="0"/>
              <a:t>Operations: Lock, unlock</a:t>
            </a:r>
          </a:p>
          <a:p>
            <a:r>
              <a:rPr lang="en-US" dirty="0" err="1" smtClean="0"/>
              <a:t>Sempahores</a:t>
            </a:r>
            <a:endParaRPr lang="en-US" dirty="0" smtClean="0"/>
          </a:p>
          <a:p>
            <a:pPr lvl="1"/>
            <a:r>
              <a:rPr lang="en-US" dirty="0" smtClean="0"/>
              <a:t>Generalization of </a:t>
            </a:r>
            <a:r>
              <a:rPr lang="en-US" dirty="0" err="1" smtClean="0"/>
              <a:t>mutexes</a:t>
            </a:r>
            <a:r>
              <a:rPr lang="en-US" dirty="0" smtClean="0"/>
              <a:t>: Count number of available “resources”</a:t>
            </a:r>
          </a:p>
          <a:p>
            <a:pPr lvl="1"/>
            <a:r>
              <a:rPr lang="en-US" dirty="0" smtClean="0"/>
              <a:t>Wait for an available resource (decrement), notify availability (increment)</a:t>
            </a:r>
          </a:p>
          <a:p>
            <a:pPr lvl="1"/>
            <a:r>
              <a:rPr lang="en-US" dirty="0" smtClean="0"/>
              <a:t>Example: wait for free buffer space, signal more buffer space</a:t>
            </a:r>
          </a:p>
          <a:p>
            <a:r>
              <a:rPr lang="en-US" dirty="0" smtClean="0">
                <a:solidFill>
                  <a:srgbClr val="EF5B00"/>
                </a:solidFill>
              </a:rPr>
              <a:t>Condition variables</a:t>
            </a:r>
          </a:p>
          <a:p>
            <a:pPr lvl="1"/>
            <a:r>
              <a:rPr lang="en-US" dirty="0" smtClean="0"/>
              <a:t>Represent an arbitrary event</a:t>
            </a:r>
          </a:p>
          <a:p>
            <a:pPr lvl="1"/>
            <a:r>
              <a:rPr lang="en-US" dirty="0" smtClean="0"/>
              <a:t>Operations: Wait for event, signal occurrence of event</a:t>
            </a:r>
          </a:p>
          <a:p>
            <a:pPr lvl="1"/>
            <a:r>
              <a:rPr lang="en-US" dirty="0" smtClean="0"/>
              <a:t>Tied to a </a:t>
            </a:r>
            <a:r>
              <a:rPr lang="en-US" dirty="0" err="1" smtClean="0"/>
              <a:t>mutex</a:t>
            </a:r>
            <a:r>
              <a:rPr lang="en-US" dirty="0" smtClean="0"/>
              <a:t> for mutual exclusion</a:t>
            </a:r>
            <a:endParaRPr lang="en-US" dirty="0"/>
          </a:p>
        </p:txBody>
      </p:sp>
    </p:spTree>
    <p:extLst>
      <p:ext uri="{BB962C8B-B14F-4D97-AF65-F5344CB8AC3E}">
        <p14:creationId xmlns:p14="http://schemas.microsoft.com/office/powerpoint/2010/main" val="1425496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Forgetting to unlock the </a:t>
            </a:r>
            <a:r>
              <a:rPr lang="en-US" dirty="0" err="1" smtClean="0"/>
              <a:t>mutex</a:t>
            </a:r>
            <a:endParaRPr lang="en-US" dirty="0"/>
          </a:p>
        </p:txBody>
      </p:sp>
      <p:sp>
        <p:nvSpPr>
          <p:cNvPr id="6" name="TextBox 5"/>
          <p:cNvSpPr txBox="1"/>
          <p:nvPr/>
        </p:nvSpPr>
        <p:spPr>
          <a:xfrm>
            <a:off x="8058751" y="4426208"/>
            <a:ext cx="402674" cy="523220"/>
          </a:xfrm>
          <a:prstGeom prst="rect">
            <a:avLst/>
          </a:prstGeom>
          <a:noFill/>
        </p:spPr>
        <p:txBody>
          <a:bodyPr wrap="none" rtlCol="0">
            <a:spAutoFit/>
          </a:bodyPr>
          <a:lstStyle/>
          <a:p>
            <a:r>
              <a:rPr lang="en-US" sz="2800" b="1" dirty="0">
                <a:solidFill>
                  <a:prstClr val="black"/>
                </a:solidFill>
                <a:latin typeface="Monaco"/>
              </a:rPr>
              <a:t>m</a:t>
            </a:r>
            <a:endParaRPr lang="en-US" sz="2500" b="0" dirty="0" smtClean="0">
              <a:latin typeface="Gill Sans MT"/>
              <a:cs typeface="Gill Sans MT"/>
            </a:endParaRPr>
          </a:p>
        </p:txBody>
      </p:sp>
      <p:sp>
        <p:nvSpPr>
          <p:cNvPr id="7" name="TextBox 6"/>
          <p:cNvSpPr txBox="1"/>
          <p:nvPr/>
        </p:nvSpPr>
        <p:spPr>
          <a:xfrm>
            <a:off x="5150260" y="4253101"/>
            <a:ext cx="1043876" cy="861774"/>
          </a:xfrm>
          <a:prstGeom prst="rect">
            <a:avLst/>
          </a:prstGeom>
          <a:noFill/>
        </p:spPr>
        <p:txBody>
          <a:bodyPr wrap="none" rtlCol="0">
            <a:spAutoFit/>
          </a:bodyPr>
          <a:lstStyle/>
          <a:p>
            <a:r>
              <a:rPr lang="en-US" sz="2500" dirty="0" smtClean="0">
                <a:latin typeface="Gill Sans MT"/>
                <a:cs typeface="Gill Sans MT"/>
              </a:rPr>
              <a:t>r</a:t>
            </a:r>
            <a:r>
              <a:rPr lang="en-US" sz="2500" b="0" dirty="0" smtClean="0">
                <a:latin typeface="Gill Sans MT"/>
                <a:cs typeface="Gill Sans MT"/>
              </a:rPr>
              <a:t>eader</a:t>
            </a:r>
          </a:p>
          <a:p>
            <a:r>
              <a:rPr lang="en-US" sz="2500" dirty="0" smtClean="0">
                <a:latin typeface="Gill Sans MT"/>
                <a:cs typeface="Gill Sans MT"/>
              </a:rPr>
              <a:t>thread</a:t>
            </a:r>
            <a:endParaRPr lang="en-US" sz="2500" b="0" dirty="0" smtClean="0">
              <a:latin typeface="Gill Sans MT"/>
              <a:cs typeface="Gill Sans MT"/>
            </a:endParaRPr>
          </a:p>
        </p:txBody>
      </p:sp>
      <p:grpSp>
        <p:nvGrpSpPr>
          <p:cNvPr id="27" name="Group 26"/>
          <p:cNvGrpSpPr/>
          <p:nvPr/>
        </p:nvGrpSpPr>
        <p:grpSpPr>
          <a:xfrm>
            <a:off x="5672198" y="2808813"/>
            <a:ext cx="2587890" cy="1617394"/>
            <a:chOff x="5672198" y="2808813"/>
            <a:chExt cx="2587890" cy="1617394"/>
          </a:xfrm>
        </p:grpSpPr>
        <p:cxnSp>
          <p:nvCxnSpPr>
            <p:cNvPr id="17" name="Curved Connector 16"/>
            <p:cNvCxnSpPr>
              <a:stCxn id="7" idx="0"/>
              <a:endCxn id="6" idx="0"/>
            </p:cNvCxnSpPr>
            <p:nvPr/>
          </p:nvCxnSpPr>
          <p:spPr bwMode="auto">
            <a:xfrm rot="16200000" flipH="1">
              <a:off x="6879589" y="3045709"/>
              <a:ext cx="173107" cy="2587890"/>
            </a:xfrm>
            <a:prstGeom prst="curvedConnector3">
              <a:avLst>
                <a:gd name="adj1" fmla="val -543735"/>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093629" y="2808813"/>
              <a:ext cx="1650694" cy="477054"/>
            </a:xfrm>
            <a:prstGeom prst="rect">
              <a:avLst/>
            </a:prstGeom>
            <a:noFill/>
          </p:spPr>
          <p:txBody>
            <a:bodyPr wrap="none" rtlCol="0">
              <a:spAutoFit/>
            </a:bodyPr>
            <a:lstStyle/>
            <a:p>
              <a:r>
                <a:rPr lang="en-US" sz="2500" b="0" dirty="0" smtClean="0">
                  <a:latin typeface="Gill Sans MT"/>
                  <a:cs typeface="Gill Sans MT"/>
                </a:rPr>
                <a:t>Waiting for</a:t>
              </a:r>
            </a:p>
          </p:txBody>
        </p:sp>
      </p:grpSp>
      <p:grpSp>
        <p:nvGrpSpPr>
          <p:cNvPr id="28" name="Group 27"/>
          <p:cNvGrpSpPr/>
          <p:nvPr/>
        </p:nvGrpSpPr>
        <p:grpSpPr>
          <a:xfrm>
            <a:off x="5672199" y="4949427"/>
            <a:ext cx="2587890" cy="1486647"/>
            <a:chOff x="5672199" y="4949427"/>
            <a:chExt cx="2587890" cy="1486647"/>
          </a:xfrm>
        </p:grpSpPr>
        <p:cxnSp>
          <p:nvCxnSpPr>
            <p:cNvPr id="19" name="Curved Connector 18"/>
            <p:cNvCxnSpPr>
              <a:stCxn id="6" idx="2"/>
              <a:endCxn id="7" idx="2"/>
            </p:cNvCxnSpPr>
            <p:nvPr/>
          </p:nvCxnSpPr>
          <p:spPr bwMode="auto">
            <a:xfrm rot="5400000">
              <a:off x="6883420" y="3738206"/>
              <a:ext cx="165447" cy="2587890"/>
            </a:xfrm>
            <a:prstGeom prst="curvedConnector3">
              <a:avLst>
                <a:gd name="adj1" fmla="val 602639"/>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6395155" y="5959020"/>
              <a:ext cx="1120820" cy="477054"/>
            </a:xfrm>
            <a:prstGeom prst="rect">
              <a:avLst/>
            </a:prstGeom>
            <a:noFill/>
          </p:spPr>
          <p:txBody>
            <a:bodyPr wrap="none" rtlCol="0">
              <a:spAutoFit/>
            </a:bodyPr>
            <a:lstStyle/>
            <a:p>
              <a:r>
                <a:rPr lang="en-US" sz="2500" b="0" dirty="0" smtClean="0">
                  <a:latin typeface="Gill Sans MT"/>
                  <a:cs typeface="Gill Sans MT"/>
                </a:rPr>
                <a:t>held by</a:t>
              </a:r>
            </a:p>
          </p:txBody>
        </p:sp>
      </p:grpSp>
      <p:sp>
        <p:nvSpPr>
          <p:cNvPr id="26" name="TextBox 25"/>
          <p:cNvSpPr txBox="1"/>
          <p:nvPr/>
        </p:nvSpPr>
        <p:spPr>
          <a:xfrm>
            <a:off x="5738005" y="1518136"/>
            <a:ext cx="2442270" cy="954107"/>
          </a:xfrm>
          <a:prstGeom prst="rect">
            <a:avLst/>
          </a:prstGeom>
          <a:noFill/>
        </p:spPr>
        <p:txBody>
          <a:bodyPr wrap="none" rtlCol="0">
            <a:spAutoFit/>
          </a:bodyPr>
          <a:lstStyle/>
          <a:p>
            <a:r>
              <a:rPr lang="en-US" sz="2000" b="0" dirty="0" smtClean="0">
                <a:latin typeface="Gill Sans MT"/>
                <a:cs typeface="Gill Sans MT"/>
              </a:rPr>
              <a:t>After running once,</a:t>
            </a:r>
          </a:p>
          <a:p>
            <a:r>
              <a:rPr lang="en-US" sz="2000" b="0" dirty="0" smtClean="0">
                <a:latin typeface="Gill Sans MT"/>
                <a:cs typeface="Gill Sans MT"/>
              </a:rPr>
              <a:t>next time reader calls</a:t>
            </a:r>
          </a:p>
          <a:p>
            <a:r>
              <a:rPr lang="en-US" sz="1600" b="1" dirty="0" err="1">
                <a:solidFill>
                  <a:srgbClr val="0000A2"/>
                </a:solidFill>
                <a:latin typeface="Monaco"/>
              </a:rPr>
              <a:t>mutex_lock</a:t>
            </a:r>
            <a:r>
              <a:rPr lang="en-US" sz="1600" b="1" dirty="0">
                <a:solidFill>
                  <a:prstClr val="black"/>
                </a:solidFill>
                <a:latin typeface="Monaco"/>
              </a:rPr>
              <a:t>(&amp;m</a:t>
            </a:r>
            <a:r>
              <a:rPr lang="en-US" sz="1600" b="1" dirty="0" smtClean="0">
                <a:solidFill>
                  <a:prstClr val="black"/>
                </a:solidFill>
                <a:latin typeface="Monaco"/>
              </a:rPr>
              <a:t>)</a:t>
            </a:r>
            <a:r>
              <a:rPr lang="en-US" sz="1600" b="1" dirty="0">
                <a:solidFill>
                  <a:prstClr val="black"/>
                </a:solidFill>
                <a:latin typeface="Monaco"/>
              </a:rPr>
              <a:t>:</a:t>
            </a:r>
            <a:endParaRPr lang="en-US" sz="1600" b="0" dirty="0" smtClean="0">
              <a:latin typeface="Gill Sans MT"/>
              <a:cs typeface="Gill Sans MT"/>
            </a:endParaRPr>
          </a:p>
        </p:txBody>
      </p:sp>
      <p:sp>
        <p:nvSpPr>
          <p:cNvPr id="3" name="TextBox 2"/>
          <p:cNvSpPr txBox="1"/>
          <p:nvPr/>
        </p:nvSpPr>
        <p:spPr>
          <a:xfrm>
            <a:off x="1064234" y="3755790"/>
            <a:ext cx="2929007" cy="1862048"/>
          </a:xfrm>
          <a:prstGeom prst="rect">
            <a:avLst/>
          </a:prstGeom>
          <a:noFill/>
        </p:spPr>
        <p:txBody>
          <a:bodyPr wrap="none" rtlCol="0">
            <a:spAutoFit/>
          </a:bodyPr>
          <a:lstStyle/>
          <a:p>
            <a:r>
              <a:rPr lang="en-US" sz="4000" b="0" dirty="0" smtClean="0">
                <a:solidFill>
                  <a:srgbClr val="EF5B00"/>
                </a:solidFill>
                <a:latin typeface="Gill Sans MT"/>
                <a:cs typeface="Gill Sans MT"/>
              </a:rPr>
              <a:t>DEADLOCK</a:t>
            </a:r>
          </a:p>
          <a:p>
            <a:r>
              <a:rPr lang="en-US" sz="2500" dirty="0" smtClean="0">
                <a:latin typeface="Gill Sans MT"/>
                <a:cs typeface="Gill Sans MT"/>
              </a:rPr>
              <a:t>thread waits forever</a:t>
            </a:r>
          </a:p>
          <a:p>
            <a:r>
              <a:rPr lang="en-US" sz="2500" b="0" dirty="0" smtClean="0">
                <a:latin typeface="Gill Sans MT"/>
                <a:cs typeface="Gill Sans MT"/>
              </a:rPr>
              <a:t>for event that will</a:t>
            </a:r>
          </a:p>
          <a:p>
            <a:r>
              <a:rPr lang="en-US" sz="2500" b="0" dirty="0" smtClean="0">
                <a:latin typeface="Gill Sans MT"/>
                <a:cs typeface="Gill Sans MT"/>
              </a:rPr>
              <a:t>never happen</a:t>
            </a:r>
          </a:p>
        </p:txBody>
      </p:sp>
    </p:spTree>
    <p:extLst>
      <p:ext uri="{BB962C8B-B14F-4D97-AF65-F5344CB8AC3E}">
        <p14:creationId xmlns:p14="http://schemas.microsoft.com/office/powerpoint/2010/main" val="15553925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vs. Condition Variables</a:t>
            </a:r>
            <a:endParaRPr lang="en-US" dirty="0"/>
          </a:p>
        </p:txBody>
      </p:sp>
      <p:sp>
        <p:nvSpPr>
          <p:cNvPr id="4" name="Text Placeholder 3"/>
          <p:cNvSpPr>
            <a:spLocks noGrp="1"/>
          </p:cNvSpPr>
          <p:nvPr>
            <p:ph type="body" sz="quarter" idx="10"/>
          </p:nvPr>
        </p:nvSpPr>
        <p:spPr>
          <a:xfrm>
            <a:off x="374092" y="1524000"/>
            <a:ext cx="4212020" cy="4953000"/>
          </a:xfrm>
        </p:spPr>
        <p:txBody>
          <a:bodyPr/>
          <a:lstStyle/>
          <a:p>
            <a:r>
              <a:rPr lang="en-US" dirty="0" smtClean="0"/>
              <a:t>Semaphore</a:t>
            </a:r>
          </a:p>
          <a:p>
            <a:pPr lvl="1"/>
            <a:r>
              <a:rPr lang="en-US" dirty="0" smtClean="0"/>
              <a:t>Integer value (≥ 0)</a:t>
            </a:r>
          </a:p>
          <a:p>
            <a:pPr lvl="1"/>
            <a:r>
              <a:rPr lang="en-US" dirty="0" smtClean="0"/>
              <a:t>Wait doesn’t always block</a:t>
            </a:r>
          </a:p>
          <a:p>
            <a:pPr lvl="1"/>
            <a:r>
              <a:rPr lang="en-US" dirty="0" smtClean="0"/>
              <a:t>Signal either un-blocks thread or increments counter</a:t>
            </a:r>
          </a:p>
          <a:p>
            <a:pPr lvl="1"/>
            <a:r>
              <a:rPr lang="en-US" dirty="0" smtClean="0"/>
              <a:t>If signal releases thread, both may continue concurrently</a:t>
            </a:r>
            <a:endParaRPr lang="en-US" dirty="0"/>
          </a:p>
        </p:txBody>
      </p:sp>
      <p:sp>
        <p:nvSpPr>
          <p:cNvPr id="5" name="Text Placeholder 3"/>
          <p:cNvSpPr txBox="1">
            <a:spLocks/>
          </p:cNvSpPr>
          <p:nvPr/>
        </p:nvSpPr>
        <p:spPr>
          <a:xfrm>
            <a:off x="4586112" y="1524000"/>
            <a:ext cx="4212020" cy="4953000"/>
          </a:xfrm>
          <a:prstGeom prst="rect">
            <a:avLst/>
          </a:prstGeom>
        </p:spPr>
        <p:txBody>
          <a:bodyPr vert="horz" lIns="91440" tIns="45720" rIns="91440" bIns="45720" rtlCol="0">
            <a:normAutofit/>
          </a:bodyPr>
          <a:lstStyle>
            <a:lvl1pPr marL="0" indent="0" algn="l" rtl="0" eaLnBrk="1" fontAlgn="base" hangingPunct="1">
              <a:spcBef>
                <a:spcPts val="1800"/>
              </a:spcBef>
              <a:spcAft>
                <a:spcPct val="0"/>
              </a:spcAft>
              <a:buClr>
                <a:schemeClr val="bg1"/>
              </a:buClr>
              <a:buSzPct val="25000"/>
              <a:buFont typeface="Arial"/>
              <a:buNone/>
              <a:defRPr sz="2500" b="0">
                <a:solidFill>
                  <a:schemeClr val="tx1"/>
                </a:solidFill>
                <a:latin typeface="Gill Sans MT"/>
                <a:ea typeface="+mn-ea"/>
                <a:cs typeface="Gill Sans MT"/>
              </a:defRPr>
            </a:lvl1pPr>
            <a:lvl2pPr marL="715963" indent="-273050" algn="l" rtl="0" eaLnBrk="1" fontAlgn="base" hangingPunct="1">
              <a:spcBef>
                <a:spcPts val="480"/>
              </a:spcBef>
              <a:spcAft>
                <a:spcPct val="0"/>
              </a:spcAft>
              <a:buClrTx/>
              <a:buSzPct val="110000"/>
              <a:buFont typeface="Arial"/>
              <a:buChar char="•"/>
              <a:defRPr sz="2000" baseline="0">
                <a:solidFill>
                  <a:schemeClr val="tx1"/>
                </a:solidFill>
                <a:latin typeface="Gill Sans MT"/>
                <a:cs typeface="Gill Sans MT"/>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Gill Sans MT"/>
                <a:cs typeface="Gill Sans MT"/>
              </a:defRPr>
            </a:lvl3pPr>
            <a:lvl4pPr marL="1600200" indent="-228600" algn="l" rtl="0" eaLnBrk="1" fontAlgn="base" hangingPunct="1">
              <a:spcBef>
                <a:spcPct val="20000"/>
              </a:spcBef>
              <a:spcAft>
                <a:spcPct val="0"/>
              </a:spcAft>
              <a:buChar char="–"/>
              <a:defRPr sz="2000">
                <a:solidFill>
                  <a:schemeClr val="tx1"/>
                </a:solidFill>
                <a:latin typeface="Gill Sans"/>
                <a:cs typeface="Gill Sans"/>
              </a:defRPr>
            </a:lvl4pPr>
            <a:lvl5pPr marL="2057400" indent="-228600" algn="l" rtl="0" eaLnBrk="1" fontAlgn="base" hangingPunct="1">
              <a:spcBef>
                <a:spcPct val="20000"/>
              </a:spcBef>
              <a:spcAft>
                <a:spcPct val="0"/>
              </a:spcAft>
              <a:buChar char="»"/>
              <a:defRPr sz="2000">
                <a:solidFill>
                  <a:schemeClr val="tx1"/>
                </a:solidFill>
                <a:latin typeface="Gill Sans"/>
                <a:cs typeface="Gill Sans"/>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smtClean="0"/>
              <a:t>Condition Variable</a:t>
            </a:r>
          </a:p>
          <a:p>
            <a:pPr lvl="1"/>
            <a:r>
              <a:rPr lang="en-US" dirty="0" smtClean="0"/>
              <a:t>No value</a:t>
            </a:r>
          </a:p>
          <a:p>
            <a:pPr lvl="1"/>
            <a:r>
              <a:rPr lang="en-US" dirty="0" smtClean="0"/>
              <a:t>Wait always blocks</a:t>
            </a:r>
          </a:p>
          <a:p>
            <a:pPr lvl="1"/>
            <a:r>
              <a:rPr lang="en-US" dirty="0" smtClean="0"/>
              <a:t>Signal either un-blocks thread or is lost</a:t>
            </a:r>
          </a:p>
          <a:p>
            <a:pPr lvl="1"/>
            <a:r>
              <a:rPr lang="en-US" dirty="0" smtClean="0"/>
              <a:t>If signal releases thread, only one continues</a:t>
            </a:r>
          </a:p>
          <a:p>
            <a:pPr lvl="2"/>
            <a:r>
              <a:rPr lang="en-US" dirty="0" smtClean="0"/>
              <a:t>Need to hold </a:t>
            </a:r>
            <a:r>
              <a:rPr lang="en-US" dirty="0" err="1" smtClean="0"/>
              <a:t>mutex</a:t>
            </a:r>
            <a:r>
              <a:rPr lang="en-US" dirty="0" smtClean="0"/>
              <a:t> lock to proceed</a:t>
            </a:r>
          </a:p>
          <a:p>
            <a:pPr lvl="2"/>
            <a:r>
              <a:rPr lang="en-US" dirty="0" smtClean="0"/>
              <a:t>Other thread is released from waiting on condition, but still has to wait to obtain the </a:t>
            </a:r>
            <a:r>
              <a:rPr lang="en-US" dirty="0" err="1" smtClean="0"/>
              <a:t>mutex</a:t>
            </a:r>
            <a:r>
              <a:rPr lang="en-US" dirty="0" smtClean="0"/>
              <a:t> again</a:t>
            </a:r>
            <a:endParaRPr lang="en-US" dirty="0"/>
          </a:p>
        </p:txBody>
      </p:sp>
    </p:spTree>
    <p:extLst>
      <p:ext uri="{BB962C8B-B14F-4D97-AF65-F5344CB8AC3E}">
        <p14:creationId xmlns:p14="http://schemas.microsoft.com/office/powerpoint/2010/main" val="3245258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sz="quarter" idx="10"/>
          </p:nvPr>
        </p:nvSpPr>
        <p:spPr/>
        <p:txBody>
          <a:bodyPr/>
          <a:lstStyle/>
          <a:p>
            <a:r>
              <a:rPr lang="en-US" dirty="0" smtClean="0"/>
              <a:t>Condition variables</a:t>
            </a:r>
          </a:p>
          <a:p>
            <a:pPr lvl="1"/>
            <a:r>
              <a:rPr lang="en-US" dirty="0" smtClean="0"/>
              <a:t>convenient way of signaling general-purpose events between threads</a:t>
            </a:r>
          </a:p>
          <a:p>
            <a:r>
              <a:rPr lang="en-US" dirty="0" smtClean="0"/>
              <a:t>Common implementation: “monitors”</a:t>
            </a:r>
          </a:p>
          <a:p>
            <a:pPr lvl="1"/>
            <a:r>
              <a:rPr lang="en-US" dirty="0" smtClean="0"/>
              <a:t>An object which does the locking/unlocking for you when its methods are called</a:t>
            </a:r>
          </a:p>
          <a:p>
            <a:pPr lvl="1"/>
            <a:r>
              <a:rPr lang="en-US" dirty="0" smtClean="0"/>
              <a:t>See </a:t>
            </a:r>
            <a:r>
              <a:rPr lang="en-US" sz="1600" b="1" dirty="0" smtClean="0">
                <a:solidFill>
                  <a:srgbClr val="EF5B00"/>
                </a:solidFill>
                <a:latin typeface="Monaco"/>
                <a:cs typeface="Monaco"/>
              </a:rPr>
              <a:t>synchronized</a:t>
            </a:r>
            <a:r>
              <a:rPr lang="en-US" dirty="0" smtClean="0">
                <a:solidFill>
                  <a:srgbClr val="EF5B00"/>
                </a:solidFill>
              </a:rPr>
              <a:t> </a:t>
            </a:r>
            <a:r>
              <a:rPr lang="en-US" dirty="0" smtClean="0"/>
              <a:t>keyword in Java</a:t>
            </a:r>
          </a:p>
          <a:p>
            <a:r>
              <a:rPr lang="en-US" dirty="0" smtClean="0"/>
              <a:t>Beware pitfalls...</a:t>
            </a:r>
          </a:p>
          <a:p>
            <a:pPr lvl="1"/>
            <a:r>
              <a:rPr lang="en-US" dirty="0" smtClean="0"/>
              <a:t>especially </a:t>
            </a:r>
            <a:r>
              <a:rPr lang="en-US" dirty="0" smtClean="0">
                <a:solidFill>
                  <a:srgbClr val="FF6600"/>
                </a:solidFill>
              </a:rPr>
              <a:t>deadlock</a:t>
            </a:r>
            <a:r>
              <a:rPr lang="en-US" dirty="0" smtClean="0"/>
              <a:t>: our next topic</a:t>
            </a:r>
            <a:endParaRPr lang="en-US" dirty="0"/>
          </a:p>
        </p:txBody>
      </p:sp>
    </p:spTree>
    <p:extLst>
      <p:ext uri="{BB962C8B-B14F-4D97-AF65-F5344CB8AC3E}">
        <p14:creationId xmlns:p14="http://schemas.microsoft.com/office/powerpoint/2010/main" val="7544416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Text Placeholder 2"/>
          <p:cNvSpPr>
            <a:spLocks noGrp="1"/>
          </p:cNvSpPr>
          <p:nvPr>
            <p:ph type="body" sz="quarter" idx="10"/>
          </p:nvPr>
        </p:nvSpPr>
        <p:spPr/>
        <p:txBody>
          <a:bodyPr>
            <a:normAutofit/>
          </a:bodyPr>
          <a:lstStyle/>
          <a:p>
            <a:r>
              <a:rPr lang="en-US" dirty="0" smtClean="0"/>
              <a:t>Goal: Wait for a specific event to happen</a:t>
            </a:r>
          </a:p>
          <a:p>
            <a:pPr lvl="1"/>
            <a:r>
              <a:rPr lang="en-US" dirty="0" smtClean="0"/>
              <a:t>Event depends on state shared with multiple threads</a:t>
            </a:r>
          </a:p>
          <a:p>
            <a:r>
              <a:rPr lang="en-US" dirty="0" smtClean="0"/>
              <a:t>Solution: condition variables</a:t>
            </a:r>
          </a:p>
          <a:p>
            <a:pPr lvl="1"/>
            <a:r>
              <a:rPr lang="en-US" dirty="0" smtClean="0"/>
              <a:t>“Names” an event</a:t>
            </a:r>
          </a:p>
          <a:p>
            <a:pPr lvl="1"/>
            <a:r>
              <a:rPr lang="en-US" dirty="0" smtClean="0"/>
              <a:t>Internally, has a queue of threads waiting for the event</a:t>
            </a:r>
          </a:p>
          <a:p>
            <a:r>
              <a:rPr lang="en-US" dirty="0" smtClean="0"/>
              <a:t>Basic operations</a:t>
            </a:r>
          </a:p>
          <a:p>
            <a:pPr lvl="1"/>
            <a:r>
              <a:rPr lang="en-US" dirty="0" smtClean="0"/>
              <a:t>Wait for event</a:t>
            </a:r>
          </a:p>
          <a:p>
            <a:pPr lvl="1"/>
            <a:r>
              <a:rPr lang="en-US" dirty="0" smtClean="0"/>
              <a:t>Signal occurrence of event to one waiting thread</a:t>
            </a:r>
          </a:p>
          <a:p>
            <a:pPr lvl="1"/>
            <a:r>
              <a:rPr lang="en-US" dirty="0" smtClean="0"/>
              <a:t>Signal occurrence of event to all waiting threads</a:t>
            </a:r>
          </a:p>
          <a:p>
            <a:r>
              <a:rPr lang="en-US" dirty="0" smtClean="0"/>
              <a:t>Signaling, not mutual exclusion</a:t>
            </a:r>
          </a:p>
          <a:p>
            <a:pPr lvl="1"/>
            <a:r>
              <a:rPr lang="en-US" dirty="0" smtClean="0"/>
              <a:t>Condition variable is intimately tied to a </a:t>
            </a:r>
            <a:r>
              <a:rPr lang="en-US" dirty="0" err="1" smtClean="0"/>
              <a:t>mutex</a:t>
            </a:r>
            <a:endParaRPr lang="en-US" dirty="0"/>
          </a:p>
        </p:txBody>
      </p:sp>
    </p:spTree>
    <p:extLst>
      <p:ext uri="{BB962C8B-B14F-4D97-AF65-F5344CB8AC3E}">
        <p14:creationId xmlns:p14="http://schemas.microsoft.com/office/powerpoint/2010/main" val="2613487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cond_wait</a:t>
            </a:r>
            <a:endParaRPr lang="en-US" dirty="0"/>
          </a:p>
        </p:txBody>
      </p:sp>
      <p:sp>
        <p:nvSpPr>
          <p:cNvPr id="3" name="Text Placeholder 2"/>
          <p:cNvSpPr>
            <a:spLocks noGrp="1"/>
          </p:cNvSpPr>
          <p:nvPr>
            <p:ph type="body" sz="quarter" idx="10"/>
          </p:nvPr>
        </p:nvSpPr>
        <p:spPr/>
        <p:txBody>
          <a:bodyPr/>
          <a:lstStyle/>
          <a:p>
            <a:r>
              <a:rPr lang="en-US" dirty="0" smtClean="0"/>
              <a:t>Assumption</a:t>
            </a:r>
          </a:p>
          <a:p>
            <a:pPr lvl="1"/>
            <a:r>
              <a:rPr lang="en-US" dirty="0" smtClean="0"/>
              <a:t>Called </a:t>
            </a:r>
            <a:r>
              <a:rPr lang="en-US" dirty="0"/>
              <a:t>with </a:t>
            </a:r>
            <a:r>
              <a:rPr lang="en-US" dirty="0" err="1"/>
              <a:t>mutex</a:t>
            </a:r>
            <a:r>
              <a:rPr lang="en-US" dirty="0"/>
              <a:t> locked by calling thread</a:t>
            </a:r>
          </a:p>
          <a:p>
            <a:r>
              <a:rPr lang="en-US" dirty="0" smtClean="0"/>
              <a:t>Action</a:t>
            </a:r>
          </a:p>
          <a:p>
            <a:pPr lvl="1"/>
            <a:r>
              <a:rPr lang="en-US" dirty="0"/>
              <a:t>Atomically releases </a:t>
            </a:r>
            <a:r>
              <a:rPr lang="en-US" dirty="0" err="1"/>
              <a:t>mutex</a:t>
            </a:r>
            <a:r>
              <a:rPr lang="en-US" dirty="0"/>
              <a:t>, and...</a:t>
            </a:r>
          </a:p>
          <a:p>
            <a:pPr lvl="1"/>
            <a:r>
              <a:rPr lang="en-US" dirty="0" smtClean="0"/>
              <a:t>...blocks thread until condition is next signaled (past signal not “queued”) or maybe only until some interruption occurs</a:t>
            </a:r>
          </a:p>
          <a:p>
            <a:r>
              <a:rPr lang="en-US" dirty="0" smtClean="0"/>
              <a:t>After return</a:t>
            </a:r>
          </a:p>
          <a:p>
            <a:pPr lvl="1"/>
            <a:r>
              <a:rPr lang="en-US" dirty="0" err="1" smtClean="0"/>
              <a:t>mutex</a:t>
            </a:r>
            <a:r>
              <a:rPr lang="en-US" dirty="0" smtClean="0"/>
              <a:t> is already locked again</a:t>
            </a:r>
          </a:p>
        </p:txBody>
      </p:sp>
      <p:sp>
        <p:nvSpPr>
          <p:cNvPr id="5" name="TextBox 4"/>
          <p:cNvSpPr txBox="1"/>
          <p:nvPr/>
        </p:nvSpPr>
        <p:spPr>
          <a:xfrm>
            <a:off x="374091" y="5262073"/>
            <a:ext cx="7418593" cy="707886"/>
          </a:xfrm>
          <a:prstGeom prst="rect">
            <a:avLst/>
          </a:prstGeom>
          <a:noFill/>
        </p:spPr>
        <p:txBody>
          <a:bodyPr wrap="none" rtlCol="0">
            <a:spAutoFit/>
          </a:bodyPr>
          <a:lstStyle/>
          <a:p>
            <a:r>
              <a:rPr lang="en-US" sz="2000" b="1" dirty="0" err="1">
                <a:solidFill>
                  <a:srgbClr val="0000FF"/>
                </a:solidFill>
                <a:latin typeface="Monaco"/>
              </a:rPr>
              <a:t>int</a:t>
            </a:r>
            <a:r>
              <a:rPr lang="en-US" sz="2000" b="1" dirty="0">
                <a:solidFill>
                  <a:srgbClr val="0000FF"/>
                </a:solidFill>
                <a:latin typeface="Monaco"/>
              </a:rPr>
              <a:t> </a:t>
            </a:r>
            <a:r>
              <a:rPr lang="en-US" sz="2000" b="1" dirty="0" err="1">
                <a:solidFill>
                  <a:srgbClr val="0000A2"/>
                </a:solidFill>
                <a:latin typeface="Monaco"/>
              </a:rPr>
              <a:t>pthread_cond_wait</a:t>
            </a:r>
            <a:r>
              <a:rPr lang="en-US" sz="2000" b="1" dirty="0">
                <a:solidFill>
                  <a:prstClr val="black"/>
                </a:solidFill>
                <a:latin typeface="Monaco"/>
              </a:rPr>
              <a:t>(</a:t>
            </a:r>
            <a:r>
              <a:rPr lang="en-US" sz="2000" b="1" dirty="0" err="1">
                <a:solidFill>
                  <a:srgbClr val="6D79DE"/>
                </a:solidFill>
                <a:latin typeface="Monaco"/>
              </a:rPr>
              <a:t>pthread_cond_t</a:t>
            </a:r>
            <a:r>
              <a:rPr lang="en-US" sz="2000" b="1" dirty="0">
                <a:solidFill>
                  <a:prstClr val="black"/>
                </a:solidFill>
                <a:latin typeface="Monaco"/>
              </a:rPr>
              <a:t> </a:t>
            </a:r>
            <a:r>
              <a:rPr lang="en-US" sz="2000" b="1" dirty="0" smtClean="0">
                <a:solidFill>
                  <a:prstClr val="black"/>
                </a:solidFill>
                <a:latin typeface="Monaco"/>
              </a:rPr>
              <a:t> * </a:t>
            </a:r>
            <a:r>
              <a:rPr lang="en-US" sz="2000" b="1" dirty="0" err="1" smtClean="0">
                <a:solidFill>
                  <a:prstClr val="black"/>
                </a:solidFill>
                <a:latin typeface="Monaco"/>
              </a:rPr>
              <a:t>cond</a:t>
            </a:r>
            <a:r>
              <a:rPr lang="en-US" sz="2000" b="1" dirty="0" smtClean="0">
                <a:solidFill>
                  <a:prstClr val="black"/>
                </a:solidFill>
                <a:latin typeface="Monaco"/>
              </a:rPr>
              <a:t>,</a:t>
            </a:r>
          </a:p>
          <a:p>
            <a:r>
              <a:rPr lang="en-US" sz="2000" b="1" dirty="0">
                <a:solidFill>
                  <a:prstClr val="black"/>
                </a:solidFill>
                <a:latin typeface="Monaco"/>
              </a:rPr>
              <a:t> </a:t>
            </a:r>
            <a:r>
              <a:rPr lang="en-US" sz="2000" b="1" dirty="0" smtClean="0">
                <a:solidFill>
                  <a:prstClr val="black"/>
                </a:solidFill>
                <a:latin typeface="Monaco"/>
              </a:rPr>
              <a:t>                     </a:t>
            </a:r>
            <a:r>
              <a:rPr lang="en-US" sz="2000" b="1" dirty="0" err="1" smtClean="0">
                <a:solidFill>
                  <a:srgbClr val="6D79DE"/>
                </a:solidFill>
                <a:latin typeface="Monaco"/>
              </a:rPr>
              <a:t>pthread_mutex_t</a:t>
            </a:r>
            <a:r>
              <a:rPr lang="en-US" sz="2000" b="1" dirty="0" smtClean="0">
                <a:solidFill>
                  <a:prstClr val="black"/>
                </a:solidFill>
                <a:latin typeface="Monaco"/>
              </a:rPr>
              <a:t> * </a:t>
            </a:r>
            <a:r>
              <a:rPr lang="en-US" sz="2000" b="1" dirty="0" err="1" smtClean="0">
                <a:solidFill>
                  <a:prstClr val="black"/>
                </a:solidFill>
                <a:latin typeface="Monaco"/>
              </a:rPr>
              <a:t>mutex</a:t>
            </a:r>
            <a:r>
              <a:rPr lang="en-US" sz="2000" b="1" dirty="0">
                <a:solidFill>
                  <a:prstClr val="black"/>
                </a:solidFill>
                <a:latin typeface="Monaco"/>
              </a:rPr>
              <a:t>);</a:t>
            </a:r>
            <a:endParaRPr lang="en-US" sz="2000" b="0" dirty="0" smtClean="0">
              <a:latin typeface="Gill Sans MT"/>
              <a:cs typeface="Gill Sans MT"/>
            </a:endParaRPr>
          </a:p>
        </p:txBody>
      </p:sp>
    </p:spTree>
    <p:extLst>
      <p:ext uri="{BB962C8B-B14F-4D97-AF65-F5344CB8AC3E}">
        <p14:creationId xmlns:p14="http://schemas.microsoft.com/office/powerpoint/2010/main" val="17020663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cond_signal</a:t>
            </a:r>
            <a:endParaRPr lang="en-US" dirty="0"/>
          </a:p>
        </p:txBody>
      </p:sp>
      <p:sp>
        <p:nvSpPr>
          <p:cNvPr id="3" name="Text Placeholder 2"/>
          <p:cNvSpPr>
            <a:spLocks noGrp="1"/>
          </p:cNvSpPr>
          <p:nvPr>
            <p:ph type="body" sz="quarter" idx="10"/>
          </p:nvPr>
        </p:nvSpPr>
        <p:spPr/>
        <p:txBody>
          <a:bodyPr/>
          <a:lstStyle/>
          <a:p>
            <a:r>
              <a:rPr lang="en-US" dirty="0" smtClean="0"/>
              <a:t>Action</a:t>
            </a:r>
          </a:p>
          <a:p>
            <a:pPr lvl="1"/>
            <a:r>
              <a:rPr lang="en-US" dirty="0" smtClean="0"/>
              <a:t>Unblocks at least one blocked thread waiting on signal</a:t>
            </a:r>
          </a:p>
          <a:p>
            <a:r>
              <a:rPr lang="en-US" dirty="0" smtClean="0"/>
              <a:t>Note: “Mesa semantics” described here</a:t>
            </a:r>
          </a:p>
          <a:p>
            <a:pPr lvl="1"/>
            <a:r>
              <a:rPr lang="en-US" dirty="0" smtClean="0"/>
              <a:t>“Hoare semantics” different</a:t>
            </a:r>
          </a:p>
          <a:p>
            <a:pPr lvl="1"/>
            <a:r>
              <a:rPr lang="en-US" dirty="0" err="1" smtClean="0"/>
              <a:t>pthreads</a:t>
            </a:r>
            <a:r>
              <a:rPr lang="en-US" dirty="0" smtClean="0"/>
              <a:t> uses Mesa</a:t>
            </a:r>
            <a:endParaRPr lang="en-US" dirty="0"/>
          </a:p>
        </p:txBody>
      </p:sp>
      <p:sp>
        <p:nvSpPr>
          <p:cNvPr id="5" name="TextBox 4"/>
          <p:cNvSpPr txBox="1"/>
          <p:nvPr/>
        </p:nvSpPr>
        <p:spPr>
          <a:xfrm>
            <a:off x="374091" y="5262073"/>
            <a:ext cx="7572506" cy="400110"/>
          </a:xfrm>
          <a:prstGeom prst="rect">
            <a:avLst/>
          </a:prstGeom>
          <a:noFill/>
        </p:spPr>
        <p:txBody>
          <a:bodyPr wrap="none" rtlCol="0">
            <a:spAutoFit/>
          </a:bodyPr>
          <a:lstStyle/>
          <a:p>
            <a:r>
              <a:rPr lang="en-US" sz="2000" b="1" dirty="0" err="1">
                <a:solidFill>
                  <a:srgbClr val="0000FF"/>
                </a:solidFill>
                <a:latin typeface="Monaco"/>
              </a:rPr>
              <a:t>int</a:t>
            </a:r>
            <a:r>
              <a:rPr lang="en-US" sz="2000" b="1" dirty="0">
                <a:solidFill>
                  <a:srgbClr val="0000FF"/>
                </a:solidFill>
                <a:latin typeface="Monaco"/>
              </a:rPr>
              <a:t> </a:t>
            </a:r>
            <a:r>
              <a:rPr lang="en-US" sz="2000" b="1" dirty="0" err="1" smtClean="0">
                <a:solidFill>
                  <a:srgbClr val="0000A2"/>
                </a:solidFill>
                <a:latin typeface="Monaco"/>
              </a:rPr>
              <a:t>pthread_cond_signal</a:t>
            </a:r>
            <a:r>
              <a:rPr lang="en-US" sz="2000" b="1" dirty="0" smtClean="0">
                <a:solidFill>
                  <a:prstClr val="black"/>
                </a:solidFill>
                <a:latin typeface="Monaco"/>
              </a:rPr>
              <a:t>(</a:t>
            </a:r>
            <a:r>
              <a:rPr lang="en-US" sz="2000" b="1" dirty="0" err="1">
                <a:solidFill>
                  <a:srgbClr val="6D79DE"/>
                </a:solidFill>
                <a:latin typeface="Monaco"/>
              </a:rPr>
              <a:t>pthread_cond_t</a:t>
            </a:r>
            <a:r>
              <a:rPr lang="en-US" sz="2000" b="1" dirty="0">
                <a:solidFill>
                  <a:prstClr val="black"/>
                </a:solidFill>
                <a:latin typeface="Monaco"/>
              </a:rPr>
              <a:t> </a:t>
            </a:r>
            <a:r>
              <a:rPr lang="en-US" sz="2000" b="1" dirty="0" smtClean="0">
                <a:solidFill>
                  <a:prstClr val="black"/>
                </a:solidFill>
                <a:latin typeface="Monaco"/>
              </a:rPr>
              <a:t> * </a:t>
            </a:r>
            <a:r>
              <a:rPr lang="en-US" sz="2000" b="1" dirty="0" err="1" smtClean="0">
                <a:solidFill>
                  <a:prstClr val="black"/>
                </a:solidFill>
                <a:latin typeface="Monaco"/>
              </a:rPr>
              <a:t>cond</a:t>
            </a:r>
            <a:r>
              <a:rPr lang="en-US" sz="2000" b="1" dirty="0" smtClean="0">
                <a:solidFill>
                  <a:prstClr val="black"/>
                </a:solidFill>
                <a:latin typeface="Monaco"/>
              </a:rPr>
              <a:t>)</a:t>
            </a:r>
            <a:r>
              <a:rPr lang="en-US" sz="2000" b="1" dirty="0">
                <a:solidFill>
                  <a:prstClr val="black"/>
                </a:solidFill>
                <a:latin typeface="Monaco"/>
              </a:rPr>
              <a:t>;</a:t>
            </a:r>
            <a:endParaRPr lang="en-US" sz="2000" b="0" dirty="0" smtClean="0">
              <a:latin typeface="Gill Sans MT"/>
              <a:cs typeface="Gill Sans MT"/>
            </a:endParaRPr>
          </a:p>
        </p:txBody>
      </p:sp>
    </p:spTree>
    <p:extLst>
      <p:ext uri="{BB962C8B-B14F-4D97-AF65-F5344CB8AC3E}">
        <p14:creationId xmlns:p14="http://schemas.microsoft.com/office/powerpoint/2010/main" val="32976618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cond_broadcast</a:t>
            </a:r>
            <a:endParaRPr lang="en-US" dirty="0"/>
          </a:p>
        </p:txBody>
      </p:sp>
      <p:sp>
        <p:nvSpPr>
          <p:cNvPr id="3" name="Text Placeholder 2"/>
          <p:cNvSpPr>
            <a:spLocks noGrp="1"/>
          </p:cNvSpPr>
          <p:nvPr>
            <p:ph type="body" sz="quarter" idx="10"/>
          </p:nvPr>
        </p:nvSpPr>
        <p:spPr/>
        <p:txBody>
          <a:bodyPr/>
          <a:lstStyle/>
          <a:p>
            <a:r>
              <a:rPr lang="en-US" dirty="0" smtClean="0"/>
              <a:t>Action</a:t>
            </a:r>
          </a:p>
          <a:p>
            <a:pPr lvl="1"/>
            <a:r>
              <a:rPr lang="en-US" dirty="0" smtClean="0"/>
              <a:t>Unblocks all blocked threads waiting on signal</a:t>
            </a:r>
          </a:p>
          <a:p>
            <a:r>
              <a:rPr lang="en-US" dirty="0" smtClean="0"/>
              <a:t>Note: “Mesa semantics” described here</a:t>
            </a:r>
          </a:p>
          <a:p>
            <a:pPr lvl="1"/>
            <a:r>
              <a:rPr lang="en-US" dirty="0" smtClean="0"/>
              <a:t>“Hoare semantics” different</a:t>
            </a:r>
          </a:p>
          <a:p>
            <a:pPr lvl="1"/>
            <a:r>
              <a:rPr lang="en-US" dirty="0" err="1" smtClean="0"/>
              <a:t>pthreads</a:t>
            </a:r>
            <a:r>
              <a:rPr lang="en-US" dirty="0" smtClean="0"/>
              <a:t> uses Mesa</a:t>
            </a:r>
            <a:endParaRPr lang="en-US" dirty="0"/>
          </a:p>
        </p:txBody>
      </p:sp>
      <p:sp>
        <p:nvSpPr>
          <p:cNvPr id="5" name="TextBox 4"/>
          <p:cNvSpPr txBox="1"/>
          <p:nvPr/>
        </p:nvSpPr>
        <p:spPr>
          <a:xfrm>
            <a:off x="374091" y="5262073"/>
            <a:ext cx="8034246" cy="400110"/>
          </a:xfrm>
          <a:prstGeom prst="rect">
            <a:avLst/>
          </a:prstGeom>
          <a:noFill/>
        </p:spPr>
        <p:txBody>
          <a:bodyPr wrap="none" rtlCol="0">
            <a:spAutoFit/>
          </a:bodyPr>
          <a:lstStyle/>
          <a:p>
            <a:r>
              <a:rPr lang="en-US" sz="2000" b="1" dirty="0" err="1">
                <a:solidFill>
                  <a:srgbClr val="0000FF"/>
                </a:solidFill>
                <a:latin typeface="Monaco"/>
              </a:rPr>
              <a:t>int</a:t>
            </a:r>
            <a:r>
              <a:rPr lang="en-US" sz="2000" b="1" dirty="0">
                <a:solidFill>
                  <a:srgbClr val="0000FF"/>
                </a:solidFill>
                <a:latin typeface="Monaco"/>
              </a:rPr>
              <a:t> </a:t>
            </a:r>
            <a:r>
              <a:rPr lang="en-US" sz="2000" b="1" dirty="0" err="1" smtClean="0">
                <a:solidFill>
                  <a:srgbClr val="0000A2"/>
                </a:solidFill>
                <a:latin typeface="Monaco"/>
              </a:rPr>
              <a:t>pthread_cond_broadcast</a:t>
            </a:r>
            <a:r>
              <a:rPr lang="en-US" sz="2000" b="1" dirty="0" smtClean="0">
                <a:solidFill>
                  <a:prstClr val="black"/>
                </a:solidFill>
                <a:latin typeface="Monaco"/>
              </a:rPr>
              <a:t>(</a:t>
            </a:r>
            <a:r>
              <a:rPr lang="en-US" sz="2000" b="1" dirty="0" err="1">
                <a:solidFill>
                  <a:srgbClr val="6D79DE"/>
                </a:solidFill>
                <a:latin typeface="Monaco"/>
              </a:rPr>
              <a:t>pthread_cond_t</a:t>
            </a:r>
            <a:r>
              <a:rPr lang="en-US" sz="2000" b="1" dirty="0">
                <a:solidFill>
                  <a:prstClr val="black"/>
                </a:solidFill>
                <a:latin typeface="Monaco"/>
              </a:rPr>
              <a:t> </a:t>
            </a:r>
            <a:r>
              <a:rPr lang="en-US" sz="2000" b="1" dirty="0" smtClean="0">
                <a:solidFill>
                  <a:prstClr val="black"/>
                </a:solidFill>
                <a:latin typeface="Monaco"/>
              </a:rPr>
              <a:t> * </a:t>
            </a:r>
            <a:r>
              <a:rPr lang="en-US" sz="2000" b="1" dirty="0" err="1" smtClean="0">
                <a:solidFill>
                  <a:prstClr val="black"/>
                </a:solidFill>
                <a:latin typeface="Monaco"/>
              </a:rPr>
              <a:t>cond</a:t>
            </a:r>
            <a:r>
              <a:rPr lang="en-US" sz="2000" b="1" dirty="0" smtClean="0">
                <a:solidFill>
                  <a:prstClr val="black"/>
                </a:solidFill>
                <a:latin typeface="Monaco"/>
              </a:rPr>
              <a:t>)</a:t>
            </a:r>
            <a:r>
              <a:rPr lang="en-US" sz="2000" b="1" dirty="0">
                <a:solidFill>
                  <a:prstClr val="black"/>
                </a:solidFill>
                <a:latin typeface="Monaco"/>
              </a:rPr>
              <a:t>;</a:t>
            </a:r>
            <a:endParaRPr lang="en-US" sz="2000" b="0" dirty="0" smtClean="0">
              <a:latin typeface="Gill Sans MT"/>
              <a:cs typeface="Gill Sans MT"/>
            </a:endParaRPr>
          </a:p>
        </p:txBody>
      </p:sp>
    </p:spTree>
    <p:extLst>
      <p:ext uri="{BB962C8B-B14F-4D97-AF65-F5344CB8AC3E}">
        <p14:creationId xmlns:p14="http://schemas.microsoft.com/office/powerpoint/2010/main" val="34221866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Producer-Consumer</a:t>
            </a:r>
            <a:br>
              <a:rPr lang="en-US" dirty="0" smtClean="0"/>
            </a:br>
            <a:r>
              <a:rPr lang="en-US" dirty="0" smtClean="0"/>
              <a:t>with Condition Variables</a:t>
            </a:r>
            <a:endParaRPr lang="en-US" dirty="0"/>
          </a:p>
        </p:txBody>
      </p:sp>
    </p:spTree>
    <p:extLst>
      <p:ext uri="{BB962C8B-B14F-4D97-AF65-F5344CB8AC3E}">
        <p14:creationId xmlns:p14="http://schemas.microsoft.com/office/powerpoint/2010/main" val="31909007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range lectur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2500" b="0" dirty="0" err="1" smtClean="0">
            <a:latin typeface="Gill Sans MT"/>
            <a:cs typeface="Gill Sans MT"/>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Orange lecture.thmx</Template>
  <TotalTime>3308</TotalTime>
  <Words>1822</Words>
  <Application>Microsoft Macintosh PowerPoint</Application>
  <PresentationFormat>On-screen Show (4:3)</PresentationFormat>
  <Paragraphs>381</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Orange lecture</vt:lpstr>
      <vt:lpstr>Condition Variables</vt:lpstr>
      <vt:lpstr>Review problems</vt:lpstr>
      <vt:lpstr>Last time on CS 241...</vt:lpstr>
      <vt:lpstr>Synchronization primitives</vt:lpstr>
      <vt:lpstr>Condition variables</vt:lpstr>
      <vt:lpstr>cond_wait</vt:lpstr>
      <vt:lpstr>cond_signal</vt:lpstr>
      <vt:lpstr>cond_broadcast</vt:lpstr>
      <vt:lpstr>Producer-Consumer with Condition Variables</vt:lpstr>
      <vt:lpstr>Producer-consumer problem</vt:lpstr>
      <vt:lpstr>Designing a solution</vt:lpstr>
      <vt:lpstr>Designing a solution</vt:lpstr>
      <vt:lpstr>Designing a solution</vt:lpstr>
      <vt:lpstr>Designing a solution</vt:lpstr>
      <vt:lpstr>Producer-Consumer with C.V.’s</vt:lpstr>
      <vt:lpstr>Producer-Consumer with C.V.’s</vt:lpstr>
      <vt:lpstr>Producer-Consumer with C.V.’s</vt:lpstr>
      <vt:lpstr>Obvious question #1</vt:lpstr>
      <vt:lpstr>Condition variable without mutex?</vt:lpstr>
      <vt:lpstr>A game of catch</vt:lpstr>
      <vt:lpstr>A game of catch</vt:lpstr>
      <vt:lpstr>A game of catch</vt:lpstr>
      <vt:lpstr>A successful game of catch</vt:lpstr>
      <vt:lpstr>Obvious question #2</vt:lpstr>
      <vt:lpstr>No while; just an if?</vt:lpstr>
      <vt:lpstr>No while; just an if?</vt:lpstr>
      <vt:lpstr>Readers-Writers with Condition Variables</vt:lpstr>
      <vt:lpstr>Readers-Writers Problem</vt:lpstr>
      <vt:lpstr>Recall: Semaphore solution</vt:lpstr>
      <vt:lpstr>Recall: Semaphore solution</vt:lpstr>
      <vt:lpstr>Condition variable solution</vt:lpstr>
      <vt:lpstr>Condition variable solution</vt:lpstr>
      <vt:lpstr>Familiar problem: Starvation</vt:lpstr>
      <vt:lpstr>Idea: take turns</vt:lpstr>
      <vt:lpstr>Taking turns</vt:lpstr>
      <vt:lpstr>Another problem :-(</vt:lpstr>
      <vt:lpstr>Easy solution: Wake everyone</vt:lpstr>
      <vt:lpstr>Pitfalls</vt:lpstr>
      <vt:lpstr>Forgetting to unlock the mutex</vt:lpstr>
      <vt:lpstr>Forgetting to unlock the mutex</vt:lpstr>
      <vt:lpstr>Semaphores vs. Condition Variables</vt:lpstr>
      <vt:lpstr>Conclusion</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Synchronization</dc:title>
  <dc:creator>Philip Godfrey</dc:creator>
  <cp:lastModifiedBy>Philip Godfrey</cp:lastModifiedBy>
  <cp:revision>223</cp:revision>
  <cp:lastPrinted>2014-03-14T10:42:57Z</cp:lastPrinted>
  <dcterms:created xsi:type="dcterms:W3CDTF">2012-03-12T04:23:55Z</dcterms:created>
  <dcterms:modified xsi:type="dcterms:W3CDTF">2014-03-17T08:13:28Z</dcterms:modified>
</cp:coreProperties>
</file>