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32"/>
  </p:notesMasterIdLst>
  <p:sldIdLst>
    <p:sldId id="257" r:id="rId2"/>
    <p:sldId id="635" r:id="rId3"/>
    <p:sldId id="576" r:id="rId4"/>
    <p:sldId id="608" r:id="rId5"/>
    <p:sldId id="609" r:id="rId6"/>
    <p:sldId id="610" r:id="rId7"/>
    <p:sldId id="611" r:id="rId8"/>
    <p:sldId id="589" r:id="rId9"/>
    <p:sldId id="612" r:id="rId10"/>
    <p:sldId id="613" r:id="rId11"/>
    <p:sldId id="614" r:id="rId12"/>
    <p:sldId id="615" r:id="rId13"/>
    <p:sldId id="616" r:id="rId14"/>
    <p:sldId id="617" r:id="rId15"/>
    <p:sldId id="618" r:id="rId16"/>
    <p:sldId id="619" r:id="rId17"/>
    <p:sldId id="620" r:id="rId18"/>
    <p:sldId id="621" r:id="rId19"/>
    <p:sldId id="622" r:id="rId20"/>
    <p:sldId id="623" r:id="rId21"/>
    <p:sldId id="625" r:id="rId22"/>
    <p:sldId id="626" r:id="rId23"/>
    <p:sldId id="634" r:id="rId24"/>
    <p:sldId id="627" r:id="rId25"/>
    <p:sldId id="628" r:id="rId26"/>
    <p:sldId id="629" r:id="rId27"/>
    <p:sldId id="630" r:id="rId28"/>
    <p:sldId id="632" r:id="rId29"/>
    <p:sldId id="631" r:id="rId30"/>
    <p:sldId id="63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F5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26" autoAdjust="0"/>
    <p:restoredTop sz="83820" autoAdjust="0"/>
  </p:normalViewPr>
  <p:slideViewPr>
    <p:cSldViewPr snapToGrid="0" snapToObjects="1">
      <p:cViewPr varScale="1">
        <p:scale>
          <a:sx n="46" d="100"/>
          <a:sy n="46" d="100"/>
        </p:scale>
        <p:origin x="-1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52CE7-4774-CA43-9A9C-CC2060843298}" type="datetimeFigureOut">
              <a:rPr lang="en-US" smtClean="0"/>
              <a:t>4/14/14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A69CB-4233-3440-95E2-D1EA89432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6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E5D-08B0-FD4C-810C-A4470B8AF58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2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A69CB-4233-3440-95E2-D1EA894328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26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Child kills parent ... in its sleep!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is why they make you take an ethics class and not just 241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A69CB-4233-3440-95E2-D1EA894328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71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Even with two signals, we can get one bit of information from receipt of a signal....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A69CB-4233-3440-95E2-D1EA894328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Museo 500"/>
                <a:cs typeface="Museo 50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latin typeface="Gill Sans MT"/>
                <a:cs typeface="Gill Sans M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382000" cy="1362075"/>
          </a:xfrm>
        </p:spPr>
        <p:txBody>
          <a:bodyPr anchor="t"/>
          <a:lstStyle>
            <a:lvl1pPr algn="ctr">
              <a:defRPr sz="4000" b="1" cap="none">
                <a:solidFill>
                  <a:srgbClr val="EE6E12"/>
                </a:solidFill>
                <a:latin typeface="Museo 500"/>
                <a:cs typeface="Museo 50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1" y="371182"/>
            <a:ext cx="838890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4091" y="1524000"/>
            <a:ext cx="8388909" cy="4953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1" y="371182"/>
            <a:ext cx="838890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42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pitchFamily="-96" charset="-128"/>
                <a:cs typeface="Gill Sans MT"/>
              </a:rPr>
              <a:pPr/>
              <a:t>‹#›</a:t>
            </a:fld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74090" y="1524000"/>
            <a:ext cx="838891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More text</a:t>
            </a:r>
          </a:p>
          <a:p>
            <a:pPr lvl="2"/>
            <a:r>
              <a:rPr lang="en-US" dirty="0" smtClean="0"/>
              <a:t>Still more text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0" indent="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EE6E12"/>
          </a:solidFill>
          <a:latin typeface="Museo 500"/>
          <a:ea typeface="+mj-ea"/>
          <a:cs typeface="Museo 50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0" indent="0" algn="l" rtl="0" eaLnBrk="1" fontAlgn="base" hangingPunct="1">
        <a:spcBef>
          <a:spcPts val="1800"/>
        </a:spcBef>
        <a:spcAft>
          <a:spcPct val="0"/>
        </a:spcAft>
        <a:buClr>
          <a:schemeClr val="bg1"/>
        </a:buClr>
        <a:buSzPct val="25000"/>
        <a:buFont typeface="Arial"/>
        <a:buNone/>
        <a:defRPr sz="2500" b="0">
          <a:solidFill>
            <a:schemeClr val="tx1"/>
          </a:solidFill>
          <a:latin typeface="Gill Sans MT"/>
          <a:ea typeface="+mn-ea"/>
          <a:cs typeface="Gill Sans MT"/>
        </a:defRPr>
      </a:lvl1pPr>
      <a:lvl2pPr marL="715963" indent="-273050" algn="l" rtl="0" eaLnBrk="1" fontAlgn="base" hangingPunct="1">
        <a:spcBef>
          <a:spcPts val="480"/>
        </a:spcBef>
        <a:spcAft>
          <a:spcPct val="0"/>
        </a:spcAft>
        <a:buClrTx/>
        <a:buSzPct val="110000"/>
        <a:buFont typeface="Arial"/>
        <a:buChar char="•"/>
        <a:defRPr sz="2000" baseline="0">
          <a:solidFill>
            <a:schemeClr val="tx1"/>
          </a:solidFill>
          <a:latin typeface="Gill Sans MT"/>
          <a:cs typeface="Gill Sans M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 baseline="0">
          <a:solidFill>
            <a:schemeClr val="tx1"/>
          </a:solidFill>
          <a:latin typeface="Gill Sans MT"/>
          <a:cs typeface="Gill Sans M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ill Sans"/>
          <a:cs typeface="Gill San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ill Sans"/>
          <a:cs typeface="Gill San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Signals In Depth</a:t>
            </a:r>
            <a:endParaRPr lang="en-US" dirty="0"/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4425018" cy="2971800"/>
          </a:xfrm>
        </p:spPr>
        <p:txBody>
          <a:bodyPr>
            <a:normAutofit/>
          </a:bodyPr>
          <a:lstStyle/>
          <a:p>
            <a:r>
              <a:rPr lang="en-US" dirty="0"/>
              <a:t>CS 241</a:t>
            </a:r>
          </a:p>
          <a:p>
            <a:r>
              <a:rPr lang="en-US" dirty="0" smtClean="0"/>
              <a:t>April </a:t>
            </a:r>
            <a:r>
              <a:rPr lang="en-US" dirty="0" smtClean="0"/>
              <a:t>14, 2014</a:t>
            </a:r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University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Illinois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089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Morbid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4091" y="1648705"/>
            <a:ext cx="4762842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A921C"/>
                </a:solidFill>
                <a:latin typeface="Monaco"/>
              </a:rPr>
              <a:t>#</a:t>
            </a:r>
            <a:r>
              <a:rPr lang="en-US" b="1" dirty="0">
                <a:solidFill>
                  <a:srgbClr val="0C450D"/>
                </a:solidFill>
                <a:latin typeface="Monaco"/>
              </a:rPr>
              <a:t>include </a:t>
            </a:r>
            <a:r>
              <a:rPr lang="en-US" b="1" dirty="0">
                <a:solidFill>
                  <a:srgbClr val="036A07"/>
                </a:solidFill>
                <a:latin typeface="Monaco"/>
              </a:rPr>
              <a:t>&lt;</a:t>
            </a:r>
            <a:r>
              <a:rPr lang="en-US" b="1" dirty="0" err="1">
                <a:solidFill>
                  <a:srgbClr val="036A07"/>
                </a:solidFill>
                <a:latin typeface="Monaco"/>
              </a:rPr>
              <a:t>stdlib.h</a:t>
            </a:r>
            <a:r>
              <a:rPr lang="en-US" b="1" dirty="0">
                <a:solidFill>
                  <a:srgbClr val="036A07"/>
                </a:solidFill>
                <a:latin typeface="Monaco"/>
              </a:rPr>
              <a:t>&gt;</a:t>
            </a:r>
            <a:r>
              <a:rPr lang="en-US" b="1" dirty="0">
                <a:solidFill>
                  <a:prstClr val="black"/>
                </a:solidFill>
                <a:latin typeface="Monaco"/>
              </a:rPr>
              <a:t/>
            </a:r>
            <a:br>
              <a:rPr lang="en-US" b="1" dirty="0">
                <a:solidFill>
                  <a:prstClr val="black"/>
                </a:solidFill>
                <a:latin typeface="Monaco"/>
              </a:rPr>
            </a:br>
            <a:r>
              <a:rPr lang="en-US" b="1" dirty="0">
                <a:solidFill>
                  <a:srgbClr val="1A921C"/>
                </a:solidFill>
                <a:latin typeface="Monaco"/>
              </a:rPr>
              <a:t>#</a:t>
            </a:r>
            <a:r>
              <a:rPr lang="en-US" b="1" dirty="0">
                <a:solidFill>
                  <a:srgbClr val="0C450D"/>
                </a:solidFill>
                <a:latin typeface="Monaco"/>
              </a:rPr>
              <a:t>include </a:t>
            </a:r>
            <a:r>
              <a:rPr lang="en-US" b="1" dirty="0">
                <a:solidFill>
                  <a:srgbClr val="036A07"/>
                </a:solidFill>
                <a:latin typeface="Monaco"/>
              </a:rPr>
              <a:t>&lt;</a:t>
            </a:r>
            <a:r>
              <a:rPr lang="en-US" b="1" dirty="0" err="1">
                <a:solidFill>
                  <a:srgbClr val="036A07"/>
                </a:solidFill>
                <a:latin typeface="Monaco"/>
              </a:rPr>
              <a:t>signal.h</a:t>
            </a:r>
            <a:r>
              <a:rPr lang="en-US" b="1" dirty="0">
                <a:solidFill>
                  <a:srgbClr val="036A07"/>
                </a:solidFill>
                <a:latin typeface="Monaco"/>
              </a:rPr>
              <a:t>&gt;</a:t>
            </a:r>
            <a:r>
              <a:rPr lang="en-US" b="1" dirty="0">
                <a:solidFill>
                  <a:prstClr val="black"/>
                </a:solidFill>
                <a:latin typeface="Monaco"/>
              </a:rPr>
              <a:t/>
            </a:r>
            <a:br>
              <a:rPr lang="en-US" b="1" dirty="0">
                <a:solidFill>
                  <a:prstClr val="black"/>
                </a:solidFill>
                <a:latin typeface="Monaco"/>
              </a:rPr>
            </a:br>
            <a:r>
              <a:rPr lang="en-US" b="1" dirty="0">
                <a:solidFill>
                  <a:prstClr val="black"/>
                </a:solidFill>
                <a:latin typeface="Monaco"/>
              </a:rPr>
              <a:t/>
            </a:r>
            <a:br>
              <a:rPr lang="en-US" b="1" dirty="0">
                <a:solidFill>
                  <a:prstClr val="black"/>
                </a:solidFill>
                <a:latin typeface="Monaco"/>
              </a:rPr>
            </a:br>
            <a:r>
              <a:rPr lang="en-US" b="1" dirty="0" err="1">
                <a:solidFill>
                  <a:srgbClr val="0000FF"/>
                </a:solidFill>
                <a:latin typeface="Monaco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Monaco"/>
              </a:rPr>
              <a:t> </a:t>
            </a:r>
            <a:r>
              <a:rPr lang="en-US" b="1" dirty="0">
                <a:solidFill>
                  <a:srgbClr val="0000A2"/>
                </a:solidFill>
                <a:latin typeface="Monaco"/>
              </a:rPr>
              <a:t>main</a:t>
            </a:r>
            <a:r>
              <a:rPr lang="en-US" b="1" dirty="0">
                <a:solidFill>
                  <a:prstClr val="black"/>
                </a:solidFill>
                <a:latin typeface="Monaco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Monaco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Monaco"/>
              </a:rPr>
              <a:t>argc</a:t>
            </a:r>
            <a:r>
              <a:rPr lang="en-US" b="1" dirty="0">
                <a:solidFill>
                  <a:prstClr val="black"/>
                </a:solidFill>
                <a:latin typeface="Monaco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Monaco"/>
              </a:rPr>
              <a:t>char</a:t>
            </a:r>
            <a:r>
              <a:rPr lang="en-US" b="1" dirty="0">
                <a:solidFill>
                  <a:prstClr val="black"/>
                </a:solidFill>
                <a:latin typeface="Monaco"/>
              </a:rPr>
              <a:t>** </a:t>
            </a:r>
            <a:r>
              <a:rPr lang="en-US" b="1" dirty="0" err="1">
                <a:solidFill>
                  <a:prstClr val="black"/>
                </a:solidFill>
                <a:latin typeface="Monaco"/>
              </a:rPr>
              <a:t>argv</a:t>
            </a:r>
            <a:r>
              <a:rPr lang="en-US" b="1" dirty="0">
                <a:solidFill>
                  <a:prstClr val="black"/>
                </a:solidFill>
                <a:latin typeface="Monaco"/>
              </a:rPr>
              <a:t>) {</a:t>
            </a:r>
            <a:br>
              <a:rPr lang="en-US" b="1" dirty="0">
                <a:solidFill>
                  <a:prstClr val="black"/>
                </a:solidFill>
                <a:latin typeface="Monaco"/>
              </a:rPr>
            </a:br>
            <a:r>
              <a:rPr lang="en-US" b="1" dirty="0" smtClean="0">
                <a:solidFill>
                  <a:prstClr val="black"/>
                </a:solidFill>
                <a:latin typeface="Monaco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Monaco"/>
              </a:rPr>
              <a:t>if </a:t>
            </a:r>
            <a:r>
              <a:rPr lang="en-US" b="1" dirty="0">
                <a:solidFill>
                  <a:prstClr val="black"/>
                </a:solidFill>
                <a:latin typeface="Monaco"/>
              </a:rPr>
              <a:t>(</a:t>
            </a:r>
            <a:r>
              <a:rPr lang="en-US" b="1" dirty="0">
                <a:solidFill>
                  <a:srgbClr val="0000A2"/>
                </a:solidFill>
                <a:latin typeface="Monaco"/>
              </a:rPr>
              <a:t>fork</a:t>
            </a:r>
            <a:r>
              <a:rPr lang="en-US" b="1" dirty="0">
                <a:solidFill>
                  <a:prstClr val="black"/>
                </a:solidFill>
                <a:latin typeface="Monaco"/>
              </a:rPr>
              <a:t>())</a:t>
            </a:r>
            <a:br>
              <a:rPr lang="en-US" b="1" dirty="0">
                <a:solidFill>
                  <a:prstClr val="black"/>
                </a:solidFill>
                <a:latin typeface="Monaco"/>
              </a:rPr>
            </a:br>
            <a:r>
              <a:rPr lang="en-US" b="1" dirty="0">
                <a:solidFill>
                  <a:prstClr val="black"/>
                </a:solidFill>
                <a:latin typeface="Monaco"/>
              </a:rPr>
              <a:t>       </a:t>
            </a:r>
            <a:r>
              <a:rPr lang="en-US" b="1" dirty="0" smtClean="0">
                <a:solidFill>
                  <a:prstClr val="black"/>
                </a:solidFill>
                <a:latin typeface="Monaco"/>
              </a:rPr>
              <a:t> </a:t>
            </a:r>
            <a:r>
              <a:rPr lang="en-US" b="1" dirty="0">
                <a:solidFill>
                  <a:srgbClr val="0000A2"/>
                </a:solidFill>
                <a:latin typeface="Monaco"/>
              </a:rPr>
              <a:t>sleep</a:t>
            </a:r>
            <a:r>
              <a:rPr lang="en-US" b="1" dirty="0">
                <a:solidFill>
                  <a:prstClr val="black"/>
                </a:solidFill>
                <a:latin typeface="Monaco"/>
              </a:rPr>
              <a:t>(</a:t>
            </a:r>
            <a:r>
              <a:rPr lang="en-US" b="1" dirty="0">
                <a:solidFill>
                  <a:srgbClr val="0000CD"/>
                </a:solidFill>
                <a:latin typeface="Monaco"/>
              </a:rPr>
              <a:t>30</a:t>
            </a:r>
            <a:r>
              <a:rPr lang="en-US" b="1" dirty="0">
                <a:solidFill>
                  <a:prstClr val="black"/>
                </a:solidFill>
                <a:latin typeface="Monaco"/>
              </a:rPr>
              <a:t>);</a:t>
            </a:r>
            <a:br>
              <a:rPr lang="en-US" b="1" dirty="0">
                <a:solidFill>
                  <a:prstClr val="black"/>
                </a:solidFill>
                <a:latin typeface="Monaco"/>
              </a:rPr>
            </a:br>
            <a:r>
              <a:rPr lang="en-US" b="1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Monaco"/>
              </a:rPr>
              <a:t>else</a:t>
            </a:r>
            <a:r>
              <a:rPr lang="en-US" b="1" dirty="0">
                <a:solidFill>
                  <a:prstClr val="black"/>
                </a:solidFill>
                <a:latin typeface="Monaco"/>
              </a:rPr>
              <a:t/>
            </a:r>
            <a:br>
              <a:rPr lang="en-US" b="1" dirty="0">
                <a:solidFill>
                  <a:prstClr val="black"/>
                </a:solidFill>
                <a:latin typeface="Monaco"/>
              </a:rPr>
            </a:br>
            <a:r>
              <a:rPr lang="en-US" b="1" dirty="0">
                <a:solidFill>
                  <a:prstClr val="black"/>
                </a:solidFill>
                <a:latin typeface="Monaco"/>
              </a:rPr>
              <a:t>        </a:t>
            </a:r>
            <a:r>
              <a:rPr lang="en-US" b="1" dirty="0" smtClean="0">
                <a:solidFill>
                  <a:srgbClr val="0000A2"/>
                </a:solidFill>
                <a:latin typeface="Monaco"/>
              </a:rPr>
              <a:t>kill</a:t>
            </a:r>
            <a:r>
              <a:rPr lang="en-US" b="1" dirty="0">
                <a:solidFill>
                  <a:prstClr val="black"/>
                </a:solidFill>
                <a:latin typeface="Monaco"/>
              </a:rPr>
              <a:t>(</a:t>
            </a:r>
            <a:r>
              <a:rPr lang="en-US" b="1" dirty="0" err="1">
                <a:solidFill>
                  <a:srgbClr val="0000A2"/>
                </a:solidFill>
                <a:latin typeface="Monaco"/>
              </a:rPr>
              <a:t>getppid</a:t>
            </a:r>
            <a:r>
              <a:rPr lang="en-US" b="1" dirty="0">
                <a:solidFill>
                  <a:prstClr val="black"/>
                </a:solidFill>
                <a:latin typeface="Monaco"/>
              </a:rPr>
              <a:t>(), SIGKILL);</a:t>
            </a:r>
            <a:br>
              <a:rPr lang="en-US" b="1" dirty="0">
                <a:solidFill>
                  <a:prstClr val="black"/>
                </a:solidFill>
                <a:latin typeface="Monaco"/>
              </a:rPr>
            </a:br>
            <a:r>
              <a:rPr lang="en-US" b="1" dirty="0" smtClean="0">
                <a:solidFill>
                  <a:prstClr val="black"/>
                </a:solidFill>
                <a:latin typeface="Monaco"/>
              </a:rPr>
              <a:t>}</a:t>
            </a:r>
            <a:r>
              <a:rPr lang="en-US" b="1" dirty="0">
                <a:solidFill>
                  <a:prstClr val="black"/>
                </a:solidFill>
                <a:latin typeface="Monaco"/>
              </a:rPr>
              <a:t/>
            </a:r>
            <a:br>
              <a:rPr lang="en-US" b="1" dirty="0">
                <a:solidFill>
                  <a:prstClr val="black"/>
                </a:solidFill>
                <a:latin typeface="Monaco"/>
              </a:rPr>
            </a:br>
            <a:endParaRPr lang="en-US" b="0" dirty="0" smtClean="0">
              <a:latin typeface="Gill Sans MT"/>
              <a:cs typeface="Gill Sans M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091" y="5347149"/>
            <a:ext cx="27148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0" dirty="0" smtClean="0">
                <a:solidFill>
                  <a:srgbClr val="EF5B00"/>
                </a:solidFill>
                <a:latin typeface="Gill Sans MT"/>
                <a:cs typeface="Gill Sans MT"/>
              </a:rPr>
              <a:t>What does this do?</a:t>
            </a:r>
          </a:p>
        </p:txBody>
      </p:sp>
    </p:spTree>
    <p:extLst>
      <p:ext uri="{BB962C8B-B14F-4D97-AF65-F5344CB8AC3E}">
        <p14:creationId xmlns:p14="http://schemas.microsoft.com/office/powerpoint/2010/main" val="58285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eaLnBrk="1" hangingPunct="1"/>
            <a:r>
              <a:rPr lang="en-US" dirty="0" smtClean="0"/>
              <a:t>Signaling overview</a:t>
            </a:r>
            <a:endParaRPr lang="en-US" dirty="0"/>
          </a:p>
        </p:txBody>
      </p:sp>
      <p:sp>
        <p:nvSpPr>
          <p:cNvPr id="5" name="Oval 8"/>
          <p:cNvSpPr>
            <a:spLocks/>
          </p:cNvSpPr>
          <p:nvPr/>
        </p:nvSpPr>
        <p:spPr bwMode="auto">
          <a:xfrm>
            <a:off x="2501900" y="1905000"/>
            <a:ext cx="4140200" cy="2044700"/>
          </a:xfrm>
          <a:prstGeom prst="ellipse">
            <a:avLst/>
          </a:prstGeom>
          <a:solidFill>
            <a:srgbClr val="FFFF99"/>
          </a:solidFill>
          <a:ln w="9525" cap="flat">
            <a:noFill/>
            <a:round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 sz="2500">
              <a:latin typeface="Gill Sans MT"/>
              <a:ea typeface="+mn-ea"/>
              <a:cs typeface="Gill Sans MT"/>
              <a:sym typeface="Arial" charset="0"/>
            </a:endParaRPr>
          </a:p>
        </p:txBody>
      </p:sp>
      <p:sp>
        <p:nvSpPr>
          <p:cNvPr id="6" name="Oval 9"/>
          <p:cNvSpPr>
            <a:spLocks/>
          </p:cNvSpPr>
          <p:nvPr/>
        </p:nvSpPr>
        <p:spPr bwMode="auto">
          <a:xfrm>
            <a:off x="886546" y="4191000"/>
            <a:ext cx="1883800" cy="1270000"/>
          </a:xfrm>
          <a:prstGeom prst="ellipse">
            <a:avLst/>
          </a:prstGeom>
          <a:solidFill>
            <a:srgbClr val="92D050"/>
          </a:solidFill>
          <a:ln w="9525" cap="flat">
            <a:noFill/>
            <a:round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 anchor="ctr"/>
          <a:lstStyle/>
          <a:p>
            <a:pPr marL="39688" algn="ctr">
              <a:defRPr/>
            </a:pPr>
            <a:r>
              <a:rPr lang="en-US" sz="2500" dirty="0">
                <a:latin typeface="Gill Sans MT"/>
                <a:ea typeface="+mn-ea"/>
                <a:cs typeface="Gill Sans MT"/>
                <a:sym typeface="Arial" charset="0"/>
              </a:rPr>
              <a:t>Process 1</a:t>
            </a:r>
          </a:p>
        </p:txBody>
      </p:sp>
      <p:sp>
        <p:nvSpPr>
          <p:cNvPr id="6154" name="Oval 10"/>
          <p:cNvSpPr>
            <a:spLocks/>
          </p:cNvSpPr>
          <p:nvPr/>
        </p:nvSpPr>
        <p:spPr bwMode="auto">
          <a:xfrm>
            <a:off x="6313643" y="4191000"/>
            <a:ext cx="1952797" cy="1270000"/>
          </a:xfrm>
          <a:prstGeom prst="ellipse">
            <a:avLst/>
          </a:prstGeom>
          <a:solidFill>
            <a:srgbClr val="92D050"/>
          </a:solidFill>
          <a:ln w="9525" cap="flat">
            <a:noFill/>
            <a:round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 anchor="ctr"/>
          <a:lstStyle/>
          <a:p>
            <a:pPr marL="39688" algn="ctr">
              <a:defRPr/>
            </a:pPr>
            <a:r>
              <a:rPr lang="en-US" sz="2500" dirty="0">
                <a:latin typeface="Gill Sans MT"/>
                <a:ea typeface="+mn-ea"/>
                <a:cs typeface="Gill Sans MT"/>
                <a:sym typeface="Arial" charset="0"/>
              </a:rPr>
              <a:t>Process 2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71700" y="3719513"/>
            <a:ext cx="2476500" cy="954087"/>
            <a:chOff x="0" y="15"/>
            <a:chExt cx="1560" cy="600"/>
          </a:xfrm>
        </p:grpSpPr>
        <p:sp>
          <p:nvSpPr>
            <p:cNvPr id="6171" name="Freeform 12"/>
            <p:cNvSpPr>
              <a:spLocks/>
            </p:cNvSpPr>
            <p:nvPr/>
          </p:nvSpPr>
          <p:spPr bwMode="auto">
            <a:xfrm>
              <a:off x="0" y="15"/>
              <a:ext cx="1560" cy="600"/>
            </a:xfrm>
            <a:custGeom>
              <a:avLst/>
              <a:gdLst>
                <a:gd name="T0" fmla="*/ 0 w 21600"/>
                <a:gd name="T1" fmla="*/ 21021 h 21021"/>
                <a:gd name="T2" fmla="*/ 21600 w 21600"/>
                <a:gd name="T3" fmla="*/ 12 h 21021"/>
                <a:gd name="T4" fmla="*/ 0 60000 65536"/>
                <a:gd name="T5" fmla="*/ 0 60000 65536"/>
                <a:gd name="T6" fmla="*/ 0 w 21600"/>
                <a:gd name="T7" fmla="*/ 0 h 21021"/>
                <a:gd name="T8" fmla="*/ 21600 w 21600"/>
                <a:gd name="T9" fmla="*/ 21021 h 210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21021">
                  <a:moveTo>
                    <a:pt x="0" y="21021"/>
                  </a:moveTo>
                  <a:cubicBezTo>
                    <a:pt x="0" y="21021"/>
                    <a:pt x="8749" y="-579"/>
                    <a:pt x="21600" y="12"/>
                  </a:cubicBezTo>
                </a:path>
              </a:pathLst>
            </a:custGeom>
            <a:noFill/>
            <a:ln w="139700" cap="flat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000"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6172" name="Rectangle 13"/>
            <p:cNvSpPr>
              <a:spLocks/>
            </p:cNvSpPr>
            <p:nvPr/>
          </p:nvSpPr>
          <p:spPr bwMode="auto">
            <a:xfrm rot="20317763">
              <a:off x="386" y="238"/>
              <a:ext cx="771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>
                <a:defRPr/>
              </a:pPr>
              <a:r>
                <a:rPr lang="en-US" sz="2000" dirty="0">
                  <a:latin typeface="Gill Sans MT"/>
                  <a:ea typeface="+mn-ea"/>
                  <a:cs typeface="Gill Sans MT"/>
                </a:rPr>
                <a:t>KILL, STOP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533900" y="2655888"/>
            <a:ext cx="3219450" cy="1573212"/>
            <a:chOff x="0" y="0"/>
            <a:chExt cx="2028" cy="991"/>
          </a:xfrm>
        </p:grpSpPr>
        <p:sp>
          <p:nvSpPr>
            <p:cNvPr id="6169" name="Freeform 15"/>
            <p:cNvSpPr>
              <a:spLocks/>
            </p:cNvSpPr>
            <p:nvPr/>
          </p:nvSpPr>
          <p:spPr bwMode="auto">
            <a:xfrm>
              <a:off x="0" y="335"/>
              <a:ext cx="1480" cy="656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  <a:gd name="T4" fmla="*/ 0 60000 65536"/>
                <a:gd name="T5" fmla="*/ 0 60000 65536"/>
                <a:gd name="T6" fmla="*/ 0 w 21600"/>
                <a:gd name="T7" fmla="*/ 0 h 21600"/>
                <a:gd name="T8" fmla="*/ 21600 w 21600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21600">
                  <a:moveTo>
                    <a:pt x="0" y="0"/>
                  </a:moveTo>
                  <a:cubicBezTo>
                    <a:pt x="17046" y="516"/>
                    <a:pt x="21600" y="21600"/>
                    <a:pt x="21600" y="21600"/>
                  </a:cubicBezTo>
                </a:path>
              </a:pathLst>
            </a:custGeom>
            <a:noFill/>
            <a:ln w="139700" cap="flat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000"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6170" name="Rectangle 16"/>
            <p:cNvSpPr>
              <a:spLocks/>
            </p:cNvSpPr>
            <p:nvPr/>
          </p:nvSpPr>
          <p:spPr bwMode="auto">
            <a:xfrm rot="938535">
              <a:off x="153" y="247"/>
              <a:ext cx="1872" cy="2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0639" bIns="0"/>
            <a:lstStyle/>
            <a:p>
              <a:pPr marL="39688">
                <a:defRPr/>
              </a:pPr>
              <a:r>
                <a:rPr lang="en-US" sz="2000">
                  <a:latin typeface="Gill Sans MT"/>
                  <a:ea typeface="+mn-ea"/>
                  <a:cs typeface="Gill Sans MT"/>
                </a:rPr>
                <a:t>CHLD, SEGV, ...</a:t>
              </a:r>
            </a:p>
          </p:txBody>
        </p:sp>
      </p:grpSp>
      <p:sp>
        <p:nvSpPr>
          <p:cNvPr id="6159" name="Rectangle 17"/>
          <p:cNvSpPr>
            <a:spLocks/>
          </p:cNvSpPr>
          <p:nvPr/>
        </p:nvSpPr>
        <p:spPr bwMode="auto">
          <a:xfrm>
            <a:off x="4120474" y="2044700"/>
            <a:ext cx="896701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ctr">
              <a:defRPr/>
            </a:pPr>
            <a:r>
              <a:rPr lang="en-US" sz="2500">
                <a:latin typeface="Gill Sans MT"/>
                <a:ea typeface="+mn-ea"/>
                <a:cs typeface="Gill Sans MT"/>
              </a:rPr>
              <a:t>Kernel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01600" y="1968500"/>
            <a:ext cx="8269288" cy="3673475"/>
            <a:chOff x="0" y="0"/>
            <a:chExt cx="5209" cy="2314"/>
          </a:xfrm>
        </p:grpSpPr>
        <p:sp>
          <p:nvSpPr>
            <p:cNvPr id="11281" name="Freeform 19"/>
            <p:cNvSpPr>
              <a:spLocks/>
            </p:cNvSpPr>
            <p:nvPr/>
          </p:nvSpPr>
          <p:spPr bwMode="auto">
            <a:xfrm>
              <a:off x="1224" y="935"/>
              <a:ext cx="2968" cy="656"/>
            </a:xfrm>
            <a:custGeom>
              <a:avLst/>
              <a:gdLst>
                <a:gd name="T0" fmla="*/ 0 w 21600"/>
                <a:gd name="T1" fmla="*/ 608 h 21069"/>
                <a:gd name="T2" fmla="*/ 1560 w 21600"/>
                <a:gd name="T3" fmla="*/ 0 h 21069"/>
                <a:gd name="T4" fmla="*/ 2968 w 21600"/>
                <a:gd name="T5" fmla="*/ 656 h 2106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069"/>
                <a:gd name="T11" fmla="*/ 21600 w 21600"/>
                <a:gd name="T12" fmla="*/ 21069 h 210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069">
                  <a:moveTo>
                    <a:pt x="0" y="19528"/>
                  </a:moveTo>
                  <a:cubicBezTo>
                    <a:pt x="0" y="19528"/>
                    <a:pt x="4598" y="-531"/>
                    <a:pt x="11353" y="11"/>
                  </a:cubicBezTo>
                  <a:cubicBezTo>
                    <a:pt x="17757" y="524"/>
                    <a:pt x="21600" y="21069"/>
                    <a:pt x="21600" y="21069"/>
                  </a:cubicBezTo>
                </a:path>
              </a:pathLst>
            </a:custGeom>
            <a:noFill/>
            <a:ln w="139700" cap="flat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000"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11282" name="Rectangle 20"/>
            <p:cNvSpPr>
              <a:spLocks/>
            </p:cNvSpPr>
            <p:nvPr/>
          </p:nvSpPr>
          <p:spPr bwMode="auto">
            <a:xfrm>
              <a:off x="0" y="0"/>
              <a:ext cx="790" cy="3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>
                <a:defRPr/>
              </a:pPr>
              <a:r>
                <a:rPr lang="en-US" sz="2000" dirty="0">
                  <a:latin typeface="Gill Sans MT"/>
                  <a:ea typeface="+mn-ea"/>
                  <a:cs typeface="Gill Sans MT"/>
                </a:rPr>
                <a:t>1. Generate</a:t>
              </a:r>
            </a:p>
            <a:p>
              <a:pPr marL="39688">
                <a:defRPr/>
              </a:pPr>
              <a:r>
                <a:rPr lang="en-US" sz="2000" dirty="0">
                  <a:latin typeface="Gill Sans MT"/>
                  <a:ea typeface="+mn-ea"/>
                  <a:cs typeface="Gill Sans MT"/>
                </a:rPr>
                <a:t>a signal</a:t>
              </a:r>
            </a:p>
          </p:txBody>
        </p:sp>
        <p:sp>
          <p:nvSpPr>
            <p:cNvPr id="11283" name="Rectangle 21"/>
            <p:cNvSpPr>
              <a:spLocks/>
            </p:cNvSpPr>
            <p:nvPr/>
          </p:nvSpPr>
          <p:spPr bwMode="auto">
            <a:xfrm>
              <a:off x="2352" y="2120"/>
              <a:ext cx="1163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0" tIns="0" rIns="40639" bIns="0">
              <a:spAutoFit/>
            </a:bodyPr>
            <a:lstStyle/>
            <a:p>
              <a:pPr marL="39688">
                <a:defRPr/>
              </a:pPr>
              <a:r>
                <a:rPr lang="en-US" sz="2000" b="1" dirty="0">
                  <a:solidFill>
                    <a:srgbClr val="EF5B00"/>
                  </a:solidFill>
                  <a:latin typeface="Gill Sans MT"/>
                  <a:ea typeface="+mn-ea"/>
                  <a:cs typeface="Gill Sans MT"/>
                </a:rPr>
                <a:t>2. </a:t>
              </a:r>
              <a:r>
                <a:rPr lang="en-US" sz="2000" b="1" dirty="0" smtClean="0">
                  <a:solidFill>
                    <a:srgbClr val="EF5B00"/>
                  </a:solidFill>
                  <a:latin typeface="Gill Sans MT"/>
                  <a:ea typeface="+mn-ea"/>
                  <a:cs typeface="Gill Sans MT"/>
                </a:rPr>
                <a:t>Kernel state</a:t>
              </a:r>
              <a:endParaRPr lang="en-US" sz="2000" b="1" dirty="0">
                <a:solidFill>
                  <a:srgbClr val="EF5B00"/>
                </a:solidFill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11284" name="Rectangle 22"/>
            <p:cNvSpPr>
              <a:spLocks/>
            </p:cNvSpPr>
            <p:nvPr/>
          </p:nvSpPr>
          <p:spPr bwMode="auto">
            <a:xfrm>
              <a:off x="4560" y="0"/>
              <a:ext cx="649" cy="3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>
                <a:defRPr/>
              </a:pPr>
              <a:r>
                <a:rPr lang="en-US" sz="2000">
                  <a:latin typeface="Gill Sans MT"/>
                  <a:ea typeface="+mn-ea"/>
                  <a:cs typeface="Gill Sans MT"/>
                </a:rPr>
                <a:t>3. Deliver</a:t>
              </a:r>
            </a:p>
            <a:p>
              <a:pPr marL="39688">
                <a:defRPr/>
              </a:pPr>
              <a:r>
                <a:rPr lang="en-US" sz="2000">
                  <a:latin typeface="Gill Sans MT"/>
                  <a:ea typeface="+mn-ea"/>
                  <a:cs typeface="Gill Sans MT"/>
                </a:rPr>
                <a:t>signal</a:t>
              </a:r>
            </a:p>
          </p:txBody>
        </p:sp>
        <p:sp>
          <p:nvSpPr>
            <p:cNvPr id="11285" name="Rectangle 23"/>
            <p:cNvSpPr>
              <a:spLocks/>
            </p:cNvSpPr>
            <p:nvPr/>
          </p:nvSpPr>
          <p:spPr bwMode="auto">
            <a:xfrm rot="20317763">
              <a:off x="1422" y="867"/>
              <a:ext cx="816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>
                <a:defRPr/>
              </a:pPr>
              <a:r>
                <a:rPr lang="en-US" sz="2000">
                  <a:latin typeface="Gill Sans MT"/>
                  <a:ea typeface="+mn-ea"/>
                  <a:cs typeface="Gill Sans MT"/>
                </a:rPr>
                <a:t>Most signals</a:t>
              </a:r>
            </a:p>
          </p:txBody>
        </p:sp>
        <p:sp>
          <p:nvSpPr>
            <p:cNvPr id="11286" name="Line 24"/>
            <p:cNvSpPr>
              <a:spLocks noChangeShapeType="1"/>
            </p:cNvSpPr>
            <p:nvPr/>
          </p:nvSpPr>
          <p:spPr bwMode="auto">
            <a:xfrm>
              <a:off x="784" y="344"/>
              <a:ext cx="432" cy="9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000"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11287" name="Line 25"/>
            <p:cNvSpPr>
              <a:spLocks noChangeShapeType="1"/>
            </p:cNvSpPr>
            <p:nvPr/>
          </p:nvSpPr>
          <p:spPr bwMode="auto">
            <a:xfrm>
              <a:off x="2912" y="1160"/>
              <a:ext cx="0" cy="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000"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11288" name="Line 26"/>
            <p:cNvSpPr>
              <a:spLocks noChangeShapeType="1"/>
            </p:cNvSpPr>
            <p:nvPr/>
          </p:nvSpPr>
          <p:spPr bwMode="auto">
            <a:xfrm flipH="1">
              <a:off x="4352" y="568"/>
              <a:ext cx="440" cy="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000">
                <a:latin typeface="Gill Sans MT"/>
                <a:ea typeface="+mn-ea"/>
                <a:cs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3920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signal is related to a specific process</a:t>
            </a:r>
          </a:p>
          <a:p>
            <a:r>
              <a:rPr lang="en-US" dirty="0"/>
              <a:t>In the process’s </a:t>
            </a:r>
            <a:r>
              <a:rPr lang="en-US" dirty="0" smtClean="0"/>
              <a:t>PCB (process control block), </a:t>
            </a:r>
            <a:r>
              <a:rPr lang="en-US" dirty="0"/>
              <a:t>kernel stores</a:t>
            </a:r>
          </a:p>
          <a:p>
            <a:pPr lvl="1"/>
            <a:r>
              <a:rPr lang="en-US" dirty="0"/>
              <a:t>Set of </a:t>
            </a:r>
            <a:r>
              <a:rPr lang="en-US" dirty="0">
                <a:solidFill>
                  <a:srgbClr val="EF5B00"/>
                </a:solidFill>
              </a:rPr>
              <a:t>pending</a:t>
            </a:r>
            <a:r>
              <a:rPr lang="en-US" dirty="0"/>
              <a:t> signals</a:t>
            </a:r>
          </a:p>
          <a:p>
            <a:pPr lvl="2"/>
            <a:r>
              <a:rPr lang="en-US" dirty="0"/>
              <a:t>Generated but not yet delivered</a:t>
            </a:r>
          </a:p>
          <a:p>
            <a:pPr lvl="1"/>
            <a:r>
              <a:rPr lang="en-US" dirty="0"/>
              <a:t>Set of </a:t>
            </a:r>
            <a:r>
              <a:rPr lang="en-US" dirty="0">
                <a:solidFill>
                  <a:srgbClr val="EF5B00"/>
                </a:solidFill>
              </a:rPr>
              <a:t>blocked</a:t>
            </a:r>
            <a:r>
              <a:rPr lang="en-US" dirty="0"/>
              <a:t> signals</a:t>
            </a:r>
          </a:p>
          <a:p>
            <a:pPr lvl="2"/>
            <a:r>
              <a:rPr lang="en-US" dirty="0"/>
              <a:t>Will stay pending</a:t>
            </a:r>
          </a:p>
          <a:p>
            <a:pPr lvl="2"/>
            <a:r>
              <a:rPr lang="en-US" dirty="0"/>
              <a:t>Delivered after unblocked (if ever)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rgbClr val="EF5B00"/>
                </a:solidFill>
              </a:rPr>
              <a:t>action</a:t>
            </a:r>
            <a:r>
              <a:rPr lang="en-US" dirty="0"/>
              <a:t> for each signal type</a:t>
            </a:r>
          </a:p>
          <a:p>
            <a:pPr lvl="2"/>
            <a:r>
              <a:rPr lang="en-US" dirty="0" smtClean="0"/>
              <a:t>How to </a:t>
            </a:r>
            <a:r>
              <a:rPr lang="en-US" dirty="0"/>
              <a:t>deliver the signal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8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signaling procedure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signal </a:t>
            </a:r>
            <a:r>
              <a:rPr lang="en-US" dirty="0"/>
              <a:t>arrives</a:t>
            </a:r>
          </a:p>
          <a:p>
            <a:pPr lvl="1"/>
            <a:r>
              <a:rPr lang="en-US" dirty="0"/>
              <a:t>Set </a:t>
            </a:r>
            <a:r>
              <a:rPr lang="en-US" dirty="0">
                <a:solidFill>
                  <a:srgbClr val="EF5B00"/>
                </a:solidFill>
              </a:rPr>
              <a:t>pending</a:t>
            </a:r>
            <a:r>
              <a:rPr lang="en-US" dirty="0"/>
              <a:t> bit for this signal </a:t>
            </a:r>
          </a:p>
          <a:p>
            <a:pPr lvl="1"/>
            <a:r>
              <a:rPr lang="en-US" dirty="0"/>
              <a:t>Only one bit per signal type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Wait until ready to be delivered (not blocked)</a:t>
            </a:r>
            <a:endParaRPr lang="en-US" dirty="0"/>
          </a:p>
          <a:p>
            <a:r>
              <a:rPr lang="en-US" dirty="0" smtClean="0"/>
              <a:t>When ready </a:t>
            </a:r>
            <a:r>
              <a:rPr lang="en-US" dirty="0"/>
              <a:t>to be delivered</a:t>
            </a:r>
          </a:p>
          <a:p>
            <a:pPr lvl="1"/>
            <a:r>
              <a:rPr lang="en-US" dirty="0"/>
              <a:t>Pick a pending, non-blocked signal and execute the associated </a:t>
            </a:r>
            <a:r>
              <a:rPr lang="en-US" dirty="0" smtClean="0"/>
              <a:t>action –</a:t>
            </a:r>
            <a:r>
              <a:rPr lang="en-US" dirty="0"/>
              <a:t>one of:</a:t>
            </a:r>
          </a:p>
          <a:p>
            <a:pPr lvl="2"/>
            <a:r>
              <a:rPr lang="en-US" dirty="0"/>
              <a:t>Ignore</a:t>
            </a:r>
          </a:p>
          <a:p>
            <a:pPr lvl="2"/>
            <a:r>
              <a:rPr lang="en-US" dirty="0"/>
              <a:t>Kill process</a:t>
            </a:r>
          </a:p>
          <a:p>
            <a:pPr lvl="2"/>
            <a:r>
              <a:rPr lang="en-US" dirty="0"/>
              <a:t>Execute </a:t>
            </a:r>
            <a:r>
              <a:rPr lang="en-US" dirty="0">
                <a:solidFill>
                  <a:srgbClr val="EF5B00"/>
                </a:solidFill>
              </a:rPr>
              <a:t>signal handler </a:t>
            </a:r>
            <a:r>
              <a:rPr lang="en-US" dirty="0"/>
              <a:t>specified by </a:t>
            </a:r>
            <a:r>
              <a:rPr lang="en-US" dirty="0" smtClean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4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eaLnBrk="1" hangingPunct="1"/>
            <a:r>
              <a:rPr lang="en-US" dirty="0" smtClean="0"/>
              <a:t>Signaling overview</a:t>
            </a:r>
            <a:endParaRPr lang="en-US" dirty="0"/>
          </a:p>
        </p:txBody>
      </p:sp>
      <p:sp>
        <p:nvSpPr>
          <p:cNvPr id="5" name="Oval 8"/>
          <p:cNvSpPr>
            <a:spLocks/>
          </p:cNvSpPr>
          <p:nvPr/>
        </p:nvSpPr>
        <p:spPr bwMode="auto">
          <a:xfrm>
            <a:off x="2501900" y="1905000"/>
            <a:ext cx="4140200" cy="2044700"/>
          </a:xfrm>
          <a:prstGeom prst="ellipse">
            <a:avLst/>
          </a:prstGeom>
          <a:solidFill>
            <a:srgbClr val="FFFF99"/>
          </a:solidFill>
          <a:ln w="9525" cap="flat">
            <a:noFill/>
            <a:round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 sz="2500">
              <a:latin typeface="Gill Sans MT"/>
              <a:ea typeface="+mn-ea"/>
              <a:cs typeface="Gill Sans MT"/>
              <a:sym typeface="Arial" charset="0"/>
            </a:endParaRPr>
          </a:p>
        </p:txBody>
      </p:sp>
      <p:sp>
        <p:nvSpPr>
          <p:cNvPr id="6" name="Oval 9"/>
          <p:cNvSpPr>
            <a:spLocks/>
          </p:cNvSpPr>
          <p:nvPr/>
        </p:nvSpPr>
        <p:spPr bwMode="auto">
          <a:xfrm>
            <a:off x="886546" y="4191000"/>
            <a:ext cx="1883800" cy="1270000"/>
          </a:xfrm>
          <a:prstGeom prst="ellipse">
            <a:avLst/>
          </a:prstGeom>
          <a:solidFill>
            <a:srgbClr val="92D050"/>
          </a:solidFill>
          <a:ln w="9525" cap="flat">
            <a:noFill/>
            <a:round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 anchor="ctr"/>
          <a:lstStyle/>
          <a:p>
            <a:pPr marL="39688" algn="ctr">
              <a:defRPr/>
            </a:pPr>
            <a:r>
              <a:rPr lang="en-US" sz="2500" dirty="0">
                <a:latin typeface="Gill Sans MT"/>
                <a:ea typeface="+mn-ea"/>
                <a:cs typeface="Gill Sans MT"/>
                <a:sym typeface="Arial" charset="0"/>
              </a:rPr>
              <a:t>Process 1</a:t>
            </a:r>
          </a:p>
        </p:txBody>
      </p:sp>
      <p:sp>
        <p:nvSpPr>
          <p:cNvPr id="6154" name="Oval 10"/>
          <p:cNvSpPr>
            <a:spLocks/>
          </p:cNvSpPr>
          <p:nvPr/>
        </p:nvSpPr>
        <p:spPr bwMode="auto">
          <a:xfrm>
            <a:off x="6313643" y="4191000"/>
            <a:ext cx="1952797" cy="1270000"/>
          </a:xfrm>
          <a:prstGeom prst="ellipse">
            <a:avLst/>
          </a:prstGeom>
          <a:solidFill>
            <a:srgbClr val="92D050"/>
          </a:solidFill>
          <a:ln w="9525" cap="flat">
            <a:noFill/>
            <a:round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 anchor="ctr"/>
          <a:lstStyle/>
          <a:p>
            <a:pPr marL="39688" algn="ctr">
              <a:defRPr/>
            </a:pPr>
            <a:r>
              <a:rPr lang="en-US" sz="2500" dirty="0">
                <a:latin typeface="Gill Sans MT"/>
                <a:ea typeface="+mn-ea"/>
                <a:cs typeface="Gill Sans MT"/>
                <a:sym typeface="Arial" charset="0"/>
              </a:rPr>
              <a:t>Process 2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71700" y="3719513"/>
            <a:ext cx="2476500" cy="954087"/>
            <a:chOff x="0" y="15"/>
            <a:chExt cx="1560" cy="600"/>
          </a:xfrm>
        </p:grpSpPr>
        <p:sp>
          <p:nvSpPr>
            <p:cNvPr id="6171" name="Freeform 12"/>
            <p:cNvSpPr>
              <a:spLocks/>
            </p:cNvSpPr>
            <p:nvPr/>
          </p:nvSpPr>
          <p:spPr bwMode="auto">
            <a:xfrm>
              <a:off x="0" y="15"/>
              <a:ext cx="1560" cy="600"/>
            </a:xfrm>
            <a:custGeom>
              <a:avLst/>
              <a:gdLst>
                <a:gd name="T0" fmla="*/ 0 w 21600"/>
                <a:gd name="T1" fmla="*/ 21021 h 21021"/>
                <a:gd name="T2" fmla="*/ 21600 w 21600"/>
                <a:gd name="T3" fmla="*/ 12 h 21021"/>
                <a:gd name="T4" fmla="*/ 0 60000 65536"/>
                <a:gd name="T5" fmla="*/ 0 60000 65536"/>
                <a:gd name="T6" fmla="*/ 0 w 21600"/>
                <a:gd name="T7" fmla="*/ 0 h 21021"/>
                <a:gd name="T8" fmla="*/ 21600 w 21600"/>
                <a:gd name="T9" fmla="*/ 21021 h 210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21021">
                  <a:moveTo>
                    <a:pt x="0" y="21021"/>
                  </a:moveTo>
                  <a:cubicBezTo>
                    <a:pt x="0" y="21021"/>
                    <a:pt x="8749" y="-579"/>
                    <a:pt x="21600" y="12"/>
                  </a:cubicBezTo>
                </a:path>
              </a:pathLst>
            </a:custGeom>
            <a:noFill/>
            <a:ln w="139700" cap="flat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000"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6172" name="Rectangle 13"/>
            <p:cNvSpPr>
              <a:spLocks/>
            </p:cNvSpPr>
            <p:nvPr/>
          </p:nvSpPr>
          <p:spPr bwMode="auto">
            <a:xfrm rot="20317763">
              <a:off x="386" y="238"/>
              <a:ext cx="771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>
                <a:defRPr/>
              </a:pPr>
              <a:r>
                <a:rPr lang="en-US" sz="2000" dirty="0">
                  <a:latin typeface="Gill Sans MT"/>
                  <a:ea typeface="+mn-ea"/>
                  <a:cs typeface="Gill Sans MT"/>
                </a:rPr>
                <a:t>KILL, STOP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533900" y="2655888"/>
            <a:ext cx="3219450" cy="1573212"/>
            <a:chOff x="0" y="0"/>
            <a:chExt cx="2028" cy="991"/>
          </a:xfrm>
        </p:grpSpPr>
        <p:sp>
          <p:nvSpPr>
            <p:cNvPr id="6169" name="Freeform 15"/>
            <p:cNvSpPr>
              <a:spLocks/>
            </p:cNvSpPr>
            <p:nvPr/>
          </p:nvSpPr>
          <p:spPr bwMode="auto">
            <a:xfrm>
              <a:off x="0" y="335"/>
              <a:ext cx="1480" cy="656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  <a:gd name="T4" fmla="*/ 0 60000 65536"/>
                <a:gd name="T5" fmla="*/ 0 60000 65536"/>
                <a:gd name="T6" fmla="*/ 0 w 21600"/>
                <a:gd name="T7" fmla="*/ 0 h 21600"/>
                <a:gd name="T8" fmla="*/ 21600 w 21600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21600">
                  <a:moveTo>
                    <a:pt x="0" y="0"/>
                  </a:moveTo>
                  <a:cubicBezTo>
                    <a:pt x="17046" y="516"/>
                    <a:pt x="21600" y="21600"/>
                    <a:pt x="21600" y="21600"/>
                  </a:cubicBezTo>
                </a:path>
              </a:pathLst>
            </a:custGeom>
            <a:noFill/>
            <a:ln w="139700" cap="flat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000"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6170" name="Rectangle 16"/>
            <p:cNvSpPr>
              <a:spLocks/>
            </p:cNvSpPr>
            <p:nvPr/>
          </p:nvSpPr>
          <p:spPr bwMode="auto">
            <a:xfrm rot="938535">
              <a:off x="153" y="247"/>
              <a:ext cx="1872" cy="2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0639" bIns="0"/>
            <a:lstStyle/>
            <a:p>
              <a:pPr marL="39688">
                <a:defRPr/>
              </a:pPr>
              <a:r>
                <a:rPr lang="en-US" sz="2000">
                  <a:latin typeface="Gill Sans MT"/>
                  <a:ea typeface="+mn-ea"/>
                  <a:cs typeface="Gill Sans MT"/>
                </a:rPr>
                <a:t>CHLD, SEGV, ...</a:t>
              </a:r>
            </a:p>
          </p:txBody>
        </p:sp>
      </p:grpSp>
      <p:sp>
        <p:nvSpPr>
          <p:cNvPr id="6159" name="Rectangle 17"/>
          <p:cNvSpPr>
            <a:spLocks/>
          </p:cNvSpPr>
          <p:nvPr/>
        </p:nvSpPr>
        <p:spPr bwMode="auto">
          <a:xfrm>
            <a:off x="4120474" y="2044700"/>
            <a:ext cx="896701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ctr">
              <a:defRPr/>
            </a:pPr>
            <a:r>
              <a:rPr lang="en-US" sz="2500">
                <a:latin typeface="Gill Sans MT"/>
                <a:ea typeface="+mn-ea"/>
                <a:cs typeface="Gill Sans MT"/>
              </a:rPr>
              <a:t>Kernel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01600" y="1968500"/>
            <a:ext cx="8408988" cy="3673475"/>
            <a:chOff x="0" y="0"/>
            <a:chExt cx="5297" cy="2314"/>
          </a:xfrm>
        </p:grpSpPr>
        <p:sp>
          <p:nvSpPr>
            <p:cNvPr id="11281" name="Freeform 19"/>
            <p:cNvSpPr>
              <a:spLocks/>
            </p:cNvSpPr>
            <p:nvPr/>
          </p:nvSpPr>
          <p:spPr bwMode="auto">
            <a:xfrm>
              <a:off x="1224" y="935"/>
              <a:ext cx="2968" cy="656"/>
            </a:xfrm>
            <a:custGeom>
              <a:avLst/>
              <a:gdLst>
                <a:gd name="T0" fmla="*/ 0 w 21600"/>
                <a:gd name="T1" fmla="*/ 608 h 21069"/>
                <a:gd name="T2" fmla="*/ 1560 w 21600"/>
                <a:gd name="T3" fmla="*/ 0 h 21069"/>
                <a:gd name="T4" fmla="*/ 2968 w 21600"/>
                <a:gd name="T5" fmla="*/ 656 h 2106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069"/>
                <a:gd name="T11" fmla="*/ 21600 w 21600"/>
                <a:gd name="T12" fmla="*/ 21069 h 210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069">
                  <a:moveTo>
                    <a:pt x="0" y="19528"/>
                  </a:moveTo>
                  <a:cubicBezTo>
                    <a:pt x="0" y="19528"/>
                    <a:pt x="4598" y="-531"/>
                    <a:pt x="11353" y="11"/>
                  </a:cubicBezTo>
                  <a:cubicBezTo>
                    <a:pt x="17757" y="524"/>
                    <a:pt x="21600" y="21069"/>
                    <a:pt x="21600" y="21069"/>
                  </a:cubicBezTo>
                </a:path>
              </a:pathLst>
            </a:custGeom>
            <a:noFill/>
            <a:ln w="139700" cap="flat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000"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11282" name="Rectangle 20"/>
            <p:cNvSpPr>
              <a:spLocks/>
            </p:cNvSpPr>
            <p:nvPr/>
          </p:nvSpPr>
          <p:spPr bwMode="auto">
            <a:xfrm>
              <a:off x="0" y="0"/>
              <a:ext cx="790" cy="3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>
                <a:defRPr/>
              </a:pPr>
              <a:r>
                <a:rPr lang="en-US" sz="2000" dirty="0">
                  <a:latin typeface="Gill Sans MT"/>
                  <a:ea typeface="+mn-ea"/>
                  <a:cs typeface="Gill Sans MT"/>
                </a:rPr>
                <a:t>1. Generate</a:t>
              </a:r>
            </a:p>
            <a:p>
              <a:pPr marL="39688">
                <a:defRPr/>
              </a:pPr>
              <a:r>
                <a:rPr lang="en-US" sz="2000" dirty="0">
                  <a:latin typeface="Gill Sans MT"/>
                  <a:ea typeface="+mn-ea"/>
                  <a:cs typeface="Gill Sans MT"/>
                </a:rPr>
                <a:t>a signal</a:t>
              </a:r>
            </a:p>
          </p:txBody>
        </p:sp>
        <p:sp>
          <p:nvSpPr>
            <p:cNvPr id="11283" name="Rectangle 21"/>
            <p:cNvSpPr>
              <a:spLocks/>
            </p:cNvSpPr>
            <p:nvPr/>
          </p:nvSpPr>
          <p:spPr bwMode="auto">
            <a:xfrm>
              <a:off x="2352" y="2120"/>
              <a:ext cx="1163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0" tIns="0" rIns="40639" bIns="0">
              <a:spAutoFit/>
            </a:bodyPr>
            <a:lstStyle/>
            <a:p>
              <a:pPr marL="39688">
                <a:defRPr/>
              </a:pPr>
              <a:r>
                <a:rPr lang="en-US" sz="2000" dirty="0">
                  <a:latin typeface="Gill Sans MT"/>
                  <a:ea typeface="+mn-ea"/>
                  <a:cs typeface="Gill Sans MT"/>
                </a:rPr>
                <a:t>2. </a:t>
              </a:r>
              <a:r>
                <a:rPr lang="en-US" sz="2000" dirty="0" smtClean="0">
                  <a:latin typeface="Gill Sans MT"/>
                  <a:ea typeface="+mn-ea"/>
                  <a:cs typeface="Gill Sans MT"/>
                </a:rPr>
                <a:t>Kernel state</a:t>
              </a:r>
              <a:endParaRPr lang="en-US" sz="2000" dirty="0"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11284" name="Rectangle 22"/>
            <p:cNvSpPr>
              <a:spLocks/>
            </p:cNvSpPr>
            <p:nvPr/>
          </p:nvSpPr>
          <p:spPr bwMode="auto">
            <a:xfrm>
              <a:off x="4560" y="0"/>
              <a:ext cx="737" cy="3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>
                <a:defRPr/>
              </a:pPr>
              <a:r>
                <a:rPr lang="en-US" sz="2000" b="1" dirty="0">
                  <a:solidFill>
                    <a:srgbClr val="EF5B00"/>
                  </a:solidFill>
                  <a:latin typeface="Gill Sans MT"/>
                  <a:ea typeface="+mn-ea"/>
                  <a:cs typeface="Gill Sans MT"/>
                </a:rPr>
                <a:t>3. Deliver</a:t>
              </a:r>
            </a:p>
            <a:p>
              <a:pPr marL="39688">
                <a:defRPr/>
              </a:pPr>
              <a:r>
                <a:rPr lang="en-US" sz="2000" b="1" dirty="0">
                  <a:solidFill>
                    <a:srgbClr val="EF5B00"/>
                  </a:solidFill>
                  <a:latin typeface="Gill Sans MT"/>
                  <a:ea typeface="+mn-ea"/>
                  <a:cs typeface="Gill Sans MT"/>
                </a:rPr>
                <a:t>signal</a:t>
              </a:r>
            </a:p>
          </p:txBody>
        </p:sp>
        <p:sp>
          <p:nvSpPr>
            <p:cNvPr id="11285" name="Rectangle 23"/>
            <p:cNvSpPr>
              <a:spLocks/>
            </p:cNvSpPr>
            <p:nvPr/>
          </p:nvSpPr>
          <p:spPr bwMode="auto">
            <a:xfrm rot="20317763">
              <a:off x="1422" y="867"/>
              <a:ext cx="816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>
                <a:defRPr/>
              </a:pPr>
              <a:r>
                <a:rPr lang="en-US" sz="2000">
                  <a:latin typeface="Gill Sans MT"/>
                  <a:ea typeface="+mn-ea"/>
                  <a:cs typeface="Gill Sans MT"/>
                </a:rPr>
                <a:t>Most signals</a:t>
              </a:r>
            </a:p>
          </p:txBody>
        </p:sp>
        <p:sp>
          <p:nvSpPr>
            <p:cNvPr id="11286" name="Line 24"/>
            <p:cNvSpPr>
              <a:spLocks noChangeShapeType="1"/>
            </p:cNvSpPr>
            <p:nvPr/>
          </p:nvSpPr>
          <p:spPr bwMode="auto">
            <a:xfrm>
              <a:off x="784" y="344"/>
              <a:ext cx="432" cy="9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000"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11287" name="Line 25"/>
            <p:cNvSpPr>
              <a:spLocks noChangeShapeType="1"/>
            </p:cNvSpPr>
            <p:nvPr/>
          </p:nvSpPr>
          <p:spPr bwMode="auto">
            <a:xfrm>
              <a:off x="2912" y="1160"/>
              <a:ext cx="0" cy="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000"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11288" name="Line 26"/>
            <p:cNvSpPr>
              <a:spLocks noChangeShapeType="1"/>
            </p:cNvSpPr>
            <p:nvPr/>
          </p:nvSpPr>
          <p:spPr bwMode="auto">
            <a:xfrm flipH="1">
              <a:off x="4352" y="568"/>
              <a:ext cx="440" cy="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000">
                <a:latin typeface="Gill Sans MT"/>
                <a:ea typeface="+mn-ea"/>
                <a:cs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15381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Delivering a signal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Kernel </a:t>
            </a:r>
            <a:r>
              <a:rPr lang="en-US" dirty="0"/>
              <a:t>may handle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Not delivered to target program at all!</a:t>
            </a:r>
            <a:endParaRPr lang="en-US" dirty="0"/>
          </a:p>
          <a:p>
            <a:pPr lvl="1"/>
            <a:r>
              <a:rPr lang="en-US" dirty="0"/>
              <a:t>SIGSTOP, SIGKILL</a:t>
            </a:r>
          </a:p>
          <a:p>
            <a:pPr lvl="1"/>
            <a:r>
              <a:rPr lang="en-US" dirty="0"/>
              <a:t>Target process can’t handle these</a:t>
            </a:r>
          </a:p>
          <a:p>
            <a:pPr lvl="1"/>
            <a:r>
              <a:rPr lang="en-US" dirty="0"/>
              <a:t>They are really messages to the kernel about a process, rather than </a:t>
            </a:r>
            <a:r>
              <a:rPr lang="en-US" dirty="0" smtClean="0"/>
              <a:t>messages to </a:t>
            </a:r>
            <a:r>
              <a:rPr lang="en-US" dirty="0"/>
              <a:t>a process</a:t>
            </a:r>
          </a:p>
          <a:p>
            <a:r>
              <a:rPr lang="en-US" dirty="0" smtClean="0"/>
              <a:t>But for </a:t>
            </a:r>
            <a:r>
              <a:rPr lang="en-US" dirty="0"/>
              <a:t>most signals, target process handles it (if it wants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32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process handles the signal...</a:t>
            </a:r>
            <a:endParaRPr lang="en-US" dirty="0"/>
          </a:p>
        </p:txBody>
      </p:sp>
      <p:sp>
        <p:nvSpPr>
          <p:cNvPr id="9226" name="Line 7"/>
          <p:cNvSpPr>
            <a:spLocks noChangeShapeType="1"/>
          </p:cNvSpPr>
          <p:nvPr/>
        </p:nvSpPr>
        <p:spPr bwMode="auto">
          <a:xfrm>
            <a:off x="1905000" y="2209800"/>
            <a:ext cx="1588" cy="2057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000">
              <a:latin typeface="Gill Sans MT"/>
              <a:cs typeface="Gill Sans MT"/>
            </a:endParaRPr>
          </a:p>
        </p:txBody>
      </p:sp>
      <p:sp>
        <p:nvSpPr>
          <p:cNvPr id="33800" name="Rectangle 8"/>
          <p:cNvSpPr>
            <a:spLocks/>
          </p:cNvSpPr>
          <p:nvPr/>
        </p:nvSpPr>
        <p:spPr bwMode="auto">
          <a:xfrm>
            <a:off x="3717925" y="2089150"/>
            <a:ext cx="1803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000">
                <a:solidFill>
                  <a:srgbClr val="0066FF"/>
                </a:solidFill>
                <a:latin typeface="Gill Sans MT"/>
                <a:cs typeface="Gill Sans MT"/>
                <a:sym typeface="Verdana" charset="0"/>
              </a:rPr>
              <a:t>Signal Generated</a:t>
            </a:r>
          </a:p>
        </p:txBody>
      </p:sp>
      <p:sp>
        <p:nvSpPr>
          <p:cNvPr id="9228" name="Rectangle 9"/>
          <p:cNvSpPr>
            <a:spLocks/>
          </p:cNvSpPr>
          <p:nvPr/>
        </p:nvSpPr>
        <p:spPr bwMode="auto">
          <a:xfrm>
            <a:off x="1295400" y="1905000"/>
            <a:ext cx="8410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000">
                <a:latin typeface="Gill Sans MT"/>
                <a:cs typeface="Gill Sans MT"/>
                <a:sym typeface="Verdana" charset="0"/>
              </a:rPr>
              <a:t>Process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057400" y="2057400"/>
            <a:ext cx="1787525" cy="1981200"/>
            <a:chOff x="0" y="0"/>
            <a:chExt cx="1126" cy="1248"/>
          </a:xfrm>
        </p:grpSpPr>
        <p:sp>
          <p:nvSpPr>
            <p:cNvPr id="9251" name="Line 11"/>
            <p:cNvSpPr>
              <a:spLocks noChangeShapeType="1"/>
            </p:cNvSpPr>
            <p:nvPr/>
          </p:nvSpPr>
          <p:spPr bwMode="auto">
            <a:xfrm>
              <a:off x="288" y="864"/>
              <a:ext cx="1" cy="192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2000">
                <a:latin typeface="Gill Sans MT"/>
                <a:cs typeface="Gill Sans MT"/>
              </a:endParaRPr>
            </a:p>
          </p:txBody>
        </p:sp>
        <p:sp>
          <p:nvSpPr>
            <p:cNvPr id="9252" name="Line 12"/>
            <p:cNvSpPr>
              <a:spLocks noChangeShapeType="1"/>
            </p:cNvSpPr>
            <p:nvPr/>
          </p:nvSpPr>
          <p:spPr bwMode="auto">
            <a:xfrm rot="10800000" flipH="1">
              <a:off x="288" y="0"/>
              <a:ext cx="720" cy="105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2000">
                <a:latin typeface="Gill Sans MT"/>
                <a:cs typeface="Gill Sans MT"/>
              </a:endParaRPr>
            </a:p>
          </p:txBody>
        </p:sp>
        <p:grpSp>
          <p:nvGrpSpPr>
            <p:cNvPr id="9253" name="Group 13"/>
            <p:cNvGrpSpPr>
              <a:grpSpLocks/>
            </p:cNvGrpSpPr>
            <p:nvPr/>
          </p:nvGrpSpPr>
          <p:grpSpPr bwMode="auto">
            <a:xfrm>
              <a:off x="0" y="864"/>
              <a:ext cx="1126" cy="384"/>
              <a:chOff x="0" y="0"/>
              <a:chExt cx="1126" cy="384"/>
            </a:xfrm>
          </p:grpSpPr>
          <p:sp>
            <p:nvSpPr>
              <p:cNvPr id="9254" name="Line 14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88" cy="384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sz="2000">
                  <a:latin typeface="Gill Sans MT"/>
                  <a:cs typeface="Gill Sans MT"/>
                </a:endParaRPr>
              </a:p>
            </p:txBody>
          </p:sp>
          <p:sp>
            <p:nvSpPr>
              <p:cNvPr id="9255" name="Rectangle 15"/>
              <p:cNvSpPr>
                <a:spLocks/>
              </p:cNvSpPr>
              <p:nvPr/>
            </p:nvSpPr>
            <p:spPr bwMode="auto">
              <a:xfrm>
                <a:off x="96" y="144"/>
                <a:ext cx="103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40639" bIns="0">
                <a:spAutoFit/>
              </a:bodyPr>
              <a:lstStyle/>
              <a:p>
                <a:pPr marL="39688"/>
                <a:r>
                  <a:rPr lang="en-US" sz="2000">
                    <a:solidFill>
                      <a:srgbClr val="0066FF"/>
                    </a:solidFill>
                    <a:latin typeface="Gill Sans MT"/>
                    <a:cs typeface="Gill Sans MT"/>
                    <a:sym typeface="Verdana" charset="0"/>
                  </a:rPr>
                  <a:t>Signal delivered</a:t>
                </a:r>
              </a:p>
            </p:txBody>
          </p:sp>
        </p:grp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905000" y="3733800"/>
            <a:ext cx="5259388" cy="1225551"/>
            <a:chOff x="0" y="0"/>
            <a:chExt cx="3313" cy="772"/>
          </a:xfrm>
        </p:grpSpPr>
        <p:sp>
          <p:nvSpPr>
            <p:cNvPr id="9247" name="Line 17"/>
            <p:cNvSpPr>
              <a:spLocks noChangeShapeType="1"/>
            </p:cNvSpPr>
            <p:nvPr/>
          </p:nvSpPr>
          <p:spPr bwMode="auto">
            <a:xfrm>
              <a:off x="0" y="384"/>
              <a:ext cx="1920" cy="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2000">
                <a:latin typeface="Gill Sans MT"/>
                <a:cs typeface="Gill Sans MT"/>
              </a:endParaRPr>
            </a:p>
          </p:txBody>
        </p:sp>
        <p:sp>
          <p:nvSpPr>
            <p:cNvPr id="9248" name="Rectangle 18"/>
            <p:cNvSpPr>
              <a:spLocks/>
            </p:cNvSpPr>
            <p:nvPr/>
          </p:nvSpPr>
          <p:spPr bwMode="auto">
            <a:xfrm>
              <a:off x="240" y="384"/>
              <a:ext cx="1320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2000">
                  <a:solidFill>
                    <a:srgbClr val="FF0000"/>
                  </a:solidFill>
                  <a:latin typeface="Gill Sans MT"/>
                  <a:cs typeface="Gill Sans MT"/>
                  <a:sym typeface="Verdana" charset="0"/>
                </a:rPr>
                <a:t>if signal not blocked</a:t>
              </a:r>
            </a:p>
            <a:p>
              <a:pPr marL="39688"/>
              <a:r>
                <a:rPr lang="en-US" sz="2000">
                  <a:solidFill>
                    <a:srgbClr val="FF0000"/>
                  </a:solidFill>
                  <a:latin typeface="Gill Sans MT"/>
                  <a:cs typeface="Gill Sans MT"/>
                  <a:sym typeface="Verdana" charset="0"/>
                </a:rPr>
                <a:t>by signal mask...</a:t>
              </a:r>
            </a:p>
          </p:txBody>
        </p:sp>
        <p:sp>
          <p:nvSpPr>
            <p:cNvPr id="9249" name="Rectangle 19"/>
            <p:cNvSpPr>
              <a:spLocks/>
            </p:cNvSpPr>
            <p:nvPr/>
          </p:nvSpPr>
          <p:spPr bwMode="auto">
            <a:xfrm>
              <a:off x="1680" y="0"/>
              <a:ext cx="163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2000">
                  <a:solidFill>
                    <a:srgbClr val="FF0000"/>
                  </a:solidFill>
                  <a:latin typeface="Gill Sans MT"/>
                  <a:cs typeface="Gill Sans MT"/>
                  <a:sym typeface="Verdana" charset="0"/>
                </a:rPr>
                <a:t>Signal Caught by handler</a:t>
              </a:r>
            </a:p>
          </p:txBody>
        </p:sp>
        <p:sp>
          <p:nvSpPr>
            <p:cNvPr id="9250" name="Line 20"/>
            <p:cNvSpPr>
              <a:spLocks noChangeShapeType="1"/>
            </p:cNvSpPr>
            <p:nvPr/>
          </p:nvSpPr>
          <p:spPr bwMode="auto">
            <a:xfrm flipH="1">
              <a:off x="1952" y="192"/>
              <a:ext cx="35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2000">
                <a:latin typeface="Gill Sans MT"/>
                <a:cs typeface="Gill Sans MT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5334000"/>
            <a:ext cx="6354763" cy="409575"/>
            <a:chOff x="0" y="0"/>
            <a:chExt cx="4003" cy="258"/>
          </a:xfrm>
        </p:grpSpPr>
        <p:sp>
          <p:nvSpPr>
            <p:cNvPr id="9244" name="Line 22"/>
            <p:cNvSpPr>
              <a:spLocks noChangeShapeType="1"/>
            </p:cNvSpPr>
            <p:nvPr/>
          </p:nvSpPr>
          <p:spPr bwMode="auto">
            <a:xfrm flipH="1">
              <a:off x="0" y="48"/>
              <a:ext cx="1968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2000">
                <a:latin typeface="Gill Sans MT"/>
                <a:cs typeface="Gill Sans MT"/>
              </a:endParaRPr>
            </a:p>
          </p:txBody>
        </p:sp>
        <p:sp>
          <p:nvSpPr>
            <p:cNvPr id="9245" name="Rectangle 23"/>
            <p:cNvSpPr>
              <a:spLocks/>
            </p:cNvSpPr>
            <p:nvPr/>
          </p:nvSpPr>
          <p:spPr bwMode="auto">
            <a:xfrm>
              <a:off x="2184" y="64"/>
              <a:ext cx="181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2000">
                  <a:solidFill>
                    <a:srgbClr val="006600"/>
                  </a:solidFill>
                  <a:latin typeface="Gill Sans MT"/>
                  <a:cs typeface="Gill Sans MT"/>
                  <a:sym typeface="Verdana" charset="0"/>
                </a:rPr>
                <a:t>Return from Signal Handler</a:t>
              </a:r>
            </a:p>
          </p:txBody>
        </p:sp>
        <p:sp>
          <p:nvSpPr>
            <p:cNvPr id="9246" name="Line 24"/>
            <p:cNvSpPr>
              <a:spLocks noChangeShapeType="1"/>
            </p:cNvSpPr>
            <p:nvPr/>
          </p:nvSpPr>
          <p:spPr bwMode="auto">
            <a:xfrm rot="10800000">
              <a:off x="2016" y="0"/>
              <a:ext cx="240" cy="9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2000">
                <a:latin typeface="Gill Sans MT"/>
                <a:cs typeface="Gill Sans MT"/>
              </a:endParaRPr>
            </a:p>
          </p:txBody>
        </p:sp>
      </p:grpSp>
      <p:sp>
        <p:nvSpPr>
          <p:cNvPr id="9232" name="Oval 25"/>
          <p:cNvSpPr>
            <a:spLocks/>
          </p:cNvSpPr>
          <p:nvPr/>
        </p:nvSpPr>
        <p:spPr bwMode="auto">
          <a:xfrm>
            <a:off x="609600" y="2362200"/>
            <a:ext cx="12192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 sz="2000">
              <a:latin typeface="Gill Sans MT"/>
              <a:cs typeface="Gill Sans MT"/>
            </a:endParaRPr>
          </a:p>
        </p:txBody>
      </p:sp>
      <p:sp>
        <p:nvSpPr>
          <p:cNvPr id="9233" name="Rectangle 26"/>
          <p:cNvSpPr>
            <a:spLocks/>
          </p:cNvSpPr>
          <p:nvPr/>
        </p:nvSpPr>
        <p:spPr bwMode="auto">
          <a:xfrm>
            <a:off x="871224" y="2320752"/>
            <a:ext cx="694364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78049" bIns="38100" anchor="ctr">
            <a:spAutoFit/>
          </a:bodyPr>
          <a:lstStyle/>
          <a:p>
            <a:pPr marL="1588" algn="ctr"/>
            <a:r>
              <a:rPr lang="en-US" sz="2000">
                <a:latin typeface="Gill Sans MT"/>
                <a:cs typeface="Gill Sans MT"/>
                <a:sym typeface="Verdana" charset="0"/>
              </a:rPr>
              <a:t>Signal</a:t>
            </a:r>
          </a:p>
          <a:p>
            <a:pPr marL="1588" algn="ctr"/>
            <a:r>
              <a:rPr lang="en-US" sz="2000">
                <a:latin typeface="Gill Sans MT"/>
                <a:cs typeface="Gill Sans MT"/>
                <a:sym typeface="Verdana" charset="0"/>
              </a:rPr>
              <a:t>Mask</a:t>
            </a: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953000" y="4419600"/>
            <a:ext cx="3124201" cy="914400"/>
            <a:chOff x="0" y="0"/>
            <a:chExt cx="1968" cy="576"/>
          </a:xfrm>
        </p:grpSpPr>
        <p:sp>
          <p:nvSpPr>
            <p:cNvPr id="9240" name="Line 28"/>
            <p:cNvSpPr>
              <a:spLocks noChangeShapeType="1"/>
            </p:cNvSpPr>
            <p:nvPr/>
          </p:nvSpPr>
          <p:spPr bwMode="auto">
            <a:xfrm>
              <a:off x="0" y="0"/>
              <a:ext cx="1" cy="576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2000">
                <a:latin typeface="Gill Sans MT"/>
                <a:cs typeface="Gill Sans MT"/>
              </a:endParaRPr>
            </a:p>
          </p:txBody>
        </p:sp>
        <p:sp>
          <p:nvSpPr>
            <p:cNvPr id="9241" name="Rectangle 29"/>
            <p:cNvSpPr>
              <a:spLocks/>
            </p:cNvSpPr>
            <p:nvPr/>
          </p:nvSpPr>
          <p:spPr bwMode="auto">
            <a:xfrm>
              <a:off x="38" y="116"/>
              <a:ext cx="96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2000">
                  <a:solidFill>
                    <a:srgbClr val="006600"/>
                  </a:solidFill>
                  <a:latin typeface="Gill Sans MT"/>
                  <a:cs typeface="Gill Sans MT"/>
                  <a:sym typeface="Verdana" charset="0"/>
                </a:rPr>
                <a:t>Signal Handler</a:t>
              </a:r>
            </a:p>
          </p:txBody>
        </p:sp>
        <p:sp>
          <p:nvSpPr>
            <p:cNvPr id="9242" name="Oval 30"/>
            <p:cNvSpPr>
              <a:spLocks/>
            </p:cNvSpPr>
            <p:nvPr/>
          </p:nvSpPr>
          <p:spPr bwMode="auto">
            <a:xfrm>
              <a:off x="1200" y="144"/>
              <a:ext cx="76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 sz="2000">
                <a:latin typeface="Gill Sans MT"/>
                <a:cs typeface="Gill Sans MT"/>
              </a:endParaRPr>
            </a:p>
          </p:txBody>
        </p:sp>
        <p:sp>
          <p:nvSpPr>
            <p:cNvPr id="9243" name="Rectangle 31"/>
            <p:cNvSpPr>
              <a:spLocks/>
            </p:cNvSpPr>
            <p:nvPr/>
          </p:nvSpPr>
          <p:spPr bwMode="auto">
            <a:xfrm>
              <a:off x="1365" y="117"/>
              <a:ext cx="437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/>
              <a:r>
                <a:rPr lang="en-US" sz="2000" dirty="0" smtClean="0">
                  <a:latin typeface="Gill Sans MT"/>
                  <a:cs typeface="Gill Sans MT"/>
                  <a:sym typeface="Verdana" charset="0"/>
                </a:rPr>
                <a:t>Signal</a:t>
              </a:r>
              <a:endParaRPr lang="en-US" sz="2000" dirty="0">
                <a:latin typeface="Gill Sans MT"/>
                <a:cs typeface="Gill Sans MT"/>
                <a:sym typeface="Verdana" charset="0"/>
              </a:endParaRPr>
            </a:p>
            <a:p>
              <a:pPr marL="1588" algn="ctr"/>
              <a:r>
                <a:rPr lang="en-US" sz="2000" dirty="0">
                  <a:latin typeface="Gill Sans MT"/>
                  <a:cs typeface="Gill Sans MT"/>
                  <a:sym typeface="Verdana" charset="0"/>
                </a:rPr>
                <a:t>Mask</a:t>
              </a:r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533400" y="5410200"/>
            <a:ext cx="2293938" cy="1146175"/>
            <a:chOff x="0" y="0"/>
            <a:chExt cx="1445" cy="722"/>
          </a:xfrm>
        </p:grpSpPr>
        <p:sp>
          <p:nvSpPr>
            <p:cNvPr id="9236" name="Line 33"/>
            <p:cNvSpPr>
              <a:spLocks noChangeShapeType="1"/>
            </p:cNvSpPr>
            <p:nvPr/>
          </p:nvSpPr>
          <p:spPr bwMode="auto">
            <a:xfrm>
              <a:off x="816" y="0"/>
              <a:ext cx="1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2000">
                <a:latin typeface="Gill Sans MT"/>
                <a:cs typeface="Gill Sans MT"/>
              </a:endParaRPr>
            </a:p>
          </p:txBody>
        </p:sp>
        <p:sp>
          <p:nvSpPr>
            <p:cNvPr id="9237" name="Rectangle 34"/>
            <p:cNvSpPr>
              <a:spLocks/>
            </p:cNvSpPr>
            <p:nvPr/>
          </p:nvSpPr>
          <p:spPr bwMode="auto">
            <a:xfrm>
              <a:off x="288" y="528"/>
              <a:ext cx="115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2000">
                  <a:latin typeface="Gill Sans MT"/>
                  <a:cs typeface="Gill Sans MT"/>
                  <a:sym typeface="Verdana" charset="0"/>
                </a:rPr>
                <a:t>Process Resumes</a:t>
              </a:r>
            </a:p>
          </p:txBody>
        </p:sp>
        <p:sp>
          <p:nvSpPr>
            <p:cNvPr id="9238" name="Oval 35"/>
            <p:cNvSpPr>
              <a:spLocks/>
            </p:cNvSpPr>
            <p:nvPr/>
          </p:nvSpPr>
          <p:spPr bwMode="auto">
            <a:xfrm>
              <a:off x="0" y="48"/>
              <a:ext cx="76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 sz="2000">
                <a:latin typeface="Gill Sans MT"/>
                <a:cs typeface="Gill Sans MT"/>
              </a:endParaRPr>
            </a:p>
          </p:txBody>
        </p:sp>
        <p:sp>
          <p:nvSpPr>
            <p:cNvPr id="9239" name="Rectangle 36"/>
            <p:cNvSpPr>
              <a:spLocks/>
            </p:cNvSpPr>
            <p:nvPr/>
          </p:nvSpPr>
          <p:spPr bwMode="auto">
            <a:xfrm>
              <a:off x="165" y="21"/>
              <a:ext cx="437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/>
              <a:r>
                <a:rPr lang="en-US" sz="2000">
                  <a:latin typeface="Gill Sans MT"/>
                  <a:cs typeface="Gill Sans MT"/>
                  <a:sym typeface="Verdana" charset="0"/>
                </a:rPr>
                <a:t>Signal</a:t>
              </a:r>
            </a:p>
            <a:p>
              <a:pPr marL="1588" algn="ctr"/>
              <a:r>
                <a:rPr lang="en-US" sz="2000">
                  <a:latin typeface="Gill Sans MT"/>
                  <a:cs typeface="Gill Sans MT"/>
                  <a:sym typeface="Verdana" charset="0"/>
                </a:rPr>
                <a:t>Mask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1850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mask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Temporarily prevents select types of signals from being delivered</a:t>
            </a:r>
          </a:p>
          <a:p>
            <a:pPr lvl="1"/>
            <a:r>
              <a:rPr lang="en-US" dirty="0"/>
              <a:t>Implemented as a bit array</a:t>
            </a:r>
          </a:p>
          <a:p>
            <a:pPr lvl="1"/>
            <a:r>
              <a:rPr lang="en-US" dirty="0"/>
              <a:t>Same as kernel’s representation of pending and blocked signals</a:t>
            </a:r>
          </a:p>
          <a:p>
            <a:endParaRPr lang="en-US" dirty="0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74091" y="4044461"/>
            <a:ext cx="7772400" cy="609600"/>
            <a:chOff x="0" y="0"/>
            <a:chExt cx="4896" cy="384"/>
          </a:xfrm>
          <a:solidFill>
            <a:srgbClr val="FFFF99"/>
          </a:solidFill>
        </p:grpSpPr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0" y="0"/>
              <a:ext cx="816" cy="384"/>
              <a:chOff x="0" y="0"/>
              <a:chExt cx="816" cy="384"/>
            </a:xfrm>
            <a:grpFill/>
          </p:grpSpPr>
          <p:sp>
            <p:nvSpPr>
              <p:cNvPr id="21" name="Rectangle 11"/>
              <p:cNvSpPr>
                <a:spLocks/>
              </p:cNvSpPr>
              <p:nvPr/>
            </p:nvSpPr>
            <p:spPr bwMode="auto">
              <a:xfrm>
                <a:off x="0" y="0"/>
                <a:ext cx="816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500">
                  <a:latin typeface="Gill Sans MT"/>
                  <a:ea typeface="+mn-ea"/>
                  <a:cs typeface="Gill Sans MT"/>
                </a:endParaRPr>
              </a:p>
            </p:txBody>
          </p:sp>
          <p:sp>
            <p:nvSpPr>
              <p:cNvPr id="22" name="Rectangle 12"/>
              <p:cNvSpPr>
                <a:spLocks/>
              </p:cNvSpPr>
              <p:nvPr/>
            </p:nvSpPr>
            <p:spPr bwMode="auto">
              <a:xfrm>
                <a:off x="174" y="71"/>
                <a:ext cx="468" cy="24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>
                  <a:defRPr/>
                </a:pPr>
                <a:r>
                  <a:rPr lang="en-US" sz="2500">
                    <a:latin typeface="Gill Sans MT"/>
                    <a:ea typeface="Verdana" pitchFamily="34" charset="0"/>
                    <a:cs typeface="Gill Sans MT"/>
                    <a:sym typeface="Verdana" pitchFamily="34" charset="0"/>
                  </a:rPr>
                  <a:t>SigInt</a:t>
                </a: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816" y="0"/>
              <a:ext cx="816" cy="384"/>
              <a:chOff x="0" y="0"/>
              <a:chExt cx="816" cy="384"/>
            </a:xfrm>
            <a:grpFill/>
          </p:grpSpPr>
          <p:sp>
            <p:nvSpPr>
              <p:cNvPr id="19" name="Rectangle 14"/>
              <p:cNvSpPr>
                <a:spLocks/>
              </p:cNvSpPr>
              <p:nvPr/>
            </p:nvSpPr>
            <p:spPr bwMode="auto">
              <a:xfrm>
                <a:off x="0" y="0"/>
                <a:ext cx="816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500">
                  <a:latin typeface="Gill Sans MT"/>
                  <a:ea typeface="+mn-ea"/>
                  <a:cs typeface="Gill Sans MT"/>
                </a:endParaRPr>
              </a:p>
            </p:txBody>
          </p:sp>
          <p:sp>
            <p:nvSpPr>
              <p:cNvPr id="20" name="Rectangle 15"/>
              <p:cNvSpPr>
                <a:spLocks/>
              </p:cNvSpPr>
              <p:nvPr/>
            </p:nvSpPr>
            <p:spPr bwMode="auto">
              <a:xfrm>
                <a:off x="95" y="71"/>
                <a:ext cx="628" cy="24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>
                  <a:defRPr/>
                </a:pPr>
                <a:r>
                  <a:rPr lang="en-US" sz="2500" dirty="0" err="1">
                    <a:latin typeface="Gill Sans MT"/>
                    <a:ea typeface="Verdana" pitchFamily="34" charset="0"/>
                    <a:cs typeface="Gill Sans MT"/>
                    <a:sym typeface="Verdana" pitchFamily="34" charset="0"/>
                  </a:rPr>
                  <a:t>SigQuit</a:t>
                </a:r>
                <a:endParaRPr lang="en-US" sz="2500" dirty="0">
                  <a:latin typeface="Gill Sans MT"/>
                  <a:ea typeface="Verdana" pitchFamily="34" charset="0"/>
                  <a:cs typeface="Gill Sans MT"/>
                  <a:sym typeface="Verdana" pitchFamily="34" charset="0"/>
                </a:endParaRPr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1632" y="0"/>
              <a:ext cx="816" cy="384"/>
              <a:chOff x="0" y="0"/>
              <a:chExt cx="816" cy="384"/>
            </a:xfrm>
            <a:grpFill/>
          </p:grpSpPr>
          <p:sp>
            <p:nvSpPr>
              <p:cNvPr id="17" name="Rectangle 17"/>
              <p:cNvSpPr>
                <a:spLocks/>
              </p:cNvSpPr>
              <p:nvPr/>
            </p:nvSpPr>
            <p:spPr bwMode="auto">
              <a:xfrm>
                <a:off x="0" y="0"/>
                <a:ext cx="816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500">
                  <a:latin typeface="Gill Sans MT"/>
                  <a:ea typeface="+mn-ea"/>
                  <a:cs typeface="Gill Sans MT"/>
                </a:endParaRPr>
              </a:p>
            </p:txBody>
          </p:sp>
          <p:sp>
            <p:nvSpPr>
              <p:cNvPr id="18" name="Rectangle 18"/>
              <p:cNvSpPr>
                <a:spLocks/>
              </p:cNvSpPr>
              <p:nvPr/>
            </p:nvSpPr>
            <p:spPr bwMode="auto">
              <a:xfrm>
                <a:off x="150" y="71"/>
                <a:ext cx="514" cy="24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>
                  <a:defRPr/>
                </a:pPr>
                <a:r>
                  <a:rPr lang="en-US" sz="2500">
                    <a:latin typeface="Gill Sans MT"/>
                    <a:ea typeface="Verdana" pitchFamily="34" charset="0"/>
                    <a:cs typeface="Gill Sans MT"/>
                    <a:sym typeface="Verdana" pitchFamily="34" charset="0"/>
                  </a:rPr>
                  <a:t>SigKill</a:t>
                </a: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2448" y="0"/>
              <a:ext cx="816" cy="384"/>
              <a:chOff x="0" y="0"/>
              <a:chExt cx="816" cy="384"/>
            </a:xfrm>
            <a:grpFill/>
          </p:grpSpPr>
          <p:sp>
            <p:nvSpPr>
              <p:cNvPr id="15" name="Rectangle 20"/>
              <p:cNvSpPr>
                <a:spLocks/>
              </p:cNvSpPr>
              <p:nvPr/>
            </p:nvSpPr>
            <p:spPr bwMode="auto">
              <a:xfrm>
                <a:off x="0" y="0"/>
                <a:ext cx="816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500">
                  <a:latin typeface="Gill Sans MT"/>
                  <a:ea typeface="+mn-ea"/>
                  <a:cs typeface="Gill Sans MT"/>
                </a:endParaRPr>
              </a:p>
            </p:txBody>
          </p:sp>
          <p:sp>
            <p:nvSpPr>
              <p:cNvPr id="16" name="Rectangle 21"/>
              <p:cNvSpPr>
                <a:spLocks/>
              </p:cNvSpPr>
              <p:nvPr/>
            </p:nvSpPr>
            <p:spPr bwMode="auto">
              <a:xfrm>
                <a:off x="294" y="71"/>
                <a:ext cx="228" cy="24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>
                  <a:defRPr/>
                </a:pPr>
                <a:r>
                  <a:rPr lang="en-US" sz="2500">
                    <a:latin typeface="Gill Sans MT"/>
                    <a:ea typeface="Verdana" pitchFamily="34" charset="0"/>
                    <a:cs typeface="Gill Sans MT"/>
                    <a:sym typeface="Verdana" pitchFamily="34" charset="0"/>
                  </a:rPr>
                  <a:t>…</a:t>
                </a:r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3" y="0"/>
              <a:ext cx="817" cy="384"/>
              <a:chOff x="16" y="0"/>
              <a:chExt cx="816" cy="384"/>
            </a:xfrm>
            <a:grpFill/>
          </p:grpSpPr>
          <p:sp>
            <p:nvSpPr>
              <p:cNvPr id="13" name="Rectangle 23"/>
              <p:cNvSpPr>
                <a:spLocks/>
              </p:cNvSpPr>
              <p:nvPr/>
            </p:nvSpPr>
            <p:spPr bwMode="auto">
              <a:xfrm>
                <a:off x="16" y="0"/>
                <a:ext cx="816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500">
                  <a:latin typeface="Gill Sans MT"/>
                  <a:ea typeface="+mn-ea"/>
                  <a:cs typeface="Gill Sans MT"/>
                </a:endParaRPr>
              </a:p>
            </p:txBody>
          </p:sp>
          <p:sp>
            <p:nvSpPr>
              <p:cNvPr id="14" name="Rectangle 24"/>
              <p:cNvSpPr>
                <a:spLocks/>
              </p:cNvSpPr>
              <p:nvPr/>
            </p:nvSpPr>
            <p:spPr bwMode="auto">
              <a:xfrm>
                <a:off x="88" y="71"/>
                <a:ext cx="671" cy="24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>
                  <a:defRPr/>
                </a:pPr>
                <a:r>
                  <a:rPr lang="en-US" sz="2500">
                    <a:latin typeface="Gill Sans MT"/>
                    <a:ea typeface="Verdana" pitchFamily="34" charset="0"/>
                    <a:cs typeface="Gill Sans MT"/>
                    <a:sym typeface="Verdana" pitchFamily="34" charset="0"/>
                  </a:rPr>
                  <a:t>SigCont</a:t>
                </a:r>
              </a:p>
            </p:txBody>
          </p:sp>
        </p:grp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4080" y="0"/>
              <a:ext cx="816" cy="384"/>
              <a:chOff x="0" y="0"/>
              <a:chExt cx="816" cy="384"/>
            </a:xfrm>
            <a:grpFill/>
          </p:grpSpPr>
          <p:sp>
            <p:nvSpPr>
              <p:cNvPr id="11" name="Rectangle 26"/>
              <p:cNvSpPr>
                <a:spLocks/>
              </p:cNvSpPr>
              <p:nvPr/>
            </p:nvSpPr>
            <p:spPr bwMode="auto">
              <a:xfrm>
                <a:off x="0" y="0"/>
                <a:ext cx="816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500">
                  <a:latin typeface="Gill Sans MT"/>
                  <a:ea typeface="+mn-ea"/>
                  <a:cs typeface="Gill Sans MT"/>
                </a:endParaRPr>
              </a:p>
            </p:txBody>
          </p:sp>
          <p:sp>
            <p:nvSpPr>
              <p:cNvPr id="12" name="Rectangle 27"/>
              <p:cNvSpPr>
                <a:spLocks/>
              </p:cNvSpPr>
              <p:nvPr/>
            </p:nvSpPr>
            <p:spPr bwMode="auto">
              <a:xfrm>
                <a:off x="91" y="71"/>
                <a:ext cx="636" cy="24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>
                  <a:defRPr/>
                </a:pPr>
                <a:r>
                  <a:rPr lang="en-US" sz="2500" dirty="0" err="1">
                    <a:latin typeface="Gill Sans MT"/>
                    <a:ea typeface="Verdana" pitchFamily="34" charset="0"/>
                    <a:cs typeface="Gill Sans MT"/>
                    <a:sym typeface="Verdana" pitchFamily="34" charset="0"/>
                  </a:rPr>
                  <a:t>SigAbrt</a:t>
                </a:r>
                <a:endParaRPr lang="en-US" sz="2500" dirty="0">
                  <a:latin typeface="Gill Sans MT"/>
                  <a:ea typeface="Verdana" pitchFamily="34" charset="0"/>
                  <a:cs typeface="Gill Sans MT"/>
                  <a:sym typeface="Verdana" pitchFamily="34" charset="0"/>
                </a:endParaRPr>
              </a:p>
            </p:txBody>
          </p:sp>
        </p:grpSp>
      </p:grpSp>
      <p:grpSp>
        <p:nvGrpSpPr>
          <p:cNvPr id="23" name="Group 28"/>
          <p:cNvGrpSpPr>
            <a:grpSpLocks/>
          </p:cNvGrpSpPr>
          <p:nvPr/>
        </p:nvGrpSpPr>
        <p:grpSpPr bwMode="auto">
          <a:xfrm>
            <a:off x="374091" y="4654061"/>
            <a:ext cx="7772400" cy="609600"/>
            <a:chOff x="0" y="0"/>
            <a:chExt cx="4896" cy="384"/>
          </a:xfrm>
        </p:grpSpPr>
        <p:grpSp>
          <p:nvGrpSpPr>
            <p:cNvPr id="24" name="Group 29"/>
            <p:cNvGrpSpPr>
              <a:grpSpLocks/>
            </p:cNvGrpSpPr>
            <p:nvPr/>
          </p:nvGrpSpPr>
          <p:grpSpPr bwMode="auto">
            <a:xfrm>
              <a:off x="0" y="0"/>
              <a:ext cx="816" cy="384"/>
              <a:chOff x="0" y="0"/>
              <a:chExt cx="816" cy="384"/>
            </a:xfrm>
          </p:grpSpPr>
          <p:sp>
            <p:nvSpPr>
              <p:cNvPr id="40" name="Rectangle 30"/>
              <p:cNvSpPr>
                <a:spLocks/>
              </p:cNvSpPr>
              <p:nvPr/>
            </p:nvSpPr>
            <p:spPr bwMode="auto">
              <a:xfrm>
                <a:off x="0" y="0"/>
                <a:ext cx="816" cy="3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500">
                  <a:latin typeface="Gill Sans MT"/>
                  <a:ea typeface="+mn-ea"/>
                  <a:cs typeface="Gill Sans MT"/>
                </a:endParaRPr>
              </a:p>
            </p:txBody>
          </p:sp>
          <p:sp>
            <p:nvSpPr>
              <p:cNvPr id="41" name="Rectangle 31"/>
              <p:cNvSpPr>
                <a:spLocks/>
              </p:cNvSpPr>
              <p:nvPr/>
            </p:nvSpPr>
            <p:spPr bwMode="auto">
              <a:xfrm>
                <a:off x="344" y="71"/>
                <a:ext cx="127" cy="24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>
                  <a:defRPr/>
                </a:pPr>
                <a:r>
                  <a:rPr lang="en-US" sz="2500">
                    <a:latin typeface="Gill Sans MT"/>
                    <a:ea typeface="Verdana" pitchFamily="34" charset="0"/>
                    <a:cs typeface="Gill Sans MT"/>
                    <a:sym typeface="Verdana" pitchFamily="34" charset="0"/>
                  </a:rPr>
                  <a:t>1</a:t>
                </a:r>
              </a:p>
            </p:txBody>
          </p:sp>
        </p:grpSp>
        <p:grpSp>
          <p:nvGrpSpPr>
            <p:cNvPr id="25" name="Group 32"/>
            <p:cNvGrpSpPr>
              <a:grpSpLocks/>
            </p:cNvGrpSpPr>
            <p:nvPr/>
          </p:nvGrpSpPr>
          <p:grpSpPr bwMode="auto">
            <a:xfrm>
              <a:off x="816" y="0"/>
              <a:ext cx="816" cy="384"/>
              <a:chOff x="0" y="0"/>
              <a:chExt cx="816" cy="384"/>
            </a:xfrm>
          </p:grpSpPr>
          <p:sp>
            <p:nvSpPr>
              <p:cNvPr id="38" name="Rectangle 33"/>
              <p:cNvSpPr>
                <a:spLocks/>
              </p:cNvSpPr>
              <p:nvPr/>
            </p:nvSpPr>
            <p:spPr bwMode="auto">
              <a:xfrm>
                <a:off x="0" y="0"/>
                <a:ext cx="816" cy="3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500">
                  <a:latin typeface="Gill Sans MT"/>
                  <a:ea typeface="+mn-ea"/>
                  <a:cs typeface="Gill Sans MT"/>
                </a:endParaRPr>
              </a:p>
            </p:txBody>
          </p:sp>
          <p:sp>
            <p:nvSpPr>
              <p:cNvPr id="39" name="Rectangle 34"/>
              <p:cNvSpPr>
                <a:spLocks/>
              </p:cNvSpPr>
              <p:nvPr/>
            </p:nvSpPr>
            <p:spPr bwMode="auto">
              <a:xfrm>
                <a:off x="344" y="71"/>
                <a:ext cx="127" cy="24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>
                  <a:defRPr/>
                </a:pPr>
                <a:r>
                  <a:rPr lang="en-US" sz="2500">
                    <a:latin typeface="Gill Sans MT"/>
                    <a:ea typeface="Verdana" pitchFamily="34" charset="0"/>
                    <a:cs typeface="Gill Sans MT"/>
                    <a:sym typeface="Verdana" pitchFamily="34" charset="0"/>
                  </a:rPr>
                  <a:t>0</a:t>
                </a:r>
              </a:p>
            </p:txBody>
          </p:sp>
        </p:grpSp>
        <p:grpSp>
          <p:nvGrpSpPr>
            <p:cNvPr id="26" name="Group 35"/>
            <p:cNvGrpSpPr>
              <a:grpSpLocks/>
            </p:cNvGrpSpPr>
            <p:nvPr/>
          </p:nvGrpSpPr>
          <p:grpSpPr bwMode="auto">
            <a:xfrm>
              <a:off x="1632" y="0"/>
              <a:ext cx="816" cy="384"/>
              <a:chOff x="0" y="0"/>
              <a:chExt cx="816" cy="384"/>
            </a:xfrm>
          </p:grpSpPr>
          <p:sp>
            <p:nvSpPr>
              <p:cNvPr id="36" name="Rectangle 36"/>
              <p:cNvSpPr>
                <a:spLocks/>
              </p:cNvSpPr>
              <p:nvPr/>
            </p:nvSpPr>
            <p:spPr bwMode="auto">
              <a:xfrm>
                <a:off x="0" y="0"/>
                <a:ext cx="816" cy="3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500">
                  <a:latin typeface="Gill Sans MT"/>
                  <a:ea typeface="+mn-ea"/>
                  <a:cs typeface="Gill Sans MT"/>
                </a:endParaRPr>
              </a:p>
            </p:txBody>
          </p:sp>
          <p:sp>
            <p:nvSpPr>
              <p:cNvPr id="37" name="Rectangle 37"/>
              <p:cNvSpPr>
                <a:spLocks/>
              </p:cNvSpPr>
              <p:nvPr/>
            </p:nvSpPr>
            <p:spPr bwMode="auto">
              <a:xfrm>
                <a:off x="344" y="71"/>
                <a:ext cx="127" cy="24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>
                  <a:defRPr/>
                </a:pPr>
                <a:r>
                  <a:rPr lang="en-US" sz="2500">
                    <a:latin typeface="Gill Sans MT"/>
                    <a:ea typeface="Verdana" pitchFamily="34" charset="0"/>
                    <a:cs typeface="Gill Sans MT"/>
                    <a:sym typeface="Verdana" pitchFamily="34" charset="0"/>
                  </a:rPr>
                  <a:t>1</a:t>
                </a:r>
              </a:p>
            </p:txBody>
          </p:sp>
        </p:grpSp>
        <p:grpSp>
          <p:nvGrpSpPr>
            <p:cNvPr id="27" name="Group 38"/>
            <p:cNvGrpSpPr>
              <a:grpSpLocks/>
            </p:cNvGrpSpPr>
            <p:nvPr/>
          </p:nvGrpSpPr>
          <p:grpSpPr bwMode="auto">
            <a:xfrm>
              <a:off x="2448" y="0"/>
              <a:ext cx="816" cy="384"/>
              <a:chOff x="0" y="0"/>
              <a:chExt cx="816" cy="384"/>
            </a:xfrm>
          </p:grpSpPr>
          <p:sp>
            <p:nvSpPr>
              <p:cNvPr id="34" name="Rectangle 39"/>
              <p:cNvSpPr>
                <a:spLocks/>
              </p:cNvSpPr>
              <p:nvPr/>
            </p:nvSpPr>
            <p:spPr bwMode="auto">
              <a:xfrm>
                <a:off x="0" y="0"/>
                <a:ext cx="816" cy="3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500">
                  <a:latin typeface="Gill Sans MT"/>
                  <a:ea typeface="+mn-ea"/>
                  <a:cs typeface="Gill Sans MT"/>
                </a:endParaRPr>
              </a:p>
            </p:txBody>
          </p:sp>
          <p:sp>
            <p:nvSpPr>
              <p:cNvPr id="35" name="Rectangle 40"/>
              <p:cNvSpPr>
                <a:spLocks/>
              </p:cNvSpPr>
              <p:nvPr/>
            </p:nvSpPr>
            <p:spPr bwMode="auto">
              <a:xfrm>
                <a:off x="294" y="71"/>
                <a:ext cx="228" cy="24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/>
                <a:r>
                  <a:rPr lang="en-US" sz="2500">
                    <a:latin typeface="Gill Sans MT"/>
                    <a:cs typeface="Gill Sans MT"/>
                    <a:sym typeface="Verdana" charset="0"/>
                  </a:rPr>
                  <a:t>…</a:t>
                </a:r>
              </a:p>
            </p:txBody>
          </p:sp>
        </p:grpSp>
        <p:grpSp>
          <p:nvGrpSpPr>
            <p:cNvPr id="28" name="Group 41"/>
            <p:cNvGrpSpPr>
              <a:grpSpLocks/>
            </p:cNvGrpSpPr>
            <p:nvPr/>
          </p:nvGrpSpPr>
          <p:grpSpPr bwMode="auto">
            <a:xfrm>
              <a:off x="3264" y="0"/>
              <a:ext cx="816" cy="384"/>
              <a:chOff x="0" y="0"/>
              <a:chExt cx="816" cy="384"/>
            </a:xfrm>
          </p:grpSpPr>
          <p:sp>
            <p:nvSpPr>
              <p:cNvPr id="32" name="Rectangle 42"/>
              <p:cNvSpPr>
                <a:spLocks/>
              </p:cNvSpPr>
              <p:nvPr/>
            </p:nvSpPr>
            <p:spPr bwMode="auto">
              <a:xfrm>
                <a:off x="0" y="0"/>
                <a:ext cx="816" cy="3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500">
                  <a:latin typeface="Gill Sans MT"/>
                  <a:ea typeface="+mn-ea"/>
                  <a:cs typeface="Gill Sans MT"/>
                </a:endParaRPr>
              </a:p>
            </p:txBody>
          </p:sp>
          <p:sp>
            <p:nvSpPr>
              <p:cNvPr id="33" name="Rectangle 43"/>
              <p:cNvSpPr>
                <a:spLocks/>
              </p:cNvSpPr>
              <p:nvPr/>
            </p:nvSpPr>
            <p:spPr bwMode="auto">
              <a:xfrm>
                <a:off x="344" y="71"/>
                <a:ext cx="127" cy="24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>
                  <a:defRPr/>
                </a:pPr>
                <a:r>
                  <a:rPr lang="en-US" sz="2500">
                    <a:latin typeface="Gill Sans MT"/>
                    <a:ea typeface="Verdana" pitchFamily="34" charset="0"/>
                    <a:cs typeface="Gill Sans MT"/>
                    <a:sym typeface="Verdana" pitchFamily="34" charset="0"/>
                  </a:rPr>
                  <a:t>1</a:t>
                </a:r>
              </a:p>
            </p:txBody>
          </p:sp>
        </p:grpSp>
        <p:grpSp>
          <p:nvGrpSpPr>
            <p:cNvPr id="29" name="Group 44"/>
            <p:cNvGrpSpPr>
              <a:grpSpLocks/>
            </p:cNvGrpSpPr>
            <p:nvPr/>
          </p:nvGrpSpPr>
          <p:grpSpPr bwMode="auto">
            <a:xfrm>
              <a:off x="4080" y="0"/>
              <a:ext cx="816" cy="384"/>
              <a:chOff x="0" y="0"/>
              <a:chExt cx="816" cy="384"/>
            </a:xfrm>
          </p:grpSpPr>
          <p:sp>
            <p:nvSpPr>
              <p:cNvPr id="30" name="Rectangle 45"/>
              <p:cNvSpPr>
                <a:spLocks/>
              </p:cNvSpPr>
              <p:nvPr/>
            </p:nvSpPr>
            <p:spPr bwMode="auto">
              <a:xfrm>
                <a:off x="0" y="0"/>
                <a:ext cx="816" cy="3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500">
                  <a:latin typeface="Gill Sans MT"/>
                  <a:ea typeface="+mn-ea"/>
                  <a:cs typeface="Gill Sans MT"/>
                </a:endParaRPr>
              </a:p>
            </p:txBody>
          </p:sp>
          <p:sp>
            <p:nvSpPr>
              <p:cNvPr id="31" name="Rectangle 46"/>
              <p:cNvSpPr>
                <a:spLocks/>
              </p:cNvSpPr>
              <p:nvPr/>
            </p:nvSpPr>
            <p:spPr bwMode="auto">
              <a:xfrm>
                <a:off x="344" y="71"/>
                <a:ext cx="127" cy="24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40639" bIns="0" anchor="ctr">
                <a:spAutoFit/>
              </a:bodyPr>
              <a:lstStyle/>
              <a:p>
                <a:pPr marL="39688" algn="ctr">
                  <a:defRPr/>
                </a:pPr>
                <a:r>
                  <a:rPr lang="en-US" sz="2500">
                    <a:latin typeface="Gill Sans MT"/>
                    <a:ea typeface="Verdana" pitchFamily="34" charset="0"/>
                    <a:cs typeface="Gill Sans MT"/>
                    <a:sym typeface="Verdana" pitchFamily="34" charset="0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3436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mask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 all signals: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Instead of </a:t>
            </a:r>
            <a:r>
              <a:rPr lang="en-US" dirty="0" err="1" smtClean="0"/>
              <a:t>sigfillset</a:t>
            </a:r>
            <a:r>
              <a:rPr lang="en-US" dirty="0" smtClean="0"/>
              <a:t>, you might try:</a:t>
            </a:r>
          </a:p>
          <a:p>
            <a:pPr lvl="1"/>
            <a:r>
              <a:rPr lang="en-US" dirty="0" err="1" smtClean="0"/>
              <a:t>sigemptyset</a:t>
            </a:r>
            <a:endParaRPr lang="en-US" dirty="0"/>
          </a:p>
          <a:p>
            <a:pPr lvl="1"/>
            <a:r>
              <a:rPr lang="en-US" dirty="0" err="1" smtClean="0"/>
              <a:t>sigaddset</a:t>
            </a:r>
            <a:endParaRPr lang="en-US" dirty="0" smtClean="0"/>
          </a:p>
          <a:p>
            <a:pPr lvl="1"/>
            <a:r>
              <a:rPr lang="en-US" dirty="0" err="1" smtClean="0"/>
              <a:t>sigdelset</a:t>
            </a:r>
            <a:endParaRPr lang="en-US" dirty="0"/>
          </a:p>
          <a:p>
            <a:pPr lvl="1"/>
            <a:r>
              <a:rPr lang="en-US" dirty="0" err="1" smtClean="0"/>
              <a:t>sigismember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5302" y="2149234"/>
            <a:ext cx="5448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Monaco"/>
              </a:rPr>
              <a:t>sigset_t</a:t>
            </a:r>
            <a:r>
              <a:rPr lang="en-US" b="1" dirty="0">
                <a:solidFill>
                  <a:prstClr val="black"/>
                </a:solidFill>
                <a:latin typeface="Monaco"/>
              </a:rPr>
              <a:t> sigs;</a:t>
            </a:r>
            <a:br>
              <a:rPr lang="en-US" b="1" dirty="0">
                <a:solidFill>
                  <a:prstClr val="black"/>
                </a:solidFill>
                <a:latin typeface="Monaco"/>
              </a:rPr>
            </a:br>
            <a:r>
              <a:rPr lang="en-US" b="1" dirty="0" err="1">
                <a:solidFill>
                  <a:srgbClr val="0000A2"/>
                </a:solidFill>
                <a:latin typeface="Monaco"/>
              </a:rPr>
              <a:t>sigfillset</a:t>
            </a:r>
            <a:r>
              <a:rPr lang="en-US" b="1" dirty="0">
                <a:solidFill>
                  <a:prstClr val="black"/>
                </a:solidFill>
                <a:latin typeface="Monaco"/>
              </a:rPr>
              <a:t>(&amp;sigs);</a:t>
            </a:r>
            <a:br>
              <a:rPr lang="en-US" b="1" dirty="0">
                <a:solidFill>
                  <a:prstClr val="black"/>
                </a:solidFill>
                <a:latin typeface="Monaco"/>
              </a:rPr>
            </a:br>
            <a:r>
              <a:rPr lang="en-US" b="1" dirty="0" err="1">
                <a:solidFill>
                  <a:srgbClr val="0000A2"/>
                </a:solidFill>
                <a:latin typeface="Monaco"/>
              </a:rPr>
              <a:t>sigprocmask</a:t>
            </a:r>
            <a:r>
              <a:rPr lang="en-US" b="1" dirty="0">
                <a:solidFill>
                  <a:prstClr val="black"/>
                </a:solidFill>
                <a:latin typeface="Monaco"/>
              </a:rPr>
              <a:t>(SIG_SETMASK, &amp;sigs, </a:t>
            </a:r>
            <a:r>
              <a:rPr lang="en-US" b="1" dirty="0">
                <a:solidFill>
                  <a:srgbClr val="585CF6"/>
                </a:solidFill>
                <a:latin typeface="Monaco"/>
              </a:rPr>
              <a:t>NULL</a:t>
            </a:r>
            <a:r>
              <a:rPr lang="en-US" b="1" dirty="0">
                <a:solidFill>
                  <a:prstClr val="black"/>
                </a:solidFill>
                <a:latin typeface="Monaco"/>
              </a:rPr>
              <a:t>)</a:t>
            </a:r>
            <a:r>
              <a:rPr lang="en-US" b="1" dirty="0" smtClean="0">
                <a:solidFill>
                  <a:prstClr val="black"/>
                </a:solidFill>
                <a:latin typeface="Monaco"/>
              </a:rPr>
              <a:t>;</a:t>
            </a:r>
            <a:endParaRPr lang="en-US" b="1" dirty="0" smtClean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771505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it’s not masked, we handle 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Three ways to handle</a:t>
            </a:r>
          </a:p>
          <a:p>
            <a:pPr lvl="1"/>
            <a:r>
              <a:rPr lang="en-US" dirty="0"/>
              <a:t>Ignore it </a:t>
            </a:r>
          </a:p>
          <a:p>
            <a:pPr lvl="2"/>
            <a:r>
              <a:rPr lang="en-US" dirty="0"/>
              <a:t>Different than blocking!</a:t>
            </a:r>
          </a:p>
          <a:p>
            <a:pPr lvl="1"/>
            <a:r>
              <a:rPr lang="en-US" dirty="0"/>
              <a:t>Kill process</a:t>
            </a:r>
          </a:p>
          <a:p>
            <a:pPr lvl="1"/>
            <a:r>
              <a:rPr lang="en-US" dirty="0"/>
              <a:t>Run specified signal handler function</a:t>
            </a:r>
          </a:p>
          <a:p>
            <a:r>
              <a:rPr lang="en-US" dirty="0"/>
              <a:t>One of these is the default </a:t>
            </a:r>
          </a:p>
          <a:p>
            <a:pPr lvl="1"/>
            <a:r>
              <a:rPr lang="en-US" dirty="0"/>
              <a:t>Depends on signal type</a:t>
            </a:r>
          </a:p>
          <a:p>
            <a:r>
              <a:rPr lang="en-US" dirty="0"/>
              <a:t>Tell the kernel what we want to do: </a:t>
            </a:r>
            <a:r>
              <a:rPr lang="en-US" sz="2000" dirty="0">
                <a:solidFill>
                  <a:srgbClr val="EF5B00"/>
                </a:solidFill>
                <a:latin typeface="Monaco"/>
                <a:cs typeface="Monaco"/>
              </a:rPr>
              <a:t>signal()</a:t>
            </a:r>
            <a:r>
              <a:rPr lang="en-US" dirty="0"/>
              <a:t> or </a:t>
            </a:r>
            <a:r>
              <a:rPr lang="en-US" sz="2000" dirty="0" err="1">
                <a:solidFill>
                  <a:srgbClr val="EF5B00"/>
                </a:solidFill>
                <a:latin typeface="Monaco"/>
                <a:cs typeface="Monaco"/>
              </a:rPr>
              <a:t>sigaction</a:t>
            </a:r>
            <a:r>
              <a:rPr lang="en-US" sz="2000" dirty="0">
                <a:solidFill>
                  <a:srgbClr val="EF5B00"/>
                </a:solidFill>
                <a:latin typeface="Monaco"/>
                <a:cs typeface="Monaco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1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Pebble pickup for those who didn’t already</a:t>
            </a:r>
          </a:p>
          <a:p>
            <a:pPr lvl="1"/>
            <a:r>
              <a:rPr lang="en-US" dirty="0" smtClean="0"/>
              <a:t>Right after class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2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4091" y="3477846"/>
            <a:ext cx="8388909" cy="2999154"/>
          </a:xfrm>
        </p:spPr>
        <p:txBody>
          <a:bodyPr/>
          <a:lstStyle/>
          <a:p>
            <a:r>
              <a:rPr lang="en-US" dirty="0" smtClean="0"/>
              <a:t>Changes the action taken by a process when it receives a specific signal</a:t>
            </a:r>
          </a:p>
          <a:p>
            <a:r>
              <a:rPr lang="en-US" dirty="0" smtClean="0"/>
              <a:t>Notes</a:t>
            </a:r>
          </a:p>
          <a:p>
            <a:pPr lvl="1"/>
            <a:r>
              <a:rPr lang="en-US" dirty="0" err="1" smtClean="0">
                <a:solidFill>
                  <a:srgbClr val="EF5B00"/>
                </a:solidFill>
                <a:latin typeface="Monaco"/>
                <a:cs typeface="Monaco"/>
              </a:rPr>
              <a:t>signum</a:t>
            </a:r>
            <a:r>
              <a:rPr lang="en-US" dirty="0" smtClean="0">
                <a:solidFill>
                  <a:srgbClr val="EF5B00"/>
                </a:solidFill>
              </a:rPr>
              <a:t> </a:t>
            </a:r>
            <a:r>
              <a:rPr lang="en-US" dirty="0" smtClean="0"/>
              <a:t>is any valid signal except SIGKILL and SIGSTOP</a:t>
            </a:r>
          </a:p>
          <a:p>
            <a:pPr lvl="1"/>
            <a:r>
              <a:rPr lang="en-US" dirty="0"/>
              <a:t>If </a:t>
            </a:r>
            <a:r>
              <a:rPr lang="en-US" dirty="0" smtClean="0">
                <a:solidFill>
                  <a:srgbClr val="EF5B00"/>
                </a:solidFill>
                <a:latin typeface="Monaco"/>
                <a:cs typeface="Monaco"/>
              </a:rPr>
              <a:t>act</a:t>
            </a:r>
            <a:r>
              <a:rPr lang="en-US" dirty="0" smtClean="0"/>
              <a:t> is </a:t>
            </a:r>
            <a:r>
              <a:rPr lang="en-US" dirty="0"/>
              <a:t>non-null, new action is installed from </a:t>
            </a:r>
            <a:r>
              <a:rPr lang="en-US" dirty="0">
                <a:solidFill>
                  <a:srgbClr val="EF5B00"/>
                </a:solidFill>
                <a:latin typeface="Monaco"/>
                <a:cs typeface="Monaco"/>
              </a:rPr>
              <a:t>act</a:t>
            </a:r>
          </a:p>
          <a:p>
            <a:pPr lvl="1"/>
            <a:r>
              <a:rPr lang="en-US" dirty="0"/>
              <a:t>If </a:t>
            </a:r>
            <a:r>
              <a:rPr lang="en-US" dirty="0" err="1" smtClean="0">
                <a:solidFill>
                  <a:srgbClr val="EF5B00"/>
                </a:solidFill>
                <a:latin typeface="Monaco"/>
                <a:cs typeface="Monaco"/>
              </a:rPr>
              <a:t>oldact</a:t>
            </a:r>
            <a:r>
              <a:rPr lang="en-US" dirty="0" smtClean="0"/>
              <a:t> is </a:t>
            </a:r>
            <a:r>
              <a:rPr lang="en-US" dirty="0"/>
              <a:t>non-null, previous action is saved in </a:t>
            </a:r>
            <a:r>
              <a:rPr lang="en-US" dirty="0" err="1" smtClean="0">
                <a:solidFill>
                  <a:srgbClr val="EF5B00"/>
                </a:solidFill>
                <a:latin typeface="Monaco"/>
                <a:cs typeface="Monaco"/>
              </a:rPr>
              <a:t>oldact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4091" y="1524000"/>
            <a:ext cx="66951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A921C"/>
                </a:solidFill>
                <a:latin typeface="Monaco"/>
              </a:rPr>
              <a:t>#</a:t>
            </a:r>
            <a:r>
              <a:rPr lang="en-US" b="1" dirty="0">
                <a:solidFill>
                  <a:srgbClr val="0C450D"/>
                </a:solidFill>
                <a:latin typeface="Monaco"/>
              </a:rPr>
              <a:t>include </a:t>
            </a:r>
            <a:r>
              <a:rPr lang="en-US" b="1" dirty="0">
                <a:solidFill>
                  <a:srgbClr val="036A07"/>
                </a:solidFill>
                <a:latin typeface="Monaco"/>
              </a:rPr>
              <a:t>&lt;</a:t>
            </a:r>
            <a:r>
              <a:rPr lang="en-US" b="1" dirty="0" err="1">
                <a:solidFill>
                  <a:srgbClr val="036A07"/>
                </a:solidFill>
                <a:latin typeface="Monaco"/>
              </a:rPr>
              <a:t>signal.h</a:t>
            </a:r>
            <a:r>
              <a:rPr lang="en-US" b="1" dirty="0">
                <a:solidFill>
                  <a:srgbClr val="036A07"/>
                </a:solidFill>
                <a:latin typeface="Monaco"/>
              </a:rPr>
              <a:t>&gt;</a:t>
            </a:r>
            <a:r>
              <a:rPr lang="en-US" b="1" dirty="0">
                <a:solidFill>
                  <a:prstClr val="black"/>
                </a:solidFill>
                <a:latin typeface="Monaco"/>
              </a:rPr>
              <a:t/>
            </a:r>
            <a:br>
              <a:rPr lang="en-US" b="1" dirty="0">
                <a:solidFill>
                  <a:prstClr val="black"/>
                </a:solidFill>
                <a:latin typeface="Monaco"/>
              </a:rPr>
            </a:br>
            <a:r>
              <a:rPr lang="en-US" b="1" dirty="0">
                <a:solidFill>
                  <a:prstClr val="black"/>
                </a:solidFill>
                <a:latin typeface="Monaco"/>
              </a:rPr>
              <a:t/>
            </a:r>
            <a:br>
              <a:rPr lang="en-US" b="1" dirty="0">
                <a:solidFill>
                  <a:prstClr val="black"/>
                </a:solidFill>
                <a:latin typeface="Monaco"/>
              </a:rPr>
            </a:br>
            <a:r>
              <a:rPr lang="en-US" b="1" dirty="0" err="1">
                <a:solidFill>
                  <a:srgbClr val="0000FF"/>
                </a:solidFill>
                <a:latin typeface="Monaco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A2"/>
                </a:solidFill>
                <a:latin typeface="Monaco"/>
              </a:rPr>
              <a:t>sigaction</a:t>
            </a:r>
            <a:r>
              <a:rPr lang="en-US" b="1" dirty="0">
                <a:solidFill>
                  <a:prstClr val="black"/>
                </a:solidFill>
                <a:latin typeface="Monaco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Monaco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Monaco"/>
              </a:rPr>
              <a:t>                     </a:t>
            </a:r>
            <a:r>
              <a:rPr lang="en-US" b="1" dirty="0" err="1" smtClean="0">
                <a:solidFill>
                  <a:prstClr val="black"/>
                </a:solidFill>
                <a:latin typeface="Monaco"/>
              </a:rPr>
              <a:t>signum</a:t>
            </a:r>
            <a:r>
              <a:rPr lang="en-US" b="1" dirty="0" smtClean="0">
                <a:solidFill>
                  <a:prstClr val="black"/>
                </a:solidFill>
                <a:latin typeface="Monaco"/>
              </a:rPr>
              <a:t>,</a:t>
            </a:r>
          </a:p>
          <a:p>
            <a:r>
              <a:rPr lang="en-US" b="1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Monaco"/>
              </a:rPr>
              <a:t>             </a:t>
            </a:r>
            <a:r>
              <a:rPr lang="en-US" b="1" dirty="0" err="1" smtClean="0">
                <a:solidFill>
                  <a:srgbClr val="0000FF"/>
                </a:solidFill>
                <a:latin typeface="Monaco"/>
              </a:rPr>
              <a:t>const</a:t>
            </a:r>
            <a:r>
              <a:rPr lang="en-US" b="1" dirty="0" smtClean="0">
                <a:solidFill>
                  <a:srgbClr val="0000FF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Monaco"/>
              </a:rPr>
              <a:t>struct</a:t>
            </a:r>
            <a:r>
              <a:rPr lang="en-US" b="1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Monaco"/>
              </a:rPr>
              <a:t>sigaction</a:t>
            </a:r>
            <a:r>
              <a:rPr lang="en-US" b="1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Monaco"/>
              </a:rPr>
              <a:t>* act,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Monaco"/>
              </a:rPr>
              <a:t>              </a:t>
            </a:r>
            <a:r>
              <a:rPr lang="en-US" b="1" dirty="0" err="1" smtClean="0">
                <a:solidFill>
                  <a:srgbClr val="0000FF"/>
                </a:solidFill>
                <a:latin typeface="Monaco"/>
              </a:rPr>
              <a:t>struct</a:t>
            </a:r>
            <a:r>
              <a:rPr lang="en-US" b="1" dirty="0" smtClean="0">
                <a:solidFill>
                  <a:prstClr val="black"/>
                </a:solidFill>
                <a:latin typeface="Monaco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Monaco"/>
              </a:rPr>
              <a:t>sigaction</a:t>
            </a:r>
            <a:r>
              <a:rPr lang="en-US" b="1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Monaco"/>
              </a:rPr>
              <a:t>*       </a:t>
            </a:r>
            <a:r>
              <a:rPr lang="en-US" b="1" dirty="0" err="1" smtClean="0">
                <a:solidFill>
                  <a:prstClr val="black"/>
                </a:solidFill>
                <a:latin typeface="Monaco"/>
              </a:rPr>
              <a:t>oldact</a:t>
            </a:r>
            <a:r>
              <a:rPr lang="en-US" b="1" dirty="0">
                <a:solidFill>
                  <a:prstClr val="black"/>
                </a:solidFill>
                <a:latin typeface="Monaco"/>
              </a:rPr>
              <a:t>)</a:t>
            </a:r>
            <a:r>
              <a:rPr lang="en-US" b="1" dirty="0" smtClean="0">
                <a:solidFill>
                  <a:prstClr val="black"/>
                </a:solidFill>
                <a:latin typeface="Monaco"/>
              </a:rPr>
              <a:t>;</a:t>
            </a:r>
            <a:endParaRPr lang="en-US" b="0" dirty="0" smtClean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683241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Potentially unexpected behavior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kernel, only </a:t>
            </a:r>
            <a:r>
              <a:rPr lang="en-US" dirty="0"/>
              <a:t>one pending signal of each type at a </a:t>
            </a:r>
            <a:r>
              <a:rPr lang="en-US" dirty="0" smtClean="0"/>
              <a:t>time</a:t>
            </a:r>
            <a:endParaRPr lang="en-US" dirty="0"/>
          </a:p>
          <a:p>
            <a:pPr lvl="1"/>
            <a:r>
              <a:rPr lang="en-US" dirty="0"/>
              <a:t>If another </a:t>
            </a:r>
            <a:r>
              <a:rPr lang="en-US" dirty="0" smtClean="0"/>
              <a:t>arrives while first one still pending, second </a:t>
            </a:r>
            <a:r>
              <a:rPr lang="en-US" dirty="0"/>
              <a:t>is lost</a:t>
            </a:r>
          </a:p>
          <a:p>
            <a:r>
              <a:rPr lang="en-US" dirty="0"/>
              <a:t>What’s an interesting thing that could happen during a signal handler?</a:t>
            </a:r>
          </a:p>
          <a:p>
            <a:pPr lvl="1"/>
            <a:r>
              <a:rPr lang="en-US" dirty="0"/>
              <a:t>Another signal arrives! </a:t>
            </a:r>
          </a:p>
          <a:p>
            <a:pPr lvl="1"/>
            <a:r>
              <a:rPr lang="en-US" dirty="0"/>
              <a:t>Need to either</a:t>
            </a:r>
          </a:p>
          <a:p>
            <a:pPr lvl="2"/>
            <a:r>
              <a:rPr lang="en-US" dirty="0"/>
              <a:t>Write code that does not assume mutual </a:t>
            </a:r>
            <a:r>
              <a:rPr lang="en-US" dirty="0" smtClean="0"/>
              <a:t>exclusion, or</a:t>
            </a:r>
            <a:endParaRPr lang="en-US" dirty="0"/>
          </a:p>
          <a:p>
            <a:pPr lvl="2"/>
            <a:r>
              <a:rPr lang="en-US" dirty="0"/>
              <a:t>Block signals during signal handler (signal() and </a:t>
            </a:r>
            <a:r>
              <a:rPr lang="en-US" dirty="0" err="1"/>
              <a:t>sigaction</a:t>
            </a:r>
            <a:r>
              <a:rPr lang="en-US" dirty="0"/>
              <a:t>() can do this for you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6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catch without catching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wait for a signal</a:t>
            </a:r>
          </a:p>
          <a:p>
            <a:pPr lvl="1"/>
            <a:r>
              <a:rPr lang="en-US" dirty="0"/>
              <a:t>No longer an asynchronous event, so no handler!</a:t>
            </a:r>
          </a:p>
          <a:p>
            <a:r>
              <a:rPr lang="en-US" dirty="0" smtClean="0"/>
              <a:t>First </a:t>
            </a:r>
            <a:r>
              <a:rPr lang="en-US" dirty="0"/>
              <a:t>block all signals</a:t>
            </a:r>
          </a:p>
          <a:p>
            <a:r>
              <a:rPr lang="en-US" dirty="0"/>
              <a:t>Then call </a:t>
            </a:r>
            <a:r>
              <a:rPr lang="en-US" sz="2000" dirty="0" err="1">
                <a:solidFill>
                  <a:srgbClr val="EF5B00"/>
                </a:solidFill>
                <a:latin typeface="Monaco"/>
                <a:cs typeface="Monaco"/>
              </a:rPr>
              <a:t>sigsuspend</a:t>
            </a:r>
            <a:r>
              <a:rPr lang="en-US" sz="2000" dirty="0">
                <a:solidFill>
                  <a:srgbClr val="EF5B00"/>
                </a:solidFill>
                <a:latin typeface="Monaco"/>
                <a:cs typeface="Monaco"/>
              </a:rPr>
              <a:t>()</a:t>
            </a:r>
            <a:r>
              <a:rPr lang="en-US" dirty="0"/>
              <a:t> or </a:t>
            </a:r>
            <a:r>
              <a:rPr lang="en-US" sz="2000" dirty="0" err="1">
                <a:solidFill>
                  <a:srgbClr val="EF5B00"/>
                </a:solidFill>
                <a:latin typeface="Monaco"/>
                <a:cs typeface="Monaco"/>
              </a:rPr>
              <a:t>sigwait</a:t>
            </a:r>
            <a:r>
              <a:rPr lang="en-US" sz="2000" dirty="0">
                <a:solidFill>
                  <a:srgbClr val="EF5B00"/>
                </a:solidFill>
                <a:latin typeface="Monaco"/>
                <a:cs typeface="Monaco"/>
              </a:rPr>
              <a:t>()</a:t>
            </a:r>
          </a:p>
          <a:p>
            <a:pPr lvl="1"/>
            <a:r>
              <a:rPr lang="en-US" dirty="0" smtClean="0"/>
              <a:t>Atomically </a:t>
            </a:r>
            <a:r>
              <a:rPr lang="en-US" dirty="0"/>
              <a:t>unblocks signals and waits until signal occurs</a:t>
            </a:r>
          </a:p>
          <a:p>
            <a:pPr lvl="1"/>
            <a:r>
              <a:rPr lang="en-US" dirty="0"/>
              <a:t>Looks a lot like condition variables, eh</a:t>
            </a:r>
            <a:r>
              <a:rPr lang="en-US" dirty="0" smtClean="0"/>
              <a:t>?</a:t>
            </a:r>
          </a:p>
          <a:p>
            <a:pPr lvl="2"/>
            <a:r>
              <a:rPr lang="en-US" sz="1800" dirty="0" err="1" smtClean="0">
                <a:latin typeface="Monaco"/>
                <a:cs typeface="Monaco"/>
              </a:rPr>
              <a:t>cond_wait</a:t>
            </a:r>
            <a:r>
              <a:rPr lang="en-US" sz="1800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unlocks </a:t>
            </a:r>
            <a:r>
              <a:rPr lang="en-US" dirty="0" err="1" smtClean="0"/>
              <a:t>mutex</a:t>
            </a:r>
            <a:r>
              <a:rPr lang="en-US" dirty="0" smtClean="0"/>
              <a:t> and waits till condition occurs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91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449180"/>
            <a:ext cx="8382000" cy="1362075"/>
          </a:xfrm>
        </p:spPr>
        <p:txBody>
          <a:bodyPr/>
          <a:lstStyle/>
          <a:p>
            <a:r>
              <a:rPr lang="en-US" dirty="0" smtClean="0"/>
              <a:t>Puzzle:</a:t>
            </a:r>
            <a:br>
              <a:rPr lang="en-US" dirty="0" smtClean="0"/>
            </a:br>
            <a:r>
              <a:rPr lang="en-US" dirty="0" smtClean="0"/>
              <a:t>Using signals to send</a:t>
            </a:r>
            <a:br>
              <a:rPr lang="en-US" dirty="0" smtClean="0"/>
            </a:br>
            <a:r>
              <a:rPr lang="en-US" dirty="0" smtClean="0"/>
              <a:t>a stream of data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3910103"/>
            <a:ext cx="83715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MT"/>
                <a:cs typeface="Gill Sans MT"/>
              </a:rPr>
              <a:t>Or, How To Completely Abuse Signaling Functionality In Order To</a:t>
            </a:r>
            <a:endParaRPr lang="en-US" sz="2400" dirty="0">
              <a:latin typeface="Gill Sans MT"/>
              <a:cs typeface="Gill Sans MT"/>
            </a:endParaRPr>
          </a:p>
          <a:p>
            <a:pPr lvl="1"/>
            <a:r>
              <a:rPr lang="en-US" sz="2400" dirty="0">
                <a:latin typeface="Gill Sans MT"/>
                <a:cs typeface="Gill Sans MT"/>
              </a:rPr>
              <a:t>illustrate potentially unexpected behavior in </a:t>
            </a:r>
            <a:r>
              <a:rPr lang="en-US" sz="2400" dirty="0" smtClean="0">
                <a:latin typeface="Gill Sans MT"/>
                <a:cs typeface="Gill Sans MT"/>
              </a:rPr>
              <a:t>signals,</a:t>
            </a:r>
            <a:endParaRPr lang="en-US" sz="2400" dirty="0">
              <a:latin typeface="Gill Sans MT"/>
              <a:cs typeface="Gill Sans MT"/>
            </a:endParaRPr>
          </a:p>
          <a:p>
            <a:pPr lvl="1"/>
            <a:r>
              <a:rPr lang="en-US" sz="2400" dirty="0">
                <a:latin typeface="Gill Sans MT"/>
                <a:cs typeface="Gill Sans MT"/>
              </a:rPr>
              <a:t>illustrate that in the end, everything’s just </a:t>
            </a:r>
            <a:r>
              <a:rPr lang="en-US" sz="2400" dirty="0" smtClean="0">
                <a:latin typeface="Gill Sans MT"/>
                <a:cs typeface="Gill Sans MT"/>
              </a:rPr>
              <a:t>bits, and</a:t>
            </a:r>
            <a:endParaRPr lang="en-US" sz="2400" dirty="0">
              <a:latin typeface="Gill Sans MT"/>
              <a:cs typeface="Gill Sans MT"/>
            </a:endParaRPr>
          </a:p>
          <a:p>
            <a:pPr lvl="1"/>
            <a:r>
              <a:rPr lang="en-US" sz="2400" dirty="0">
                <a:latin typeface="Gill Sans MT"/>
                <a:cs typeface="Gill Sans MT"/>
              </a:rPr>
              <a:t>pull off epic systems </a:t>
            </a:r>
            <a:r>
              <a:rPr lang="en-US" sz="2400" dirty="0" err="1">
                <a:latin typeface="Gill Sans MT"/>
                <a:cs typeface="Gill Sans MT"/>
              </a:rPr>
              <a:t>hackery</a:t>
            </a:r>
            <a:endParaRPr lang="en-US" sz="2400" dirty="0">
              <a:latin typeface="Gill Sans MT"/>
              <a:cs typeface="Gill Sans MT"/>
            </a:endParaRPr>
          </a:p>
          <a:p>
            <a:endParaRPr lang="en-US" sz="2400" b="0" dirty="0" err="1" smtClean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531822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we support arbitrary communication between processes using only signals?</a:t>
            </a:r>
          </a:p>
          <a:p>
            <a:endParaRPr lang="en-US" dirty="0" smtClean="0"/>
          </a:p>
          <a:p>
            <a:r>
              <a:rPr lang="en-US" dirty="0" smtClean="0"/>
              <a:t>How would we transmit one bit of information using signals?</a:t>
            </a:r>
          </a:p>
          <a:p>
            <a:r>
              <a:rPr lang="en-US" dirty="0" smtClean="0"/>
              <a:t>How can we build from there into a stream of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3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 solution attempt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4091" y="1455615"/>
            <a:ext cx="8065028" cy="5262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0000FF"/>
                </a:solidFill>
                <a:latin typeface="Monaco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Monaco"/>
              </a:rPr>
              <a:t> </a:t>
            </a:r>
            <a:r>
              <a:rPr lang="en-US" sz="1600" b="1" dirty="0">
                <a:solidFill>
                  <a:srgbClr val="0000A2"/>
                </a:solidFill>
                <a:latin typeface="Monaco"/>
              </a:rPr>
              <a:t>main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Monaco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Monaco"/>
              </a:rPr>
              <a:t>argc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Monaco"/>
              </a:rPr>
              <a:t>char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** </a:t>
            </a:r>
            <a:r>
              <a:rPr lang="en-US" sz="1600" b="1" dirty="0" err="1">
                <a:solidFill>
                  <a:prstClr val="black"/>
                </a:solidFill>
                <a:latin typeface="Monaco"/>
              </a:rPr>
              <a:t>argv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) {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600" b="1" dirty="0" err="1">
                <a:solidFill>
                  <a:srgbClr val="6D79DE"/>
                </a:solidFill>
                <a:latin typeface="Monaco"/>
              </a:rPr>
              <a:t>pid_t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    friend;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Monaco"/>
              </a:rPr>
              <a:t>sigset_t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Monaco"/>
              </a:rPr>
              <a:t>signals_to_mask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;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/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600" b="1" dirty="0" err="1">
                <a:solidFill>
                  <a:srgbClr val="3C4C72"/>
                </a:solidFill>
                <a:latin typeface="Monaco"/>
              </a:rPr>
              <a:t>printf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</a:t>
            </a:r>
            <a:r>
              <a:rPr lang="en-US" sz="1600" b="1" dirty="0">
                <a:solidFill>
                  <a:srgbClr val="036A07"/>
                </a:solidFill>
                <a:latin typeface="Monaco"/>
              </a:rPr>
              <a:t>"I'm process </a:t>
            </a:r>
            <a:r>
              <a:rPr lang="en-US" sz="1600" b="1" dirty="0">
                <a:solidFill>
                  <a:srgbClr val="800000"/>
                </a:solidFill>
                <a:latin typeface="Monaco"/>
              </a:rPr>
              <a:t>%d</a:t>
            </a:r>
            <a:r>
              <a:rPr lang="en-US" sz="1600" b="1" dirty="0">
                <a:solidFill>
                  <a:srgbClr val="036A07"/>
                </a:solidFill>
                <a:latin typeface="Monaco"/>
              </a:rPr>
              <a:t>.  Who should I talk to? "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, </a:t>
            </a:r>
            <a:r>
              <a:rPr lang="en-US" sz="1600" b="1" dirty="0" err="1">
                <a:solidFill>
                  <a:srgbClr val="0000A2"/>
                </a:solidFill>
                <a:latin typeface="Monaco"/>
              </a:rPr>
              <a:t>getpid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());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600" b="1" dirty="0" err="1">
                <a:solidFill>
                  <a:srgbClr val="3C4C72"/>
                </a:solidFill>
                <a:latin typeface="Monaco"/>
              </a:rPr>
              <a:t>scanf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</a:t>
            </a:r>
            <a:r>
              <a:rPr lang="en-US" sz="1600" b="1" dirty="0">
                <a:solidFill>
                  <a:srgbClr val="036A07"/>
                </a:solidFill>
                <a:latin typeface="Monaco"/>
              </a:rPr>
              <a:t>"</a:t>
            </a:r>
            <a:r>
              <a:rPr lang="en-US" sz="1600" b="1" dirty="0">
                <a:solidFill>
                  <a:srgbClr val="800000"/>
                </a:solidFill>
                <a:latin typeface="Monaco"/>
              </a:rPr>
              <a:t>%d</a:t>
            </a:r>
            <a:r>
              <a:rPr lang="en-US" sz="1600" b="1" dirty="0">
                <a:solidFill>
                  <a:srgbClr val="036A07"/>
                </a:solidFill>
                <a:latin typeface="Monaco"/>
              </a:rPr>
              <a:t>"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, &amp;friend);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/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 smtClean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Monaco"/>
              </a:rPr>
              <a:t>if 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(!</a:t>
            </a:r>
            <a:r>
              <a:rPr lang="en-US" sz="1600" b="1" dirty="0" err="1">
                <a:solidFill>
                  <a:srgbClr val="3C4C72"/>
                </a:solidFill>
                <a:latin typeface="Monaco"/>
              </a:rPr>
              <a:t>strcmp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</a:t>
            </a:r>
            <a:r>
              <a:rPr lang="en-US" sz="1600" b="1" dirty="0" err="1">
                <a:solidFill>
                  <a:prstClr val="black"/>
                </a:solidFill>
                <a:latin typeface="Monaco"/>
              </a:rPr>
              <a:t>argv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[</a:t>
            </a:r>
            <a:r>
              <a:rPr lang="en-US" sz="1600" b="1" dirty="0">
                <a:solidFill>
                  <a:srgbClr val="0000CD"/>
                </a:solidFill>
                <a:latin typeface="Monaco"/>
              </a:rPr>
              <a:t>1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], </a:t>
            </a:r>
            <a:r>
              <a:rPr lang="en-US" sz="1600" b="1" dirty="0">
                <a:solidFill>
                  <a:srgbClr val="036A07"/>
                </a:solidFill>
                <a:latin typeface="Monaco"/>
              </a:rPr>
              <a:t>"read"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)) </a:t>
            </a:r>
            <a:r>
              <a:rPr lang="en-US" sz="1600" b="1" dirty="0" smtClean="0">
                <a:solidFill>
                  <a:prstClr val="black"/>
                </a:solidFill>
                <a:latin typeface="Monaco"/>
              </a:rPr>
              <a:t>{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/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        </a:t>
            </a:r>
            <a:r>
              <a:rPr lang="en-US" sz="1600" b="1" dirty="0" err="1">
                <a:solidFill>
                  <a:srgbClr val="0000A2"/>
                </a:solidFill>
                <a:latin typeface="Monaco"/>
              </a:rPr>
              <a:t>sigfillset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(&amp;</a:t>
            </a:r>
            <a:r>
              <a:rPr lang="en-US" sz="1600" b="1" dirty="0" err="1">
                <a:solidFill>
                  <a:prstClr val="black"/>
                </a:solidFill>
                <a:latin typeface="Monaco"/>
              </a:rPr>
              <a:t>signals_to_mask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);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        </a:t>
            </a:r>
            <a:r>
              <a:rPr lang="en-US" sz="1600" b="1" dirty="0" err="1">
                <a:solidFill>
                  <a:srgbClr val="0000A2"/>
                </a:solidFill>
                <a:latin typeface="Monaco"/>
              </a:rPr>
              <a:t>sigprocmask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(SIG_SETMASK, &amp;</a:t>
            </a:r>
            <a:r>
              <a:rPr lang="en-US" sz="1600" b="1" dirty="0" err="1">
                <a:solidFill>
                  <a:prstClr val="black"/>
                </a:solidFill>
                <a:latin typeface="Monaco"/>
              </a:rPr>
              <a:t>signals_to_mask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, </a:t>
            </a:r>
            <a:r>
              <a:rPr lang="en-US" sz="1600" b="1" dirty="0">
                <a:solidFill>
                  <a:srgbClr val="585CF6"/>
                </a:solidFill>
                <a:latin typeface="Monaco"/>
              </a:rPr>
              <a:t>NULL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)</a:t>
            </a:r>
            <a:r>
              <a:rPr lang="en-US" sz="1600" b="1" dirty="0" smtClean="0">
                <a:solidFill>
                  <a:prstClr val="black"/>
                </a:solidFill>
                <a:latin typeface="Monaco"/>
              </a:rPr>
              <a:t>;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/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Monaco"/>
              </a:rPr>
              <a:t>while 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</a:t>
            </a:r>
            <a:r>
              <a:rPr lang="en-US" sz="1600" b="1" dirty="0">
                <a:solidFill>
                  <a:srgbClr val="0000CD"/>
                </a:solidFill>
                <a:latin typeface="Monaco"/>
              </a:rPr>
              <a:t>1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) {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            </a:t>
            </a:r>
            <a:r>
              <a:rPr lang="en-US" sz="1600" b="1" dirty="0" err="1">
                <a:solidFill>
                  <a:srgbClr val="3C4C72"/>
                </a:solidFill>
                <a:latin typeface="Monaco"/>
              </a:rPr>
              <a:t>putchar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</a:t>
            </a:r>
            <a:r>
              <a:rPr lang="en-US" sz="1600" b="1" dirty="0" err="1">
                <a:solidFill>
                  <a:srgbClr val="0000A2"/>
                </a:solidFill>
                <a:latin typeface="Monaco"/>
              </a:rPr>
              <a:t>recv_char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());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            </a:t>
            </a:r>
            <a:r>
              <a:rPr lang="en-US" sz="1600" b="1" dirty="0" err="1">
                <a:solidFill>
                  <a:srgbClr val="3C4C72"/>
                </a:solidFill>
                <a:latin typeface="Monaco"/>
              </a:rPr>
              <a:t>fflush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</a:t>
            </a:r>
            <a:r>
              <a:rPr lang="en-US" sz="1600" b="1" dirty="0" err="1">
                <a:solidFill>
                  <a:prstClr val="black"/>
                </a:solidFill>
                <a:latin typeface="Monaco"/>
              </a:rPr>
              <a:t>stdout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);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        }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    }        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/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 smtClean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Monaco"/>
              </a:rPr>
              <a:t>else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/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Monaco"/>
              </a:rPr>
              <a:t>while 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</a:t>
            </a:r>
            <a:r>
              <a:rPr lang="en-US" sz="1600" b="1" dirty="0">
                <a:solidFill>
                  <a:srgbClr val="0000CD"/>
                </a:solidFill>
                <a:latin typeface="Monaco"/>
              </a:rPr>
              <a:t>1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)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 smtClean="0">
                <a:solidFill>
                  <a:prstClr val="black"/>
                </a:solidFill>
                <a:latin typeface="Monaco"/>
              </a:rPr>
              <a:t>            </a:t>
            </a:r>
            <a:r>
              <a:rPr lang="en-US" sz="1600" b="1" dirty="0" err="1">
                <a:solidFill>
                  <a:srgbClr val="0000A2"/>
                </a:solidFill>
                <a:latin typeface="Monaco"/>
              </a:rPr>
              <a:t>send_char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(friend, </a:t>
            </a:r>
            <a:r>
              <a:rPr lang="en-US" sz="1600" b="1" dirty="0" err="1">
                <a:solidFill>
                  <a:srgbClr val="3C4C72"/>
                </a:solidFill>
                <a:latin typeface="Monaco"/>
              </a:rPr>
              <a:t>getchar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());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}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endParaRPr lang="en-US" sz="1600" b="0" dirty="0" smtClean="0">
              <a:latin typeface="Gill Sans MT"/>
              <a:cs typeface="Gill Sans MT"/>
            </a:endParaRPr>
          </a:p>
        </p:txBody>
      </p:sp>
      <p:sp>
        <p:nvSpPr>
          <p:cNvPr id="5" name="Right Brace 4"/>
          <p:cNvSpPr/>
          <p:nvPr/>
        </p:nvSpPr>
        <p:spPr bwMode="auto">
          <a:xfrm>
            <a:off x="7688385" y="3233615"/>
            <a:ext cx="234461" cy="1895231"/>
          </a:xfrm>
          <a:prstGeom prst="rightBrace">
            <a:avLst/>
          </a:prstGeom>
          <a:noFill/>
          <a:ln w="50800" cap="flat" cmpd="sng" algn="ctr">
            <a:solidFill>
              <a:srgbClr val="EF5B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EF5B00"/>
              </a:solidFill>
            </a:endParaRPr>
          </a:p>
        </p:txBody>
      </p:sp>
      <p:sp>
        <p:nvSpPr>
          <p:cNvPr id="6" name="Right Brace 5"/>
          <p:cNvSpPr/>
          <p:nvPr/>
        </p:nvSpPr>
        <p:spPr bwMode="auto">
          <a:xfrm>
            <a:off x="7688385" y="5363309"/>
            <a:ext cx="234461" cy="1012091"/>
          </a:xfrm>
          <a:prstGeom prst="rightBrace">
            <a:avLst/>
          </a:prstGeom>
          <a:noFill/>
          <a:ln w="50800" cap="flat" cmpd="sng" algn="ctr">
            <a:solidFill>
              <a:srgbClr val="EF5B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EF5B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7659738" y="3893858"/>
            <a:ext cx="11126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0" dirty="0" smtClean="0">
                <a:solidFill>
                  <a:srgbClr val="EF5B00"/>
                </a:solidFill>
                <a:latin typeface="Gill Sans MT"/>
                <a:cs typeface="Gill Sans MT"/>
              </a:rPr>
              <a:t>Reader</a:t>
            </a:r>
            <a:endParaRPr lang="en-US" sz="2500" b="0" dirty="0" smtClean="0">
              <a:solidFill>
                <a:srgbClr val="EF5B00"/>
              </a:solidFill>
              <a:latin typeface="Gill Sans MT"/>
              <a:cs typeface="Gill Sans MT"/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7662068" y="5580546"/>
            <a:ext cx="1107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0" dirty="0" smtClean="0">
                <a:solidFill>
                  <a:srgbClr val="EF5B00"/>
                </a:solidFill>
                <a:latin typeface="Gill Sans MT"/>
                <a:cs typeface="Gill Sans MT"/>
              </a:rPr>
              <a:t>Writer</a:t>
            </a:r>
          </a:p>
        </p:txBody>
      </p:sp>
    </p:spTree>
    <p:extLst>
      <p:ext uri="{BB962C8B-B14F-4D97-AF65-F5344CB8AC3E}">
        <p14:creationId xmlns:p14="http://schemas.microsoft.com/office/powerpoint/2010/main" val="206071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 solution attempt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4091" y="1455615"/>
            <a:ext cx="8065028" cy="5262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Monaco"/>
              </a:rPr>
              <a:t>int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Monaco"/>
              </a:rPr>
              <a:t>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main(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Monaco"/>
              </a:rPr>
              <a:t>int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Monaco"/>
              </a:rPr>
              <a:t>argc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, char**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Monaco"/>
              </a:rPr>
              <a:t>argv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) {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</a:b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   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Monaco"/>
              </a:rPr>
              <a:t>pid_t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    friend;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</a:b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   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Monaco"/>
              </a:rPr>
              <a:t>sigset_t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Monaco"/>
              </a:rPr>
              <a:t>signals_to_mask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;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</a:b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/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</a:b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   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Monaco"/>
              </a:rPr>
              <a:t>printf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("I'm process %d.  Who should I talk to? ",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Monaco"/>
              </a:rPr>
              <a:t>getpid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());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</a:b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   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Monaco"/>
              </a:rPr>
              <a:t>scanf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("%d", &amp;friend);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</a:b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/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</a:b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Monaco"/>
              </a:rPr>
              <a:t>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if (!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Monaco"/>
              </a:rPr>
              <a:t>strcmp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(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Monaco"/>
              </a:rPr>
              <a:t>argv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[1], "read"))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Monaco"/>
              </a:rPr>
              <a:t>{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/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        </a:t>
            </a:r>
            <a:r>
              <a:rPr lang="en-US" sz="1600" b="1" dirty="0" err="1">
                <a:solidFill>
                  <a:srgbClr val="0000A2"/>
                </a:solidFill>
                <a:latin typeface="Monaco"/>
              </a:rPr>
              <a:t>sigfillset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(&amp;</a:t>
            </a:r>
            <a:r>
              <a:rPr lang="en-US" sz="1600" b="1" dirty="0" err="1">
                <a:solidFill>
                  <a:prstClr val="black"/>
                </a:solidFill>
                <a:latin typeface="Monaco"/>
              </a:rPr>
              <a:t>signals_to_mask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);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        </a:t>
            </a:r>
            <a:r>
              <a:rPr lang="en-US" sz="1600" b="1" dirty="0" err="1">
                <a:solidFill>
                  <a:srgbClr val="0000A2"/>
                </a:solidFill>
                <a:latin typeface="Monaco"/>
              </a:rPr>
              <a:t>sigprocmask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(SIG_SETMASK, &amp;</a:t>
            </a:r>
            <a:r>
              <a:rPr lang="en-US" sz="1600" b="1" dirty="0" err="1">
                <a:solidFill>
                  <a:prstClr val="black"/>
                </a:solidFill>
                <a:latin typeface="Monaco"/>
              </a:rPr>
              <a:t>signals_to_mask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, </a:t>
            </a:r>
            <a:r>
              <a:rPr lang="en-US" sz="1600" b="1" dirty="0">
                <a:solidFill>
                  <a:srgbClr val="585CF6"/>
                </a:solidFill>
                <a:latin typeface="Monaco"/>
              </a:rPr>
              <a:t>NULL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)</a:t>
            </a:r>
            <a:r>
              <a:rPr lang="en-US" sz="1600" b="1" dirty="0" smtClean="0">
                <a:solidFill>
                  <a:prstClr val="black"/>
                </a:solidFill>
                <a:latin typeface="Monaco"/>
              </a:rPr>
              <a:t>;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/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      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while (1) {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</a:b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           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Monaco"/>
              </a:rPr>
              <a:t>putchar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(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Monaco"/>
              </a:rPr>
              <a:t>recv_char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());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</a:b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           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Monaco"/>
              </a:rPr>
              <a:t>fflush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(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Monaco"/>
              </a:rPr>
              <a:t>stdout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);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</a:b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        }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</a:b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    }       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</a:b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/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</a:b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Monaco"/>
              </a:rPr>
              <a:t>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else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</a:b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        while (1)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</a:b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Monaco"/>
              </a:rPr>
              <a:t>           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Monaco"/>
              </a:rPr>
              <a:t>send_char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(friend,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Monaco"/>
              </a:rPr>
              <a:t>getchar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());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</a:b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}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</a:br>
            <a:endParaRPr lang="en-US" sz="1600" b="0" dirty="0" smtClean="0">
              <a:solidFill>
                <a:schemeClr val="bg1">
                  <a:lumMod val="7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2614" y="3966308"/>
            <a:ext cx="31993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0" dirty="0" smtClean="0">
                <a:solidFill>
                  <a:srgbClr val="EF5B00"/>
                </a:solidFill>
                <a:latin typeface="Gill Sans MT"/>
                <a:cs typeface="Gill Sans MT"/>
              </a:rPr>
              <a:t>Block signals so we can</a:t>
            </a:r>
          </a:p>
          <a:p>
            <a:r>
              <a:rPr lang="en-US" sz="2500" dirty="0" smtClean="0">
                <a:solidFill>
                  <a:srgbClr val="EF5B00"/>
                </a:solidFill>
                <a:latin typeface="Gill Sans MT"/>
                <a:cs typeface="Gill Sans MT"/>
              </a:rPr>
              <a:t>use </a:t>
            </a:r>
            <a:r>
              <a:rPr lang="en-US" sz="2500" dirty="0" err="1" smtClean="0">
                <a:solidFill>
                  <a:srgbClr val="EF5B00"/>
                </a:solidFill>
                <a:latin typeface="Gill Sans MT"/>
                <a:cs typeface="Gill Sans MT"/>
              </a:rPr>
              <a:t>sigwait</a:t>
            </a:r>
            <a:r>
              <a:rPr lang="en-US" sz="2500" dirty="0" smtClean="0">
                <a:solidFill>
                  <a:srgbClr val="EF5B00"/>
                </a:solidFill>
                <a:latin typeface="Gill Sans MT"/>
                <a:cs typeface="Gill Sans MT"/>
              </a:rPr>
              <a:t>()</a:t>
            </a:r>
            <a:endParaRPr lang="en-US" sz="2500" b="0" dirty="0" smtClean="0">
              <a:solidFill>
                <a:srgbClr val="EF5B00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6109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 solution attempt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4091" y="1455615"/>
            <a:ext cx="8065028" cy="5262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Monaco"/>
              </a:rPr>
              <a:t>int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Monaco"/>
              </a:rPr>
              <a:t>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main(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Monaco"/>
              </a:rPr>
              <a:t>int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Monaco"/>
              </a:rPr>
              <a:t>argc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, char**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Monaco"/>
              </a:rPr>
              <a:t>argv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) {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</a:b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   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Monaco"/>
              </a:rPr>
              <a:t>pid_t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    friend;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</a:b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   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Monaco"/>
              </a:rPr>
              <a:t>sigset_t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Monaco"/>
              </a:rPr>
              <a:t>signals_to_mask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;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</a:b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/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</a:b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   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Monaco"/>
              </a:rPr>
              <a:t>printf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("I'm process %d.  Who should I talk to? ",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Monaco"/>
              </a:rPr>
              <a:t>getpid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());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</a:b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   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Monaco"/>
              </a:rPr>
              <a:t>scanf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("%d", &amp;friend);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</a:b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/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</a:b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Monaco"/>
              </a:rPr>
              <a:t>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if (!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Monaco"/>
              </a:rPr>
              <a:t>strcmp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(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Monaco"/>
              </a:rPr>
              <a:t>argv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[1], "read"))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Monaco"/>
              </a:rPr>
              <a:t>{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/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</a:b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       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Monaco"/>
              </a:rPr>
              <a:t>sigfillset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(&amp;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Monaco"/>
              </a:rPr>
              <a:t>signals_to_mask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);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</a:b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       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Monaco"/>
              </a:rPr>
              <a:t>sigprocmask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(SIG_SETMASK, &amp;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Monaco"/>
              </a:rPr>
              <a:t>signals_to_mask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, NULL)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Monaco"/>
              </a:rPr>
              <a:t>;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/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</a:b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        while (1) {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</a:b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           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Monaco"/>
              </a:rPr>
              <a:t>putchar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Monaco"/>
              </a:rPr>
              <a:t>(</a:t>
            </a:r>
            <a:r>
              <a:rPr lang="en-US" sz="1600" b="1" dirty="0" err="1">
                <a:solidFill>
                  <a:srgbClr val="0000A2"/>
                </a:solidFill>
                <a:latin typeface="Monaco"/>
              </a:rPr>
              <a:t>recv_char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()</a:t>
            </a:r>
            <a:r>
              <a:rPr lang="en-US" sz="1600" b="1" dirty="0">
                <a:solidFill>
                  <a:srgbClr val="BFBFBF"/>
                </a:solidFill>
                <a:latin typeface="Monaco"/>
              </a:rPr>
              <a:t>);</a:t>
            </a:r>
            <a:br>
              <a:rPr lang="en-US" sz="1600" b="1" dirty="0">
                <a:solidFill>
                  <a:srgbClr val="BFBFBF"/>
                </a:solidFill>
                <a:latin typeface="Monaco"/>
              </a:rPr>
            </a:br>
            <a:r>
              <a:rPr lang="en-US" sz="1600" b="1" dirty="0">
                <a:solidFill>
                  <a:srgbClr val="BFBFBF"/>
                </a:solidFill>
                <a:latin typeface="Monaco"/>
              </a:rPr>
              <a:t>            </a:t>
            </a:r>
            <a:r>
              <a:rPr lang="en-US" sz="1600" b="1" dirty="0" err="1">
                <a:solidFill>
                  <a:srgbClr val="BFBFBF"/>
                </a:solidFill>
                <a:latin typeface="Monaco"/>
              </a:rPr>
              <a:t>fflush</a:t>
            </a:r>
            <a:r>
              <a:rPr lang="en-US" sz="1600" b="1" dirty="0">
                <a:solidFill>
                  <a:srgbClr val="BFBFBF"/>
                </a:solidFill>
                <a:latin typeface="Monaco"/>
              </a:rPr>
              <a:t>(</a:t>
            </a:r>
            <a:r>
              <a:rPr lang="en-US" sz="1600" b="1" dirty="0" err="1">
                <a:solidFill>
                  <a:srgbClr val="BFBFBF"/>
                </a:solidFill>
                <a:latin typeface="Monaco"/>
              </a:rPr>
              <a:t>stdout</a:t>
            </a:r>
            <a:r>
              <a:rPr lang="en-US" sz="1600" b="1" dirty="0">
                <a:solidFill>
                  <a:srgbClr val="BFBFBF"/>
                </a:solidFill>
                <a:latin typeface="Monaco"/>
              </a:rPr>
              <a:t>);</a:t>
            </a:r>
            <a:br>
              <a:rPr lang="en-US" sz="1600" b="1" dirty="0">
                <a:solidFill>
                  <a:srgbClr val="BFBFBF"/>
                </a:solidFill>
                <a:latin typeface="Monaco"/>
              </a:rPr>
            </a:br>
            <a:r>
              <a:rPr lang="en-US" sz="1600" b="1" dirty="0">
                <a:solidFill>
                  <a:srgbClr val="BFBFBF"/>
                </a:solidFill>
                <a:latin typeface="Monaco"/>
              </a:rPr>
              <a:t>        }</a:t>
            </a:r>
            <a:br>
              <a:rPr lang="en-US" sz="1600" b="1" dirty="0">
                <a:solidFill>
                  <a:srgbClr val="BFBFBF"/>
                </a:solidFill>
                <a:latin typeface="Monaco"/>
              </a:rPr>
            </a:br>
            <a:r>
              <a:rPr lang="en-US" sz="1600" b="1" dirty="0">
                <a:solidFill>
                  <a:srgbClr val="BFBFBF"/>
                </a:solidFill>
                <a:latin typeface="Monaco"/>
              </a:rPr>
              <a:t>    }        </a:t>
            </a:r>
            <a:br>
              <a:rPr lang="en-US" sz="1600" b="1" dirty="0">
                <a:solidFill>
                  <a:srgbClr val="BFBFBF"/>
                </a:solidFill>
                <a:latin typeface="Monaco"/>
              </a:rPr>
            </a:br>
            <a:r>
              <a:rPr lang="en-US" sz="1600" b="1" dirty="0">
                <a:solidFill>
                  <a:srgbClr val="BFBFBF"/>
                </a:solidFill>
                <a:latin typeface="Monaco"/>
              </a:rPr>
              <a:t/>
            </a:r>
            <a:br>
              <a:rPr lang="en-US" sz="1600" b="1" dirty="0">
                <a:solidFill>
                  <a:srgbClr val="BFBFBF"/>
                </a:solidFill>
                <a:latin typeface="Monaco"/>
              </a:rPr>
            </a:br>
            <a:r>
              <a:rPr lang="en-US" sz="1600" b="1" dirty="0" smtClean="0">
                <a:solidFill>
                  <a:srgbClr val="BFBFBF"/>
                </a:solidFill>
                <a:latin typeface="Monaco"/>
              </a:rPr>
              <a:t>    </a:t>
            </a:r>
            <a:r>
              <a:rPr lang="en-US" sz="1600" b="1" dirty="0">
                <a:solidFill>
                  <a:srgbClr val="BFBFBF"/>
                </a:solidFill>
                <a:latin typeface="Monaco"/>
              </a:rPr>
              <a:t>else</a:t>
            </a:r>
            <a:br>
              <a:rPr lang="en-US" sz="1600" b="1" dirty="0">
                <a:solidFill>
                  <a:srgbClr val="BFBFBF"/>
                </a:solidFill>
                <a:latin typeface="Monaco"/>
              </a:rPr>
            </a:br>
            <a:r>
              <a:rPr lang="en-US" sz="1600" b="1" dirty="0">
                <a:solidFill>
                  <a:srgbClr val="BFBFBF"/>
                </a:solidFill>
                <a:latin typeface="Monaco"/>
              </a:rPr>
              <a:t>        while (1)</a:t>
            </a:r>
            <a:br>
              <a:rPr lang="en-US" sz="1600" b="1" dirty="0">
                <a:solidFill>
                  <a:srgbClr val="BFBFBF"/>
                </a:solidFill>
                <a:latin typeface="Monaco"/>
              </a:rPr>
            </a:br>
            <a:r>
              <a:rPr lang="en-US" sz="1600" b="1" dirty="0" smtClean="0">
                <a:solidFill>
                  <a:prstClr val="black"/>
                </a:solidFill>
                <a:latin typeface="Monaco"/>
              </a:rPr>
              <a:t>            </a:t>
            </a:r>
            <a:r>
              <a:rPr lang="en-US" sz="1600" b="1" dirty="0" err="1">
                <a:solidFill>
                  <a:srgbClr val="0000A2"/>
                </a:solidFill>
                <a:latin typeface="Monaco"/>
              </a:rPr>
              <a:t>send_char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(friend, </a:t>
            </a:r>
            <a:r>
              <a:rPr lang="en-US" sz="1600" b="1" dirty="0" err="1">
                <a:solidFill>
                  <a:srgbClr val="3C4C72"/>
                </a:solidFill>
                <a:latin typeface="Monaco"/>
              </a:rPr>
              <a:t>getchar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());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srgbClr val="BFBFBF"/>
                </a:solidFill>
                <a:latin typeface="Monaco"/>
              </a:rPr>
              <a:t>}</a:t>
            </a:r>
            <a:br>
              <a:rPr lang="en-US" sz="1600" b="1" dirty="0">
                <a:solidFill>
                  <a:srgbClr val="BFBFBF"/>
                </a:solidFill>
                <a:latin typeface="Monaco"/>
              </a:rPr>
            </a:br>
            <a:endParaRPr lang="en-US" sz="1600" b="0" dirty="0" smtClean="0">
              <a:solidFill>
                <a:srgbClr val="BFBFBF"/>
              </a:solidFill>
              <a:latin typeface="Gill Sans MT"/>
              <a:cs typeface="Gill Sans M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60461" y="4484078"/>
            <a:ext cx="22331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0" dirty="0" smtClean="0">
                <a:solidFill>
                  <a:srgbClr val="EF5B00"/>
                </a:solidFill>
                <a:latin typeface="Gill Sans MT"/>
                <a:cs typeface="Gill Sans MT"/>
              </a:rPr>
              <a:t>All the magic</a:t>
            </a:r>
          </a:p>
          <a:p>
            <a:r>
              <a:rPr lang="en-US" sz="2500" b="0" dirty="0" smtClean="0">
                <a:solidFill>
                  <a:srgbClr val="EF5B00"/>
                </a:solidFill>
                <a:latin typeface="Gill Sans MT"/>
                <a:cs typeface="Gill Sans MT"/>
              </a:rPr>
              <a:t>happens</a:t>
            </a:r>
            <a:r>
              <a:rPr lang="en-US" sz="2500" dirty="0">
                <a:solidFill>
                  <a:srgbClr val="EF5B00"/>
                </a:solidFill>
                <a:latin typeface="Gill Sans MT"/>
                <a:cs typeface="Gill Sans MT"/>
              </a:rPr>
              <a:t> </a:t>
            </a:r>
            <a:r>
              <a:rPr lang="en-US" sz="2500" dirty="0" smtClean="0">
                <a:solidFill>
                  <a:srgbClr val="EF5B00"/>
                </a:solidFill>
                <a:latin typeface="Gill Sans MT"/>
                <a:cs typeface="Gill Sans MT"/>
              </a:rPr>
              <a:t>in here</a:t>
            </a:r>
            <a:endParaRPr lang="en-US" sz="2500" b="0" dirty="0" smtClean="0">
              <a:solidFill>
                <a:srgbClr val="EF5B00"/>
              </a:solidFill>
              <a:latin typeface="Gill Sans MT"/>
              <a:cs typeface="Gill Sans MT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4015154" y="4542692"/>
            <a:ext cx="1045307" cy="351693"/>
          </a:xfrm>
          <a:prstGeom prst="straightConnector1">
            <a:avLst/>
          </a:prstGeom>
          <a:noFill/>
          <a:ln w="50800" cap="flat" cmpd="sng" algn="ctr">
            <a:solidFill>
              <a:srgbClr val="EF5B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2852616" y="4894385"/>
            <a:ext cx="2207845" cy="957384"/>
          </a:xfrm>
          <a:prstGeom prst="straightConnector1">
            <a:avLst/>
          </a:prstGeom>
          <a:noFill/>
          <a:ln w="50800" cap="flat" cmpd="sng" algn="ctr">
            <a:solidFill>
              <a:srgbClr val="EF5B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48032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attempt: sending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4091" y="1387231"/>
            <a:ext cx="523302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Monaco"/>
              </a:rPr>
              <a:t>void </a:t>
            </a:r>
            <a:r>
              <a:rPr lang="en-US" sz="1600" b="1" dirty="0" err="1">
                <a:solidFill>
                  <a:srgbClr val="0000A2"/>
                </a:solidFill>
                <a:latin typeface="Monaco"/>
              </a:rPr>
              <a:t>send_bit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</a:t>
            </a:r>
            <a:r>
              <a:rPr lang="en-US" sz="1600" b="1" dirty="0" err="1">
                <a:solidFill>
                  <a:srgbClr val="6D79DE"/>
                </a:solidFill>
                <a:latin typeface="Monaco"/>
              </a:rPr>
              <a:t>pid_t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 friend, </a:t>
            </a:r>
            <a:r>
              <a:rPr lang="en-US" sz="1600" b="1" dirty="0" err="1">
                <a:solidFill>
                  <a:srgbClr val="0000FF"/>
                </a:solidFill>
                <a:latin typeface="Monaco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 bit) {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 smtClean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Monaco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Monaco"/>
              </a:rPr>
              <a:t> </a:t>
            </a:r>
            <a:r>
              <a:rPr lang="en-US" sz="1600" b="1" dirty="0">
                <a:solidFill>
                  <a:srgbClr val="3C4C72"/>
                </a:solidFill>
                <a:latin typeface="Monaco"/>
              </a:rPr>
              <a:t>signal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 = bit ? SIGUSR2 : SIGUSR1;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600" b="1" dirty="0">
                <a:solidFill>
                  <a:srgbClr val="0000A2"/>
                </a:solidFill>
                <a:latin typeface="Monaco"/>
              </a:rPr>
              <a:t>kill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(friend, </a:t>
            </a:r>
            <a:r>
              <a:rPr lang="en-US" sz="1600" b="1" dirty="0">
                <a:solidFill>
                  <a:srgbClr val="3C4C72"/>
                </a:solidFill>
                <a:latin typeface="Monaco"/>
              </a:rPr>
              <a:t>signal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);    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}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endParaRPr lang="en-US" sz="1600" b="1" dirty="0" smtClean="0">
              <a:solidFill>
                <a:prstClr val="black"/>
              </a:solidFill>
              <a:latin typeface="Monaco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Monaco"/>
              </a:rPr>
              <a:t>void </a:t>
            </a:r>
            <a:r>
              <a:rPr lang="en-US" sz="1600" b="1" dirty="0" err="1">
                <a:solidFill>
                  <a:srgbClr val="0000A2"/>
                </a:solidFill>
                <a:latin typeface="Monaco"/>
              </a:rPr>
              <a:t>send_char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</a:t>
            </a:r>
            <a:r>
              <a:rPr lang="en-US" sz="1600" b="1" dirty="0" err="1">
                <a:solidFill>
                  <a:srgbClr val="6D79DE"/>
                </a:solidFill>
                <a:latin typeface="Monaco"/>
              </a:rPr>
              <a:t>pid_t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 friend, </a:t>
            </a:r>
            <a:r>
              <a:rPr lang="en-US" sz="1600" b="1" dirty="0">
                <a:solidFill>
                  <a:srgbClr val="0000FF"/>
                </a:solidFill>
                <a:latin typeface="Monaco"/>
              </a:rPr>
              <a:t>char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 c) {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Monaco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Monaco"/>
              </a:rPr>
              <a:t>i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;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/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Monaco"/>
              </a:rPr>
              <a:t>for 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</a:t>
            </a:r>
            <a:r>
              <a:rPr lang="en-US" sz="1600" b="1" dirty="0" err="1">
                <a:solidFill>
                  <a:prstClr val="black"/>
                </a:solidFill>
                <a:latin typeface="Monaco"/>
              </a:rPr>
              <a:t>i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 = </a:t>
            </a:r>
            <a:r>
              <a:rPr lang="en-US" sz="1600" b="1" dirty="0">
                <a:solidFill>
                  <a:srgbClr val="0000CD"/>
                </a:solidFill>
                <a:latin typeface="Monaco"/>
              </a:rPr>
              <a:t>0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; </a:t>
            </a:r>
            <a:r>
              <a:rPr lang="en-US" sz="1600" b="1" dirty="0" err="1">
                <a:solidFill>
                  <a:prstClr val="black"/>
                </a:solidFill>
                <a:latin typeface="Monaco"/>
              </a:rPr>
              <a:t>i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 &lt; </a:t>
            </a:r>
            <a:r>
              <a:rPr lang="en-US" sz="1600" b="1" dirty="0">
                <a:solidFill>
                  <a:srgbClr val="0000CD"/>
                </a:solidFill>
                <a:latin typeface="Monaco"/>
              </a:rPr>
              <a:t>8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; </a:t>
            </a:r>
            <a:r>
              <a:rPr lang="en-US" sz="1600" b="1" dirty="0" err="1">
                <a:solidFill>
                  <a:prstClr val="black"/>
                </a:solidFill>
                <a:latin typeface="Monaco"/>
              </a:rPr>
              <a:t>i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++)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        </a:t>
            </a:r>
            <a:r>
              <a:rPr lang="en-US" sz="1600" b="1" dirty="0" err="1">
                <a:solidFill>
                  <a:srgbClr val="0000A2"/>
                </a:solidFill>
                <a:latin typeface="Monaco"/>
              </a:rPr>
              <a:t>send_bit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(friend, c &amp; (</a:t>
            </a:r>
            <a:r>
              <a:rPr lang="en-US" sz="1600" b="1" dirty="0">
                <a:solidFill>
                  <a:srgbClr val="0000CD"/>
                </a:solidFill>
                <a:latin typeface="Monaco"/>
              </a:rPr>
              <a:t>1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 &lt;&lt; </a:t>
            </a:r>
            <a:r>
              <a:rPr lang="en-US" sz="1600" b="1" dirty="0" err="1">
                <a:solidFill>
                  <a:prstClr val="black"/>
                </a:solidFill>
                <a:latin typeface="Monaco"/>
              </a:rPr>
              <a:t>i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));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}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endParaRPr lang="en-US" sz="1600" b="0" dirty="0" smtClean="0">
              <a:latin typeface="Gill Sans MT"/>
              <a:cs typeface="Gill Sans MT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3937000" y="1963616"/>
            <a:ext cx="2119923" cy="928076"/>
          </a:xfrm>
          <a:prstGeom prst="straightConnector1">
            <a:avLst/>
          </a:prstGeom>
          <a:noFill/>
          <a:ln w="50800" cap="flat" cmpd="sng" algn="ctr">
            <a:solidFill>
              <a:srgbClr val="EF5B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037387" y="2667004"/>
            <a:ext cx="19517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EF5B00"/>
                </a:solidFill>
                <a:latin typeface="Gill Sans MT"/>
                <a:cs typeface="Gill Sans MT"/>
              </a:rPr>
              <a:t>If bit is one,</a:t>
            </a:r>
          </a:p>
          <a:p>
            <a:r>
              <a:rPr lang="en-US" sz="2500" dirty="0" smtClean="0">
                <a:solidFill>
                  <a:srgbClr val="EF5B00"/>
                </a:solidFill>
                <a:latin typeface="Gill Sans MT"/>
                <a:cs typeface="Gill Sans MT"/>
              </a:rPr>
              <a:t>send</a:t>
            </a:r>
            <a:r>
              <a:rPr lang="en-US" sz="2500" dirty="0">
                <a:solidFill>
                  <a:srgbClr val="EF5B00"/>
                </a:solidFill>
                <a:latin typeface="Gill Sans MT"/>
                <a:cs typeface="Gill Sans MT"/>
              </a:rPr>
              <a:t> </a:t>
            </a:r>
            <a:r>
              <a:rPr lang="en-US" sz="2000" b="0" dirty="0" smtClean="0">
                <a:solidFill>
                  <a:srgbClr val="EF5B00"/>
                </a:solidFill>
                <a:latin typeface="Monaco"/>
                <a:cs typeface="Monaco"/>
              </a:rPr>
              <a:t>SIGUSR2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5480538" y="1807308"/>
            <a:ext cx="840154" cy="0"/>
          </a:xfrm>
          <a:prstGeom prst="straightConnector1">
            <a:avLst/>
          </a:prstGeom>
          <a:noFill/>
          <a:ln w="50800" cap="flat" cmpd="sng" algn="ctr">
            <a:solidFill>
              <a:srgbClr val="EF5B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320692" y="1522960"/>
            <a:ext cx="19543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EF5B00"/>
                </a:solidFill>
                <a:latin typeface="Gill Sans MT"/>
                <a:cs typeface="Gill Sans MT"/>
              </a:rPr>
              <a:t>If bit is zero,</a:t>
            </a:r>
          </a:p>
          <a:p>
            <a:r>
              <a:rPr lang="en-US" sz="2500" dirty="0" smtClean="0">
                <a:solidFill>
                  <a:srgbClr val="EF5B00"/>
                </a:solidFill>
                <a:latin typeface="Gill Sans MT"/>
                <a:cs typeface="Gill Sans MT"/>
              </a:rPr>
              <a:t>send</a:t>
            </a:r>
            <a:r>
              <a:rPr lang="en-US" sz="2500" dirty="0">
                <a:solidFill>
                  <a:srgbClr val="EF5B00"/>
                </a:solidFill>
                <a:latin typeface="Gill Sans MT"/>
                <a:cs typeface="Gill Sans MT"/>
              </a:rPr>
              <a:t> </a:t>
            </a:r>
            <a:r>
              <a:rPr lang="en-US" sz="2000" b="0" dirty="0" smtClean="0">
                <a:solidFill>
                  <a:srgbClr val="EF5B00"/>
                </a:solidFill>
                <a:latin typeface="Monaco"/>
                <a:cs typeface="Monaco"/>
              </a:rPr>
              <a:t>SIGUSR1</a:t>
            </a:r>
          </a:p>
        </p:txBody>
      </p:sp>
    </p:spTree>
    <p:extLst>
      <p:ext uri="{BB962C8B-B14F-4D97-AF65-F5344CB8AC3E}">
        <p14:creationId xmlns:p14="http://schemas.microsoft.com/office/powerpoint/2010/main" val="408776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attempt: receiving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91" y="1514232"/>
            <a:ext cx="4617370" cy="5016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latin typeface="Monaco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A2"/>
                </a:solidFill>
                <a:latin typeface="Monaco"/>
              </a:rPr>
              <a:t>recv_bit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() {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Monaco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 sig;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/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Monaco"/>
              </a:rPr>
              <a:t>   </a:t>
            </a:r>
            <a:r>
              <a:rPr lang="en-US" sz="1600" b="1" dirty="0" err="1" smtClean="0">
                <a:solidFill>
                  <a:prstClr val="black"/>
                </a:solidFill>
                <a:latin typeface="Monaco"/>
              </a:rPr>
              <a:t>sigset_t</a:t>
            </a:r>
            <a:r>
              <a:rPr lang="en-US" sz="1600" b="1" dirty="0" smtClean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set;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600" b="1" dirty="0" err="1">
                <a:solidFill>
                  <a:srgbClr val="0000A2"/>
                </a:solidFill>
                <a:latin typeface="Monaco"/>
              </a:rPr>
              <a:t>sigemptyset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(&amp;set);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600" b="1" dirty="0" err="1">
                <a:solidFill>
                  <a:srgbClr val="0000A2"/>
                </a:solidFill>
                <a:latin typeface="Monaco"/>
              </a:rPr>
              <a:t>sigaddset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(&amp;set, SIGUSR1);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600" b="1" dirty="0" err="1">
                <a:solidFill>
                  <a:srgbClr val="0000A2"/>
                </a:solidFill>
                <a:latin typeface="Monaco"/>
              </a:rPr>
              <a:t>sigaddset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(&amp;set, SIGUSR2);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endParaRPr lang="en-US" sz="1600" b="1" dirty="0" smtClean="0">
              <a:solidFill>
                <a:prstClr val="black"/>
              </a:solidFill>
              <a:latin typeface="Monaco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600" b="1" dirty="0" err="1">
                <a:solidFill>
                  <a:srgbClr val="0000A2"/>
                </a:solidFill>
                <a:latin typeface="Monaco"/>
              </a:rPr>
              <a:t>sigwait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(&amp;set, &amp;sig)</a:t>
            </a:r>
            <a:r>
              <a:rPr lang="en-US" sz="1600" b="1" dirty="0" smtClean="0">
                <a:solidFill>
                  <a:prstClr val="black"/>
                </a:solidFill>
                <a:latin typeface="Monaco"/>
              </a:rPr>
              <a:t>;</a:t>
            </a:r>
          </a:p>
          <a:p>
            <a:r>
              <a:rPr lang="en-US" sz="1600" b="1" dirty="0">
                <a:solidFill>
                  <a:prstClr val="black"/>
                </a:solidFill>
                <a:latin typeface="Monaco"/>
              </a:rPr>
              <a:t/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 smtClean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Monaco"/>
              </a:rPr>
              <a:t>return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 (sig == SIGUSR2) ? </a:t>
            </a:r>
            <a:r>
              <a:rPr lang="en-US" sz="1600" b="1" dirty="0">
                <a:solidFill>
                  <a:srgbClr val="0000CD"/>
                </a:solidFill>
                <a:latin typeface="Monaco"/>
              </a:rPr>
              <a:t>1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 : </a:t>
            </a:r>
            <a:r>
              <a:rPr lang="en-US" sz="1600" b="1" dirty="0">
                <a:solidFill>
                  <a:srgbClr val="0000CD"/>
                </a:solidFill>
                <a:latin typeface="Monaco"/>
              </a:rPr>
              <a:t>0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;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}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endParaRPr lang="en-US" sz="1600" b="1" dirty="0" smtClean="0">
              <a:solidFill>
                <a:prstClr val="black"/>
              </a:solidFill>
              <a:latin typeface="Monaco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Monaco"/>
              </a:rPr>
              <a:t>char </a:t>
            </a:r>
            <a:r>
              <a:rPr lang="en-US" sz="1600" b="1" dirty="0" err="1">
                <a:solidFill>
                  <a:srgbClr val="0000A2"/>
                </a:solidFill>
                <a:latin typeface="Monaco"/>
              </a:rPr>
              <a:t>recv_char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() {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Monaco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Monaco"/>
              </a:rPr>
              <a:t>i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;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Monaco"/>
              </a:rPr>
              <a:t>char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 c = </a:t>
            </a:r>
            <a:r>
              <a:rPr lang="en-US" sz="1600" b="1" dirty="0">
                <a:solidFill>
                  <a:srgbClr val="0000CD"/>
                </a:solidFill>
                <a:latin typeface="Monaco"/>
              </a:rPr>
              <a:t>0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;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Monaco"/>
              </a:rPr>
              <a:t>for 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</a:t>
            </a:r>
            <a:r>
              <a:rPr lang="en-US" sz="1600" b="1" dirty="0" err="1">
                <a:solidFill>
                  <a:prstClr val="black"/>
                </a:solidFill>
                <a:latin typeface="Monaco"/>
              </a:rPr>
              <a:t>i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 = </a:t>
            </a:r>
            <a:r>
              <a:rPr lang="en-US" sz="1600" b="1" dirty="0">
                <a:solidFill>
                  <a:srgbClr val="0000CD"/>
                </a:solidFill>
                <a:latin typeface="Monaco"/>
              </a:rPr>
              <a:t>0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; </a:t>
            </a:r>
            <a:r>
              <a:rPr lang="en-US" sz="1600" b="1" dirty="0" err="1">
                <a:solidFill>
                  <a:prstClr val="black"/>
                </a:solidFill>
                <a:latin typeface="Monaco"/>
              </a:rPr>
              <a:t>i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 &lt; </a:t>
            </a:r>
            <a:r>
              <a:rPr lang="en-US" sz="1600" b="1" dirty="0">
                <a:solidFill>
                  <a:srgbClr val="0000CD"/>
                </a:solidFill>
                <a:latin typeface="Monaco"/>
              </a:rPr>
              <a:t>8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; </a:t>
            </a:r>
            <a:r>
              <a:rPr lang="en-US" sz="1600" b="1" dirty="0" err="1">
                <a:solidFill>
                  <a:prstClr val="black"/>
                </a:solidFill>
                <a:latin typeface="Monaco"/>
              </a:rPr>
              <a:t>i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++)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        c |= </a:t>
            </a:r>
            <a:r>
              <a:rPr lang="en-US" sz="1600" b="1" dirty="0" err="1">
                <a:solidFill>
                  <a:srgbClr val="0000A2"/>
                </a:solidFill>
                <a:latin typeface="Monaco"/>
              </a:rPr>
              <a:t>recv_bit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() &lt;&lt; </a:t>
            </a:r>
            <a:r>
              <a:rPr lang="en-US" sz="1600" b="1" dirty="0" err="1">
                <a:solidFill>
                  <a:prstClr val="black"/>
                </a:solidFill>
                <a:latin typeface="Monaco"/>
              </a:rPr>
              <a:t>i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;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Monaco"/>
              </a:rPr>
              <a:t>return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 c;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}</a:t>
            </a:r>
            <a:endParaRPr lang="en-US" sz="1600" b="0" dirty="0" smtClean="0">
              <a:latin typeface="Gill Sans MT"/>
              <a:cs typeface="Gill Sans MT"/>
            </a:endParaRPr>
          </a:p>
        </p:txBody>
      </p:sp>
      <p:sp>
        <p:nvSpPr>
          <p:cNvPr id="4" name="Rectangle 10"/>
          <p:cNvSpPr>
            <a:spLocks/>
          </p:cNvSpPr>
          <p:nvPr/>
        </p:nvSpPr>
        <p:spPr bwMode="auto">
          <a:xfrm>
            <a:off x="5468810" y="2119926"/>
            <a:ext cx="3049954" cy="148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sz="2000" dirty="0">
                <a:solidFill>
                  <a:srgbClr val="EF5B00"/>
                </a:solidFill>
                <a:latin typeface="Gill Sans MT"/>
                <a:cs typeface="Gill Sans MT"/>
              </a:rPr>
              <a:t>Construct the set of signals to wait for.  </a:t>
            </a:r>
            <a:r>
              <a:rPr lang="en-US" sz="2000" dirty="0" smtClean="0">
                <a:solidFill>
                  <a:srgbClr val="EF5B00"/>
                </a:solidFill>
                <a:latin typeface="Gill Sans MT"/>
                <a:cs typeface="Gill Sans MT"/>
              </a:rPr>
              <a:t>Too bad it </a:t>
            </a:r>
            <a:r>
              <a:rPr lang="en-US" sz="2000" dirty="0">
                <a:solidFill>
                  <a:srgbClr val="EF5B00"/>
                </a:solidFill>
                <a:latin typeface="Gill Sans MT"/>
                <a:cs typeface="Gill Sans MT"/>
              </a:rPr>
              <a:t>takes 4 lines of code just to say </a:t>
            </a:r>
            <a:r>
              <a:rPr lang="ja-JP" altLang="en-US" sz="2000" dirty="0">
                <a:solidFill>
                  <a:srgbClr val="EF5B00"/>
                </a:solidFill>
                <a:latin typeface="Gill Sans MT"/>
                <a:cs typeface="Gill Sans MT"/>
              </a:rPr>
              <a:t>“</a:t>
            </a:r>
            <a:r>
              <a:rPr lang="en-US" sz="2000" dirty="0">
                <a:solidFill>
                  <a:srgbClr val="EF5B00"/>
                </a:solidFill>
                <a:latin typeface="Monaco"/>
                <a:cs typeface="Monaco"/>
              </a:rPr>
              <a:t>SIGUSR1</a:t>
            </a:r>
            <a:r>
              <a:rPr lang="en-US" sz="2000" dirty="0">
                <a:solidFill>
                  <a:srgbClr val="EF5B00"/>
                </a:solidFill>
                <a:latin typeface="Gill Sans MT"/>
                <a:cs typeface="Gill Sans MT"/>
              </a:rPr>
              <a:t> or </a:t>
            </a:r>
            <a:r>
              <a:rPr lang="en-US" sz="2000" dirty="0">
                <a:solidFill>
                  <a:srgbClr val="EF5B00"/>
                </a:solidFill>
                <a:latin typeface="Monaco"/>
                <a:cs typeface="Monaco"/>
              </a:rPr>
              <a:t>SIGUSR2</a:t>
            </a:r>
            <a:r>
              <a:rPr lang="ja-JP" altLang="en-US" sz="2000" dirty="0">
                <a:solidFill>
                  <a:srgbClr val="EF5B00"/>
                </a:solidFill>
                <a:latin typeface="Gill Sans MT"/>
                <a:cs typeface="Gill Sans MT"/>
              </a:rPr>
              <a:t>”</a:t>
            </a:r>
            <a:r>
              <a:rPr lang="en-US" sz="2000" dirty="0">
                <a:solidFill>
                  <a:srgbClr val="EF5B00"/>
                </a:solidFill>
                <a:latin typeface="Gill Sans MT"/>
                <a:cs typeface="Gill Sans MT"/>
              </a:rPr>
              <a:t>!</a:t>
            </a:r>
          </a:p>
        </p:txBody>
      </p:sp>
      <p:sp>
        <p:nvSpPr>
          <p:cNvPr id="5" name="Rectangle 12"/>
          <p:cNvSpPr>
            <a:spLocks/>
          </p:cNvSpPr>
          <p:nvPr/>
        </p:nvSpPr>
        <p:spPr bwMode="auto">
          <a:xfrm>
            <a:off x="5468810" y="3472981"/>
            <a:ext cx="30988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>
              <a:defRPr/>
            </a:pPr>
            <a:r>
              <a:rPr lang="en-US" sz="2000" dirty="0">
                <a:solidFill>
                  <a:srgbClr val="EF5B00"/>
                </a:solidFill>
                <a:latin typeface="Gill Sans MT"/>
                <a:ea typeface="+mn-ea"/>
                <a:cs typeface="Gill Sans MT"/>
              </a:rPr>
              <a:t>Wait for either signal</a:t>
            </a:r>
          </a:p>
        </p:txBody>
      </p:sp>
      <p:sp>
        <p:nvSpPr>
          <p:cNvPr id="6" name="Rectangle 14"/>
          <p:cNvSpPr>
            <a:spLocks/>
          </p:cNvSpPr>
          <p:nvPr/>
        </p:nvSpPr>
        <p:spPr bwMode="auto">
          <a:xfrm>
            <a:off x="5468810" y="3957525"/>
            <a:ext cx="3251200" cy="1028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>
              <a:defRPr/>
            </a:pPr>
            <a:r>
              <a:rPr lang="en-US" sz="2000" dirty="0">
                <a:solidFill>
                  <a:srgbClr val="EF5B00"/>
                </a:solidFill>
                <a:latin typeface="Gill Sans MT"/>
                <a:ea typeface="+mn-ea"/>
                <a:cs typeface="Gill Sans MT"/>
              </a:rPr>
              <a:t>Interpret received signal</a:t>
            </a:r>
          </a:p>
          <a:p>
            <a:pPr marL="39688">
              <a:defRPr/>
            </a:pPr>
            <a:r>
              <a:rPr lang="en-US" sz="2000" dirty="0">
                <a:solidFill>
                  <a:srgbClr val="EF5B00"/>
                </a:solidFill>
                <a:latin typeface="Monaco"/>
                <a:ea typeface="+mn-ea"/>
                <a:cs typeface="Monaco"/>
              </a:rPr>
              <a:t>SIGUSR2</a:t>
            </a:r>
            <a:r>
              <a:rPr lang="en-US" sz="2000" dirty="0">
                <a:solidFill>
                  <a:srgbClr val="EF5B00"/>
                </a:solidFill>
                <a:latin typeface="Gill Sans MT"/>
                <a:ea typeface="+mn-ea"/>
                <a:cs typeface="Gill Sans MT"/>
              </a:rPr>
              <a:t> as a </a:t>
            </a:r>
            <a:r>
              <a:rPr lang="en-US" sz="2000" dirty="0">
                <a:solidFill>
                  <a:srgbClr val="EF5B00"/>
                </a:solidFill>
                <a:latin typeface="Monaco"/>
                <a:ea typeface="+mn-ea"/>
                <a:cs typeface="Monaco"/>
              </a:rPr>
              <a:t>1</a:t>
            </a:r>
          </a:p>
          <a:p>
            <a:pPr marL="39688">
              <a:defRPr/>
            </a:pPr>
            <a:r>
              <a:rPr lang="en-US" sz="2000" dirty="0">
                <a:solidFill>
                  <a:srgbClr val="EF5B00"/>
                </a:solidFill>
                <a:latin typeface="Monaco"/>
                <a:ea typeface="+mn-ea"/>
                <a:cs typeface="Monaco"/>
              </a:rPr>
              <a:t>SIGUSR1</a:t>
            </a:r>
            <a:r>
              <a:rPr lang="en-US" sz="2000" dirty="0">
                <a:solidFill>
                  <a:srgbClr val="EF5B00"/>
                </a:solidFill>
                <a:latin typeface="Gill Sans MT"/>
                <a:ea typeface="+mn-ea"/>
                <a:cs typeface="Gill Sans MT"/>
              </a:rPr>
              <a:t> as a </a:t>
            </a:r>
            <a:r>
              <a:rPr lang="en-US" sz="2000" dirty="0">
                <a:solidFill>
                  <a:srgbClr val="EF5B00"/>
                </a:solidFill>
                <a:latin typeface="Monaco"/>
                <a:ea typeface="+mn-ea"/>
                <a:cs typeface="Monaco"/>
              </a:rPr>
              <a:t>0</a:t>
            </a:r>
          </a:p>
        </p:txBody>
      </p:sp>
      <p:sp>
        <p:nvSpPr>
          <p:cNvPr id="7" name="Right Brace 6"/>
          <p:cNvSpPr/>
          <p:nvPr/>
        </p:nvSpPr>
        <p:spPr bwMode="auto">
          <a:xfrm>
            <a:off x="5040303" y="2217616"/>
            <a:ext cx="234461" cy="1064847"/>
          </a:xfrm>
          <a:prstGeom prst="rightBrace">
            <a:avLst/>
          </a:prstGeom>
          <a:noFill/>
          <a:ln w="50800" cap="flat" cmpd="sng" algn="ctr">
            <a:solidFill>
              <a:srgbClr val="EF5B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EF5B00"/>
              </a:solidFill>
            </a:endParaRPr>
          </a:p>
        </p:txBody>
      </p:sp>
      <p:sp>
        <p:nvSpPr>
          <p:cNvPr id="8" name="Right Brace 7"/>
          <p:cNvSpPr/>
          <p:nvPr/>
        </p:nvSpPr>
        <p:spPr bwMode="auto">
          <a:xfrm>
            <a:off x="5040303" y="3424136"/>
            <a:ext cx="242897" cy="430813"/>
          </a:xfrm>
          <a:prstGeom prst="rightBrace">
            <a:avLst/>
          </a:prstGeom>
          <a:noFill/>
          <a:ln w="50800" cap="flat" cmpd="sng" algn="ctr">
            <a:solidFill>
              <a:srgbClr val="EF5B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EF5B00"/>
              </a:solidFill>
            </a:endParaRPr>
          </a:p>
        </p:txBody>
      </p:sp>
      <p:sp>
        <p:nvSpPr>
          <p:cNvPr id="10" name="Right Brace 9"/>
          <p:cNvSpPr/>
          <p:nvPr/>
        </p:nvSpPr>
        <p:spPr bwMode="auto">
          <a:xfrm>
            <a:off x="5040303" y="3929197"/>
            <a:ext cx="242897" cy="430813"/>
          </a:xfrm>
          <a:prstGeom prst="rightBrace">
            <a:avLst/>
          </a:prstGeom>
          <a:noFill/>
          <a:ln w="50800" cap="flat" cmpd="sng" algn="ctr">
            <a:solidFill>
              <a:srgbClr val="EF5B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EF5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302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1"/>
      <p:bldP spid="5" grpId="0"/>
      <p:bldP spid="6" grpId="0"/>
      <p:bldP spid="7" grpId="1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eaLnBrk="1" hangingPunct="1"/>
            <a:r>
              <a:rPr lang="en-US" dirty="0" smtClean="0"/>
              <a:t>Signaling overview</a:t>
            </a:r>
            <a:endParaRPr lang="en-US" dirty="0"/>
          </a:p>
        </p:txBody>
      </p:sp>
      <p:sp>
        <p:nvSpPr>
          <p:cNvPr id="5" name="Oval 8"/>
          <p:cNvSpPr>
            <a:spLocks/>
          </p:cNvSpPr>
          <p:nvPr/>
        </p:nvSpPr>
        <p:spPr bwMode="auto">
          <a:xfrm>
            <a:off x="2501900" y="1905000"/>
            <a:ext cx="4140200" cy="2044700"/>
          </a:xfrm>
          <a:prstGeom prst="ellipse">
            <a:avLst/>
          </a:prstGeom>
          <a:solidFill>
            <a:srgbClr val="FFFF99"/>
          </a:solidFill>
          <a:ln w="9525" cap="flat">
            <a:noFill/>
            <a:round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 sz="2500">
              <a:latin typeface="Gill Sans MT"/>
              <a:ea typeface="+mn-ea"/>
              <a:cs typeface="Gill Sans MT"/>
              <a:sym typeface="Arial" charset="0"/>
            </a:endParaRPr>
          </a:p>
        </p:txBody>
      </p:sp>
      <p:sp>
        <p:nvSpPr>
          <p:cNvPr id="6" name="Oval 9"/>
          <p:cNvSpPr>
            <a:spLocks/>
          </p:cNvSpPr>
          <p:nvPr/>
        </p:nvSpPr>
        <p:spPr bwMode="auto">
          <a:xfrm>
            <a:off x="886546" y="4191000"/>
            <a:ext cx="1883800" cy="1270000"/>
          </a:xfrm>
          <a:prstGeom prst="ellipse">
            <a:avLst/>
          </a:prstGeom>
          <a:solidFill>
            <a:srgbClr val="92D050"/>
          </a:solidFill>
          <a:ln w="9525" cap="flat">
            <a:noFill/>
            <a:round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 anchor="ctr"/>
          <a:lstStyle/>
          <a:p>
            <a:pPr marL="39688" algn="ctr">
              <a:defRPr/>
            </a:pPr>
            <a:r>
              <a:rPr lang="en-US" sz="2500" dirty="0">
                <a:latin typeface="Gill Sans MT"/>
                <a:ea typeface="+mn-ea"/>
                <a:cs typeface="Gill Sans MT"/>
                <a:sym typeface="Arial" charset="0"/>
              </a:rPr>
              <a:t>Process 1</a:t>
            </a:r>
          </a:p>
        </p:txBody>
      </p:sp>
      <p:sp>
        <p:nvSpPr>
          <p:cNvPr id="6154" name="Oval 10"/>
          <p:cNvSpPr>
            <a:spLocks/>
          </p:cNvSpPr>
          <p:nvPr/>
        </p:nvSpPr>
        <p:spPr bwMode="auto">
          <a:xfrm>
            <a:off x="6313643" y="4191000"/>
            <a:ext cx="1952797" cy="1270000"/>
          </a:xfrm>
          <a:prstGeom prst="ellipse">
            <a:avLst/>
          </a:prstGeom>
          <a:solidFill>
            <a:srgbClr val="92D050"/>
          </a:solidFill>
          <a:ln w="9525" cap="flat">
            <a:noFill/>
            <a:round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 anchor="ctr"/>
          <a:lstStyle/>
          <a:p>
            <a:pPr marL="39688" algn="ctr">
              <a:defRPr/>
            </a:pPr>
            <a:r>
              <a:rPr lang="en-US" sz="2500" dirty="0">
                <a:latin typeface="Gill Sans MT"/>
                <a:ea typeface="+mn-ea"/>
                <a:cs typeface="Gill Sans MT"/>
                <a:sym typeface="Arial" charset="0"/>
              </a:rPr>
              <a:t>Process 2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71700" y="3719513"/>
            <a:ext cx="2476500" cy="954087"/>
            <a:chOff x="0" y="15"/>
            <a:chExt cx="1560" cy="600"/>
          </a:xfrm>
        </p:grpSpPr>
        <p:sp>
          <p:nvSpPr>
            <p:cNvPr id="6171" name="Freeform 12"/>
            <p:cNvSpPr>
              <a:spLocks/>
            </p:cNvSpPr>
            <p:nvPr/>
          </p:nvSpPr>
          <p:spPr bwMode="auto">
            <a:xfrm>
              <a:off x="0" y="15"/>
              <a:ext cx="1560" cy="600"/>
            </a:xfrm>
            <a:custGeom>
              <a:avLst/>
              <a:gdLst>
                <a:gd name="T0" fmla="*/ 0 w 21600"/>
                <a:gd name="T1" fmla="*/ 21021 h 21021"/>
                <a:gd name="T2" fmla="*/ 21600 w 21600"/>
                <a:gd name="T3" fmla="*/ 12 h 21021"/>
                <a:gd name="T4" fmla="*/ 0 60000 65536"/>
                <a:gd name="T5" fmla="*/ 0 60000 65536"/>
                <a:gd name="T6" fmla="*/ 0 w 21600"/>
                <a:gd name="T7" fmla="*/ 0 h 21021"/>
                <a:gd name="T8" fmla="*/ 21600 w 21600"/>
                <a:gd name="T9" fmla="*/ 21021 h 210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21021">
                  <a:moveTo>
                    <a:pt x="0" y="21021"/>
                  </a:moveTo>
                  <a:cubicBezTo>
                    <a:pt x="0" y="21021"/>
                    <a:pt x="8749" y="-579"/>
                    <a:pt x="21600" y="12"/>
                  </a:cubicBezTo>
                </a:path>
              </a:pathLst>
            </a:custGeom>
            <a:noFill/>
            <a:ln w="139700" cap="flat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000"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6172" name="Rectangle 13"/>
            <p:cNvSpPr>
              <a:spLocks/>
            </p:cNvSpPr>
            <p:nvPr/>
          </p:nvSpPr>
          <p:spPr bwMode="auto">
            <a:xfrm rot="20317763">
              <a:off x="386" y="238"/>
              <a:ext cx="771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>
                <a:defRPr/>
              </a:pPr>
              <a:r>
                <a:rPr lang="en-US" sz="2000" dirty="0">
                  <a:latin typeface="Gill Sans MT"/>
                  <a:ea typeface="+mn-ea"/>
                  <a:cs typeface="Gill Sans MT"/>
                </a:rPr>
                <a:t>KILL, STOP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533900" y="2655888"/>
            <a:ext cx="3219450" cy="1573212"/>
            <a:chOff x="0" y="0"/>
            <a:chExt cx="2028" cy="991"/>
          </a:xfrm>
        </p:grpSpPr>
        <p:sp>
          <p:nvSpPr>
            <p:cNvPr id="6169" name="Freeform 15"/>
            <p:cNvSpPr>
              <a:spLocks/>
            </p:cNvSpPr>
            <p:nvPr/>
          </p:nvSpPr>
          <p:spPr bwMode="auto">
            <a:xfrm>
              <a:off x="0" y="335"/>
              <a:ext cx="1480" cy="656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  <a:gd name="T4" fmla="*/ 0 60000 65536"/>
                <a:gd name="T5" fmla="*/ 0 60000 65536"/>
                <a:gd name="T6" fmla="*/ 0 w 21600"/>
                <a:gd name="T7" fmla="*/ 0 h 21600"/>
                <a:gd name="T8" fmla="*/ 21600 w 21600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21600">
                  <a:moveTo>
                    <a:pt x="0" y="0"/>
                  </a:moveTo>
                  <a:cubicBezTo>
                    <a:pt x="17046" y="516"/>
                    <a:pt x="21600" y="21600"/>
                    <a:pt x="21600" y="21600"/>
                  </a:cubicBezTo>
                </a:path>
              </a:pathLst>
            </a:custGeom>
            <a:noFill/>
            <a:ln w="139700" cap="flat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000"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6170" name="Rectangle 16"/>
            <p:cNvSpPr>
              <a:spLocks/>
            </p:cNvSpPr>
            <p:nvPr/>
          </p:nvSpPr>
          <p:spPr bwMode="auto">
            <a:xfrm rot="938535">
              <a:off x="153" y="247"/>
              <a:ext cx="1872" cy="2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0639" bIns="0"/>
            <a:lstStyle/>
            <a:p>
              <a:pPr marL="39688">
                <a:defRPr/>
              </a:pPr>
              <a:r>
                <a:rPr lang="en-US" sz="2000">
                  <a:latin typeface="Gill Sans MT"/>
                  <a:ea typeface="+mn-ea"/>
                  <a:cs typeface="Gill Sans MT"/>
                </a:rPr>
                <a:t>CHLD, SEGV, ...</a:t>
              </a:r>
            </a:p>
          </p:txBody>
        </p:sp>
      </p:grpSp>
      <p:sp>
        <p:nvSpPr>
          <p:cNvPr id="6159" name="Rectangle 17"/>
          <p:cNvSpPr>
            <a:spLocks/>
          </p:cNvSpPr>
          <p:nvPr/>
        </p:nvSpPr>
        <p:spPr bwMode="auto">
          <a:xfrm>
            <a:off x="4120474" y="2044700"/>
            <a:ext cx="896701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ctr">
              <a:defRPr/>
            </a:pPr>
            <a:r>
              <a:rPr lang="en-US" sz="2500">
                <a:latin typeface="Gill Sans MT"/>
                <a:ea typeface="+mn-ea"/>
                <a:cs typeface="Gill Sans MT"/>
              </a:rPr>
              <a:t>Kernel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01600" y="1968500"/>
            <a:ext cx="8269288" cy="3981450"/>
            <a:chOff x="0" y="0"/>
            <a:chExt cx="5209" cy="2508"/>
          </a:xfrm>
        </p:grpSpPr>
        <p:sp>
          <p:nvSpPr>
            <p:cNvPr id="11281" name="Freeform 19"/>
            <p:cNvSpPr>
              <a:spLocks/>
            </p:cNvSpPr>
            <p:nvPr/>
          </p:nvSpPr>
          <p:spPr bwMode="auto">
            <a:xfrm>
              <a:off x="1224" y="935"/>
              <a:ext cx="2968" cy="656"/>
            </a:xfrm>
            <a:custGeom>
              <a:avLst/>
              <a:gdLst>
                <a:gd name="T0" fmla="*/ 0 w 21600"/>
                <a:gd name="T1" fmla="*/ 608 h 21069"/>
                <a:gd name="T2" fmla="*/ 1560 w 21600"/>
                <a:gd name="T3" fmla="*/ 0 h 21069"/>
                <a:gd name="T4" fmla="*/ 2968 w 21600"/>
                <a:gd name="T5" fmla="*/ 656 h 2106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069"/>
                <a:gd name="T11" fmla="*/ 21600 w 21600"/>
                <a:gd name="T12" fmla="*/ 21069 h 210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069">
                  <a:moveTo>
                    <a:pt x="0" y="19528"/>
                  </a:moveTo>
                  <a:cubicBezTo>
                    <a:pt x="0" y="19528"/>
                    <a:pt x="4598" y="-531"/>
                    <a:pt x="11353" y="11"/>
                  </a:cubicBezTo>
                  <a:cubicBezTo>
                    <a:pt x="17757" y="524"/>
                    <a:pt x="21600" y="21069"/>
                    <a:pt x="21600" y="21069"/>
                  </a:cubicBezTo>
                </a:path>
              </a:pathLst>
            </a:custGeom>
            <a:noFill/>
            <a:ln w="139700" cap="flat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000"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11282" name="Rectangle 20"/>
            <p:cNvSpPr>
              <a:spLocks/>
            </p:cNvSpPr>
            <p:nvPr/>
          </p:nvSpPr>
          <p:spPr bwMode="auto">
            <a:xfrm>
              <a:off x="0" y="0"/>
              <a:ext cx="790" cy="3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>
                <a:defRPr/>
              </a:pPr>
              <a:r>
                <a:rPr lang="en-US" sz="2000">
                  <a:latin typeface="Gill Sans MT"/>
                  <a:ea typeface="+mn-ea"/>
                  <a:cs typeface="Gill Sans MT"/>
                </a:rPr>
                <a:t>1. Generate</a:t>
              </a:r>
            </a:p>
            <a:p>
              <a:pPr marL="39688">
                <a:defRPr/>
              </a:pPr>
              <a:r>
                <a:rPr lang="en-US" sz="2000">
                  <a:latin typeface="Gill Sans MT"/>
                  <a:ea typeface="+mn-ea"/>
                  <a:cs typeface="Gill Sans MT"/>
                </a:rPr>
                <a:t>a signal</a:t>
              </a:r>
            </a:p>
          </p:txBody>
        </p:sp>
        <p:sp>
          <p:nvSpPr>
            <p:cNvPr id="11283" name="Rectangle 21"/>
            <p:cNvSpPr>
              <a:spLocks/>
            </p:cNvSpPr>
            <p:nvPr/>
          </p:nvSpPr>
          <p:spPr bwMode="auto">
            <a:xfrm>
              <a:off x="2352" y="2120"/>
              <a:ext cx="602" cy="3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>
                <a:defRPr/>
              </a:pPr>
              <a:r>
                <a:rPr lang="en-US" sz="2000" dirty="0">
                  <a:latin typeface="Gill Sans MT"/>
                  <a:ea typeface="+mn-ea"/>
                  <a:cs typeface="Gill Sans MT"/>
                </a:rPr>
                <a:t>2. Kernel</a:t>
              </a:r>
            </a:p>
            <a:p>
              <a:pPr marL="39688">
                <a:defRPr/>
              </a:pPr>
              <a:r>
                <a:rPr lang="en-US" sz="2000" dirty="0" smtClean="0">
                  <a:latin typeface="Gill Sans MT"/>
                  <a:ea typeface="+mn-ea"/>
                  <a:cs typeface="Gill Sans MT"/>
                </a:rPr>
                <a:t>state</a:t>
              </a:r>
              <a:endParaRPr lang="en-US" sz="2000" dirty="0"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11284" name="Rectangle 22"/>
            <p:cNvSpPr>
              <a:spLocks/>
            </p:cNvSpPr>
            <p:nvPr/>
          </p:nvSpPr>
          <p:spPr bwMode="auto">
            <a:xfrm>
              <a:off x="4560" y="0"/>
              <a:ext cx="649" cy="3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>
                <a:defRPr/>
              </a:pPr>
              <a:r>
                <a:rPr lang="en-US" sz="2000">
                  <a:latin typeface="Gill Sans MT"/>
                  <a:ea typeface="+mn-ea"/>
                  <a:cs typeface="Gill Sans MT"/>
                </a:rPr>
                <a:t>3. Deliver</a:t>
              </a:r>
            </a:p>
            <a:p>
              <a:pPr marL="39688">
                <a:defRPr/>
              </a:pPr>
              <a:r>
                <a:rPr lang="en-US" sz="2000">
                  <a:latin typeface="Gill Sans MT"/>
                  <a:ea typeface="+mn-ea"/>
                  <a:cs typeface="Gill Sans MT"/>
                </a:rPr>
                <a:t>signal</a:t>
              </a:r>
            </a:p>
          </p:txBody>
        </p:sp>
        <p:sp>
          <p:nvSpPr>
            <p:cNvPr id="11285" name="Rectangle 23"/>
            <p:cNvSpPr>
              <a:spLocks/>
            </p:cNvSpPr>
            <p:nvPr/>
          </p:nvSpPr>
          <p:spPr bwMode="auto">
            <a:xfrm rot="20317763">
              <a:off x="1422" y="867"/>
              <a:ext cx="816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>
                <a:defRPr/>
              </a:pPr>
              <a:r>
                <a:rPr lang="en-US" sz="2000">
                  <a:latin typeface="Gill Sans MT"/>
                  <a:ea typeface="+mn-ea"/>
                  <a:cs typeface="Gill Sans MT"/>
                </a:rPr>
                <a:t>Most signals</a:t>
              </a:r>
            </a:p>
          </p:txBody>
        </p:sp>
        <p:sp>
          <p:nvSpPr>
            <p:cNvPr id="11286" name="Line 24"/>
            <p:cNvSpPr>
              <a:spLocks noChangeShapeType="1"/>
            </p:cNvSpPr>
            <p:nvPr/>
          </p:nvSpPr>
          <p:spPr bwMode="auto">
            <a:xfrm>
              <a:off x="784" y="344"/>
              <a:ext cx="432" cy="9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000"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11287" name="Line 25"/>
            <p:cNvSpPr>
              <a:spLocks noChangeShapeType="1"/>
            </p:cNvSpPr>
            <p:nvPr/>
          </p:nvSpPr>
          <p:spPr bwMode="auto">
            <a:xfrm>
              <a:off x="2912" y="1160"/>
              <a:ext cx="0" cy="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000"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11288" name="Line 26"/>
            <p:cNvSpPr>
              <a:spLocks noChangeShapeType="1"/>
            </p:cNvSpPr>
            <p:nvPr/>
          </p:nvSpPr>
          <p:spPr bwMode="auto">
            <a:xfrm flipH="1">
              <a:off x="4352" y="568"/>
              <a:ext cx="440" cy="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000">
                <a:latin typeface="Gill Sans MT"/>
                <a:ea typeface="+mn-ea"/>
                <a:cs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50635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happened?!</a:t>
            </a:r>
          </a:p>
          <a:p>
            <a:pPr lvl="1"/>
            <a:r>
              <a:rPr lang="en-US" dirty="0" smtClean="0"/>
              <a:t>Need to type multiple characters to receive just one</a:t>
            </a:r>
          </a:p>
          <a:p>
            <a:pPr lvl="1"/>
            <a:r>
              <a:rPr lang="en-US" dirty="0" smtClean="0"/>
              <a:t>Receiver is getting garbage</a:t>
            </a:r>
          </a:p>
          <a:p>
            <a:r>
              <a:rPr lang="en-US" dirty="0" smtClean="0"/>
              <a:t>Why did this happen?</a:t>
            </a:r>
          </a:p>
          <a:p>
            <a:pPr lvl="1"/>
            <a:r>
              <a:rPr lang="en-US" dirty="0" smtClean="0"/>
              <a:t>Kernel does not queue all signals: just keeps latest one of each type</a:t>
            </a:r>
          </a:p>
          <a:p>
            <a:pPr lvl="1"/>
            <a:r>
              <a:rPr lang="en-US" dirty="0" smtClean="0"/>
              <a:t>No guarantee that signals received in order sent</a:t>
            </a:r>
          </a:p>
          <a:p>
            <a:r>
              <a:rPr lang="en-US" dirty="0" smtClean="0"/>
              <a:t>How would you fix this?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/>
              <a:t>signal-v2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7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eaLnBrk="1" hangingPunct="1"/>
            <a:r>
              <a:rPr lang="en-US" dirty="0" smtClean="0"/>
              <a:t>Signaling overview</a:t>
            </a:r>
            <a:endParaRPr lang="en-US" dirty="0"/>
          </a:p>
        </p:txBody>
      </p:sp>
      <p:sp>
        <p:nvSpPr>
          <p:cNvPr id="5" name="Oval 8"/>
          <p:cNvSpPr>
            <a:spLocks/>
          </p:cNvSpPr>
          <p:nvPr/>
        </p:nvSpPr>
        <p:spPr bwMode="auto">
          <a:xfrm>
            <a:off x="2501900" y="1905000"/>
            <a:ext cx="4140200" cy="2044700"/>
          </a:xfrm>
          <a:prstGeom prst="ellipse">
            <a:avLst/>
          </a:prstGeom>
          <a:solidFill>
            <a:srgbClr val="FFFF99"/>
          </a:solidFill>
          <a:ln w="9525" cap="flat">
            <a:noFill/>
            <a:round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 sz="2500">
              <a:latin typeface="Gill Sans MT"/>
              <a:ea typeface="+mn-ea"/>
              <a:cs typeface="Gill Sans MT"/>
              <a:sym typeface="Arial" charset="0"/>
            </a:endParaRPr>
          </a:p>
        </p:txBody>
      </p:sp>
      <p:sp>
        <p:nvSpPr>
          <p:cNvPr id="6" name="Oval 9"/>
          <p:cNvSpPr>
            <a:spLocks/>
          </p:cNvSpPr>
          <p:nvPr/>
        </p:nvSpPr>
        <p:spPr bwMode="auto">
          <a:xfrm>
            <a:off x="886546" y="4191000"/>
            <a:ext cx="1883800" cy="1270000"/>
          </a:xfrm>
          <a:prstGeom prst="ellipse">
            <a:avLst/>
          </a:prstGeom>
          <a:solidFill>
            <a:srgbClr val="92D050"/>
          </a:solidFill>
          <a:ln w="9525" cap="flat">
            <a:noFill/>
            <a:round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 anchor="ctr"/>
          <a:lstStyle/>
          <a:p>
            <a:pPr marL="39688" algn="ctr">
              <a:defRPr/>
            </a:pPr>
            <a:r>
              <a:rPr lang="en-US" sz="2500" dirty="0">
                <a:latin typeface="Gill Sans MT"/>
                <a:ea typeface="+mn-ea"/>
                <a:cs typeface="Gill Sans MT"/>
                <a:sym typeface="Arial" charset="0"/>
              </a:rPr>
              <a:t>Process 1</a:t>
            </a:r>
          </a:p>
        </p:txBody>
      </p:sp>
      <p:sp>
        <p:nvSpPr>
          <p:cNvPr id="6154" name="Oval 10"/>
          <p:cNvSpPr>
            <a:spLocks/>
          </p:cNvSpPr>
          <p:nvPr/>
        </p:nvSpPr>
        <p:spPr bwMode="auto">
          <a:xfrm>
            <a:off x="6313643" y="4191000"/>
            <a:ext cx="1952797" cy="1270000"/>
          </a:xfrm>
          <a:prstGeom prst="ellipse">
            <a:avLst/>
          </a:prstGeom>
          <a:solidFill>
            <a:srgbClr val="92D050"/>
          </a:solidFill>
          <a:ln w="9525" cap="flat">
            <a:noFill/>
            <a:round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 anchor="ctr"/>
          <a:lstStyle/>
          <a:p>
            <a:pPr marL="39688" algn="ctr">
              <a:defRPr/>
            </a:pPr>
            <a:r>
              <a:rPr lang="en-US" sz="2500" dirty="0">
                <a:latin typeface="Gill Sans MT"/>
                <a:ea typeface="+mn-ea"/>
                <a:cs typeface="Gill Sans MT"/>
                <a:sym typeface="Arial" charset="0"/>
              </a:rPr>
              <a:t>Process 2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71700" y="3719513"/>
            <a:ext cx="2476500" cy="954087"/>
            <a:chOff x="0" y="15"/>
            <a:chExt cx="1560" cy="600"/>
          </a:xfrm>
        </p:grpSpPr>
        <p:sp>
          <p:nvSpPr>
            <p:cNvPr id="6171" name="Freeform 12"/>
            <p:cNvSpPr>
              <a:spLocks/>
            </p:cNvSpPr>
            <p:nvPr/>
          </p:nvSpPr>
          <p:spPr bwMode="auto">
            <a:xfrm>
              <a:off x="0" y="15"/>
              <a:ext cx="1560" cy="600"/>
            </a:xfrm>
            <a:custGeom>
              <a:avLst/>
              <a:gdLst>
                <a:gd name="T0" fmla="*/ 0 w 21600"/>
                <a:gd name="T1" fmla="*/ 21021 h 21021"/>
                <a:gd name="T2" fmla="*/ 21600 w 21600"/>
                <a:gd name="T3" fmla="*/ 12 h 21021"/>
                <a:gd name="T4" fmla="*/ 0 60000 65536"/>
                <a:gd name="T5" fmla="*/ 0 60000 65536"/>
                <a:gd name="T6" fmla="*/ 0 w 21600"/>
                <a:gd name="T7" fmla="*/ 0 h 21021"/>
                <a:gd name="T8" fmla="*/ 21600 w 21600"/>
                <a:gd name="T9" fmla="*/ 21021 h 210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21021">
                  <a:moveTo>
                    <a:pt x="0" y="21021"/>
                  </a:moveTo>
                  <a:cubicBezTo>
                    <a:pt x="0" y="21021"/>
                    <a:pt x="8749" y="-579"/>
                    <a:pt x="21600" y="12"/>
                  </a:cubicBezTo>
                </a:path>
              </a:pathLst>
            </a:custGeom>
            <a:noFill/>
            <a:ln w="139700" cap="flat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000"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6172" name="Rectangle 13"/>
            <p:cNvSpPr>
              <a:spLocks/>
            </p:cNvSpPr>
            <p:nvPr/>
          </p:nvSpPr>
          <p:spPr bwMode="auto">
            <a:xfrm rot="20317763">
              <a:off x="386" y="238"/>
              <a:ext cx="771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>
                <a:defRPr/>
              </a:pPr>
              <a:r>
                <a:rPr lang="en-US" sz="2000" dirty="0">
                  <a:latin typeface="Gill Sans MT"/>
                  <a:ea typeface="+mn-ea"/>
                  <a:cs typeface="Gill Sans MT"/>
                </a:rPr>
                <a:t>KILL, STOP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533900" y="2655888"/>
            <a:ext cx="3219450" cy="1573212"/>
            <a:chOff x="0" y="0"/>
            <a:chExt cx="2028" cy="991"/>
          </a:xfrm>
        </p:grpSpPr>
        <p:sp>
          <p:nvSpPr>
            <p:cNvPr id="6169" name="Freeform 15"/>
            <p:cNvSpPr>
              <a:spLocks/>
            </p:cNvSpPr>
            <p:nvPr/>
          </p:nvSpPr>
          <p:spPr bwMode="auto">
            <a:xfrm>
              <a:off x="0" y="335"/>
              <a:ext cx="1480" cy="656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  <a:gd name="T4" fmla="*/ 0 60000 65536"/>
                <a:gd name="T5" fmla="*/ 0 60000 65536"/>
                <a:gd name="T6" fmla="*/ 0 w 21600"/>
                <a:gd name="T7" fmla="*/ 0 h 21600"/>
                <a:gd name="T8" fmla="*/ 21600 w 21600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21600">
                  <a:moveTo>
                    <a:pt x="0" y="0"/>
                  </a:moveTo>
                  <a:cubicBezTo>
                    <a:pt x="17046" y="516"/>
                    <a:pt x="21600" y="21600"/>
                    <a:pt x="21600" y="21600"/>
                  </a:cubicBezTo>
                </a:path>
              </a:pathLst>
            </a:custGeom>
            <a:noFill/>
            <a:ln w="139700" cap="flat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000"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6170" name="Rectangle 16"/>
            <p:cNvSpPr>
              <a:spLocks/>
            </p:cNvSpPr>
            <p:nvPr/>
          </p:nvSpPr>
          <p:spPr bwMode="auto">
            <a:xfrm rot="938535">
              <a:off x="153" y="247"/>
              <a:ext cx="1872" cy="2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0639" bIns="0"/>
            <a:lstStyle/>
            <a:p>
              <a:pPr marL="39688">
                <a:defRPr/>
              </a:pPr>
              <a:r>
                <a:rPr lang="en-US" sz="2000">
                  <a:latin typeface="Gill Sans MT"/>
                  <a:ea typeface="+mn-ea"/>
                  <a:cs typeface="Gill Sans MT"/>
                </a:rPr>
                <a:t>CHLD, SEGV, ...</a:t>
              </a:r>
            </a:p>
          </p:txBody>
        </p:sp>
      </p:grpSp>
      <p:sp>
        <p:nvSpPr>
          <p:cNvPr id="6159" name="Rectangle 17"/>
          <p:cNvSpPr>
            <a:spLocks/>
          </p:cNvSpPr>
          <p:nvPr/>
        </p:nvSpPr>
        <p:spPr bwMode="auto">
          <a:xfrm>
            <a:off x="4120474" y="2044700"/>
            <a:ext cx="896701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ctr">
              <a:defRPr/>
            </a:pPr>
            <a:r>
              <a:rPr lang="en-US" sz="2500">
                <a:latin typeface="Gill Sans MT"/>
                <a:ea typeface="+mn-ea"/>
                <a:cs typeface="Gill Sans MT"/>
              </a:rPr>
              <a:t>Kernel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01600" y="1968500"/>
            <a:ext cx="8269288" cy="3981450"/>
            <a:chOff x="0" y="0"/>
            <a:chExt cx="5209" cy="2508"/>
          </a:xfrm>
        </p:grpSpPr>
        <p:sp>
          <p:nvSpPr>
            <p:cNvPr id="11281" name="Freeform 19"/>
            <p:cNvSpPr>
              <a:spLocks/>
            </p:cNvSpPr>
            <p:nvPr/>
          </p:nvSpPr>
          <p:spPr bwMode="auto">
            <a:xfrm>
              <a:off x="1224" y="935"/>
              <a:ext cx="2968" cy="656"/>
            </a:xfrm>
            <a:custGeom>
              <a:avLst/>
              <a:gdLst>
                <a:gd name="T0" fmla="*/ 0 w 21600"/>
                <a:gd name="T1" fmla="*/ 608 h 21069"/>
                <a:gd name="T2" fmla="*/ 1560 w 21600"/>
                <a:gd name="T3" fmla="*/ 0 h 21069"/>
                <a:gd name="T4" fmla="*/ 2968 w 21600"/>
                <a:gd name="T5" fmla="*/ 656 h 2106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069"/>
                <a:gd name="T11" fmla="*/ 21600 w 21600"/>
                <a:gd name="T12" fmla="*/ 21069 h 210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069">
                  <a:moveTo>
                    <a:pt x="0" y="19528"/>
                  </a:moveTo>
                  <a:cubicBezTo>
                    <a:pt x="0" y="19528"/>
                    <a:pt x="4598" y="-531"/>
                    <a:pt x="11353" y="11"/>
                  </a:cubicBezTo>
                  <a:cubicBezTo>
                    <a:pt x="17757" y="524"/>
                    <a:pt x="21600" y="21069"/>
                    <a:pt x="21600" y="21069"/>
                  </a:cubicBezTo>
                </a:path>
              </a:pathLst>
            </a:custGeom>
            <a:noFill/>
            <a:ln w="139700" cap="flat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000"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11282" name="Rectangle 20"/>
            <p:cNvSpPr>
              <a:spLocks/>
            </p:cNvSpPr>
            <p:nvPr/>
          </p:nvSpPr>
          <p:spPr bwMode="auto">
            <a:xfrm>
              <a:off x="0" y="0"/>
              <a:ext cx="904" cy="3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>
                <a:defRPr/>
              </a:pPr>
              <a:r>
                <a:rPr lang="en-US" sz="2000" b="1" dirty="0">
                  <a:solidFill>
                    <a:srgbClr val="EF5B00"/>
                  </a:solidFill>
                  <a:latin typeface="Gill Sans MT"/>
                  <a:ea typeface="+mn-ea"/>
                  <a:cs typeface="Gill Sans MT"/>
                </a:rPr>
                <a:t>1. Generate</a:t>
              </a:r>
            </a:p>
            <a:p>
              <a:pPr marL="39688">
                <a:defRPr/>
              </a:pPr>
              <a:r>
                <a:rPr lang="en-US" sz="2000" b="1" dirty="0">
                  <a:solidFill>
                    <a:srgbClr val="EF5B00"/>
                  </a:solidFill>
                  <a:latin typeface="Gill Sans MT"/>
                  <a:ea typeface="+mn-ea"/>
                  <a:cs typeface="Gill Sans MT"/>
                </a:rPr>
                <a:t>a signal</a:t>
              </a:r>
            </a:p>
          </p:txBody>
        </p:sp>
        <p:sp>
          <p:nvSpPr>
            <p:cNvPr id="11283" name="Rectangle 21"/>
            <p:cNvSpPr>
              <a:spLocks/>
            </p:cNvSpPr>
            <p:nvPr/>
          </p:nvSpPr>
          <p:spPr bwMode="auto">
            <a:xfrm>
              <a:off x="2352" y="2120"/>
              <a:ext cx="602" cy="3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>
                <a:defRPr/>
              </a:pPr>
              <a:r>
                <a:rPr lang="en-US" sz="2000" dirty="0">
                  <a:latin typeface="Gill Sans MT"/>
                  <a:ea typeface="+mn-ea"/>
                  <a:cs typeface="Gill Sans MT"/>
                </a:rPr>
                <a:t>2. Kernel</a:t>
              </a:r>
            </a:p>
            <a:p>
              <a:pPr marL="39688">
                <a:defRPr/>
              </a:pPr>
              <a:r>
                <a:rPr lang="en-US" sz="2000" dirty="0" smtClean="0">
                  <a:latin typeface="Gill Sans MT"/>
                  <a:ea typeface="+mn-ea"/>
                  <a:cs typeface="Gill Sans MT"/>
                </a:rPr>
                <a:t>state</a:t>
              </a:r>
              <a:endParaRPr lang="en-US" sz="2000" dirty="0"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11284" name="Rectangle 22"/>
            <p:cNvSpPr>
              <a:spLocks/>
            </p:cNvSpPr>
            <p:nvPr/>
          </p:nvSpPr>
          <p:spPr bwMode="auto">
            <a:xfrm>
              <a:off x="4560" y="0"/>
              <a:ext cx="649" cy="3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>
                <a:defRPr/>
              </a:pPr>
              <a:r>
                <a:rPr lang="en-US" sz="2000">
                  <a:latin typeface="Gill Sans MT"/>
                  <a:ea typeface="+mn-ea"/>
                  <a:cs typeface="Gill Sans MT"/>
                </a:rPr>
                <a:t>3. Deliver</a:t>
              </a:r>
            </a:p>
            <a:p>
              <a:pPr marL="39688">
                <a:defRPr/>
              </a:pPr>
              <a:r>
                <a:rPr lang="en-US" sz="2000">
                  <a:latin typeface="Gill Sans MT"/>
                  <a:ea typeface="+mn-ea"/>
                  <a:cs typeface="Gill Sans MT"/>
                </a:rPr>
                <a:t>signal</a:t>
              </a:r>
            </a:p>
          </p:txBody>
        </p:sp>
        <p:sp>
          <p:nvSpPr>
            <p:cNvPr id="11285" name="Rectangle 23"/>
            <p:cNvSpPr>
              <a:spLocks/>
            </p:cNvSpPr>
            <p:nvPr/>
          </p:nvSpPr>
          <p:spPr bwMode="auto">
            <a:xfrm rot="20317763">
              <a:off x="1422" y="867"/>
              <a:ext cx="816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>
                <a:defRPr/>
              </a:pPr>
              <a:r>
                <a:rPr lang="en-US" sz="2000">
                  <a:latin typeface="Gill Sans MT"/>
                  <a:ea typeface="+mn-ea"/>
                  <a:cs typeface="Gill Sans MT"/>
                </a:rPr>
                <a:t>Most signals</a:t>
              </a:r>
            </a:p>
          </p:txBody>
        </p:sp>
        <p:sp>
          <p:nvSpPr>
            <p:cNvPr id="11286" name="Line 24"/>
            <p:cNvSpPr>
              <a:spLocks noChangeShapeType="1"/>
            </p:cNvSpPr>
            <p:nvPr/>
          </p:nvSpPr>
          <p:spPr bwMode="auto">
            <a:xfrm>
              <a:off x="784" y="344"/>
              <a:ext cx="432" cy="9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000"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11287" name="Line 25"/>
            <p:cNvSpPr>
              <a:spLocks noChangeShapeType="1"/>
            </p:cNvSpPr>
            <p:nvPr/>
          </p:nvSpPr>
          <p:spPr bwMode="auto">
            <a:xfrm>
              <a:off x="2912" y="1160"/>
              <a:ext cx="0" cy="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000"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11288" name="Line 26"/>
            <p:cNvSpPr>
              <a:spLocks noChangeShapeType="1"/>
            </p:cNvSpPr>
            <p:nvPr/>
          </p:nvSpPr>
          <p:spPr bwMode="auto">
            <a:xfrm flipH="1">
              <a:off x="4352" y="568"/>
              <a:ext cx="440" cy="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000">
                <a:latin typeface="Gill Sans MT"/>
                <a:ea typeface="+mn-ea"/>
                <a:cs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049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a signal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Generated by a </a:t>
            </a:r>
            <a:r>
              <a:rPr lang="en-US" dirty="0" smtClean="0"/>
              <a:t>process with </a:t>
            </a:r>
            <a:r>
              <a:rPr lang="en-US" dirty="0" err="1" smtClean="0"/>
              <a:t>syscall</a:t>
            </a:r>
            <a:r>
              <a:rPr lang="en-US" dirty="0" smtClean="0"/>
              <a:t> </a:t>
            </a:r>
            <a:r>
              <a:rPr lang="en-US" sz="2000" dirty="0" smtClean="0">
                <a:solidFill>
                  <a:srgbClr val="EF5B00"/>
                </a:solidFill>
                <a:latin typeface="Monaco"/>
                <a:cs typeface="Monaco"/>
              </a:rPr>
              <a:t>kill(</a:t>
            </a:r>
            <a:r>
              <a:rPr lang="en-US" sz="2000" dirty="0" err="1" smtClean="0">
                <a:solidFill>
                  <a:srgbClr val="EF5B00"/>
                </a:solidFill>
                <a:latin typeface="Monaco"/>
                <a:cs typeface="Monaco"/>
              </a:rPr>
              <a:t>pid</a:t>
            </a:r>
            <a:r>
              <a:rPr lang="en-US" sz="2000" dirty="0" smtClean="0">
                <a:solidFill>
                  <a:srgbClr val="EF5B00"/>
                </a:solidFill>
                <a:latin typeface="Monaco"/>
                <a:cs typeface="Monaco"/>
              </a:rPr>
              <a:t>, signal)</a:t>
            </a:r>
            <a:endParaRPr lang="en-US" sz="2000" dirty="0">
              <a:solidFill>
                <a:srgbClr val="EF5B00"/>
              </a:solidFill>
              <a:latin typeface="Monaco"/>
              <a:cs typeface="Monaco"/>
            </a:endParaRPr>
          </a:p>
          <a:p>
            <a:pPr lvl="1"/>
            <a:r>
              <a:rPr lang="en-US" dirty="0" smtClean="0"/>
              <a:t>Sends </a:t>
            </a:r>
            <a:r>
              <a:rPr lang="en-US" dirty="0">
                <a:solidFill>
                  <a:srgbClr val="EF5B00"/>
                </a:solidFill>
                <a:latin typeface="Monaco"/>
                <a:cs typeface="Monaco"/>
              </a:rPr>
              <a:t>signal</a:t>
            </a:r>
            <a:r>
              <a:rPr lang="en-US" dirty="0">
                <a:solidFill>
                  <a:srgbClr val="EF5B00"/>
                </a:solidFill>
              </a:rPr>
              <a:t> </a:t>
            </a:r>
            <a:r>
              <a:rPr lang="en-US" dirty="0"/>
              <a:t>to process </a:t>
            </a:r>
            <a:r>
              <a:rPr lang="en-US" dirty="0" err="1">
                <a:solidFill>
                  <a:srgbClr val="EF5B00"/>
                </a:solidFill>
                <a:latin typeface="Monaco"/>
                <a:cs typeface="Monaco"/>
              </a:rPr>
              <a:t>pid</a:t>
            </a:r>
            <a:endParaRPr lang="en-US" dirty="0">
              <a:solidFill>
                <a:srgbClr val="EF5B00"/>
              </a:solidFill>
              <a:latin typeface="Monaco"/>
              <a:cs typeface="Monaco"/>
            </a:endParaRPr>
          </a:p>
          <a:p>
            <a:pPr lvl="1"/>
            <a:r>
              <a:rPr lang="en-US" dirty="0"/>
              <a:t>Poorly named: sends any signal, not just SIGKILL</a:t>
            </a:r>
          </a:p>
          <a:p>
            <a:r>
              <a:rPr lang="en-US" dirty="0"/>
              <a:t>Generated by the kernel, when...</a:t>
            </a:r>
          </a:p>
          <a:p>
            <a:pPr lvl="1"/>
            <a:r>
              <a:rPr lang="en-US" dirty="0"/>
              <a:t>a child process exits or is stops (</a:t>
            </a:r>
            <a:r>
              <a:rPr lang="en-US" dirty="0">
                <a:solidFill>
                  <a:srgbClr val="EF5B00"/>
                </a:solidFill>
              </a:rPr>
              <a:t>SIGCHLD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floating point exception, e.g. div. by zero (</a:t>
            </a:r>
            <a:r>
              <a:rPr lang="en-US" dirty="0">
                <a:solidFill>
                  <a:srgbClr val="EF5B00"/>
                </a:solidFill>
              </a:rPr>
              <a:t>SIGFPE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bad memory access (</a:t>
            </a:r>
            <a:r>
              <a:rPr lang="en-US" dirty="0">
                <a:solidFill>
                  <a:srgbClr val="EF5B00"/>
                </a:solidFill>
              </a:rPr>
              <a:t>SIGSEGV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..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7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from the command line: kill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EF5B00"/>
                </a:solidFill>
                <a:latin typeface="Monaco"/>
                <a:cs typeface="Monaco"/>
              </a:rPr>
              <a:t>kill </a:t>
            </a:r>
            <a:r>
              <a:rPr lang="en-US" sz="2000" dirty="0">
                <a:solidFill>
                  <a:srgbClr val="EF5B00"/>
                </a:solidFill>
                <a:latin typeface="Monaco"/>
                <a:cs typeface="Monaco"/>
              </a:rPr>
              <a:t>-l  </a:t>
            </a:r>
          </a:p>
          <a:p>
            <a:pPr lvl="1"/>
            <a:r>
              <a:rPr lang="en-US" dirty="0" smtClean="0"/>
              <a:t>Lists </a:t>
            </a:r>
            <a:r>
              <a:rPr lang="en-US" dirty="0"/>
              <a:t>the signals the system understands</a:t>
            </a:r>
          </a:p>
          <a:p>
            <a:r>
              <a:rPr lang="en-US" sz="2000" dirty="0">
                <a:solidFill>
                  <a:srgbClr val="EF5B00"/>
                </a:solidFill>
                <a:latin typeface="Monaco"/>
                <a:cs typeface="Monaco"/>
              </a:rPr>
              <a:t>kill [-signal] </a:t>
            </a:r>
            <a:r>
              <a:rPr lang="en-US" sz="2000" dirty="0" err="1">
                <a:solidFill>
                  <a:srgbClr val="EF5B00"/>
                </a:solidFill>
                <a:latin typeface="Monaco"/>
                <a:cs typeface="Monaco"/>
              </a:rPr>
              <a:t>pid</a:t>
            </a:r>
            <a:r>
              <a:rPr lang="en-US" sz="2000" dirty="0">
                <a:solidFill>
                  <a:srgbClr val="EF5B00"/>
                </a:solidFill>
                <a:latin typeface="Monaco"/>
                <a:cs typeface="Monaco"/>
              </a:rPr>
              <a:t> </a:t>
            </a:r>
          </a:p>
          <a:p>
            <a:pPr lvl="1"/>
            <a:r>
              <a:rPr lang="en-US" dirty="0" smtClean="0"/>
              <a:t>Sends </a:t>
            </a:r>
            <a:r>
              <a:rPr lang="en-US" dirty="0"/>
              <a:t>signal to the process with ID </a:t>
            </a:r>
            <a:r>
              <a:rPr lang="en-US" dirty="0" err="1" smtClean="0">
                <a:solidFill>
                  <a:srgbClr val="EF5B00"/>
                </a:solidFill>
                <a:latin typeface="Monaco"/>
                <a:cs typeface="Monaco"/>
              </a:rPr>
              <a:t>pid</a:t>
            </a:r>
            <a:endParaRPr lang="en-US" dirty="0">
              <a:solidFill>
                <a:srgbClr val="EF5B00"/>
              </a:solidFill>
              <a:latin typeface="Monaco"/>
              <a:cs typeface="Monaco"/>
            </a:endParaRPr>
          </a:p>
          <a:p>
            <a:pPr lvl="1"/>
            <a:r>
              <a:rPr lang="en-US" dirty="0"/>
              <a:t>Optional argument </a:t>
            </a:r>
            <a:r>
              <a:rPr lang="en-US" dirty="0" smtClean="0">
                <a:solidFill>
                  <a:srgbClr val="EF5B00"/>
                </a:solidFill>
                <a:latin typeface="Monaco"/>
                <a:cs typeface="Monaco"/>
              </a:rPr>
              <a:t>signal</a:t>
            </a:r>
            <a:r>
              <a:rPr lang="en-US" dirty="0" smtClean="0"/>
              <a:t> may </a:t>
            </a:r>
            <a:r>
              <a:rPr lang="en-US" dirty="0"/>
              <a:t>be a name or a number (default is SIGTERM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sz="2000" dirty="0" smtClean="0">
                <a:solidFill>
                  <a:srgbClr val="EF5B00"/>
                </a:solidFill>
                <a:latin typeface="Monaco"/>
                <a:cs typeface="Monaco"/>
              </a:rPr>
              <a:t>kill </a:t>
            </a:r>
            <a:r>
              <a:rPr lang="en-US" sz="2000" dirty="0">
                <a:solidFill>
                  <a:srgbClr val="EF5B00"/>
                </a:solidFill>
                <a:latin typeface="Monaco"/>
                <a:cs typeface="Monaco"/>
              </a:rPr>
              <a:t>-9 </a:t>
            </a:r>
            <a:r>
              <a:rPr lang="en-US" sz="2000" dirty="0" err="1" smtClean="0">
                <a:solidFill>
                  <a:srgbClr val="EF5B00"/>
                </a:solidFill>
                <a:latin typeface="Monaco"/>
                <a:cs typeface="Monaco"/>
              </a:rPr>
              <a:t>pid</a:t>
            </a:r>
            <a:r>
              <a:rPr lang="en-US" dirty="0" smtClean="0"/>
              <a:t> or </a:t>
            </a:r>
            <a:r>
              <a:rPr lang="en-US" dirty="0" smtClean="0"/>
              <a:t>                                                              </a:t>
            </a:r>
            <a:r>
              <a:rPr lang="en-US" sz="2000" dirty="0" smtClean="0">
                <a:solidFill>
                  <a:srgbClr val="EF5B00"/>
                </a:solidFill>
                <a:latin typeface="Monaco"/>
                <a:cs typeface="Monaco"/>
              </a:rPr>
              <a:t>kill </a:t>
            </a:r>
            <a:r>
              <a:rPr lang="en-US" sz="2000" dirty="0" smtClean="0">
                <a:solidFill>
                  <a:srgbClr val="EF5B00"/>
                </a:solidFill>
                <a:latin typeface="Monaco"/>
                <a:cs typeface="Monaco"/>
              </a:rPr>
              <a:t>-KILL </a:t>
            </a:r>
            <a:r>
              <a:rPr lang="en-US" sz="2000" dirty="0" err="1" smtClean="0">
                <a:solidFill>
                  <a:srgbClr val="EF5B00"/>
                </a:solidFill>
                <a:latin typeface="Monaco"/>
                <a:cs typeface="Monaco"/>
              </a:rPr>
              <a:t>pid</a:t>
            </a:r>
            <a:r>
              <a:rPr lang="en-US" dirty="0" smtClean="0"/>
              <a:t> or </a:t>
            </a:r>
            <a:r>
              <a:rPr lang="en-US" dirty="0" smtClean="0"/>
              <a:t>                                                         </a:t>
            </a:r>
            <a:r>
              <a:rPr lang="en-US" sz="2000" dirty="0" smtClean="0">
                <a:solidFill>
                  <a:srgbClr val="EF5B00"/>
                </a:solidFill>
                <a:latin typeface="Monaco"/>
                <a:cs typeface="Monaco"/>
              </a:rPr>
              <a:t>kill </a:t>
            </a:r>
            <a:r>
              <a:rPr lang="en-US" sz="2000" dirty="0">
                <a:solidFill>
                  <a:srgbClr val="EF5B00"/>
                </a:solidFill>
                <a:latin typeface="Monaco"/>
                <a:cs typeface="Monaco"/>
              </a:rPr>
              <a:t>-SIGKILL </a:t>
            </a:r>
            <a:r>
              <a:rPr lang="en-US" sz="2000" dirty="0" err="1" smtClean="0">
                <a:solidFill>
                  <a:srgbClr val="EF5B00"/>
                </a:solidFill>
                <a:latin typeface="Monaco"/>
                <a:cs typeface="Monaco"/>
              </a:rPr>
              <a:t>pid</a:t>
            </a:r>
            <a:endParaRPr lang="en-US" sz="2000" dirty="0" smtClean="0">
              <a:solidFill>
                <a:srgbClr val="EF5B00"/>
              </a:solidFill>
              <a:latin typeface="Monaco"/>
              <a:cs typeface="Monaco"/>
            </a:endParaRPr>
          </a:p>
          <a:p>
            <a:pPr lvl="1"/>
            <a:r>
              <a:rPr lang="en-US" dirty="0" smtClean="0"/>
              <a:t>Unconditionally terminates process </a:t>
            </a:r>
            <a:r>
              <a:rPr lang="en-US" dirty="0" err="1" smtClean="0">
                <a:latin typeface="Monaco"/>
                <a:cs typeface="Monaco"/>
              </a:rPr>
              <a:t>pid</a:t>
            </a:r>
            <a:endParaRPr lang="en-US" dirty="0">
              <a:latin typeface="Monaco"/>
              <a:cs typeface="Monac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79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in the interactive terminal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Control-</a:t>
            </a:r>
            <a:r>
              <a:rPr lang="en-US" dirty="0"/>
              <a:t>C is SIGINT </a:t>
            </a:r>
          </a:p>
          <a:p>
            <a:pPr lvl="1"/>
            <a:r>
              <a:rPr lang="en-US" dirty="0"/>
              <a:t>Interactive attention signal</a:t>
            </a:r>
          </a:p>
          <a:p>
            <a:r>
              <a:rPr lang="en-US" dirty="0"/>
              <a:t>Control</a:t>
            </a:r>
            <a:r>
              <a:rPr lang="en-US" dirty="0" smtClean="0"/>
              <a:t>-</a:t>
            </a:r>
            <a:r>
              <a:rPr lang="en-US" dirty="0"/>
              <a:t>Z is SIGSTOP </a:t>
            </a:r>
          </a:p>
          <a:p>
            <a:pPr lvl="1"/>
            <a:r>
              <a:rPr lang="en-US" dirty="0"/>
              <a:t>Execution stopped – cannot be ignored</a:t>
            </a:r>
          </a:p>
          <a:p>
            <a:r>
              <a:rPr lang="en-US" dirty="0"/>
              <a:t>Control</a:t>
            </a:r>
            <a:r>
              <a:rPr lang="en-US" dirty="0" smtClean="0"/>
              <a:t>-</a:t>
            </a:r>
            <a:r>
              <a:rPr lang="en-US" dirty="0"/>
              <a:t>Y is SIGCONT </a:t>
            </a:r>
          </a:p>
          <a:p>
            <a:pPr lvl="1"/>
            <a:r>
              <a:rPr lang="en-US" dirty="0"/>
              <a:t>Execution continued if stopped</a:t>
            </a:r>
          </a:p>
          <a:p>
            <a:r>
              <a:rPr lang="en-US" dirty="0"/>
              <a:t>Control</a:t>
            </a:r>
            <a:r>
              <a:rPr lang="en-US" dirty="0" smtClean="0"/>
              <a:t>-</a:t>
            </a:r>
            <a:r>
              <a:rPr lang="en-US" dirty="0"/>
              <a:t>\ is SIGQUIT </a:t>
            </a:r>
          </a:p>
          <a:p>
            <a:pPr lvl="1"/>
            <a:r>
              <a:rPr lang="en-US" dirty="0"/>
              <a:t>Interactive termination: core dump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5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program can signal itself</a:t>
            </a:r>
            <a:endParaRPr lang="en-US" dirty="0"/>
          </a:p>
        </p:txBody>
      </p:sp>
      <p:sp>
        <p:nvSpPr>
          <p:cNvPr id="2" name="Rectangle 8"/>
          <p:cNvSpPr>
            <a:spLocks noGrp="1" noChangeArrowheads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Similar to raising an exception</a:t>
            </a:r>
          </a:p>
          <a:p>
            <a:pPr lvl="1"/>
            <a:r>
              <a:rPr lang="en-US" sz="1800" dirty="0" smtClean="0">
                <a:latin typeface="Monaco"/>
                <a:cs typeface="Monaco"/>
                <a:sym typeface="Courier" charset="0"/>
              </a:rPr>
              <a:t>raise(signal)</a:t>
            </a:r>
            <a:r>
              <a:rPr lang="en-US" dirty="0" smtClean="0"/>
              <a:t> or    </a:t>
            </a:r>
          </a:p>
          <a:p>
            <a:pPr lvl="1"/>
            <a:r>
              <a:rPr lang="en-US" sz="1800" dirty="0" smtClean="0">
                <a:latin typeface="Monaco"/>
                <a:cs typeface="Monaco"/>
                <a:sym typeface="Courier" charset="0"/>
              </a:rPr>
              <a:t>kill(</a:t>
            </a:r>
            <a:r>
              <a:rPr lang="en-US" sz="1800" dirty="0" err="1" smtClean="0">
                <a:latin typeface="Monaco"/>
                <a:cs typeface="Monaco"/>
                <a:sym typeface="Courier" charset="0"/>
              </a:rPr>
              <a:t>getpid</a:t>
            </a:r>
            <a:r>
              <a:rPr lang="en-US" sz="1800" dirty="0" smtClean="0">
                <a:latin typeface="Monaco"/>
                <a:cs typeface="Monaco"/>
                <a:sym typeface="Courier" charset="0"/>
              </a:rPr>
              <a:t>(), signal)</a:t>
            </a:r>
            <a:endParaRPr lang="en-US" sz="1800" dirty="0" smtClean="0">
              <a:latin typeface="Monaco"/>
              <a:cs typeface="Monaco"/>
            </a:endParaRPr>
          </a:p>
          <a:p>
            <a:r>
              <a:rPr lang="en-US" dirty="0" smtClean="0"/>
              <a:t>Or can signal after a delay</a:t>
            </a:r>
          </a:p>
          <a:p>
            <a:pPr lvl="1"/>
            <a:r>
              <a:rPr lang="en-US" sz="1800" dirty="0" smtClean="0">
                <a:latin typeface="Monaco"/>
                <a:cs typeface="Monaco"/>
                <a:sym typeface="Courier" charset="0"/>
              </a:rPr>
              <a:t>unsigned alarm(unsigned seconds);</a:t>
            </a:r>
          </a:p>
          <a:p>
            <a:pPr lvl="1"/>
            <a:r>
              <a:rPr lang="en-US" dirty="0" smtClean="0"/>
              <a:t>Calls are not stacked</a:t>
            </a:r>
          </a:p>
          <a:p>
            <a:pPr lvl="2"/>
            <a:r>
              <a:rPr lang="en-US" dirty="0" smtClean="0"/>
              <a:t>any previously set </a:t>
            </a:r>
            <a:r>
              <a:rPr lang="en-US" sz="1800" dirty="0" smtClean="0">
                <a:latin typeface="Monaco"/>
                <a:cs typeface="Monaco"/>
              </a:rPr>
              <a:t>alarm()</a:t>
            </a:r>
            <a:r>
              <a:rPr lang="en-US" dirty="0" smtClean="0"/>
              <a:t> is cancelled</a:t>
            </a:r>
          </a:p>
          <a:p>
            <a:pPr lvl="1"/>
            <a:r>
              <a:rPr lang="en-US" sz="1800" dirty="0" smtClean="0">
                <a:latin typeface="Monaco"/>
                <a:cs typeface="Monaco"/>
                <a:sym typeface="Courier" charset="0"/>
              </a:rPr>
              <a:t>alarm(20)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Send </a:t>
            </a:r>
            <a:r>
              <a:rPr lang="en-US" dirty="0" smtClean="0">
                <a:sym typeface="Courier" charset="0"/>
              </a:rPr>
              <a:t>SIGALRM</a:t>
            </a:r>
            <a:r>
              <a:rPr lang="en-US" dirty="0" smtClean="0"/>
              <a:t> to calling process after 20 seconds</a:t>
            </a:r>
          </a:p>
          <a:p>
            <a:pPr lvl="1"/>
            <a:r>
              <a:rPr lang="en-US" sz="1800" dirty="0" smtClean="0">
                <a:latin typeface="Monaco"/>
                <a:cs typeface="Monaco"/>
                <a:sym typeface="Courier" charset="0"/>
              </a:rPr>
              <a:t>alarm(0)</a:t>
            </a:r>
            <a:endParaRPr lang="en-US" sz="1800" dirty="0" smtClean="0">
              <a:latin typeface="Monaco"/>
              <a:cs typeface="Monaco"/>
            </a:endParaRPr>
          </a:p>
          <a:p>
            <a:pPr lvl="2"/>
            <a:r>
              <a:rPr lang="en-US" dirty="0" smtClean="0"/>
              <a:t>cancels current alarm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86183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What does this do?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4091" y="3843264"/>
            <a:ext cx="8388909" cy="2622595"/>
          </a:xfrm>
        </p:spPr>
        <p:txBody>
          <a:bodyPr/>
          <a:lstStyle/>
          <a:p>
            <a:r>
              <a:rPr lang="en-US" dirty="0" smtClean="0"/>
              <a:t>Example of program signaling itself</a:t>
            </a:r>
          </a:p>
          <a:p>
            <a:r>
              <a:rPr lang="en-US" dirty="0" smtClean="0"/>
              <a:t>“Infinite” loop for </a:t>
            </a:r>
            <a:r>
              <a:rPr lang="en-US" dirty="0" smtClean="0"/>
              <a:t>5 seconds</a:t>
            </a:r>
            <a:endParaRPr lang="en-US" dirty="0" smtClean="0"/>
          </a:p>
          <a:p>
            <a:r>
              <a:rPr lang="en-US" dirty="0" smtClean="0"/>
              <a:t>Then interrupted by alarm</a:t>
            </a:r>
          </a:p>
          <a:p>
            <a:pPr lvl="1"/>
            <a:r>
              <a:rPr lang="en-US" dirty="0" smtClean="0"/>
              <a:t>Doesn’t matter that </a:t>
            </a:r>
            <a:r>
              <a:rPr lang="en-US" dirty="0" smtClean="0">
                <a:latin typeface="Monaco"/>
                <a:cs typeface="Monaco"/>
              </a:rPr>
              <a:t>while</a:t>
            </a:r>
            <a:r>
              <a:rPr lang="en-US" dirty="0" smtClean="0"/>
              <a:t> loop is still looping</a:t>
            </a:r>
          </a:p>
          <a:p>
            <a:pPr lvl="1"/>
            <a:r>
              <a:rPr lang="en-US" dirty="0" smtClean="0"/>
              <a:t>No signal handler set by program; default action: terminate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42039" y="1804664"/>
            <a:ext cx="26472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Monaco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0000A2"/>
                </a:solidFill>
                <a:latin typeface="Monaco"/>
              </a:rPr>
              <a:t>main</a:t>
            </a:r>
            <a:r>
              <a:rPr lang="en-US" sz="2000" b="1" dirty="0">
                <a:solidFill>
                  <a:prstClr val="black"/>
                </a:solidFill>
                <a:latin typeface="Monaco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Monaco"/>
              </a:rPr>
              <a:t>void</a:t>
            </a:r>
            <a:r>
              <a:rPr lang="en-US" sz="2000" b="1" dirty="0">
                <a:solidFill>
                  <a:prstClr val="black"/>
                </a:solidFill>
                <a:latin typeface="Monaco"/>
              </a:rPr>
              <a:t>) {</a:t>
            </a:r>
            <a:br>
              <a:rPr lang="en-US" sz="2000" b="1" dirty="0">
                <a:solidFill>
                  <a:prstClr val="black"/>
                </a:solidFill>
                <a:latin typeface="Monaco"/>
              </a:rPr>
            </a:br>
            <a:r>
              <a:rPr lang="en-US" sz="2000" b="1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2000" b="1" dirty="0">
                <a:solidFill>
                  <a:srgbClr val="0000A2"/>
                </a:solidFill>
                <a:latin typeface="Monaco"/>
              </a:rPr>
              <a:t>alarm</a:t>
            </a:r>
            <a:r>
              <a:rPr lang="en-US" sz="2000" b="1" dirty="0" smtClean="0">
                <a:solidFill>
                  <a:prstClr val="black"/>
                </a:solidFill>
                <a:latin typeface="Monaco"/>
              </a:rPr>
              <a:t>(</a:t>
            </a:r>
            <a:r>
              <a:rPr lang="en-US" sz="2000" b="1" dirty="0" smtClean="0">
                <a:solidFill>
                  <a:srgbClr val="0000CD"/>
                </a:solidFill>
                <a:latin typeface="Monaco"/>
              </a:rPr>
              <a:t>5</a:t>
            </a:r>
            <a:r>
              <a:rPr lang="en-US" sz="2000" b="1" dirty="0" smtClean="0">
                <a:solidFill>
                  <a:prstClr val="black"/>
                </a:solidFill>
                <a:latin typeface="Monaco"/>
              </a:rPr>
              <a:t>)</a:t>
            </a:r>
            <a:r>
              <a:rPr lang="en-US" sz="2000" b="1" dirty="0">
                <a:solidFill>
                  <a:prstClr val="black"/>
                </a:solidFill>
                <a:latin typeface="Monaco"/>
              </a:rPr>
              <a:t>;   </a:t>
            </a:r>
            <a:br>
              <a:rPr lang="en-US" sz="2000" b="1" dirty="0">
                <a:solidFill>
                  <a:prstClr val="black"/>
                </a:solidFill>
                <a:latin typeface="Monaco"/>
              </a:rPr>
            </a:br>
            <a:r>
              <a:rPr lang="en-US" sz="2000" b="1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Monaco"/>
              </a:rPr>
              <a:t>while</a:t>
            </a:r>
            <a:r>
              <a:rPr lang="en-US" sz="2000" b="1" dirty="0">
                <a:solidFill>
                  <a:prstClr val="black"/>
                </a:solidFill>
                <a:latin typeface="Monaco"/>
              </a:rPr>
              <a:t>(</a:t>
            </a:r>
            <a:r>
              <a:rPr lang="en-US" sz="2000" b="1" dirty="0">
                <a:solidFill>
                  <a:srgbClr val="0000CD"/>
                </a:solidFill>
                <a:latin typeface="Monaco"/>
              </a:rPr>
              <a:t>1</a:t>
            </a:r>
            <a:r>
              <a:rPr lang="en-US" sz="2000" b="1" dirty="0">
                <a:solidFill>
                  <a:prstClr val="black"/>
                </a:solidFill>
                <a:latin typeface="Monaco"/>
              </a:rPr>
              <a:t>); </a:t>
            </a:r>
            <a:br>
              <a:rPr lang="en-US" sz="2000" b="1" dirty="0">
                <a:solidFill>
                  <a:prstClr val="black"/>
                </a:solidFill>
                <a:latin typeface="Monaco"/>
              </a:rPr>
            </a:br>
            <a:r>
              <a:rPr lang="en-US" sz="2000" b="1" dirty="0">
                <a:solidFill>
                  <a:prstClr val="black"/>
                </a:solidFill>
                <a:latin typeface="Monaco"/>
              </a:rPr>
              <a:t>} </a:t>
            </a:r>
            <a:endParaRPr lang="en-US" sz="2000" b="0" dirty="0" smtClean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601666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range lectur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500" b="0" dirty="0" err="1" smtClean="0">
            <a:latin typeface="Gill Sans MT"/>
            <a:cs typeface="Gill Sans MT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Orange lecture.thmx</Template>
  <TotalTime>8216</TotalTime>
  <Words>1287</Words>
  <Application>Microsoft Macintosh PowerPoint</Application>
  <PresentationFormat>On-screen Show (4:3)</PresentationFormat>
  <Paragraphs>264</Paragraphs>
  <Slides>30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Orange lecture</vt:lpstr>
      <vt:lpstr>Signals In Depth</vt:lpstr>
      <vt:lpstr>Announcements</vt:lpstr>
      <vt:lpstr>Signaling overview</vt:lpstr>
      <vt:lpstr>Signaling overview</vt:lpstr>
      <vt:lpstr>Generating a signal</vt:lpstr>
      <vt:lpstr>Signals from the command line: kill</vt:lpstr>
      <vt:lpstr>Signals in the interactive terminal</vt:lpstr>
      <vt:lpstr>A program can signal itself</vt:lpstr>
      <vt:lpstr>Example: What does this do?</vt:lpstr>
      <vt:lpstr>Morbid example</vt:lpstr>
      <vt:lpstr>Signaling overview</vt:lpstr>
      <vt:lpstr>Kernel state</vt:lpstr>
      <vt:lpstr>Kernel signaling procedure</vt:lpstr>
      <vt:lpstr>Signaling overview</vt:lpstr>
      <vt:lpstr>Delivering a signal</vt:lpstr>
      <vt:lpstr>If process handles the signal...</vt:lpstr>
      <vt:lpstr>Signal mask</vt:lpstr>
      <vt:lpstr>Signal mask example</vt:lpstr>
      <vt:lpstr>If it’s not masked, we handle it</vt:lpstr>
      <vt:lpstr>sigaction</vt:lpstr>
      <vt:lpstr>Potentially unexpected behavior</vt:lpstr>
      <vt:lpstr>How to catch without catching</vt:lpstr>
      <vt:lpstr>Puzzle: Using signals to send a stream of data</vt:lpstr>
      <vt:lpstr>Puzzle</vt:lpstr>
      <vt:lpstr>Puzzle solution attempt</vt:lpstr>
      <vt:lpstr>Puzzle solution attempt</vt:lpstr>
      <vt:lpstr>Puzzle solution attempt</vt:lpstr>
      <vt:lpstr>Solution attempt: sending</vt:lpstr>
      <vt:lpstr>Solution attempt: receiving</vt:lpstr>
      <vt:lpstr>Demo!</vt:lpstr>
    </vt:vector>
  </TitlesOfParts>
  <Company>University of Illinois at Urbana-Champaign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Achieving Synchronization</dc:title>
  <dc:creator>Philip Godfrey</dc:creator>
  <cp:lastModifiedBy>Philip Godfrey</cp:lastModifiedBy>
  <cp:revision>538</cp:revision>
  <cp:lastPrinted>2014-04-14T11:07:20Z</cp:lastPrinted>
  <dcterms:created xsi:type="dcterms:W3CDTF">2012-03-12T04:23:55Z</dcterms:created>
  <dcterms:modified xsi:type="dcterms:W3CDTF">2014-04-14T18:53:06Z</dcterms:modified>
</cp:coreProperties>
</file>