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 panose="02010600030101010101" charset="-122"/>
      </a:defRPr>
    </a:lvl1pPr>
    <a:lvl2pPr indent="228600" latinLnBrk="0">
      <a:defRPr sz="1200">
        <a:latin typeface="+mn-lt"/>
        <a:ea typeface="+mn-ea"/>
        <a:cs typeface="+mn-cs"/>
        <a:sym typeface="等线" panose="02010600030101010101" charset="-122"/>
      </a:defRPr>
    </a:lvl2pPr>
    <a:lvl3pPr indent="457200" latinLnBrk="0">
      <a:defRPr sz="1200">
        <a:latin typeface="+mn-lt"/>
        <a:ea typeface="+mn-ea"/>
        <a:cs typeface="+mn-cs"/>
        <a:sym typeface="等线" panose="02010600030101010101" charset="-122"/>
      </a:defRPr>
    </a:lvl3pPr>
    <a:lvl4pPr indent="685800" latinLnBrk="0">
      <a:defRPr sz="1200">
        <a:latin typeface="+mn-lt"/>
        <a:ea typeface="+mn-ea"/>
        <a:cs typeface="+mn-cs"/>
        <a:sym typeface="等线" panose="02010600030101010101" charset="-122"/>
      </a:defRPr>
    </a:lvl4pPr>
    <a:lvl5pPr indent="914400" latinLnBrk="0">
      <a:defRPr sz="1200">
        <a:latin typeface="+mn-lt"/>
        <a:ea typeface="+mn-ea"/>
        <a:cs typeface="+mn-cs"/>
        <a:sym typeface="等线" panose="02010600030101010101" charset="-122"/>
      </a:defRPr>
    </a:lvl5pPr>
    <a:lvl6pPr indent="1143000" latinLnBrk="0">
      <a:defRPr sz="1200">
        <a:latin typeface="+mn-lt"/>
        <a:ea typeface="+mn-ea"/>
        <a:cs typeface="+mn-cs"/>
        <a:sym typeface="等线" panose="02010600030101010101" charset="-122"/>
      </a:defRPr>
    </a:lvl6pPr>
    <a:lvl7pPr indent="1371600" latinLnBrk="0">
      <a:defRPr sz="1200">
        <a:latin typeface="+mn-lt"/>
        <a:ea typeface="+mn-ea"/>
        <a:cs typeface="+mn-cs"/>
        <a:sym typeface="等线" panose="02010600030101010101" charset="-122"/>
      </a:defRPr>
    </a:lvl7pPr>
    <a:lvl8pPr indent="1600200" latinLnBrk="0">
      <a:defRPr sz="1200">
        <a:latin typeface="+mn-lt"/>
        <a:ea typeface="+mn-ea"/>
        <a:cs typeface="+mn-cs"/>
        <a:sym typeface="等线" panose="02010600030101010101" charset="-122"/>
      </a:defRPr>
    </a:lvl8pPr>
    <a:lvl9pPr indent="1828800" latinLnBrk="0">
      <a:defRPr sz="1200">
        <a:latin typeface="+mn-lt"/>
        <a:ea typeface="+mn-ea"/>
        <a:cs typeface="+mn-cs"/>
        <a:sym typeface="等线" panose="02010600030101010101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 hasCustomPrompt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 hasCustomPrompt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 hasCustomPrompt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185" indent="-260985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 hasCustomPrompt="1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84" name="正文级别 1…"/>
          <p:cNvSpPr txBox="1"/>
          <p:nvPr>
            <p:ph type="body" sz="quarter" idx="1" hasCustomPrompt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等线 Light" panose="02010600030101010101" charset="-122"/>
          <a:ea typeface="等线 Light" panose="02010600030101010101" charset="-122"/>
          <a:cs typeface="等线 Light" panose="02010600030101010101" charset="-122"/>
          <a:sym typeface="等线 Light" panose="02010600030101010101" charset="-122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 panose="02010600030101010101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.tiff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图片 14" descr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" name="文本框 7"/>
          <p:cNvSpPr txBox="1"/>
          <p:nvPr/>
        </p:nvSpPr>
        <p:spPr>
          <a:xfrm>
            <a:off x="3910311" y="2676428"/>
            <a:ext cx="4936490" cy="92202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/>
              <a:t>分享</a:t>
            </a:r>
            <a:endParaRPr lang="zh-CN"/>
          </a:p>
        </p:txBody>
      </p:sp>
      <p:pic>
        <p:nvPicPr>
          <p:cNvPr id="96" name="图片 9" descr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48" y="1675639"/>
            <a:ext cx="2116183" cy="65067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" name="文本框 12"/>
          <p:cNvSpPr txBox="1"/>
          <p:nvPr/>
        </p:nvSpPr>
        <p:spPr>
          <a:xfrm>
            <a:off x="5231069" y="4873537"/>
            <a:ext cx="161417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汇报人：</a:t>
            </a:r>
            <a:r>
              <a:rPr lang="zh-CN"/>
              <a:t>飞虎</a:t>
            </a:r>
            <a:endParaRPr lang="zh-CN"/>
          </a:p>
        </p:txBody>
      </p:sp>
      <p:sp>
        <p:nvSpPr>
          <p:cNvPr id="98" name="文本框 13"/>
          <p:cNvSpPr txBox="1"/>
          <p:nvPr/>
        </p:nvSpPr>
        <p:spPr>
          <a:xfrm>
            <a:off x="5231069" y="5315272"/>
            <a:ext cx="2010009" cy="447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时   间：2020-05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6947" y="29886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2" name="文本框 5"/>
          <p:cNvSpPr txBox="1"/>
          <p:nvPr/>
        </p:nvSpPr>
        <p:spPr>
          <a:xfrm>
            <a:off x="924247" y="242921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消息过滤</a:t>
            </a:r>
            <a:endParaRPr lang="zh-CN"/>
          </a:p>
        </p:txBody>
      </p:sp>
      <p:sp>
        <p:nvSpPr>
          <p:cNvPr id="223" name="矩形 6"/>
          <p:cNvSpPr/>
          <p:nvPr/>
        </p:nvSpPr>
        <p:spPr>
          <a:xfrm>
            <a:off x="325755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文本框 2"/>
          <p:cNvSpPr txBox="1"/>
          <p:nvPr/>
        </p:nvSpPr>
        <p:spPr>
          <a:xfrm>
            <a:off x="725805" y="1218565"/>
            <a:ext cx="905954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R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ocketmq的消息过滤在consumer端和broker端都有过滤，包括</a:t>
            </a: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tag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过滤，表达式过滤，更高级一点的还有通过filterServer来进行高级过滤。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broker端的过滤：在拉取消息的时候会先去遍历ConsumeQueue的，然后根据tag的hashCode来进行比对看是否符合要求，这里会出现哈希冲突，但是没关系在consumer端会根据tag的字符串进行去比对了，保证了正确性。这里在consumeQueue里面进行比对有个好处，就是避免了对commitLog的访问，不需要再去访问磁盘里的消息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consumer端的过滤：把从服务端获取到的消息根据tag进行字符串比对，这里确保了broker由于哈希冲突导致的过滤不干净的问题。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更高级些的消息过滤是使用FilterServer进行过滤，在rocketMq的架构中有一个filtersrv模块，他是用来进行消息过滤的，他通过consumer端上传上来的过滤代码进行过滤。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6322" y="29124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0" name="文本框 5"/>
          <p:cNvSpPr txBox="1"/>
          <p:nvPr/>
        </p:nvSpPr>
        <p:spPr>
          <a:xfrm>
            <a:off x="704537" y="235301"/>
            <a:ext cx="1512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消息幂等</a:t>
            </a:r>
            <a:endParaRPr lang="zh-CN"/>
          </a:p>
        </p:txBody>
      </p:sp>
      <p:sp>
        <p:nvSpPr>
          <p:cNvPr id="231" name="矩形 6"/>
          <p:cNvSpPr/>
          <p:nvPr/>
        </p:nvSpPr>
        <p:spPr>
          <a:xfrm>
            <a:off x="185420" y="23530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948055" y="1299845"/>
            <a:ext cx="9031605" cy="3968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产生原因：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1：发送的时候，网络闪断，ack失败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2：消息投递，消费消息时，网络闪断，ack失败，RocketMQ重新投递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3：负载均衡模式，消费组内，消费者下线，触发负载均衡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解决方案：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1：消息ID，RocketMQ不保证消息ID唯一性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2：业务key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4192" y="299501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矩形 6"/>
          <p:cNvSpPr/>
          <p:nvPr/>
        </p:nvSpPr>
        <p:spPr>
          <a:xfrm>
            <a:off x="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文本框 5"/>
          <p:cNvSpPr txBox="1"/>
          <p:nvPr/>
        </p:nvSpPr>
        <p:spPr>
          <a:xfrm>
            <a:off x="527372" y="291181"/>
            <a:ext cx="18681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刷盘和复制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614680" y="892810"/>
            <a:ext cx="10666730" cy="61842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刷盘策略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（1）同步刷盘 SYNC_FLUSH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返回成功状态时，消息已经被写入磁盘。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消息写入内存 pagecache 后，立即通知刷盘线程，刷盘完成后，返回消息写成功的状态。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（2）异步刷盘 ASYNC_FLUSH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返回成功状态时，消息只是被写入内存 pagecache，写操作返回快，吞吐量达，当内存里的消息积累到一定程度时，统一出发写磁盘动作，快速写入。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复制策略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（1）同步复制 SYNC_MASTER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master 和 slave 都写成功后返回成功状态。好处是如果master出故障，slave上有全部备份，容易恢复。缺点是增大延迟，降低吞吐量。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（2）异步复制 ASYNC_MASTER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只要 master 写成功就返回成功状态。好处是低延迟、高吞吐，缺点是如果 master 出故障，数据没有写入 slave，就会有丢失。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推荐： ASYNC_FLUSH + SYNC_MASTER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4192" y="299501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矩形 6"/>
          <p:cNvSpPr/>
          <p:nvPr/>
        </p:nvSpPr>
        <p:spPr>
          <a:xfrm>
            <a:off x="22987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2" name="文本框 5"/>
          <p:cNvSpPr txBox="1"/>
          <p:nvPr/>
        </p:nvSpPr>
        <p:spPr>
          <a:xfrm>
            <a:off x="527372" y="291181"/>
            <a:ext cx="32905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重试队列和死信队列</a:t>
            </a:r>
            <a:endParaRPr lang="zh-CN"/>
          </a:p>
        </p:txBody>
      </p:sp>
      <p:sp>
        <p:nvSpPr>
          <p:cNvPr id="2" name="文本框 1"/>
          <p:cNvSpPr txBox="1"/>
          <p:nvPr/>
        </p:nvSpPr>
        <p:spPr>
          <a:xfrm>
            <a:off x="663575" y="1557655"/>
            <a:ext cx="9340850" cy="31369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消费端，一直不回传消费的结果。rocketmq认为消息没收到，consumer下一次拉取，broker依然会发送该消息。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rocketmq会放到重试队列。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这个重试TOPIC的名字是%RETRY%+</a:t>
            </a:r>
            <a:r>
              <a:rPr lang="zh-CN" altLang="en-US">
                <a:sym typeface="等线" panose="02010600030101010101" charset="-122"/>
              </a:rPr>
              <a:t>consumer</a:t>
            </a:r>
            <a:r>
              <a:rPr lang="en-US" altLang="zh-CN">
                <a:sym typeface="等线" panose="02010600030101010101" charset="-122"/>
              </a:rPr>
              <a:t>Id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的名字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如果重试次数达到，还没有消费该消息，消息会放到死信队列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死信队列的名字是%DLQ%cid</a:t>
            </a:r>
            <a:r>
              <a:rPr lang="zh-CN" altLang="en-US">
                <a:sym typeface="等线" panose="02010600030101010101" charset="-122"/>
              </a:rPr>
              <a:t>+consumer</a:t>
            </a:r>
            <a:r>
              <a:rPr lang="en-US" altLang="zh-CN">
                <a:sym typeface="等线" panose="02010600030101010101" charset="-122"/>
              </a:rPr>
              <a:t>Id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图片 14" descr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7" name="文本框 7"/>
          <p:cNvSpPr txBox="1"/>
          <p:nvPr/>
        </p:nvSpPr>
        <p:spPr>
          <a:xfrm>
            <a:off x="4552632" y="2605946"/>
            <a:ext cx="3533141" cy="1043941"/>
          </a:xfrm>
          <a:prstGeom prst="rect">
            <a:avLst/>
          </a:prstGeom>
          <a:ln w="12700">
            <a:miter lim="400000"/>
          </a:ln>
          <a:effectLst>
            <a:outerShdw blurRad="381000" dist="119618" rotWithShape="0">
              <a:srgbClr val="000000">
                <a:alpha val="75000"/>
              </a:srgbClr>
            </a:outerShdw>
          </a:effectLst>
        </p:spPr>
        <p:txBody>
          <a:bodyPr wrap="none" lIns="45719" rIns="45719">
            <a:spAutoFit/>
          </a:bodyPr>
          <a:lstStyle>
            <a:lvl1pPr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谢谢观看！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2" descr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4788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1" name="文本框 6"/>
          <p:cNvSpPr txBox="1"/>
          <p:nvPr/>
        </p:nvSpPr>
        <p:spPr>
          <a:xfrm>
            <a:off x="4995388" y="206222"/>
            <a:ext cx="1934057" cy="637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3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Contents</a:t>
            </a:r>
          </a:p>
        </p:txBody>
      </p:sp>
      <p:grpSp>
        <p:nvGrpSpPr>
          <p:cNvPr id="110" name="组 3"/>
          <p:cNvGrpSpPr/>
          <p:nvPr/>
        </p:nvGrpSpPr>
        <p:grpSpPr>
          <a:xfrm>
            <a:off x="1439549" y="2870200"/>
            <a:ext cx="4382132" cy="804170"/>
            <a:chOff x="0" y="0"/>
            <a:chExt cx="4382130" cy="804169"/>
          </a:xfrm>
        </p:grpSpPr>
        <p:sp>
          <p:nvSpPr>
            <p:cNvPr id="102" name="文本框 8"/>
            <p:cNvSpPr txBox="1"/>
            <p:nvPr/>
          </p:nvSpPr>
          <p:spPr>
            <a:xfrm>
              <a:off x="1000720" y="107905"/>
              <a:ext cx="33814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80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/>
                <a:t>RocketMQ</a:t>
              </a:r>
              <a:r>
                <a:rPr lang="zh-CN"/>
                <a:t>简介</a:t>
              </a:r>
              <a:endParaRPr lang="zh-CN"/>
            </a:p>
          </p:txBody>
        </p:sp>
        <p:grpSp>
          <p:nvGrpSpPr>
            <p:cNvPr id="109" name="组合 4"/>
            <p:cNvGrpSpPr/>
            <p:nvPr/>
          </p:nvGrpSpPr>
          <p:grpSpPr>
            <a:xfrm>
              <a:off x="0" y="0"/>
              <a:ext cx="804169" cy="804169"/>
              <a:chOff x="0" y="0"/>
              <a:chExt cx="804168" cy="804168"/>
            </a:xfrm>
          </p:grpSpPr>
          <p:grpSp>
            <p:nvGrpSpPr>
              <p:cNvPr id="105" name="椭圆 37"/>
              <p:cNvGrpSpPr/>
              <p:nvPr/>
            </p:nvGrpSpPr>
            <p:grpSpPr>
              <a:xfrm>
                <a:off x="67172" y="51565"/>
                <a:ext cx="669823" cy="701041"/>
                <a:chOff x="0" y="0"/>
                <a:chExt cx="669822" cy="701040"/>
              </a:xfrm>
            </p:grpSpPr>
            <p:sp>
              <p:nvSpPr>
                <p:cNvPr id="103" name="圆形"/>
                <p:cNvSpPr/>
                <p:nvPr/>
              </p:nvSpPr>
              <p:spPr>
                <a:xfrm>
                  <a:off x="0" y="15608"/>
                  <a:ext cx="669823" cy="669823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4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" name="1"/>
                <p:cNvSpPr txBox="1"/>
                <p:nvPr/>
              </p:nvSpPr>
              <p:spPr>
                <a:xfrm>
                  <a:off x="143812" y="-1"/>
                  <a:ext cx="382198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4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1</a:t>
                  </a:r>
                </a:p>
              </p:txBody>
            </p:sp>
          </p:grpSp>
          <p:sp>
            <p:nvSpPr>
              <p:cNvPr id="106" name="椭圆 38"/>
              <p:cNvSpPr/>
              <p:nvPr/>
            </p:nvSpPr>
            <p:spPr>
              <a:xfrm>
                <a:off x="-1" y="-1"/>
                <a:ext cx="804170" cy="804169"/>
              </a:xfrm>
              <a:prstGeom prst="ellipse">
                <a:avLst/>
              </a:prstGeom>
              <a:noFill/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7" name="椭圆 39"/>
              <p:cNvSpPr/>
              <p:nvPr/>
            </p:nvSpPr>
            <p:spPr>
              <a:xfrm>
                <a:off x="661255" y="622720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8" name="椭圆 40"/>
              <p:cNvSpPr/>
              <p:nvPr/>
            </p:nvSpPr>
            <p:spPr>
              <a:xfrm>
                <a:off x="95150" y="41004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19" name="组 55"/>
          <p:cNvGrpSpPr/>
          <p:nvPr/>
        </p:nvGrpSpPr>
        <p:grpSpPr>
          <a:xfrm>
            <a:off x="6760850" y="2870200"/>
            <a:ext cx="4382131" cy="804170"/>
            <a:chOff x="0" y="0"/>
            <a:chExt cx="4382130" cy="804169"/>
          </a:xfrm>
        </p:grpSpPr>
        <p:sp>
          <p:nvSpPr>
            <p:cNvPr id="111" name="文本框 8"/>
            <p:cNvSpPr txBox="1"/>
            <p:nvPr/>
          </p:nvSpPr>
          <p:spPr>
            <a:xfrm>
              <a:off x="1000720" y="107905"/>
              <a:ext cx="33814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80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 altLang="zh-CN"/>
                <a:t>RocketMQ</a:t>
              </a:r>
              <a:r>
                <a:rPr lang="zh-CN" altLang="zh-CN"/>
                <a:t>架构</a:t>
              </a:r>
              <a:endParaRPr lang="zh-CN" altLang="zh-CN"/>
            </a:p>
          </p:txBody>
        </p:sp>
        <p:grpSp>
          <p:nvGrpSpPr>
            <p:cNvPr id="118" name="组合 4"/>
            <p:cNvGrpSpPr/>
            <p:nvPr/>
          </p:nvGrpSpPr>
          <p:grpSpPr>
            <a:xfrm>
              <a:off x="0" y="0"/>
              <a:ext cx="804169" cy="804169"/>
              <a:chOff x="0" y="0"/>
              <a:chExt cx="804168" cy="804168"/>
            </a:xfrm>
          </p:grpSpPr>
          <p:grpSp>
            <p:nvGrpSpPr>
              <p:cNvPr id="114" name="椭圆 58"/>
              <p:cNvGrpSpPr/>
              <p:nvPr/>
            </p:nvGrpSpPr>
            <p:grpSpPr>
              <a:xfrm>
                <a:off x="67172" y="51565"/>
                <a:ext cx="669823" cy="701041"/>
                <a:chOff x="0" y="0"/>
                <a:chExt cx="669822" cy="701040"/>
              </a:xfrm>
            </p:grpSpPr>
            <p:sp>
              <p:nvSpPr>
                <p:cNvPr id="112" name="圆形"/>
                <p:cNvSpPr/>
                <p:nvPr/>
              </p:nvSpPr>
              <p:spPr>
                <a:xfrm>
                  <a:off x="0" y="15608"/>
                  <a:ext cx="669823" cy="669823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4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" name="2"/>
                <p:cNvSpPr txBox="1"/>
                <p:nvPr/>
              </p:nvSpPr>
              <p:spPr>
                <a:xfrm>
                  <a:off x="143812" y="-1"/>
                  <a:ext cx="382198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4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2</a:t>
                  </a:r>
                </a:p>
              </p:txBody>
            </p:sp>
          </p:grpSp>
          <p:sp>
            <p:nvSpPr>
              <p:cNvPr id="115" name="椭圆 59"/>
              <p:cNvSpPr/>
              <p:nvPr/>
            </p:nvSpPr>
            <p:spPr>
              <a:xfrm>
                <a:off x="-1" y="-1"/>
                <a:ext cx="804170" cy="804169"/>
              </a:xfrm>
              <a:prstGeom prst="ellipse">
                <a:avLst/>
              </a:prstGeom>
              <a:noFill/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6" name="椭圆 60"/>
              <p:cNvSpPr/>
              <p:nvPr/>
            </p:nvSpPr>
            <p:spPr>
              <a:xfrm>
                <a:off x="661255" y="622720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7" name="椭圆 61"/>
              <p:cNvSpPr/>
              <p:nvPr/>
            </p:nvSpPr>
            <p:spPr>
              <a:xfrm>
                <a:off x="95150" y="41004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28" name="组 62"/>
          <p:cNvGrpSpPr/>
          <p:nvPr/>
        </p:nvGrpSpPr>
        <p:grpSpPr>
          <a:xfrm>
            <a:off x="1439549" y="4351413"/>
            <a:ext cx="4382132" cy="804170"/>
            <a:chOff x="0" y="0"/>
            <a:chExt cx="4382130" cy="804169"/>
          </a:xfrm>
        </p:grpSpPr>
        <p:sp>
          <p:nvSpPr>
            <p:cNvPr id="120" name="文本框 8"/>
            <p:cNvSpPr txBox="1"/>
            <p:nvPr/>
          </p:nvSpPr>
          <p:spPr>
            <a:xfrm>
              <a:off x="1000720" y="107905"/>
              <a:ext cx="33814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80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en-US"/>
                <a:t>RocketMQ</a:t>
              </a:r>
              <a:r>
                <a:rPr lang="zh-CN"/>
                <a:t>核心功能</a:t>
              </a:r>
              <a:endParaRPr lang="zh-CN"/>
            </a:p>
          </p:txBody>
        </p:sp>
        <p:grpSp>
          <p:nvGrpSpPr>
            <p:cNvPr id="127" name="组合 4"/>
            <p:cNvGrpSpPr/>
            <p:nvPr/>
          </p:nvGrpSpPr>
          <p:grpSpPr>
            <a:xfrm>
              <a:off x="0" y="0"/>
              <a:ext cx="804169" cy="804169"/>
              <a:chOff x="0" y="0"/>
              <a:chExt cx="804168" cy="804168"/>
            </a:xfrm>
          </p:grpSpPr>
          <p:grpSp>
            <p:nvGrpSpPr>
              <p:cNvPr id="123" name="椭圆 65"/>
              <p:cNvGrpSpPr/>
              <p:nvPr/>
            </p:nvGrpSpPr>
            <p:grpSpPr>
              <a:xfrm>
                <a:off x="67172" y="51565"/>
                <a:ext cx="669823" cy="701041"/>
                <a:chOff x="0" y="0"/>
                <a:chExt cx="669822" cy="701040"/>
              </a:xfrm>
            </p:grpSpPr>
            <p:sp>
              <p:nvSpPr>
                <p:cNvPr id="121" name="圆形"/>
                <p:cNvSpPr/>
                <p:nvPr/>
              </p:nvSpPr>
              <p:spPr>
                <a:xfrm>
                  <a:off x="0" y="15608"/>
                  <a:ext cx="669823" cy="669823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4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" name="3"/>
                <p:cNvSpPr txBox="1"/>
                <p:nvPr/>
              </p:nvSpPr>
              <p:spPr>
                <a:xfrm>
                  <a:off x="143812" y="-1"/>
                  <a:ext cx="382198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4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3</a:t>
                  </a:r>
                </a:p>
              </p:txBody>
            </p:sp>
          </p:grpSp>
          <p:sp>
            <p:nvSpPr>
              <p:cNvPr id="124" name="椭圆 66"/>
              <p:cNvSpPr/>
              <p:nvPr/>
            </p:nvSpPr>
            <p:spPr>
              <a:xfrm>
                <a:off x="-1" y="-1"/>
                <a:ext cx="804170" cy="804169"/>
              </a:xfrm>
              <a:prstGeom prst="ellipse">
                <a:avLst/>
              </a:prstGeom>
              <a:noFill/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" name="椭圆 67"/>
              <p:cNvSpPr/>
              <p:nvPr/>
            </p:nvSpPr>
            <p:spPr>
              <a:xfrm>
                <a:off x="661255" y="622720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" name="椭圆 68"/>
              <p:cNvSpPr/>
              <p:nvPr/>
            </p:nvSpPr>
            <p:spPr>
              <a:xfrm>
                <a:off x="95150" y="41004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grpSp>
        <p:nvGrpSpPr>
          <p:cNvPr id="137" name="组 69"/>
          <p:cNvGrpSpPr/>
          <p:nvPr/>
        </p:nvGrpSpPr>
        <p:grpSpPr>
          <a:xfrm>
            <a:off x="6760850" y="4351413"/>
            <a:ext cx="4382131" cy="804170"/>
            <a:chOff x="0" y="0"/>
            <a:chExt cx="4382130" cy="804169"/>
          </a:xfrm>
        </p:grpSpPr>
        <p:sp>
          <p:nvSpPr>
            <p:cNvPr id="129" name="文本框 8"/>
            <p:cNvSpPr txBox="1"/>
            <p:nvPr/>
          </p:nvSpPr>
          <p:spPr>
            <a:xfrm>
              <a:off x="1000720" y="107905"/>
              <a:ext cx="3381410" cy="520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 defTabSz="457200">
                <a:defRPr sz="280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/>
                <a:t>原理和最佳实践</a:t>
              </a:r>
              <a:endParaRPr lang="zh-CN"/>
            </a:p>
          </p:txBody>
        </p:sp>
        <p:grpSp>
          <p:nvGrpSpPr>
            <p:cNvPr id="136" name="组合 4"/>
            <p:cNvGrpSpPr/>
            <p:nvPr/>
          </p:nvGrpSpPr>
          <p:grpSpPr>
            <a:xfrm>
              <a:off x="0" y="0"/>
              <a:ext cx="804169" cy="804169"/>
              <a:chOff x="0" y="0"/>
              <a:chExt cx="804168" cy="804168"/>
            </a:xfrm>
          </p:grpSpPr>
          <p:grpSp>
            <p:nvGrpSpPr>
              <p:cNvPr id="132" name="椭圆 72"/>
              <p:cNvGrpSpPr/>
              <p:nvPr/>
            </p:nvGrpSpPr>
            <p:grpSpPr>
              <a:xfrm>
                <a:off x="67172" y="51565"/>
                <a:ext cx="669823" cy="701041"/>
                <a:chOff x="0" y="0"/>
                <a:chExt cx="669822" cy="701040"/>
              </a:xfrm>
            </p:grpSpPr>
            <p:sp>
              <p:nvSpPr>
                <p:cNvPr id="130" name="圆形"/>
                <p:cNvSpPr/>
                <p:nvPr/>
              </p:nvSpPr>
              <p:spPr>
                <a:xfrm>
                  <a:off x="0" y="15608"/>
                  <a:ext cx="669823" cy="669823"/>
                </a:xfrm>
                <a:prstGeom prst="ellipse">
                  <a:avLst/>
                </a:prstGeom>
                <a:solidFill>
                  <a:srgbClr val="40404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40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" name="4"/>
                <p:cNvSpPr txBox="1"/>
                <p:nvPr/>
              </p:nvSpPr>
              <p:spPr>
                <a:xfrm>
                  <a:off x="143812" y="-1"/>
                  <a:ext cx="382198" cy="7010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4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4</a:t>
                  </a:r>
                </a:p>
              </p:txBody>
            </p:sp>
          </p:grpSp>
          <p:sp>
            <p:nvSpPr>
              <p:cNvPr id="133" name="椭圆 73"/>
              <p:cNvSpPr/>
              <p:nvPr/>
            </p:nvSpPr>
            <p:spPr>
              <a:xfrm>
                <a:off x="-1" y="-1"/>
                <a:ext cx="804170" cy="804169"/>
              </a:xfrm>
              <a:prstGeom prst="ellipse">
                <a:avLst/>
              </a:prstGeom>
              <a:noFill/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" name="椭圆 74"/>
              <p:cNvSpPr/>
              <p:nvPr/>
            </p:nvSpPr>
            <p:spPr>
              <a:xfrm>
                <a:off x="661255" y="622720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椭圆 75"/>
              <p:cNvSpPr/>
              <p:nvPr/>
            </p:nvSpPr>
            <p:spPr>
              <a:xfrm>
                <a:off x="95150" y="41004"/>
                <a:ext cx="104111" cy="104111"/>
              </a:xfrm>
              <a:prstGeom prst="ellipse">
                <a:avLst/>
              </a:prstGeom>
              <a:solidFill>
                <a:srgbClr val="FA324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6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9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0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2" dur="8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3" dur="160" fill="hold">
                                          <p:stCondLst>
                                            <p:cond delay="16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4" dur="160" fill="hold">
                                          <p:stCondLst>
                                            <p:cond delay="32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5" dur="16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6" dur="160" fill="hold">
                                          <p:stCondLst>
                                            <p:cond delay="64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1" bldLvl="0" animBg="1" advAuto="0"/>
      <p:bldP spid="128" grpId="2" bldLvl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 8"/>
          <p:cNvSpPr txBox="1"/>
          <p:nvPr/>
        </p:nvSpPr>
        <p:spPr>
          <a:xfrm>
            <a:off x="1900552" y="529014"/>
            <a:ext cx="4645028" cy="6451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3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/>
              <a:t>简介</a:t>
            </a:r>
            <a:endParaRPr lang="zh-CN"/>
          </a:p>
        </p:txBody>
      </p:sp>
      <p:sp>
        <p:nvSpPr>
          <p:cNvPr id="140" name="直接连接符 3"/>
          <p:cNvSpPr/>
          <p:nvPr/>
        </p:nvSpPr>
        <p:spPr>
          <a:xfrm>
            <a:off x="1762430" y="429828"/>
            <a:ext cx="1" cy="870276"/>
          </a:xfrm>
          <a:prstGeom prst="line">
            <a:avLst/>
          </a:prstGeom>
          <a:ln w="127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147" name="组合 4"/>
          <p:cNvGrpSpPr/>
          <p:nvPr/>
        </p:nvGrpSpPr>
        <p:grpSpPr>
          <a:xfrm>
            <a:off x="445065" y="362489"/>
            <a:ext cx="970729" cy="970730"/>
            <a:chOff x="0" y="0"/>
            <a:chExt cx="970728" cy="970728"/>
          </a:xfrm>
        </p:grpSpPr>
        <p:grpSp>
          <p:nvGrpSpPr>
            <p:cNvPr id="143" name="椭圆 17"/>
            <p:cNvGrpSpPr/>
            <p:nvPr/>
          </p:nvGrpSpPr>
          <p:grpSpPr>
            <a:xfrm>
              <a:off x="81085" y="58644"/>
              <a:ext cx="808557" cy="853441"/>
              <a:chOff x="0" y="0"/>
              <a:chExt cx="808556" cy="853439"/>
            </a:xfrm>
          </p:grpSpPr>
          <p:sp>
            <p:nvSpPr>
              <p:cNvPr id="141" name="圆形"/>
              <p:cNvSpPr/>
              <p:nvPr/>
            </p:nvSpPr>
            <p:spPr>
              <a:xfrm>
                <a:off x="0" y="22441"/>
                <a:ext cx="808557" cy="808559"/>
              </a:xfrm>
              <a:prstGeom prst="ellipse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1"/>
              <p:cNvSpPr txBox="1"/>
              <p:nvPr/>
            </p:nvSpPr>
            <p:spPr>
              <a:xfrm>
                <a:off x="164130" y="-1"/>
                <a:ext cx="480297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000">
                    <a:solidFill>
                      <a:srgbClr val="FFFFFF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144" name="椭圆 18"/>
            <p:cNvSpPr/>
            <p:nvPr/>
          </p:nvSpPr>
          <p:spPr>
            <a:xfrm>
              <a:off x="-1" y="-1"/>
              <a:ext cx="970730" cy="970730"/>
            </a:xfrm>
            <a:prstGeom prst="ellips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椭圆 19"/>
            <p:cNvSpPr/>
            <p:nvPr/>
          </p:nvSpPr>
          <p:spPr>
            <a:xfrm>
              <a:off x="798215" y="7516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椭圆 20"/>
            <p:cNvSpPr/>
            <p:nvPr/>
          </p:nvSpPr>
          <p:spPr>
            <a:xfrm>
              <a:off x="114857" y="494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90245" y="1772285"/>
            <a:ext cx="9150350" cy="34137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消息队列作为高并发系统的核心组件之一，能够帮助业务系统解构提升开发效率和系统稳定性。主要具有以下优势：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削峰填谷（主要解决瞬时写压力大于应用服务能力导致消息丢失、系统奔溃等问题）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系统解耦（解决不同重要程度、不同能力级别系统之间依赖导致一死全死）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提升性能（当存在一对多调用时，可以发一条消息给消息系统，让消息系统通知相关系统）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蓄流压测（线上有些链路不好压测，可以通过堆积一定量消息再放开来压测）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8322" y="30013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0" name="文本框 40"/>
          <p:cNvSpPr txBox="1"/>
          <p:nvPr/>
        </p:nvSpPr>
        <p:spPr>
          <a:xfrm>
            <a:off x="323537" y="242921"/>
            <a:ext cx="295910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/>
            <a:r>
              <a:rPr lang="en-US"/>
              <a:t>RocketMQ</a:t>
            </a:r>
            <a:r>
              <a:rPr lang="zh-CN"/>
              <a:t>的特性</a:t>
            </a:r>
            <a:endParaRPr lang="zh-CN"/>
          </a:p>
        </p:txBody>
      </p:sp>
      <p:sp>
        <p:nvSpPr>
          <p:cNvPr id="151" name="矩形 43"/>
          <p:cNvSpPr/>
          <p:nvPr/>
        </p:nvSpPr>
        <p:spPr>
          <a:xfrm>
            <a:off x="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476885" y="1060450"/>
            <a:ext cx="10534015" cy="5353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等线" panose="02010600030101010101" charset="-122"/>
              </a:rPr>
              <a:t>RocketMQ作为一款纯java、分布式、队列模型的开源消息中间件，很多参考了</a:t>
            </a:r>
            <a:r>
              <a:rPr lang="en-US" altLang="zh-CN">
                <a:sym typeface="等线" panose="02010600030101010101" charset="-122"/>
              </a:rPr>
              <a:t>kafka</a:t>
            </a:r>
            <a:r>
              <a:rPr lang="zh-CN" altLang="zh-CN">
                <a:sym typeface="等线" panose="02010600030101010101" charset="-122"/>
              </a:rPr>
              <a:t>设计思想</a:t>
            </a:r>
            <a:endParaRPr lang="zh-CN" altLang="en-US"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支持</a:t>
            </a:r>
            <a:r>
              <a:rPr lang="zh-CN" altLang="en-US">
                <a:sym typeface="等线" panose="02010600030101010101" charset="-122"/>
              </a:rPr>
              <a:t>顺序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消息，支持全局顺序消息和局部顺序消息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支持消息多种方式过滤，消息过滤在consumer端和broker端都有过滤，更高级一点的还有通过filterServer来进行高级过滤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持久化，充分利用linux系统内存cache提升性能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消息可靠性，支持异步，同步策略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低延迟，在消息不堆积情况下，消息到达Broker后，能立刻到达Consumer。RocketMQ使用长轮询Pull方式长轮询详解，可保证消息非常实时，消息实时性不低于Push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队列持久化，定期删除某段时间之前的数据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回溯消费，支持往前，往后，按照时间，可达毫秒级别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消息堆积能力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支持分布式事务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定时消息，支持多级别消息延时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消息重试，支持衰减重试和顺序消息的重试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6322" y="29124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6" name="文本框 5"/>
          <p:cNvSpPr txBox="1"/>
          <p:nvPr/>
        </p:nvSpPr>
        <p:spPr>
          <a:xfrm>
            <a:off x="323537" y="242921"/>
            <a:ext cx="295910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 altLang="en-US"/>
              <a:t>的安装</a:t>
            </a:r>
            <a:endParaRPr lang="zh-CN" altLang="en-US"/>
          </a:p>
        </p:txBody>
      </p:sp>
      <p:sp>
        <p:nvSpPr>
          <p:cNvPr id="167" name="矩形 6"/>
          <p:cNvSpPr/>
          <p:nvPr/>
        </p:nvSpPr>
        <p:spPr>
          <a:xfrm>
            <a:off x="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" y="962025"/>
            <a:ext cx="5797550" cy="2647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3768725"/>
            <a:ext cx="9970135" cy="14478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6322" y="29124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2" name="文本框 5"/>
          <p:cNvSpPr txBox="1"/>
          <p:nvPr/>
        </p:nvSpPr>
        <p:spPr>
          <a:xfrm>
            <a:off x="1553532" y="242921"/>
            <a:ext cx="295910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/>
              <a:t>的</a:t>
            </a:r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183" name="矩形 6"/>
          <p:cNvSpPr/>
          <p:nvPr/>
        </p:nvSpPr>
        <p:spPr>
          <a:xfrm>
            <a:off x="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1565910"/>
            <a:ext cx="9203055" cy="4367530"/>
          </a:xfrm>
          <a:prstGeom prst="rect">
            <a:avLst/>
          </a:prstGeom>
        </p:spPr>
      </p:pic>
      <p:grpSp>
        <p:nvGrpSpPr>
          <p:cNvPr id="201" name="组合 4"/>
          <p:cNvGrpSpPr/>
          <p:nvPr/>
        </p:nvGrpSpPr>
        <p:grpSpPr>
          <a:xfrm>
            <a:off x="375849" y="95788"/>
            <a:ext cx="970731" cy="970732"/>
            <a:chOff x="-636" y="-636"/>
            <a:chExt cx="970730" cy="970730"/>
          </a:xfrm>
        </p:grpSpPr>
        <p:grpSp>
          <p:nvGrpSpPr>
            <p:cNvPr id="197" name="椭圆 17"/>
            <p:cNvGrpSpPr/>
            <p:nvPr/>
          </p:nvGrpSpPr>
          <p:grpSpPr>
            <a:xfrm>
              <a:off x="81085" y="58644"/>
              <a:ext cx="808557" cy="853441"/>
              <a:chOff x="0" y="0"/>
              <a:chExt cx="808556" cy="853439"/>
            </a:xfrm>
          </p:grpSpPr>
          <p:sp>
            <p:nvSpPr>
              <p:cNvPr id="195" name="圆形"/>
              <p:cNvSpPr/>
              <p:nvPr/>
            </p:nvSpPr>
            <p:spPr>
              <a:xfrm>
                <a:off x="0" y="22441"/>
                <a:ext cx="808557" cy="808559"/>
              </a:xfrm>
              <a:prstGeom prst="ellipse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2"/>
              <p:cNvSpPr txBox="1"/>
              <p:nvPr/>
            </p:nvSpPr>
            <p:spPr>
              <a:xfrm>
                <a:off x="164130" y="-1"/>
                <a:ext cx="480297" cy="853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000">
                    <a:solidFill>
                      <a:srgbClr val="FFFFFF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198" name="椭圆 18"/>
            <p:cNvSpPr/>
            <p:nvPr/>
          </p:nvSpPr>
          <p:spPr>
            <a:xfrm>
              <a:off x="-636" y="-636"/>
              <a:ext cx="970730" cy="970730"/>
            </a:xfrm>
            <a:prstGeom prst="ellips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椭圆 19"/>
            <p:cNvSpPr/>
            <p:nvPr/>
          </p:nvSpPr>
          <p:spPr>
            <a:xfrm>
              <a:off x="798215" y="7516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椭圆 20"/>
            <p:cNvSpPr/>
            <p:nvPr/>
          </p:nvSpPr>
          <p:spPr>
            <a:xfrm>
              <a:off x="114857" y="494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4" name="直接连接符 3"/>
          <p:cNvSpPr/>
          <p:nvPr/>
        </p:nvSpPr>
        <p:spPr>
          <a:xfrm>
            <a:off x="1467155" y="145983"/>
            <a:ext cx="1" cy="870276"/>
          </a:xfrm>
          <a:prstGeom prst="line">
            <a:avLst/>
          </a:prstGeom>
          <a:ln w="12700">
            <a:solidFill>
              <a:srgbClr val="404040"/>
            </a:solidFill>
            <a:miter/>
          </a:ln>
        </p:spPr>
        <p:txBody>
          <a:bodyPr lIns="45719" rIns="45719"/>
          <a:p/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 8"/>
          <p:cNvSpPr txBox="1"/>
          <p:nvPr/>
        </p:nvSpPr>
        <p:spPr>
          <a:xfrm>
            <a:off x="2021202" y="531554"/>
            <a:ext cx="4645028" cy="64516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defTabSz="457200">
              <a:defRPr sz="3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/>
              <a:t>功能演示</a:t>
            </a:r>
            <a:endParaRPr lang="zh-CN"/>
          </a:p>
        </p:txBody>
      </p:sp>
      <p:sp>
        <p:nvSpPr>
          <p:cNvPr id="194" name="直接连接符 3"/>
          <p:cNvSpPr/>
          <p:nvPr/>
        </p:nvSpPr>
        <p:spPr>
          <a:xfrm>
            <a:off x="1767510" y="476183"/>
            <a:ext cx="1" cy="870276"/>
          </a:xfrm>
          <a:prstGeom prst="line">
            <a:avLst/>
          </a:prstGeom>
          <a:ln w="127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01" name="组合 4"/>
          <p:cNvGrpSpPr/>
          <p:nvPr/>
        </p:nvGrpSpPr>
        <p:grpSpPr>
          <a:xfrm>
            <a:off x="450144" y="408843"/>
            <a:ext cx="970731" cy="970732"/>
            <a:chOff x="-1" y="-1"/>
            <a:chExt cx="970730" cy="970730"/>
          </a:xfrm>
        </p:grpSpPr>
        <p:grpSp>
          <p:nvGrpSpPr>
            <p:cNvPr id="197" name="椭圆 17"/>
            <p:cNvGrpSpPr/>
            <p:nvPr/>
          </p:nvGrpSpPr>
          <p:grpSpPr>
            <a:xfrm>
              <a:off x="81085" y="55788"/>
              <a:ext cx="808558" cy="859153"/>
              <a:chOff x="0" y="-2856"/>
              <a:chExt cx="808557" cy="859151"/>
            </a:xfrm>
          </p:grpSpPr>
          <p:sp>
            <p:nvSpPr>
              <p:cNvPr id="195" name="圆形"/>
              <p:cNvSpPr/>
              <p:nvPr/>
            </p:nvSpPr>
            <p:spPr>
              <a:xfrm>
                <a:off x="0" y="22441"/>
                <a:ext cx="808557" cy="808559"/>
              </a:xfrm>
              <a:prstGeom prst="ellipse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2"/>
              <p:cNvSpPr txBox="1"/>
              <p:nvPr/>
            </p:nvSpPr>
            <p:spPr>
              <a:xfrm>
                <a:off x="164130" y="-2856"/>
                <a:ext cx="480297" cy="8591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/>
                  <a:t>3</a:t>
                </a:r>
                <a:endParaRPr lang="en-US"/>
              </a:p>
            </p:txBody>
          </p:sp>
        </p:grpSp>
        <p:sp>
          <p:nvSpPr>
            <p:cNvPr id="198" name="椭圆 18"/>
            <p:cNvSpPr/>
            <p:nvPr/>
          </p:nvSpPr>
          <p:spPr>
            <a:xfrm>
              <a:off x="-1" y="-1"/>
              <a:ext cx="970730" cy="970730"/>
            </a:xfrm>
            <a:prstGeom prst="ellips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椭圆 19"/>
            <p:cNvSpPr/>
            <p:nvPr/>
          </p:nvSpPr>
          <p:spPr>
            <a:xfrm>
              <a:off x="798215" y="7516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椭圆 20"/>
            <p:cNvSpPr/>
            <p:nvPr/>
          </p:nvSpPr>
          <p:spPr>
            <a:xfrm>
              <a:off x="114857" y="494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385" y="1948180"/>
            <a:ext cx="8839835" cy="3587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017" y="298866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4" name="文本框 5"/>
          <p:cNvSpPr txBox="1"/>
          <p:nvPr/>
        </p:nvSpPr>
        <p:spPr>
          <a:xfrm>
            <a:off x="323537" y="242921"/>
            <a:ext cx="1156970" cy="52197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2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/>
              <a:t>注意点</a:t>
            </a:r>
            <a:endParaRPr lang="zh-CN"/>
          </a:p>
        </p:txBody>
      </p:sp>
      <p:sp>
        <p:nvSpPr>
          <p:cNvPr id="205" name="矩形 6"/>
          <p:cNvSpPr/>
          <p:nvPr/>
        </p:nvSpPr>
        <p:spPr>
          <a:xfrm>
            <a:off x="135255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0" y="763270"/>
            <a:ext cx="5696585" cy="30365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5495" y="4302125"/>
            <a:ext cx="93427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2170" y="4051935"/>
            <a:ext cx="809307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 upright="0">
            <a:spAutoFit/>
          </a:bodyPr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普通消息和顺序消息：4 MB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事务消息和定时/延时消息：64 KB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等线" panose="02010600030101010101" charset="-122"/>
              </a:rPr>
              <a:t>顺序消息的缺点：消息数据的倾斜，有消息堆积的风险，在consumer端重试，到达重试次数之后。会直接放入broker中的死信队列，不能保证100%消息顺序性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等线" panose="02010600030101010101" charset="-122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图片 4" descr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23192" y="355381"/>
            <a:ext cx="1325097" cy="40743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5" name="矩形 6"/>
          <p:cNvSpPr/>
          <p:nvPr/>
        </p:nvSpPr>
        <p:spPr>
          <a:xfrm>
            <a:off x="0" y="242921"/>
            <a:ext cx="138545" cy="520183"/>
          </a:xfrm>
          <a:prstGeom prst="rect">
            <a:avLst/>
          </a:prstGeom>
          <a:solidFill>
            <a:srgbClr val="FA324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7" name="1：手动选择聊天对象…"/>
          <p:cNvSpPr txBox="1"/>
          <p:nvPr/>
        </p:nvSpPr>
        <p:spPr>
          <a:xfrm>
            <a:off x="1000164" y="1519359"/>
            <a:ext cx="217170" cy="11988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/>
          <a:p/>
          <a:p/>
          <a:p/>
        </p:txBody>
      </p:sp>
      <p:pic>
        <p:nvPicPr>
          <p:cNvPr id="21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541" y="4977993"/>
            <a:ext cx="1164519" cy="2329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4" name="直接连接符 3"/>
          <p:cNvSpPr/>
          <p:nvPr/>
        </p:nvSpPr>
        <p:spPr>
          <a:xfrm>
            <a:off x="1767510" y="476183"/>
            <a:ext cx="1" cy="870276"/>
          </a:xfrm>
          <a:prstGeom prst="line">
            <a:avLst/>
          </a:prstGeom>
          <a:ln w="12700">
            <a:solidFill>
              <a:srgbClr val="404040"/>
            </a:solidFill>
            <a:miter/>
          </a:ln>
        </p:spPr>
        <p:txBody>
          <a:bodyPr lIns="45719" rIns="45719"/>
          <a:lstStyle/>
          <a:p/>
        </p:txBody>
      </p:sp>
      <p:grpSp>
        <p:nvGrpSpPr>
          <p:cNvPr id="201" name="组合 4"/>
          <p:cNvGrpSpPr/>
          <p:nvPr/>
        </p:nvGrpSpPr>
        <p:grpSpPr>
          <a:xfrm>
            <a:off x="450144" y="408843"/>
            <a:ext cx="970731" cy="970732"/>
            <a:chOff x="-1" y="-1"/>
            <a:chExt cx="970730" cy="970730"/>
          </a:xfrm>
        </p:grpSpPr>
        <p:grpSp>
          <p:nvGrpSpPr>
            <p:cNvPr id="197" name="椭圆 17"/>
            <p:cNvGrpSpPr/>
            <p:nvPr/>
          </p:nvGrpSpPr>
          <p:grpSpPr>
            <a:xfrm>
              <a:off x="81085" y="55788"/>
              <a:ext cx="808558" cy="859153"/>
              <a:chOff x="0" y="-2856"/>
              <a:chExt cx="808557" cy="859151"/>
            </a:xfrm>
          </p:grpSpPr>
          <p:sp>
            <p:nvSpPr>
              <p:cNvPr id="195" name="圆形"/>
              <p:cNvSpPr/>
              <p:nvPr/>
            </p:nvSpPr>
            <p:spPr>
              <a:xfrm>
                <a:off x="0" y="22441"/>
                <a:ext cx="808557" cy="808559"/>
              </a:xfrm>
              <a:prstGeom prst="ellipse">
                <a:avLst/>
              </a:pr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2"/>
              <p:cNvSpPr txBox="1"/>
              <p:nvPr/>
            </p:nvSpPr>
            <p:spPr>
              <a:xfrm>
                <a:off x="164130" y="-2856"/>
                <a:ext cx="480297" cy="8591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5000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/>
                  <a:t>4</a:t>
                </a:r>
                <a:endParaRPr lang="en-US"/>
              </a:p>
            </p:txBody>
          </p:sp>
        </p:grpSp>
        <p:sp>
          <p:nvSpPr>
            <p:cNvPr id="198" name="椭圆 18"/>
            <p:cNvSpPr/>
            <p:nvPr/>
          </p:nvSpPr>
          <p:spPr>
            <a:xfrm>
              <a:off x="-1" y="-1"/>
              <a:ext cx="970730" cy="970730"/>
            </a:xfrm>
            <a:prstGeom prst="ellipse">
              <a:avLst/>
            </a:prstGeom>
            <a:noFill/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椭圆 19"/>
            <p:cNvSpPr/>
            <p:nvPr/>
          </p:nvSpPr>
          <p:spPr>
            <a:xfrm>
              <a:off x="798215" y="7516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椭圆 20"/>
            <p:cNvSpPr/>
            <p:nvPr/>
          </p:nvSpPr>
          <p:spPr>
            <a:xfrm>
              <a:off x="114857" y="49496"/>
              <a:ext cx="125673" cy="125673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3" name="文本框 8"/>
          <p:cNvSpPr txBox="1"/>
          <p:nvPr/>
        </p:nvSpPr>
        <p:spPr>
          <a:xfrm>
            <a:off x="2021205" y="531495"/>
            <a:ext cx="5780405" cy="6451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defTabSz="457200">
              <a:defRPr sz="3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/>
              <a:t>RocketMQ</a:t>
            </a:r>
            <a:r>
              <a:rPr lang="zh-CN"/>
              <a:t>原理和最佳实践</a:t>
            </a:r>
            <a:endParaRPr 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1519555"/>
            <a:ext cx="8627110" cy="46926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Monaco"/>
        <a:ea typeface="Monaco"/>
        <a:cs typeface="Monaco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Monaco"/>
        <a:ea typeface="Monaco"/>
        <a:cs typeface="Monaco"/>
      </a:majorFont>
      <a:minorFont>
        <a:latin typeface="DengXian"/>
        <a:ea typeface="DengXian"/>
        <a:cs typeface="DengXia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 panose="02010600030101010101" charset="-122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1936</Words>
  <Application>WPS 演示</Application>
  <PresentationFormat/>
  <Paragraphs>148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等线</vt:lpstr>
      <vt:lpstr>等线 Light</vt:lpstr>
      <vt:lpstr>Arial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ThinkPad</cp:lastModifiedBy>
  <cp:revision>116</cp:revision>
  <dcterms:created xsi:type="dcterms:W3CDTF">2020-05-25T22:24:00Z</dcterms:created>
  <dcterms:modified xsi:type="dcterms:W3CDTF">2020-05-28T05:20:30Z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