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310" r:id="rId6"/>
    <p:sldId id="357" r:id="rId7"/>
    <p:sldId id="358" r:id="rId8"/>
    <p:sldId id="359" r:id="rId9"/>
    <p:sldId id="360" r:id="rId10"/>
    <p:sldId id="361" r:id="rId11"/>
    <p:sldId id="321" r:id="rId12"/>
    <p:sldId id="261" r:id="rId13"/>
    <p:sldId id="323" r:id="rId14"/>
    <p:sldId id="350" r:id="rId15"/>
    <p:sldId id="351" r:id="rId16"/>
    <p:sldId id="324" r:id="rId17"/>
    <p:sldId id="352" r:id="rId18"/>
    <p:sldId id="354" r:id="rId19"/>
    <p:sldId id="327" r:id="rId20"/>
    <p:sldId id="334" r:id="rId21"/>
    <p:sldId id="355" r:id="rId22"/>
    <p:sldId id="336" r:id="rId23"/>
    <p:sldId id="340" r:id="rId24"/>
    <p:sldId id="289" r:id="rId25"/>
    <p:sldId id="311" r:id="rId26"/>
    <p:sldId id="343" r:id="rId27"/>
    <p:sldId id="344" r:id="rId28"/>
    <p:sldId id="363" r:id="rId29"/>
    <p:sldId id="356" r:id="rId30"/>
    <p:sldId id="353" r:id="rId31"/>
    <p:sldId id="263" r:id="rId32"/>
    <p:sldId id="314" r:id="rId33"/>
    <p:sldId id="260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997F1"/>
    <a:srgbClr val="FECCCD"/>
    <a:srgbClr val="E5E5E5"/>
    <a:srgbClr val="CEFEFE"/>
    <a:srgbClr val="FFFEAE"/>
    <a:srgbClr val="FF6A00"/>
    <a:srgbClr val="FFE6CC"/>
    <a:srgbClr val="FECB9C"/>
    <a:srgbClr val="F90E1B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260"/>
    <p:restoredTop sz="94674"/>
  </p:normalViewPr>
  <p:slideViewPr>
    <p:cSldViewPr snapToGrid="0" snapToObjects="1">
      <p:cViewPr varScale="1">
        <p:scale>
          <a:sx n="80" d="100"/>
          <a:sy n="80" d="100"/>
        </p:scale>
        <p:origin x="53" y="21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DBC54-1D89-B84B-9D35-FE10262775C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A368E5-24DE-0240-BD7B-92A7369D5B1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和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本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幻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幻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幻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3000">
              <a:srgbClr val="2A2A46"/>
            </a:gs>
            <a:gs pos="100000">
              <a:srgbClr val="4B4A61"/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zh-CN" altLang="en-US"/>
              <a:t>单击此处编辑母版文本样式</a:t>
            </a:r>
          </a:p>
          <a:p>
            <a:pPr lvl="1"/>
            <a:r>
              <a:rPr kumimoji="1" lang="zh-CN" altLang="en-US"/>
              <a:t>二级</a:t>
            </a:r>
          </a:p>
          <a:p>
            <a:pPr lvl="2"/>
            <a:r>
              <a:rPr kumimoji="1" lang="zh-CN" altLang="en-US"/>
              <a:t>三级</a:t>
            </a:r>
          </a:p>
          <a:p>
            <a:pPr lvl="3"/>
            <a:r>
              <a:rPr kumimoji="1" lang="zh-CN" altLang="en-US"/>
              <a:t>四级</a:t>
            </a:r>
          </a:p>
          <a:p>
            <a:pPr lvl="4"/>
            <a:r>
              <a:rPr kumimoji="1"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7C2B89-ECEC-7448-B53D-84518325FB0F}" type="datetimeFigureOut">
              <a:rPr kumimoji="1" lang="zh-CN" altLang="en-US" smtClean="0"/>
              <a:t>2020/11/17</a:t>
            </a:fld>
            <a:endParaRPr kumimoji="1"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幻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0CE10E-F164-1A4D-9A06-8B3BCF453B74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23.png"/><Relationship Id="rId7" Type="http://schemas.openxmlformats.org/officeDocument/2006/relationships/image" Target="../media/image38.svg"/><Relationship Id="rId12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svg"/><Relationship Id="rId5" Type="http://schemas.openxmlformats.org/officeDocument/2006/relationships/image" Target="../media/image36.sv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sv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4.png"/><Relationship Id="rId7" Type="http://schemas.openxmlformats.org/officeDocument/2006/relationships/image" Target="../media/image4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23.png"/><Relationship Id="rId10" Type="http://schemas.openxmlformats.org/officeDocument/2006/relationships/image" Target="../media/image50.png"/><Relationship Id="rId4" Type="http://schemas.openxmlformats.org/officeDocument/2006/relationships/image" Target="../media/image45.png"/><Relationship Id="rId9" Type="http://schemas.openxmlformats.org/officeDocument/2006/relationships/image" Target="../media/image4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3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4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13" Type="http://schemas.openxmlformats.org/officeDocument/2006/relationships/image" Target="../media/image50.png"/><Relationship Id="rId3" Type="http://schemas.openxmlformats.org/officeDocument/2006/relationships/image" Target="../media/image43.png"/><Relationship Id="rId7" Type="http://schemas.openxmlformats.org/officeDocument/2006/relationships/image" Target="../media/image55.png"/><Relationship Id="rId12" Type="http://schemas.openxmlformats.org/officeDocument/2006/relationships/image" Target="../media/image5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11" Type="http://schemas.openxmlformats.org/officeDocument/2006/relationships/image" Target="../media/image24.png"/><Relationship Id="rId5" Type="http://schemas.openxmlformats.org/officeDocument/2006/relationships/image" Target="../media/image23.png"/><Relationship Id="rId15" Type="http://schemas.openxmlformats.org/officeDocument/2006/relationships/image" Target="../media/image25.png"/><Relationship Id="rId10" Type="http://schemas.openxmlformats.org/officeDocument/2006/relationships/image" Target="../media/image48.png"/><Relationship Id="rId4" Type="http://schemas.openxmlformats.org/officeDocument/2006/relationships/image" Target="../media/image54.png"/><Relationship Id="rId9" Type="http://schemas.openxmlformats.org/officeDocument/2006/relationships/image" Target="../media/image56.png"/><Relationship Id="rId1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6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png"/><Relationship Id="rId5" Type="http://schemas.openxmlformats.org/officeDocument/2006/relationships/image" Target="../media/image47.png"/><Relationship Id="rId4" Type="http://schemas.openxmlformats.org/officeDocument/2006/relationships/image" Target="../media/image48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13" Type="http://schemas.openxmlformats.org/officeDocument/2006/relationships/image" Target="../media/image15.png"/><Relationship Id="rId18" Type="http://schemas.openxmlformats.org/officeDocument/2006/relationships/image" Target="../media/image2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12" Type="http://schemas.openxmlformats.org/officeDocument/2006/relationships/image" Target="../media/image14.svg"/><Relationship Id="rId17" Type="http://schemas.openxmlformats.org/officeDocument/2006/relationships/image" Target="../media/image19.png"/><Relationship Id="rId2" Type="http://schemas.openxmlformats.org/officeDocument/2006/relationships/image" Target="../media/image4.png"/><Relationship Id="rId16" Type="http://schemas.openxmlformats.org/officeDocument/2006/relationships/image" Target="../media/image18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svg"/><Relationship Id="rId4" Type="http://schemas.openxmlformats.org/officeDocument/2006/relationships/image" Target="../media/image6.svg"/><Relationship Id="rId9" Type="http://schemas.openxmlformats.org/officeDocument/2006/relationships/image" Target="../media/image11.png"/><Relationship Id="rId14" Type="http://schemas.openxmlformats.org/officeDocument/2006/relationships/image" Target="../media/image16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76949" y="1675640"/>
            <a:ext cx="2116182" cy="650678"/>
          </a:xfrm>
          <a:prstGeom prst="rect">
            <a:avLst/>
          </a:prstGeom>
        </p:spPr>
      </p:pic>
      <p:sp>
        <p:nvSpPr>
          <p:cNvPr id="13" name="文本框 12"/>
          <p:cNvSpPr txBox="1"/>
          <p:nvPr/>
        </p:nvSpPr>
        <p:spPr>
          <a:xfrm>
            <a:off x="5185349" y="4873537"/>
            <a:ext cx="1706880" cy="398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汇报人：朴树</a:t>
            </a:r>
          </a:p>
        </p:txBody>
      </p:sp>
      <p:sp>
        <p:nvSpPr>
          <p:cNvPr id="14" name="文本框 13"/>
          <p:cNvSpPr txBox="1"/>
          <p:nvPr/>
        </p:nvSpPr>
        <p:spPr>
          <a:xfrm>
            <a:off x="5185349" y="5315272"/>
            <a:ext cx="251062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时   间：</a:t>
            </a:r>
            <a:r>
              <a:rPr kumimoji="1" lang="en-US" altLang="zh-CN" sz="2000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2020.11.18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1598726" y="2466247"/>
            <a:ext cx="9098280" cy="17532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kumimoji="1" lang="en-US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        </a:t>
            </a:r>
            <a:r>
              <a:rPr kumimoji="1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hione基于docker</a:t>
            </a:r>
          </a:p>
          <a:p>
            <a:pPr algn="l"/>
            <a:r>
              <a:rPr kumimoji="1" lang="zh-CN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第一代的部署技术</a:t>
            </a:r>
            <a:r>
              <a:rPr kumimoji="1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及相关原理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77818" y="2429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总结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2" name="Text Placeholder 33">
            <a:extLst>
              <a:ext uri="{FF2B5EF4-FFF2-40B4-BE49-F238E27FC236}">
                <a16:creationId xmlns:a16="http://schemas.microsoft.com/office/drawing/2014/main" id="{BB18BBB0-A05B-435D-8F57-5F5F6D7851B1}"/>
              </a:ext>
            </a:extLst>
          </p:cNvPr>
          <p:cNvSpPr txBox="1"/>
          <p:nvPr/>
        </p:nvSpPr>
        <p:spPr>
          <a:xfrm>
            <a:off x="1699893" y="1498384"/>
            <a:ext cx="122428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复杂</a:t>
            </a:r>
            <a:endParaRPr lang="en-US" altLang="zh-CN" sz="3600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F8024E64-9F33-4043-9CED-964E29B00E80}"/>
              </a:ext>
            </a:extLst>
          </p:cNvPr>
          <p:cNvSpPr txBox="1"/>
          <p:nvPr/>
        </p:nvSpPr>
        <p:spPr>
          <a:xfrm>
            <a:off x="4776468" y="1488858"/>
            <a:ext cx="375793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复杂的工作简单做</a:t>
            </a:r>
          </a:p>
        </p:txBody>
      </p:sp>
      <p:sp>
        <p:nvSpPr>
          <p:cNvPr id="4" name="Text Placeholder 33">
            <a:extLst>
              <a:ext uri="{FF2B5EF4-FFF2-40B4-BE49-F238E27FC236}">
                <a16:creationId xmlns:a16="http://schemas.microsoft.com/office/drawing/2014/main" id="{270F6385-6C3A-408F-B8E6-55EB30585D4F}"/>
              </a:ext>
            </a:extLst>
          </p:cNvPr>
          <p:cNvSpPr txBox="1"/>
          <p:nvPr/>
        </p:nvSpPr>
        <p:spPr>
          <a:xfrm>
            <a:off x="1699893" y="2527084"/>
            <a:ext cx="122428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简单</a:t>
            </a:r>
            <a:endParaRPr lang="en-US" altLang="zh-CN" sz="3600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53731FCA-507D-4E26-B9F4-C51BECFC2A4E}"/>
              </a:ext>
            </a:extLst>
          </p:cNvPr>
          <p:cNvSpPr txBox="1"/>
          <p:nvPr/>
        </p:nvSpPr>
        <p:spPr>
          <a:xfrm>
            <a:off x="4776468" y="2527083"/>
            <a:ext cx="375793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简单的工作重复做</a:t>
            </a: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516AF50B-86CF-4C6F-8636-4C30142D5182}"/>
              </a:ext>
            </a:extLst>
          </p:cNvPr>
          <p:cNvSpPr txBox="1"/>
          <p:nvPr/>
        </p:nvSpPr>
        <p:spPr>
          <a:xfrm>
            <a:off x="1699893" y="3622459"/>
            <a:ext cx="122428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重复</a:t>
            </a:r>
            <a:endParaRPr lang="en-US" altLang="zh-CN" sz="3600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2B45A88D-E7B5-440E-9D39-3B505B5AD1CF}"/>
              </a:ext>
            </a:extLst>
          </p:cNvPr>
          <p:cNvSpPr txBox="1"/>
          <p:nvPr/>
        </p:nvSpPr>
        <p:spPr>
          <a:xfrm>
            <a:off x="4776468" y="3622458"/>
            <a:ext cx="375793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重复的工作系统做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BC177695-47A3-4613-9B85-097E861FC0E7}"/>
              </a:ext>
            </a:extLst>
          </p:cNvPr>
          <p:cNvSpPr txBox="1"/>
          <p:nvPr/>
        </p:nvSpPr>
        <p:spPr>
          <a:xfrm>
            <a:off x="1699893" y="4717834"/>
            <a:ext cx="122428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系统</a:t>
            </a:r>
            <a:endParaRPr lang="en-US" altLang="zh-CN" sz="3600" dirty="0">
              <a:solidFill>
                <a:srgbClr val="00B0F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2" name="Text Placeholder 33">
            <a:extLst>
              <a:ext uri="{FF2B5EF4-FFF2-40B4-BE49-F238E27FC236}">
                <a16:creationId xmlns:a16="http://schemas.microsoft.com/office/drawing/2014/main" id="{78E6FF94-18FE-4D3D-BE30-FCD56EF30983}"/>
              </a:ext>
            </a:extLst>
          </p:cNvPr>
          <p:cNvSpPr txBox="1"/>
          <p:nvPr/>
        </p:nvSpPr>
        <p:spPr>
          <a:xfrm>
            <a:off x="4776468" y="4717833"/>
            <a:ext cx="3757932" cy="78761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36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系统的工作智能做</a:t>
            </a:r>
          </a:p>
        </p:txBody>
      </p:sp>
    </p:spTree>
    <p:extLst>
      <p:ext uri="{BB962C8B-B14F-4D97-AF65-F5344CB8AC3E}">
        <p14:creationId xmlns:p14="http://schemas.microsoft.com/office/powerpoint/2010/main" val="1352665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6" grpId="0"/>
      <p:bldP spid="7" grpId="0"/>
      <p:bldP spid="8" grpId="0"/>
      <p:bldP spid="10" grpId="0"/>
      <p:bldP spid="1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5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项目概念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2.2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2263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33"/>
          <p:cNvSpPr txBox="1"/>
          <p:nvPr/>
        </p:nvSpPr>
        <p:spPr>
          <a:xfrm>
            <a:off x="1861820" y="166116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需求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41" name="文本框 40"/>
          <p:cNvSpPr txBox="1"/>
          <p:nvPr/>
        </p:nvSpPr>
        <p:spPr>
          <a:xfrm>
            <a:off x="277818" y="242921"/>
            <a:ext cx="1605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项目概念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4" name="Text Placeholder 33"/>
          <p:cNvSpPr txBox="1"/>
          <p:nvPr/>
        </p:nvSpPr>
        <p:spPr>
          <a:xfrm>
            <a:off x="4334510" y="166116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环境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5735" y="1135380"/>
            <a:ext cx="1409700" cy="281940"/>
          </a:xfrm>
          <a:prstGeom prst="rect">
            <a:avLst/>
          </a:prstGeom>
        </p:spPr>
      </p:pic>
      <p:sp>
        <p:nvSpPr>
          <p:cNvPr id="6" name="Text Placeholder 33"/>
          <p:cNvSpPr txBox="1"/>
          <p:nvPr/>
        </p:nvSpPr>
        <p:spPr>
          <a:xfrm>
            <a:off x="4115435" y="2172970"/>
            <a:ext cx="18129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dev,test</a:t>
            </a: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1150" y="1135380"/>
            <a:ext cx="1409700" cy="281940"/>
          </a:xfrm>
          <a:prstGeom prst="rect">
            <a:avLst/>
          </a:prstGeom>
        </p:spPr>
      </p:pic>
      <p:sp>
        <p:nvSpPr>
          <p:cNvPr id="11" name="Text Placeholder 33"/>
          <p:cNvSpPr txBox="1"/>
          <p:nvPr/>
        </p:nvSpPr>
        <p:spPr>
          <a:xfrm>
            <a:off x="7112000" y="166116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</a:t>
            </a:r>
          </a:p>
        </p:txBody>
      </p:sp>
      <p:sp>
        <p:nvSpPr>
          <p:cNvPr id="12" name="Text Placeholder 33"/>
          <p:cNvSpPr txBox="1"/>
          <p:nvPr/>
        </p:nvSpPr>
        <p:spPr>
          <a:xfrm>
            <a:off x="7800975" y="2086610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</a:t>
            </a:r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-xxxx</a:t>
            </a:r>
          </a:p>
        </p:txBody>
      </p:sp>
      <p:sp>
        <p:nvSpPr>
          <p:cNvPr id="14" name="Text Placeholder 33"/>
          <p:cNvSpPr txBox="1"/>
          <p:nvPr/>
        </p:nvSpPr>
        <p:spPr>
          <a:xfrm>
            <a:off x="7800975" y="2512060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demand2</a:t>
            </a:r>
            <a:r>
              <a:rPr lang="en-US" altLang="zh-CN" sz="2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-yyyy</a:t>
            </a:r>
          </a:p>
        </p:txBody>
      </p:sp>
      <p:sp>
        <p:nvSpPr>
          <p:cNvPr id="15" name="Text Placeholder 33"/>
          <p:cNvSpPr txBox="1"/>
          <p:nvPr/>
        </p:nvSpPr>
        <p:spPr>
          <a:xfrm>
            <a:off x="7821295" y="2937510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master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7" name="Text Placeholder 33"/>
          <p:cNvSpPr txBox="1"/>
          <p:nvPr/>
        </p:nvSpPr>
        <p:spPr>
          <a:xfrm>
            <a:off x="7813040" y="3249295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pre</a:t>
            </a:r>
            <a:endParaRPr lang="en-US" altLang="zh-CN" sz="2800" dirty="0">
              <a:solidFill>
                <a:schemeClr val="bg1"/>
              </a:solidFill>
              <a:latin typeface="幼圆" panose="02010509060101010101" charset="-122"/>
              <a:ea typeface="幼圆" panose="0201050906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7519035" y="1884680"/>
            <a:ext cx="2487295" cy="2428240"/>
          </a:xfrm>
          <a:prstGeom prst="ellipse">
            <a:avLst/>
          </a:prstGeom>
          <a:noFill/>
          <a:ln w="44450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6216015" y="2598420"/>
            <a:ext cx="160528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项目代号</a:t>
            </a:r>
          </a:p>
        </p:txBody>
      </p:sp>
      <p:sp>
        <p:nvSpPr>
          <p:cNvPr id="42" name="Text Placeholder 33"/>
          <p:cNvSpPr txBox="1"/>
          <p:nvPr/>
        </p:nvSpPr>
        <p:spPr>
          <a:xfrm>
            <a:off x="1403985" y="2172970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sp>
        <p:nvSpPr>
          <p:cNvPr id="45" name="Text Placeholder 33"/>
          <p:cNvSpPr txBox="1"/>
          <p:nvPr/>
        </p:nvSpPr>
        <p:spPr>
          <a:xfrm>
            <a:off x="5065395" y="4262120"/>
            <a:ext cx="245300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dev.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iwork.hipac.cn</a:t>
            </a:r>
          </a:p>
        </p:txBody>
      </p:sp>
      <p:sp>
        <p:nvSpPr>
          <p:cNvPr id="49" name="Text Placeholder 33"/>
          <p:cNvSpPr txBox="1"/>
          <p:nvPr/>
        </p:nvSpPr>
        <p:spPr>
          <a:xfrm>
            <a:off x="1898650" y="564388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域名</a:t>
            </a:r>
          </a:p>
        </p:txBody>
      </p:sp>
      <p:sp>
        <p:nvSpPr>
          <p:cNvPr id="51" name="Text Placeholder 33"/>
          <p:cNvSpPr txBox="1"/>
          <p:nvPr/>
        </p:nvSpPr>
        <p:spPr>
          <a:xfrm>
            <a:off x="5045075" y="4687570"/>
            <a:ext cx="260604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rgbClr val="00B050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test.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iwork.hipac.cn</a:t>
            </a:r>
          </a:p>
        </p:txBody>
      </p:sp>
      <p:sp>
        <p:nvSpPr>
          <p:cNvPr id="52" name="Text Placeholder 33"/>
          <p:cNvSpPr txBox="1"/>
          <p:nvPr/>
        </p:nvSpPr>
        <p:spPr>
          <a:xfrm>
            <a:off x="5045075" y="5789930"/>
            <a:ext cx="361950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-iwork.hipac.cn</a:t>
            </a:r>
          </a:p>
        </p:txBody>
      </p:sp>
      <p:sp>
        <p:nvSpPr>
          <p:cNvPr id="53" name="Text Placeholder 33"/>
          <p:cNvSpPr txBox="1"/>
          <p:nvPr/>
        </p:nvSpPr>
        <p:spPr>
          <a:xfrm>
            <a:off x="5065395" y="6215380"/>
            <a:ext cx="35102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demand2-yyyy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-iwork.hipac.cn</a:t>
            </a:r>
          </a:p>
        </p:txBody>
      </p:sp>
      <p:sp>
        <p:nvSpPr>
          <p:cNvPr id="56" name="Text Placeholder 33"/>
          <p:cNvSpPr txBox="1"/>
          <p:nvPr/>
        </p:nvSpPr>
        <p:spPr>
          <a:xfrm>
            <a:off x="3527425" y="497459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环境</a:t>
            </a:r>
          </a:p>
        </p:txBody>
      </p:sp>
      <p:sp>
        <p:nvSpPr>
          <p:cNvPr id="57" name="Text Placeholder 33"/>
          <p:cNvSpPr txBox="1"/>
          <p:nvPr/>
        </p:nvSpPr>
        <p:spPr>
          <a:xfrm>
            <a:off x="3569970" y="646557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</a:t>
            </a:r>
          </a:p>
        </p:txBody>
      </p:sp>
      <p:cxnSp>
        <p:nvCxnSpPr>
          <p:cNvPr id="58" name="直接箭头连接符 57"/>
          <p:cNvCxnSpPr/>
          <p:nvPr/>
        </p:nvCxnSpPr>
        <p:spPr>
          <a:xfrm flipV="1">
            <a:off x="2743200" y="4789170"/>
            <a:ext cx="784225" cy="50927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>
            <a:off x="2743200" y="5643880"/>
            <a:ext cx="806450" cy="57150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接箭头连接符 59"/>
          <p:cNvCxnSpPr/>
          <p:nvPr/>
        </p:nvCxnSpPr>
        <p:spPr>
          <a:xfrm>
            <a:off x="4186555" y="4771390"/>
            <a:ext cx="7842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/>
          <p:cNvCxnSpPr/>
          <p:nvPr/>
        </p:nvCxnSpPr>
        <p:spPr>
          <a:xfrm>
            <a:off x="4186555" y="6231890"/>
            <a:ext cx="7842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文本框 66"/>
          <p:cNvSpPr txBox="1"/>
          <p:nvPr/>
        </p:nvSpPr>
        <p:spPr>
          <a:xfrm>
            <a:off x="9733915" y="2512060"/>
            <a:ext cx="89408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gradFill>
                  <a:gsLst>
                    <a:gs pos="0">
                      <a:srgbClr val="14CD68"/>
                    </a:gs>
                    <a:gs pos="100000">
                      <a:srgbClr val="0B6E38"/>
                    </a:gs>
                  </a:gsLst>
                  <a:lin scaled="0"/>
                </a:gra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分支</a:t>
            </a:r>
          </a:p>
        </p:txBody>
      </p:sp>
      <p:pic>
        <p:nvPicPr>
          <p:cNvPr id="68" name="图片 6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1165" y="1135380"/>
            <a:ext cx="1409700" cy="281940"/>
          </a:xfrm>
          <a:prstGeom prst="rect">
            <a:avLst/>
          </a:prstGeom>
        </p:spPr>
      </p:pic>
      <p:sp>
        <p:nvSpPr>
          <p:cNvPr id="70" name="Text Placeholder 33"/>
          <p:cNvSpPr txBox="1"/>
          <p:nvPr/>
        </p:nvSpPr>
        <p:spPr>
          <a:xfrm rot="19620000">
            <a:off x="2743200" y="463169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以前</a:t>
            </a:r>
          </a:p>
        </p:txBody>
      </p:sp>
      <p:sp>
        <p:nvSpPr>
          <p:cNvPr id="71" name="Text Placeholder 33"/>
          <p:cNvSpPr txBox="1"/>
          <p:nvPr/>
        </p:nvSpPr>
        <p:spPr>
          <a:xfrm rot="2280000">
            <a:off x="2676525" y="5970905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现在</a:t>
            </a:r>
          </a:p>
        </p:txBody>
      </p:sp>
      <p:sp>
        <p:nvSpPr>
          <p:cNvPr id="72" name="圆角矩形 71"/>
          <p:cNvSpPr/>
          <p:nvPr/>
        </p:nvSpPr>
        <p:spPr>
          <a:xfrm>
            <a:off x="9896475" y="4262120"/>
            <a:ext cx="1965325" cy="2378710"/>
          </a:xfrm>
          <a:prstGeom prst="roundRect">
            <a:avLst/>
          </a:prstGeom>
          <a:noFill/>
          <a:ln w="34925" cmpd="sng">
            <a:solidFill>
              <a:srgbClr val="0070C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Text Placeholder 33"/>
          <p:cNvSpPr txBox="1"/>
          <p:nvPr/>
        </p:nvSpPr>
        <p:spPr>
          <a:xfrm>
            <a:off x="9896475" y="426212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规范：</a:t>
            </a:r>
          </a:p>
        </p:txBody>
      </p:sp>
      <p:sp>
        <p:nvSpPr>
          <p:cNvPr id="74" name="Text Placeholder 33"/>
          <p:cNvSpPr txBox="1"/>
          <p:nvPr/>
        </p:nvSpPr>
        <p:spPr>
          <a:xfrm>
            <a:off x="9927590" y="4831080"/>
            <a:ext cx="226377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1.</a:t>
            </a:r>
            <a:r>
              <a:rPr lang="zh-CN" altLang="en-US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三级域名不能有字符</a:t>
            </a:r>
          </a:p>
        </p:txBody>
      </p:sp>
      <p:sp>
        <p:nvSpPr>
          <p:cNvPr id="75" name="Text Placeholder 33"/>
          <p:cNvSpPr txBox="1"/>
          <p:nvPr/>
        </p:nvSpPr>
        <p:spPr>
          <a:xfrm>
            <a:off x="9928225" y="5256530"/>
            <a:ext cx="226377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2.</a:t>
            </a:r>
            <a:r>
              <a:rPr lang="zh-CN" altLang="en-US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项目代号只能数字小写字母和中划线</a:t>
            </a:r>
          </a:p>
        </p:txBody>
      </p:sp>
      <p:sp>
        <p:nvSpPr>
          <p:cNvPr id="76" name="Text Placeholder 33"/>
          <p:cNvSpPr txBox="1"/>
          <p:nvPr/>
        </p:nvSpPr>
        <p:spPr>
          <a:xfrm>
            <a:off x="9928225" y="5970905"/>
            <a:ext cx="226377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3.</a:t>
            </a:r>
            <a:r>
              <a:rPr lang="zh-CN" altLang="en-US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项目代号和三级域名之间中划线分隔</a:t>
            </a:r>
          </a:p>
        </p:txBody>
      </p:sp>
      <p:sp>
        <p:nvSpPr>
          <p:cNvPr id="77" name="文本框 76"/>
          <p:cNvSpPr txBox="1"/>
          <p:nvPr/>
        </p:nvSpPr>
        <p:spPr>
          <a:xfrm>
            <a:off x="9611995" y="3162935"/>
            <a:ext cx="218694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8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hop</a:t>
            </a:r>
            <a:r>
              <a:rPr lang="zh-CN" altLang="en-US" sz="2800" dirty="0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环境代号</a:t>
            </a:r>
          </a:p>
        </p:txBody>
      </p:sp>
      <p:sp>
        <p:nvSpPr>
          <p:cNvPr id="78" name="Text Placeholder 33"/>
          <p:cNvSpPr txBox="1"/>
          <p:nvPr/>
        </p:nvSpPr>
        <p:spPr>
          <a:xfrm>
            <a:off x="8051165" y="1871980"/>
            <a:ext cx="293052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dev</a:t>
            </a:r>
            <a:r>
              <a:rPr lang="zh-CN" altLang="en-US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，</a:t>
            </a:r>
            <a:r>
              <a:rPr lang="en-US" altLang="zh-CN" sz="2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test</a:t>
            </a:r>
          </a:p>
        </p:txBody>
      </p:sp>
      <p:sp>
        <p:nvSpPr>
          <p:cNvPr id="79" name="文本框 78"/>
          <p:cNvSpPr txBox="1"/>
          <p:nvPr/>
        </p:nvSpPr>
        <p:spPr>
          <a:xfrm>
            <a:off x="8051165" y="3662045"/>
            <a:ext cx="894080" cy="65087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003C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域名</a:t>
            </a:r>
          </a:p>
        </p:txBody>
      </p:sp>
      <p:cxnSp>
        <p:nvCxnSpPr>
          <p:cNvPr id="80" name="直接箭头连接符 79"/>
          <p:cNvCxnSpPr/>
          <p:nvPr/>
        </p:nvCxnSpPr>
        <p:spPr>
          <a:xfrm flipH="1" flipV="1">
            <a:off x="4617085" y="2598420"/>
            <a:ext cx="353695" cy="76454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直接箭头连接符 80"/>
          <p:cNvCxnSpPr/>
          <p:nvPr/>
        </p:nvCxnSpPr>
        <p:spPr>
          <a:xfrm>
            <a:off x="4980305" y="3362960"/>
            <a:ext cx="445770" cy="104711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2" name="图片 8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17085" y="3162935"/>
            <a:ext cx="808990" cy="808990"/>
          </a:xfrm>
          <a:prstGeom prst="rect">
            <a:avLst/>
          </a:prstGeom>
        </p:spPr>
      </p:pic>
      <p:pic>
        <p:nvPicPr>
          <p:cNvPr id="111" name="图片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1995" y="1417320"/>
            <a:ext cx="770890" cy="738505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3265" y="936625"/>
            <a:ext cx="730250" cy="679450"/>
          </a:xfrm>
          <a:prstGeom prst="rect">
            <a:avLst/>
          </a:prstGeom>
        </p:spPr>
      </p:pic>
      <p:pic>
        <p:nvPicPr>
          <p:cNvPr id="83" name="图片 8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37395" y="629920"/>
            <a:ext cx="720090" cy="688975"/>
          </a:xfrm>
          <a:prstGeom prst="rect">
            <a:avLst/>
          </a:prstGeom>
        </p:spPr>
      </p:pic>
      <p:pic>
        <p:nvPicPr>
          <p:cNvPr id="85" name="图片 8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37585" y="4514850"/>
            <a:ext cx="568960" cy="521970"/>
          </a:xfrm>
          <a:prstGeom prst="rect">
            <a:avLst/>
          </a:prstGeom>
        </p:spPr>
      </p:pic>
      <p:pic>
        <p:nvPicPr>
          <p:cNvPr id="86" name="图片 8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94505" y="937260"/>
            <a:ext cx="750570" cy="688340"/>
          </a:xfrm>
          <a:prstGeom prst="rect">
            <a:avLst/>
          </a:prstGeom>
        </p:spPr>
      </p:pic>
      <p:pic>
        <p:nvPicPr>
          <p:cNvPr id="87" name="图片 8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69970" y="5986145"/>
            <a:ext cx="528320" cy="491490"/>
          </a:xfrm>
          <a:prstGeom prst="rect">
            <a:avLst/>
          </a:prstGeom>
        </p:spPr>
      </p:pic>
      <p:pic>
        <p:nvPicPr>
          <p:cNvPr id="88" name="图片 87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48485" y="941070"/>
            <a:ext cx="763270" cy="720090"/>
          </a:xfrm>
          <a:prstGeom prst="rect">
            <a:avLst/>
          </a:prstGeom>
        </p:spPr>
      </p:pic>
      <p:pic>
        <p:nvPicPr>
          <p:cNvPr id="89" name="图片 88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5320" y="4982210"/>
            <a:ext cx="751840" cy="69977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1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6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5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1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2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4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8" fill="hold">
                      <p:stCondLst>
                        <p:cond delay="indefinite"/>
                      </p:stCondLst>
                      <p:childTnLst>
                        <p:par>
                          <p:cTn id="139" fill="hold">
                            <p:stCondLst>
                              <p:cond delay="0"/>
                            </p:stCondLst>
                            <p:childTnLst>
                              <p:par>
                                <p:cTn id="1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3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8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2" fill="hold">
                      <p:stCondLst>
                        <p:cond delay="indefinite"/>
                      </p:stCondLst>
                      <p:childTnLst>
                        <p:par>
                          <p:cTn id="163" fill="hold">
                            <p:stCondLst>
                              <p:cond delay="0"/>
                            </p:stCondLst>
                            <p:childTnLst>
                              <p:par>
                                <p:cTn id="16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1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2" fill="hold">
                      <p:stCondLst>
                        <p:cond delay="indefinite"/>
                      </p:stCondLst>
                      <p:childTnLst>
                        <p:par>
                          <p:cTn id="173" fill="hold">
                            <p:stCondLst>
                              <p:cond delay="0"/>
                            </p:stCondLst>
                            <p:childTnLst>
                              <p:par>
                                <p:cTn id="17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6" grpId="0"/>
      <p:bldP spid="6" grpId="1"/>
      <p:bldP spid="11" grpId="0"/>
      <p:bldP spid="11" grpId="1"/>
      <p:bldP spid="12" grpId="0"/>
      <p:bldP spid="12" grpId="1"/>
      <p:bldP spid="14" grpId="0"/>
      <p:bldP spid="14" grpId="1"/>
      <p:bldP spid="15" grpId="0"/>
      <p:bldP spid="15" grpId="1"/>
      <p:bldP spid="17" grpId="0"/>
      <p:bldP spid="17" grpId="1"/>
      <p:bldP spid="20" grpId="0" animBg="1"/>
      <p:bldP spid="20" grpId="1" animBg="1"/>
      <p:bldP spid="21" grpId="0"/>
      <p:bldP spid="21" grpId="1"/>
      <p:bldP spid="45" grpId="0"/>
      <p:bldP spid="45" grpId="1"/>
      <p:bldP spid="49" grpId="0"/>
      <p:bldP spid="49" grpId="1"/>
      <p:bldP spid="51" grpId="0"/>
      <p:bldP spid="51" grpId="1"/>
      <p:bldP spid="52" grpId="0"/>
      <p:bldP spid="52" grpId="1"/>
      <p:bldP spid="53" grpId="0"/>
      <p:bldP spid="53" grpId="1"/>
      <p:bldP spid="56" grpId="0"/>
      <p:bldP spid="56" grpId="1"/>
      <p:bldP spid="57" grpId="0"/>
      <p:bldP spid="57" grpId="1"/>
      <p:bldP spid="67" grpId="0"/>
      <p:bldP spid="67" grpId="1"/>
      <p:bldP spid="70" grpId="0"/>
      <p:bldP spid="70" grpId="1"/>
      <p:bldP spid="71" grpId="0"/>
      <p:bldP spid="71" grpId="1"/>
      <p:bldP spid="72" grpId="0" animBg="1"/>
      <p:bldP spid="72" grpId="1" animBg="1"/>
      <p:bldP spid="73" grpId="0"/>
      <p:bldP spid="73" grpId="1"/>
      <p:bldP spid="74" grpId="0"/>
      <p:bldP spid="74" grpId="1"/>
      <p:bldP spid="75" grpId="0"/>
      <p:bldP spid="75" grpId="1"/>
      <p:bldP spid="76" grpId="0"/>
      <p:bldP spid="76" grpId="1"/>
      <p:bldP spid="77" grpId="0"/>
      <p:bldP spid="77" grpId="1"/>
      <p:bldP spid="78" grpId="0"/>
      <p:bldP spid="78" grpId="1"/>
      <p:bldP spid="79" grpId="0"/>
      <p:bldP spid="7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256110" y="2875340"/>
            <a:ext cx="5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域名解析原理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039882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2722517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2.3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5600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380424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域名解析进化史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2B2EE1-5875-42A5-AB57-049324ECB80B}"/>
              </a:ext>
            </a:extLst>
          </p:cNvPr>
          <p:cNvSpPr txBox="1"/>
          <p:nvPr/>
        </p:nvSpPr>
        <p:spPr>
          <a:xfrm>
            <a:off x="712955" y="1173552"/>
            <a:ext cx="107660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首先原始的负载均衡的设计核心是：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应用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ECS </a:t>
            </a:r>
            <a:r>
              <a:rPr lang="en-US" altLang="zh-CN" sz="20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ip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和端口固定 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+ 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SLB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映射关系 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+ </a:t>
            </a:r>
            <a:r>
              <a:rPr lang="en-US" altLang="zh-CN" sz="20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nginx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 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映射关系</a:t>
            </a:r>
            <a:endParaRPr lang="zh-CN" altLang="en-US" sz="2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8175D7E-B7B2-4FE7-99A8-530A2AFCDB91}"/>
              </a:ext>
            </a:extLst>
          </p:cNvPr>
          <p:cNvSpPr txBox="1"/>
          <p:nvPr/>
        </p:nvSpPr>
        <p:spPr>
          <a:xfrm>
            <a:off x="1107831" y="5414750"/>
            <a:ext cx="582723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这样的设计搭建思路虽然比较简单，</a:t>
            </a:r>
            <a:endParaRPr lang="en-US" altLang="zh-CN" sz="2000" b="0" i="0" dirty="0">
              <a:solidFill>
                <a:schemeClr val="bg1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缺点</a:t>
            </a:r>
            <a:r>
              <a:rPr lang="en-US" altLang="zh-CN" sz="2000" dirty="0">
                <a:solidFill>
                  <a:srgbClr val="FF000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en-US" altLang="zh-CN" sz="2000" b="0" i="0" dirty="0">
              <a:solidFill>
                <a:srgbClr val="FF0000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由于各业务需求不同，转发规则没有统一的规范，</a:t>
            </a:r>
            <a:endParaRPr lang="en-US" altLang="zh-CN" sz="2000" b="0" i="0" dirty="0">
              <a:solidFill>
                <a:schemeClr val="bg1"/>
              </a:solidFill>
              <a:effectLst/>
              <a:latin typeface="华文行楷" panose="02010800040101010101" pitchFamily="2" charset="-122"/>
              <a:ea typeface="华文行楷" panose="02010800040101010101" pitchFamily="2" charset="-122"/>
            </a:endParaRPr>
          </a:p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映射关系错综复杂，难以满足后续的演进</a:t>
            </a:r>
            <a:endParaRPr lang="zh-CN" altLang="en-US" sz="2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E060D33-A323-42D0-9185-D42E92F38C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956" y="1612519"/>
            <a:ext cx="10766088" cy="3632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95021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54232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域名解析进化史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自建容器时期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CD2B2EE1-5875-42A5-AB57-049324ECB80B}"/>
              </a:ext>
            </a:extLst>
          </p:cNvPr>
          <p:cNvSpPr txBox="1"/>
          <p:nvPr/>
        </p:nvSpPr>
        <p:spPr>
          <a:xfrm>
            <a:off x="700988" y="1013040"/>
            <a:ext cx="11001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test-docker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时期的</a:t>
            </a:r>
            <a:r>
              <a:rPr lang="en-US" altLang="zh-CN" sz="2000" b="0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hione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，其负载均衡的设计核心在于：</a:t>
            </a:r>
            <a:r>
              <a:rPr lang="en-US" altLang="zh-CN" sz="20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hione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维护映射规则</a:t>
            </a:r>
            <a:r>
              <a:rPr lang="en-US" altLang="zh-CN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+</a:t>
            </a:r>
            <a:r>
              <a:rPr lang="zh-CN" altLang="en-US" sz="2000" b="1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容器宿主机固定</a:t>
            </a:r>
            <a:endParaRPr lang="zh-CN" altLang="en-US" sz="2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BF8B0CFE-4ED9-41A5-9B93-3EB0F3ABBDDD}"/>
              </a:ext>
            </a:extLst>
          </p:cNvPr>
          <p:cNvSpPr txBox="1"/>
          <p:nvPr/>
        </p:nvSpPr>
        <p:spPr>
          <a:xfrm>
            <a:off x="687921" y="5892482"/>
            <a:ext cx="1078051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(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但是，</a:t>
            </a:r>
            <a:r>
              <a:rPr lang="zh-CN" altLang="en-US" sz="2000" b="0" i="0" dirty="0">
                <a:solidFill>
                  <a:srgbClr val="FF0000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预发环境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仍使用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ECS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的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SLB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配置方式，在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SLB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层维护了复杂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ECS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，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IP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，</a:t>
            </a:r>
            <a:r>
              <a:rPr lang="zh-CN" altLang="en-US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端口的映射关系</a:t>
            </a:r>
            <a:r>
              <a:rPr lang="en-US" altLang="zh-CN" sz="20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)</a:t>
            </a:r>
            <a:endParaRPr lang="zh-CN" altLang="en-US" sz="20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5190318-C089-4512-9CA5-E53D679D73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818" y="1600199"/>
            <a:ext cx="11034364" cy="3733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44162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616592" y="2875340"/>
            <a:ext cx="45083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前端转发服务器图解</a:t>
            </a:r>
          </a:p>
        </p:txBody>
      </p:sp>
      <p:cxnSp>
        <p:nvCxnSpPr>
          <p:cNvPr id="16" name="直接连接符 3"/>
          <p:cNvCxnSpPr>
            <a:cxnSpLocks/>
          </p:cNvCxnSpPr>
          <p:nvPr/>
        </p:nvCxnSpPr>
        <p:spPr>
          <a:xfrm>
            <a:off x="440036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08300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2.4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025165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496456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前端转发服务器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早期逻辑图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A8A9E64B-8897-4605-85E9-BDBEA7BAC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500" y="727936"/>
            <a:ext cx="10648950" cy="60021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2058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60035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前端转发服务器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—fed-</a:t>
            </a:r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hione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-config</a:t>
            </a:r>
            <a:endParaRPr kumimoji="1" lang="zh-CN" altLang="en-US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18" name="文本框 17">
            <a:extLst>
              <a:ext uri="{FF2B5EF4-FFF2-40B4-BE49-F238E27FC236}">
                <a16:creationId xmlns:a16="http://schemas.microsoft.com/office/drawing/2014/main" id="{530BD8C6-A233-4428-B0E3-E79E9348140D}"/>
              </a:ext>
            </a:extLst>
          </p:cNvPr>
          <p:cNvSpPr txBox="1"/>
          <p:nvPr/>
        </p:nvSpPr>
        <p:spPr>
          <a:xfrm>
            <a:off x="270803" y="2203117"/>
            <a:ext cx="18421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iwork.hipac.cn</a:t>
            </a:r>
            <a:endParaRPr lang="zh-CN" alt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78C482BD-25F2-4F02-BE9D-A3EF51258679}"/>
              </a:ext>
            </a:extLst>
          </p:cNvPr>
          <p:cNvSpPr txBox="1"/>
          <p:nvPr/>
        </p:nvSpPr>
        <p:spPr>
          <a:xfrm>
            <a:off x="302669" y="3000315"/>
            <a:ext cx="154080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icp.hipac.cn</a:t>
            </a:r>
            <a:endParaRPr lang="zh-CN" alt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E9250C79-F31D-40A9-B1B9-525986D5DC27}"/>
              </a:ext>
            </a:extLst>
          </p:cNvPr>
          <p:cNvSpPr txBox="1"/>
          <p:nvPr/>
        </p:nvSpPr>
        <p:spPr>
          <a:xfrm>
            <a:off x="277818" y="3872213"/>
            <a:ext cx="27478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opsicp.yangtuojia.com</a:t>
            </a:r>
            <a:endParaRPr lang="zh-CN" alt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5A2B8939-2C41-4CF6-BE93-CB010385B456}"/>
              </a:ext>
            </a:extLst>
          </p:cNvPr>
          <p:cNvSpPr txBox="1"/>
          <p:nvPr/>
        </p:nvSpPr>
        <p:spPr>
          <a:xfrm>
            <a:off x="302669" y="4869466"/>
            <a:ext cx="21242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</a:rPr>
              <a:t>ucenter.hipac.cn</a:t>
            </a:r>
            <a:endParaRPr lang="zh-CN" altLang="en-US" sz="2000" dirty="0">
              <a:solidFill>
                <a:schemeClr val="bg1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8" name="直接箭头连接符 37">
            <a:extLst>
              <a:ext uri="{FF2B5EF4-FFF2-40B4-BE49-F238E27FC236}">
                <a16:creationId xmlns:a16="http://schemas.microsoft.com/office/drawing/2014/main" id="{0328448C-A3A4-44CA-9EA7-6CA5A078755F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4150989" y="3601661"/>
            <a:ext cx="3736719" cy="1779645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接箭头连接符 40">
            <a:extLst>
              <a:ext uri="{FF2B5EF4-FFF2-40B4-BE49-F238E27FC236}">
                <a16:creationId xmlns:a16="http://schemas.microsoft.com/office/drawing/2014/main" id="{2406C03C-CA1B-4A0B-AD26-8A692ACC669B}"/>
              </a:ext>
            </a:extLst>
          </p:cNvPr>
          <p:cNvCxnSpPr>
            <a:cxnSpLocks/>
          </p:cNvCxnSpPr>
          <p:nvPr/>
        </p:nvCxnSpPr>
        <p:spPr>
          <a:xfrm>
            <a:off x="4528203" y="2498422"/>
            <a:ext cx="3274329" cy="0"/>
          </a:xfrm>
          <a:prstGeom prst="straightConnector1">
            <a:avLst/>
          </a:prstGeom>
          <a:ln w="3810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3" name="图片 42">
            <a:extLst>
              <a:ext uri="{FF2B5EF4-FFF2-40B4-BE49-F238E27FC236}">
                <a16:creationId xmlns:a16="http://schemas.microsoft.com/office/drawing/2014/main" id="{696306E8-7AA7-4F73-A94C-9B589332E7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1336" y="1770500"/>
            <a:ext cx="2096186" cy="378596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1A769D9C-AF89-45F9-A6C5-832D28E380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2532" y="1092353"/>
            <a:ext cx="2767796" cy="2564448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F7433821-F26D-4CA1-A057-54A778F740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87708" y="4072268"/>
            <a:ext cx="2768010" cy="2618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369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3892692" y="2875340"/>
            <a:ext cx="67166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u="none" strike="noStrike" kern="120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dubbo</a:t>
            </a: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环境隔离和消息隔离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367646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235910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2.5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13557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635"/>
            <a:ext cx="12184787" cy="68580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949668" y="206223"/>
            <a:ext cx="22747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3600" b="1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Contents</a:t>
            </a:r>
            <a:endParaRPr kumimoji="1" lang="zh-CN" altLang="en-US" sz="3600" b="1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4" name="组 3"/>
          <p:cNvGrpSpPr/>
          <p:nvPr/>
        </p:nvGrpSpPr>
        <p:grpSpPr>
          <a:xfrm>
            <a:off x="1439550" y="2870200"/>
            <a:ext cx="4427850" cy="804168"/>
            <a:chOff x="1020450" y="2400300"/>
            <a:chExt cx="4427850" cy="804168"/>
          </a:xfrm>
        </p:grpSpPr>
        <p:sp>
          <p:nvSpPr>
            <p:cNvPr id="35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引言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grpSp>
          <p:nvGrpSpPr>
            <p:cNvPr id="37" name="组合 4"/>
            <p:cNvGrpSpPr/>
            <p:nvPr/>
          </p:nvGrpSpPr>
          <p:grpSpPr>
            <a:xfrm>
              <a:off x="1020450" y="2400300"/>
              <a:ext cx="804168" cy="804168"/>
              <a:chOff x="2498710" y="2311464"/>
              <a:chExt cx="1748840" cy="1748838"/>
            </a:xfrm>
          </p:grpSpPr>
          <p:sp>
            <p:nvSpPr>
              <p:cNvPr id="38" name="椭圆 37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/>
                    </a:solidFill>
                  </a:rPr>
                  <a:t>1</a:t>
                </a:r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椭圆 38"/>
              <p:cNvSpPr/>
              <p:nvPr/>
            </p:nvSpPr>
            <p:spPr>
              <a:xfrm>
                <a:off x="2498710" y="2311464"/>
                <a:ext cx="1748840" cy="1748838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40" name="椭圆 39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41" name="椭圆 40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56" name="组 55"/>
          <p:cNvGrpSpPr/>
          <p:nvPr/>
        </p:nvGrpSpPr>
        <p:grpSpPr>
          <a:xfrm>
            <a:off x="6760850" y="2870200"/>
            <a:ext cx="4427850" cy="804168"/>
            <a:chOff x="1020450" y="2400300"/>
            <a:chExt cx="4427850" cy="804168"/>
          </a:xfrm>
        </p:grpSpPr>
        <p:sp>
          <p:nvSpPr>
            <p:cNvPr id="57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流程演进</a:t>
              </a:r>
            </a:p>
          </p:txBody>
        </p:sp>
        <p:grpSp>
          <p:nvGrpSpPr>
            <p:cNvPr id="58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59" name="椭圆 58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/>
                    </a:solidFill>
                  </a:rPr>
                  <a:t>2</a:t>
                </a:r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椭圆 59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1" name="椭圆 60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2" name="椭圆 61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63" name="组 62"/>
          <p:cNvGrpSpPr/>
          <p:nvPr/>
        </p:nvGrpSpPr>
        <p:grpSpPr>
          <a:xfrm>
            <a:off x="1439550" y="4351413"/>
            <a:ext cx="4885690" cy="804168"/>
            <a:chOff x="1020450" y="2400300"/>
            <a:chExt cx="4885690" cy="804168"/>
          </a:xfrm>
        </p:grpSpPr>
        <p:sp>
          <p:nvSpPr>
            <p:cNvPr id="64" name="文本框 8"/>
            <p:cNvSpPr txBox="1"/>
            <p:nvPr/>
          </p:nvSpPr>
          <p:spPr>
            <a:xfrm>
              <a:off x="1975490" y="2508250"/>
              <a:ext cx="39306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zh-CN" altLang="en-US" sz="28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第一代</a:t>
              </a:r>
              <a:r>
                <a:rPr kumimoji="1" lang="en-US" altLang="zh-CN" sz="28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docker</a:t>
              </a:r>
              <a:r>
                <a:rPr kumimoji="1" lang="zh-CN" altLang="en-US" sz="280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部署原理</a:t>
              </a:r>
              <a:endParaRPr kumimoji="1" lang="zh-CN" altLang="en-US" sz="28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endParaRPr>
            </a:p>
          </p:txBody>
        </p:sp>
        <p:grpSp>
          <p:nvGrpSpPr>
            <p:cNvPr id="65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66" name="椭圆 65"/>
              <p:cNvSpPr/>
              <p:nvPr/>
            </p:nvSpPr>
            <p:spPr>
              <a:xfrm>
                <a:off x="2644792" y="2457551"/>
                <a:ext cx="1456676" cy="1456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/>
                    </a:solidFill>
                  </a:rPr>
                  <a:t>3</a:t>
                </a:r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7" name="椭圆 66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68" name="椭圆 67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69" name="椭圆 68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  <p:grpSp>
        <p:nvGrpSpPr>
          <p:cNvPr id="70" name="组 69"/>
          <p:cNvGrpSpPr/>
          <p:nvPr/>
        </p:nvGrpSpPr>
        <p:grpSpPr>
          <a:xfrm>
            <a:off x="6760850" y="4351413"/>
            <a:ext cx="4427850" cy="804168"/>
            <a:chOff x="1020450" y="2400300"/>
            <a:chExt cx="4427850" cy="804168"/>
          </a:xfrm>
        </p:grpSpPr>
        <p:sp>
          <p:nvSpPr>
            <p:cNvPr id="71" name="文本框 8"/>
            <p:cNvSpPr txBox="1"/>
            <p:nvPr/>
          </p:nvSpPr>
          <p:spPr>
            <a:xfrm>
              <a:off x="1975450" y="2508205"/>
              <a:ext cx="3472850" cy="52197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en-US"/>
              </a:defPPr>
              <a:lvl1pPr marL="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4572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1" lang="en-US" altLang="zh-CN" sz="28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FQA</a:t>
              </a:r>
              <a:r>
                <a:rPr kumimoji="1" lang="zh-CN" altLang="en-US" sz="280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  <a:sym typeface="+mn-lt"/>
                </a:rPr>
                <a:t>环节</a:t>
              </a:r>
            </a:p>
          </p:txBody>
        </p:sp>
        <p:grpSp>
          <p:nvGrpSpPr>
            <p:cNvPr id="72" name="组合 4"/>
            <p:cNvGrpSpPr/>
            <p:nvPr/>
          </p:nvGrpSpPr>
          <p:grpSpPr>
            <a:xfrm>
              <a:off x="1020450" y="2400300"/>
              <a:ext cx="804168" cy="804168"/>
              <a:chOff x="2498710" y="2311465"/>
              <a:chExt cx="1748840" cy="1748839"/>
            </a:xfrm>
          </p:grpSpPr>
          <p:sp>
            <p:nvSpPr>
              <p:cNvPr id="73" name="椭圆 72"/>
              <p:cNvSpPr/>
              <p:nvPr/>
            </p:nvSpPr>
            <p:spPr>
              <a:xfrm>
                <a:off x="2644792" y="2457552"/>
                <a:ext cx="1456675" cy="14566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r>
                  <a:rPr lang="en-US" altLang="zh-CN" sz="4000" dirty="0">
                    <a:solidFill>
                      <a:schemeClr val="tx1"/>
                    </a:solidFill>
                  </a:rPr>
                  <a:t>4</a:t>
                </a:r>
                <a:endParaRPr lang="zh-CN" altLang="en-US" sz="40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4" name="椭圆 73"/>
              <p:cNvSpPr/>
              <p:nvPr/>
            </p:nvSpPr>
            <p:spPr>
              <a:xfrm>
                <a:off x="2498710" y="2311465"/>
                <a:ext cx="1748840" cy="1748839"/>
              </a:xfrm>
              <a:prstGeom prst="ellipse">
                <a:avLst/>
              </a:prstGeom>
              <a:noFill/>
              <a:ln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 sz="8000" dirty="0"/>
              </a:p>
            </p:txBody>
          </p:sp>
          <p:sp>
            <p:nvSpPr>
              <p:cNvPr id="75" name="椭圆 74"/>
              <p:cNvSpPr/>
              <p:nvPr/>
            </p:nvSpPr>
            <p:spPr>
              <a:xfrm>
                <a:off x="3936756" y="3665706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  <p:sp>
            <p:nvSpPr>
              <p:cNvPr id="76" name="椭圆 75"/>
              <p:cNvSpPr/>
              <p:nvPr/>
            </p:nvSpPr>
            <p:spPr>
              <a:xfrm>
                <a:off x="2705635" y="2400638"/>
                <a:ext cx="226409" cy="226409"/>
              </a:xfrm>
              <a:prstGeom prst="ellipse">
                <a:avLst/>
              </a:prstGeom>
              <a:solidFill>
                <a:srgbClr val="FA3246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noAutofit/>
              </a:bodyPr>
              <a:lstStyle/>
              <a:p>
                <a:pPr algn="ctr"/>
                <a:endParaRPr lang="zh-CN" altLang="en-US">
                  <a:cs typeface="+mn-ea"/>
                  <a:sym typeface="+mn-lt"/>
                </a:endParaRPr>
              </a:p>
            </p:txBody>
          </p:sp>
        </p:grp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27811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环境隔离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590FCF37-56E5-4488-824C-E1001F7C63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420" y="1169603"/>
            <a:ext cx="770890" cy="738505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C5838507-44A5-4128-BD44-38621AEA3B0C}"/>
              </a:ext>
            </a:extLst>
          </p:cNvPr>
          <p:cNvSpPr txBox="1"/>
          <p:nvPr/>
        </p:nvSpPr>
        <p:spPr>
          <a:xfrm>
            <a:off x="6930853" y="1723908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协议转换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pic>
        <p:nvPicPr>
          <p:cNvPr id="6" name="图形 5" descr="公鸡">
            <a:extLst>
              <a:ext uri="{FF2B5EF4-FFF2-40B4-BE49-F238E27FC236}">
                <a16:creationId xmlns:a16="http://schemas.microsoft.com/office/drawing/2014/main" id="{253424D8-716E-4C3C-9920-5BB185EF0E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06995" y="5328502"/>
            <a:ext cx="1445260" cy="1445260"/>
          </a:xfrm>
          <a:prstGeom prst="rect">
            <a:avLst/>
          </a:prstGeom>
        </p:spPr>
      </p:pic>
      <p:pic>
        <p:nvPicPr>
          <p:cNvPr id="9" name="图形 8" descr="鸭子">
            <a:extLst>
              <a:ext uri="{FF2B5EF4-FFF2-40B4-BE49-F238E27FC236}">
                <a16:creationId xmlns:a16="http://schemas.microsoft.com/office/drawing/2014/main" id="{A6979965-8815-4F70-83BD-F0BF1D51F76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 flipH="1">
            <a:off x="8080022" y="5248149"/>
            <a:ext cx="1396314" cy="1396314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43847EB2-A1BC-49AE-9D4C-19AC37FD696C}"/>
              </a:ext>
            </a:extLst>
          </p:cNvPr>
          <p:cNvSpPr txBox="1"/>
          <p:nvPr/>
        </p:nvSpPr>
        <p:spPr>
          <a:xfrm>
            <a:off x="1735133" y="4805282"/>
            <a:ext cx="212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举个栗子🌰</a:t>
            </a:r>
            <a:r>
              <a:rPr lang="en-US" altLang="zh-CN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3440703-AC5A-4FD6-B5FF-BB152F9F9712}"/>
              </a:ext>
            </a:extLst>
          </p:cNvPr>
          <p:cNvSpPr txBox="1"/>
          <p:nvPr/>
        </p:nvSpPr>
        <p:spPr>
          <a:xfrm>
            <a:off x="2343148" y="1011565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流量切换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CE5D4291-7EA2-44E9-857A-618CB7DDF35A}"/>
              </a:ext>
            </a:extLst>
          </p:cNvPr>
          <p:cNvSpPr txBox="1"/>
          <p:nvPr/>
        </p:nvSpPr>
        <p:spPr>
          <a:xfrm>
            <a:off x="2276471" y="1592690"/>
            <a:ext cx="17811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接口</a:t>
            </a:r>
            <a:r>
              <a:rPr lang="en-US" altLang="zh-CN" sz="2800" b="0" i="0" dirty="0">
                <a:solidFill>
                  <a:schemeClr val="bg1"/>
                </a:solidFill>
                <a:effectLst/>
                <a:latin typeface="Comic Sans MS" panose="030F0702030302020204" pitchFamily="66" charset="0"/>
                <a:ea typeface="华文行楷" panose="02010800040101010101" pitchFamily="2" charset="-122"/>
              </a:rPr>
              <a:t>mock</a:t>
            </a:r>
            <a:endParaRPr lang="zh-CN" altLang="en-US" sz="2800" dirty="0">
              <a:solidFill>
                <a:schemeClr val="bg1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D4787702-1CB4-4C59-BF2F-D411A73BD14C}"/>
              </a:ext>
            </a:extLst>
          </p:cNvPr>
          <p:cNvSpPr txBox="1"/>
          <p:nvPr/>
        </p:nvSpPr>
        <p:spPr>
          <a:xfrm>
            <a:off x="4495163" y="1007230"/>
            <a:ext cx="25403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公共参数传递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B81F2F5-9BB6-4FAA-8DF5-BF82B09D8C90}"/>
              </a:ext>
            </a:extLst>
          </p:cNvPr>
          <p:cNvSpPr txBox="1"/>
          <p:nvPr/>
        </p:nvSpPr>
        <p:spPr>
          <a:xfrm>
            <a:off x="4495163" y="1580786"/>
            <a:ext cx="10167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校验</a:t>
            </a: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6EEE7ED8-485F-4694-BEA5-C743BC4C173F}"/>
              </a:ext>
            </a:extLst>
          </p:cNvPr>
          <p:cNvSpPr txBox="1"/>
          <p:nvPr/>
        </p:nvSpPr>
        <p:spPr>
          <a:xfrm>
            <a:off x="7052015" y="999068"/>
            <a:ext cx="102800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容错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8A17298B-630E-467E-B284-B5D9B1FD0F97}"/>
              </a:ext>
            </a:extLst>
          </p:cNvPr>
          <p:cNvSpPr txBox="1"/>
          <p:nvPr/>
        </p:nvSpPr>
        <p:spPr>
          <a:xfrm>
            <a:off x="9024939" y="986383"/>
            <a:ext cx="16478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0" i="0" dirty="0">
                <a:solidFill>
                  <a:schemeClr val="bg1"/>
                </a:solidFill>
                <a:effectLst/>
                <a:latin typeface="华文行楷" panose="02010800040101010101" pitchFamily="2" charset="-122"/>
                <a:ea typeface="华文行楷" panose="02010800040101010101" pitchFamily="2" charset="-122"/>
              </a:rPr>
              <a:t>异步通知</a:t>
            </a:r>
            <a:endParaRPr lang="zh-CN" altLang="en-US" sz="2800" dirty="0">
              <a:solidFill>
                <a:schemeClr val="bg1"/>
              </a:solidFill>
              <a:latin typeface="华文行楷" panose="02010800040101010101" pitchFamily="2" charset="-122"/>
              <a:ea typeface="华文行楷" panose="02010800040101010101" pitchFamily="2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16D38960-9342-4799-AAB8-B11AB6A11EA9}"/>
              </a:ext>
            </a:extLst>
          </p:cNvPr>
          <p:cNvSpPr txBox="1"/>
          <p:nvPr/>
        </p:nvSpPr>
        <p:spPr>
          <a:xfrm>
            <a:off x="9054172" y="1538856"/>
            <a:ext cx="17811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0" dirty="0" err="1">
                <a:solidFill>
                  <a:schemeClr val="bg1"/>
                </a:solidFill>
                <a:effectLst/>
                <a:latin typeface="Comic Sans MS" panose="030F0702030302020204" pitchFamily="66" charset="0"/>
              </a:rPr>
              <a:t>GraphQL</a:t>
            </a:r>
            <a:endParaRPr lang="en-US" altLang="zh-CN" sz="2800" b="1" i="0" dirty="0">
              <a:solidFill>
                <a:schemeClr val="bg1"/>
              </a:solidFill>
              <a:effectLst/>
              <a:latin typeface="Comic Sans MS" panose="030F0702030302020204" pitchFamily="66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8E43CC39-14DC-46EC-BA03-17E6592F55ED}"/>
              </a:ext>
            </a:extLst>
          </p:cNvPr>
          <p:cNvSpPr/>
          <p:nvPr/>
        </p:nvSpPr>
        <p:spPr>
          <a:xfrm>
            <a:off x="6670332" y="1470460"/>
            <a:ext cx="2168868" cy="1105972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B9029A33-14C1-4654-A990-3A4E8FACA4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1927" y="5657406"/>
            <a:ext cx="770890" cy="738505"/>
          </a:xfrm>
          <a:prstGeom prst="rect">
            <a:avLst/>
          </a:prstGeom>
        </p:spPr>
      </p:pic>
      <p:sp>
        <p:nvSpPr>
          <p:cNvPr id="35" name="文本框 34">
            <a:extLst>
              <a:ext uri="{FF2B5EF4-FFF2-40B4-BE49-F238E27FC236}">
                <a16:creationId xmlns:a16="http://schemas.microsoft.com/office/drawing/2014/main" id="{3BDB79A1-DA5A-4257-A9BC-43ADBA36AE24}"/>
              </a:ext>
            </a:extLst>
          </p:cNvPr>
          <p:cNvSpPr txBox="1"/>
          <p:nvPr/>
        </p:nvSpPr>
        <p:spPr>
          <a:xfrm>
            <a:off x="3924298" y="5503438"/>
            <a:ext cx="1058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咯咯咯</a:t>
            </a: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35C7F29-8D60-4538-AE09-D9A05628FCC0}"/>
              </a:ext>
            </a:extLst>
          </p:cNvPr>
          <p:cNvSpPr txBox="1"/>
          <p:nvPr/>
        </p:nvSpPr>
        <p:spPr>
          <a:xfrm>
            <a:off x="6406977" y="5503438"/>
            <a:ext cx="154888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鸡说</a:t>
            </a:r>
            <a:r>
              <a:rPr lang="en-US" altLang="zh-CN" sz="20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你是鸭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7C558153-B183-4B7E-AA78-2825EF113479}"/>
              </a:ext>
            </a:extLst>
          </p:cNvPr>
          <p:cNvSpPr txBox="1"/>
          <p:nvPr/>
        </p:nvSpPr>
        <p:spPr>
          <a:xfrm>
            <a:off x="6406977" y="6033183"/>
            <a:ext cx="102902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嘎嘎嘎</a:t>
            </a: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C3DB9C14-0B5D-4EEF-8706-D0420E30F09E}"/>
              </a:ext>
            </a:extLst>
          </p:cNvPr>
          <p:cNvSpPr txBox="1"/>
          <p:nvPr/>
        </p:nvSpPr>
        <p:spPr>
          <a:xfrm>
            <a:off x="3791534" y="6076994"/>
            <a:ext cx="184726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鸭说</a:t>
            </a:r>
            <a:r>
              <a:rPr lang="en-US" altLang="zh-CN" sz="20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:</a:t>
            </a:r>
            <a:r>
              <a:rPr lang="zh-CN" altLang="en-US" sz="2000" dirty="0">
                <a:solidFill>
                  <a:srgbClr val="00B05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鸡你太美</a:t>
            </a:r>
          </a:p>
        </p:txBody>
      </p:sp>
      <p:pic>
        <p:nvPicPr>
          <p:cNvPr id="43" name="图形 42" descr="桥梁场景">
            <a:extLst>
              <a:ext uri="{FF2B5EF4-FFF2-40B4-BE49-F238E27FC236}">
                <a16:creationId xmlns:a16="http://schemas.microsoft.com/office/drawing/2014/main" id="{4C9531FE-8F2C-495B-8958-96CBC6A9DCF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834366" y="2832528"/>
            <a:ext cx="3533775" cy="914400"/>
          </a:xfrm>
          <a:prstGeom prst="rect">
            <a:avLst/>
          </a:prstGeom>
        </p:spPr>
      </p:pic>
      <p:pic>
        <p:nvPicPr>
          <p:cNvPr id="45" name="图形 44" descr="浏览器窗口">
            <a:extLst>
              <a:ext uri="{FF2B5EF4-FFF2-40B4-BE49-F238E27FC236}">
                <a16:creationId xmlns:a16="http://schemas.microsoft.com/office/drawing/2014/main" id="{4CE4339B-95DE-4435-BEDF-1455C2E1B8A5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29064" y="2716481"/>
            <a:ext cx="1424686" cy="1424686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FAFB0B3A-1169-42CB-99F3-DAD2294575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829175" y="2913303"/>
            <a:ext cx="902794" cy="94383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AA833383-5A46-41D6-85BD-D0A7B73F02DC}"/>
              </a:ext>
            </a:extLst>
          </p:cNvPr>
          <p:cNvSpPr txBox="1"/>
          <p:nvPr/>
        </p:nvSpPr>
        <p:spPr>
          <a:xfrm>
            <a:off x="2343148" y="3235287"/>
            <a:ext cx="135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客户端</a:t>
            </a: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7D0A0EFF-2327-40E9-BD9D-1444552AC7CD}"/>
              </a:ext>
            </a:extLst>
          </p:cNvPr>
          <p:cNvSpPr txBox="1"/>
          <p:nvPr/>
        </p:nvSpPr>
        <p:spPr>
          <a:xfrm>
            <a:off x="8731969" y="3115394"/>
            <a:ext cx="13585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服务端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F424F140-3646-46B9-80FA-632F3A2A2B1A}"/>
              </a:ext>
            </a:extLst>
          </p:cNvPr>
          <p:cNvSpPr txBox="1"/>
          <p:nvPr/>
        </p:nvSpPr>
        <p:spPr>
          <a:xfrm>
            <a:off x="5109635" y="2651693"/>
            <a:ext cx="10583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rgbClr val="00B0F0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桥梁</a:t>
            </a:r>
          </a:p>
        </p:txBody>
      </p:sp>
      <p:sp>
        <p:nvSpPr>
          <p:cNvPr id="54" name="文本框 53">
            <a:extLst>
              <a:ext uri="{FF2B5EF4-FFF2-40B4-BE49-F238E27FC236}">
                <a16:creationId xmlns:a16="http://schemas.microsoft.com/office/drawing/2014/main" id="{070B7A14-2873-44C4-9680-60404E6ED06E}"/>
              </a:ext>
            </a:extLst>
          </p:cNvPr>
          <p:cNvSpPr txBox="1"/>
          <p:nvPr/>
        </p:nvSpPr>
        <p:spPr>
          <a:xfrm>
            <a:off x="3473000" y="3223383"/>
            <a:ext cx="679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>
                <a:solidFill>
                  <a:srgbClr val="00B050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http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1B00103F-4010-4138-8DE2-F90E3C121A59}"/>
              </a:ext>
            </a:extLst>
          </p:cNvPr>
          <p:cNvSpPr txBox="1"/>
          <p:nvPr/>
        </p:nvSpPr>
        <p:spPr>
          <a:xfrm>
            <a:off x="7057259" y="3223383"/>
            <a:ext cx="89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dubbo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83606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1000"/>
                            </p:stCondLst>
                            <p:childTnLst>
                              <p:par>
                                <p:cTn id="67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69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500"/>
                            </p:stCondLst>
                            <p:childTnLst>
                              <p:par>
                                <p:cTn id="7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2000"/>
                            </p:stCondLst>
                            <p:childTnLst>
                              <p:par>
                                <p:cTn id="75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5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  <p:bldP spid="12" grpId="0"/>
      <p:bldP spid="14" grpId="0"/>
      <p:bldP spid="16" grpId="0"/>
      <p:bldP spid="18" grpId="0"/>
      <p:bldP spid="20" grpId="0"/>
      <p:bldP spid="22" grpId="0"/>
      <p:bldP spid="30" grpId="0"/>
      <p:bldP spid="31" grpId="0" animBg="1"/>
      <p:bldP spid="35" grpId="0"/>
      <p:bldP spid="37" grpId="0"/>
      <p:bldP spid="39" grpId="0"/>
      <p:bldP spid="41" grpId="0"/>
      <p:bldP spid="48" grpId="0"/>
      <p:bldP spid="50" grpId="0"/>
      <p:bldP spid="52" grpId="0"/>
      <p:bldP spid="54" grpId="0"/>
      <p:bldP spid="5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47375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Dubbo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环境隔离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隔离图解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FD13AF3-5145-41D2-B6DF-778DBA426C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3866" y="4045907"/>
            <a:ext cx="5873518" cy="66582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76660978-87AD-42F0-881A-A5D90BBD1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18" y="1091749"/>
            <a:ext cx="5905722" cy="2079966"/>
          </a:xfrm>
          <a:prstGeom prst="rect">
            <a:avLst/>
          </a:prstGeom>
        </p:spPr>
      </p:pic>
      <p:sp>
        <p:nvSpPr>
          <p:cNvPr id="6" name="椭圆 5">
            <a:extLst>
              <a:ext uri="{FF2B5EF4-FFF2-40B4-BE49-F238E27FC236}">
                <a16:creationId xmlns:a16="http://schemas.microsoft.com/office/drawing/2014/main" id="{99ADA742-AD06-482E-A9C6-B5AD30727AEE}"/>
              </a:ext>
            </a:extLst>
          </p:cNvPr>
          <p:cNvSpPr/>
          <p:nvPr/>
        </p:nvSpPr>
        <p:spPr>
          <a:xfrm>
            <a:off x="138546" y="857250"/>
            <a:ext cx="6481330" cy="2571750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5E0435E-56B9-4424-AD1A-F2CAE9E613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0448" y="1834552"/>
            <a:ext cx="770890" cy="738505"/>
          </a:xfrm>
          <a:prstGeom prst="rect">
            <a:avLst/>
          </a:prstGeom>
        </p:spPr>
      </p:pic>
      <p:sp>
        <p:nvSpPr>
          <p:cNvPr id="14" name="左大括号 13">
            <a:extLst>
              <a:ext uri="{FF2B5EF4-FFF2-40B4-BE49-F238E27FC236}">
                <a16:creationId xmlns:a16="http://schemas.microsoft.com/office/drawing/2014/main" id="{F3F6FC7E-4A9C-42E0-9DE6-6929FC910799}"/>
              </a:ext>
            </a:extLst>
          </p:cNvPr>
          <p:cNvSpPr/>
          <p:nvPr/>
        </p:nvSpPr>
        <p:spPr>
          <a:xfrm>
            <a:off x="10271528" y="938481"/>
            <a:ext cx="264795" cy="2423910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F91C9DA-7F05-430F-9968-6153A07CAB70}"/>
              </a:ext>
            </a:extLst>
          </p:cNvPr>
          <p:cNvSpPr txBox="1"/>
          <p:nvPr/>
        </p:nvSpPr>
        <p:spPr>
          <a:xfrm>
            <a:off x="10425888" y="1046664"/>
            <a:ext cx="92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环境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9FD51F1-9C91-41F3-AD91-9DA0BF1E3C65}"/>
              </a:ext>
            </a:extLst>
          </p:cNvPr>
          <p:cNvSpPr txBox="1"/>
          <p:nvPr/>
        </p:nvSpPr>
        <p:spPr>
          <a:xfrm>
            <a:off x="9277149" y="1888826"/>
            <a:ext cx="8987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API</a:t>
            </a:r>
            <a:endParaRPr lang="zh-CN" altLang="en-US" sz="2800" dirty="0">
              <a:solidFill>
                <a:schemeClr val="bg1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0D3BFCDF-C3D6-4E3B-86A2-273ACA1AED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83563" y="1829749"/>
            <a:ext cx="737870" cy="697230"/>
          </a:xfrm>
          <a:prstGeom prst="rect">
            <a:avLst/>
          </a:prstGeom>
        </p:spPr>
      </p:pic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AC4B097-4ECD-4E58-965F-BDCFA867C927}"/>
              </a:ext>
            </a:extLst>
          </p:cNvPr>
          <p:cNvCxnSpPr>
            <a:cxnSpLocks/>
          </p:cNvCxnSpPr>
          <p:nvPr/>
        </p:nvCxnSpPr>
        <p:spPr>
          <a:xfrm flipV="1">
            <a:off x="7771338" y="2203870"/>
            <a:ext cx="512225" cy="1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E7BBEFB1-0E14-4F8A-8023-FB716DEB84A8}"/>
              </a:ext>
            </a:extLst>
          </p:cNvPr>
          <p:cNvCxnSpPr>
            <a:cxnSpLocks/>
          </p:cNvCxnSpPr>
          <p:nvPr/>
        </p:nvCxnSpPr>
        <p:spPr>
          <a:xfrm>
            <a:off x="9021433" y="2195874"/>
            <a:ext cx="303944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E0361D65-5C09-4AEB-968A-17A495C3A3EA}"/>
              </a:ext>
            </a:extLst>
          </p:cNvPr>
          <p:cNvSpPr txBox="1"/>
          <p:nvPr/>
        </p:nvSpPr>
        <p:spPr>
          <a:xfrm>
            <a:off x="10403925" y="2780517"/>
            <a:ext cx="14826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Dubbo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分组</a:t>
            </a:r>
          </a:p>
        </p:txBody>
      </p:sp>
      <p:cxnSp>
        <p:nvCxnSpPr>
          <p:cNvPr id="31" name="直接箭头连接符 30">
            <a:extLst>
              <a:ext uri="{FF2B5EF4-FFF2-40B4-BE49-F238E27FC236}">
                <a16:creationId xmlns:a16="http://schemas.microsoft.com/office/drawing/2014/main" id="{79566B26-317F-417A-AE13-6638CAAFA66D}"/>
              </a:ext>
            </a:extLst>
          </p:cNvPr>
          <p:cNvCxnSpPr/>
          <p:nvPr/>
        </p:nvCxnSpPr>
        <p:spPr>
          <a:xfrm flipH="1">
            <a:off x="1181735" y="4489397"/>
            <a:ext cx="12668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33">
            <a:extLst>
              <a:ext uri="{FF2B5EF4-FFF2-40B4-BE49-F238E27FC236}">
                <a16:creationId xmlns:a16="http://schemas.microsoft.com/office/drawing/2014/main" id="{C707AC75-2A26-4D0E-B251-E8DE9F1078D1}"/>
              </a:ext>
            </a:extLst>
          </p:cNvPr>
          <p:cNvSpPr txBox="1"/>
          <p:nvPr/>
        </p:nvSpPr>
        <p:spPr>
          <a:xfrm>
            <a:off x="1117600" y="4123002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创建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hop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环境配置</a:t>
            </a:r>
          </a:p>
        </p:txBody>
      </p:sp>
      <p:pic>
        <p:nvPicPr>
          <p:cNvPr id="33" name="图片 32">
            <a:extLst>
              <a:ext uri="{FF2B5EF4-FFF2-40B4-BE49-F238E27FC236}">
                <a16:creationId xmlns:a16="http://schemas.microsoft.com/office/drawing/2014/main" id="{9BDBBCD7-F535-43BC-AC49-AF1F3A9530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005" y="4021402"/>
            <a:ext cx="770890" cy="738505"/>
          </a:xfrm>
          <a:prstGeom prst="rect">
            <a:avLst/>
          </a:prstGeom>
        </p:spPr>
      </p:pic>
      <p:pic>
        <p:nvPicPr>
          <p:cNvPr id="34" name="图片 33">
            <a:extLst>
              <a:ext uri="{FF2B5EF4-FFF2-40B4-BE49-F238E27FC236}">
                <a16:creationId xmlns:a16="http://schemas.microsoft.com/office/drawing/2014/main" id="{157D3A31-5D80-43DF-BCEE-76117874CCD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438400" y="4026482"/>
            <a:ext cx="741045" cy="690880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6CB33D3C-09FC-44F7-919F-581B80DC072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39197" y="4062035"/>
            <a:ext cx="703580" cy="673735"/>
          </a:xfrm>
          <a:prstGeom prst="rect">
            <a:avLst/>
          </a:prstGeom>
        </p:spPr>
      </p:pic>
      <p:cxnSp>
        <p:nvCxnSpPr>
          <p:cNvPr id="36" name="直接箭头连接符 35">
            <a:extLst>
              <a:ext uri="{FF2B5EF4-FFF2-40B4-BE49-F238E27FC236}">
                <a16:creationId xmlns:a16="http://schemas.microsoft.com/office/drawing/2014/main" id="{524EA565-3288-47BD-8552-55833AAA1AE0}"/>
              </a:ext>
            </a:extLst>
          </p:cNvPr>
          <p:cNvCxnSpPr>
            <a:cxnSpLocks/>
          </p:cNvCxnSpPr>
          <p:nvPr/>
        </p:nvCxnSpPr>
        <p:spPr>
          <a:xfrm flipV="1">
            <a:off x="3230679" y="4514797"/>
            <a:ext cx="1628139" cy="312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 Placeholder 33">
            <a:extLst>
              <a:ext uri="{FF2B5EF4-FFF2-40B4-BE49-F238E27FC236}">
                <a16:creationId xmlns:a16="http://schemas.microsoft.com/office/drawing/2014/main" id="{9731D039-770F-4EDE-AD0F-51191DED96C8}"/>
              </a:ext>
            </a:extLst>
          </p:cNvPr>
          <p:cNvSpPr txBox="1"/>
          <p:nvPr/>
        </p:nvSpPr>
        <p:spPr>
          <a:xfrm>
            <a:off x="3230679" y="4131204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设置</a:t>
            </a:r>
            <a:r>
              <a:rPr lang="en-US" altLang="zh-CN" sz="1400" dirty="0" err="1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dubbo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的环境变量</a:t>
            </a:r>
          </a:p>
        </p:txBody>
      </p:sp>
      <p:sp>
        <p:nvSpPr>
          <p:cNvPr id="39" name="矩形: 圆角 38">
            <a:extLst>
              <a:ext uri="{FF2B5EF4-FFF2-40B4-BE49-F238E27FC236}">
                <a16:creationId xmlns:a16="http://schemas.microsoft.com/office/drawing/2014/main" id="{972C768E-9EB7-417E-AC3C-C59F26BC77A5}"/>
              </a:ext>
            </a:extLst>
          </p:cNvPr>
          <p:cNvSpPr/>
          <p:nvPr/>
        </p:nvSpPr>
        <p:spPr>
          <a:xfrm>
            <a:off x="390525" y="5133975"/>
            <a:ext cx="5483341" cy="165846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0D07832F-4CB3-4645-A1A9-757C6D03B0C7}"/>
              </a:ext>
            </a:extLst>
          </p:cNvPr>
          <p:cNvSpPr txBox="1"/>
          <p:nvPr/>
        </p:nvSpPr>
        <p:spPr>
          <a:xfrm>
            <a:off x="334015" y="5090699"/>
            <a:ext cx="92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</a:p>
        </p:txBody>
      </p:sp>
      <p:pic>
        <p:nvPicPr>
          <p:cNvPr id="51" name="图片 50">
            <a:extLst>
              <a:ext uri="{FF2B5EF4-FFF2-40B4-BE49-F238E27FC236}">
                <a16:creationId xmlns:a16="http://schemas.microsoft.com/office/drawing/2014/main" id="{4039B5AD-A4F4-472C-B998-FB73C6A09BF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19784" y="5650265"/>
            <a:ext cx="723902" cy="679352"/>
          </a:xfrm>
          <a:prstGeom prst="rect">
            <a:avLst/>
          </a:prstGeom>
        </p:spPr>
      </p:pic>
      <p:pic>
        <p:nvPicPr>
          <p:cNvPr id="53" name="图片 52">
            <a:extLst>
              <a:ext uri="{FF2B5EF4-FFF2-40B4-BE49-F238E27FC236}">
                <a16:creationId xmlns:a16="http://schemas.microsoft.com/office/drawing/2014/main" id="{4CE076C1-3444-4B99-BBD6-F5E7E2874A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65693" y="5591112"/>
            <a:ext cx="770890" cy="738505"/>
          </a:xfrm>
          <a:prstGeom prst="rect">
            <a:avLst/>
          </a:prstGeom>
        </p:spPr>
      </p:pic>
      <p:pic>
        <p:nvPicPr>
          <p:cNvPr id="55" name="图片 54">
            <a:extLst>
              <a:ext uri="{FF2B5EF4-FFF2-40B4-BE49-F238E27FC236}">
                <a16:creationId xmlns:a16="http://schemas.microsoft.com/office/drawing/2014/main" id="{46875DDF-03AC-4019-A344-A587378EB2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01327" y="5242497"/>
            <a:ext cx="737870" cy="697230"/>
          </a:xfrm>
          <a:prstGeom prst="rect">
            <a:avLst/>
          </a:prstGeom>
        </p:spPr>
      </p:pic>
      <p:pic>
        <p:nvPicPr>
          <p:cNvPr id="56" name="图片 55">
            <a:extLst>
              <a:ext uri="{FF2B5EF4-FFF2-40B4-BE49-F238E27FC236}">
                <a16:creationId xmlns:a16="http://schemas.microsoft.com/office/drawing/2014/main" id="{8F12BF56-76D1-4418-9240-58DBF00002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201327" y="6048249"/>
            <a:ext cx="697865" cy="669290"/>
          </a:xfrm>
          <a:prstGeom prst="rect">
            <a:avLst/>
          </a:prstGeom>
        </p:spPr>
      </p:pic>
      <p:cxnSp>
        <p:nvCxnSpPr>
          <p:cNvPr id="57" name="直接箭头连接符 56">
            <a:extLst>
              <a:ext uri="{FF2B5EF4-FFF2-40B4-BE49-F238E27FC236}">
                <a16:creationId xmlns:a16="http://schemas.microsoft.com/office/drawing/2014/main" id="{F5DECB32-9722-43F0-967E-322737292758}"/>
              </a:ext>
            </a:extLst>
          </p:cNvPr>
          <p:cNvCxnSpPr>
            <a:cxnSpLocks/>
          </p:cNvCxnSpPr>
          <p:nvPr/>
        </p:nvCxnSpPr>
        <p:spPr>
          <a:xfrm>
            <a:off x="1646931" y="5989941"/>
            <a:ext cx="695266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>
            <a:extLst>
              <a:ext uri="{FF2B5EF4-FFF2-40B4-BE49-F238E27FC236}">
                <a16:creationId xmlns:a16="http://schemas.microsoft.com/office/drawing/2014/main" id="{642355AB-CAB7-401B-B3DD-728C069F5F26}"/>
              </a:ext>
            </a:extLst>
          </p:cNvPr>
          <p:cNvCxnSpPr>
            <a:cxnSpLocks/>
          </p:cNvCxnSpPr>
          <p:nvPr/>
        </p:nvCxnSpPr>
        <p:spPr>
          <a:xfrm flipV="1">
            <a:off x="3349482" y="5613919"/>
            <a:ext cx="695266" cy="28642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接箭头连接符 60">
            <a:extLst>
              <a:ext uri="{FF2B5EF4-FFF2-40B4-BE49-F238E27FC236}">
                <a16:creationId xmlns:a16="http://schemas.microsoft.com/office/drawing/2014/main" id="{420552B4-83BD-4A88-BAA7-8B9CC72B84C1}"/>
              </a:ext>
            </a:extLst>
          </p:cNvPr>
          <p:cNvCxnSpPr>
            <a:cxnSpLocks/>
          </p:cNvCxnSpPr>
          <p:nvPr/>
        </p:nvCxnSpPr>
        <p:spPr>
          <a:xfrm>
            <a:off x="3333623" y="5995593"/>
            <a:ext cx="695266" cy="384694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 Placeholder 33">
            <a:extLst>
              <a:ext uri="{FF2B5EF4-FFF2-40B4-BE49-F238E27FC236}">
                <a16:creationId xmlns:a16="http://schemas.microsoft.com/office/drawing/2014/main" id="{FCD87C1D-560A-450E-B272-131086CE4FF3}"/>
              </a:ext>
            </a:extLst>
          </p:cNvPr>
          <p:cNvSpPr txBox="1"/>
          <p:nvPr/>
        </p:nvSpPr>
        <p:spPr>
          <a:xfrm>
            <a:off x="1064895" y="5026078"/>
            <a:ext cx="146812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sp>
        <p:nvSpPr>
          <p:cNvPr id="68" name="Text Placeholder 33">
            <a:extLst>
              <a:ext uri="{FF2B5EF4-FFF2-40B4-BE49-F238E27FC236}">
                <a16:creationId xmlns:a16="http://schemas.microsoft.com/office/drawing/2014/main" id="{648392CD-D561-47AA-AF8B-AF818559B6F9}"/>
              </a:ext>
            </a:extLst>
          </p:cNvPr>
          <p:cNvSpPr txBox="1"/>
          <p:nvPr/>
        </p:nvSpPr>
        <p:spPr>
          <a:xfrm>
            <a:off x="1461639" y="6271988"/>
            <a:ext cx="1215643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sp>
        <p:nvSpPr>
          <p:cNvPr id="70" name="Text Placeholder 33">
            <a:extLst>
              <a:ext uri="{FF2B5EF4-FFF2-40B4-BE49-F238E27FC236}">
                <a16:creationId xmlns:a16="http://schemas.microsoft.com/office/drawing/2014/main" id="{70AB0624-668D-41C0-9D2B-85EEF91F9AC5}"/>
              </a:ext>
            </a:extLst>
          </p:cNvPr>
          <p:cNvSpPr txBox="1"/>
          <p:nvPr/>
        </p:nvSpPr>
        <p:spPr>
          <a:xfrm>
            <a:off x="3089293" y="6366987"/>
            <a:ext cx="1215643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sp>
        <p:nvSpPr>
          <p:cNvPr id="72" name="Text Placeholder 33">
            <a:extLst>
              <a:ext uri="{FF2B5EF4-FFF2-40B4-BE49-F238E27FC236}">
                <a16:creationId xmlns:a16="http://schemas.microsoft.com/office/drawing/2014/main" id="{9E60125A-C5D5-4B8D-BB02-1540FC40BBFB}"/>
              </a:ext>
            </a:extLst>
          </p:cNvPr>
          <p:cNvSpPr txBox="1"/>
          <p:nvPr/>
        </p:nvSpPr>
        <p:spPr>
          <a:xfrm>
            <a:off x="3089293" y="5309793"/>
            <a:ext cx="1215643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966AE718-A2C5-4A7E-9C8C-485F8438C8BD}"/>
              </a:ext>
            </a:extLst>
          </p:cNvPr>
          <p:cNvSpPr txBox="1"/>
          <p:nvPr/>
        </p:nvSpPr>
        <p:spPr>
          <a:xfrm>
            <a:off x="5118699" y="5741077"/>
            <a:ext cx="898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00B050"/>
                </a:solidFill>
                <a:latin typeface="Comic Sans MS" panose="030F0702030302020204" pitchFamily="66" charset="0"/>
                <a:ea typeface="华文行楷" panose="02010800040101010101" pitchFamily="2" charset="-122"/>
              </a:rPr>
              <a:t>dubbo</a:t>
            </a:r>
            <a:endParaRPr lang="zh-CN" altLang="en-US" dirty="0">
              <a:solidFill>
                <a:srgbClr val="00B050"/>
              </a:solidFill>
              <a:latin typeface="Comic Sans MS" panose="030F0702030302020204" pitchFamily="66" charset="0"/>
              <a:ea typeface="华文行楷" panose="02010800040101010101" pitchFamily="2" charset="-122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1B5768A5-54BE-4487-9BE5-0F852704041E}"/>
              </a:ext>
            </a:extLst>
          </p:cNvPr>
          <p:cNvSpPr/>
          <p:nvPr/>
        </p:nvSpPr>
        <p:spPr>
          <a:xfrm>
            <a:off x="6431734" y="5071112"/>
            <a:ext cx="5483341" cy="1658462"/>
          </a:xfrm>
          <a:prstGeom prst="roundRect">
            <a:avLst/>
          </a:prstGeom>
          <a:noFill/>
          <a:ln w="2857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808FAEEC-1385-4FC7-BCA3-D7241EBD45FD}"/>
              </a:ext>
            </a:extLst>
          </p:cNvPr>
          <p:cNvSpPr txBox="1"/>
          <p:nvPr/>
        </p:nvSpPr>
        <p:spPr>
          <a:xfrm>
            <a:off x="6404422" y="5094995"/>
            <a:ext cx="92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项目</a:t>
            </a:r>
          </a:p>
        </p:txBody>
      </p:sp>
      <p:sp>
        <p:nvSpPr>
          <p:cNvPr id="80" name="Text Placeholder 33">
            <a:extLst>
              <a:ext uri="{FF2B5EF4-FFF2-40B4-BE49-F238E27FC236}">
                <a16:creationId xmlns:a16="http://schemas.microsoft.com/office/drawing/2014/main" id="{0D1AC65D-2EF3-41C4-9D58-DC41B15E90C9}"/>
              </a:ext>
            </a:extLst>
          </p:cNvPr>
          <p:cNvSpPr txBox="1"/>
          <p:nvPr/>
        </p:nvSpPr>
        <p:spPr>
          <a:xfrm>
            <a:off x="7135302" y="5030374"/>
            <a:ext cx="146812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demand2-xxxx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105A0A8C-FA33-4014-AABE-F158DC235E2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708413" y="5883138"/>
            <a:ext cx="697865" cy="669290"/>
          </a:xfrm>
          <a:prstGeom prst="rect">
            <a:avLst/>
          </a:prstGeom>
        </p:spPr>
      </p:pic>
      <p:cxnSp>
        <p:nvCxnSpPr>
          <p:cNvPr id="83" name="直接箭头连接符 82">
            <a:extLst>
              <a:ext uri="{FF2B5EF4-FFF2-40B4-BE49-F238E27FC236}">
                <a16:creationId xmlns:a16="http://schemas.microsoft.com/office/drawing/2014/main" id="{6BE12789-4EEE-4A18-B84D-50AD2BDDFFC2}"/>
              </a:ext>
            </a:extLst>
          </p:cNvPr>
          <p:cNvCxnSpPr>
            <a:cxnSpLocks/>
          </p:cNvCxnSpPr>
          <p:nvPr/>
        </p:nvCxnSpPr>
        <p:spPr>
          <a:xfrm>
            <a:off x="3265864" y="6216143"/>
            <a:ext cx="6239982" cy="8240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Text Placeholder 33">
            <a:extLst>
              <a:ext uri="{FF2B5EF4-FFF2-40B4-BE49-F238E27FC236}">
                <a16:creationId xmlns:a16="http://schemas.microsoft.com/office/drawing/2014/main" id="{D8AE4755-4699-4B95-ABAD-F881C00F21CF}"/>
              </a:ext>
            </a:extLst>
          </p:cNvPr>
          <p:cNvSpPr txBox="1"/>
          <p:nvPr/>
        </p:nvSpPr>
        <p:spPr>
          <a:xfrm>
            <a:off x="6332736" y="5977596"/>
            <a:ext cx="3075406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FFC000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Dubbo.ustone.group</a:t>
            </a:r>
            <a:r>
              <a:rPr lang="en-US" altLang="zh-CN" sz="1400" dirty="0">
                <a:solidFill>
                  <a:srgbClr val="FFC000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=demand2-xxxx</a:t>
            </a:r>
          </a:p>
        </p:txBody>
      </p:sp>
    </p:spTree>
    <p:extLst>
      <p:ext uri="{BB962C8B-B14F-4D97-AF65-F5344CB8AC3E}">
        <p14:creationId xmlns:p14="http://schemas.microsoft.com/office/powerpoint/2010/main" val="25862302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8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5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3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4" grpId="1" animBg="1"/>
      <p:bldP spid="10" grpId="0"/>
      <p:bldP spid="11" grpId="0"/>
      <p:bldP spid="21" grpId="0"/>
      <p:bldP spid="32" grpId="1"/>
      <p:bldP spid="32" grpId="2"/>
      <p:bldP spid="38" grpId="0"/>
      <p:bldP spid="38" grpId="1"/>
      <p:bldP spid="39" grpId="0" animBg="1"/>
      <p:bldP spid="41" grpId="0"/>
      <p:bldP spid="66" grpId="0"/>
      <p:bldP spid="68" grpId="0"/>
      <p:bldP spid="70" grpId="0"/>
      <p:bldP spid="72" grpId="0"/>
      <p:bldP spid="74" grpId="0"/>
      <p:bldP spid="76" grpId="0" animBg="1"/>
      <p:bldP spid="78" grpId="0"/>
      <p:bldP spid="80" grpId="0"/>
      <p:bldP spid="86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23178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消息环境隔离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6" name="Text Placeholder 33">
            <a:extLst>
              <a:ext uri="{FF2B5EF4-FFF2-40B4-BE49-F238E27FC236}">
                <a16:creationId xmlns:a16="http://schemas.microsoft.com/office/drawing/2014/main" id="{347D9CA4-AFD4-4D8B-9985-3AE8D550054A}"/>
              </a:ext>
            </a:extLst>
          </p:cNvPr>
          <p:cNvSpPr txBox="1"/>
          <p:nvPr/>
        </p:nvSpPr>
        <p:spPr>
          <a:xfrm rot="1442607">
            <a:off x="3729138" y="3845858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1.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创建新的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topic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和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gid</a:t>
            </a:r>
            <a:endParaRPr lang="zh-CN" altLang="en-US" sz="1400" dirty="0">
              <a:solidFill>
                <a:srgbClr val="FFC000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  <a:sym typeface="+mn-lt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4A440EEC-5CCF-4ABB-972D-117AA20D9C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3426" y="2538088"/>
            <a:ext cx="741045" cy="69088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FFD9E61B-B400-4915-BE89-B525831B6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7803" y="2536116"/>
            <a:ext cx="703580" cy="673735"/>
          </a:xfrm>
          <a:prstGeom prst="rect">
            <a:avLst/>
          </a:prstGeom>
        </p:spPr>
      </p:pic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C7BB737-4073-445B-BE6F-997D1066A3EC}"/>
              </a:ext>
            </a:extLst>
          </p:cNvPr>
          <p:cNvCxnSpPr>
            <a:cxnSpLocks/>
          </p:cNvCxnSpPr>
          <p:nvPr/>
        </p:nvCxnSpPr>
        <p:spPr>
          <a:xfrm flipV="1">
            <a:off x="6275705" y="3026403"/>
            <a:ext cx="2258695" cy="3122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7BD12841-DF78-41B6-85F8-06F870B960A1}"/>
              </a:ext>
            </a:extLst>
          </p:cNvPr>
          <p:cNvSpPr txBox="1"/>
          <p:nvPr/>
        </p:nvSpPr>
        <p:spPr>
          <a:xfrm>
            <a:off x="6275705" y="2642810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3.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设置消息隔离的环境变量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0BBEB15A-4247-4455-B710-5B43159E7C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39105" y="4090987"/>
            <a:ext cx="736600" cy="676275"/>
          </a:xfrm>
          <a:prstGeom prst="rect">
            <a:avLst/>
          </a:prstGeom>
        </p:spPr>
      </p:pic>
      <p:pic>
        <p:nvPicPr>
          <p:cNvPr id="4" name="图形 3" descr="用户">
            <a:extLst>
              <a:ext uri="{FF2B5EF4-FFF2-40B4-BE49-F238E27FC236}">
                <a16:creationId xmlns:a16="http://schemas.microsoft.com/office/drawing/2014/main" id="{6C63D4D4-6871-47EA-8559-EA9CA5AB218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350455" y="2883528"/>
            <a:ext cx="1304656" cy="1304656"/>
          </a:xfrm>
          <a:prstGeom prst="rect">
            <a:avLst/>
          </a:prstGeom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28CC61BA-A514-4B04-B0AF-DD96E81F59CC}"/>
              </a:ext>
            </a:extLst>
          </p:cNvPr>
          <p:cNvSpPr txBox="1"/>
          <p:nvPr/>
        </p:nvSpPr>
        <p:spPr>
          <a:xfrm>
            <a:off x="2540912" y="3924074"/>
            <a:ext cx="9237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>
                <a:solidFill>
                  <a:schemeClr val="bg1"/>
                </a:solidFill>
                <a:latin typeface="华文行楷" panose="02010800040101010101" pitchFamily="2" charset="-122"/>
                <a:ea typeface="华文行楷" panose="02010800040101010101" pitchFamily="2" charset="-122"/>
              </a:rPr>
              <a:t>开发</a:t>
            </a:r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F874C70D-05A6-42FD-846F-15B6F7D1AB23}"/>
              </a:ext>
            </a:extLst>
          </p:cNvPr>
          <p:cNvCxnSpPr>
            <a:cxnSpLocks/>
          </p:cNvCxnSpPr>
          <p:nvPr/>
        </p:nvCxnSpPr>
        <p:spPr>
          <a:xfrm>
            <a:off x="3655111" y="3734375"/>
            <a:ext cx="1678889" cy="712919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DA3FD0DD-61CD-449B-BA5C-08288E740B01}"/>
              </a:ext>
            </a:extLst>
          </p:cNvPr>
          <p:cNvCxnSpPr>
            <a:cxnSpLocks/>
          </p:cNvCxnSpPr>
          <p:nvPr/>
        </p:nvCxnSpPr>
        <p:spPr>
          <a:xfrm flipV="1">
            <a:off x="3727835" y="2790447"/>
            <a:ext cx="1678889" cy="382847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257B1353-62FC-4A73-A588-E10808E5E042}"/>
              </a:ext>
            </a:extLst>
          </p:cNvPr>
          <p:cNvSpPr txBox="1"/>
          <p:nvPr/>
        </p:nvSpPr>
        <p:spPr>
          <a:xfrm rot="20748293">
            <a:off x="3658285" y="2595829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2.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填写新的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topic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和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gid</a:t>
            </a:r>
            <a:endParaRPr lang="zh-CN" altLang="en-US" sz="1400" dirty="0">
              <a:solidFill>
                <a:srgbClr val="FFC000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69743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" grpId="1"/>
      <p:bldP spid="11" grpId="0"/>
      <p:bldP spid="11" grpId="1"/>
      <p:bldP spid="22" grpId="0"/>
      <p:bldP spid="22" grpId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64242" y="2875340"/>
            <a:ext cx="38892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整体逻辑图解</a:t>
            </a:r>
          </a:p>
        </p:txBody>
      </p:sp>
      <p:cxnSp>
        <p:nvCxnSpPr>
          <p:cNvPr id="16" name="直接连接符 3"/>
          <p:cNvCxnSpPr>
            <a:cxnSpLocks/>
          </p:cNvCxnSpPr>
          <p:nvPr/>
        </p:nvCxnSpPr>
        <p:spPr>
          <a:xfrm>
            <a:off x="464801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33065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2.6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59387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 16"/>
          <p:cNvSpPr txBox="1"/>
          <p:nvPr/>
        </p:nvSpPr>
        <p:spPr>
          <a:xfrm>
            <a:off x="277818" y="242921"/>
            <a:ext cx="3383280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项目下域名访问逻辑</a:t>
            </a:r>
          </a:p>
        </p:txBody>
      </p:sp>
      <p:sp>
        <p:nvSpPr>
          <p:cNvPr id="18" name="矩形 17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19" name="图片 1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4" name="Text Placeholder 33"/>
          <p:cNvSpPr txBox="1"/>
          <p:nvPr/>
        </p:nvSpPr>
        <p:spPr>
          <a:xfrm>
            <a:off x="227330" y="187960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项目：</a:t>
            </a:r>
          </a:p>
        </p:txBody>
      </p:sp>
      <p:sp>
        <p:nvSpPr>
          <p:cNvPr id="12" name="Text Placeholder 33"/>
          <p:cNvSpPr txBox="1"/>
          <p:nvPr/>
        </p:nvSpPr>
        <p:spPr>
          <a:xfrm>
            <a:off x="832485" y="1861820"/>
            <a:ext cx="146812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</a:p>
        </p:txBody>
      </p:sp>
      <p:cxnSp>
        <p:nvCxnSpPr>
          <p:cNvPr id="60" name="直接箭头连接符 59"/>
          <p:cNvCxnSpPr/>
          <p:nvPr/>
        </p:nvCxnSpPr>
        <p:spPr>
          <a:xfrm>
            <a:off x="1219200" y="1466850"/>
            <a:ext cx="141605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 Placeholder 33"/>
          <p:cNvSpPr txBox="1"/>
          <p:nvPr/>
        </p:nvSpPr>
        <p:spPr>
          <a:xfrm>
            <a:off x="1427480" y="115189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添加应用</a:t>
            </a:r>
          </a:p>
        </p:txBody>
      </p:sp>
      <p:cxnSp>
        <p:nvCxnSpPr>
          <p:cNvPr id="13" name="直接箭头连接符 12"/>
          <p:cNvCxnSpPr/>
          <p:nvPr/>
        </p:nvCxnSpPr>
        <p:spPr>
          <a:xfrm flipV="1">
            <a:off x="3491865" y="645795"/>
            <a:ext cx="1167765" cy="46291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/>
          <p:cNvSpPr txBox="1"/>
          <p:nvPr/>
        </p:nvSpPr>
        <p:spPr>
          <a:xfrm rot="20280000">
            <a:off x="3752850" y="464185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部署</a:t>
            </a:r>
          </a:p>
        </p:txBody>
      </p:sp>
      <p:sp>
        <p:nvSpPr>
          <p:cNvPr id="52" name="Text Placeholder 33"/>
          <p:cNvSpPr txBox="1"/>
          <p:nvPr/>
        </p:nvSpPr>
        <p:spPr>
          <a:xfrm>
            <a:off x="4154170" y="1125855"/>
            <a:ext cx="355346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b="1" dirty="0">
                <a:solidFill>
                  <a:schemeClr val="accent5">
                    <a:lumMod val="75000"/>
                  </a:schemeClr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demand1-xxxx</a:t>
            </a:r>
            <a:r>
              <a:rPr lang="en-US" altLang="zh-CN" sz="2000" dirty="0">
                <a:solidFill>
                  <a:schemeClr val="bg1"/>
                </a:solidFill>
                <a:latin typeface="幼圆" panose="02010509060101010101" charset="-122"/>
                <a:ea typeface="幼圆" panose="02010509060101010101" charset="-122"/>
                <a:cs typeface="微软雅黑" panose="020B0503020204020204" charset="-122"/>
                <a:sym typeface="+mn-lt"/>
              </a:rPr>
              <a:t>-iwork.hipac.cn</a:t>
            </a:r>
          </a:p>
        </p:txBody>
      </p:sp>
      <p:cxnSp>
        <p:nvCxnSpPr>
          <p:cNvPr id="24" name="直接箭头连接符 23"/>
          <p:cNvCxnSpPr/>
          <p:nvPr/>
        </p:nvCxnSpPr>
        <p:spPr>
          <a:xfrm>
            <a:off x="3491865" y="1536065"/>
            <a:ext cx="421576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 Placeholder 33"/>
          <p:cNvSpPr txBox="1"/>
          <p:nvPr/>
        </p:nvSpPr>
        <p:spPr>
          <a:xfrm>
            <a:off x="3524885" y="1162685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域名：</a:t>
            </a:r>
          </a:p>
        </p:txBody>
      </p:sp>
      <p:pic>
        <p:nvPicPr>
          <p:cNvPr id="40" name="图片 3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8585" y="2728595"/>
            <a:ext cx="670560" cy="701040"/>
          </a:xfrm>
          <a:prstGeom prst="rect">
            <a:avLst/>
          </a:prstGeom>
        </p:spPr>
      </p:pic>
      <p:sp>
        <p:nvSpPr>
          <p:cNvPr id="41" name="Text Placeholder 33"/>
          <p:cNvSpPr txBox="1"/>
          <p:nvPr/>
        </p:nvSpPr>
        <p:spPr>
          <a:xfrm>
            <a:off x="7254240" y="3454400"/>
            <a:ext cx="1700530" cy="31369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前端域名转发服务器</a:t>
            </a:r>
          </a:p>
        </p:txBody>
      </p:sp>
      <p:sp>
        <p:nvSpPr>
          <p:cNvPr id="42" name="Text Placeholder 33"/>
          <p:cNvSpPr txBox="1"/>
          <p:nvPr/>
        </p:nvSpPr>
        <p:spPr>
          <a:xfrm>
            <a:off x="6596380" y="2914650"/>
            <a:ext cx="1172845" cy="4095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dirty="0">
                <a:solidFill>
                  <a:srgbClr val="FFC0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172.16.120.4</a:t>
            </a:r>
          </a:p>
        </p:txBody>
      </p:sp>
      <p:sp>
        <p:nvSpPr>
          <p:cNvPr id="44" name="左大括号 43"/>
          <p:cNvSpPr/>
          <p:nvPr/>
        </p:nvSpPr>
        <p:spPr>
          <a:xfrm>
            <a:off x="8492490" y="3948430"/>
            <a:ext cx="154305" cy="914400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45" name="Text Placeholder 33"/>
          <p:cNvSpPr txBox="1"/>
          <p:nvPr/>
        </p:nvSpPr>
        <p:spPr>
          <a:xfrm>
            <a:off x="8618855" y="4019550"/>
            <a:ext cx="1632585" cy="287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prjCode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demand1-xxxx</a:t>
            </a:r>
          </a:p>
        </p:txBody>
      </p:sp>
      <p:sp>
        <p:nvSpPr>
          <p:cNvPr id="46" name="Text Placeholder 33"/>
          <p:cNvSpPr txBox="1"/>
          <p:nvPr/>
        </p:nvSpPr>
        <p:spPr>
          <a:xfrm>
            <a:off x="8646795" y="4585970"/>
            <a:ext cx="1297940" cy="2768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threeDomain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altLang="zh-CN" sz="1000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iwork</a:t>
            </a: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8439785" y="1536065"/>
            <a:ext cx="739775" cy="1524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接箭头连接符 52"/>
          <p:cNvCxnSpPr/>
          <p:nvPr/>
        </p:nvCxnSpPr>
        <p:spPr>
          <a:xfrm>
            <a:off x="8271510" y="1879600"/>
            <a:ext cx="0" cy="77978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>
            <a:off x="8271510" y="3739515"/>
            <a:ext cx="0" cy="12407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接箭头连接符 58"/>
          <p:cNvCxnSpPr/>
          <p:nvPr/>
        </p:nvCxnSpPr>
        <p:spPr>
          <a:xfrm flipV="1">
            <a:off x="7935595" y="3753485"/>
            <a:ext cx="0" cy="121221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图片 6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6430" y="4159885"/>
            <a:ext cx="2948940" cy="1950720"/>
          </a:xfrm>
          <a:prstGeom prst="rect">
            <a:avLst/>
          </a:prstGeom>
        </p:spPr>
      </p:pic>
      <p:sp>
        <p:nvSpPr>
          <p:cNvPr id="63" name="Text Placeholder 33"/>
          <p:cNvSpPr txBox="1"/>
          <p:nvPr/>
        </p:nvSpPr>
        <p:spPr>
          <a:xfrm>
            <a:off x="8345170" y="2122170"/>
            <a:ext cx="1906270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demand1-xxxx-iwork.hipac.cn</a:t>
            </a:r>
          </a:p>
        </p:txBody>
      </p:sp>
      <p:sp>
        <p:nvSpPr>
          <p:cNvPr id="65" name="Text Placeholder 33"/>
          <p:cNvSpPr txBox="1"/>
          <p:nvPr/>
        </p:nvSpPr>
        <p:spPr>
          <a:xfrm>
            <a:off x="2957195" y="2061845"/>
            <a:ext cx="814705" cy="52260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chemeClr val="accent2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部署前置工作</a:t>
            </a:r>
          </a:p>
        </p:txBody>
      </p:sp>
      <p:cxnSp>
        <p:nvCxnSpPr>
          <p:cNvPr id="66" name="直接箭头连接符 65"/>
          <p:cNvCxnSpPr>
            <a:endCxn id="85" idx="0"/>
          </p:cNvCxnSpPr>
          <p:nvPr/>
        </p:nvCxnSpPr>
        <p:spPr>
          <a:xfrm flipH="1">
            <a:off x="2906395" y="1892300"/>
            <a:ext cx="15875" cy="86169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/>
          <p:cNvCxnSpPr/>
          <p:nvPr/>
        </p:nvCxnSpPr>
        <p:spPr>
          <a:xfrm>
            <a:off x="4692015" y="3226435"/>
            <a:ext cx="190627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 Placeholder 33"/>
          <p:cNvSpPr txBox="1"/>
          <p:nvPr/>
        </p:nvSpPr>
        <p:spPr>
          <a:xfrm>
            <a:off x="4801870" y="3002280"/>
            <a:ext cx="1906270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demand1-xxxx-iwork.hipac.cn</a:t>
            </a:r>
          </a:p>
        </p:txBody>
      </p:sp>
      <p:cxnSp>
        <p:nvCxnSpPr>
          <p:cNvPr id="72" name="直接箭头连接符 71"/>
          <p:cNvCxnSpPr/>
          <p:nvPr/>
        </p:nvCxnSpPr>
        <p:spPr>
          <a:xfrm>
            <a:off x="11073765" y="1861820"/>
            <a:ext cx="0" cy="140525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Text Placeholder 33"/>
          <p:cNvSpPr txBox="1"/>
          <p:nvPr/>
        </p:nvSpPr>
        <p:spPr>
          <a:xfrm>
            <a:off x="10166985" y="2728595"/>
            <a:ext cx="99250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accent2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demand1-xxxx</a:t>
            </a:r>
          </a:p>
        </p:txBody>
      </p:sp>
      <p:cxnSp>
        <p:nvCxnSpPr>
          <p:cNvPr id="74" name="直接箭头连接符 73"/>
          <p:cNvCxnSpPr/>
          <p:nvPr/>
        </p:nvCxnSpPr>
        <p:spPr>
          <a:xfrm flipV="1">
            <a:off x="11372850" y="1861820"/>
            <a:ext cx="0" cy="136461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左大括号 74"/>
          <p:cNvSpPr/>
          <p:nvPr/>
        </p:nvSpPr>
        <p:spPr>
          <a:xfrm rot="10800000">
            <a:off x="4080510" y="4211320"/>
            <a:ext cx="132715" cy="1915795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6" name="Text Placeholder 33"/>
          <p:cNvSpPr txBox="1"/>
          <p:nvPr/>
        </p:nvSpPr>
        <p:spPr>
          <a:xfrm>
            <a:off x="999490" y="3785870"/>
            <a:ext cx="2859405" cy="29057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1.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如果命中</a:t>
            </a:r>
            <a:r>
              <a:rPr lang="en-US" altLang="zh-CN" sz="2000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redirect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，就指向重定向地址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2.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如果命中</a:t>
            </a:r>
            <a:r>
              <a:rPr lang="en-US" altLang="zh-CN" sz="2000" dirty="0">
                <a:solidFill>
                  <a:srgbClr val="00B0F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source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，就访问前端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oss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的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bucket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地址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3.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如果命中</a:t>
            </a:r>
            <a:r>
              <a:rPr lang="en-US" altLang="zh-CN" sz="20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application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，</a:t>
            </a:r>
          </a:p>
        </p:txBody>
      </p:sp>
      <p:pic>
        <p:nvPicPr>
          <p:cNvPr id="77" name="图片 7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32595" y="5866765"/>
            <a:ext cx="418465" cy="438150"/>
          </a:xfrm>
          <a:prstGeom prst="rect">
            <a:avLst/>
          </a:prstGeom>
        </p:spPr>
      </p:pic>
      <p:cxnSp>
        <p:nvCxnSpPr>
          <p:cNvPr id="79" name="直接箭头连接符 78"/>
          <p:cNvCxnSpPr/>
          <p:nvPr/>
        </p:nvCxnSpPr>
        <p:spPr>
          <a:xfrm>
            <a:off x="9855200" y="5908675"/>
            <a:ext cx="144018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 Placeholder 33"/>
          <p:cNvSpPr txBox="1"/>
          <p:nvPr/>
        </p:nvSpPr>
        <p:spPr>
          <a:xfrm>
            <a:off x="9751060" y="5452745"/>
            <a:ext cx="1632585" cy="287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prjCode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demand1-xxxx</a:t>
            </a:r>
          </a:p>
        </p:txBody>
      </p:sp>
      <p:sp>
        <p:nvSpPr>
          <p:cNvPr id="81" name="Text Placeholder 33"/>
          <p:cNvSpPr txBox="1"/>
          <p:nvPr/>
        </p:nvSpPr>
        <p:spPr>
          <a:xfrm>
            <a:off x="9759315" y="5652135"/>
            <a:ext cx="1632585" cy="287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appCode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crm</a:t>
            </a:r>
          </a:p>
        </p:txBody>
      </p:sp>
      <p:cxnSp>
        <p:nvCxnSpPr>
          <p:cNvPr id="82" name="直接箭头连接符 81"/>
          <p:cNvCxnSpPr/>
          <p:nvPr/>
        </p:nvCxnSpPr>
        <p:spPr>
          <a:xfrm flipH="1" flipV="1">
            <a:off x="9846945" y="6257925"/>
            <a:ext cx="1440180" cy="1587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 Placeholder 33"/>
          <p:cNvSpPr txBox="1"/>
          <p:nvPr/>
        </p:nvSpPr>
        <p:spPr>
          <a:xfrm>
            <a:off x="9846945" y="6324600"/>
            <a:ext cx="1632585" cy="287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ip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10.0.10.1</a:t>
            </a:r>
          </a:p>
        </p:txBody>
      </p:sp>
      <p:sp>
        <p:nvSpPr>
          <p:cNvPr id="84" name="Text Placeholder 33"/>
          <p:cNvSpPr txBox="1"/>
          <p:nvPr/>
        </p:nvSpPr>
        <p:spPr>
          <a:xfrm>
            <a:off x="9846945" y="6567805"/>
            <a:ext cx="1632585" cy="2870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prot</a:t>
            </a:r>
            <a:r>
              <a:rPr lang="zh-CN" altLang="en-US" sz="1000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：</a:t>
            </a:r>
            <a:r>
              <a:rPr lang="en-US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8080</a:t>
            </a:r>
          </a:p>
        </p:txBody>
      </p:sp>
      <p:cxnSp>
        <p:nvCxnSpPr>
          <p:cNvPr id="86" name="直接箭头连接符 85"/>
          <p:cNvCxnSpPr/>
          <p:nvPr/>
        </p:nvCxnSpPr>
        <p:spPr>
          <a:xfrm>
            <a:off x="3241040" y="3236595"/>
            <a:ext cx="6572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直接箭头连接符 87"/>
          <p:cNvCxnSpPr/>
          <p:nvPr/>
        </p:nvCxnSpPr>
        <p:spPr>
          <a:xfrm flipV="1">
            <a:off x="7833360" y="1861820"/>
            <a:ext cx="0" cy="77343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Text Placeholder 33"/>
          <p:cNvSpPr txBox="1"/>
          <p:nvPr/>
        </p:nvSpPr>
        <p:spPr>
          <a:xfrm>
            <a:off x="7057390" y="2175510"/>
            <a:ext cx="87820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展示页面</a:t>
            </a:r>
          </a:p>
        </p:txBody>
      </p:sp>
      <p:sp>
        <p:nvSpPr>
          <p:cNvPr id="90" name="Text Placeholder 33"/>
          <p:cNvSpPr txBox="1"/>
          <p:nvPr/>
        </p:nvSpPr>
        <p:spPr>
          <a:xfrm>
            <a:off x="9846945" y="76962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5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菜单：</a:t>
            </a:r>
          </a:p>
        </p:txBody>
      </p:sp>
      <p:sp>
        <p:nvSpPr>
          <p:cNvPr id="91" name="Text Placeholder 33"/>
          <p:cNvSpPr txBox="1"/>
          <p:nvPr/>
        </p:nvSpPr>
        <p:spPr>
          <a:xfrm>
            <a:off x="9944735" y="1094740"/>
            <a:ext cx="927100" cy="52133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dev: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000" b="1" dirty="0">
                <a:solidFill>
                  <a:schemeClr val="accent5">
                    <a:lumMod val="75000"/>
                  </a:schemeClr>
                </a:solidFill>
                <a:latin typeface="Comic Sans MS" panose="030F0702030302020204" charset="0"/>
                <a:ea typeface="幼圆" panose="02010509060101010101" charset="-122"/>
                <a:cs typeface="Comic Sans MS" panose="030F0702030302020204" charset="0"/>
                <a:sym typeface="+mn-lt"/>
              </a:rPr>
              <a:t>demand1-xxxx</a:t>
            </a:r>
          </a:p>
        </p:txBody>
      </p:sp>
      <p:sp>
        <p:nvSpPr>
          <p:cNvPr id="94" name="Text Placeholder 33"/>
          <p:cNvSpPr txBox="1"/>
          <p:nvPr/>
        </p:nvSpPr>
        <p:spPr>
          <a:xfrm>
            <a:off x="11391900" y="2364105"/>
            <a:ext cx="87820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返回项目下的域名数据</a:t>
            </a:r>
          </a:p>
        </p:txBody>
      </p:sp>
      <p:cxnSp>
        <p:nvCxnSpPr>
          <p:cNvPr id="97" name="直接箭头连接符 96"/>
          <p:cNvCxnSpPr/>
          <p:nvPr/>
        </p:nvCxnSpPr>
        <p:spPr>
          <a:xfrm flipH="1">
            <a:off x="1283335" y="3246755"/>
            <a:ext cx="126682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 Placeholder 33"/>
          <p:cNvSpPr txBox="1"/>
          <p:nvPr/>
        </p:nvSpPr>
        <p:spPr>
          <a:xfrm>
            <a:off x="1219200" y="2880360"/>
            <a:ext cx="2163445" cy="29527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创建</a:t>
            </a:r>
            <a:r>
              <a:rPr lang="en-US" altLang="zh-CN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hop</a:t>
            </a:r>
            <a:r>
              <a:rPr lang="zh-CN" altLang="en-US" sz="1400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环境配置</a:t>
            </a:r>
          </a:p>
        </p:txBody>
      </p:sp>
      <p:cxnSp>
        <p:nvCxnSpPr>
          <p:cNvPr id="101" name="直接箭头连接符 100"/>
          <p:cNvCxnSpPr/>
          <p:nvPr/>
        </p:nvCxnSpPr>
        <p:spPr>
          <a:xfrm>
            <a:off x="9944735" y="1536065"/>
            <a:ext cx="92710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 Placeholder 33"/>
          <p:cNvSpPr txBox="1"/>
          <p:nvPr/>
        </p:nvSpPr>
        <p:spPr>
          <a:xfrm>
            <a:off x="8439785" y="123063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request</a:t>
            </a:r>
          </a:p>
        </p:txBody>
      </p:sp>
      <p:pic>
        <p:nvPicPr>
          <p:cNvPr id="111" name="图片 1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5605" y="2778760"/>
            <a:ext cx="770890" cy="738505"/>
          </a:xfrm>
          <a:prstGeom prst="rect">
            <a:avLst/>
          </a:prstGeom>
        </p:spPr>
      </p:pic>
      <p:pic>
        <p:nvPicPr>
          <p:cNvPr id="112" name="图片 1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6065" y="1080770"/>
            <a:ext cx="770890" cy="738505"/>
          </a:xfrm>
          <a:prstGeom prst="rect">
            <a:avLst/>
          </a:prstGeom>
        </p:spPr>
      </p:pic>
      <p:pic>
        <p:nvPicPr>
          <p:cNvPr id="113" name="图片 11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65095" y="1104900"/>
            <a:ext cx="737870" cy="697230"/>
          </a:xfrm>
          <a:prstGeom prst="rect">
            <a:avLst/>
          </a:prstGeom>
        </p:spPr>
      </p:pic>
      <p:pic>
        <p:nvPicPr>
          <p:cNvPr id="114" name="图片 11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03980" y="2768600"/>
            <a:ext cx="775970" cy="712470"/>
          </a:xfrm>
          <a:prstGeom prst="rect">
            <a:avLst/>
          </a:prstGeom>
        </p:spPr>
      </p:pic>
      <p:pic>
        <p:nvPicPr>
          <p:cNvPr id="116" name="图片 11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540000" y="2783840"/>
            <a:ext cx="741045" cy="690880"/>
          </a:xfrm>
          <a:prstGeom prst="rect">
            <a:avLst/>
          </a:prstGeom>
        </p:spPr>
      </p:pic>
      <p:pic>
        <p:nvPicPr>
          <p:cNvPr id="117" name="图片 116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36910" y="3247390"/>
            <a:ext cx="741045" cy="690880"/>
          </a:xfrm>
          <a:prstGeom prst="rect">
            <a:avLst/>
          </a:prstGeom>
        </p:spPr>
      </p:pic>
      <p:pic>
        <p:nvPicPr>
          <p:cNvPr id="120" name="图片 11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372850" y="5797550"/>
            <a:ext cx="557530" cy="52705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737100" y="243205"/>
            <a:ext cx="703580" cy="673735"/>
          </a:xfrm>
          <a:prstGeom prst="rect">
            <a:avLst/>
          </a:prstGeom>
        </p:spPr>
      </p:pic>
      <p:pic>
        <p:nvPicPr>
          <p:cNvPr id="122" name="图片 1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56565" y="1113790"/>
            <a:ext cx="730250" cy="679450"/>
          </a:xfrm>
          <a:prstGeom prst="rect">
            <a:avLst/>
          </a:prstGeom>
        </p:spPr>
      </p:pic>
      <p:pic>
        <p:nvPicPr>
          <p:cNvPr id="123" name="图片 12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704455" y="1104900"/>
            <a:ext cx="735330" cy="714375"/>
          </a:xfrm>
          <a:prstGeom prst="rect">
            <a:avLst/>
          </a:prstGeom>
        </p:spPr>
      </p:pic>
      <p:pic>
        <p:nvPicPr>
          <p:cNvPr id="124" name="图片 123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0881995" y="1080770"/>
            <a:ext cx="764540" cy="732155"/>
          </a:xfrm>
          <a:prstGeom prst="rect">
            <a:avLst/>
          </a:prstGeom>
        </p:spPr>
      </p:pic>
      <p:sp>
        <p:nvSpPr>
          <p:cNvPr id="125" name="Text Placeholder 33"/>
          <p:cNvSpPr txBox="1"/>
          <p:nvPr/>
        </p:nvSpPr>
        <p:spPr>
          <a:xfrm>
            <a:off x="3225165" y="2933700"/>
            <a:ext cx="93916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gradFill>
                  <a:gsLst>
                    <a:gs pos="0">
                      <a:srgbClr val="9EE256"/>
                    </a:gs>
                    <a:gs pos="100000">
                      <a:srgbClr val="52762D"/>
                    </a:gs>
                  </a:gsLst>
                  <a:lin scaled="0"/>
                </a:gra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生效域名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A71CEABF-F83C-4E0A-84B7-01F7B74556F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535499" y="5724299"/>
            <a:ext cx="1358996" cy="41043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D93C1FAF-6EFA-44A6-9E52-B975B49A7188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772400" y="4977447"/>
            <a:ext cx="720090" cy="688975"/>
          </a:xfrm>
          <a:prstGeom prst="rect">
            <a:avLst/>
          </a:prstGeom>
        </p:spPr>
      </p:pic>
      <p:sp>
        <p:nvSpPr>
          <p:cNvPr id="78" name="Text Placeholder 33">
            <a:extLst>
              <a:ext uri="{FF2B5EF4-FFF2-40B4-BE49-F238E27FC236}">
                <a16:creationId xmlns:a16="http://schemas.microsoft.com/office/drawing/2014/main" id="{58676198-35F0-477A-8023-50F83B436BD0}"/>
              </a:ext>
            </a:extLst>
          </p:cNvPr>
          <p:cNvSpPr txBox="1"/>
          <p:nvPr/>
        </p:nvSpPr>
        <p:spPr>
          <a:xfrm>
            <a:off x="4471010" y="3883025"/>
            <a:ext cx="1297940" cy="27686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400" dirty="0" err="1">
                <a:solidFill>
                  <a:srgbClr val="CEFEFE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iwork.json</a:t>
            </a:r>
            <a:endParaRPr lang="en-US" altLang="zh-CN" sz="1400" dirty="0">
              <a:solidFill>
                <a:srgbClr val="CEFEFE"/>
              </a:solidFill>
              <a:latin typeface="Comic Sans MS" panose="030F0702030302020204" charset="0"/>
              <a:ea typeface="华文行楷" panose="02010800040101010101" charset="-122"/>
              <a:cs typeface="Comic Sans MS" panose="030F0702030302020204" charset="0"/>
              <a:sym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1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3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0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6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5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3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68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8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1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2" fill="hold">
                      <p:stCondLst>
                        <p:cond delay="indefinite"/>
                      </p:stCondLst>
                      <p:childTnLst>
                        <p:par>
                          <p:cTn id="193" fill="hold">
                            <p:stCondLst>
                              <p:cond delay="0"/>
                            </p:stCondLst>
                            <p:childTnLst>
                              <p:par>
                                <p:cTn id="19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0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5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8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9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2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5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6" fill="hold">
                      <p:stCondLst>
                        <p:cond delay="indefinite"/>
                      </p:stCondLst>
                      <p:childTnLst>
                        <p:par>
                          <p:cTn id="237" fill="hold">
                            <p:stCondLst>
                              <p:cond delay="0"/>
                            </p:stCondLst>
                            <p:childTnLst>
                              <p:par>
                                <p:cTn id="2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0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/>
      <p:bldP spid="70" grpId="1"/>
      <p:bldP spid="21" grpId="0"/>
      <p:bldP spid="21" grpId="1"/>
      <p:bldP spid="52" grpId="0"/>
      <p:bldP spid="52" grpId="1"/>
      <p:bldP spid="33" grpId="0"/>
      <p:bldP spid="33" grpId="1"/>
      <p:bldP spid="41" grpId="0"/>
      <p:bldP spid="41" grpId="1"/>
      <p:bldP spid="42" grpId="0"/>
      <p:bldP spid="42" grpId="1"/>
      <p:bldP spid="44" grpId="0" animBg="1"/>
      <p:bldP spid="44" grpId="1" animBg="1"/>
      <p:bldP spid="45" grpId="0"/>
      <p:bldP spid="45" grpId="1"/>
      <p:bldP spid="46" grpId="0"/>
      <p:bldP spid="46" grpId="1"/>
      <p:bldP spid="63" grpId="0"/>
      <p:bldP spid="63" grpId="1"/>
      <p:bldP spid="65" grpId="0"/>
      <p:bldP spid="65" grpId="1"/>
      <p:bldP spid="71" grpId="0"/>
      <p:bldP spid="71" grpId="1"/>
      <p:bldP spid="73" grpId="0"/>
      <p:bldP spid="73" grpId="1"/>
      <p:bldP spid="75" grpId="0" animBg="1"/>
      <p:bldP spid="75" grpId="1" animBg="1"/>
      <p:bldP spid="76" grpId="0"/>
      <p:bldP spid="76" grpId="1"/>
      <p:bldP spid="80" grpId="0"/>
      <p:bldP spid="80" grpId="1"/>
      <p:bldP spid="81" grpId="0"/>
      <p:bldP spid="81" grpId="1"/>
      <p:bldP spid="83" grpId="0"/>
      <p:bldP spid="83" grpId="1"/>
      <p:bldP spid="84" grpId="0"/>
      <p:bldP spid="84" grpId="1"/>
      <p:bldP spid="89" grpId="0"/>
      <p:bldP spid="89" grpId="1"/>
      <p:bldP spid="90" grpId="0"/>
      <p:bldP spid="90" grpId="1"/>
      <p:bldP spid="91" grpId="0"/>
      <p:bldP spid="91" grpId="1"/>
      <p:bldP spid="94" grpId="0"/>
      <p:bldP spid="94" grpId="1"/>
      <p:bldP spid="98" grpId="0"/>
      <p:bldP spid="98" grpId="1"/>
      <p:bldP spid="102" grpId="0"/>
      <p:bldP spid="102" grpId="1"/>
      <p:bldP spid="125" grpId="0"/>
      <p:bldP spid="125" grpId="1"/>
      <p:bldP spid="78" grpId="0"/>
      <p:bldP spid="78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5" y="2875280"/>
            <a:ext cx="537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第一代</a:t>
            </a:r>
            <a:r>
              <a:rPr kumimoji="1" lang="en-US" altLang="zh-CN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docker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rPr>
              <a:t>部署原理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5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后端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架构演进</a:t>
            </a:r>
            <a:endParaRPr kumimoji="1" lang="zh-CN" altLang="en-US" sz="3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3.1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467091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483016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Hione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后端架构图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原始时期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7831896-B550-44B6-B9A6-0848AB75CC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2830" y="2418080"/>
            <a:ext cx="1207770" cy="126266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CF1E7928-B2CF-4159-AFD1-13FF5F6BE7A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12357" y="2781617"/>
            <a:ext cx="737870" cy="69723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C4F4B116-19E1-4E20-9A94-6AEFB3FE8D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10484" y="2793365"/>
            <a:ext cx="703580" cy="673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752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48253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Hione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后端架构图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原始时期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27" name="图片 26">
            <a:extLst>
              <a:ext uri="{FF2B5EF4-FFF2-40B4-BE49-F238E27FC236}">
                <a16:creationId xmlns:a16="http://schemas.microsoft.com/office/drawing/2014/main" id="{A685484C-4DC0-460E-8026-5014B420ED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1373" y="983474"/>
            <a:ext cx="9124950" cy="58745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483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" name="图片 244">
            <a:extLst>
              <a:ext uri="{FF2B5EF4-FFF2-40B4-BE49-F238E27FC236}">
                <a16:creationId xmlns:a16="http://schemas.microsoft.com/office/drawing/2014/main" id="{C642543A-8C04-4B7E-8E1B-21EEAF20A6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718" y="689588"/>
            <a:ext cx="10223504" cy="6188508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277818" y="242921"/>
            <a:ext cx="554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2800" dirty="0" err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Hione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后端架构图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—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自建容器时期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2013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47364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引言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</a:rPr>
                <a:t>1</a:t>
              </a:r>
              <a:endParaRPr lang="zh-CN" altLang="en-US" sz="5000" dirty="0">
                <a:solidFill>
                  <a:schemeClr val="tx1"/>
                </a:solidFill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639308" y="2875340"/>
            <a:ext cx="5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后端</a:t>
            </a:r>
            <a:r>
              <a:rPr kumimoji="1" lang="zh-CN" altLang="en-US" sz="36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部署逻辑</a:t>
            </a:r>
            <a:endParaRPr kumimoji="1" lang="zh-CN" altLang="en-US" sz="360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423080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105715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3.2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593399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文本框 22"/>
          <p:cNvSpPr txBox="1"/>
          <p:nvPr/>
        </p:nvSpPr>
        <p:spPr>
          <a:xfrm>
            <a:off x="277818" y="242921"/>
            <a:ext cx="3827145" cy="521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第一代</a:t>
            </a:r>
            <a:r>
              <a:rPr kumimoji="1" lang="en-US" altLang="zh-CN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docker</a:t>
            </a:r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部署原理</a:t>
            </a:r>
          </a:p>
        </p:txBody>
      </p:sp>
      <p:sp>
        <p:nvSpPr>
          <p:cNvPr id="24" name="矩形 2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cxnSp>
        <p:nvCxnSpPr>
          <p:cNvPr id="13" name="直接箭头连接符 12"/>
          <p:cNvCxnSpPr/>
          <p:nvPr/>
        </p:nvCxnSpPr>
        <p:spPr>
          <a:xfrm>
            <a:off x="1016000" y="1647190"/>
            <a:ext cx="138684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33"/>
          <p:cNvSpPr txBox="1"/>
          <p:nvPr/>
        </p:nvSpPr>
        <p:spPr>
          <a:xfrm>
            <a:off x="1407160" y="1221740"/>
            <a:ext cx="60452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部署</a:t>
            </a:r>
          </a:p>
        </p:txBody>
      </p:sp>
      <p:pic>
        <p:nvPicPr>
          <p:cNvPr id="113" name="图片 1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130" y="1108710"/>
            <a:ext cx="737870" cy="697230"/>
          </a:xfrm>
          <a:prstGeom prst="rect">
            <a:avLst/>
          </a:prstGeom>
        </p:spPr>
      </p:pic>
      <p:pic>
        <p:nvPicPr>
          <p:cNvPr id="121" name="图片 1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02840" y="1132205"/>
            <a:ext cx="703580" cy="673735"/>
          </a:xfrm>
          <a:prstGeom prst="rect">
            <a:avLst/>
          </a:prstGeom>
        </p:spPr>
      </p:pic>
      <p:sp>
        <p:nvSpPr>
          <p:cNvPr id="3" name="菱形 2"/>
          <p:cNvSpPr/>
          <p:nvPr/>
        </p:nvSpPr>
        <p:spPr>
          <a:xfrm>
            <a:off x="4048125" y="3439160"/>
            <a:ext cx="1029970" cy="873760"/>
          </a:xfrm>
          <a:prstGeom prst="diamond">
            <a:avLst/>
          </a:prstGeom>
          <a:noFill/>
          <a:ln w="47625">
            <a:solidFill>
              <a:schemeClr val="accent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ext Placeholder 33"/>
          <p:cNvSpPr txBox="1"/>
          <p:nvPr/>
        </p:nvSpPr>
        <p:spPr>
          <a:xfrm>
            <a:off x="3901440" y="3683000"/>
            <a:ext cx="157988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是否有</a:t>
            </a:r>
            <a:r>
              <a:rPr lang="en-US" altLang="zh-CN" sz="1600" b="1" dirty="0">
                <a:solidFill>
                  <a:srgbClr val="00B0F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Jenkins</a:t>
            </a:r>
          </a:p>
        </p:txBody>
      </p:sp>
      <p:pic>
        <p:nvPicPr>
          <p:cNvPr id="117" name="图片 1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92270" y="2283460"/>
            <a:ext cx="741045" cy="690880"/>
          </a:xfrm>
          <a:prstGeom prst="rect">
            <a:avLst/>
          </a:prstGeom>
        </p:spPr>
      </p:pic>
      <p:cxnSp>
        <p:nvCxnSpPr>
          <p:cNvPr id="4" name="直接箭头连接符 3"/>
          <p:cNvCxnSpPr/>
          <p:nvPr/>
        </p:nvCxnSpPr>
        <p:spPr>
          <a:xfrm>
            <a:off x="4562475" y="2974340"/>
            <a:ext cx="0" cy="46926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直接箭头连接符 4"/>
          <p:cNvCxnSpPr/>
          <p:nvPr/>
        </p:nvCxnSpPr>
        <p:spPr>
          <a:xfrm>
            <a:off x="5440680" y="3916045"/>
            <a:ext cx="146113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箭头连接符 5"/>
          <p:cNvCxnSpPr/>
          <p:nvPr/>
        </p:nvCxnSpPr>
        <p:spPr>
          <a:xfrm>
            <a:off x="4563110" y="4342765"/>
            <a:ext cx="0" cy="46926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9" name="图片 3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01815" y="3549650"/>
            <a:ext cx="736600" cy="704850"/>
          </a:xfrm>
          <a:prstGeom prst="rect">
            <a:avLst/>
          </a:prstGeom>
        </p:spPr>
      </p:pic>
      <p:sp>
        <p:nvSpPr>
          <p:cNvPr id="7" name="Text Placeholder 33"/>
          <p:cNvSpPr txBox="1"/>
          <p:nvPr/>
        </p:nvSpPr>
        <p:spPr>
          <a:xfrm>
            <a:off x="5440680" y="3563620"/>
            <a:ext cx="144272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否：获取容器信息</a:t>
            </a:r>
          </a:p>
        </p:txBody>
      </p:sp>
      <p:cxnSp>
        <p:nvCxnSpPr>
          <p:cNvPr id="8" name="直接箭头连接符 7"/>
          <p:cNvCxnSpPr/>
          <p:nvPr/>
        </p:nvCxnSpPr>
        <p:spPr>
          <a:xfrm>
            <a:off x="7638415" y="3916045"/>
            <a:ext cx="103124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9655" y="3561080"/>
            <a:ext cx="741045" cy="690880"/>
          </a:xfrm>
          <a:prstGeom prst="rect">
            <a:avLst/>
          </a:prstGeom>
        </p:spPr>
      </p:pic>
      <p:sp>
        <p:nvSpPr>
          <p:cNvPr id="10" name="Text Placeholder 33"/>
          <p:cNvSpPr txBox="1"/>
          <p:nvPr/>
        </p:nvSpPr>
        <p:spPr>
          <a:xfrm>
            <a:off x="7831455" y="3545205"/>
            <a:ext cx="61087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json</a:t>
            </a:r>
          </a:p>
        </p:txBody>
      </p:sp>
      <p:sp>
        <p:nvSpPr>
          <p:cNvPr id="12" name="Text Placeholder 33"/>
          <p:cNvSpPr txBox="1"/>
          <p:nvPr/>
        </p:nvSpPr>
        <p:spPr>
          <a:xfrm>
            <a:off x="8343900" y="1661160"/>
            <a:ext cx="154432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得到一个有用</a:t>
            </a:r>
            <a:r>
              <a:rPr lang="en-US" altLang="zh-CN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IP</a:t>
            </a:r>
          </a:p>
        </p:txBody>
      </p:sp>
      <p:sp>
        <p:nvSpPr>
          <p:cNvPr id="17" name="Text Placeholder 33"/>
          <p:cNvSpPr txBox="1"/>
          <p:nvPr/>
        </p:nvSpPr>
        <p:spPr>
          <a:xfrm>
            <a:off x="8361680" y="2005965"/>
            <a:ext cx="1583055" cy="140208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1.tomcat</a:t>
            </a:r>
            <a:r>
              <a:rPr lang="zh-CN" alt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端口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2.debug</a:t>
            </a:r>
            <a:r>
              <a:rPr lang="zh-CN" alt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端口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3.jacoco</a:t>
            </a:r>
            <a:r>
              <a:rPr lang="zh-CN" alt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端口</a:t>
            </a: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4.sentinel</a:t>
            </a:r>
            <a:r>
              <a:rPr lang="zh-CN" alt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端口</a:t>
            </a:r>
          </a:p>
        </p:txBody>
      </p:sp>
      <p:cxnSp>
        <p:nvCxnSpPr>
          <p:cNvPr id="20" name="直接箭头连接符 19"/>
          <p:cNvCxnSpPr/>
          <p:nvPr/>
        </p:nvCxnSpPr>
        <p:spPr>
          <a:xfrm>
            <a:off x="9410700" y="3912235"/>
            <a:ext cx="99377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 Placeholder 33"/>
          <p:cNvSpPr txBox="1"/>
          <p:nvPr/>
        </p:nvSpPr>
        <p:spPr>
          <a:xfrm>
            <a:off x="9683750" y="3582670"/>
            <a:ext cx="61087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1800" b="1" dirty="0">
                <a:solidFill>
                  <a:srgbClr val="FFFF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ssh</a:t>
            </a:r>
          </a:p>
        </p:txBody>
      </p:sp>
      <p:sp>
        <p:nvSpPr>
          <p:cNvPr id="44" name="左大括号 43"/>
          <p:cNvSpPr/>
          <p:nvPr/>
        </p:nvSpPr>
        <p:spPr>
          <a:xfrm rot="16200000">
            <a:off x="8962390" y="2556510"/>
            <a:ext cx="154305" cy="1513205"/>
          </a:xfrm>
          <a:prstGeom prst="leftBrace">
            <a:avLst>
              <a:gd name="adj1" fmla="val 8333"/>
              <a:gd name="adj2" fmla="val 50020"/>
            </a:avLst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pic>
        <p:nvPicPr>
          <p:cNvPr id="64" name="图片 6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404475" y="3552190"/>
            <a:ext cx="718820" cy="669290"/>
          </a:xfrm>
          <a:prstGeom prst="rect">
            <a:avLst/>
          </a:prstGeom>
        </p:spPr>
      </p:pic>
      <p:cxnSp>
        <p:nvCxnSpPr>
          <p:cNvPr id="26" name="直接箭头连接符 25"/>
          <p:cNvCxnSpPr/>
          <p:nvPr/>
        </p:nvCxnSpPr>
        <p:spPr>
          <a:xfrm>
            <a:off x="10804525" y="4302125"/>
            <a:ext cx="0" cy="469265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菱形 26"/>
          <p:cNvSpPr/>
          <p:nvPr/>
        </p:nvSpPr>
        <p:spPr>
          <a:xfrm>
            <a:off x="10414635" y="4907280"/>
            <a:ext cx="775335" cy="657860"/>
          </a:xfrm>
          <a:prstGeom prst="diamond">
            <a:avLst/>
          </a:prstGeom>
          <a:noFill/>
          <a:ln w="47625">
            <a:solidFill>
              <a:srgbClr val="BBBBB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 Placeholder 33"/>
          <p:cNvSpPr txBox="1"/>
          <p:nvPr/>
        </p:nvSpPr>
        <p:spPr>
          <a:xfrm>
            <a:off x="10404475" y="4941570"/>
            <a:ext cx="838835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iP</a:t>
            </a:r>
            <a:r>
              <a:rPr lang="zh-CN" altLang="en-US" sz="1600" b="1" dirty="0">
                <a:solidFill>
                  <a:srgbClr val="FFC0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和端口是否可用</a:t>
            </a:r>
          </a:p>
        </p:txBody>
      </p:sp>
      <p:cxnSp>
        <p:nvCxnSpPr>
          <p:cNvPr id="29" name="直接箭头连接符 28"/>
          <p:cNvCxnSpPr/>
          <p:nvPr/>
        </p:nvCxnSpPr>
        <p:spPr>
          <a:xfrm flipH="1">
            <a:off x="4933315" y="5236210"/>
            <a:ext cx="5391150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33"/>
          <p:cNvSpPr txBox="1"/>
          <p:nvPr/>
        </p:nvSpPr>
        <p:spPr>
          <a:xfrm>
            <a:off x="10593705" y="5979160"/>
            <a:ext cx="600075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sz="1600" b="1" dirty="0">
                <a:solidFill>
                  <a:schemeClr val="bg1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END</a:t>
            </a:r>
          </a:p>
        </p:txBody>
      </p:sp>
      <p:cxnSp>
        <p:nvCxnSpPr>
          <p:cNvPr id="31" name="直接箭头连接符 30"/>
          <p:cNvCxnSpPr/>
          <p:nvPr/>
        </p:nvCxnSpPr>
        <p:spPr>
          <a:xfrm>
            <a:off x="10810875" y="5627370"/>
            <a:ext cx="0" cy="41275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图片 3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29735" y="4812030"/>
            <a:ext cx="703580" cy="673735"/>
          </a:xfrm>
          <a:prstGeom prst="rect">
            <a:avLst/>
          </a:prstGeom>
        </p:spPr>
      </p:pic>
      <p:sp>
        <p:nvSpPr>
          <p:cNvPr id="33" name="Text Placeholder 33"/>
          <p:cNvSpPr txBox="1"/>
          <p:nvPr/>
        </p:nvSpPr>
        <p:spPr>
          <a:xfrm>
            <a:off x="5642610" y="4860925"/>
            <a:ext cx="4356735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生成</a:t>
            </a:r>
            <a:r>
              <a:rPr lang="en-US" altLang="zh-CN" sz="1800" b="1" dirty="0">
                <a:solidFill>
                  <a:srgbClr val="00B0F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Jenkins</a:t>
            </a:r>
            <a:r>
              <a:rPr lang="zh-CN" altLang="en-US" sz="18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模板并将数据初始化进去</a:t>
            </a:r>
          </a:p>
        </p:txBody>
      </p:sp>
      <p:cxnSp>
        <p:nvCxnSpPr>
          <p:cNvPr id="34" name="直接箭头连接符 33"/>
          <p:cNvCxnSpPr/>
          <p:nvPr/>
        </p:nvCxnSpPr>
        <p:spPr>
          <a:xfrm flipH="1">
            <a:off x="3326765" y="5343525"/>
            <a:ext cx="865505" cy="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 Placeholder 33"/>
          <p:cNvSpPr txBox="1"/>
          <p:nvPr/>
        </p:nvSpPr>
        <p:spPr>
          <a:xfrm>
            <a:off x="4338955" y="5485765"/>
            <a:ext cx="61087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00B05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构建</a:t>
            </a: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67840" y="4872990"/>
            <a:ext cx="741045" cy="690880"/>
          </a:xfrm>
          <a:prstGeom prst="rect">
            <a:avLst/>
          </a:prstGeom>
        </p:spPr>
      </p:pic>
      <p:sp>
        <p:nvSpPr>
          <p:cNvPr id="37" name="右弧形箭头 36"/>
          <p:cNvSpPr/>
          <p:nvPr/>
        </p:nvSpPr>
        <p:spPr>
          <a:xfrm>
            <a:off x="2199640" y="4342765"/>
            <a:ext cx="1003935" cy="1785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0" name="右弧形箭头 39"/>
          <p:cNvSpPr/>
          <p:nvPr/>
        </p:nvSpPr>
        <p:spPr>
          <a:xfrm rot="10800000">
            <a:off x="1087120" y="4265295"/>
            <a:ext cx="1003935" cy="178562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41" name="Text Placeholder 33"/>
          <p:cNvSpPr txBox="1"/>
          <p:nvPr/>
        </p:nvSpPr>
        <p:spPr>
          <a:xfrm>
            <a:off x="1492885" y="3952875"/>
            <a:ext cx="1463675" cy="30924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800" b="1" dirty="0">
                <a:solidFill>
                  <a:srgbClr val="FFFF00"/>
                </a:solidFill>
                <a:latin typeface="Comic Sans MS" panose="030F0702030302020204" charset="0"/>
                <a:ea typeface="华文行楷" panose="02010800040101010101" charset="-122"/>
                <a:cs typeface="Comic Sans MS" panose="030F0702030302020204" charset="0"/>
                <a:sym typeface="+mn-lt"/>
              </a:rPr>
              <a:t>循环检测状态</a:t>
            </a:r>
          </a:p>
        </p:txBody>
      </p:sp>
      <p:cxnSp>
        <p:nvCxnSpPr>
          <p:cNvPr id="42" name="直接箭头连接符 41"/>
          <p:cNvCxnSpPr>
            <a:endCxn id="32" idx="1"/>
          </p:cNvCxnSpPr>
          <p:nvPr/>
        </p:nvCxnSpPr>
        <p:spPr>
          <a:xfrm flipV="1">
            <a:off x="3326765" y="5159375"/>
            <a:ext cx="902970" cy="8890"/>
          </a:xfrm>
          <a:prstGeom prst="straightConnector1">
            <a:avLst/>
          </a:prstGeom>
          <a:ln w="34925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 Placeholder 33"/>
          <p:cNvSpPr txBox="1"/>
          <p:nvPr/>
        </p:nvSpPr>
        <p:spPr>
          <a:xfrm>
            <a:off x="4654550" y="4384675"/>
            <a:ext cx="1442720" cy="304165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b="1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是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6" fill="hold">
                            <p:stCondLst>
                              <p:cond delay="1000"/>
                            </p:stCondLst>
                            <p:childTnLst>
                              <p:par>
                                <p:cTn id="1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00"/>
                            </p:stCondLst>
                            <p:childTnLst>
                              <p:par>
                                <p:cTn id="131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2000"/>
                            </p:stCondLst>
                            <p:childTnLst>
                              <p:par>
                                <p:cTn id="135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2500"/>
                            </p:stCondLst>
                            <p:childTnLst>
                              <p:par>
                                <p:cTn id="13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1" grpId="1"/>
      <p:bldP spid="3" grpId="0" animBg="1"/>
      <p:bldP spid="3" grpId="1" animBg="1"/>
      <p:bldP spid="2" grpId="0"/>
      <p:bldP spid="2" grpId="1"/>
      <p:bldP spid="7" grpId="0"/>
      <p:bldP spid="7" grpId="1"/>
      <p:bldP spid="10" grpId="0"/>
      <p:bldP spid="10" grpId="1"/>
      <p:bldP spid="12" grpId="0"/>
      <p:bldP spid="12" grpId="1"/>
      <p:bldP spid="17" grpId="0"/>
      <p:bldP spid="17" grpId="1"/>
      <p:bldP spid="22" grpId="0"/>
      <p:bldP spid="22" grpId="1"/>
      <p:bldP spid="44" grpId="0" animBg="1"/>
      <p:bldP spid="44" grpId="1" animBg="1"/>
      <p:bldP spid="27" grpId="0" animBg="1"/>
      <p:bldP spid="27" grpId="1" animBg="1"/>
      <p:bldP spid="28" grpId="0"/>
      <p:bldP spid="28" grpId="1"/>
      <p:bldP spid="30" grpId="0"/>
      <p:bldP spid="30" grpId="1"/>
      <p:bldP spid="33" grpId="0"/>
      <p:bldP spid="33" grpId="1"/>
      <p:bldP spid="35" grpId="0"/>
      <p:bldP spid="35" grpId="1"/>
      <p:bldP spid="37" grpId="0" animBg="1"/>
      <p:bldP spid="37" grpId="1" animBg="1"/>
      <p:bldP spid="40" grpId="0" animBg="1"/>
      <p:bldP spid="40" grpId="1" animBg="1"/>
      <p:bldP spid="41" grpId="0"/>
      <p:bldP spid="41" grpId="1"/>
      <p:bldP spid="43" grpId="0"/>
      <p:bldP spid="43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5" y="2875280"/>
            <a:ext cx="537654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en-US" altLang="zh-CN" sz="3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FQA</a:t>
            </a:r>
            <a:r>
              <a:rPr kumimoji="1" lang="zh-CN" altLang="en-US" sz="360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环节</a:t>
            </a:r>
            <a:endParaRPr kumimoji="1" lang="zh-CN" altLang="en-US" sz="36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</a:rPr>
                <a:t>4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图片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0969" cy="68580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506912" y="2658338"/>
            <a:ext cx="364715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5400" b="1" dirty="0"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谢谢观看！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77818" y="2429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引言</a:t>
            </a:r>
            <a:endParaRPr kumimoji="1" lang="en-US" altLang="zh-CN" sz="2800" dirty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2238859" y="1390650"/>
            <a:ext cx="8297464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altLang="zh-CN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1.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没有</a:t>
            </a:r>
            <a:r>
              <a:rPr lang="en-US" altLang="zh-CN" sz="3200" dirty="0" err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hione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的时候我们是怎么做的？</a:t>
            </a:r>
          </a:p>
          <a:p>
            <a:pPr algn="l"/>
            <a:endParaRPr lang="zh-CN" altLang="en-US" sz="32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2.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如何才能将一系列的流程串起来？</a:t>
            </a:r>
            <a:endParaRPr lang="en-US" altLang="zh-CN" sz="32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endParaRPr lang="zh-CN" altLang="en-US" sz="32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3.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如何基于原生</a:t>
            </a:r>
            <a:r>
              <a:rPr lang="en-US" altLang="zh-CN" sz="3200" dirty="0" err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docker做hione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系统？</a:t>
            </a:r>
          </a:p>
          <a:p>
            <a:pPr algn="l"/>
            <a:endParaRPr lang="zh-CN" altLang="en-US" sz="3200" dirty="0">
              <a:solidFill>
                <a:schemeClr val="bg1"/>
              </a:solidFill>
              <a:latin typeface="华文楷体" panose="02010600040101010101" charset="-122"/>
              <a:ea typeface="华文楷体" panose="02010600040101010101" charset="-122"/>
              <a:cs typeface="华文楷体" panose="02010600040101010101" charset="-122"/>
            </a:endParaRPr>
          </a:p>
          <a:p>
            <a:pPr algn="l"/>
            <a:r>
              <a:rPr lang="en-US" altLang="zh-CN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4.我们是怎么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基于原生</a:t>
            </a:r>
            <a:r>
              <a:rPr lang="en-US" altLang="zh-CN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docker </a:t>
            </a:r>
            <a:r>
              <a:rPr lang="en-US" altLang="zh-CN" sz="3200" dirty="0" err="1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做hione</a:t>
            </a:r>
            <a:r>
              <a:rPr lang="zh-CN" altLang="en-US" sz="3200" dirty="0">
                <a:solidFill>
                  <a:schemeClr val="bg1"/>
                </a:solidFill>
                <a:latin typeface="华文楷体" panose="02010600040101010101" charset="-122"/>
                <a:ea typeface="华文楷体" panose="02010600040101010101" charset="-122"/>
                <a:cs typeface="华文楷体" panose="02010600040101010101" charset="-122"/>
              </a:rPr>
              <a:t>系统的？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4736467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流程演进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5000" dirty="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文本框 8"/>
          <p:cNvSpPr txBox="1"/>
          <p:nvPr/>
        </p:nvSpPr>
        <p:spPr>
          <a:xfrm>
            <a:off x="4801233" y="2875340"/>
            <a:ext cx="59077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1" lang="zh-CN" altLang="en-US" sz="360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lt"/>
              </a:rPr>
              <a:t>早期的开发方式</a:t>
            </a:r>
          </a:p>
        </p:txBody>
      </p:sp>
      <p:cxnSp>
        <p:nvCxnSpPr>
          <p:cNvPr id="16" name="直接连接符 3"/>
          <p:cNvCxnSpPr/>
          <p:nvPr/>
        </p:nvCxnSpPr>
        <p:spPr>
          <a:xfrm>
            <a:off x="4585005" y="2778058"/>
            <a:ext cx="0" cy="870275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4"/>
          <p:cNvGrpSpPr/>
          <p:nvPr/>
        </p:nvGrpSpPr>
        <p:grpSpPr>
          <a:xfrm>
            <a:off x="3267640" y="2710720"/>
            <a:ext cx="970728" cy="970728"/>
            <a:chOff x="2498710" y="2311467"/>
            <a:chExt cx="1748840" cy="1748840"/>
          </a:xfrm>
        </p:grpSpPr>
        <p:sp>
          <p:nvSpPr>
            <p:cNvPr id="18" name="椭圆 17"/>
            <p:cNvSpPr/>
            <p:nvPr/>
          </p:nvSpPr>
          <p:spPr>
            <a:xfrm>
              <a:off x="2644792" y="2457550"/>
              <a:ext cx="1456676" cy="145667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r>
                <a:rPr lang="en-US" altLang="zh-CN" sz="2400" dirty="0">
                  <a:solidFill>
                    <a:schemeClr val="tx1"/>
                  </a:solidFill>
                </a:rPr>
                <a:t>2.1</a:t>
              </a:r>
            </a:p>
          </p:txBody>
        </p:sp>
        <p:sp>
          <p:nvSpPr>
            <p:cNvPr id="19" name="椭圆 18"/>
            <p:cNvSpPr/>
            <p:nvPr/>
          </p:nvSpPr>
          <p:spPr>
            <a:xfrm>
              <a:off x="2498710" y="2311467"/>
              <a:ext cx="1748840" cy="1748840"/>
            </a:xfrm>
            <a:prstGeom prst="ellipse">
              <a:avLst/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 sz="8000" dirty="0"/>
            </a:p>
          </p:txBody>
        </p:sp>
        <p:sp>
          <p:nvSpPr>
            <p:cNvPr id="20" name="椭圆 19"/>
            <p:cNvSpPr/>
            <p:nvPr/>
          </p:nvSpPr>
          <p:spPr>
            <a:xfrm>
              <a:off x="3936756" y="3665706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椭圆 20"/>
            <p:cNvSpPr/>
            <p:nvPr/>
          </p:nvSpPr>
          <p:spPr>
            <a:xfrm>
              <a:off x="2705635" y="2400638"/>
              <a:ext cx="226409" cy="226409"/>
            </a:xfrm>
            <a:prstGeom prst="ellipse">
              <a:avLst/>
            </a:prstGeom>
            <a:solidFill>
              <a:srgbClr val="FA324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noAutofit/>
            </a:bodyPr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39541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77818" y="242921"/>
            <a:ext cx="4164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早期的新增应用开发方式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856AA27F-6B86-470A-9A25-F69665987057}"/>
              </a:ext>
            </a:extLst>
          </p:cNvPr>
          <p:cNvSpPr txBox="1"/>
          <p:nvPr/>
        </p:nvSpPr>
        <p:spPr>
          <a:xfrm>
            <a:off x="1006544" y="3274060"/>
            <a:ext cx="15931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新应用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810A2811-1453-4B2A-9B46-2183F9854B7E}"/>
              </a:ext>
            </a:extLst>
          </p:cNvPr>
          <p:cNvSpPr/>
          <p:nvPr/>
        </p:nvSpPr>
        <p:spPr>
          <a:xfrm>
            <a:off x="2361247" y="1813891"/>
            <a:ext cx="264795" cy="3491534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09863C04-9529-41B9-AC60-D5699C08008F}"/>
              </a:ext>
            </a:extLst>
          </p:cNvPr>
          <p:cNvSpPr txBox="1"/>
          <p:nvPr/>
        </p:nvSpPr>
        <p:spPr>
          <a:xfrm>
            <a:off x="2897548" y="1643863"/>
            <a:ext cx="15931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域名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79FCD671-0D29-4BDD-87B5-748D86EF54AF}"/>
              </a:ext>
            </a:extLst>
          </p:cNvPr>
          <p:cNvSpPr txBox="1"/>
          <p:nvPr/>
        </p:nvSpPr>
        <p:spPr>
          <a:xfrm>
            <a:off x="2847974" y="2375535"/>
            <a:ext cx="231457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申请机器搭建环境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D0218F5-6124-453A-89E6-435D72EA80D1}"/>
              </a:ext>
            </a:extLst>
          </p:cNvPr>
          <p:cNvSpPr txBox="1"/>
          <p:nvPr/>
        </p:nvSpPr>
        <p:spPr>
          <a:xfrm>
            <a:off x="2835943" y="3061335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配置对应环境的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Jenkins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脚本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65374543-F1D2-41C8-BFF2-EF59C082C485}"/>
              </a:ext>
            </a:extLst>
          </p:cNvPr>
          <p:cNvSpPr txBox="1"/>
          <p:nvPr/>
        </p:nvSpPr>
        <p:spPr>
          <a:xfrm>
            <a:off x="2835942" y="3757295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hop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对应环境的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API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A3D24853-D8BF-4164-BEED-0B7B7696F7DB}"/>
              </a:ext>
            </a:extLst>
          </p:cNvPr>
          <p:cNvSpPr txBox="1"/>
          <p:nvPr/>
        </p:nvSpPr>
        <p:spPr>
          <a:xfrm>
            <a:off x="2835941" y="4414037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申请对应环境跳板机权限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107DAD31-3FEE-4F8E-8AFD-3D5C6D96DF93}"/>
              </a:ext>
            </a:extLst>
          </p:cNvPr>
          <p:cNvSpPr txBox="1"/>
          <p:nvPr/>
        </p:nvSpPr>
        <p:spPr>
          <a:xfrm>
            <a:off x="2847974" y="4992674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90" name="左大括号 89">
            <a:extLst>
              <a:ext uri="{FF2B5EF4-FFF2-40B4-BE49-F238E27FC236}">
                <a16:creationId xmlns:a16="http://schemas.microsoft.com/office/drawing/2014/main" id="{08E5765D-E209-4255-9EFB-B46A5A35F348}"/>
              </a:ext>
            </a:extLst>
          </p:cNvPr>
          <p:cNvSpPr/>
          <p:nvPr/>
        </p:nvSpPr>
        <p:spPr>
          <a:xfrm rot="10800000">
            <a:off x="6627187" y="1713865"/>
            <a:ext cx="264795" cy="3491534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DE1EED41-F243-4127-91CE-77BE6F780F47}"/>
              </a:ext>
            </a:extLst>
          </p:cNvPr>
          <p:cNvSpPr txBox="1"/>
          <p:nvPr/>
        </p:nvSpPr>
        <p:spPr>
          <a:xfrm>
            <a:off x="7701272" y="1601166"/>
            <a:ext cx="15931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开发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A9F436C5-DB3D-466D-AA64-5158EF4F9BFD}"/>
              </a:ext>
            </a:extLst>
          </p:cNvPr>
          <p:cNvSpPr txBox="1"/>
          <p:nvPr/>
        </p:nvSpPr>
        <p:spPr>
          <a:xfrm>
            <a:off x="7701272" y="2694788"/>
            <a:ext cx="3379118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测试机器上部署测试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4" name="Text Placeholder 33">
            <a:extLst>
              <a:ext uri="{FF2B5EF4-FFF2-40B4-BE49-F238E27FC236}">
                <a16:creationId xmlns:a16="http://schemas.microsoft.com/office/drawing/2014/main" id="{7CF7AA68-D967-4A01-B983-375DC33541EE}"/>
              </a:ext>
            </a:extLst>
          </p:cNvPr>
          <p:cNvSpPr txBox="1"/>
          <p:nvPr/>
        </p:nvSpPr>
        <p:spPr>
          <a:xfrm>
            <a:off x="7762874" y="3624625"/>
            <a:ext cx="3422579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预发机器上部署测试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5B03971B-FFD1-4EEA-88D8-4DCD3B3A27BD}"/>
              </a:ext>
            </a:extLst>
          </p:cNvPr>
          <p:cNvSpPr txBox="1"/>
          <p:nvPr/>
        </p:nvSpPr>
        <p:spPr>
          <a:xfrm>
            <a:off x="7762875" y="4549444"/>
            <a:ext cx="3422579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发布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76844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1" animBg="1"/>
      <p:bldP spid="62" grpId="2" animBg="1"/>
      <p:bldP spid="7" grpId="0"/>
      <p:bldP spid="8" grpId="0"/>
      <p:bldP spid="10" grpId="0"/>
      <p:bldP spid="13" grpId="0"/>
      <p:bldP spid="18" grpId="0"/>
      <p:bldP spid="19" grpId="0"/>
      <p:bldP spid="90" grpId="0" animBg="1"/>
      <p:bldP spid="90" grpId="1" animBg="1"/>
      <p:bldP spid="22" grpId="0"/>
      <p:bldP spid="23" grpId="0"/>
      <p:bldP spid="24" grpId="0"/>
      <p:bldP spid="2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77818" y="242921"/>
            <a:ext cx="449353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早期改进后的应用开发方式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sp>
        <p:nvSpPr>
          <p:cNvPr id="3" name="Text Placeholder 33">
            <a:extLst>
              <a:ext uri="{FF2B5EF4-FFF2-40B4-BE49-F238E27FC236}">
                <a16:creationId xmlns:a16="http://schemas.microsoft.com/office/drawing/2014/main" id="{856AA27F-6B86-470A-9A25-F69665987057}"/>
              </a:ext>
            </a:extLst>
          </p:cNvPr>
          <p:cNvSpPr txBox="1"/>
          <p:nvPr/>
        </p:nvSpPr>
        <p:spPr>
          <a:xfrm>
            <a:off x="1006544" y="3274060"/>
            <a:ext cx="15931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新应用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62" name="左大括号 61">
            <a:extLst>
              <a:ext uri="{FF2B5EF4-FFF2-40B4-BE49-F238E27FC236}">
                <a16:creationId xmlns:a16="http://schemas.microsoft.com/office/drawing/2014/main" id="{810A2811-1453-4B2A-9B46-2183F9854B7E}"/>
              </a:ext>
            </a:extLst>
          </p:cNvPr>
          <p:cNvSpPr/>
          <p:nvPr/>
        </p:nvSpPr>
        <p:spPr>
          <a:xfrm>
            <a:off x="2361247" y="1813891"/>
            <a:ext cx="264795" cy="3491534"/>
          </a:xfrm>
          <a:prstGeom prst="leftBrace">
            <a:avLst/>
          </a:prstGeom>
          <a:ln w="41275" cmpd="sng">
            <a:solidFill>
              <a:schemeClr val="accent5">
                <a:lumMod val="40000"/>
                <a:lumOff val="6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00B0F0"/>
              </a:solidFill>
            </a:endParaRPr>
          </a:p>
        </p:txBody>
      </p:sp>
      <p:sp>
        <p:nvSpPr>
          <p:cNvPr id="7" name="Text Placeholder 33">
            <a:extLst>
              <a:ext uri="{FF2B5EF4-FFF2-40B4-BE49-F238E27FC236}">
                <a16:creationId xmlns:a16="http://schemas.microsoft.com/office/drawing/2014/main" id="{09863C04-9529-41B9-AC60-D5699C08008F}"/>
              </a:ext>
            </a:extLst>
          </p:cNvPr>
          <p:cNvSpPr txBox="1"/>
          <p:nvPr/>
        </p:nvSpPr>
        <p:spPr>
          <a:xfrm>
            <a:off x="2897548" y="1643863"/>
            <a:ext cx="159318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域名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8" name="Text Placeholder 33">
            <a:extLst>
              <a:ext uri="{FF2B5EF4-FFF2-40B4-BE49-F238E27FC236}">
                <a16:creationId xmlns:a16="http://schemas.microsoft.com/office/drawing/2014/main" id="{79FCD671-0D29-4BDD-87B5-748D86EF54AF}"/>
              </a:ext>
            </a:extLst>
          </p:cNvPr>
          <p:cNvSpPr txBox="1"/>
          <p:nvPr/>
        </p:nvSpPr>
        <p:spPr>
          <a:xfrm>
            <a:off x="2847974" y="2375535"/>
            <a:ext cx="2314575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申请机器搭建环境</a:t>
            </a:r>
          </a:p>
        </p:txBody>
      </p:sp>
      <p:sp>
        <p:nvSpPr>
          <p:cNvPr id="10" name="Text Placeholder 33">
            <a:extLst>
              <a:ext uri="{FF2B5EF4-FFF2-40B4-BE49-F238E27FC236}">
                <a16:creationId xmlns:a16="http://schemas.microsoft.com/office/drawing/2014/main" id="{8D0218F5-6124-453A-89E6-435D72EA80D1}"/>
              </a:ext>
            </a:extLst>
          </p:cNvPr>
          <p:cNvSpPr txBox="1"/>
          <p:nvPr/>
        </p:nvSpPr>
        <p:spPr>
          <a:xfrm>
            <a:off x="2835943" y="3061335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配置对应环境的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Jenkins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脚本</a:t>
            </a:r>
          </a:p>
        </p:txBody>
      </p:sp>
      <p:sp>
        <p:nvSpPr>
          <p:cNvPr id="13" name="Text Placeholder 33">
            <a:extLst>
              <a:ext uri="{FF2B5EF4-FFF2-40B4-BE49-F238E27FC236}">
                <a16:creationId xmlns:a16="http://schemas.microsoft.com/office/drawing/2014/main" id="{65374543-F1D2-41C8-BFF2-EF59C082C485}"/>
              </a:ext>
            </a:extLst>
          </p:cNvPr>
          <p:cNvSpPr txBox="1"/>
          <p:nvPr/>
        </p:nvSpPr>
        <p:spPr>
          <a:xfrm>
            <a:off x="2835942" y="3757295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配置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hop</a:t>
            </a: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对应环境的</a:t>
            </a:r>
            <a:r>
              <a:rPr lang="en-US" altLang="zh-CN" sz="2000" dirty="0">
                <a:solidFill>
                  <a:schemeClr val="bg1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API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8" name="Text Placeholder 33">
            <a:extLst>
              <a:ext uri="{FF2B5EF4-FFF2-40B4-BE49-F238E27FC236}">
                <a16:creationId xmlns:a16="http://schemas.microsoft.com/office/drawing/2014/main" id="{A3D24853-D8BF-4164-BEED-0B7B7696F7DB}"/>
              </a:ext>
            </a:extLst>
          </p:cNvPr>
          <p:cNvSpPr txBox="1"/>
          <p:nvPr/>
        </p:nvSpPr>
        <p:spPr>
          <a:xfrm>
            <a:off x="2835941" y="4414037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申请对应环境跳板机权限</a:t>
            </a:r>
          </a:p>
        </p:txBody>
      </p:sp>
      <p:sp>
        <p:nvSpPr>
          <p:cNvPr id="19" name="Text Placeholder 33">
            <a:extLst>
              <a:ext uri="{FF2B5EF4-FFF2-40B4-BE49-F238E27FC236}">
                <a16:creationId xmlns:a16="http://schemas.microsoft.com/office/drawing/2014/main" id="{107DAD31-3FEE-4F8E-8AFD-3D5C6D96DF93}"/>
              </a:ext>
            </a:extLst>
          </p:cNvPr>
          <p:cNvSpPr txBox="1"/>
          <p:nvPr/>
        </p:nvSpPr>
        <p:spPr>
          <a:xfrm>
            <a:off x="2847974" y="4992674"/>
            <a:ext cx="3507707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……</a:t>
            </a:r>
            <a:endParaRPr lang="zh-CN" altLang="en-US" sz="20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4" name="直接连接符 3">
            <a:extLst>
              <a:ext uri="{FF2B5EF4-FFF2-40B4-BE49-F238E27FC236}">
                <a16:creationId xmlns:a16="http://schemas.microsoft.com/office/drawing/2014/main" id="{7F896E43-2A1E-494E-8BEE-31AFFE0BF219}"/>
              </a:ext>
            </a:extLst>
          </p:cNvPr>
          <p:cNvCxnSpPr>
            <a:cxnSpLocks/>
          </p:cNvCxnSpPr>
          <p:nvPr/>
        </p:nvCxnSpPr>
        <p:spPr>
          <a:xfrm flipH="1" flipV="1">
            <a:off x="2626043" y="2290294"/>
            <a:ext cx="2536506" cy="53974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接连接符 20">
            <a:extLst>
              <a:ext uri="{FF2B5EF4-FFF2-40B4-BE49-F238E27FC236}">
                <a16:creationId xmlns:a16="http://schemas.microsoft.com/office/drawing/2014/main" id="{3413F838-FDDF-4E3B-9F15-0BFF025B2070}"/>
              </a:ext>
            </a:extLst>
          </p:cNvPr>
          <p:cNvCxnSpPr>
            <a:cxnSpLocks/>
          </p:cNvCxnSpPr>
          <p:nvPr/>
        </p:nvCxnSpPr>
        <p:spPr>
          <a:xfrm flipH="1">
            <a:off x="2712493" y="2047406"/>
            <a:ext cx="2364332" cy="9358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 Placeholder 33">
            <a:extLst>
              <a:ext uri="{FF2B5EF4-FFF2-40B4-BE49-F238E27FC236}">
                <a16:creationId xmlns:a16="http://schemas.microsoft.com/office/drawing/2014/main" id="{B48623B9-2789-426B-A919-1EC3CD4553F1}"/>
              </a:ext>
            </a:extLst>
          </p:cNvPr>
          <p:cNvSpPr txBox="1"/>
          <p:nvPr/>
        </p:nvSpPr>
        <p:spPr>
          <a:xfrm>
            <a:off x="6466049" y="2137973"/>
            <a:ext cx="4287679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在申请的机器上搭建</a:t>
            </a:r>
            <a:r>
              <a:rPr lang="en-US" altLang="zh-CN" sz="2000" dirty="0">
                <a:solidFill>
                  <a:srgbClr val="00B0F0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docker</a:t>
            </a:r>
            <a:r>
              <a:rPr lang="zh-CN" altLang="en-US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部署</a:t>
            </a:r>
          </a:p>
        </p:txBody>
      </p:sp>
      <p:sp>
        <p:nvSpPr>
          <p:cNvPr id="15" name="Text Placeholder 33">
            <a:extLst>
              <a:ext uri="{FF2B5EF4-FFF2-40B4-BE49-F238E27FC236}">
                <a16:creationId xmlns:a16="http://schemas.microsoft.com/office/drawing/2014/main" id="{E5D0B9DE-C363-41B5-8024-3B075FA786B7}"/>
              </a:ext>
            </a:extLst>
          </p:cNvPr>
          <p:cNvSpPr txBox="1"/>
          <p:nvPr/>
        </p:nvSpPr>
        <p:spPr>
          <a:xfrm>
            <a:off x="6466049" y="3106831"/>
            <a:ext cx="539537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en-US" altLang="zh-CN" sz="2000" dirty="0">
                <a:solidFill>
                  <a:srgbClr val="00B0F0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Jenkins</a:t>
            </a:r>
            <a:r>
              <a:rPr lang="zh-CN" altLang="en-US" sz="2000" dirty="0">
                <a:solidFill>
                  <a:srgbClr val="00B0F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配置直接部署到对应的机器上起</a:t>
            </a:r>
            <a:r>
              <a:rPr lang="en-US" altLang="zh-CN" sz="2000" dirty="0">
                <a:solidFill>
                  <a:srgbClr val="00B0F0"/>
                </a:solidFill>
                <a:latin typeface="Comic Sans MS" panose="030F0702030302020204" pitchFamily="66" charset="0"/>
                <a:ea typeface="华文行楷" panose="02010800040101010101" charset="-122"/>
                <a:cs typeface="微软雅黑" panose="020B0503020204020204" charset="-122"/>
                <a:sym typeface="+mn-lt"/>
              </a:rPr>
              <a:t>docker</a:t>
            </a:r>
            <a:endParaRPr lang="zh-CN" altLang="en-US" sz="2000" dirty="0">
              <a:solidFill>
                <a:srgbClr val="00B0F0"/>
              </a:solidFill>
              <a:latin typeface="Comic Sans MS" panose="030F0702030302020204" pitchFamily="66" charset="0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cxnSp>
        <p:nvCxnSpPr>
          <p:cNvPr id="30" name="直接连接符 29">
            <a:extLst>
              <a:ext uri="{FF2B5EF4-FFF2-40B4-BE49-F238E27FC236}">
                <a16:creationId xmlns:a16="http://schemas.microsoft.com/office/drawing/2014/main" id="{6C987ECD-90FC-4446-AF4E-FAE0AF102DFD}"/>
              </a:ext>
            </a:extLst>
          </p:cNvPr>
          <p:cNvCxnSpPr>
            <a:cxnSpLocks/>
          </p:cNvCxnSpPr>
          <p:nvPr/>
        </p:nvCxnSpPr>
        <p:spPr>
          <a:xfrm flipH="1" flipV="1">
            <a:off x="2847974" y="3159762"/>
            <a:ext cx="2536506" cy="2998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连接符 30">
            <a:extLst>
              <a:ext uri="{FF2B5EF4-FFF2-40B4-BE49-F238E27FC236}">
                <a16:creationId xmlns:a16="http://schemas.microsoft.com/office/drawing/2014/main" id="{F407EF0D-BBBC-416D-BC17-E973CE4807F0}"/>
              </a:ext>
            </a:extLst>
          </p:cNvPr>
          <p:cNvCxnSpPr>
            <a:cxnSpLocks/>
          </p:cNvCxnSpPr>
          <p:nvPr/>
        </p:nvCxnSpPr>
        <p:spPr>
          <a:xfrm flipH="1">
            <a:off x="2804844" y="3006574"/>
            <a:ext cx="2579636" cy="5482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3836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 animBg="1"/>
      <p:bldP spid="14" grpId="0"/>
      <p:bldP spid="15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文本框 40"/>
          <p:cNvSpPr txBox="1"/>
          <p:nvPr/>
        </p:nvSpPr>
        <p:spPr>
          <a:xfrm>
            <a:off x="277818" y="242921"/>
            <a:ext cx="9028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图解</a:t>
            </a:r>
          </a:p>
        </p:txBody>
      </p:sp>
      <p:sp>
        <p:nvSpPr>
          <p:cNvPr id="44" name="矩形 43"/>
          <p:cNvSpPr/>
          <p:nvPr/>
        </p:nvSpPr>
        <p:spPr>
          <a:xfrm>
            <a:off x="0" y="242921"/>
            <a:ext cx="138545" cy="520182"/>
          </a:xfrm>
          <a:prstGeom prst="rect">
            <a:avLst/>
          </a:prstGeom>
          <a:solidFill>
            <a:srgbClr val="FA32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46" name="图片 4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36323" y="303413"/>
            <a:ext cx="1325096" cy="407438"/>
          </a:xfrm>
          <a:prstGeom prst="rect">
            <a:avLst/>
          </a:prstGeom>
        </p:spPr>
      </p:pic>
      <p:pic>
        <p:nvPicPr>
          <p:cNvPr id="5" name="图形 4" descr="金条">
            <a:extLst>
              <a:ext uri="{FF2B5EF4-FFF2-40B4-BE49-F238E27FC236}">
                <a16:creationId xmlns:a16="http://schemas.microsoft.com/office/drawing/2014/main" id="{59F2D3AA-25CB-4B8D-96C5-73583332FD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38150" y="2033373"/>
            <a:ext cx="914400" cy="914400"/>
          </a:xfrm>
          <a:prstGeom prst="rect">
            <a:avLst/>
          </a:prstGeom>
        </p:spPr>
      </p:pic>
      <p:pic>
        <p:nvPicPr>
          <p:cNvPr id="9" name="图形 8" descr="箱车">
            <a:extLst>
              <a:ext uri="{FF2B5EF4-FFF2-40B4-BE49-F238E27FC236}">
                <a16:creationId xmlns:a16="http://schemas.microsoft.com/office/drawing/2014/main" id="{DC174E2E-8A9D-4DF1-A935-AE82A804147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531649" y="1355511"/>
            <a:ext cx="2285998" cy="2285998"/>
          </a:xfrm>
          <a:prstGeom prst="rect">
            <a:avLst/>
          </a:prstGeom>
        </p:spPr>
      </p:pic>
      <p:sp>
        <p:nvSpPr>
          <p:cNvPr id="23" name="Text Placeholder 33">
            <a:extLst>
              <a:ext uri="{FF2B5EF4-FFF2-40B4-BE49-F238E27FC236}">
                <a16:creationId xmlns:a16="http://schemas.microsoft.com/office/drawing/2014/main" id="{FDB2117C-7375-4F1A-B495-E6EC4F5F4195}"/>
              </a:ext>
            </a:extLst>
          </p:cNvPr>
          <p:cNvSpPr txBox="1"/>
          <p:nvPr/>
        </p:nvSpPr>
        <p:spPr>
          <a:xfrm>
            <a:off x="571500" y="2816010"/>
            <a:ext cx="64770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chemeClr val="accent2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砖</a:t>
            </a:r>
            <a:endParaRPr lang="zh-CN" altLang="en-US" sz="2000" dirty="0">
              <a:solidFill>
                <a:schemeClr val="accent2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11" name="Text Placeholder 33">
            <a:extLst>
              <a:ext uri="{FF2B5EF4-FFF2-40B4-BE49-F238E27FC236}">
                <a16:creationId xmlns:a16="http://schemas.microsoft.com/office/drawing/2014/main" id="{27830B68-F95B-45D8-B248-C7D9465EC15D}"/>
              </a:ext>
            </a:extLst>
          </p:cNvPr>
          <p:cNvSpPr txBox="1"/>
          <p:nvPr/>
        </p:nvSpPr>
        <p:spPr>
          <a:xfrm rot="20160953">
            <a:off x="3734078" y="2236900"/>
            <a:ext cx="1322381" cy="5232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测试环境</a:t>
            </a:r>
            <a:endParaRPr lang="en-US" altLang="zh-CN" sz="14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chemeClr val="bg1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的小车</a:t>
            </a:r>
            <a:endParaRPr lang="zh-CN" altLang="en-US" sz="1100" dirty="0">
              <a:solidFill>
                <a:schemeClr val="bg1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16" name="图形 15" descr="房子">
            <a:extLst>
              <a:ext uri="{FF2B5EF4-FFF2-40B4-BE49-F238E27FC236}">
                <a16:creationId xmlns:a16="http://schemas.microsoft.com/office/drawing/2014/main" id="{3123A131-8170-4CC6-A710-AA3631C9B00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868486" y="1355511"/>
            <a:ext cx="1943100" cy="1943100"/>
          </a:xfrm>
          <a:prstGeom prst="rect">
            <a:avLst/>
          </a:prstGeom>
        </p:spPr>
      </p:pic>
      <p:pic>
        <p:nvPicPr>
          <p:cNvPr id="17" name="图形 16" descr="房子">
            <a:extLst>
              <a:ext uri="{FF2B5EF4-FFF2-40B4-BE49-F238E27FC236}">
                <a16:creationId xmlns:a16="http://schemas.microsoft.com/office/drawing/2014/main" id="{E1B2B993-4EAC-4B49-BD07-B9BDD702039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306886" y="1336461"/>
            <a:ext cx="1943100" cy="1943100"/>
          </a:xfrm>
          <a:prstGeom prst="rect">
            <a:avLst/>
          </a:prstGeom>
        </p:spPr>
      </p:pic>
      <p:pic>
        <p:nvPicPr>
          <p:cNvPr id="20" name="图形 19" descr="房子">
            <a:extLst>
              <a:ext uri="{FF2B5EF4-FFF2-40B4-BE49-F238E27FC236}">
                <a16:creationId xmlns:a16="http://schemas.microsoft.com/office/drawing/2014/main" id="{E1F02144-4D33-4CCA-BF47-DBD706C3145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9810750" y="1317410"/>
            <a:ext cx="1943100" cy="1943100"/>
          </a:xfrm>
          <a:prstGeom prst="rect">
            <a:avLst/>
          </a:prstGeom>
        </p:spPr>
      </p:pic>
      <p:sp>
        <p:nvSpPr>
          <p:cNvPr id="22" name="Text Placeholder 33">
            <a:extLst>
              <a:ext uri="{FF2B5EF4-FFF2-40B4-BE49-F238E27FC236}">
                <a16:creationId xmlns:a16="http://schemas.microsoft.com/office/drawing/2014/main" id="{C1EF59D5-1F01-42E4-931A-ED3F404969C5}"/>
              </a:ext>
            </a:extLst>
          </p:cNvPr>
          <p:cNvSpPr txBox="1"/>
          <p:nvPr/>
        </p:nvSpPr>
        <p:spPr>
          <a:xfrm>
            <a:off x="5309868" y="1317410"/>
            <a:ext cx="1322381" cy="5232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测试环境机器</a:t>
            </a:r>
            <a:endParaRPr lang="en-US" altLang="zh-CN" sz="1400" dirty="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5" name="Text Placeholder 33">
            <a:extLst>
              <a:ext uri="{FF2B5EF4-FFF2-40B4-BE49-F238E27FC236}">
                <a16:creationId xmlns:a16="http://schemas.microsoft.com/office/drawing/2014/main" id="{E39961FD-5E8F-4583-AF81-68C47B559BC0}"/>
              </a:ext>
            </a:extLst>
          </p:cNvPr>
          <p:cNvSpPr txBox="1"/>
          <p:nvPr/>
        </p:nvSpPr>
        <p:spPr>
          <a:xfrm>
            <a:off x="7771070" y="1317410"/>
            <a:ext cx="1322381" cy="5232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预发环境机器</a:t>
            </a:r>
            <a:endParaRPr lang="en-US" altLang="zh-CN" sz="1400" dirty="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sp>
        <p:nvSpPr>
          <p:cNvPr id="26" name="Text Placeholder 33">
            <a:extLst>
              <a:ext uri="{FF2B5EF4-FFF2-40B4-BE49-F238E27FC236}">
                <a16:creationId xmlns:a16="http://schemas.microsoft.com/office/drawing/2014/main" id="{8266FE01-E1C4-4407-9778-F291DA2861D4}"/>
              </a:ext>
            </a:extLst>
          </p:cNvPr>
          <p:cNvSpPr txBox="1"/>
          <p:nvPr/>
        </p:nvSpPr>
        <p:spPr>
          <a:xfrm>
            <a:off x="10388807" y="1301320"/>
            <a:ext cx="1322381" cy="52322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1400" dirty="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线上环境机器</a:t>
            </a:r>
            <a:endParaRPr lang="en-US" altLang="zh-CN" sz="1400" dirty="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29" name="图形 28" descr="步行">
            <a:extLst>
              <a:ext uri="{FF2B5EF4-FFF2-40B4-BE49-F238E27FC236}">
                <a16:creationId xmlns:a16="http://schemas.microsoft.com/office/drawing/2014/main" id="{5C935931-4E2C-4C1C-B65E-56D6F223245C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070804" y="839469"/>
            <a:ext cx="2387808" cy="2387808"/>
          </a:xfrm>
          <a:prstGeom prst="rect">
            <a:avLst/>
          </a:prstGeom>
        </p:spPr>
      </p:pic>
      <p:pic>
        <p:nvPicPr>
          <p:cNvPr id="35" name="图形 34" descr="金条">
            <a:extLst>
              <a:ext uri="{FF2B5EF4-FFF2-40B4-BE49-F238E27FC236}">
                <a16:creationId xmlns:a16="http://schemas.microsoft.com/office/drawing/2014/main" id="{06201A5B-CE56-4A1D-A1E0-C69BFFF6E08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419100" y="4738466"/>
            <a:ext cx="914400" cy="914400"/>
          </a:xfrm>
          <a:prstGeom prst="rect">
            <a:avLst/>
          </a:prstGeom>
        </p:spPr>
      </p:pic>
      <p:sp>
        <p:nvSpPr>
          <p:cNvPr id="37" name="Text Placeholder 33">
            <a:extLst>
              <a:ext uri="{FF2B5EF4-FFF2-40B4-BE49-F238E27FC236}">
                <a16:creationId xmlns:a16="http://schemas.microsoft.com/office/drawing/2014/main" id="{4EACE760-3DF0-41B7-9C2B-D8C0EC41DEBB}"/>
              </a:ext>
            </a:extLst>
          </p:cNvPr>
          <p:cNvSpPr txBox="1"/>
          <p:nvPr/>
        </p:nvSpPr>
        <p:spPr>
          <a:xfrm>
            <a:off x="552450" y="5521103"/>
            <a:ext cx="647700" cy="425450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800" dirty="0">
                <a:solidFill>
                  <a:srgbClr val="FFFF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砖</a:t>
            </a:r>
            <a:endParaRPr lang="zh-CN" altLang="en-US" sz="2000" dirty="0">
              <a:solidFill>
                <a:srgbClr val="FFFF00"/>
              </a:solidFill>
              <a:latin typeface="华文行楷" panose="02010800040101010101" charset="-122"/>
              <a:ea typeface="华文行楷" panose="02010800040101010101" charset="-122"/>
              <a:cs typeface="微软雅黑" panose="020B0503020204020204" charset="-122"/>
              <a:sym typeface="+mn-lt"/>
            </a:endParaRPr>
          </a:p>
        </p:txBody>
      </p:sp>
      <p:pic>
        <p:nvPicPr>
          <p:cNvPr id="39" name="图形 38" descr="男人">
            <a:extLst>
              <a:ext uri="{FF2B5EF4-FFF2-40B4-BE49-F238E27FC236}">
                <a16:creationId xmlns:a16="http://schemas.microsoft.com/office/drawing/2014/main" id="{F6DB3E9C-3787-40A3-9F0F-E409D90B412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29223" y="4215005"/>
            <a:ext cx="2209800" cy="2209800"/>
          </a:xfrm>
          <a:prstGeom prst="rect">
            <a:avLst/>
          </a:prstGeom>
        </p:spPr>
      </p:pic>
      <p:sp>
        <p:nvSpPr>
          <p:cNvPr id="43" name="Text Placeholder 33">
            <a:extLst>
              <a:ext uri="{FF2B5EF4-FFF2-40B4-BE49-F238E27FC236}">
                <a16:creationId xmlns:a16="http://schemas.microsoft.com/office/drawing/2014/main" id="{C0F9CE23-3A07-43F5-9C1D-0C8451E076FA}"/>
              </a:ext>
            </a:extLst>
          </p:cNvPr>
          <p:cNvSpPr txBox="1"/>
          <p:nvPr/>
        </p:nvSpPr>
        <p:spPr>
          <a:xfrm>
            <a:off x="2599612" y="5044632"/>
            <a:ext cx="782475" cy="576484"/>
          </a:xfrm>
          <a:prstGeom prst="rect">
            <a:avLst/>
          </a:prstGeom>
        </p:spPr>
        <p:txBody>
          <a:bodyPr lIns="0" tIns="0" rIns="0" bIns="0"/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Neris Thin" panose="00000300000000000000" pitchFamily="50" charset="0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30000"/>
              </a:lnSpc>
              <a:spcBef>
                <a:spcPts val="0"/>
              </a:spcBef>
              <a:buNone/>
            </a:pPr>
            <a:r>
              <a:rPr lang="zh-CN" altLang="en-US" sz="2400" dirty="0">
                <a:solidFill>
                  <a:srgbClr val="FF0000"/>
                </a:solidFill>
                <a:latin typeface="华文行楷" panose="02010800040101010101" charset="-122"/>
                <a:ea typeface="华文行楷" panose="02010800040101010101" charset="-122"/>
                <a:cs typeface="微软雅黑" panose="020B0503020204020204" charset="-122"/>
                <a:sym typeface="+mn-lt"/>
              </a:rPr>
              <a:t>没车</a:t>
            </a:r>
          </a:p>
        </p:txBody>
      </p:sp>
      <p:pic>
        <p:nvPicPr>
          <p:cNvPr id="48" name="图形 47" descr="箱车">
            <a:extLst>
              <a:ext uri="{FF2B5EF4-FFF2-40B4-BE49-F238E27FC236}">
                <a16:creationId xmlns:a16="http://schemas.microsoft.com/office/drawing/2014/main" id="{F5C675C8-C82C-4C90-8B06-9C42A1E18F4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725986" y="2947773"/>
            <a:ext cx="1104900" cy="1104900"/>
          </a:xfrm>
          <a:prstGeom prst="rect">
            <a:avLst/>
          </a:prstGeom>
        </p:spPr>
      </p:pic>
      <p:pic>
        <p:nvPicPr>
          <p:cNvPr id="49" name="图形 48" descr="箱车">
            <a:extLst>
              <a:ext uri="{FF2B5EF4-FFF2-40B4-BE49-F238E27FC236}">
                <a16:creationId xmlns:a16="http://schemas.microsoft.com/office/drawing/2014/main" id="{8CAF8A38-CD91-405F-B0B8-FC2F36670ED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72392" y="2947773"/>
            <a:ext cx="1104900" cy="1104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65520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11" grpId="0"/>
      <p:bldP spid="37" grpId="0"/>
      <p:bldP spid="43" grpId="0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DengXian Light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DengXian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10288</TotalTime>
  <Words>802</Words>
  <Application>Microsoft Office PowerPoint</Application>
  <PresentationFormat>宽屏</PresentationFormat>
  <Paragraphs>221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2" baseType="lpstr">
      <vt:lpstr>DengXian</vt:lpstr>
      <vt:lpstr>DengXian Light</vt:lpstr>
      <vt:lpstr>华文行楷</vt:lpstr>
      <vt:lpstr>华文楷体</vt:lpstr>
      <vt:lpstr>微软雅黑</vt:lpstr>
      <vt:lpstr>幼圆</vt:lpstr>
      <vt:lpstr>Arial</vt:lpstr>
      <vt:lpstr>Comic Sans MS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admin</cp:lastModifiedBy>
  <cp:revision>645</cp:revision>
  <dcterms:created xsi:type="dcterms:W3CDTF">2019-05-07T03:12:00Z</dcterms:created>
  <dcterms:modified xsi:type="dcterms:W3CDTF">2020-11-17T09:46:44Z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2052-11.1.0.10072</vt:lpwstr>
  </property>
</Properties>
</file>