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17" r:id="rId5"/>
    <p:sldId id="376" r:id="rId7"/>
    <p:sldId id="367" r:id="rId8"/>
    <p:sldId id="368" r:id="rId9"/>
    <p:sldId id="410" r:id="rId10"/>
    <p:sldId id="369" r:id="rId11"/>
    <p:sldId id="424" r:id="rId12"/>
    <p:sldId id="394" r:id="rId13"/>
    <p:sldId id="396" r:id="rId14"/>
    <p:sldId id="409" r:id="rId15"/>
    <p:sldId id="397" r:id="rId16"/>
    <p:sldId id="370" r:id="rId17"/>
    <p:sldId id="395" r:id="rId18"/>
    <p:sldId id="371" r:id="rId19"/>
    <p:sldId id="372" r:id="rId20"/>
    <p:sldId id="405" r:id="rId21"/>
    <p:sldId id="366" r:id="rId22"/>
    <p:sldId id="373" r:id="rId23"/>
    <p:sldId id="26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C"/>
    <a:srgbClr val="FA3246"/>
    <a:srgbClr val="365597"/>
    <a:srgbClr val="256696"/>
    <a:srgbClr val="3CA8EF"/>
    <a:srgbClr val="2DA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0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BC54-1D89-B84B-9D35-FE10262775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68E5-24DE-0240-BD7B-92A7369D5B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0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53460" y="2998377"/>
            <a:ext cx="5838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k8s&amp;service mesh</a:t>
            </a:r>
            <a:r>
              <a:rPr kumimoji="1" lang="zh-CN" altLang="en-US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en-US" sz="4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1675640"/>
            <a:ext cx="2116182" cy="6506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49618" y="4669067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飞虎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40270" y="5219387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研发部大商家组服务商线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0213" y="5714277"/>
            <a:ext cx="1596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2020-03-11</a:t>
            </a:r>
            <a:endParaRPr kumimoji="1"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1460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r>
              <a:rPr kumimoji="1" lang="zh-CN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</a:t>
            </a:r>
            <a:endParaRPr kumimoji="1" lang="zh-CN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9970" y="944880"/>
            <a:ext cx="10306050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ym typeface="+mn-ea"/>
              </a:rPr>
              <a:t>k8s</a:t>
            </a:r>
            <a:r>
              <a:rPr lang="zh-CN" altLang="en-US" sz="2400" b="1">
                <a:sym typeface="+mn-ea"/>
              </a:rPr>
              <a:t>网络分成这么几类：</a:t>
            </a:r>
            <a:endParaRPr lang="zh-CN" altLang="en-US" sz="2400" b="1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Pod</a:t>
            </a:r>
            <a:r>
              <a:rPr lang="zh-CN" altLang="zh-CN">
                <a:sym typeface="+mn-ea"/>
              </a:rPr>
              <a:t>内部怎么通信的</a:t>
            </a:r>
            <a:endParaRPr lang="zh-CN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Pod</a:t>
            </a:r>
            <a:r>
              <a:rPr lang="zh-CN" altLang="zh-CN">
                <a:sym typeface="+mn-ea"/>
              </a:rPr>
              <a:t>和</a:t>
            </a:r>
            <a:r>
              <a:rPr lang="en-US" altLang="zh-CN">
                <a:sym typeface="+mn-ea"/>
              </a:rPr>
              <a:t>Pod</a:t>
            </a:r>
            <a:r>
              <a:rPr lang="zh-CN" altLang="zh-CN">
                <a:sym typeface="+mn-ea"/>
              </a:rPr>
              <a:t>怎么通信</a:t>
            </a:r>
            <a:endParaRPr lang="zh-CN" altLang="zh-CN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Pod</a:t>
            </a:r>
            <a:r>
              <a:rPr lang="zh-CN" altLang="en-US">
                <a:sym typeface="+mn-ea"/>
              </a:rPr>
              <a:t>访问外部网络</a:t>
            </a:r>
            <a:endParaRPr lang="en-US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外部网络访问</a:t>
            </a:r>
            <a:r>
              <a:rPr lang="en-US" altLang="en-US">
                <a:sym typeface="+mn-ea"/>
              </a:rPr>
              <a:t>k8s</a:t>
            </a:r>
            <a:r>
              <a:rPr lang="zh-CN" altLang="en-US">
                <a:sym typeface="+mn-ea"/>
              </a:rPr>
              <a:t>集群</a:t>
            </a: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为什么会有Service？</a:t>
            </a:r>
            <a:endParaRPr lang="en-US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如果Pod是一组应用容器的集合，那Service是不是就没有意义了，他的意义在于当应用服务需要做负载、需要做全生命周期的跟踪和管理时就体现出来了，所以Service是一个抽象的概念，它定义了Pod逻辑集合和访问这些Pod的策略。</a:t>
            </a:r>
            <a:endParaRPr lang="en-US" altLang="en-US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一个非常常见的场景，当一个Pod因为某种原因停止运行了，kubelet根据deployment的需求重新启动一个新的Pod来提供之前Pod的功能，但是flannel会给这个新的Pod分配一个新的IP，这会带来很大的Effort，应用服务的很多配置项都需要调整，如果有了Service呢，这就不是问题，看下Service的运行原理。</a:t>
            </a:r>
            <a:endParaRPr lang="en-US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>
                <a:sym typeface="+mn-ea"/>
              </a:rPr>
              <a:t>Service</a:t>
            </a:r>
            <a:r>
              <a:rPr lang="zh-CN" altLang="en-US" sz="2400" b="1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Service-Cluster IP</a:t>
            </a:r>
            <a:r>
              <a:rPr lang="zh-CN" altLang="zh-CN" sz="2400" b="1">
                <a:sym typeface="+mn-ea"/>
              </a:rPr>
              <a:t>网络</a:t>
            </a:r>
            <a:r>
              <a:rPr lang="zh-CN" altLang="en-US" sz="2400" b="1">
                <a:sym typeface="+mn-ea"/>
              </a:rPr>
              <a:t>，负载均衡</a:t>
            </a: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>
                <a:sym typeface="+mn-ea"/>
              </a:rPr>
              <a:t>     </a:t>
            </a:r>
            <a:r>
              <a:rPr lang="en-US" altLang="zh-CN" sz="1600">
                <a:sym typeface="+mn-ea"/>
              </a:rPr>
              <a:t>kubectl apply -f whoami-deployment.yaml</a:t>
            </a:r>
            <a:endParaRPr lang="en-US" altLang="zh-CN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       kubectl expose deployment whoami-deployment</a:t>
            </a:r>
            <a:endParaRPr lang="en-US" altLang="zh-CN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       kubectl describe svc whoami-deployment</a:t>
            </a:r>
            <a:endParaRPr lang="en-US" altLang="zh-CN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>
                <a:sym typeface="+mn-ea"/>
              </a:rPr>
              <a:t>       </a:t>
            </a:r>
            <a:r>
              <a:rPr lang="zh-CN" altLang="en-US" sz="1600">
                <a:sym typeface="+mn-ea"/>
              </a:rPr>
              <a:t>kubectl delete service whoami-deployment</a:t>
            </a: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 service</a:t>
            </a:r>
            <a:r>
              <a:rPr kumimoji="1" lang="zh-CN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</a:t>
            </a:r>
            <a:endParaRPr kumimoji="1" lang="zh-CN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2975" y="1127125"/>
            <a:ext cx="103060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Service-NodePort</a:t>
            </a:r>
            <a:r>
              <a:rPr lang="zh-CN" altLang="zh-CN" sz="2400">
                <a:sym typeface="+mn-ea"/>
              </a:rPr>
              <a:t>网络，即在每个节点上开起一个端口，然后转发到内部 Pod IP 上</a:t>
            </a:r>
            <a:endParaRPr lang="zh-CN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    kubectl expose deployment whoami-deployment --type=NodePort</a:t>
            </a:r>
            <a:endParaRPr lang="en-US" altLang="zh-CN" sz="24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2" name="图片 1" descr="1349539-20180929174515031-619898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20" y="2640965"/>
            <a:ext cx="751078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745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 service</a:t>
            </a:r>
            <a:r>
              <a:rPr kumimoji="1" lang="zh-CN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</a:t>
            </a:r>
            <a:endParaRPr kumimoji="1" lang="zh-CN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9010" y="895985"/>
            <a:ext cx="912368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Service ingress </a:t>
            </a:r>
            <a:r>
              <a:rPr lang="zh-CN" altLang="zh-CN" sz="2400" b="1"/>
              <a:t>网络</a:t>
            </a:r>
            <a:endParaRPr lang="zh-CN" altLang="zh-CN" b="1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Ingress </a:t>
            </a:r>
            <a:r>
              <a:rPr lang="zh-CN" altLang="en-US"/>
              <a:t>：</a:t>
            </a:r>
            <a:r>
              <a:rPr lang="en-US" altLang="zh-CN"/>
              <a:t>简单的理解就是你原来需要改 Nginx 配置，然后配置各种域名对应哪个 Service，现在把这个动作抽象出来，变成一个 Ingress 对象，你可以用 yaml 创建，每次不要去改 Nginx 了，直接改 yaml 然后创建/更新就行了；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Ingress Controller</a:t>
            </a:r>
            <a:r>
              <a:rPr lang="zh-CN" altLang="en-US"/>
              <a:t>：</a:t>
            </a:r>
            <a:r>
              <a:rPr lang="en-US" altLang="zh-CN"/>
              <a:t>通过与 Kubernetes API 交互，动态的去感知集群中 Ingress 规则变化，然后读取他，按照他自己模板生成一段 Nginx 配置，再写到 Nginx Pod 里，最后 reload 一下，工作流程如下图：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kubectl label node w1 name=ingress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kubectl get nodes w1 --show-labels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c:\Windows\System32\Drivers\etc</a:t>
            </a:r>
            <a:endParaRPr lang="en-US" altLang="zh-CN" b="1"/>
          </a:p>
          <a:p>
            <a:pPr indent="0">
              <a:buFont typeface="Arial" panose="020B0604020202020204" pitchFamily="34" charset="0"/>
              <a:buNone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790315"/>
            <a:ext cx="6523990" cy="3009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30" y="3023235"/>
            <a:ext cx="3409950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52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自动扩缩容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6965" y="895985"/>
            <a:ext cx="9123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altLang="zh-CN" sz="2400" b="1"/>
              <a:t> Horizontal Pod Autoscaler </a:t>
            </a:r>
            <a:endParaRPr altLang="zh-CN" sz="2400" b="1"/>
          </a:p>
          <a:p>
            <a:pPr lvl="1" indent="0">
              <a:buFont typeface="Arial" panose="020B0604020202020204" pitchFamily="34" charset="0"/>
              <a:buNone/>
            </a:pPr>
            <a:r>
              <a:rPr altLang="zh-CN" sz="2000"/>
              <a:t>使用Horizontal Pod Autoscaling，Kubernetes会自动地根据观察到的CPU利用率(或者通过一些其他应用程序 提供的自定义的指标)自动地缩放在replication controller、deployment或replica set上pod的数量。</a:t>
            </a:r>
            <a:endParaRPr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altLang="zh-CN" sz="2400" b="1"/>
              <a:t> </a:t>
            </a:r>
            <a:endParaRPr altLang="zh-CN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11" name="图片 10" descr="874963-20200205185153261-177950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65" y="2399665"/>
            <a:ext cx="4095750" cy="4303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88940" y="3202940"/>
            <a:ext cx="5936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 使nginx pod的数量介于2和10之间，CPU使用率维持在50％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kubectl autoscale deployment nginx-deployment --min=2 --max=10 --cpu-percent=50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查看</a:t>
            </a:r>
            <a:r>
              <a:rPr lang="en-US" altLang="en-US"/>
              <a:t>hpa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zh-CN" altLang="en-US"/>
              <a:t>kubectl get hpa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kubectl edit deployment nginx-deployment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en-US"/>
              <a:t>deployment</a:t>
            </a:r>
            <a:r>
              <a:rPr lang="zh-CN" altLang="en-US"/>
              <a:t>信息，把副本数改成</a:t>
            </a:r>
            <a:r>
              <a:rPr lang="en-US" altLang="zh-CN"/>
              <a:t>1</a:t>
            </a:r>
            <a:r>
              <a:rPr lang="zh-CN" altLang="en-US"/>
              <a:t>，但修改失败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1186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CI/CD</a:t>
            </a:r>
            <a:endParaRPr kumimoji="1"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1680" y="2080895"/>
            <a:ext cx="5490210" cy="4672330"/>
          </a:xfrm>
        </p:spPr>
        <p:txBody>
          <a:bodyPr/>
          <a:lstStyle/>
          <a:p>
            <a:pPr lvl="1"/>
            <a:endParaRPr lang="en-US" altLang="zh-CN" sz="280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260475"/>
            <a:ext cx="9760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98855" y="1062355"/>
            <a:ext cx="10231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CICD</a:t>
            </a:r>
            <a:r>
              <a:rPr lang="zh-CN" altLang="en-US" sz="2000" b="1"/>
              <a:t>：持续集成（CI）持续交付（CD）持续部署（CD）</a:t>
            </a:r>
            <a:endParaRPr lang="zh-CN" altLang="en-US" sz="2000" b="1"/>
          </a:p>
        </p:txBody>
      </p:sp>
      <p:pic>
        <p:nvPicPr>
          <p:cNvPr id="8" name="图片 7" descr="66629-20191112172034282-1826081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1757045"/>
            <a:ext cx="695261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52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r>
              <a:rPr kumimoji="1"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日志和监控</a:t>
            </a:r>
            <a:endParaRPr kumimoji="1"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55700" y="1312545"/>
            <a:ext cx="72472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日志： LogPilot+ES+Kibana </a:t>
            </a:r>
            <a:endParaRPr lang="zh-CN" altLang="en-US" sz="2000" b="1"/>
          </a:p>
          <a:p>
            <a:r>
              <a:rPr lang="zh-CN" altLang="en-US" sz="2000" b="1"/>
              <a:t>监控： </a:t>
            </a:r>
            <a:r>
              <a:rPr lang="en-US" altLang="zh-CN" sz="2000" b="1"/>
              <a:t>Dashboard</a:t>
            </a:r>
            <a:r>
              <a:rPr lang="zh-CN" altLang="zh-CN" sz="2000" b="1"/>
              <a:t>，</a:t>
            </a:r>
            <a:r>
              <a:rPr lang="en-US" altLang="zh-CN" sz="2000" b="1"/>
              <a:t>Rancher</a:t>
            </a:r>
            <a:r>
              <a:rPr lang="zh-CN" altLang="zh-CN" sz="2000" b="1"/>
              <a:t>，Prometheus</a:t>
            </a:r>
            <a:endParaRPr lang="zh-CN" altLang="zh-CN" sz="2000" b="1"/>
          </a:p>
          <a:p>
            <a:endParaRPr lang="zh-CN" altLang="zh-CN" sz="2000" b="1"/>
          </a:p>
          <a:p>
            <a:r>
              <a:rPr lang="en-US" altLang="zh-CN" sz="2000" b="1"/>
              <a:t>kubectl</a:t>
            </a:r>
            <a:r>
              <a:rPr lang="zh-CN" altLang="zh-CN" sz="2000" b="1"/>
              <a:t>支持</a:t>
            </a:r>
            <a:r>
              <a:rPr lang="en-US" altLang="zh-CN" sz="2000" b="1"/>
              <a:t>http/https</a:t>
            </a:r>
            <a:r>
              <a:rPr lang="zh-CN" altLang="en-US" sz="2000" b="1"/>
              <a:t>请求</a:t>
            </a:r>
            <a:endParaRPr lang="zh-CN" altLang="zh-CN" sz="2000" b="1"/>
          </a:p>
          <a:p>
            <a:endParaRPr lang="zh-CN" altLang="en-US" sz="2000" b="1"/>
          </a:p>
          <a:p>
            <a:endParaRPr lang="zh-CN" altLang="en-US" sz="20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929255"/>
            <a:ext cx="7068185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34031"/>
            <a:ext cx="3097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mesh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93800" y="1138555"/>
            <a:ext cx="85382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业务规模化和研发效能提升等因素的驱动下，从单体应用向微服务，分布式架构的转型，已经成为很多企业(尤其是互联网企业)数字化转型的趋势。在微服务模式下，企业内部服务少则几个到几十个，多则上百个，每个服务一般都以集群方式部署，这时自然产生问题，服务通讯，服务发现，</a:t>
            </a:r>
            <a:r>
              <a:rPr lang="zh-CN" altLang="en-US">
                <a:sym typeface="+mn-ea"/>
              </a:rPr>
              <a:t>负载均衡，容错限流，监控度量，日志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65" y="2673985"/>
            <a:ext cx="7957185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21938" y="234031"/>
            <a:ext cx="3097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mesh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3472180"/>
            <a:ext cx="5701665" cy="3157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70" y="3472180"/>
            <a:ext cx="5868670" cy="3320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600" y="951865"/>
            <a:ext cx="111836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式一，在服务消费者和生产者之间，代理作为独立一层集中部署，由独立团队(一般是运维或框架)负责治理和运维。常用的集中式代理有硬件负载均衡器(如F5)，或者软件负载均衡器(如Nginx)，F5(4层负载)+Nginx(7层负载)这种软硬结合两层代理也是业内常见做法，兼顾配置的灵活性(Nginx比F5易于配置)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模式二：客户端嵌入式代理代理(包括服务发现和负载均衡逻辑)以客户库的形式嵌入在应用程序中。这种模式一般需要独立的服务注册中心组件配合，服务启动时自动注册到注册中心并定期报心跳，客户端代理则发现服务并做负载均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3097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service mesh</a:t>
            </a:r>
            <a:r>
              <a:rPr kumimoji="1" lang="zh-CN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kumimoji="1" lang="zh-CN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195" y="908685"/>
            <a:ext cx="110724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谓的ServiceMesh，其实本质上就是上面提到的模式三~主机独立进程模式，这个模式其实并不新鲜，业界(国外的Airbnb和国内的唯品会等)早有实践，模式一相对比较重，有单点问题和性能问题；模式二则有客户端复杂，支持多语言困难，无法集中治理的问题。模式三是模式一和二的折中，弥补了两者的不足，它是纯分布式的，没有单点问题，性能也OK，应用语言栈无关，可以集中治理。</a:t>
            </a:r>
            <a:endParaRPr lang="zh-CN" altLang="en-US"/>
          </a:p>
          <a:p>
            <a:r>
              <a:rPr lang="zh-CN" altLang="en-US"/>
              <a:t>模式三(ServiceMesh)也被形象称为边车(Sidecar)模式，在模式三中，业务代码进程(相当于主驾驶)共享一个代理(相当于边车)，代理除了负责服务发现和负载均衡，还负责动态路由、容错限流、监控度量和安全日志等功能，这些功能是具体业务无关的，属于跨横切面关注点(Cross-Cutting Concerns)范畴。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90" y="3101975"/>
            <a:ext cx="4104005" cy="37153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492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Istios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架构介绍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821055"/>
            <a:ext cx="7473950" cy="403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790" y="4967605"/>
            <a:ext cx="109804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Istio-Manager：负责服务发现，路由分流，熔断限流等配置数据的管理和下发</a:t>
            </a:r>
            <a:endParaRPr lang="zh-CN" altLang="en-US"/>
          </a:p>
          <a:p>
            <a:r>
              <a:rPr lang="zh-CN" altLang="en-US"/>
              <a:t>Mixer：负责收集代理上采集的度量数据，进行集中监控</a:t>
            </a:r>
            <a:endParaRPr lang="zh-CN" altLang="en-US"/>
          </a:p>
          <a:p>
            <a:r>
              <a:rPr lang="zh-CN" altLang="en-US"/>
              <a:t>Istio-Auth：负责安全控制数据的管理和下发</a:t>
            </a:r>
            <a:endParaRPr lang="zh-CN" altLang="en-US"/>
          </a:p>
          <a:p>
            <a:r>
              <a:rPr lang="zh-CN" altLang="en-US"/>
              <a:t>Envoy是目前Istio主力支持的数据面板代理，其它主流代理如nginx/kong等也正在陆续加入这个阵营。kubernetes是目前Isito主力支持的容器云环境。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3725868" y="76298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内容大纲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113405" y="1804670"/>
            <a:ext cx="3747770" cy="4153535"/>
          </a:xfrm>
        </p:spPr>
        <p:txBody>
          <a:bodyPr/>
          <a:lstStyle/>
          <a:p>
            <a:r>
              <a:rPr kumimoji="1" lang="en-US" altLang="zh-CN" dirty="0"/>
              <a:t>k8s</a:t>
            </a:r>
            <a:r>
              <a:rPr kumimoji="1" lang="zh-CN" altLang="zh-CN" dirty="0"/>
              <a:t>介绍</a:t>
            </a:r>
            <a:endParaRPr kumimoji="1" lang="en-US" altLang="zh-CN" dirty="0"/>
          </a:p>
          <a:p>
            <a:r>
              <a:rPr kumimoji="1" lang="en-US" altLang="zh-CN" dirty="0"/>
              <a:t>k8s</a:t>
            </a:r>
            <a:r>
              <a:rPr kumimoji="1" lang="zh-CN" altLang="en-US" dirty="0"/>
              <a:t>架构和组件</a:t>
            </a:r>
            <a:endParaRPr kumimoji="1" lang="zh-CN" altLang="en-US" dirty="0"/>
          </a:p>
          <a:p>
            <a:r>
              <a:rPr kumimoji="1" lang="en-US" altLang="en-US" dirty="0"/>
              <a:t>k8s</a:t>
            </a:r>
            <a:r>
              <a:rPr kumimoji="1" lang="zh-CN" altLang="en-US" dirty="0"/>
              <a:t>组件演示</a:t>
            </a:r>
            <a:endParaRPr kumimoji="1" lang="en-US" altLang="en-US" dirty="0"/>
          </a:p>
          <a:p>
            <a:r>
              <a:rPr kumimoji="1" lang="en-US" altLang="en-US" dirty="0">
                <a:sym typeface="+mn-ea"/>
              </a:rPr>
              <a:t>k8s</a:t>
            </a:r>
            <a:r>
              <a:rPr kumimoji="1" lang="zh-CN" altLang="en-US" dirty="0">
                <a:sym typeface="+mn-ea"/>
              </a:rPr>
              <a:t>网络</a:t>
            </a:r>
            <a:endParaRPr kumimoji="1" lang="zh-CN" altLang="en-US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k8s</a:t>
            </a:r>
            <a:r>
              <a:rPr kumimoji="1" lang="zh-CN" altLang="zh-CN" dirty="0">
                <a:sym typeface="+mn-ea"/>
              </a:rPr>
              <a:t>部署策略</a:t>
            </a:r>
            <a:endParaRPr kumimoji="1" lang="en-US" altLang="zh-CN" dirty="0"/>
          </a:p>
          <a:p>
            <a:r>
              <a:rPr kumimoji="1" lang="en-US" altLang="zh-CN" dirty="0">
                <a:sym typeface="+mn-ea"/>
              </a:rPr>
              <a:t>CICD</a:t>
            </a:r>
            <a:endParaRPr kumimoji="1" lang="zh-CN" altLang="en-US" dirty="0"/>
          </a:p>
          <a:p>
            <a:r>
              <a:rPr kumimoji="1" lang="en-US" dirty="0"/>
              <a:t>k8s</a:t>
            </a:r>
            <a:r>
              <a:rPr kumimoji="1" lang="zh-CN" dirty="0"/>
              <a:t>日志和监控</a:t>
            </a:r>
            <a:endParaRPr kumimoji="1" lang="zh-CN" altLang="en-US" dirty="0"/>
          </a:p>
          <a:p>
            <a:r>
              <a:rPr kumimoji="1" lang="en-US" altLang="zh-CN" dirty="0"/>
              <a:t>service mesh</a:t>
            </a:r>
            <a:r>
              <a:rPr kumimoji="1" lang="zh-CN" altLang="zh-CN" dirty="0"/>
              <a:t>介绍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3" name="图片 2" descr="a37cec19af0da957569741fb898985b07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970" y="4309110"/>
            <a:ext cx="3058160" cy="22866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06912" y="2605947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谢谢观看！</a:t>
            </a:r>
            <a:endParaRPr kumimoji="1" lang="zh-CN" altLang="en-US" sz="5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未命名文件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85" y="763270"/>
            <a:ext cx="5765800" cy="16548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150" y="2418080"/>
            <a:ext cx="93808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传统方式部署：</a:t>
            </a:r>
            <a:r>
              <a:rPr lang="zh-CN" altLang="en-US"/>
              <a:t>需要两台</a:t>
            </a:r>
            <a:r>
              <a:rPr lang="en-US" altLang="en-US"/>
              <a:t>linux</a:t>
            </a:r>
            <a:r>
              <a:rPr lang="zh-CN" altLang="en-US"/>
              <a:t>机器，一台安装</a:t>
            </a:r>
            <a:r>
              <a:rPr lang="en-US" altLang="zh-CN"/>
              <a:t>mysql</a:t>
            </a:r>
            <a:r>
              <a:rPr lang="zh-CN" altLang="zh-CN"/>
              <a:t>，</a:t>
            </a:r>
            <a:endParaRPr lang="zh-CN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/>
              <a:t>     一台部署我们</a:t>
            </a:r>
            <a:r>
              <a:rPr lang="en-US" altLang="zh-CN"/>
              <a:t>jar</a:t>
            </a:r>
            <a:r>
              <a:rPr lang="zh-CN" altLang="zh-CN"/>
              <a:t>包    </a:t>
            </a:r>
            <a:r>
              <a:rPr lang="en-US" altLang="zh-CN"/>
              <a:t>java -jar xx.jar</a:t>
            </a:r>
            <a:endParaRPr lang="zh-CN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docker</a:t>
            </a:r>
            <a:r>
              <a:rPr lang="zh-CN" altLang="zh-CN" b="1"/>
              <a:t>方式部署：</a:t>
            </a:r>
            <a:endParaRPr lang="zh-CN" altLang="zh-CN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 b="1"/>
              <a:t>    </a:t>
            </a:r>
            <a:r>
              <a:rPr lang="zh-CN" altLang="zh-CN"/>
              <a:t> 上传</a:t>
            </a:r>
            <a:r>
              <a:rPr lang="en-US" altLang="zh-CN"/>
              <a:t>jar</a:t>
            </a:r>
            <a:r>
              <a:rPr lang="zh-CN" altLang="zh-CN"/>
              <a:t>包，创建Dockerfile，生成</a:t>
            </a:r>
            <a:r>
              <a:rPr lang="en-US" altLang="zh-CN"/>
              <a:t>image</a:t>
            </a:r>
            <a:r>
              <a:rPr lang="zh-CN" altLang="zh-CN"/>
              <a:t>镜像</a:t>
            </a:r>
            <a:r>
              <a:rPr lang="zh-CN" altLang="zh-CN">
                <a:sym typeface="+mn-ea"/>
              </a:rPr>
              <a:t>docker build -t </a:t>
            </a:r>
            <a:r>
              <a:rPr lang="en-US" altLang="zh-CN">
                <a:sym typeface="+mn-ea"/>
              </a:rPr>
              <a:t>dockerv1</a:t>
            </a:r>
            <a:r>
              <a:rPr lang="zh-CN" altLang="zh-CN">
                <a:sym typeface="+mn-ea"/>
              </a:rPr>
              <a:t> .</a:t>
            </a:r>
            <a:endParaRPr lang="zh-CN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/>
              <a:t>     启动</a:t>
            </a:r>
            <a:r>
              <a:rPr lang="en-US" altLang="zh-CN"/>
              <a:t>spring boot</a:t>
            </a:r>
            <a:r>
              <a:rPr lang="zh-CN" altLang="zh-CN"/>
              <a:t>容器docker run -d --name </a:t>
            </a:r>
            <a:r>
              <a:rPr lang="en-US" altLang="zh-CN"/>
              <a:t>my-docker </a:t>
            </a:r>
            <a:r>
              <a:rPr lang="zh-CN" altLang="zh-CN"/>
              <a:t>-p </a:t>
            </a:r>
            <a:r>
              <a:rPr lang="en-US" altLang="zh-CN"/>
              <a:t>8080</a:t>
            </a:r>
            <a:r>
              <a:rPr lang="zh-CN" altLang="zh-CN"/>
              <a:t>:</a:t>
            </a:r>
            <a:r>
              <a:rPr lang="en-US" altLang="zh-CN"/>
              <a:t>8080 </a:t>
            </a:r>
            <a:r>
              <a:rPr lang="en-US" altLang="zh-CN">
                <a:sym typeface="+mn-ea"/>
              </a:rPr>
              <a:t>dockerv1</a:t>
            </a:r>
            <a:endParaRPr lang="zh-CN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/>
              <a:t>     启动</a:t>
            </a:r>
            <a:r>
              <a:rPr lang="en-US" altLang="zh-CN"/>
              <a:t>mysql</a:t>
            </a:r>
            <a:r>
              <a:rPr lang="zh-CN" altLang="en-US"/>
              <a:t>容器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      docker run -d --name my-mysql -p 3306:3306 --ip 172.17.0.3 -v 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      $PWD/data:/var/lib/mysql -e   </a:t>
            </a:r>
            <a:r>
              <a:rPr lang="zh-CN" altLang="zh-CN"/>
              <a:t>   </a:t>
            </a:r>
            <a:endParaRPr lang="zh-CN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/>
              <a:t>      </a:t>
            </a:r>
            <a:r>
              <a:rPr lang="en-US" altLang="en-US">
                <a:sym typeface="+mn-ea"/>
              </a:rPr>
              <a:t>MYSQL_ROOT_PASSWORD=123456 mysql:5.7</a:t>
            </a:r>
            <a:endParaRPr lang="en-US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1"/>
              <a:t>K8s</a:t>
            </a:r>
            <a:r>
              <a:rPr lang="zh-CN" altLang="en-US" b="1"/>
              <a:t>方式部署：</a:t>
            </a:r>
            <a:r>
              <a:rPr lang="en-US" altLang="en-US" b="1">
                <a:sym typeface="+mn-ea"/>
              </a:rPr>
              <a:t>kubectl apply -f  xx.yaml</a:t>
            </a:r>
            <a:endParaRPr lang="zh-CN" altLang="en-US" b="1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b="1"/>
              <a:t>     </a:t>
            </a:r>
            <a:r>
              <a:rPr lang="zh-CN" altLang="en-US"/>
              <a:t>优点：自愈能力，自动扩缩容，负载均衡，支持多种部署方式，滚</a:t>
            </a: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     动更新，</a:t>
            </a:r>
            <a:r>
              <a:rPr lang="en-US" altLang="en-US"/>
              <a:t> </a:t>
            </a:r>
            <a:r>
              <a:rPr lang="zh-CN" altLang="en-US"/>
              <a:t>重新创建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蓝绿部署，金丝雀部署等等</a:t>
            </a:r>
            <a:r>
              <a:rPr lang="en-US" altLang="en-US"/>
              <a:t>   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/>
              <a:t>   </a:t>
            </a:r>
            <a:endParaRPr lang="zh-CN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zh-CN"/>
              <a:t>     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  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190" y="2171700"/>
            <a:ext cx="3410585" cy="4661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52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安装和架构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 descr="o7le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15" y="834390"/>
            <a:ext cx="9418320" cy="5996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171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r>
              <a:rPr kumimoji="1"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其它组件</a:t>
            </a:r>
            <a:endParaRPr kumimoji="1"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6580" y="1047750"/>
            <a:ext cx="1103884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网络插件：</a:t>
            </a:r>
            <a:r>
              <a:rPr lang="en-US" altLang="en-US"/>
              <a:t>flannel</a:t>
            </a:r>
            <a:r>
              <a:rPr lang="zh-CN" altLang="en-US"/>
              <a:t>，</a:t>
            </a:r>
            <a:r>
              <a:rPr lang="en-US" altLang="zh-CN"/>
              <a:t>calico</a:t>
            </a:r>
            <a:r>
              <a:rPr lang="zh-CN" altLang="zh-CN"/>
              <a:t>等</a:t>
            </a:r>
            <a:r>
              <a:rPr lang="zh-CN" altLang="en-US"/>
              <a:t>维持各个节点上pod之间的通信</a:t>
            </a:r>
            <a:endParaRPr lang="zh-CN" altLang="en-US"/>
          </a:p>
          <a:p>
            <a:r>
              <a:rPr lang="en-US" altLang="en-US">
                <a:sym typeface="+mn-ea"/>
              </a:rPr>
              <a:t>存储卷（Volume）</a:t>
            </a:r>
            <a:r>
              <a:rPr lang="zh-CN" altLang="en-US">
                <a:sym typeface="+mn-ea"/>
              </a:rPr>
              <a:t>：K8s集群中的存储卷跟Docker的存储卷有些类似，只不过Docker的存储卷作用范围为一个容器，而K8s的存储卷的生命周期和作用范围是一个Pod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Dashboard</a:t>
            </a:r>
            <a:r>
              <a:rPr lang="zh-CN" altLang="en-US"/>
              <a:t>：</a:t>
            </a:r>
            <a:r>
              <a:rPr altLang="en-US"/>
              <a:t>Dashboard是k8s集群的一个web界面</a:t>
            </a:r>
            <a:r>
              <a:rPr lang="zh-CN" altLang="en-US"/>
              <a:t>，监控面板能够监测整个集群的状态</a:t>
            </a:r>
            <a:endParaRPr lang="zh-CN" altLang="en-US"/>
          </a:p>
          <a:p>
            <a:r>
              <a:rPr lang="zh-CN" altLang="en-US"/>
              <a:t>DNS：负责对k8s集群进行域名解析</a:t>
            </a:r>
            <a:endParaRPr lang="zh-CN" altLang="en-US"/>
          </a:p>
          <a:p>
            <a:r>
              <a:rPr lang="zh-CN" altLang="en-US"/>
              <a:t>Pod：在K8s集群中运行部署应用或服务的最小单元，它是可以支持多容器的。Pod的设计理念是支持多个容器在一个Pod中共享网络地址和文件系统，可以通过进程间通信和文件共享这种简单高效的方式组合完成服务</a:t>
            </a:r>
            <a:endParaRPr lang="zh-CN" altLang="en-US"/>
          </a:p>
          <a:p>
            <a:r>
              <a:rPr lang="zh-CN" altLang="en-US"/>
              <a:t>复制控制器（Replication Controller，RC）：RC是K8s集群中最早的保证Pod高可用的API对象。通过监控运行中的Pod来保证集群中运行指定数目的Pod副本。</a:t>
            </a:r>
            <a:endParaRPr lang="zh-CN" altLang="en-US"/>
          </a:p>
          <a:p>
            <a:r>
              <a:rPr lang="zh-CN" altLang="en-US"/>
              <a:t>副本集（Replica Set，RS）：RS是新一代RC，提供同样的高可用能力，区别主要在于RS后来居上，能支持更多种类的匹配模式。副本集对象一般不单独使用，而是作为Deployment的理想状态参数使用</a:t>
            </a:r>
            <a:endParaRPr lang="zh-CN" altLang="en-US"/>
          </a:p>
          <a:p>
            <a:r>
              <a:rPr lang="zh-CN" altLang="en-US">
                <a:sym typeface="+mn-ea"/>
              </a:rPr>
              <a:t>部署(Deployment)</a:t>
            </a:r>
            <a:r>
              <a:rPr lang="zh-CN" altLang="en-US"/>
              <a:t>：表示用户对K8s集群的一次更新操作。Deployment是一个比RS应用模式更广的API对象，可以是创建一个新的服务，更新一个新的服务，也可以是滚动升级一个服务</a:t>
            </a:r>
            <a:endParaRPr lang="zh-CN" altLang="en-US"/>
          </a:p>
          <a:p>
            <a:r>
              <a:rPr lang="zh-CN" altLang="en-US"/>
              <a:t>服务（Service）：</a:t>
            </a:r>
            <a:r>
              <a:rPr altLang="en-US"/>
              <a:t>Kubernetes中一个应用服务会有一个或多个实例（Pod）,每个实例（Pod）的IP地址由网络插件动态随机分配（Pod重启后IP地址会改变）。为屏蔽这些后端实例的动态变化和对多实例的负载均衡，引入了Service这个资源对象</a:t>
            </a:r>
            <a:r>
              <a:rPr lang="zh-CN" altLang="en-US"/>
              <a:t>，具有相同的</a:t>
            </a:r>
            <a:r>
              <a:rPr lang="en-US" altLang="en-US"/>
              <a:t>label</a:t>
            </a:r>
            <a:endParaRPr altLang="en-US"/>
          </a:p>
          <a:p>
            <a:r>
              <a:rPr lang="en-US" altLang="en-US"/>
              <a:t>Namespace</a:t>
            </a:r>
            <a:r>
              <a:rPr lang="zh-CN" altLang="en-US"/>
              <a:t>：空间划分</a:t>
            </a:r>
            <a:endParaRPr lang="zh-CN" altLang="en-US"/>
          </a:p>
          <a:p>
            <a:r>
              <a:rPr lang="en-US" altLang="en-US"/>
              <a:t>Job</a:t>
            </a:r>
            <a:r>
              <a:rPr lang="zh-CN" altLang="en-US"/>
              <a:t>：</a:t>
            </a:r>
            <a:r>
              <a:rPr lang="en-US" altLang="en-US"/>
              <a:t>K8s用来控制批处理型任务的API对象</a:t>
            </a:r>
            <a:r>
              <a:rPr lang="zh-CN" altLang="en-US"/>
              <a:t>，定时任务，</a:t>
            </a:r>
            <a:r>
              <a:rPr lang="en-US" altLang="en-US"/>
              <a:t>cron</a:t>
            </a:r>
            <a:r>
              <a:rPr lang="zh-CN" altLang="en-US"/>
              <a:t>任务等</a:t>
            </a:r>
            <a:endParaRPr lang="en-US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171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r>
              <a:rPr kumimoji="1"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组件演示</a:t>
            </a:r>
            <a:endParaRPr kumimoji="1"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1680" y="2080895"/>
            <a:ext cx="5490210" cy="4672330"/>
          </a:xfrm>
        </p:spPr>
        <p:txBody>
          <a:bodyPr/>
          <a:lstStyle/>
          <a:p>
            <a:pPr lvl="1"/>
            <a:endParaRPr lang="en-US" altLang="zh-CN" sz="280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260475"/>
            <a:ext cx="108889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/>
              <a:t>Pod</a:t>
            </a:r>
            <a:endParaRPr lang="zh-CN" alt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自愈能力</a:t>
            </a:r>
            <a:endParaRPr lang="zh-CN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  K8S</a:t>
            </a:r>
            <a:r>
              <a:rPr lang="zh-CN" altLang="en-US" sz="2400"/>
              <a:t>基本命令 </a:t>
            </a:r>
            <a:r>
              <a:rPr lang="en-US" altLang="zh-CN" sz="2400"/>
              <a:t>exec/logs/describe/delete/get -o wide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   </a:t>
            </a:r>
            <a:r>
              <a:rPr lang="zh-CN" altLang="en-US" sz="2400"/>
              <a:t>健康检查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/>
              <a:t>     创建Pod时，可以通过liveness和readiness两种方式来探测      Pod内容器的运行情况。liveness可以用来检查容    器内      应用的存活的情况来，如果检查失败会杀掉容器进程，是否重启容器则取决于Pod的重启策略。readiness检查容器内的应用是否能够正常对外提供服务，如果探测失败，则Endpoint Controller会将这个Pod的IP从服务中删除。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   </a:t>
            </a:r>
            <a:r>
              <a:rPr lang="zh-CN" altLang="en-US" sz="2400"/>
              <a:t>Pod的重启策略（RestartPolicy）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/>
              <a:t>     Pod的重启策略包括：Always、OnFailure和Never，默认值为Always。restartPolicy: Always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b="1"/>
              <a:t>   </a:t>
            </a:r>
            <a:endParaRPr lang="en-US" altLang="zh-CN" sz="2400" b="1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85" y="4145280"/>
            <a:ext cx="9051925" cy="1275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171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k8s</a:t>
            </a:r>
            <a:r>
              <a:rPr kumimoji="1"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组件演示</a:t>
            </a:r>
            <a:endParaRPr kumimoji="1" 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1680" y="2080895"/>
            <a:ext cx="5490210" cy="4672330"/>
          </a:xfrm>
        </p:spPr>
        <p:txBody>
          <a:bodyPr/>
          <a:lstStyle/>
          <a:p>
            <a:pPr lvl="1"/>
            <a:endParaRPr lang="en-US" altLang="zh-CN" sz="280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260475"/>
            <a:ext cx="976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ReplicaSet </a:t>
            </a:r>
            <a:r>
              <a:rPr lang="en-US" altLang="zh-CN" sz="2400" b="1"/>
              <a:t>/</a:t>
            </a:r>
            <a:r>
              <a:rPr lang="zh-CN" altLang="en-US" sz="2400" b="1">
                <a:sym typeface="+mn-ea"/>
              </a:rPr>
              <a:t>Replica</a:t>
            </a:r>
            <a:r>
              <a:rPr lang="en-US" altLang="zh-CN" sz="2400" b="1">
                <a:sym typeface="+mn-ea"/>
              </a:rPr>
              <a:t>Controller</a:t>
            </a:r>
            <a:r>
              <a:rPr lang="zh-CN" altLang="zh-CN" sz="2400" b="1"/>
              <a:t>，</a:t>
            </a:r>
            <a:r>
              <a:rPr lang="en-US" altLang="zh-CN" sz="2400" b="1"/>
              <a:t>K8S</a:t>
            </a:r>
            <a:r>
              <a:rPr lang="zh-CN" altLang="en-US" sz="2400" b="1"/>
              <a:t>副本集管理，扩缩容</a:t>
            </a:r>
            <a:endParaRPr lang="zh-CN" alt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    </a:t>
            </a:r>
            <a:r>
              <a:rPr lang="zh-CN" altLang="en-US" sz="2400"/>
              <a:t>kubectl scale ReplicaSet nginx --replicas=5</a:t>
            </a: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</p:txBody>
      </p:sp>
      <p:pic>
        <p:nvPicPr>
          <p:cNvPr id="3" name="图片 2" descr="20190603154206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" y="2268855"/>
            <a:ext cx="8423910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7311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/>
              <a:t>k8s-</a:t>
            </a:r>
            <a:r>
              <a:rPr lang="zh-CN" altLang="en-US" sz="2800">
                <a:sym typeface="+mn-ea"/>
              </a:rPr>
              <a:t>Deploymen</a:t>
            </a:r>
            <a:r>
              <a:rPr lang="en-US" altLang="zh-CN" sz="2800">
                <a:sym typeface="+mn-ea"/>
              </a:rPr>
              <a:t>t</a:t>
            </a:r>
            <a:endParaRPr lang="en-US" altLang="zh-CN" sz="2800"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1680" y="2080895"/>
            <a:ext cx="5490210" cy="4672330"/>
          </a:xfrm>
        </p:spPr>
        <p:txBody>
          <a:bodyPr/>
          <a:lstStyle/>
          <a:p>
            <a:pPr lvl="1"/>
            <a:endParaRPr lang="en-US" altLang="zh-CN" sz="280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1710" y="1038860"/>
            <a:ext cx="10462260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ym typeface="+mn-ea"/>
              </a:rPr>
              <a:t>Deploymen</a:t>
            </a:r>
            <a:r>
              <a:rPr lang="en-US" altLang="zh-CN" sz="2400" b="1">
                <a:sym typeface="+mn-ea"/>
              </a:rPr>
              <a:t>t</a:t>
            </a:r>
            <a:r>
              <a:rPr lang="zh-CN" altLang="en-US" sz="2400" b="1">
                <a:sym typeface="+mn-ea"/>
              </a:rPr>
              <a:t>实际上一个两层控制器，遵循一种滚动更新的方式来实升级现有的容器，这个能力的实现，依赖的就是ReplicaSet这个对象</a:t>
            </a: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在Kubernetes中有几种不同的方式发布应用，所以为了让应用在升级期间依然平稳提供服务，选择一个正确的发布策略就非常重要了。选择正确的部署策略是要依赖于我们的业务需求的，下面我们列出了一些可能会使用到的策略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重建(recreate)：停止旧版本部署新版本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滚动更新(rolling-update)：一个接一个地以滚动更新方式发布新版本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蓝绿(blue/green)：新版本与旧版本一起存在，然后切换流量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金丝雀(canary)：将新版本面向一部分用户发布，然后继续全量发布</a:t>
            </a:r>
            <a:endParaRPr lang="zh-CN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A/B测(a/b testing)：以精确的方式（HTTP 头、cookie、权重等）向部分用户发布新版本。A/B测实际上是一种基于数据统计做出业务决策的技术。在 Kubernetes 中并不原生支持，需要额外的一些高级组件来完成改设置（比如Istio、Linkerd、Traefik、或者自定义 Nginx/Haproxy 等）。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2282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/>
              <a:t>k8s-部署策略</a:t>
            </a:r>
            <a:endParaRPr sz="2800"/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1680" y="2080895"/>
            <a:ext cx="5490210" cy="4672330"/>
          </a:xfrm>
        </p:spPr>
        <p:txBody>
          <a:bodyPr/>
          <a:lstStyle/>
          <a:p>
            <a:pPr lvl="1"/>
            <a:endParaRPr lang="en-US" altLang="zh-CN" sz="280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81710" y="1038860"/>
            <a:ext cx="10462260" cy="7693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滚动更新(rolling-update)</a:t>
            </a: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>
                <a:sym typeface="+mn-ea"/>
              </a:rPr>
              <a:t>    </a:t>
            </a:r>
            <a:r>
              <a:rPr lang="en-US" altLang="en-US" sz="2000">
                <a:sym typeface="+mn-ea"/>
              </a:rPr>
              <a:t>kubectl set image deployment nginx-deployment    nginx=nginx:1.9.1</a:t>
            </a:r>
            <a:endParaRPr lang="en-US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sym typeface="+mn-ea"/>
              </a:rPr>
              <a:t>     kubectl describe deployment nginx-deployment</a:t>
            </a:r>
            <a:endParaRPr lang="en-US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RollingUpdateStrategy:  25% max unavailable, 25% max surge"是默认流动升级策略，前边的%25表示在升级过种不可用副本相对于期望值的比例。以上例计算3*25%＝0.75，省略掉小数后是0，那么在升级的过程中必需有3个pod可用，结果就是必需先创建一个新的pod并等待它可用后才可以删除一个旧的pod。后边的25%表示激增率，结果是0.75取整是1，结果就是次都只能创建1个新的pod。总之这两个值的目的有两个，前一个是在更新时确保有足够可用的pod，后一个限制新旧pod的总数不能超过一定数量。</a:t>
            </a:r>
            <a:endParaRPr lang="en-US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重新创建</a:t>
            </a: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sym typeface="+mn-ea"/>
              </a:rPr>
              <a:t>    </a:t>
            </a:r>
            <a:r>
              <a:rPr lang="en-US" altLang="zh-CN" sz="2400">
                <a:sym typeface="+mn-ea"/>
              </a:rPr>
              <a:t>kubectl apply -f recreate.yaml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ym typeface="+mn-ea"/>
              </a:rPr>
              <a:t>    </a:t>
            </a:r>
            <a:r>
              <a:rPr lang="en-US" altLang="en-US" sz="2400">
                <a:sym typeface="+mn-ea"/>
              </a:rPr>
              <a:t>kubectl set image deployment </a:t>
            </a:r>
            <a:r>
              <a:rPr lang="en-US" altLang="zh-CN" sz="2400">
                <a:sym typeface="+mn-ea"/>
              </a:rPr>
              <a:t>recreate</a:t>
            </a:r>
            <a:r>
              <a:rPr lang="en-US" altLang="en-US" sz="2400">
                <a:sym typeface="+mn-ea"/>
              </a:rPr>
              <a:t>   recreate=nginx:1.9.1</a:t>
            </a:r>
            <a:endParaRPr lang="en-US" altLang="en-US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蓝绿部署</a:t>
            </a:r>
            <a:endParaRPr lang="zh-CN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ym typeface="+mn-ea"/>
              </a:rPr>
              <a:t>金丝雀部署</a:t>
            </a:r>
            <a:endParaRPr lang="zh-CN" alt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400" b="1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5423</Words>
  <Application>WPS 演示</Application>
  <PresentationFormat>宽屏</PresentationFormat>
  <Paragraphs>235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Arial Unicode MS</vt:lpstr>
      <vt:lpstr>等线 Light</vt:lpstr>
      <vt:lpstr>等线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ThinkPad</cp:lastModifiedBy>
  <cp:revision>779</cp:revision>
  <dcterms:created xsi:type="dcterms:W3CDTF">2020-02-19T12:31:00Z</dcterms:created>
  <dcterms:modified xsi:type="dcterms:W3CDTF">2020-03-16T03:04:07Z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