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13" r:id="rId3"/>
    <p:sldId id="551" r:id="rId5"/>
    <p:sldId id="667" r:id="rId6"/>
    <p:sldId id="668" r:id="rId7"/>
    <p:sldId id="669" r:id="rId8"/>
    <p:sldId id="670" r:id="rId9"/>
    <p:sldId id="671" r:id="rId10"/>
    <p:sldId id="672" r:id="rId11"/>
    <p:sldId id="665" r:id="rId12"/>
    <p:sldId id="662" r:id="rId13"/>
    <p:sldId id="674" r:id="rId14"/>
    <p:sldId id="673" r:id="rId15"/>
    <p:sldId id="660" r:id="rId16"/>
    <p:sldId id="6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  <p:cmAuthor id="2" name="作者" initials="A" lastIdx="0" clrIdx="1"/>
  <p:cmAuthor id="3" name="18700" initials="1" lastIdx="1" clrIdx="2"/>
  <p:cmAuthor id="4" name="elric edward" initials="ee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3B3838"/>
    <a:srgbClr val="E2AA00"/>
    <a:srgbClr val="A5A5A5"/>
    <a:srgbClr val="FFD966"/>
    <a:srgbClr val="BF9000"/>
    <a:srgbClr val="C9C9C9"/>
    <a:srgbClr val="7C7C7C"/>
    <a:srgbClr val="FF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BC54-1D89-B84B-9D35-FE10262775C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68E5-24DE-0240-BD7B-92A7369D5B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我们面临的挑战是：如何将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企微和个微相比的优势（电销的提效、门店的体验）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挑战：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跨境奶粉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\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品牌直供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\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活动做功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\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电销的目标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\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释放的精力做什么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/>
              <a:t>品牌直供如何通过系统做：链接强排</a:t>
            </a:r>
            <a:r>
              <a:rPr lang="en-US" altLang="zh-CN"/>
              <a:t>+</a:t>
            </a:r>
            <a:r>
              <a:rPr lang="zh-CN" altLang="en-US"/>
              <a:t>券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企微针对所有的门店，在什么场景下用什么策略，可以覆盖多少的门店；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k.yangtuojia.com/pages/viewpage.action?pageId=86615417" TargetMode="Externa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6.emf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"/>
            <a:ext cx="12180969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81787" y="2937954"/>
            <a:ext cx="710628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渠道增长组</a:t>
            </a:r>
            <a:endParaRPr kumimoji="1" lang="zh-CN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kumimoji="1"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kumimoji="1"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核心事项进展</a:t>
            </a:r>
            <a:r>
              <a:rPr kumimoji="1" lang="en-US" altLang="zh-CN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&amp;2</a:t>
            </a:r>
            <a:r>
              <a:rPr kumimoji="1"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1" lang="en-US" altLang="zh-CN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月规划</a:t>
            </a:r>
            <a:endParaRPr kumimoji="1" lang="zh-CN" altLang="en-US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49" y="1675640"/>
            <a:ext cx="2116182" cy="65067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48825" y="4872164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大壮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78" y="291246"/>
            <a:ext cx="1325096" cy="4074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55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133" y="242921"/>
            <a:ext cx="7275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21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日，价格表功能跑通灰度测试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2425" y="813435"/>
            <a:ext cx="10720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核心链路已跑通，可扩大范围测试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8578"/>
          <a:stretch>
            <a:fillRect/>
          </a:stretch>
        </p:blipFill>
        <p:spPr>
          <a:xfrm>
            <a:off x="352425" y="1181735"/>
            <a:ext cx="9892665" cy="580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78" y="291246"/>
            <a:ext cx="1325096" cy="4074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55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133" y="242921"/>
            <a:ext cx="7275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21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日，价格表功能跑通灰度测试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6948"/>
          <a:stretch>
            <a:fillRect/>
          </a:stretch>
        </p:blipFill>
        <p:spPr>
          <a:xfrm>
            <a:off x="146685" y="982345"/>
            <a:ext cx="11071225" cy="5694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78" y="291246"/>
            <a:ext cx="1325096" cy="4074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55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133" y="242921"/>
            <a:ext cx="7275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-1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21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日，价格表功能跑通灰度测试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52425" y="1463675"/>
          <a:ext cx="1072007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440"/>
                <a:gridCol w="999363"/>
                <a:gridCol w="999363"/>
                <a:gridCol w="999363"/>
                <a:gridCol w="999363"/>
                <a:gridCol w="981075"/>
                <a:gridCol w="1017651"/>
                <a:gridCol w="999363"/>
                <a:gridCol w="999363"/>
                <a:gridCol w="999363"/>
                <a:gridCol w="999363"/>
              </a:tblGrid>
              <a:tr h="243840">
                <a:tc gridSpan="1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分日期价格表漏斗数据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—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中级电销测试数据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48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日期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库容门店数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预设触达门店数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成功触达门店数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成功触达率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价格表打开门店数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打开率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价格表商品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点击加购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下单门店数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下单门店数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转化率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下单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GMV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20220118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3288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2426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2400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72.99%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87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63BE7B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3.63%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63BE7B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0.00%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20220119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3288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2428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2396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72.87%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83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84C87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3.46%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84C87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C87D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15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2.41%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3,282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20220120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3288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2426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2391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72.72%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54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6A6B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2.26%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6A6B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6A6B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6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0.00%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20220121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3288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2428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2396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72.87%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54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696B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2.25%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696B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10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3.70%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1,671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352425" y="3547745"/>
          <a:ext cx="1073785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1"/>
                <a:gridCol w="974551"/>
                <a:gridCol w="974551"/>
                <a:gridCol w="974551"/>
                <a:gridCol w="974551"/>
                <a:gridCol w="864000"/>
                <a:gridCol w="1102647"/>
                <a:gridCol w="974551"/>
                <a:gridCol w="974551"/>
                <a:gridCol w="974551"/>
                <a:gridCol w="974725"/>
              </a:tblGrid>
              <a:tr h="0">
                <a:tc gridSpan="1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分日期价格表漏斗数据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—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好店测试数据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日期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群门店数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预设触达门店数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成功触达门店数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触达率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价格表打开门店数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打开率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价格表商品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点击加购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下单门店数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下单门店数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转化率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下单</a:t>
                      </a: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GMV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20220118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100.00%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8696B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0.94%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8696B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0.00%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20220119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100.00%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17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80C77D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8.02%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80C77D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C77D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4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11.76%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8,217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20220120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100.00%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18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63BE7B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8.49%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63BE7B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3BE7B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5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5.56%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7,97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20220121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100.00%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highlight>
                            <a:srgbClr val="FCB379"/>
                          </a:highlight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3.77%</a:t>
                      </a:r>
                      <a:endParaRPr lang="en-US" altLang="zh-CN" sz="1200" b="0">
                        <a:solidFill>
                          <a:srgbClr val="000000"/>
                        </a:solidFill>
                        <a:highlight>
                          <a:srgbClr val="FCB379"/>
                        </a:highlight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B379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3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37.50%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等线" panose="02010600030101010101" charset="-122"/>
                        </a:rPr>
                        <a:t>4,361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等线" panose="02010600030101010101" charset="-122"/>
                      </a:endParaRPr>
                    </a:p>
                  </a:txBody>
                  <a:tcPr marL="0" marR="0" marT="0" marB="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文本框 9">
            <a:hlinkClick r:id="rId4"/>
          </p:cNvPr>
          <p:cNvSpPr txBox="1"/>
          <p:nvPr/>
        </p:nvSpPr>
        <p:spPr>
          <a:xfrm>
            <a:off x="352425" y="5304155"/>
            <a:ext cx="10720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具体复盘：</a:t>
            </a:r>
            <a:r>
              <a:rPr lang="zh-CN" altLang="en-US" u="sng"/>
              <a:t>http://k.yangtuojia.com/pages/viewpage.action?pageId=86615417</a:t>
            </a:r>
            <a:endParaRPr lang="zh-CN" altLang="en-US" u="sng"/>
          </a:p>
        </p:txBody>
      </p:sp>
      <p:sp>
        <p:nvSpPr>
          <p:cNvPr id="2" name="文本框 1"/>
          <p:cNvSpPr txBox="1"/>
          <p:nvPr/>
        </p:nvSpPr>
        <p:spPr>
          <a:xfrm>
            <a:off x="352425" y="813435"/>
            <a:ext cx="10720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核心链路已跑通，可扩大范围测试</a:t>
            </a:r>
            <a:endParaRPr lang="zh-CN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78" y="291246"/>
            <a:ext cx="1325096" cy="4074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55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133" y="242921"/>
            <a:ext cx="4375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奶粉业务进展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-H1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目标测算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445" y="765175"/>
            <a:ext cx="114700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调配做功逻辑，让系统承接更多奶纸，让电销精力更聚焦</a:t>
            </a:r>
            <a:endParaRPr lang="zh-CN" altLang="en-US" b="1">
              <a:sym typeface="+mn-ea"/>
            </a:endParaRPr>
          </a:p>
          <a:p>
            <a:r>
              <a:rPr lang="en-US" altLang="zh-CN">
                <a:sym typeface="+mn-ea"/>
              </a:rPr>
              <a:t>22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月初级电销奶粉做功100%释放（</a:t>
            </a:r>
            <a:r>
              <a:rPr lang="en-US" altLang="zh-CN">
                <a:sym typeface="+mn-ea"/>
              </a:rPr>
              <a:t>16%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0%</a:t>
            </a:r>
            <a:r>
              <a:rPr lang="zh-CN" altLang="en-US">
                <a:sym typeface="+mn-ea"/>
              </a:rPr>
              <a:t>，按</a:t>
            </a:r>
            <a:r>
              <a:rPr lang="en-US" altLang="zh-CN">
                <a:sym typeface="+mn-ea"/>
              </a:rPr>
              <a:t>21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月预估</a:t>
            </a:r>
            <a:r>
              <a:rPr lang="en-US">
                <a:sym typeface="+mn-ea"/>
              </a:rPr>
              <a:t>707</a:t>
            </a:r>
            <a:r>
              <a:rPr lang="zh-CN" altLang="en-US">
                <a:sym typeface="+mn-ea"/>
              </a:rPr>
              <a:t>万），中级电销20%释放（</a:t>
            </a:r>
            <a:r>
              <a:rPr lang="en-US" altLang="zh-CN">
                <a:sym typeface="+mn-ea"/>
              </a:rPr>
              <a:t>35%</a:t>
            </a:r>
            <a:r>
              <a:rPr lang="zh-CN" altLang="en-US">
                <a:sym typeface="+mn-ea"/>
              </a:rPr>
              <a:t>降到</a:t>
            </a:r>
            <a:r>
              <a:rPr lang="en-US" altLang="zh-CN">
                <a:sym typeface="+mn-ea"/>
              </a:rPr>
              <a:t>27%</a:t>
            </a:r>
            <a:r>
              <a:rPr lang="zh-CN" altLang="en-US">
                <a:sym typeface="+mn-ea"/>
              </a:rPr>
              <a:t>，按</a:t>
            </a:r>
            <a:r>
              <a:rPr lang="en-US" altLang="zh-CN">
                <a:sym typeface="+mn-ea"/>
              </a:rPr>
              <a:t>21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月预估</a:t>
            </a:r>
            <a:r>
              <a:rPr lang="en-US" altLang="zh-CN">
                <a:sym typeface="+mn-ea"/>
              </a:rPr>
              <a:t>1244</a:t>
            </a:r>
            <a:r>
              <a:rPr lang="zh-CN" altLang="en-US">
                <a:sym typeface="+mn-ea"/>
              </a:rPr>
              <a:t>万）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05" y="1824990"/>
            <a:ext cx="10823575" cy="4223385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2365990" y="1072515"/>
          <a:ext cx="6772910" cy="1567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185"/>
                <a:gridCol w="720090"/>
                <a:gridCol w="1178560"/>
                <a:gridCol w="1091565"/>
                <a:gridCol w="1094105"/>
                <a:gridCol w="984250"/>
                <a:gridCol w="986155"/>
              </a:tblGrid>
              <a:tr h="318770"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以21年6月估算GMV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292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月份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电销等级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电销GMV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电销做功GMV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系统做功GMV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电销做功占比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系统做功占比</a:t>
                      </a:r>
                      <a:endParaRPr lang="en-US" altLang="en-US" sz="11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202106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电销初级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34,658,233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7,072,893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27,585,339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20.41%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79.59%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202106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电销中级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204,082,282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79,632,787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 124,449,495 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39.02%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60.98%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78" y="291246"/>
            <a:ext cx="1325096" cy="4074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55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8133" y="242921"/>
            <a:ext cx="58788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奶粉业务进展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月初级电销测试计划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258445" y="1273175"/>
          <a:ext cx="95504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945"/>
                <a:gridCol w="1430655"/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18288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月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总</a:t>
                      </a:r>
                      <a:r>
                        <a:rPr lang="en-US" altLang="zh-CN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GMV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巨划算占比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搜索占比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必抢占比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通货行情占比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拍口令占比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zh-CN" altLang="en-US" sz="1200" b="1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我的占比</a:t>
                      </a:r>
                      <a:endParaRPr lang="zh-CN" altLang="en-US" sz="1200" b="1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202106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29,523,935 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0.35%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79.95%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1.11%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0.53%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1.51%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12.35%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202107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42,135,929 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0.73%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79.62%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0.99%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0.64%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1.66%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12.22%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202108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45,135,812 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0.38%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80.11%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1.22%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0.59%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1.06%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12.24%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202109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44,879,417 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0.22%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78.89%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1.42%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0.58%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0.52%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13.66%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202110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47,459,264 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0.20%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79.46%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B05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1.83%</a:t>
                      </a:r>
                      <a:r>
                        <a:rPr lang="en-US" altLang="zh-CN" sz="1200">
                          <a:solidFill>
                            <a:srgbClr val="00B05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↑</a:t>
                      </a:r>
                      <a:endParaRPr lang="en-US" altLang="zh-CN" sz="1200" b="0">
                        <a:solidFill>
                          <a:srgbClr val="00B05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0.56%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0.49%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13.59%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202111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51,246,148 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0.11%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78.44%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B05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2.31%</a:t>
                      </a:r>
                      <a:r>
                        <a:rPr lang="en-US" altLang="zh-CN" sz="1200">
                          <a:solidFill>
                            <a:srgbClr val="00B05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↑</a:t>
                      </a:r>
                      <a:endParaRPr lang="en-US" altLang="zh-CN" sz="1200" b="0">
                        <a:solidFill>
                          <a:srgbClr val="00B05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0.58%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0.33%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14.19%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202112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51,517,480 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0.81%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77.03%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B05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1.95%</a:t>
                      </a:r>
                      <a:r>
                        <a:rPr lang="en-US" altLang="zh-CN" sz="1200">
                          <a:solidFill>
                            <a:srgbClr val="00B05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↑</a:t>
                      </a:r>
                      <a:endParaRPr lang="en-US" altLang="zh-CN" sz="1200" b="0">
                        <a:solidFill>
                          <a:srgbClr val="00B05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0.73%  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1.30%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13.73%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202201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60,247,456 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1.48%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76.24%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B05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2.07%</a:t>
                      </a:r>
                      <a:r>
                        <a:rPr lang="en-US" altLang="zh-CN" sz="1200">
                          <a:solidFill>
                            <a:srgbClr val="00B05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↑</a:t>
                      </a:r>
                      <a:endParaRPr lang="en-US" altLang="zh-CN" sz="1200" b="0">
                        <a:solidFill>
                          <a:srgbClr val="00B05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0.71%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2.10%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14.17%</a:t>
                      </a:r>
                      <a:endParaRPr lang="en-US" altLang="zh-CN" sz="1200" b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zh-CN" altLang="en-US" sz="14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汇总</a:t>
                      </a:r>
                      <a:endParaRPr lang="zh-CN" altLang="en-US" sz="14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372,145,441 </a:t>
                      </a:r>
                      <a:endParaRPr lang="en-US" altLang="zh-CN" sz="14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0.58%</a:t>
                      </a:r>
                      <a:endParaRPr lang="en-US" altLang="zh-CN" sz="14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78.53%</a:t>
                      </a:r>
                      <a:endParaRPr lang="en-US" altLang="zh-CN" sz="14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1.67%</a:t>
                      </a:r>
                      <a:endParaRPr lang="en-US" altLang="zh-CN" sz="14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0.62%</a:t>
                      </a:r>
                      <a:endParaRPr lang="en-US" altLang="zh-CN" sz="14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1.13%</a:t>
                      </a:r>
                      <a:endParaRPr lang="en-US" altLang="zh-CN" sz="14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altLang="zh-CN" sz="1400" b="1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13.38%</a:t>
                      </a:r>
                      <a:endParaRPr lang="en-US" altLang="zh-CN" sz="1400" b="1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58445" y="3204845"/>
            <a:ext cx="85966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搜索：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8%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价格表小程序：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5%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通货行情</a:t>
            </a:r>
            <a:r>
              <a:rPr lang="en-US" altLang="zh-CN" sz="160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↑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3%    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——具体占比待定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445" y="835025"/>
            <a:ext cx="115919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个初级组不主动做奶粉：奶粉做功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16%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下降到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0%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，由系统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100%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承接。</a:t>
            </a:r>
            <a:r>
              <a:rPr lang="zh-CN" altLang="en-US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同时提炼需要电销做功的关键场景。</a:t>
            </a:r>
            <a:endParaRPr lang="zh-CN" altLang="en-US" sz="16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8445" y="3542030"/>
            <a:ext cx="917575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策略：</a:t>
            </a:r>
            <a:endParaRPr 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电销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1V1</a:t>
            </a:r>
            <a:r>
              <a:rPr 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月宣导：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测试组向门店宣导价格表小程序，引导门店通过小程序进行下单，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月不主动发起奶粉拜访；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门店主动咨询：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企微回复，复购需求引导门店通过小程序下单，或到通货行情查看，新签需求到搜索；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运营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1VN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由运营通过触达中心，接管测试组的所有群发消息，按照平台的节奏进行群发；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产品：</a:t>
            </a:r>
            <a:endParaRPr 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企微侧边栏：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转发奶粉价格表（已发布）；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价格表小程序：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支持领券，跨境购物车，支持品牌直供链接强排；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通货行情：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Mall APP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端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支持奶粉价格表，培养门店心智，做转化率测试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商详：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增加行情透传，测试行情对转化率影响（价格表有行情比没行情转化率高</a:t>
            </a:r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37%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2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派单规则调研：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提炼哪些场景必须要电销做功，或电销做功的效率最高，通过派单的形式给到电销跟进；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" y="125"/>
            <a:ext cx="12184787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文本框 6"/>
          <p:cNvSpPr txBox="1"/>
          <p:nvPr/>
        </p:nvSpPr>
        <p:spPr>
          <a:xfrm>
            <a:off x="4949668" y="206223"/>
            <a:ext cx="227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kumimoji="1"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 55"/>
          <p:cNvGrpSpPr/>
          <p:nvPr/>
        </p:nvGrpSpPr>
        <p:grpSpPr>
          <a:xfrm>
            <a:off x="2700660" y="2331720"/>
            <a:ext cx="6597650" cy="804168"/>
            <a:chOff x="1020450" y="2400300"/>
            <a:chExt cx="6597650" cy="804168"/>
          </a:xfrm>
        </p:grpSpPr>
        <p:sp>
          <p:nvSpPr>
            <p:cNvPr id="13" name="文本框 8"/>
            <p:cNvSpPr txBox="1"/>
            <p:nvPr/>
          </p:nvSpPr>
          <p:spPr>
            <a:xfrm>
              <a:off x="1976125" y="2507615"/>
              <a:ext cx="56419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企微进展</a:t>
              </a:r>
              <a:endParaRPr kumimoji="1" lang="zh-CN" alt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grpSp>
          <p:nvGrpSpPr>
            <p:cNvPr id="14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 smtClean="0"/>
                  <a:t>1</a:t>
                </a:r>
                <a:endParaRPr lang="zh-CN" altLang="en-US" sz="4000" dirty="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 55"/>
          <p:cNvGrpSpPr/>
          <p:nvPr/>
        </p:nvGrpSpPr>
        <p:grpSpPr>
          <a:xfrm>
            <a:off x="2701295" y="4046220"/>
            <a:ext cx="8572500" cy="804168"/>
            <a:chOff x="1020450" y="2400300"/>
            <a:chExt cx="8572500" cy="804168"/>
          </a:xfrm>
        </p:grpSpPr>
        <p:sp>
          <p:nvSpPr>
            <p:cNvPr id="26" name="文本框 8"/>
            <p:cNvSpPr txBox="1"/>
            <p:nvPr/>
          </p:nvSpPr>
          <p:spPr>
            <a:xfrm>
              <a:off x="1975490" y="2508250"/>
              <a:ext cx="761746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sz="280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奶粉业务进展（价格表小程序）</a:t>
              </a:r>
              <a:endParaRPr kumimoji="1" 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grpSp>
          <p:nvGrpSpPr>
            <p:cNvPr id="27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 smtClean="0"/>
                  <a:t>2</a:t>
                </a:r>
                <a:endParaRPr lang="zh-CN" altLang="en-US" sz="4000" dirty="0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4578" y="302041"/>
            <a:ext cx="1325096" cy="407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6073" y="242921"/>
            <a:ext cx="2116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kumimoji="1"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H1</a:t>
            </a:r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目标测算</a:t>
            </a:r>
            <a:endParaRPr kumimoji="1"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55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9122410" y="306705"/>
            <a:ext cx="1252855" cy="3937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触达提效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758720" y="4054241"/>
            <a:ext cx="6544945" cy="713332"/>
            <a:chOff x="3507991" y="3203085"/>
            <a:chExt cx="6544945" cy="713332"/>
          </a:xfrm>
        </p:grpSpPr>
        <p:sp>
          <p:nvSpPr>
            <p:cNvPr id="9" name="Text Placeholder 33"/>
            <p:cNvSpPr txBox="1"/>
            <p:nvPr/>
          </p:nvSpPr>
          <p:spPr>
            <a:xfrm>
              <a:off x="4429376" y="3203085"/>
              <a:ext cx="5623560" cy="713105"/>
            </a:xfrm>
            <a:prstGeom prst="rect">
              <a:avLst/>
            </a:prstGeom>
            <a:no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承接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A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类：初级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100%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，中级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20%</a:t>
              </a:r>
              <a:endPara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  <a:p>
              <a:pPr marL="0" indent="0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绑定率提升到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80%</a:t>
              </a: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，活跃率提升到</a:t>
              </a:r>
              <a:r>
                <a:rPr lang="en-US" altLang="zh-CN" sz="14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25%</a:t>
              </a:r>
              <a:endParaRPr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pic>
          <p:nvPicPr>
            <p:cNvPr id="10" name="图片 9" descr="图标&#10;&#10;描述已自动生成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7991" y="3203403"/>
              <a:ext cx="713014" cy="713014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1589806" y="891131"/>
            <a:ext cx="8558530" cy="368300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企微触达渠道</a:t>
            </a:r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GMV </a:t>
            </a:r>
            <a:r>
              <a:rPr lang="en-US" altLang="zh-CN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en-US" altLang="zh-CN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库容门店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有效绑定率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发送次数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x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打开率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转化率 </a:t>
            </a:r>
            <a:r>
              <a:rPr lang="en-US" altLang="zh-CN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笔单</a:t>
            </a:r>
            <a:endParaRPr lang="zh-CN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86385" y="1775460"/>
            <a:ext cx="11561445" cy="2107565"/>
            <a:chOff x="405245" y="1014515"/>
            <a:chExt cx="10417630" cy="2047294"/>
          </a:xfrm>
        </p:grpSpPr>
        <p:grpSp>
          <p:nvGrpSpPr>
            <p:cNvPr id="14" name="组合 13"/>
            <p:cNvGrpSpPr/>
            <p:nvPr/>
          </p:nvGrpSpPr>
          <p:grpSpPr>
            <a:xfrm>
              <a:off x="405245" y="1027399"/>
              <a:ext cx="10417630" cy="2034410"/>
              <a:chOff x="358980" y="766141"/>
              <a:chExt cx="10417630" cy="2034410"/>
            </a:xfrm>
          </p:grpSpPr>
          <p:pic>
            <p:nvPicPr>
              <p:cNvPr id="18" name="图片 17" descr="图示&#10;&#10;描述已自动生成"/>
              <p:cNvPicPr>
                <a:picLocks noChangeAspect="1"/>
              </p:cNvPicPr>
              <p:nvPr/>
            </p:nvPicPr>
            <p:blipFill rotWithShape="1">
              <a:blip r:embed="rId3"/>
              <a:srcRect b="74317"/>
              <a:stretch>
                <a:fillRect/>
              </a:stretch>
            </p:blipFill>
            <p:spPr>
              <a:xfrm>
                <a:off x="358981" y="766141"/>
                <a:ext cx="10417629" cy="700075"/>
              </a:xfrm>
              <a:prstGeom prst="rect">
                <a:avLst/>
              </a:prstGeom>
            </p:spPr>
          </p:pic>
          <p:pic>
            <p:nvPicPr>
              <p:cNvPr id="19" name="图片 18" descr="图示&#10;&#10;描述已自动生成"/>
              <p:cNvPicPr>
                <a:picLocks noChangeAspect="1"/>
              </p:cNvPicPr>
              <p:nvPr/>
            </p:nvPicPr>
            <p:blipFill rotWithShape="1">
              <a:blip r:embed="rId3"/>
              <a:srcRect t="38777" b="35066"/>
              <a:stretch>
                <a:fillRect/>
              </a:stretch>
            </p:blipFill>
            <p:spPr>
              <a:xfrm>
                <a:off x="358980" y="1479100"/>
                <a:ext cx="10417629" cy="713015"/>
              </a:xfrm>
              <a:prstGeom prst="rect">
                <a:avLst/>
              </a:prstGeom>
            </p:spPr>
          </p:pic>
          <p:pic>
            <p:nvPicPr>
              <p:cNvPr id="20" name="图片 19" descr="图示&#10;&#10;描述已自动生成"/>
              <p:cNvPicPr>
                <a:picLocks noChangeAspect="1"/>
              </p:cNvPicPr>
              <p:nvPr/>
            </p:nvPicPr>
            <p:blipFill rotWithShape="1">
              <a:blip r:embed="rId3"/>
              <a:srcRect t="78152"/>
              <a:stretch>
                <a:fillRect/>
              </a:stretch>
            </p:blipFill>
            <p:spPr>
              <a:xfrm>
                <a:off x="358981" y="2204999"/>
                <a:ext cx="10417629" cy="595552"/>
              </a:xfrm>
              <a:prstGeom prst="rect">
                <a:avLst/>
              </a:prstGeom>
            </p:spPr>
          </p:pic>
        </p:grpSp>
        <p:sp>
          <p:nvSpPr>
            <p:cNvPr id="15" name="矩形 14"/>
            <p:cNvSpPr/>
            <p:nvPr/>
          </p:nvSpPr>
          <p:spPr>
            <a:xfrm>
              <a:off x="4620986" y="1014515"/>
              <a:ext cx="1898385" cy="172127"/>
            </a:xfrm>
            <a:prstGeom prst="rect">
              <a:avLst/>
            </a:prstGeom>
            <a:noFill/>
            <a:ln w="19050">
              <a:solidFill>
                <a:srgbClr val="FF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438591" y="1740358"/>
              <a:ext cx="2296945" cy="15929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222426" y="2453373"/>
              <a:ext cx="2741710" cy="172127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Text Placeholder 33"/>
          <p:cNvSpPr txBox="1"/>
          <p:nvPr/>
        </p:nvSpPr>
        <p:spPr>
          <a:xfrm>
            <a:off x="3284771" y="4211078"/>
            <a:ext cx="1348646" cy="400110"/>
          </a:xfrm>
          <a:prstGeom prst="rect">
            <a:avLst/>
          </a:prstGeom>
          <a:noFill/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22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年</a:t>
            </a:r>
            <a:r>
              <a:rPr 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6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月目标</a:t>
            </a:r>
            <a:endParaRPr lang="en-AU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88455" y="1417955"/>
            <a:ext cx="15119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活跃率相关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左大括号 2"/>
          <p:cNvSpPr/>
          <p:nvPr/>
        </p:nvSpPr>
        <p:spPr>
          <a:xfrm rot="16200000">
            <a:off x="7355205" y="713105"/>
            <a:ext cx="177800" cy="127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5" y="4763770"/>
            <a:ext cx="11445240" cy="20288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4578" y="302041"/>
            <a:ext cx="1325096" cy="407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6073" y="24292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指标和策略</a:t>
            </a:r>
            <a:endParaRPr kumimoji="1"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55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9122410" y="306705"/>
            <a:ext cx="1252855" cy="3937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触达提效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00" y="100814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企微有效绑定率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2739" y="383077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企微发送触达率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4" y="1588325"/>
            <a:ext cx="5353050" cy="109537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705543" y="1021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当前问题：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66975" y="21343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提升策略：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05543" y="1468594"/>
            <a:ext cx="5804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有效绑定率不够，目标需要达到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80%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（根据电销实际覆盖率计算）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绑定后存在流失，需要避免流失出现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67070" y="2524760"/>
            <a:ext cx="62909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未绑定门店加到企微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电销覆盖过的，抽取门店，电销分工，定时定量完成绑定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02.11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前定好筛选规则和要求）</a:t>
            </a:r>
            <a:endParaRPr lang="en-US" altLang="zh-CN" sz="14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电销无法联络（例如个微也没加），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APP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资源位定向投放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唤起小程序添加企微好友，加好友定期领取优惠券等动作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（期望</a:t>
            </a:r>
            <a:r>
              <a:rPr lang="en-US" altLang="zh-CN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月底上线）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流失原因和解决（下页说）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" y="4324350"/>
            <a:ext cx="9421495" cy="1221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32965" y="3853180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/>
              <a:t>当前触达率：平均</a:t>
            </a:r>
            <a:r>
              <a:rPr lang="en-US" altLang="zh-CN"/>
              <a:t>95%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3393" y="931961"/>
            <a:ext cx="1325096" cy="407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6073" y="24292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健康</a:t>
            </a:r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指标和策略</a:t>
            </a:r>
            <a:endParaRPr kumimoji="1"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55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9122410" y="306705"/>
            <a:ext cx="1252855" cy="3937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触达提效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073" y="794662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企微活跃率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（通道粘性）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66729" y="79384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客户流失率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8545" y="20170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当前问题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6801" y="3663728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提升策略：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16097" y="2061774"/>
            <a:ext cx="2138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企微对比个微，明显较低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255" y="4124960"/>
            <a:ext cx="65792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存量：截至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月底，个微沟通场景无限弱化（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月虎鲸到期无法管控个微行为）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个微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电销主动沟通的门店数，降低并趋近于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个微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电销回复门店数，降低并趋近于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企微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电销主动发起私聊门店数 ≥ 个微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主动沟通电销的门店数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个微朋友圈全面停用，转战企微朋友圈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增量：截至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月底，对比个微现有活跃度水平，提升到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0%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消息类型千人千面，管控群发次数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减打扰，提关注（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月中，浙沪试行）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助力电销收割，群发结果即时告知电销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扩充电销私聊广度（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月下，产品上线）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咨询内容自动化回复，物流、价格、售后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养成门店主动咨询黏性（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月中，确认语义解析自动化的第三方）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48" y="1208367"/>
            <a:ext cx="5737877" cy="70149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97" y="2352356"/>
            <a:ext cx="4113919" cy="1772349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530849" y="4033536"/>
            <a:ext cx="5611166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群发功能统一收口（已经在做）：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平台和电销群发内容明确分割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避免重复发送（其中测试组平台接管）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根据消息类型，限制发送对象和频率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避免过多无用推销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企微官方群发，统一收口到触达中心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纳入统一管控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个微形象弱化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同左侧活跃率的存量部分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企微主动沟通：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CRM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引导电销主动企微拜访（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月份提供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先跑）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主动推送售后、物流、优惠券等关键信息（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月上线测试）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30849" y="25145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当前问题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38838" y="2552423"/>
            <a:ext cx="27800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调研后，核心流失原因：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无脑群发较多，形成骚扰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个微也在聊，用户二选一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加了以后也不说话，留着干啥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420" y="1176502"/>
            <a:ext cx="3259662" cy="1214384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530849" y="3667581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提升策略：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4578" y="302041"/>
            <a:ext cx="1325096" cy="407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6073" y="24292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过程</a:t>
            </a:r>
            <a:r>
              <a:rPr kumimoji="1"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指标和策略</a:t>
            </a:r>
            <a:endParaRPr kumimoji="1"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55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9122410" y="306705"/>
            <a:ext cx="1252855" cy="3937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触达提效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425" y="881014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打开率和转化率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5840" y="1611851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产品核心能力：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8860" y="1290352"/>
            <a:ext cx="7472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当前依赖于业务圈店规则，以及品店匹配策略，触达中心提供能力，协助业务方做触达提效。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4124" y="1994395"/>
            <a:ext cx="661162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强化千人千面能力：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小程序实现千人千面（标题、图片、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detail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月底上线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快速支持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 test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触达中心具备对于文案、图片、小程序片段的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AB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期望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月底上线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4335" y="2884170"/>
            <a:ext cx="8282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建立疲劳度和喜好度监控：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90830" indent="0">
              <a:buFont typeface="Arial" panose="020B0604020202020204" pitchFamily="34" charset="0"/>
              <a:buNone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单个门店，不同消息类型，根据有无回复和有无打开等动作，判定疲劳阈值和偏好值。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月测试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0" y="1280795"/>
            <a:ext cx="3406140" cy="50825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90330" y="4491990"/>
            <a:ext cx="1384935" cy="3321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315" y="3723005"/>
            <a:ext cx="2167255" cy="25730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990330" y="4068445"/>
            <a:ext cx="1404620" cy="2444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923020" y="4333240"/>
            <a:ext cx="2094865" cy="16681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" y="3406140"/>
            <a:ext cx="5373370" cy="33540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4578" y="302041"/>
            <a:ext cx="1325096" cy="407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6073" y="24292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kumimoji="1"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企微触达管理</a:t>
            </a:r>
            <a:endParaRPr kumimoji="1"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55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9122410" y="306705"/>
            <a:ext cx="1252855" cy="3937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触达提效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6073" y="9238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目前问题：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44798" y="1880126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策略：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42900" y="1391285"/>
            <a:ext cx="108972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80%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以上的群发，都是商品营销，存在过度营销的情况。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【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优惠券相关（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10%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）、物流客诉等信息通知（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3%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）、节假日问候（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2%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】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43082" y="2254415"/>
            <a:ext cx="5112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单个门店每天触达次数上限做削弱，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Max 5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个任务降低为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个任务（每个任务最多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条信息降低为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条）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活动：平台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条，电销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日常：平台两天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条。电销两天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3082" y="3213477"/>
            <a:ext cx="5112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触达中心按照消息类型和岗位，分配可发送任务数量（消息类型下图）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6386" y="3887933"/>
            <a:ext cx="5978343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对于打开率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回复率较低的情况：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电销：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连续多次后，群发权力限制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3-5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天，由主管代发和带教（需要电销团队有管理措施）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平台：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项目组内部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review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和整改方案，该迭代迭代，该取消取消。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电销团队内部打开率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回复率的整体提升方案：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设置红黑榜，关联发送内容和圈店规则，放出来，大区主管推动电销自己看。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大区主管做内部分享和学习（建议正激励）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给大区主管设要求，做的好的，超过平均水平的（建议正激励）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174547" y="1795653"/>
          <a:ext cx="3307715" cy="505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890"/>
                <a:gridCol w="1181100"/>
                <a:gridCol w="847725"/>
                <a:gridCol w="635000"/>
              </a:tblGrid>
              <a:tr h="189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内容大类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内容子类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流失门店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土豪门店</a:t>
                      </a:r>
                      <a:endParaRPr lang="zh-CN" altLang="en-US" sz="1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18986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活动营销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活动通知相关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累计返利相关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98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活动优惠相关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986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商品售卖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单品售卖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2~3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品牌推广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98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一盘货推荐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986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行情新闻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奶粉行情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行业信息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当地进货top名单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平台福利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领券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签到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10871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重要公告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物流公告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根据实际情况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1898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平台通知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986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服务通知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物流关键节点信息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</a:tcPr>
                </a:tc>
                <a:tc vMerge="1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98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售后关键节点信息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 gridSpan="2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9865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技能学习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动销方案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社群方案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9865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母婴知识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" y="125"/>
            <a:ext cx="12184787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文本框 6"/>
          <p:cNvSpPr txBox="1"/>
          <p:nvPr/>
        </p:nvSpPr>
        <p:spPr>
          <a:xfrm>
            <a:off x="4949668" y="206223"/>
            <a:ext cx="227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kumimoji="1"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 55"/>
          <p:cNvGrpSpPr/>
          <p:nvPr/>
        </p:nvGrpSpPr>
        <p:grpSpPr>
          <a:xfrm>
            <a:off x="2589535" y="2768600"/>
            <a:ext cx="8572500" cy="804168"/>
            <a:chOff x="1020450" y="2400300"/>
            <a:chExt cx="8572500" cy="804168"/>
          </a:xfrm>
        </p:grpSpPr>
        <p:sp>
          <p:nvSpPr>
            <p:cNvPr id="26" name="文本框 8"/>
            <p:cNvSpPr txBox="1"/>
            <p:nvPr/>
          </p:nvSpPr>
          <p:spPr>
            <a:xfrm>
              <a:off x="1975490" y="2508250"/>
              <a:ext cx="761746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sz="280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奶粉业务进展（价格表小程序）</a:t>
              </a:r>
              <a:endParaRPr kumimoji="1" lang="zh-CN" sz="280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grpSp>
          <p:nvGrpSpPr>
            <p:cNvPr id="27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 smtClean="0"/>
                  <a:t>2</a:t>
                </a:r>
                <a:endParaRPr lang="zh-CN" altLang="en-US" sz="4000" dirty="0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571438" y="1382111"/>
            <a:ext cx="9149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kumimoji="1" 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月————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月————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月————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————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2" name="图片 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78" y="291246"/>
            <a:ext cx="1325096" cy="4074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55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343" y="242921"/>
            <a:ext cx="3664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价格表小程序</a:t>
            </a:r>
            <a:r>
              <a:rPr kumimoji="1"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-H1</a:t>
            </a:r>
            <a:r>
              <a:rPr kumimoji="1"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计划</a:t>
            </a:r>
            <a:endParaRPr kumimoji="1"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5370" y="2158365"/>
            <a:ext cx="4375150" cy="407670"/>
          </a:xfrm>
          <a:prstGeom prst="rect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扩大测试范围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90190" y="2158365"/>
            <a:ext cx="1904365" cy="407670"/>
          </a:xfrm>
          <a:prstGeom prst="rect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小范围跑通</a:t>
            </a:r>
            <a:endParaRPr lang="zh-CN" altLang="en-US" sz="1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8210" y="2008505"/>
            <a:ext cx="11995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r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价格表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触达中心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8053" y="432279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电销管理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14085" y="4213225"/>
            <a:ext cx="3250565" cy="62674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AB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初级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组：不做奶粉；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组：早上不做奶粉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58935" y="2159000"/>
            <a:ext cx="2307590" cy="407670"/>
          </a:xfrm>
          <a:prstGeom prst="rect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全部电销接入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64735" y="2727325"/>
            <a:ext cx="6677025" cy="4076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发放节奏、内容、形式等测试调优，提升打开率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5370" y="3295650"/>
            <a:ext cx="6677660" cy="4076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算法：品店匹配调优，提升打开率、转化率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88365" y="3758565"/>
            <a:ext cx="1199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r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通货行情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22340" y="3749675"/>
            <a:ext cx="3251835" cy="40767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通货行情引导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任务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97323" y="6090636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调研</a:t>
            </a:r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22975" y="6095365"/>
            <a:ext cx="3234055" cy="521970"/>
          </a:xfrm>
          <a:prstGeom prst="rect">
            <a:avLst/>
          </a:prstGeom>
          <a:solidFill>
            <a:srgbClr val="FF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电销奶粉做工关键动作、门店奶粉下单习惯需求调研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4560" y="4991100"/>
            <a:ext cx="32702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/>
              <a:t>2初级：</a:t>
            </a:r>
            <a:r>
              <a:rPr lang="zh-CN" altLang="en-US" sz="1400"/>
              <a:t>初级一区1组(海粤赣) 章建，初级一区2组(江浙沪) 黎洪斌</a:t>
            </a:r>
            <a:endParaRPr lang="zh-CN" altLang="en-US" sz="1400"/>
          </a:p>
          <a:p>
            <a:r>
              <a:rPr lang="zh-CN" altLang="en-US" sz="1400" b="1"/>
              <a:t>2中级：</a:t>
            </a:r>
            <a:r>
              <a:rPr lang="zh-CN" altLang="en-US" sz="1400"/>
              <a:t>中级三区1组（浙皖）李文斌，中级三区2组（浙沪）彭传清</a:t>
            </a: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9274175" y="4204970"/>
            <a:ext cx="2267585" cy="63436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初级：不做奶粉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中级：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20%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释放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655" y="889635"/>
            <a:ext cx="5935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目标：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月初级电销奶粉精力100%释放，中级电销20%释放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ITEM_CNT" val="4"/>
</p:tagLst>
</file>

<file path=ppt/tags/tag10.xml><?xml version="1.0" encoding="utf-8"?>
<p:tagLst xmlns:p="http://schemas.openxmlformats.org/presentationml/2006/main">
  <p:tag name="KSO_WM_UNIT_TABLE_BEAUTIFY" val="smartTable{f9077aeb-17e4-4b35-b4da-04f7e3750267}"/>
  <p:tag name="TABLE_ENDDRAG_ORIGIN_RECT" val="845*177"/>
  <p:tag name="TABLE_ENDDRAG_RECT" val="30*361*845*120"/>
</p:tagLst>
</file>

<file path=ppt/tags/tag11.xml><?xml version="1.0" encoding="utf-8"?>
<p:tagLst xmlns:p="http://schemas.openxmlformats.org/presentationml/2006/main">
  <p:tag name="KSO_WM_UNIT_TABLE_BEAUTIFY" val="smartTable{96d918ec-54d1-4f81-8c4e-584431220b43}"/>
  <p:tag name="TABLE_ENDDRAG_ORIGIN_RECT" val="533*153"/>
  <p:tag name="TABLE_ENDDRAG_RECT" val="20*330*533*153"/>
</p:tagLst>
</file>

<file path=ppt/tags/tag12.xml><?xml version="1.0" encoding="utf-8"?>
<p:tagLst xmlns:p="http://schemas.openxmlformats.org/presentationml/2006/main">
  <p:tag name="KSO_WM_UNIT_TABLE_BEAUTIFY" val="smartTable{4c399d9b-fcc1-450b-9c7b-19c6c8921bac}"/>
  <p:tag name="TABLE_ENDDRAG_ORIGIN_RECT" val="846*153"/>
  <p:tag name="TABLE_ENDDRAG_RECT" val="42*122*846*154"/>
</p:tagLst>
</file>

<file path=ppt/tags/tag2.xml><?xml version="1.0" encoding="utf-8"?>
<p:tagLst xmlns:p="http://schemas.openxmlformats.org/presentationml/2006/main">
  <p:tag name="KSO_WM_SLIDE_ITEM_CNT" val="4"/>
</p:tagLst>
</file>

<file path=ppt/tags/tag3.xml><?xml version="1.0" encoding="utf-8"?>
<p:tagLst xmlns:p="http://schemas.openxmlformats.org/presentationml/2006/main">
  <p:tag name="KSO_WM_SLIDE_ITEM_CNT" val="4"/>
</p:tagLst>
</file>

<file path=ppt/tags/tag4.xml><?xml version="1.0" encoding="utf-8"?>
<p:tagLst xmlns:p="http://schemas.openxmlformats.org/presentationml/2006/main">
  <p:tag name="KSO_WM_SLIDE_ITEM_CNT" val="4"/>
</p:tagLst>
</file>

<file path=ppt/tags/tag5.xml><?xml version="1.0" encoding="utf-8"?>
<p:tagLst xmlns:p="http://schemas.openxmlformats.org/presentationml/2006/main">
  <p:tag name="KSO_WM_UNIT_TABLE_BEAUTIFY" val="smartTable{a0a449af-dd0a-4ae9-8dfe-de3419611bdb}"/>
</p:tagLst>
</file>

<file path=ppt/tags/tag6.xml><?xml version="1.0" encoding="utf-8"?>
<p:tagLst xmlns:p="http://schemas.openxmlformats.org/presentationml/2006/main">
  <p:tag name="KSO_WM_SLIDE_ITEM_CNT" val="4"/>
</p:tagLst>
</file>

<file path=ppt/tags/tag7.xml><?xml version="1.0" encoding="utf-8"?>
<p:tagLst xmlns:p="http://schemas.openxmlformats.org/presentationml/2006/main">
  <p:tag name="KSO_WM_UNIT_PLACING_PICTURE_USER_VIEWPORT" val="{&quot;height&quot;:641.6346456692913,&quot;width&quot;:2086.7653543307088}"/>
</p:tagLst>
</file>

<file path=ppt/tags/tag8.xml><?xml version="1.0" encoding="utf-8"?>
<p:tagLst xmlns:p="http://schemas.openxmlformats.org/presentationml/2006/main">
  <p:tag name="KSO_WM_UNIT_PLACING_PICTURE_USER_VIEWPORT" val="{&quot;height&quot;:641.6346456692913,&quot;width&quot;:2086.7653543307088}"/>
</p:tagLst>
</file>

<file path=ppt/tags/tag9.xml><?xml version="1.0" encoding="utf-8"?>
<p:tagLst xmlns:p="http://schemas.openxmlformats.org/presentationml/2006/main">
  <p:tag name="KSO_WM_UNIT_TABLE_BEAUTIFY" val="smartTable{aeb28a76-a54f-4275-9117-b458ac4d094f}"/>
  <p:tag name="TABLE_ENDDRAG_ORIGIN_RECT" val="844*179"/>
  <p:tag name="TABLE_ENDDRAG_RECT" val="30*178*844*12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4345</Words>
  <Application>WPS 演示</Application>
  <PresentationFormat>宽屏</PresentationFormat>
  <Paragraphs>842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Arial</vt:lpstr>
      <vt:lpstr>微软雅黑</vt:lpstr>
      <vt:lpstr>Neris Thin</vt:lpstr>
      <vt:lpstr>Segoe Print</vt:lpstr>
      <vt:lpstr>微软雅黑 Light</vt:lpstr>
      <vt:lpstr>等线</vt:lpstr>
      <vt:lpstr>Arial Unicode MS</vt:lpstr>
      <vt:lpstr>等线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关壮</cp:lastModifiedBy>
  <cp:revision>241</cp:revision>
  <dcterms:created xsi:type="dcterms:W3CDTF">2022-02-09T09:37:00Z</dcterms:created>
  <dcterms:modified xsi:type="dcterms:W3CDTF">2022-02-13T13:13:23Z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CACFAD1947304DBDA7194B5FC2FF6E84</vt:lpwstr>
  </property>
</Properties>
</file>