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4069" r:id="rId2"/>
  </p:sldMasterIdLst>
  <p:notesMasterIdLst>
    <p:notesMasterId r:id="rId23"/>
  </p:notesMasterIdLst>
  <p:handoutMasterIdLst>
    <p:handoutMasterId r:id="rId24"/>
  </p:handoutMasterIdLst>
  <p:sldIdLst>
    <p:sldId id="3109" r:id="rId3"/>
    <p:sldId id="3110" r:id="rId4"/>
    <p:sldId id="3074" r:id="rId5"/>
    <p:sldId id="3125" r:id="rId6"/>
    <p:sldId id="3111" r:id="rId7"/>
    <p:sldId id="3112" r:id="rId8"/>
    <p:sldId id="3113" r:id="rId9"/>
    <p:sldId id="3114" r:id="rId10"/>
    <p:sldId id="3115" r:id="rId11"/>
    <p:sldId id="3116" r:id="rId12"/>
    <p:sldId id="3126" r:id="rId13"/>
    <p:sldId id="3127" r:id="rId14"/>
    <p:sldId id="3118" r:id="rId15"/>
    <p:sldId id="3128" r:id="rId16"/>
    <p:sldId id="3119" r:id="rId17"/>
    <p:sldId id="3120" r:id="rId18"/>
    <p:sldId id="3122" r:id="rId19"/>
    <p:sldId id="3121" r:id="rId20"/>
    <p:sldId id="3124" r:id="rId21"/>
    <p:sldId id="3123" r:id="rId22"/>
  </p:sldIdLst>
  <p:sldSz cx="12858750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588" userDrawn="1">
          <p15:clr>
            <a:srgbClr val="A4A3A4"/>
          </p15:clr>
        </p15:guide>
        <p15:guide id="7" pos="376" userDrawn="1">
          <p15:clr>
            <a:srgbClr val="A4A3A4"/>
          </p15:clr>
        </p15:guide>
        <p15:guide id="8" pos="13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5A5A"/>
    <a:srgbClr val="006AB6"/>
    <a:srgbClr val="1CB7F1"/>
    <a:srgbClr val="8ED7F1"/>
    <a:srgbClr val="D52C0A"/>
    <a:srgbClr val="535353"/>
    <a:srgbClr val="30B9C3"/>
    <a:srgbClr val="157DA8"/>
    <a:srgbClr val="8EC436"/>
    <a:srgbClr val="865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73259" autoAdjust="0"/>
  </p:normalViewPr>
  <p:slideViewPr>
    <p:cSldViewPr>
      <p:cViewPr>
        <p:scale>
          <a:sx n="88" d="100"/>
          <a:sy n="88" d="100"/>
        </p:scale>
        <p:origin x="-1272" y="-72"/>
      </p:cViewPr>
      <p:guideLst>
        <p:guide orient="horz" pos="328"/>
        <p:guide orient="horz" pos="4183"/>
        <p:guide pos="4050"/>
        <p:guide pos="557"/>
        <p:guide pos="7588"/>
        <p:guide pos="376"/>
        <p:guide pos="1350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2" d="100"/>
        <a:sy n="132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\\localhost\Users\ruankaijie\Documents\doc\&#39033;&#30446;&#25991;&#26723;\IC\&#36827;&#38144;&#23384;\&#36827;&#38144;&#23384;&#25968;&#25454;&#20998;&#26512;.xlsx" TargetMode="External"/><Relationship Id="rId4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openxmlformats.org/officeDocument/2006/relationships/chartUserShapes" Target="../drawings/drawing2.xml"/><Relationship Id="rId1" Type="http://schemas.openxmlformats.org/officeDocument/2006/relationships/oleObject" Target="file:///\\localhost\Users\ruankaijie\Documents\doc\&#39033;&#30446;&#25991;&#26723;\IC\&#36827;&#38144;&#23384;\&#36827;&#38144;&#23384;&#25968;&#25454;&#20998;&#26512;.xlsx" TargetMode="External"/><Relationship Id="rId4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743672275812206E-2"/>
          <c:y val="9.8075984206609998E-2"/>
          <c:w val="0.89373995218463498"/>
          <c:h val="0.67511678050829105"/>
        </c:manualLayout>
      </c:layout>
      <c:lineChart>
        <c:grouping val="standard"/>
        <c:varyColors val="0"/>
        <c:ser>
          <c:idx val="0"/>
          <c:order val="0"/>
          <c:tx>
            <c:strRef>
              <c:f>'2018年09月06日132833'!$A$3</c:f>
              <c:strCache>
                <c:ptCount val="1"/>
                <c:pt idx="0">
                  <c:v>江苏品骏仓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'2018年09月06日132833'!$B$2:$AB$2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'2018年09月06日132833'!$B$3:$AB$3</c:f>
              <c:numCache>
                <c:formatCode>General</c:formatCode>
                <c:ptCount val="27"/>
                <c:pt idx="0">
                  <c:v>43959</c:v>
                </c:pt>
                <c:pt idx="1">
                  <c:v>49533</c:v>
                </c:pt>
                <c:pt idx="2">
                  <c:v>53459</c:v>
                </c:pt>
                <c:pt idx="3">
                  <c:v>56602</c:v>
                </c:pt>
                <c:pt idx="4">
                  <c:v>73642</c:v>
                </c:pt>
                <c:pt idx="5">
                  <c:v>76672</c:v>
                </c:pt>
                <c:pt idx="6">
                  <c:v>84142</c:v>
                </c:pt>
                <c:pt idx="7">
                  <c:v>96259</c:v>
                </c:pt>
                <c:pt idx="8">
                  <c:v>131736</c:v>
                </c:pt>
                <c:pt idx="9">
                  <c:v>159306</c:v>
                </c:pt>
                <c:pt idx="10">
                  <c:v>168786</c:v>
                </c:pt>
                <c:pt idx="11">
                  <c:v>177264</c:v>
                </c:pt>
                <c:pt idx="12">
                  <c:v>221534</c:v>
                </c:pt>
                <c:pt idx="13">
                  <c:v>246578</c:v>
                </c:pt>
                <c:pt idx="14">
                  <c:v>288222</c:v>
                </c:pt>
                <c:pt idx="15">
                  <c:v>306795</c:v>
                </c:pt>
                <c:pt idx="16">
                  <c:v>377459</c:v>
                </c:pt>
                <c:pt idx="17">
                  <c:v>390737</c:v>
                </c:pt>
                <c:pt idx="18">
                  <c:v>410039</c:v>
                </c:pt>
                <c:pt idx="19">
                  <c:v>435901</c:v>
                </c:pt>
                <c:pt idx="20">
                  <c:v>465102</c:v>
                </c:pt>
                <c:pt idx="21">
                  <c:v>478542</c:v>
                </c:pt>
                <c:pt idx="22">
                  <c:v>497908</c:v>
                </c:pt>
                <c:pt idx="23">
                  <c:v>560282</c:v>
                </c:pt>
                <c:pt idx="24">
                  <c:v>576200</c:v>
                </c:pt>
                <c:pt idx="25">
                  <c:v>635048</c:v>
                </c:pt>
                <c:pt idx="26">
                  <c:v>642002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'2018年09月06日132833'!$A$4</c:f>
              <c:strCache>
                <c:ptCount val="1"/>
                <c:pt idx="0">
                  <c:v>江西品骏仓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'2018年09月06日132833'!$B$2:$AB$2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'2018年09月06日132833'!$B$4:$AB$4</c:f>
              <c:numCache>
                <c:formatCode>General</c:formatCode>
                <c:ptCount val="27"/>
                <c:pt idx="0">
                  <c:v>20942</c:v>
                </c:pt>
                <c:pt idx="1">
                  <c:v>25442</c:v>
                </c:pt>
                <c:pt idx="2">
                  <c:v>52538</c:v>
                </c:pt>
                <c:pt idx="3">
                  <c:v>62294</c:v>
                </c:pt>
                <c:pt idx="4">
                  <c:v>89550</c:v>
                </c:pt>
                <c:pt idx="5">
                  <c:v>91906</c:v>
                </c:pt>
                <c:pt idx="6">
                  <c:v>105142</c:v>
                </c:pt>
                <c:pt idx="7">
                  <c:v>114218</c:v>
                </c:pt>
                <c:pt idx="8">
                  <c:v>117230</c:v>
                </c:pt>
                <c:pt idx="9">
                  <c:v>125618</c:v>
                </c:pt>
                <c:pt idx="10">
                  <c:v>135394</c:v>
                </c:pt>
                <c:pt idx="11">
                  <c:v>147004</c:v>
                </c:pt>
                <c:pt idx="12">
                  <c:v>161158</c:v>
                </c:pt>
                <c:pt idx="13">
                  <c:v>169000</c:v>
                </c:pt>
                <c:pt idx="14">
                  <c:v>180448</c:v>
                </c:pt>
                <c:pt idx="15">
                  <c:v>181445</c:v>
                </c:pt>
                <c:pt idx="16">
                  <c:v>191893</c:v>
                </c:pt>
                <c:pt idx="17">
                  <c:v>192734</c:v>
                </c:pt>
                <c:pt idx="18">
                  <c:v>208580</c:v>
                </c:pt>
                <c:pt idx="19">
                  <c:v>222260</c:v>
                </c:pt>
                <c:pt idx="20">
                  <c:v>225434</c:v>
                </c:pt>
                <c:pt idx="21">
                  <c:v>244190</c:v>
                </c:pt>
                <c:pt idx="22">
                  <c:v>246344</c:v>
                </c:pt>
                <c:pt idx="23">
                  <c:v>246344</c:v>
                </c:pt>
                <c:pt idx="24">
                  <c:v>247568</c:v>
                </c:pt>
                <c:pt idx="25">
                  <c:v>248396</c:v>
                </c:pt>
                <c:pt idx="26">
                  <c:v>248396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'2018年09月06日132833'!$A$5</c:f>
              <c:strCache>
                <c:ptCount val="1"/>
                <c:pt idx="0">
                  <c:v>江西洋驼仓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'2018年09月06日132833'!$B$2:$AB$2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'2018年09月06日132833'!$B$5:$AB$5</c:f>
              <c:numCache>
                <c:formatCode>General</c:formatCode>
                <c:ptCount val="27"/>
                <c:pt idx="0">
                  <c:v>28206</c:v>
                </c:pt>
                <c:pt idx="1">
                  <c:v>28206</c:v>
                </c:pt>
                <c:pt idx="2">
                  <c:v>28206</c:v>
                </c:pt>
                <c:pt idx="3">
                  <c:v>40206</c:v>
                </c:pt>
                <c:pt idx="4">
                  <c:v>65374</c:v>
                </c:pt>
                <c:pt idx="5">
                  <c:v>68854</c:v>
                </c:pt>
                <c:pt idx="6">
                  <c:v>83354</c:v>
                </c:pt>
                <c:pt idx="7">
                  <c:v>83354</c:v>
                </c:pt>
                <c:pt idx="8">
                  <c:v>89082</c:v>
                </c:pt>
                <c:pt idx="9">
                  <c:v>89682</c:v>
                </c:pt>
                <c:pt idx="10">
                  <c:v>89682</c:v>
                </c:pt>
                <c:pt idx="11">
                  <c:v>131434</c:v>
                </c:pt>
                <c:pt idx="12">
                  <c:v>143152</c:v>
                </c:pt>
                <c:pt idx="13">
                  <c:v>149912</c:v>
                </c:pt>
                <c:pt idx="14">
                  <c:v>183632</c:v>
                </c:pt>
                <c:pt idx="15">
                  <c:v>238204</c:v>
                </c:pt>
                <c:pt idx="16">
                  <c:v>267634</c:v>
                </c:pt>
                <c:pt idx="17">
                  <c:v>278802</c:v>
                </c:pt>
                <c:pt idx="18">
                  <c:v>300402</c:v>
                </c:pt>
                <c:pt idx="19">
                  <c:v>348758</c:v>
                </c:pt>
                <c:pt idx="20">
                  <c:v>377654</c:v>
                </c:pt>
                <c:pt idx="21">
                  <c:v>384182</c:v>
                </c:pt>
                <c:pt idx="22">
                  <c:v>390946</c:v>
                </c:pt>
                <c:pt idx="23">
                  <c:v>397244</c:v>
                </c:pt>
                <c:pt idx="24">
                  <c:v>442574</c:v>
                </c:pt>
                <c:pt idx="25">
                  <c:v>477958</c:v>
                </c:pt>
                <c:pt idx="26">
                  <c:v>480346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'2018年09月06日132833'!$A$6</c:f>
              <c:strCache>
                <c:ptCount val="1"/>
                <c:pt idx="0">
                  <c:v>福建品骏仓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'2018年09月06日132833'!$B$2:$AB$2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'2018年09月06日132833'!$B$6:$AB$6</c:f>
              <c:numCache>
                <c:formatCode>General</c:formatCode>
                <c:ptCount val="27"/>
                <c:pt idx="6">
                  <c:v>4800</c:v>
                </c:pt>
                <c:pt idx="7">
                  <c:v>4800</c:v>
                </c:pt>
                <c:pt idx="8">
                  <c:v>9600</c:v>
                </c:pt>
                <c:pt idx="9">
                  <c:v>9600</c:v>
                </c:pt>
                <c:pt idx="10">
                  <c:v>16000</c:v>
                </c:pt>
                <c:pt idx="11">
                  <c:v>21976</c:v>
                </c:pt>
                <c:pt idx="12">
                  <c:v>34196</c:v>
                </c:pt>
                <c:pt idx="13">
                  <c:v>36056</c:v>
                </c:pt>
                <c:pt idx="14">
                  <c:v>38818</c:v>
                </c:pt>
                <c:pt idx="15">
                  <c:v>39856</c:v>
                </c:pt>
                <c:pt idx="16">
                  <c:v>61008</c:v>
                </c:pt>
                <c:pt idx="17">
                  <c:v>61002</c:v>
                </c:pt>
                <c:pt idx="18">
                  <c:v>107138</c:v>
                </c:pt>
                <c:pt idx="19">
                  <c:v>118954</c:v>
                </c:pt>
                <c:pt idx="20">
                  <c:v>137613</c:v>
                </c:pt>
                <c:pt idx="21">
                  <c:v>140613</c:v>
                </c:pt>
                <c:pt idx="22">
                  <c:v>145413</c:v>
                </c:pt>
                <c:pt idx="23">
                  <c:v>154227</c:v>
                </c:pt>
                <c:pt idx="24">
                  <c:v>164447</c:v>
                </c:pt>
                <c:pt idx="25">
                  <c:v>176633</c:v>
                </c:pt>
                <c:pt idx="26">
                  <c:v>178913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389696"/>
        <c:axId val="124955456"/>
      </c:lineChart>
      <c:catAx>
        <c:axId val="19938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4955456"/>
        <c:crosses val="autoZero"/>
        <c:auto val="1"/>
        <c:lblAlgn val="ctr"/>
        <c:lblOffset val="100"/>
        <c:noMultiLvlLbl val="0"/>
      </c:catAx>
      <c:valAx>
        <c:axId val="12495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38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3096559278286E-2"/>
          <c:y val="0.15393129191756699"/>
          <c:w val="0.893852747503039"/>
          <c:h val="0.55216694327554705"/>
        </c:manualLayout>
      </c:layout>
      <c:lineChart>
        <c:grouping val="standard"/>
        <c:varyColors val="0"/>
        <c:ser>
          <c:idx val="1"/>
          <c:order val="0"/>
          <c:tx>
            <c:strRef>
              <c:f>'2018年09月06日132833'!$A$38</c:f>
              <c:strCache>
                <c:ptCount val="1"/>
                <c:pt idx="0">
                  <c:v>江苏品骏仓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'2018年09月06日132833'!$B$37:$AB$37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'2018年09月06日132833'!$B$38:$AB$38</c:f>
              <c:numCache>
                <c:formatCode>General</c:formatCode>
                <c:ptCount val="27"/>
                <c:pt idx="0">
                  <c:v>28613</c:v>
                </c:pt>
                <c:pt idx="1">
                  <c:v>29898</c:v>
                </c:pt>
                <c:pt idx="2">
                  <c:v>37392</c:v>
                </c:pt>
                <c:pt idx="3">
                  <c:v>40818</c:v>
                </c:pt>
                <c:pt idx="4">
                  <c:v>52458</c:v>
                </c:pt>
                <c:pt idx="5">
                  <c:v>57987</c:v>
                </c:pt>
                <c:pt idx="6">
                  <c:v>60961</c:v>
                </c:pt>
                <c:pt idx="7">
                  <c:v>63517</c:v>
                </c:pt>
                <c:pt idx="8">
                  <c:v>80371</c:v>
                </c:pt>
                <c:pt idx="9">
                  <c:v>97736</c:v>
                </c:pt>
                <c:pt idx="10">
                  <c:v>132135</c:v>
                </c:pt>
                <c:pt idx="11">
                  <c:v>144944</c:v>
                </c:pt>
                <c:pt idx="12">
                  <c:v>167716</c:v>
                </c:pt>
                <c:pt idx="13">
                  <c:v>197510</c:v>
                </c:pt>
                <c:pt idx="14">
                  <c:v>256554</c:v>
                </c:pt>
                <c:pt idx="15">
                  <c:v>272479</c:v>
                </c:pt>
                <c:pt idx="16">
                  <c:v>302651</c:v>
                </c:pt>
                <c:pt idx="17">
                  <c:v>314864</c:v>
                </c:pt>
                <c:pt idx="18">
                  <c:v>335796</c:v>
                </c:pt>
                <c:pt idx="19">
                  <c:v>345398</c:v>
                </c:pt>
                <c:pt idx="20">
                  <c:v>361895</c:v>
                </c:pt>
                <c:pt idx="21">
                  <c:v>396299</c:v>
                </c:pt>
                <c:pt idx="22">
                  <c:v>410471</c:v>
                </c:pt>
                <c:pt idx="23">
                  <c:v>452927</c:v>
                </c:pt>
                <c:pt idx="24">
                  <c:v>464307</c:v>
                </c:pt>
                <c:pt idx="25">
                  <c:v>502545</c:v>
                </c:pt>
                <c:pt idx="26">
                  <c:v>513733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'2018年09月06日132833'!$A$39</c:f>
              <c:strCache>
                <c:ptCount val="1"/>
                <c:pt idx="0">
                  <c:v>江西品骏仓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'2018年09月06日132833'!$B$37:$AB$37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'2018年09月06日132833'!$B$39:$AB$39</c:f>
              <c:numCache>
                <c:formatCode>General</c:formatCode>
                <c:ptCount val="27"/>
                <c:pt idx="0">
                  <c:v>16778</c:v>
                </c:pt>
                <c:pt idx="1">
                  <c:v>16904</c:v>
                </c:pt>
                <c:pt idx="2">
                  <c:v>39698</c:v>
                </c:pt>
                <c:pt idx="3">
                  <c:v>45728</c:v>
                </c:pt>
                <c:pt idx="4">
                  <c:v>60818</c:v>
                </c:pt>
                <c:pt idx="5">
                  <c:v>73004</c:v>
                </c:pt>
                <c:pt idx="6">
                  <c:v>86268</c:v>
                </c:pt>
                <c:pt idx="7">
                  <c:v>92516</c:v>
                </c:pt>
                <c:pt idx="8">
                  <c:v>102666</c:v>
                </c:pt>
                <c:pt idx="9">
                  <c:v>105084</c:v>
                </c:pt>
                <c:pt idx="10">
                  <c:v>118688</c:v>
                </c:pt>
                <c:pt idx="11">
                  <c:v>124414</c:v>
                </c:pt>
                <c:pt idx="12">
                  <c:v>137160</c:v>
                </c:pt>
                <c:pt idx="13">
                  <c:v>138024</c:v>
                </c:pt>
                <c:pt idx="14">
                  <c:v>157020</c:v>
                </c:pt>
                <c:pt idx="15">
                  <c:v>165960</c:v>
                </c:pt>
                <c:pt idx="16">
                  <c:v>174076</c:v>
                </c:pt>
                <c:pt idx="17">
                  <c:v>174664</c:v>
                </c:pt>
                <c:pt idx="18">
                  <c:v>190834</c:v>
                </c:pt>
                <c:pt idx="19">
                  <c:v>192772</c:v>
                </c:pt>
                <c:pt idx="20">
                  <c:v>196462</c:v>
                </c:pt>
                <c:pt idx="21">
                  <c:v>208876</c:v>
                </c:pt>
                <c:pt idx="22">
                  <c:v>214640</c:v>
                </c:pt>
                <c:pt idx="23">
                  <c:v>216026</c:v>
                </c:pt>
                <c:pt idx="24">
                  <c:v>216986</c:v>
                </c:pt>
                <c:pt idx="25">
                  <c:v>219842</c:v>
                </c:pt>
                <c:pt idx="26">
                  <c:v>220088</c:v>
                </c:pt>
              </c:numCache>
            </c:numRef>
          </c:val>
          <c:smooth val="0"/>
        </c:ser>
        <c:ser>
          <c:idx val="3"/>
          <c:order val="2"/>
          <c:tx>
            <c:strRef>
              <c:f>'2018年09月06日132833'!$A$40</c:f>
              <c:strCache>
                <c:ptCount val="1"/>
                <c:pt idx="0">
                  <c:v>江西洋驼仓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'2018年09月06日132833'!$B$37:$AB$37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'2018年09月06日132833'!$B$40:$AB$40</c:f>
              <c:numCache>
                <c:formatCode>General</c:formatCode>
                <c:ptCount val="27"/>
                <c:pt idx="0">
                  <c:v>1768</c:v>
                </c:pt>
                <c:pt idx="1">
                  <c:v>3392</c:v>
                </c:pt>
                <c:pt idx="2">
                  <c:v>7360</c:v>
                </c:pt>
                <c:pt idx="3">
                  <c:v>19618</c:v>
                </c:pt>
                <c:pt idx="4">
                  <c:v>22590</c:v>
                </c:pt>
                <c:pt idx="5">
                  <c:v>24126</c:v>
                </c:pt>
                <c:pt idx="6">
                  <c:v>25953</c:v>
                </c:pt>
                <c:pt idx="7">
                  <c:v>37067</c:v>
                </c:pt>
                <c:pt idx="8">
                  <c:v>41530</c:v>
                </c:pt>
                <c:pt idx="9">
                  <c:v>43458</c:v>
                </c:pt>
                <c:pt idx="10">
                  <c:v>46958</c:v>
                </c:pt>
                <c:pt idx="11">
                  <c:v>56980</c:v>
                </c:pt>
                <c:pt idx="12">
                  <c:v>74100</c:v>
                </c:pt>
                <c:pt idx="13">
                  <c:v>79930</c:v>
                </c:pt>
                <c:pt idx="14">
                  <c:v>93742</c:v>
                </c:pt>
                <c:pt idx="15">
                  <c:v>138071</c:v>
                </c:pt>
                <c:pt idx="16">
                  <c:v>153126</c:v>
                </c:pt>
                <c:pt idx="17">
                  <c:v>160642</c:v>
                </c:pt>
                <c:pt idx="18">
                  <c:v>171797</c:v>
                </c:pt>
                <c:pt idx="19">
                  <c:v>177963</c:v>
                </c:pt>
                <c:pt idx="20">
                  <c:v>228815</c:v>
                </c:pt>
                <c:pt idx="21">
                  <c:v>236369</c:v>
                </c:pt>
                <c:pt idx="22">
                  <c:v>242460</c:v>
                </c:pt>
                <c:pt idx="23">
                  <c:v>254297</c:v>
                </c:pt>
                <c:pt idx="24">
                  <c:v>290247</c:v>
                </c:pt>
                <c:pt idx="25">
                  <c:v>311278</c:v>
                </c:pt>
                <c:pt idx="26">
                  <c:v>316433</c:v>
                </c:pt>
              </c:numCache>
            </c:numRef>
          </c:val>
          <c:smooth val="0"/>
        </c:ser>
        <c:ser>
          <c:idx val="4"/>
          <c:order val="3"/>
          <c:tx>
            <c:strRef>
              <c:f>'2018年09月06日132833'!$A$41</c:f>
              <c:strCache>
                <c:ptCount val="1"/>
                <c:pt idx="0">
                  <c:v>福建品骏仓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'2018年09月06日132833'!$B$37:$AB$37</c:f>
              <c:numCache>
                <c:formatCode>General</c:formatCode>
                <c:ptCount val="27"/>
                <c:pt idx="0">
                  <c:v>20180701</c:v>
                </c:pt>
                <c:pt idx="1">
                  <c:v>20180707</c:v>
                </c:pt>
                <c:pt idx="2">
                  <c:v>20180713</c:v>
                </c:pt>
                <c:pt idx="3">
                  <c:v>20180720</c:v>
                </c:pt>
                <c:pt idx="4">
                  <c:v>20180728</c:v>
                </c:pt>
                <c:pt idx="5">
                  <c:v>20180803</c:v>
                </c:pt>
                <c:pt idx="6">
                  <c:v>20180810</c:v>
                </c:pt>
                <c:pt idx="7">
                  <c:v>20180818</c:v>
                </c:pt>
                <c:pt idx="8">
                  <c:v>20180825</c:v>
                </c:pt>
                <c:pt idx="9">
                  <c:v>20180901</c:v>
                </c:pt>
                <c:pt idx="10">
                  <c:v>20180906</c:v>
                </c:pt>
                <c:pt idx="11">
                  <c:v>20180914</c:v>
                </c:pt>
                <c:pt idx="12">
                  <c:v>20180921</c:v>
                </c:pt>
                <c:pt idx="13">
                  <c:v>20180928</c:v>
                </c:pt>
                <c:pt idx="14">
                  <c:v>20181012</c:v>
                </c:pt>
                <c:pt idx="15">
                  <c:v>20181019</c:v>
                </c:pt>
                <c:pt idx="16">
                  <c:v>20181026</c:v>
                </c:pt>
                <c:pt idx="17">
                  <c:v>20181102</c:v>
                </c:pt>
                <c:pt idx="18">
                  <c:v>20181109</c:v>
                </c:pt>
                <c:pt idx="19">
                  <c:v>20181116</c:v>
                </c:pt>
                <c:pt idx="20">
                  <c:v>20181123</c:v>
                </c:pt>
                <c:pt idx="21">
                  <c:v>20181130</c:v>
                </c:pt>
                <c:pt idx="22">
                  <c:v>20181207</c:v>
                </c:pt>
                <c:pt idx="23">
                  <c:v>20181214</c:v>
                </c:pt>
                <c:pt idx="24">
                  <c:v>20181221</c:v>
                </c:pt>
                <c:pt idx="25">
                  <c:v>20181230</c:v>
                </c:pt>
                <c:pt idx="26">
                  <c:v>20190104</c:v>
                </c:pt>
              </c:numCache>
            </c:numRef>
          </c:cat>
          <c:val>
            <c:numRef>
              <c:f>'2018年09月06日132833'!$B$41:$AB$41</c:f>
              <c:numCache>
                <c:formatCode>General</c:formatCode>
                <c:ptCount val="27"/>
                <c:pt idx="11">
                  <c:v>5600</c:v>
                </c:pt>
                <c:pt idx="12">
                  <c:v>15906</c:v>
                </c:pt>
                <c:pt idx="13">
                  <c:v>18810</c:v>
                </c:pt>
                <c:pt idx="14">
                  <c:v>21855</c:v>
                </c:pt>
                <c:pt idx="15">
                  <c:v>31842</c:v>
                </c:pt>
                <c:pt idx="16">
                  <c:v>49386</c:v>
                </c:pt>
                <c:pt idx="17">
                  <c:v>50578</c:v>
                </c:pt>
                <c:pt idx="18">
                  <c:v>60778</c:v>
                </c:pt>
                <c:pt idx="19">
                  <c:v>63686</c:v>
                </c:pt>
                <c:pt idx="20">
                  <c:v>69113</c:v>
                </c:pt>
                <c:pt idx="21">
                  <c:v>79200</c:v>
                </c:pt>
                <c:pt idx="22">
                  <c:v>85700</c:v>
                </c:pt>
                <c:pt idx="23">
                  <c:v>104142</c:v>
                </c:pt>
                <c:pt idx="24">
                  <c:v>107958</c:v>
                </c:pt>
                <c:pt idx="25">
                  <c:v>126262</c:v>
                </c:pt>
                <c:pt idx="26">
                  <c:v>127306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9391744"/>
        <c:axId val="141059776"/>
      </c:lineChart>
      <c:catAx>
        <c:axId val="19939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1059776"/>
        <c:crosses val="autoZero"/>
        <c:auto val="1"/>
        <c:lblAlgn val="ctr"/>
        <c:lblOffset val="100"/>
        <c:noMultiLvlLbl val="0"/>
      </c:catAx>
      <c:valAx>
        <c:axId val="1410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9391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0.31447</cdr:x>
      <cdr:y>0</cdr:y>
    </cdr:from>
    <cdr:to>
      <cdr:x>0.62667</cdr:x>
      <cdr:y>0.05708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390906" y="0"/>
          <a:ext cx="1380867" cy="314094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0.31745</cdr:x>
      <cdr:y>0.03593</cdr:y>
    </cdr:from>
    <cdr:to>
      <cdr:x>0.68255</cdr:x>
      <cdr:y>0.08426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342250" y="227092"/>
          <a:ext cx="1543725" cy="30549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0.15471</cdr:x>
      <cdr:y>0.81733</cdr:y>
    </cdr:from>
    <cdr:to>
      <cdr:x>1</cdr:x>
      <cdr:y>0.90471</cdr:y>
    </cdr:to>
    <cdr:pic>
      <cdr:nvPicPr>
        <cdr:cNvPr id="5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654170" y="5166338"/>
          <a:ext cx="3574056" cy="55238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742FC-62BB-4B81-9CA5-3B750A4B4580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E82F1-5B17-4D95-A6D6-EB96F2D72B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514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2023/1/30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91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普通批次和进销存批次共享供应商，批次类型经常建错，进销存库存当普通库存销售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出库单对应订单明细无法查询，依靠手动取数来进行库存比对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单据之间能有关联操作，对剩余库存内部进行组合变更达到再次售卖标准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库存调拨走线上流程，记录信息可以分析，又能避免线上线下库存差异</a:t>
            </a:r>
            <a:endParaRPr lang="en-US" altLang="zh-CN" sz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通过数据分析，设置库存预警，即能为公司控制成本，又能及时补货，从而提高</a:t>
            </a:r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GMV</a:t>
            </a:r>
          </a:p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423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3889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在需求评审前作为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PM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必须仔细看过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demo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，能将点串为面，对有疑问点先线下沟通，避免评审变讨论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需求分解到个部门，指定个部门的小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PM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来负责跟进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项目启动时，需要将项目的目标、人员职责和时间表达成共识，避免信息不同步</a:t>
            </a:r>
            <a:endParaRPr lang="en-US" altLang="zh-CN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技术方案在设计和评审时各部门要互相沟通，对外交互和接口各个部门相关人都要确认清楚</a:t>
            </a:r>
            <a:endParaRPr lang="en-US" altLang="zh-CN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/>
              <a:t>项目过程中，通过多种沟通方式来定期回顾和发现问题，比如晨会、进度收集</a:t>
            </a:r>
            <a:endParaRPr lang="en-US" altLang="zh-CN" sz="140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保证各个节点质量，联调、冒烟和自测充分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冒烟执行环境和提测环境保持一致，并且各个端都需要测试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endParaRPr kumimoji="1" lang="en-US" altLang="zh-CN" dirty="0" smtClean="0"/>
          </a:p>
          <a:p>
            <a:r>
              <a:rPr lang="zh-CN" alt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发布计划详细罗列，各个步骤指定到人，按序就班</a:t>
            </a:r>
          </a:p>
          <a:p>
            <a:r>
              <a:rPr lang="zh-CN" alt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大项目需要在预发环境进行模拟发布，尽可能避免代码兼容性问题</a:t>
            </a:r>
          </a:p>
          <a:p>
            <a:r>
              <a:rPr lang="zh-CN" altLang="en-US" sz="1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发布时大家尽可能围坐一起，沟通和响应更加快速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893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整个过程没有数据记录，无法进行分析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价格和库存管理全靠个人经验，给企业带来风险</a:t>
            </a:r>
            <a:endParaRPr kumimoji="1" lang="en-US" altLang="zh-CN" sz="14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kumimoji="1" lang="zh-CN" altLang="en-US" sz="1400" dirty="0" smtClean="0">
                <a:latin typeface="Microsoft YaHei" charset="-122"/>
                <a:ea typeface="Microsoft YaHei" charset="-122"/>
                <a:cs typeface="Microsoft YaHei" charset="-122"/>
              </a:rPr>
              <a:t>表单流转效率低，出错率高，差异跟踪困难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33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进：指询价、采购到入库与付款过程</a:t>
            </a:r>
            <a:endParaRPr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销：指报价、销售到出库与收款的过程</a:t>
            </a:r>
            <a:endParaRPr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存：退货、盘点、调拨等影响库存数量的动作</a:t>
            </a:r>
            <a:endParaRPr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34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20000"/>
              </a:lnSpc>
              <a:buFont typeface="Arial" charset="0"/>
              <a:buChar char="•"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通过单据录入流转能自动生成报表，数据准确，能多维度分析</a:t>
            </a:r>
            <a:endParaRPr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  <a:p>
            <a:pPr marL="285750" marR="0" indent="-285750" algn="just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准确实时提供库存数据，即能避免超卖，还能对金额和库存进行及时预警</a:t>
            </a:r>
            <a:endParaRPr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  <a:p>
            <a:pPr marL="285750" marR="0" indent="-285750" algn="just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zh-CN" altLang="en-US" sz="12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Helvetica Neue"/>
              </a:rPr>
              <a:t>员工分工明确，工作能迅速落实到个人，避免工作混乱，提高工作效率</a:t>
            </a:r>
            <a:endParaRPr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  <a:p>
            <a:pPr marL="285750" indent="-285750" algn="just">
              <a:lnSpc>
                <a:spcPct val="120000"/>
              </a:lnSpc>
              <a:buFont typeface="Arial" charset="0"/>
              <a:buChar char="•"/>
            </a:pPr>
            <a:endParaRPr lang="en-US" altLang="zh-CN" sz="12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Helvetica Neue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48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充分熟悉进销存，和产品进行充分沟通，试用别家进销存系统功能进行比对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深入使用的业务方，了解他们真实的需求，确保开发出的产品定位精准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库存流水设计精准，充分论证设计方案，和同事多次交流，目前每次库存变化都能实时准确记录</a:t>
            </a:r>
          </a:p>
          <a:p>
            <a:endParaRPr kumimoji="1"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进销存需要保证数据准确性，项目上线后能每天对数据统计，如单据流转信息、库存流水准确性，确保问题及时发现和解决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和业务方及时同步信息，成立问题反馈小组，找对应采购、财务和物流同事面对面沟通，快速定位和解决问题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kumimoji="1" lang="en-US" altLang="zh-CN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Q4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项目优先级较低，在原本要做的计划被延迟背景下，积极和业务方交流，充当产品角色去了解需求和使用中痛点。最后整理汇总结果和产品进行沟通优化，开发上线了工作台、价格分析、品牌占比功能模块。为采购、物流和财务的效率提升上有更好的辅助</a:t>
            </a:r>
            <a:endParaRPr lang="en-GB" altLang="zh-CN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663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" y="0"/>
            <a:ext cx="12839781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1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5" y="482177"/>
            <a:ext cx="414728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6644" y="1041368"/>
            <a:ext cx="6509742" cy="5139869"/>
          </a:xfrm>
        </p:spPr>
        <p:txBody>
          <a:bodyPr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85715" y="2169795"/>
            <a:ext cx="414728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043" y="385071"/>
            <a:ext cx="2772668" cy="6129337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84039" y="385071"/>
            <a:ext cx="8157270" cy="6129337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750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532831" y="3112269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6102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7344" y="1183677"/>
            <a:ext cx="9644063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7344" y="3798816"/>
            <a:ext cx="9644063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342" y="1803141"/>
            <a:ext cx="11090672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77342" y="4840184"/>
            <a:ext cx="11090672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>
                    <a:tint val="75000"/>
                  </a:schemeClr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039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9742" y="1925358"/>
            <a:ext cx="5464969" cy="4589050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148029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defTabSz="1148029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714" y="385072"/>
            <a:ext cx="11090672" cy="1397978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5715" y="1773004"/>
            <a:ext cx="543985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85715" y="2641926"/>
            <a:ext cx="5439853" cy="3885876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09742" y="1773004"/>
            <a:ext cx="5466644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09742" y="2641926"/>
            <a:ext cx="5466644" cy="3885876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2023/1/30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858750" cy="7243762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51" r:id="rId2"/>
    <p:sldLayoutId id="214748395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039" y="385072"/>
            <a:ext cx="11090672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039" y="1925358"/>
            <a:ext cx="11090672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039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461" y="6703595"/>
            <a:ext cx="4339828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1492" y="6703595"/>
            <a:ext cx="2893219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96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大区月会培训"/>
          <p:cNvSpPr txBox="1"/>
          <p:nvPr/>
        </p:nvSpPr>
        <p:spPr>
          <a:xfrm>
            <a:off x="4565515" y="2860409"/>
            <a:ext cx="3730922" cy="806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670" tIns="37670" rIns="37670" bIns="37670" anchor="ctr">
            <a:spAutoFit/>
          </a:bodyPr>
          <a:lstStyle>
            <a:lvl1pPr>
              <a:defRPr sz="6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4746" dirty="0"/>
              <a:t>晋升自评报告</a:t>
            </a:r>
            <a:endParaRPr sz="4746" dirty="0"/>
          </a:p>
        </p:txBody>
      </p:sp>
      <p:sp>
        <p:nvSpPr>
          <p:cNvPr id="121" name="2018年11月22日"/>
          <p:cNvSpPr txBox="1"/>
          <p:nvPr/>
        </p:nvSpPr>
        <p:spPr>
          <a:xfrm>
            <a:off x="5540238" y="5094788"/>
            <a:ext cx="1794495" cy="35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670" tIns="37670" rIns="37670" bIns="37670" anchor="ctr">
            <a:spAutoFit/>
          </a:bodyPr>
          <a:lstStyle/>
          <a:p>
            <a:pPr defTabSz="433227"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 smtClean="0"/>
              <a:t>201</a:t>
            </a:r>
            <a:r>
              <a:rPr lang="en-US" altLang="zh-CN" dirty="0" smtClean="0"/>
              <a:t>9</a:t>
            </a:r>
            <a:r>
              <a:rPr dirty="0" smtClean="0"/>
              <a:t>年</a:t>
            </a:r>
            <a:r>
              <a:rPr lang="en-US" altLang="zh-CN" dirty="0" smtClean="0"/>
              <a:t>01</a:t>
            </a:r>
            <a:r>
              <a:rPr dirty="0" smtClean="0"/>
              <a:t>月</a:t>
            </a:r>
            <a:r>
              <a:rPr lang="en-US" altLang="zh-CN" dirty="0" smtClean="0"/>
              <a:t>09</a:t>
            </a:r>
            <a:r>
              <a:rPr dirty="0" smtClean="0"/>
              <a:t>日</a:t>
            </a:r>
            <a:endParaRPr dirty="0"/>
          </a:p>
        </p:txBody>
      </p:sp>
      <p:sp>
        <p:nvSpPr>
          <p:cNvPr id="122" name="大师"/>
          <p:cNvSpPr txBox="1"/>
          <p:nvPr/>
        </p:nvSpPr>
        <p:spPr>
          <a:xfrm>
            <a:off x="5554504" y="4381402"/>
            <a:ext cx="1768847" cy="353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7670" tIns="37670" rIns="37670" bIns="37670" anchor="ctr">
            <a:spAutoFit/>
          </a:bodyPr>
          <a:lstStyle>
            <a:lvl1pPr defTabSz="584257">
              <a:defRPr b="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lang="zh-CN" altLang="en-US" dirty="0" smtClean="0"/>
              <a:t>基础平台组</a:t>
            </a:r>
            <a:r>
              <a:rPr lang="en-US" altLang="zh-CN" dirty="0" smtClean="0"/>
              <a:t>-</a:t>
            </a:r>
            <a:r>
              <a:rPr lang="zh-CN" altLang="en-US" dirty="0" smtClean="0"/>
              <a:t>年糕</a:t>
            </a:r>
            <a:endParaRPr dirty="0"/>
          </a:p>
        </p:txBody>
      </p:sp>
      <p:pic>
        <p:nvPicPr>
          <p:cNvPr id="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66232" y="1390377"/>
            <a:ext cx="2326288" cy="8468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1418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7"/>
          <p:cNvSpPr/>
          <p:nvPr/>
        </p:nvSpPr>
        <p:spPr>
          <a:xfrm>
            <a:off x="3215664" y="3851026"/>
            <a:ext cx="6260551" cy="1135924"/>
          </a:xfrm>
          <a:custGeom>
            <a:avLst/>
            <a:gdLst>
              <a:gd name="connsiteX0" fmla="*/ 0 w 5689600"/>
              <a:gd name="connsiteY0" fmla="*/ 1079512 h 1079512"/>
              <a:gd name="connsiteX1" fmla="*/ 1917700 w 5689600"/>
              <a:gd name="connsiteY1" fmla="*/ 12 h 1079512"/>
              <a:gd name="connsiteX2" fmla="*/ 3810000 w 5689600"/>
              <a:gd name="connsiteY2" fmla="*/ 1054112 h 1079512"/>
              <a:gd name="connsiteX3" fmla="*/ 5689600 w 5689600"/>
              <a:gd name="connsiteY3" fmla="*/ 12712 h 1079512"/>
              <a:gd name="connsiteX0-1" fmla="*/ 0 w 7762075"/>
              <a:gd name="connsiteY0-2" fmla="*/ 1079512 h 1079512"/>
              <a:gd name="connsiteX1-3" fmla="*/ 1917700 w 7762075"/>
              <a:gd name="connsiteY1-4" fmla="*/ 12 h 1079512"/>
              <a:gd name="connsiteX2-5" fmla="*/ 3810000 w 7762075"/>
              <a:gd name="connsiteY2-6" fmla="*/ 1054112 h 1079512"/>
              <a:gd name="connsiteX3-7" fmla="*/ 7762075 w 7762075"/>
              <a:gd name="connsiteY3-8" fmla="*/ 887355 h 1079512"/>
              <a:gd name="connsiteX0-9" fmla="*/ 0 w 7762075"/>
              <a:gd name="connsiteY0-10" fmla="*/ 1258016 h 1258016"/>
              <a:gd name="connsiteX1-11" fmla="*/ 1917700 w 7762075"/>
              <a:gd name="connsiteY1-12" fmla="*/ 178516 h 1258016"/>
              <a:gd name="connsiteX2-13" fmla="*/ 3810000 w 7762075"/>
              <a:gd name="connsiteY2-14" fmla="*/ 1232616 h 1258016"/>
              <a:gd name="connsiteX3-15" fmla="*/ 6120167 w 7762075"/>
              <a:gd name="connsiteY3-16" fmla="*/ 511 h 1258016"/>
              <a:gd name="connsiteX4" fmla="*/ 7762075 w 7762075"/>
              <a:gd name="connsiteY4" fmla="*/ 1065859 h 1258016"/>
              <a:gd name="connsiteX0-17" fmla="*/ 0 w 7872948"/>
              <a:gd name="connsiteY0-18" fmla="*/ 1257930 h 1296609"/>
              <a:gd name="connsiteX1-19" fmla="*/ 1917700 w 7872948"/>
              <a:gd name="connsiteY1-20" fmla="*/ 178430 h 1296609"/>
              <a:gd name="connsiteX2-21" fmla="*/ 3810000 w 7872948"/>
              <a:gd name="connsiteY2-22" fmla="*/ 1232530 h 1296609"/>
              <a:gd name="connsiteX3-23" fmla="*/ 6120167 w 7872948"/>
              <a:gd name="connsiteY3-24" fmla="*/ 425 h 1296609"/>
              <a:gd name="connsiteX4-25" fmla="*/ 7872948 w 7872948"/>
              <a:gd name="connsiteY4-26" fmla="*/ 1296361 h 1296609"/>
              <a:gd name="connsiteX0-27" fmla="*/ 0 w 7872948"/>
              <a:gd name="connsiteY0-28" fmla="*/ 1257930 h 1296609"/>
              <a:gd name="connsiteX1-29" fmla="*/ 1650430 w 7872948"/>
              <a:gd name="connsiteY1-30" fmla="*/ 263677 h 1296609"/>
              <a:gd name="connsiteX2-31" fmla="*/ 3810000 w 7872948"/>
              <a:gd name="connsiteY2-32" fmla="*/ 1232530 h 1296609"/>
              <a:gd name="connsiteX3-33" fmla="*/ 6120167 w 7872948"/>
              <a:gd name="connsiteY3-34" fmla="*/ 425 h 1296609"/>
              <a:gd name="connsiteX4-35" fmla="*/ 7872948 w 7872948"/>
              <a:gd name="connsiteY4-36" fmla="*/ 1296361 h 1296609"/>
              <a:gd name="connsiteX0-37" fmla="*/ 0 w 7872948"/>
              <a:gd name="connsiteY0-38" fmla="*/ 1257930 h 1296609"/>
              <a:gd name="connsiteX1-39" fmla="*/ 1650430 w 7872948"/>
              <a:gd name="connsiteY1-40" fmla="*/ 263677 h 1296609"/>
              <a:gd name="connsiteX2-41" fmla="*/ 3430071 w 7872948"/>
              <a:gd name="connsiteY2-42" fmla="*/ 1226591 h 1296609"/>
              <a:gd name="connsiteX3-43" fmla="*/ 6120167 w 7872948"/>
              <a:gd name="connsiteY3-44" fmla="*/ 425 h 1296609"/>
              <a:gd name="connsiteX4-45" fmla="*/ 7872948 w 7872948"/>
              <a:gd name="connsiteY4-46" fmla="*/ 1296361 h 1296609"/>
              <a:gd name="connsiteX0-47" fmla="*/ 0 w 7872948"/>
              <a:gd name="connsiteY0-48" fmla="*/ 1191562 h 1230254"/>
              <a:gd name="connsiteX1-49" fmla="*/ 1650430 w 7872948"/>
              <a:gd name="connsiteY1-50" fmla="*/ 197309 h 1230254"/>
              <a:gd name="connsiteX2-51" fmla="*/ 3430071 w 7872948"/>
              <a:gd name="connsiteY2-52" fmla="*/ 1160223 h 1230254"/>
              <a:gd name="connsiteX3-53" fmla="*/ 5639957 w 7872948"/>
              <a:gd name="connsiteY3-54" fmla="*/ 447 h 1230254"/>
              <a:gd name="connsiteX4-55" fmla="*/ 7872948 w 7872948"/>
              <a:gd name="connsiteY4-56" fmla="*/ 1229993 h 1230254"/>
              <a:gd name="connsiteX0-57" fmla="*/ 0 w 7681228"/>
              <a:gd name="connsiteY0-58" fmla="*/ 1191632 h 1191632"/>
              <a:gd name="connsiteX1-59" fmla="*/ 1650430 w 7681228"/>
              <a:gd name="connsiteY1-60" fmla="*/ 197379 h 1191632"/>
              <a:gd name="connsiteX2-61" fmla="*/ 3430071 w 7681228"/>
              <a:gd name="connsiteY2-62" fmla="*/ 1160293 h 1191632"/>
              <a:gd name="connsiteX3-63" fmla="*/ 5639957 w 7681228"/>
              <a:gd name="connsiteY3-64" fmla="*/ 517 h 1191632"/>
              <a:gd name="connsiteX4-65" fmla="*/ 7681228 w 7681228"/>
              <a:gd name="connsiteY4-66" fmla="*/ 1053214 h 1191632"/>
              <a:gd name="connsiteX0-67" fmla="*/ 0 w 7681228"/>
              <a:gd name="connsiteY0-68" fmla="*/ 1191576 h 1191576"/>
              <a:gd name="connsiteX1-69" fmla="*/ 1650430 w 7681228"/>
              <a:gd name="connsiteY1-70" fmla="*/ 197323 h 1191576"/>
              <a:gd name="connsiteX2-71" fmla="*/ 3430071 w 7681228"/>
              <a:gd name="connsiteY2-72" fmla="*/ 1160237 h 1191576"/>
              <a:gd name="connsiteX3-73" fmla="*/ 5639957 w 7681228"/>
              <a:gd name="connsiteY3-74" fmla="*/ 461 h 1191576"/>
              <a:gd name="connsiteX4-75" fmla="*/ 7681228 w 7681228"/>
              <a:gd name="connsiteY4-76" fmla="*/ 1053158 h 1191576"/>
              <a:gd name="connsiteX0-77" fmla="*/ 0 w 7826216"/>
              <a:gd name="connsiteY0-78" fmla="*/ 1191456 h 1508838"/>
              <a:gd name="connsiteX1-79" fmla="*/ 1650430 w 7826216"/>
              <a:gd name="connsiteY1-80" fmla="*/ 197203 h 1508838"/>
              <a:gd name="connsiteX2-81" fmla="*/ 3430071 w 7826216"/>
              <a:gd name="connsiteY2-82" fmla="*/ 1160117 h 1508838"/>
              <a:gd name="connsiteX3-83" fmla="*/ 5639957 w 7826216"/>
              <a:gd name="connsiteY3-84" fmla="*/ 341 h 1508838"/>
              <a:gd name="connsiteX4-85" fmla="*/ 7826216 w 7826216"/>
              <a:gd name="connsiteY4-86" fmla="*/ 1498311 h 1508838"/>
              <a:gd name="connsiteX0-87" fmla="*/ 0 w 7826216"/>
              <a:gd name="connsiteY0-88" fmla="*/ 1008617 h 1327197"/>
              <a:gd name="connsiteX1-89" fmla="*/ 1650430 w 7826216"/>
              <a:gd name="connsiteY1-90" fmla="*/ 14364 h 1327197"/>
              <a:gd name="connsiteX2-91" fmla="*/ 3430071 w 7826216"/>
              <a:gd name="connsiteY2-92" fmla="*/ 977278 h 1327197"/>
              <a:gd name="connsiteX3-93" fmla="*/ 5725245 w 7826216"/>
              <a:gd name="connsiteY3-94" fmla="*/ 382 h 1327197"/>
              <a:gd name="connsiteX4-95" fmla="*/ 7826216 w 7826216"/>
              <a:gd name="connsiteY4-96" fmla="*/ 1315472 h 1327197"/>
              <a:gd name="connsiteX0-97" fmla="*/ 0 w 7826216"/>
              <a:gd name="connsiteY0-98" fmla="*/ 1008617 h 1327197"/>
              <a:gd name="connsiteX1-99" fmla="*/ 1650430 w 7826216"/>
              <a:gd name="connsiteY1-100" fmla="*/ 14364 h 1327197"/>
              <a:gd name="connsiteX2-101" fmla="*/ 3737105 w 7826216"/>
              <a:gd name="connsiteY2-102" fmla="*/ 1136304 h 1327197"/>
              <a:gd name="connsiteX3-103" fmla="*/ 5725245 w 7826216"/>
              <a:gd name="connsiteY3-104" fmla="*/ 382 h 1327197"/>
              <a:gd name="connsiteX4-105" fmla="*/ 7826216 w 7826216"/>
              <a:gd name="connsiteY4-106" fmla="*/ 1315472 h 1327197"/>
              <a:gd name="connsiteX0-107" fmla="*/ 0 w 7826216"/>
              <a:gd name="connsiteY0-108" fmla="*/ 1008617 h 1327197"/>
              <a:gd name="connsiteX1-109" fmla="*/ 1650430 w 7826216"/>
              <a:gd name="connsiteY1-110" fmla="*/ 14364 h 1327197"/>
              <a:gd name="connsiteX2-111" fmla="*/ 3737105 w 7826216"/>
              <a:gd name="connsiteY2-112" fmla="*/ 1136304 h 1327197"/>
              <a:gd name="connsiteX3-113" fmla="*/ 5725245 w 7826216"/>
              <a:gd name="connsiteY3-114" fmla="*/ 382 h 1327197"/>
              <a:gd name="connsiteX4-115" fmla="*/ 7826216 w 7826216"/>
              <a:gd name="connsiteY4-116" fmla="*/ 1315472 h 1327197"/>
              <a:gd name="connsiteX0-117" fmla="*/ 0 w 7826216"/>
              <a:gd name="connsiteY0-118" fmla="*/ 1008617 h 1327197"/>
              <a:gd name="connsiteX1-119" fmla="*/ 1650430 w 7826216"/>
              <a:gd name="connsiteY1-120" fmla="*/ 14364 h 1327197"/>
              <a:gd name="connsiteX2-121" fmla="*/ 3737105 w 7826216"/>
              <a:gd name="connsiteY2-122" fmla="*/ 1136304 h 1327197"/>
              <a:gd name="connsiteX3-123" fmla="*/ 5725245 w 7826216"/>
              <a:gd name="connsiteY3-124" fmla="*/ 382 h 1327197"/>
              <a:gd name="connsiteX4-125" fmla="*/ 7826216 w 7826216"/>
              <a:gd name="connsiteY4-126" fmla="*/ 1315472 h 1327197"/>
              <a:gd name="connsiteX0-127" fmla="*/ 0 w 7826216"/>
              <a:gd name="connsiteY0-128" fmla="*/ 994938 h 1314128"/>
              <a:gd name="connsiteX1-129" fmla="*/ 1650430 w 7826216"/>
              <a:gd name="connsiteY1-130" fmla="*/ 685 h 1314128"/>
              <a:gd name="connsiteX2-131" fmla="*/ 3737105 w 7826216"/>
              <a:gd name="connsiteY2-132" fmla="*/ 1122625 h 1314128"/>
              <a:gd name="connsiteX3-133" fmla="*/ 5946991 w 7826216"/>
              <a:gd name="connsiteY3-134" fmla="*/ 66216 h 1314128"/>
              <a:gd name="connsiteX4-135" fmla="*/ 7826216 w 7826216"/>
              <a:gd name="connsiteY4-136" fmla="*/ 1301793 h 1314128"/>
              <a:gd name="connsiteX0-137" fmla="*/ 0 w 7826216"/>
              <a:gd name="connsiteY0-138" fmla="*/ 929125 h 1248315"/>
              <a:gd name="connsiteX1-139" fmla="*/ 1641902 w 7826216"/>
              <a:gd name="connsiteY1-140" fmla="*/ 30287 h 1248315"/>
              <a:gd name="connsiteX2-141" fmla="*/ 3737105 w 7826216"/>
              <a:gd name="connsiteY2-142" fmla="*/ 1056812 h 1248315"/>
              <a:gd name="connsiteX3-143" fmla="*/ 5946991 w 7826216"/>
              <a:gd name="connsiteY3-144" fmla="*/ 403 h 1248315"/>
              <a:gd name="connsiteX4-145" fmla="*/ 7826216 w 7826216"/>
              <a:gd name="connsiteY4-146" fmla="*/ 1235980 h 1248315"/>
              <a:gd name="connsiteX0-147" fmla="*/ 0 w 7826216"/>
              <a:gd name="connsiteY0-148" fmla="*/ 929125 h 1248315"/>
              <a:gd name="connsiteX1-149" fmla="*/ 1641902 w 7826216"/>
              <a:gd name="connsiteY1-150" fmla="*/ 30287 h 1248315"/>
              <a:gd name="connsiteX2-151" fmla="*/ 3941795 w 7826216"/>
              <a:gd name="connsiteY2-152" fmla="*/ 1088617 h 1248315"/>
              <a:gd name="connsiteX3-153" fmla="*/ 5946991 w 7826216"/>
              <a:gd name="connsiteY3-154" fmla="*/ 403 h 1248315"/>
              <a:gd name="connsiteX4-155" fmla="*/ 7826216 w 7826216"/>
              <a:gd name="connsiteY4-156" fmla="*/ 1235980 h 1248315"/>
              <a:gd name="connsiteX0-157" fmla="*/ 0 w 7698285"/>
              <a:gd name="connsiteY0-158" fmla="*/ 929138 h 1201018"/>
              <a:gd name="connsiteX1-159" fmla="*/ 1641902 w 7698285"/>
              <a:gd name="connsiteY1-160" fmla="*/ 30300 h 1201018"/>
              <a:gd name="connsiteX2-161" fmla="*/ 3941795 w 7698285"/>
              <a:gd name="connsiteY2-162" fmla="*/ 1088630 h 1201018"/>
              <a:gd name="connsiteX3-163" fmla="*/ 5946991 w 7698285"/>
              <a:gd name="connsiteY3-164" fmla="*/ 416 h 1201018"/>
              <a:gd name="connsiteX4-165" fmla="*/ 7698285 w 7698285"/>
              <a:gd name="connsiteY4-166" fmla="*/ 1188285 h 1201018"/>
              <a:gd name="connsiteX0-167" fmla="*/ 0 w 7698285"/>
              <a:gd name="connsiteY0-168" fmla="*/ 929194 h 1188341"/>
              <a:gd name="connsiteX1-169" fmla="*/ 1641902 w 7698285"/>
              <a:gd name="connsiteY1-170" fmla="*/ 30356 h 1188341"/>
              <a:gd name="connsiteX2-171" fmla="*/ 3941795 w 7698285"/>
              <a:gd name="connsiteY2-172" fmla="*/ 1088686 h 1188341"/>
              <a:gd name="connsiteX3-173" fmla="*/ 5946991 w 7698285"/>
              <a:gd name="connsiteY3-174" fmla="*/ 472 h 1188341"/>
              <a:gd name="connsiteX4-175" fmla="*/ 7698285 w 7698285"/>
              <a:gd name="connsiteY4-176" fmla="*/ 1188341 h 1188341"/>
              <a:gd name="connsiteX0-177" fmla="*/ 0 w 7766515"/>
              <a:gd name="connsiteY0-178" fmla="*/ 1064367 h 1188341"/>
              <a:gd name="connsiteX1-179" fmla="*/ 1710132 w 7766515"/>
              <a:gd name="connsiteY1-180" fmla="*/ 30356 h 1188341"/>
              <a:gd name="connsiteX2-181" fmla="*/ 4010025 w 7766515"/>
              <a:gd name="connsiteY2-182" fmla="*/ 1088686 h 1188341"/>
              <a:gd name="connsiteX3-183" fmla="*/ 6015221 w 7766515"/>
              <a:gd name="connsiteY3-184" fmla="*/ 472 h 1188341"/>
              <a:gd name="connsiteX4-185" fmla="*/ 7766515 w 7766515"/>
              <a:gd name="connsiteY4-186" fmla="*/ 1188341 h 1188341"/>
              <a:gd name="connsiteX0-187" fmla="*/ 0 w 7809158"/>
              <a:gd name="connsiteY0-188" fmla="*/ 682705 h 1188341"/>
              <a:gd name="connsiteX1-189" fmla="*/ 1752775 w 7809158"/>
              <a:gd name="connsiteY1-190" fmla="*/ 30356 h 1188341"/>
              <a:gd name="connsiteX2-191" fmla="*/ 4052668 w 7809158"/>
              <a:gd name="connsiteY2-192" fmla="*/ 1088686 h 1188341"/>
              <a:gd name="connsiteX3-193" fmla="*/ 6057864 w 7809158"/>
              <a:gd name="connsiteY3-194" fmla="*/ 472 h 1188341"/>
              <a:gd name="connsiteX4-195" fmla="*/ 7809158 w 7809158"/>
              <a:gd name="connsiteY4-196" fmla="*/ 1188341 h 1188341"/>
              <a:gd name="connsiteX0-197" fmla="*/ 0 w 7809158"/>
              <a:gd name="connsiteY0-198" fmla="*/ 682705 h 1188341"/>
              <a:gd name="connsiteX1-199" fmla="*/ 1752775 w 7809158"/>
              <a:gd name="connsiteY1-200" fmla="*/ 30356 h 1188341"/>
              <a:gd name="connsiteX2-201" fmla="*/ 4052668 w 7809158"/>
              <a:gd name="connsiteY2-202" fmla="*/ 1088686 h 1188341"/>
              <a:gd name="connsiteX3-203" fmla="*/ 6057864 w 7809158"/>
              <a:gd name="connsiteY3-204" fmla="*/ 472 h 1188341"/>
              <a:gd name="connsiteX4-205" fmla="*/ 7809158 w 7809158"/>
              <a:gd name="connsiteY4-206" fmla="*/ 1188341 h 1188341"/>
              <a:gd name="connsiteX0-207" fmla="*/ 0 w 7800630"/>
              <a:gd name="connsiteY0-208" fmla="*/ 1104124 h 1188341"/>
              <a:gd name="connsiteX1-209" fmla="*/ 1744247 w 7800630"/>
              <a:gd name="connsiteY1-210" fmla="*/ 30356 h 1188341"/>
              <a:gd name="connsiteX2-211" fmla="*/ 4044140 w 7800630"/>
              <a:gd name="connsiteY2-212" fmla="*/ 1088686 h 1188341"/>
              <a:gd name="connsiteX3-213" fmla="*/ 6049336 w 7800630"/>
              <a:gd name="connsiteY3-214" fmla="*/ 472 h 1188341"/>
              <a:gd name="connsiteX4-215" fmla="*/ 7800630 w 7800630"/>
              <a:gd name="connsiteY4-216" fmla="*/ 1188341 h 1188341"/>
              <a:gd name="connsiteX0-217" fmla="*/ 0 w 7800630"/>
              <a:gd name="connsiteY0-218" fmla="*/ 1120027 h 1188341"/>
              <a:gd name="connsiteX1-219" fmla="*/ 1744247 w 7800630"/>
              <a:gd name="connsiteY1-220" fmla="*/ 30356 h 1188341"/>
              <a:gd name="connsiteX2-221" fmla="*/ 4044140 w 7800630"/>
              <a:gd name="connsiteY2-222" fmla="*/ 1088686 h 1188341"/>
              <a:gd name="connsiteX3-223" fmla="*/ 6049336 w 7800630"/>
              <a:gd name="connsiteY3-224" fmla="*/ 472 h 1188341"/>
              <a:gd name="connsiteX4-225" fmla="*/ 7800630 w 7800630"/>
              <a:gd name="connsiteY4-226" fmla="*/ 1188341 h 1188341"/>
              <a:gd name="connsiteX0-227" fmla="*/ 0 w 7800630"/>
              <a:gd name="connsiteY0-228" fmla="*/ 1120027 h 1188341"/>
              <a:gd name="connsiteX1-229" fmla="*/ 1744247 w 7800630"/>
              <a:gd name="connsiteY1-230" fmla="*/ 30356 h 1188341"/>
              <a:gd name="connsiteX2-231" fmla="*/ 4044140 w 7800630"/>
              <a:gd name="connsiteY2-232" fmla="*/ 1088686 h 1188341"/>
              <a:gd name="connsiteX3-233" fmla="*/ 6049336 w 7800630"/>
              <a:gd name="connsiteY3-234" fmla="*/ 472 h 1188341"/>
              <a:gd name="connsiteX4-235" fmla="*/ 7800630 w 7800630"/>
              <a:gd name="connsiteY4-236" fmla="*/ 1188341 h 1188341"/>
              <a:gd name="connsiteX0-237" fmla="*/ 0 w 7851801"/>
              <a:gd name="connsiteY0-238" fmla="*/ 1120082 h 1120082"/>
              <a:gd name="connsiteX1-239" fmla="*/ 1744247 w 7851801"/>
              <a:gd name="connsiteY1-240" fmla="*/ 30411 h 1120082"/>
              <a:gd name="connsiteX2-241" fmla="*/ 4044140 w 7851801"/>
              <a:gd name="connsiteY2-242" fmla="*/ 1088741 h 1120082"/>
              <a:gd name="connsiteX3-243" fmla="*/ 6049336 w 7851801"/>
              <a:gd name="connsiteY3-244" fmla="*/ 527 h 1120082"/>
              <a:gd name="connsiteX4-245" fmla="*/ 7851801 w 7851801"/>
              <a:gd name="connsiteY4-246" fmla="*/ 1061175 h 1120082"/>
              <a:gd name="connsiteX0-247" fmla="*/ 0 w 7851801"/>
              <a:gd name="connsiteY0-248" fmla="*/ 1120082 h 1120082"/>
              <a:gd name="connsiteX1-249" fmla="*/ 1744247 w 7851801"/>
              <a:gd name="connsiteY1-250" fmla="*/ 30411 h 1120082"/>
              <a:gd name="connsiteX2-251" fmla="*/ 4044140 w 7851801"/>
              <a:gd name="connsiteY2-252" fmla="*/ 1088741 h 1120082"/>
              <a:gd name="connsiteX3-253" fmla="*/ 6049336 w 7851801"/>
              <a:gd name="connsiteY3-254" fmla="*/ 527 h 1120082"/>
              <a:gd name="connsiteX4-255" fmla="*/ 7851801 w 7851801"/>
              <a:gd name="connsiteY4-256" fmla="*/ 1061175 h 1120082"/>
              <a:gd name="connsiteX0-257" fmla="*/ 0 w 7851801"/>
              <a:gd name="connsiteY0-258" fmla="*/ 1120082 h 1120082"/>
              <a:gd name="connsiteX1-259" fmla="*/ 1744247 w 7851801"/>
              <a:gd name="connsiteY1-260" fmla="*/ 30411 h 1120082"/>
              <a:gd name="connsiteX2-261" fmla="*/ 4044140 w 7851801"/>
              <a:gd name="connsiteY2-262" fmla="*/ 1088741 h 1120082"/>
              <a:gd name="connsiteX3-263" fmla="*/ 6049336 w 7851801"/>
              <a:gd name="connsiteY3-264" fmla="*/ 527 h 1120082"/>
              <a:gd name="connsiteX4-265" fmla="*/ 7851801 w 7851801"/>
              <a:gd name="connsiteY4-266" fmla="*/ 1061175 h 1120082"/>
              <a:gd name="connsiteX0-267" fmla="*/ 0 w 7851801"/>
              <a:gd name="connsiteY0-268" fmla="*/ 1119555 h 1119555"/>
              <a:gd name="connsiteX1-269" fmla="*/ 1744247 w 7851801"/>
              <a:gd name="connsiteY1-270" fmla="*/ 29884 h 1119555"/>
              <a:gd name="connsiteX2-271" fmla="*/ 4044140 w 7851801"/>
              <a:gd name="connsiteY2-272" fmla="*/ 1088214 h 1119555"/>
              <a:gd name="connsiteX3-273" fmla="*/ 6049336 w 7851801"/>
              <a:gd name="connsiteY3-274" fmla="*/ 0 h 1119555"/>
              <a:gd name="connsiteX4-275" fmla="*/ 7851801 w 7851801"/>
              <a:gd name="connsiteY4-276" fmla="*/ 1060648 h 1119555"/>
              <a:gd name="connsiteX0-277" fmla="*/ 0 w 7851801"/>
              <a:gd name="connsiteY0-278" fmla="*/ 1119555 h 1119555"/>
              <a:gd name="connsiteX1-279" fmla="*/ 1744247 w 7851801"/>
              <a:gd name="connsiteY1-280" fmla="*/ 29884 h 1119555"/>
              <a:gd name="connsiteX2-281" fmla="*/ 4044140 w 7851801"/>
              <a:gd name="connsiteY2-282" fmla="*/ 1088214 h 1119555"/>
              <a:gd name="connsiteX3-283" fmla="*/ 6049336 w 7851801"/>
              <a:gd name="connsiteY3-284" fmla="*/ 0 h 1119555"/>
              <a:gd name="connsiteX4-285" fmla="*/ 7851801 w 7851801"/>
              <a:gd name="connsiteY4-286" fmla="*/ 1060648 h 1119555"/>
              <a:gd name="connsiteX0-287" fmla="*/ 0 w 7851801"/>
              <a:gd name="connsiteY0-288" fmla="*/ 1119555 h 1119555"/>
              <a:gd name="connsiteX1-289" fmla="*/ 2349784 w 7851801"/>
              <a:gd name="connsiteY1-290" fmla="*/ 13981 h 1119555"/>
              <a:gd name="connsiteX2-291" fmla="*/ 4044140 w 7851801"/>
              <a:gd name="connsiteY2-292" fmla="*/ 1088214 h 1119555"/>
              <a:gd name="connsiteX3-293" fmla="*/ 6049336 w 7851801"/>
              <a:gd name="connsiteY3-294" fmla="*/ 0 h 1119555"/>
              <a:gd name="connsiteX4-295" fmla="*/ 7851801 w 7851801"/>
              <a:gd name="connsiteY4-296" fmla="*/ 1060648 h 1119555"/>
              <a:gd name="connsiteX0-297" fmla="*/ 0 w 7118332"/>
              <a:gd name="connsiteY0-298" fmla="*/ 1079799 h 1088237"/>
              <a:gd name="connsiteX1-299" fmla="*/ 1616315 w 7118332"/>
              <a:gd name="connsiteY1-300" fmla="*/ 13981 h 1088237"/>
              <a:gd name="connsiteX2-301" fmla="*/ 3310671 w 7118332"/>
              <a:gd name="connsiteY2-302" fmla="*/ 1088214 h 1088237"/>
              <a:gd name="connsiteX3-303" fmla="*/ 5315867 w 7118332"/>
              <a:gd name="connsiteY3-304" fmla="*/ 0 h 1088237"/>
              <a:gd name="connsiteX4-305" fmla="*/ 7118332 w 7118332"/>
              <a:gd name="connsiteY4-306" fmla="*/ 1060648 h 1088237"/>
              <a:gd name="connsiteX0-307" fmla="*/ 0 w 7118332"/>
              <a:gd name="connsiteY0-308" fmla="*/ 1079799 h 1088237"/>
              <a:gd name="connsiteX1-309" fmla="*/ 1616315 w 7118332"/>
              <a:gd name="connsiteY1-310" fmla="*/ 13981 h 1088237"/>
              <a:gd name="connsiteX2-311" fmla="*/ 3310671 w 7118332"/>
              <a:gd name="connsiteY2-312" fmla="*/ 1088214 h 1088237"/>
              <a:gd name="connsiteX3-313" fmla="*/ 5315867 w 7118332"/>
              <a:gd name="connsiteY3-314" fmla="*/ 0 h 1088237"/>
              <a:gd name="connsiteX4-315" fmla="*/ 7118332 w 7118332"/>
              <a:gd name="connsiteY4-316" fmla="*/ 1060648 h 1088237"/>
              <a:gd name="connsiteX0-317" fmla="*/ 0 w 7118332"/>
              <a:gd name="connsiteY0-318" fmla="*/ 1065820 h 1074258"/>
              <a:gd name="connsiteX1-319" fmla="*/ 1616315 w 7118332"/>
              <a:gd name="connsiteY1-320" fmla="*/ 2 h 1074258"/>
              <a:gd name="connsiteX2-321" fmla="*/ 3310671 w 7118332"/>
              <a:gd name="connsiteY2-322" fmla="*/ 1074235 h 1074258"/>
              <a:gd name="connsiteX3-323" fmla="*/ 4974720 w 7118332"/>
              <a:gd name="connsiteY3-324" fmla="*/ 1924 h 1074258"/>
              <a:gd name="connsiteX4-325" fmla="*/ 7118332 w 7118332"/>
              <a:gd name="connsiteY4-326" fmla="*/ 1046669 h 1074258"/>
              <a:gd name="connsiteX0-327" fmla="*/ 0 w 6623667"/>
              <a:gd name="connsiteY0-328" fmla="*/ 1065820 h 1074258"/>
              <a:gd name="connsiteX1-329" fmla="*/ 1616315 w 6623667"/>
              <a:gd name="connsiteY1-330" fmla="*/ 2 h 1074258"/>
              <a:gd name="connsiteX2-331" fmla="*/ 3310671 w 6623667"/>
              <a:gd name="connsiteY2-332" fmla="*/ 1074235 h 1074258"/>
              <a:gd name="connsiteX3-333" fmla="*/ 4974720 w 6623667"/>
              <a:gd name="connsiteY3-334" fmla="*/ 1924 h 1074258"/>
              <a:gd name="connsiteX4-335" fmla="*/ 6623667 w 6623667"/>
              <a:gd name="connsiteY4-336" fmla="*/ 1038718 h 1074258"/>
              <a:gd name="connsiteX0-337" fmla="*/ 0 w 6478679"/>
              <a:gd name="connsiteY0-338" fmla="*/ 1065820 h 1074258"/>
              <a:gd name="connsiteX1-339" fmla="*/ 1616315 w 6478679"/>
              <a:gd name="connsiteY1-340" fmla="*/ 2 h 1074258"/>
              <a:gd name="connsiteX2-341" fmla="*/ 3310671 w 6478679"/>
              <a:gd name="connsiteY2-342" fmla="*/ 1074235 h 1074258"/>
              <a:gd name="connsiteX3-343" fmla="*/ 4974720 w 6478679"/>
              <a:gd name="connsiteY3-344" fmla="*/ 1924 h 1074258"/>
              <a:gd name="connsiteX4-345" fmla="*/ 6478679 w 6478679"/>
              <a:gd name="connsiteY4-346" fmla="*/ 1070523 h 1074258"/>
              <a:gd name="connsiteX0-347" fmla="*/ 0 w 6700425"/>
              <a:gd name="connsiteY0-348" fmla="*/ 1065820 h 1074258"/>
              <a:gd name="connsiteX1-349" fmla="*/ 1616315 w 6700425"/>
              <a:gd name="connsiteY1-350" fmla="*/ 2 h 1074258"/>
              <a:gd name="connsiteX2-351" fmla="*/ 3310671 w 6700425"/>
              <a:gd name="connsiteY2-352" fmla="*/ 1074235 h 1074258"/>
              <a:gd name="connsiteX3-353" fmla="*/ 4974720 w 6700425"/>
              <a:gd name="connsiteY3-354" fmla="*/ 1924 h 1074258"/>
              <a:gd name="connsiteX4-355" fmla="*/ 6700425 w 6700425"/>
              <a:gd name="connsiteY4-356" fmla="*/ 1038717 h 1074258"/>
              <a:gd name="connsiteX0-357" fmla="*/ 0 w 6700425"/>
              <a:gd name="connsiteY0-358" fmla="*/ 1127507 h 1135945"/>
              <a:gd name="connsiteX1-359" fmla="*/ 1616315 w 6700425"/>
              <a:gd name="connsiteY1-360" fmla="*/ 61689 h 1135945"/>
              <a:gd name="connsiteX2-361" fmla="*/ 3310671 w 6700425"/>
              <a:gd name="connsiteY2-362" fmla="*/ 1135922 h 1135945"/>
              <a:gd name="connsiteX3-363" fmla="*/ 5034421 w 6700425"/>
              <a:gd name="connsiteY3-364" fmla="*/ 0 h 1135945"/>
              <a:gd name="connsiteX4-365" fmla="*/ 6700425 w 6700425"/>
              <a:gd name="connsiteY4-366" fmla="*/ 1100404 h 1135945"/>
              <a:gd name="connsiteX0-367" fmla="*/ 0 w 6700425"/>
              <a:gd name="connsiteY0-368" fmla="*/ 1127507 h 1135945"/>
              <a:gd name="connsiteX1-369" fmla="*/ 1616315 w 6700425"/>
              <a:gd name="connsiteY1-370" fmla="*/ 61689 h 1135945"/>
              <a:gd name="connsiteX2-371" fmla="*/ 3310671 w 6700425"/>
              <a:gd name="connsiteY2-372" fmla="*/ 1135922 h 1135945"/>
              <a:gd name="connsiteX3-373" fmla="*/ 5034421 w 6700425"/>
              <a:gd name="connsiteY3-374" fmla="*/ 0 h 1135945"/>
              <a:gd name="connsiteX4-375" fmla="*/ 6700425 w 6700425"/>
              <a:gd name="connsiteY4-376" fmla="*/ 1100404 h 1135945"/>
              <a:gd name="connsiteX0-377" fmla="*/ 0 w 6700425"/>
              <a:gd name="connsiteY0-378" fmla="*/ 1127507 h 1135945"/>
              <a:gd name="connsiteX1-379" fmla="*/ 1616315 w 6700425"/>
              <a:gd name="connsiteY1-380" fmla="*/ 61689 h 1135945"/>
              <a:gd name="connsiteX2-381" fmla="*/ 3310671 w 6700425"/>
              <a:gd name="connsiteY2-382" fmla="*/ 1135922 h 1135945"/>
              <a:gd name="connsiteX3-383" fmla="*/ 5034421 w 6700425"/>
              <a:gd name="connsiteY3-384" fmla="*/ 0 h 1135945"/>
              <a:gd name="connsiteX4-385" fmla="*/ 6700425 w 6700425"/>
              <a:gd name="connsiteY4-386" fmla="*/ 1100404 h 1135945"/>
              <a:gd name="connsiteX0-387" fmla="*/ 0 w 6700425"/>
              <a:gd name="connsiteY0-388" fmla="*/ 1127507 h 1135945"/>
              <a:gd name="connsiteX1-389" fmla="*/ 1616315 w 6700425"/>
              <a:gd name="connsiteY1-390" fmla="*/ 61689 h 1135945"/>
              <a:gd name="connsiteX2-391" fmla="*/ 3310671 w 6700425"/>
              <a:gd name="connsiteY2-392" fmla="*/ 1135922 h 1135945"/>
              <a:gd name="connsiteX3-393" fmla="*/ 5034421 w 6700425"/>
              <a:gd name="connsiteY3-394" fmla="*/ 0 h 1135945"/>
              <a:gd name="connsiteX4-395" fmla="*/ 6700425 w 6700425"/>
              <a:gd name="connsiteY4-396" fmla="*/ 1100404 h 1135945"/>
              <a:gd name="connsiteX0-397" fmla="*/ 0 w 6700425"/>
              <a:gd name="connsiteY0-398" fmla="*/ 1127507 h 1135922"/>
              <a:gd name="connsiteX1-399" fmla="*/ 1616315 w 6700425"/>
              <a:gd name="connsiteY1-400" fmla="*/ 61689 h 1135922"/>
              <a:gd name="connsiteX2-401" fmla="*/ 3310671 w 6700425"/>
              <a:gd name="connsiteY2-402" fmla="*/ 1135922 h 1135922"/>
              <a:gd name="connsiteX3-403" fmla="*/ 5034421 w 6700425"/>
              <a:gd name="connsiteY3-404" fmla="*/ 0 h 1135922"/>
              <a:gd name="connsiteX4-405" fmla="*/ 6700425 w 6700425"/>
              <a:gd name="connsiteY4-406" fmla="*/ 1100404 h 1135922"/>
              <a:gd name="connsiteX0-407" fmla="*/ 0 w 6700425"/>
              <a:gd name="connsiteY0-408" fmla="*/ 1127509 h 1135924"/>
              <a:gd name="connsiteX1-409" fmla="*/ 1616315 w 6700425"/>
              <a:gd name="connsiteY1-410" fmla="*/ 61691 h 1135924"/>
              <a:gd name="connsiteX2-411" fmla="*/ 3310671 w 6700425"/>
              <a:gd name="connsiteY2-412" fmla="*/ 1135924 h 1135924"/>
              <a:gd name="connsiteX3-413" fmla="*/ 5034421 w 6700425"/>
              <a:gd name="connsiteY3-414" fmla="*/ 2 h 1135924"/>
              <a:gd name="connsiteX4-415" fmla="*/ 6700425 w 6700425"/>
              <a:gd name="connsiteY4-416" fmla="*/ 1100406 h 1135924"/>
              <a:gd name="connsiteX0-417" fmla="*/ 0 w 6700425"/>
              <a:gd name="connsiteY0-418" fmla="*/ 1127509 h 1135924"/>
              <a:gd name="connsiteX1-419" fmla="*/ 1616315 w 6700425"/>
              <a:gd name="connsiteY1-420" fmla="*/ 61691 h 1135924"/>
              <a:gd name="connsiteX2-421" fmla="*/ 3310671 w 6700425"/>
              <a:gd name="connsiteY2-422" fmla="*/ 1135924 h 1135924"/>
              <a:gd name="connsiteX3-423" fmla="*/ 5034421 w 6700425"/>
              <a:gd name="connsiteY3-424" fmla="*/ 2 h 1135924"/>
              <a:gd name="connsiteX4-425" fmla="*/ 6700425 w 6700425"/>
              <a:gd name="connsiteY4-426" fmla="*/ 1100406 h 1135924"/>
              <a:gd name="connsiteX0-427" fmla="*/ 0 w 6700425"/>
              <a:gd name="connsiteY0-428" fmla="*/ 1127509 h 1135924"/>
              <a:gd name="connsiteX1-429" fmla="*/ 1616315 w 6700425"/>
              <a:gd name="connsiteY1-430" fmla="*/ 61691 h 1135924"/>
              <a:gd name="connsiteX2-431" fmla="*/ 3310671 w 6700425"/>
              <a:gd name="connsiteY2-432" fmla="*/ 1135924 h 1135924"/>
              <a:gd name="connsiteX3-433" fmla="*/ 5034421 w 6700425"/>
              <a:gd name="connsiteY3-434" fmla="*/ 2 h 1135924"/>
              <a:gd name="connsiteX4-435" fmla="*/ 6700425 w 6700425"/>
              <a:gd name="connsiteY4-436" fmla="*/ 1072905 h 1135924"/>
              <a:gd name="connsiteX0-437" fmla="*/ 0 w 6715173"/>
              <a:gd name="connsiteY0-438" fmla="*/ 1127509 h 1135924"/>
              <a:gd name="connsiteX1-439" fmla="*/ 1616315 w 6715173"/>
              <a:gd name="connsiteY1-440" fmla="*/ 61691 h 1135924"/>
              <a:gd name="connsiteX2-441" fmla="*/ 3310671 w 6715173"/>
              <a:gd name="connsiteY2-442" fmla="*/ 1135924 h 1135924"/>
              <a:gd name="connsiteX3-443" fmla="*/ 5034421 w 6715173"/>
              <a:gd name="connsiteY3-444" fmla="*/ 2 h 1135924"/>
              <a:gd name="connsiteX4-445" fmla="*/ 6715173 w 6715173"/>
              <a:gd name="connsiteY4-446" fmla="*/ 1059155 h 11359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</a:cxnLst>
            <a:rect l="l" t="t" r="r" b="b"/>
            <a:pathLst>
              <a:path w="6715173" h="1135924">
                <a:moveTo>
                  <a:pt x="0" y="1127509"/>
                </a:moveTo>
                <a:cubicBezTo>
                  <a:pt x="507007" y="1133134"/>
                  <a:pt x="1064537" y="60289"/>
                  <a:pt x="1616315" y="61691"/>
                </a:cubicBezTo>
                <a:cubicBezTo>
                  <a:pt x="2168093" y="63093"/>
                  <a:pt x="2778719" y="1127987"/>
                  <a:pt x="3310671" y="1135924"/>
                </a:cubicBezTo>
                <a:cubicBezTo>
                  <a:pt x="3866607" y="1117437"/>
                  <a:pt x="4488155" y="10816"/>
                  <a:pt x="5034421" y="2"/>
                </a:cubicBezTo>
                <a:cubicBezTo>
                  <a:pt x="5562285" y="-1785"/>
                  <a:pt x="6713956" y="1071307"/>
                  <a:pt x="6715173" y="1059155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1664985" y="3210499"/>
            <a:ext cx="1970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采购发邮件申请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3738970" y="4617191"/>
            <a:ext cx="1970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财务审核打款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133231" y="3184277"/>
            <a:ext cx="1970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物流入库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4"/>
          <p:cNvSpPr txBox="1">
            <a:spLocks noChangeArrowheads="1"/>
          </p:cNvSpPr>
          <p:nvPr/>
        </p:nvSpPr>
        <p:spPr bwMode="auto">
          <a:xfrm>
            <a:off x="6918088" y="4677915"/>
            <a:ext cx="1970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采购添加批次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55"/>
          <p:cNvSpPr txBox="1"/>
          <p:nvPr/>
        </p:nvSpPr>
        <p:spPr>
          <a:xfrm>
            <a:off x="1700369" y="3625973"/>
            <a:ext cx="2010807" cy="7875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邮件未能及时处理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处理记录不能同步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56"/>
          <p:cNvSpPr txBox="1"/>
          <p:nvPr/>
        </p:nvSpPr>
        <p:spPr>
          <a:xfrm>
            <a:off x="3677625" y="4978671"/>
            <a:ext cx="2010807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审核记录查询困难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差异比对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困难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报表手动汇总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57"/>
          <p:cNvSpPr txBox="1"/>
          <p:nvPr/>
        </p:nvSpPr>
        <p:spPr>
          <a:xfrm>
            <a:off x="5364107" y="3625973"/>
            <a:ext cx="1805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单据匹配出错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金额和库存出错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58"/>
          <p:cNvSpPr txBox="1"/>
          <p:nvPr/>
        </p:nvSpPr>
        <p:spPr>
          <a:xfrm>
            <a:off x="6918259" y="5026636"/>
            <a:ext cx="2215991" cy="1156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批次信息错误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多次上货，导致超卖</a:t>
            </a:r>
            <a:endPara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库存无法自动同步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59"/>
          <p:cNvSpPr txBox="1">
            <a:spLocks noChangeArrowheads="1"/>
          </p:cNvSpPr>
          <p:nvPr/>
        </p:nvSpPr>
        <p:spPr bwMode="auto">
          <a:xfrm>
            <a:off x="8845355" y="3145064"/>
            <a:ext cx="19705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售卖出库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60"/>
          <p:cNvSpPr txBox="1"/>
          <p:nvPr/>
        </p:nvSpPr>
        <p:spPr>
          <a:xfrm>
            <a:off x="9092743" y="3607152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纸质记录出库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</a:t>
            </a:r>
            <a:r>
              <a:rPr lang="zh-CN" altLang="en-US" sz="1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统计麻烦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8"/>
          <p:cNvGrpSpPr/>
          <p:nvPr/>
        </p:nvGrpSpPr>
        <p:grpSpPr>
          <a:xfrm>
            <a:off x="2631793" y="4479360"/>
            <a:ext cx="845449" cy="845339"/>
            <a:chOff x="5774420" y="5856752"/>
            <a:chExt cx="845449" cy="845339"/>
          </a:xfrm>
        </p:grpSpPr>
        <p:grpSp>
          <p:nvGrpSpPr>
            <p:cNvPr id="14" name="组合 19"/>
            <p:cNvGrpSpPr/>
            <p:nvPr/>
          </p:nvGrpSpPr>
          <p:grpSpPr>
            <a:xfrm>
              <a:off x="5774420" y="5856752"/>
              <a:ext cx="845449" cy="8453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20"/>
            <p:cNvGrpSpPr>
              <a:grpSpLocks noChangeAspect="1"/>
            </p:cNvGrpSpPr>
            <p:nvPr/>
          </p:nvGrpSpPr>
          <p:grpSpPr>
            <a:xfrm>
              <a:off x="5956524" y="6055840"/>
              <a:ext cx="486878" cy="469517"/>
              <a:chOff x="7019925" y="5499100"/>
              <a:chExt cx="312738" cy="301626"/>
            </a:xfrm>
            <a:solidFill>
              <a:srgbClr val="C00000"/>
            </a:solidFill>
          </p:grpSpPr>
          <p:sp>
            <p:nvSpPr>
              <p:cNvPr id="16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  <p:sp>
            <p:nvSpPr>
              <p:cNvPr id="17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</p:grpSp>
      <p:grpSp>
        <p:nvGrpSpPr>
          <p:cNvPr id="20" name="组合 25"/>
          <p:cNvGrpSpPr/>
          <p:nvPr/>
        </p:nvGrpSpPr>
        <p:grpSpPr>
          <a:xfrm>
            <a:off x="4269330" y="3399240"/>
            <a:ext cx="845449" cy="845339"/>
            <a:chOff x="7346565" y="5856752"/>
            <a:chExt cx="845449" cy="845339"/>
          </a:xfrm>
        </p:grpSpPr>
        <p:grpSp>
          <p:nvGrpSpPr>
            <p:cNvPr id="21" name="组合 26"/>
            <p:cNvGrpSpPr/>
            <p:nvPr/>
          </p:nvGrpSpPr>
          <p:grpSpPr>
            <a:xfrm>
              <a:off x="7346565" y="5856752"/>
              <a:ext cx="845449" cy="8453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7"/>
            <p:cNvGrpSpPr>
              <a:grpSpLocks noChangeAspect="1"/>
            </p:cNvGrpSpPr>
            <p:nvPr/>
          </p:nvGrpSpPr>
          <p:grpSpPr>
            <a:xfrm>
              <a:off x="7539599" y="6086912"/>
              <a:ext cx="474941" cy="407373"/>
              <a:chOff x="5084763" y="971550"/>
              <a:chExt cx="323850" cy="277813"/>
            </a:xfrm>
            <a:solidFill>
              <a:srgbClr val="C00000"/>
            </a:solidFill>
          </p:grpSpPr>
          <p:sp>
            <p:nvSpPr>
              <p:cNvPr id="23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/>
              </a:p>
            </p:txBody>
          </p:sp>
          <p:sp>
            <p:nvSpPr>
              <p:cNvPr id="24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/>
              </a:p>
            </p:txBody>
          </p:sp>
          <p:sp>
            <p:nvSpPr>
              <p:cNvPr id="25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100"/>
              </a:p>
            </p:txBody>
          </p:sp>
        </p:grpSp>
      </p:grpSp>
      <p:grpSp>
        <p:nvGrpSpPr>
          <p:cNvPr id="28" name="组合 33"/>
          <p:cNvGrpSpPr/>
          <p:nvPr/>
        </p:nvGrpSpPr>
        <p:grpSpPr>
          <a:xfrm>
            <a:off x="5872153" y="4623376"/>
            <a:ext cx="845449" cy="845339"/>
            <a:chOff x="8911938" y="5856752"/>
            <a:chExt cx="845449" cy="845339"/>
          </a:xfrm>
        </p:grpSpPr>
        <p:grpSp>
          <p:nvGrpSpPr>
            <p:cNvPr id="29" name="组合 34"/>
            <p:cNvGrpSpPr/>
            <p:nvPr/>
          </p:nvGrpSpPr>
          <p:grpSpPr>
            <a:xfrm>
              <a:off x="8911938" y="5856752"/>
              <a:ext cx="845449" cy="8453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0" name="任意多边形 35"/>
            <p:cNvSpPr/>
            <p:nvPr/>
          </p:nvSpPr>
          <p:spPr bwMode="auto">
            <a:xfrm>
              <a:off x="9110737" y="6095151"/>
              <a:ext cx="509927" cy="390894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8"/>
          <p:cNvGrpSpPr/>
          <p:nvPr/>
        </p:nvGrpSpPr>
        <p:grpSpPr>
          <a:xfrm>
            <a:off x="9089095" y="4520190"/>
            <a:ext cx="845449" cy="845339"/>
            <a:chOff x="11994892" y="5856752"/>
            <a:chExt cx="845449" cy="845339"/>
          </a:xfrm>
        </p:grpSpPr>
        <p:grpSp>
          <p:nvGrpSpPr>
            <p:cNvPr id="34" name="组合 39"/>
            <p:cNvGrpSpPr/>
            <p:nvPr/>
          </p:nvGrpSpPr>
          <p:grpSpPr>
            <a:xfrm>
              <a:off x="11994892" y="5856752"/>
              <a:ext cx="845449" cy="8453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5" name="组合 40"/>
            <p:cNvGrpSpPr/>
            <p:nvPr/>
          </p:nvGrpSpPr>
          <p:grpSpPr>
            <a:xfrm>
              <a:off x="12260587" y="6076184"/>
              <a:ext cx="333646" cy="428828"/>
              <a:chOff x="9222222" y="4228885"/>
              <a:chExt cx="360197" cy="463013"/>
            </a:xfrm>
            <a:solidFill>
              <a:srgbClr val="C00000"/>
            </a:solidFill>
          </p:grpSpPr>
          <p:sp>
            <p:nvSpPr>
              <p:cNvPr id="36" name="Freeform 109"/>
              <p:cNvSpPr>
                <a:spLocks noEditPoints="1"/>
              </p:cNvSpPr>
              <p:nvPr/>
            </p:nvSpPr>
            <p:spPr bwMode="auto">
              <a:xfrm flipH="1">
                <a:off x="9222222" y="4228885"/>
                <a:ext cx="360197" cy="463013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任意多边形 42"/>
              <p:cNvSpPr>
                <a:spLocks noChangeArrowheads="1"/>
              </p:cNvSpPr>
              <p:nvPr/>
            </p:nvSpPr>
            <p:spPr bwMode="auto">
              <a:xfrm flipH="1">
                <a:off x="9222222" y="4490367"/>
                <a:ext cx="51067" cy="201531"/>
              </a:xfrm>
              <a:custGeom>
                <a:avLst/>
                <a:gdLst>
                  <a:gd name="connsiteX0" fmla="*/ 51067 w 51067"/>
                  <a:gd name="connsiteY0" fmla="*/ 149783 h 201531"/>
                  <a:gd name="connsiteX1" fmla="*/ 0 w 51067"/>
                  <a:gd name="connsiteY1" fmla="*/ 149783 h 201531"/>
                  <a:gd name="connsiteX2" fmla="*/ 0 w 51067"/>
                  <a:gd name="connsiteY2" fmla="*/ 201531 h 201531"/>
                  <a:gd name="connsiteX3" fmla="*/ 25533 w 51067"/>
                  <a:gd name="connsiteY3" fmla="*/ 201531 h 201531"/>
                  <a:gd name="connsiteX4" fmla="*/ 51067 w 51067"/>
                  <a:gd name="connsiteY4" fmla="*/ 175657 h 201531"/>
                  <a:gd name="connsiteX5" fmla="*/ 51067 w 51067"/>
                  <a:gd name="connsiteY5" fmla="*/ 149783 h 201531"/>
                  <a:gd name="connsiteX6" fmla="*/ 51067 w 51067"/>
                  <a:gd name="connsiteY6" fmla="*/ 74552 h 201531"/>
                  <a:gd name="connsiteX7" fmla="*/ 0 w 51067"/>
                  <a:gd name="connsiteY7" fmla="*/ 74552 h 201531"/>
                  <a:gd name="connsiteX8" fmla="*/ 0 w 51067"/>
                  <a:gd name="connsiteY8" fmla="*/ 126300 h 201531"/>
                  <a:gd name="connsiteX9" fmla="*/ 51067 w 51067"/>
                  <a:gd name="connsiteY9" fmla="*/ 126300 h 201531"/>
                  <a:gd name="connsiteX10" fmla="*/ 51067 w 51067"/>
                  <a:gd name="connsiteY10" fmla="*/ 0 h 201531"/>
                  <a:gd name="connsiteX11" fmla="*/ 0 w 51067"/>
                  <a:gd name="connsiteY11" fmla="*/ 0 h 201531"/>
                  <a:gd name="connsiteX12" fmla="*/ 0 w 51067"/>
                  <a:gd name="connsiteY12" fmla="*/ 51069 h 201531"/>
                  <a:gd name="connsiteX13" fmla="*/ 51067 w 51067"/>
                  <a:gd name="connsiteY13" fmla="*/ 51069 h 201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067" h="201531">
                    <a:moveTo>
                      <a:pt x="51067" y="149783"/>
                    </a:moveTo>
                    <a:cubicBezTo>
                      <a:pt x="0" y="149783"/>
                      <a:pt x="0" y="149783"/>
                      <a:pt x="0" y="149783"/>
                    </a:cubicBezTo>
                    <a:lnTo>
                      <a:pt x="0" y="201531"/>
                    </a:lnTo>
                    <a:cubicBezTo>
                      <a:pt x="25533" y="201531"/>
                      <a:pt x="25533" y="201531"/>
                      <a:pt x="25533" y="201531"/>
                    </a:cubicBezTo>
                    <a:cubicBezTo>
                      <a:pt x="39896" y="201531"/>
                      <a:pt x="51067" y="190211"/>
                      <a:pt x="51067" y="175657"/>
                    </a:cubicBezTo>
                    <a:cubicBezTo>
                      <a:pt x="51067" y="149783"/>
                      <a:pt x="51067" y="149783"/>
                      <a:pt x="51067" y="149783"/>
                    </a:cubicBezTo>
                    <a:close/>
                    <a:moveTo>
                      <a:pt x="51067" y="74552"/>
                    </a:moveTo>
                    <a:lnTo>
                      <a:pt x="0" y="74552"/>
                    </a:lnTo>
                    <a:lnTo>
                      <a:pt x="0" y="126300"/>
                    </a:lnTo>
                    <a:lnTo>
                      <a:pt x="51067" y="126300"/>
                    </a:lnTo>
                    <a:close/>
                    <a:moveTo>
                      <a:pt x="51067" y="0"/>
                    </a:moveTo>
                    <a:lnTo>
                      <a:pt x="0" y="0"/>
                    </a:lnTo>
                    <a:lnTo>
                      <a:pt x="0" y="51069"/>
                    </a:lnTo>
                    <a:lnTo>
                      <a:pt x="51067" y="51069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defRPr/>
                </a:pPr>
                <a:endParaRPr lang="zh-CN" altLang="en-US">
                  <a:solidFill>
                    <a:sysClr val="windowText" lastClr="000000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0" name="组合 45"/>
          <p:cNvGrpSpPr/>
          <p:nvPr/>
        </p:nvGrpSpPr>
        <p:grpSpPr>
          <a:xfrm>
            <a:off x="7509690" y="3273981"/>
            <a:ext cx="845449" cy="845339"/>
            <a:chOff x="10467608" y="5856752"/>
            <a:chExt cx="845449" cy="845339"/>
          </a:xfrm>
        </p:grpSpPr>
        <p:grpSp>
          <p:nvGrpSpPr>
            <p:cNvPr id="41" name="组合 46"/>
            <p:cNvGrpSpPr/>
            <p:nvPr/>
          </p:nvGrpSpPr>
          <p:grpSpPr>
            <a:xfrm>
              <a:off x="10467608" y="5856752"/>
              <a:ext cx="845449" cy="84533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2" name="Freeform 177"/>
            <p:cNvSpPr>
              <a:spLocks noEditPoints="1"/>
            </p:cNvSpPr>
            <p:nvPr/>
          </p:nvSpPr>
          <p:spPr bwMode="auto">
            <a:xfrm>
              <a:off x="10668152" y="6064118"/>
              <a:ext cx="447528" cy="452961"/>
            </a:xfrm>
            <a:custGeom>
              <a:avLst/>
              <a:gdLst>
                <a:gd name="T0" fmla="*/ 46 w 69"/>
                <a:gd name="T1" fmla="*/ 16 h 70"/>
                <a:gd name="T2" fmla="*/ 46 w 69"/>
                <a:gd name="T3" fmla="*/ 34 h 70"/>
                <a:gd name="T4" fmla="*/ 55 w 69"/>
                <a:gd name="T5" fmla="*/ 25 h 70"/>
                <a:gd name="T6" fmla="*/ 46 w 69"/>
                <a:gd name="T7" fmla="*/ 16 h 70"/>
                <a:gd name="T8" fmla="*/ 61 w 69"/>
                <a:gd name="T9" fmla="*/ 9 h 70"/>
                <a:gd name="T10" fmla="*/ 29 w 69"/>
                <a:gd name="T11" fmla="*/ 9 h 70"/>
                <a:gd name="T12" fmla="*/ 26 w 69"/>
                <a:gd name="T13" fmla="*/ 37 h 70"/>
                <a:gd name="T14" fmla="*/ 20 w 69"/>
                <a:gd name="T15" fmla="*/ 43 h 70"/>
                <a:gd name="T16" fmla="*/ 27 w 69"/>
                <a:gd name="T17" fmla="*/ 50 h 70"/>
                <a:gd name="T18" fmla="*/ 33 w 69"/>
                <a:gd name="T19" fmla="*/ 44 h 70"/>
                <a:gd name="T20" fmla="*/ 61 w 69"/>
                <a:gd name="T21" fmla="*/ 41 h 70"/>
                <a:gd name="T22" fmla="*/ 61 w 69"/>
                <a:gd name="T23" fmla="*/ 9 h 70"/>
                <a:gd name="T24" fmla="*/ 34 w 69"/>
                <a:gd name="T25" fmla="*/ 36 h 70"/>
                <a:gd name="T26" fmla="*/ 34 w 69"/>
                <a:gd name="T27" fmla="*/ 14 h 70"/>
                <a:gd name="T28" fmla="*/ 56 w 69"/>
                <a:gd name="T29" fmla="*/ 14 h 70"/>
                <a:gd name="T30" fmla="*/ 56 w 69"/>
                <a:gd name="T31" fmla="*/ 36 h 70"/>
                <a:gd name="T32" fmla="*/ 34 w 69"/>
                <a:gd name="T33" fmla="*/ 36 h 70"/>
                <a:gd name="T34" fmla="*/ 17 w 69"/>
                <a:gd name="T35" fmla="*/ 43 h 70"/>
                <a:gd name="T36" fmla="*/ 0 w 69"/>
                <a:gd name="T37" fmla="*/ 58 h 70"/>
                <a:gd name="T38" fmla="*/ 11 w 69"/>
                <a:gd name="T39" fmla="*/ 70 h 70"/>
                <a:gd name="T40" fmla="*/ 27 w 69"/>
                <a:gd name="T41" fmla="*/ 52 h 70"/>
                <a:gd name="T42" fmla="*/ 17 w 69"/>
                <a:gd name="T43" fmla="*/ 4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0">
                  <a:moveTo>
                    <a:pt x="46" y="16"/>
                  </a:moveTo>
                  <a:cubicBezTo>
                    <a:pt x="50" y="21"/>
                    <a:pt x="52" y="26"/>
                    <a:pt x="46" y="34"/>
                  </a:cubicBezTo>
                  <a:cubicBezTo>
                    <a:pt x="51" y="34"/>
                    <a:pt x="55" y="30"/>
                    <a:pt x="55" y="25"/>
                  </a:cubicBezTo>
                  <a:cubicBezTo>
                    <a:pt x="55" y="20"/>
                    <a:pt x="51" y="16"/>
                    <a:pt x="46" y="16"/>
                  </a:cubicBezTo>
                  <a:close/>
                  <a:moveTo>
                    <a:pt x="61" y="9"/>
                  </a:moveTo>
                  <a:cubicBezTo>
                    <a:pt x="52" y="0"/>
                    <a:pt x="38" y="0"/>
                    <a:pt x="29" y="9"/>
                  </a:cubicBezTo>
                  <a:cubicBezTo>
                    <a:pt x="22" y="16"/>
                    <a:pt x="21" y="28"/>
                    <a:pt x="26" y="37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42" y="49"/>
                    <a:pt x="53" y="48"/>
                    <a:pt x="61" y="41"/>
                  </a:cubicBezTo>
                  <a:cubicBezTo>
                    <a:pt x="69" y="32"/>
                    <a:pt x="69" y="18"/>
                    <a:pt x="61" y="9"/>
                  </a:cubicBezTo>
                  <a:close/>
                  <a:moveTo>
                    <a:pt x="34" y="36"/>
                  </a:moveTo>
                  <a:cubicBezTo>
                    <a:pt x="28" y="30"/>
                    <a:pt x="28" y="20"/>
                    <a:pt x="34" y="14"/>
                  </a:cubicBezTo>
                  <a:cubicBezTo>
                    <a:pt x="40" y="8"/>
                    <a:pt x="50" y="8"/>
                    <a:pt x="56" y="14"/>
                  </a:cubicBezTo>
                  <a:cubicBezTo>
                    <a:pt x="62" y="20"/>
                    <a:pt x="62" y="30"/>
                    <a:pt x="56" y="36"/>
                  </a:cubicBezTo>
                  <a:cubicBezTo>
                    <a:pt x="50" y="42"/>
                    <a:pt x="40" y="42"/>
                    <a:pt x="34" y="36"/>
                  </a:cubicBezTo>
                  <a:close/>
                  <a:moveTo>
                    <a:pt x="17" y="43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27" y="52"/>
                    <a:pt x="27" y="52"/>
                    <a:pt x="27" y="52"/>
                  </a:cubicBezTo>
                  <a:lnTo>
                    <a:pt x="17" y="4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5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46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7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任意多边形 37"/>
          <p:cNvSpPr/>
          <p:nvPr/>
        </p:nvSpPr>
        <p:spPr>
          <a:xfrm rot="16200000">
            <a:off x="1035273" y="-121597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189992" y="544105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28"/>
          <p:cNvSpPr>
            <a:spLocks noChangeArrowheads="1"/>
          </p:cNvSpPr>
          <p:nvPr/>
        </p:nvSpPr>
        <p:spPr bwMode="auto">
          <a:xfrm>
            <a:off x="369572" y="568225"/>
            <a:ext cx="129541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解决问题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55" name="组合 8"/>
          <p:cNvGrpSpPr/>
          <p:nvPr/>
        </p:nvGrpSpPr>
        <p:grpSpPr>
          <a:xfrm>
            <a:off x="4887064" y="1384077"/>
            <a:ext cx="2917749" cy="825345"/>
            <a:chOff x="3816346" y="164349"/>
            <a:chExt cx="1466161" cy="341820"/>
          </a:xfrm>
        </p:grpSpPr>
        <p:sp>
          <p:nvSpPr>
            <p:cNvPr id="56" name="圆角矩形 55"/>
            <p:cNvSpPr/>
            <p:nvPr/>
          </p:nvSpPr>
          <p:spPr>
            <a:xfrm>
              <a:off x="3816346" y="164349"/>
              <a:ext cx="1466161" cy="34182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0">
              <a:noFill/>
            </a:ln>
            <a:effectLst>
              <a:outerShdw blurRad="444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0"/>
            </a:p>
          </p:txBody>
        </p:sp>
        <p:sp>
          <p:nvSpPr>
            <p:cNvPr id="57" name="矩形 56"/>
            <p:cNvSpPr/>
            <p:nvPr/>
          </p:nvSpPr>
          <p:spPr>
            <a:xfrm>
              <a:off x="3976909" y="223994"/>
              <a:ext cx="1205516" cy="191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0064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采购  </a:t>
              </a:r>
              <a:r>
                <a:rPr lang="en-US" altLang="zh-CN" sz="2400" b="1" dirty="0" smtClean="0">
                  <a:solidFill>
                    <a:srgbClr val="0064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---&gt;</a:t>
              </a:r>
              <a:r>
                <a:rPr lang="zh-CN" altLang="en-US" sz="2400" b="1" dirty="0" smtClean="0">
                  <a:solidFill>
                    <a:srgbClr val="0064C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销售</a:t>
              </a:r>
              <a:endParaRPr lang="zh-CN" altLang="en-US" sz="2400" b="1" dirty="0">
                <a:solidFill>
                  <a:srgbClr val="0064C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5235274" y="1473926"/>
            <a:ext cx="22169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5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5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6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任意多边形 37"/>
          <p:cNvSpPr/>
          <p:nvPr/>
        </p:nvSpPr>
        <p:spPr>
          <a:xfrm rot="16200000">
            <a:off x="1035273" y="-121597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9992" y="544105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8"/>
          <p:cNvSpPr>
            <a:spLocks noChangeArrowheads="1"/>
          </p:cNvSpPr>
          <p:nvPr/>
        </p:nvSpPr>
        <p:spPr bwMode="auto">
          <a:xfrm>
            <a:off x="369572" y="568225"/>
            <a:ext cx="137928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系统介绍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2" y="1240061"/>
            <a:ext cx="10649257" cy="54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5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任意多边形 37"/>
          <p:cNvSpPr/>
          <p:nvPr/>
        </p:nvSpPr>
        <p:spPr>
          <a:xfrm rot="16200000">
            <a:off x="1035273" y="-145719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9992" y="519983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8"/>
          <p:cNvSpPr>
            <a:spLocks noChangeArrowheads="1"/>
          </p:cNvSpPr>
          <p:nvPr/>
        </p:nvSpPr>
        <p:spPr bwMode="auto">
          <a:xfrm>
            <a:off x="369572" y="544103"/>
            <a:ext cx="13072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项目价值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椭圆 54"/>
          <p:cNvSpPr/>
          <p:nvPr/>
        </p:nvSpPr>
        <p:spPr>
          <a:xfrm>
            <a:off x="4269135" y="2968253"/>
            <a:ext cx="3013149" cy="1514048"/>
          </a:xfrm>
          <a:custGeom>
            <a:avLst/>
            <a:gdLst>
              <a:gd name="connsiteX0" fmla="*/ 0 w 3439659"/>
              <a:gd name="connsiteY0" fmla="*/ 1719830 h 3439659"/>
              <a:gd name="connsiteX1" fmla="*/ 1719830 w 3439659"/>
              <a:gd name="connsiteY1" fmla="*/ 0 h 3439659"/>
              <a:gd name="connsiteX2" fmla="*/ 3439660 w 3439659"/>
              <a:gd name="connsiteY2" fmla="*/ 1719830 h 3439659"/>
              <a:gd name="connsiteX3" fmla="*/ 1719830 w 3439659"/>
              <a:gd name="connsiteY3" fmla="*/ 3439660 h 3439659"/>
              <a:gd name="connsiteX4" fmla="*/ 0 w 3439659"/>
              <a:gd name="connsiteY4" fmla="*/ 1719830 h 3439659"/>
              <a:gd name="connsiteX0-1" fmla="*/ 0 w 3487467"/>
              <a:gd name="connsiteY0-2" fmla="*/ 0 h 1719830"/>
              <a:gd name="connsiteX1-3" fmla="*/ 3439660 w 3487467"/>
              <a:gd name="connsiteY1-4" fmla="*/ 0 h 1719830"/>
              <a:gd name="connsiteX2-5" fmla="*/ 1719830 w 3487467"/>
              <a:gd name="connsiteY2-6" fmla="*/ 1719830 h 1719830"/>
              <a:gd name="connsiteX3-7" fmla="*/ 0 w 3487467"/>
              <a:gd name="connsiteY3-8" fmla="*/ 0 h 1719830"/>
              <a:gd name="connsiteX0-9" fmla="*/ 6132 w 3493599"/>
              <a:gd name="connsiteY0-10" fmla="*/ 130018 h 1849848"/>
              <a:gd name="connsiteX1-11" fmla="*/ 3445792 w 3493599"/>
              <a:gd name="connsiteY1-12" fmla="*/ 130018 h 1849848"/>
              <a:gd name="connsiteX2-13" fmla="*/ 1725962 w 3493599"/>
              <a:gd name="connsiteY2-14" fmla="*/ 1849848 h 1849848"/>
              <a:gd name="connsiteX3-15" fmla="*/ 6132 w 3493599"/>
              <a:gd name="connsiteY3-16" fmla="*/ 130018 h 1849848"/>
              <a:gd name="connsiteX0-17" fmla="*/ 6132 w 3493599"/>
              <a:gd name="connsiteY0-18" fmla="*/ 35412 h 1755242"/>
              <a:gd name="connsiteX1-19" fmla="*/ 3445792 w 3493599"/>
              <a:gd name="connsiteY1-20" fmla="*/ 35412 h 1755242"/>
              <a:gd name="connsiteX2-21" fmla="*/ 1725962 w 3493599"/>
              <a:gd name="connsiteY2-22" fmla="*/ 1755242 h 1755242"/>
              <a:gd name="connsiteX3-23" fmla="*/ 6132 w 3493599"/>
              <a:gd name="connsiteY3-24" fmla="*/ 35412 h 1755242"/>
              <a:gd name="connsiteX0-25" fmla="*/ 4377 w 3488420"/>
              <a:gd name="connsiteY0-26" fmla="*/ 11795 h 1772900"/>
              <a:gd name="connsiteX1-27" fmla="*/ 3450912 w 3488420"/>
              <a:gd name="connsiteY1-28" fmla="*/ 53046 h 1772900"/>
              <a:gd name="connsiteX2-29" fmla="*/ 1731082 w 3488420"/>
              <a:gd name="connsiteY2-30" fmla="*/ 1772876 h 1772900"/>
              <a:gd name="connsiteX3-31" fmla="*/ 4377 w 3488420"/>
              <a:gd name="connsiteY3-32" fmla="*/ 11795 h 1772900"/>
              <a:gd name="connsiteX0-33" fmla="*/ 39013 w 3522446"/>
              <a:gd name="connsiteY0-34" fmla="*/ 134148 h 1909003"/>
              <a:gd name="connsiteX1-35" fmla="*/ 3485548 w 3522446"/>
              <a:gd name="connsiteY1-36" fmla="*/ 175399 h 1909003"/>
              <a:gd name="connsiteX2-37" fmla="*/ 1738217 w 3522446"/>
              <a:gd name="connsiteY2-38" fmla="*/ 1908979 h 1909003"/>
              <a:gd name="connsiteX3-39" fmla="*/ 39013 w 3522446"/>
              <a:gd name="connsiteY3-40" fmla="*/ 134148 h 1909003"/>
              <a:gd name="connsiteX0-41" fmla="*/ 55067 w 3553265"/>
              <a:gd name="connsiteY0-42" fmla="*/ 134148 h 1909002"/>
              <a:gd name="connsiteX1-43" fmla="*/ 3501602 w 3553265"/>
              <a:gd name="connsiteY1-44" fmla="*/ 175399 h 1909002"/>
              <a:gd name="connsiteX2-45" fmla="*/ 1754271 w 3553265"/>
              <a:gd name="connsiteY2-46" fmla="*/ 1908979 h 1909002"/>
              <a:gd name="connsiteX3-47" fmla="*/ 55067 w 3553265"/>
              <a:gd name="connsiteY3-48" fmla="*/ 134148 h 1909002"/>
              <a:gd name="connsiteX0-49" fmla="*/ 39426 w 3502160"/>
              <a:gd name="connsiteY0-50" fmla="*/ 134148 h 1909003"/>
              <a:gd name="connsiteX1-51" fmla="*/ 3465335 w 3502160"/>
              <a:gd name="connsiteY1-52" fmla="*/ 175399 h 1909003"/>
              <a:gd name="connsiteX2-53" fmla="*/ 1718004 w 3502160"/>
              <a:gd name="connsiteY2-54" fmla="*/ 1908979 h 1909003"/>
              <a:gd name="connsiteX3-55" fmla="*/ 39426 w 3502160"/>
              <a:gd name="connsiteY3-56" fmla="*/ 134148 h 1909003"/>
              <a:gd name="connsiteX0-57" fmla="*/ 8999 w 3471733"/>
              <a:gd name="connsiteY0-58" fmla="*/ 21578 h 1796433"/>
              <a:gd name="connsiteX1-59" fmla="*/ 3434908 w 3471733"/>
              <a:gd name="connsiteY1-60" fmla="*/ 62829 h 1796433"/>
              <a:gd name="connsiteX2-61" fmla="*/ 1687577 w 3471733"/>
              <a:gd name="connsiteY2-62" fmla="*/ 1796409 h 1796433"/>
              <a:gd name="connsiteX3-63" fmla="*/ 8999 w 3471733"/>
              <a:gd name="connsiteY3-64" fmla="*/ 21578 h 1796433"/>
              <a:gd name="connsiteX0-65" fmla="*/ 39425 w 3502159"/>
              <a:gd name="connsiteY0-66" fmla="*/ 135675 h 1931154"/>
              <a:gd name="connsiteX1-67" fmla="*/ 3465334 w 3502159"/>
              <a:gd name="connsiteY1-68" fmla="*/ 176926 h 1931154"/>
              <a:gd name="connsiteX2-69" fmla="*/ 1718003 w 3502159"/>
              <a:gd name="connsiteY2-70" fmla="*/ 1931131 h 1931154"/>
              <a:gd name="connsiteX3-71" fmla="*/ 39425 w 3502159"/>
              <a:gd name="connsiteY3-72" fmla="*/ 135675 h 1931154"/>
              <a:gd name="connsiteX0-73" fmla="*/ 7276 w 3470010"/>
              <a:gd name="connsiteY0-74" fmla="*/ 26065 h 1821544"/>
              <a:gd name="connsiteX1-75" fmla="*/ 3433185 w 3470010"/>
              <a:gd name="connsiteY1-76" fmla="*/ 67316 h 1821544"/>
              <a:gd name="connsiteX2-77" fmla="*/ 1685854 w 3470010"/>
              <a:gd name="connsiteY2-78" fmla="*/ 1821521 h 1821544"/>
              <a:gd name="connsiteX3-79" fmla="*/ 7276 w 3470010"/>
              <a:gd name="connsiteY3-80" fmla="*/ 26065 h 1821544"/>
              <a:gd name="connsiteX0-81" fmla="*/ 12669 w 3492943"/>
              <a:gd name="connsiteY0-82" fmla="*/ 26065 h 1822469"/>
              <a:gd name="connsiteX1-83" fmla="*/ 3438578 w 3492943"/>
              <a:gd name="connsiteY1-84" fmla="*/ 67316 h 1822469"/>
              <a:gd name="connsiteX2-85" fmla="*/ 1691247 w 3492943"/>
              <a:gd name="connsiteY2-86" fmla="*/ 1821521 h 1822469"/>
              <a:gd name="connsiteX3-87" fmla="*/ 12669 w 3492943"/>
              <a:gd name="connsiteY3-88" fmla="*/ 26065 h 1822469"/>
              <a:gd name="connsiteX0-89" fmla="*/ 48756 w 3529030"/>
              <a:gd name="connsiteY0-90" fmla="*/ 3139 h 1799516"/>
              <a:gd name="connsiteX1-91" fmla="*/ 3474665 w 3529030"/>
              <a:gd name="connsiteY1-92" fmla="*/ 44390 h 1799516"/>
              <a:gd name="connsiteX2-93" fmla="*/ 1727334 w 3529030"/>
              <a:gd name="connsiteY2-94" fmla="*/ 1798595 h 1799516"/>
              <a:gd name="connsiteX3-95" fmla="*/ 48756 w 3529030"/>
              <a:gd name="connsiteY3-96" fmla="*/ 3139 h 1799516"/>
              <a:gd name="connsiteX0-97" fmla="*/ 48756 w 3529030"/>
              <a:gd name="connsiteY0-98" fmla="*/ 5796 h 1802173"/>
              <a:gd name="connsiteX1-99" fmla="*/ 3474665 w 3529030"/>
              <a:gd name="connsiteY1-100" fmla="*/ 47047 h 1802173"/>
              <a:gd name="connsiteX2-101" fmla="*/ 1727334 w 3529030"/>
              <a:gd name="connsiteY2-102" fmla="*/ 1801252 h 1802173"/>
              <a:gd name="connsiteX3-103" fmla="*/ 48756 w 3529030"/>
              <a:gd name="connsiteY3-104" fmla="*/ 5796 h 1802173"/>
              <a:gd name="connsiteX0-105" fmla="*/ 48756 w 3477652"/>
              <a:gd name="connsiteY0-106" fmla="*/ 5796 h 1802173"/>
              <a:gd name="connsiteX1-107" fmla="*/ 3474665 w 3477652"/>
              <a:gd name="connsiteY1-108" fmla="*/ 47047 h 1802173"/>
              <a:gd name="connsiteX2-109" fmla="*/ 1727334 w 3477652"/>
              <a:gd name="connsiteY2-110" fmla="*/ 1801252 h 1802173"/>
              <a:gd name="connsiteX3-111" fmla="*/ 48756 w 3477652"/>
              <a:gd name="connsiteY3-112" fmla="*/ 5796 h 18021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477652" h="1802173">
                <a:moveTo>
                  <a:pt x="48756" y="5796"/>
                </a:moveTo>
                <a:cubicBezTo>
                  <a:pt x="305602" y="15937"/>
                  <a:pt x="3181151" y="-33335"/>
                  <a:pt x="3474665" y="47047"/>
                </a:cubicBezTo>
                <a:cubicBezTo>
                  <a:pt x="3527547" y="271809"/>
                  <a:pt x="2875835" y="1753126"/>
                  <a:pt x="1727334" y="1801252"/>
                </a:cubicBezTo>
                <a:cubicBezTo>
                  <a:pt x="578833" y="1849378"/>
                  <a:pt x="-208090" y="-4345"/>
                  <a:pt x="48756" y="5796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8759" tIns="29380" rIns="58759" bIns="29380" rtlCol="0" anchor="ctr"/>
          <a:lstStyle/>
          <a:p>
            <a:pPr algn="ctr"/>
            <a:endParaRPr lang="zh-CN" altLang="en-US"/>
          </a:p>
        </p:txBody>
      </p:sp>
      <p:sp>
        <p:nvSpPr>
          <p:cNvPr id="9" name="TextBox 3"/>
          <p:cNvSpPr txBox="1"/>
          <p:nvPr/>
        </p:nvSpPr>
        <p:spPr>
          <a:xfrm>
            <a:off x="2474973" y="2825663"/>
            <a:ext cx="1503660" cy="336333"/>
          </a:xfrm>
          <a:prstGeom prst="rect">
            <a:avLst/>
          </a:prstGeom>
          <a:noFill/>
        </p:spPr>
        <p:txBody>
          <a:bodyPr wrap="none" lIns="58759" tIns="29380" rIns="58759" bIns="29380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数据实时查询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45"/>
          <p:cNvCxnSpPr/>
          <p:nvPr/>
        </p:nvCxnSpPr>
        <p:spPr>
          <a:xfrm flipV="1">
            <a:off x="4098428" y="2964908"/>
            <a:ext cx="1658288" cy="1783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6"/>
          <p:cNvCxnSpPr/>
          <p:nvPr/>
        </p:nvCxnSpPr>
        <p:spPr>
          <a:xfrm flipV="1">
            <a:off x="4457805" y="2964909"/>
            <a:ext cx="1298910" cy="88577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47"/>
          <p:cNvCxnSpPr/>
          <p:nvPr/>
        </p:nvCxnSpPr>
        <p:spPr>
          <a:xfrm flipV="1">
            <a:off x="5214058" y="2964910"/>
            <a:ext cx="542657" cy="149496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48"/>
          <p:cNvCxnSpPr/>
          <p:nvPr/>
        </p:nvCxnSpPr>
        <p:spPr>
          <a:xfrm flipH="1" flipV="1">
            <a:off x="5756716" y="2964910"/>
            <a:ext cx="581005" cy="144261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49"/>
          <p:cNvCxnSpPr/>
          <p:nvPr/>
        </p:nvCxnSpPr>
        <p:spPr>
          <a:xfrm flipH="1" flipV="1">
            <a:off x="5756715" y="2964909"/>
            <a:ext cx="1269531" cy="885777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50"/>
          <p:cNvCxnSpPr/>
          <p:nvPr/>
        </p:nvCxnSpPr>
        <p:spPr>
          <a:xfrm>
            <a:off x="5756715" y="2964907"/>
            <a:ext cx="1612676" cy="115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4285042" y="3516471"/>
            <a:ext cx="571960" cy="554592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8759" tIns="29380" rIns="58759" bIns="29380"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62149" y="4130231"/>
            <a:ext cx="571960" cy="554592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8759" tIns="29380" rIns="58759" bIns="29380"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47217" y="4101886"/>
            <a:ext cx="571960" cy="554592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8759" tIns="29380" rIns="58759" bIns="29380"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700023" y="3435097"/>
            <a:ext cx="571960" cy="554592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8759" tIns="29380" rIns="58759" bIns="29380"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958632" y="2706109"/>
            <a:ext cx="571960" cy="554592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8759" tIns="29380" rIns="58759" bIns="29380"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041820" y="2696530"/>
            <a:ext cx="571960" cy="554592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58759" tIns="29380" rIns="58759" bIns="29380"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19"/>
          <p:cNvSpPr txBox="1"/>
          <p:nvPr/>
        </p:nvSpPr>
        <p:spPr>
          <a:xfrm>
            <a:off x="3630661" y="4615160"/>
            <a:ext cx="1503660" cy="336333"/>
          </a:xfrm>
          <a:prstGeom prst="rect">
            <a:avLst/>
          </a:prstGeom>
          <a:noFill/>
        </p:spPr>
        <p:txBody>
          <a:bodyPr wrap="none" lIns="58759" tIns="29380" rIns="58759" bIns="29380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库存变化记录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1"/>
          <p:cNvSpPr txBox="1"/>
          <p:nvPr/>
        </p:nvSpPr>
        <p:spPr>
          <a:xfrm>
            <a:off x="6371429" y="4658929"/>
            <a:ext cx="1563658" cy="336333"/>
          </a:xfrm>
          <a:prstGeom prst="rect">
            <a:avLst/>
          </a:prstGeom>
          <a:noFill/>
        </p:spPr>
        <p:txBody>
          <a:bodyPr wrap="square" lIns="58759" tIns="29380" rIns="58759" bIns="29380" rtlCol="0">
            <a:spAutoFit/>
          </a:bodyPr>
          <a:lstStyle/>
          <a:p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报表自动生成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3"/>
          <p:cNvSpPr txBox="1"/>
          <p:nvPr/>
        </p:nvSpPr>
        <p:spPr>
          <a:xfrm>
            <a:off x="7239387" y="3802202"/>
            <a:ext cx="1503660" cy="336333"/>
          </a:xfrm>
          <a:prstGeom prst="rect">
            <a:avLst/>
          </a:prstGeom>
          <a:noFill/>
        </p:spPr>
        <p:txBody>
          <a:bodyPr wrap="none" lIns="58759" tIns="29380" rIns="58759" bIns="29380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人员分工明确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25"/>
          <p:cNvSpPr txBox="1"/>
          <p:nvPr/>
        </p:nvSpPr>
        <p:spPr>
          <a:xfrm>
            <a:off x="7644922" y="2942545"/>
            <a:ext cx="1503660" cy="336333"/>
          </a:xfrm>
          <a:prstGeom prst="rect">
            <a:avLst/>
          </a:prstGeom>
          <a:noFill/>
        </p:spPr>
        <p:txBody>
          <a:bodyPr wrap="none" lIns="58759" tIns="29380" rIns="58759" bIns="29380" rtlCol="0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数据沉淀分析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68"/>
          <p:cNvGrpSpPr/>
          <p:nvPr/>
        </p:nvGrpSpPr>
        <p:grpSpPr>
          <a:xfrm>
            <a:off x="5149191" y="2375831"/>
            <a:ext cx="1215049" cy="1178154"/>
            <a:chOff x="3851771" y="1163107"/>
            <a:chExt cx="1402358" cy="1402358"/>
          </a:xfrm>
        </p:grpSpPr>
        <p:grpSp>
          <p:nvGrpSpPr>
            <p:cNvPr id="34" name="组合 69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6" name="同心圆 3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TextBox 29"/>
            <p:cNvSpPr txBox="1"/>
            <p:nvPr/>
          </p:nvSpPr>
          <p:spPr>
            <a:xfrm>
              <a:off x="4471421" y="1678904"/>
              <a:ext cx="213208" cy="439616"/>
            </a:xfrm>
            <a:prstGeom prst="rect">
              <a:avLst/>
            </a:prstGeom>
            <a:noFill/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endPara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TextBox 3"/>
          <p:cNvSpPr txBox="1"/>
          <p:nvPr/>
        </p:nvSpPr>
        <p:spPr>
          <a:xfrm>
            <a:off x="2757522" y="3756035"/>
            <a:ext cx="1503660" cy="336333"/>
          </a:xfrm>
          <a:prstGeom prst="rect">
            <a:avLst/>
          </a:prstGeom>
          <a:noFill/>
        </p:spPr>
        <p:txBody>
          <a:bodyPr wrap="none" lIns="58759" tIns="29380" rIns="58759" bIns="29380" rtlCol="0">
            <a:spAutoFit/>
          </a:bodyPr>
          <a:lstStyle/>
          <a:p>
            <a:pPr algn="ctr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单据流转跟踪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3"/>
          <p:cNvSpPr txBox="1"/>
          <p:nvPr/>
        </p:nvSpPr>
        <p:spPr>
          <a:xfrm>
            <a:off x="5370127" y="2784185"/>
            <a:ext cx="811163" cy="336333"/>
          </a:xfrm>
          <a:prstGeom prst="rect">
            <a:avLst/>
          </a:prstGeom>
          <a:noFill/>
        </p:spPr>
        <p:txBody>
          <a:bodyPr wrap="none" lIns="58759" tIns="29380" rIns="58759" bIns="29380" rtlCol="0">
            <a:spAutoFit/>
          </a:bodyPr>
          <a:lstStyle/>
          <a:p>
            <a:pPr algn="ctr"/>
            <a:r>
              <a:rPr lang="zh-CN" altLang="en-US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进销存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313" y="1577648"/>
            <a:ext cx="9865597" cy="434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任意多边形 37"/>
          <p:cNvSpPr/>
          <p:nvPr/>
        </p:nvSpPr>
        <p:spPr>
          <a:xfrm rot="16200000">
            <a:off x="1035273" y="-121597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9992" y="544105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8"/>
          <p:cNvSpPr>
            <a:spLocks noChangeArrowheads="1"/>
          </p:cNvSpPr>
          <p:nvPr/>
        </p:nvSpPr>
        <p:spPr bwMode="auto">
          <a:xfrm>
            <a:off x="369572" y="568225"/>
            <a:ext cx="13072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项目挑战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椭圆 9"/>
          <p:cNvSpPr>
            <a:spLocks noChangeArrowheads="1"/>
          </p:cNvSpPr>
          <p:nvPr/>
        </p:nvSpPr>
        <p:spPr bwMode="auto">
          <a:xfrm>
            <a:off x="2167847" y="1603456"/>
            <a:ext cx="1615223" cy="1568737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 w="57150" cmpd="sng">
            <a:solidFill>
              <a:srgbClr val="0070C0"/>
            </a:solidFill>
            <a:round/>
          </a:ln>
          <a:effectLst>
            <a:outerShdw blurRad="177800" dist="88900" dir="6360000" sx="105000" sy="105000" algn="tr" rotWithShape="0">
              <a:prstClr val="black">
                <a:alpha val="61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从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0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到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1</a:t>
            </a:r>
          </a:p>
        </p:txBody>
      </p:sp>
      <p:sp>
        <p:nvSpPr>
          <p:cNvPr id="43" name="椭圆 30"/>
          <p:cNvSpPr>
            <a:spLocks noChangeArrowheads="1"/>
          </p:cNvSpPr>
          <p:nvPr/>
        </p:nvSpPr>
        <p:spPr bwMode="auto">
          <a:xfrm>
            <a:off x="8373591" y="1669649"/>
            <a:ext cx="1579783" cy="1534320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1000"/>
                </a:schemeClr>
              </a:gs>
              <a:gs pos="100000">
                <a:schemeClr val="bg1"/>
              </a:gs>
            </a:gsLst>
          </a:gradFill>
          <a:ln w="57150" cmpd="sng">
            <a:solidFill>
              <a:srgbClr val="0070C0"/>
            </a:solidFill>
            <a:round/>
          </a:ln>
          <a:effectLst>
            <a:outerShdw blurRad="177800" dist="88900" dir="6360000" sx="105000" sy="105000" algn="tr" rotWithShape="0">
              <a:prstClr val="black">
                <a:alpha val="61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项目排期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6" name="椭圆 24"/>
          <p:cNvSpPr>
            <a:spLocks noChangeArrowheads="1"/>
          </p:cNvSpPr>
          <p:nvPr/>
        </p:nvSpPr>
        <p:spPr bwMode="auto">
          <a:xfrm>
            <a:off x="5345608" y="1657934"/>
            <a:ext cx="1594243" cy="1546035"/>
          </a:xfrm>
          <a:prstGeom prst="ellipse">
            <a:avLst/>
          </a:prstGeom>
          <a:gradFill>
            <a:gsLst>
              <a:gs pos="0">
                <a:schemeClr val="bg1"/>
              </a:gs>
              <a:gs pos="50000">
                <a:schemeClr val="bg1">
                  <a:lumMod val="71000"/>
                </a:schemeClr>
              </a:gs>
              <a:gs pos="100000">
                <a:schemeClr val="bg1"/>
              </a:gs>
            </a:gsLst>
            <a:lin ang="5400000" scaled="0"/>
          </a:gradFill>
          <a:ln w="57150" cmpd="sng">
            <a:solidFill>
              <a:srgbClr val="0070C0"/>
            </a:solidFill>
            <a:round/>
          </a:ln>
          <a:effectLst>
            <a:outerShdw blurRad="177800" dist="88900" dir="6360000" sx="105000" sy="105000" algn="tr" rotWithShape="0">
              <a:prstClr val="black">
                <a:alpha val="61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运行跟踪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61" name="Rectangle 5"/>
          <p:cNvSpPr/>
          <p:nvPr/>
        </p:nvSpPr>
        <p:spPr>
          <a:xfrm>
            <a:off x="1820863" y="3688333"/>
            <a:ext cx="2448272" cy="21602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前期准备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深入业务方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流水设计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2" name="Rectangle 5"/>
          <p:cNvSpPr/>
          <p:nvPr/>
        </p:nvSpPr>
        <p:spPr>
          <a:xfrm>
            <a:off x="4773191" y="3688333"/>
            <a:ext cx="2720466" cy="2233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统计运行数据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流水自动核对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成立反馈小组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3" name="Rectangle 5"/>
          <p:cNvSpPr/>
          <p:nvPr/>
        </p:nvSpPr>
        <p:spPr>
          <a:xfrm>
            <a:off x="7797527" y="3688333"/>
            <a:ext cx="2736304" cy="22339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项目优先级低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主动推动项目</a:t>
            </a:r>
            <a:endParaRPr lang="en-US" altLang="zh-CN" sz="2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上线工作台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3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任意多边形 37"/>
          <p:cNvSpPr/>
          <p:nvPr/>
        </p:nvSpPr>
        <p:spPr>
          <a:xfrm rot="16200000">
            <a:off x="1035273" y="-121597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9992" y="544105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8"/>
          <p:cNvSpPr>
            <a:spLocks noChangeArrowheads="1"/>
          </p:cNvSpPr>
          <p:nvPr/>
        </p:nvSpPr>
        <p:spPr bwMode="auto">
          <a:xfrm>
            <a:off x="369572" y="544103"/>
            <a:ext cx="1811334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系统问题解决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5"/>
          <p:cNvSpPr/>
          <p:nvPr/>
        </p:nvSpPr>
        <p:spPr bwMode="auto">
          <a:xfrm rot="5400000">
            <a:off x="3545092" y="1284567"/>
            <a:ext cx="1577152" cy="139781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blurRad="4445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0" rIns="68541" bIns="3427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0">
              <a:sym typeface="Arial" panose="020B0604020202020204" pitchFamily="34" charset="0"/>
            </a:endParaRPr>
          </a:p>
        </p:txBody>
      </p:sp>
      <p:grpSp>
        <p:nvGrpSpPr>
          <p:cNvPr id="9" name="组合 65"/>
          <p:cNvGrpSpPr/>
          <p:nvPr/>
        </p:nvGrpSpPr>
        <p:grpSpPr>
          <a:xfrm>
            <a:off x="4067444" y="1538924"/>
            <a:ext cx="664884" cy="763055"/>
            <a:chOff x="2733098" y="4187405"/>
            <a:chExt cx="484675" cy="556238"/>
          </a:xfrm>
          <a:solidFill>
            <a:srgbClr val="008AF2"/>
          </a:solidFill>
          <a:effectLst/>
        </p:grpSpPr>
        <p:sp>
          <p:nvSpPr>
            <p:cNvPr id="10" name="Oval 302"/>
            <p:cNvSpPr>
              <a:spLocks noChangeArrowheads="1"/>
            </p:cNvSpPr>
            <p:nvPr/>
          </p:nvSpPr>
          <p:spPr bwMode="auto">
            <a:xfrm>
              <a:off x="2849117" y="4187405"/>
              <a:ext cx="84574" cy="1073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1" name="Freeform 303"/>
            <p:cNvSpPr>
              <a:spLocks noEditPoints="1"/>
            </p:cNvSpPr>
            <p:nvPr/>
          </p:nvSpPr>
          <p:spPr bwMode="auto">
            <a:xfrm>
              <a:off x="2733098" y="4304508"/>
              <a:ext cx="310105" cy="439135"/>
            </a:xfrm>
            <a:custGeom>
              <a:avLst/>
              <a:gdLst>
                <a:gd name="T0" fmla="*/ 121 w 121"/>
                <a:gd name="T1" fmla="*/ 26 h 171"/>
                <a:gd name="T2" fmla="*/ 120 w 121"/>
                <a:gd name="T3" fmla="*/ 26 h 171"/>
                <a:gd name="T4" fmla="*/ 114 w 121"/>
                <a:gd name="T5" fmla="*/ 21 h 171"/>
                <a:gd name="T6" fmla="*/ 90 w 121"/>
                <a:gd name="T7" fmla="*/ 3 h 171"/>
                <a:gd name="T8" fmla="*/ 84 w 121"/>
                <a:gd name="T9" fmla="*/ 1 h 171"/>
                <a:gd name="T10" fmla="*/ 76 w 121"/>
                <a:gd name="T11" fmla="*/ 1 h 171"/>
                <a:gd name="T12" fmla="*/ 74 w 121"/>
                <a:gd name="T13" fmla="*/ 11 h 171"/>
                <a:gd name="T14" fmla="*/ 67 w 121"/>
                <a:gd name="T15" fmla="*/ 42 h 171"/>
                <a:gd name="T16" fmla="*/ 67 w 121"/>
                <a:gd name="T17" fmla="*/ 7 h 171"/>
                <a:gd name="T18" fmla="*/ 58 w 121"/>
                <a:gd name="T19" fmla="*/ 0 h 171"/>
                <a:gd name="T20" fmla="*/ 58 w 121"/>
                <a:gd name="T21" fmla="*/ 9 h 171"/>
                <a:gd name="T22" fmla="*/ 45 w 121"/>
                <a:gd name="T23" fmla="*/ 18 h 171"/>
                <a:gd name="T24" fmla="*/ 40 w 121"/>
                <a:gd name="T25" fmla="*/ 7 h 171"/>
                <a:gd name="T26" fmla="*/ 47 w 121"/>
                <a:gd name="T27" fmla="*/ 0 h 171"/>
                <a:gd name="T28" fmla="*/ 38 w 121"/>
                <a:gd name="T29" fmla="*/ 1 h 171"/>
                <a:gd name="T30" fmla="*/ 3 w 121"/>
                <a:gd name="T31" fmla="*/ 35 h 171"/>
                <a:gd name="T32" fmla="*/ 3 w 121"/>
                <a:gd name="T33" fmla="*/ 36 h 171"/>
                <a:gd name="T34" fmla="*/ 1 w 121"/>
                <a:gd name="T35" fmla="*/ 48 h 171"/>
                <a:gd name="T36" fmla="*/ 2 w 121"/>
                <a:gd name="T37" fmla="*/ 48 h 171"/>
                <a:gd name="T38" fmla="*/ 2 w 121"/>
                <a:gd name="T39" fmla="*/ 50 h 171"/>
                <a:gd name="T40" fmla="*/ 6 w 121"/>
                <a:gd name="T41" fmla="*/ 57 h 171"/>
                <a:gd name="T42" fmla="*/ 20 w 121"/>
                <a:gd name="T43" fmla="*/ 85 h 171"/>
                <a:gd name="T44" fmla="*/ 33 w 121"/>
                <a:gd name="T45" fmla="*/ 90 h 171"/>
                <a:gd name="T46" fmla="*/ 35 w 121"/>
                <a:gd name="T47" fmla="*/ 90 h 171"/>
                <a:gd name="T48" fmla="*/ 60 w 121"/>
                <a:gd name="T49" fmla="*/ 171 h 171"/>
                <a:gd name="T50" fmla="*/ 56 w 121"/>
                <a:gd name="T51" fmla="*/ 110 h 171"/>
                <a:gd name="T52" fmla="*/ 89 w 121"/>
                <a:gd name="T53" fmla="*/ 33 h 171"/>
                <a:gd name="T54" fmla="*/ 93 w 121"/>
                <a:gd name="T55" fmla="*/ 31 h 171"/>
                <a:gd name="T56" fmla="*/ 75 w 121"/>
                <a:gd name="T57" fmla="*/ 45 h 171"/>
                <a:gd name="T58" fmla="*/ 89 w 121"/>
                <a:gd name="T59" fmla="*/ 33 h 171"/>
                <a:gd name="T60" fmla="*/ 30 w 121"/>
                <a:gd name="T61" fmla="*/ 55 h 171"/>
                <a:gd name="T62" fmla="*/ 24 w 121"/>
                <a:gd name="T63" fmla="*/ 44 h 171"/>
                <a:gd name="T64" fmla="*/ 33 w 121"/>
                <a:gd name="T65" fmla="*/ 6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1" h="171">
                  <a:moveTo>
                    <a:pt x="120" y="42"/>
                  </a:moveTo>
                  <a:cubicBezTo>
                    <a:pt x="120" y="35"/>
                    <a:pt x="121" y="24"/>
                    <a:pt x="121" y="26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0" y="26"/>
                    <a:pt x="120" y="26"/>
                    <a:pt x="120" y="26"/>
                  </a:cubicBezTo>
                  <a:cubicBezTo>
                    <a:pt x="118" y="24"/>
                    <a:pt x="118" y="24"/>
                    <a:pt x="118" y="24"/>
                  </a:cubicBezTo>
                  <a:cubicBezTo>
                    <a:pt x="114" y="21"/>
                    <a:pt x="114" y="21"/>
                    <a:pt x="114" y="21"/>
                  </a:cubicBezTo>
                  <a:cubicBezTo>
                    <a:pt x="106" y="15"/>
                    <a:pt x="106" y="15"/>
                    <a:pt x="106" y="15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88" y="2"/>
                    <a:pt x="86" y="1"/>
                    <a:pt x="84" y="1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1" y="1"/>
                    <a:pt x="78" y="1"/>
                    <a:pt x="76" y="0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74" y="11"/>
                    <a:pt x="74" y="11"/>
                    <a:pt x="74" y="11"/>
                  </a:cubicBezTo>
                  <a:cubicBezTo>
                    <a:pt x="78" y="18"/>
                    <a:pt x="78" y="18"/>
                    <a:pt x="78" y="18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5" y="9"/>
                    <a:pt x="65" y="9"/>
                    <a:pt x="65" y="9"/>
                  </a:cubicBezTo>
                  <a:cubicBezTo>
                    <a:pt x="67" y="7"/>
                    <a:pt x="67" y="7"/>
                    <a:pt x="67" y="7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49" y="11"/>
                    <a:pt x="49" y="11"/>
                    <a:pt x="49" y="11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7" y="1"/>
                    <a:pt x="47" y="1"/>
                    <a:pt x="47" y="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5" y="1"/>
                    <a:pt x="42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6" y="2"/>
                    <a:pt x="33" y="3"/>
                    <a:pt x="31" y="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60"/>
                    <a:pt x="2" y="42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11" y="66"/>
                    <a:pt x="11" y="66"/>
                    <a:pt x="11" y="6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4" y="82"/>
                    <a:pt x="29" y="80"/>
                    <a:pt x="33" y="78"/>
                  </a:cubicBezTo>
                  <a:cubicBezTo>
                    <a:pt x="33" y="82"/>
                    <a:pt x="33" y="86"/>
                    <a:pt x="33" y="90"/>
                  </a:cubicBezTo>
                  <a:cubicBezTo>
                    <a:pt x="33" y="90"/>
                    <a:pt x="33" y="90"/>
                    <a:pt x="33" y="90"/>
                  </a:cubicBezTo>
                  <a:cubicBezTo>
                    <a:pt x="33" y="90"/>
                    <a:pt x="34" y="90"/>
                    <a:pt x="35" y="90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60" y="171"/>
                    <a:pt x="60" y="171"/>
                    <a:pt x="60" y="171"/>
                  </a:cubicBezTo>
                  <a:cubicBezTo>
                    <a:pt x="61" y="161"/>
                    <a:pt x="61" y="148"/>
                    <a:pt x="61" y="134"/>
                  </a:cubicBezTo>
                  <a:cubicBezTo>
                    <a:pt x="58" y="127"/>
                    <a:pt x="56" y="118"/>
                    <a:pt x="56" y="110"/>
                  </a:cubicBezTo>
                  <a:cubicBezTo>
                    <a:pt x="56" y="74"/>
                    <a:pt x="84" y="44"/>
                    <a:pt x="120" y="42"/>
                  </a:cubicBezTo>
                  <a:close/>
                  <a:moveTo>
                    <a:pt x="89" y="33"/>
                  </a:moveTo>
                  <a:cubicBezTo>
                    <a:pt x="89" y="31"/>
                    <a:pt x="89" y="29"/>
                    <a:pt x="89" y="27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75" y="45"/>
                    <a:pt x="75" y="45"/>
                    <a:pt x="75" y="45"/>
                  </a:cubicBezTo>
                  <a:cubicBezTo>
                    <a:pt x="74" y="42"/>
                    <a:pt x="74" y="42"/>
                    <a:pt x="74" y="42"/>
                  </a:cubicBezTo>
                  <a:lnTo>
                    <a:pt x="89" y="33"/>
                  </a:lnTo>
                  <a:close/>
                  <a:moveTo>
                    <a:pt x="33" y="60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34" y="31"/>
                    <a:pt x="34" y="31"/>
                    <a:pt x="34" y="31"/>
                  </a:cubicBezTo>
                  <a:cubicBezTo>
                    <a:pt x="34" y="41"/>
                    <a:pt x="33" y="50"/>
                    <a:pt x="3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2" name="Freeform 304"/>
            <p:cNvSpPr/>
            <p:nvPr/>
          </p:nvSpPr>
          <p:spPr bwMode="auto">
            <a:xfrm>
              <a:off x="2897909" y="4668827"/>
              <a:ext cx="60720" cy="74816"/>
            </a:xfrm>
            <a:custGeom>
              <a:avLst/>
              <a:gdLst>
                <a:gd name="T0" fmla="*/ 0 w 24"/>
                <a:gd name="T1" fmla="*/ 0 h 29"/>
                <a:gd name="T2" fmla="*/ 1 w 24"/>
                <a:gd name="T3" fmla="*/ 29 h 29"/>
                <a:gd name="T4" fmla="*/ 24 w 24"/>
                <a:gd name="T5" fmla="*/ 29 h 29"/>
                <a:gd name="T6" fmla="*/ 24 w 24"/>
                <a:gd name="T7" fmla="*/ 26 h 29"/>
                <a:gd name="T8" fmla="*/ 0 w 24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">
                  <a:moveTo>
                    <a:pt x="0" y="0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8"/>
                    <a:pt x="24" y="27"/>
                    <a:pt x="24" y="26"/>
                  </a:cubicBezTo>
                  <a:cubicBezTo>
                    <a:pt x="14" y="19"/>
                    <a:pt x="6" y="1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3" name="Freeform 305"/>
            <p:cNvSpPr/>
            <p:nvPr/>
          </p:nvSpPr>
          <p:spPr bwMode="auto">
            <a:xfrm>
              <a:off x="3035614" y="4422694"/>
              <a:ext cx="54214" cy="41203"/>
            </a:xfrm>
            <a:custGeom>
              <a:avLst/>
              <a:gdLst>
                <a:gd name="T0" fmla="*/ 43 w 50"/>
                <a:gd name="T1" fmla="*/ 0 h 38"/>
                <a:gd name="T2" fmla="*/ 36 w 50"/>
                <a:gd name="T3" fmla="*/ 0 h 38"/>
                <a:gd name="T4" fmla="*/ 14 w 50"/>
                <a:gd name="T5" fmla="*/ 0 h 38"/>
                <a:gd name="T6" fmla="*/ 7 w 50"/>
                <a:gd name="T7" fmla="*/ 0 h 38"/>
                <a:gd name="T8" fmla="*/ 0 w 50"/>
                <a:gd name="T9" fmla="*/ 38 h 38"/>
                <a:gd name="T10" fmla="*/ 14 w 50"/>
                <a:gd name="T11" fmla="*/ 38 h 38"/>
                <a:gd name="T12" fmla="*/ 36 w 50"/>
                <a:gd name="T13" fmla="*/ 38 h 38"/>
                <a:gd name="T14" fmla="*/ 50 w 50"/>
                <a:gd name="T15" fmla="*/ 38 h 38"/>
                <a:gd name="T16" fmla="*/ 43 w 50"/>
                <a:gd name="T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38">
                  <a:moveTo>
                    <a:pt x="43" y="0"/>
                  </a:moveTo>
                  <a:lnTo>
                    <a:pt x="36" y="0"/>
                  </a:lnTo>
                  <a:lnTo>
                    <a:pt x="14" y="0"/>
                  </a:lnTo>
                  <a:lnTo>
                    <a:pt x="7" y="0"/>
                  </a:lnTo>
                  <a:lnTo>
                    <a:pt x="0" y="38"/>
                  </a:lnTo>
                  <a:lnTo>
                    <a:pt x="14" y="38"/>
                  </a:lnTo>
                  <a:lnTo>
                    <a:pt x="36" y="38"/>
                  </a:lnTo>
                  <a:lnTo>
                    <a:pt x="50" y="38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4" name="Freeform 306"/>
            <p:cNvSpPr/>
            <p:nvPr/>
          </p:nvSpPr>
          <p:spPr bwMode="auto">
            <a:xfrm>
              <a:off x="2964051" y="4430285"/>
              <a:ext cx="61805" cy="59636"/>
            </a:xfrm>
            <a:custGeom>
              <a:avLst/>
              <a:gdLst>
                <a:gd name="T0" fmla="*/ 33 w 57"/>
                <a:gd name="T1" fmla="*/ 0 h 55"/>
                <a:gd name="T2" fmla="*/ 26 w 57"/>
                <a:gd name="T3" fmla="*/ 5 h 55"/>
                <a:gd name="T4" fmla="*/ 7 w 57"/>
                <a:gd name="T5" fmla="*/ 14 h 55"/>
                <a:gd name="T6" fmla="*/ 0 w 57"/>
                <a:gd name="T7" fmla="*/ 19 h 55"/>
                <a:gd name="T8" fmla="*/ 14 w 57"/>
                <a:gd name="T9" fmla="*/ 55 h 55"/>
                <a:gd name="T10" fmla="*/ 28 w 57"/>
                <a:gd name="T11" fmla="*/ 47 h 55"/>
                <a:gd name="T12" fmla="*/ 45 w 57"/>
                <a:gd name="T13" fmla="*/ 38 h 55"/>
                <a:gd name="T14" fmla="*/ 57 w 57"/>
                <a:gd name="T15" fmla="*/ 31 h 55"/>
                <a:gd name="T16" fmla="*/ 33 w 57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33" y="0"/>
                  </a:moveTo>
                  <a:lnTo>
                    <a:pt x="26" y="5"/>
                  </a:lnTo>
                  <a:lnTo>
                    <a:pt x="7" y="14"/>
                  </a:lnTo>
                  <a:lnTo>
                    <a:pt x="0" y="19"/>
                  </a:lnTo>
                  <a:lnTo>
                    <a:pt x="14" y="55"/>
                  </a:lnTo>
                  <a:lnTo>
                    <a:pt x="28" y="47"/>
                  </a:lnTo>
                  <a:lnTo>
                    <a:pt x="45" y="38"/>
                  </a:lnTo>
                  <a:lnTo>
                    <a:pt x="57" y="31"/>
                  </a:ln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5" name="Freeform 307"/>
            <p:cNvSpPr/>
            <p:nvPr/>
          </p:nvSpPr>
          <p:spPr bwMode="auto">
            <a:xfrm>
              <a:off x="2909837" y="4479077"/>
              <a:ext cx="61805" cy="61805"/>
            </a:xfrm>
            <a:custGeom>
              <a:avLst/>
              <a:gdLst>
                <a:gd name="T0" fmla="*/ 19 w 57"/>
                <a:gd name="T1" fmla="*/ 0 h 57"/>
                <a:gd name="T2" fmla="*/ 15 w 57"/>
                <a:gd name="T3" fmla="*/ 7 h 57"/>
                <a:gd name="T4" fmla="*/ 5 w 57"/>
                <a:gd name="T5" fmla="*/ 26 h 57"/>
                <a:gd name="T6" fmla="*/ 0 w 57"/>
                <a:gd name="T7" fmla="*/ 33 h 57"/>
                <a:gd name="T8" fmla="*/ 31 w 57"/>
                <a:gd name="T9" fmla="*/ 57 h 57"/>
                <a:gd name="T10" fmla="*/ 38 w 57"/>
                <a:gd name="T11" fmla="*/ 45 h 57"/>
                <a:gd name="T12" fmla="*/ 50 w 57"/>
                <a:gd name="T13" fmla="*/ 26 h 57"/>
                <a:gd name="T14" fmla="*/ 57 w 57"/>
                <a:gd name="T15" fmla="*/ 14 h 57"/>
                <a:gd name="T16" fmla="*/ 19 w 57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7">
                  <a:moveTo>
                    <a:pt x="19" y="0"/>
                  </a:moveTo>
                  <a:lnTo>
                    <a:pt x="15" y="7"/>
                  </a:lnTo>
                  <a:lnTo>
                    <a:pt x="5" y="26"/>
                  </a:lnTo>
                  <a:lnTo>
                    <a:pt x="0" y="33"/>
                  </a:lnTo>
                  <a:lnTo>
                    <a:pt x="31" y="57"/>
                  </a:lnTo>
                  <a:lnTo>
                    <a:pt x="38" y="45"/>
                  </a:lnTo>
                  <a:lnTo>
                    <a:pt x="50" y="26"/>
                  </a:lnTo>
                  <a:lnTo>
                    <a:pt x="57" y="14"/>
                  </a:lnTo>
                  <a:lnTo>
                    <a:pt x="1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6" name="Freeform 308"/>
            <p:cNvSpPr/>
            <p:nvPr/>
          </p:nvSpPr>
          <p:spPr bwMode="auto">
            <a:xfrm>
              <a:off x="2897909" y="4550640"/>
              <a:ext cx="40119" cy="52046"/>
            </a:xfrm>
            <a:custGeom>
              <a:avLst/>
              <a:gdLst>
                <a:gd name="T0" fmla="*/ 0 w 37"/>
                <a:gd name="T1" fmla="*/ 5 h 48"/>
                <a:gd name="T2" fmla="*/ 0 w 37"/>
                <a:gd name="T3" fmla="*/ 14 h 48"/>
                <a:gd name="T4" fmla="*/ 0 w 37"/>
                <a:gd name="T5" fmla="*/ 33 h 48"/>
                <a:gd name="T6" fmla="*/ 0 w 37"/>
                <a:gd name="T7" fmla="*/ 43 h 48"/>
                <a:gd name="T8" fmla="*/ 37 w 37"/>
                <a:gd name="T9" fmla="*/ 48 h 48"/>
                <a:gd name="T10" fmla="*/ 37 w 37"/>
                <a:gd name="T11" fmla="*/ 33 h 48"/>
                <a:gd name="T12" fmla="*/ 37 w 37"/>
                <a:gd name="T13" fmla="*/ 14 h 48"/>
                <a:gd name="T14" fmla="*/ 37 w 37"/>
                <a:gd name="T15" fmla="*/ 0 h 48"/>
                <a:gd name="T16" fmla="*/ 0 w 37"/>
                <a:gd name="T17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48">
                  <a:moveTo>
                    <a:pt x="0" y="5"/>
                  </a:moveTo>
                  <a:lnTo>
                    <a:pt x="0" y="14"/>
                  </a:lnTo>
                  <a:lnTo>
                    <a:pt x="0" y="33"/>
                  </a:lnTo>
                  <a:lnTo>
                    <a:pt x="0" y="43"/>
                  </a:lnTo>
                  <a:lnTo>
                    <a:pt x="37" y="48"/>
                  </a:lnTo>
                  <a:lnTo>
                    <a:pt x="37" y="33"/>
                  </a:lnTo>
                  <a:lnTo>
                    <a:pt x="37" y="14"/>
                  </a:lnTo>
                  <a:lnTo>
                    <a:pt x="37" y="0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7" name="Freeform 309"/>
            <p:cNvSpPr/>
            <p:nvPr/>
          </p:nvSpPr>
          <p:spPr bwMode="auto">
            <a:xfrm>
              <a:off x="2905500" y="4612444"/>
              <a:ext cx="58551" cy="61805"/>
            </a:xfrm>
            <a:custGeom>
              <a:avLst/>
              <a:gdLst>
                <a:gd name="T0" fmla="*/ 0 w 54"/>
                <a:gd name="T1" fmla="*/ 26 h 57"/>
                <a:gd name="T2" fmla="*/ 4 w 54"/>
                <a:gd name="T3" fmla="*/ 33 h 57"/>
                <a:gd name="T4" fmla="*/ 14 w 54"/>
                <a:gd name="T5" fmla="*/ 50 h 57"/>
                <a:gd name="T6" fmla="*/ 19 w 54"/>
                <a:gd name="T7" fmla="*/ 57 h 57"/>
                <a:gd name="T8" fmla="*/ 54 w 54"/>
                <a:gd name="T9" fmla="*/ 43 h 57"/>
                <a:gd name="T10" fmla="*/ 47 w 54"/>
                <a:gd name="T11" fmla="*/ 31 h 57"/>
                <a:gd name="T12" fmla="*/ 37 w 54"/>
                <a:gd name="T13" fmla="*/ 14 h 57"/>
                <a:gd name="T14" fmla="*/ 30 w 54"/>
                <a:gd name="T15" fmla="*/ 0 h 57"/>
                <a:gd name="T16" fmla="*/ 0 w 54"/>
                <a:gd name="T17" fmla="*/ 2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7">
                  <a:moveTo>
                    <a:pt x="0" y="26"/>
                  </a:moveTo>
                  <a:lnTo>
                    <a:pt x="4" y="33"/>
                  </a:lnTo>
                  <a:lnTo>
                    <a:pt x="14" y="50"/>
                  </a:lnTo>
                  <a:lnTo>
                    <a:pt x="19" y="57"/>
                  </a:lnTo>
                  <a:lnTo>
                    <a:pt x="54" y="43"/>
                  </a:lnTo>
                  <a:lnTo>
                    <a:pt x="47" y="31"/>
                  </a:lnTo>
                  <a:lnTo>
                    <a:pt x="37" y="14"/>
                  </a:lnTo>
                  <a:lnTo>
                    <a:pt x="30" y="0"/>
                  </a:ln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8" name="Freeform 310"/>
            <p:cNvSpPr/>
            <p:nvPr/>
          </p:nvSpPr>
          <p:spPr bwMode="auto">
            <a:xfrm>
              <a:off x="2954292" y="4668827"/>
              <a:ext cx="60720" cy="58551"/>
            </a:xfrm>
            <a:custGeom>
              <a:avLst/>
              <a:gdLst>
                <a:gd name="T0" fmla="*/ 0 w 56"/>
                <a:gd name="T1" fmla="*/ 35 h 54"/>
                <a:gd name="T2" fmla="*/ 7 w 56"/>
                <a:gd name="T3" fmla="*/ 40 h 54"/>
                <a:gd name="T4" fmla="*/ 26 w 56"/>
                <a:gd name="T5" fmla="*/ 50 h 54"/>
                <a:gd name="T6" fmla="*/ 30 w 56"/>
                <a:gd name="T7" fmla="*/ 54 h 54"/>
                <a:gd name="T8" fmla="*/ 56 w 56"/>
                <a:gd name="T9" fmla="*/ 24 h 54"/>
                <a:gd name="T10" fmla="*/ 45 w 56"/>
                <a:gd name="T11" fmla="*/ 17 h 54"/>
                <a:gd name="T12" fmla="*/ 26 w 56"/>
                <a:gd name="T13" fmla="*/ 7 h 54"/>
                <a:gd name="T14" fmla="*/ 14 w 56"/>
                <a:gd name="T15" fmla="*/ 0 h 54"/>
                <a:gd name="T16" fmla="*/ 0 w 56"/>
                <a:gd name="T1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0" y="35"/>
                  </a:moveTo>
                  <a:lnTo>
                    <a:pt x="7" y="40"/>
                  </a:lnTo>
                  <a:lnTo>
                    <a:pt x="26" y="50"/>
                  </a:lnTo>
                  <a:lnTo>
                    <a:pt x="30" y="54"/>
                  </a:lnTo>
                  <a:lnTo>
                    <a:pt x="56" y="24"/>
                  </a:lnTo>
                  <a:lnTo>
                    <a:pt x="45" y="17"/>
                  </a:lnTo>
                  <a:lnTo>
                    <a:pt x="26" y="7"/>
                  </a:lnTo>
                  <a:lnTo>
                    <a:pt x="14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19" name="Freeform 311"/>
            <p:cNvSpPr/>
            <p:nvPr/>
          </p:nvSpPr>
          <p:spPr bwMode="auto">
            <a:xfrm>
              <a:off x="3022602" y="4699187"/>
              <a:ext cx="54214" cy="44456"/>
            </a:xfrm>
            <a:custGeom>
              <a:avLst/>
              <a:gdLst>
                <a:gd name="T0" fmla="*/ 8 w 50"/>
                <a:gd name="T1" fmla="*/ 41 h 41"/>
                <a:gd name="T2" fmla="*/ 15 w 50"/>
                <a:gd name="T3" fmla="*/ 41 h 41"/>
                <a:gd name="T4" fmla="*/ 36 w 50"/>
                <a:gd name="T5" fmla="*/ 41 h 41"/>
                <a:gd name="T6" fmla="*/ 43 w 50"/>
                <a:gd name="T7" fmla="*/ 41 h 41"/>
                <a:gd name="T8" fmla="*/ 50 w 50"/>
                <a:gd name="T9" fmla="*/ 0 h 41"/>
                <a:gd name="T10" fmla="*/ 36 w 50"/>
                <a:gd name="T11" fmla="*/ 0 h 41"/>
                <a:gd name="T12" fmla="*/ 15 w 50"/>
                <a:gd name="T13" fmla="*/ 0 h 41"/>
                <a:gd name="T14" fmla="*/ 0 w 50"/>
                <a:gd name="T15" fmla="*/ 0 h 41"/>
                <a:gd name="T16" fmla="*/ 8 w 50"/>
                <a:gd name="T17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41">
                  <a:moveTo>
                    <a:pt x="8" y="41"/>
                  </a:moveTo>
                  <a:lnTo>
                    <a:pt x="15" y="41"/>
                  </a:lnTo>
                  <a:lnTo>
                    <a:pt x="36" y="41"/>
                  </a:lnTo>
                  <a:lnTo>
                    <a:pt x="43" y="41"/>
                  </a:lnTo>
                  <a:lnTo>
                    <a:pt x="50" y="0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8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20" name="Freeform 312"/>
            <p:cNvSpPr/>
            <p:nvPr/>
          </p:nvSpPr>
          <p:spPr bwMode="auto">
            <a:xfrm>
              <a:off x="3087659" y="4674248"/>
              <a:ext cx="60720" cy="58551"/>
            </a:xfrm>
            <a:custGeom>
              <a:avLst/>
              <a:gdLst>
                <a:gd name="T0" fmla="*/ 26 w 56"/>
                <a:gd name="T1" fmla="*/ 54 h 54"/>
                <a:gd name="T2" fmla="*/ 30 w 56"/>
                <a:gd name="T3" fmla="*/ 52 h 54"/>
                <a:gd name="T4" fmla="*/ 49 w 56"/>
                <a:gd name="T5" fmla="*/ 40 h 54"/>
                <a:gd name="T6" fmla="*/ 56 w 56"/>
                <a:gd name="T7" fmla="*/ 38 h 54"/>
                <a:gd name="T8" fmla="*/ 42 w 56"/>
                <a:gd name="T9" fmla="*/ 0 h 54"/>
                <a:gd name="T10" fmla="*/ 30 w 56"/>
                <a:gd name="T11" fmla="*/ 7 h 54"/>
                <a:gd name="T12" fmla="*/ 11 w 56"/>
                <a:gd name="T13" fmla="*/ 19 h 54"/>
                <a:gd name="T14" fmla="*/ 0 w 56"/>
                <a:gd name="T15" fmla="*/ 26 h 54"/>
                <a:gd name="T16" fmla="*/ 26 w 56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4">
                  <a:moveTo>
                    <a:pt x="26" y="54"/>
                  </a:moveTo>
                  <a:lnTo>
                    <a:pt x="30" y="52"/>
                  </a:lnTo>
                  <a:lnTo>
                    <a:pt x="49" y="40"/>
                  </a:lnTo>
                  <a:lnTo>
                    <a:pt x="56" y="38"/>
                  </a:lnTo>
                  <a:lnTo>
                    <a:pt x="42" y="0"/>
                  </a:lnTo>
                  <a:lnTo>
                    <a:pt x="30" y="7"/>
                  </a:lnTo>
                  <a:lnTo>
                    <a:pt x="11" y="19"/>
                  </a:lnTo>
                  <a:lnTo>
                    <a:pt x="0" y="26"/>
                  </a:lnTo>
                  <a:lnTo>
                    <a:pt x="26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21" name="Freeform 313"/>
            <p:cNvSpPr/>
            <p:nvPr/>
          </p:nvSpPr>
          <p:spPr bwMode="auto">
            <a:xfrm>
              <a:off x="3144042" y="4625456"/>
              <a:ext cx="58551" cy="58551"/>
            </a:xfrm>
            <a:custGeom>
              <a:avLst/>
              <a:gdLst>
                <a:gd name="T0" fmla="*/ 35 w 54"/>
                <a:gd name="T1" fmla="*/ 54 h 54"/>
                <a:gd name="T2" fmla="*/ 40 w 54"/>
                <a:gd name="T3" fmla="*/ 47 h 54"/>
                <a:gd name="T4" fmla="*/ 49 w 54"/>
                <a:gd name="T5" fmla="*/ 31 h 54"/>
                <a:gd name="T6" fmla="*/ 54 w 54"/>
                <a:gd name="T7" fmla="*/ 23 h 54"/>
                <a:gd name="T8" fmla="*/ 23 w 54"/>
                <a:gd name="T9" fmla="*/ 0 h 54"/>
                <a:gd name="T10" fmla="*/ 16 w 54"/>
                <a:gd name="T11" fmla="*/ 12 h 54"/>
                <a:gd name="T12" fmla="*/ 7 w 54"/>
                <a:gd name="T13" fmla="*/ 28 h 54"/>
                <a:gd name="T14" fmla="*/ 0 w 54"/>
                <a:gd name="T15" fmla="*/ 40 h 54"/>
                <a:gd name="T16" fmla="*/ 35 w 54"/>
                <a:gd name="T17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4">
                  <a:moveTo>
                    <a:pt x="35" y="54"/>
                  </a:moveTo>
                  <a:lnTo>
                    <a:pt x="40" y="47"/>
                  </a:lnTo>
                  <a:lnTo>
                    <a:pt x="49" y="31"/>
                  </a:lnTo>
                  <a:lnTo>
                    <a:pt x="54" y="23"/>
                  </a:lnTo>
                  <a:lnTo>
                    <a:pt x="23" y="0"/>
                  </a:lnTo>
                  <a:lnTo>
                    <a:pt x="16" y="12"/>
                  </a:lnTo>
                  <a:lnTo>
                    <a:pt x="7" y="28"/>
                  </a:lnTo>
                  <a:lnTo>
                    <a:pt x="0" y="40"/>
                  </a:lnTo>
                  <a:lnTo>
                    <a:pt x="35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22" name="Freeform 314"/>
            <p:cNvSpPr/>
            <p:nvPr/>
          </p:nvSpPr>
          <p:spPr bwMode="auto">
            <a:xfrm>
              <a:off x="3174402" y="4563651"/>
              <a:ext cx="43371" cy="50962"/>
            </a:xfrm>
            <a:custGeom>
              <a:avLst/>
              <a:gdLst>
                <a:gd name="T0" fmla="*/ 40 w 40"/>
                <a:gd name="T1" fmla="*/ 43 h 47"/>
                <a:gd name="T2" fmla="*/ 40 w 40"/>
                <a:gd name="T3" fmla="*/ 33 h 47"/>
                <a:gd name="T4" fmla="*/ 40 w 40"/>
                <a:gd name="T5" fmla="*/ 14 h 47"/>
                <a:gd name="T6" fmla="*/ 40 w 40"/>
                <a:gd name="T7" fmla="*/ 5 h 47"/>
                <a:gd name="T8" fmla="*/ 0 w 40"/>
                <a:gd name="T9" fmla="*/ 0 h 47"/>
                <a:gd name="T10" fmla="*/ 0 w 40"/>
                <a:gd name="T11" fmla="*/ 14 h 47"/>
                <a:gd name="T12" fmla="*/ 0 w 40"/>
                <a:gd name="T13" fmla="*/ 33 h 47"/>
                <a:gd name="T14" fmla="*/ 0 w 40"/>
                <a:gd name="T15" fmla="*/ 47 h 47"/>
                <a:gd name="T16" fmla="*/ 40 w 40"/>
                <a:gd name="T17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47">
                  <a:moveTo>
                    <a:pt x="40" y="43"/>
                  </a:moveTo>
                  <a:lnTo>
                    <a:pt x="40" y="33"/>
                  </a:lnTo>
                  <a:lnTo>
                    <a:pt x="40" y="14"/>
                  </a:lnTo>
                  <a:lnTo>
                    <a:pt x="40" y="5"/>
                  </a:lnTo>
                  <a:lnTo>
                    <a:pt x="0" y="0"/>
                  </a:lnTo>
                  <a:lnTo>
                    <a:pt x="0" y="14"/>
                  </a:lnTo>
                  <a:lnTo>
                    <a:pt x="0" y="33"/>
                  </a:lnTo>
                  <a:lnTo>
                    <a:pt x="0" y="47"/>
                  </a:lnTo>
                  <a:lnTo>
                    <a:pt x="4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23" name="Freeform 315"/>
            <p:cNvSpPr/>
            <p:nvPr/>
          </p:nvSpPr>
          <p:spPr bwMode="auto">
            <a:xfrm>
              <a:off x="3148379" y="4492088"/>
              <a:ext cx="59636" cy="58551"/>
            </a:xfrm>
            <a:custGeom>
              <a:avLst/>
              <a:gdLst>
                <a:gd name="T0" fmla="*/ 55 w 55"/>
                <a:gd name="T1" fmla="*/ 31 h 54"/>
                <a:gd name="T2" fmla="*/ 52 w 55"/>
                <a:gd name="T3" fmla="*/ 24 h 54"/>
                <a:gd name="T4" fmla="*/ 40 w 55"/>
                <a:gd name="T5" fmla="*/ 7 h 54"/>
                <a:gd name="T6" fmla="*/ 38 w 55"/>
                <a:gd name="T7" fmla="*/ 0 h 54"/>
                <a:gd name="T8" fmla="*/ 0 w 55"/>
                <a:gd name="T9" fmla="*/ 14 h 54"/>
                <a:gd name="T10" fmla="*/ 7 w 55"/>
                <a:gd name="T11" fmla="*/ 26 h 54"/>
                <a:gd name="T12" fmla="*/ 17 w 55"/>
                <a:gd name="T13" fmla="*/ 42 h 54"/>
                <a:gd name="T14" fmla="*/ 24 w 55"/>
                <a:gd name="T15" fmla="*/ 54 h 54"/>
                <a:gd name="T16" fmla="*/ 55 w 55"/>
                <a:gd name="T17" fmla="*/ 3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54">
                  <a:moveTo>
                    <a:pt x="55" y="31"/>
                  </a:moveTo>
                  <a:lnTo>
                    <a:pt x="52" y="24"/>
                  </a:lnTo>
                  <a:lnTo>
                    <a:pt x="40" y="7"/>
                  </a:lnTo>
                  <a:lnTo>
                    <a:pt x="38" y="0"/>
                  </a:lnTo>
                  <a:lnTo>
                    <a:pt x="0" y="14"/>
                  </a:lnTo>
                  <a:lnTo>
                    <a:pt x="7" y="26"/>
                  </a:lnTo>
                  <a:lnTo>
                    <a:pt x="17" y="42"/>
                  </a:lnTo>
                  <a:lnTo>
                    <a:pt x="24" y="54"/>
                  </a:lnTo>
                  <a:lnTo>
                    <a:pt x="55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24" name="Freeform 316"/>
            <p:cNvSpPr/>
            <p:nvPr/>
          </p:nvSpPr>
          <p:spPr bwMode="auto">
            <a:xfrm>
              <a:off x="3097418" y="4437874"/>
              <a:ext cx="61805" cy="59636"/>
            </a:xfrm>
            <a:custGeom>
              <a:avLst/>
              <a:gdLst>
                <a:gd name="T0" fmla="*/ 57 w 57"/>
                <a:gd name="T1" fmla="*/ 17 h 55"/>
                <a:gd name="T2" fmla="*/ 50 w 57"/>
                <a:gd name="T3" fmla="*/ 14 h 55"/>
                <a:gd name="T4" fmla="*/ 33 w 57"/>
                <a:gd name="T5" fmla="*/ 3 h 55"/>
                <a:gd name="T6" fmla="*/ 26 w 57"/>
                <a:gd name="T7" fmla="*/ 0 h 55"/>
                <a:gd name="T8" fmla="*/ 0 w 57"/>
                <a:gd name="T9" fmla="*/ 31 h 55"/>
                <a:gd name="T10" fmla="*/ 14 w 57"/>
                <a:gd name="T11" fmla="*/ 38 h 55"/>
                <a:gd name="T12" fmla="*/ 31 w 57"/>
                <a:gd name="T13" fmla="*/ 48 h 55"/>
                <a:gd name="T14" fmla="*/ 43 w 57"/>
                <a:gd name="T15" fmla="*/ 55 h 55"/>
                <a:gd name="T16" fmla="*/ 57 w 57"/>
                <a:gd name="T17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55">
                  <a:moveTo>
                    <a:pt x="57" y="17"/>
                  </a:moveTo>
                  <a:lnTo>
                    <a:pt x="50" y="14"/>
                  </a:lnTo>
                  <a:lnTo>
                    <a:pt x="33" y="3"/>
                  </a:lnTo>
                  <a:lnTo>
                    <a:pt x="26" y="0"/>
                  </a:lnTo>
                  <a:lnTo>
                    <a:pt x="0" y="31"/>
                  </a:lnTo>
                  <a:lnTo>
                    <a:pt x="14" y="38"/>
                  </a:lnTo>
                  <a:lnTo>
                    <a:pt x="31" y="48"/>
                  </a:lnTo>
                  <a:lnTo>
                    <a:pt x="43" y="55"/>
                  </a:lnTo>
                  <a:lnTo>
                    <a:pt x="57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25" name="Freeform 317"/>
            <p:cNvSpPr>
              <a:spLocks noEditPoints="1"/>
            </p:cNvSpPr>
            <p:nvPr/>
          </p:nvSpPr>
          <p:spPr bwMode="auto">
            <a:xfrm>
              <a:off x="2926101" y="4448717"/>
              <a:ext cx="263481" cy="266734"/>
            </a:xfrm>
            <a:custGeom>
              <a:avLst/>
              <a:gdLst>
                <a:gd name="T0" fmla="*/ 51 w 103"/>
                <a:gd name="T1" fmla="*/ 104 h 104"/>
                <a:gd name="T2" fmla="*/ 0 w 103"/>
                <a:gd name="T3" fmla="*/ 52 h 104"/>
                <a:gd name="T4" fmla="*/ 51 w 103"/>
                <a:gd name="T5" fmla="*/ 0 h 104"/>
                <a:gd name="T6" fmla="*/ 103 w 103"/>
                <a:gd name="T7" fmla="*/ 52 h 104"/>
                <a:gd name="T8" fmla="*/ 51 w 103"/>
                <a:gd name="T9" fmla="*/ 104 h 104"/>
                <a:gd name="T10" fmla="*/ 51 w 103"/>
                <a:gd name="T11" fmla="*/ 16 h 104"/>
                <a:gd name="T12" fmla="*/ 15 w 103"/>
                <a:gd name="T13" fmla="*/ 52 h 104"/>
                <a:gd name="T14" fmla="*/ 51 w 103"/>
                <a:gd name="T15" fmla="*/ 89 h 104"/>
                <a:gd name="T16" fmla="*/ 87 w 103"/>
                <a:gd name="T17" fmla="*/ 52 h 104"/>
                <a:gd name="T18" fmla="*/ 51 w 103"/>
                <a:gd name="T19" fmla="*/ 16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04">
                  <a:moveTo>
                    <a:pt x="51" y="104"/>
                  </a:moveTo>
                  <a:cubicBezTo>
                    <a:pt x="23" y="104"/>
                    <a:pt x="0" y="81"/>
                    <a:pt x="0" y="52"/>
                  </a:cubicBezTo>
                  <a:cubicBezTo>
                    <a:pt x="0" y="24"/>
                    <a:pt x="23" y="0"/>
                    <a:pt x="51" y="0"/>
                  </a:cubicBezTo>
                  <a:cubicBezTo>
                    <a:pt x="80" y="0"/>
                    <a:pt x="103" y="24"/>
                    <a:pt x="103" y="52"/>
                  </a:cubicBezTo>
                  <a:cubicBezTo>
                    <a:pt x="103" y="81"/>
                    <a:pt x="80" y="104"/>
                    <a:pt x="51" y="104"/>
                  </a:cubicBezTo>
                  <a:close/>
                  <a:moveTo>
                    <a:pt x="51" y="16"/>
                  </a:moveTo>
                  <a:cubicBezTo>
                    <a:pt x="31" y="16"/>
                    <a:pt x="15" y="32"/>
                    <a:pt x="15" y="52"/>
                  </a:cubicBezTo>
                  <a:cubicBezTo>
                    <a:pt x="15" y="73"/>
                    <a:pt x="31" y="89"/>
                    <a:pt x="51" y="89"/>
                  </a:cubicBezTo>
                  <a:cubicBezTo>
                    <a:pt x="71" y="89"/>
                    <a:pt x="87" y="73"/>
                    <a:pt x="87" y="52"/>
                  </a:cubicBezTo>
                  <a:cubicBezTo>
                    <a:pt x="87" y="32"/>
                    <a:pt x="71" y="16"/>
                    <a:pt x="5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26" name="Oval 318"/>
            <p:cNvSpPr>
              <a:spLocks noChangeArrowheads="1"/>
            </p:cNvSpPr>
            <p:nvPr/>
          </p:nvSpPr>
          <p:spPr bwMode="auto">
            <a:xfrm>
              <a:off x="2999832" y="4525702"/>
              <a:ext cx="112766" cy="11276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567516" y="1313988"/>
            <a:ext cx="1757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库存多次回滚</a:t>
            </a:r>
            <a:endParaRPr lang="zh-CN" altLang="en-US" b="1" dirty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Freeform 5"/>
          <p:cNvSpPr/>
          <p:nvPr/>
        </p:nvSpPr>
        <p:spPr bwMode="auto">
          <a:xfrm rot="5400000">
            <a:off x="3975423" y="2918067"/>
            <a:ext cx="1577152" cy="139781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blurRad="4445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0" rIns="68541" bIns="3427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0">
              <a:sym typeface="Arial" panose="020B0604020202020204" pitchFamily="34" charset="0"/>
            </a:endParaRPr>
          </a:p>
        </p:txBody>
      </p:sp>
      <p:sp>
        <p:nvSpPr>
          <p:cNvPr id="31" name="Freeform 5"/>
          <p:cNvSpPr/>
          <p:nvPr/>
        </p:nvSpPr>
        <p:spPr bwMode="auto">
          <a:xfrm rot="5400000">
            <a:off x="3532475" y="4621651"/>
            <a:ext cx="1577152" cy="139781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/>
          </a:solidFill>
          <a:ln w="25400">
            <a:noFill/>
          </a:ln>
          <a:effectLst>
            <a:outerShdw blurRad="4445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0" rIns="68541" bIns="3427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0">
              <a:sym typeface="Arial" panose="020B0604020202020204" pitchFamily="34" charset="0"/>
            </a:endParaRPr>
          </a:p>
        </p:txBody>
      </p:sp>
      <p:grpSp>
        <p:nvGrpSpPr>
          <p:cNvPr id="32" name="组合 88"/>
          <p:cNvGrpSpPr/>
          <p:nvPr/>
        </p:nvGrpSpPr>
        <p:grpSpPr>
          <a:xfrm>
            <a:off x="4456845" y="3345144"/>
            <a:ext cx="783880" cy="533988"/>
            <a:chOff x="4895160" y="4287159"/>
            <a:chExt cx="571418" cy="389258"/>
          </a:xfrm>
          <a:solidFill>
            <a:srgbClr val="008AF2"/>
          </a:solidFill>
          <a:effectLst/>
        </p:grpSpPr>
        <p:sp>
          <p:nvSpPr>
            <p:cNvPr id="33" name="Freeform 327"/>
            <p:cNvSpPr>
              <a:spLocks noEditPoints="1"/>
            </p:cNvSpPr>
            <p:nvPr/>
          </p:nvSpPr>
          <p:spPr bwMode="auto">
            <a:xfrm>
              <a:off x="4895160" y="4287159"/>
              <a:ext cx="438051" cy="389258"/>
            </a:xfrm>
            <a:custGeom>
              <a:avLst/>
              <a:gdLst>
                <a:gd name="T0" fmla="*/ 166 w 171"/>
                <a:gd name="T1" fmla="*/ 0 h 152"/>
                <a:gd name="T2" fmla="*/ 5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5 w 171"/>
                <a:gd name="T9" fmla="*/ 152 h 152"/>
                <a:gd name="T10" fmla="*/ 166 w 171"/>
                <a:gd name="T11" fmla="*/ 152 h 152"/>
                <a:gd name="T12" fmla="*/ 171 w 171"/>
                <a:gd name="T13" fmla="*/ 146 h 152"/>
                <a:gd name="T14" fmla="*/ 171 w 171"/>
                <a:gd name="T15" fmla="*/ 5 h 152"/>
                <a:gd name="T16" fmla="*/ 166 w 171"/>
                <a:gd name="T17" fmla="*/ 0 h 152"/>
                <a:gd name="T18" fmla="*/ 132 w 171"/>
                <a:gd name="T19" fmla="*/ 12 h 152"/>
                <a:gd name="T20" fmla="*/ 139 w 171"/>
                <a:gd name="T21" fmla="*/ 19 h 152"/>
                <a:gd name="T22" fmla="*/ 132 w 171"/>
                <a:gd name="T23" fmla="*/ 26 h 152"/>
                <a:gd name="T24" fmla="*/ 124 w 171"/>
                <a:gd name="T25" fmla="*/ 19 h 152"/>
                <a:gd name="T26" fmla="*/ 132 w 171"/>
                <a:gd name="T27" fmla="*/ 12 h 152"/>
                <a:gd name="T28" fmla="*/ 110 w 171"/>
                <a:gd name="T29" fmla="*/ 12 h 152"/>
                <a:gd name="T30" fmla="*/ 118 w 171"/>
                <a:gd name="T31" fmla="*/ 19 h 152"/>
                <a:gd name="T32" fmla="*/ 110 w 171"/>
                <a:gd name="T33" fmla="*/ 26 h 152"/>
                <a:gd name="T34" fmla="*/ 103 w 171"/>
                <a:gd name="T35" fmla="*/ 19 h 152"/>
                <a:gd name="T36" fmla="*/ 110 w 171"/>
                <a:gd name="T37" fmla="*/ 12 h 152"/>
                <a:gd name="T38" fmla="*/ 160 w 171"/>
                <a:gd name="T39" fmla="*/ 141 h 152"/>
                <a:gd name="T40" fmla="*/ 11 w 171"/>
                <a:gd name="T41" fmla="*/ 141 h 152"/>
                <a:gd name="T42" fmla="*/ 11 w 171"/>
                <a:gd name="T43" fmla="*/ 38 h 152"/>
                <a:gd name="T44" fmla="*/ 160 w 171"/>
                <a:gd name="T45" fmla="*/ 38 h 152"/>
                <a:gd name="T46" fmla="*/ 160 w 171"/>
                <a:gd name="T47" fmla="*/ 141 h 152"/>
                <a:gd name="T48" fmla="*/ 153 w 171"/>
                <a:gd name="T49" fmla="*/ 26 h 152"/>
                <a:gd name="T50" fmla="*/ 146 w 171"/>
                <a:gd name="T51" fmla="*/ 19 h 152"/>
                <a:gd name="T52" fmla="*/ 153 w 171"/>
                <a:gd name="T53" fmla="*/ 12 h 152"/>
                <a:gd name="T54" fmla="*/ 160 w 171"/>
                <a:gd name="T55" fmla="*/ 19 h 152"/>
                <a:gd name="T56" fmla="*/ 153 w 171"/>
                <a:gd name="T5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32" y="12"/>
                  </a:move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lose/>
                  <a:moveTo>
                    <a:pt x="110" y="12"/>
                  </a:move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lose/>
                  <a:moveTo>
                    <a:pt x="160" y="141"/>
                  </a:move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lnTo>
                    <a:pt x="160" y="141"/>
                  </a:ln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34" name="Rectangle 328"/>
            <p:cNvSpPr>
              <a:spLocks noChangeArrowheads="1"/>
            </p:cNvSpPr>
            <p:nvPr/>
          </p:nvSpPr>
          <p:spPr bwMode="auto">
            <a:xfrm>
              <a:off x="4953712" y="4417273"/>
              <a:ext cx="315527" cy="596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35" name="Rectangle 329"/>
            <p:cNvSpPr>
              <a:spLocks noChangeArrowheads="1"/>
            </p:cNvSpPr>
            <p:nvPr/>
          </p:nvSpPr>
          <p:spPr bwMode="auto">
            <a:xfrm>
              <a:off x="4953712" y="4501847"/>
              <a:ext cx="99754" cy="10517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36" name="Rectangle 330"/>
            <p:cNvSpPr>
              <a:spLocks noChangeArrowheads="1"/>
            </p:cNvSpPr>
            <p:nvPr/>
          </p:nvSpPr>
          <p:spPr bwMode="auto">
            <a:xfrm>
              <a:off x="5071899" y="4505100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37" name="Rectangle 331"/>
            <p:cNvSpPr>
              <a:spLocks noChangeArrowheads="1"/>
            </p:cNvSpPr>
            <p:nvPr/>
          </p:nvSpPr>
          <p:spPr bwMode="auto">
            <a:xfrm>
              <a:off x="5071899" y="4548471"/>
              <a:ext cx="107344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38" name="Rectangle 332"/>
            <p:cNvSpPr>
              <a:spLocks noChangeArrowheads="1"/>
            </p:cNvSpPr>
            <p:nvPr/>
          </p:nvSpPr>
          <p:spPr bwMode="auto">
            <a:xfrm>
              <a:off x="5071899" y="4589674"/>
              <a:ext cx="107344" cy="1518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39" name="Freeform 333"/>
            <p:cNvSpPr/>
            <p:nvPr/>
          </p:nvSpPr>
          <p:spPr bwMode="auto">
            <a:xfrm>
              <a:off x="5225867" y="4569073"/>
              <a:ext cx="40119" cy="41203"/>
            </a:xfrm>
            <a:custGeom>
              <a:avLst/>
              <a:gdLst>
                <a:gd name="T0" fmla="*/ 11 w 37"/>
                <a:gd name="T1" fmla="*/ 0 h 38"/>
                <a:gd name="T2" fmla="*/ 11 w 37"/>
                <a:gd name="T3" fmla="*/ 2 h 38"/>
                <a:gd name="T4" fmla="*/ 0 w 37"/>
                <a:gd name="T5" fmla="*/ 38 h 38"/>
                <a:gd name="T6" fmla="*/ 35 w 37"/>
                <a:gd name="T7" fmla="*/ 26 h 38"/>
                <a:gd name="T8" fmla="*/ 37 w 37"/>
                <a:gd name="T9" fmla="*/ 26 h 38"/>
                <a:gd name="T10" fmla="*/ 11 w 37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38">
                  <a:moveTo>
                    <a:pt x="11" y="0"/>
                  </a:moveTo>
                  <a:lnTo>
                    <a:pt x="11" y="2"/>
                  </a:lnTo>
                  <a:lnTo>
                    <a:pt x="0" y="38"/>
                  </a:lnTo>
                  <a:lnTo>
                    <a:pt x="35" y="26"/>
                  </a:lnTo>
                  <a:lnTo>
                    <a:pt x="37" y="26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0" name="Freeform 334"/>
            <p:cNvSpPr/>
            <p:nvPr/>
          </p:nvSpPr>
          <p:spPr bwMode="auto">
            <a:xfrm>
              <a:off x="5389594" y="4366311"/>
              <a:ext cx="76984" cy="79153"/>
            </a:xfrm>
            <a:custGeom>
              <a:avLst/>
              <a:gdLst>
                <a:gd name="T0" fmla="*/ 23 w 30"/>
                <a:gd name="T1" fmla="*/ 31 h 31"/>
                <a:gd name="T2" fmla="*/ 28 w 30"/>
                <a:gd name="T3" fmla="*/ 25 h 31"/>
                <a:gd name="T4" fmla="*/ 28 w 30"/>
                <a:gd name="T5" fmla="*/ 18 h 31"/>
                <a:gd name="T6" fmla="*/ 13 w 30"/>
                <a:gd name="T7" fmla="*/ 2 h 31"/>
                <a:gd name="T8" fmla="*/ 6 w 30"/>
                <a:gd name="T9" fmla="*/ 2 h 31"/>
                <a:gd name="T10" fmla="*/ 0 w 30"/>
                <a:gd name="T11" fmla="*/ 8 h 31"/>
                <a:gd name="T12" fmla="*/ 23 w 3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1">
                  <a:moveTo>
                    <a:pt x="23" y="31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30" y="23"/>
                    <a:pt x="30" y="20"/>
                    <a:pt x="28" y="18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1" y="0"/>
                    <a:pt x="8" y="0"/>
                    <a:pt x="6" y="2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2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1" name="Freeform 335"/>
            <p:cNvSpPr/>
            <p:nvPr/>
          </p:nvSpPr>
          <p:spPr bwMode="auto">
            <a:xfrm>
              <a:off x="5258396" y="4394503"/>
              <a:ext cx="182160" cy="182160"/>
            </a:xfrm>
            <a:custGeom>
              <a:avLst/>
              <a:gdLst>
                <a:gd name="T0" fmla="*/ 49 w 71"/>
                <a:gd name="T1" fmla="*/ 0 h 71"/>
                <a:gd name="T2" fmla="*/ 48 w 71"/>
                <a:gd name="T3" fmla="*/ 0 h 71"/>
                <a:gd name="T4" fmla="*/ 2 w 71"/>
                <a:gd name="T5" fmla="*/ 47 h 71"/>
                <a:gd name="T6" fmla="*/ 2 w 71"/>
                <a:gd name="T7" fmla="*/ 54 h 71"/>
                <a:gd name="T8" fmla="*/ 2 w 71"/>
                <a:gd name="T9" fmla="*/ 55 h 71"/>
                <a:gd name="T10" fmla="*/ 8 w 71"/>
                <a:gd name="T11" fmla="*/ 56 h 71"/>
                <a:gd name="T12" fmla="*/ 9 w 71"/>
                <a:gd name="T13" fmla="*/ 62 h 71"/>
                <a:gd name="T14" fmla="*/ 9 w 71"/>
                <a:gd name="T15" fmla="*/ 62 h 71"/>
                <a:gd name="T16" fmla="*/ 15 w 71"/>
                <a:gd name="T17" fmla="*/ 63 h 71"/>
                <a:gd name="T18" fmla="*/ 16 w 71"/>
                <a:gd name="T19" fmla="*/ 69 h 71"/>
                <a:gd name="T20" fmla="*/ 17 w 71"/>
                <a:gd name="T21" fmla="*/ 69 h 71"/>
                <a:gd name="T22" fmla="*/ 24 w 71"/>
                <a:gd name="T23" fmla="*/ 69 h 71"/>
                <a:gd name="T24" fmla="*/ 71 w 71"/>
                <a:gd name="T25" fmla="*/ 23 h 71"/>
                <a:gd name="T26" fmla="*/ 71 w 71"/>
                <a:gd name="T27" fmla="*/ 22 h 71"/>
                <a:gd name="T28" fmla="*/ 49 w 71"/>
                <a:gd name="T2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71">
                  <a:moveTo>
                    <a:pt x="49" y="0"/>
                  </a:moveTo>
                  <a:cubicBezTo>
                    <a:pt x="49" y="0"/>
                    <a:pt x="48" y="0"/>
                    <a:pt x="48" y="0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0" y="49"/>
                    <a:pt x="0" y="52"/>
                    <a:pt x="2" y="54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4" y="56"/>
                    <a:pt x="6" y="57"/>
                    <a:pt x="8" y="56"/>
                  </a:cubicBezTo>
                  <a:cubicBezTo>
                    <a:pt x="7" y="58"/>
                    <a:pt x="7" y="60"/>
                    <a:pt x="9" y="62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11" y="64"/>
                    <a:pt x="13" y="64"/>
                    <a:pt x="15" y="63"/>
                  </a:cubicBezTo>
                  <a:cubicBezTo>
                    <a:pt x="14" y="65"/>
                    <a:pt x="15" y="67"/>
                    <a:pt x="16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1"/>
                    <a:pt x="22" y="71"/>
                    <a:pt x="24" y="69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71" y="23"/>
                    <a:pt x="71" y="22"/>
                    <a:pt x="71" y="22"/>
                  </a:cubicBezTo>
                  <a:lnTo>
                    <a:pt x="4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</p:grpSp>
      <p:grpSp>
        <p:nvGrpSpPr>
          <p:cNvPr id="42" name="组合 98"/>
          <p:cNvGrpSpPr/>
          <p:nvPr/>
        </p:nvGrpSpPr>
        <p:grpSpPr>
          <a:xfrm>
            <a:off x="4019334" y="4932312"/>
            <a:ext cx="681248" cy="728846"/>
            <a:chOff x="4895160" y="5416983"/>
            <a:chExt cx="496602" cy="531299"/>
          </a:xfrm>
          <a:solidFill>
            <a:srgbClr val="008AF2"/>
          </a:solidFill>
          <a:effectLst/>
        </p:grpSpPr>
        <p:sp>
          <p:nvSpPr>
            <p:cNvPr id="43" name="Freeform 836"/>
            <p:cNvSpPr/>
            <p:nvPr/>
          </p:nvSpPr>
          <p:spPr bwMode="auto">
            <a:xfrm>
              <a:off x="5135871" y="5416983"/>
              <a:ext cx="28191" cy="74816"/>
            </a:xfrm>
            <a:custGeom>
              <a:avLst/>
              <a:gdLst>
                <a:gd name="T0" fmla="*/ 6 w 11"/>
                <a:gd name="T1" fmla="*/ 29 h 29"/>
                <a:gd name="T2" fmla="*/ 0 w 11"/>
                <a:gd name="T3" fmla="*/ 24 h 29"/>
                <a:gd name="T4" fmla="*/ 0 w 11"/>
                <a:gd name="T5" fmla="*/ 6 h 29"/>
                <a:gd name="T6" fmla="*/ 6 w 11"/>
                <a:gd name="T7" fmla="*/ 0 h 29"/>
                <a:gd name="T8" fmla="*/ 11 w 11"/>
                <a:gd name="T9" fmla="*/ 6 h 29"/>
                <a:gd name="T10" fmla="*/ 11 w 11"/>
                <a:gd name="T11" fmla="*/ 24 h 29"/>
                <a:gd name="T12" fmla="*/ 6 w 11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29">
                  <a:moveTo>
                    <a:pt x="6" y="29"/>
                  </a:moveTo>
                  <a:cubicBezTo>
                    <a:pt x="3" y="29"/>
                    <a:pt x="0" y="27"/>
                    <a:pt x="0" y="2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1" y="3"/>
                    <a:pt x="11" y="6"/>
                  </a:cubicBezTo>
                  <a:cubicBezTo>
                    <a:pt x="11" y="24"/>
                    <a:pt x="11" y="24"/>
                    <a:pt x="11" y="24"/>
                  </a:cubicBezTo>
                  <a:cubicBezTo>
                    <a:pt x="11" y="27"/>
                    <a:pt x="9" y="29"/>
                    <a:pt x="6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4" name="Freeform 837"/>
            <p:cNvSpPr/>
            <p:nvPr/>
          </p:nvSpPr>
          <p:spPr bwMode="auto">
            <a:xfrm>
              <a:off x="5015516" y="5443006"/>
              <a:ext cx="56383" cy="71563"/>
            </a:xfrm>
            <a:custGeom>
              <a:avLst/>
              <a:gdLst>
                <a:gd name="T0" fmla="*/ 16 w 22"/>
                <a:gd name="T1" fmla="*/ 28 h 28"/>
                <a:gd name="T2" fmla="*/ 11 w 22"/>
                <a:gd name="T3" fmla="*/ 25 h 28"/>
                <a:gd name="T4" fmla="*/ 2 w 22"/>
                <a:gd name="T5" fmla="*/ 10 h 28"/>
                <a:gd name="T6" fmla="*/ 4 w 22"/>
                <a:gd name="T7" fmla="*/ 2 h 28"/>
                <a:gd name="T8" fmla="*/ 11 w 22"/>
                <a:gd name="T9" fmla="*/ 4 h 28"/>
                <a:gd name="T10" fmla="*/ 20 w 22"/>
                <a:gd name="T11" fmla="*/ 19 h 28"/>
                <a:gd name="T12" fmla="*/ 18 w 22"/>
                <a:gd name="T13" fmla="*/ 27 h 28"/>
                <a:gd name="T14" fmla="*/ 16 w 22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8">
                  <a:moveTo>
                    <a:pt x="16" y="28"/>
                  </a:moveTo>
                  <a:cubicBezTo>
                    <a:pt x="14" y="28"/>
                    <a:pt x="12" y="27"/>
                    <a:pt x="11" y="25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3"/>
                    <a:pt x="4" y="2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2" y="22"/>
                    <a:pt x="21" y="26"/>
                    <a:pt x="18" y="27"/>
                  </a:cubicBezTo>
                  <a:cubicBezTo>
                    <a:pt x="17" y="28"/>
                    <a:pt x="17" y="28"/>
                    <a:pt x="1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5" name="Freeform 838"/>
            <p:cNvSpPr/>
            <p:nvPr/>
          </p:nvSpPr>
          <p:spPr bwMode="auto">
            <a:xfrm>
              <a:off x="4927689" y="5527580"/>
              <a:ext cx="72647" cy="54214"/>
            </a:xfrm>
            <a:custGeom>
              <a:avLst/>
              <a:gdLst>
                <a:gd name="T0" fmla="*/ 22 w 28"/>
                <a:gd name="T1" fmla="*/ 21 h 21"/>
                <a:gd name="T2" fmla="*/ 19 w 28"/>
                <a:gd name="T3" fmla="*/ 20 h 21"/>
                <a:gd name="T4" fmla="*/ 3 w 28"/>
                <a:gd name="T5" fmla="*/ 11 h 21"/>
                <a:gd name="T6" fmla="*/ 1 w 28"/>
                <a:gd name="T7" fmla="*/ 3 h 21"/>
                <a:gd name="T8" fmla="*/ 9 w 28"/>
                <a:gd name="T9" fmla="*/ 1 h 21"/>
                <a:gd name="T10" fmla="*/ 24 w 28"/>
                <a:gd name="T11" fmla="*/ 10 h 21"/>
                <a:gd name="T12" fmla="*/ 26 w 28"/>
                <a:gd name="T13" fmla="*/ 18 h 21"/>
                <a:gd name="T14" fmla="*/ 22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22" y="21"/>
                  </a:moveTo>
                  <a:cubicBezTo>
                    <a:pt x="21" y="21"/>
                    <a:pt x="20" y="20"/>
                    <a:pt x="19" y="2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7" y="12"/>
                    <a:pt x="28" y="15"/>
                    <a:pt x="26" y="18"/>
                  </a:cubicBezTo>
                  <a:cubicBezTo>
                    <a:pt x="25" y="20"/>
                    <a:pt x="24" y="21"/>
                    <a:pt x="22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6" name="Freeform 839"/>
            <p:cNvSpPr/>
            <p:nvPr/>
          </p:nvSpPr>
          <p:spPr bwMode="auto">
            <a:xfrm>
              <a:off x="4895160" y="5645766"/>
              <a:ext cx="73731" cy="28191"/>
            </a:xfrm>
            <a:custGeom>
              <a:avLst/>
              <a:gdLst>
                <a:gd name="T0" fmla="*/ 23 w 29"/>
                <a:gd name="T1" fmla="*/ 11 h 11"/>
                <a:gd name="T2" fmla="*/ 6 w 29"/>
                <a:gd name="T3" fmla="*/ 11 h 11"/>
                <a:gd name="T4" fmla="*/ 0 w 29"/>
                <a:gd name="T5" fmla="*/ 5 h 11"/>
                <a:gd name="T6" fmla="*/ 6 w 29"/>
                <a:gd name="T7" fmla="*/ 0 h 11"/>
                <a:gd name="T8" fmla="*/ 23 w 29"/>
                <a:gd name="T9" fmla="*/ 0 h 11"/>
                <a:gd name="T10" fmla="*/ 29 w 29"/>
                <a:gd name="T11" fmla="*/ 5 h 11"/>
                <a:gd name="T12" fmla="*/ 23 w 2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">
                  <a:moveTo>
                    <a:pt x="23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0"/>
                    <a:pt x="29" y="2"/>
                    <a:pt x="29" y="5"/>
                  </a:cubicBezTo>
                  <a:cubicBezTo>
                    <a:pt x="29" y="8"/>
                    <a:pt x="27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7" name="Freeform 840"/>
            <p:cNvSpPr/>
            <p:nvPr/>
          </p:nvSpPr>
          <p:spPr bwMode="auto">
            <a:xfrm>
              <a:off x="4920099" y="5737931"/>
              <a:ext cx="71563" cy="54214"/>
            </a:xfrm>
            <a:custGeom>
              <a:avLst/>
              <a:gdLst>
                <a:gd name="T0" fmla="*/ 6 w 28"/>
                <a:gd name="T1" fmla="*/ 21 h 21"/>
                <a:gd name="T2" fmla="*/ 2 w 28"/>
                <a:gd name="T3" fmla="*/ 18 h 21"/>
                <a:gd name="T4" fmla="*/ 4 w 28"/>
                <a:gd name="T5" fmla="*/ 11 h 21"/>
                <a:gd name="T6" fmla="*/ 19 w 28"/>
                <a:gd name="T7" fmla="*/ 2 h 21"/>
                <a:gd name="T8" fmla="*/ 27 w 28"/>
                <a:gd name="T9" fmla="*/ 4 h 21"/>
                <a:gd name="T10" fmla="*/ 25 w 28"/>
                <a:gd name="T11" fmla="*/ 11 h 21"/>
                <a:gd name="T12" fmla="*/ 9 w 28"/>
                <a:gd name="T13" fmla="*/ 20 h 21"/>
                <a:gd name="T14" fmla="*/ 6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6" y="21"/>
                  </a:moveTo>
                  <a:cubicBezTo>
                    <a:pt x="4" y="21"/>
                    <a:pt x="3" y="20"/>
                    <a:pt x="2" y="18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2" y="0"/>
                    <a:pt x="25" y="1"/>
                    <a:pt x="27" y="4"/>
                  </a:cubicBezTo>
                  <a:cubicBezTo>
                    <a:pt x="28" y="6"/>
                    <a:pt x="27" y="10"/>
                    <a:pt x="25" y="11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8" y="21"/>
                    <a:pt x="7" y="21"/>
                    <a:pt x="6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8" name="Freeform 841"/>
            <p:cNvSpPr/>
            <p:nvPr/>
          </p:nvSpPr>
          <p:spPr bwMode="auto">
            <a:xfrm>
              <a:off x="5286587" y="5750942"/>
              <a:ext cx="72647" cy="53130"/>
            </a:xfrm>
            <a:custGeom>
              <a:avLst/>
              <a:gdLst>
                <a:gd name="T0" fmla="*/ 21 w 28"/>
                <a:gd name="T1" fmla="*/ 21 h 21"/>
                <a:gd name="T2" fmla="*/ 19 w 28"/>
                <a:gd name="T3" fmla="*/ 20 h 21"/>
                <a:gd name="T4" fmla="*/ 3 w 28"/>
                <a:gd name="T5" fmla="*/ 11 h 21"/>
                <a:gd name="T6" fmla="*/ 1 w 28"/>
                <a:gd name="T7" fmla="*/ 4 h 21"/>
                <a:gd name="T8" fmla="*/ 9 w 28"/>
                <a:gd name="T9" fmla="*/ 2 h 21"/>
                <a:gd name="T10" fmla="*/ 24 w 28"/>
                <a:gd name="T11" fmla="*/ 11 h 21"/>
                <a:gd name="T12" fmla="*/ 26 w 28"/>
                <a:gd name="T13" fmla="*/ 18 h 21"/>
                <a:gd name="T14" fmla="*/ 21 w 28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1">
                  <a:moveTo>
                    <a:pt x="21" y="21"/>
                  </a:moveTo>
                  <a:cubicBezTo>
                    <a:pt x="21" y="21"/>
                    <a:pt x="20" y="21"/>
                    <a:pt x="19" y="2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1" y="10"/>
                    <a:pt x="0" y="6"/>
                    <a:pt x="1" y="4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7" y="12"/>
                    <a:pt x="28" y="15"/>
                    <a:pt x="26" y="18"/>
                  </a:cubicBezTo>
                  <a:cubicBezTo>
                    <a:pt x="25" y="20"/>
                    <a:pt x="23" y="21"/>
                    <a:pt x="21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49" name="Freeform 842"/>
            <p:cNvSpPr/>
            <p:nvPr/>
          </p:nvSpPr>
          <p:spPr bwMode="auto">
            <a:xfrm>
              <a:off x="5318031" y="5660946"/>
              <a:ext cx="73731" cy="28191"/>
            </a:xfrm>
            <a:custGeom>
              <a:avLst/>
              <a:gdLst>
                <a:gd name="T0" fmla="*/ 23 w 29"/>
                <a:gd name="T1" fmla="*/ 11 h 11"/>
                <a:gd name="T2" fmla="*/ 5 w 29"/>
                <a:gd name="T3" fmla="*/ 11 h 11"/>
                <a:gd name="T4" fmla="*/ 0 w 29"/>
                <a:gd name="T5" fmla="*/ 5 h 11"/>
                <a:gd name="T6" fmla="*/ 5 w 29"/>
                <a:gd name="T7" fmla="*/ 0 h 11"/>
                <a:gd name="T8" fmla="*/ 23 w 29"/>
                <a:gd name="T9" fmla="*/ 0 h 11"/>
                <a:gd name="T10" fmla="*/ 29 w 29"/>
                <a:gd name="T11" fmla="*/ 5 h 11"/>
                <a:gd name="T12" fmla="*/ 23 w 2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">
                  <a:moveTo>
                    <a:pt x="23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6" y="0"/>
                    <a:pt x="29" y="2"/>
                    <a:pt x="29" y="5"/>
                  </a:cubicBezTo>
                  <a:cubicBezTo>
                    <a:pt x="29" y="8"/>
                    <a:pt x="26" y="11"/>
                    <a:pt x="2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50" name="Freeform 843"/>
            <p:cNvSpPr/>
            <p:nvPr/>
          </p:nvSpPr>
          <p:spPr bwMode="auto">
            <a:xfrm>
              <a:off x="5292008" y="5540591"/>
              <a:ext cx="74816" cy="54214"/>
            </a:xfrm>
            <a:custGeom>
              <a:avLst/>
              <a:gdLst>
                <a:gd name="T0" fmla="*/ 7 w 29"/>
                <a:gd name="T1" fmla="*/ 21 h 21"/>
                <a:gd name="T2" fmla="*/ 2 w 29"/>
                <a:gd name="T3" fmla="*/ 18 h 21"/>
                <a:gd name="T4" fmla="*/ 4 w 29"/>
                <a:gd name="T5" fmla="*/ 10 h 21"/>
                <a:gd name="T6" fmla="*/ 20 w 29"/>
                <a:gd name="T7" fmla="*/ 1 h 21"/>
                <a:gd name="T8" fmla="*/ 27 w 29"/>
                <a:gd name="T9" fmla="*/ 3 h 21"/>
                <a:gd name="T10" fmla="*/ 25 w 29"/>
                <a:gd name="T11" fmla="*/ 11 h 21"/>
                <a:gd name="T12" fmla="*/ 10 w 29"/>
                <a:gd name="T13" fmla="*/ 20 h 21"/>
                <a:gd name="T14" fmla="*/ 7 w 29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1">
                  <a:moveTo>
                    <a:pt x="7" y="21"/>
                  </a:moveTo>
                  <a:cubicBezTo>
                    <a:pt x="5" y="21"/>
                    <a:pt x="3" y="20"/>
                    <a:pt x="2" y="18"/>
                  </a:cubicBezTo>
                  <a:cubicBezTo>
                    <a:pt x="0" y="15"/>
                    <a:pt x="1" y="12"/>
                    <a:pt x="4" y="1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2" y="0"/>
                    <a:pt x="26" y="1"/>
                    <a:pt x="27" y="3"/>
                  </a:cubicBezTo>
                  <a:cubicBezTo>
                    <a:pt x="29" y="6"/>
                    <a:pt x="28" y="9"/>
                    <a:pt x="25" y="1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9" y="20"/>
                    <a:pt x="8" y="21"/>
                    <a:pt x="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51" name="Freeform 844"/>
            <p:cNvSpPr/>
            <p:nvPr/>
          </p:nvSpPr>
          <p:spPr bwMode="auto">
            <a:xfrm>
              <a:off x="5228036" y="5450595"/>
              <a:ext cx="54214" cy="71563"/>
            </a:xfrm>
            <a:custGeom>
              <a:avLst/>
              <a:gdLst>
                <a:gd name="T0" fmla="*/ 6 w 21"/>
                <a:gd name="T1" fmla="*/ 28 h 28"/>
                <a:gd name="T2" fmla="*/ 3 w 21"/>
                <a:gd name="T3" fmla="*/ 27 h 28"/>
                <a:gd name="T4" fmla="*/ 1 w 21"/>
                <a:gd name="T5" fmla="*/ 19 h 28"/>
                <a:gd name="T6" fmla="*/ 10 w 21"/>
                <a:gd name="T7" fmla="*/ 4 h 28"/>
                <a:gd name="T8" fmla="*/ 18 w 21"/>
                <a:gd name="T9" fmla="*/ 2 h 28"/>
                <a:gd name="T10" fmla="*/ 20 w 21"/>
                <a:gd name="T11" fmla="*/ 9 h 28"/>
                <a:gd name="T12" fmla="*/ 11 w 21"/>
                <a:gd name="T13" fmla="*/ 25 h 28"/>
                <a:gd name="T14" fmla="*/ 6 w 21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28">
                  <a:moveTo>
                    <a:pt x="6" y="28"/>
                  </a:moveTo>
                  <a:cubicBezTo>
                    <a:pt x="5" y="28"/>
                    <a:pt x="4" y="27"/>
                    <a:pt x="3" y="27"/>
                  </a:cubicBezTo>
                  <a:cubicBezTo>
                    <a:pt x="1" y="25"/>
                    <a:pt x="0" y="22"/>
                    <a:pt x="1" y="19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2"/>
                  </a:cubicBezTo>
                  <a:cubicBezTo>
                    <a:pt x="20" y="3"/>
                    <a:pt x="21" y="7"/>
                    <a:pt x="20" y="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0" y="27"/>
                    <a:pt x="8" y="28"/>
                    <a:pt x="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52" name="Freeform 845"/>
            <p:cNvSpPr>
              <a:spLocks noEditPoints="1"/>
            </p:cNvSpPr>
            <p:nvPr/>
          </p:nvSpPr>
          <p:spPr bwMode="auto">
            <a:xfrm>
              <a:off x="5010094" y="5535169"/>
              <a:ext cx="264565" cy="320948"/>
            </a:xfrm>
            <a:custGeom>
              <a:avLst/>
              <a:gdLst>
                <a:gd name="T0" fmla="*/ 52 w 103"/>
                <a:gd name="T1" fmla="*/ 0 h 125"/>
                <a:gd name="T2" fmla="*/ 0 w 103"/>
                <a:gd name="T3" fmla="*/ 57 h 125"/>
                <a:gd name="T4" fmla="*/ 24 w 103"/>
                <a:gd name="T5" fmla="*/ 125 h 125"/>
                <a:gd name="T6" fmla="*/ 55 w 103"/>
                <a:gd name="T7" fmla="*/ 125 h 125"/>
                <a:gd name="T8" fmla="*/ 82 w 103"/>
                <a:gd name="T9" fmla="*/ 103 h 125"/>
                <a:gd name="T10" fmla="*/ 103 w 103"/>
                <a:gd name="T11" fmla="*/ 52 h 125"/>
                <a:gd name="T12" fmla="*/ 45 w 103"/>
                <a:gd name="T13" fmla="*/ 92 h 125"/>
                <a:gd name="T14" fmla="*/ 35 w 103"/>
                <a:gd name="T15" fmla="*/ 71 h 125"/>
                <a:gd name="T16" fmla="*/ 42 w 103"/>
                <a:gd name="T17" fmla="*/ 68 h 125"/>
                <a:gd name="T18" fmla="*/ 56 w 103"/>
                <a:gd name="T19" fmla="*/ 67 h 125"/>
                <a:gd name="T20" fmla="*/ 62 w 103"/>
                <a:gd name="T21" fmla="*/ 72 h 125"/>
                <a:gd name="T22" fmla="*/ 65 w 103"/>
                <a:gd name="T23" fmla="*/ 71 h 125"/>
                <a:gd name="T24" fmla="*/ 55 w 103"/>
                <a:gd name="T25" fmla="*/ 92 h 125"/>
                <a:gd name="T26" fmla="*/ 45 w 103"/>
                <a:gd name="T27" fmla="*/ 117 h 125"/>
                <a:gd name="T28" fmla="*/ 43 w 103"/>
                <a:gd name="T29" fmla="*/ 56 h 125"/>
                <a:gd name="T30" fmla="*/ 44 w 103"/>
                <a:gd name="T31" fmla="*/ 57 h 125"/>
                <a:gd name="T32" fmla="*/ 42 w 103"/>
                <a:gd name="T33" fmla="*/ 56 h 125"/>
                <a:gd name="T34" fmla="*/ 58 w 103"/>
                <a:gd name="T35" fmla="*/ 54 h 125"/>
                <a:gd name="T36" fmla="*/ 59 w 103"/>
                <a:gd name="T37" fmla="*/ 55 h 125"/>
                <a:gd name="T38" fmla="*/ 57 w 103"/>
                <a:gd name="T39" fmla="*/ 55 h 125"/>
                <a:gd name="T40" fmla="*/ 93 w 103"/>
                <a:gd name="T41" fmla="*/ 60 h 125"/>
                <a:gd name="T42" fmla="*/ 75 w 103"/>
                <a:gd name="T43" fmla="*/ 97 h 125"/>
                <a:gd name="T44" fmla="*/ 61 w 103"/>
                <a:gd name="T45" fmla="*/ 117 h 125"/>
                <a:gd name="T46" fmla="*/ 73 w 103"/>
                <a:gd name="T47" fmla="*/ 70 h 125"/>
                <a:gd name="T48" fmla="*/ 67 w 103"/>
                <a:gd name="T49" fmla="*/ 67 h 125"/>
                <a:gd name="T50" fmla="*/ 59 w 103"/>
                <a:gd name="T51" fmla="*/ 67 h 125"/>
                <a:gd name="T52" fmla="*/ 58 w 103"/>
                <a:gd name="T53" fmla="*/ 65 h 125"/>
                <a:gd name="T54" fmla="*/ 58 w 103"/>
                <a:gd name="T55" fmla="*/ 51 h 125"/>
                <a:gd name="T56" fmla="*/ 55 w 103"/>
                <a:gd name="T57" fmla="*/ 64 h 125"/>
                <a:gd name="T58" fmla="*/ 44 w 103"/>
                <a:gd name="T59" fmla="*/ 65 h 125"/>
                <a:gd name="T60" fmla="*/ 44 w 103"/>
                <a:gd name="T61" fmla="*/ 53 h 125"/>
                <a:gd name="T62" fmla="*/ 39 w 103"/>
                <a:gd name="T63" fmla="*/ 63 h 125"/>
                <a:gd name="T64" fmla="*/ 36 w 103"/>
                <a:gd name="T65" fmla="*/ 67 h 125"/>
                <a:gd name="T66" fmla="*/ 33 w 103"/>
                <a:gd name="T67" fmla="*/ 67 h 125"/>
                <a:gd name="T68" fmla="*/ 29 w 103"/>
                <a:gd name="T69" fmla="*/ 65 h 125"/>
                <a:gd name="T70" fmla="*/ 29 w 103"/>
                <a:gd name="T71" fmla="*/ 66 h 125"/>
                <a:gd name="T72" fmla="*/ 29 w 103"/>
                <a:gd name="T73" fmla="*/ 66 h 125"/>
                <a:gd name="T74" fmla="*/ 39 w 103"/>
                <a:gd name="T75" fmla="*/ 93 h 125"/>
                <a:gd name="T76" fmla="*/ 33 w 103"/>
                <a:gd name="T77" fmla="*/ 117 h 125"/>
                <a:gd name="T78" fmla="*/ 9 w 103"/>
                <a:gd name="T79" fmla="*/ 60 h 125"/>
                <a:gd name="T80" fmla="*/ 9 w 103"/>
                <a:gd name="T81" fmla="*/ 54 h 125"/>
                <a:gd name="T82" fmla="*/ 52 w 103"/>
                <a:gd name="T83" fmla="*/ 9 h 125"/>
                <a:gd name="T84" fmla="*/ 94 w 103"/>
                <a:gd name="T85" fmla="*/ 5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3" h="125">
                  <a:moveTo>
                    <a:pt x="103" y="52"/>
                  </a:moveTo>
                  <a:cubicBezTo>
                    <a:pt x="103" y="23"/>
                    <a:pt x="80" y="0"/>
                    <a:pt x="52" y="0"/>
                  </a:cubicBezTo>
                  <a:cubicBezTo>
                    <a:pt x="23" y="0"/>
                    <a:pt x="0" y="23"/>
                    <a:pt x="0" y="52"/>
                  </a:cubicBezTo>
                  <a:cubicBezTo>
                    <a:pt x="0" y="54"/>
                    <a:pt x="0" y="55"/>
                    <a:pt x="0" y="57"/>
                  </a:cubicBezTo>
                  <a:cubicBezTo>
                    <a:pt x="0" y="58"/>
                    <a:pt x="1" y="78"/>
                    <a:pt x="21" y="103"/>
                  </a:cubicBezTo>
                  <a:cubicBezTo>
                    <a:pt x="26" y="110"/>
                    <a:pt x="24" y="125"/>
                    <a:pt x="24" y="125"/>
                  </a:cubicBezTo>
                  <a:cubicBezTo>
                    <a:pt x="32" y="125"/>
                    <a:pt x="40" y="125"/>
                    <a:pt x="48" y="125"/>
                  </a:cubicBezTo>
                  <a:cubicBezTo>
                    <a:pt x="50" y="125"/>
                    <a:pt x="53" y="125"/>
                    <a:pt x="55" y="125"/>
                  </a:cubicBezTo>
                  <a:cubicBezTo>
                    <a:pt x="63" y="125"/>
                    <a:pt x="71" y="125"/>
                    <a:pt x="79" y="125"/>
                  </a:cubicBezTo>
                  <a:cubicBezTo>
                    <a:pt x="79" y="125"/>
                    <a:pt x="77" y="110"/>
                    <a:pt x="82" y="103"/>
                  </a:cubicBezTo>
                  <a:cubicBezTo>
                    <a:pt x="102" y="78"/>
                    <a:pt x="103" y="58"/>
                    <a:pt x="103" y="57"/>
                  </a:cubicBezTo>
                  <a:cubicBezTo>
                    <a:pt x="103" y="55"/>
                    <a:pt x="103" y="54"/>
                    <a:pt x="103" y="52"/>
                  </a:cubicBezTo>
                  <a:close/>
                  <a:moveTo>
                    <a:pt x="45" y="117"/>
                  </a:moveTo>
                  <a:cubicBezTo>
                    <a:pt x="45" y="92"/>
                    <a:pt x="45" y="92"/>
                    <a:pt x="45" y="92"/>
                  </a:cubicBezTo>
                  <a:cubicBezTo>
                    <a:pt x="45" y="91"/>
                    <a:pt x="45" y="91"/>
                    <a:pt x="45" y="90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6" y="71"/>
                    <a:pt x="36" y="71"/>
                    <a:pt x="37" y="70"/>
                  </a:cubicBezTo>
                  <a:cubicBezTo>
                    <a:pt x="39" y="70"/>
                    <a:pt x="40" y="69"/>
                    <a:pt x="42" y="68"/>
                  </a:cubicBezTo>
                  <a:cubicBezTo>
                    <a:pt x="43" y="70"/>
                    <a:pt x="45" y="71"/>
                    <a:pt x="47" y="71"/>
                  </a:cubicBezTo>
                  <a:cubicBezTo>
                    <a:pt x="50" y="72"/>
                    <a:pt x="53" y="70"/>
                    <a:pt x="56" y="67"/>
                  </a:cubicBezTo>
                  <a:cubicBezTo>
                    <a:pt x="56" y="68"/>
                    <a:pt x="57" y="68"/>
                    <a:pt x="57" y="68"/>
                  </a:cubicBezTo>
                  <a:cubicBezTo>
                    <a:pt x="58" y="71"/>
                    <a:pt x="60" y="72"/>
                    <a:pt x="62" y="72"/>
                  </a:cubicBezTo>
                  <a:cubicBezTo>
                    <a:pt x="62" y="72"/>
                    <a:pt x="63" y="72"/>
                    <a:pt x="63" y="72"/>
                  </a:cubicBezTo>
                  <a:cubicBezTo>
                    <a:pt x="63" y="72"/>
                    <a:pt x="64" y="71"/>
                    <a:pt x="65" y="71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5" y="91"/>
                    <a:pt x="55" y="91"/>
                    <a:pt x="55" y="92"/>
                  </a:cubicBezTo>
                  <a:cubicBezTo>
                    <a:pt x="55" y="117"/>
                    <a:pt x="55" y="117"/>
                    <a:pt x="55" y="117"/>
                  </a:cubicBezTo>
                  <a:lnTo>
                    <a:pt x="45" y="117"/>
                  </a:lnTo>
                  <a:close/>
                  <a:moveTo>
                    <a:pt x="42" y="56"/>
                  </a:moveTo>
                  <a:cubicBezTo>
                    <a:pt x="42" y="56"/>
                    <a:pt x="43" y="56"/>
                    <a:pt x="43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4" y="56"/>
                    <a:pt x="44" y="57"/>
                    <a:pt x="44" y="57"/>
                  </a:cubicBezTo>
                  <a:cubicBezTo>
                    <a:pt x="44" y="59"/>
                    <a:pt x="44" y="60"/>
                    <a:pt x="42" y="62"/>
                  </a:cubicBezTo>
                  <a:cubicBezTo>
                    <a:pt x="41" y="59"/>
                    <a:pt x="42" y="57"/>
                    <a:pt x="42" y="56"/>
                  </a:cubicBezTo>
                  <a:close/>
                  <a:moveTo>
                    <a:pt x="57" y="55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9" y="54"/>
                    <a:pt x="59" y="55"/>
                    <a:pt x="59" y="55"/>
                  </a:cubicBezTo>
                  <a:cubicBezTo>
                    <a:pt x="59" y="55"/>
                    <a:pt x="59" y="58"/>
                    <a:pt x="57" y="61"/>
                  </a:cubicBezTo>
                  <a:cubicBezTo>
                    <a:pt x="57" y="59"/>
                    <a:pt x="57" y="56"/>
                    <a:pt x="57" y="55"/>
                  </a:cubicBezTo>
                  <a:close/>
                  <a:moveTo>
                    <a:pt x="94" y="5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4" y="60"/>
                    <a:pt x="94" y="60"/>
                    <a:pt x="94" y="60"/>
                  </a:cubicBezTo>
                  <a:cubicBezTo>
                    <a:pt x="93" y="66"/>
                    <a:pt x="89" y="80"/>
                    <a:pt x="75" y="97"/>
                  </a:cubicBezTo>
                  <a:cubicBezTo>
                    <a:pt x="71" y="103"/>
                    <a:pt x="70" y="110"/>
                    <a:pt x="70" y="117"/>
                  </a:cubicBezTo>
                  <a:cubicBezTo>
                    <a:pt x="61" y="117"/>
                    <a:pt x="61" y="117"/>
                    <a:pt x="61" y="117"/>
                  </a:cubicBezTo>
                  <a:cubicBezTo>
                    <a:pt x="61" y="93"/>
                    <a:pt x="61" y="93"/>
                    <a:pt x="61" y="93"/>
                  </a:cubicBezTo>
                  <a:cubicBezTo>
                    <a:pt x="73" y="70"/>
                    <a:pt x="73" y="70"/>
                    <a:pt x="73" y="70"/>
                  </a:cubicBezTo>
                  <a:cubicBezTo>
                    <a:pt x="73" y="68"/>
                    <a:pt x="73" y="66"/>
                    <a:pt x="71" y="65"/>
                  </a:cubicBezTo>
                  <a:cubicBezTo>
                    <a:pt x="70" y="65"/>
                    <a:pt x="68" y="65"/>
                    <a:pt x="67" y="67"/>
                  </a:cubicBezTo>
                  <a:cubicBezTo>
                    <a:pt x="66" y="67"/>
                    <a:pt x="64" y="68"/>
                    <a:pt x="62" y="68"/>
                  </a:cubicBezTo>
                  <a:cubicBezTo>
                    <a:pt x="61" y="69"/>
                    <a:pt x="60" y="68"/>
                    <a:pt x="59" y="67"/>
                  </a:cubicBezTo>
                  <a:cubicBezTo>
                    <a:pt x="59" y="66"/>
                    <a:pt x="59" y="65"/>
                    <a:pt x="58" y="65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61" y="61"/>
                    <a:pt x="63" y="56"/>
                    <a:pt x="61" y="53"/>
                  </a:cubicBezTo>
                  <a:cubicBezTo>
                    <a:pt x="61" y="52"/>
                    <a:pt x="60" y="51"/>
                    <a:pt x="58" y="51"/>
                  </a:cubicBezTo>
                  <a:cubicBezTo>
                    <a:pt x="56" y="51"/>
                    <a:pt x="55" y="52"/>
                    <a:pt x="54" y="54"/>
                  </a:cubicBezTo>
                  <a:cubicBezTo>
                    <a:pt x="53" y="56"/>
                    <a:pt x="53" y="61"/>
                    <a:pt x="55" y="64"/>
                  </a:cubicBezTo>
                  <a:cubicBezTo>
                    <a:pt x="53" y="66"/>
                    <a:pt x="50" y="68"/>
                    <a:pt x="48" y="68"/>
                  </a:cubicBezTo>
                  <a:cubicBezTo>
                    <a:pt x="46" y="68"/>
                    <a:pt x="45" y="67"/>
                    <a:pt x="44" y="65"/>
                  </a:cubicBezTo>
                  <a:cubicBezTo>
                    <a:pt x="46" y="63"/>
                    <a:pt x="47" y="60"/>
                    <a:pt x="47" y="57"/>
                  </a:cubicBezTo>
                  <a:cubicBezTo>
                    <a:pt x="47" y="55"/>
                    <a:pt x="46" y="53"/>
                    <a:pt x="44" y="53"/>
                  </a:cubicBezTo>
                  <a:cubicBezTo>
                    <a:pt x="42" y="52"/>
                    <a:pt x="41" y="53"/>
                    <a:pt x="40" y="54"/>
                  </a:cubicBezTo>
                  <a:cubicBezTo>
                    <a:pt x="38" y="56"/>
                    <a:pt x="38" y="60"/>
                    <a:pt x="39" y="63"/>
                  </a:cubicBezTo>
                  <a:cubicBezTo>
                    <a:pt x="40" y="64"/>
                    <a:pt x="40" y="64"/>
                    <a:pt x="40" y="65"/>
                  </a:cubicBezTo>
                  <a:cubicBezTo>
                    <a:pt x="39" y="66"/>
                    <a:pt x="38" y="67"/>
                    <a:pt x="36" y="67"/>
                  </a:cubicBezTo>
                  <a:cubicBezTo>
                    <a:pt x="35" y="68"/>
                    <a:pt x="34" y="68"/>
                    <a:pt x="34" y="68"/>
                  </a:cubicBezTo>
                  <a:cubicBezTo>
                    <a:pt x="33" y="67"/>
                    <a:pt x="33" y="67"/>
                    <a:pt x="33" y="67"/>
                  </a:cubicBezTo>
                  <a:cubicBezTo>
                    <a:pt x="33" y="66"/>
                    <a:pt x="31" y="65"/>
                    <a:pt x="30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7"/>
                    <a:pt x="27" y="68"/>
                    <a:pt x="28" y="70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3" y="110"/>
                    <a:pt x="32" y="103"/>
                    <a:pt x="28" y="97"/>
                  </a:cubicBezTo>
                  <a:cubicBezTo>
                    <a:pt x="14" y="80"/>
                    <a:pt x="10" y="66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9" y="53"/>
                    <a:pt x="9" y="53"/>
                    <a:pt x="9" y="52"/>
                  </a:cubicBezTo>
                  <a:cubicBezTo>
                    <a:pt x="9" y="28"/>
                    <a:pt x="28" y="9"/>
                    <a:pt x="52" y="9"/>
                  </a:cubicBezTo>
                  <a:cubicBezTo>
                    <a:pt x="75" y="9"/>
                    <a:pt x="94" y="28"/>
                    <a:pt x="94" y="52"/>
                  </a:cubicBezTo>
                  <a:cubicBezTo>
                    <a:pt x="94" y="53"/>
                    <a:pt x="94" y="53"/>
                    <a:pt x="9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  <p:sp>
          <p:nvSpPr>
            <p:cNvPr id="53" name="Freeform 846"/>
            <p:cNvSpPr/>
            <p:nvPr/>
          </p:nvSpPr>
          <p:spPr bwMode="auto">
            <a:xfrm>
              <a:off x="5071899" y="5869129"/>
              <a:ext cx="140957" cy="79153"/>
            </a:xfrm>
            <a:custGeom>
              <a:avLst/>
              <a:gdLst>
                <a:gd name="T0" fmla="*/ 0 w 55"/>
                <a:gd name="T1" fmla="*/ 4 h 31"/>
                <a:gd name="T2" fmla="*/ 3 w 55"/>
                <a:gd name="T3" fmla="*/ 4 h 31"/>
                <a:gd name="T4" fmla="*/ 3 w 55"/>
                <a:gd name="T5" fmla="*/ 8 h 31"/>
                <a:gd name="T6" fmla="*/ 0 w 55"/>
                <a:gd name="T7" fmla="*/ 8 h 31"/>
                <a:gd name="T8" fmla="*/ 0 w 55"/>
                <a:gd name="T9" fmla="*/ 12 h 31"/>
                <a:gd name="T10" fmla="*/ 3 w 55"/>
                <a:gd name="T11" fmla="*/ 12 h 31"/>
                <a:gd name="T12" fmla="*/ 3 w 55"/>
                <a:gd name="T13" fmla="*/ 16 h 31"/>
                <a:gd name="T14" fmla="*/ 0 w 55"/>
                <a:gd name="T15" fmla="*/ 16 h 31"/>
                <a:gd name="T16" fmla="*/ 12 w 55"/>
                <a:gd name="T17" fmla="*/ 26 h 31"/>
                <a:gd name="T18" fmla="*/ 19 w 55"/>
                <a:gd name="T19" fmla="*/ 31 h 31"/>
                <a:gd name="T20" fmla="*/ 36 w 55"/>
                <a:gd name="T21" fmla="*/ 31 h 31"/>
                <a:gd name="T22" fmla="*/ 43 w 55"/>
                <a:gd name="T23" fmla="*/ 26 h 31"/>
                <a:gd name="T24" fmla="*/ 55 w 55"/>
                <a:gd name="T25" fmla="*/ 16 h 31"/>
                <a:gd name="T26" fmla="*/ 53 w 55"/>
                <a:gd name="T27" fmla="*/ 16 h 31"/>
                <a:gd name="T28" fmla="*/ 53 w 55"/>
                <a:gd name="T29" fmla="*/ 12 h 31"/>
                <a:gd name="T30" fmla="*/ 55 w 55"/>
                <a:gd name="T31" fmla="*/ 12 h 31"/>
                <a:gd name="T32" fmla="*/ 55 w 55"/>
                <a:gd name="T33" fmla="*/ 8 h 31"/>
                <a:gd name="T34" fmla="*/ 53 w 55"/>
                <a:gd name="T35" fmla="*/ 8 h 31"/>
                <a:gd name="T36" fmla="*/ 53 w 55"/>
                <a:gd name="T37" fmla="*/ 4 h 31"/>
                <a:gd name="T38" fmla="*/ 55 w 55"/>
                <a:gd name="T39" fmla="*/ 4 h 31"/>
                <a:gd name="T40" fmla="*/ 55 w 55"/>
                <a:gd name="T41" fmla="*/ 0 h 31"/>
                <a:gd name="T42" fmla="*/ 0 w 55"/>
                <a:gd name="T43" fmla="*/ 0 h 31"/>
                <a:gd name="T44" fmla="*/ 0 w 55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5" h="31">
                  <a:moveTo>
                    <a:pt x="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9"/>
                    <a:pt x="16" y="31"/>
                    <a:pt x="19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9" y="31"/>
                    <a:pt x="42" y="29"/>
                    <a:pt x="43" y="26"/>
                  </a:cubicBezTo>
                  <a:cubicBezTo>
                    <a:pt x="49" y="26"/>
                    <a:pt x="54" y="21"/>
                    <a:pt x="55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41" tIns="34270" rIns="68541" bIns="34270" numCol="1" anchor="t" anchorCtr="0" compatLnSpc="1"/>
            <a:lstStyle/>
            <a:p>
              <a:endParaRPr lang="zh-CN" altLang="en-US" sz="1010">
                <a:solidFill>
                  <a:srgbClr val="000000"/>
                </a:solidFill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5567516" y="1785277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预警邮件</a:t>
            </a:r>
            <a:endParaRPr kumimoji="1" lang="en-US" altLang="zh-CN" dirty="0" smtClean="0"/>
          </a:p>
          <a:p>
            <a:r>
              <a:rPr kumimoji="1" lang="zh-CN" altLang="en-US" dirty="0" smtClean="0"/>
              <a:t>幂等校验</a:t>
            </a:r>
            <a:endParaRPr kumimoji="1" lang="en-US" altLang="zh-CN" dirty="0" smtClean="0"/>
          </a:p>
          <a:p>
            <a:r>
              <a:rPr kumimoji="1" lang="zh-CN" altLang="en-US" dirty="0" smtClean="0"/>
              <a:t>乐观锁和重试机制</a:t>
            </a:r>
            <a:endParaRPr kumimoji="1"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5704387" y="3005465"/>
            <a:ext cx="17575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库存盘点差异</a:t>
            </a:r>
            <a:endParaRPr lang="zh-CN" altLang="en-US" b="1" dirty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22998" y="3453726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协助分析原因，给出优化建议</a:t>
            </a:r>
            <a:endParaRPr kumimoji="1" lang="en-US" altLang="zh-CN" dirty="0" smtClean="0"/>
          </a:p>
          <a:p>
            <a:r>
              <a:rPr kumimoji="1" lang="zh-CN" altLang="en-US" dirty="0" smtClean="0"/>
              <a:t>数据回流，自动化流水核对</a:t>
            </a:r>
            <a:endParaRPr kumimoji="1" lang="en-US" altLang="zh-CN" dirty="0" smtClean="0"/>
          </a:p>
          <a:p>
            <a:r>
              <a:rPr kumimoji="1" lang="zh-CN" altLang="en-US" dirty="0" smtClean="0"/>
              <a:t>统一线上线下库存标准</a:t>
            </a:r>
            <a:endParaRPr kumimoji="1" lang="en-US" altLang="zh-CN" dirty="0" smtClean="0"/>
          </a:p>
        </p:txBody>
      </p:sp>
      <p:sp>
        <p:nvSpPr>
          <p:cNvPr id="64" name="矩形 63"/>
          <p:cNvSpPr/>
          <p:nvPr/>
        </p:nvSpPr>
        <p:spPr>
          <a:xfrm>
            <a:off x="5704387" y="4707262"/>
            <a:ext cx="2093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Opensearh</a:t>
            </a:r>
            <a:r>
              <a:rPr lang="zh-CN" altLang="en-US" b="1" dirty="0" smtClean="0">
                <a:solidFill>
                  <a:srgbClr val="007DD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延迟</a:t>
            </a:r>
            <a:endParaRPr lang="zh-CN" altLang="en-US" b="1" dirty="0">
              <a:solidFill>
                <a:srgbClr val="007DD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574823" y="5154996"/>
            <a:ext cx="401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全量搜索走数据库</a:t>
            </a:r>
            <a:endParaRPr kumimoji="1" lang="en-US" altLang="zh-CN" dirty="0" smtClean="0"/>
          </a:p>
          <a:p>
            <a:r>
              <a:rPr kumimoji="1" lang="zh-CN" altLang="en-US" dirty="0" smtClean="0"/>
              <a:t>增加自建搜索对接，开关控制</a:t>
            </a:r>
            <a:r>
              <a:rPr kumimoji="1" lang="en-US" altLang="zh-CN" dirty="0" smtClean="0"/>
              <a:t>(</a:t>
            </a:r>
            <a:r>
              <a:rPr kumimoji="1" lang="zh-CN" altLang="en-US" dirty="0" smtClean="0"/>
              <a:t>进行中</a:t>
            </a:r>
            <a:r>
              <a:rPr kumimoji="1"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206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任意多边形 37"/>
          <p:cNvSpPr/>
          <p:nvPr/>
        </p:nvSpPr>
        <p:spPr>
          <a:xfrm rot="16200000">
            <a:off x="1035273" y="-361743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9992" y="303959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8"/>
          <p:cNvSpPr>
            <a:spLocks noChangeArrowheads="1"/>
          </p:cNvSpPr>
          <p:nvPr/>
        </p:nvSpPr>
        <p:spPr bwMode="auto">
          <a:xfrm>
            <a:off x="369572" y="328079"/>
            <a:ext cx="2847975" cy="40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数据分析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791725"/>
              </p:ext>
            </p:extLst>
          </p:nvPr>
        </p:nvGraphicFramePr>
        <p:xfrm>
          <a:off x="1111806" y="1312069"/>
          <a:ext cx="4423018" cy="5502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66712" y="1628632"/>
            <a:ext cx="28297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Helvetica Neue"/>
              </a:rPr>
              <a:t>出入库单据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Helvetica Neue"/>
            </a:endParaRPr>
          </a:p>
        </p:txBody>
      </p:sp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228192"/>
              </p:ext>
            </p:extLst>
          </p:nvPr>
        </p:nvGraphicFramePr>
        <p:xfrm>
          <a:off x="6711309" y="1096045"/>
          <a:ext cx="4228227" cy="6321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86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62113" y="1925638"/>
            <a:ext cx="1285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84238" y="3463925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8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9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任意多边形 37"/>
          <p:cNvSpPr/>
          <p:nvPr/>
        </p:nvSpPr>
        <p:spPr>
          <a:xfrm rot="16200000">
            <a:off x="1035273" y="-93876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9992" y="571826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28"/>
          <p:cNvSpPr>
            <a:spLocks noChangeArrowheads="1"/>
          </p:cNvSpPr>
          <p:nvPr/>
        </p:nvSpPr>
        <p:spPr bwMode="auto">
          <a:xfrm>
            <a:off x="369572" y="595946"/>
            <a:ext cx="129254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数据分析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24211"/>
              </p:ext>
            </p:extLst>
          </p:nvPr>
        </p:nvGraphicFramePr>
        <p:xfrm>
          <a:off x="1166172" y="2896245"/>
          <a:ext cx="11090274" cy="2268858"/>
        </p:xfrm>
        <a:graphic>
          <a:graphicData uri="http://schemas.openxmlformats.org/drawingml/2006/table">
            <a:tbl>
              <a:tblPr/>
              <a:tblGrid>
                <a:gridCol w="1848379"/>
                <a:gridCol w="1848379"/>
                <a:gridCol w="1848379"/>
                <a:gridCol w="1848379"/>
                <a:gridCol w="1848379"/>
                <a:gridCol w="1848379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指标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采购单审核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 dirty="0">
                          <a:solidFill>
                            <a:srgbClr val="333333"/>
                          </a:solidFill>
                          <a:effectLst/>
                        </a:rPr>
                        <a:t>商品入库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确认入库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上架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总耗时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it-IT">
                          <a:effectLst/>
                        </a:rPr>
                        <a:t>Q2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27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30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76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168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301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Q3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>
                          <a:effectLst/>
                        </a:rPr>
                        <a:t>18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78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67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82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245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fr-FR">
                          <a:effectLst/>
                        </a:rPr>
                        <a:t>Q4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25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72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effectLst/>
                        </a:rPr>
                        <a:t>32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effectLst/>
                        </a:rPr>
                        <a:t>60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>
                          <a:effectLst/>
                        </a:rPr>
                        <a:t>189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CN">
                          <a:solidFill>
                            <a:srgbClr val="0000FF"/>
                          </a:solidFill>
                          <a:effectLst/>
                        </a:rPr>
                        <a:t>Q3</a:t>
                      </a:r>
                      <a:r>
                        <a:rPr lang="zh-CN" altLang="en-US">
                          <a:solidFill>
                            <a:srgbClr val="0000FF"/>
                          </a:solidFill>
                          <a:effectLst/>
                        </a:rPr>
                        <a:t>增量</a:t>
                      </a:r>
                      <a:endParaRPr lang="zh-CN" altLang="en-US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solidFill>
                            <a:srgbClr val="0000FF"/>
                          </a:solidFill>
                          <a:effectLst/>
                        </a:rPr>
                        <a:t>-9</a:t>
                      </a:r>
                      <a:endParaRPr lang="mr-IN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is-IS">
                          <a:solidFill>
                            <a:srgbClr val="0000FF"/>
                          </a:solidFill>
                          <a:effectLst/>
                        </a:rPr>
                        <a:t>48</a:t>
                      </a:r>
                      <a:endParaRPr lang="is-IS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solidFill>
                            <a:srgbClr val="0000FF"/>
                          </a:solidFill>
                          <a:effectLst/>
                        </a:rPr>
                        <a:t>-9</a:t>
                      </a:r>
                      <a:endParaRPr lang="mr-IN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solidFill>
                            <a:srgbClr val="0000FF"/>
                          </a:solidFill>
                          <a:effectLst/>
                        </a:rPr>
                        <a:t>-86</a:t>
                      </a:r>
                      <a:endParaRPr lang="mr-IN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solidFill>
                            <a:srgbClr val="0000FF"/>
                          </a:solidFill>
                          <a:effectLst/>
                        </a:rPr>
                        <a:t>-56</a:t>
                      </a:r>
                      <a:endParaRPr lang="mr-IN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l" defTabSz="964326" rtl="0" eaLnBrk="1" fontAlgn="t" latinLnBrk="0" hangingPunct="1"/>
                      <a:r>
                        <a:rPr lang="en-US" altLang="zh-CN" sz="1898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Q4</a:t>
                      </a:r>
                      <a:r>
                        <a:rPr lang="zh-CN" altLang="en-US" sz="1898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增量</a:t>
                      </a: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64326" rtl="0" eaLnBrk="1" fontAlgn="t" latinLnBrk="0" hangingPunct="1"/>
                      <a:r>
                        <a:rPr lang="en-US" altLang="zh-CN" sz="1898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98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dirty="0">
                          <a:solidFill>
                            <a:srgbClr val="FF0000"/>
                          </a:solidFill>
                          <a:effectLst/>
                        </a:rPr>
                        <a:t>-6</a:t>
                      </a:r>
                      <a:endParaRPr lang="mr-IN" dirty="0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solidFill>
                            <a:srgbClr val="FF0000"/>
                          </a:solidFill>
                          <a:effectLst/>
                        </a:rPr>
                        <a:t>-35</a:t>
                      </a:r>
                      <a:endParaRPr lang="mr-IN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>
                          <a:solidFill>
                            <a:srgbClr val="FF0000"/>
                          </a:solidFill>
                          <a:effectLst/>
                        </a:rPr>
                        <a:t>-22</a:t>
                      </a:r>
                      <a:endParaRPr lang="mr-IN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mr-IN" dirty="0">
                          <a:solidFill>
                            <a:srgbClr val="FF0000"/>
                          </a:solidFill>
                          <a:effectLst/>
                        </a:rPr>
                        <a:t>-56</a:t>
                      </a:r>
                      <a:endParaRPr lang="mr-IN" dirty="0">
                        <a:effectLst/>
                      </a:endParaRPr>
                    </a:p>
                  </a:txBody>
                  <a:tcPr marL="63500" marR="63500" marT="44450" marB="4445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172791" y="3040421"/>
            <a:ext cx="128587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77923" y="1717427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各环节效率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2742" y="5554026"/>
            <a:ext cx="11075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/>
              <a:t>Q4</a:t>
            </a:r>
            <a:r>
              <a:rPr kumimoji="1" lang="zh-CN" altLang="en-US" dirty="0" smtClean="0"/>
              <a:t>总体效率总体提升明显，但在采购单审核上效率降低，和财务沟通目前有些耗时的操作是入库时才去审核</a:t>
            </a:r>
            <a:endParaRPr kumimoji="1"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、打款后财务需要及时审核采购单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/>
              <a:t>、开发</a:t>
            </a:r>
            <a:r>
              <a:rPr lang="zh-CN" altLang="en-US" dirty="0" smtClean="0"/>
              <a:t>出工作台面板，对应单据待操作信息都展示在面板上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2671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6508869" y="3247574"/>
            <a:ext cx="272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/>
          <p:nvPr/>
        </p:nvGrpSpPr>
        <p:grpSpPr>
          <a:xfrm>
            <a:off x="4052827" y="2824237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13"/>
          <p:cNvSpPr txBox="1"/>
          <p:nvPr/>
        </p:nvSpPr>
        <p:spPr>
          <a:xfrm>
            <a:off x="4234631" y="3056184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04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9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1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571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任意多边形 37"/>
          <p:cNvSpPr/>
          <p:nvPr/>
        </p:nvSpPr>
        <p:spPr>
          <a:xfrm rot="16200000">
            <a:off x="1010896" y="-165807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5615" y="499895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8"/>
          <p:cNvSpPr>
            <a:spLocks noChangeArrowheads="1"/>
          </p:cNvSpPr>
          <p:nvPr/>
        </p:nvSpPr>
        <p:spPr bwMode="auto">
          <a:xfrm>
            <a:off x="345195" y="524015"/>
            <a:ext cx="137928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项目规划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 rot="2581990">
            <a:off x="2540106" y="2346738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 rot="2581990">
            <a:off x="4586755" y="3443831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 rot="2581990">
            <a:off x="8377875" y="3359796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 rot="2581990">
            <a:off x="6207687" y="2141833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0070C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任意多边形 16"/>
          <p:cNvSpPr/>
          <p:nvPr/>
        </p:nvSpPr>
        <p:spPr>
          <a:xfrm rot="21481990">
            <a:off x="2214202" y="2365140"/>
            <a:ext cx="7369603" cy="2066780"/>
          </a:xfrm>
          <a:custGeom>
            <a:avLst/>
            <a:gdLst>
              <a:gd name="connsiteX0" fmla="*/ 6382501 w 7023637"/>
              <a:gd name="connsiteY0" fmla="*/ 230936 h 1854397"/>
              <a:gd name="connsiteX1" fmla="*/ 6984659 w 7023637"/>
              <a:gd name="connsiteY1" fmla="*/ 833094 h 1854397"/>
              <a:gd name="connsiteX2" fmla="*/ 6984659 w 7023637"/>
              <a:gd name="connsiteY2" fmla="*/ 1021294 h 1854397"/>
              <a:gd name="connsiteX3" fmla="*/ 6382502 w 7023637"/>
              <a:gd name="connsiteY3" fmla="*/ 1623452 h 1854397"/>
              <a:gd name="connsiteX4" fmla="*/ 6238324 w 7023637"/>
              <a:gd name="connsiteY4" fmla="*/ 1652686 h 1854397"/>
              <a:gd name="connsiteX5" fmla="*/ 6233468 w 7023637"/>
              <a:gd name="connsiteY5" fmla="*/ 1649461 h 1854397"/>
              <a:gd name="connsiteX6" fmla="*/ 5619292 w 7023637"/>
              <a:gd name="connsiteY6" fmla="*/ 1035284 h 1854397"/>
              <a:gd name="connsiteX7" fmla="*/ 5381956 w 7023637"/>
              <a:gd name="connsiteY7" fmla="*/ 1035284 h 1854397"/>
              <a:gd name="connsiteX8" fmla="*/ 4622585 w 7023637"/>
              <a:gd name="connsiteY8" fmla="*/ 1794655 h 1854397"/>
              <a:gd name="connsiteX9" fmla="*/ 4612056 w 7023637"/>
              <a:gd name="connsiteY9" fmla="*/ 1810510 h 1854397"/>
              <a:gd name="connsiteX10" fmla="*/ 4564487 w 7023637"/>
              <a:gd name="connsiteY10" fmla="*/ 1842098 h 1854397"/>
              <a:gd name="connsiteX11" fmla="*/ 4423292 w 7023637"/>
              <a:gd name="connsiteY11" fmla="*/ 1835186 h 1854397"/>
              <a:gd name="connsiteX12" fmla="*/ 4387173 w 7023637"/>
              <a:gd name="connsiteY12" fmla="*/ 1808553 h 1854397"/>
              <a:gd name="connsiteX13" fmla="*/ 4380859 w 7023637"/>
              <a:gd name="connsiteY13" fmla="*/ 1799045 h 1854397"/>
              <a:gd name="connsiteX14" fmla="*/ 3621487 w 7023637"/>
              <a:gd name="connsiteY14" fmla="*/ 1039674 h 1854397"/>
              <a:gd name="connsiteX15" fmla="*/ 3439668 w 7023637"/>
              <a:gd name="connsiteY15" fmla="*/ 1002808 h 1854397"/>
              <a:gd name="connsiteX16" fmla="*/ 3407952 w 7023637"/>
              <a:gd name="connsiteY16" fmla="*/ 1023869 h 1854397"/>
              <a:gd name="connsiteX17" fmla="*/ 2808370 w 7023637"/>
              <a:gd name="connsiteY17" fmla="*/ 1623451 h 1854397"/>
              <a:gd name="connsiteX18" fmla="*/ 2620170 w 7023637"/>
              <a:gd name="connsiteY18" fmla="*/ 1623451 h 1854397"/>
              <a:gd name="connsiteX19" fmla="*/ 2194586 w 7023637"/>
              <a:gd name="connsiteY19" fmla="*/ 1197867 h 1854397"/>
              <a:gd name="connsiteX20" fmla="*/ 2194565 w 7023637"/>
              <a:gd name="connsiteY20" fmla="*/ 1197867 h 1854397"/>
              <a:gd name="connsiteX21" fmla="*/ 2042569 w 7023637"/>
              <a:gd name="connsiteY21" fmla="*/ 1045871 h 1854397"/>
              <a:gd name="connsiteX22" fmla="*/ 1805233 w 7023637"/>
              <a:gd name="connsiteY22" fmla="*/ 1045871 h 1854397"/>
              <a:gd name="connsiteX23" fmla="*/ 1045861 w 7023637"/>
              <a:gd name="connsiteY23" fmla="*/ 1805242 h 1854397"/>
              <a:gd name="connsiteX24" fmla="*/ 1045860 w 7023637"/>
              <a:gd name="connsiteY24" fmla="*/ 1805244 h 1854397"/>
              <a:gd name="connsiteX25" fmla="*/ 990345 w 7023637"/>
              <a:gd name="connsiteY25" fmla="*/ 1842109 h 1854397"/>
              <a:gd name="connsiteX26" fmla="*/ 808525 w 7023637"/>
              <a:gd name="connsiteY26" fmla="*/ 1805243 h 1854397"/>
              <a:gd name="connsiteX27" fmla="*/ 49154 w 7023637"/>
              <a:gd name="connsiteY27" fmla="*/ 1045872 h 1854397"/>
              <a:gd name="connsiteX28" fmla="*/ 49154 w 7023637"/>
              <a:gd name="connsiteY28" fmla="*/ 808536 h 1854397"/>
              <a:gd name="connsiteX29" fmla="*/ 808525 w 7023637"/>
              <a:gd name="connsiteY29" fmla="*/ 49164 h 1854397"/>
              <a:gd name="connsiteX30" fmla="*/ 1045861 w 7023637"/>
              <a:gd name="connsiteY30" fmla="*/ 49164 h 1854397"/>
              <a:gd name="connsiteX31" fmla="*/ 1653226 w 7023637"/>
              <a:gd name="connsiteY31" fmla="*/ 656529 h 1854397"/>
              <a:gd name="connsiteX32" fmla="*/ 1653248 w 7023637"/>
              <a:gd name="connsiteY32" fmla="*/ 656529 h 1854397"/>
              <a:gd name="connsiteX33" fmla="*/ 1805243 w 7023637"/>
              <a:gd name="connsiteY33" fmla="*/ 808524 h 1854397"/>
              <a:gd name="connsiteX34" fmla="*/ 2042579 w 7023637"/>
              <a:gd name="connsiteY34" fmla="*/ 808524 h 1854397"/>
              <a:gd name="connsiteX35" fmla="*/ 2112731 w 7023637"/>
              <a:gd name="connsiteY35" fmla="*/ 738372 h 1854397"/>
              <a:gd name="connsiteX36" fmla="*/ 2620169 w 7023637"/>
              <a:gd name="connsiteY36" fmla="*/ 230935 h 1854397"/>
              <a:gd name="connsiteX37" fmla="*/ 2808370 w 7023637"/>
              <a:gd name="connsiteY37" fmla="*/ 230935 h 1854397"/>
              <a:gd name="connsiteX38" fmla="*/ 3236140 w 7023637"/>
              <a:gd name="connsiteY38" fmla="*/ 658705 h 1854397"/>
              <a:gd name="connsiteX39" fmla="*/ 3240530 w 7023637"/>
              <a:gd name="connsiteY39" fmla="*/ 658705 h 1854397"/>
              <a:gd name="connsiteX40" fmla="*/ 3388156 w 7023637"/>
              <a:gd name="connsiteY40" fmla="*/ 806331 h 1854397"/>
              <a:gd name="connsiteX41" fmla="*/ 3625492 w 7023637"/>
              <a:gd name="connsiteY41" fmla="*/ 806331 h 1854397"/>
              <a:gd name="connsiteX42" fmla="*/ 4382672 w 7023637"/>
              <a:gd name="connsiteY42" fmla="*/ 49151 h 1854397"/>
              <a:gd name="connsiteX43" fmla="*/ 4438185 w 7023637"/>
              <a:gd name="connsiteY43" fmla="*/ 12288 h 1854397"/>
              <a:gd name="connsiteX44" fmla="*/ 4579381 w 7023637"/>
              <a:gd name="connsiteY44" fmla="*/ 19201 h 1854397"/>
              <a:gd name="connsiteX45" fmla="*/ 4615497 w 7023637"/>
              <a:gd name="connsiteY45" fmla="*/ 45831 h 1854397"/>
              <a:gd name="connsiteX46" fmla="*/ 4621812 w 7023637"/>
              <a:gd name="connsiteY46" fmla="*/ 55341 h 1854397"/>
              <a:gd name="connsiteX47" fmla="*/ 5381183 w 7023637"/>
              <a:gd name="connsiteY47" fmla="*/ 814712 h 1854397"/>
              <a:gd name="connsiteX48" fmla="*/ 5618519 w 7023637"/>
              <a:gd name="connsiteY48" fmla="*/ 814712 h 1854397"/>
              <a:gd name="connsiteX49" fmla="*/ 6218098 w 7023637"/>
              <a:gd name="connsiteY49" fmla="*/ 215133 h 1854397"/>
              <a:gd name="connsiteX50" fmla="*/ 6238324 w 7023637"/>
              <a:gd name="connsiteY50" fmla="*/ 201702 h 1854397"/>
              <a:gd name="connsiteX51" fmla="*/ 6382501 w 7023637"/>
              <a:gd name="connsiteY51" fmla="*/ 230936 h 18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023637" h="1854397">
                <a:moveTo>
                  <a:pt x="6382501" y="230936"/>
                </a:moveTo>
                <a:lnTo>
                  <a:pt x="6984659" y="833094"/>
                </a:lnTo>
                <a:cubicBezTo>
                  <a:pt x="7036630" y="885064"/>
                  <a:pt x="7036630" y="969325"/>
                  <a:pt x="6984659" y="1021294"/>
                </a:cubicBezTo>
                <a:lnTo>
                  <a:pt x="6382502" y="1623452"/>
                </a:lnTo>
                <a:cubicBezTo>
                  <a:pt x="6343525" y="1662430"/>
                  <a:pt x="6286384" y="1672174"/>
                  <a:pt x="6238324" y="1652686"/>
                </a:cubicBezTo>
                <a:lnTo>
                  <a:pt x="6233468" y="1649461"/>
                </a:lnTo>
                <a:lnTo>
                  <a:pt x="5619292" y="1035284"/>
                </a:lnTo>
                <a:cubicBezTo>
                  <a:pt x="5553753" y="969745"/>
                  <a:pt x="5447494" y="969745"/>
                  <a:pt x="5381956" y="1035284"/>
                </a:cubicBezTo>
                <a:lnTo>
                  <a:pt x="4622585" y="1794655"/>
                </a:lnTo>
                <a:lnTo>
                  <a:pt x="4612056" y="1810510"/>
                </a:lnTo>
                <a:lnTo>
                  <a:pt x="4564487" y="1842098"/>
                </a:lnTo>
                <a:cubicBezTo>
                  <a:pt x="4519032" y="1860531"/>
                  <a:pt x="4467136" y="1858226"/>
                  <a:pt x="4423292" y="1835186"/>
                </a:cubicBezTo>
                <a:lnTo>
                  <a:pt x="4387173" y="1808553"/>
                </a:lnTo>
                <a:lnTo>
                  <a:pt x="4380859" y="1799045"/>
                </a:lnTo>
                <a:lnTo>
                  <a:pt x="3621487" y="1039674"/>
                </a:lnTo>
                <a:cubicBezTo>
                  <a:pt x="3572333" y="990520"/>
                  <a:pt x="3500274" y="978231"/>
                  <a:pt x="3439668" y="1002808"/>
                </a:cubicBezTo>
                <a:lnTo>
                  <a:pt x="3407952" y="1023869"/>
                </a:lnTo>
                <a:lnTo>
                  <a:pt x="2808370" y="1623451"/>
                </a:lnTo>
                <a:cubicBezTo>
                  <a:pt x="2756400" y="1675421"/>
                  <a:pt x="2672140" y="1675421"/>
                  <a:pt x="2620170" y="1623451"/>
                </a:cubicBezTo>
                <a:lnTo>
                  <a:pt x="2194586" y="1197867"/>
                </a:lnTo>
                <a:lnTo>
                  <a:pt x="2194565" y="1197867"/>
                </a:lnTo>
                <a:lnTo>
                  <a:pt x="2042569" y="1045871"/>
                </a:lnTo>
                <a:cubicBezTo>
                  <a:pt x="1977030" y="980332"/>
                  <a:pt x="1870772" y="980332"/>
                  <a:pt x="1805233" y="1045871"/>
                </a:cubicBezTo>
                <a:lnTo>
                  <a:pt x="1045861" y="1805242"/>
                </a:lnTo>
                <a:lnTo>
                  <a:pt x="1045860" y="1805244"/>
                </a:lnTo>
                <a:lnTo>
                  <a:pt x="990345" y="1842109"/>
                </a:lnTo>
                <a:cubicBezTo>
                  <a:pt x="929738" y="1866686"/>
                  <a:pt x="857679" y="1854397"/>
                  <a:pt x="808525" y="1805243"/>
                </a:cubicBezTo>
                <a:lnTo>
                  <a:pt x="49154" y="1045872"/>
                </a:lnTo>
                <a:cubicBezTo>
                  <a:pt x="-16385" y="980333"/>
                  <a:pt x="-16385" y="874074"/>
                  <a:pt x="49154" y="808536"/>
                </a:cubicBezTo>
                <a:lnTo>
                  <a:pt x="808525" y="49164"/>
                </a:lnTo>
                <a:cubicBezTo>
                  <a:pt x="874064" y="-16375"/>
                  <a:pt x="980322" y="-16375"/>
                  <a:pt x="1045861" y="49164"/>
                </a:cubicBezTo>
                <a:lnTo>
                  <a:pt x="1653226" y="656529"/>
                </a:lnTo>
                <a:lnTo>
                  <a:pt x="1653248" y="656529"/>
                </a:lnTo>
                <a:lnTo>
                  <a:pt x="1805243" y="808524"/>
                </a:lnTo>
                <a:cubicBezTo>
                  <a:pt x="1870782" y="874063"/>
                  <a:pt x="1977040" y="874063"/>
                  <a:pt x="2042579" y="808524"/>
                </a:cubicBezTo>
                <a:lnTo>
                  <a:pt x="2112731" y="738372"/>
                </a:lnTo>
                <a:lnTo>
                  <a:pt x="2620169" y="230935"/>
                </a:lnTo>
                <a:cubicBezTo>
                  <a:pt x="2672139" y="178964"/>
                  <a:pt x="2756399" y="178964"/>
                  <a:pt x="2808370" y="230935"/>
                </a:cubicBezTo>
                <a:lnTo>
                  <a:pt x="3236140" y="658705"/>
                </a:lnTo>
                <a:lnTo>
                  <a:pt x="3240530" y="658705"/>
                </a:lnTo>
                <a:lnTo>
                  <a:pt x="3388156" y="806331"/>
                </a:lnTo>
                <a:cubicBezTo>
                  <a:pt x="3453695" y="871870"/>
                  <a:pt x="3559954" y="871870"/>
                  <a:pt x="3625492" y="806331"/>
                </a:cubicBezTo>
                <a:lnTo>
                  <a:pt x="4382672" y="49151"/>
                </a:lnTo>
                <a:lnTo>
                  <a:pt x="4438185" y="12288"/>
                </a:lnTo>
                <a:cubicBezTo>
                  <a:pt x="4483639" y="-6144"/>
                  <a:pt x="4535536" y="-3840"/>
                  <a:pt x="4579381" y="19201"/>
                </a:cubicBezTo>
                <a:lnTo>
                  <a:pt x="4615497" y="45831"/>
                </a:lnTo>
                <a:lnTo>
                  <a:pt x="4621812" y="55341"/>
                </a:lnTo>
                <a:lnTo>
                  <a:pt x="5381183" y="814712"/>
                </a:lnTo>
                <a:cubicBezTo>
                  <a:pt x="5446722" y="880251"/>
                  <a:pt x="5552980" y="880251"/>
                  <a:pt x="5618519" y="814712"/>
                </a:cubicBezTo>
                <a:lnTo>
                  <a:pt x="6218098" y="215133"/>
                </a:lnTo>
                <a:lnTo>
                  <a:pt x="6238324" y="201702"/>
                </a:lnTo>
                <a:cubicBezTo>
                  <a:pt x="6286383" y="182213"/>
                  <a:pt x="6343523" y="191958"/>
                  <a:pt x="6382501" y="230936"/>
                </a:cubicBezTo>
                <a:close/>
              </a:path>
            </a:pathLst>
          </a:custGeom>
          <a:gradFill>
            <a:gsLst>
              <a:gs pos="100000">
                <a:srgbClr val="F5F5F5"/>
              </a:gs>
              <a:gs pos="0">
                <a:srgbClr val="D9D9D9"/>
              </a:gs>
            </a:gsLst>
            <a:lin ang="5400000" scaled="0"/>
          </a:gradFill>
          <a:ln w="22225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1397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600092" y="3304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操作优化</a:t>
            </a:r>
            <a:endParaRPr kumimoji="1"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4687901" y="32138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备件仓</a:t>
            </a:r>
            <a:endParaRPr kumimoji="1"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649211" y="2889225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调拨</a:t>
            </a:r>
            <a:endParaRPr kumimoji="1" lang="en-US" altLang="zh-CN" dirty="0" smtClean="0"/>
          </a:p>
          <a:p>
            <a:r>
              <a:rPr kumimoji="1" lang="zh-CN" altLang="en-US" dirty="0" smtClean="0"/>
              <a:t>拆单</a:t>
            </a:r>
            <a:endParaRPr kumimoji="1" lang="en-US" altLang="zh-CN" dirty="0"/>
          </a:p>
          <a:p>
            <a:r>
              <a:rPr kumimoji="1" lang="zh-CN" altLang="en-US" dirty="0" smtClean="0"/>
              <a:t>组单</a:t>
            </a:r>
            <a:endParaRPr kumimoji="1" lang="zh-CN" altLang="en-US" dirty="0"/>
          </a:p>
        </p:txBody>
      </p:sp>
      <p:sp>
        <p:nvSpPr>
          <p:cNvPr id="73" name="Rectangle 5"/>
          <p:cNvSpPr/>
          <p:nvPr/>
        </p:nvSpPr>
        <p:spPr>
          <a:xfrm>
            <a:off x="1980222" y="4645863"/>
            <a:ext cx="2347736" cy="9745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批次信息填写错误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出库单和订单打通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GB" sz="94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4" name="Rectangle 5"/>
          <p:cNvSpPr/>
          <p:nvPr/>
        </p:nvSpPr>
        <p:spPr>
          <a:xfrm>
            <a:off x="3707847" y="1242604"/>
            <a:ext cx="2241673" cy="116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将退货、不良品统一管理，解决盘点差异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0000"/>
              </a:lnSpc>
            </a:pPr>
            <a:endParaRPr lang="en-GB" sz="949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5" name="Rectangle 5"/>
          <p:cNvSpPr/>
          <p:nvPr/>
        </p:nvSpPr>
        <p:spPr>
          <a:xfrm>
            <a:off x="5703835" y="4578849"/>
            <a:ext cx="2469602" cy="11086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单据之间能互相转换，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解决盘点差异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5"/>
          <p:cNvSpPr/>
          <p:nvPr/>
        </p:nvSpPr>
        <p:spPr>
          <a:xfrm>
            <a:off x="7573054" y="1242604"/>
            <a:ext cx="2384271" cy="11659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分析数据，库存预警，智能补货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355019" y="31511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/>
              <a:t>智能</a:t>
            </a:r>
            <a:r>
              <a:rPr kumimoji="1" lang="zh-CN" altLang="en-US" dirty="0"/>
              <a:t>库存</a:t>
            </a:r>
          </a:p>
        </p:txBody>
      </p:sp>
    </p:spTree>
    <p:extLst>
      <p:ext uri="{BB962C8B-B14F-4D97-AF65-F5344CB8AC3E}">
        <p14:creationId xmlns:p14="http://schemas.microsoft.com/office/powerpoint/2010/main" val="10081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197127" y="1960141"/>
            <a:ext cx="4320480" cy="4320480"/>
          </a:xfrm>
          <a:prstGeom prst="ellipse">
            <a:avLst/>
          </a:prstGeom>
          <a:solidFill>
            <a:schemeClr val="bg1">
              <a:alpha val="90000"/>
            </a:schemeClr>
          </a:solidFill>
          <a:ln w="15875">
            <a:solidFill>
              <a:schemeClr val="bg1"/>
            </a:solidFill>
          </a:ln>
          <a:effectLst>
            <a:outerShdw blurRad="4445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41" tIns="34270" rIns="68541" bIns="34270" numCol="1" spcCol="0" rtlCol="0" fromWordArt="0" anchor="ctr" anchorCtr="0" forceAA="0" compatLnSpc="1">
            <a:noAutofit/>
          </a:bodyPr>
          <a:lstStyle/>
          <a:p>
            <a:pPr algn="ctr" defTabSz="684958">
              <a:defRPr/>
            </a:pPr>
            <a:endParaRPr lang="zh-CN" altLang="en-US">
              <a:solidFill>
                <a:srgbClr val="008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545125" y="3317899"/>
            <a:ext cx="1604965" cy="160496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dist="76200" dir="2700000" algn="tl" rotWithShape="0">
              <a:schemeClr val="accent3">
                <a:lumMod val="50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4958">
              <a:defRPr/>
            </a:pPr>
            <a:endParaRPr lang="zh-CN" altLang="en-US">
              <a:solidFill>
                <a:srgbClr val="008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5039297" y="2791724"/>
            <a:ext cx="2657313" cy="2657313"/>
            <a:chOff x="2236658" y="2053688"/>
            <a:chExt cx="2604995" cy="2604995"/>
          </a:xfrm>
        </p:grpSpPr>
        <p:sp>
          <p:nvSpPr>
            <p:cNvPr id="5" name="椭圆 4"/>
            <p:cNvSpPr/>
            <p:nvPr/>
          </p:nvSpPr>
          <p:spPr>
            <a:xfrm>
              <a:off x="2276864" y="2094264"/>
              <a:ext cx="2522186" cy="2522186"/>
            </a:xfrm>
            <a:prstGeom prst="ellipse">
              <a:avLst/>
            </a:prstGeom>
            <a:noFill/>
            <a:ln w="12700">
              <a:solidFill>
                <a:srgbClr val="008AF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58">
                <a:defRPr/>
              </a:pPr>
              <a:endParaRPr lang="zh-CN" altLang="en-US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等腰三角形 15"/>
            <p:cNvSpPr/>
            <p:nvPr/>
          </p:nvSpPr>
          <p:spPr>
            <a:xfrm>
              <a:off x="2236658" y="3321657"/>
              <a:ext cx="85632" cy="7382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8A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58">
                <a:defRPr/>
              </a:pPr>
              <a:endParaRPr lang="zh-CN" altLang="en-US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16"/>
            <p:cNvSpPr/>
            <p:nvPr/>
          </p:nvSpPr>
          <p:spPr>
            <a:xfrm rot="16200000">
              <a:off x="3498721" y="4578957"/>
              <a:ext cx="85632" cy="7382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8A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58">
                <a:defRPr/>
              </a:pPr>
              <a:endParaRPr lang="zh-CN" altLang="en-US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等腰三角形 17"/>
            <p:cNvSpPr/>
            <p:nvPr/>
          </p:nvSpPr>
          <p:spPr>
            <a:xfrm rot="10800000">
              <a:off x="4756021" y="3321658"/>
              <a:ext cx="85632" cy="7382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8A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58">
                <a:defRPr/>
              </a:pPr>
              <a:endParaRPr lang="zh-CN" altLang="en-US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等腰三角形 18"/>
            <p:cNvSpPr/>
            <p:nvPr/>
          </p:nvSpPr>
          <p:spPr>
            <a:xfrm rot="5400000">
              <a:off x="3498721" y="2059594"/>
              <a:ext cx="85632" cy="7382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8A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4958">
                <a:defRPr/>
              </a:pPr>
              <a:endParaRPr lang="zh-CN" altLang="en-US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8"/>
          <p:cNvSpPr txBox="1"/>
          <p:nvPr/>
        </p:nvSpPr>
        <p:spPr>
          <a:xfrm>
            <a:off x="5853352" y="3869319"/>
            <a:ext cx="1058153" cy="415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4958">
              <a:defRPr/>
            </a:pPr>
            <a:r>
              <a:rPr lang="zh-CN" altLang="en-US" sz="2099" dirty="0" smtClean="0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进销存</a:t>
            </a:r>
            <a:endParaRPr lang="zh-CN" altLang="en-US" sz="2099" dirty="0">
              <a:solidFill>
                <a:srgbClr val="008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59215" y="2272783"/>
            <a:ext cx="12439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4958">
              <a:defRPr/>
            </a:pPr>
            <a:r>
              <a:rPr lang="zh-CN" altLang="en-US" sz="1600" dirty="0" smtClean="0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开发质量</a:t>
            </a:r>
            <a:endParaRPr lang="zh-CN" altLang="en-US" sz="1600" dirty="0">
              <a:solidFill>
                <a:srgbClr val="008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69455" y="3950258"/>
            <a:ext cx="1256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4958">
              <a:defRPr/>
            </a:pPr>
            <a:r>
              <a:rPr lang="zh-CN" altLang="en-US" sz="1600" dirty="0" smtClean="0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1600" dirty="0" smtClean="0">
              <a:solidFill>
                <a:srgbClr val="008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92583" y="3933128"/>
            <a:ext cx="10895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4958">
              <a:defRPr/>
            </a:pPr>
            <a:r>
              <a:rPr lang="zh-CN" altLang="en-US" sz="1600" dirty="0" smtClean="0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数据核对</a:t>
            </a:r>
            <a:endParaRPr lang="zh-CN" altLang="en-US" sz="1600" dirty="0">
              <a:solidFill>
                <a:srgbClr val="008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659215" y="5627734"/>
            <a:ext cx="139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84958">
              <a:defRPr/>
            </a:pPr>
            <a:r>
              <a:rPr lang="zh-CN" altLang="en-US" sz="1600" dirty="0" smtClean="0">
                <a:solidFill>
                  <a:srgbClr val="008A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深入业务</a:t>
            </a:r>
            <a:endParaRPr lang="zh-CN" altLang="en-US" sz="1600" dirty="0">
              <a:solidFill>
                <a:srgbClr val="008A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50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51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任意多边形 37"/>
          <p:cNvSpPr/>
          <p:nvPr/>
        </p:nvSpPr>
        <p:spPr>
          <a:xfrm rot="16200000">
            <a:off x="1046404" y="-162361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01123" y="503341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28"/>
          <p:cNvSpPr>
            <a:spLocks noChangeArrowheads="1"/>
          </p:cNvSpPr>
          <p:nvPr/>
        </p:nvSpPr>
        <p:spPr bwMode="auto">
          <a:xfrm>
            <a:off x="380703" y="527461"/>
            <a:ext cx="137928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如何落地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"/>
          <p:cNvSpPr/>
          <p:nvPr/>
        </p:nvSpPr>
        <p:spPr>
          <a:xfrm>
            <a:off x="3711905" y="1550228"/>
            <a:ext cx="762820" cy="725149"/>
          </a:xfrm>
          <a:prstGeom prst="rect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37670" tIns="37670" rIns="37670" bIns="3767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966"/>
          </a:p>
        </p:txBody>
      </p:sp>
      <p:sp>
        <p:nvSpPr>
          <p:cNvPr id="125" name="一"/>
          <p:cNvSpPr txBox="1"/>
          <p:nvPr/>
        </p:nvSpPr>
        <p:spPr>
          <a:xfrm>
            <a:off x="3866355" y="1646562"/>
            <a:ext cx="762820" cy="53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670" tIns="37670" rIns="37670" bIns="3767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966" dirty="0"/>
              <a:t>一</a:t>
            </a:r>
          </a:p>
        </p:txBody>
      </p:sp>
      <p:sp>
        <p:nvSpPr>
          <p:cNvPr id="126" name="矩形"/>
          <p:cNvSpPr/>
          <p:nvPr/>
        </p:nvSpPr>
        <p:spPr>
          <a:xfrm>
            <a:off x="4838718" y="1554937"/>
            <a:ext cx="4174798" cy="715732"/>
          </a:xfrm>
          <a:prstGeom prst="rect">
            <a:avLst/>
          </a:prstGeom>
          <a:ln w="12700">
            <a:solidFill>
              <a:srgbClr val="EC5C57"/>
            </a:solidFill>
            <a:miter lim="400000"/>
          </a:ln>
        </p:spPr>
        <p:txBody>
          <a:bodyPr lIns="37670" tIns="37670" rIns="37670" bIns="37670" anchor="ctr"/>
          <a:lstStyle/>
          <a:p>
            <a:pPr>
              <a:defRPr sz="2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31"/>
          </a:p>
        </p:txBody>
      </p:sp>
      <p:sp>
        <p:nvSpPr>
          <p:cNvPr id="127" name="到店神器"/>
          <p:cNvSpPr txBox="1"/>
          <p:nvPr/>
        </p:nvSpPr>
        <p:spPr>
          <a:xfrm>
            <a:off x="5010637" y="1693364"/>
            <a:ext cx="1400292" cy="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 sz="36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2669" dirty="0"/>
              <a:t>个人介绍</a:t>
            </a:r>
            <a:endParaRPr sz="2669" dirty="0"/>
          </a:p>
        </p:txBody>
      </p:sp>
      <p:sp>
        <p:nvSpPr>
          <p:cNvPr id="128" name="矩形"/>
          <p:cNvSpPr/>
          <p:nvPr/>
        </p:nvSpPr>
        <p:spPr>
          <a:xfrm>
            <a:off x="4838718" y="4686160"/>
            <a:ext cx="4174798" cy="715732"/>
          </a:xfrm>
          <a:prstGeom prst="rect">
            <a:avLst/>
          </a:prstGeom>
          <a:ln w="12700">
            <a:solidFill>
              <a:srgbClr val="EC5C57">
                <a:alpha val="50000"/>
              </a:srgbClr>
            </a:solidFill>
            <a:miter lim="400000"/>
          </a:ln>
        </p:spPr>
        <p:txBody>
          <a:bodyPr lIns="37670" tIns="37670" rIns="37670" bIns="37670" anchor="ctr"/>
          <a:lstStyle/>
          <a:p>
            <a:pPr>
              <a:defRPr sz="2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31"/>
          </a:p>
        </p:txBody>
      </p:sp>
      <p:sp>
        <p:nvSpPr>
          <p:cNvPr id="129" name="支付密码"/>
          <p:cNvSpPr txBox="1"/>
          <p:nvPr/>
        </p:nvSpPr>
        <p:spPr>
          <a:xfrm>
            <a:off x="5010637" y="4824587"/>
            <a:ext cx="1400292" cy="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 sz="36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2669" dirty="0"/>
              <a:t>未来规划</a:t>
            </a:r>
          </a:p>
        </p:txBody>
      </p:sp>
      <p:sp>
        <p:nvSpPr>
          <p:cNvPr id="130" name="矩形"/>
          <p:cNvSpPr/>
          <p:nvPr/>
        </p:nvSpPr>
        <p:spPr>
          <a:xfrm>
            <a:off x="3693071" y="4681451"/>
            <a:ext cx="762820" cy="725149"/>
          </a:xfrm>
          <a:prstGeom prst="rect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37670" tIns="37670" rIns="37670" bIns="3767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966"/>
          </a:p>
        </p:txBody>
      </p:sp>
      <p:sp>
        <p:nvSpPr>
          <p:cNvPr id="131" name="四"/>
          <p:cNvSpPr txBox="1"/>
          <p:nvPr/>
        </p:nvSpPr>
        <p:spPr>
          <a:xfrm>
            <a:off x="3847521" y="4777785"/>
            <a:ext cx="762820" cy="53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670" tIns="37670" rIns="37670" bIns="3767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966"/>
              <a:t>四</a:t>
            </a:r>
          </a:p>
        </p:txBody>
      </p:sp>
      <p:sp>
        <p:nvSpPr>
          <p:cNvPr id="132" name="矩形"/>
          <p:cNvSpPr/>
          <p:nvPr/>
        </p:nvSpPr>
        <p:spPr>
          <a:xfrm>
            <a:off x="4829301" y="2614306"/>
            <a:ext cx="4174798" cy="715732"/>
          </a:xfrm>
          <a:prstGeom prst="rect">
            <a:avLst/>
          </a:prstGeom>
          <a:ln w="12700">
            <a:solidFill>
              <a:srgbClr val="EC5C57">
                <a:alpha val="50000"/>
              </a:srgbClr>
            </a:solidFill>
            <a:miter lim="400000"/>
          </a:ln>
        </p:spPr>
        <p:txBody>
          <a:bodyPr lIns="37670" tIns="37670" rIns="37670" bIns="37670" anchor="ctr"/>
          <a:lstStyle/>
          <a:p>
            <a:pPr>
              <a:defRPr sz="2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31"/>
          </a:p>
        </p:txBody>
      </p:sp>
      <p:sp>
        <p:nvSpPr>
          <p:cNvPr id="133" name="Hi账期"/>
          <p:cNvSpPr txBox="1"/>
          <p:nvPr/>
        </p:nvSpPr>
        <p:spPr>
          <a:xfrm>
            <a:off x="5001221" y="2752733"/>
            <a:ext cx="1400292" cy="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 sz="36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2669" dirty="0" smtClean="0"/>
              <a:t>工作总结</a:t>
            </a:r>
            <a:endParaRPr lang="zh-CN" altLang="en-US" sz="2669" dirty="0"/>
          </a:p>
        </p:txBody>
      </p:sp>
      <p:sp>
        <p:nvSpPr>
          <p:cNvPr id="134" name="矩形"/>
          <p:cNvSpPr/>
          <p:nvPr/>
        </p:nvSpPr>
        <p:spPr>
          <a:xfrm>
            <a:off x="3702488" y="2609598"/>
            <a:ext cx="762820" cy="725149"/>
          </a:xfrm>
          <a:prstGeom prst="rect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37670" tIns="37670" rIns="37670" bIns="3767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966"/>
          </a:p>
        </p:txBody>
      </p:sp>
      <p:sp>
        <p:nvSpPr>
          <p:cNvPr id="135" name="二"/>
          <p:cNvSpPr txBox="1"/>
          <p:nvPr/>
        </p:nvSpPr>
        <p:spPr>
          <a:xfrm>
            <a:off x="3856938" y="2705931"/>
            <a:ext cx="762820" cy="53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670" tIns="37670" rIns="37670" bIns="3767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966"/>
              <a:t>二</a:t>
            </a:r>
          </a:p>
        </p:txBody>
      </p:sp>
      <p:sp>
        <p:nvSpPr>
          <p:cNvPr id="136" name="矩形"/>
          <p:cNvSpPr/>
          <p:nvPr/>
        </p:nvSpPr>
        <p:spPr>
          <a:xfrm>
            <a:off x="4829301" y="3650233"/>
            <a:ext cx="4174798" cy="715732"/>
          </a:xfrm>
          <a:prstGeom prst="rect">
            <a:avLst/>
          </a:prstGeom>
          <a:ln w="12700">
            <a:solidFill>
              <a:srgbClr val="EC5C57">
                <a:alpha val="50000"/>
              </a:srgbClr>
            </a:solidFill>
            <a:miter lim="400000"/>
          </a:ln>
        </p:spPr>
        <p:txBody>
          <a:bodyPr lIns="37670" tIns="37670" rIns="37670" bIns="37670" anchor="ctr"/>
          <a:lstStyle/>
          <a:p>
            <a:pPr>
              <a:defRPr sz="2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31"/>
          </a:p>
        </p:txBody>
      </p:sp>
      <p:sp>
        <p:nvSpPr>
          <p:cNvPr id="137" name="线下转账"/>
          <p:cNvSpPr txBox="1"/>
          <p:nvPr/>
        </p:nvSpPr>
        <p:spPr>
          <a:xfrm>
            <a:off x="5001220" y="3788660"/>
            <a:ext cx="1743335" cy="438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 sz="3600"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zh-CN" altLang="en-US" sz="2669" dirty="0"/>
              <a:t>进销存项目</a:t>
            </a:r>
            <a:endParaRPr sz="2669" dirty="0"/>
          </a:p>
        </p:txBody>
      </p:sp>
      <p:sp>
        <p:nvSpPr>
          <p:cNvPr id="138" name="矩形"/>
          <p:cNvSpPr/>
          <p:nvPr/>
        </p:nvSpPr>
        <p:spPr>
          <a:xfrm>
            <a:off x="3702488" y="3645524"/>
            <a:ext cx="762820" cy="725149"/>
          </a:xfrm>
          <a:prstGeom prst="rect">
            <a:avLst/>
          </a:prstGeom>
          <a:solidFill>
            <a:srgbClr val="EC5C57"/>
          </a:solidFill>
          <a:ln w="12700">
            <a:miter lim="400000"/>
          </a:ln>
        </p:spPr>
        <p:txBody>
          <a:bodyPr lIns="37670" tIns="37670" rIns="37670" bIns="37670" anchor="ctr"/>
          <a:lstStyle/>
          <a:p>
            <a: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966"/>
          </a:p>
        </p:txBody>
      </p:sp>
      <p:sp>
        <p:nvSpPr>
          <p:cNvPr id="139" name="三"/>
          <p:cNvSpPr txBox="1"/>
          <p:nvPr/>
        </p:nvSpPr>
        <p:spPr>
          <a:xfrm>
            <a:off x="3856938" y="3741858"/>
            <a:ext cx="762820" cy="532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7670" tIns="37670" rIns="37670" bIns="37670" anchor="ctr">
            <a:spAutoFit/>
          </a:bodyPr>
          <a:lstStyle>
            <a:lvl1pPr>
              <a:defRPr sz="40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2966"/>
              <a:t>三</a:t>
            </a:r>
          </a:p>
        </p:txBody>
      </p:sp>
      <p:sp>
        <p:nvSpPr>
          <p:cNvPr id="21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22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2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6406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" y="3906702"/>
            <a:ext cx="12858044" cy="26690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12974" y="2626970"/>
            <a:ext cx="1717438" cy="871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5062" b="1" dirty="0">
                <a:solidFill>
                  <a:srgbClr val="F22F2E"/>
                </a:solidFill>
              </a:rPr>
              <a:t>谢谢！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178420" y="3616325"/>
            <a:ext cx="4296561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375" spc="633" dirty="0">
                <a:latin typeface="Microsoft YaHei" charset="-122"/>
                <a:ea typeface="Microsoft YaHei" charset="-122"/>
                <a:cs typeface="Microsoft YaHei" charset="-122"/>
              </a:rPr>
              <a:t>做母婴就用海拍客</a:t>
            </a:r>
          </a:p>
        </p:txBody>
      </p:sp>
      <p:sp>
        <p:nvSpPr>
          <p:cNvPr id="6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7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93823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08869" y="3247574"/>
            <a:ext cx="2143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052827" y="2824237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3056184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01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17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2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596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椭圆 4"/>
          <p:cNvSpPr/>
          <p:nvPr/>
        </p:nvSpPr>
        <p:spPr>
          <a:xfrm>
            <a:off x="2514606" y="2162105"/>
            <a:ext cx="2023227" cy="202322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/>
          </a:p>
        </p:txBody>
      </p:sp>
      <p:sp>
        <p:nvSpPr>
          <p:cNvPr id="6" name="TextBox 15"/>
          <p:cNvSpPr txBox="1"/>
          <p:nvPr/>
        </p:nvSpPr>
        <p:spPr>
          <a:xfrm>
            <a:off x="2560218" y="4444631"/>
            <a:ext cx="2709932" cy="1669849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真名：阮开洁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花名：年糕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老家：绍兴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5581656" y="2162105"/>
            <a:ext cx="2023227" cy="2023227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8" name="椭圆 7"/>
          <p:cNvSpPr/>
          <p:nvPr/>
        </p:nvSpPr>
        <p:spPr>
          <a:xfrm>
            <a:off x="8458206" y="2162105"/>
            <a:ext cx="2023227" cy="2023227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669"/>
          </a:p>
        </p:txBody>
      </p:sp>
      <p:sp>
        <p:nvSpPr>
          <p:cNvPr id="9" name="文本框 8"/>
          <p:cNvSpPr txBox="1"/>
          <p:nvPr/>
        </p:nvSpPr>
        <p:spPr>
          <a:xfrm>
            <a:off x="2818333" y="28967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基本信息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03423" y="29890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兴趣爱好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761933" y="29890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>
                <a:latin typeface="Microsoft YaHei" charset="-122"/>
                <a:ea typeface="Microsoft YaHei" charset="-122"/>
                <a:cs typeface="Microsoft YaHei" charset="-122"/>
              </a:rPr>
              <a:t>性格特点</a:t>
            </a:r>
            <a:endParaRPr kumimoji="1" lang="zh-CN" altLang="en-US" sz="24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2" name="TextBox 15"/>
          <p:cNvSpPr txBox="1"/>
          <p:nvPr/>
        </p:nvSpPr>
        <p:spPr>
          <a:xfrm>
            <a:off x="6163877" y="4444631"/>
            <a:ext cx="1441006" cy="148518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技术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篮球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乒乓球</a:t>
            </a:r>
            <a:endParaRPr lang="en-US" altLang="zh-CN" sz="8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TextBox 15"/>
          <p:cNvSpPr txBox="1"/>
          <p:nvPr/>
        </p:nvSpPr>
        <p:spPr>
          <a:xfrm>
            <a:off x="8915821" y="4511940"/>
            <a:ext cx="1374542" cy="1485183"/>
          </a:xfrm>
          <a:prstGeom prst="rect">
            <a:avLst/>
          </a:prstGeom>
          <a:noFill/>
        </p:spPr>
        <p:txBody>
          <a:bodyPr wrap="square" lIns="99220" tIns="49610" rIns="99220" bIns="4961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耐心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开朗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有责任感</a:t>
            </a:r>
            <a:endParaRPr lang="en-US" altLang="zh-CN" sz="2000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任意多边形 37"/>
          <p:cNvSpPr/>
          <p:nvPr/>
        </p:nvSpPr>
        <p:spPr>
          <a:xfrm rot="16200000">
            <a:off x="1082406" y="-109713"/>
            <a:ext cx="479934" cy="1883339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1123" y="591990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8"/>
          <p:cNvSpPr>
            <a:spLocks noChangeArrowheads="1"/>
          </p:cNvSpPr>
          <p:nvPr/>
        </p:nvSpPr>
        <p:spPr bwMode="auto">
          <a:xfrm>
            <a:off x="380704" y="603284"/>
            <a:ext cx="144016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自我介绍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83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7"/>
          <p:cNvCxnSpPr/>
          <p:nvPr/>
        </p:nvCxnSpPr>
        <p:spPr>
          <a:xfrm>
            <a:off x="6411089" y="1541591"/>
            <a:ext cx="0" cy="4953997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8"/>
          <p:cNvGrpSpPr/>
          <p:nvPr/>
        </p:nvGrpSpPr>
        <p:grpSpPr>
          <a:xfrm>
            <a:off x="6308693" y="1878743"/>
            <a:ext cx="980089" cy="204795"/>
            <a:chOff x="5964215" y="1531583"/>
            <a:chExt cx="1070244" cy="223633"/>
          </a:xfrm>
        </p:grpSpPr>
        <p:sp>
          <p:nvSpPr>
            <p:cNvPr id="4" name="椭圆 8"/>
            <p:cNvSpPr/>
            <p:nvPr/>
          </p:nvSpPr>
          <p:spPr>
            <a:xfrm>
              <a:off x="5964215" y="153158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5" name="直接连接符 12"/>
            <p:cNvCxnSpPr>
              <a:stCxn id="5" idx="6"/>
            </p:cNvCxnSpPr>
            <p:nvPr/>
          </p:nvCxnSpPr>
          <p:spPr>
            <a:xfrm flipV="1">
              <a:off x="6187848" y="1643399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2"/>
          <p:cNvGrpSpPr/>
          <p:nvPr/>
        </p:nvGrpSpPr>
        <p:grpSpPr>
          <a:xfrm>
            <a:off x="6308691" y="4863039"/>
            <a:ext cx="981820" cy="204795"/>
            <a:chOff x="5964215" y="4790393"/>
            <a:chExt cx="1072134" cy="223633"/>
          </a:xfrm>
        </p:grpSpPr>
        <p:sp>
          <p:nvSpPr>
            <p:cNvPr id="7" name="椭圆 10"/>
            <p:cNvSpPr/>
            <p:nvPr/>
          </p:nvSpPr>
          <p:spPr>
            <a:xfrm>
              <a:off x="5964215" y="4790393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8" name="直接连接符 14"/>
            <p:cNvCxnSpPr/>
            <p:nvPr/>
          </p:nvCxnSpPr>
          <p:spPr>
            <a:xfrm flipV="1">
              <a:off x="6189738" y="4902208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10"/>
          <p:cNvGrpSpPr/>
          <p:nvPr/>
        </p:nvGrpSpPr>
        <p:grpSpPr>
          <a:xfrm>
            <a:off x="6308691" y="3712459"/>
            <a:ext cx="981820" cy="204795"/>
            <a:chOff x="5964215" y="3033279"/>
            <a:chExt cx="1072134" cy="223633"/>
          </a:xfrm>
        </p:grpSpPr>
        <p:sp>
          <p:nvSpPr>
            <p:cNvPr id="10" name="椭圆 9"/>
            <p:cNvSpPr/>
            <p:nvPr/>
          </p:nvSpPr>
          <p:spPr>
            <a:xfrm>
              <a:off x="5964215" y="3033279"/>
              <a:ext cx="223633" cy="22363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80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cxnSp>
          <p:nvCxnSpPr>
            <p:cNvPr id="11" name="直接连接符 16"/>
            <p:cNvCxnSpPr/>
            <p:nvPr/>
          </p:nvCxnSpPr>
          <p:spPr>
            <a:xfrm flipV="1">
              <a:off x="6189738" y="3145093"/>
              <a:ext cx="846611" cy="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lgDash"/>
              <a:headEnd type="none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29"/>
          <p:cNvSpPr txBox="1"/>
          <p:nvPr/>
        </p:nvSpPr>
        <p:spPr>
          <a:xfrm>
            <a:off x="7387836" y="1818014"/>
            <a:ext cx="639919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2019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TextBox 30"/>
          <p:cNvSpPr txBox="1"/>
          <p:nvPr/>
        </p:nvSpPr>
        <p:spPr>
          <a:xfrm>
            <a:off x="7387836" y="3637190"/>
            <a:ext cx="639919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TextBox 31"/>
          <p:cNvSpPr txBox="1"/>
          <p:nvPr/>
        </p:nvSpPr>
        <p:spPr>
          <a:xfrm>
            <a:off x="7387835" y="4812731"/>
            <a:ext cx="639919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2014</a:t>
            </a:r>
            <a:endParaRPr lang="en-GB" sz="16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TextBox 32"/>
          <p:cNvSpPr txBox="1"/>
          <p:nvPr/>
        </p:nvSpPr>
        <p:spPr>
          <a:xfrm>
            <a:off x="1244799" y="2427773"/>
            <a:ext cx="449441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商城线：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PC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导购类业务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商品线：进销存系统、商品体系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基础设施：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HOP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网关、宙斯盾预警系统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TextBox 36"/>
          <p:cNvSpPr txBox="1"/>
          <p:nvPr/>
        </p:nvSpPr>
        <p:spPr>
          <a:xfrm>
            <a:off x="2765399" y="5516577"/>
            <a:ext cx="287771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国家电网费控系统、短信开放平台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TextBox 39"/>
          <p:cNvSpPr txBox="1"/>
          <p:nvPr/>
        </p:nvSpPr>
        <p:spPr>
          <a:xfrm>
            <a:off x="7288782" y="4190572"/>
            <a:ext cx="144302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幼儿园管理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APP</a:t>
            </a:r>
            <a:endParaRPr lang="en-GB" sz="1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4" name="Group 14"/>
          <p:cNvGrpSpPr/>
          <p:nvPr/>
        </p:nvGrpSpPr>
        <p:grpSpPr>
          <a:xfrm>
            <a:off x="5745508" y="2507755"/>
            <a:ext cx="4095821" cy="931370"/>
            <a:chOff x="5349226" y="2218456"/>
            <a:chExt cx="4272984" cy="670899"/>
          </a:xfrm>
        </p:grpSpPr>
        <p:sp>
          <p:nvSpPr>
            <p:cNvPr id="25" name="燕尾形 18"/>
            <p:cNvSpPr/>
            <p:nvPr/>
          </p:nvSpPr>
          <p:spPr>
            <a:xfrm rot="10800000">
              <a:off x="5349226" y="2218456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TextBox 41"/>
            <p:cNvSpPr txBox="1"/>
            <p:nvPr/>
          </p:nvSpPr>
          <p:spPr>
            <a:xfrm>
              <a:off x="6060203" y="2366216"/>
              <a:ext cx="1798100" cy="309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洋驼网络科技</a:t>
              </a:r>
              <a:endParaRPr lang="en-GB" sz="20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15"/>
          <p:cNvGrpSpPr/>
          <p:nvPr/>
        </p:nvGrpSpPr>
        <p:grpSpPr>
          <a:xfrm>
            <a:off x="3217547" y="4077717"/>
            <a:ext cx="3913037" cy="614384"/>
            <a:chOff x="2569789" y="3646467"/>
            <a:chExt cx="4272984" cy="670899"/>
          </a:xfrm>
        </p:grpSpPr>
        <p:sp>
          <p:nvSpPr>
            <p:cNvPr id="28" name="燕尾形 20"/>
            <p:cNvSpPr/>
            <p:nvPr/>
          </p:nvSpPr>
          <p:spPr>
            <a:xfrm>
              <a:off x="2569789" y="3646467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TextBox 42"/>
            <p:cNvSpPr txBox="1"/>
            <p:nvPr/>
          </p:nvSpPr>
          <p:spPr>
            <a:xfrm>
              <a:off x="3298381" y="3795078"/>
              <a:ext cx="1377960" cy="35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咕噜网络科技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Group 17"/>
          <p:cNvGrpSpPr/>
          <p:nvPr/>
        </p:nvGrpSpPr>
        <p:grpSpPr>
          <a:xfrm>
            <a:off x="5745508" y="5389653"/>
            <a:ext cx="3913037" cy="614384"/>
            <a:chOff x="5349226" y="5365450"/>
            <a:chExt cx="4272984" cy="670899"/>
          </a:xfrm>
        </p:grpSpPr>
        <p:sp>
          <p:nvSpPr>
            <p:cNvPr id="31" name="燕尾形 23"/>
            <p:cNvSpPr/>
            <p:nvPr/>
          </p:nvSpPr>
          <p:spPr>
            <a:xfrm rot="10800000">
              <a:off x="5349226" y="5365450"/>
              <a:ext cx="4272984" cy="670899"/>
            </a:xfrm>
            <a:prstGeom prst="chevron">
              <a:avLst>
                <a:gd name="adj" fmla="val 67746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zh-CN" altLang="en-US" sz="14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TextBox 43"/>
            <p:cNvSpPr txBox="1"/>
            <p:nvPr/>
          </p:nvSpPr>
          <p:spPr>
            <a:xfrm>
              <a:off x="6082906" y="5516234"/>
              <a:ext cx="1377960" cy="35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 dirty="0" smtClean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传统软件行业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34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任意多边形 37"/>
          <p:cNvSpPr/>
          <p:nvPr/>
        </p:nvSpPr>
        <p:spPr>
          <a:xfrm rot="16200000">
            <a:off x="1035273" y="-121597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189992" y="544105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28"/>
          <p:cNvSpPr>
            <a:spLocks noChangeArrowheads="1"/>
          </p:cNvSpPr>
          <p:nvPr/>
        </p:nvSpPr>
        <p:spPr bwMode="auto">
          <a:xfrm>
            <a:off x="369572" y="544103"/>
            <a:ext cx="1307275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工作经历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508869" y="3247574"/>
            <a:ext cx="272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工作总结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4052827" y="2824237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同心圆 1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5" name="TextBox 13"/>
          <p:cNvSpPr txBox="1"/>
          <p:nvPr/>
        </p:nvSpPr>
        <p:spPr>
          <a:xfrm>
            <a:off x="4234631" y="3056184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</a:t>
            </a:r>
            <a:r>
              <a:rPr lang="en-US" altLang="zh-CN" sz="7031" b="1" dirty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2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17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20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5709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164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165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矩形 167"/>
          <p:cNvSpPr/>
          <p:nvPr/>
        </p:nvSpPr>
        <p:spPr>
          <a:xfrm>
            <a:off x="2666184" y="3447515"/>
            <a:ext cx="7924032" cy="54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9119" tIns="39560" rIns="79119" bIns="39560" rtlCol="0" anchor="ctr"/>
          <a:lstStyle/>
          <a:p>
            <a:pPr algn="ctr"/>
            <a:endParaRPr lang="zh-CN" altLang="en-US"/>
          </a:p>
        </p:txBody>
      </p:sp>
      <p:grpSp>
        <p:nvGrpSpPr>
          <p:cNvPr id="169" name="组合 7"/>
          <p:cNvGrpSpPr/>
          <p:nvPr/>
        </p:nvGrpSpPr>
        <p:grpSpPr>
          <a:xfrm>
            <a:off x="3515677" y="3092008"/>
            <a:ext cx="753762" cy="730756"/>
            <a:chOff x="1466675" y="3784103"/>
            <a:chExt cx="1301392" cy="1301862"/>
          </a:xfrm>
        </p:grpSpPr>
        <p:grpSp>
          <p:nvGrpSpPr>
            <p:cNvPr id="170" name="组合 13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172" name="组合 1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74" name="同心圆 17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椭圆 17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sp>
            <p:nvSpPr>
              <p:cNvPr id="173" name="椭圆 172"/>
              <p:cNvSpPr/>
              <p:nvPr/>
            </p:nvSpPr>
            <p:spPr>
              <a:xfrm>
                <a:off x="4447523" y="2644973"/>
                <a:ext cx="1606393" cy="1606973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71" name="TextBox 97"/>
            <p:cNvSpPr txBox="1"/>
            <p:nvPr/>
          </p:nvSpPr>
          <p:spPr>
            <a:xfrm>
              <a:off x="1602998" y="4180598"/>
              <a:ext cx="1028745" cy="633034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6" name="组合 19"/>
          <p:cNvGrpSpPr/>
          <p:nvPr/>
        </p:nvGrpSpPr>
        <p:grpSpPr>
          <a:xfrm>
            <a:off x="4471554" y="3190293"/>
            <a:ext cx="613799" cy="553069"/>
            <a:chOff x="3117025" y="3959191"/>
            <a:chExt cx="1059738" cy="985306"/>
          </a:xfrm>
        </p:grpSpPr>
        <p:grpSp>
          <p:nvGrpSpPr>
            <p:cNvPr id="177" name="组合 20"/>
            <p:cNvGrpSpPr/>
            <p:nvPr/>
          </p:nvGrpSpPr>
          <p:grpSpPr>
            <a:xfrm>
              <a:off x="3117025" y="3959191"/>
              <a:ext cx="984950" cy="985306"/>
              <a:chOff x="4345444" y="2542859"/>
              <a:chExt cx="1810550" cy="1811205"/>
            </a:xfrm>
          </p:grpSpPr>
          <p:grpSp>
            <p:nvGrpSpPr>
              <p:cNvPr id="179" name="组合 22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81" name="同心圆 18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椭圆 18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sp>
            <p:nvSpPr>
              <p:cNvPr id="180" name="椭圆 179"/>
              <p:cNvSpPr/>
              <p:nvPr/>
            </p:nvSpPr>
            <p:spPr>
              <a:xfrm>
                <a:off x="4483177" y="2680639"/>
                <a:ext cx="1535084" cy="1535638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78" name="TextBox 104"/>
            <p:cNvSpPr txBox="1"/>
            <p:nvPr/>
          </p:nvSpPr>
          <p:spPr>
            <a:xfrm>
              <a:off x="3148018" y="4196693"/>
              <a:ext cx="1028745" cy="633033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3" name="组合 26"/>
          <p:cNvGrpSpPr/>
          <p:nvPr/>
        </p:nvGrpSpPr>
        <p:grpSpPr>
          <a:xfrm>
            <a:off x="5117608" y="2966973"/>
            <a:ext cx="954082" cy="937384"/>
            <a:chOff x="4450933" y="3791953"/>
            <a:chExt cx="1319306" cy="1337502"/>
          </a:xfrm>
        </p:grpSpPr>
        <p:grpSp>
          <p:nvGrpSpPr>
            <p:cNvPr id="184" name="组合 2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186" name="组合 2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88" name="同心圆 18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1484232" y="1093650"/>
                  <a:ext cx="1504275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sp>
            <p:nvSpPr>
              <p:cNvPr id="187" name="椭圆 186"/>
              <p:cNvSpPr/>
              <p:nvPr/>
            </p:nvSpPr>
            <p:spPr>
              <a:xfrm>
                <a:off x="4427701" y="2656210"/>
                <a:ext cx="1606932" cy="160751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85" name="TextBox 111"/>
            <p:cNvSpPr txBox="1"/>
            <p:nvPr/>
          </p:nvSpPr>
          <p:spPr>
            <a:xfrm>
              <a:off x="4624965" y="4194851"/>
              <a:ext cx="1028745" cy="934604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4-5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0" name="组合 33"/>
          <p:cNvGrpSpPr/>
          <p:nvPr/>
        </p:nvGrpSpPr>
        <p:grpSpPr>
          <a:xfrm>
            <a:off x="6204502" y="3180854"/>
            <a:ext cx="595846" cy="571940"/>
            <a:chOff x="6109009" y="3942381"/>
            <a:chExt cx="1028747" cy="1018926"/>
          </a:xfrm>
        </p:grpSpPr>
        <p:grpSp>
          <p:nvGrpSpPr>
            <p:cNvPr id="191" name="组合 34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193" name="组合 3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95" name="同心圆 194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椭圆 195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/>
                </a:p>
              </p:txBody>
            </p:sp>
          </p:grpSp>
          <p:sp>
            <p:nvSpPr>
              <p:cNvPr id="194" name="椭圆 193"/>
              <p:cNvSpPr/>
              <p:nvPr/>
            </p:nvSpPr>
            <p:spPr>
              <a:xfrm>
                <a:off x="4466846" y="2664303"/>
                <a:ext cx="1567743" cy="156831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/>
              </a:p>
            </p:txBody>
          </p:sp>
        </p:grpSp>
        <p:sp>
          <p:nvSpPr>
            <p:cNvPr id="192" name="TextBox 118"/>
            <p:cNvSpPr txBox="1"/>
            <p:nvPr/>
          </p:nvSpPr>
          <p:spPr>
            <a:xfrm>
              <a:off x="6109009" y="4181640"/>
              <a:ext cx="1028747" cy="633033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7" name="组合 40"/>
          <p:cNvGrpSpPr/>
          <p:nvPr/>
        </p:nvGrpSpPr>
        <p:grpSpPr>
          <a:xfrm>
            <a:off x="6866934" y="3092008"/>
            <a:ext cx="1106363" cy="849508"/>
            <a:chOff x="7486713" y="3942381"/>
            <a:chExt cx="1286040" cy="1018926"/>
          </a:xfrm>
        </p:grpSpPr>
        <p:grpSp>
          <p:nvGrpSpPr>
            <p:cNvPr id="198" name="组合 41"/>
            <p:cNvGrpSpPr/>
            <p:nvPr/>
          </p:nvGrpSpPr>
          <p:grpSpPr>
            <a:xfrm>
              <a:off x="7486713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00" name="组合 43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02" name="同心圆 20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椭圆 20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1" name="椭圆 200"/>
              <p:cNvSpPr/>
              <p:nvPr/>
            </p:nvSpPr>
            <p:spPr>
              <a:xfrm>
                <a:off x="4466990" y="2664444"/>
                <a:ext cx="1567461" cy="1568026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9" name="TextBox 125"/>
            <p:cNvSpPr txBox="1"/>
            <p:nvPr/>
          </p:nvSpPr>
          <p:spPr>
            <a:xfrm>
              <a:off x="7573548" y="4239704"/>
              <a:ext cx="1199205" cy="426196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7-8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4" name="组合 47"/>
          <p:cNvGrpSpPr/>
          <p:nvPr/>
        </p:nvGrpSpPr>
        <p:grpSpPr>
          <a:xfrm>
            <a:off x="7794524" y="3085993"/>
            <a:ext cx="808777" cy="761665"/>
            <a:chOff x="8854229" y="3773382"/>
            <a:chExt cx="1396377" cy="1356924"/>
          </a:xfrm>
        </p:grpSpPr>
        <p:grpSp>
          <p:nvGrpSpPr>
            <p:cNvPr id="205" name="组合 48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207" name="组合 5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09" name="同心圆 20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椭圆 20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sp>
            <p:nvSpPr>
              <p:cNvPr id="208" name="椭圆 207"/>
              <p:cNvSpPr/>
              <p:nvPr/>
            </p:nvSpPr>
            <p:spPr>
              <a:xfrm>
                <a:off x="4464837" y="2666232"/>
                <a:ext cx="1571762" cy="1572325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06" name="TextBox 132"/>
            <p:cNvSpPr txBox="1"/>
            <p:nvPr/>
          </p:nvSpPr>
          <p:spPr>
            <a:xfrm>
              <a:off x="9022312" y="4157514"/>
              <a:ext cx="1228294" cy="660448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1" name="组合 54"/>
          <p:cNvGrpSpPr/>
          <p:nvPr/>
        </p:nvGrpSpPr>
        <p:grpSpPr>
          <a:xfrm>
            <a:off x="8782281" y="2948873"/>
            <a:ext cx="1082951" cy="1035902"/>
            <a:chOff x="10559621" y="3529102"/>
            <a:chExt cx="1869749" cy="1845484"/>
          </a:xfrm>
        </p:grpSpPr>
        <p:grpSp>
          <p:nvGrpSpPr>
            <p:cNvPr id="212" name="组合 55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214" name="组合 5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16" name="同心圆 215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椭圆 216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/>
                </a:p>
              </p:txBody>
            </p:sp>
          </p:grpSp>
          <p:sp>
            <p:nvSpPr>
              <p:cNvPr id="215" name="椭圆 214"/>
              <p:cNvSpPr/>
              <p:nvPr/>
            </p:nvSpPr>
            <p:spPr>
              <a:xfrm>
                <a:off x="4422287" y="2619728"/>
                <a:ext cx="1656864" cy="1657461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/>
              </a:p>
            </p:txBody>
          </p:sp>
        </p:grpSp>
        <p:sp>
          <p:nvSpPr>
            <p:cNvPr id="213" name="TextBox 139"/>
            <p:cNvSpPr txBox="1"/>
            <p:nvPr/>
          </p:nvSpPr>
          <p:spPr>
            <a:xfrm>
              <a:off x="10701015" y="4198811"/>
              <a:ext cx="1728355" cy="633032"/>
            </a:xfrm>
            <a:prstGeom prst="rect">
              <a:avLst/>
            </a:prstGeom>
            <a:noFill/>
          </p:spPr>
          <p:txBody>
            <a:bodyPr wrap="square" lIns="184256" tIns="92128" rIns="184256" bIns="92128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10-12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</a:p>
          </p:txBody>
        </p:sp>
      </p:grpSp>
      <p:grpSp>
        <p:nvGrpSpPr>
          <p:cNvPr id="218" name="组合 61"/>
          <p:cNvGrpSpPr/>
          <p:nvPr/>
        </p:nvGrpSpPr>
        <p:grpSpPr>
          <a:xfrm>
            <a:off x="2995101" y="1856868"/>
            <a:ext cx="1724287" cy="1111385"/>
            <a:chOff x="568538" y="1451938"/>
            <a:chExt cx="1672292" cy="1255842"/>
          </a:xfrm>
        </p:grpSpPr>
        <p:sp>
          <p:nvSpPr>
            <p:cNvPr id="219" name="TextBox 145"/>
            <p:cNvSpPr txBox="1"/>
            <p:nvPr/>
          </p:nvSpPr>
          <p:spPr>
            <a:xfrm>
              <a:off x="724689" y="1774069"/>
              <a:ext cx="1516141" cy="636425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2C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分享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页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0" name="组合 63"/>
            <p:cNvGrpSpPr/>
            <p:nvPr/>
          </p:nvGrpSpPr>
          <p:grpSpPr>
            <a:xfrm>
              <a:off x="568538" y="1451938"/>
              <a:ext cx="1631535" cy="1255842"/>
              <a:chOff x="568538" y="1451938"/>
              <a:chExt cx="1631535" cy="1255842"/>
            </a:xfrm>
          </p:grpSpPr>
          <p:cxnSp>
            <p:nvCxnSpPr>
              <p:cNvPr id="221" name="直接连接符 64"/>
              <p:cNvCxnSpPr/>
              <p:nvPr/>
            </p:nvCxnSpPr>
            <p:spPr>
              <a:xfrm flipV="1">
                <a:off x="1385134" y="249175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TextBox 148"/>
              <p:cNvSpPr txBox="1"/>
              <p:nvPr/>
            </p:nvSpPr>
            <p:spPr>
              <a:xfrm>
                <a:off x="568538" y="1451938"/>
                <a:ext cx="1631535" cy="322132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 smtClean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APP2.4.0</a:t>
                </a:r>
                <a:endParaRPr lang="zh-CN" altLang="en-US" sz="14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23" name="组合 66"/>
          <p:cNvGrpSpPr/>
          <p:nvPr/>
        </p:nvGrpSpPr>
        <p:grpSpPr>
          <a:xfrm>
            <a:off x="4734121" y="1758224"/>
            <a:ext cx="1606919" cy="1209146"/>
            <a:chOff x="770508" y="1362515"/>
            <a:chExt cx="1372987" cy="1214113"/>
          </a:xfrm>
        </p:grpSpPr>
        <p:sp>
          <p:nvSpPr>
            <p:cNvPr id="224" name="TextBox 150"/>
            <p:cNvSpPr txBox="1"/>
            <p:nvPr/>
          </p:nvSpPr>
          <p:spPr>
            <a:xfrm>
              <a:off x="770508" y="1637566"/>
              <a:ext cx="1372987" cy="786495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基础信息维护</a:t>
              </a:r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单据录入流转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平台上架售卖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5" name="组合 68"/>
            <p:cNvGrpSpPr/>
            <p:nvPr/>
          </p:nvGrpSpPr>
          <p:grpSpPr>
            <a:xfrm>
              <a:off x="905225" y="1362515"/>
              <a:ext cx="1008112" cy="1214113"/>
              <a:chOff x="905225" y="1362515"/>
              <a:chExt cx="1008112" cy="1214113"/>
            </a:xfrm>
          </p:grpSpPr>
          <p:cxnSp>
            <p:nvCxnSpPr>
              <p:cNvPr id="226" name="直接连接符 69"/>
              <p:cNvCxnSpPr/>
              <p:nvPr/>
            </p:nvCxnSpPr>
            <p:spPr>
              <a:xfrm flipV="1">
                <a:off x="1474550" y="2360604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153"/>
              <p:cNvSpPr txBox="1"/>
              <p:nvPr/>
            </p:nvSpPr>
            <p:spPr>
              <a:xfrm>
                <a:off x="905225" y="1362515"/>
                <a:ext cx="1008112" cy="286249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进销存一期</a:t>
                </a:r>
                <a:endParaRPr lang="zh-CN" altLang="en-US" sz="14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28" name="组合 71"/>
          <p:cNvGrpSpPr/>
          <p:nvPr/>
        </p:nvGrpSpPr>
        <p:grpSpPr>
          <a:xfrm>
            <a:off x="6478097" y="1989734"/>
            <a:ext cx="1664113" cy="1122536"/>
            <a:chOff x="773829" y="1683229"/>
            <a:chExt cx="1366344" cy="1035221"/>
          </a:xfrm>
        </p:grpSpPr>
        <p:sp>
          <p:nvSpPr>
            <p:cNvPr id="229" name="TextBox 155"/>
            <p:cNvSpPr txBox="1"/>
            <p:nvPr/>
          </p:nvSpPr>
          <p:spPr>
            <a:xfrm>
              <a:off x="773829" y="1949894"/>
              <a:ext cx="1366344" cy="519408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商品预售功能，实现商品的提前售卖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0" name="组合 73"/>
            <p:cNvGrpSpPr/>
            <p:nvPr/>
          </p:nvGrpSpPr>
          <p:grpSpPr>
            <a:xfrm>
              <a:off x="864609" y="1683229"/>
              <a:ext cx="1008112" cy="1035221"/>
              <a:chOff x="864609" y="1683229"/>
              <a:chExt cx="1008112" cy="1035221"/>
            </a:xfrm>
          </p:grpSpPr>
          <p:cxnSp>
            <p:nvCxnSpPr>
              <p:cNvPr id="231" name="直接连接符 74"/>
              <p:cNvCxnSpPr/>
              <p:nvPr/>
            </p:nvCxnSpPr>
            <p:spPr>
              <a:xfrm flipV="1">
                <a:off x="1457223" y="2502426"/>
                <a:ext cx="0" cy="216024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TextBox 158"/>
              <p:cNvSpPr txBox="1"/>
              <p:nvPr/>
            </p:nvSpPr>
            <p:spPr>
              <a:xfrm>
                <a:off x="864609" y="1683229"/>
                <a:ext cx="1008112" cy="262904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进销存二期</a:t>
                </a:r>
                <a:endParaRPr lang="zh-CN" altLang="en-US" sz="14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33" name="组合 76"/>
          <p:cNvGrpSpPr/>
          <p:nvPr/>
        </p:nvGrpSpPr>
        <p:grpSpPr>
          <a:xfrm>
            <a:off x="8388708" y="1842936"/>
            <a:ext cx="1682427" cy="1118458"/>
            <a:chOff x="724844" y="1584581"/>
            <a:chExt cx="1460370" cy="1062653"/>
          </a:xfrm>
        </p:grpSpPr>
        <p:sp>
          <p:nvSpPr>
            <p:cNvPr id="234" name="TextBox 160"/>
            <p:cNvSpPr txBox="1"/>
            <p:nvPr/>
          </p:nvSpPr>
          <p:spPr>
            <a:xfrm>
              <a:off x="724844" y="1869991"/>
              <a:ext cx="1460370" cy="535116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商品售端模型优化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进销存工作台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5" name="组合 78"/>
            <p:cNvGrpSpPr/>
            <p:nvPr/>
          </p:nvGrpSpPr>
          <p:grpSpPr>
            <a:xfrm>
              <a:off x="891032" y="1584581"/>
              <a:ext cx="1162132" cy="1062653"/>
              <a:chOff x="891032" y="1584581"/>
              <a:chExt cx="1162132" cy="1062653"/>
            </a:xfrm>
          </p:grpSpPr>
          <p:cxnSp>
            <p:nvCxnSpPr>
              <p:cNvPr id="236" name="直接连接符 79"/>
              <p:cNvCxnSpPr/>
              <p:nvPr/>
            </p:nvCxnSpPr>
            <p:spPr>
              <a:xfrm flipV="1">
                <a:off x="1481601" y="2489093"/>
                <a:ext cx="0" cy="15814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TextBox 163"/>
              <p:cNvSpPr txBox="1"/>
              <p:nvPr/>
            </p:nvSpPr>
            <p:spPr>
              <a:xfrm>
                <a:off x="891032" y="1584581"/>
                <a:ext cx="1162132" cy="270854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商品体系优化</a:t>
                </a:r>
                <a:endParaRPr lang="zh-CN" altLang="en-US" sz="14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38" name="组合 81"/>
          <p:cNvGrpSpPr/>
          <p:nvPr/>
        </p:nvGrpSpPr>
        <p:grpSpPr>
          <a:xfrm>
            <a:off x="4004170" y="3944684"/>
            <a:ext cx="1600711" cy="1096773"/>
            <a:chOff x="852217" y="1340833"/>
            <a:chExt cx="1326235" cy="1203547"/>
          </a:xfrm>
        </p:grpSpPr>
        <p:sp>
          <p:nvSpPr>
            <p:cNvPr id="239" name="TextBox 165"/>
            <p:cNvSpPr txBox="1"/>
            <p:nvPr/>
          </p:nvSpPr>
          <p:spPr>
            <a:xfrm>
              <a:off x="852217" y="1926332"/>
              <a:ext cx="1326235" cy="618048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拍口令分享</a:t>
              </a:r>
              <a:endPara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巨划算优化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0" name="组合 83"/>
            <p:cNvGrpSpPr/>
            <p:nvPr/>
          </p:nvGrpSpPr>
          <p:grpSpPr>
            <a:xfrm>
              <a:off x="922869" y="1340833"/>
              <a:ext cx="1008112" cy="526311"/>
              <a:chOff x="922869" y="1340833"/>
              <a:chExt cx="1008112" cy="526311"/>
            </a:xfrm>
          </p:grpSpPr>
          <p:cxnSp>
            <p:nvCxnSpPr>
              <p:cNvPr id="241" name="直接连接符 84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TextBox 168"/>
              <p:cNvSpPr txBox="1"/>
              <p:nvPr/>
            </p:nvSpPr>
            <p:spPr>
              <a:xfrm>
                <a:off x="922869" y="1554313"/>
                <a:ext cx="1008112" cy="312831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dirty="0" smtClean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APP2.6.0</a:t>
                </a:r>
                <a:endParaRPr lang="zh-CN" altLang="en-US" sz="14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43" name="组合 86"/>
          <p:cNvGrpSpPr/>
          <p:nvPr/>
        </p:nvGrpSpPr>
        <p:grpSpPr>
          <a:xfrm>
            <a:off x="5643898" y="3918749"/>
            <a:ext cx="1888071" cy="1125257"/>
            <a:chOff x="790443" y="1340833"/>
            <a:chExt cx="1564321" cy="1234804"/>
          </a:xfrm>
        </p:grpSpPr>
        <p:sp>
          <p:nvSpPr>
            <p:cNvPr id="244" name="TextBox 170"/>
            <p:cNvSpPr txBox="1"/>
            <p:nvPr/>
          </p:nvSpPr>
          <p:spPr>
            <a:xfrm>
              <a:off x="790443" y="1957589"/>
              <a:ext cx="1522356" cy="618048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价格比较工具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宙斯盾预警优化推进</a:t>
              </a:r>
              <a:endPara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5" name="组合 88"/>
            <p:cNvGrpSpPr/>
            <p:nvPr/>
          </p:nvGrpSpPr>
          <p:grpSpPr>
            <a:xfrm>
              <a:off x="883479" y="1340833"/>
              <a:ext cx="1471285" cy="595438"/>
              <a:chOff x="883479" y="1340833"/>
              <a:chExt cx="1471285" cy="595438"/>
            </a:xfrm>
          </p:grpSpPr>
          <p:cxnSp>
            <p:nvCxnSpPr>
              <p:cNvPr id="246" name="直接连接符 89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TextBox 173"/>
              <p:cNvSpPr txBox="1"/>
              <p:nvPr/>
            </p:nvSpPr>
            <p:spPr>
              <a:xfrm>
                <a:off x="883479" y="1581645"/>
                <a:ext cx="1471285" cy="354626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商品日常和中间件</a:t>
                </a:r>
                <a:endParaRPr lang="zh-CN" altLang="en-US" sz="14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grpSp>
        <p:nvGrpSpPr>
          <p:cNvPr id="248" name="组合 91"/>
          <p:cNvGrpSpPr/>
          <p:nvPr/>
        </p:nvGrpSpPr>
        <p:grpSpPr>
          <a:xfrm>
            <a:off x="7413400" y="3898781"/>
            <a:ext cx="1903136" cy="1528941"/>
            <a:chOff x="832228" y="1261477"/>
            <a:chExt cx="1475946" cy="1383311"/>
          </a:xfrm>
        </p:grpSpPr>
        <p:sp>
          <p:nvSpPr>
            <p:cNvPr id="249" name="TextBox 175"/>
            <p:cNvSpPr txBox="1"/>
            <p:nvPr/>
          </p:nvSpPr>
          <p:spPr>
            <a:xfrm>
              <a:off x="832228" y="1785256"/>
              <a:ext cx="1475946" cy="859532"/>
            </a:xfrm>
            <a:prstGeom prst="rect">
              <a:avLst/>
            </a:prstGeom>
            <a:noFill/>
          </p:spPr>
          <p:txBody>
            <a:bodyPr wrap="square" lIns="121908" tIns="60953" rIns="121908" bIns="60953" rtlCol="0">
              <a:spAutoFit/>
            </a:bodyPr>
            <a:lstStyle/>
            <a:p>
              <a:pPr marL="171450" indent="-171450">
                <a:lnSpc>
                  <a:spcPct val="130000"/>
                </a:lnSpc>
                <a:buFont typeface="Arial" charset="0"/>
                <a:buChar char="•"/>
              </a:pP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进销存报表，为库存核对、</a:t>
              </a:r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成本</a:t>
              </a:r>
              <a:r>
                <a:rPr lang="zh-CN" alt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核算提供依据</a:t>
              </a:r>
              <a:endPara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0" name="组合 93"/>
            <p:cNvGrpSpPr/>
            <p:nvPr/>
          </p:nvGrpSpPr>
          <p:grpSpPr>
            <a:xfrm>
              <a:off x="949241" y="1261477"/>
              <a:ext cx="1008112" cy="533602"/>
              <a:chOff x="949241" y="1261477"/>
              <a:chExt cx="1008112" cy="533602"/>
            </a:xfrm>
          </p:grpSpPr>
          <p:cxnSp>
            <p:nvCxnSpPr>
              <p:cNvPr id="251" name="直接连接符 94"/>
              <p:cNvCxnSpPr/>
              <p:nvPr/>
            </p:nvCxnSpPr>
            <p:spPr>
              <a:xfrm>
                <a:off x="1409354" y="1261477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2" name="TextBox 178"/>
              <p:cNvSpPr txBox="1"/>
              <p:nvPr/>
            </p:nvSpPr>
            <p:spPr>
              <a:xfrm>
                <a:off x="949241" y="1482248"/>
                <a:ext cx="1008112" cy="312831"/>
              </a:xfrm>
              <a:prstGeom prst="rect">
                <a:avLst/>
              </a:prstGeom>
              <a:noFill/>
            </p:spPr>
            <p:txBody>
              <a:bodyPr wrap="square" lIns="121908" tIns="0" rIns="121908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accent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itchFamily="2" charset="-122"/>
                  </a:rPr>
                  <a:t>进销存三期</a:t>
                </a:r>
                <a:endParaRPr lang="zh-CN" altLang="en-US" sz="1400" dirty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endParaRPr>
              </a:p>
            </p:txBody>
          </p:sp>
        </p:grpSp>
      </p:grpSp>
      <p:sp>
        <p:nvSpPr>
          <p:cNvPr id="255" name="任意多边形 37"/>
          <p:cNvSpPr/>
          <p:nvPr/>
        </p:nvSpPr>
        <p:spPr>
          <a:xfrm rot="16200000">
            <a:off x="1035273" y="-121597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189992" y="544105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7" name="文本框 28"/>
          <p:cNvSpPr>
            <a:spLocks noChangeArrowheads="1"/>
          </p:cNvSpPr>
          <p:nvPr/>
        </p:nvSpPr>
        <p:spPr bwMode="auto">
          <a:xfrm>
            <a:off x="369572" y="568225"/>
            <a:ext cx="11632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工作成果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36" y="1422334"/>
            <a:ext cx="10344418" cy="507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3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4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任意多边形 37"/>
          <p:cNvSpPr/>
          <p:nvPr/>
        </p:nvSpPr>
        <p:spPr>
          <a:xfrm rot="16200000">
            <a:off x="1035273" y="-145719"/>
            <a:ext cx="479932" cy="1811333"/>
          </a:xfrm>
          <a:custGeom>
            <a:avLst/>
            <a:gdLst>
              <a:gd name="connsiteX0" fmla="*/ 0 w 3252551"/>
              <a:gd name="connsiteY0" fmla="*/ 0 h 3677057"/>
              <a:gd name="connsiteX1" fmla="*/ 3252551 w 3252551"/>
              <a:gd name="connsiteY1" fmla="*/ 0 h 3677057"/>
              <a:gd name="connsiteX2" fmla="*/ 3252551 w 3252551"/>
              <a:gd name="connsiteY2" fmla="*/ 2142517 h 3677057"/>
              <a:gd name="connsiteX3" fmla="*/ 3244497 w 3252551"/>
              <a:gd name="connsiteY3" fmla="*/ 2142517 h 3677057"/>
              <a:gd name="connsiteX4" fmla="*/ 3240653 w 3252551"/>
              <a:gd name="connsiteY4" fmla="*/ 2218635 h 3677057"/>
              <a:gd name="connsiteX5" fmla="*/ 1624520 w 3252551"/>
              <a:gd name="connsiteY5" fmla="*/ 3677057 h 3677057"/>
              <a:gd name="connsiteX6" fmla="*/ 8387 w 3252551"/>
              <a:gd name="connsiteY6" fmla="*/ 2218635 h 3677057"/>
              <a:gd name="connsiteX7" fmla="*/ 4544 w 3252551"/>
              <a:gd name="connsiteY7" fmla="*/ 2142517 h 3677057"/>
              <a:gd name="connsiteX8" fmla="*/ 0 w 3252551"/>
              <a:gd name="connsiteY8" fmla="*/ 2142517 h 3677057"/>
              <a:gd name="connsiteX9" fmla="*/ 0 w 3252551"/>
              <a:gd name="connsiteY9" fmla="*/ 2052537 h 3677057"/>
              <a:gd name="connsiteX0" fmla="*/ 21025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21025 w 3252551"/>
              <a:gd name="connsiteY10" fmla="*/ 0 h 6202391"/>
              <a:gd name="connsiteX0" fmla="*/ 0 w 3252551"/>
              <a:gd name="connsiteY0" fmla="*/ 0 h 6202391"/>
              <a:gd name="connsiteX1" fmla="*/ 3252551 w 3252551"/>
              <a:gd name="connsiteY1" fmla="*/ 2525334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0 h 6202391"/>
              <a:gd name="connsiteX1" fmla="*/ 3231524 w 3252551"/>
              <a:gd name="connsiteY1" fmla="*/ 22548 h 6202391"/>
              <a:gd name="connsiteX2" fmla="*/ 3252551 w 3252551"/>
              <a:gd name="connsiteY2" fmla="*/ 4667851 h 6202391"/>
              <a:gd name="connsiteX3" fmla="*/ 3244497 w 3252551"/>
              <a:gd name="connsiteY3" fmla="*/ 4667851 h 6202391"/>
              <a:gd name="connsiteX4" fmla="*/ 3240653 w 3252551"/>
              <a:gd name="connsiteY4" fmla="*/ 4743969 h 6202391"/>
              <a:gd name="connsiteX5" fmla="*/ 1624520 w 3252551"/>
              <a:gd name="connsiteY5" fmla="*/ 6202391 h 6202391"/>
              <a:gd name="connsiteX6" fmla="*/ 8387 w 3252551"/>
              <a:gd name="connsiteY6" fmla="*/ 4743969 h 6202391"/>
              <a:gd name="connsiteX7" fmla="*/ 4544 w 3252551"/>
              <a:gd name="connsiteY7" fmla="*/ 4667851 h 6202391"/>
              <a:gd name="connsiteX8" fmla="*/ 0 w 3252551"/>
              <a:gd name="connsiteY8" fmla="*/ 4667851 h 6202391"/>
              <a:gd name="connsiteX9" fmla="*/ 0 w 3252551"/>
              <a:gd name="connsiteY9" fmla="*/ 4577871 h 6202391"/>
              <a:gd name="connsiteX10" fmla="*/ 0 w 3252551"/>
              <a:gd name="connsiteY10" fmla="*/ 0 h 6202391"/>
              <a:gd name="connsiteX0" fmla="*/ 0 w 3252551"/>
              <a:gd name="connsiteY0" fmla="*/ 15040398 h 21242789"/>
              <a:gd name="connsiteX1" fmla="*/ 3231518 w 3252551"/>
              <a:gd name="connsiteY1" fmla="*/ 3 h 21242789"/>
              <a:gd name="connsiteX2" fmla="*/ 3252551 w 3252551"/>
              <a:gd name="connsiteY2" fmla="*/ 19708249 h 21242789"/>
              <a:gd name="connsiteX3" fmla="*/ 3244497 w 3252551"/>
              <a:gd name="connsiteY3" fmla="*/ 19708249 h 21242789"/>
              <a:gd name="connsiteX4" fmla="*/ 3240653 w 3252551"/>
              <a:gd name="connsiteY4" fmla="*/ 19784367 h 21242789"/>
              <a:gd name="connsiteX5" fmla="*/ 1624520 w 3252551"/>
              <a:gd name="connsiteY5" fmla="*/ 21242789 h 21242789"/>
              <a:gd name="connsiteX6" fmla="*/ 8387 w 3252551"/>
              <a:gd name="connsiteY6" fmla="*/ 19784367 h 21242789"/>
              <a:gd name="connsiteX7" fmla="*/ 4544 w 3252551"/>
              <a:gd name="connsiteY7" fmla="*/ 19708249 h 21242789"/>
              <a:gd name="connsiteX8" fmla="*/ 0 w 3252551"/>
              <a:gd name="connsiteY8" fmla="*/ 19708249 h 21242789"/>
              <a:gd name="connsiteX9" fmla="*/ 0 w 3252551"/>
              <a:gd name="connsiteY9" fmla="*/ 19618269 h 21242789"/>
              <a:gd name="connsiteX10" fmla="*/ 0 w 3252551"/>
              <a:gd name="connsiteY10" fmla="*/ 15040398 h 21242789"/>
              <a:gd name="connsiteX0" fmla="*/ 0 w 3252551"/>
              <a:gd name="connsiteY0" fmla="*/ 0 h 21265340"/>
              <a:gd name="connsiteX1" fmla="*/ 3231518 w 3252551"/>
              <a:gd name="connsiteY1" fmla="*/ 22554 h 21265340"/>
              <a:gd name="connsiteX2" fmla="*/ 3252551 w 3252551"/>
              <a:gd name="connsiteY2" fmla="*/ 19730800 h 21265340"/>
              <a:gd name="connsiteX3" fmla="*/ 3244497 w 3252551"/>
              <a:gd name="connsiteY3" fmla="*/ 19730800 h 21265340"/>
              <a:gd name="connsiteX4" fmla="*/ 3240653 w 3252551"/>
              <a:gd name="connsiteY4" fmla="*/ 19806918 h 21265340"/>
              <a:gd name="connsiteX5" fmla="*/ 1624520 w 3252551"/>
              <a:gd name="connsiteY5" fmla="*/ 21265340 h 21265340"/>
              <a:gd name="connsiteX6" fmla="*/ 8387 w 3252551"/>
              <a:gd name="connsiteY6" fmla="*/ 19806918 h 21265340"/>
              <a:gd name="connsiteX7" fmla="*/ 4544 w 3252551"/>
              <a:gd name="connsiteY7" fmla="*/ 19730800 h 21265340"/>
              <a:gd name="connsiteX8" fmla="*/ 0 w 3252551"/>
              <a:gd name="connsiteY8" fmla="*/ 19730800 h 21265340"/>
              <a:gd name="connsiteX9" fmla="*/ 0 w 3252551"/>
              <a:gd name="connsiteY9" fmla="*/ 19640820 h 21265340"/>
              <a:gd name="connsiteX10" fmla="*/ 0 w 3252551"/>
              <a:gd name="connsiteY10" fmla="*/ 0 h 21265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52551" h="21265340">
                <a:moveTo>
                  <a:pt x="0" y="0"/>
                </a:moveTo>
                <a:lnTo>
                  <a:pt x="3231518" y="22554"/>
                </a:lnTo>
                <a:lnTo>
                  <a:pt x="3252551" y="19730800"/>
                </a:lnTo>
                <a:lnTo>
                  <a:pt x="3244497" y="19730800"/>
                </a:lnTo>
                <a:lnTo>
                  <a:pt x="3240653" y="19806918"/>
                </a:lnTo>
                <a:cubicBezTo>
                  <a:pt x="3157461" y="20626092"/>
                  <a:pt x="2465643" y="21265340"/>
                  <a:pt x="1624520" y="21265340"/>
                </a:cubicBezTo>
                <a:cubicBezTo>
                  <a:pt x="783397" y="21265340"/>
                  <a:pt x="91579" y="20626092"/>
                  <a:pt x="8387" y="19806918"/>
                </a:cubicBezTo>
                <a:lnTo>
                  <a:pt x="4544" y="19730800"/>
                </a:lnTo>
                <a:lnTo>
                  <a:pt x="0" y="19730800"/>
                </a:lnTo>
                <a:lnTo>
                  <a:pt x="0" y="196408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89992" y="519983"/>
            <a:ext cx="143256" cy="479932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2" tIns="34281" rIns="68562" bIns="34281"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8"/>
          <p:cNvSpPr>
            <a:spLocks noChangeArrowheads="1"/>
          </p:cNvSpPr>
          <p:nvPr/>
        </p:nvSpPr>
        <p:spPr bwMode="auto">
          <a:xfrm>
            <a:off x="369572" y="544103"/>
            <a:ext cx="1163259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PM</a:t>
            </a:r>
            <a:r>
              <a:rPr lang="zh-CN" altLang="en-US" sz="2000" dirty="0" smtClean="0">
                <a:solidFill>
                  <a:srgbClr val="EB5A5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en-US" altLang="zh-CN" sz="2000" dirty="0">
              <a:solidFill>
                <a:srgbClr val="EB5A5A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8" name="Elbow Connector 6"/>
          <p:cNvCxnSpPr/>
          <p:nvPr/>
        </p:nvCxnSpPr>
        <p:spPr>
          <a:xfrm>
            <a:off x="6981620" y="3866433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7"/>
          <p:cNvCxnSpPr/>
          <p:nvPr/>
        </p:nvCxnSpPr>
        <p:spPr>
          <a:xfrm flipV="1">
            <a:off x="6967664" y="313063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8"/>
          <p:cNvCxnSpPr/>
          <p:nvPr/>
        </p:nvCxnSpPr>
        <p:spPr>
          <a:xfrm flipH="1">
            <a:off x="5029153" y="3884806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9"/>
          <p:cNvGrpSpPr/>
          <p:nvPr/>
        </p:nvGrpSpPr>
        <p:grpSpPr>
          <a:xfrm>
            <a:off x="7892001" y="2782926"/>
            <a:ext cx="3006691" cy="700835"/>
            <a:chOff x="7699508" y="2223969"/>
            <a:chExt cx="3283266" cy="765303"/>
          </a:xfrm>
        </p:grpSpPr>
        <p:sp>
          <p:nvSpPr>
            <p:cNvPr id="12" name="Round Same Side Corner Rectangle 10"/>
            <p:cNvSpPr/>
            <p:nvPr/>
          </p:nvSpPr>
          <p:spPr>
            <a:xfrm rot="5400000">
              <a:off x="9371697" y="1378195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ound Same Side Corner Rectangle 13"/>
            <p:cNvSpPr/>
            <p:nvPr/>
          </p:nvSpPr>
          <p:spPr>
            <a:xfrm rot="16200000">
              <a:off x="7730064" y="21934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7892001" y="3761530"/>
            <a:ext cx="3006691" cy="700834"/>
            <a:chOff x="7699508" y="3292593"/>
            <a:chExt cx="3283266" cy="765302"/>
          </a:xfrm>
        </p:grpSpPr>
        <p:sp>
          <p:nvSpPr>
            <p:cNvPr id="15" name="Round Same Side Corner Rectangle 16"/>
            <p:cNvSpPr/>
            <p:nvPr/>
          </p:nvSpPr>
          <p:spPr>
            <a:xfrm rot="5400000">
              <a:off x="9371697" y="2446818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ound Same Side Corner Rectangle 19"/>
            <p:cNvSpPr/>
            <p:nvPr/>
          </p:nvSpPr>
          <p:spPr>
            <a:xfrm rot="16200000">
              <a:off x="7730064" y="32620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21"/>
          <p:cNvGrpSpPr/>
          <p:nvPr/>
        </p:nvGrpSpPr>
        <p:grpSpPr>
          <a:xfrm>
            <a:off x="1982587" y="2794553"/>
            <a:ext cx="3006691" cy="700834"/>
            <a:chOff x="1246506" y="2236667"/>
            <a:chExt cx="3283266" cy="765302"/>
          </a:xfrm>
        </p:grpSpPr>
        <p:sp>
          <p:nvSpPr>
            <p:cNvPr id="18" name="Round Same Side Corner Rectangle 22"/>
            <p:cNvSpPr/>
            <p:nvPr/>
          </p:nvSpPr>
          <p:spPr>
            <a:xfrm rot="5400000" flipH="1" flipV="1">
              <a:off x="2092283" y="1390890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Round Same Side Corner Rectangle 25"/>
            <p:cNvSpPr/>
            <p:nvPr/>
          </p:nvSpPr>
          <p:spPr>
            <a:xfrm rot="16200000" flipH="1" flipV="1">
              <a:off x="3733916" y="2206113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27"/>
          <p:cNvGrpSpPr/>
          <p:nvPr/>
        </p:nvGrpSpPr>
        <p:grpSpPr>
          <a:xfrm>
            <a:off x="1982587" y="3773159"/>
            <a:ext cx="3006691" cy="700835"/>
            <a:chOff x="1246506" y="3305290"/>
            <a:chExt cx="3283266" cy="765303"/>
          </a:xfrm>
        </p:grpSpPr>
        <p:sp>
          <p:nvSpPr>
            <p:cNvPr id="21" name="Round Same Side Corner Rectangle 28"/>
            <p:cNvSpPr/>
            <p:nvPr/>
          </p:nvSpPr>
          <p:spPr>
            <a:xfrm rot="5400000" flipH="1" flipV="1">
              <a:off x="2092283" y="2459513"/>
              <a:ext cx="765300" cy="24568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Round Same Side Corner Rectangle 31"/>
            <p:cNvSpPr/>
            <p:nvPr/>
          </p:nvSpPr>
          <p:spPr>
            <a:xfrm rot="16200000" flipH="1" flipV="1">
              <a:off x="3733916" y="3274737"/>
              <a:ext cx="765300" cy="82641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</a:pPr>
              <a:endParaRPr lang="en-US" sz="8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23" name="Elbow Connector 33"/>
          <p:cNvCxnSpPr/>
          <p:nvPr/>
        </p:nvCxnSpPr>
        <p:spPr>
          <a:xfrm flipH="1" flipV="1">
            <a:off x="5029153" y="3149008"/>
            <a:ext cx="866516" cy="241477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65000"/>
              </a:schemeClr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12"/>
          <p:cNvSpPr>
            <a:spLocks/>
          </p:cNvSpPr>
          <p:nvPr/>
        </p:nvSpPr>
        <p:spPr bwMode="auto">
          <a:xfrm>
            <a:off x="5442044" y="2618210"/>
            <a:ext cx="987332" cy="985094"/>
          </a:xfrm>
          <a:custGeom>
            <a:avLst/>
            <a:gdLst>
              <a:gd name="T0" fmla="*/ 372 w 372"/>
              <a:gd name="T1" fmla="*/ 0 h 371"/>
              <a:gd name="T2" fmla="*/ 325 w 372"/>
              <a:gd name="T3" fmla="*/ 0 h 371"/>
              <a:gd name="T4" fmla="*/ 325 w 372"/>
              <a:gd name="T5" fmla="*/ 73 h 371"/>
              <a:gd name="T6" fmla="*/ 263 w 372"/>
              <a:gd name="T7" fmla="*/ 90 h 371"/>
              <a:gd name="T8" fmla="*/ 226 w 372"/>
              <a:gd name="T9" fmla="*/ 26 h 371"/>
              <a:gd name="T10" fmla="*/ 145 w 372"/>
              <a:gd name="T11" fmla="*/ 73 h 371"/>
              <a:gd name="T12" fmla="*/ 182 w 372"/>
              <a:gd name="T13" fmla="*/ 136 h 371"/>
              <a:gd name="T14" fmla="*/ 137 w 372"/>
              <a:gd name="T15" fmla="*/ 183 h 371"/>
              <a:gd name="T16" fmla="*/ 73 w 372"/>
              <a:gd name="T17" fmla="*/ 146 h 371"/>
              <a:gd name="T18" fmla="*/ 28 w 372"/>
              <a:gd name="T19" fmla="*/ 225 h 371"/>
              <a:gd name="T20" fmla="*/ 91 w 372"/>
              <a:gd name="T21" fmla="*/ 262 h 371"/>
              <a:gd name="T22" fmla="*/ 74 w 372"/>
              <a:gd name="T23" fmla="*/ 325 h 371"/>
              <a:gd name="T24" fmla="*/ 0 w 372"/>
              <a:gd name="T25" fmla="*/ 325 h 371"/>
              <a:gd name="T26" fmla="*/ 0 w 372"/>
              <a:gd name="T27" fmla="*/ 371 h 371"/>
              <a:gd name="T28" fmla="*/ 372 w 372"/>
              <a:gd name="T29" fmla="*/ 371 h 371"/>
              <a:gd name="T30" fmla="*/ 372 w 372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0"/>
                </a:moveTo>
                <a:cubicBezTo>
                  <a:pt x="325" y="0"/>
                  <a:pt x="325" y="0"/>
                  <a:pt x="325" y="0"/>
                </a:cubicBezTo>
                <a:cubicBezTo>
                  <a:pt x="325" y="73"/>
                  <a:pt x="325" y="73"/>
                  <a:pt x="325" y="73"/>
                </a:cubicBezTo>
                <a:cubicBezTo>
                  <a:pt x="304" y="77"/>
                  <a:pt x="282" y="83"/>
                  <a:pt x="263" y="90"/>
                </a:cubicBezTo>
                <a:cubicBezTo>
                  <a:pt x="226" y="26"/>
                  <a:pt x="226" y="26"/>
                  <a:pt x="226" y="26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82" y="136"/>
                  <a:pt x="182" y="136"/>
                  <a:pt x="182" y="136"/>
                </a:cubicBezTo>
                <a:cubicBezTo>
                  <a:pt x="166" y="150"/>
                  <a:pt x="150" y="166"/>
                  <a:pt x="137" y="183"/>
                </a:cubicBezTo>
                <a:cubicBezTo>
                  <a:pt x="73" y="146"/>
                  <a:pt x="73" y="146"/>
                  <a:pt x="73" y="146"/>
                </a:cubicBezTo>
                <a:cubicBezTo>
                  <a:pt x="28" y="225"/>
                  <a:pt x="28" y="225"/>
                  <a:pt x="28" y="225"/>
                </a:cubicBezTo>
                <a:cubicBezTo>
                  <a:pt x="91" y="262"/>
                  <a:pt x="91" y="262"/>
                  <a:pt x="91" y="262"/>
                </a:cubicBezTo>
                <a:cubicBezTo>
                  <a:pt x="82" y="283"/>
                  <a:pt x="78" y="303"/>
                  <a:pt x="74" y="325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71"/>
                  <a:pt x="0" y="371"/>
                  <a:pt x="0" y="371"/>
                </a:cubicBezTo>
                <a:cubicBezTo>
                  <a:pt x="372" y="371"/>
                  <a:pt x="372" y="371"/>
                  <a:pt x="372" y="371"/>
                </a:cubicBezTo>
                <a:lnTo>
                  <a:pt x="37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6429377" y="2618210"/>
            <a:ext cx="986213" cy="985094"/>
          </a:xfrm>
          <a:custGeom>
            <a:avLst/>
            <a:gdLst>
              <a:gd name="T0" fmla="*/ 0 w 371"/>
              <a:gd name="T1" fmla="*/ 0 h 371"/>
              <a:gd name="T2" fmla="*/ 46 w 371"/>
              <a:gd name="T3" fmla="*/ 0 h 371"/>
              <a:gd name="T4" fmla="*/ 46 w 371"/>
              <a:gd name="T5" fmla="*/ 73 h 371"/>
              <a:gd name="T6" fmla="*/ 108 w 371"/>
              <a:gd name="T7" fmla="*/ 90 h 371"/>
              <a:gd name="T8" fmla="*/ 145 w 371"/>
              <a:gd name="T9" fmla="*/ 26 h 371"/>
              <a:gd name="T10" fmla="*/ 226 w 371"/>
              <a:gd name="T11" fmla="*/ 73 h 371"/>
              <a:gd name="T12" fmla="*/ 189 w 371"/>
              <a:gd name="T13" fmla="*/ 136 h 371"/>
              <a:gd name="T14" fmla="*/ 234 w 371"/>
              <a:gd name="T15" fmla="*/ 183 h 371"/>
              <a:gd name="T16" fmla="*/ 298 w 371"/>
              <a:gd name="T17" fmla="*/ 146 h 371"/>
              <a:gd name="T18" fmla="*/ 344 w 371"/>
              <a:gd name="T19" fmla="*/ 225 h 371"/>
              <a:gd name="T20" fmla="*/ 281 w 371"/>
              <a:gd name="T21" fmla="*/ 262 h 371"/>
              <a:gd name="T22" fmla="*/ 297 w 371"/>
              <a:gd name="T23" fmla="*/ 325 h 371"/>
              <a:gd name="T24" fmla="*/ 371 w 371"/>
              <a:gd name="T25" fmla="*/ 325 h 371"/>
              <a:gd name="T26" fmla="*/ 371 w 371"/>
              <a:gd name="T27" fmla="*/ 371 h 371"/>
              <a:gd name="T28" fmla="*/ 0 w 371"/>
              <a:gd name="T29" fmla="*/ 371 h 371"/>
              <a:gd name="T30" fmla="*/ 0 w 371"/>
              <a:gd name="T31" fmla="*/ 0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0"/>
                </a:moveTo>
                <a:cubicBezTo>
                  <a:pt x="46" y="0"/>
                  <a:pt x="46" y="0"/>
                  <a:pt x="46" y="0"/>
                </a:cubicBezTo>
                <a:cubicBezTo>
                  <a:pt x="46" y="73"/>
                  <a:pt x="46" y="73"/>
                  <a:pt x="46" y="73"/>
                </a:cubicBezTo>
                <a:cubicBezTo>
                  <a:pt x="67" y="77"/>
                  <a:pt x="89" y="83"/>
                  <a:pt x="108" y="90"/>
                </a:cubicBezTo>
                <a:cubicBezTo>
                  <a:pt x="145" y="26"/>
                  <a:pt x="145" y="26"/>
                  <a:pt x="145" y="26"/>
                </a:cubicBezTo>
                <a:cubicBezTo>
                  <a:pt x="226" y="73"/>
                  <a:pt x="226" y="73"/>
                  <a:pt x="226" y="73"/>
                </a:cubicBezTo>
                <a:cubicBezTo>
                  <a:pt x="189" y="136"/>
                  <a:pt x="189" y="136"/>
                  <a:pt x="189" y="136"/>
                </a:cubicBezTo>
                <a:cubicBezTo>
                  <a:pt x="206" y="150"/>
                  <a:pt x="221" y="166"/>
                  <a:pt x="234" y="183"/>
                </a:cubicBezTo>
                <a:cubicBezTo>
                  <a:pt x="298" y="146"/>
                  <a:pt x="298" y="146"/>
                  <a:pt x="298" y="146"/>
                </a:cubicBezTo>
                <a:cubicBezTo>
                  <a:pt x="344" y="225"/>
                  <a:pt x="344" y="225"/>
                  <a:pt x="344" y="225"/>
                </a:cubicBezTo>
                <a:cubicBezTo>
                  <a:pt x="281" y="262"/>
                  <a:pt x="281" y="262"/>
                  <a:pt x="281" y="262"/>
                </a:cubicBezTo>
                <a:cubicBezTo>
                  <a:pt x="289" y="283"/>
                  <a:pt x="294" y="303"/>
                  <a:pt x="297" y="325"/>
                </a:cubicBezTo>
                <a:cubicBezTo>
                  <a:pt x="371" y="325"/>
                  <a:pt x="371" y="325"/>
                  <a:pt x="371" y="325"/>
                </a:cubicBezTo>
                <a:cubicBezTo>
                  <a:pt x="371" y="371"/>
                  <a:pt x="371" y="371"/>
                  <a:pt x="371" y="371"/>
                </a:cubicBezTo>
                <a:cubicBezTo>
                  <a:pt x="0" y="371"/>
                  <a:pt x="0" y="371"/>
                  <a:pt x="0" y="37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Freeform 15"/>
          <p:cNvSpPr>
            <a:spLocks/>
          </p:cNvSpPr>
          <p:nvPr/>
        </p:nvSpPr>
        <p:spPr bwMode="auto">
          <a:xfrm>
            <a:off x="6429377" y="3603306"/>
            <a:ext cx="986213" cy="983975"/>
          </a:xfrm>
          <a:custGeom>
            <a:avLst/>
            <a:gdLst>
              <a:gd name="T0" fmla="*/ 0 w 371"/>
              <a:gd name="T1" fmla="*/ 371 h 371"/>
              <a:gd name="T2" fmla="*/ 46 w 371"/>
              <a:gd name="T3" fmla="*/ 371 h 371"/>
              <a:gd name="T4" fmla="*/ 46 w 371"/>
              <a:gd name="T5" fmla="*/ 299 h 371"/>
              <a:gd name="T6" fmla="*/ 108 w 371"/>
              <a:gd name="T7" fmla="*/ 282 h 371"/>
              <a:gd name="T8" fmla="*/ 145 w 371"/>
              <a:gd name="T9" fmla="*/ 345 h 371"/>
              <a:gd name="T10" fmla="*/ 226 w 371"/>
              <a:gd name="T11" fmla="*/ 299 h 371"/>
              <a:gd name="T12" fmla="*/ 189 w 371"/>
              <a:gd name="T13" fmla="*/ 236 h 371"/>
              <a:gd name="T14" fmla="*/ 234 w 371"/>
              <a:gd name="T15" fmla="*/ 189 h 371"/>
              <a:gd name="T16" fmla="*/ 298 w 371"/>
              <a:gd name="T17" fmla="*/ 226 h 371"/>
              <a:gd name="T18" fmla="*/ 344 w 371"/>
              <a:gd name="T19" fmla="*/ 146 h 371"/>
              <a:gd name="T20" fmla="*/ 281 w 371"/>
              <a:gd name="T21" fmla="*/ 109 h 371"/>
              <a:gd name="T22" fmla="*/ 297 w 371"/>
              <a:gd name="T23" fmla="*/ 46 h 371"/>
              <a:gd name="T24" fmla="*/ 371 w 371"/>
              <a:gd name="T25" fmla="*/ 46 h 371"/>
              <a:gd name="T26" fmla="*/ 371 w 371"/>
              <a:gd name="T27" fmla="*/ 0 h 371"/>
              <a:gd name="T28" fmla="*/ 0 w 371"/>
              <a:gd name="T29" fmla="*/ 0 h 371"/>
              <a:gd name="T30" fmla="*/ 0 w 371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1" h="371">
                <a:moveTo>
                  <a:pt x="0" y="371"/>
                </a:moveTo>
                <a:cubicBezTo>
                  <a:pt x="46" y="371"/>
                  <a:pt x="46" y="371"/>
                  <a:pt x="46" y="371"/>
                </a:cubicBezTo>
                <a:cubicBezTo>
                  <a:pt x="46" y="299"/>
                  <a:pt x="46" y="299"/>
                  <a:pt x="46" y="299"/>
                </a:cubicBezTo>
                <a:cubicBezTo>
                  <a:pt x="67" y="295"/>
                  <a:pt x="89" y="289"/>
                  <a:pt x="108" y="282"/>
                </a:cubicBezTo>
                <a:cubicBezTo>
                  <a:pt x="145" y="345"/>
                  <a:pt x="145" y="345"/>
                  <a:pt x="145" y="345"/>
                </a:cubicBezTo>
                <a:cubicBezTo>
                  <a:pt x="226" y="299"/>
                  <a:pt x="226" y="299"/>
                  <a:pt x="226" y="299"/>
                </a:cubicBezTo>
                <a:cubicBezTo>
                  <a:pt x="189" y="236"/>
                  <a:pt x="189" y="236"/>
                  <a:pt x="189" y="236"/>
                </a:cubicBezTo>
                <a:cubicBezTo>
                  <a:pt x="206" y="221"/>
                  <a:pt x="221" y="206"/>
                  <a:pt x="234" y="189"/>
                </a:cubicBezTo>
                <a:cubicBezTo>
                  <a:pt x="298" y="226"/>
                  <a:pt x="298" y="226"/>
                  <a:pt x="298" y="226"/>
                </a:cubicBezTo>
                <a:cubicBezTo>
                  <a:pt x="344" y="146"/>
                  <a:pt x="344" y="146"/>
                  <a:pt x="344" y="146"/>
                </a:cubicBezTo>
                <a:cubicBezTo>
                  <a:pt x="281" y="109"/>
                  <a:pt x="281" y="109"/>
                  <a:pt x="281" y="109"/>
                </a:cubicBezTo>
                <a:cubicBezTo>
                  <a:pt x="289" y="89"/>
                  <a:pt x="294" y="69"/>
                  <a:pt x="297" y="46"/>
                </a:cubicBezTo>
                <a:cubicBezTo>
                  <a:pt x="371" y="46"/>
                  <a:pt x="371" y="46"/>
                  <a:pt x="371" y="46"/>
                </a:cubicBezTo>
                <a:cubicBezTo>
                  <a:pt x="371" y="0"/>
                  <a:pt x="371" y="0"/>
                  <a:pt x="371" y="0"/>
                </a:cubicBezTo>
                <a:cubicBezTo>
                  <a:pt x="0" y="0"/>
                  <a:pt x="0" y="0"/>
                  <a:pt x="0" y="0"/>
                </a:cubicBezTo>
                <a:lnTo>
                  <a:pt x="0" y="3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" name="Freeform 14"/>
          <p:cNvSpPr>
            <a:spLocks/>
          </p:cNvSpPr>
          <p:nvPr/>
        </p:nvSpPr>
        <p:spPr bwMode="auto">
          <a:xfrm>
            <a:off x="5442044" y="3603306"/>
            <a:ext cx="987332" cy="983975"/>
          </a:xfrm>
          <a:custGeom>
            <a:avLst/>
            <a:gdLst>
              <a:gd name="T0" fmla="*/ 372 w 372"/>
              <a:gd name="T1" fmla="*/ 371 h 371"/>
              <a:gd name="T2" fmla="*/ 325 w 372"/>
              <a:gd name="T3" fmla="*/ 371 h 371"/>
              <a:gd name="T4" fmla="*/ 325 w 372"/>
              <a:gd name="T5" fmla="*/ 299 h 371"/>
              <a:gd name="T6" fmla="*/ 263 w 372"/>
              <a:gd name="T7" fmla="*/ 282 h 371"/>
              <a:gd name="T8" fmla="*/ 226 w 372"/>
              <a:gd name="T9" fmla="*/ 345 h 371"/>
              <a:gd name="T10" fmla="*/ 145 w 372"/>
              <a:gd name="T11" fmla="*/ 299 h 371"/>
              <a:gd name="T12" fmla="*/ 182 w 372"/>
              <a:gd name="T13" fmla="*/ 236 h 371"/>
              <a:gd name="T14" fmla="*/ 137 w 372"/>
              <a:gd name="T15" fmla="*/ 189 h 371"/>
              <a:gd name="T16" fmla="*/ 73 w 372"/>
              <a:gd name="T17" fmla="*/ 226 h 371"/>
              <a:gd name="T18" fmla="*/ 28 w 372"/>
              <a:gd name="T19" fmla="*/ 146 h 371"/>
              <a:gd name="T20" fmla="*/ 91 w 372"/>
              <a:gd name="T21" fmla="*/ 109 h 371"/>
              <a:gd name="T22" fmla="*/ 74 w 372"/>
              <a:gd name="T23" fmla="*/ 46 h 371"/>
              <a:gd name="T24" fmla="*/ 0 w 372"/>
              <a:gd name="T25" fmla="*/ 46 h 371"/>
              <a:gd name="T26" fmla="*/ 0 w 372"/>
              <a:gd name="T27" fmla="*/ 0 h 371"/>
              <a:gd name="T28" fmla="*/ 372 w 372"/>
              <a:gd name="T29" fmla="*/ 0 h 371"/>
              <a:gd name="T30" fmla="*/ 372 w 372"/>
              <a:gd name="T31" fmla="*/ 37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371">
                <a:moveTo>
                  <a:pt x="372" y="371"/>
                </a:moveTo>
                <a:cubicBezTo>
                  <a:pt x="325" y="371"/>
                  <a:pt x="325" y="371"/>
                  <a:pt x="325" y="371"/>
                </a:cubicBezTo>
                <a:cubicBezTo>
                  <a:pt x="325" y="299"/>
                  <a:pt x="325" y="299"/>
                  <a:pt x="325" y="299"/>
                </a:cubicBezTo>
                <a:cubicBezTo>
                  <a:pt x="304" y="295"/>
                  <a:pt x="282" y="289"/>
                  <a:pt x="263" y="282"/>
                </a:cubicBezTo>
                <a:cubicBezTo>
                  <a:pt x="226" y="345"/>
                  <a:pt x="226" y="345"/>
                  <a:pt x="226" y="345"/>
                </a:cubicBezTo>
                <a:cubicBezTo>
                  <a:pt x="145" y="299"/>
                  <a:pt x="145" y="299"/>
                  <a:pt x="145" y="299"/>
                </a:cubicBezTo>
                <a:cubicBezTo>
                  <a:pt x="182" y="236"/>
                  <a:pt x="182" y="236"/>
                  <a:pt x="182" y="236"/>
                </a:cubicBezTo>
                <a:cubicBezTo>
                  <a:pt x="166" y="221"/>
                  <a:pt x="150" y="206"/>
                  <a:pt x="137" y="189"/>
                </a:cubicBezTo>
                <a:cubicBezTo>
                  <a:pt x="73" y="226"/>
                  <a:pt x="73" y="226"/>
                  <a:pt x="73" y="226"/>
                </a:cubicBezTo>
                <a:cubicBezTo>
                  <a:pt x="28" y="146"/>
                  <a:pt x="28" y="146"/>
                  <a:pt x="28" y="146"/>
                </a:cubicBezTo>
                <a:cubicBezTo>
                  <a:pt x="91" y="109"/>
                  <a:pt x="91" y="109"/>
                  <a:pt x="91" y="109"/>
                </a:cubicBezTo>
                <a:cubicBezTo>
                  <a:pt x="82" y="89"/>
                  <a:pt x="78" y="69"/>
                  <a:pt x="7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0"/>
                  <a:pt x="0" y="0"/>
                  <a:pt x="0" y="0"/>
                </a:cubicBezTo>
                <a:cubicBezTo>
                  <a:pt x="372" y="0"/>
                  <a:pt x="372" y="0"/>
                  <a:pt x="372" y="0"/>
                </a:cubicBezTo>
                <a:lnTo>
                  <a:pt x="372" y="3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11650" tIns="55825" rIns="111650" bIns="55825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</a:pPr>
            <a:endParaRPr lang="en-US" sz="80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1" name="TextBox 58"/>
          <p:cNvSpPr txBox="1"/>
          <p:nvPr/>
        </p:nvSpPr>
        <p:spPr>
          <a:xfrm>
            <a:off x="1973971" y="4692568"/>
            <a:ext cx="3572794" cy="1064522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>
            <a:defPPr>
              <a:defRPr lang="zh-CN"/>
            </a:defPPr>
            <a:lvl1pPr algn="just">
              <a:lnSpc>
                <a:spcPct val="120000"/>
              </a:lnSpc>
              <a:defRPr sz="120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/>
              <a:t>明确目标，达成共识</a:t>
            </a:r>
            <a:endParaRPr lang="en-US" altLang="zh-CN" sz="1600" dirty="0" smtClean="0"/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/>
              <a:t>方案详细，接口明确</a:t>
            </a:r>
            <a:endParaRPr lang="en-US" altLang="zh-CN" sz="1600" dirty="0" smtClean="0"/>
          </a:p>
          <a:p>
            <a:pPr marL="171450" indent="-171450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/>
              <a:t>坚持晨会，同步进度</a:t>
            </a:r>
            <a:endParaRPr lang="en-US" altLang="zh-CN" sz="1600" dirty="0" smtClean="0"/>
          </a:p>
        </p:txBody>
      </p:sp>
      <p:sp>
        <p:nvSpPr>
          <p:cNvPr id="42" name="TextBox 57"/>
          <p:cNvSpPr txBox="1"/>
          <p:nvPr/>
        </p:nvSpPr>
        <p:spPr>
          <a:xfrm>
            <a:off x="7848136" y="4620832"/>
            <a:ext cx="324694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计划详细，按序就班</a:t>
            </a:r>
            <a:endParaRPr lang="en-US" altLang="zh-CN" sz="16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模拟发布，服务兼容</a:t>
            </a:r>
            <a:endParaRPr lang="en-US" altLang="zh-CN" sz="1600" dirty="0" smtClean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</a:pPr>
            <a:r>
              <a:rPr lang="zh-CN" altLang="en-US" sz="1600" dirty="0" smtClean="0">
                <a:solidFill>
                  <a:schemeClr val="accent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围坐一起，响应迅速</a:t>
            </a:r>
            <a:endParaRPr lang="id-ID" sz="1600" dirty="0">
              <a:solidFill>
                <a:schemeClr val="accent3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344819" y="29616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一</a:t>
            </a:r>
            <a:endParaRPr kumimoji="1" lang="zh-CN" altLang="en-US" sz="2400" dirty="0"/>
          </a:p>
        </p:txBody>
      </p:sp>
      <p:sp>
        <p:nvSpPr>
          <p:cNvPr id="45" name="文本框 44"/>
          <p:cNvSpPr txBox="1"/>
          <p:nvPr/>
        </p:nvSpPr>
        <p:spPr>
          <a:xfrm>
            <a:off x="4337722" y="385882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二</a:t>
            </a:r>
            <a:endParaRPr kumimoji="1" lang="zh-CN" altLang="en-US" sz="2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8071085" y="288667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smtClean="0"/>
              <a:t>三</a:t>
            </a:r>
            <a:endParaRPr kumimoji="1" lang="zh-CN" altLang="en-US" sz="2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8058430" y="38848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 smtClean="0"/>
              <a:t>四</a:t>
            </a:r>
            <a:endParaRPr kumimoji="1" lang="zh-CN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2652372" y="293284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需求分析</a:t>
            </a:r>
            <a:endParaRPr lang="en-AU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557583" y="390459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跨部门合作</a:t>
            </a:r>
            <a:endParaRPr lang="en-AU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093118" y="292609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风险把控</a:t>
            </a:r>
            <a:endParaRPr lang="en-AU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78556" y="39232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发布策略</a:t>
            </a:r>
            <a:endParaRPr lang="en-AU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4" name="TextBox 58"/>
          <p:cNvSpPr txBox="1"/>
          <p:nvPr/>
        </p:nvSpPr>
        <p:spPr>
          <a:xfrm>
            <a:off x="1982587" y="1779983"/>
            <a:ext cx="3236228" cy="695190"/>
          </a:xfrm>
          <a:prstGeom prst="rect">
            <a:avLst/>
          </a:prstGeom>
          <a:noFill/>
        </p:spPr>
        <p:txBody>
          <a:bodyPr wrap="square" lIns="0" tIns="0" rIns="0" bIns="0" numCol="1" spcCol="36000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提前分析，由点到面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Arial" panose="020B0604020202020204" pitchFamily="34" charset="0"/>
              </a:rPr>
              <a:t>任务分解，职责到人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55" name="TextBox 57"/>
          <p:cNvSpPr txBox="1"/>
          <p:nvPr/>
        </p:nvSpPr>
        <p:spPr>
          <a:xfrm>
            <a:off x="7892000" y="1576250"/>
            <a:ext cx="3176449" cy="13295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把控进度，暴露问题</a:t>
            </a: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保证质量，自我负责</a:t>
            </a:r>
          </a:p>
          <a:p>
            <a:pPr marL="171450" indent="-171450" algn="just">
              <a:lnSpc>
                <a:spcPct val="150000"/>
              </a:lnSpc>
              <a:buFont typeface="Arial" charset="0"/>
              <a:buChar char="•"/>
              <a:defRPr/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环境稳定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，各端互测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id-ID" sz="12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6508869" y="3247574"/>
            <a:ext cx="2728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3200" dirty="0" smtClean="0">
                <a:solidFill>
                  <a:srgbClr val="5353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进销存系统</a:t>
            </a:r>
            <a:endParaRPr lang="en-US" altLang="zh-CN" sz="5062" dirty="0">
              <a:solidFill>
                <a:srgbClr val="5353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12"/>
          <p:cNvCxnSpPr/>
          <p:nvPr/>
        </p:nvCxnSpPr>
        <p:spPr>
          <a:xfrm flipV="1">
            <a:off x="6023847" y="2542222"/>
            <a:ext cx="0" cy="1997848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15"/>
          <p:cNvGrpSpPr/>
          <p:nvPr/>
        </p:nvGrpSpPr>
        <p:grpSpPr>
          <a:xfrm>
            <a:off x="4052827" y="2824237"/>
            <a:ext cx="1477008" cy="14770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80808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TextBox 13"/>
          <p:cNvSpPr txBox="1"/>
          <p:nvPr/>
        </p:nvSpPr>
        <p:spPr>
          <a:xfrm>
            <a:off x="4234631" y="3056184"/>
            <a:ext cx="1269558" cy="10819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31" b="1" dirty="0" smtClean="0">
                <a:solidFill>
                  <a:srgbClr val="006AB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03</a:t>
            </a:r>
            <a:endParaRPr lang="zh-CN" altLang="en-US" sz="7031" b="1" dirty="0">
              <a:solidFill>
                <a:srgbClr val="006AB6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支付密码——门店如何设置"/>
          <p:cNvSpPr txBox="1"/>
          <p:nvPr/>
        </p:nvSpPr>
        <p:spPr>
          <a:xfrm>
            <a:off x="2722181" y="386392"/>
            <a:ext cx="28187" cy="305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3925" tIns="13925" rIns="13925" bIns="13925" anchor="ctr">
            <a:spAutoFit/>
          </a:bodyPr>
          <a:lstStyle>
            <a:lvl1pPr algn="l" defTabSz="525517">
              <a:defRPr>
                <a:solidFill>
                  <a:srgbClr val="EC5C5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endParaRPr dirty="0"/>
          </a:p>
        </p:txBody>
      </p:sp>
      <p:sp>
        <p:nvSpPr>
          <p:cNvPr id="9" name="线条"/>
          <p:cNvSpPr/>
          <p:nvPr/>
        </p:nvSpPr>
        <p:spPr>
          <a:xfrm>
            <a:off x="2467456" y="815237"/>
            <a:ext cx="8487706" cy="1"/>
          </a:xfrm>
          <a:prstGeom prst="line">
            <a:avLst/>
          </a:prstGeom>
          <a:ln w="38100">
            <a:solidFill>
              <a:srgbClr val="EC5C57"/>
            </a:solidFill>
            <a:miter lim="400000"/>
          </a:ln>
        </p:spPr>
        <p:txBody>
          <a:bodyPr lIns="33902" tIns="33902" rIns="33902" bIns="33902"/>
          <a:lstStyle/>
          <a:p>
            <a:pPr>
              <a:defRPr sz="36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669"/>
          </a:p>
        </p:txBody>
      </p:sp>
      <p:pic>
        <p:nvPicPr>
          <p:cNvPr id="10" name="image2.png" descr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29" y="334595"/>
            <a:ext cx="1122660" cy="4087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643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F82C736-7723-456F-9E26-ED2F7436A10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57"/>
</p:tagLst>
</file>

<file path=ppt/theme/theme1.xml><?xml version="1.0" encoding="utf-8"?>
<a:theme xmlns:a="http://schemas.openxmlformats.org/drawingml/2006/main" name="第一PPT，www.1ppt.com">
  <a:themeElements>
    <a:clrScheme name="自定义 3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AB6"/>
      </a:accent1>
      <a:accent2>
        <a:srgbClr val="1AB8F3"/>
      </a:accent2>
      <a:accent3>
        <a:srgbClr val="006AB6"/>
      </a:accent3>
      <a:accent4>
        <a:srgbClr val="1AB8F3"/>
      </a:accent4>
      <a:accent5>
        <a:srgbClr val="006AB6"/>
      </a:accent5>
      <a:accent6>
        <a:srgbClr val="1AB8F3"/>
      </a:accent6>
      <a:hlink>
        <a:srgbClr val="006AB6"/>
      </a:hlink>
      <a:folHlink>
        <a:srgbClr val="1AB8F3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1295</Words>
  <Application>Microsoft Office PowerPoint</Application>
  <PresentationFormat>自定义</PresentationFormat>
  <Paragraphs>259</Paragraphs>
  <Slides>20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工作计划</dc:title>
  <dc:creator/>
  <cp:keywords>www.1ppt.com</cp:keywords>
  <cp:lastModifiedBy/>
  <cp:revision>1</cp:revision>
  <dcterms:created xsi:type="dcterms:W3CDTF">2016-10-17T14:00:15Z</dcterms:created>
  <dcterms:modified xsi:type="dcterms:W3CDTF">2023-02-01T07:01:39Z</dcterms:modified>
</cp:coreProperties>
</file>