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9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1855" r:id="rId6"/>
    <p:sldId id="293" r:id="rId7"/>
    <p:sldId id="1741" r:id="rId8"/>
    <p:sldId id="1856" r:id="rId9"/>
    <p:sldId id="1748" r:id="rId10"/>
    <p:sldId id="1797" r:id="rId11"/>
    <p:sldId id="1750" r:id="rId12"/>
    <p:sldId id="1751" r:id="rId13"/>
    <p:sldId id="1757" r:id="rId14"/>
    <p:sldId id="1755" r:id="rId15"/>
    <p:sldId id="1839" r:id="rId16"/>
    <p:sldId id="1759" r:id="rId17"/>
    <p:sldId id="1760" r:id="rId18"/>
    <p:sldId id="1772" r:id="rId19"/>
    <p:sldId id="1761" r:id="rId20"/>
    <p:sldId id="1840" r:id="rId21"/>
    <p:sldId id="1800" r:id="rId22"/>
    <p:sldId id="1854" r:id="rId23"/>
    <p:sldId id="1782" r:id="rId24"/>
    <p:sldId id="1789" r:id="rId25"/>
    <p:sldId id="444" r:id="rId26"/>
    <p:sldId id="1799" r:id="rId27"/>
    <p:sldId id="445" r:id="rId28"/>
    <p:sldId id="1771" r:id="rId29"/>
    <p:sldId id="1726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田 小波" initials="田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16"/>
    <a:srgbClr val="FF0000"/>
    <a:srgbClr val="FF003C"/>
    <a:srgbClr val="B6556A"/>
    <a:srgbClr val="EFEEE8"/>
    <a:srgbClr val="4997F1"/>
    <a:srgbClr val="191919"/>
    <a:srgbClr val="FA3246"/>
    <a:srgbClr val="365597"/>
    <a:srgbClr val="256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80" autoAdjust="0"/>
    <p:restoredTop sz="84797" autoAdjust="0"/>
  </p:normalViewPr>
  <p:slideViewPr>
    <p:cSldViewPr snapToObjects="1">
      <p:cViewPr>
        <p:scale>
          <a:sx n="100" d="100"/>
          <a:sy n="100" d="100"/>
        </p:scale>
        <p:origin x="-948" y="-4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B95661-91F7-0D49-BF55-88A770FC3578}" type="doc">
      <dgm:prSet loTypeId="urn:microsoft.com/office/officeart/2005/8/layout/hProcess9" loCatId="" qsTypeId="urn:microsoft.com/office/officeart/2005/8/quickstyle/simple1" qsCatId="simple" csTypeId="urn:microsoft.com/office/officeart/2005/8/colors/accent1_2" csCatId="accent1" phldr="1"/>
      <dgm:spPr/>
    </dgm:pt>
    <dgm:pt modelId="{6BC38EEF-A245-674E-9018-1F21F2C12BEB}">
      <dgm:prSet phldrT="[文本]"/>
      <dgm:spPr/>
      <dgm:t>
        <a:bodyPr/>
        <a:lstStyle/>
        <a:p>
          <a:r>
            <a:rPr lang="zh-CN" altLang="en-US" dirty="0"/>
            <a:t>一月</a:t>
          </a:r>
        </a:p>
      </dgm:t>
    </dgm:pt>
    <dgm:pt modelId="{EF23E251-5233-8C48-A7D9-CE44C747023C}" type="parTrans" cxnId="{F0C7C6DF-6DD4-564B-BA0C-870E9A29CF7A}">
      <dgm:prSet/>
      <dgm:spPr/>
      <dgm:t>
        <a:bodyPr/>
        <a:lstStyle/>
        <a:p>
          <a:endParaRPr lang="zh-CN" altLang="en-US"/>
        </a:p>
      </dgm:t>
    </dgm:pt>
    <dgm:pt modelId="{59EC3B8F-92A0-9849-A4FD-657E43B95324}" type="sibTrans" cxnId="{F0C7C6DF-6DD4-564B-BA0C-870E9A29CF7A}">
      <dgm:prSet/>
      <dgm:spPr/>
      <dgm:t>
        <a:bodyPr/>
        <a:lstStyle/>
        <a:p>
          <a:endParaRPr lang="zh-CN" altLang="en-US"/>
        </a:p>
      </dgm:t>
    </dgm:pt>
    <dgm:pt modelId="{A24AA733-52B1-A84D-B92D-3DF6A6E1056C}">
      <dgm:prSet phldrT="[文本]"/>
      <dgm:spPr/>
      <dgm:t>
        <a:bodyPr/>
        <a:lstStyle/>
        <a:p>
          <a:r>
            <a:rPr lang="zh-CN" altLang="en-US" dirty="0"/>
            <a:t>二月</a:t>
          </a:r>
        </a:p>
      </dgm:t>
    </dgm:pt>
    <dgm:pt modelId="{6C17D4B6-673A-D645-93CD-A31B0F62967D}" type="parTrans" cxnId="{497CF9F4-75DA-5344-A088-432A565C9FB7}">
      <dgm:prSet/>
      <dgm:spPr/>
      <dgm:t>
        <a:bodyPr/>
        <a:lstStyle/>
        <a:p>
          <a:endParaRPr lang="zh-CN" altLang="en-US"/>
        </a:p>
      </dgm:t>
    </dgm:pt>
    <dgm:pt modelId="{816CD0FE-D35F-794C-9812-E3CA9BE696C6}" type="sibTrans" cxnId="{497CF9F4-75DA-5344-A088-432A565C9FB7}">
      <dgm:prSet/>
      <dgm:spPr/>
      <dgm:t>
        <a:bodyPr/>
        <a:lstStyle/>
        <a:p>
          <a:endParaRPr lang="zh-CN" altLang="en-US"/>
        </a:p>
      </dgm:t>
    </dgm:pt>
    <dgm:pt modelId="{3E683622-DDB9-D74F-A268-433170C0FA80}">
      <dgm:prSet phldrT="[文本]"/>
      <dgm:spPr/>
      <dgm:t>
        <a:bodyPr/>
        <a:lstStyle/>
        <a:p>
          <a:r>
            <a:rPr lang="zh-CN" altLang="en-US" dirty="0"/>
            <a:t>三月</a:t>
          </a:r>
        </a:p>
      </dgm:t>
    </dgm:pt>
    <dgm:pt modelId="{3D28C15E-6A90-9546-8611-34D058270CFF}" type="parTrans" cxnId="{599D9734-95F3-944D-95E4-5D78C3467740}">
      <dgm:prSet/>
      <dgm:spPr/>
      <dgm:t>
        <a:bodyPr/>
        <a:lstStyle/>
        <a:p>
          <a:endParaRPr lang="zh-CN" altLang="en-US"/>
        </a:p>
      </dgm:t>
    </dgm:pt>
    <dgm:pt modelId="{B1723A06-43DD-B147-BB07-8B9E982984A2}" type="sibTrans" cxnId="{599D9734-95F3-944D-95E4-5D78C3467740}">
      <dgm:prSet/>
      <dgm:spPr/>
      <dgm:t>
        <a:bodyPr/>
        <a:lstStyle/>
        <a:p>
          <a:endParaRPr lang="zh-CN" altLang="en-US"/>
        </a:p>
      </dgm:t>
    </dgm:pt>
    <dgm:pt modelId="{C7580E97-600C-4441-AC10-EB66E3B8B8AE}">
      <dgm:prSet phldrT="[文本]"/>
      <dgm:spPr/>
      <dgm:t>
        <a:bodyPr/>
        <a:lstStyle/>
        <a:p>
          <a:r>
            <a:rPr lang="zh-CN" altLang="en-US" dirty="0"/>
            <a:t>四月</a:t>
          </a:r>
        </a:p>
      </dgm:t>
    </dgm:pt>
    <dgm:pt modelId="{87127461-47F9-8644-96CB-00714D14EDE6}" type="parTrans" cxnId="{202C86EC-EA49-FB4E-9113-05229792AC57}">
      <dgm:prSet/>
      <dgm:spPr/>
      <dgm:t>
        <a:bodyPr/>
        <a:lstStyle/>
        <a:p>
          <a:endParaRPr lang="zh-CN" altLang="en-US"/>
        </a:p>
      </dgm:t>
    </dgm:pt>
    <dgm:pt modelId="{CB1618EC-634E-074D-AE06-85FC3ED3D818}" type="sibTrans" cxnId="{202C86EC-EA49-FB4E-9113-05229792AC57}">
      <dgm:prSet/>
      <dgm:spPr/>
      <dgm:t>
        <a:bodyPr/>
        <a:lstStyle/>
        <a:p>
          <a:endParaRPr lang="zh-CN" altLang="en-US"/>
        </a:p>
      </dgm:t>
    </dgm:pt>
    <dgm:pt modelId="{133A2051-166D-5048-B15E-0D49B0CFCDE4}">
      <dgm:prSet phldrT="[文本]"/>
      <dgm:spPr/>
      <dgm:t>
        <a:bodyPr/>
        <a:lstStyle/>
        <a:p>
          <a:r>
            <a:rPr lang="zh-CN" altLang="en-US" dirty="0"/>
            <a:t>五月</a:t>
          </a:r>
        </a:p>
      </dgm:t>
    </dgm:pt>
    <dgm:pt modelId="{EE10E4F4-1A13-4846-BAFE-380A3783921B}" type="parTrans" cxnId="{1D0635A9-F3D2-9949-B723-527C2665A0CD}">
      <dgm:prSet/>
      <dgm:spPr/>
      <dgm:t>
        <a:bodyPr/>
        <a:lstStyle/>
        <a:p>
          <a:endParaRPr lang="zh-CN" altLang="en-US"/>
        </a:p>
      </dgm:t>
    </dgm:pt>
    <dgm:pt modelId="{D588C18E-8515-794F-97DD-ABFE47731358}" type="sibTrans" cxnId="{1D0635A9-F3D2-9949-B723-527C2665A0CD}">
      <dgm:prSet/>
      <dgm:spPr/>
      <dgm:t>
        <a:bodyPr/>
        <a:lstStyle/>
        <a:p>
          <a:endParaRPr lang="zh-CN" altLang="en-US"/>
        </a:p>
      </dgm:t>
    </dgm:pt>
    <dgm:pt modelId="{DD91DE15-ADAF-B84B-B0EB-1C06B477FEF4}">
      <dgm:prSet phldrT="[文本]"/>
      <dgm:spPr/>
      <dgm:t>
        <a:bodyPr/>
        <a:lstStyle/>
        <a:p>
          <a:r>
            <a:rPr lang="zh-CN" altLang="en-US" dirty="0"/>
            <a:t>六月</a:t>
          </a:r>
        </a:p>
      </dgm:t>
    </dgm:pt>
    <dgm:pt modelId="{A50EE220-71B4-DC4B-B05A-FC1FC827BD2E}" type="parTrans" cxnId="{F3BF2ACD-77EF-DE44-9EE3-467726161E50}">
      <dgm:prSet/>
      <dgm:spPr/>
      <dgm:t>
        <a:bodyPr/>
        <a:lstStyle/>
        <a:p>
          <a:endParaRPr lang="zh-CN" altLang="en-US"/>
        </a:p>
      </dgm:t>
    </dgm:pt>
    <dgm:pt modelId="{D7DD2FBB-4196-9842-99C0-87EBE8557660}" type="sibTrans" cxnId="{F3BF2ACD-77EF-DE44-9EE3-467726161E50}">
      <dgm:prSet/>
      <dgm:spPr/>
      <dgm:t>
        <a:bodyPr/>
        <a:lstStyle/>
        <a:p>
          <a:endParaRPr lang="zh-CN" altLang="en-US"/>
        </a:p>
      </dgm:t>
    </dgm:pt>
    <dgm:pt modelId="{D76497BB-9186-C14C-8E33-D94FD6DE111F}" type="pres">
      <dgm:prSet presAssocID="{10B95661-91F7-0D49-BF55-88A770FC3578}" presName="CompostProcess" presStyleCnt="0">
        <dgm:presLayoutVars>
          <dgm:dir/>
          <dgm:resizeHandles val="exact"/>
        </dgm:presLayoutVars>
      </dgm:prSet>
      <dgm:spPr/>
    </dgm:pt>
    <dgm:pt modelId="{C3FB7CB6-C473-6349-AA8D-2621916E4CE9}" type="pres">
      <dgm:prSet presAssocID="{10B95661-91F7-0D49-BF55-88A770FC3578}" presName="arrow" presStyleLbl="bgShp" presStyleIdx="0" presStyleCnt="1"/>
      <dgm:spPr/>
    </dgm:pt>
    <dgm:pt modelId="{6B1EC0A7-15D5-D847-B8D9-6CB3D41DED6D}" type="pres">
      <dgm:prSet presAssocID="{10B95661-91F7-0D49-BF55-88A770FC3578}" presName="linearProcess" presStyleCnt="0"/>
      <dgm:spPr/>
    </dgm:pt>
    <dgm:pt modelId="{48DB4313-97F0-3440-B31C-76B78549C423}" type="pres">
      <dgm:prSet presAssocID="{6BC38EEF-A245-674E-9018-1F21F2C12BEB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5142FD-F4F5-DE40-BDDE-6AA783B014AE}" type="pres">
      <dgm:prSet presAssocID="{59EC3B8F-92A0-9849-A4FD-657E43B95324}" presName="sibTrans" presStyleCnt="0"/>
      <dgm:spPr/>
    </dgm:pt>
    <dgm:pt modelId="{40022FE1-8F5B-5C48-9021-63B386D2E11F}" type="pres">
      <dgm:prSet presAssocID="{A24AA733-52B1-A84D-B92D-3DF6A6E1056C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64FED7-B4BA-704C-965E-80E21F5DE2B8}" type="pres">
      <dgm:prSet presAssocID="{816CD0FE-D35F-794C-9812-E3CA9BE696C6}" presName="sibTrans" presStyleCnt="0"/>
      <dgm:spPr/>
    </dgm:pt>
    <dgm:pt modelId="{91114699-D876-3B4B-A302-41BFE2B7F883}" type="pres">
      <dgm:prSet presAssocID="{3E683622-DDB9-D74F-A268-433170C0FA80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51EEC7-6CA9-9A4A-9659-4EA16FEEAD5D}" type="pres">
      <dgm:prSet presAssocID="{B1723A06-43DD-B147-BB07-8B9E982984A2}" presName="sibTrans" presStyleCnt="0"/>
      <dgm:spPr/>
    </dgm:pt>
    <dgm:pt modelId="{E96E0038-C260-6F49-A04D-84B52446373A}" type="pres">
      <dgm:prSet presAssocID="{C7580E97-600C-4441-AC10-EB66E3B8B8AE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57F0D7-532E-D64B-8858-016AD8DBCDB0}" type="pres">
      <dgm:prSet presAssocID="{CB1618EC-634E-074D-AE06-85FC3ED3D818}" presName="sibTrans" presStyleCnt="0"/>
      <dgm:spPr/>
    </dgm:pt>
    <dgm:pt modelId="{171FA90C-A96C-3A42-8571-C57005DD175D}" type="pres">
      <dgm:prSet presAssocID="{133A2051-166D-5048-B15E-0D49B0CFCDE4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785FA7-A169-734E-9403-E2CA2695BFCA}" type="pres">
      <dgm:prSet presAssocID="{D588C18E-8515-794F-97DD-ABFE47731358}" presName="sibTrans" presStyleCnt="0"/>
      <dgm:spPr/>
    </dgm:pt>
    <dgm:pt modelId="{470A773B-55D9-2A44-9CCC-826E210E704E}" type="pres">
      <dgm:prSet presAssocID="{DD91DE15-ADAF-B84B-B0EB-1C06B477FEF4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97CF9F4-75DA-5344-A088-432A565C9FB7}" srcId="{10B95661-91F7-0D49-BF55-88A770FC3578}" destId="{A24AA733-52B1-A84D-B92D-3DF6A6E1056C}" srcOrd="1" destOrd="0" parTransId="{6C17D4B6-673A-D645-93CD-A31B0F62967D}" sibTransId="{816CD0FE-D35F-794C-9812-E3CA9BE696C6}"/>
    <dgm:cxn modelId="{61AB257E-1492-4755-BB8E-40722B58A6E3}" type="presOf" srcId="{6BC38EEF-A245-674E-9018-1F21F2C12BEB}" destId="{48DB4313-97F0-3440-B31C-76B78549C423}" srcOrd="0" destOrd="0" presId="urn:microsoft.com/office/officeart/2005/8/layout/hProcess9"/>
    <dgm:cxn modelId="{599D9734-95F3-944D-95E4-5D78C3467740}" srcId="{10B95661-91F7-0D49-BF55-88A770FC3578}" destId="{3E683622-DDB9-D74F-A268-433170C0FA80}" srcOrd="2" destOrd="0" parTransId="{3D28C15E-6A90-9546-8611-34D058270CFF}" sibTransId="{B1723A06-43DD-B147-BB07-8B9E982984A2}"/>
    <dgm:cxn modelId="{577317CF-9211-4B10-A447-8C966DCAC8A4}" type="presOf" srcId="{133A2051-166D-5048-B15E-0D49B0CFCDE4}" destId="{171FA90C-A96C-3A42-8571-C57005DD175D}" srcOrd="0" destOrd="0" presId="urn:microsoft.com/office/officeart/2005/8/layout/hProcess9"/>
    <dgm:cxn modelId="{F3BF2ACD-77EF-DE44-9EE3-467726161E50}" srcId="{10B95661-91F7-0D49-BF55-88A770FC3578}" destId="{DD91DE15-ADAF-B84B-B0EB-1C06B477FEF4}" srcOrd="5" destOrd="0" parTransId="{A50EE220-71B4-DC4B-B05A-FC1FC827BD2E}" sibTransId="{D7DD2FBB-4196-9842-99C0-87EBE8557660}"/>
    <dgm:cxn modelId="{202C86EC-EA49-FB4E-9113-05229792AC57}" srcId="{10B95661-91F7-0D49-BF55-88A770FC3578}" destId="{C7580E97-600C-4441-AC10-EB66E3B8B8AE}" srcOrd="3" destOrd="0" parTransId="{87127461-47F9-8644-96CB-00714D14EDE6}" sibTransId="{CB1618EC-634E-074D-AE06-85FC3ED3D818}"/>
    <dgm:cxn modelId="{2F3D9A79-B18A-4CEF-B242-7FBCF034CEB3}" type="presOf" srcId="{DD91DE15-ADAF-B84B-B0EB-1C06B477FEF4}" destId="{470A773B-55D9-2A44-9CCC-826E210E704E}" srcOrd="0" destOrd="0" presId="urn:microsoft.com/office/officeart/2005/8/layout/hProcess9"/>
    <dgm:cxn modelId="{42630B08-3CA3-4C9E-90F1-12703FE3C5B8}" type="presOf" srcId="{3E683622-DDB9-D74F-A268-433170C0FA80}" destId="{91114699-D876-3B4B-A302-41BFE2B7F883}" srcOrd="0" destOrd="0" presId="urn:microsoft.com/office/officeart/2005/8/layout/hProcess9"/>
    <dgm:cxn modelId="{1D0635A9-F3D2-9949-B723-527C2665A0CD}" srcId="{10B95661-91F7-0D49-BF55-88A770FC3578}" destId="{133A2051-166D-5048-B15E-0D49B0CFCDE4}" srcOrd="4" destOrd="0" parTransId="{EE10E4F4-1A13-4846-BAFE-380A3783921B}" sibTransId="{D588C18E-8515-794F-97DD-ABFE47731358}"/>
    <dgm:cxn modelId="{FC8C14EA-386E-4C08-B124-C993F1DC62D5}" type="presOf" srcId="{C7580E97-600C-4441-AC10-EB66E3B8B8AE}" destId="{E96E0038-C260-6F49-A04D-84B52446373A}" srcOrd="0" destOrd="0" presId="urn:microsoft.com/office/officeart/2005/8/layout/hProcess9"/>
    <dgm:cxn modelId="{89A3073D-3DD5-4C32-A235-091E7F7C968B}" type="presOf" srcId="{A24AA733-52B1-A84D-B92D-3DF6A6E1056C}" destId="{40022FE1-8F5B-5C48-9021-63B386D2E11F}" srcOrd="0" destOrd="0" presId="urn:microsoft.com/office/officeart/2005/8/layout/hProcess9"/>
    <dgm:cxn modelId="{9F073284-ABD5-427C-9A6E-546B72264B84}" type="presOf" srcId="{10B95661-91F7-0D49-BF55-88A770FC3578}" destId="{D76497BB-9186-C14C-8E33-D94FD6DE111F}" srcOrd="0" destOrd="0" presId="urn:microsoft.com/office/officeart/2005/8/layout/hProcess9"/>
    <dgm:cxn modelId="{F0C7C6DF-6DD4-564B-BA0C-870E9A29CF7A}" srcId="{10B95661-91F7-0D49-BF55-88A770FC3578}" destId="{6BC38EEF-A245-674E-9018-1F21F2C12BEB}" srcOrd="0" destOrd="0" parTransId="{EF23E251-5233-8C48-A7D9-CE44C747023C}" sibTransId="{59EC3B8F-92A0-9849-A4FD-657E43B95324}"/>
    <dgm:cxn modelId="{767FC71F-1DE2-4C5D-89AD-6F839DA94063}" type="presParOf" srcId="{D76497BB-9186-C14C-8E33-D94FD6DE111F}" destId="{C3FB7CB6-C473-6349-AA8D-2621916E4CE9}" srcOrd="0" destOrd="0" presId="urn:microsoft.com/office/officeart/2005/8/layout/hProcess9"/>
    <dgm:cxn modelId="{DC322F82-C615-4725-95C7-BDE8487944B9}" type="presParOf" srcId="{D76497BB-9186-C14C-8E33-D94FD6DE111F}" destId="{6B1EC0A7-15D5-D847-B8D9-6CB3D41DED6D}" srcOrd="1" destOrd="0" presId="urn:microsoft.com/office/officeart/2005/8/layout/hProcess9"/>
    <dgm:cxn modelId="{BD934596-EC6E-4F37-BE59-CC7E88DFCFF4}" type="presParOf" srcId="{6B1EC0A7-15D5-D847-B8D9-6CB3D41DED6D}" destId="{48DB4313-97F0-3440-B31C-76B78549C423}" srcOrd="0" destOrd="0" presId="urn:microsoft.com/office/officeart/2005/8/layout/hProcess9"/>
    <dgm:cxn modelId="{AFF5DA29-7E30-402B-ADA3-5FA33C2BEEE5}" type="presParOf" srcId="{6B1EC0A7-15D5-D847-B8D9-6CB3D41DED6D}" destId="{135142FD-F4F5-DE40-BDDE-6AA783B014AE}" srcOrd="1" destOrd="0" presId="urn:microsoft.com/office/officeart/2005/8/layout/hProcess9"/>
    <dgm:cxn modelId="{8363ABFF-0193-4261-8F5A-1A571DBDF000}" type="presParOf" srcId="{6B1EC0A7-15D5-D847-B8D9-6CB3D41DED6D}" destId="{40022FE1-8F5B-5C48-9021-63B386D2E11F}" srcOrd="2" destOrd="0" presId="urn:microsoft.com/office/officeart/2005/8/layout/hProcess9"/>
    <dgm:cxn modelId="{571D818D-DDD6-408A-BD88-45E4B43F2587}" type="presParOf" srcId="{6B1EC0A7-15D5-D847-B8D9-6CB3D41DED6D}" destId="{AB64FED7-B4BA-704C-965E-80E21F5DE2B8}" srcOrd="3" destOrd="0" presId="urn:microsoft.com/office/officeart/2005/8/layout/hProcess9"/>
    <dgm:cxn modelId="{F4FF28F0-9BF7-4A43-9978-17EEF8AD1980}" type="presParOf" srcId="{6B1EC0A7-15D5-D847-B8D9-6CB3D41DED6D}" destId="{91114699-D876-3B4B-A302-41BFE2B7F883}" srcOrd="4" destOrd="0" presId="urn:microsoft.com/office/officeart/2005/8/layout/hProcess9"/>
    <dgm:cxn modelId="{AF38C3D9-A644-4627-8084-3C9613A71EE0}" type="presParOf" srcId="{6B1EC0A7-15D5-D847-B8D9-6CB3D41DED6D}" destId="{2451EEC7-6CA9-9A4A-9659-4EA16FEEAD5D}" srcOrd="5" destOrd="0" presId="urn:microsoft.com/office/officeart/2005/8/layout/hProcess9"/>
    <dgm:cxn modelId="{3EDC99B1-2B84-4232-B03E-ED6FE3A77BDD}" type="presParOf" srcId="{6B1EC0A7-15D5-D847-B8D9-6CB3D41DED6D}" destId="{E96E0038-C260-6F49-A04D-84B52446373A}" srcOrd="6" destOrd="0" presId="urn:microsoft.com/office/officeart/2005/8/layout/hProcess9"/>
    <dgm:cxn modelId="{1A9F53AC-8B6D-483C-A5F9-6A07FC310399}" type="presParOf" srcId="{6B1EC0A7-15D5-D847-B8D9-6CB3D41DED6D}" destId="{9957F0D7-532E-D64B-8858-016AD8DBCDB0}" srcOrd="7" destOrd="0" presId="urn:microsoft.com/office/officeart/2005/8/layout/hProcess9"/>
    <dgm:cxn modelId="{8CF69146-3634-4FB7-8E0F-DF1ECA75856E}" type="presParOf" srcId="{6B1EC0A7-15D5-D847-B8D9-6CB3D41DED6D}" destId="{171FA90C-A96C-3A42-8571-C57005DD175D}" srcOrd="8" destOrd="0" presId="urn:microsoft.com/office/officeart/2005/8/layout/hProcess9"/>
    <dgm:cxn modelId="{BBE939FB-A961-4A81-A394-0C7DA66BFD69}" type="presParOf" srcId="{6B1EC0A7-15D5-D847-B8D9-6CB3D41DED6D}" destId="{23785FA7-A169-734E-9403-E2CA2695BFCA}" srcOrd="9" destOrd="0" presId="urn:microsoft.com/office/officeart/2005/8/layout/hProcess9"/>
    <dgm:cxn modelId="{A7BA1D4B-1E33-497B-AFB8-605E38E1C9E3}" type="presParOf" srcId="{6B1EC0A7-15D5-D847-B8D9-6CB3D41DED6D}" destId="{470A773B-55D9-2A44-9CCC-826E210E704E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B95661-91F7-0D49-BF55-88A770FC3578}" type="doc">
      <dgm:prSet loTypeId="urn:microsoft.com/office/officeart/2005/8/layout/hProcess9" loCatId="" qsTypeId="urn:microsoft.com/office/officeart/2005/8/quickstyle/simple1" qsCatId="simple" csTypeId="urn:microsoft.com/office/officeart/2005/8/colors/accent1_2" csCatId="accent1" phldr="1"/>
      <dgm:spPr/>
    </dgm:pt>
    <dgm:pt modelId="{6BC38EEF-A245-674E-9018-1F21F2C12BEB}">
      <dgm:prSet phldrT="[文本]"/>
      <dgm:spPr/>
      <dgm:t>
        <a:bodyPr/>
        <a:lstStyle/>
        <a:p>
          <a:r>
            <a:rPr lang="zh-CN" altLang="en-US" dirty="0" smtClean="0"/>
            <a:t>七月</a:t>
          </a:r>
          <a:endParaRPr lang="zh-CN" altLang="en-US" dirty="0"/>
        </a:p>
      </dgm:t>
    </dgm:pt>
    <dgm:pt modelId="{EF23E251-5233-8C48-A7D9-CE44C747023C}" type="parTrans" cxnId="{F0C7C6DF-6DD4-564B-BA0C-870E9A29CF7A}">
      <dgm:prSet/>
      <dgm:spPr/>
      <dgm:t>
        <a:bodyPr/>
        <a:lstStyle/>
        <a:p>
          <a:endParaRPr lang="zh-CN" altLang="en-US"/>
        </a:p>
      </dgm:t>
    </dgm:pt>
    <dgm:pt modelId="{59EC3B8F-92A0-9849-A4FD-657E43B95324}" type="sibTrans" cxnId="{F0C7C6DF-6DD4-564B-BA0C-870E9A29CF7A}">
      <dgm:prSet/>
      <dgm:spPr/>
      <dgm:t>
        <a:bodyPr/>
        <a:lstStyle/>
        <a:p>
          <a:endParaRPr lang="zh-CN" altLang="en-US"/>
        </a:p>
      </dgm:t>
    </dgm:pt>
    <dgm:pt modelId="{A24AA733-52B1-A84D-B92D-3DF6A6E1056C}">
      <dgm:prSet phldrT="[文本]"/>
      <dgm:spPr/>
      <dgm:t>
        <a:bodyPr/>
        <a:lstStyle/>
        <a:p>
          <a:r>
            <a:rPr lang="zh-CN" altLang="en-US" dirty="0" smtClean="0"/>
            <a:t>八月</a:t>
          </a:r>
          <a:endParaRPr lang="zh-CN" altLang="en-US" dirty="0"/>
        </a:p>
      </dgm:t>
    </dgm:pt>
    <dgm:pt modelId="{6C17D4B6-673A-D645-93CD-A31B0F62967D}" type="parTrans" cxnId="{497CF9F4-75DA-5344-A088-432A565C9FB7}">
      <dgm:prSet/>
      <dgm:spPr/>
      <dgm:t>
        <a:bodyPr/>
        <a:lstStyle/>
        <a:p>
          <a:endParaRPr lang="zh-CN" altLang="en-US"/>
        </a:p>
      </dgm:t>
    </dgm:pt>
    <dgm:pt modelId="{816CD0FE-D35F-794C-9812-E3CA9BE696C6}" type="sibTrans" cxnId="{497CF9F4-75DA-5344-A088-432A565C9FB7}">
      <dgm:prSet/>
      <dgm:spPr/>
      <dgm:t>
        <a:bodyPr/>
        <a:lstStyle/>
        <a:p>
          <a:endParaRPr lang="zh-CN" altLang="en-US"/>
        </a:p>
      </dgm:t>
    </dgm:pt>
    <dgm:pt modelId="{3E683622-DDB9-D74F-A268-433170C0FA80}">
      <dgm:prSet phldrT="[文本]"/>
      <dgm:spPr/>
      <dgm:t>
        <a:bodyPr/>
        <a:lstStyle/>
        <a:p>
          <a:r>
            <a:rPr lang="zh-CN" altLang="en-US" dirty="0" smtClean="0"/>
            <a:t>九月</a:t>
          </a:r>
          <a:endParaRPr lang="zh-CN" altLang="en-US" dirty="0"/>
        </a:p>
      </dgm:t>
    </dgm:pt>
    <dgm:pt modelId="{3D28C15E-6A90-9546-8611-34D058270CFF}" type="parTrans" cxnId="{599D9734-95F3-944D-95E4-5D78C3467740}">
      <dgm:prSet/>
      <dgm:spPr/>
      <dgm:t>
        <a:bodyPr/>
        <a:lstStyle/>
        <a:p>
          <a:endParaRPr lang="zh-CN" altLang="en-US"/>
        </a:p>
      </dgm:t>
    </dgm:pt>
    <dgm:pt modelId="{B1723A06-43DD-B147-BB07-8B9E982984A2}" type="sibTrans" cxnId="{599D9734-95F3-944D-95E4-5D78C3467740}">
      <dgm:prSet/>
      <dgm:spPr/>
      <dgm:t>
        <a:bodyPr/>
        <a:lstStyle/>
        <a:p>
          <a:endParaRPr lang="zh-CN" altLang="en-US"/>
        </a:p>
      </dgm:t>
    </dgm:pt>
    <dgm:pt modelId="{C7580E97-600C-4441-AC10-EB66E3B8B8AE}">
      <dgm:prSet phldrT="[文本]"/>
      <dgm:spPr/>
      <dgm:t>
        <a:bodyPr/>
        <a:lstStyle/>
        <a:p>
          <a:r>
            <a:rPr lang="zh-CN" altLang="en-US" dirty="0" smtClean="0"/>
            <a:t>十月</a:t>
          </a:r>
          <a:endParaRPr lang="zh-CN" altLang="en-US" dirty="0"/>
        </a:p>
      </dgm:t>
    </dgm:pt>
    <dgm:pt modelId="{87127461-47F9-8644-96CB-00714D14EDE6}" type="parTrans" cxnId="{202C86EC-EA49-FB4E-9113-05229792AC57}">
      <dgm:prSet/>
      <dgm:spPr/>
      <dgm:t>
        <a:bodyPr/>
        <a:lstStyle/>
        <a:p>
          <a:endParaRPr lang="zh-CN" altLang="en-US"/>
        </a:p>
      </dgm:t>
    </dgm:pt>
    <dgm:pt modelId="{CB1618EC-634E-074D-AE06-85FC3ED3D818}" type="sibTrans" cxnId="{202C86EC-EA49-FB4E-9113-05229792AC57}">
      <dgm:prSet/>
      <dgm:spPr/>
      <dgm:t>
        <a:bodyPr/>
        <a:lstStyle/>
        <a:p>
          <a:endParaRPr lang="zh-CN" altLang="en-US"/>
        </a:p>
      </dgm:t>
    </dgm:pt>
    <dgm:pt modelId="{133A2051-166D-5048-B15E-0D49B0CFCDE4}">
      <dgm:prSet phldrT="[文本]"/>
      <dgm:spPr/>
      <dgm:t>
        <a:bodyPr/>
        <a:lstStyle/>
        <a:p>
          <a:r>
            <a:rPr lang="zh-CN" altLang="en-US" dirty="0" smtClean="0"/>
            <a:t>十一月</a:t>
          </a:r>
          <a:endParaRPr lang="zh-CN" altLang="en-US" dirty="0"/>
        </a:p>
      </dgm:t>
    </dgm:pt>
    <dgm:pt modelId="{EE10E4F4-1A13-4846-BAFE-380A3783921B}" type="parTrans" cxnId="{1D0635A9-F3D2-9949-B723-527C2665A0CD}">
      <dgm:prSet/>
      <dgm:spPr/>
      <dgm:t>
        <a:bodyPr/>
        <a:lstStyle/>
        <a:p>
          <a:endParaRPr lang="zh-CN" altLang="en-US"/>
        </a:p>
      </dgm:t>
    </dgm:pt>
    <dgm:pt modelId="{D588C18E-8515-794F-97DD-ABFE47731358}" type="sibTrans" cxnId="{1D0635A9-F3D2-9949-B723-527C2665A0CD}">
      <dgm:prSet/>
      <dgm:spPr/>
      <dgm:t>
        <a:bodyPr/>
        <a:lstStyle/>
        <a:p>
          <a:endParaRPr lang="zh-CN" altLang="en-US"/>
        </a:p>
      </dgm:t>
    </dgm:pt>
    <dgm:pt modelId="{DD91DE15-ADAF-B84B-B0EB-1C06B477FEF4}">
      <dgm:prSet phldrT="[文本]"/>
      <dgm:spPr/>
      <dgm:t>
        <a:bodyPr/>
        <a:lstStyle/>
        <a:p>
          <a:r>
            <a:rPr lang="zh-CN" altLang="en-US" dirty="0" smtClean="0"/>
            <a:t>十二月</a:t>
          </a:r>
          <a:endParaRPr lang="zh-CN" altLang="en-US" dirty="0"/>
        </a:p>
      </dgm:t>
    </dgm:pt>
    <dgm:pt modelId="{A50EE220-71B4-DC4B-B05A-FC1FC827BD2E}" type="parTrans" cxnId="{F3BF2ACD-77EF-DE44-9EE3-467726161E50}">
      <dgm:prSet/>
      <dgm:spPr/>
      <dgm:t>
        <a:bodyPr/>
        <a:lstStyle/>
        <a:p>
          <a:endParaRPr lang="zh-CN" altLang="en-US"/>
        </a:p>
      </dgm:t>
    </dgm:pt>
    <dgm:pt modelId="{D7DD2FBB-4196-9842-99C0-87EBE8557660}" type="sibTrans" cxnId="{F3BF2ACD-77EF-DE44-9EE3-467726161E50}">
      <dgm:prSet/>
      <dgm:spPr/>
      <dgm:t>
        <a:bodyPr/>
        <a:lstStyle/>
        <a:p>
          <a:endParaRPr lang="zh-CN" altLang="en-US"/>
        </a:p>
      </dgm:t>
    </dgm:pt>
    <dgm:pt modelId="{D76497BB-9186-C14C-8E33-D94FD6DE111F}" type="pres">
      <dgm:prSet presAssocID="{10B95661-91F7-0D49-BF55-88A770FC3578}" presName="CompostProcess" presStyleCnt="0">
        <dgm:presLayoutVars>
          <dgm:dir/>
          <dgm:resizeHandles val="exact"/>
        </dgm:presLayoutVars>
      </dgm:prSet>
      <dgm:spPr/>
    </dgm:pt>
    <dgm:pt modelId="{C3FB7CB6-C473-6349-AA8D-2621916E4CE9}" type="pres">
      <dgm:prSet presAssocID="{10B95661-91F7-0D49-BF55-88A770FC3578}" presName="arrow" presStyleLbl="bgShp" presStyleIdx="0" presStyleCnt="1"/>
      <dgm:spPr/>
    </dgm:pt>
    <dgm:pt modelId="{6B1EC0A7-15D5-D847-B8D9-6CB3D41DED6D}" type="pres">
      <dgm:prSet presAssocID="{10B95661-91F7-0D49-BF55-88A770FC3578}" presName="linearProcess" presStyleCnt="0"/>
      <dgm:spPr/>
    </dgm:pt>
    <dgm:pt modelId="{48DB4313-97F0-3440-B31C-76B78549C423}" type="pres">
      <dgm:prSet presAssocID="{6BC38EEF-A245-674E-9018-1F21F2C12BEB}" presName="text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35142FD-F4F5-DE40-BDDE-6AA783B014AE}" type="pres">
      <dgm:prSet presAssocID="{59EC3B8F-92A0-9849-A4FD-657E43B95324}" presName="sibTrans" presStyleCnt="0"/>
      <dgm:spPr/>
    </dgm:pt>
    <dgm:pt modelId="{40022FE1-8F5B-5C48-9021-63B386D2E11F}" type="pres">
      <dgm:prSet presAssocID="{A24AA733-52B1-A84D-B92D-3DF6A6E1056C}" presName="text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64FED7-B4BA-704C-965E-80E21F5DE2B8}" type="pres">
      <dgm:prSet presAssocID="{816CD0FE-D35F-794C-9812-E3CA9BE696C6}" presName="sibTrans" presStyleCnt="0"/>
      <dgm:spPr/>
    </dgm:pt>
    <dgm:pt modelId="{91114699-D876-3B4B-A302-41BFE2B7F883}" type="pres">
      <dgm:prSet presAssocID="{3E683622-DDB9-D74F-A268-433170C0FA80}" presName="text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451EEC7-6CA9-9A4A-9659-4EA16FEEAD5D}" type="pres">
      <dgm:prSet presAssocID="{B1723A06-43DD-B147-BB07-8B9E982984A2}" presName="sibTrans" presStyleCnt="0"/>
      <dgm:spPr/>
    </dgm:pt>
    <dgm:pt modelId="{E96E0038-C260-6F49-A04D-84B52446373A}" type="pres">
      <dgm:prSet presAssocID="{C7580E97-600C-4441-AC10-EB66E3B8B8AE}" presName="text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957F0D7-532E-D64B-8858-016AD8DBCDB0}" type="pres">
      <dgm:prSet presAssocID="{CB1618EC-634E-074D-AE06-85FC3ED3D818}" presName="sibTrans" presStyleCnt="0"/>
      <dgm:spPr/>
    </dgm:pt>
    <dgm:pt modelId="{171FA90C-A96C-3A42-8571-C57005DD175D}" type="pres">
      <dgm:prSet presAssocID="{133A2051-166D-5048-B15E-0D49B0CFCDE4}" presName="text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3785FA7-A169-734E-9403-E2CA2695BFCA}" type="pres">
      <dgm:prSet presAssocID="{D588C18E-8515-794F-97DD-ABFE47731358}" presName="sibTrans" presStyleCnt="0"/>
      <dgm:spPr/>
    </dgm:pt>
    <dgm:pt modelId="{470A773B-55D9-2A44-9CCC-826E210E704E}" type="pres">
      <dgm:prSet presAssocID="{DD91DE15-ADAF-B84B-B0EB-1C06B477FEF4}" presName="text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97CF9F4-75DA-5344-A088-432A565C9FB7}" srcId="{10B95661-91F7-0D49-BF55-88A770FC3578}" destId="{A24AA733-52B1-A84D-B92D-3DF6A6E1056C}" srcOrd="1" destOrd="0" parTransId="{6C17D4B6-673A-D645-93CD-A31B0F62967D}" sibTransId="{816CD0FE-D35F-794C-9812-E3CA9BE696C6}"/>
    <dgm:cxn modelId="{3D1298D1-C784-420D-849D-143DCE49DAD5}" type="presOf" srcId="{C7580E97-600C-4441-AC10-EB66E3B8B8AE}" destId="{E96E0038-C260-6F49-A04D-84B52446373A}" srcOrd="0" destOrd="0" presId="urn:microsoft.com/office/officeart/2005/8/layout/hProcess9"/>
    <dgm:cxn modelId="{599D9734-95F3-944D-95E4-5D78C3467740}" srcId="{10B95661-91F7-0D49-BF55-88A770FC3578}" destId="{3E683622-DDB9-D74F-A268-433170C0FA80}" srcOrd="2" destOrd="0" parTransId="{3D28C15E-6A90-9546-8611-34D058270CFF}" sibTransId="{B1723A06-43DD-B147-BB07-8B9E982984A2}"/>
    <dgm:cxn modelId="{F3BF2ACD-77EF-DE44-9EE3-467726161E50}" srcId="{10B95661-91F7-0D49-BF55-88A770FC3578}" destId="{DD91DE15-ADAF-B84B-B0EB-1C06B477FEF4}" srcOrd="5" destOrd="0" parTransId="{A50EE220-71B4-DC4B-B05A-FC1FC827BD2E}" sibTransId="{D7DD2FBB-4196-9842-99C0-87EBE8557660}"/>
    <dgm:cxn modelId="{202C86EC-EA49-FB4E-9113-05229792AC57}" srcId="{10B95661-91F7-0D49-BF55-88A770FC3578}" destId="{C7580E97-600C-4441-AC10-EB66E3B8B8AE}" srcOrd="3" destOrd="0" parTransId="{87127461-47F9-8644-96CB-00714D14EDE6}" sibTransId="{CB1618EC-634E-074D-AE06-85FC3ED3D818}"/>
    <dgm:cxn modelId="{F85D1F0F-F9F7-4665-8732-D59D59CFF2B7}" type="presOf" srcId="{A24AA733-52B1-A84D-B92D-3DF6A6E1056C}" destId="{40022FE1-8F5B-5C48-9021-63B386D2E11F}" srcOrd="0" destOrd="0" presId="urn:microsoft.com/office/officeart/2005/8/layout/hProcess9"/>
    <dgm:cxn modelId="{075D8307-7CE2-4D43-8437-FC2B1181EA9E}" type="presOf" srcId="{133A2051-166D-5048-B15E-0D49B0CFCDE4}" destId="{171FA90C-A96C-3A42-8571-C57005DD175D}" srcOrd="0" destOrd="0" presId="urn:microsoft.com/office/officeart/2005/8/layout/hProcess9"/>
    <dgm:cxn modelId="{85A07AD5-F390-4E39-BFDE-F50D36CF8D27}" type="presOf" srcId="{6BC38EEF-A245-674E-9018-1F21F2C12BEB}" destId="{48DB4313-97F0-3440-B31C-76B78549C423}" srcOrd="0" destOrd="0" presId="urn:microsoft.com/office/officeart/2005/8/layout/hProcess9"/>
    <dgm:cxn modelId="{81486A4E-7118-4E64-917D-57E8A6458A0C}" type="presOf" srcId="{10B95661-91F7-0D49-BF55-88A770FC3578}" destId="{D76497BB-9186-C14C-8E33-D94FD6DE111F}" srcOrd="0" destOrd="0" presId="urn:microsoft.com/office/officeart/2005/8/layout/hProcess9"/>
    <dgm:cxn modelId="{1D0635A9-F3D2-9949-B723-527C2665A0CD}" srcId="{10B95661-91F7-0D49-BF55-88A770FC3578}" destId="{133A2051-166D-5048-B15E-0D49B0CFCDE4}" srcOrd="4" destOrd="0" parTransId="{EE10E4F4-1A13-4846-BAFE-380A3783921B}" sibTransId="{D588C18E-8515-794F-97DD-ABFE47731358}"/>
    <dgm:cxn modelId="{3FB09124-BD0C-4D9D-A57F-D19255E6C4B7}" type="presOf" srcId="{DD91DE15-ADAF-B84B-B0EB-1C06B477FEF4}" destId="{470A773B-55D9-2A44-9CCC-826E210E704E}" srcOrd="0" destOrd="0" presId="urn:microsoft.com/office/officeart/2005/8/layout/hProcess9"/>
    <dgm:cxn modelId="{ABD9D334-0F25-44D4-BB31-44E9585DA01D}" type="presOf" srcId="{3E683622-DDB9-D74F-A268-433170C0FA80}" destId="{91114699-D876-3B4B-A302-41BFE2B7F883}" srcOrd="0" destOrd="0" presId="urn:microsoft.com/office/officeart/2005/8/layout/hProcess9"/>
    <dgm:cxn modelId="{F0C7C6DF-6DD4-564B-BA0C-870E9A29CF7A}" srcId="{10B95661-91F7-0D49-BF55-88A770FC3578}" destId="{6BC38EEF-A245-674E-9018-1F21F2C12BEB}" srcOrd="0" destOrd="0" parTransId="{EF23E251-5233-8C48-A7D9-CE44C747023C}" sibTransId="{59EC3B8F-92A0-9849-A4FD-657E43B95324}"/>
    <dgm:cxn modelId="{3F5429F1-50FF-4CC5-A23B-ECDA2062AF3B}" type="presParOf" srcId="{D76497BB-9186-C14C-8E33-D94FD6DE111F}" destId="{C3FB7CB6-C473-6349-AA8D-2621916E4CE9}" srcOrd="0" destOrd="0" presId="urn:microsoft.com/office/officeart/2005/8/layout/hProcess9"/>
    <dgm:cxn modelId="{B1014954-4558-4838-BF10-96E3092F4510}" type="presParOf" srcId="{D76497BB-9186-C14C-8E33-D94FD6DE111F}" destId="{6B1EC0A7-15D5-D847-B8D9-6CB3D41DED6D}" srcOrd="1" destOrd="0" presId="urn:microsoft.com/office/officeart/2005/8/layout/hProcess9"/>
    <dgm:cxn modelId="{95318D4A-73F8-42E0-BC9E-A3FBE5D3D0E1}" type="presParOf" srcId="{6B1EC0A7-15D5-D847-B8D9-6CB3D41DED6D}" destId="{48DB4313-97F0-3440-B31C-76B78549C423}" srcOrd="0" destOrd="0" presId="urn:microsoft.com/office/officeart/2005/8/layout/hProcess9"/>
    <dgm:cxn modelId="{3F03819A-A992-4582-A501-A90940C8D4FB}" type="presParOf" srcId="{6B1EC0A7-15D5-D847-B8D9-6CB3D41DED6D}" destId="{135142FD-F4F5-DE40-BDDE-6AA783B014AE}" srcOrd="1" destOrd="0" presId="urn:microsoft.com/office/officeart/2005/8/layout/hProcess9"/>
    <dgm:cxn modelId="{2A5CF707-E85B-4997-82D6-CB7EC21A967D}" type="presParOf" srcId="{6B1EC0A7-15D5-D847-B8D9-6CB3D41DED6D}" destId="{40022FE1-8F5B-5C48-9021-63B386D2E11F}" srcOrd="2" destOrd="0" presId="urn:microsoft.com/office/officeart/2005/8/layout/hProcess9"/>
    <dgm:cxn modelId="{FFA6C939-AF93-4DBF-9363-5E123ED37FF3}" type="presParOf" srcId="{6B1EC0A7-15D5-D847-B8D9-6CB3D41DED6D}" destId="{AB64FED7-B4BA-704C-965E-80E21F5DE2B8}" srcOrd="3" destOrd="0" presId="urn:microsoft.com/office/officeart/2005/8/layout/hProcess9"/>
    <dgm:cxn modelId="{7C17AB75-F37D-4D60-8B78-E3BFB8485BAA}" type="presParOf" srcId="{6B1EC0A7-15D5-D847-B8D9-6CB3D41DED6D}" destId="{91114699-D876-3B4B-A302-41BFE2B7F883}" srcOrd="4" destOrd="0" presId="urn:microsoft.com/office/officeart/2005/8/layout/hProcess9"/>
    <dgm:cxn modelId="{75B38BC1-AB31-4978-A646-884E9F04B974}" type="presParOf" srcId="{6B1EC0A7-15D5-D847-B8D9-6CB3D41DED6D}" destId="{2451EEC7-6CA9-9A4A-9659-4EA16FEEAD5D}" srcOrd="5" destOrd="0" presId="urn:microsoft.com/office/officeart/2005/8/layout/hProcess9"/>
    <dgm:cxn modelId="{27F0D0CA-2978-4F0D-8CC3-9B1C91859937}" type="presParOf" srcId="{6B1EC0A7-15D5-D847-B8D9-6CB3D41DED6D}" destId="{E96E0038-C260-6F49-A04D-84B52446373A}" srcOrd="6" destOrd="0" presId="urn:microsoft.com/office/officeart/2005/8/layout/hProcess9"/>
    <dgm:cxn modelId="{6C265829-AFCA-488B-8F7F-FAE91A5A650E}" type="presParOf" srcId="{6B1EC0A7-15D5-D847-B8D9-6CB3D41DED6D}" destId="{9957F0D7-532E-D64B-8858-016AD8DBCDB0}" srcOrd="7" destOrd="0" presId="urn:microsoft.com/office/officeart/2005/8/layout/hProcess9"/>
    <dgm:cxn modelId="{3689B0BE-04BB-4FA4-ABBD-AC08483D7620}" type="presParOf" srcId="{6B1EC0A7-15D5-D847-B8D9-6CB3D41DED6D}" destId="{171FA90C-A96C-3A42-8571-C57005DD175D}" srcOrd="8" destOrd="0" presId="urn:microsoft.com/office/officeart/2005/8/layout/hProcess9"/>
    <dgm:cxn modelId="{B357C447-9EEF-4E27-B772-75E5B19CBFDF}" type="presParOf" srcId="{6B1EC0A7-15D5-D847-B8D9-6CB3D41DED6D}" destId="{23785FA7-A169-734E-9403-E2CA2695BFCA}" srcOrd="9" destOrd="0" presId="urn:microsoft.com/office/officeart/2005/8/layout/hProcess9"/>
    <dgm:cxn modelId="{C5B93EC2-21A9-4A0E-B14E-0F58AA901C71}" type="presParOf" srcId="{6B1EC0A7-15D5-D847-B8D9-6CB3D41DED6D}" destId="{470A773B-55D9-2A44-9CCC-826E210E704E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DB7357-6168-4348-9AA6-14144ED5A20B}" type="doc">
      <dgm:prSet loTypeId="urn:microsoft.com/office/officeart/2005/8/layout/pyramid2#2" loCatId="pyramid" qsTypeId="urn:microsoft.com/office/officeart/2005/8/quickstyle/simple3#3" qsCatId="simple" csTypeId="urn:microsoft.com/office/officeart/2005/8/colors/accent1_2#4" csCatId="accent1" phldr="0"/>
      <dgm:spPr/>
    </dgm:pt>
    <dgm:pt modelId="{0D5CC342-E700-4F12-88D9-3609A44E4D8F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测试</a:t>
          </a:r>
        </a:p>
      </dgm:t>
    </dgm:pt>
    <dgm:pt modelId="{603EB85E-5429-437F-AED4-8963E51BDC3F}" type="parTrans" cxnId="{9DE6080F-C3B1-49C6-804C-F9CC54701468}">
      <dgm:prSet/>
      <dgm:spPr/>
    </dgm:pt>
    <dgm:pt modelId="{8AD87326-AD3E-4413-B5A8-34F28727CF9D}" type="sibTrans" cxnId="{9DE6080F-C3B1-49C6-804C-F9CC54701468}">
      <dgm:prSet/>
      <dgm:spPr/>
    </dgm:pt>
    <dgm:pt modelId="{964857A0-EE3B-4FB6-B68F-99FDA9EA0BF8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应急响应</a:t>
          </a:r>
        </a:p>
      </dgm:t>
    </dgm:pt>
    <dgm:pt modelId="{AF096738-3511-4A94-AD57-45EB6703E7EE}" type="parTrans" cxnId="{F4AAE439-D9C9-448D-A65B-6433CA258B13}">
      <dgm:prSet/>
      <dgm:spPr/>
    </dgm:pt>
    <dgm:pt modelId="{F0FED80C-473D-4EE5-B294-335782A56FB8}" type="sibTrans" cxnId="{F4AAE439-D9C9-448D-A65B-6433CA258B13}">
      <dgm:prSet/>
      <dgm:spPr/>
    </dgm:pt>
    <dgm:pt modelId="{616917E7-A19B-468E-B568-EA7FEDDE3889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容量评估</a:t>
          </a:r>
        </a:p>
      </dgm:t>
    </dgm:pt>
    <dgm:pt modelId="{D4D12987-1F64-4393-9F88-42463D324266}" type="parTrans" cxnId="{325197B7-2312-4570-9438-E5FE0EBF36CF}">
      <dgm:prSet/>
      <dgm:spPr/>
    </dgm:pt>
    <dgm:pt modelId="{C05F2118-4932-4EDF-8473-967897C57045}" type="sibTrans" cxnId="{325197B7-2312-4570-9438-E5FE0EBF36CF}">
      <dgm:prSet/>
      <dgm:spPr/>
    </dgm:pt>
    <dgm:pt modelId="{3C1916B9-7891-43CD-8F34-0BAB3CA7BE37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b="1">
              <a:latin typeface="Arial Bold" panose="020B0604020202090204" charset="0"/>
              <a:sym typeface="+mn-ea"/>
            </a:rPr>
            <a:t>系统优</a:t>
          </a:r>
          <a:r>
            <a:rPr lang="zh-CN" b="1">
              <a:latin typeface="Arial Bold" panose="020B0604020202090204" charset="0"/>
              <a:sym typeface="+mn-ea"/>
            </a:rPr>
            <a:t>化</a:t>
          </a:r>
          <a:endParaRPr lang="zh-CN" b="1">
            <a:latin typeface="Arial Bold" panose="020B0604020202090204" charset="0"/>
          </a:endParaRPr>
        </a:p>
      </dgm:t>
    </dgm:pt>
    <dgm:pt modelId="{C7AEF907-46D4-49E6-9A20-1FFB34CEF3AC}" type="parTrans" cxnId="{3A996DCE-FE25-458D-8C91-65A6349EEC9C}">
      <dgm:prSet/>
      <dgm:spPr/>
    </dgm:pt>
    <dgm:pt modelId="{45DED596-55DE-4459-931B-1986B46151AC}" type="sibTrans" cxnId="{3A996DCE-FE25-458D-8C91-65A6349EEC9C}">
      <dgm:prSet/>
      <dgm:spPr/>
    </dgm:pt>
    <dgm:pt modelId="{7756690E-5271-41F5-BBD0-89E184855791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>
              <a:sym typeface="+mn-ea"/>
            </a:rPr>
            <a:t>监控</a:t>
          </a:r>
          <a:endParaRPr lang="zh-CN">
            <a:sym typeface="+mn-ea"/>
          </a:endParaRPr>
        </a:p>
      </dgm:t>
    </dgm:pt>
    <dgm:pt modelId="{FF38B91E-45BC-4CD7-9754-4831D5AC6400}" type="parTrans" cxnId="{B29DB67F-655B-427D-BB5B-F43B3F4EF600}">
      <dgm:prSet/>
      <dgm:spPr/>
    </dgm:pt>
    <dgm:pt modelId="{2923D262-9D1A-43E1-9488-7566C4D159C5}" type="sibTrans" cxnId="{B29DB67F-655B-427D-BB5B-F43B3F4EF600}">
      <dgm:prSet/>
      <dgm:spPr/>
    </dgm:pt>
    <dgm:pt modelId="{12C5993C-303E-4C19-B042-A6529FD78DD3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/>
            <a:t>业务</a:t>
          </a:r>
          <a:r>
            <a:rPr lang="zh-CN"/>
            <a:t>梳理</a:t>
          </a:r>
        </a:p>
      </dgm:t>
    </dgm:pt>
    <dgm:pt modelId="{8BD9AF81-ACD2-4A97-954C-8DAE98CDE773}" type="parTrans" cxnId="{4A7F724B-2715-46CF-AFFB-F3CAE516BEDC}">
      <dgm:prSet/>
      <dgm:spPr/>
    </dgm:pt>
    <dgm:pt modelId="{E1C2D2E7-E4B6-4F87-A4E1-8FC8524FC96B}" type="sibTrans" cxnId="{4A7F724B-2715-46CF-AFFB-F3CAE516BEDC}">
      <dgm:prSet/>
      <dgm:spPr/>
    </dgm:pt>
    <dgm:pt modelId="{D0C460E9-19F5-4159-9AEF-E1B797A7262B}" type="pres">
      <dgm:prSet presAssocID="{F7DB7357-6168-4348-9AA6-14144ED5A20B}" presName="compositeShape" presStyleCnt="0">
        <dgm:presLayoutVars>
          <dgm:dir/>
          <dgm:resizeHandles/>
        </dgm:presLayoutVars>
      </dgm:prSet>
      <dgm:spPr/>
    </dgm:pt>
    <dgm:pt modelId="{6F2447E4-83EA-413B-A65B-5349BB409B13}" type="pres">
      <dgm:prSet presAssocID="{F7DB7357-6168-4348-9AA6-14144ED5A20B}" presName="pyramid" presStyleLbl="node1" presStyleIdx="0" presStyleCnt="1"/>
      <dgm:spPr/>
    </dgm:pt>
    <dgm:pt modelId="{B5765EC1-DEEA-429B-8906-3852E3DECAE9}" type="pres">
      <dgm:prSet presAssocID="{F7DB7357-6168-4348-9AA6-14144ED5A20B}" presName="theList" presStyleCnt="0"/>
      <dgm:spPr/>
    </dgm:pt>
    <dgm:pt modelId="{B3540AFB-F078-4904-A74C-8438A955DD66}" type="pres">
      <dgm:prSet presAssocID="{0D5CC342-E700-4F12-88D9-3609A44E4D8F}" presName="aNode" presStyleLbl="fgAcc1" presStyleIdx="0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D91EF3-25E7-410F-A42A-162DF452BD65}" type="pres">
      <dgm:prSet presAssocID="{0D5CC342-E700-4F12-88D9-3609A44E4D8F}" presName="aSpace" presStyleCnt="0"/>
      <dgm:spPr/>
    </dgm:pt>
    <dgm:pt modelId="{498138EA-C963-4850-8045-CDC976043C77}" type="pres">
      <dgm:prSet presAssocID="{964857A0-EE3B-4FB6-B68F-99FDA9EA0BF8}" presName="aNode" presStyleLbl="fgAcc1" presStyleIdx="1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2EE1BB-982C-4B23-9114-E2CF46CA718D}" type="pres">
      <dgm:prSet presAssocID="{964857A0-EE3B-4FB6-B68F-99FDA9EA0BF8}" presName="aSpace" presStyleCnt="0"/>
      <dgm:spPr/>
    </dgm:pt>
    <dgm:pt modelId="{FAEF4662-DA73-4491-A6C9-6C7A850FFB5F}" type="pres">
      <dgm:prSet presAssocID="{616917E7-A19B-468E-B568-EA7FEDDE3889}" presName="aNode" presStyleLbl="fgAcc1" presStyleIdx="2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1A2CD23-48D9-4591-B463-66F193FE07C2}" type="pres">
      <dgm:prSet presAssocID="{616917E7-A19B-468E-B568-EA7FEDDE3889}" presName="aSpace" presStyleCnt="0"/>
      <dgm:spPr/>
    </dgm:pt>
    <dgm:pt modelId="{39C7E140-4B4B-458E-ABE3-F8DC00EB6173}" type="pres">
      <dgm:prSet presAssocID="{3C1916B9-7891-43CD-8F34-0BAB3CA7BE37}" presName="aNode" presStyleLbl="fgAcc1" presStyleIdx="3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F813C87-B92B-4308-AC50-FF232B04E8C5}" type="pres">
      <dgm:prSet presAssocID="{3C1916B9-7891-43CD-8F34-0BAB3CA7BE37}" presName="aSpace" presStyleCnt="0"/>
      <dgm:spPr/>
    </dgm:pt>
    <dgm:pt modelId="{FC79B8B1-F87A-4366-81B5-9C37C0852D92}" type="pres">
      <dgm:prSet presAssocID="{7756690E-5271-41F5-BBD0-89E184855791}" presName="aNode" presStyleLbl="fgAcc1" presStyleIdx="4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5F586AA-E45F-4176-9CD4-A3163C2E3450}" type="pres">
      <dgm:prSet presAssocID="{7756690E-5271-41F5-BBD0-89E184855791}" presName="aSpace" presStyleCnt="0"/>
      <dgm:spPr/>
    </dgm:pt>
    <dgm:pt modelId="{EF6091CA-6ED5-47A5-9845-C32BC99B00C6}" type="pres">
      <dgm:prSet presAssocID="{12C5993C-303E-4C19-B042-A6529FD78DD3}" presName="aNode" presStyleLbl="fgAcc1" presStyleIdx="5" presStyleCnt="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F3CC9B4-B296-4F42-9D32-85BC1E26A41E}" type="pres">
      <dgm:prSet presAssocID="{12C5993C-303E-4C19-B042-A6529FD78DD3}" presName="aSpace" presStyleCnt="0"/>
      <dgm:spPr/>
    </dgm:pt>
  </dgm:ptLst>
  <dgm:cxnLst>
    <dgm:cxn modelId="{2074DA8F-0486-4A6C-A6D8-ED2BD358652F}" type="presOf" srcId="{616917E7-A19B-468E-B568-EA7FEDDE3889}" destId="{FAEF4662-DA73-4491-A6C9-6C7A850FFB5F}" srcOrd="0" destOrd="0" presId="urn:microsoft.com/office/officeart/2005/8/layout/pyramid2#2"/>
    <dgm:cxn modelId="{F4AAE439-D9C9-448D-A65B-6433CA258B13}" srcId="{F7DB7357-6168-4348-9AA6-14144ED5A20B}" destId="{964857A0-EE3B-4FB6-B68F-99FDA9EA0BF8}" srcOrd="1" destOrd="0" parTransId="{AF096738-3511-4A94-AD57-45EB6703E7EE}" sibTransId="{F0FED80C-473D-4EE5-B294-335782A56FB8}"/>
    <dgm:cxn modelId="{9DE6080F-C3B1-49C6-804C-F9CC54701468}" srcId="{F7DB7357-6168-4348-9AA6-14144ED5A20B}" destId="{0D5CC342-E700-4F12-88D9-3609A44E4D8F}" srcOrd="0" destOrd="0" parTransId="{603EB85E-5429-437F-AED4-8963E51BDC3F}" sibTransId="{8AD87326-AD3E-4413-B5A8-34F28727CF9D}"/>
    <dgm:cxn modelId="{3A996DCE-FE25-458D-8C91-65A6349EEC9C}" srcId="{F7DB7357-6168-4348-9AA6-14144ED5A20B}" destId="{3C1916B9-7891-43CD-8F34-0BAB3CA7BE37}" srcOrd="3" destOrd="0" parTransId="{C7AEF907-46D4-49E6-9A20-1FFB34CEF3AC}" sibTransId="{45DED596-55DE-4459-931B-1986B46151AC}"/>
    <dgm:cxn modelId="{113FA25C-6A28-4DFB-8E00-1C12013FCD45}" type="presOf" srcId="{964857A0-EE3B-4FB6-B68F-99FDA9EA0BF8}" destId="{498138EA-C963-4850-8045-CDC976043C77}" srcOrd="0" destOrd="0" presId="urn:microsoft.com/office/officeart/2005/8/layout/pyramid2#2"/>
    <dgm:cxn modelId="{78133FFE-1FBA-4383-B0A1-848ED8F5E4AE}" type="presOf" srcId="{0D5CC342-E700-4F12-88D9-3609A44E4D8F}" destId="{B3540AFB-F078-4904-A74C-8438A955DD66}" srcOrd="0" destOrd="0" presId="urn:microsoft.com/office/officeart/2005/8/layout/pyramid2#2"/>
    <dgm:cxn modelId="{325197B7-2312-4570-9438-E5FE0EBF36CF}" srcId="{F7DB7357-6168-4348-9AA6-14144ED5A20B}" destId="{616917E7-A19B-468E-B568-EA7FEDDE3889}" srcOrd="2" destOrd="0" parTransId="{D4D12987-1F64-4393-9F88-42463D324266}" sibTransId="{C05F2118-4932-4EDF-8473-967897C57045}"/>
    <dgm:cxn modelId="{4A7F724B-2715-46CF-AFFB-F3CAE516BEDC}" srcId="{F7DB7357-6168-4348-9AA6-14144ED5A20B}" destId="{12C5993C-303E-4C19-B042-A6529FD78DD3}" srcOrd="5" destOrd="0" parTransId="{8BD9AF81-ACD2-4A97-954C-8DAE98CDE773}" sibTransId="{E1C2D2E7-E4B6-4F87-A4E1-8FC8524FC96B}"/>
    <dgm:cxn modelId="{DD967939-2B8F-44A8-92F3-24AAB982B7AC}" type="presOf" srcId="{F7DB7357-6168-4348-9AA6-14144ED5A20B}" destId="{D0C460E9-19F5-4159-9AEF-E1B797A7262B}" srcOrd="0" destOrd="0" presId="urn:microsoft.com/office/officeart/2005/8/layout/pyramid2#2"/>
    <dgm:cxn modelId="{C4AB448D-5679-4091-A025-E37A7CDFE08A}" type="presOf" srcId="{3C1916B9-7891-43CD-8F34-0BAB3CA7BE37}" destId="{39C7E140-4B4B-458E-ABE3-F8DC00EB6173}" srcOrd="0" destOrd="0" presId="urn:microsoft.com/office/officeart/2005/8/layout/pyramid2#2"/>
    <dgm:cxn modelId="{CB852856-5840-4DE5-B4F8-79ECCF0617A4}" type="presOf" srcId="{7756690E-5271-41F5-BBD0-89E184855791}" destId="{FC79B8B1-F87A-4366-81B5-9C37C0852D92}" srcOrd="0" destOrd="0" presId="urn:microsoft.com/office/officeart/2005/8/layout/pyramid2#2"/>
    <dgm:cxn modelId="{5B04D438-4BE6-4B3B-BB75-466119CDF0B3}" type="presOf" srcId="{12C5993C-303E-4C19-B042-A6529FD78DD3}" destId="{EF6091CA-6ED5-47A5-9845-C32BC99B00C6}" srcOrd="0" destOrd="0" presId="urn:microsoft.com/office/officeart/2005/8/layout/pyramid2#2"/>
    <dgm:cxn modelId="{B29DB67F-655B-427D-BB5B-F43B3F4EF600}" srcId="{F7DB7357-6168-4348-9AA6-14144ED5A20B}" destId="{7756690E-5271-41F5-BBD0-89E184855791}" srcOrd="4" destOrd="0" parTransId="{FF38B91E-45BC-4CD7-9754-4831D5AC6400}" sibTransId="{2923D262-9D1A-43E1-9488-7566C4D159C5}"/>
    <dgm:cxn modelId="{E7CE2144-8777-4FFF-8CAB-ED9B730D0401}" type="presParOf" srcId="{D0C460E9-19F5-4159-9AEF-E1B797A7262B}" destId="{6F2447E4-83EA-413B-A65B-5349BB409B13}" srcOrd="0" destOrd="0" presId="urn:microsoft.com/office/officeart/2005/8/layout/pyramid2#2"/>
    <dgm:cxn modelId="{9CBBB5E9-0078-4DAF-9701-2B6021C52418}" type="presParOf" srcId="{D0C460E9-19F5-4159-9AEF-E1B797A7262B}" destId="{B5765EC1-DEEA-429B-8906-3852E3DECAE9}" srcOrd="1" destOrd="0" presId="urn:microsoft.com/office/officeart/2005/8/layout/pyramid2#2"/>
    <dgm:cxn modelId="{C4E0111A-A6E7-460F-BCE1-FE59F850C22B}" type="presParOf" srcId="{B5765EC1-DEEA-429B-8906-3852E3DECAE9}" destId="{B3540AFB-F078-4904-A74C-8438A955DD66}" srcOrd="0" destOrd="0" presId="urn:microsoft.com/office/officeart/2005/8/layout/pyramid2#2"/>
    <dgm:cxn modelId="{EA1C64AB-FC23-4F46-A795-6A03E37AE806}" type="presParOf" srcId="{B5765EC1-DEEA-429B-8906-3852E3DECAE9}" destId="{98D91EF3-25E7-410F-A42A-162DF452BD65}" srcOrd="1" destOrd="0" presId="urn:microsoft.com/office/officeart/2005/8/layout/pyramid2#2"/>
    <dgm:cxn modelId="{BE8513DD-9B45-4277-AC3A-4C54011124ED}" type="presParOf" srcId="{B5765EC1-DEEA-429B-8906-3852E3DECAE9}" destId="{498138EA-C963-4850-8045-CDC976043C77}" srcOrd="2" destOrd="0" presId="urn:microsoft.com/office/officeart/2005/8/layout/pyramid2#2"/>
    <dgm:cxn modelId="{B5846E48-69F8-4DC4-A40B-41478702FD81}" type="presParOf" srcId="{B5765EC1-DEEA-429B-8906-3852E3DECAE9}" destId="{9C2EE1BB-982C-4B23-9114-E2CF46CA718D}" srcOrd="3" destOrd="0" presId="urn:microsoft.com/office/officeart/2005/8/layout/pyramid2#2"/>
    <dgm:cxn modelId="{0D15CE65-68B6-4FD6-A7FB-E7DA9A1FEF13}" type="presParOf" srcId="{B5765EC1-DEEA-429B-8906-3852E3DECAE9}" destId="{FAEF4662-DA73-4491-A6C9-6C7A850FFB5F}" srcOrd="4" destOrd="0" presId="urn:microsoft.com/office/officeart/2005/8/layout/pyramid2#2"/>
    <dgm:cxn modelId="{A13927C1-2234-4FA3-AE78-C23A708E4979}" type="presParOf" srcId="{B5765EC1-DEEA-429B-8906-3852E3DECAE9}" destId="{D1A2CD23-48D9-4591-B463-66F193FE07C2}" srcOrd="5" destOrd="0" presId="urn:microsoft.com/office/officeart/2005/8/layout/pyramid2#2"/>
    <dgm:cxn modelId="{80E9555D-6CC3-4E7C-AB02-CF423620734F}" type="presParOf" srcId="{B5765EC1-DEEA-429B-8906-3852E3DECAE9}" destId="{39C7E140-4B4B-458E-ABE3-F8DC00EB6173}" srcOrd="6" destOrd="0" presId="urn:microsoft.com/office/officeart/2005/8/layout/pyramid2#2"/>
    <dgm:cxn modelId="{53111CEF-6D02-40D2-8A0E-82AD630F3621}" type="presParOf" srcId="{B5765EC1-DEEA-429B-8906-3852E3DECAE9}" destId="{5F813C87-B92B-4308-AC50-FF232B04E8C5}" srcOrd="7" destOrd="0" presId="urn:microsoft.com/office/officeart/2005/8/layout/pyramid2#2"/>
    <dgm:cxn modelId="{856BE19B-2466-462A-83B8-9CB1594C52C7}" type="presParOf" srcId="{B5765EC1-DEEA-429B-8906-3852E3DECAE9}" destId="{FC79B8B1-F87A-4366-81B5-9C37C0852D92}" srcOrd="8" destOrd="0" presId="urn:microsoft.com/office/officeart/2005/8/layout/pyramid2#2"/>
    <dgm:cxn modelId="{1B5F56A6-6311-44FE-8361-CC9207822261}" type="presParOf" srcId="{B5765EC1-DEEA-429B-8906-3852E3DECAE9}" destId="{55F586AA-E45F-4176-9CD4-A3163C2E3450}" srcOrd="9" destOrd="0" presId="urn:microsoft.com/office/officeart/2005/8/layout/pyramid2#2"/>
    <dgm:cxn modelId="{0A59BC43-BBA5-44DF-8983-2AD611144F5D}" type="presParOf" srcId="{B5765EC1-DEEA-429B-8906-3852E3DECAE9}" destId="{EF6091CA-6ED5-47A5-9845-C32BC99B00C6}" srcOrd="10" destOrd="0" presId="urn:microsoft.com/office/officeart/2005/8/layout/pyramid2#2"/>
    <dgm:cxn modelId="{3FD00F47-CE14-412D-A9CC-393EBA277825}" type="presParOf" srcId="{B5765EC1-DEEA-429B-8906-3852E3DECAE9}" destId="{DF3CC9B4-B296-4F42-9D32-85BC1E26A41E}" srcOrd="11" destOrd="0" presId="urn:microsoft.com/office/officeart/2005/8/layout/pyramid2#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D527559-FDD8-4274-B634-C7FBCF5BC573}" type="doc">
      <dgm:prSet loTypeId="urn:microsoft.com/office/officeart/2005/8/layout/chevron1" loCatId="process" qsTypeId="urn:microsoft.com/office/officeart/2005/8/quickstyle/simple3#4" qsCatId="simple" csTypeId="urn:microsoft.com/office/officeart/2005/8/colors/accent1_2#5" csCatId="accent1" phldr="0"/>
      <dgm:spPr/>
    </dgm:pt>
    <dgm:pt modelId="{870E4F47-8CC4-4F59-B4C1-42B5AAA5CEFE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>
              <a:latin typeface="微软雅黑" charset="0"/>
              <a:ea typeface="微软雅黑" charset="0"/>
            </a:rPr>
            <a:t>确定优化目标</a:t>
          </a:r>
        </a:p>
      </dgm:t>
    </dgm:pt>
    <dgm:pt modelId="{3D1AB2CA-88A4-4E4C-9A8A-508DF0E06639}" type="parTrans" cxnId="{D678D95A-995E-4F40-920C-27316D27E4DF}">
      <dgm:prSet/>
      <dgm:spPr/>
    </dgm:pt>
    <dgm:pt modelId="{856E2728-BF00-49C7-82BA-8F4DCB00940B}" type="sibTrans" cxnId="{D678D95A-995E-4F40-920C-27316D27E4DF}">
      <dgm:prSet/>
      <dgm:spPr/>
    </dgm:pt>
    <dgm:pt modelId="{1AA64000-5F0F-47A8-A435-2AF8D82F28B1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>
              <a:latin typeface="微软雅黑" charset="0"/>
              <a:ea typeface="微软雅黑" charset="0"/>
            </a:rPr>
            <a:t>定位性能瓶颈</a:t>
          </a:r>
        </a:p>
      </dgm:t>
    </dgm:pt>
    <dgm:pt modelId="{845A32C3-0E8A-4EED-972E-FC6F9A8364F8}" type="parTrans" cxnId="{28E43A28-2489-4555-84AE-D8B45580EA52}">
      <dgm:prSet/>
      <dgm:spPr/>
    </dgm:pt>
    <dgm:pt modelId="{C0D86BAE-7711-4781-A574-7BE0EA273229}" type="sibTrans" cxnId="{28E43A28-2489-4555-84AE-D8B45580EA52}">
      <dgm:prSet/>
      <dgm:spPr/>
    </dgm:pt>
    <dgm:pt modelId="{9C12F5BE-AC2F-4662-8DFA-C79428950CF2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>
              <a:latin typeface="微软雅黑" charset="0"/>
              <a:ea typeface="微软雅黑" charset="0"/>
            </a:rPr>
            <a:t>制定优化方法</a:t>
          </a:r>
        </a:p>
      </dgm:t>
    </dgm:pt>
    <dgm:pt modelId="{E2B7565C-BEBF-47B7-AC71-10023CB96091}" type="parTrans" cxnId="{6D56DF60-4886-42CF-92FD-C3C437130A1D}">
      <dgm:prSet/>
      <dgm:spPr/>
    </dgm:pt>
    <dgm:pt modelId="{BE48B07B-4C6F-4C50-9D7F-CE1D6590BF95}" type="sibTrans" cxnId="{6D56DF60-4886-42CF-92FD-C3C437130A1D}">
      <dgm:prSet/>
      <dgm:spPr/>
    </dgm:pt>
    <dgm:pt modelId="{F2CFA4D7-3E2F-44A4-BD8F-F3F06B139E23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 sz="2400">
              <a:latin typeface="微软雅黑" charset="0"/>
              <a:ea typeface="微软雅黑" charset="0"/>
            </a:rPr>
            <a:t>测试优化效果</a:t>
          </a:r>
        </a:p>
      </dgm:t>
    </dgm:pt>
    <dgm:pt modelId="{19C737CA-23E9-4203-A70F-8180E5BA15A6}" type="parTrans" cxnId="{AE7F0EB0-37A8-4D26-9FE1-215FA46DE619}">
      <dgm:prSet/>
      <dgm:spPr/>
    </dgm:pt>
    <dgm:pt modelId="{8372F36F-ED92-4FE5-B4B0-D7CFD8CB6D01}" type="sibTrans" cxnId="{AE7F0EB0-37A8-4D26-9FE1-215FA46DE619}">
      <dgm:prSet/>
      <dgm:spPr/>
    </dgm:pt>
    <dgm:pt modelId="{60E81CF5-4537-4C2F-8762-598D2E914097}" type="pres">
      <dgm:prSet presAssocID="{9D527559-FDD8-4274-B634-C7FBCF5BC573}" presName="Name0" presStyleCnt="0">
        <dgm:presLayoutVars>
          <dgm:dir/>
          <dgm:animLvl val="lvl"/>
          <dgm:resizeHandles val="exact"/>
        </dgm:presLayoutVars>
      </dgm:prSet>
      <dgm:spPr/>
    </dgm:pt>
    <dgm:pt modelId="{67FF3BB9-6612-4697-87EE-EC66312779BE}" type="pres">
      <dgm:prSet presAssocID="{870E4F47-8CC4-4F59-B4C1-42B5AAA5CEF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484CEA2-673C-4A85-8A00-8580D721B29A}" type="pres">
      <dgm:prSet presAssocID="{856E2728-BF00-49C7-82BA-8F4DCB00940B}" presName="parTxOnlySpace" presStyleCnt="0"/>
      <dgm:spPr/>
    </dgm:pt>
    <dgm:pt modelId="{D3000CD6-B08B-4D3B-8D2A-7F1C26A23961}" type="pres">
      <dgm:prSet presAssocID="{1AA64000-5F0F-47A8-A435-2AF8D82F28B1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773A515-DFFE-41F0-B581-98757CBEC16E}" type="pres">
      <dgm:prSet presAssocID="{C0D86BAE-7711-4781-A574-7BE0EA273229}" presName="parTxOnlySpace" presStyleCnt="0"/>
      <dgm:spPr/>
    </dgm:pt>
    <dgm:pt modelId="{74437C11-3810-488A-B265-8C8037793D77}" type="pres">
      <dgm:prSet presAssocID="{9C12F5BE-AC2F-4662-8DFA-C79428950CF2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2A9C8B1-135A-478B-B2BE-D2E9AA0B24D7}" type="pres">
      <dgm:prSet presAssocID="{BE48B07B-4C6F-4C50-9D7F-CE1D6590BF95}" presName="parTxOnlySpace" presStyleCnt="0"/>
      <dgm:spPr/>
    </dgm:pt>
    <dgm:pt modelId="{DA56CEAC-80C9-4FF3-8AE7-1CA525A0CC9B}" type="pres">
      <dgm:prSet presAssocID="{F2CFA4D7-3E2F-44A4-BD8F-F3F06B139E2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E7F0EB0-37A8-4D26-9FE1-215FA46DE619}" srcId="{9D527559-FDD8-4274-B634-C7FBCF5BC573}" destId="{F2CFA4D7-3E2F-44A4-BD8F-F3F06B139E23}" srcOrd="3" destOrd="0" parTransId="{19C737CA-23E9-4203-A70F-8180E5BA15A6}" sibTransId="{8372F36F-ED92-4FE5-B4B0-D7CFD8CB6D01}"/>
    <dgm:cxn modelId="{6D56DF60-4886-42CF-92FD-C3C437130A1D}" srcId="{9D527559-FDD8-4274-B634-C7FBCF5BC573}" destId="{9C12F5BE-AC2F-4662-8DFA-C79428950CF2}" srcOrd="2" destOrd="0" parTransId="{E2B7565C-BEBF-47B7-AC71-10023CB96091}" sibTransId="{BE48B07B-4C6F-4C50-9D7F-CE1D6590BF95}"/>
    <dgm:cxn modelId="{1D0A3982-D509-48E0-B589-5899E6C109F7}" type="presOf" srcId="{9D527559-FDD8-4274-B634-C7FBCF5BC573}" destId="{60E81CF5-4537-4C2F-8762-598D2E914097}" srcOrd="0" destOrd="0" presId="urn:microsoft.com/office/officeart/2005/8/layout/chevron1"/>
    <dgm:cxn modelId="{28E43A28-2489-4555-84AE-D8B45580EA52}" srcId="{9D527559-FDD8-4274-B634-C7FBCF5BC573}" destId="{1AA64000-5F0F-47A8-A435-2AF8D82F28B1}" srcOrd="1" destOrd="0" parTransId="{845A32C3-0E8A-4EED-972E-FC6F9A8364F8}" sibTransId="{C0D86BAE-7711-4781-A574-7BE0EA273229}"/>
    <dgm:cxn modelId="{CBCCED89-A7E5-4AC6-B3B9-F1068ECCE152}" type="presOf" srcId="{870E4F47-8CC4-4F59-B4C1-42B5AAA5CEFE}" destId="{67FF3BB9-6612-4697-87EE-EC66312779BE}" srcOrd="0" destOrd="0" presId="urn:microsoft.com/office/officeart/2005/8/layout/chevron1"/>
    <dgm:cxn modelId="{D678D95A-995E-4F40-920C-27316D27E4DF}" srcId="{9D527559-FDD8-4274-B634-C7FBCF5BC573}" destId="{870E4F47-8CC4-4F59-B4C1-42B5AAA5CEFE}" srcOrd="0" destOrd="0" parTransId="{3D1AB2CA-88A4-4E4C-9A8A-508DF0E06639}" sibTransId="{856E2728-BF00-49C7-82BA-8F4DCB00940B}"/>
    <dgm:cxn modelId="{B22FC874-59A3-411B-864D-C3DC7A8AE274}" type="presOf" srcId="{F2CFA4D7-3E2F-44A4-BD8F-F3F06B139E23}" destId="{DA56CEAC-80C9-4FF3-8AE7-1CA525A0CC9B}" srcOrd="0" destOrd="0" presId="urn:microsoft.com/office/officeart/2005/8/layout/chevron1"/>
    <dgm:cxn modelId="{974593DD-200C-4F2A-A0C7-E1C938A8173F}" type="presOf" srcId="{9C12F5BE-AC2F-4662-8DFA-C79428950CF2}" destId="{74437C11-3810-488A-B265-8C8037793D77}" srcOrd="0" destOrd="0" presId="urn:microsoft.com/office/officeart/2005/8/layout/chevron1"/>
    <dgm:cxn modelId="{0B97BD50-BFBD-4E8D-89CF-9F1152560815}" type="presOf" srcId="{1AA64000-5F0F-47A8-A435-2AF8D82F28B1}" destId="{D3000CD6-B08B-4D3B-8D2A-7F1C26A23961}" srcOrd="0" destOrd="0" presId="urn:microsoft.com/office/officeart/2005/8/layout/chevron1"/>
    <dgm:cxn modelId="{16674FCC-556E-45AB-B171-42B080850234}" type="presParOf" srcId="{60E81CF5-4537-4C2F-8762-598D2E914097}" destId="{67FF3BB9-6612-4697-87EE-EC66312779BE}" srcOrd="0" destOrd="0" presId="urn:microsoft.com/office/officeart/2005/8/layout/chevron1"/>
    <dgm:cxn modelId="{E67557F6-D7D6-4FD5-B597-449B254C9DFC}" type="presParOf" srcId="{60E81CF5-4537-4C2F-8762-598D2E914097}" destId="{E484CEA2-673C-4A85-8A00-8580D721B29A}" srcOrd="1" destOrd="0" presId="urn:microsoft.com/office/officeart/2005/8/layout/chevron1"/>
    <dgm:cxn modelId="{E5794B7B-7849-4672-AD7A-ECE2A4015AED}" type="presParOf" srcId="{60E81CF5-4537-4C2F-8762-598D2E914097}" destId="{D3000CD6-B08B-4D3B-8D2A-7F1C26A23961}" srcOrd="2" destOrd="0" presId="urn:microsoft.com/office/officeart/2005/8/layout/chevron1"/>
    <dgm:cxn modelId="{8CE8B792-0E3A-410F-BAD1-3079A163B59D}" type="presParOf" srcId="{60E81CF5-4537-4C2F-8762-598D2E914097}" destId="{1773A515-DFFE-41F0-B581-98757CBEC16E}" srcOrd="3" destOrd="0" presId="urn:microsoft.com/office/officeart/2005/8/layout/chevron1"/>
    <dgm:cxn modelId="{B90A56B0-8371-4E54-8490-8707F4CC7AB8}" type="presParOf" srcId="{60E81CF5-4537-4C2F-8762-598D2E914097}" destId="{74437C11-3810-488A-B265-8C8037793D77}" srcOrd="4" destOrd="0" presId="urn:microsoft.com/office/officeart/2005/8/layout/chevron1"/>
    <dgm:cxn modelId="{AA443280-B700-47D3-85CE-9675F5162C99}" type="presParOf" srcId="{60E81CF5-4537-4C2F-8762-598D2E914097}" destId="{F2A9C8B1-135A-478B-B2BE-D2E9AA0B24D7}" srcOrd="5" destOrd="0" presId="urn:microsoft.com/office/officeart/2005/8/layout/chevron1"/>
    <dgm:cxn modelId="{54D940A9-659C-4737-9B9D-70D24E641308}" type="presParOf" srcId="{60E81CF5-4537-4C2F-8762-598D2E914097}" destId="{DA56CEAC-80C9-4FF3-8AE7-1CA525A0CC9B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D7BF96-BE9E-46E2-8D55-6E8BDDC32DAE}" type="doc">
      <dgm:prSet loTypeId="urn:microsoft.com/office/officeart/2005/8/layout/process3#2" loCatId="process" qsTypeId="urn:microsoft.com/office/officeart/2005/8/quickstyle/simple1#2" qsCatId="simple" csTypeId="urn:microsoft.com/office/officeart/2005/8/colors/accent1_2#6" csCatId="accent1" phldr="0"/>
      <dgm:spPr/>
      <dgm:t>
        <a:bodyPr/>
        <a:lstStyle/>
        <a:p>
          <a:endParaRPr lang="zh-CN" altLang="en-US"/>
        </a:p>
      </dgm:t>
    </dgm:pt>
    <dgm:pt modelId="{AC6B50A2-A719-40F2-A025-D428F4ED7AF7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11.19</a:t>
          </a:r>
        </a:p>
      </dgm:t>
    </dgm:pt>
    <dgm:pt modelId="{CA8D0332-16E7-482E-9342-B84A5B6AB1E4}" type="parTrans" cxnId="{1FC535CD-511F-4348-A467-FBF6E207FE3C}">
      <dgm:prSet/>
      <dgm:spPr/>
      <dgm:t>
        <a:bodyPr/>
        <a:lstStyle/>
        <a:p>
          <a:endParaRPr lang="zh-CN" altLang="en-US"/>
        </a:p>
      </dgm:t>
    </dgm:pt>
    <dgm:pt modelId="{90A52E01-7D27-4B54-9739-4258B1F7A655}" type="sibTrans" cxnId="{1FC535CD-511F-4348-A467-FBF6E207FE3C}">
      <dgm:prSet/>
      <dgm:spPr/>
      <dgm:t>
        <a:bodyPr/>
        <a:lstStyle/>
        <a:p>
          <a:endParaRPr lang="zh-CN" altLang="en-US"/>
        </a:p>
      </dgm:t>
    </dgm:pt>
    <dgm:pt modelId="{65F927D4-D7F1-4982-AC1F-B5F18269B929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>
              <a:latin typeface="微软雅黑" charset="0"/>
              <a:ea typeface="微软雅黑" charset="0"/>
              <a:cs typeface="微软雅黑" charset="0"/>
            </a:rPr>
            <a:t>单台机器</a:t>
          </a:r>
          <a:r>
            <a:rPr lang="en-US" altLang="zh-CN" sz="180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rPr>
            <a:t>100</a:t>
          </a:r>
          <a:r>
            <a:rPr lang="en-US" altLang="zh-CN" sz="1800">
              <a:latin typeface="微软雅黑" charset="0"/>
              <a:ea typeface="微软雅黑" charset="0"/>
              <a:cs typeface="微软雅黑" charset="0"/>
            </a:rPr>
            <a:t>qps</a:t>
          </a:r>
        </a:p>
      </dgm:t>
    </dgm:pt>
    <dgm:pt modelId="{C9B16F22-83D1-4297-A902-69664AD8C3E2}" type="parTrans" cxnId="{60D271AE-FE5A-4F2C-AD61-E501D3D07F36}">
      <dgm:prSet/>
      <dgm:spPr/>
      <dgm:t>
        <a:bodyPr/>
        <a:lstStyle/>
        <a:p>
          <a:endParaRPr lang="zh-CN" altLang="en-US"/>
        </a:p>
      </dgm:t>
    </dgm:pt>
    <dgm:pt modelId="{05162CEF-0ED0-483E-A0C3-3EE6FC938A4C}" type="sibTrans" cxnId="{60D271AE-FE5A-4F2C-AD61-E501D3D07F36}">
      <dgm:prSet/>
      <dgm:spPr/>
      <dgm:t>
        <a:bodyPr/>
        <a:lstStyle/>
        <a:p>
          <a:endParaRPr lang="zh-CN" altLang="en-US"/>
        </a:p>
      </dgm:t>
    </dgm:pt>
    <dgm:pt modelId="{89DC4DE7-1877-4C61-9D22-FF4DB5F2726D}">
      <dgm:prSet phldr="0" custT="1"/>
      <dgm:spPr/>
      <dgm:t>
        <a:bodyPr vert="horz" wrap="square"/>
        <a:lstStyle/>
        <a:p>
          <a:pPr>
            <a:lnSpc>
              <a:spcPct val="21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1800">
              <a:latin typeface="微软雅黑" charset="0"/>
              <a:ea typeface="微软雅黑" charset="0"/>
              <a:cs typeface="微软雅黑" charset="0"/>
            </a:rPr>
            <a:t>CPU</a:t>
          </a:r>
          <a:r>
            <a:rPr lang="en-US" altLang="zh-CN" sz="180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rPr>
            <a:t>100</a:t>
          </a:r>
          <a:r>
            <a:rPr lang="en-US" altLang="zh-CN" sz="1800">
              <a:latin typeface="微软雅黑" charset="0"/>
              <a:ea typeface="微软雅黑" charset="0"/>
              <a:cs typeface="微软雅黑" charset="0"/>
            </a:rPr>
            <a:t>%</a:t>
          </a:r>
          <a:endParaRPr lang="en-US" altLang="zh-CN" sz="1600">
            <a:latin typeface="微软雅黑" charset="0"/>
            <a:ea typeface="微软雅黑" charset="0"/>
            <a:cs typeface="微软雅黑" charset="0"/>
          </a:endParaRPr>
        </a:p>
      </dgm:t>
    </dgm:pt>
    <dgm:pt modelId="{EED4C0E9-44C1-4C47-8FCC-2E0256F5B24F}" type="parTrans" cxnId="{7818FB55-47A5-4B43-A0B4-F38C65E69F01}">
      <dgm:prSet/>
      <dgm:spPr/>
    </dgm:pt>
    <dgm:pt modelId="{2F74B5EE-EB59-45BD-983A-8293B341D3EE}" type="sibTrans" cxnId="{7818FB55-47A5-4B43-A0B4-F38C65E69F01}">
      <dgm:prSet/>
      <dgm:spPr/>
    </dgm:pt>
    <dgm:pt modelId="{DCFEB4DA-9F11-40E3-8337-96CBD746A1EA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endParaRPr lang="en-US" altLang="zh-CN" sz="1600">
            <a:latin typeface="微软雅黑" charset="0"/>
            <a:ea typeface="微软雅黑" charset="0"/>
            <a:cs typeface="微软雅黑" charset="0"/>
          </a:endParaRPr>
        </a:p>
      </dgm:t>
    </dgm:pt>
    <dgm:pt modelId="{71946EB0-FBFD-4BFE-B887-9BEEEAFAC81D}" type="parTrans" cxnId="{EFFA2D61-5C06-45D5-9D5F-C1A2F2932CEB}">
      <dgm:prSet/>
      <dgm:spPr/>
    </dgm:pt>
    <dgm:pt modelId="{8125A671-532A-45EB-B384-0BB89C1F5F4B}" type="sibTrans" cxnId="{EFFA2D61-5C06-45D5-9D5F-C1A2F2932CEB}">
      <dgm:prSet/>
      <dgm:spPr/>
    </dgm:pt>
    <dgm:pt modelId="{0428031E-5490-4D1F-83D5-9ACFDAD1A426}">
      <dgm:prSet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endParaRPr lang="en-US" altLang="zh-CN" sz="1600">
            <a:latin typeface="微软雅黑" charset="0"/>
            <a:ea typeface="微软雅黑" charset="0"/>
            <a:cs typeface="微软雅黑" charset="0"/>
          </a:endParaRPr>
        </a:p>
      </dgm:t>
    </dgm:pt>
    <dgm:pt modelId="{98A650CD-1598-4C4D-B451-C76222F29983}" type="parTrans" cxnId="{5404FF46-E3F5-4E12-8B25-9172B3A6EE1F}">
      <dgm:prSet/>
      <dgm:spPr/>
    </dgm:pt>
    <dgm:pt modelId="{694E41F1-B099-429B-93C2-58A16436D460}" type="sibTrans" cxnId="{5404FF46-E3F5-4E12-8B25-9172B3A6EE1F}">
      <dgm:prSet/>
      <dgm:spPr/>
    </dgm:pt>
    <dgm:pt modelId="{4063E92F-EF63-4941-A01A-382F576CE1C0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11.26</a:t>
          </a:r>
        </a:p>
      </dgm:t>
    </dgm:pt>
    <dgm:pt modelId="{A5CA5D61-00C1-4E45-8F42-D1FDF0647EC5}" type="parTrans" cxnId="{AAF9BC60-6D32-4F54-B947-662965EA657A}">
      <dgm:prSet/>
      <dgm:spPr/>
      <dgm:t>
        <a:bodyPr/>
        <a:lstStyle/>
        <a:p>
          <a:endParaRPr lang="zh-CN" altLang="en-US"/>
        </a:p>
      </dgm:t>
    </dgm:pt>
    <dgm:pt modelId="{805FEA0E-556F-4342-BBA0-B0908DC92DA2}" type="sibTrans" cxnId="{AAF9BC60-6D32-4F54-B947-662965EA657A}">
      <dgm:prSet/>
      <dgm:spPr/>
      <dgm:t>
        <a:bodyPr/>
        <a:lstStyle/>
        <a:p>
          <a:endParaRPr lang="zh-CN" altLang="en-US"/>
        </a:p>
      </dgm:t>
    </dgm:pt>
    <dgm:pt modelId="{9F90E17E-D5B8-4493-81C7-6BA6A294E0F3}">
      <dgm:prSet phldrT="[文本]" phldr="0" custT="1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>
              <a:latin typeface="微软雅黑" charset="0"/>
              <a:ea typeface="微软雅黑" charset="0"/>
              <a:cs typeface="微软雅黑" charset="0"/>
            </a:rPr>
            <a:t>单台机器</a:t>
          </a:r>
          <a:r>
            <a:rPr lang="en-US" altLang="zh-CN" sz="1800">
              <a:solidFill>
                <a:srgbClr val="FFC000"/>
              </a:solidFill>
              <a:latin typeface="微软雅黑" charset="0"/>
              <a:ea typeface="微软雅黑" charset="0"/>
              <a:cs typeface="微软雅黑" charset="0"/>
            </a:rPr>
            <a:t>200</a:t>
          </a:r>
          <a:r>
            <a:rPr lang="en-US" altLang="zh-CN" sz="1800">
              <a:latin typeface="微软雅黑" charset="0"/>
              <a:ea typeface="微软雅黑" charset="0"/>
              <a:cs typeface="微软雅黑" charset="0"/>
            </a:rPr>
            <a:t>qps</a:t>
          </a:r>
        </a:p>
      </dgm:t>
    </dgm:pt>
    <dgm:pt modelId="{DA9881DA-8597-4D4C-984B-159444123D63}" type="parTrans" cxnId="{A592193B-A9E3-40B3-B1EC-07933BBC66E9}">
      <dgm:prSet/>
      <dgm:spPr/>
      <dgm:t>
        <a:bodyPr/>
        <a:lstStyle/>
        <a:p>
          <a:endParaRPr lang="zh-CN" altLang="en-US"/>
        </a:p>
      </dgm:t>
    </dgm:pt>
    <dgm:pt modelId="{E43E321E-C2A1-4DAD-9F35-C04C232EC0A3}" type="sibTrans" cxnId="{A592193B-A9E3-40B3-B1EC-07933BBC66E9}">
      <dgm:prSet/>
      <dgm:spPr/>
      <dgm:t>
        <a:bodyPr/>
        <a:lstStyle/>
        <a:p>
          <a:endParaRPr lang="zh-CN" altLang="en-US"/>
        </a:p>
      </dgm:t>
    </dgm:pt>
    <dgm:pt modelId="{893A50AC-75EC-4782-B97B-EE9CD6CDE972}">
      <dgm:prSet phldr="0" custT="1"/>
      <dgm:spPr/>
      <dgm:t>
        <a:bodyPr vert="horz" wrap="square"/>
        <a:lstStyle/>
        <a:p>
          <a:pPr>
            <a:lnSpc>
              <a:spcPct val="18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1800">
              <a:latin typeface="微软雅黑" charset="0"/>
              <a:ea typeface="微软雅黑" charset="0"/>
              <a:cs typeface="微软雅黑" charset="0"/>
            </a:rPr>
            <a:t>CPU</a:t>
          </a:r>
          <a:r>
            <a:rPr lang="en-US" altLang="zh-CN" sz="180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rPr>
            <a:t>100</a:t>
          </a:r>
          <a:r>
            <a:rPr lang="en-US" altLang="zh-CN" sz="1800">
              <a:latin typeface="微软雅黑" charset="0"/>
              <a:ea typeface="微软雅黑" charset="0"/>
              <a:cs typeface="微软雅黑" charset="0"/>
            </a:rPr>
            <a:t>%</a:t>
          </a:r>
        </a:p>
      </dgm:t>
    </dgm:pt>
    <dgm:pt modelId="{F495959E-C556-4196-A5B9-4919FB2585ED}" type="parTrans" cxnId="{AA5073EB-6C20-4E0B-A5CA-21EDE1803E61}">
      <dgm:prSet/>
      <dgm:spPr/>
    </dgm:pt>
    <dgm:pt modelId="{363541FF-EB2B-4410-856A-67FC97E8C22D}" type="sibTrans" cxnId="{AA5073EB-6C20-4E0B-A5CA-21EDE1803E61}">
      <dgm:prSet/>
      <dgm:spPr/>
    </dgm:pt>
    <dgm:pt modelId="{17FA48D7-57D5-4407-BDCA-3A8744ACC348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12.9</a:t>
          </a:r>
        </a:p>
      </dgm:t>
    </dgm:pt>
    <dgm:pt modelId="{2A089BA2-5E83-43ED-9D96-11C83CD15C65}" type="parTrans" cxnId="{63813B7A-D71F-48D3-B0DF-E693AC949114}">
      <dgm:prSet/>
      <dgm:spPr/>
      <dgm:t>
        <a:bodyPr/>
        <a:lstStyle/>
        <a:p>
          <a:endParaRPr lang="zh-CN" altLang="en-US"/>
        </a:p>
      </dgm:t>
    </dgm:pt>
    <dgm:pt modelId="{4383F0BC-0D83-48CE-B1F6-711566ABE98F}" type="sibTrans" cxnId="{63813B7A-D71F-48D3-B0DF-E693AC949114}">
      <dgm:prSet/>
      <dgm:spPr/>
      <dgm:t>
        <a:bodyPr/>
        <a:lstStyle/>
        <a:p>
          <a:endParaRPr lang="zh-CN" altLang="en-US"/>
        </a:p>
      </dgm:t>
    </dgm:pt>
    <dgm:pt modelId="{60A5E316-DBCD-46FA-A96F-5F85A99184D7}">
      <dgm:prSet phldrT="[文本]" phldr="0" custT="1"/>
      <dgm:spPr/>
      <dgm:t>
        <a:bodyPr vert="horz" wrap="square"/>
        <a:lstStyle/>
        <a:p>
          <a:pPr>
            <a:lnSpc>
              <a:spcPct val="180000"/>
            </a:lnSpc>
            <a:spcBef>
              <a:spcPct val="0"/>
            </a:spcBef>
            <a:spcAft>
              <a:spcPct val="15000"/>
            </a:spcAft>
          </a:pPr>
          <a:r>
            <a:rPr lang="zh-CN" altLang="en-US" sz="1800">
              <a:latin typeface="微软雅黑" charset="0"/>
              <a:ea typeface="微软雅黑" charset="0"/>
              <a:cs typeface="微软雅黑" charset="0"/>
              <a:sym typeface="+mn-ea"/>
            </a:rPr>
            <a:t>单台机器</a:t>
          </a:r>
          <a:r>
            <a:rPr lang="en-US" altLang="zh-CN" sz="1800">
              <a:solidFill>
                <a:srgbClr val="FFC000"/>
              </a:solidFill>
              <a:latin typeface="微软雅黑" charset="0"/>
              <a:ea typeface="微软雅黑" charset="0"/>
              <a:cs typeface="微软雅黑" charset="0"/>
              <a:sym typeface="+mn-ea"/>
            </a:rPr>
            <a:t>260</a:t>
          </a:r>
          <a:r>
            <a:rPr lang="en-US" altLang="zh-CN" sz="1800">
              <a:latin typeface="微软雅黑" charset="0"/>
              <a:ea typeface="微软雅黑" charset="0"/>
              <a:cs typeface="微软雅黑" charset="0"/>
              <a:sym typeface="+mn-ea"/>
            </a:rPr>
            <a:t>qps</a:t>
          </a:r>
          <a:endParaRPr lang="en-US" altLang="zh-CN" sz="1800">
            <a:latin typeface="微软雅黑" charset="0"/>
            <a:ea typeface="微软雅黑" charset="0"/>
            <a:cs typeface="微软雅黑" charset="0"/>
          </a:endParaRPr>
        </a:p>
      </dgm:t>
    </dgm:pt>
    <dgm:pt modelId="{F0E5B90A-FF5C-4AA9-B7DF-2EDF2654CFB9}" type="parTrans" cxnId="{1FB9F684-67B3-4535-838F-23BF9EBE514F}">
      <dgm:prSet/>
      <dgm:spPr/>
      <dgm:t>
        <a:bodyPr/>
        <a:lstStyle/>
        <a:p>
          <a:endParaRPr lang="zh-CN" altLang="en-US"/>
        </a:p>
      </dgm:t>
    </dgm:pt>
    <dgm:pt modelId="{B0B06B31-636B-447E-A647-C07BB9602269}" type="sibTrans" cxnId="{1FB9F684-67B3-4535-838F-23BF9EBE514F}">
      <dgm:prSet/>
      <dgm:spPr/>
      <dgm:t>
        <a:bodyPr/>
        <a:lstStyle/>
        <a:p>
          <a:endParaRPr lang="zh-CN" altLang="en-US"/>
        </a:p>
      </dgm:t>
    </dgm:pt>
    <dgm:pt modelId="{45731259-4646-4558-B3DD-E8886C49A523}">
      <dgm:prSet phldr="0" custT="1"/>
      <dgm:spPr/>
      <dgm:t>
        <a:bodyPr vert="horz" wrap="square"/>
        <a:lstStyle/>
        <a:p>
          <a:pPr>
            <a:lnSpc>
              <a:spcPct val="18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1800">
              <a:latin typeface="微软雅黑" charset="0"/>
              <a:ea typeface="微软雅黑" charset="0"/>
              <a:cs typeface="微软雅黑" charset="0"/>
              <a:sym typeface="+mn-ea"/>
            </a:rPr>
            <a:t>CPU</a:t>
          </a:r>
          <a:r>
            <a:rPr lang="en-US" altLang="zh-CN" sz="180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  <a:sym typeface="+mn-ea"/>
            </a:rPr>
            <a:t>100</a:t>
          </a:r>
          <a:r>
            <a:rPr lang="en-US" altLang="zh-CN" sz="1800">
              <a:latin typeface="微软雅黑" charset="0"/>
              <a:ea typeface="微软雅黑" charset="0"/>
              <a:cs typeface="微软雅黑" charset="0"/>
              <a:sym typeface="+mn-ea"/>
            </a:rPr>
            <a:t>%</a:t>
          </a:r>
          <a:endParaRPr lang="zh-CN" altLang="en-US" sz="1800">
            <a:latin typeface="微软雅黑" charset="0"/>
            <a:ea typeface="微软雅黑" charset="0"/>
            <a:cs typeface="微软雅黑" charset="0"/>
          </a:endParaRPr>
        </a:p>
      </dgm:t>
    </dgm:pt>
    <dgm:pt modelId="{D7EA5F60-3EE6-49CC-BD5D-960164B6EB78}" type="parTrans" cxnId="{75BAD35E-3D19-47C5-9153-3304016883EE}">
      <dgm:prSet/>
      <dgm:spPr/>
    </dgm:pt>
    <dgm:pt modelId="{F9B0C27B-2A97-4495-95EA-04FC05836EF3}" type="sibTrans" cxnId="{75BAD35E-3D19-47C5-9153-3304016883EE}">
      <dgm:prSet/>
      <dgm:spPr/>
    </dgm:pt>
    <dgm:pt modelId="{6293AF65-5898-4738-909C-E4A14000B593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/>
            <a:t>12.10</a:t>
          </a:r>
        </a:p>
      </dgm:t>
    </dgm:pt>
    <dgm:pt modelId="{F66D1EB8-85B6-45BA-AC0C-8542DF919330}" type="parTrans" cxnId="{DDEBAA3A-0518-4E1C-961B-52C592509C8F}">
      <dgm:prSet/>
      <dgm:spPr/>
    </dgm:pt>
    <dgm:pt modelId="{EA02123F-2C9E-44AA-A703-7BE7C6B48F6A}" type="sibTrans" cxnId="{DDEBAA3A-0518-4E1C-961B-52C592509C8F}">
      <dgm:prSet/>
      <dgm:spPr/>
    </dgm:pt>
    <dgm:pt modelId="{3C53A15A-2E69-46F7-83F3-0BF68C10AD3E}">
      <dgm:prSet phldr="0" custT="1"/>
      <dgm:spPr/>
      <dgm:t>
        <a:bodyPr vert="horz" wrap="square"/>
        <a:lstStyle/>
        <a:p>
          <a:pPr>
            <a:lnSpc>
              <a:spcPct val="130000"/>
            </a:lnSpc>
            <a:spcBef>
              <a:spcPct val="0"/>
            </a:spcBef>
            <a:spcAft>
              <a:spcPct val="15000"/>
            </a:spcAft>
          </a:pPr>
          <a:r>
            <a:rPr sz="1800">
              <a:latin typeface="微软雅黑" charset="0"/>
              <a:ea typeface="微软雅黑" charset="0"/>
              <a:cs typeface="微软雅黑" charset="0"/>
              <a:sym typeface="+mn-ea"/>
            </a:rPr>
            <a:t>单</a:t>
          </a:r>
          <a:r>
            <a:rPr lang="zh-CN" altLang="en-US" sz="1800">
              <a:latin typeface="微软雅黑" charset="0"/>
              <a:ea typeface="微软雅黑" charset="0"/>
              <a:cs typeface="微软雅黑" charset="0"/>
              <a:sym typeface="+mn-ea"/>
            </a:rPr>
            <a:t>台机器非极限</a:t>
          </a:r>
          <a:r>
            <a:rPr sz="1800">
              <a:solidFill>
                <a:schemeClr val="accent6">
                  <a:lumMod val="60000"/>
                  <a:lumOff val="40000"/>
                </a:schemeClr>
              </a:solidFill>
              <a:latin typeface="微软雅黑" charset="0"/>
              <a:ea typeface="微软雅黑" charset="0"/>
              <a:cs typeface="微软雅黑" charset="0"/>
              <a:sym typeface="+mn-ea"/>
            </a:rPr>
            <a:t>3</a:t>
          </a:r>
          <a:r>
            <a:rPr lang="en-US" altLang="zh-CN" sz="1800">
              <a:solidFill>
                <a:schemeClr val="accent6">
                  <a:lumMod val="60000"/>
                  <a:lumOff val="40000"/>
                </a:schemeClr>
              </a:solidFill>
              <a:latin typeface="微软雅黑" charset="0"/>
              <a:ea typeface="微软雅黑" charset="0"/>
              <a:cs typeface="微软雅黑" charset="0"/>
              <a:sym typeface="+mn-ea"/>
            </a:rPr>
            <a:t>00</a:t>
          </a:r>
          <a:r>
            <a:rPr sz="1800">
              <a:latin typeface="微软雅黑" charset="0"/>
              <a:ea typeface="微软雅黑" charset="0"/>
              <a:cs typeface="微软雅黑" charset="0"/>
              <a:sym typeface="+mn-ea"/>
            </a:rPr>
            <a:t>q</a:t>
          </a:r>
          <a:r>
            <a:rPr lang="en-US" altLang="zh-CN" sz="1800">
              <a:latin typeface="微软雅黑" charset="0"/>
              <a:ea typeface="微软雅黑" charset="0"/>
              <a:cs typeface="微软雅黑" charset="0"/>
              <a:sym typeface="+mn-ea"/>
            </a:rPr>
            <a:t>ps</a:t>
          </a:r>
        </a:p>
      </dgm:t>
    </dgm:pt>
    <dgm:pt modelId="{3477DDE9-C21E-489B-8DA8-3A083E186EBC}" type="parTrans" cxnId="{833C2380-6141-460E-B4CC-A2283EA675F0}">
      <dgm:prSet/>
      <dgm:spPr/>
    </dgm:pt>
    <dgm:pt modelId="{8E96309D-5AF5-48A1-98FE-EC1C313462C0}" type="sibTrans" cxnId="{833C2380-6141-460E-B4CC-A2283EA675F0}">
      <dgm:prSet/>
      <dgm:spPr/>
    </dgm:pt>
    <dgm:pt modelId="{D53207CC-BCF3-4366-BB29-3A3028CDDF3A}">
      <dgm:prSet phldr="0" custT="1"/>
      <dgm:spPr/>
      <dgm:t>
        <a:bodyPr vert="horz" wrap="square"/>
        <a:lstStyle/>
        <a:p>
          <a:pPr>
            <a:lnSpc>
              <a:spcPct val="13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1800">
              <a:latin typeface="微软雅黑" charset="0"/>
              <a:ea typeface="微软雅黑" charset="0"/>
              <a:cs typeface="微软雅黑" charset="0"/>
              <a:sym typeface="+mn-ea"/>
            </a:rPr>
            <a:t>CPU</a:t>
          </a:r>
          <a:r>
            <a:rPr lang="en-US" altLang="zh-CN" sz="1800">
              <a:solidFill>
                <a:schemeClr val="accent6">
                  <a:lumMod val="60000"/>
                  <a:lumOff val="40000"/>
                </a:schemeClr>
              </a:solidFill>
              <a:latin typeface="微软雅黑" charset="0"/>
              <a:ea typeface="微软雅黑" charset="0"/>
              <a:cs typeface="微软雅黑" charset="0"/>
              <a:sym typeface="+mn-ea"/>
            </a:rPr>
            <a:t>60</a:t>
          </a:r>
          <a:r>
            <a:rPr lang="en-US" altLang="zh-CN" sz="1800">
              <a:latin typeface="微软雅黑" charset="0"/>
              <a:ea typeface="微软雅黑" charset="0"/>
              <a:cs typeface="微软雅黑" charset="0"/>
              <a:sym typeface="+mn-ea"/>
            </a:rPr>
            <a:t>%</a:t>
          </a:r>
          <a:endParaRPr lang="en-US" altLang="zh-CN" sz="1800">
            <a:latin typeface="微软雅黑" charset="0"/>
            <a:ea typeface="微软雅黑" charset="0"/>
            <a:cs typeface="微软雅黑" charset="0"/>
          </a:endParaRPr>
        </a:p>
      </dgm:t>
    </dgm:pt>
    <dgm:pt modelId="{807ACFF6-C644-43D4-A679-0CC8C6A9DF54}" type="parTrans" cxnId="{92483EDE-5505-4818-A8B4-82F262759814}">
      <dgm:prSet/>
      <dgm:spPr/>
    </dgm:pt>
    <dgm:pt modelId="{C43F75AA-4291-4382-BF34-E27C9958F0A7}" type="sibTrans" cxnId="{92483EDE-5505-4818-A8B4-82F262759814}">
      <dgm:prSet/>
      <dgm:spPr/>
    </dgm:pt>
    <dgm:pt modelId="{F587BFAF-E2D5-4765-8316-6D1D912A9D77}">
      <dgm:prSet phldr="0" custT="1"/>
      <dgm:spPr/>
      <dgm:t>
        <a:bodyPr vert="horz" wrap="square"/>
        <a:lstStyle/>
        <a:p>
          <a:pPr>
            <a:lnSpc>
              <a:spcPct val="130000"/>
            </a:lnSpc>
            <a:spcBef>
              <a:spcPct val="0"/>
            </a:spcBef>
            <a:spcAft>
              <a:spcPct val="15000"/>
            </a:spcAft>
          </a:pPr>
          <a:r>
            <a:rPr lang="en-US" altLang="zh-CN" sz="1800">
              <a:latin typeface="微软雅黑" charset="0"/>
              <a:ea typeface="微软雅黑" charset="0"/>
              <a:cs typeface="微软雅黑" charset="0"/>
              <a:sym typeface="+mn-ea"/>
            </a:rPr>
            <a:t>CPU</a:t>
          </a:r>
          <a:r>
            <a:rPr lang="zh-CN" altLang="en-US" sz="1800">
              <a:latin typeface="微软雅黑" charset="0"/>
              <a:ea typeface="微软雅黑" charset="0"/>
              <a:cs typeface="微软雅黑" charset="0"/>
              <a:sym typeface="+mn-ea"/>
            </a:rPr>
            <a:t>打满问题得到解决</a:t>
          </a:r>
          <a:endParaRPr lang="en-US" altLang="zh-CN" sz="1800">
            <a:latin typeface="微软雅黑" charset="0"/>
            <a:ea typeface="微软雅黑" charset="0"/>
            <a:cs typeface="微软雅黑" charset="0"/>
          </a:endParaRPr>
        </a:p>
      </dgm:t>
    </dgm:pt>
    <dgm:pt modelId="{A699D958-8B46-48B6-AF8A-831F209DFD85}" type="parTrans" cxnId="{7AFE3F98-F42D-4673-96AA-73C74780F7E3}">
      <dgm:prSet/>
      <dgm:spPr/>
    </dgm:pt>
    <dgm:pt modelId="{CB876FBB-BC7C-4662-AC5B-49C6C13ACB77}" type="sibTrans" cxnId="{7AFE3F98-F42D-4673-96AA-73C74780F7E3}">
      <dgm:prSet/>
      <dgm:spPr/>
    </dgm:pt>
    <dgm:pt modelId="{F3555292-3C89-4C4F-B4D0-0FA2ACFFACE8}" type="pres">
      <dgm:prSet presAssocID="{D9D7BF96-BE9E-46E2-8D55-6E8BDDC32DAE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9D35C4A-2DDE-4255-A36A-ADCDCA47CC6C}" type="pres">
      <dgm:prSet presAssocID="{AC6B50A2-A719-40F2-A025-D428F4ED7AF7}" presName="composite" presStyleCnt="0"/>
      <dgm:spPr/>
    </dgm:pt>
    <dgm:pt modelId="{B86100E6-FA30-4C22-BB39-BB56D8302BB8}" type="pres">
      <dgm:prSet presAssocID="{AC6B50A2-A719-40F2-A025-D428F4ED7AF7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74B0135-3D37-42AD-9C7C-5E6A5C184B2C}" type="pres">
      <dgm:prSet presAssocID="{AC6B50A2-A719-40F2-A025-D428F4ED7AF7}" presName="parSh" presStyleLbl="node1" presStyleIdx="0" presStyleCnt="4"/>
      <dgm:spPr/>
      <dgm:t>
        <a:bodyPr/>
        <a:lstStyle/>
        <a:p>
          <a:endParaRPr lang="zh-CN" altLang="en-US"/>
        </a:p>
      </dgm:t>
    </dgm:pt>
    <dgm:pt modelId="{001A35F5-21FE-42CC-AB17-5CF1D5339814}" type="pres">
      <dgm:prSet presAssocID="{AC6B50A2-A719-40F2-A025-D428F4ED7AF7}" presName="desTx" presStyleLbl="fgAcc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6B4705E-C06A-4375-BD9F-C3441DAF21BE}" type="pres">
      <dgm:prSet presAssocID="{90A52E01-7D27-4B54-9739-4258B1F7A655}" presName="sibTrans" presStyleLbl="sibTrans2D1" presStyleIdx="0" presStyleCnt="3"/>
      <dgm:spPr/>
      <dgm:t>
        <a:bodyPr/>
        <a:lstStyle/>
        <a:p>
          <a:endParaRPr lang="zh-CN" altLang="en-US"/>
        </a:p>
      </dgm:t>
    </dgm:pt>
    <dgm:pt modelId="{ED62B532-DB81-4F8C-8542-7A394D40EFE0}" type="pres">
      <dgm:prSet presAssocID="{90A52E01-7D27-4B54-9739-4258B1F7A655}" presName="connTx" presStyleLbl="sibTrans2D1" presStyleIdx="0" presStyleCnt="3"/>
      <dgm:spPr/>
      <dgm:t>
        <a:bodyPr/>
        <a:lstStyle/>
        <a:p>
          <a:endParaRPr lang="zh-CN" altLang="en-US"/>
        </a:p>
      </dgm:t>
    </dgm:pt>
    <dgm:pt modelId="{67D84011-3E5C-4961-AC6D-73EE4C0D9D9E}" type="pres">
      <dgm:prSet presAssocID="{4063E92F-EF63-4941-A01A-382F576CE1C0}" presName="composite" presStyleCnt="0"/>
      <dgm:spPr/>
    </dgm:pt>
    <dgm:pt modelId="{94A44E30-95D2-471A-A75E-32D090A8680F}" type="pres">
      <dgm:prSet presAssocID="{4063E92F-EF63-4941-A01A-382F576CE1C0}" presName="parTx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C9164B6-8CF0-4879-A265-B22456BE4CF2}" type="pres">
      <dgm:prSet presAssocID="{4063E92F-EF63-4941-A01A-382F576CE1C0}" presName="parSh" presStyleLbl="node1" presStyleIdx="1" presStyleCnt="4"/>
      <dgm:spPr/>
      <dgm:t>
        <a:bodyPr/>
        <a:lstStyle/>
        <a:p>
          <a:endParaRPr lang="zh-CN" altLang="en-US"/>
        </a:p>
      </dgm:t>
    </dgm:pt>
    <dgm:pt modelId="{178AD051-CF63-4F1B-9A8E-BC50021CDB7D}" type="pres">
      <dgm:prSet presAssocID="{4063E92F-EF63-4941-A01A-382F576CE1C0}" presName="desTx" presStyleLbl="fgAcc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399D8D5-1252-4D85-9101-B99A296595E1}" type="pres">
      <dgm:prSet presAssocID="{805FEA0E-556F-4342-BBA0-B0908DC92DA2}" presName="sibTrans" presStyleLbl="sibTrans2D1" presStyleIdx="1" presStyleCnt="3"/>
      <dgm:spPr/>
      <dgm:t>
        <a:bodyPr/>
        <a:lstStyle/>
        <a:p>
          <a:endParaRPr lang="zh-CN" altLang="en-US"/>
        </a:p>
      </dgm:t>
    </dgm:pt>
    <dgm:pt modelId="{BCFE3D79-E4D8-4EBE-AED5-0EB76B28E72B}" type="pres">
      <dgm:prSet presAssocID="{805FEA0E-556F-4342-BBA0-B0908DC92DA2}" presName="connTx" presStyleLbl="sibTrans2D1" presStyleIdx="1" presStyleCnt="3"/>
      <dgm:spPr/>
      <dgm:t>
        <a:bodyPr/>
        <a:lstStyle/>
        <a:p>
          <a:endParaRPr lang="zh-CN" altLang="en-US"/>
        </a:p>
      </dgm:t>
    </dgm:pt>
    <dgm:pt modelId="{6724A8C1-637F-4638-A7B5-5DD808170576}" type="pres">
      <dgm:prSet presAssocID="{17FA48D7-57D5-4407-BDCA-3A8744ACC348}" presName="composite" presStyleCnt="0"/>
      <dgm:spPr/>
    </dgm:pt>
    <dgm:pt modelId="{EC30A750-D082-471F-8BF1-F23E72F32805}" type="pres">
      <dgm:prSet presAssocID="{17FA48D7-57D5-4407-BDCA-3A8744ACC348}" presName="parTx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B51A25-BC1E-4A01-8D9E-AE2F8BBE02A0}" type="pres">
      <dgm:prSet presAssocID="{17FA48D7-57D5-4407-BDCA-3A8744ACC348}" presName="parSh" presStyleLbl="node1" presStyleIdx="2" presStyleCnt="4"/>
      <dgm:spPr/>
      <dgm:t>
        <a:bodyPr/>
        <a:lstStyle/>
        <a:p>
          <a:endParaRPr lang="zh-CN" altLang="en-US"/>
        </a:p>
      </dgm:t>
    </dgm:pt>
    <dgm:pt modelId="{A049FDA1-9B71-4C54-9B2E-EB8FFCDFB2F4}" type="pres">
      <dgm:prSet presAssocID="{17FA48D7-57D5-4407-BDCA-3A8744ACC348}" presName="desTx" presStyleLbl="fgAcc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CF1CA39-F86E-4FF1-8F0B-C8A56878C818}" type="pres">
      <dgm:prSet presAssocID="{4383F0BC-0D83-48CE-B1F6-711566ABE98F}" presName="sibTrans" presStyleLbl="sibTrans2D1" presStyleIdx="2" presStyleCnt="3"/>
      <dgm:spPr/>
      <dgm:t>
        <a:bodyPr/>
        <a:lstStyle/>
        <a:p>
          <a:endParaRPr lang="zh-CN" altLang="en-US"/>
        </a:p>
      </dgm:t>
    </dgm:pt>
    <dgm:pt modelId="{71EA0892-E5A8-4B19-BB78-779FFFA42B18}" type="pres">
      <dgm:prSet presAssocID="{4383F0BC-0D83-48CE-B1F6-711566ABE98F}" presName="connTx" presStyleLbl="sibTrans2D1" presStyleIdx="2" presStyleCnt="3"/>
      <dgm:spPr/>
      <dgm:t>
        <a:bodyPr/>
        <a:lstStyle/>
        <a:p>
          <a:endParaRPr lang="zh-CN" altLang="en-US"/>
        </a:p>
      </dgm:t>
    </dgm:pt>
    <dgm:pt modelId="{A1226D38-247E-454D-941B-5D9159DC1597}" type="pres">
      <dgm:prSet presAssocID="{6293AF65-5898-4738-909C-E4A14000B593}" presName="composite" presStyleCnt="0"/>
      <dgm:spPr/>
    </dgm:pt>
    <dgm:pt modelId="{70B623E7-C14D-456E-A7F0-FB29751491AC}" type="pres">
      <dgm:prSet presAssocID="{6293AF65-5898-4738-909C-E4A14000B593}" presName="parTx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8A3857D-3CBC-4446-8E08-193E7918D6FE}" type="pres">
      <dgm:prSet presAssocID="{6293AF65-5898-4738-909C-E4A14000B593}" presName="parSh" presStyleLbl="node1" presStyleIdx="3" presStyleCnt="4"/>
      <dgm:spPr/>
      <dgm:t>
        <a:bodyPr/>
        <a:lstStyle/>
        <a:p>
          <a:endParaRPr lang="zh-CN" altLang="en-US"/>
        </a:p>
      </dgm:t>
    </dgm:pt>
    <dgm:pt modelId="{94BA6993-7764-40B7-9795-FC085F93D5E0}" type="pres">
      <dgm:prSet presAssocID="{6293AF65-5898-4738-909C-E4A14000B593}" presName="desTx" presStyleLbl="fgAcc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33F2602-E212-4854-A161-197F4C9429A0}" type="presOf" srcId="{89DC4DE7-1877-4C61-9D22-FF4DB5F2726D}" destId="{001A35F5-21FE-42CC-AB17-5CF1D5339814}" srcOrd="0" destOrd="1" presId="urn:microsoft.com/office/officeart/2005/8/layout/process3#2"/>
    <dgm:cxn modelId="{AE8B851F-8E83-44A2-B873-CF86E9CA0233}" type="presOf" srcId="{17FA48D7-57D5-4407-BDCA-3A8744ACC348}" destId="{EC30A750-D082-471F-8BF1-F23E72F32805}" srcOrd="1" destOrd="0" presId="urn:microsoft.com/office/officeart/2005/8/layout/process3#2"/>
    <dgm:cxn modelId="{F5566095-E91E-4ECC-9044-2E12E0400F20}" type="presOf" srcId="{AC6B50A2-A719-40F2-A025-D428F4ED7AF7}" destId="{E74B0135-3D37-42AD-9C7C-5E6A5C184B2C}" srcOrd="0" destOrd="0" presId="urn:microsoft.com/office/officeart/2005/8/layout/process3#2"/>
    <dgm:cxn modelId="{63935AAE-0900-40D4-89D3-D170D197D173}" type="presOf" srcId="{45731259-4646-4558-B3DD-E8886C49A523}" destId="{A049FDA1-9B71-4C54-9B2E-EB8FFCDFB2F4}" srcOrd="0" destOrd="1" presId="urn:microsoft.com/office/officeart/2005/8/layout/process3#2"/>
    <dgm:cxn modelId="{83062068-15E8-4B3E-BDD9-CCCA48D89608}" type="presOf" srcId="{0428031E-5490-4D1F-83D5-9ACFDAD1A426}" destId="{001A35F5-21FE-42CC-AB17-5CF1D5339814}" srcOrd="0" destOrd="3" presId="urn:microsoft.com/office/officeart/2005/8/layout/process3#2"/>
    <dgm:cxn modelId="{60D271AE-FE5A-4F2C-AD61-E501D3D07F36}" srcId="{AC6B50A2-A719-40F2-A025-D428F4ED7AF7}" destId="{65F927D4-D7F1-4982-AC1F-B5F18269B929}" srcOrd="0" destOrd="0" parTransId="{C9B16F22-83D1-4297-A902-69664AD8C3E2}" sibTransId="{05162CEF-0ED0-483E-A0C3-3EE6FC938A4C}"/>
    <dgm:cxn modelId="{1DAF762E-032B-492E-A064-961886A5FA0D}" type="presOf" srcId="{4063E92F-EF63-4941-A01A-382F576CE1C0}" destId="{94A44E30-95D2-471A-A75E-32D090A8680F}" srcOrd="1" destOrd="0" presId="urn:microsoft.com/office/officeart/2005/8/layout/process3#2"/>
    <dgm:cxn modelId="{5404FF46-E3F5-4E12-8B25-9172B3A6EE1F}" srcId="{AC6B50A2-A719-40F2-A025-D428F4ED7AF7}" destId="{0428031E-5490-4D1F-83D5-9ACFDAD1A426}" srcOrd="3" destOrd="0" parTransId="{98A650CD-1598-4C4D-B451-C76222F29983}" sibTransId="{694E41F1-B099-429B-93C2-58A16436D460}"/>
    <dgm:cxn modelId="{AA5073EB-6C20-4E0B-A5CA-21EDE1803E61}" srcId="{4063E92F-EF63-4941-A01A-382F576CE1C0}" destId="{893A50AC-75EC-4782-B97B-EE9CD6CDE972}" srcOrd="1" destOrd="0" parTransId="{F495959E-C556-4196-A5B9-4919FB2585ED}" sibTransId="{363541FF-EB2B-4410-856A-67FC97E8C22D}"/>
    <dgm:cxn modelId="{DDEBAA3A-0518-4E1C-961B-52C592509C8F}" srcId="{D9D7BF96-BE9E-46E2-8D55-6E8BDDC32DAE}" destId="{6293AF65-5898-4738-909C-E4A14000B593}" srcOrd="3" destOrd="0" parTransId="{F66D1EB8-85B6-45BA-AC0C-8542DF919330}" sibTransId="{EA02123F-2C9E-44AA-A703-7BE7C6B48F6A}"/>
    <dgm:cxn modelId="{7818FB55-47A5-4B43-A0B4-F38C65E69F01}" srcId="{AC6B50A2-A719-40F2-A025-D428F4ED7AF7}" destId="{89DC4DE7-1877-4C61-9D22-FF4DB5F2726D}" srcOrd="1" destOrd="0" parTransId="{EED4C0E9-44C1-4C47-8FCC-2E0256F5B24F}" sibTransId="{2F74B5EE-EB59-45BD-983A-8293B341D3EE}"/>
    <dgm:cxn modelId="{67BB3EBF-32EC-4839-9057-B2A6504B9461}" type="presOf" srcId="{17FA48D7-57D5-4407-BDCA-3A8744ACC348}" destId="{11B51A25-BC1E-4A01-8D9E-AE2F8BBE02A0}" srcOrd="0" destOrd="0" presId="urn:microsoft.com/office/officeart/2005/8/layout/process3#2"/>
    <dgm:cxn modelId="{94D703B3-FFE0-4018-A039-28D678797CE3}" type="presOf" srcId="{90A52E01-7D27-4B54-9739-4258B1F7A655}" destId="{B6B4705E-C06A-4375-BD9F-C3441DAF21BE}" srcOrd="0" destOrd="0" presId="urn:microsoft.com/office/officeart/2005/8/layout/process3#2"/>
    <dgm:cxn modelId="{B6145AA6-36EE-451E-94DA-06C403551778}" type="presOf" srcId="{805FEA0E-556F-4342-BBA0-B0908DC92DA2}" destId="{BCFE3D79-E4D8-4EBE-AED5-0EB76B28E72B}" srcOrd="1" destOrd="0" presId="urn:microsoft.com/office/officeart/2005/8/layout/process3#2"/>
    <dgm:cxn modelId="{EFFA2D61-5C06-45D5-9D5F-C1A2F2932CEB}" srcId="{AC6B50A2-A719-40F2-A025-D428F4ED7AF7}" destId="{DCFEB4DA-9F11-40E3-8337-96CBD746A1EA}" srcOrd="2" destOrd="0" parTransId="{71946EB0-FBFD-4BFE-B887-9BEEEAFAC81D}" sibTransId="{8125A671-532A-45EB-B384-0BB89C1F5F4B}"/>
    <dgm:cxn modelId="{11FC582B-A8B2-44A1-A456-ED5DBD95561B}" type="presOf" srcId="{893A50AC-75EC-4782-B97B-EE9CD6CDE972}" destId="{178AD051-CF63-4F1B-9A8E-BC50021CDB7D}" srcOrd="0" destOrd="1" presId="urn:microsoft.com/office/officeart/2005/8/layout/process3#2"/>
    <dgm:cxn modelId="{1C16EBEC-4E8E-45FC-93BD-462DE46F78F0}" type="presOf" srcId="{DCFEB4DA-9F11-40E3-8337-96CBD746A1EA}" destId="{001A35F5-21FE-42CC-AB17-5CF1D5339814}" srcOrd="0" destOrd="2" presId="urn:microsoft.com/office/officeart/2005/8/layout/process3#2"/>
    <dgm:cxn modelId="{C061C012-237A-40C5-9EC0-77E8D8AB9BE0}" type="presOf" srcId="{F587BFAF-E2D5-4765-8316-6D1D912A9D77}" destId="{94BA6993-7764-40B7-9795-FC085F93D5E0}" srcOrd="0" destOrd="2" presId="urn:microsoft.com/office/officeart/2005/8/layout/process3#2"/>
    <dgm:cxn modelId="{8CD49A43-A25B-4D3F-B16A-82407BC01D35}" type="presOf" srcId="{6293AF65-5898-4738-909C-E4A14000B593}" destId="{88A3857D-3CBC-4446-8E08-193E7918D6FE}" srcOrd="0" destOrd="0" presId="urn:microsoft.com/office/officeart/2005/8/layout/process3#2"/>
    <dgm:cxn modelId="{833C2380-6141-460E-B4CC-A2283EA675F0}" srcId="{6293AF65-5898-4738-909C-E4A14000B593}" destId="{3C53A15A-2E69-46F7-83F3-0BF68C10AD3E}" srcOrd="0" destOrd="0" parTransId="{3477DDE9-C21E-489B-8DA8-3A083E186EBC}" sibTransId="{8E96309D-5AF5-48A1-98FE-EC1C313462C0}"/>
    <dgm:cxn modelId="{75BAD35E-3D19-47C5-9153-3304016883EE}" srcId="{17FA48D7-57D5-4407-BDCA-3A8744ACC348}" destId="{45731259-4646-4558-B3DD-E8886C49A523}" srcOrd="1" destOrd="0" parTransId="{D7EA5F60-3EE6-49CC-BD5D-960164B6EB78}" sibTransId="{F9B0C27B-2A97-4495-95EA-04FC05836EF3}"/>
    <dgm:cxn modelId="{B1345985-F961-4215-9642-B41E44023265}" type="presOf" srcId="{90A52E01-7D27-4B54-9739-4258B1F7A655}" destId="{ED62B532-DB81-4F8C-8542-7A394D40EFE0}" srcOrd="1" destOrd="0" presId="urn:microsoft.com/office/officeart/2005/8/layout/process3#2"/>
    <dgm:cxn modelId="{B41D9813-7A00-40D3-885C-1DA85BA250FE}" type="presOf" srcId="{AC6B50A2-A719-40F2-A025-D428F4ED7AF7}" destId="{B86100E6-FA30-4C22-BB39-BB56D8302BB8}" srcOrd="1" destOrd="0" presId="urn:microsoft.com/office/officeart/2005/8/layout/process3#2"/>
    <dgm:cxn modelId="{AAF9BC60-6D32-4F54-B947-662965EA657A}" srcId="{D9D7BF96-BE9E-46E2-8D55-6E8BDDC32DAE}" destId="{4063E92F-EF63-4941-A01A-382F576CE1C0}" srcOrd="1" destOrd="0" parTransId="{A5CA5D61-00C1-4E45-8F42-D1FDF0647EC5}" sibTransId="{805FEA0E-556F-4342-BBA0-B0908DC92DA2}"/>
    <dgm:cxn modelId="{0E5D692F-733E-41E6-B676-25D5B5052F7C}" type="presOf" srcId="{60A5E316-DBCD-46FA-A96F-5F85A99184D7}" destId="{A049FDA1-9B71-4C54-9B2E-EB8FFCDFB2F4}" srcOrd="0" destOrd="0" presId="urn:microsoft.com/office/officeart/2005/8/layout/process3#2"/>
    <dgm:cxn modelId="{1FC535CD-511F-4348-A467-FBF6E207FE3C}" srcId="{D9D7BF96-BE9E-46E2-8D55-6E8BDDC32DAE}" destId="{AC6B50A2-A719-40F2-A025-D428F4ED7AF7}" srcOrd="0" destOrd="0" parTransId="{CA8D0332-16E7-482E-9342-B84A5B6AB1E4}" sibTransId="{90A52E01-7D27-4B54-9739-4258B1F7A655}"/>
    <dgm:cxn modelId="{9FA737F1-55AB-481D-80B4-34506284D3F5}" type="presOf" srcId="{65F927D4-D7F1-4982-AC1F-B5F18269B929}" destId="{001A35F5-21FE-42CC-AB17-5CF1D5339814}" srcOrd="0" destOrd="0" presId="urn:microsoft.com/office/officeart/2005/8/layout/process3#2"/>
    <dgm:cxn modelId="{93E8B0E1-47BE-421F-A7DB-7DD8F88EC04F}" type="presOf" srcId="{D53207CC-BCF3-4366-BB29-3A3028CDDF3A}" destId="{94BA6993-7764-40B7-9795-FC085F93D5E0}" srcOrd="0" destOrd="1" presId="urn:microsoft.com/office/officeart/2005/8/layout/process3#2"/>
    <dgm:cxn modelId="{F0955B54-7A18-4270-995D-C8FF66B1203A}" type="presOf" srcId="{D9D7BF96-BE9E-46E2-8D55-6E8BDDC32DAE}" destId="{F3555292-3C89-4C4F-B4D0-0FA2ACFFACE8}" srcOrd="0" destOrd="0" presId="urn:microsoft.com/office/officeart/2005/8/layout/process3#2"/>
    <dgm:cxn modelId="{19A142AE-9BCA-4B91-8C2B-CCE1B75F4706}" type="presOf" srcId="{9F90E17E-D5B8-4493-81C7-6BA6A294E0F3}" destId="{178AD051-CF63-4F1B-9A8E-BC50021CDB7D}" srcOrd="0" destOrd="0" presId="urn:microsoft.com/office/officeart/2005/8/layout/process3#2"/>
    <dgm:cxn modelId="{7AFE3F98-F42D-4673-96AA-73C74780F7E3}" srcId="{6293AF65-5898-4738-909C-E4A14000B593}" destId="{F587BFAF-E2D5-4765-8316-6D1D912A9D77}" srcOrd="2" destOrd="0" parTransId="{A699D958-8B46-48B6-AF8A-831F209DFD85}" sibTransId="{CB876FBB-BC7C-4662-AC5B-49C6C13ACB77}"/>
    <dgm:cxn modelId="{CB12AB28-0698-42B5-8F03-615EB81E6663}" type="presOf" srcId="{4063E92F-EF63-4941-A01A-382F576CE1C0}" destId="{BC9164B6-8CF0-4879-A265-B22456BE4CF2}" srcOrd="0" destOrd="0" presId="urn:microsoft.com/office/officeart/2005/8/layout/process3#2"/>
    <dgm:cxn modelId="{63813B7A-D71F-48D3-B0DF-E693AC949114}" srcId="{D9D7BF96-BE9E-46E2-8D55-6E8BDDC32DAE}" destId="{17FA48D7-57D5-4407-BDCA-3A8744ACC348}" srcOrd="2" destOrd="0" parTransId="{2A089BA2-5E83-43ED-9D96-11C83CD15C65}" sibTransId="{4383F0BC-0D83-48CE-B1F6-711566ABE98F}"/>
    <dgm:cxn modelId="{4E612765-1950-4C86-A4A6-DB62EF97240F}" type="presOf" srcId="{6293AF65-5898-4738-909C-E4A14000B593}" destId="{70B623E7-C14D-456E-A7F0-FB29751491AC}" srcOrd="1" destOrd="0" presId="urn:microsoft.com/office/officeart/2005/8/layout/process3#2"/>
    <dgm:cxn modelId="{F3043787-0206-4E45-91BF-0E6A5471A950}" type="presOf" srcId="{4383F0BC-0D83-48CE-B1F6-711566ABE98F}" destId="{ECF1CA39-F86E-4FF1-8F0B-C8A56878C818}" srcOrd="0" destOrd="0" presId="urn:microsoft.com/office/officeart/2005/8/layout/process3#2"/>
    <dgm:cxn modelId="{A592193B-A9E3-40B3-B1EC-07933BBC66E9}" srcId="{4063E92F-EF63-4941-A01A-382F576CE1C0}" destId="{9F90E17E-D5B8-4493-81C7-6BA6A294E0F3}" srcOrd="0" destOrd="0" parTransId="{DA9881DA-8597-4D4C-984B-159444123D63}" sibTransId="{E43E321E-C2A1-4DAD-9F35-C04C232EC0A3}"/>
    <dgm:cxn modelId="{17382C52-057F-412E-A126-E8B0B4EB09CE}" type="presOf" srcId="{3C53A15A-2E69-46F7-83F3-0BF68C10AD3E}" destId="{94BA6993-7764-40B7-9795-FC085F93D5E0}" srcOrd="0" destOrd="0" presId="urn:microsoft.com/office/officeart/2005/8/layout/process3#2"/>
    <dgm:cxn modelId="{4F39459F-6D67-4642-9E78-F4023C7DCA6E}" type="presOf" srcId="{805FEA0E-556F-4342-BBA0-B0908DC92DA2}" destId="{0399D8D5-1252-4D85-9101-B99A296595E1}" srcOrd="0" destOrd="0" presId="urn:microsoft.com/office/officeart/2005/8/layout/process3#2"/>
    <dgm:cxn modelId="{1FB9F684-67B3-4535-838F-23BF9EBE514F}" srcId="{17FA48D7-57D5-4407-BDCA-3A8744ACC348}" destId="{60A5E316-DBCD-46FA-A96F-5F85A99184D7}" srcOrd="0" destOrd="0" parTransId="{F0E5B90A-FF5C-4AA9-B7DF-2EDF2654CFB9}" sibTransId="{B0B06B31-636B-447E-A647-C07BB9602269}"/>
    <dgm:cxn modelId="{5806B510-7D0C-455C-BCC0-C5EAEF9E93F6}" type="presOf" srcId="{4383F0BC-0D83-48CE-B1F6-711566ABE98F}" destId="{71EA0892-E5A8-4B19-BB78-779FFFA42B18}" srcOrd="1" destOrd="0" presId="urn:microsoft.com/office/officeart/2005/8/layout/process3#2"/>
    <dgm:cxn modelId="{92483EDE-5505-4818-A8B4-82F262759814}" srcId="{6293AF65-5898-4738-909C-E4A14000B593}" destId="{D53207CC-BCF3-4366-BB29-3A3028CDDF3A}" srcOrd="1" destOrd="0" parTransId="{807ACFF6-C644-43D4-A679-0CC8C6A9DF54}" sibTransId="{C43F75AA-4291-4382-BF34-E27C9958F0A7}"/>
    <dgm:cxn modelId="{D937486E-D9DF-4B75-91E8-CACC79BE8887}" type="presParOf" srcId="{F3555292-3C89-4C4F-B4D0-0FA2ACFFACE8}" destId="{79D35C4A-2DDE-4255-A36A-ADCDCA47CC6C}" srcOrd="0" destOrd="0" presId="urn:microsoft.com/office/officeart/2005/8/layout/process3#2"/>
    <dgm:cxn modelId="{B6AD1EBE-54D3-4284-93C7-D78D57307021}" type="presParOf" srcId="{79D35C4A-2DDE-4255-A36A-ADCDCA47CC6C}" destId="{B86100E6-FA30-4C22-BB39-BB56D8302BB8}" srcOrd="0" destOrd="0" presId="urn:microsoft.com/office/officeart/2005/8/layout/process3#2"/>
    <dgm:cxn modelId="{511DF398-87E1-41A8-891E-D30E777E1E8F}" type="presParOf" srcId="{79D35C4A-2DDE-4255-A36A-ADCDCA47CC6C}" destId="{E74B0135-3D37-42AD-9C7C-5E6A5C184B2C}" srcOrd="1" destOrd="0" presId="urn:microsoft.com/office/officeart/2005/8/layout/process3#2"/>
    <dgm:cxn modelId="{37B329B9-5C14-4FD8-A800-4103C52BA6F2}" type="presParOf" srcId="{79D35C4A-2DDE-4255-A36A-ADCDCA47CC6C}" destId="{001A35F5-21FE-42CC-AB17-5CF1D5339814}" srcOrd="2" destOrd="0" presId="urn:microsoft.com/office/officeart/2005/8/layout/process3#2"/>
    <dgm:cxn modelId="{FD839DC2-BA7C-4F72-B14D-B0C1E3AAE945}" type="presParOf" srcId="{F3555292-3C89-4C4F-B4D0-0FA2ACFFACE8}" destId="{B6B4705E-C06A-4375-BD9F-C3441DAF21BE}" srcOrd="1" destOrd="0" presId="urn:microsoft.com/office/officeart/2005/8/layout/process3#2"/>
    <dgm:cxn modelId="{2F62A0C5-EBE3-43C4-A2CE-11C8FDE1DE9F}" type="presParOf" srcId="{B6B4705E-C06A-4375-BD9F-C3441DAF21BE}" destId="{ED62B532-DB81-4F8C-8542-7A394D40EFE0}" srcOrd="0" destOrd="0" presId="urn:microsoft.com/office/officeart/2005/8/layout/process3#2"/>
    <dgm:cxn modelId="{01054024-678D-467F-8617-99CF8D7F0376}" type="presParOf" srcId="{F3555292-3C89-4C4F-B4D0-0FA2ACFFACE8}" destId="{67D84011-3E5C-4961-AC6D-73EE4C0D9D9E}" srcOrd="2" destOrd="0" presId="urn:microsoft.com/office/officeart/2005/8/layout/process3#2"/>
    <dgm:cxn modelId="{9EA12055-6F58-4CAD-8BF4-B349033D1599}" type="presParOf" srcId="{67D84011-3E5C-4961-AC6D-73EE4C0D9D9E}" destId="{94A44E30-95D2-471A-A75E-32D090A8680F}" srcOrd="0" destOrd="0" presId="urn:microsoft.com/office/officeart/2005/8/layout/process3#2"/>
    <dgm:cxn modelId="{5176CFBA-3669-4DF2-8BD4-35B540B2D305}" type="presParOf" srcId="{67D84011-3E5C-4961-AC6D-73EE4C0D9D9E}" destId="{BC9164B6-8CF0-4879-A265-B22456BE4CF2}" srcOrd="1" destOrd="0" presId="urn:microsoft.com/office/officeart/2005/8/layout/process3#2"/>
    <dgm:cxn modelId="{CE706225-A48B-4CDA-ABE8-3E38434DF361}" type="presParOf" srcId="{67D84011-3E5C-4961-AC6D-73EE4C0D9D9E}" destId="{178AD051-CF63-4F1B-9A8E-BC50021CDB7D}" srcOrd="2" destOrd="0" presId="urn:microsoft.com/office/officeart/2005/8/layout/process3#2"/>
    <dgm:cxn modelId="{E1EDBFFA-293B-4C7A-853C-6F1570D0BD9F}" type="presParOf" srcId="{F3555292-3C89-4C4F-B4D0-0FA2ACFFACE8}" destId="{0399D8D5-1252-4D85-9101-B99A296595E1}" srcOrd="3" destOrd="0" presId="urn:microsoft.com/office/officeart/2005/8/layout/process3#2"/>
    <dgm:cxn modelId="{52D7BB85-E0D0-44AA-821B-0CCA17030DAC}" type="presParOf" srcId="{0399D8D5-1252-4D85-9101-B99A296595E1}" destId="{BCFE3D79-E4D8-4EBE-AED5-0EB76B28E72B}" srcOrd="0" destOrd="0" presId="urn:microsoft.com/office/officeart/2005/8/layout/process3#2"/>
    <dgm:cxn modelId="{9E36FA29-EA42-444C-A842-58F258443DE3}" type="presParOf" srcId="{F3555292-3C89-4C4F-B4D0-0FA2ACFFACE8}" destId="{6724A8C1-637F-4638-A7B5-5DD808170576}" srcOrd="4" destOrd="0" presId="urn:microsoft.com/office/officeart/2005/8/layout/process3#2"/>
    <dgm:cxn modelId="{7A19B188-7E1E-48EE-834D-5DC65303B724}" type="presParOf" srcId="{6724A8C1-637F-4638-A7B5-5DD808170576}" destId="{EC30A750-D082-471F-8BF1-F23E72F32805}" srcOrd="0" destOrd="0" presId="urn:microsoft.com/office/officeart/2005/8/layout/process3#2"/>
    <dgm:cxn modelId="{56773DEC-445E-46CB-91FA-0CFC6EDF6DDD}" type="presParOf" srcId="{6724A8C1-637F-4638-A7B5-5DD808170576}" destId="{11B51A25-BC1E-4A01-8D9E-AE2F8BBE02A0}" srcOrd="1" destOrd="0" presId="urn:microsoft.com/office/officeart/2005/8/layout/process3#2"/>
    <dgm:cxn modelId="{523D9420-54BA-4281-859A-507A47398DFF}" type="presParOf" srcId="{6724A8C1-637F-4638-A7B5-5DD808170576}" destId="{A049FDA1-9B71-4C54-9B2E-EB8FFCDFB2F4}" srcOrd="2" destOrd="0" presId="urn:microsoft.com/office/officeart/2005/8/layout/process3#2"/>
    <dgm:cxn modelId="{7D502A89-170E-4F60-A733-496A9B9489BC}" type="presParOf" srcId="{F3555292-3C89-4C4F-B4D0-0FA2ACFFACE8}" destId="{ECF1CA39-F86E-4FF1-8F0B-C8A56878C818}" srcOrd="5" destOrd="0" presId="urn:microsoft.com/office/officeart/2005/8/layout/process3#2"/>
    <dgm:cxn modelId="{CD8E60AA-78E0-43C2-B38A-77612C613CB5}" type="presParOf" srcId="{ECF1CA39-F86E-4FF1-8F0B-C8A56878C818}" destId="{71EA0892-E5A8-4B19-BB78-779FFFA42B18}" srcOrd="0" destOrd="0" presId="urn:microsoft.com/office/officeart/2005/8/layout/process3#2"/>
    <dgm:cxn modelId="{9EE20FB1-4AE1-47FF-A525-B498305861F2}" type="presParOf" srcId="{F3555292-3C89-4C4F-B4D0-0FA2ACFFACE8}" destId="{A1226D38-247E-454D-941B-5D9159DC1597}" srcOrd="6" destOrd="0" presId="urn:microsoft.com/office/officeart/2005/8/layout/process3#2"/>
    <dgm:cxn modelId="{3A8907B8-B36E-4681-9D3B-37F5E30FE1FC}" type="presParOf" srcId="{A1226D38-247E-454D-941B-5D9159DC1597}" destId="{70B623E7-C14D-456E-A7F0-FB29751491AC}" srcOrd="0" destOrd="0" presId="urn:microsoft.com/office/officeart/2005/8/layout/process3#2"/>
    <dgm:cxn modelId="{7105D2FC-7ACD-4557-9EED-134D67CCC36F}" type="presParOf" srcId="{A1226D38-247E-454D-941B-5D9159DC1597}" destId="{88A3857D-3CBC-4446-8E08-193E7918D6FE}" srcOrd="1" destOrd="0" presId="urn:microsoft.com/office/officeart/2005/8/layout/process3#2"/>
    <dgm:cxn modelId="{AA426F37-A328-4709-B8CA-C7964A191CDD}" type="presParOf" srcId="{A1226D38-247E-454D-941B-5D9159DC1597}" destId="{94BA6993-7764-40B7-9795-FC085F93D5E0}" srcOrd="2" destOrd="0" presId="urn:microsoft.com/office/officeart/2005/8/layout/process3#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B7CB6-C473-6349-AA8D-2621916E4CE9}">
      <dsp:nvSpPr>
        <dsp:cNvPr id="0" name=""/>
        <dsp:cNvSpPr/>
      </dsp:nvSpPr>
      <dsp:spPr>
        <a:xfrm>
          <a:off x="683542" y="0"/>
          <a:ext cx="7746815" cy="106863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DB4313-97F0-3440-B31C-76B78549C423}">
      <dsp:nvSpPr>
        <dsp:cNvPr id="0" name=""/>
        <dsp:cNvSpPr/>
      </dsp:nvSpPr>
      <dsp:spPr>
        <a:xfrm>
          <a:off x="111" y="320590"/>
          <a:ext cx="1333709" cy="4274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一月</a:t>
          </a:r>
        </a:p>
      </dsp:txBody>
      <dsp:txXfrm>
        <a:off x="20978" y="341457"/>
        <a:ext cx="1291975" cy="385720"/>
      </dsp:txXfrm>
    </dsp:sp>
    <dsp:sp modelId="{40022FE1-8F5B-5C48-9021-63B386D2E11F}">
      <dsp:nvSpPr>
        <dsp:cNvPr id="0" name=""/>
        <dsp:cNvSpPr/>
      </dsp:nvSpPr>
      <dsp:spPr>
        <a:xfrm>
          <a:off x="1556105" y="320590"/>
          <a:ext cx="1333709" cy="4274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二月</a:t>
          </a:r>
        </a:p>
      </dsp:txBody>
      <dsp:txXfrm>
        <a:off x="1576972" y="341457"/>
        <a:ext cx="1291975" cy="385720"/>
      </dsp:txXfrm>
    </dsp:sp>
    <dsp:sp modelId="{91114699-D876-3B4B-A302-41BFE2B7F883}">
      <dsp:nvSpPr>
        <dsp:cNvPr id="0" name=""/>
        <dsp:cNvSpPr/>
      </dsp:nvSpPr>
      <dsp:spPr>
        <a:xfrm>
          <a:off x="3112099" y="320590"/>
          <a:ext cx="1333709" cy="4274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三月</a:t>
          </a:r>
        </a:p>
      </dsp:txBody>
      <dsp:txXfrm>
        <a:off x="3132966" y="341457"/>
        <a:ext cx="1291975" cy="385720"/>
      </dsp:txXfrm>
    </dsp:sp>
    <dsp:sp modelId="{E96E0038-C260-6F49-A04D-84B52446373A}">
      <dsp:nvSpPr>
        <dsp:cNvPr id="0" name=""/>
        <dsp:cNvSpPr/>
      </dsp:nvSpPr>
      <dsp:spPr>
        <a:xfrm>
          <a:off x="4668092" y="320590"/>
          <a:ext cx="1333709" cy="4274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四月</a:t>
          </a:r>
        </a:p>
      </dsp:txBody>
      <dsp:txXfrm>
        <a:off x="4688959" y="341457"/>
        <a:ext cx="1291975" cy="385720"/>
      </dsp:txXfrm>
    </dsp:sp>
    <dsp:sp modelId="{171FA90C-A96C-3A42-8571-C57005DD175D}">
      <dsp:nvSpPr>
        <dsp:cNvPr id="0" name=""/>
        <dsp:cNvSpPr/>
      </dsp:nvSpPr>
      <dsp:spPr>
        <a:xfrm>
          <a:off x="6224086" y="320590"/>
          <a:ext cx="1333709" cy="4274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五月</a:t>
          </a:r>
        </a:p>
      </dsp:txBody>
      <dsp:txXfrm>
        <a:off x="6244953" y="341457"/>
        <a:ext cx="1291975" cy="385720"/>
      </dsp:txXfrm>
    </dsp:sp>
    <dsp:sp modelId="{470A773B-55D9-2A44-9CCC-826E210E704E}">
      <dsp:nvSpPr>
        <dsp:cNvPr id="0" name=""/>
        <dsp:cNvSpPr/>
      </dsp:nvSpPr>
      <dsp:spPr>
        <a:xfrm>
          <a:off x="7780080" y="320590"/>
          <a:ext cx="1333709" cy="4274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/>
            <a:t>六月</a:t>
          </a:r>
        </a:p>
      </dsp:txBody>
      <dsp:txXfrm>
        <a:off x="7800947" y="341457"/>
        <a:ext cx="1291975" cy="3857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B7CB6-C473-6349-AA8D-2621916E4CE9}">
      <dsp:nvSpPr>
        <dsp:cNvPr id="0" name=""/>
        <dsp:cNvSpPr/>
      </dsp:nvSpPr>
      <dsp:spPr>
        <a:xfrm>
          <a:off x="683542" y="0"/>
          <a:ext cx="7746815" cy="106863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DB4313-97F0-3440-B31C-76B78549C423}">
      <dsp:nvSpPr>
        <dsp:cNvPr id="0" name=""/>
        <dsp:cNvSpPr/>
      </dsp:nvSpPr>
      <dsp:spPr>
        <a:xfrm>
          <a:off x="111" y="320590"/>
          <a:ext cx="1333709" cy="4274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七月</a:t>
          </a:r>
          <a:endParaRPr lang="zh-CN" altLang="en-US" sz="1600" kern="1200" dirty="0"/>
        </a:p>
      </dsp:txBody>
      <dsp:txXfrm>
        <a:off x="20978" y="341457"/>
        <a:ext cx="1291975" cy="385720"/>
      </dsp:txXfrm>
    </dsp:sp>
    <dsp:sp modelId="{40022FE1-8F5B-5C48-9021-63B386D2E11F}">
      <dsp:nvSpPr>
        <dsp:cNvPr id="0" name=""/>
        <dsp:cNvSpPr/>
      </dsp:nvSpPr>
      <dsp:spPr>
        <a:xfrm>
          <a:off x="1556105" y="320590"/>
          <a:ext cx="1333709" cy="4274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八月</a:t>
          </a:r>
          <a:endParaRPr lang="zh-CN" altLang="en-US" sz="1600" kern="1200" dirty="0"/>
        </a:p>
      </dsp:txBody>
      <dsp:txXfrm>
        <a:off x="1576972" y="341457"/>
        <a:ext cx="1291975" cy="385720"/>
      </dsp:txXfrm>
    </dsp:sp>
    <dsp:sp modelId="{91114699-D876-3B4B-A302-41BFE2B7F883}">
      <dsp:nvSpPr>
        <dsp:cNvPr id="0" name=""/>
        <dsp:cNvSpPr/>
      </dsp:nvSpPr>
      <dsp:spPr>
        <a:xfrm>
          <a:off x="3112099" y="320590"/>
          <a:ext cx="1333709" cy="4274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九月</a:t>
          </a:r>
          <a:endParaRPr lang="zh-CN" altLang="en-US" sz="1600" kern="1200" dirty="0"/>
        </a:p>
      </dsp:txBody>
      <dsp:txXfrm>
        <a:off x="3132966" y="341457"/>
        <a:ext cx="1291975" cy="385720"/>
      </dsp:txXfrm>
    </dsp:sp>
    <dsp:sp modelId="{E96E0038-C260-6F49-A04D-84B52446373A}">
      <dsp:nvSpPr>
        <dsp:cNvPr id="0" name=""/>
        <dsp:cNvSpPr/>
      </dsp:nvSpPr>
      <dsp:spPr>
        <a:xfrm>
          <a:off x="4668092" y="320590"/>
          <a:ext cx="1333709" cy="4274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十月</a:t>
          </a:r>
          <a:endParaRPr lang="zh-CN" altLang="en-US" sz="1600" kern="1200" dirty="0"/>
        </a:p>
      </dsp:txBody>
      <dsp:txXfrm>
        <a:off x="4688959" y="341457"/>
        <a:ext cx="1291975" cy="385720"/>
      </dsp:txXfrm>
    </dsp:sp>
    <dsp:sp modelId="{171FA90C-A96C-3A42-8571-C57005DD175D}">
      <dsp:nvSpPr>
        <dsp:cNvPr id="0" name=""/>
        <dsp:cNvSpPr/>
      </dsp:nvSpPr>
      <dsp:spPr>
        <a:xfrm>
          <a:off x="6224086" y="320590"/>
          <a:ext cx="1333709" cy="4274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十一月</a:t>
          </a:r>
          <a:endParaRPr lang="zh-CN" altLang="en-US" sz="1600" kern="1200" dirty="0"/>
        </a:p>
      </dsp:txBody>
      <dsp:txXfrm>
        <a:off x="6244953" y="341457"/>
        <a:ext cx="1291975" cy="385720"/>
      </dsp:txXfrm>
    </dsp:sp>
    <dsp:sp modelId="{470A773B-55D9-2A44-9CCC-826E210E704E}">
      <dsp:nvSpPr>
        <dsp:cNvPr id="0" name=""/>
        <dsp:cNvSpPr/>
      </dsp:nvSpPr>
      <dsp:spPr>
        <a:xfrm>
          <a:off x="7780080" y="320590"/>
          <a:ext cx="1333709" cy="4274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kern="1200" dirty="0" smtClean="0"/>
            <a:t>十二月</a:t>
          </a:r>
          <a:endParaRPr lang="zh-CN" altLang="en-US" sz="1600" kern="1200" dirty="0"/>
        </a:p>
      </dsp:txBody>
      <dsp:txXfrm>
        <a:off x="7800947" y="341457"/>
        <a:ext cx="1291975" cy="3857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447E4-83EA-413B-A65B-5349BB409B13}">
      <dsp:nvSpPr>
        <dsp:cNvPr id="0" name=""/>
        <dsp:cNvSpPr/>
      </dsp:nvSpPr>
      <dsp:spPr>
        <a:xfrm>
          <a:off x="0" y="0"/>
          <a:ext cx="3806686" cy="5320030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3540AFB-F078-4904-A74C-8438A955DD66}">
      <dsp:nvSpPr>
        <dsp:cNvPr id="0" name=""/>
        <dsp:cNvSpPr/>
      </dsp:nvSpPr>
      <dsp:spPr>
        <a:xfrm>
          <a:off x="1903343" y="534860"/>
          <a:ext cx="2474346" cy="62967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/>
            <a:t>测试</a:t>
          </a:r>
        </a:p>
      </dsp:txBody>
      <dsp:txXfrm>
        <a:off x="1934081" y="565598"/>
        <a:ext cx="2412870" cy="568199"/>
      </dsp:txXfrm>
    </dsp:sp>
    <dsp:sp modelId="{498138EA-C963-4850-8045-CDC976043C77}">
      <dsp:nvSpPr>
        <dsp:cNvPr id="0" name=""/>
        <dsp:cNvSpPr/>
      </dsp:nvSpPr>
      <dsp:spPr>
        <a:xfrm>
          <a:off x="1903343" y="1243245"/>
          <a:ext cx="2474346" cy="62967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/>
            <a:t>应急响应</a:t>
          </a:r>
        </a:p>
      </dsp:txBody>
      <dsp:txXfrm>
        <a:off x="1934081" y="1273983"/>
        <a:ext cx="2412870" cy="568199"/>
      </dsp:txXfrm>
    </dsp:sp>
    <dsp:sp modelId="{FAEF4662-DA73-4491-A6C9-6C7A850FFB5F}">
      <dsp:nvSpPr>
        <dsp:cNvPr id="0" name=""/>
        <dsp:cNvSpPr/>
      </dsp:nvSpPr>
      <dsp:spPr>
        <a:xfrm>
          <a:off x="1903343" y="1951630"/>
          <a:ext cx="2474346" cy="62967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/>
            <a:t>容量评估</a:t>
          </a:r>
        </a:p>
      </dsp:txBody>
      <dsp:txXfrm>
        <a:off x="1934081" y="1982368"/>
        <a:ext cx="2412870" cy="568199"/>
      </dsp:txXfrm>
    </dsp:sp>
    <dsp:sp modelId="{39C7E140-4B4B-458E-ABE3-F8DC00EB6173}">
      <dsp:nvSpPr>
        <dsp:cNvPr id="0" name=""/>
        <dsp:cNvSpPr/>
      </dsp:nvSpPr>
      <dsp:spPr>
        <a:xfrm>
          <a:off x="1903343" y="2660015"/>
          <a:ext cx="2474346" cy="62967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sz="2200" b="1" kern="1200">
              <a:latin typeface="Arial Bold" panose="020B0604020202090204" charset="0"/>
              <a:sym typeface="+mn-ea"/>
            </a:rPr>
            <a:t>系统优</a:t>
          </a:r>
          <a:r>
            <a:rPr lang="zh-CN" sz="2200" b="1" kern="1200">
              <a:latin typeface="Arial Bold" panose="020B0604020202090204" charset="0"/>
              <a:sym typeface="+mn-ea"/>
            </a:rPr>
            <a:t>化</a:t>
          </a:r>
          <a:endParaRPr lang="zh-CN" sz="2200" b="1" kern="1200">
            <a:latin typeface="Arial Bold" panose="020B0604020202090204" charset="0"/>
          </a:endParaRPr>
        </a:p>
      </dsp:txBody>
      <dsp:txXfrm>
        <a:off x="1934081" y="2690753"/>
        <a:ext cx="2412870" cy="568199"/>
      </dsp:txXfrm>
    </dsp:sp>
    <dsp:sp modelId="{FC79B8B1-F87A-4366-81B5-9C37C0852D92}">
      <dsp:nvSpPr>
        <dsp:cNvPr id="0" name=""/>
        <dsp:cNvSpPr/>
      </dsp:nvSpPr>
      <dsp:spPr>
        <a:xfrm>
          <a:off x="1903343" y="3368399"/>
          <a:ext cx="2474346" cy="62967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 sz="2200" kern="1200">
              <a:sym typeface="+mn-ea"/>
            </a:rPr>
            <a:t>监控</a:t>
          </a:r>
          <a:endParaRPr lang="zh-CN" sz="2200" kern="1200">
            <a:sym typeface="+mn-ea"/>
          </a:endParaRPr>
        </a:p>
      </dsp:txBody>
      <dsp:txXfrm>
        <a:off x="1934081" y="3399137"/>
        <a:ext cx="2412870" cy="568199"/>
      </dsp:txXfrm>
    </dsp:sp>
    <dsp:sp modelId="{EF6091CA-6ED5-47A5-9845-C32BC99B00C6}">
      <dsp:nvSpPr>
        <dsp:cNvPr id="0" name=""/>
        <dsp:cNvSpPr/>
      </dsp:nvSpPr>
      <dsp:spPr>
        <a:xfrm>
          <a:off x="1903343" y="4076784"/>
          <a:ext cx="2474346" cy="62967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 sz="2200" kern="1200"/>
            <a:t>业务</a:t>
          </a:r>
          <a:r>
            <a:rPr lang="zh-CN" sz="2200" kern="1200"/>
            <a:t>梳理</a:t>
          </a:r>
        </a:p>
      </dsp:txBody>
      <dsp:txXfrm>
        <a:off x="1934081" y="4107522"/>
        <a:ext cx="2412870" cy="56819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F3BB9-6612-4697-87EE-EC66312779BE}">
      <dsp:nvSpPr>
        <dsp:cNvPr id="0" name=""/>
        <dsp:cNvSpPr/>
      </dsp:nvSpPr>
      <dsp:spPr>
        <a:xfrm>
          <a:off x="5136" y="693949"/>
          <a:ext cx="2989789" cy="119591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>
              <a:latin typeface="微软雅黑" charset="0"/>
              <a:ea typeface="微软雅黑" charset="0"/>
            </a:rPr>
            <a:t>确定优化目标</a:t>
          </a:r>
        </a:p>
      </dsp:txBody>
      <dsp:txXfrm>
        <a:off x="603094" y="693949"/>
        <a:ext cx="1793874" cy="1195915"/>
      </dsp:txXfrm>
    </dsp:sp>
    <dsp:sp modelId="{D3000CD6-B08B-4D3B-8D2A-7F1C26A23961}">
      <dsp:nvSpPr>
        <dsp:cNvPr id="0" name=""/>
        <dsp:cNvSpPr/>
      </dsp:nvSpPr>
      <dsp:spPr>
        <a:xfrm>
          <a:off x="2695947" y="693949"/>
          <a:ext cx="2989789" cy="119591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>
              <a:latin typeface="微软雅黑" charset="0"/>
              <a:ea typeface="微软雅黑" charset="0"/>
            </a:rPr>
            <a:t>定位性能瓶颈</a:t>
          </a:r>
        </a:p>
      </dsp:txBody>
      <dsp:txXfrm>
        <a:off x="3293905" y="693949"/>
        <a:ext cx="1793874" cy="1195915"/>
      </dsp:txXfrm>
    </dsp:sp>
    <dsp:sp modelId="{74437C11-3810-488A-B265-8C8037793D77}">
      <dsp:nvSpPr>
        <dsp:cNvPr id="0" name=""/>
        <dsp:cNvSpPr/>
      </dsp:nvSpPr>
      <dsp:spPr>
        <a:xfrm>
          <a:off x="5386758" y="693949"/>
          <a:ext cx="2989789" cy="119591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>
              <a:latin typeface="微软雅黑" charset="0"/>
              <a:ea typeface="微软雅黑" charset="0"/>
            </a:rPr>
            <a:t>制定优化方法</a:t>
          </a:r>
        </a:p>
      </dsp:txBody>
      <dsp:txXfrm>
        <a:off x="5984716" y="693949"/>
        <a:ext cx="1793874" cy="1195915"/>
      </dsp:txXfrm>
    </dsp:sp>
    <dsp:sp modelId="{DA56CEAC-80C9-4FF3-8AE7-1CA525A0CC9B}">
      <dsp:nvSpPr>
        <dsp:cNvPr id="0" name=""/>
        <dsp:cNvSpPr/>
      </dsp:nvSpPr>
      <dsp:spPr>
        <a:xfrm>
          <a:off x="8077568" y="693949"/>
          <a:ext cx="2989789" cy="1195915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lvl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altLang="en-US" sz="2400" kern="1200">
              <a:latin typeface="微软雅黑" charset="0"/>
              <a:ea typeface="微软雅黑" charset="0"/>
            </a:rPr>
            <a:t>测试优化效果</a:t>
          </a:r>
        </a:p>
      </dsp:txBody>
      <dsp:txXfrm>
        <a:off x="8675526" y="693949"/>
        <a:ext cx="1793874" cy="11959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4B0135-3D37-42AD-9C7C-5E6A5C184B2C}">
      <dsp:nvSpPr>
        <dsp:cNvPr id="0" name=""/>
        <dsp:cNvSpPr/>
      </dsp:nvSpPr>
      <dsp:spPr>
        <a:xfrm>
          <a:off x="1418" y="560904"/>
          <a:ext cx="1782890" cy="108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95250" numCol="1" spcCol="1270" anchor="t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/>
            <a:t>11.19</a:t>
          </a:r>
        </a:p>
      </dsp:txBody>
      <dsp:txXfrm>
        <a:off x="1418" y="560904"/>
        <a:ext cx="1782890" cy="713156"/>
      </dsp:txXfrm>
    </dsp:sp>
    <dsp:sp modelId="{001A35F5-21FE-42CC-AB17-5CF1D5339814}">
      <dsp:nvSpPr>
        <dsp:cNvPr id="0" name=""/>
        <dsp:cNvSpPr/>
      </dsp:nvSpPr>
      <dsp:spPr>
        <a:xfrm>
          <a:off x="366589" y="1274060"/>
          <a:ext cx="1782890" cy="360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>
              <a:latin typeface="微软雅黑" charset="0"/>
              <a:ea typeface="微软雅黑" charset="0"/>
              <a:cs typeface="微软雅黑" charset="0"/>
            </a:rPr>
            <a:t>单台机器</a:t>
          </a:r>
          <a:r>
            <a:rPr lang="en-US" altLang="zh-CN" sz="1800" kern="120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rPr>
            <a:t>100</a:t>
          </a:r>
          <a:r>
            <a:rPr lang="en-US" altLang="zh-CN" sz="1800" kern="1200">
              <a:latin typeface="微软雅黑" charset="0"/>
              <a:ea typeface="微软雅黑" charset="0"/>
              <a:cs typeface="微软雅黑" charset="0"/>
            </a:rPr>
            <a:t>qps</a:t>
          </a:r>
        </a:p>
        <a:p>
          <a:pPr marL="171450" lvl="1" indent="-171450" algn="l" defTabSz="800100">
            <a:lnSpc>
              <a:spcPct val="21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>
              <a:latin typeface="微软雅黑" charset="0"/>
              <a:ea typeface="微软雅黑" charset="0"/>
              <a:cs typeface="微软雅黑" charset="0"/>
            </a:rPr>
            <a:t>CPU</a:t>
          </a:r>
          <a:r>
            <a:rPr lang="en-US" altLang="zh-CN" sz="1800" kern="120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rPr>
            <a:t>100</a:t>
          </a:r>
          <a:r>
            <a:rPr lang="en-US" altLang="zh-CN" sz="1800" kern="1200">
              <a:latin typeface="微软雅黑" charset="0"/>
              <a:ea typeface="微软雅黑" charset="0"/>
              <a:cs typeface="微软雅黑" charset="0"/>
            </a:rPr>
            <a:t>%</a:t>
          </a:r>
          <a:endParaRPr lang="en-US" altLang="zh-CN" sz="1600" kern="1200">
            <a:latin typeface="微软雅黑" charset="0"/>
            <a:ea typeface="微软雅黑" charset="0"/>
            <a:cs typeface="微软雅黑" charset="0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altLang="zh-CN" sz="1600" kern="1200">
            <a:latin typeface="微软雅黑" charset="0"/>
            <a:ea typeface="微软雅黑" charset="0"/>
            <a:cs typeface="微软雅黑" charset="0"/>
          </a:endParaRPr>
        </a:p>
        <a:p>
          <a:pPr marL="171450" lvl="1" indent="-171450" algn="l" defTabSz="7112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altLang="zh-CN" sz="1600" kern="1200">
            <a:latin typeface="微软雅黑" charset="0"/>
            <a:ea typeface="微软雅黑" charset="0"/>
            <a:cs typeface="微软雅黑" charset="0"/>
          </a:endParaRPr>
        </a:p>
      </dsp:txBody>
      <dsp:txXfrm>
        <a:off x="418808" y="1326279"/>
        <a:ext cx="1678452" cy="3495562"/>
      </dsp:txXfrm>
    </dsp:sp>
    <dsp:sp modelId="{B6B4705E-C06A-4375-BD9F-C3441DAF21BE}">
      <dsp:nvSpPr>
        <dsp:cNvPr id="0" name=""/>
        <dsp:cNvSpPr/>
      </dsp:nvSpPr>
      <dsp:spPr>
        <a:xfrm>
          <a:off x="2054589" y="695538"/>
          <a:ext cx="572993" cy="4438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2054589" y="784316"/>
        <a:ext cx="439827" cy="266332"/>
      </dsp:txXfrm>
    </dsp:sp>
    <dsp:sp modelId="{BC9164B6-8CF0-4879-A265-B22456BE4CF2}">
      <dsp:nvSpPr>
        <dsp:cNvPr id="0" name=""/>
        <dsp:cNvSpPr/>
      </dsp:nvSpPr>
      <dsp:spPr>
        <a:xfrm>
          <a:off x="2865429" y="560904"/>
          <a:ext cx="1782890" cy="108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95250" numCol="1" spcCol="1270" anchor="t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/>
            <a:t>11.26</a:t>
          </a:r>
        </a:p>
      </dsp:txBody>
      <dsp:txXfrm>
        <a:off x="2865429" y="560904"/>
        <a:ext cx="1782890" cy="713156"/>
      </dsp:txXfrm>
    </dsp:sp>
    <dsp:sp modelId="{178AD051-CF63-4F1B-9A8E-BC50021CDB7D}">
      <dsp:nvSpPr>
        <dsp:cNvPr id="0" name=""/>
        <dsp:cNvSpPr/>
      </dsp:nvSpPr>
      <dsp:spPr>
        <a:xfrm>
          <a:off x="3230599" y="1274060"/>
          <a:ext cx="1782890" cy="360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>
              <a:latin typeface="微软雅黑" charset="0"/>
              <a:ea typeface="微软雅黑" charset="0"/>
              <a:cs typeface="微软雅黑" charset="0"/>
            </a:rPr>
            <a:t>单台机器</a:t>
          </a:r>
          <a:r>
            <a:rPr lang="en-US" altLang="zh-CN" sz="1800" kern="1200">
              <a:solidFill>
                <a:srgbClr val="FFC000"/>
              </a:solidFill>
              <a:latin typeface="微软雅黑" charset="0"/>
              <a:ea typeface="微软雅黑" charset="0"/>
              <a:cs typeface="微软雅黑" charset="0"/>
            </a:rPr>
            <a:t>200</a:t>
          </a:r>
          <a:r>
            <a:rPr lang="en-US" altLang="zh-CN" sz="1800" kern="1200">
              <a:latin typeface="微软雅黑" charset="0"/>
              <a:ea typeface="微软雅黑" charset="0"/>
              <a:cs typeface="微软雅黑" charset="0"/>
            </a:rPr>
            <a:t>qps</a:t>
          </a:r>
        </a:p>
        <a:p>
          <a:pPr marL="171450" lvl="1" indent="-171450" algn="l" defTabSz="800100">
            <a:lnSpc>
              <a:spcPct val="18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>
              <a:latin typeface="微软雅黑" charset="0"/>
              <a:ea typeface="微软雅黑" charset="0"/>
              <a:cs typeface="微软雅黑" charset="0"/>
            </a:rPr>
            <a:t>CPU</a:t>
          </a:r>
          <a:r>
            <a:rPr lang="en-US" altLang="zh-CN" sz="1800" kern="120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</a:rPr>
            <a:t>100</a:t>
          </a:r>
          <a:r>
            <a:rPr lang="en-US" altLang="zh-CN" sz="1800" kern="1200">
              <a:latin typeface="微软雅黑" charset="0"/>
              <a:ea typeface="微软雅黑" charset="0"/>
              <a:cs typeface="微软雅黑" charset="0"/>
            </a:rPr>
            <a:t>%</a:t>
          </a:r>
        </a:p>
      </dsp:txBody>
      <dsp:txXfrm>
        <a:off x="3282818" y="1326279"/>
        <a:ext cx="1678452" cy="3495562"/>
      </dsp:txXfrm>
    </dsp:sp>
    <dsp:sp modelId="{0399D8D5-1252-4D85-9101-B99A296595E1}">
      <dsp:nvSpPr>
        <dsp:cNvPr id="0" name=""/>
        <dsp:cNvSpPr/>
      </dsp:nvSpPr>
      <dsp:spPr>
        <a:xfrm>
          <a:off x="4918599" y="695538"/>
          <a:ext cx="572993" cy="4438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4918599" y="784316"/>
        <a:ext cx="439827" cy="266332"/>
      </dsp:txXfrm>
    </dsp:sp>
    <dsp:sp modelId="{11B51A25-BC1E-4A01-8D9E-AE2F8BBE02A0}">
      <dsp:nvSpPr>
        <dsp:cNvPr id="0" name=""/>
        <dsp:cNvSpPr/>
      </dsp:nvSpPr>
      <dsp:spPr>
        <a:xfrm>
          <a:off x="5729439" y="560904"/>
          <a:ext cx="1782890" cy="108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95250" numCol="1" spcCol="1270" anchor="t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/>
            <a:t>12.9</a:t>
          </a:r>
        </a:p>
      </dsp:txBody>
      <dsp:txXfrm>
        <a:off x="5729439" y="560904"/>
        <a:ext cx="1782890" cy="713156"/>
      </dsp:txXfrm>
    </dsp:sp>
    <dsp:sp modelId="{A049FDA1-9B71-4C54-9B2E-EB8FFCDFB2F4}">
      <dsp:nvSpPr>
        <dsp:cNvPr id="0" name=""/>
        <dsp:cNvSpPr/>
      </dsp:nvSpPr>
      <dsp:spPr>
        <a:xfrm>
          <a:off x="6094609" y="1274060"/>
          <a:ext cx="1782890" cy="360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18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kern="1200">
              <a:latin typeface="微软雅黑" charset="0"/>
              <a:ea typeface="微软雅黑" charset="0"/>
              <a:cs typeface="微软雅黑" charset="0"/>
              <a:sym typeface="+mn-ea"/>
            </a:rPr>
            <a:t>单台机器</a:t>
          </a:r>
          <a:r>
            <a:rPr lang="en-US" altLang="zh-CN" sz="1800" kern="1200">
              <a:solidFill>
                <a:srgbClr val="FFC000"/>
              </a:solidFill>
              <a:latin typeface="微软雅黑" charset="0"/>
              <a:ea typeface="微软雅黑" charset="0"/>
              <a:cs typeface="微软雅黑" charset="0"/>
              <a:sym typeface="+mn-ea"/>
            </a:rPr>
            <a:t>260</a:t>
          </a:r>
          <a:r>
            <a:rPr lang="en-US" altLang="zh-CN" sz="1800" kern="1200">
              <a:latin typeface="微软雅黑" charset="0"/>
              <a:ea typeface="微软雅黑" charset="0"/>
              <a:cs typeface="微软雅黑" charset="0"/>
              <a:sym typeface="+mn-ea"/>
            </a:rPr>
            <a:t>qps</a:t>
          </a:r>
          <a:endParaRPr lang="en-US" altLang="zh-CN" sz="1800" kern="1200">
            <a:latin typeface="微软雅黑" charset="0"/>
            <a:ea typeface="微软雅黑" charset="0"/>
            <a:cs typeface="微软雅黑" charset="0"/>
          </a:endParaRPr>
        </a:p>
        <a:p>
          <a:pPr marL="171450" lvl="1" indent="-171450" algn="l" defTabSz="800100">
            <a:lnSpc>
              <a:spcPct val="18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>
              <a:latin typeface="微软雅黑" charset="0"/>
              <a:ea typeface="微软雅黑" charset="0"/>
              <a:cs typeface="微软雅黑" charset="0"/>
              <a:sym typeface="+mn-ea"/>
            </a:rPr>
            <a:t>CPU</a:t>
          </a:r>
          <a:r>
            <a:rPr lang="en-US" altLang="zh-CN" sz="1800" kern="1200">
              <a:solidFill>
                <a:srgbClr val="FF0000"/>
              </a:solidFill>
              <a:latin typeface="微软雅黑" charset="0"/>
              <a:ea typeface="微软雅黑" charset="0"/>
              <a:cs typeface="微软雅黑" charset="0"/>
              <a:sym typeface="+mn-ea"/>
            </a:rPr>
            <a:t>100</a:t>
          </a:r>
          <a:r>
            <a:rPr lang="en-US" altLang="zh-CN" sz="1800" kern="1200">
              <a:latin typeface="微软雅黑" charset="0"/>
              <a:ea typeface="微软雅黑" charset="0"/>
              <a:cs typeface="微软雅黑" charset="0"/>
              <a:sym typeface="+mn-ea"/>
            </a:rPr>
            <a:t>%</a:t>
          </a:r>
          <a:endParaRPr lang="zh-CN" altLang="en-US" sz="1800" kern="1200">
            <a:latin typeface="微软雅黑" charset="0"/>
            <a:ea typeface="微软雅黑" charset="0"/>
            <a:cs typeface="微软雅黑" charset="0"/>
          </a:endParaRPr>
        </a:p>
      </dsp:txBody>
      <dsp:txXfrm>
        <a:off x="6146828" y="1326279"/>
        <a:ext cx="1678452" cy="3495562"/>
      </dsp:txXfrm>
    </dsp:sp>
    <dsp:sp modelId="{ECF1CA39-F86E-4FF1-8F0B-C8A56878C818}">
      <dsp:nvSpPr>
        <dsp:cNvPr id="0" name=""/>
        <dsp:cNvSpPr/>
      </dsp:nvSpPr>
      <dsp:spPr>
        <a:xfrm>
          <a:off x="7782610" y="695538"/>
          <a:ext cx="572993" cy="4438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600" kern="1200"/>
        </a:p>
      </dsp:txBody>
      <dsp:txXfrm>
        <a:off x="7782610" y="784316"/>
        <a:ext cx="439827" cy="266332"/>
      </dsp:txXfrm>
    </dsp:sp>
    <dsp:sp modelId="{88A3857D-3CBC-4446-8E08-193E7918D6FE}">
      <dsp:nvSpPr>
        <dsp:cNvPr id="0" name=""/>
        <dsp:cNvSpPr/>
      </dsp:nvSpPr>
      <dsp:spPr>
        <a:xfrm>
          <a:off x="8593449" y="560904"/>
          <a:ext cx="1782890" cy="1080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95250" numCol="1" spcCol="1270" anchor="t" anchorCtr="0">
          <a:noAutofit/>
        </a:bodyPr>
        <a:lstStyle/>
        <a:p>
          <a:pPr lvl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/>
            <a:t>12.10</a:t>
          </a:r>
        </a:p>
      </dsp:txBody>
      <dsp:txXfrm>
        <a:off x="8593449" y="560904"/>
        <a:ext cx="1782890" cy="713156"/>
      </dsp:txXfrm>
    </dsp:sp>
    <dsp:sp modelId="{94BA6993-7764-40B7-9795-FC085F93D5E0}">
      <dsp:nvSpPr>
        <dsp:cNvPr id="0" name=""/>
        <dsp:cNvSpPr/>
      </dsp:nvSpPr>
      <dsp:spPr>
        <a:xfrm>
          <a:off x="8958620" y="1274060"/>
          <a:ext cx="1782890" cy="36000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13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sz="1800" kern="1200">
              <a:latin typeface="微软雅黑" charset="0"/>
              <a:ea typeface="微软雅黑" charset="0"/>
              <a:cs typeface="微软雅黑" charset="0"/>
              <a:sym typeface="+mn-ea"/>
            </a:rPr>
            <a:t>单</a:t>
          </a:r>
          <a:r>
            <a:rPr lang="zh-CN" altLang="en-US" sz="1800" kern="1200">
              <a:latin typeface="微软雅黑" charset="0"/>
              <a:ea typeface="微软雅黑" charset="0"/>
              <a:cs typeface="微软雅黑" charset="0"/>
              <a:sym typeface="+mn-ea"/>
            </a:rPr>
            <a:t>台机器非极限</a:t>
          </a:r>
          <a:r>
            <a:rPr sz="1800" kern="1200">
              <a:solidFill>
                <a:schemeClr val="accent6">
                  <a:lumMod val="60000"/>
                  <a:lumOff val="40000"/>
                </a:schemeClr>
              </a:solidFill>
              <a:latin typeface="微软雅黑" charset="0"/>
              <a:ea typeface="微软雅黑" charset="0"/>
              <a:cs typeface="微软雅黑" charset="0"/>
              <a:sym typeface="+mn-ea"/>
            </a:rPr>
            <a:t>3</a:t>
          </a:r>
          <a:r>
            <a:rPr lang="en-US" altLang="zh-CN" sz="1800" kern="1200">
              <a:solidFill>
                <a:schemeClr val="accent6">
                  <a:lumMod val="60000"/>
                  <a:lumOff val="40000"/>
                </a:schemeClr>
              </a:solidFill>
              <a:latin typeface="微软雅黑" charset="0"/>
              <a:ea typeface="微软雅黑" charset="0"/>
              <a:cs typeface="微软雅黑" charset="0"/>
              <a:sym typeface="+mn-ea"/>
            </a:rPr>
            <a:t>00</a:t>
          </a:r>
          <a:r>
            <a:rPr sz="1800" kern="1200">
              <a:latin typeface="微软雅黑" charset="0"/>
              <a:ea typeface="微软雅黑" charset="0"/>
              <a:cs typeface="微软雅黑" charset="0"/>
              <a:sym typeface="+mn-ea"/>
            </a:rPr>
            <a:t>q</a:t>
          </a:r>
          <a:r>
            <a:rPr lang="en-US" altLang="zh-CN" sz="1800" kern="1200">
              <a:latin typeface="微软雅黑" charset="0"/>
              <a:ea typeface="微软雅黑" charset="0"/>
              <a:cs typeface="微软雅黑" charset="0"/>
              <a:sym typeface="+mn-ea"/>
            </a:rPr>
            <a:t>ps</a:t>
          </a:r>
        </a:p>
        <a:p>
          <a:pPr marL="171450" lvl="1" indent="-171450" algn="l" defTabSz="800100">
            <a:lnSpc>
              <a:spcPct val="13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>
              <a:latin typeface="微软雅黑" charset="0"/>
              <a:ea typeface="微软雅黑" charset="0"/>
              <a:cs typeface="微软雅黑" charset="0"/>
              <a:sym typeface="+mn-ea"/>
            </a:rPr>
            <a:t>CPU</a:t>
          </a:r>
          <a:r>
            <a:rPr lang="en-US" altLang="zh-CN" sz="1800" kern="1200">
              <a:solidFill>
                <a:schemeClr val="accent6">
                  <a:lumMod val="60000"/>
                  <a:lumOff val="40000"/>
                </a:schemeClr>
              </a:solidFill>
              <a:latin typeface="微软雅黑" charset="0"/>
              <a:ea typeface="微软雅黑" charset="0"/>
              <a:cs typeface="微软雅黑" charset="0"/>
              <a:sym typeface="+mn-ea"/>
            </a:rPr>
            <a:t>60</a:t>
          </a:r>
          <a:r>
            <a:rPr lang="en-US" altLang="zh-CN" sz="1800" kern="1200">
              <a:latin typeface="微软雅黑" charset="0"/>
              <a:ea typeface="微软雅黑" charset="0"/>
              <a:cs typeface="微软雅黑" charset="0"/>
              <a:sym typeface="+mn-ea"/>
            </a:rPr>
            <a:t>%</a:t>
          </a:r>
          <a:endParaRPr lang="en-US" altLang="zh-CN" sz="1800" kern="1200">
            <a:latin typeface="微软雅黑" charset="0"/>
            <a:ea typeface="微软雅黑" charset="0"/>
            <a:cs typeface="微软雅黑" charset="0"/>
          </a:endParaRPr>
        </a:p>
        <a:p>
          <a:pPr marL="171450" lvl="1" indent="-171450" algn="l" defTabSz="800100">
            <a:lnSpc>
              <a:spcPct val="13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kern="1200">
              <a:latin typeface="微软雅黑" charset="0"/>
              <a:ea typeface="微软雅黑" charset="0"/>
              <a:cs typeface="微软雅黑" charset="0"/>
              <a:sym typeface="+mn-ea"/>
            </a:rPr>
            <a:t>CPU</a:t>
          </a:r>
          <a:r>
            <a:rPr lang="zh-CN" altLang="en-US" sz="1800" kern="1200">
              <a:latin typeface="微软雅黑" charset="0"/>
              <a:ea typeface="微软雅黑" charset="0"/>
              <a:cs typeface="微软雅黑" charset="0"/>
              <a:sym typeface="+mn-ea"/>
            </a:rPr>
            <a:t>打满问题得到解决</a:t>
          </a:r>
          <a:endParaRPr lang="en-US" altLang="zh-CN" sz="1800" kern="1200">
            <a:latin typeface="微软雅黑" charset="0"/>
            <a:ea typeface="微软雅黑" charset="0"/>
            <a:cs typeface="微软雅黑" charset="0"/>
          </a:endParaRPr>
        </a:p>
      </dsp:txBody>
      <dsp:txXfrm>
        <a:off x="9010839" y="1326279"/>
        <a:ext cx="1678452" cy="34955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#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dir/>
      <dgm:resizeHandles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#2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srcNode" val="parTx"/>
            <dgm:param type="dstNode" val="parTx"/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#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#4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DBC54-1D89-B84B-9D35-FE10262775CF}" type="datetimeFigureOut">
              <a:rPr kumimoji="1" lang="zh-CN" altLang="en-US" smtClean="0"/>
              <a:t>2023/1/31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368E5-24DE-0240-BD7B-92A7369D5B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540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368E5-24DE-0240-BD7B-92A7369D5B1F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界面化</a:t>
            </a:r>
          </a:p>
          <a:p>
            <a:endParaRPr lang="zh-CN" altLang="en-US"/>
          </a:p>
          <a:p>
            <a:r>
              <a:rPr lang="zh-CN" altLang="en-US"/>
              <a:t>包装，无需业务方感知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提供两种接入方式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沉淀一套数据字典客户端缓存的解决方案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添加较频繁：</a:t>
            </a:r>
            <a:r>
              <a:rPr lang="en-US" altLang="zh-CN"/>
              <a:t>4</a:t>
            </a:r>
            <a:r>
              <a:rPr lang="zh-CN" altLang="en-US"/>
              <a:t>次 </a:t>
            </a:r>
            <a:r>
              <a:rPr lang="en-US" altLang="zh-CN"/>
              <a:t>37</a:t>
            </a:r>
            <a:r>
              <a:rPr lang="zh-CN" altLang="en-US"/>
              <a:t>个保税区</a:t>
            </a:r>
          </a:p>
          <a:p>
            <a:r>
              <a:rPr lang="zh-CN" altLang="en-US"/>
              <a:t>涉及面较广：</a:t>
            </a:r>
            <a:r>
              <a:rPr lang="en-US" altLang="zh-CN"/>
              <a:t>8</a:t>
            </a:r>
            <a:r>
              <a:rPr lang="zh-CN" altLang="en-US"/>
              <a:t>个应用发布</a:t>
            </a:r>
          </a:p>
          <a:p>
            <a:r>
              <a:rPr lang="zh-CN" altLang="en-US"/>
              <a:t>横跨时间久：每次搭车横跨一周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无监控不优化</a:t>
            </a:r>
          </a:p>
          <a:p>
            <a:r>
              <a:rPr lang="zh-CN" altLang="en-US"/>
              <a:t>监控作为最底层的技术保障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algn="just">
              <a:lnSpc>
                <a:spcPct val="130000"/>
              </a:lnSpc>
            </a:pPr>
            <a:endParaRPr lang="zh-CN" altLang="en-US" b="1" dirty="0">
              <a:solidFill>
                <a:srgbClr val="C00000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endParaRPr lang="zh-CN" altLang="en-US" b="1" dirty="0">
              <a:solidFill>
                <a:srgbClr val="C00000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zh-CN" altLang="en-US" b="1" dirty="0">
                <a:solidFill>
                  <a:srgbClr val="C00000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核心接口优化</a:t>
            </a:r>
            <a:r>
              <a:rPr lang="en-US" altLang="zh-CN" b="1" dirty="0">
                <a:solidFill>
                  <a:srgbClr val="C00000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--</a:t>
            </a:r>
            <a:r>
              <a:rPr lang="zh-CN" altLang="en-US" b="1" dirty="0">
                <a:solidFill>
                  <a:srgbClr val="C00000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二八原则</a:t>
            </a:r>
          </a:p>
          <a:p>
            <a:pPr algn="just">
              <a:lnSpc>
                <a:spcPct val="130000"/>
              </a:lnSpc>
            </a:pPr>
            <a:endParaRPr lang="zh-CN" altLang="en-US" b="1" dirty="0">
              <a:solidFill>
                <a:srgbClr val="C00000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endParaRPr lang="zh-CN" altLang="en-US" b="1" dirty="0">
              <a:solidFill>
                <a:srgbClr val="C00000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r>
              <a:rPr lang="zh-CN" altLang="en-US" b="1" dirty="0">
                <a:solidFill>
                  <a:srgbClr val="C00000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基础接口优化：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未缓存项增加缓存</a:t>
            </a:r>
          </a:p>
          <a:p>
            <a:pPr algn="just">
              <a:lnSpc>
                <a:spcPct val="130000"/>
              </a:lnSpc>
            </a:pP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、mapper分片查询、</a:t>
            </a:r>
            <a:r>
              <a:rPr lang="zh-CN" alt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减少非必要查询</a:t>
            </a:r>
          </a:p>
          <a:p>
            <a:pPr algn="just">
              <a:lnSpc>
                <a:spcPct val="130000"/>
              </a:lnSpc>
            </a:pPr>
            <a:r>
              <a:rPr lang="en-US" altLang="zh-CN" b="1" dirty="0" err="1">
                <a:solidFill>
                  <a:srgbClr val="C00000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价格接口优化</a:t>
            </a:r>
            <a:r>
              <a:rPr lang="zh-CN" altLang="en-US" b="1" dirty="0">
                <a:solidFill>
                  <a:srgbClr val="C00000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：</a:t>
            </a:r>
          </a:p>
          <a:p>
            <a:pPr algn="just">
              <a:lnSpc>
                <a:spcPct val="130000"/>
              </a:lnSpc>
            </a:pPr>
            <a:r>
              <a:rPr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价格列表区间缓存</a:t>
            </a:r>
            <a:r>
              <a:rPr lang="zh-CN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、</a:t>
            </a:r>
          </a:p>
          <a:p>
            <a:pPr algn="just">
              <a:lnSpc>
                <a:spcPct val="130000"/>
              </a:lnSpc>
            </a:pPr>
            <a:r>
              <a:rPr lang="zh-CN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窜货规则查询前置、</a:t>
            </a:r>
          </a:p>
          <a:p>
            <a:pPr algn="just">
              <a:lnSpc>
                <a:spcPct val="130000"/>
              </a:lnSpc>
            </a:pPr>
            <a:r>
              <a:rPr lang="zh-CN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全量商品价格列表缓存、</a:t>
            </a:r>
          </a:p>
          <a:p>
            <a:pPr algn="just">
              <a:lnSpc>
                <a:spcPct val="130000"/>
              </a:lnSpc>
            </a:pPr>
            <a:r>
              <a:rPr lang="zh-CN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批次过滤逻辑优化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(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正确快速返回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)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、</a:t>
            </a:r>
          </a:p>
          <a:p>
            <a:pPr algn="just">
              <a:lnSpc>
                <a:spcPct val="130000"/>
              </a:lnSpc>
            </a:pP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批次窜货走缓存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(</a:t>
            </a:r>
            <a:r>
              <a:rPr lang="zh-CN" altLang="en-US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本地缓存击穿</a:t>
            </a:r>
            <a:r>
              <a:rPr lang="en-US" altLang="zh-CN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)</a:t>
            </a:r>
          </a:p>
          <a:p>
            <a:pPr algn="just">
              <a:lnSpc>
                <a:spcPct val="130000"/>
              </a:lnSpc>
            </a:pPr>
            <a:r>
              <a:rPr lang="zh-CN" altLang="en-US" b="1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数据库连接池调优：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减少空闲线程数、调小线程回收时间</a:t>
            </a:r>
          </a:p>
          <a:p>
            <a:pPr algn="just">
              <a:lnSpc>
                <a:spcPct val="130000"/>
              </a:lnSpc>
            </a:pPr>
            <a:r>
              <a:rPr lang="zh-CN" altLang="en-US" b="1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缓存框架优化：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价格&amp;基础信息线程池隔离、</a:t>
            </a:r>
          </a:p>
          <a:p>
            <a:pPr algn="just">
              <a:lnSpc>
                <a:spcPct val="13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统一批量查询方法、删除并行流、失效时间随机数、单机器去重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set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异常处理优化</a:t>
            </a:r>
          </a:p>
          <a:p>
            <a:pPr algn="just">
              <a:lnSpc>
                <a:spcPct val="130000"/>
              </a:lnSpc>
            </a:pPr>
            <a:r>
              <a:rPr b="1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线程池调优</a:t>
            </a:r>
            <a:r>
              <a:rPr lang="zh-CN" altLang="en-US" b="1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：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增加线程监控、支持在线线程调优、redis线程调优</a:t>
            </a:r>
          </a:p>
          <a:p>
            <a:pPr algn="just">
              <a:lnSpc>
                <a:spcPct val="130000"/>
              </a:lnSpc>
            </a:pPr>
            <a:r>
              <a:rPr lang="zh-CN" b="1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后台功能降级</a:t>
            </a:r>
            <a:r>
              <a:rPr lang="zh-CN" altLang="en-US" b="1" dirty="0"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：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+mn-lt"/>
              </a:rPr>
              <a:t>支持接口场景级别限流</a:t>
            </a:r>
            <a:endParaRPr lang="zh-CN" altLang="en-US" b="1" dirty="0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endParaRPr lang="en-US" altLang="zh-CN">
              <a:solidFill>
                <a:schemeClr val="tx1">
                  <a:lumMod val="50000"/>
                  <a:lumOff val="50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+mn-lt"/>
            </a:endParaRPr>
          </a:p>
          <a:p>
            <a:pPr algn="just">
              <a:lnSpc>
                <a:spcPct val="130000"/>
              </a:lnSpc>
            </a:pPr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痛点：压测时瞬间</a:t>
            </a:r>
            <a:r>
              <a:rPr lang="en-US" altLang="zh-CN"/>
              <a:t>cpu</a:t>
            </a:r>
            <a:r>
              <a:rPr lang="zh-CN" altLang="en-US"/>
              <a:t>高，</a:t>
            </a:r>
            <a:r>
              <a:rPr lang="en-US" altLang="zh-CN"/>
              <a:t>hisee</a:t>
            </a:r>
            <a:r>
              <a:rPr lang="zh-CN" altLang="en-US"/>
              <a:t>只支持总的监控，没有细化到业务线程级别</a:t>
            </a:r>
          </a:p>
          <a:p>
            <a:endParaRPr lang="zh-CN" altLang="en-US"/>
          </a:p>
          <a:p>
            <a:r>
              <a:rPr lang="zh-CN" altLang="en-US"/>
              <a:t>分析：</a:t>
            </a:r>
          </a:p>
          <a:p>
            <a:r>
              <a:rPr lang="en-US" altLang="zh-CN" dirty="0">
                <a:solidFill>
                  <a:schemeClr val="dk1"/>
                </a:solidFill>
                <a:sym typeface="+mn-ea"/>
              </a:rPr>
              <a:t>dump</a:t>
            </a:r>
            <a:r>
              <a:rPr lang="zh-CN" altLang="en-US" dirty="0">
                <a:solidFill>
                  <a:schemeClr val="dk1"/>
                </a:solidFill>
                <a:sym typeface="+mn-ea"/>
              </a:rPr>
              <a:t>信息：缓存线程</a:t>
            </a:r>
          </a:p>
          <a:p>
            <a:r>
              <a:rPr lang="en-US" altLang="zh-CN"/>
              <a:t>pp</a:t>
            </a:r>
            <a:r>
              <a:rPr lang="zh-CN" altLang="en-US"/>
              <a:t>链路：</a:t>
            </a:r>
            <a:r>
              <a:rPr lang="zh-CN" altLang="en-US">
                <a:sym typeface="+mn-ea"/>
              </a:rPr>
              <a:t>创建新</a:t>
            </a:r>
            <a:r>
              <a:rPr lang="en-US" altLang="zh-CN">
                <a:sym typeface="+mn-ea"/>
              </a:rPr>
              <a:t>redis</a:t>
            </a:r>
            <a:r>
              <a:rPr lang="zh-CN" altLang="en-US">
                <a:sym typeface="+mn-ea"/>
              </a:rPr>
              <a:t>连接耗时</a:t>
            </a:r>
            <a:r>
              <a:rPr lang="zh-CN" altLang="en-US"/>
              <a:t>300ms</a:t>
            </a:r>
            <a:r>
              <a:rPr lang="en-US" altLang="zh-CN"/>
              <a:t>+</a:t>
            </a:r>
          </a:p>
          <a:p>
            <a:r>
              <a:rPr lang="zh-CN" altLang="en-US"/>
              <a:t>日志：缓存线程池队列拒绝</a:t>
            </a:r>
          </a:p>
          <a:p>
            <a:r>
              <a:rPr lang="zh-CN" altLang="en-US">
                <a:sym typeface="+mn-ea"/>
              </a:rPr>
              <a:t>代码：单机</a:t>
            </a:r>
            <a:r>
              <a:rPr lang="en-US" altLang="zh-CN">
                <a:sym typeface="+mn-ea"/>
              </a:rPr>
              <a:t>key</a:t>
            </a:r>
            <a:r>
              <a:rPr lang="zh-CN" altLang="en-US">
                <a:sym typeface="+mn-ea"/>
              </a:rPr>
              <a:t>去重</a:t>
            </a:r>
            <a:r>
              <a:rPr lang="en-US" altLang="zh-CN">
                <a:sym typeface="+mn-ea"/>
              </a:rPr>
              <a:t>set</a:t>
            </a:r>
            <a:r>
              <a:rPr lang="zh-CN" altLang="en-US">
                <a:sym typeface="+mn-ea"/>
              </a:rPr>
              <a:t>集合</a:t>
            </a:r>
            <a:r>
              <a:rPr lang="en-US" altLang="zh-CN">
                <a:sym typeface="+mn-ea"/>
              </a:rPr>
              <a:t>,</a:t>
            </a:r>
            <a:endParaRPr lang="zh-CN" altLang="en-US">
              <a:sym typeface="+mn-ea"/>
            </a:endParaRPr>
          </a:p>
          <a:p>
            <a:r>
              <a:rPr lang="zh-CN" altLang="en-US"/>
              <a:t>偶现：同等压力复压</a:t>
            </a:r>
            <a:r>
              <a:rPr lang="en-US" altLang="zh-CN"/>
              <a:t>,</a:t>
            </a:r>
            <a:r>
              <a:rPr lang="zh-CN" altLang="en-US"/>
              <a:t>不复现</a:t>
            </a:r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优化：</a:t>
            </a:r>
          </a:p>
          <a:p>
            <a:r>
              <a:rPr lang="en-US" altLang="zh-CN"/>
              <a:t>1</a:t>
            </a:r>
            <a:r>
              <a:rPr lang="zh-CN" altLang="en-US"/>
              <a:t>、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一次开发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长久适用</a:t>
            </a:r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368E5-24DE-0240-BD7B-92A7369D5B1F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业务：</a:t>
            </a:r>
          </a:p>
          <a:p>
            <a:r>
              <a:rPr lang="zh-CN" altLang="en-US"/>
              <a:t>利润</a:t>
            </a:r>
            <a:r>
              <a:rPr lang="en-US" altLang="zh-CN"/>
              <a:t>--</a:t>
            </a:r>
            <a:r>
              <a:rPr lang="zh-CN" altLang="en-US"/>
              <a:t>抖音、</a:t>
            </a:r>
            <a:r>
              <a:rPr lang="en-US" altLang="zh-CN"/>
              <a:t>121</a:t>
            </a:r>
            <a:r>
              <a:rPr lang="zh-CN" altLang="en-US"/>
              <a:t>、</a:t>
            </a:r>
            <a:r>
              <a:rPr lang="en-US" altLang="zh-CN"/>
              <a:t>tlz </a:t>
            </a:r>
            <a:r>
              <a:rPr lang="zh-CN" altLang="en-US"/>
              <a:t>都是创新业务，如何能快速的支持，底层赋能</a:t>
            </a:r>
            <a:endParaRPr lang="en-US" altLang="zh-CN"/>
          </a:p>
          <a:p>
            <a:r>
              <a:rPr lang="zh-CN" altLang="en-US"/>
              <a:t>效率</a:t>
            </a:r>
            <a:r>
              <a:rPr lang="en-US" altLang="zh-CN"/>
              <a:t>-</a:t>
            </a:r>
            <a:r>
              <a:rPr lang="zh-CN" altLang="en-US"/>
              <a:t>拿样底层化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需求的必要性 和 业务期望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TOB </a:t>
            </a:r>
            <a:r>
              <a:rPr lang="zh-CN" altLang="en-US"/>
              <a:t>特性，</a:t>
            </a:r>
            <a:r>
              <a:rPr lang="en-US" altLang="zh-CN"/>
              <a:t>sku</a:t>
            </a:r>
            <a:r>
              <a:rPr lang="zh-CN" altLang="en-US"/>
              <a:t>一般都是批量大规格的，在门店不清楚货品的质量的情况下，往往会选择</a:t>
            </a:r>
            <a:r>
              <a:rPr lang="zh-CN" altLang="en-US">
                <a:sym typeface="+mn-ea"/>
              </a:rPr>
              <a:t>先少量拿货 再决策，而</a:t>
            </a:r>
            <a:r>
              <a:rPr lang="zh-CN" altLang="en-US"/>
              <a:t>为了降低门店端进货决策成本，商家为了让门店多那货，会让利给门店拿样优惠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事件风暴、用例分析法</a:t>
            </a:r>
          </a:p>
          <a:p>
            <a:endParaRPr lang="zh-CN" altLang="en-US"/>
          </a:p>
          <a:p>
            <a:r>
              <a:rPr lang="zh-CN" altLang="en-US"/>
              <a:t>拿样生命周期</a:t>
            </a:r>
            <a:r>
              <a:rPr lang="en-US" altLang="zh-CN"/>
              <a:t>-</a:t>
            </a:r>
            <a:r>
              <a:rPr lang="zh-CN" altLang="en-US"/>
              <a:t>跟着玩法走</a:t>
            </a:r>
          </a:p>
          <a:p>
            <a:r>
              <a:rPr lang="zh-CN" altLang="en-US"/>
              <a:t>和加价的区别</a:t>
            </a:r>
            <a:r>
              <a:rPr lang="en-US" altLang="zh-CN"/>
              <a:t>--</a:t>
            </a:r>
            <a:r>
              <a:rPr lang="zh-CN" altLang="en-US"/>
              <a:t>依附于商品</a:t>
            </a:r>
          </a:p>
          <a:p>
            <a:endParaRPr lang="zh-CN" altLang="en-US"/>
          </a:p>
          <a:p>
            <a:r>
              <a:rPr lang="zh-CN" altLang="en-US"/>
              <a:t>营销和商品的边界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分布式事务</a:t>
            </a:r>
          </a:p>
          <a:p>
            <a:r>
              <a:rPr lang="zh-CN" altLang="en-US"/>
              <a:t> 两段式提交：长时间的锁定，并发度低，</a:t>
            </a:r>
          </a:p>
          <a:p>
            <a:r>
              <a:rPr lang="zh-CN" altLang="en-US"/>
              <a:t> TCC:业务侵入，需要实现cancel</a:t>
            </a:r>
          </a:p>
          <a:p>
            <a:r>
              <a:rPr lang="zh-CN" altLang="en-US"/>
              <a:t> 本地消息表：生产者需要额外的创建消息表，还需要有对账</a:t>
            </a:r>
          </a:p>
          <a:p>
            <a:endParaRPr lang="zh-CN" altLang="en-US"/>
          </a:p>
          <a:p>
            <a:r>
              <a:rPr lang="zh-CN" altLang="en-US"/>
              <a:t> 事务消息(RocketMQ 4.3)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拿样效果：</a:t>
            </a:r>
          </a:p>
          <a:p>
            <a:r>
              <a:rPr lang="zh-CN" altLang="en-US"/>
              <a:t> 商品数量：30942个</a:t>
            </a:r>
          </a:p>
          <a:p>
            <a:r>
              <a:rPr lang="zh-CN" altLang="en-US"/>
              <a:t> 数据：复购率 19%，存在个别类目 薅羊毛的情况 下单商品数远高于复购商品的情况</a:t>
            </a:r>
          </a:p>
          <a:p>
            <a:endParaRPr lang="zh-CN" altLang="en-US"/>
          </a:p>
          <a:p>
            <a:r>
              <a:rPr lang="zh-CN" altLang="en-US"/>
              <a:t> 优化：千人一面，通过用户画像进行用户分层，精准投放 减少薅羊毛的情况</a:t>
            </a:r>
          </a:p>
          <a:p>
            <a:endParaRPr lang="zh-CN" altLang="en-US"/>
          </a:p>
          <a:p>
            <a:r>
              <a:rPr lang="zh-CN" altLang="en-US"/>
              <a:t>服务</a:t>
            </a:r>
            <a:r>
              <a:rPr lang="en-US" altLang="zh-CN"/>
              <a:t>/</a:t>
            </a:r>
            <a:r>
              <a:rPr lang="zh-CN" altLang="en-US"/>
              <a:t>能力沉淀</a:t>
            </a:r>
          </a:p>
          <a:p>
            <a:r>
              <a:rPr lang="zh-CN" altLang="en-US"/>
              <a:t>赋能</a:t>
            </a: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添加较频繁：</a:t>
            </a:r>
            <a:r>
              <a:rPr lang="en-US" altLang="zh-CN"/>
              <a:t>4</a:t>
            </a:r>
            <a:r>
              <a:rPr lang="zh-CN" altLang="en-US"/>
              <a:t>次 </a:t>
            </a:r>
            <a:r>
              <a:rPr lang="en-US" altLang="zh-CN"/>
              <a:t>37</a:t>
            </a:r>
            <a:r>
              <a:rPr lang="zh-CN" altLang="en-US"/>
              <a:t>个保税区</a:t>
            </a:r>
          </a:p>
          <a:p>
            <a:r>
              <a:rPr lang="zh-CN" altLang="en-US"/>
              <a:t>涉及面较广：</a:t>
            </a:r>
            <a:r>
              <a:rPr lang="en-US" altLang="zh-CN"/>
              <a:t>8</a:t>
            </a:r>
            <a:r>
              <a:rPr lang="zh-CN" altLang="en-US"/>
              <a:t>个应用发布</a:t>
            </a:r>
          </a:p>
          <a:p>
            <a:r>
              <a:rPr lang="zh-CN" altLang="en-US"/>
              <a:t>横跨时间久：每次搭车横跨一周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marL="228600" indent="-2286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便捷接入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 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富客户端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无需发布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废弃枚举，持久化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3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高效查询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--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客户端本地缓存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mq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的劣势：客户端消息保障性低</a:t>
            </a: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disconf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的劣势：引入多的依赖</a:t>
            </a: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2B89-ECEC-7448-B53D-84518325FB0F}" type="datetimeFigureOut">
              <a:rPr kumimoji="1" lang="zh-CN" altLang="en-US" smtClean="0"/>
              <a:t>2023/1/31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E10E-F164-1A4D-9A06-8B3BCF453B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2B89-ECEC-7448-B53D-84518325FB0F}" type="datetimeFigureOut">
              <a:rPr kumimoji="1" lang="zh-CN" altLang="en-US" smtClean="0"/>
              <a:t>2023/1/31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E10E-F164-1A4D-9A06-8B3BCF453B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2B89-ECEC-7448-B53D-84518325FB0F}" type="datetimeFigureOut">
              <a:rPr kumimoji="1" lang="zh-CN" altLang="en-US" smtClean="0"/>
              <a:t>2023/1/31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E10E-F164-1A4D-9A06-8B3BCF453B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2B89-ECEC-7448-B53D-84518325FB0F}" type="datetimeFigureOut">
              <a:rPr kumimoji="1" lang="zh-CN" altLang="en-US" smtClean="0"/>
              <a:t>2023/1/31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E10E-F164-1A4D-9A06-8B3BCF453B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2B89-ECEC-7448-B53D-84518325FB0F}" type="datetimeFigureOut">
              <a:rPr kumimoji="1" lang="zh-CN" altLang="en-US" smtClean="0"/>
              <a:t>2023/1/31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E10E-F164-1A4D-9A06-8B3BCF453B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2B89-ECEC-7448-B53D-84518325FB0F}" type="datetimeFigureOut">
              <a:rPr kumimoji="1" lang="zh-CN" altLang="en-US" smtClean="0"/>
              <a:t>2023/1/31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E10E-F164-1A4D-9A06-8B3BCF453B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2B89-ECEC-7448-B53D-84518325FB0F}" type="datetimeFigureOut">
              <a:rPr kumimoji="1" lang="zh-CN" altLang="en-US" smtClean="0"/>
              <a:t>2023/1/31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E10E-F164-1A4D-9A06-8B3BCF453B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2B89-ECEC-7448-B53D-84518325FB0F}" type="datetimeFigureOut">
              <a:rPr kumimoji="1" lang="zh-CN" altLang="en-US" smtClean="0"/>
              <a:t>2023/1/31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E10E-F164-1A4D-9A06-8B3BCF453B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2B89-ECEC-7448-B53D-84518325FB0F}" type="datetimeFigureOut">
              <a:rPr kumimoji="1" lang="zh-CN" altLang="en-US" smtClean="0"/>
              <a:t>2023/1/31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E10E-F164-1A4D-9A06-8B3BCF453B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2B89-ECEC-7448-B53D-84518325FB0F}" type="datetimeFigureOut">
              <a:rPr kumimoji="1" lang="zh-CN" altLang="en-US" smtClean="0"/>
              <a:t>2023/1/31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E10E-F164-1A4D-9A06-8B3BCF453B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2B89-ECEC-7448-B53D-84518325FB0F}" type="datetimeFigureOut">
              <a:rPr kumimoji="1" lang="zh-CN" altLang="en-US" smtClean="0"/>
              <a:t>2023/1/31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E10E-F164-1A4D-9A06-8B3BCF453B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C2B89-ECEC-7448-B53D-84518325FB0F}" type="datetimeFigureOut">
              <a:rPr kumimoji="1" lang="zh-CN" altLang="en-US" smtClean="0"/>
              <a:t>2023/1/31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CE10E-F164-1A4D-9A06-8B3BCF453B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3" Type="http://schemas.openxmlformats.org/officeDocument/2006/relationships/tags" Target="../tags/tag15.xml"/><Relationship Id="rId21" Type="http://schemas.openxmlformats.org/officeDocument/2006/relationships/tags" Target="../tags/tag33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20" Type="http://schemas.openxmlformats.org/officeDocument/2006/relationships/tags" Target="../tags/tag32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24" Type="http://schemas.openxmlformats.org/officeDocument/2006/relationships/image" Target="../media/image2.png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23" Type="http://schemas.openxmlformats.org/officeDocument/2006/relationships/notesSlide" Target="../notesSlides/notesSlide20.xml"/><Relationship Id="rId10" Type="http://schemas.openxmlformats.org/officeDocument/2006/relationships/tags" Target="../tags/tag22.xml"/><Relationship Id="rId19" Type="http://schemas.openxmlformats.org/officeDocument/2006/relationships/tags" Target="../tags/tag31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Relationship Id="rId22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notesSlide" Target="../notesSlides/notesSlide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0969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414110" y="2636969"/>
            <a:ext cx="5352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 dirty="0" smtClean="0">
                <a:latin typeface="Microsoft YaHei" charset="-122"/>
                <a:ea typeface="Microsoft YaHei" charset="-122"/>
                <a:cs typeface="Microsoft YaHei" charset="-122"/>
              </a:rPr>
              <a:t>2023</a:t>
            </a:r>
            <a:r>
              <a:rPr kumimoji="1" lang="zh-CN" altLang="en-US" sz="5400" b="1" dirty="0" smtClean="0">
                <a:latin typeface="Microsoft YaHei" charset="-122"/>
                <a:ea typeface="Microsoft YaHei" charset="-122"/>
                <a:cs typeface="Microsoft YaHei" charset="-122"/>
              </a:rPr>
              <a:t>年晋升</a:t>
            </a:r>
            <a:r>
              <a:rPr kumimoji="1" lang="zh-CN" altLang="en-US" sz="5400" b="1" dirty="0">
                <a:latin typeface="Microsoft YaHei" charset="-122"/>
                <a:ea typeface="Microsoft YaHei" charset="-122"/>
                <a:cs typeface="Microsoft YaHei" charset="-122"/>
              </a:rPr>
              <a:t>述职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949" y="1675640"/>
            <a:ext cx="2116182" cy="65067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439816" y="4881033"/>
            <a:ext cx="412001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Microsoft YaHei" charset="-122"/>
                <a:ea typeface="Microsoft YaHei" charset="-122"/>
                <a:cs typeface="Microsoft YaHei" charset="-122"/>
              </a:rPr>
              <a:t>汇报人</a:t>
            </a:r>
            <a:r>
              <a:rPr kumimoji="1" lang="zh-CN" altLang="en-US" sz="2000" dirty="0" smtClean="0">
                <a:latin typeface="Microsoft YaHei" charset="-122"/>
                <a:ea typeface="Microsoft YaHei" charset="-122"/>
                <a:cs typeface="Microsoft YaHei" charset="-122"/>
              </a:rPr>
              <a:t>：郑韬（肥桃）</a:t>
            </a:r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71864" y="5296019"/>
            <a:ext cx="4120019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2000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7214870" y="698500"/>
            <a:ext cx="3321685" cy="210185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750810" y="862965"/>
            <a:ext cx="914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110000"/>
              </a:lnSpc>
            </a:pPr>
            <a:endParaRPr lang="zh-CN" altLang="en-US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277818" y="242921"/>
            <a:ext cx="28460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拿样底层化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-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  <a:sym typeface="+mn-ea"/>
              </a:rPr>
              <a:t>分析</a:t>
            </a:r>
            <a:endParaRPr kumimoji="1"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00" y="986155"/>
            <a:ext cx="5473700" cy="5092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9330" y="3269615"/>
            <a:ext cx="3721100" cy="1562100"/>
          </a:xfrm>
          <a:prstGeom prst="rect">
            <a:avLst/>
          </a:prstGeom>
        </p:spPr>
      </p:pic>
      <p:sp>
        <p:nvSpPr>
          <p:cNvPr id="10" name="左右箭头 9"/>
          <p:cNvSpPr/>
          <p:nvPr/>
        </p:nvSpPr>
        <p:spPr>
          <a:xfrm>
            <a:off x="6122670" y="3411855"/>
            <a:ext cx="1216660" cy="485775"/>
          </a:xfrm>
          <a:prstGeom prst="left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339330" y="4988560"/>
            <a:ext cx="4096385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>
                <a:latin typeface="微软雅黑" charset="0"/>
                <a:ea typeface="微软雅黑" charset="0"/>
              </a:rPr>
              <a:t>从底层拿样的模型分析，属性和营销的活动玩法是匹配的</a:t>
            </a:r>
          </a:p>
        </p:txBody>
      </p:sp>
      <p:sp>
        <p:nvSpPr>
          <p:cNvPr id="2" name="矩形 1"/>
          <p:cNvSpPr/>
          <p:nvPr/>
        </p:nvSpPr>
        <p:spPr>
          <a:xfrm>
            <a:off x="7536180" y="1299845"/>
            <a:ext cx="914400" cy="7181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设置拿样商品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750810" y="862965"/>
            <a:ext cx="913765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/>
              <a:t>供应商</a:t>
            </a:r>
          </a:p>
        </p:txBody>
      </p:sp>
      <p:sp>
        <p:nvSpPr>
          <p:cNvPr id="6" name="矩形 5"/>
          <p:cNvSpPr/>
          <p:nvPr/>
        </p:nvSpPr>
        <p:spPr>
          <a:xfrm>
            <a:off x="9144000" y="862965"/>
            <a:ext cx="914400" cy="9144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lnSpc>
                <a:spcPct val="110000"/>
              </a:lnSpc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044940" y="1354455"/>
            <a:ext cx="914400" cy="7467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查看拿样商品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9144000" y="862965"/>
            <a:ext cx="913765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/>
              <a:t>买家</a:t>
            </a:r>
          </a:p>
        </p:txBody>
      </p:sp>
      <p:sp>
        <p:nvSpPr>
          <p:cNvPr id="12" name="矩形 11"/>
          <p:cNvSpPr/>
          <p:nvPr/>
        </p:nvSpPr>
        <p:spPr>
          <a:xfrm>
            <a:off x="8930640" y="1969135"/>
            <a:ext cx="913130" cy="71755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拿样优先展示</a:t>
            </a:r>
          </a:p>
        </p:txBody>
      </p:sp>
      <p:sp>
        <p:nvSpPr>
          <p:cNvPr id="14" name="矩形 13"/>
          <p:cNvSpPr/>
          <p:nvPr/>
        </p:nvSpPr>
        <p:spPr>
          <a:xfrm>
            <a:off x="7339330" y="1891665"/>
            <a:ext cx="914400" cy="7181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latin typeface="微软雅黑" charset="0"/>
                <a:ea typeface="微软雅黑" charset="0"/>
              </a:rPr>
              <a:t>取消拿样商品</a:t>
            </a:r>
          </a:p>
        </p:txBody>
      </p:sp>
      <p:sp>
        <p:nvSpPr>
          <p:cNvPr id="15" name="下箭头 14"/>
          <p:cNvSpPr/>
          <p:nvPr/>
        </p:nvSpPr>
        <p:spPr>
          <a:xfrm>
            <a:off x="8665210" y="2686685"/>
            <a:ext cx="478790" cy="583565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277818" y="242921"/>
            <a:ext cx="28460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拿样底层化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-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实现</a:t>
            </a:r>
          </a:p>
        </p:txBody>
      </p:sp>
      <p:sp>
        <p:nvSpPr>
          <p:cNvPr id="45" name="矩形 44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7" name="组合 17"/>
          <p:cNvGrpSpPr/>
          <p:nvPr/>
        </p:nvGrpSpPr>
        <p:grpSpPr>
          <a:xfrm>
            <a:off x="718686" y="1014872"/>
            <a:ext cx="551992" cy="551992"/>
            <a:chOff x="6636986" y="4948697"/>
            <a:chExt cx="551992" cy="551992"/>
          </a:xfrm>
        </p:grpSpPr>
        <p:sp>
          <p:nvSpPr>
            <p:cNvPr id="118" name="Oval 57"/>
            <p:cNvSpPr>
              <a:spLocks noChangeAspect="1"/>
            </p:cNvSpPr>
            <p:nvPr/>
          </p:nvSpPr>
          <p:spPr>
            <a:xfrm>
              <a:off x="6636986" y="4948697"/>
              <a:ext cx="551992" cy="551992"/>
            </a:xfrm>
            <a:prstGeom prst="ellipse">
              <a:avLst/>
            </a:prstGeom>
            <a:solidFill>
              <a:srgbClr val="F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en-US" dirty="0">
                <a:solidFill>
                  <a:srgbClr val="F3374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9" name="Freeform 129"/>
            <p:cNvSpPr>
              <a:spLocks noEditPoints="1" noChangeArrowheads="1"/>
            </p:cNvSpPr>
            <p:nvPr/>
          </p:nvSpPr>
          <p:spPr bwMode="auto">
            <a:xfrm>
              <a:off x="6694764" y="5130119"/>
              <a:ext cx="436437" cy="189148"/>
            </a:xfrm>
            <a:custGeom>
              <a:avLst/>
              <a:gdLst>
                <a:gd name="T0" fmla="*/ 188 w 216"/>
                <a:gd name="T1" fmla="*/ 41 h 94"/>
                <a:gd name="T2" fmla="*/ 178 w 216"/>
                <a:gd name="T3" fmla="*/ 43 h 94"/>
                <a:gd name="T4" fmla="*/ 129 w 216"/>
                <a:gd name="T5" fmla="*/ 0 h 94"/>
                <a:gd name="T6" fmla="*/ 111 w 216"/>
                <a:gd name="T7" fmla="*/ 3 h 94"/>
                <a:gd name="T8" fmla="*/ 108 w 216"/>
                <a:gd name="T9" fmla="*/ 6 h 94"/>
                <a:gd name="T10" fmla="*/ 108 w 216"/>
                <a:gd name="T11" fmla="*/ 91 h 94"/>
                <a:gd name="T12" fmla="*/ 111 w 216"/>
                <a:gd name="T13" fmla="*/ 94 h 94"/>
                <a:gd name="T14" fmla="*/ 188 w 216"/>
                <a:gd name="T15" fmla="*/ 94 h 94"/>
                <a:gd name="T16" fmla="*/ 216 w 216"/>
                <a:gd name="T17" fmla="*/ 68 h 94"/>
                <a:gd name="T18" fmla="*/ 188 w 216"/>
                <a:gd name="T19" fmla="*/ 41 h 94"/>
                <a:gd name="T20" fmla="*/ 85 w 216"/>
                <a:gd name="T21" fmla="*/ 94 h 94"/>
                <a:gd name="T22" fmla="*/ 91 w 216"/>
                <a:gd name="T23" fmla="*/ 94 h 94"/>
                <a:gd name="T24" fmla="*/ 95 w 216"/>
                <a:gd name="T25" fmla="*/ 47 h 94"/>
                <a:gd name="T26" fmla="*/ 91 w 216"/>
                <a:gd name="T27" fmla="*/ 0 h 94"/>
                <a:gd name="T28" fmla="*/ 85 w 216"/>
                <a:gd name="T29" fmla="*/ 0 h 94"/>
                <a:gd name="T30" fmla="*/ 81 w 216"/>
                <a:gd name="T31" fmla="*/ 47 h 94"/>
                <a:gd name="T32" fmla="*/ 85 w 216"/>
                <a:gd name="T33" fmla="*/ 94 h 94"/>
                <a:gd name="T34" fmla="*/ 64 w 216"/>
                <a:gd name="T35" fmla="*/ 94 h 94"/>
                <a:gd name="T36" fmla="*/ 58 w 216"/>
                <a:gd name="T37" fmla="*/ 94 h 94"/>
                <a:gd name="T38" fmla="*/ 54 w 216"/>
                <a:gd name="T39" fmla="*/ 60 h 94"/>
                <a:gd name="T40" fmla="*/ 58 w 216"/>
                <a:gd name="T41" fmla="*/ 27 h 94"/>
                <a:gd name="T42" fmla="*/ 64 w 216"/>
                <a:gd name="T43" fmla="*/ 27 h 94"/>
                <a:gd name="T44" fmla="*/ 68 w 216"/>
                <a:gd name="T45" fmla="*/ 61 h 94"/>
                <a:gd name="T46" fmla="*/ 64 w 216"/>
                <a:gd name="T47" fmla="*/ 94 h 94"/>
                <a:gd name="T48" fmla="*/ 31 w 216"/>
                <a:gd name="T49" fmla="*/ 94 h 94"/>
                <a:gd name="T50" fmla="*/ 37 w 216"/>
                <a:gd name="T51" fmla="*/ 94 h 94"/>
                <a:gd name="T52" fmla="*/ 41 w 216"/>
                <a:gd name="T53" fmla="*/ 67 h 94"/>
                <a:gd name="T54" fmla="*/ 37 w 216"/>
                <a:gd name="T55" fmla="*/ 40 h 94"/>
                <a:gd name="T56" fmla="*/ 31 w 216"/>
                <a:gd name="T57" fmla="*/ 40 h 94"/>
                <a:gd name="T58" fmla="*/ 27 w 216"/>
                <a:gd name="T59" fmla="*/ 67 h 94"/>
                <a:gd name="T60" fmla="*/ 31 w 216"/>
                <a:gd name="T61" fmla="*/ 94 h 94"/>
                <a:gd name="T62" fmla="*/ 4 w 216"/>
                <a:gd name="T63" fmla="*/ 81 h 94"/>
                <a:gd name="T64" fmla="*/ 10 w 216"/>
                <a:gd name="T65" fmla="*/ 81 h 94"/>
                <a:gd name="T66" fmla="*/ 14 w 216"/>
                <a:gd name="T67" fmla="*/ 67 h 94"/>
                <a:gd name="T68" fmla="*/ 10 w 216"/>
                <a:gd name="T69" fmla="*/ 54 h 94"/>
                <a:gd name="T70" fmla="*/ 4 w 216"/>
                <a:gd name="T71" fmla="*/ 54 h 94"/>
                <a:gd name="T72" fmla="*/ 0 w 216"/>
                <a:gd name="T73" fmla="*/ 67 h 94"/>
                <a:gd name="T74" fmla="*/ 4 w 216"/>
                <a:gd name="T75" fmla="*/ 81 h 9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16"/>
                <a:gd name="T115" fmla="*/ 0 h 94"/>
                <a:gd name="T116" fmla="*/ 216 w 216"/>
                <a:gd name="T117" fmla="*/ 94 h 9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16" h="94">
                  <a:moveTo>
                    <a:pt x="188" y="41"/>
                  </a:moveTo>
                  <a:cubicBezTo>
                    <a:pt x="184" y="41"/>
                    <a:pt x="181" y="42"/>
                    <a:pt x="178" y="43"/>
                  </a:cubicBezTo>
                  <a:cubicBezTo>
                    <a:pt x="175" y="19"/>
                    <a:pt x="154" y="0"/>
                    <a:pt x="129" y="0"/>
                  </a:cubicBezTo>
                  <a:cubicBezTo>
                    <a:pt x="122" y="0"/>
                    <a:pt x="116" y="1"/>
                    <a:pt x="111" y="3"/>
                  </a:cubicBezTo>
                  <a:cubicBezTo>
                    <a:pt x="109" y="4"/>
                    <a:pt x="108" y="5"/>
                    <a:pt x="108" y="6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8" y="93"/>
                    <a:pt x="110" y="94"/>
                    <a:pt x="111" y="94"/>
                  </a:cubicBezTo>
                  <a:cubicBezTo>
                    <a:pt x="111" y="94"/>
                    <a:pt x="188" y="94"/>
                    <a:pt x="188" y="94"/>
                  </a:cubicBezTo>
                  <a:cubicBezTo>
                    <a:pt x="204" y="94"/>
                    <a:pt x="216" y="82"/>
                    <a:pt x="216" y="68"/>
                  </a:cubicBezTo>
                  <a:cubicBezTo>
                    <a:pt x="216" y="53"/>
                    <a:pt x="204" y="41"/>
                    <a:pt x="188" y="41"/>
                  </a:cubicBezTo>
                  <a:close/>
                  <a:moveTo>
                    <a:pt x="85" y="94"/>
                  </a:moveTo>
                  <a:cubicBezTo>
                    <a:pt x="91" y="94"/>
                    <a:pt x="91" y="94"/>
                    <a:pt x="91" y="94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5" y="94"/>
                  </a:lnTo>
                  <a:close/>
                  <a:moveTo>
                    <a:pt x="64" y="94"/>
                  </a:moveTo>
                  <a:cubicBezTo>
                    <a:pt x="58" y="94"/>
                    <a:pt x="58" y="94"/>
                    <a:pt x="58" y="9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8" y="61"/>
                    <a:pt x="68" y="61"/>
                    <a:pt x="68" y="61"/>
                  </a:cubicBezTo>
                  <a:lnTo>
                    <a:pt x="64" y="94"/>
                  </a:lnTo>
                  <a:close/>
                  <a:moveTo>
                    <a:pt x="31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7" y="67"/>
                    <a:pt x="27" y="67"/>
                    <a:pt x="27" y="67"/>
                  </a:cubicBezTo>
                  <a:lnTo>
                    <a:pt x="31" y="94"/>
                  </a:lnTo>
                  <a:close/>
                  <a:moveTo>
                    <a:pt x="4" y="81"/>
                  </a:moveTo>
                  <a:cubicBezTo>
                    <a:pt x="10" y="81"/>
                    <a:pt x="10" y="81"/>
                    <a:pt x="10" y="81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4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642110" y="1134745"/>
            <a:ext cx="6560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服务隔离</a:t>
            </a:r>
            <a:r>
              <a:rPr lang="en-US" altLang="zh-CN"/>
              <a:t>+</a:t>
            </a:r>
            <a:r>
              <a:rPr lang="zh-CN" altLang="en-US"/>
              <a:t>双状态保证最终一致性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625" y="1938655"/>
            <a:ext cx="4850130" cy="29806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1778000"/>
            <a:ext cx="5003800" cy="32385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95375" y="5341620"/>
            <a:ext cx="995299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服务隔离：数据存储和同步服务隔离，目前是同步执行，可人工重试同步。</a:t>
            </a:r>
          </a:p>
          <a:p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双状态：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1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、任务总状态，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2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、库存｜活动同步状态，任意未同步成功，均可通过重试最终保证成功。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277818" y="242921"/>
            <a:ext cx="28460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拿样底层化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-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结果</a:t>
            </a:r>
          </a:p>
        </p:txBody>
      </p:sp>
      <p:sp>
        <p:nvSpPr>
          <p:cNvPr id="45" name="矩形 44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42720" y="5552440"/>
            <a:ext cx="20071080" cy="11703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边界：将业务职责边界拆解到各领域</a:t>
            </a:r>
          </a:p>
          <a:p>
            <a:pPr marL="285750" indent="-285750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服务：核心业务服务沉淀到中台服务中</a:t>
            </a:r>
          </a:p>
          <a:p>
            <a:pPr marL="285750" indent="-285750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sym typeface="+mn-ea"/>
              </a:rPr>
              <a:t>中台：端只关心业务聚合的逻辑，扩展了中台的服务能力</a:t>
            </a:r>
            <a:endParaRPr lang="zh-CN" altLang="en-US">
              <a:latin typeface="微软雅黑" charset="0"/>
              <a:ea typeface="微软雅黑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2720" y="864870"/>
            <a:ext cx="8362950" cy="4395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8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/>
          <p:cNvSpPr txBox="1"/>
          <p:nvPr/>
        </p:nvSpPr>
        <p:spPr>
          <a:xfrm>
            <a:off x="1113790" y="3129915"/>
            <a:ext cx="4224020" cy="8407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zh-CN" altLang="en-US" sz="5400" dirty="0">
                <a:latin typeface="+mj-lt"/>
                <a:ea typeface="+mj-ea"/>
                <a:cs typeface="+mj-cs"/>
              </a:rPr>
              <a:t>保税区持久化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kumimoji="1" lang="zh-CN" altLang="en-US" sz="5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kumimoji="1" lang="zh-CN" altLang="en-US" sz="5400" dirty="0">
              <a:latin typeface="+mj-lt"/>
              <a:ea typeface="+mj-ea"/>
              <a:cs typeface="+mj-cs"/>
            </a:endParaRPr>
          </a:p>
        </p:txBody>
      </p:sp>
      <p:grpSp>
        <p:nvGrpSpPr>
          <p:cNvPr id="1039" name="Group 82"/>
          <p:cNvGrpSpPr>
            <a:grpSpLocks noGrp="1" noUngrp="1" noRot="1" noChangeAspect="1" noMove="1" noResize="1"/>
          </p:cNvGrpSpPr>
          <p:nvPr/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40" name="Rectangle 83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Rectangle 84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Rectangle 85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3" name="Rectangle 8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7" name="图片 19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7" y="93236"/>
            <a:ext cx="1325096" cy="407438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080770" y="4530090"/>
            <a:ext cx="41122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</a:t>
            </a:r>
            <a:r>
              <a:rPr lang="zh-CN" altLang="en-US"/>
              <a:t>通过枚举维护的三大痛点</a:t>
            </a:r>
            <a:r>
              <a:rPr lang="en-US" altLang="zh-CN"/>
              <a:t> </a:t>
            </a:r>
          </a:p>
          <a:p>
            <a:endParaRPr lang="zh-CN" altLang="en-US"/>
          </a:p>
        </p:txBody>
      </p:sp>
      <p:sp>
        <p:nvSpPr>
          <p:cNvPr id="7" name="Text Placeholder 33"/>
          <p:cNvSpPr txBox="1"/>
          <p:nvPr/>
        </p:nvSpPr>
        <p:spPr>
          <a:xfrm>
            <a:off x="6170233" y="1700809"/>
            <a:ext cx="3406753" cy="42550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A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变更较频繁：</a:t>
            </a:r>
            <a:r>
              <a:rPr lang="en-US" altLang="zh-CN" sz="2000">
                <a:sym typeface="+mn-ea"/>
              </a:rPr>
              <a:t>4</a:t>
            </a:r>
            <a:r>
              <a:rPr lang="zh-CN" altLang="en-US" sz="2000">
                <a:sym typeface="+mn-ea"/>
              </a:rPr>
              <a:t>次 </a:t>
            </a:r>
            <a:r>
              <a:rPr lang="en-US" altLang="zh-CN" sz="2000">
                <a:sym typeface="+mn-ea"/>
              </a:rPr>
              <a:t>37</a:t>
            </a:r>
            <a:r>
              <a:rPr lang="zh-CN" altLang="en-US" sz="2000">
                <a:sym typeface="+mn-ea"/>
              </a:rPr>
              <a:t>个保税区</a:t>
            </a:r>
            <a:endParaRPr lang="zh-CN" altLang="en-US" sz="200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zh-CN" altLang="en-AU" sz="200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  <p:sp>
        <p:nvSpPr>
          <p:cNvPr id="10" name="Text Placeholder 33"/>
          <p:cNvSpPr txBox="1"/>
          <p:nvPr/>
        </p:nvSpPr>
        <p:spPr>
          <a:xfrm>
            <a:off x="6170233" y="3212233"/>
            <a:ext cx="3406753" cy="42550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000">
                <a:sym typeface="+mn-ea"/>
              </a:rPr>
              <a:t>涉及面较广：</a:t>
            </a:r>
            <a:r>
              <a:rPr lang="en-US" altLang="zh-CN" sz="2000">
                <a:sym typeface="+mn-ea"/>
              </a:rPr>
              <a:t>8</a:t>
            </a:r>
            <a:r>
              <a:rPr lang="zh-CN" altLang="en-US" sz="2000">
                <a:sym typeface="+mn-ea"/>
              </a:rPr>
              <a:t>个应用发布</a:t>
            </a:r>
            <a:endParaRPr lang="zh-CN" altLang="en-US" sz="200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AU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  <p:sp>
        <p:nvSpPr>
          <p:cNvPr id="19" name="Text Placeholder 33"/>
          <p:cNvSpPr txBox="1"/>
          <p:nvPr/>
        </p:nvSpPr>
        <p:spPr>
          <a:xfrm>
            <a:off x="6170233" y="4749792"/>
            <a:ext cx="3406753" cy="42550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000">
                <a:sym typeface="+mn-ea"/>
              </a:rPr>
              <a:t>横跨时间久：每次搭车横跨一周</a:t>
            </a:r>
            <a:endParaRPr lang="zh-CN" altLang="en-US" sz="200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AU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  <p:grpSp>
        <p:nvGrpSpPr>
          <p:cNvPr id="5" name="组合 24"/>
          <p:cNvGrpSpPr/>
          <p:nvPr/>
        </p:nvGrpSpPr>
        <p:grpSpPr>
          <a:xfrm>
            <a:off x="5193201" y="1520454"/>
            <a:ext cx="699076" cy="699074"/>
            <a:chOff x="1456904" y="1798469"/>
            <a:chExt cx="699076" cy="699074"/>
          </a:xfrm>
        </p:grpSpPr>
        <p:sp>
          <p:nvSpPr>
            <p:cNvPr id="6" name="Oval 80"/>
            <p:cNvSpPr/>
            <p:nvPr/>
          </p:nvSpPr>
          <p:spPr>
            <a:xfrm>
              <a:off x="1456904" y="1798469"/>
              <a:ext cx="699076" cy="699074"/>
            </a:xfrm>
            <a:prstGeom prst="ellipse">
              <a:avLst/>
            </a:prstGeom>
            <a:solidFill>
              <a:srgbClr val="F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Freeform 224"/>
            <p:cNvSpPr>
              <a:spLocks noEditPoints="1" noChangeArrowheads="1"/>
            </p:cNvSpPr>
            <p:nvPr/>
          </p:nvSpPr>
          <p:spPr bwMode="auto">
            <a:xfrm>
              <a:off x="1657894" y="1999471"/>
              <a:ext cx="297096" cy="297071"/>
            </a:xfrm>
            <a:custGeom>
              <a:avLst/>
              <a:gdLst>
                <a:gd name="T0" fmla="*/ 3 w 47"/>
                <a:gd name="T1" fmla="*/ 0 h 47"/>
                <a:gd name="T2" fmla="*/ 21 w 47"/>
                <a:gd name="T3" fmla="*/ 0 h 47"/>
                <a:gd name="T4" fmla="*/ 21 w 47"/>
                <a:gd name="T5" fmla="*/ 3 h 47"/>
                <a:gd name="T6" fmla="*/ 3 w 47"/>
                <a:gd name="T7" fmla="*/ 3 h 47"/>
                <a:gd name="T8" fmla="*/ 3 w 47"/>
                <a:gd name="T9" fmla="*/ 0 h 47"/>
                <a:gd name="T10" fmla="*/ 26 w 47"/>
                <a:gd name="T11" fmla="*/ 0 h 47"/>
                <a:gd name="T12" fmla="*/ 44 w 47"/>
                <a:gd name="T13" fmla="*/ 0 h 47"/>
                <a:gd name="T14" fmla="*/ 44 w 47"/>
                <a:gd name="T15" fmla="*/ 3 h 47"/>
                <a:gd name="T16" fmla="*/ 26 w 47"/>
                <a:gd name="T17" fmla="*/ 3 h 47"/>
                <a:gd name="T18" fmla="*/ 26 w 47"/>
                <a:gd name="T19" fmla="*/ 0 h 47"/>
                <a:gd name="T20" fmla="*/ 43 w 47"/>
                <a:gd name="T21" fmla="*/ 15 h 47"/>
                <a:gd name="T22" fmla="*/ 41 w 47"/>
                <a:gd name="T23" fmla="*/ 15 h 47"/>
                <a:gd name="T24" fmla="*/ 41 w 47"/>
                <a:gd name="T25" fmla="*/ 3 h 47"/>
                <a:gd name="T26" fmla="*/ 29 w 47"/>
                <a:gd name="T27" fmla="*/ 3 h 47"/>
                <a:gd name="T28" fmla="*/ 29 w 47"/>
                <a:gd name="T29" fmla="*/ 15 h 47"/>
                <a:gd name="T30" fmla="*/ 18 w 47"/>
                <a:gd name="T31" fmla="*/ 15 h 47"/>
                <a:gd name="T32" fmla="*/ 18 w 47"/>
                <a:gd name="T33" fmla="*/ 3 h 47"/>
                <a:gd name="T34" fmla="*/ 6 w 47"/>
                <a:gd name="T35" fmla="*/ 3 h 47"/>
                <a:gd name="T36" fmla="*/ 6 w 47"/>
                <a:gd name="T37" fmla="*/ 15 h 47"/>
                <a:gd name="T38" fmla="*/ 4 w 47"/>
                <a:gd name="T39" fmla="*/ 15 h 47"/>
                <a:gd name="T40" fmla="*/ 0 w 47"/>
                <a:gd name="T41" fmla="*/ 18 h 47"/>
                <a:gd name="T42" fmla="*/ 0 w 47"/>
                <a:gd name="T43" fmla="*/ 44 h 47"/>
                <a:gd name="T44" fmla="*/ 4 w 47"/>
                <a:gd name="T45" fmla="*/ 47 h 47"/>
                <a:gd name="T46" fmla="*/ 17 w 47"/>
                <a:gd name="T47" fmla="*/ 47 h 47"/>
                <a:gd name="T48" fmla="*/ 21 w 47"/>
                <a:gd name="T49" fmla="*/ 44 h 47"/>
                <a:gd name="T50" fmla="*/ 21 w 47"/>
                <a:gd name="T51" fmla="*/ 27 h 47"/>
                <a:gd name="T52" fmla="*/ 26 w 47"/>
                <a:gd name="T53" fmla="*/ 27 h 47"/>
                <a:gd name="T54" fmla="*/ 26 w 47"/>
                <a:gd name="T55" fmla="*/ 44 h 47"/>
                <a:gd name="T56" fmla="*/ 30 w 47"/>
                <a:gd name="T57" fmla="*/ 47 h 47"/>
                <a:gd name="T58" fmla="*/ 43 w 47"/>
                <a:gd name="T59" fmla="*/ 47 h 47"/>
                <a:gd name="T60" fmla="*/ 47 w 47"/>
                <a:gd name="T61" fmla="*/ 44 h 47"/>
                <a:gd name="T62" fmla="*/ 47 w 47"/>
                <a:gd name="T63" fmla="*/ 18 h 47"/>
                <a:gd name="T64" fmla="*/ 43 w 47"/>
                <a:gd name="T65" fmla="*/ 15 h 47"/>
                <a:gd name="T66" fmla="*/ 16 w 47"/>
                <a:gd name="T67" fmla="*/ 44 h 47"/>
                <a:gd name="T68" fmla="*/ 5 w 47"/>
                <a:gd name="T69" fmla="*/ 44 h 47"/>
                <a:gd name="T70" fmla="*/ 3 w 47"/>
                <a:gd name="T71" fmla="*/ 42 h 47"/>
                <a:gd name="T72" fmla="*/ 5 w 47"/>
                <a:gd name="T73" fmla="*/ 41 h 47"/>
                <a:gd name="T74" fmla="*/ 16 w 47"/>
                <a:gd name="T75" fmla="*/ 41 h 47"/>
                <a:gd name="T76" fmla="*/ 18 w 47"/>
                <a:gd name="T77" fmla="*/ 42 h 47"/>
                <a:gd name="T78" fmla="*/ 16 w 47"/>
                <a:gd name="T79" fmla="*/ 44 h 47"/>
                <a:gd name="T80" fmla="*/ 25 w 47"/>
                <a:gd name="T81" fmla="*/ 24 h 47"/>
                <a:gd name="T82" fmla="*/ 22 w 47"/>
                <a:gd name="T83" fmla="*/ 24 h 47"/>
                <a:gd name="T84" fmla="*/ 21 w 47"/>
                <a:gd name="T85" fmla="*/ 22 h 47"/>
                <a:gd name="T86" fmla="*/ 22 w 47"/>
                <a:gd name="T87" fmla="*/ 21 h 47"/>
                <a:gd name="T88" fmla="*/ 25 w 47"/>
                <a:gd name="T89" fmla="*/ 21 h 47"/>
                <a:gd name="T90" fmla="*/ 26 w 47"/>
                <a:gd name="T91" fmla="*/ 22 h 47"/>
                <a:gd name="T92" fmla="*/ 25 w 47"/>
                <a:gd name="T93" fmla="*/ 24 h 47"/>
                <a:gd name="T94" fmla="*/ 42 w 47"/>
                <a:gd name="T95" fmla="*/ 44 h 47"/>
                <a:gd name="T96" fmla="*/ 31 w 47"/>
                <a:gd name="T97" fmla="*/ 44 h 47"/>
                <a:gd name="T98" fmla="*/ 29 w 47"/>
                <a:gd name="T99" fmla="*/ 42 h 47"/>
                <a:gd name="T100" fmla="*/ 31 w 47"/>
                <a:gd name="T101" fmla="*/ 41 h 47"/>
                <a:gd name="T102" fmla="*/ 42 w 47"/>
                <a:gd name="T103" fmla="*/ 41 h 47"/>
                <a:gd name="T104" fmla="*/ 44 w 47"/>
                <a:gd name="T105" fmla="*/ 42 h 47"/>
                <a:gd name="T106" fmla="*/ 42 w 47"/>
                <a:gd name="T107" fmla="*/ 44 h 4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7"/>
                <a:gd name="T163" fmla="*/ 0 h 47"/>
                <a:gd name="T164" fmla="*/ 47 w 47"/>
                <a:gd name="T165" fmla="*/ 47 h 4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7" h="47">
                  <a:moveTo>
                    <a:pt x="3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0"/>
                  </a:lnTo>
                  <a:close/>
                  <a:moveTo>
                    <a:pt x="26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26" y="3"/>
                    <a:pt x="26" y="3"/>
                    <a:pt x="26" y="3"/>
                  </a:cubicBezTo>
                  <a:lnTo>
                    <a:pt x="26" y="0"/>
                  </a:lnTo>
                  <a:close/>
                  <a:moveTo>
                    <a:pt x="43" y="15"/>
                  </a:moveTo>
                  <a:cubicBezTo>
                    <a:pt x="41" y="15"/>
                    <a:pt x="41" y="15"/>
                    <a:pt x="41" y="15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5"/>
                    <a:pt x="0" y="16"/>
                    <a:pt x="0" y="18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2" y="47"/>
                    <a:pt x="4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9" y="47"/>
                    <a:pt x="21" y="45"/>
                    <a:pt x="21" y="44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5"/>
                    <a:pt x="28" y="47"/>
                    <a:pt x="30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5" y="47"/>
                    <a:pt x="47" y="45"/>
                    <a:pt x="47" y="44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6"/>
                    <a:pt x="45" y="15"/>
                    <a:pt x="43" y="15"/>
                  </a:cubicBezTo>
                  <a:close/>
                  <a:moveTo>
                    <a:pt x="16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4" y="44"/>
                    <a:pt x="3" y="43"/>
                    <a:pt x="3" y="42"/>
                  </a:cubicBezTo>
                  <a:cubicBezTo>
                    <a:pt x="3" y="42"/>
                    <a:pt x="4" y="41"/>
                    <a:pt x="5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7" y="41"/>
                    <a:pt x="18" y="42"/>
                    <a:pt x="18" y="42"/>
                  </a:cubicBezTo>
                  <a:cubicBezTo>
                    <a:pt x="18" y="43"/>
                    <a:pt x="17" y="44"/>
                    <a:pt x="16" y="44"/>
                  </a:cubicBezTo>
                  <a:close/>
                  <a:moveTo>
                    <a:pt x="25" y="24"/>
                  </a:moveTo>
                  <a:cubicBezTo>
                    <a:pt x="22" y="24"/>
                    <a:pt x="22" y="24"/>
                    <a:pt x="22" y="24"/>
                  </a:cubicBezTo>
                  <a:cubicBezTo>
                    <a:pt x="21" y="24"/>
                    <a:pt x="21" y="23"/>
                    <a:pt x="21" y="22"/>
                  </a:cubicBezTo>
                  <a:cubicBezTo>
                    <a:pt x="21" y="21"/>
                    <a:pt x="21" y="21"/>
                    <a:pt x="22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21"/>
                    <a:pt x="26" y="21"/>
                    <a:pt x="26" y="22"/>
                  </a:cubicBezTo>
                  <a:cubicBezTo>
                    <a:pt x="26" y="23"/>
                    <a:pt x="26" y="24"/>
                    <a:pt x="25" y="24"/>
                  </a:cubicBezTo>
                  <a:close/>
                  <a:moveTo>
                    <a:pt x="42" y="44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0" y="44"/>
                    <a:pt x="29" y="43"/>
                    <a:pt x="29" y="42"/>
                  </a:cubicBezTo>
                  <a:cubicBezTo>
                    <a:pt x="29" y="42"/>
                    <a:pt x="30" y="41"/>
                    <a:pt x="31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2"/>
                  </a:cubicBezTo>
                  <a:cubicBezTo>
                    <a:pt x="44" y="43"/>
                    <a:pt x="43" y="44"/>
                    <a:pt x="42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0"/>
          <p:cNvGrpSpPr/>
          <p:nvPr/>
        </p:nvGrpSpPr>
        <p:grpSpPr>
          <a:xfrm>
            <a:off x="5193201" y="3085256"/>
            <a:ext cx="699076" cy="699074"/>
            <a:chOff x="1456904" y="3363271"/>
            <a:chExt cx="699076" cy="699074"/>
          </a:xfrm>
        </p:grpSpPr>
        <p:sp>
          <p:nvSpPr>
            <p:cNvPr id="33" name="Oval 92"/>
            <p:cNvSpPr/>
            <p:nvPr/>
          </p:nvSpPr>
          <p:spPr>
            <a:xfrm>
              <a:off x="1456904" y="3363271"/>
              <a:ext cx="699076" cy="699074"/>
            </a:xfrm>
            <a:prstGeom prst="ellipse">
              <a:avLst/>
            </a:prstGeom>
            <a:solidFill>
              <a:srgbClr val="F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 205"/>
            <p:cNvSpPr>
              <a:spLocks noEditPoints="1" noChangeArrowheads="1"/>
            </p:cNvSpPr>
            <p:nvPr/>
          </p:nvSpPr>
          <p:spPr bwMode="auto">
            <a:xfrm>
              <a:off x="1642408" y="3530042"/>
              <a:ext cx="328069" cy="365533"/>
            </a:xfrm>
            <a:custGeom>
              <a:avLst/>
              <a:gdLst>
                <a:gd name="T0" fmla="*/ 34 w 43"/>
                <a:gd name="T1" fmla="*/ 15 h 48"/>
                <a:gd name="T2" fmla="*/ 36 w 43"/>
                <a:gd name="T3" fmla="*/ 12 h 48"/>
                <a:gd name="T4" fmla="*/ 39 w 43"/>
                <a:gd name="T5" fmla="*/ 7 h 48"/>
                <a:gd name="T6" fmla="*/ 38 w 43"/>
                <a:gd name="T7" fmla="*/ 1 h 48"/>
                <a:gd name="T8" fmla="*/ 34 w 43"/>
                <a:gd name="T9" fmla="*/ 0 h 48"/>
                <a:gd name="T10" fmla="*/ 27 w 43"/>
                <a:gd name="T11" fmla="*/ 3 h 48"/>
                <a:gd name="T12" fmla="*/ 21 w 43"/>
                <a:gd name="T13" fmla="*/ 14 h 48"/>
                <a:gd name="T14" fmla="*/ 16 w 43"/>
                <a:gd name="T15" fmla="*/ 3 h 48"/>
                <a:gd name="T16" fmla="*/ 10 w 43"/>
                <a:gd name="T17" fmla="*/ 1 h 48"/>
                <a:gd name="T18" fmla="*/ 6 w 43"/>
                <a:gd name="T19" fmla="*/ 3 h 48"/>
                <a:gd name="T20" fmla="*/ 7 w 43"/>
                <a:gd name="T21" fmla="*/ 12 h 48"/>
                <a:gd name="T22" fmla="*/ 10 w 43"/>
                <a:gd name="T23" fmla="*/ 15 h 48"/>
                <a:gd name="T24" fmla="*/ 0 w 43"/>
                <a:gd name="T25" fmla="*/ 15 h 48"/>
                <a:gd name="T26" fmla="*/ 0 w 43"/>
                <a:gd name="T27" fmla="*/ 27 h 48"/>
                <a:gd name="T28" fmla="*/ 3 w 43"/>
                <a:gd name="T29" fmla="*/ 27 h 48"/>
                <a:gd name="T30" fmla="*/ 3 w 43"/>
                <a:gd name="T31" fmla="*/ 48 h 48"/>
                <a:gd name="T32" fmla="*/ 40 w 43"/>
                <a:gd name="T33" fmla="*/ 48 h 48"/>
                <a:gd name="T34" fmla="*/ 40 w 43"/>
                <a:gd name="T35" fmla="*/ 27 h 48"/>
                <a:gd name="T36" fmla="*/ 43 w 43"/>
                <a:gd name="T37" fmla="*/ 27 h 48"/>
                <a:gd name="T38" fmla="*/ 43 w 43"/>
                <a:gd name="T39" fmla="*/ 15 h 48"/>
                <a:gd name="T40" fmla="*/ 34 w 43"/>
                <a:gd name="T41" fmla="*/ 15 h 48"/>
                <a:gd name="T42" fmla="*/ 29 w 43"/>
                <a:gd name="T43" fmla="*/ 5 h 48"/>
                <a:gd name="T44" fmla="*/ 34 w 43"/>
                <a:gd name="T45" fmla="*/ 3 h 48"/>
                <a:gd name="T46" fmla="*/ 35 w 43"/>
                <a:gd name="T47" fmla="*/ 4 h 48"/>
                <a:gd name="T48" fmla="*/ 34 w 43"/>
                <a:gd name="T49" fmla="*/ 10 h 48"/>
                <a:gd name="T50" fmla="*/ 27 w 43"/>
                <a:gd name="T51" fmla="*/ 15 h 48"/>
                <a:gd name="T52" fmla="*/ 24 w 43"/>
                <a:gd name="T53" fmla="*/ 15 h 48"/>
                <a:gd name="T54" fmla="*/ 29 w 43"/>
                <a:gd name="T55" fmla="*/ 5 h 48"/>
                <a:gd name="T56" fmla="*/ 8 w 43"/>
                <a:gd name="T57" fmla="*/ 7 h 48"/>
                <a:gd name="T58" fmla="*/ 9 w 43"/>
                <a:gd name="T59" fmla="*/ 5 h 48"/>
                <a:gd name="T60" fmla="*/ 10 w 43"/>
                <a:gd name="T61" fmla="*/ 4 h 48"/>
                <a:gd name="T62" fmla="*/ 10 w 43"/>
                <a:gd name="T63" fmla="*/ 4 h 48"/>
                <a:gd name="T64" fmla="*/ 13 w 43"/>
                <a:gd name="T65" fmla="*/ 6 h 48"/>
                <a:gd name="T66" fmla="*/ 17 w 43"/>
                <a:gd name="T67" fmla="*/ 13 h 48"/>
                <a:gd name="T68" fmla="*/ 17 w 43"/>
                <a:gd name="T69" fmla="*/ 13 h 48"/>
                <a:gd name="T70" fmla="*/ 17 w 43"/>
                <a:gd name="T71" fmla="*/ 13 h 48"/>
                <a:gd name="T72" fmla="*/ 9 w 43"/>
                <a:gd name="T73" fmla="*/ 10 h 48"/>
                <a:gd name="T74" fmla="*/ 8 w 43"/>
                <a:gd name="T75" fmla="*/ 7 h 48"/>
                <a:gd name="T76" fmla="*/ 18 w 43"/>
                <a:gd name="T77" fmla="*/ 45 h 48"/>
                <a:gd name="T78" fmla="*/ 6 w 43"/>
                <a:gd name="T79" fmla="*/ 45 h 48"/>
                <a:gd name="T80" fmla="*/ 6 w 43"/>
                <a:gd name="T81" fmla="*/ 25 h 48"/>
                <a:gd name="T82" fmla="*/ 18 w 43"/>
                <a:gd name="T83" fmla="*/ 25 h 48"/>
                <a:gd name="T84" fmla="*/ 18 w 43"/>
                <a:gd name="T85" fmla="*/ 45 h 48"/>
                <a:gd name="T86" fmla="*/ 18 w 43"/>
                <a:gd name="T87" fmla="*/ 24 h 48"/>
                <a:gd name="T88" fmla="*/ 3 w 43"/>
                <a:gd name="T89" fmla="*/ 24 h 48"/>
                <a:gd name="T90" fmla="*/ 3 w 43"/>
                <a:gd name="T91" fmla="*/ 18 h 48"/>
                <a:gd name="T92" fmla="*/ 18 w 43"/>
                <a:gd name="T93" fmla="*/ 18 h 48"/>
                <a:gd name="T94" fmla="*/ 18 w 43"/>
                <a:gd name="T95" fmla="*/ 24 h 48"/>
                <a:gd name="T96" fmla="*/ 37 w 43"/>
                <a:gd name="T97" fmla="*/ 45 h 48"/>
                <a:gd name="T98" fmla="*/ 25 w 43"/>
                <a:gd name="T99" fmla="*/ 45 h 48"/>
                <a:gd name="T100" fmla="*/ 25 w 43"/>
                <a:gd name="T101" fmla="*/ 25 h 48"/>
                <a:gd name="T102" fmla="*/ 37 w 43"/>
                <a:gd name="T103" fmla="*/ 25 h 48"/>
                <a:gd name="T104" fmla="*/ 37 w 43"/>
                <a:gd name="T105" fmla="*/ 45 h 48"/>
                <a:gd name="T106" fmla="*/ 40 w 43"/>
                <a:gd name="T107" fmla="*/ 24 h 48"/>
                <a:gd name="T108" fmla="*/ 25 w 43"/>
                <a:gd name="T109" fmla="*/ 24 h 48"/>
                <a:gd name="T110" fmla="*/ 25 w 43"/>
                <a:gd name="T111" fmla="*/ 18 h 48"/>
                <a:gd name="T112" fmla="*/ 40 w 43"/>
                <a:gd name="T113" fmla="*/ 18 h 48"/>
                <a:gd name="T114" fmla="*/ 40 w 43"/>
                <a:gd name="T115" fmla="*/ 24 h 4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3"/>
                <a:gd name="T175" fmla="*/ 0 h 48"/>
                <a:gd name="T176" fmla="*/ 43 w 43"/>
                <a:gd name="T177" fmla="*/ 48 h 4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3" h="48">
                  <a:moveTo>
                    <a:pt x="34" y="15"/>
                  </a:moveTo>
                  <a:cubicBezTo>
                    <a:pt x="35" y="14"/>
                    <a:pt x="36" y="13"/>
                    <a:pt x="36" y="12"/>
                  </a:cubicBezTo>
                  <a:cubicBezTo>
                    <a:pt x="38" y="11"/>
                    <a:pt x="39" y="9"/>
                    <a:pt x="39" y="7"/>
                  </a:cubicBezTo>
                  <a:cubicBezTo>
                    <a:pt x="40" y="5"/>
                    <a:pt x="39" y="3"/>
                    <a:pt x="38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0"/>
                    <a:pt x="29" y="1"/>
                    <a:pt x="27" y="3"/>
                  </a:cubicBezTo>
                  <a:cubicBezTo>
                    <a:pt x="24" y="6"/>
                    <a:pt x="22" y="10"/>
                    <a:pt x="21" y="14"/>
                  </a:cubicBezTo>
                  <a:cubicBezTo>
                    <a:pt x="20" y="10"/>
                    <a:pt x="19" y="6"/>
                    <a:pt x="16" y="3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9" y="1"/>
                    <a:pt x="7" y="1"/>
                    <a:pt x="6" y="3"/>
                  </a:cubicBezTo>
                  <a:cubicBezTo>
                    <a:pt x="4" y="5"/>
                    <a:pt x="4" y="9"/>
                    <a:pt x="7" y="12"/>
                  </a:cubicBezTo>
                  <a:cubicBezTo>
                    <a:pt x="8" y="13"/>
                    <a:pt x="9" y="14"/>
                    <a:pt x="1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15"/>
                    <a:pt x="43" y="15"/>
                    <a:pt x="43" y="15"/>
                  </a:cubicBezTo>
                  <a:lnTo>
                    <a:pt x="34" y="15"/>
                  </a:lnTo>
                  <a:close/>
                  <a:moveTo>
                    <a:pt x="29" y="5"/>
                  </a:moveTo>
                  <a:cubicBezTo>
                    <a:pt x="31" y="4"/>
                    <a:pt x="32" y="3"/>
                    <a:pt x="34" y="3"/>
                  </a:cubicBezTo>
                  <a:cubicBezTo>
                    <a:pt x="34" y="3"/>
                    <a:pt x="35" y="3"/>
                    <a:pt x="35" y="4"/>
                  </a:cubicBezTo>
                  <a:cubicBezTo>
                    <a:pt x="37" y="5"/>
                    <a:pt x="36" y="8"/>
                    <a:pt x="34" y="10"/>
                  </a:cubicBezTo>
                  <a:cubicBezTo>
                    <a:pt x="32" y="12"/>
                    <a:pt x="29" y="14"/>
                    <a:pt x="27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2"/>
                    <a:pt x="27" y="8"/>
                    <a:pt x="29" y="5"/>
                  </a:cubicBezTo>
                  <a:close/>
                  <a:moveTo>
                    <a:pt x="8" y="7"/>
                  </a:moveTo>
                  <a:cubicBezTo>
                    <a:pt x="8" y="6"/>
                    <a:pt x="8" y="6"/>
                    <a:pt x="9" y="5"/>
                  </a:cubicBezTo>
                  <a:cubicBezTo>
                    <a:pt x="9" y="5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5"/>
                    <a:pt x="13" y="6"/>
                  </a:cubicBezTo>
                  <a:cubicBezTo>
                    <a:pt x="15" y="7"/>
                    <a:pt x="16" y="10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3"/>
                    <a:pt x="11" y="11"/>
                    <a:pt x="9" y="10"/>
                  </a:cubicBezTo>
                  <a:cubicBezTo>
                    <a:pt x="9" y="9"/>
                    <a:pt x="8" y="8"/>
                    <a:pt x="8" y="7"/>
                  </a:cubicBezTo>
                  <a:close/>
                  <a:moveTo>
                    <a:pt x="18" y="45"/>
                  </a:moveTo>
                  <a:cubicBezTo>
                    <a:pt x="6" y="45"/>
                    <a:pt x="6" y="45"/>
                    <a:pt x="6" y="4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8" y="25"/>
                    <a:pt x="18" y="25"/>
                    <a:pt x="18" y="25"/>
                  </a:cubicBezTo>
                  <a:lnTo>
                    <a:pt x="18" y="45"/>
                  </a:lnTo>
                  <a:close/>
                  <a:moveTo>
                    <a:pt x="18" y="24"/>
                  </a:moveTo>
                  <a:cubicBezTo>
                    <a:pt x="3" y="24"/>
                    <a:pt x="3" y="24"/>
                    <a:pt x="3" y="24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8" y="18"/>
                    <a:pt x="18" y="18"/>
                    <a:pt x="18" y="18"/>
                  </a:cubicBezTo>
                  <a:lnTo>
                    <a:pt x="18" y="24"/>
                  </a:lnTo>
                  <a:close/>
                  <a:moveTo>
                    <a:pt x="37" y="45"/>
                  </a:moveTo>
                  <a:cubicBezTo>
                    <a:pt x="25" y="45"/>
                    <a:pt x="25" y="45"/>
                    <a:pt x="25" y="4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37" y="25"/>
                    <a:pt x="37" y="25"/>
                    <a:pt x="37" y="25"/>
                  </a:cubicBezTo>
                  <a:lnTo>
                    <a:pt x="37" y="45"/>
                  </a:lnTo>
                  <a:close/>
                  <a:moveTo>
                    <a:pt x="40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40" y="18"/>
                    <a:pt x="40" y="18"/>
                    <a:pt x="40" y="18"/>
                  </a:cubicBezTo>
                  <a:lnTo>
                    <a:pt x="40" y="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组合 33"/>
          <p:cNvGrpSpPr/>
          <p:nvPr/>
        </p:nvGrpSpPr>
        <p:grpSpPr>
          <a:xfrm>
            <a:off x="5193201" y="4650058"/>
            <a:ext cx="699076" cy="699074"/>
            <a:chOff x="1456904" y="4928073"/>
            <a:chExt cx="699076" cy="699074"/>
          </a:xfrm>
        </p:grpSpPr>
        <p:sp>
          <p:nvSpPr>
            <p:cNvPr id="36" name="Oval 106"/>
            <p:cNvSpPr/>
            <p:nvPr/>
          </p:nvSpPr>
          <p:spPr>
            <a:xfrm>
              <a:off x="1456904" y="4928073"/>
              <a:ext cx="699076" cy="699074"/>
            </a:xfrm>
            <a:prstGeom prst="ellipse">
              <a:avLst/>
            </a:prstGeom>
            <a:solidFill>
              <a:srgbClr val="F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7" name="Freeform 129"/>
            <p:cNvSpPr>
              <a:spLocks noEditPoints="1" noChangeArrowheads="1"/>
            </p:cNvSpPr>
            <p:nvPr/>
          </p:nvSpPr>
          <p:spPr bwMode="auto">
            <a:xfrm>
              <a:off x="1588224" y="5183036"/>
              <a:ext cx="436437" cy="189148"/>
            </a:xfrm>
            <a:custGeom>
              <a:avLst/>
              <a:gdLst>
                <a:gd name="T0" fmla="*/ 188 w 216"/>
                <a:gd name="T1" fmla="*/ 41 h 94"/>
                <a:gd name="T2" fmla="*/ 178 w 216"/>
                <a:gd name="T3" fmla="*/ 43 h 94"/>
                <a:gd name="T4" fmla="*/ 129 w 216"/>
                <a:gd name="T5" fmla="*/ 0 h 94"/>
                <a:gd name="T6" fmla="*/ 111 w 216"/>
                <a:gd name="T7" fmla="*/ 3 h 94"/>
                <a:gd name="T8" fmla="*/ 108 w 216"/>
                <a:gd name="T9" fmla="*/ 6 h 94"/>
                <a:gd name="T10" fmla="*/ 108 w 216"/>
                <a:gd name="T11" fmla="*/ 91 h 94"/>
                <a:gd name="T12" fmla="*/ 111 w 216"/>
                <a:gd name="T13" fmla="*/ 94 h 94"/>
                <a:gd name="T14" fmla="*/ 188 w 216"/>
                <a:gd name="T15" fmla="*/ 94 h 94"/>
                <a:gd name="T16" fmla="*/ 216 w 216"/>
                <a:gd name="T17" fmla="*/ 68 h 94"/>
                <a:gd name="T18" fmla="*/ 188 w 216"/>
                <a:gd name="T19" fmla="*/ 41 h 94"/>
                <a:gd name="T20" fmla="*/ 85 w 216"/>
                <a:gd name="T21" fmla="*/ 94 h 94"/>
                <a:gd name="T22" fmla="*/ 91 w 216"/>
                <a:gd name="T23" fmla="*/ 94 h 94"/>
                <a:gd name="T24" fmla="*/ 95 w 216"/>
                <a:gd name="T25" fmla="*/ 47 h 94"/>
                <a:gd name="T26" fmla="*/ 91 w 216"/>
                <a:gd name="T27" fmla="*/ 0 h 94"/>
                <a:gd name="T28" fmla="*/ 85 w 216"/>
                <a:gd name="T29" fmla="*/ 0 h 94"/>
                <a:gd name="T30" fmla="*/ 81 w 216"/>
                <a:gd name="T31" fmla="*/ 47 h 94"/>
                <a:gd name="T32" fmla="*/ 85 w 216"/>
                <a:gd name="T33" fmla="*/ 94 h 94"/>
                <a:gd name="T34" fmla="*/ 64 w 216"/>
                <a:gd name="T35" fmla="*/ 94 h 94"/>
                <a:gd name="T36" fmla="*/ 58 w 216"/>
                <a:gd name="T37" fmla="*/ 94 h 94"/>
                <a:gd name="T38" fmla="*/ 54 w 216"/>
                <a:gd name="T39" fmla="*/ 60 h 94"/>
                <a:gd name="T40" fmla="*/ 58 w 216"/>
                <a:gd name="T41" fmla="*/ 27 h 94"/>
                <a:gd name="T42" fmla="*/ 64 w 216"/>
                <a:gd name="T43" fmla="*/ 27 h 94"/>
                <a:gd name="T44" fmla="*/ 68 w 216"/>
                <a:gd name="T45" fmla="*/ 61 h 94"/>
                <a:gd name="T46" fmla="*/ 64 w 216"/>
                <a:gd name="T47" fmla="*/ 94 h 94"/>
                <a:gd name="T48" fmla="*/ 31 w 216"/>
                <a:gd name="T49" fmla="*/ 94 h 94"/>
                <a:gd name="T50" fmla="*/ 37 w 216"/>
                <a:gd name="T51" fmla="*/ 94 h 94"/>
                <a:gd name="T52" fmla="*/ 41 w 216"/>
                <a:gd name="T53" fmla="*/ 67 h 94"/>
                <a:gd name="T54" fmla="*/ 37 w 216"/>
                <a:gd name="T55" fmla="*/ 40 h 94"/>
                <a:gd name="T56" fmla="*/ 31 w 216"/>
                <a:gd name="T57" fmla="*/ 40 h 94"/>
                <a:gd name="T58" fmla="*/ 27 w 216"/>
                <a:gd name="T59" fmla="*/ 67 h 94"/>
                <a:gd name="T60" fmla="*/ 31 w 216"/>
                <a:gd name="T61" fmla="*/ 94 h 94"/>
                <a:gd name="T62" fmla="*/ 4 w 216"/>
                <a:gd name="T63" fmla="*/ 81 h 94"/>
                <a:gd name="T64" fmla="*/ 10 w 216"/>
                <a:gd name="T65" fmla="*/ 81 h 94"/>
                <a:gd name="T66" fmla="*/ 14 w 216"/>
                <a:gd name="T67" fmla="*/ 67 h 94"/>
                <a:gd name="T68" fmla="*/ 10 w 216"/>
                <a:gd name="T69" fmla="*/ 54 h 94"/>
                <a:gd name="T70" fmla="*/ 4 w 216"/>
                <a:gd name="T71" fmla="*/ 54 h 94"/>
                <a:gd name="T72" fmla="*/ 0 w 216"/>
                <a:gd name="T73" fmla="*/ 67 h 94"/>
                <a:gd name="T74" fmla="*/ 4 w 216"/>
                <a:gd name="T75" fmla="*/ 81 h 9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16"/>
                <a:gd name="T115" fmla="*/ 0 h 94"/>
                <a:gd name="T116" fmla="*/ 216 w 216"/>
                <a:gd name="T117" fmla="*/ 94 h 9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16" h="94">
                  <a:moveTo>
                    <a:pt x="188" y="41"/>
                  </a:moveTo>
                  <a:cubicBezTo>
                    <a:pt x="184" y="41"/>
                    <a:pt x="181" y="42"/>
                    <a:pt x="178" y="43"/>
                  </a:cubicBezTo>
                  <a:cubicBezTo>
                    <a:pt x="175" y="19"/>
                    <a:pt x="154" y="0"/>
                    <a:pt x="129" y="0"/>
                  </a:cubicBezTo>
                  <a:cubicBezTo>
                    <a:pt x="122" y="0"/>
                    <a:pt x="116" y="1"/>
                    <a:pt x="111" y="3"/>
                  </a:cubicBezTo>
                  <a:cubicBezTo>
                    <a:pt x="109" y="4"/>
                    <a:pt x="108" y="5"/>
                    <a:pt x="108" y="6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8" y="93"/>
                    <a:pt x="110" y="94"/>
                    <a:pt x="111" y="94"/>
                  </a:cubicBezTo>
                  <a:cubicBezTo>
                    <a:pt x="111" y="94"/>
                    <a:pt x="188" y="94"/>
                    <a:pt x="188" y="94"/>
                  </a:cubicBezTo>
                  <a:cubicBezTo>
                    <a:pt x="204" y="94"/>
                    <a:pt x="216" y="82"/>
                    <a:pt x="216" y="68"/>
                  </a:cubicBezTo>
                  <a:cubicBezTo>
                    <a:pt x="216" y="53"/>
                    <a:pt x="204" y="41"/>
                    <a:pt x="188" y="41"/>
                  </a:cubicBezTo>
                  <a:close/>
                  <a:moveTo>
                    <a:pt x="85" y="94"/>
                  </a:moveTo>
                  <a:cubicBezTo>
                    <a:pt x="91" y="94"/>
                    <a:pt x="91" y="94"/>
                    <a:pt x="91" y="94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5" y="94"/>
                  </a:lnTo>
                  <a:close/>
                  <a:moveTo>
                    <a:pt x="64" y="94"/>
                  </a:moveTo>
                  <a:cubicBezTo>
                    <a:pt x="58" y="94"/>
                    <a:pt x="58" y="94"/>
                    <a:pt x="58" y="9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8" y="61"/>
                    <a:pt x="68" y="61"/>
                    <a:pt x="68" y="61"/>
                  </a:cubicBezTo>
                  <a:lnTo>
                    <a:pt x="64" y="94"/>
                  </a:lnTo>
                  <a:close/>
                  <a:moveTo>
                    <a:pt x="31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7" y="67"/>
                    <a:pt x="27" y="67"/>
                    <a:pt x="27" y="67"/>
                  </a:cubicBezTo>
                  <a:lnTo>
                    <a:pt x="31" y="94"/>
                  </a:lnTo>
                  <a:close/>
                  <a:moveTo>
                    <a:pt x="4" y="81"/>
                  </a:moveTo>
                  <a:cubicBezTo>
                    <a:pt x="10" y="81"/>
                    <a:pt x="10" y="81"/>
                    <a:pt x="10" y="81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4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277818" y="242921"/>
            <a:ext cx="32016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保税区持久化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-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分析</a:t>
            </a:r>
          </a:p>
        </p:txBody>
      </p:sp>
      <p:sp>
        <p:nvSpPr>
          <p:cNvPr id="45" name="矩形 44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33780" y="1107440"/>
            <a:ext cx="5739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 </a:t>
            </a:r>
            <a:r>
              <a:rPr lang="zh-CN" altLang="en-US"/>
              <a:t>三大难点</a:t>
            </a:r>
          </a:p>
        </p:txBody>
      </p:sp>
      <p:sp>
        <p:nvSpPr>
          <p:cNvPr id="8" name="Text Placeholder 33"/>
          <p:cNvSpPr txBox="1"/>
          <p:nvPr/>
        </p:nvSpPr>
        <p:spPr>
          <a:xfrm>
            <a:off x="2200529" y="2020208"/>
            <a:ext cx="3406753" cy="42550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A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无需发布</a:t>
            </a:r>
          </a:p>
        </p:txBody>
      </p:sp>
      <p:sp>
        <p:nvSpPr>
          <p:cNvPr id="10" name="Text Placeholder 33"/>
          <p:cNvSpPr txBox="1"/>
          <p:nvPr/>
        </p:nvSpPr>
        <p:spPr>
          <a:xfrm>
            <a:off x="2200529" y="3264881"/>
            <a:ext cx="3406753" cy="42550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A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便捷接入</a:t>
            </a:r>
          </a:p>
        </p:txBody>
      </p:sp>
      <p:sp>
        <p:nvSpPr>
          <p:cNvPr id="19" name="Text Placeholder 33"/>
          <p:cNvSpPr txBox="1"/>
          <p:nvPr/>
        </p:nvSpPr>
        <p:spPr>
          <a:xfrm>
            <a:off x="2200529" y="4640954"/>
            <a:ext cx="3406753" cy="42550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高效查询</a:t>
            </a:r>
          </a:p>
        </p:txBody>
      </p:sp>
      <p:grpSp>
        <p:nvGrpSpPr>
          <p:cNvPr id="26" name="组合 24"/>
          <p:cNvGrpSpPr/>
          <p:nvPr/>
        </p:nvGrpSpPr>
        <p:grpSpPr>
          <a:xfrm>
            <a:off x="1223497" y="1818898"/>
            <a:ext cx="699076" cy="699074"/>
            <a:chOff x="1456904" y="1798469"/>
            <a:chExt cx="699076" cy="699074"/>
          </a:xfrm>
        </p:grpSpPr>
        <p:sp>
          <p:nvSpPr>
            <p:cNvPr id="27" name="Oval 80"/>
            <p:cNvSpPr/>
            <p:nvPr/>
          </p:nvSpPr>
          <p:spPr>
            <a:xfrm>
              <a:off x="1456904" y="1798469"/>
              <a:ext cx="699076" cy="699074"/>
            </a:xfrm>
            <a:prstGeom prst="ellipse">
              <a:avLst/>
            </a:prstGeom>
            <a:solidFill>
              <a:srgbClr val="F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8" name="Freeform 224"/>
            <p:cNvSpPr>
              <a:spLocks noEditPoints="1" noChangeArrowheads="1"/>
            </p:cNvSpPr>
            <p:nvPr/>
          </p:nvSpPr>
          <p:spPr bwMode="auto">
            <a:xfrm>
              <a:off x="1657894" y="1999471"/>
              <a:ext cx="297096" cy="297071"/>
            </a:xfrm>
            <a:custGeom>
              <a:avLst/>
              <a:gdLst>
                <a:gd name="T0" fmla="*/ 3 w 47"/>
                <a:gd name="T1" fmla="*/ 0 h 47"/>
                <a:gd name="T2" fmla="*/ 21 w 47"/>
                <a:gd name="T3" fmla="*/ 0 h 47"/>
                <a:gd name="T4" fmla="*/ 21 w 47"/>
                <a:gd name="T5" fmla="*/ 3 h 47"/>
                <a:gd name="T6" fmla="*/ 3 w 47"/>
                <a:gd name="T7" fmla="*/ 3 h 47"/>
                <a:gd name="T8" fmla="*/ 3 w 47"/>
                <a:gd name="T9" fmla="*/ 0 h 47"/>
                <a:gd name="T10" fmla="*/ 26 w 47"/>
                <a:gd name="T11" fmla="*/ 0 h 47"/>
                <a:gd name="T12" fmla="*/ 44 w 47"/>
                <a:gd name="T13" fmla="*/ 0 h 47"/>
                <a:gd name="T14" fmla="*/ 44 w 47"/>
                <a:gd name="T15" fmla="*/ 3 h 47"/>
                <a:gd name="T16" fmla="*/ 26 w 47"/>
                <a:gd name="T17" fmla="*/ 3 h 47"/>
                <a:gd name="T18" fmla="*/ 26 w 47"/>
                <a:gd name="T19" fmla="*/ 0 h 47"/>
                <a:gd name="T20" fmla="*/ 43 w 47"/>
                <a:gd name="T21" fmla="*/ 15 h 47"/>
                <a:gd name="T22" fmla="*/ 41 w 47"/>
                <a:gd name="T23" fmla="*/ 15 h 47"/>
                <a:gd name="T24" fmla="*/ 41 w 47"/>
                <a:gd name="T25" fmla="*/ 3 h 47"/>
                <a:gd name="T26" fmla="*/ 29 w 47"/>
                <a:gd name="T27" fmla="*/ 3 h 47"/>
                <a:gd name="T28" fmla="*/ 29 w 47"/>
                <a:gd name="T29" fmla="*/ 15 h 47"/>
                <a:gd name="T30" fmla="*/ 18 w 47"/>
                <a:gd name="T31" fmla="*/ 15 h 47"/>
                <a:gd name="T32" fmla="*/ 18 w 47"/>
                <a:gd name="T33" fmla="*/ 3 h 47"/>
                <a:gd name="T34" fmla="*/ 6 w 47"/>
                <a:gd name="T35" fmla="*/ 3 h 47"/>
                <a:gd name="T36" fmla="*/ 6 w 47"/>
                <a:gd name="T37" fmla="*/ 15 h 47"/>
                <a:gd name="T38" fmla="*/ 4 w 47"/>
                <a:gd name="T39" fmla="*/ 15 h 47"/>
                <a:gd name="T40" fmla="*/ 0 w 47"/>
                <a:gd name="T41" fmla="*/ 18 h 47"/>
                <a:gd name="T42" fmla="*/ 0 w 47"/>
                <a:gd name="T43" fmla="*/ 44 h 47"/>
                <a:gd name="T44" fmla="*/ 4 w 47"/>
                <a:gd name="T45" fmla="*/ 47 h 47"/>
                <a:gd name="T46" fmla="*/ 17 w 47"/>
                <a:gd name="T47" fmla="*/ 47 h 47"/>
                <a:gd name="T48" fmla="*/ 21 w 47"/>
                <a:gd name="T49" fmla="*/ 44 h 47"/>
                <a:gd name="T50" fmla="*/ 21 w 47"/>
                <a:gd name="T51" fmla="*/ 27 h 47"/>
                <a:gd name="T52" fmla="*/ 26 w 47"/>
                <a:gd name="T53" fmla="*/ 27 h 47"/>
                <a:gd name="T54" fmla="*/ 26 w 47"/>
                <a:gd name="T55" fmla="*/ 44 h 47"/>
                <a:gd name="T56" fmla="*/ 30 w 47"/>
                <a:gd name="T57" fmla="*/ 47 h 47"/>
                <a:gd name="T58" fmla="*/ 43 w 47"/>
                <a:gd name="T59" fmla="*/ 47 h 47"/>
                <a:gd name="T60" fmla="*/ 47 w 47"/>
                <a:gd name="T61" fmla="*/ 44 h 47"/>
                <a:gd name="T62" fmla="*/ 47 w 47"/>
                <a:gd name="T63" fmla="*/ 18 h 47"/>
                <a:gd name="T64" fmla="*/ 43 w 47"/>
                <a:gd name="T65" fmla="*/ 15 h 47"/>
                <a:gd name="T66" fmla="*/ 16 w 47"/>
                <a:gd name="T67" fmla="*/ 44 h 47"/>
                <a:gd name="T68" fmla="*/ 5 w 47"/>
                <a:gd name="T69" fmla="*/ 44 h 47"/>
                <a:gd name="T70" fmla="*/ 3 w 47"/>
                <a:gd name="T71" fmla="*/ 42 h 47"/>
                <a:gd name="T72" fmla="*/ 5 w 47"/>
                <a:gd name="T73" fmla="*/ 41 h 47"/>
                <a:gd name="T74" fmla="*/ 16 w 47"/>
                <a:gd name="T75" fmla="*/ 41 h 47"/>
                <a:gd name="T76" fmla="*/ 18 w 47"/>
                <a:gd name="T77" fmla="*/ 42 h 47"/>
                <a:gd name="T78" fmla="*/ 16 w 47"/>
                <a:gd name="T79" fmla="*/ 44 h 47"/>
                <a:gd name="T80" fmla="*/ 25 w 47"/>
                <a:gd name="T81" fmla="*/ 24 h 47"/>
                <a:gd name="T82" fmla="*/ 22 w 47"/>
                <a:gd name="T83" fmla="*/ 24 h 47"/>
                <a:gd name="T84" fmla="*/ 21 w 47"/>
                <a:gd name="T85" fmla="*/ 22 h 47"/>
                <a:gd name="T86" fmla="*/ 22 w 47"/>
                <a:gd name="T87" fmla="*/ 21 h 47"/>
                <a:gd name="T88" fmla="*/ 25 w 47"/>
                <a:gd name="T89" fmla="*/ 21 h 47"/>
                <a:gd name="T90" fmla="*/ 26 w 47"/>
                <a:gd name="T91" fmla="*/ 22 h 47"/>
                <a:gd name="T92" fmla="*/ 25 w 47"/>
                <a:gd name="T93" fmla="*/ 24 h 47"/>
                <a:gd name="T94" fmla="*/ 42 w 47"/>
                <a:gd name="T95" fmla="*/ 44 h 47"/>
                <a:gd name="T96" fmla="*/ 31 w 47"/>
                <a:gd name="T97" fmla="*/ 44 h 47"/>
                <a:gd name="T98" fmla="*/ 29 w 47"/>
                <a:gd name="T99" fmla="*/ 42 h 47"/>
                <a:gd name="T100" fmla="*/ 31 w 47"/>
                <a:gd name="T101" fmla="*/ 41 h 47"/>
                <a:gd name="T102" fmla="*/ 42 w 47"/>
                <a:gd name="T103" fmla="*/ 41 h 47"/>
                <a:gd name="T104" fmla="*/ 44 w 47"/>
                <a:gd name="T105" fmla="*/ 42 h 47"/>
                <a:gd name="T106" fmla="*/ 42 w 47"/>
                <a:gd name="T107" fmla="*/ 44 h 47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47"/>
                <a:gd name="T163" fmla="*/ 0 h 47"/>
                <a:gd name="T164" fmla="*/ 47 w 47"/>
                <a:gd name="T165" fmla="*/ 47 h 47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47" h="47">
                  <a:moveTo>
                    <a:pt x="3" y="0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3" y="3"/>
                    <a:pt x="3" y="3"/>
                    <a:pt x="3" y="3"/>
                  </a:cubicBezTo>
                  <a:lnTo>
                    <a:pt x="3" y="0"/>
                  </a:lnTo>
                  <a:close/>
                  <a:moveTo>
                    <a:pt x="26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44" y="3"/>
                    <a:pt x="44" y="3"/>
                    <a:pt x="44" y="3"/>
                  </a:cubicBezTo>
                  <a:cubicBezTo>
                    <a:pt x="26" y="3"/>
                    <a:pt x="26" y="3"/>
                    <a:pt x="26" y="3"/>
                  </a:cubicBezTo>
                  <a:lnTo>
                    <a:pt x="26" y="0"/>
                  </a:lnTo>
                  <a:close/>
                  <a:moveTo>
                    <a:pt x="43" y="15"/>
                  </a:moveTo>
                  <a:cubicBezTo>
                    <a:pt x="41" y="15"/>
                    <a:pt x="41" y="15"/>
                    <a:pt x="41" y="15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2" y="15"/>
                    <a:pt x="0" y="16"/>
                    <a:pt x="0" y="18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45"/>
                    <a:pt x="2" y="47"/>
                    <a:pt x="4" y="47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9" y="47"/>
                    <a:pt x="21" y="45"/>
                    <a:pt x="21" y="44"/>
                  </a:cubicBezTo>
                  <a:cubicBezTo>
                    <a:pt x="21" y="27"/>
                    <a:pt x="21" y="27"/>
                    <a:pt x="21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6" y="44"/>
                    <a:pt x="26" y="44"/>
                    <a:pt x="26" y="44"/>
                  </a:cubicBezTo>
                  <a:cubicBezTo>
                    <a:pt x="26" y="45"/>
                    <a:pt x="28" y="47"/>
                    <a:pt x="30" y="47"/>
                  </a:cubicBezTo>
                  <a:cubicBezTo>
                    <a:pt x="43" y="47"/>
                    <a:pt x="43" y="47"/>
                    <a:pt x="43" y="47"/>
                  </a:cubicBezTo>
                  <a:cubicBezTo>
                    <a:pt x="45" y="47"/>
                    <a:pt x="47" y="45"/>
                    <a:pt x="47" y="44"/>
                  </a:cubicBezTo>
                  <a:cubicBezTo>
                    <a:pt x="47" y="18"/>
                    <a:pt x="47" y="18"/>
                    <a:pt x="47" y="18"/>
                  </a:cubicBezTo>
                  <a:cubicBezTo>
                    <a:pt x="47" y="16"/>
                    <a:pt x="45" y="15"/>
                    <a:pt x="43" y="15"/>
                  </a:cubicBezTo>
                  <a:close/>
                  <a:moveTo>
                    <a:pt x="16" y="44"/>
                  </a:moveTo>
                  <a:cubicBezTo>
                    <a:pt x="5" y="44"/>
                    <a:pt x="5" y="44"/>
                    <a:pt x="5" y="44"/>
                  </a:cubicBezTo>
                  <a:cubicBezTo>
                    <a:pt x="4" y="44"/>
                    <a:pt x="3" y="43"/>
                    <a:pt x="3" y="42"/>
                  </a:cubicBezTo>
                  <a:cubicBezTo>
                    <a:pt x="3" y="42"/>
                    <a:pt x="4" y="41"/>
                    <a:pt x="5" y="41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7" y="41"/>
                    <a:pt x="18" y="42"/>
                    <a:pt x="18" y="42"/>
                  </a:cubicBezTo>
                  <a:cubicBezTo>
                    <a:pt x="18" y="43"/>
                    <a:pt x="17" y="44"/>
                    <a:pt x="16" y="44"/>
                  </a:cubicBezTo>
                  <a:close/>
                  <a:moveTo>
                    <a:pt x="25" y="24"/>
                  </a:moveTo>
                  <a:cubicBezTo>
                    <a:pt x="22" y="24"/>
                    <a:pt x="22" y="24"/>
                    <a:pt x="22" y="24"/>
                  </a:cubicBezTo>
                  <a:cubicBezTo>
                    <a:pt x="21" y="24"/>
                    <a:pt x="21" y="23"/>
                    <a:pt x="21" y="22"/>
                  </a:cubicBezTo>
                  <a:cubicBezTo>
                    <a:pt x="21" y="21"/>
                    <a:pt x="21" y="21"/>
                    <a:pt x="22" y="21"/>
                  </a:cubicBezTo>
                  <a:cubicBezTo>
                    <a:pt x="25" y="21"/>
                    <a:pt x="25" y="21"/>
                    <a:pt x="25" y="21"/>
                  </a:cubicBezTo>
                  <a:cubicBezTo>
                    <a:pt x="26" y="21"/>
                    <a:pt x="26" y="21"/>
                    <a:pt x="26" y="22"/>
                  </a:cubicBezTo>
                  <a:cubicBezTo>
                    <a:pt x="26" y="23"/>
                    <a:pt x="26" y="24"/>
                    <a:pt x="25" y="24"/>
                  </a:cubicBezTo>
                  <a:close/>
                  <a:moveTo>
                    <a:pt x="42" y="44"/>
                  </a:moveTo>
                  <a:cubicBezTo>
                    <a:pt x="31" y="44"/>
                    <a:pt x="31" y="44"/>
                    <a:pt x="31" y="44"/>
                  </a:cubicBezTo>
                  <a:cubicBezTo>
                    <a:pt x="30" y="44"/>
                    <a:pt x="29" y="43"/>
                    <a:pt x="29" y="42"/>
                  </a:cubicBezTo>
                  <a:cubicBezTo>
                    <a:pt x="29" y="42"/>
                    <a:pt x="30" y="41"/>
                    <a:pt x="31" y="41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3" y="41"/>
                    <a:pt x="44" y="42"/>
                    <a:pt x="44" y="42"/>
                  </a:cubicBezTo>
                  <a:cubicBezTo>
                    <a:pt x="44" y="43"/>
                    <a:pt x="43" y="44"/>
                    <a:pt x="42" y="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0"/>
          <p:cNvGrpSpPr/>
          <p:nvPr/>
        </p:nvGrpSpPr>
        <p:grpSpPr>
          <a:xfrm>
            <a:off x="1223497" y="3137904"/>
            <a:ext cx="699076" cy="699074"/>
            <a:chOff x="1456904" y="3363271"/>
            <a:chExt cx="699076" cy="699074"/>
          </a:xfrm>
        </p:grpSpPr>
        <p:sp>
          <p:nvSpPr>
            <p:cNvPr id="33" name="Oval 92"/>
            <p:cNvSpPr/>
            <p:nvPr/>
          </p:nvSpPr>
          <p:spPr>
            <a:xfrm>
              <a:off x="1456904" y="3363271"/>
              <a:ext cx="699076" cy="699074"/>
            </a:xfrm>
            <a:prstGeom prst="ellipse">
              <a:avLst/>
            </a:prstGeom>
            <a:solidFill>
              <a:srgbClr val="F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4" name="Freeform 205"/>
            <p:cNvSpPr>
              <a:spLocks noEditPoints="1" noChangeArrowheads="1"/>
            </p:cNvSpPr>
            <p:nvPr/>
          </p:nvSpPr>
          <p:spPr bwMode="auto">
            <a:xfrm>
              <a:off x="1642408" y="3530042"/>
              <a:ext cx="328069" cy="365533"/>
            </a:xfrm>
            <a:custGeom>
              <a:avLst/>
              <a:gdLst>
                <a:gd name="T0" fmla="*/ 34 w 43"/>
                <a:gd name="T1" fmla="*/ 15 h 48"/>
                <a:gd name="T2" fmla="*/ 36 w 43"/>
                <a:gd name="T3" fmla="*/ 12 h 48"/>
                <a:gd name="T4" fmla="*/ 39 w 43"/>
                <a:gd name="T5" fmla="*/ 7 h 48"/>
                <a:gd name="T6" fmla="*/ 38 w 43"/>
                <a:gd name="T7" fmla="*/ 1 h 48"/>
                <a:gd name="T8" fmla="*/ 34 w 43"/>
                <a:gd name="T9" fmla="*/ 0 h 48"/>
                <a:gd name="T10" fmla="*/ 27 w 43"/>
                <a:gd name="T11" fmla="*/ 3 h 48"/>
                <a:gd name="T12" fmla="*/ 21 w 43"/>
                <a:gd name="T13" fmla="*/ 14 h 48"/>
                <a:gd name="T14" fmla="*/ 16 w 43"/>
                <a:gd name="T15" fmla="*/ 3 h 48"/>
                <a:gd name="T16" fmla="*/ 10 w 43"/>
                <a:gd name="T17" fmla="*/ 1 h 48"/>
                <a:gd name="T18" fmla="*/ 6 w 43"/>
                <a:gd name="T19" fmla="*/ 3 h 48"/>
                <a:gd name="T20" fmla="*/ 7 w 43"/>
                <a:gd name="T21" fmla="*/ 12 h 48"/>
                <a:gd name="T22" fmla="*/ 10 w 43"/>
                <a:gd name="T23" fmla="*/ 15 h 48"/>
                <a:gd name="T24" fmla="*/ 0 w 43"/>
                <a:gd name="T25" fmla="*/ 15 h 48"/>
                <a:gd name="T26" fmla="*/ 0 w 43"/>
                <a:gd name="T27" fmla="*/ 27 h 48"/>
                <a:gd name="T28" fmla="*/ 3 w 43"/>
                <a:gd name="T29" fmla="*/ 27 h 48"/>
                <a:gd name="T30" fmla="*/ 3 w 43"/>
                <a:gd name="T31" fmla="*/ 48 h 48"/>
                <a:gd name="T32" fmla="*/ 40 w 43"/>
                <a:gd name="T33" fmla="*/ 48 h 48"/>
                <a:gd name="T34" fmla="*/ 40 w 43"/>
                <a:gd name="T35" fmla="*/ 27 h 48"/>
                <a:gd name="T36" fmla="*/ 43 w 43"/>
                <a:gd name="T37" fmla="*/ 27 h 48"/>
                <a:gd name="T38" fmla="*/ 43 w 43"/>
                <a:gd name="T39" fmla="*/ 15 h 48"/>
                <a:gd name="T40" fmla="*/ 34 w 43"/>
                <a:gd name="T41" fmla="*/ 15 h 48"/>
                <a:gd name="T42" fmla="*/ 29 w 43"/>
                <a:gd name="T43" fmla="*/ 5 h 48"/>
                <a:gd name="T44" fmla="*/ 34 w 43"/>
                <a:gd name="T45" fmla="*/ 3 h 48"/>
                <a:gd name="T46" fmla="*/ 35 w 43"/>
                <a:gd name="T47" fmla="*/ 4 h 48"/>
                <a:gd name="T48" fmla="*/ 34 w 43"/>
                <a:gd name="T49" fmla="*/ 10 h 48"/>
                <a:gd name="T50" fmla="*/ 27 w 43"/>
                <a:gd name="T51" fmla="*/ 15 h 48"/>
                <a:gd name="T52" fmla="*/ 24 w 43"/>
                <a:gd name="T53" fmla="*/ 15 h 48"/>
                <a:gd name="T54" fmla="*/ 29 w 43"/>
                <a:gd name="T55" fmla="*/ 5 h 48"/>
                <a:gd name="T56" fmla="*/ 8 w 43"/>
                <a:gd name="T57" fmla="*/ 7 h 48"/>
                <a:gd name="T58" fmla="*/ 9 w 43"/>
                <a:gd name="T59" fmla="*/ 5 h 48"/>
                <a:gd name="T60" fmla="*/ 10 w 43"/>
                <a:gd name="T61" fmla="*/ 4 h 48"/>
                <a:gd name="T62" fmla="*/ 10 w 43"/>
                <a:gd name="T63" fmla="*/ 4 h 48"/>
                <a:gd name="T64" fmla="*/ 13 w 43"/>
                <a:gd name="T65" fmla="*/ 6 h 48"/>
                <a:gd name="T66" fmla="*/ 17 w 43"/>
                <a:gd name="T67" fmla="*/ 13 h 48"/>
                <a:gd name="T68" fmla="*/ 17 w 43"/>
                <a:gd name="T69" fmla="*/ 13 h 48"/>
                <a:gd name="T70" fmla="*/ 17 w 43"/>
                <a:gd name="T71" fmla="*/ 13 h 48"/>
                <a:gd name="T72" fmla="*/ 9 w 43"/>
                <a:gd name="T73" fmla="*/ 10 h 48"/>
                <a:gd name="T74" fmla="*/ 8 w 43"/>
                <a:gd name="T75" fmla="*/ 7 h 48"/>
                <a:gd name="T76" fmla="*/ 18 w 43"/>
                <a:gd name="T77" fmla="*/ 45 h 48"/>
                <a:gd name="T78" fmla="*/ 6 w 43"/>
                <a:gd name="T79" fmla="*/ 45 h 48"/>
                <a:gd name="T80" fmla="*/ 6 w 43"/>
                <a:gd name="T81" fmla="*/ 25 h 48"/>
                <a:gd name="T82" fmla="*/ 18 w 43"/>
                <a:gd name="T83" fmla="*/ 25 h 48"/>
                <a:gd name="T84" fmla="*/ 18 w 43"/>
                <a:gd name="T85" fmla="*/ 45 h 48"/>
                <a:gd name="T86" fmla="*/ 18 w 43"/>
                <a:gd name="T87" fmla="*/ 24 h 48"/>
                <a:gd name="T88" fmla="*/ 3 w 43"/>
                <a:gd name="T89" fmla="*/ 24 h 48"/>
                <a:gd name="T90" fmla="*/ 3 w 43"/>
                <a:gd name="T91" fmla="*/ 18 h 48"/>
                <a:gd name="T92" fmla="*/ 18 w 43"/>
                <a:gd name="T93" fmla="*/ 18 h 48"/>
                <a:gd name="T94" fmla="*/ 18 w 43"/>
                <a:gd name="T95" fmla="*/ 24 h 48"/>
                <a:gd name="T96" fmla="*/ 37 w 43"/>
                <a:gd name="T97" fmla="*/ 45 h 48"/>
                <a:gd name="T98" fmla="*/ 25 w 43"/>
                <a:gd name="T99" fmla="*/ 45 h 48"/>
                <a:gd name="T100" fmla="*/ 25 w 43"/>
                <a:gd name="T101" fmla="*/ 25 h 48"/>
                <a:gd name="T102" fmla="*/ 37 w 43"/>
                <a:gd name="T103" fmla="*/ 25 h 48"/>
                <a:gd name="T104" fmla="*/ 37 w 43"/>
                <a:gd name="T105" fmla="*/ 45 h 48"/>
                <a:gd name="T106" fmla="*/ 40 w 43"/>
                <a:gd name="T107" fmla="*/ 24 h 48"/>
                <a:gd name="T108" fmla="*/ 25 w 43"/>
                <a:gd name="T109" fmla="*/ 24 h 48"/>
                <a:gd name="T110" fmla="*/ 25 w 43"/>
                <a:gd name="T111" fmla="*/ 18 h 48"/>
                <a:gd name="T112" fmla="*/ 40 w 43"/>
                <a:gd name="T113" fmla="*/ 18 h 48"/>
                <a:gd name="T114" fmla="*/ 40 w 43"/>
                <a:gd name="T115" fmla="*/ 24 h 4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43"/>
                <a:gd name="T175" fmla="*/ 0 h 48"/>
                <a:gd name="T176" fmla="*/ 43 w 43"/>
                <a:gd name="T177" fmla="*/ 48 h 4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43" h="48">
                  <a:moveTo>
                    <a:pt x="34" y="15"/>
                  </a:moveTo>
                  <a:cubicBezTo>
                    <a:pt x="35" y="14"/>
                    <a:pt x="36" y="13"/>
                    <a:pt x="36" y="12"/>
                  </a:cubicBezTo>
                  <a:cubicBezTo>
                    <a:pt x="38" y="11"/>
                    <a:pt x="39" y="9"/>
                    <a:pt x="39" y="7"/>
                  </a:cubicBezTo>
                  <a:cubicBezTo>
                    <a:pt x="40" y="5"/>
                    <a:pt x="39" y="3"/>
                    <a:pt x="38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0"/>
                    <a:pt x="29" y="1"/>
                    <a:pt x="27" y="3"/>
                  </a:cubicBezTo>
                  <a:cubicBezTo>
                    <a:pt x="24" y="6"/>
                    <a:pt x="22" y="10"/>
                    <a:pt x="21" y="14"/>
                  </a:cubicBezTo>
                  <a:cubicBezTo>
                    <a:pt x="20" y="10"/>
                    <a:pt x="19" y="6"/>
                    <a:pt x="16" y="3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9" y="1"/>
                    <a:pt x="7" y="1"/>
                    <a:pt x="6" y="3"/>
                  </a:cubicBezTo>
                  <a:cubicBezTo>
                    <a:pt x="4" y="5"/>
                    <a:pt x="4" y="9"/>
                    <a:pt x="7" y="12"/>
                  </a:cubicBezTo>
                  <a:cubicBezTo>
                    <a:pt x="8" y="13"/>
                    <a:pt x="9" y="14"/>
                    <a:pt x="1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3" y="27"/>
                    <a:pt x="3" y="27"/>
                    <a:pt x="3" y="27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40" y="48"/>
                    <a:pt x="40" y="48"/>
                    <a:pt x="40" y="48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43" y="27"/>
                    <a:pt x="43" y="27"/>
                    <a:pt x="43" y="27"/>
                  </a:cubicBezTo>
                  <a:cubicBezTo>
                    <a:pt x="43" y="15"/>
                    <a:pt x="43" y="15"/>
                    <a:pt x="43" y="15"/>
                  </a:cubicBezTo>
                  <a:lnTo>
                    <a:pt x="34" y="15"/>
                  </a:lnTo>
                  <a:close/>
                  <a:moveTo>
                    <a:pt x="29" y="5"/>
                  </a:moveTo>
                  <a:cubicBezTo>
                    <a:pt x="31" y="4"/>
                    <a:pt x="32" y="3"/>
                    <a:pt x="34" y="3"/>
                  </a:cubicBezTo>
                  <a:cubicBezTo>
                    <a:pt x="34" y="3"/>
                    <a:pt x="35" y="3"/>
                    <a:pt x="35" y="4"/>
                  </a:cubicBezTo>
                  <a:cubicBezTo>
                    <a:pt x="37" y="5"/>
                    <a:pt x="36" y="8"/>
                    <a:pt x="34" y="10"/>
                  </a:cubicBezTo>
                  <a:cubicBezTo>
                    <a:pt x="32" y="12"/>
                    <a:pt x="29" y="14"/>
                    <a:pt x="27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5" y="12"/>
                    <a:pt x="27" y="8"/>
                    <a:pt x="29" y="5"/>
                  </a:cubicBezTo>
                  <a:close/>
                  <a:moveTo>
                    <a:pt x="8" y="7"/>
                  </a:moveTo>
                  <a:cubicBezTo>
                    <a:pt x="8" y="6"/>
                    <a:pt x="8" y="6"/>
                    <a:pt x="9" y="5"/>
                  </a:cubicBezTo>
                  <a:cubicBezTo>
                    <a:pt x="9" y="5"/>
                    <a:pt x="10" y="4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5"/>
                    <a:pt x="13" y="6"/>
                  </a:cubicBezTo>
                  <a:cubicBezTo>
                    <a:pt x="15" y="7"/>
                    <a:pt x="16" y="10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4" y="13"/>
                    <a:pt x="11" y="11"/>
                    <a:pt x="9" y="10"/>
                  </a:cubicBezTo>
                  <a:cubicBezTo>
                    <a:pt x="9" y="9"/>
                    <a:pt x="8" y="8"/>
                    <a:pt x="8" y="7"/>
                  </a:cubicBezTo>
                  <a:close/>
                  <a:moveTo>
                    <a:pt x="18" y="45"/>
                  </a:moveTo>
                  <a:cubicBezTo>
                    <a:pt x="6" y="45"/>
                    <a:pt x="6" y="45"/>
                    <a:pt x="6" y="45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8" y="25"/>
                    <a:pt x="18" y="25"/>
                    <a:pt x="18" y="25"/>
                  </a:cubicBezTo>
                  <a:lnTo>
                    <a:pt x="18" y="45"/>
                  </a:lnTo>
                  <a:close/>
                  <a:moveTo>
                    <a:pt x="18" y="24"/>
                  </a:moveTo>
                  <a:cubicBezTo>
                    <a:pt x="3" y="24"/>
                    <a:pt x="3" y="24"/>
                    <a:pt x="3" y="24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18" y="18"/>
                    <a:pt x="18" y="18"/>
                    <a:pt x="18" y="18"/>
                  </a:cubicBezTo>
                  <a:lnTo>
                    <a:pt x="18" y="24"/>
                  </a:lnTo>
                  <a:close/>
                  <a:moveTo>
                    <a:pt x="37" y="45"/>
                  </a:moveTo>
                  <a:cubicBezTo>
                    <a:pt x="25" y="45"/>
                    <a:pt x="25" y="45"/>
                    <a:pt x="25" y="4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37" y="25"/>
                    <a:pt x="37" y="25"/>
                    <a:pt x="37" y="25"/>
                  </a:cubicBezTo>
                  <a:lnTo>
                    <a:pt x="37" y="45"/>
                  </a:lnTo>
                  <a:close/>
                  <a:moveTo>
                    <a:pt x="40" y="24"/>
                  </a:moveTo>
                  <a:cubicBezTo>
                    <a:pt x="25" y="24"/>
                    <a:pt x="25" y="24"/>
                    <a:pt x="25" y="24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40" y="18"/>
                    <a:pt x="40" y="18"/>
                    <a:pt x="40" y="18"/>
                  </a:cubicBezTo>
                  <a:lnTo>
                    <a:pt x="40" y="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5" name="组合 33"/>
          <p:cNvGrpSpPr/>
          <p:nvPr/>
        </p:nvGrpSpPr>
        <p:grpSpPr>
          <a:xfrm>
            <a:off x="1223497" y="4541220"/>
            <a:ext cx="699076" cy="699074"/>
            <a:chOff x="1456904" y="4928073"/>
            <a:chExt cx="699076" cy="699074"/>
          </a:xfrm>
        </p:grpSpPr>
        <p:sp>
          <p:nvSpPr>
            <p:cNvPr id="36" name="Oval 106"/>
            <p:cNvSpPr/>
            <p:nvPr/>
          </p:nvSpPr>
          <p:spPr>
            <a:xfrm>
              <a:off x="1456904" y="4928073"/>
              <a:ext cx="699076" cy="699074"/>
            </a:xfrm>
            <a:prstGeom prst="ellipse">
              <a:avLst/>
            </a:prstGeom>
            <a:solidFill>
              <a:srgbClr val="F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7" name="Freeform 129"/>
            <p:cNvSpPr>
              <a:spLocks noEditPoints="1" noChangeArrowheads="1"/>
            </p:cNvSpPr>
            <p:nvPr/>
          </p:nvSpPr>
          <p:spPr bwMode="auto">
            <a:xfrm>
              <a:off x="1588224" y="5183036"/>
              <a:ext cx="436437" cy="189148"/>
            </a:xfrm>
            <a:custGeom>
              <a:avLst/>
              <a:gdLst>
                <a:gd name="T0" fmla="*/ 188 w 216"/>
                <a:gd name="T1" fmla="*/ 41 h 94"/>
                <a:gd name="T2" fmla="*/ 178 w 216"/>
                <a:gd name="T3" fmla="*/ 43 h 94"/>
                <a:gd name="T4" fmla="*/ 129 w 216"/>
                <a:gd name="T5" fmla="*/ 0 h 94"/>
                <a:gd name="T6" fmla="*/ 111 w 216"/>
                <a:gd name="T7" fmla="*/ 3 h 94"/>
                <a:gd name="T8" fmla="*/ 108 w 216"/>
                <a:gd name="T9" fmla="*/ 6 h 94"/>
                <a:gd name="T10" fmla="*/ 108 w 216"/>
                <a:gd name="T11" fmla="*/ 91 h 94"/>
                <a:gd name="T12" fmla="*/ 111 w 216"/>
                <a:gd name="T13" fmla="*/ 94 h 94"/>
                <a:gd name="T14" fmla="*/ 188 w 216"/>
                <a:gd name="T15" fmla="*/ 94 h 94"/>
                <a:gd name="T16" fmla="*/ 216 w 216"/>
                <a:gd name="T17" fmla="*/ 68 h 94"/>
                <a:gd name="T18" fmla="*/ 188 w 216"/>
                <a:gd name="T19" fmla="*/ 41 h 94"/>
                <a:gd name="T20" fmla="*/ 85 w 216"/>
                <a:gd name="T21" fmla="*/ 94 h 94"/>
                <a:gd name="T22" fmla="*/ 91 w 216"/>
                <a:gd name="T23" fmla="*/ 94 h 94"/>
                <a:gd name="T24" fmla="*/ 95 w 216"/>
                <a:gd name="T25" fmla="*/ 47 h 94"/>
                <a:gd name="T26" fmla="*/ 91 w 216"/>
                <a:gd name="T27" fmla="*/ 0 h 94"/>
                <a:gd name="T28" fmla="*/ 85 w 216"/>
                <a:gd name="T29" fmla="*/ 0 h 94"/>
                <a:gd name="T30" fmla="*/ 81 w 216"/>
                <a:gd name="T31" fmla="*/ 47 h 94"/>
                <a:gd name="T32" fmla="*/ 85 w 216"/>
                <a:gd name="T33" fmla="*/ 94 h 94"/>
                <a:gd name="T34" fmla="*/ 64 w 216"/>
                <a:gd name="T35" fmla="*/ 94 h 94"/>
                <a:gd name="T36" fmla="*/ 58 w 216"/>
                <a:gd name="T37" fmla="*/ 94 h 94"/>
                <a:gd name="T38" fmla="*/ 54 w 216"/>
                <a:gd name="T39" fmla="*/ 60 h 94"/>
                <a:gd name="T40" fmla="*/ 58 w 216"/>
                <a:gd name="T41" fmla="*/ 27 h 94"/>
                <a:gd name="T42" fmla="*/ 64 w 216"/>
                <a:gd name="T43" fmla="*/ 27 h 94"/>
                <a:gd name="T44" fmla="*/ 68 w 216"/>
                <a:gd name="T45" fmla="*/ 61 h 94"/>
                <a:gd name="T46" fmla="*/ 64 w 216"/>
                <a:gd name="T47" fmla="*/ 94 h 94"/>
                <a:gd name="T48" fmla="*/ 31 w 216"/>
                <a:gd name="T49" fmla="*/ 94 h 94"/>
                <a:gd name="T50" fmla="*/ 37 w 216"/>
                <a:gd name="T51" fmla="*/ 94 h 94"/>
                <a:gd name="T52" fmla="*/ 41 w 216"/>
                <a:gd name="T53" fmla="*/ 67 h 94"/>
                <a:gd name="T54" fmla="*/ 37 w 216"/>
                <a:gd name="T55" fmla="*/ 40 h 94"/>
                <a:gd name="T56" fmla="*/ 31 w 216"/>
                <a:gd name="T57" fmla="*/ 40 h 94"/>
                <a:gd name="T58" fmla="*/ 27 w 216"/>
                <a:gd name="T59" fmla="*/ 67 h 94"/>
                <a:gd name="T60" fmla="*/ 31 w 216"/>
                <a:gd name="T61" fmla="*/ 94 h 94"/>
                <a:gd name="T62" fmla="*/ 4 w 216"/>
                <a:gd name="T63" fmla="*/ 81 h 94"/>
                <a:gd name="T64" fmla="*/ 10 w 216"/>
                <a:gd name="T65" fmla="*/ 81 h 94"/>
                <a:gd name="T66" fmla="*/ 14 w 216"/>
                <a:gd name="T67" fmla="*/ 67 h 94"/>
                <a:gd name="T68" fmla="*/ 10 w 216"/>
                <a:gd name="T69" fmla="*/ 54 h 94"/>
                <a:gd name="T70" fmla="*/ 4 w 216"/>
                <a:gd name="T71" fmla="*/ 54 h 94"/>
                <a:gd name="T72" fmla="*/ 0 w 216"/>
                <a:gd name="T73" fmla="*/ 67 h 94"/>
                <a:gd name="T74" fmla="*/ 4 w 216"/>
                <a:gd name="T75" fmla="*/ 81 h 9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16"/>
                <a:gd name="T115" fmla="*/ 0 h 94"/>
                <a:gd name="T116" fmla="*/ 216 w 216"/>
                <a:gd name="T117" fmla="*/ 94 h 9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16" h="94">
                  <a:moveTo>
                    <a:pt x="188" y="41"/>
                  </a:moveTo>
                  <a:cubicBezTo>
                    <a:pt x="184" y="41"/>
                    <a:pt x="181" y="42"/>
                    <a:pt x="178" y="43"/>
                  </a:cubicBezTo>
                  <a:cubicBezTo>
                    <a:pt x="175" y="19"/>
                    <a:pt x="154" y="0"/>
                    <a:pt x="129" y="0"/>
                  </a:cubicBezTo>
                  <a:cubicBezTo>
                    <a:pt x="122" y="0"/>
                    <a:pt x="116" y="1"/>
                    <a:pt x="111" y="3"/>
                  </a:cubicBezTo>
                  <a:cubicBezTo>
                    <a:pt x="109" y="4"/>
                    <a:pt x="108" y="5"/>
                    <a:pt x="108" y="6"/>
                  </a:cubicBezTo>
                  <a:cubicBezTo>
                    <a:pt x="108" y="91"/>
                    <a:pt x="108" y="91"/>
                    <a:pt x="108" y="91"/>
                  </a:cubicBezTo>
                  <a:cubicBezTo>
                    <a:pt x="108" y="93"/>
                    <a:pt x="110" y="94"/>
                    <a:pt x="111" y="94"/>
                  </a:cubicBezTo>
                  <a:cubicBezTo>
                    <a:pt x="111" y="94"/>
                    <a:pt x="188" y="94"/>
                    <a:pt x="188" y="94"/>
                  </a:cubicBezTo>
                  <a:cubicBezTo>
                    <a:pt x="204" y="94"/>
                    <a:pt x="216" y="82"/>
                    <a:pt x="216" y="68"/>
                  </a:cubicBezTo>
                  <a:cubicBezTo>
                    <a:pt x="216" y="53"/>
                    <a:pt x="204" y="41"/>
                    <a:pt x="188" y="41"/>
                  </a:cubicBezTo>
                  <a:close/>
                  <a:moveTo>
                    <a:pt x="85" y="94"/>
                  </a:moveTo>
                  <a:cubicBezTo>
                    <a:pt x="91" y="94"/>
                    <a:pt x="91" y="94"/>
                    <a:pt x="91" y="94"/>
                  </a:cubicBezTo>
                  <a:cubicBezTo>
                    <a:pt x="95" y="47"/>
                    <a:pt x="95" y="47"/>
                    <a:pt x="95" y="47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1" y="47"/>
                    <a:pt x="81" y="47"/>
                    <a:pt x="81" y="47"/>
                  </a:cubicBezTo>
                  <a:lnTo>
                    <a:pt x="85" y="94"/>
                  </a:lnTo>
                  <a:close/>
                  <a:moveTo>
                    <a:pt x="64" y="94"/>
                  </a:moveTo>
                  <a:cubicBezTo>
                    <a:pt x="58" y="94"/>
                    <a:pt x="58" y="94"/>
                    <a:pt x="58" y="94"/>
                  </a:cubicBezTo>
                  <a:cubicBezTo>
                    <a:pt x="54" y="60"/>
                    <a:pt x="54" y="60"/>
                    <a:pt x="54" y="60"/>
                  </a:cubicBezTo>
                  <a:cubicBezTo>
                    <a:pt x="58" y="27"/>
                    <a:pt x="58" y="27"/>
                    <a:pt x="58" y="27"/>
                  </a:cubicBezTo>
                  <a:cubicBezTo>
                    <a:pt x="64" y="27"/>
                    <a:pt x="64" y="27"/>
                    <a:pt x="64" y="27"/>
                  </a:cubicBezTo>
                  <a:cubicBezTo>
                    <a:pt x="68" y="61"/>
                    <a:pt x="68" y="61"/>
                    <a:pt x="68" y="61"/>
                  </a:cubicBezTo>
                  <a:lnTo>
                    <a:pt x="64" y="94"/>
                  </a:lnTo>
                  <a:close/>
                  <a:moveTo>
                    <a:pt x="31" y="94"/>
                  </a:moveTo>
                  <a:cubicBezTo>
                    <a:pt x="37" y="94"/>
                    <a:pt x="37" y="94"/>
                    <a:pt x="37" y="94"/>
                  </a:cubicBezTo>
                  <a:cubicBezTo>
                    <a:pt x="41" y="67"/>
                    <a:pt x="41" y="67"/>
                    <a:pt x="41" y="67"/>
                  </a:cubicBezTo>
                  <a:cubicBezTo>
                    <a:pt x="37" y="40"/>
                    <a:pt x="37" y="40"/>
                    <a:pt x="37" y="40"/>
                  </a:cubicBezTo>
                  <a:cubicBezTo>
                    <a:pt x="31" y="40"/>
                    <a:pt x="31" y="40"/>
                    <a:pt x="31" y="40"/>
                  </a:cubicBezTo>
                  <a:cubicBezTo>
                    <a:pt x="27" y="67"/>
                    <a:pt x="27" y="67"/>
                    <a:pt x="27" y="67"/>
                  </a:cubicBezTo>
                  <a:lnTo>
                    <a:pt x="31" y="94"/>
                  </a:lnTo>
                  <a:close/>
                  <a:moveTo>
                    <a:pt x="4" y="81"/>
                  </a:moveTo>
                  <a:cubicBezTo>
                    <a:pt x="10" y="81"/>
                    <a:pt x="10" y="81"/>
                    <a:pt x="10" y="81"/>
                  </a:cubicBezTo>
                  <a:cubicBezTo>
                    <a:pt x="14" y="67"/>
                    <a:pt x="14" y="67"/>
                    <a:pt x="14" y="67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4" y="54"/>
                    <a:pt x="4" y="54"/>
                    <a:pt x="4" y="54"/>
                  </a:cubicBezTo>
                  <a:cubicBezTo>
                    <a:pt x="0" y="67"/>
                    <a:pt x="0" y="67"/>
                    <a:pt x="0" y="67"/>
                  </a:cubicBezTo>
                  <a:lnTo>
                    <a:pt x="4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Text Placeholder 33"/>
          <p:cNvSpPr txBox="1"/>
          <p:nvPr/>
        </p:nvSpPr>
        <p:spPr>
          <a:xfrm>
            <a:off x="7455947" y="2047110"/>
            <a:ext cx="4088278" cy="42550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废弃枚举，数据持久化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en-AU" altLang="zh-CN" sz="2000" dirty="0">
              <a:solidFill>
                <a:srgbClr val="FF003C"/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  <p:sp>
        <p:nvSpPr>
          <p:cNvPr id="16" name="Text Placeholder 33"/>
          <p:cNvSpPr txBox="1"/>
          <p:nvPr/>
        </p:nvSpPr>
        <p:spPr>
          <a:xfrm>
            <a:off x="7455947" y="3341434"/>
            <a:ext cx="3728238" cy="42550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en-AU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ICP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富客户端</a:t>
            </a:r>
          </a:p>
        </p:txBody>
      </p:sp>
      <p:sp>
        <p:nvSpPr>
          <p:cNvPr id="22" name="Text Placeholder 33"/>
          <p:cNvSpPr txBox="1"/>
          <p:nvPr/>
        </p:nvSpPr>
        <p:spPr>
          <a:xfrm>
            <a:off x="7455947" y="4717507"/>
            <a:ext cx="3406753" cy="425502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客户端本地缓存</a:t>
            </a:r>
          </a:p>
        </p:txBody>
      </p:sp>
      <p:grpSp>
        <p:nvGrpSpPr>
          <p:cNvPr id="23" name="组合 21"/>
          <p:cNvGrpSpPr/>
          <p:nvPr/>
        </p:nvGrpSpPr>
        <p:grpSpPr>
          <a:xfrm>
            <a:off x="6478915" y="3214457"/>
            <a:ext cx="699076" cy="699074"/>
            <a:chOff x="6206326" y="3363271"/>
            <a:chExt cx="699076" cy="699074"/>
          </a:xfrm>
        </p:grpSpPr>
        <p:sp>
          <p:nvSpPr>
            <p:cNvPr id="24" name="Oval 102"/>
            <p:cNvSpPr/>
            <p:nvPr/>
          </p:nvSpPr>
          <p:spPr>
            <a:xfrm>
              <a:off x="6206326" y="3363271"/>
              <a:ext cx="699076" cy="69907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任意多边形 23"/>
            <p:cNvSpPr/>
            <p:nvPr/>
          </p:nvSpPr>
          <p:spPr>
            <a:xfrm>
              <a:off x="6379448" y="3549963"/>
              <a:ext cx="352832" cy="325691"/>
            </a:xfrm>
            <a:custGeom>
              <a:avLst/>
              <a:gdLst/>
              <a:ahLst/>
              <a:cxnLst/>
              <a:rect l="l" t="t" r="r" b="b"/>
              <a:pathLst>
                <a:path w="566057" h="522514">
                  <a:moveTo>
                    <a:pt x="435429" y="130628"/>
                  </a:moveTo>
                  <a:cubicBezTo>
                    <a:pt x="435429" y="178026"/>
                    <a:pt x="427038" y="220095"/>
                    <a:pt x="410255" y="256835"/>
                  </a:cubicBezTo>
                  <a:cubicBezTo>
                    <a:pt x="442232" y="250258"/>
                    <a:pt x="468936" y="237444"/>
                    <a:pt x="490367" y="218394"/>
                  </a:cubicBezTo>
                  <a:cubicBezTo>
                    <a:pt x="511799" y="199344"/>
                    <a:pt x="522514" y="180975"/>
                    <a:pt x="522514" y="163285"/>
                  </a:cubicBezTo>
                  <a:lnTo>
                    <a:pt x="522514" y="130628"/>
                  </a:lnTo>
                  <a:close/>
                  <a:moveTo>
                    <a:pt x="43543" y="130628"/>
                  </a:moveTo>
                  <a:lnTo>
                    <a:pt x="43543" y="163285"/>
                  </a:lnTo>
                  <a:cubicBezTo>
                    <a:pt x="43543" y="180975"/>
                    <a:pt x="54258" y="199344"/>
                    <a:pt x="75690" y="218394"/>
                  </a:cubicBezTo>
                  <a:cubicBezTo>
                    <a:pt x="97121" y="237444"/>
                    <a:pt x="123825" y="250258"/>
                    <a:pt x="155802" y="256835"/>
                  </a:cubicBezTo>
                  <a:cubicBezTo>
                    <a:pt x="139020" y="220095"/>
                    <a:pt x="130629" y="178026"/>
                    <a:pt x="130629" y="130628"/>
                  </a:cubicBezTo>
                  <a:close/>
                  <a:moveTo>
                    <a:pt x="185057" y="0"/>
                  </a:moveTo>
                  <a:lnTo>
                    <a:pt x="381000" y="0"/>
                  </a:lnTo>
                  <a:cubicBezTo>
                    <a:pt x="395968" y="0"/>
                    <a:pt x="408781" y="5329"/>
                    <a:pt x="419440" y="15988"/>
                  </a:cubicBezTo>
                  <a:cubicBezTo>
                    <a:pt x="430099" y="26647"/>
                    <a:pt x="435429" y="39460"/>
                    <a:pt x="435429" y="54428"/>
                  </a:cubicBezTo>
                  <a:lnTo>
                    <a:pt x="435429" y="87085"/>
                  </a:lnTo>
                  <a:lnTo>
                    <a:pt x="533400" y="87085"/>
                  </a:lnTo>
                  <a:cubicBezTo>
                    <a:pt x="542471" y="87085"/>
                    <a:pt x="550182" y="90260"/>
                    <a:pt x="556532" y="96610"/>
                  </a:cubicBezTo>
                  <a:cubicBezTo>
                    <a:pt x="562882" y="102960"/>
                    <a:pt x="566057" y="110671"/>
                    <a:pt x="566057" y="119743"/>
                  </a:cubicBezTo>
                  <a:lnTo>
                    <a:pt x="566057" y="163285"/>
                  </a:lnTo>
                  <a:cubicBezTo>
                    <a:pt x="566057" y="179387"/>
                    <a:pt x="561351" y="195602"/>
                    <a:pt x="551940" y="211931"/>
                  </a:cubicBezTo>
                  <a:cubicBezTo>
                    <a:pt x="542528" y="228260"/>
                    <a:pt x="529828" y="243001"/>
                    <a:pt x="513840" y="256154"/>
                  </a:cubicBezTo>
                  <a:cubicBezTo>
                    <a:pt x="497851" y="269308"/>
                    <a:pt x="478234" y="280364"/>
                    <a:pt x="454989" y="289322"/>
                  </a:cubicBezTo>
                  <a:cubicBezTo>
                    <a:pt x="431743" y="298280"/>
                    <a:pt x="407307" y="303326"/>
                    <a:pt x="381680" y="304460"/>
                  </a:cubicBezTo>
                  <a:cubicBezTo>
                    <a:pt x="372155" y="316706"/>
                    <a:pt x="361383" y="327478"/>
                    <a:pt x="349363" y="336777"/>
                  </a:cubicBezTo>
                  <a:cubicBezTo>
                    <a:pt x="340746" y="344487"/>
                    <a:pt x="334792" y="352708"/>
                    <a:pt x="331504" y="361439"/>
                  </a:cubicBezTo>
                  <a:cubicBezTo>
                    <a:pt x="328216" y="370171"/>
                    <a:pt x="326571" y="380319"/>
                    <a:pt x="326571" y="391885"/>
                  </a:cubicBezTo>
                  <a:cubicBezTo>
                    <a:pt x="326571" y="404132"/>
                    <a:pt x="330030" y="414451"/>
                    <a:pt x="336947" y="422842"/>
                  </a:cubicBezTo>
                  <a:cubicBezTo>
                    <a:pt x="343864" y="431233"/>
                    <a:pt x="354920" y="435428"/>
                    <a:pt x="370114" y="435428"/>
                  </a:cubicBezTo>
                  <a:cubicBezTo>
                    <a:pt x="387123" y="435428"/>
                    <a:pt x="402261" y="440588"/>
                    <a:pt x="415528" y="450906"/>
                  </a:cubicBezTo>
                  <a:cubicBezTo>
                    <a:pt x="428795" y="461225"/>
                    <a:pt x="435429" y="474209"/>
                    <a:pt x="435429" y="489857"/>
                  </a:cubicBezTo>
                  <a:lnTo>
                    <a:pt x="435429" y="511628"/>
                  </a:lnTo>
                  <a:cubicBezTo>
                    <a:pt x="435429" y="514803"/>
                    <a:pt x="434408" y="517411"/>
                    <a:pt x="432367" y="519452"/>
                  </a:cubicBezTo>
                  <a:cubicBezTo>
                    <a:pt x="430326" y="521494"/>
                    <a:pt x="427718" y="522514"/>
                    <a:pt x="424543" y="522514"/>
                  </a:cubicBezTo>
                  <a:lnTo>
                    <a:pt x="141514" y="522514"/>
                  </a:lnTo>
                  <a:cubicBezTo>
                    <a:pt x="138339" y="522514"/>
                    <a:pt x="135731" y="521494"/>
                    <a:pt x="133690" y="519452"/>
                  </a:cubicBezTo>
                  <a:cubicBezTo>
                    <a:pt x="131649" y="517411"/>
                    <a:pt x="130629" y="514803"/>
                    <a:pt x="130629" y="511628"/>
                  </a:cubicBezTo>
                  <a:lnTo>
                    <a:pt x="130629" y="489857"/>
                  </a:lnTo>
                  <a:cubicBezTo>
                    <a:pt x="130629" y="474209"/>
                    <a:pt x="137262" y="461225"/>
                    <a:pt x="150529" y="450906"/>
                  </a:cubicBezTo>
                  <a:cubicBezTo>
                    <a:pt x="163796" y="440588"/>
                    <a:pt x="178934" y="435428"/>
                    <a:pt x="195943" y="435428"/>
                  </a:cubicBezTo>
                  <a:cubicBezTo>
                    <a:pt x="211138" y="435428"/>
                    <a:pt x="222193" y="431233"/>
                    <a:pt x="229110" y="422842"/>
                  </a:cubicBezTo>
                  <a:cubicBezTo>
                    <a:pt x="236027" y="414451"/>
                    <a:pt x="239486" y="404132"/>
                    <a:pt x="239486" y="391885"/>
                  </a:cubicBezTo>
                  <a:cubicBezTo>
                    <a:pt x="239486" y="380319"/>
                    <a:pt x="237842" y="370171"/>
                    <a:pt x="234553" y="361439"/>
                  </a:cubicBezTo>
                  <a:cubicBezTo>
                    <a:pt x="231265" y="352708"/>
                    <a:pt x="225312" y="344487"/>
                    <a:pt x="216694" y="336777"/>
                  </a:cubicBezTo>
                  <a:cubicBezTo>
                    <a:pt x="204674" y="327478"/>
                    <a:pt x="193902" y="316706"/>
                    <a:pt x="184377" y="304460"/>
                  </a:cubicBezTo>
                  <a:cubicBezTo>
                    <a:pt x="158750" y="303326"/>
                    <a:pt x="134314" y="298280"/>
                    <a:pt x="111068" y="289322"/>
                  </a:cubicBezTo>
                  <a:cubicBezTo>
                    <a:pt x="87823" y="280364"/>
                    <a:pt x="68206" y="269308"/>
                    <a:pt x="52217" y="256154"/>
                  </a:cubicBezTo>
                  <a:cubicBezTo>
                    <a:pt x="36229" y="243001"/>
                    <a:pt x="23529" y="228260"/>
                    <a:pt x="14117" y="211931"/>
                  </a:cubicBezTo>
                  <a:cubicBezTo>
                    <a:pt x="4706" y="195602"/>
                    <a:pt x="0" y="179387"/>
                    <a:pt x="0" y="163285"/>
                  </a:cubicBezTo>
                  <a:lnTo>
                    <a:pt x="0" y="119743"/>
                  </a:lnTo>
                  <a:cubicBezTo>
                    <a:pt x="0" y="110671"/>
                    <a:pt x="3175" y="102960"/>
                    <a:pt x="9525" y="96610"/>
                  </a:cubicBezTo>
                  <a:cubicBezTo>
                    <a:pt x="15875" y="90260"/>
                    <a:pt x="23586" y="87085"/>
                    <a:pt x="32657" y="87085"/>
                  </a:cubicBezTo>
                  <a:lnTo>
                    <a:pt x="130629" y="87085"/>
                  </a:lnTo>
                  <a:lnTo>
                    <a:pt x="130629" y="54428"/>
                  </a:lnTo>
                  <a:cubicBezTo>
                    <a:pt x="130629" y="39460"/>
                    <a:pt x="135958" y="26647"/>
                    <a:pt x="146617" y="15988"/>
                  </a:cubicBezTo>
                  <a:cubicBezTo>
                    <a:pt x="157276" y="5329"/>
                    <a:pt x="170089" y="0"/>
                    <a:pt x="1850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endParaRPr lang="en-US" altLang="zh-CN" sz="4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27"/>
          <p:cNvGrpSpPr/>
          <p:nvPr/>
        </p:nvGrpSpPr>
        <p:grpSpPr>
          <a:xfrm>
            <a:off x="6478915" y="4601898"/>
            <a:ext cx="699076" cy="699074"/>
            <a:chOff x="6206326" y="4928073"/>
            <a:chExt cx="699076" cy="699074"/>
          </a:xfrm>
        </p:grpSpPr>
        <p:sp>
          <p:nvSpPr>
            <p:cNvPr id="30" name="Oval 110"/>
            <p:cNvSpPr/>
            <p:nvPr/>
          </p:nvSpPr>
          <p:spPr>
            <a:xfrm>
              <a:off x="6206326" y="4928073"/>
              <a:ext cx="699076" cy="69907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" name="Freeform 123"/>
            <p:cNvSpPr>
              <a:spLocks noEditPoints="1" noChangeArrowheads="1"/>
            </p:cNvSpPr>
            <p:nvPr/>
          </p:nvSpPr>
          <p:spPr bwMode="auto">
            <a:xfrm>
              <a:off x="6391800" y="5105200"/>
              <a:ext cx="328128" cy="344819"/>
            </a:xfrm>
            <a:custGeom>
              <a:avLst/>
              <a:gdLst>
                <a:gd name="T0" fmla="*/ 41 w 96"/>
                <a:gd name="T1" fmla="*/ 6 h 101"/>
                <a:gd name="T2" fmla="*/ 42 w 96"/>
                <a:gd name="T3" fmla="*/ 2 h 101"/>
                <a:gd name="T4" fmla="*/ 36 w 96"/>
                <a:gd name="T5" fmla="*/ 0 h 101"/>
                <a:gd name="T6" fmla="*/ 35 w 96"/>
                <a:gd name="T7" fmla="*/ 7 h 101"/>
                <a:gd name="T8" fmla="*/ 0 w 96"/>
                <a:gd name="T9" fmla="*/ 54 h 101"/>
                <a:gd name="T10" fmla="*/ 96 w 96"/>
                <a:gd name="T11" fmla="*/ 54 h 101"/>
                <a:gd name="T12" fmla="*/ 33 w 96"/>
                <a:gd name="T13" fmla="*/ 4 h 101"/>
                <a:gd name="T14" fmla="*/ 38 w 96"/>
                <a:gd name="T15" fmla="*/ 1 h 101"/>
                <a:gd name="T16" fmla="*/ 40 w 96"/>
                <a:gd name="T17" fmla="*/ 5 h 101"/>
                <a:gd name="T18" fmla="*/ 35 w 96"/>
                <a:gd name="T19" fmla="*/ 6 h 101"/>
                <a:gd name="T20" fmla="*/ 73 w 96"/>
                <a:gd name="T21" fmla="*/ 79 h 101"/>
                <a:gd name="T22" fmla="*/ 54 w 96"/>
                <a:gd name="T23" fmla="*/ 81 h 101"/>
                <a:gd name="T24" fmla="*/ 48 w 96"/>
                <a:gd name="T25" fmla="*/ 90 h 101"/>
                <a:gd name="T26" fmla="*/ 13 w 96"/>
                <a:gd name="T27" fmla="*/ 64 h 101"/>
                <a:gd name="T28" fmla="*/ 12 w 96"/>
                <a:gd name="T29" fmla="*/ 58 h 101"/>
                <a:gd name="T30" fmla="*/ 22 w 96"/>
                <a:gd name="T31" fmla="*/ 28 h 101"/>
                <a:gd name="T32" fmla="*/ 42 w 96"/>
                <a:gd name="T33" fmla="*/ 26 h 101"/>
                <a:gd name="T34" fmla="*/ 48 w 96"/>
                <a:gd name="T35" fmla="*/ 17 h 101"/>
                <a:gd name="T36" fmla="*/ 83 w 96"/>
                <a:gd name="T37" fmla="*/ 43 h 101"/>
                <a:gd name="T38" fmla="*/ 84 w 96"/>
                <a:gd name="T39" fmla="*/ 49 h 101"/>
                <a:gd name="T40" fmla="*/ 73 w 96"/>
                <a:gd name="T41" fmla="*/ 79 h 101"/>
                <a:gd name="T42" fmla="*/ 53 w 96"/>
                <a:gd name="T43" fmla="*/ 44 h 101"/>
                <a:gd name="T44" fmla="*/ 43 w 96"/>
                <a:gd name="T45" fmla="*/ 32 h 101"/>
                <a:gd name="T46" fmla="*/ 40 w 96"/>
                <a:gd name="T47" fmla="*/ 46 h 101"/>
                <a:gd name="T48" fmla="*/ 38 w 96"/>
                <a:gd name="T49" fmla="*/ 49 h 101"/>
                <a:gd name="T50" fmla="*/ 26 w 96"/>
                <a:gd name="T51" fmla="*/ 58 h 101"/>
                <a:gd name="T52" fmla="*/ 38 w 96"/>
                <a:gd name="T53" fmla="*/ 59 h 101"/>
                <a:gd name="T54" fmla="*/ 43 w 96"/>
                <a:gd name="T55" fmla="*/ 63 h 101"/>
                <a:gd name="T56" fmla="*/ 53 w 96"/>
                <a:gd name="T57" fmla="*/ 75 h 101"/>
                <a:gd name="T58" fmla="*/ 56 w 96"/>
                <a:gd name="T59" fmla="*/ 61 h 101"/>
                <a:gd name="T60" fmla="*/ 58 w 96"/>
                <a:gd name="T61" fmla="*/ 58 h 101"/>
                <a:gd name="T62" fmla="*/ 70 w 96"/>
                <a:gd name="T63" fmla="*/ 49 h 101"/>
                <a:gd name="T64" fmla="*/ 58 w 96"/>
                <a:gd name="T65" fmla="*/ 48 h 101"/>
                <a:gd name="T66" fmla="*/ 48 w 96"/>
                <a:gd name="T67" fmla="*/ 44 h 101"/>
                <a:gd name="T68" fmla="*/ 48 w 96"/>
                <a:gd name="T69" fmla="*/ 44 h 101"/>
                <a:gd name="T70" fmla="*/ 48 w 96"/>
                <a:gd name="T71" fmla="*/ 44 h 101"/>
                <a:gd name="T72" fmla="*/ 49 w 96"/>
                <a:gd name="T73" fmla="*/ 44 h 101"/>
                <a:gd name="T74" fmla="*/ 52 w 96"/>
                <a:gd name="T75" fmla="*/ 45 h 101"/>
                <a:gd name="T76" fmla="*/ 39 w 96"/>
                <a:gd name="T77" fmla="*/ 57 h 101"/>
                <a:gd name="T78" fmla="*/ 46 w 96"/>
                <a:gd name="T79" fmla="*/ 44 h 101"/>
                <a:gd name="T80" fmla="*/ 53 w 96"/>
                <a:gd name="T81" fmla="*/ 62 h 101"/>
                <a:gd name="T82" fmla="*/ 50 w 96"/>
                <a:gd name="T83" fmla="*/ 63 h 101"/>
                <a:gd name="T84" fmla="*/ 47 w 96"/>
                <a:gd name="T85" fmla="*/ 63 h 101"/>
                <a:gd name="T86" fmla="*/ 47 w 96"/>
                <a:gd name="T87" fmla="*/ 63 h 101"/>
                <a:gd name="T88" fmla="*/ 51 w 96"/>
                <a:gd name="T89" fmla="*/ 57 h 101"/>
                <a:gd name="T90" fmla="*/ 57 w 96"/>
                <a:gd name="T91" fmla="*/ 52 h 101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96"/>
                <a:gd name="T139" fmla="*/ 0 h 101"/>
                <a:gd name="T140" fmla="*/ 96 w 96"/>
                <a:gd name="T141" fmla="*/ 101 h 101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96" h="101">
                  <a:moveTo>
                    <a:pt x="48" y="6"/>
                  </a:moveTo>
                  <a:cubicBezTo>
                    <a:pt x="46" y="6"/>
                    <a:pt x="43" y="6"/>
                    <a:pt x="41" y="6"/>
                  </a:cubicBezTo>
                  <a:cubicBezTo>
                    <a:pt x="41" y="6"/>
                    <a:pt x="41" y="6"/>
                    <a:pt x="41" y="6"/>
                  </a:cubicBezTo>
                  <a:cubicBezTo>
                    <a:pt x="42" y="5"/>
                    <a:pt x="43" y="4"/>
                    <a:pt x="42" y="2"/>
                  </a:cubicBezTo>
                  <a:cubicBezTo>
                    <a:pt x="42" y="1"/>
                    <a:pt x="40" y="0"/>
                    <a:pt x="38" y="0"/>
                  </a:cubicBezTo>
                  <a:cubicBezTo>
                    <a:pt x="37" y="0"/>
                    <a:pt x="37" y="0"/>
                    <a:pt x="36" y="0"/>
                  </a:cubicBezTo>
                  <a:cubicBezTo>
                    <a:pt x="33" y="0"/>
                    <a:pt x="31" y="3"/>
                    <a:pt x="32" y="5"/>
                  </a:cubicBezTo>
                  <a:cubicBezTo>
                    <a:pt x="32" y="6"/>
                    <a:pt x="33" y="7"/>
                    <a:pt x="35" y="7"/>
                  </a:cubicBezTo>
                  <a:cubicBezTo>
                    <a:pt x="35" y="8"/>
                    <a:pt x="35" y="8"/>
                    <a:pt x="35" y="8"/>
                  </a:cubicBezTo>
                  <a:cubicBezTo>
                    <a:pt x="15" y="13"/>
                    <a:pt x="0" y="32"/>
                    <a:pt x="0" y="54"/>
                  </a:cubicBezTo>
                  <a:cubicBezTo>
                    <a:pt x="0" y="80"/>
                    <a:pt x="22" y="101"/>
                    <a:pt x="48" y="101"/>
                  </a:cubicBezTo>
                  <a:cubicBezTo>
                    <a:pt x="74" y="101"/>
                    <a:pt x="96" y="80"/>
                    <a:pt x="96" y="54"/>
                  </a:cubicBezTo>
                  <a:cubicBezTo>
                    <a:pt x="96" y="27"/>
                    <a:pt x="74" y="6"/>
                    <a:pt x="48" y="6"/>
                  </a:cubicBezTo>
                  <a:close/>
                  <a:moveTo>
                    <a:pt x="33" y="4"/>
                  </a:moveTo>
                  <a:cubicBezTo>
                    <a:pt x="33" y="3"/>
                    <a:pt x="35" y="2"/>
                    <a:pt x="37" y="1"/>
                  </a:cubicBezTo>
                  <a:cubicBezTo>
                    <a:pt x="37" y="1"/>
                    <a:pt x="37" y="1"/>
                    <a:pt x="38" y="1"/>
                  </a:cubicBezTo>
                  <a:cubicBezTo>
                    <a:pt x="39" y="1"/>
                    <a:pt x="41" y="2"/>
                    <a:pt x="41" y="3"/>
                  </a:cubicBezTo>
                  <a:cubicBezTo>
                    <a:pt x="41" y="4"/>
                    <a:pt x="41" y="4"/>
                    <a:pt x="40" y="5"/>
                  </a:cubicBezTo>
                  <a:cubicBezTo>
                    <a:pt x="39" y="4"/>
                    <a:pt x="38" y="4"/>
                    <a:pt x="37" y="4"/>
                  </a:cubicBezTo>
                  <a:cubicBezTo>
                    <a:pt x="36" y="5"/>
                    <a:pt x="36" y="5"/>
                    <a:pt x="35" y="6"/>
                  </a:cubicBezTo>
                  <a:cubicBezTo>
                    <a:pt x="34" y="6"/>
                    <a:pt x="33" y="5"/>
                    <a:pt x="33" y="4"/>
                  </a:cubicBezTo>
                  <a:close/>
                  <a:moveTo>
                    <a:pt x="73" y="79"/>
                  </a:moveTo>
                  <a:cubicBezTo>
                    <a:pt x="69" y="84"/>
                    <a:pt x="64" y="87"/>
                    <a:pt x="58" y="88"/>
                  </a:cubicBezTo>
                  <a:cubicBezTo>
                    <a:pt x="54" y="81"/>
                    <a:pt x="54" y="81"/>
                    <a:pt x="54" y="81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1" y="90"/>
                    <a:pt x="50" y="90"/>
                    <a:pt x="48" y="90"/>
                  </a:cubicBezTo>
                  <a:cubicBezTo>
                    <a:pt x="38" y="90"/>
                    <a:pt x="29" y="86"/>
                    <a:pt x="22" y="79"/>
                  </a:cubicBezTo>
                  <a:cubicBezTo>
                    <a:pt x="18" y="75"/>
                    <a:pt x="15" y="70"/>
                    <a:pt x="13" y="64"/>
                  </a:cubicBezTo>
                  <a:cubicBezTo>
                    <a:pt x="20" y="60"/>
                    <a:pt x="20" y="60"/>
                    <a:pt x="20" y="60"/>
                  </a:cubicBezTo>
                  <a:cubicBezTo>
                    <a:pt x="12" y="58"/>
                    <a:pt x="12" y="58"/>
                    <a:pt x="12" y="58"/>
                  </a:cubicBezTo>
                  <a:cubicBezTo>
                    <a:pt x="12" y="57"/>
                    <a:pt x="12" y="55"/>
                    <a:pt x="12" y="54"/>
                  </a:cubicBezTo>
                  <a:cubicBezTo>
                    <a:pt x="12" y="44"/>
                    <a:pt x="15" y="35"/>
                    <a:pt x="22" y="28"/>
                  </a:cubicBezTo>
                  <a:cubicBezTo>
                    <a:pt x="27" y="24"/>
                    <a:pt x="32" y="21"/>
                    <a:pt x="38" y="19"/>
                  </a:cubicBezTo>
                  <a:cubicBezTo>
                    <a:pt x="42" y="26"/>
                    <a:pt x="42" y="26"/>
                    <a:pt x="42" y="26"/>
                  </a:cubicBezTo>
                  <a:cubicBezTo>
                    <a:pt x="43" y="18"/>
                    <a:pt x="43" y="18"/>
                    <a:pt x="43" y="18"/>
                  </a:cubicBezTo>
                  <a:cubicBezTo>
                    <a:pt x="45" y="18"/>
                    <a:pt x="46" y="17"/>
                    <a:pt x="48" y="17"/>
                  </a:cubicBezTo>
                  <a:cubicBezTo>
                    <a:pt x="58" y="17"/>
                    <a:pt x="67" y="21"/>
                    <a:pt x="73" y="28"/>
                  </a:cubicBezTo>
                  <a:cubicBezTo>
                    <a:pt x="78" y="32"/>
                    <a:pt x="81" y="38"/>
                    <a:pt x="83" y="43"/>
                  </a:cubicBezTo>
                  <a:cubicBezTo>
                    <a:pt x="76" y="48"/>
                    <a:pt x="76" y="48"/>
                    <a:pt x="76" y="48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4" y="50"/>
                    <a:pt x="84" y="52"/>
                    <a:pt x="84" y="54"/>
                  </a:cubicBezTo>
                  <a:cubicBezTo>
                    <a:pt x="84" y="63"/>
                    <a:pt x="80" y="72"/>
                    <a:pt x="73" y="79"/>
                  </a:cubicBezTo>
                  <a:close/>
                  <a:moveTo>
                    <a:pt x="73" y="29"/>
                  </a:move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0" y="43"/>
                    <a:pt x="48" y="4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3" y="44"/>
                    <a:pt x="43" y="44"/>
                    <a:pt x="43" y="44"/>
                  </a:cubicBezTo>
                  <a:cubicBezTo>
                    <a:pt x="42" y="44"/>
                    <a:pt x="40" y="45"/>
                    <a:pt x="40" y="46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8" y="49"/>
                    <a:pt x="38" y="49"/>
                    <a:pt x="38" y="49"/>
                  </a:cubicBezTo>
                  <a:cubicBezTo>
                    <a:pt x="37" y="50"/>
                    <a:pt x="37" y="52"/>
                    <a:pt x="37" y="53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38" y="59"/>
                    <a:pt x="38" y="59"/>
                    <a:pt x="38" y="59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43" y="63"/>
                    <a:pt x="43" y="63"/>
                    <a:pt x="43" y="63"/>
                  </a:cubicBezTo>
                  <a:cubicBezTo>
                    <a:pt x="44" y="64"/>
                    <a:pt x="46" y="65"/>
                    <a:pt x="47" y="65"/>
                  </a:cubicBezTo>
                  <a:cubicBezTo>
                    <a:pt x="53" y="75"/>
                    <a:pt x="53" y="75"/>
                    <a:pt x="53" y="75"/>
                  </a:cubicBezTo>
                  <a:cubicBezTo>
                    <a:pt x="53" y="64"/>
                    <a:pt x="53" y="64"/>
                    <a:pt x="53" y="64"/>
                  </a:cubicBezTo>
                  <a:cubicBezTo>
                    <a:pt x="54" y="63"/>
                    <a:pt x="55" y="62"/>
                    <a:pt x="56" y="61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9" y="57"/>
                    <a:pt x="59" y="56"/>
                    <a:pt x="59" y="54"/>
                  </a:cubicBezTo>
                  <a:cubicBezTo>
                    <a:pt x="70" y="49"/>
                    <a:pt x="70" y="49"/>
                    <a:pt x="70" y="49"/>
                  </a:cubicBezTo>
                  <a:cubicBezTo>
                    <a:pt x="58" y="49"/>
                    <a:pt x="58" y="49"/>
                    <a:pt x="58" y="49"/>
                  </a:cubicBezTo>
                  <a:cubicBezTo>
                    <a:pt x="58" y="49"/>
                    <a:pt x="58" y="49"/>
                    <a:pt x="58" y="48"/>
                  </a:cubicBezTo>
                  <a:lnTo>
                    <a:pt x="73" y="29"/>
                  </a:lnTo>
                  <a:close/>
                  <a:moveTo>
                    <a:pt x="48" y="44"/>
                  </a:moveTo>
                  <a:cubicBezTo>
                    <a:pt x="48" y="44"/>
                    <a:pt x="48" y="44"/>
                    <a:pt x="48" y="44"/>
                  </a:cubicBezTo>
                  <a:cubicBezTo>
                    <a:pt x="48" y="44"/>
                    <a:pt x="48" y="44"/>
                    <a:pt x="48" y="44"/>
                  </a:cubicBezTo>
                  <a:close/>
                  <a:moveTo>
                    <a:pt x="46" y="44"/>
                  </a:moveTo>
                  <a:cubicBezTo>
                    <a:pt x="47" y="44"/>
                    <a:pt x="47" y="44"/>
                    <a:pt x="48" y="44"/>
                  </a:cubicBezTo>
                  <a:cubicBezTo>
                    <a:pt x="48" y="44"/>
                    <a:pt x="49" y="44"/>
                    <a:pt x="49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49" y="44"/>
                    <a:pt x="49" y="44"/>
                    <a:pt x="49" y="44"/>
                  </a:cubicBezTo>
                  <a:cubicBezTo>
                    <a:pt x="50" y="44"/>
                    <a:pt x="51" y="44"/>
                    <a:pt x="52" y="45"/>
                  </a:cubicBezTo>
                  <a:cubicBezTo>
                    <a:pt x="45" y="50"/>
                    <a:pt x="45" y="50"/>
                    <a:pt x="45" y="50"/>
                  </a:cubicBezTo>
                  <a:cubicBezTo>
                    <a:pt x="39" y="57"/>
                    <a:pt x="39" y="57"/>
                    <a:pt x="39" y="57"/>
                  </a:cubicBezTo>
                  <a:cubicBezTo>
                    <a:pt x="39" y="57"/>
                    <a:pt x="39" y="56"/>
                    <a:pt x="39" y="56"/>
                  </a:cubicBezTo>
                  <a:cubicBezTo>
                    <a:pt x="37" y="50"/>
                    <a:pt x="41" y="45"/>
                    <a:pt x="46" y="44"/>
                  </a:cubicBezTo>
                  <a:close/>
                  <a:moveTo>
                    <a:pt x="53" y="62"/>
                  </a:moveTo>
                  <a:cubicBezTo>
                    <a:pt x="53" y="62"/>
                    <a:pt x="53" y="62"/>
                    <a:pt x="53" y="62"/>
                  </a:cubicBezTo>
                  <a:cubicBezTo>
                    <a:pt x="53" y="62"/>
                    <a:pt x="53" y="62"/>
                    <a:pt x="53" y="62"/>
                  </a:cubicBezTo>
                  <a:cubicBezTo>
                    <a:pt x="52" y="62"/>
                    <a:pt x="51" y="63"/>
                    <a:pt x="50" y="63"/>
                  </a:cubicBezTo>
                  <a:cubicBezTo>
                    <a:pt x="49" y="63"/>
                    <a:pt x="49" y="63"/>
                    <a:pt x="48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7" y="63"/>
                    <a:pt x="47" y="63"/>
                    <a:pt x="47" y="63"/>
                  </a:cubicBezTo>
                  <a:cubicBezTo>
                    <a:pt x="46" y="63"/>
                    <a:pt x="45" y="63"/>
                    <a:pt x="44" y="62"/>
                  </a:cubicBezTo>
                  <a:cubicBezTo>
                    <a:pt x="51" y="57"/>
                    <a:pt x="51" y="57"/>
                    <a:pt x="51" y="57"/>
                  </a:cubicBezTo>
                  <a:cubicBezTo>
                    <a:pt x="57" y="50"/>
                    <a:pt x="57" y="50"/>
                    <a:pt x="57" y="50"/>
                  </a:cubicBezTo>
                  <a:cubicBezTo>
                    <a:pt x="57" y="50"/>
                    <a:pt x="57" y="51"/>
                    <a:pt x="57" y="52"/>
                  </a:cubicBezTo>
                  <a:cubicBezTo>
                    <a:pt x="58" y="56"/>
                    <a:pt x="56" y="60"/>
                    <a:pt x="53" y="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8" name="组合 36"/>
          <p:cNvGrpSpPr/>
          <p:nvPr/>
        </p:nvGrpSpPr>
        <p:grpSpPr>
          <a:xfrm>
            <a:off x="6478915" y="1895451"/>
            <a:ext cx="699076" cy="699074"/>
            <a:chOff x="6206326" y="1798469"/>
            <a:chExt cx="699076" cy="699074"/>
          </a:xfrm>
        </p:grpSpPr>
        <p:sp>
          <p:nvSpPr>
            <p:cNvPr id="39" name="Oval 97"/>
            <p:cNvSpPr/>
            <p:nvPr/>
          </p:nvSpPr>
          <p:spPr>
            <a:xfrm>
              <a:off x="6206326" y="1798469"/>
              <a:ext cx="699076" cy="69907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0" name="任意多边形 38"/>
            <p:cNvSpPr/>
            <p:nvPr/>
          </p:nvSpPr>
          <p:spPr>
            <a:xfrm>
              <a:off x="6423677" y="2022967"/>
              <a:ext cx="264374" cy="250079"/>
            </a:xfrm>
            <a:custGeom>
              <a:avLst/>
              <a:gdLst/>
              <a:ahLst/>
              <a:cxnLst/>
              <a:rect l="l" t="t" r="r" b="b"/>
              <a:pathLst>
                <a:path w="214695" h="203086">
                  <a:moveTo>
                    <a:pt x="81643" y="24493"/>
                  </a:moveTo>
                  <a:cubicBezTo>
                    <a:pt x="74839" y="24493"/>
                    <a:pt x="69056" y="26874"/>
                    <a:pt x="64294" y="31636"/>
                  </a:cubicBezTo>
                  <a:cubicBezTo>
                    <a:pt x="59531" y="36399"/>
                    <a:pt x="57150" y="42182"/>
                    <a:pt x="57150" y="48986"/>
                  </a:cubicBezTo>
                  <a:cubicBezTo>
                    <a:pt x="57150" y="52557"/>
                    <a:pt x="57958" y="56087"/>
                    <a:pt x="59574" y="59574"/>
                  </a:cubicBezTo>
                  <a:cubicBezTo>
                    <a:pt x="56087" y="57958"/>
                    <a:pt x="52558" y="57150"/>
                    <a:pt x="48986" y="57150"/>
                  </a:cubicBezTo>
                  <a:cubicBezTo>
                    <a:pt x="42182" y="57150"/>
                    <a:pt x="36399" y="59531"/>
                    <a:pt x="31637" y="64294"/>
                  </a:cubicBezTo>
                  <a:cubicBezTo>
                    <a:pt x="26874" y="69056"/>
                    <a:pt x="24493" y="74839"/>
                    <a:pt x="24493" y="81643"/>
                  </a:cubicBezTo>
                  <a:cubicBezTo>
                    <a:pt x="24493" y="88446"/>
                    <a:pt x="26874" y="94229"/>
                    <a:pt x="31637" y="98992"/>
                  </a:cubicBezTo>
                  <a:cubicBezTo>
                    <a:pt x="36399" y="103754"/>
                    <a:pt x="42182" y="106136"/>
                    <a:pt x="48986" y="106136"/>
                  </a:cubicBezTo>
                  <a:cubicBezTo>
                    <a:pt x="55789" y="106136"/>
                    <a:pt x="61572" y="103754"/>
                    <a:pt x="66335" y="98992"/>
                  </a:cubicBezTo>
                  <a:cubicBezTo>
                    <a:pt x="71097" y="94229"/>
                    <a:pt x="73479" y="88446"/>
                    <a:pt x="73479" y="81643"/>
                  </a:cubicBezTo>
                  <a:cubicBezTo>
                    <a:pt x="73479" y="78071"/>
                    <a:pt x="72671" y="74541"/>
                    <a:pt x="71055" y="71055"/>
                  </a:cubicBezTo>
                  <a:cubicBezTo>
                    <a:pt x="74542" y="72670"/>
                    <a:pt x="78071" y="73478"/>
                    <a:pt x="81643" y="73478"/>
                  </a:cubicBezTo>
                  <a:cubicBezTo>
                    <a:pt x="88446" y="73478"/>
                    <a:pt x="94229" y="71097"/>
                    <a:pt x="98992" y="66335"/>
                  </a:cubicBezTo>
                  <a:cubicBezTo>
                    <a:pt x="103754" y="61572"/>
                    <a:pt x="106136" y="55789"/>
                    <a:pt x="106136" y="48986"/>
                  </a:cubicBezTo>
                  <a:cubicBezTo>
                    <a:pt x="106136" y="42182"/>
                    <a:pt x="103754" y="36399"/>
                    <a:pt x="98992" y="31636"/>
                  </a:cubicBezTo>
                  <a:cubicBezTo>
                    <a:pt x="94229" y="26874"/>
                    <a:pt x="88446" y="24493"/>
                    <a:pt x="81643" y="24493"/>
                  </a:cubicBezTo>
                  <a:close/>
                  <a:moveTo>
                    <a:pt x="83684" y="0"/>
                  </a:moveTo>
                  <a:cubicBezTo>
                    <a:pt x="97546" y="0"/>
                    <a:pt x="108836" y="4358"/>
                    <a:pt x="117553" y="13075"/>
                  </a:cubicBezTo>
                  <a:cubicBezTo>
                    <a:pt x="126270" y="21793"/>
                    <a:pt x="130629" y="33082"/>
                    <a:pt x="130629" y="46944"/>
                  </a:cubicBezTo>
                  <a:cubicBezTo>
                    <a:pt x="130629" y="63018"/>
                    <a:pt x="125058" y="78539"/>
                    <a:pt x="113917" y="93506"/>
                  </a:cubicBezTo>
                  <a:lnTo>
                    <a:pt x="159204" y="138793"/>
                  </a:lnTo>
                  <a:lnTo>
                    <a:pt x="171450" y="126546"/>
                  </a:lnTo>
                  <a:cubicBezTo>
                    <a:pt x="171195" y="126291"/>
                    <a:pt x="170089" y="125249"/>
                    <a:pt x="168133" y="123421"/>
                  </a:cubicBezTo>
                  <a:cubicBezTo>
                    <a:pt x="166177" y="121592"/>
                    <a:pt x="164476" y="119955"/>
                    <a:pt x="163031" y="118510"/>
                  </a:cubicBezTo>
                  <a:cubicBezTo>
                    <a:pt x="161585" y="117064"/>
                    <a:pt x="160182" y="115512"/>
                    <a:pt x="158821" y="113853"/>
                  </a:cubicBezTo>
                  <a:cubicBezTo>
                    <a:pt x="157460" y="112195"/>
                    <a:pt x="156780" y="110983"/>
                    <a:pt x="156780" y="110218"/>
                  </a:cubicBezTo>
                  <a:cubicBezTo>
                    <a:pt x="156780" y="108772"/>
                    <a:pt x="158863" y="105965"/>
                    <a:pt x="163031" y="101798"/>
                  </a:cubicBezTo>
                  <a:cubicBezTo>
                    <a:pt x="167198" y="97631"/>
                    <a:pt x="170004" y="95548"/>
                    <a:pt x="171450" y="95548"/>
                  </a:cubicBezTo>
                  <a:cubicBezTo>
                    <a:pt x="172556" y="95548"/>
                    <a:pt x="173534" y="95973"/>
                    <a:pt x="174384" y="96823"/>
                  </a:cubicBezTo>
                  <a:cubicBezTo>
                    <a:pt x="174894" y="97333"/>
                    <a:pt x="176850" y="99226"/>
                    <a:pt x="180252" y="102500"/>
                  </a:cubicBezTo>
                  <a:cubicBezTo>
                    <a:pt x="183654" y="105774"/>
                    <a:pt x="187141" y="109155"/>
                    <a:pt x="190713" y="112641"/>
                  </a:cubicBezTo>
                  <a:cubicBezTo>
                    <a:pt x="194285" y="116128"/>
                    <a:pt x="197963" y="119785"/>
                    <a:pt x="201747" y="123612"/>
                  </a:cubicBezTo>
                  <a:cubicBezTo>
                    <a:pt x="205532" y="127439"/>
                    <a:pt x="208636" y="130756"/>
                    <a:pt x="211060" y="133562"/>
                  </a:cubicBezTo>
                  <a:cubicBezTo>
                    <a:pt x="213483" y="136369"/>
                    <a:pt x="214695" y="138112"/>
                    <a:pt x="214695" y="138793"/>
                  </a:cubicBezTo>
                  <a:cubicBezTo>
                    <a:pt x="214695" y="140238"/>
                    <a:pt x="212612" y="143045"/>
                    <a:pt x="208444" y="147212"/>
                  </a:cubicBezTo>
                  <a:cubicBezTo>
                    <a:pt x="204277" y="151379"/>
                    <a:pt x="201471" y="153463"/>
                    <a:pt x="200025" y="153463"/>
                  </a:cubicBezTo>
                  <a:cubicBezTo>
                    <a:pt x="199260" y="153463"/>
                    <a:pt x="198048" y="152783"/>
                    <a:pt x="196389" y="151422"/>
                  </a:cubicBezTo>
                  <a:cubicBezTo>
                    <a:pt x="194731" y="150061"/>
                    <a:pt x="193179" y="148658"/>
                    <a:pt x="191733" y="147212"/>
                  </a:cubicBezTo>
                  <a:cubicBezTo>
                    <a:pt x="190287" y="145766"/>
                    <a:pt x="188650" y="144065"/>
                    <a:pt x="186822" y="142109"/>
                  </a:cubicBezTo>
                  <a:cubicBezTo>
                    <a:pt x="184993" y="140153"/>
                    <a:pt x="183952" y="139048"/>
                    <a:pt x="183696" y="138793"/>
                  </a:cubicBezTo>
                  <a:lnTo>
                    <a:pt x="171450" y="151039"/>
                  </a:lnTo>
                  <a:lnTo>
                    <a:pt x="199515" y="179104"/>
                  </a:lnTo>
                  <a:cubicBezTo>
                    <a:pt x="201896" y="181485"/>
                    <a:pt x="203087" y="184377"/>
                    <a:pt x="203087" y="187778"/>
                  </a:cubicBezTo>
                  <a:cubicBezTo>
                    <a:pt x="203087" y="191350"/>
                    <a:pt x="201428" y="194795"/>
                    <a:pt x="198111" y="198111"/>
                  </a:cubicBezTo>
                  <a:cubicBezTo>
                    <a:pt x="194795" y="201428"/>
                    <a:pt x="191350" y="203086"/>
                    <a:pt x="187779" y="203086"/>
                  </a:cubicBezTo>
                  <a:cubicBezTo>
                    <a:pt x="184377" y="203086"/>
                    <a:pt x="181485" y="201896"/>
                    <a:pt x="179104" y="199515"/>
                  </a:cubicBezTo>
                  <a:lnTo>
                    <a:pt x="93507" y="113917"/>
                  </a:lnTo>
                  <a:cubicBezTo>
                    <a:pt x="78539" y="125058"/>
                    <a:pt x="63018" y="130628"/>
                    <a:pt x="46945" y="130628"/>
                  </a:cubicBezTo>
                  <a:cubicBezTo>
                    <a:pt x="33082" y="130628"/>
                    <a:pt x="21793" y="126270"/>
                    <a:pt x="13076" y="117553"/>
                  </a:cubicBezTo>
                  <a:cubicBezTo>
                    <a:pt x="4359" y="108836"/>
                    <a:pt x="0" y="97546"/>
                    <a:pt x="0" y="83684"/>
                  </a:cubicBezTo>
                  <a:cubicBezTo>
                    <a:pt x="0" y="70077"/>
                    <a:pt x="4040" y="56767"/>
                    <a:pt x="12119" y="43755"/>
                  </a:cubicBezTo>
                  <a:cubicBezTo>
                    <a:pt x="20198" y="30743"/>
                    <a:pt x="30744" y="20198"/>
                    <a:pt x="43755" y="12119"/>
                  </a:cubicBezTo>
                  <a:cubicBezTo>
                    <a:pt x="56767" y="4039"/>
                    <a:pt x="70077" y="0"/>
                    <a:pt x="83684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ctr"/>
              <a:endParaRPr lang="en-AU" altLang="zh-CN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1" name="箭头: 虚尾 2"/>
          <p:cNvSpPr/>
          <p:nvPr/>
        </p:nvSpPr>
        <p:spPr>
          <a:xfrm>
            <a:off x="4621097" y="3243024"/>
            <a:ext cx="1152128" cy="775017"/>
          </a:xfrm>
          <a:prstGeom prst="striped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630035" y="1188720"/>
            <a:ext cx="57397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 </a:t>
            </a:r>
            <a:r>
              <a:rPr lang="zh-CN" altLang="en-US"/>
              <a:t>实现路径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277818" y="242921"/>
            <a:ext cx="3912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保税区持久化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-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技术选型</a:t>
            </a:r>
            <a:endParaRPr kumimoji="1"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Microsoft YaHei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0" y="1737866"/>
          <a:ext cx="12192001" cy="370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969"/>
                <a:gridCol w="2461846"/>
                <a:gridCol w="1230923"/>
                <a:gridCol w="4700954"/>
                <a:gridCol w="2696309"/>
              </a:tblGrid>
              <a:tr h="43688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>
                          <a:solidFill>
                            <a:schemeClr val="bg1"/>
                          </a:solidFill>
                          <a:latin typeface="Microsoft YaHei Light" charset="-122"/>
                          <a:ea typeface="Microsoft YaHei Light" charset="-122"/>
                        </a:rPr>
                        <a:t>方案</a:t>
                      </a:r>
                      <a:endParaRPr lang="zh-CN" altLang="en-US" b="0" i="0" dirty="0">
                        <a:solidFill>
                          <a:schemeClr val="bg1"/>
                        </a:solidFill>
                        <a:latin typeface="Microsoft YaHei Light" charset="-122"/>
                        <a:ea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>
                          <a:solidFill>
                            <a:schemeClr val="bg1"/>
                          </a:solidFill>
                          <a:latin typeface="Microsoft YaHei Light" charset="-122"/>
                          <a:ea typeface="Microsoft YaHei Light" charset="-122"/>
                        </a:rPr>
                        <a:t>描述</a:t>
                      </a:r>
                      <a:endParaRPr lang="zh-CN" altLang="en-US" b="0" i="0" dirty="0">
                        <a:solidFill>
                          <a:schemeClr val="bg1"/>
                        </a:solidFill>
                        <a:latin typeface="Microsoft YaHei Light" charset="-122"/>
                        <a:ea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>
                          <a:solidFill>
                            <a:schemeClr val="bg1"/>
                          </a:solidFill>
                          <a:latin typeface="Microsoft YaHei Light" charset="-122"/>
                          <a:ea typeface="Microsoft YaHei Light" charset="-122"/>
                        </a:rPr>
                        <a:t>可行性</a:t>
                      </a:r>
                      <a:endParaRPr lang="zh-CN" altLang="en-US" b="0" i="0" dirty="0">
                        <a:solidFill>
                          <a:schemeClr val="bg1"/>
                        </a:solidFill>
                        <a:latin typeface="Microsoft YaHei Light" charset="-122"/>
                        <a:ea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solidFill>
                            <a:schemeClr val="bg1"/>
                          </a:solidFill>
                          <a:latin typeface="Microsoft YaHei Light" charset="-122"/>
                          <a:ea typeface="Microsoft YaHei Light" charset="-122"/>
                        </a:rPr>
                        <a:t>优势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>
                          <a:solidFill>
                            <a:schemeClr val="bg1"/>
                          </a:solidFill>
                          <a:latin typeface="Microsoft YaHei Light" charset="-122"/>
                          <a:ea typeface="Microsoft YaHei Light" charset="-122"/>
                        </a:rPr>
                        <a:t>劣势</a:t>
                      </a:r>
                      <a:endParaRPr lang="zh-CN" altLang="en-US" b="0" i="0" dirty="0">
                        <a:solidFill>
                          <a:schemeClr val="bg1"/>
                        </a:solidFill>
                        <a:latin typeface="Microsoft YaHei Light" charset="-122"/>
                        <a:ea typeface="Microsoft YaHei Light" charset="-122"/>
                      </a:endParaRPr>
                    </a:p>
                  </a:txBody>
                  <a:tcPr/>
                </a:tc>
              </a:tr>
              <a:tr h="615235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</a:rPr>
                        <a:t>方案一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</a:rPr>
                        <a:t>服务端缓存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</a:rPr>
                        <a:t>可行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b="0" i="0" dirty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</a:rPr>
                        <a:t>常规实现</a:t>
                      </a:r>
                      <a:r>
                        <a:rPr lang="en-US" altLang="zh-CN" b="0" i="0" dirty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</a:rPr>
                        <a:t>,</a:t>
                      </a:r>
                      <a:r>
                        <a:rPr lang="zh-CN" altLang="en-US" b="0" i="0" dirty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</a:rPr>
                        <a:t>服务端实现即可</a:t>
                      </a:r>
                      <a:endParaRPr lang="en-US" altLang="zh-CN" b="0" i="0" dirty="0">
                        <a:solidFill>
                          <a:srgbClr val="01116A"/>
                        </a:solidFill>
                        <a:latin typeface="Microsoft YaHei Light" charset="-122"/>
                        <a:ea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i="0" dirty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</a:rPr>
                        <a:t>rpc</a:t>
                      </a:r>
                      <a:r>
                        <a:rPr lang="zh-CN" altLang="en-US" b="0" i="0" dirty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</a:rPr>
                        <a:t>网络消耗</a:t>
                      </a:r>
                    </a:p>
                  </a:txBody>
                  <a:tcPr/>
                </a:tc>
              </a:tr>
              <a:tr h="773243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</a:rPr>
                        <a:t>方案二</a:t>
                      </a:r>
                      <a:endParaRPr lang="zh-CN" altLang="en-US" b="0" i="0" dirty="0">
                        <a:solidFill>
                          <a:srgbClr val="01116A"/>
                        </a:solidFill>
                        <a:latin typeface="Microsoft YaHei Light" charset="-122"/>
                        <a:ea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0" i="0" kern="1200" dirty="0">
                          <a:solidFill>
                            <a:srgbClr val="01116A"/>
                          </a:solidFill>
                          <a:effectLst/>
                          <a:latin typeface="Microsoft YaHei Light" charset="-122"/>
                          <a:ea typeface="Microsoft YaHei Light" charset="-122"/>
                          <a:cs typeface="+mn-cs"/>
                        </a:rPr>
                        <a:t>客户端缓存</a:t>
                      </a:r>
                      <a:endParaRPr lang="en-US" altLang="en-GB" sz="1800" b="0" i="0" kern="1200" dirty="0">
                        <a:solidFill>
                          <a:srgbClr val="01116A"/>
                        </a:solidFill>
                        <a:effectLst/>
                        <a:latin typeface="Microsoft YaHei Light" charset="-122"/>
                        <a:ea typeface="Microsoft YaHei Light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en-GB" sz="1800" b="0" i="0" kern="1200" dirty="0">
                          <a:solidFill>
                            <a:srgbClr val="01116A"/>
                          </a:solidFill>
                          <a:effectLst/>
                          <a:latin typeface="Microsoft YaHei Light" charset="-122"/>
                          <a:ea typeface="Microsoft YaHei Light" charset="-122"/>
                          <a:cs typeface="+mn-cs"/>
                        </a:rPr>
                        <a:t>mq</a:t>
                      </a:r>
                      <a:r>
                        <a:rPr lang="zh-CN" altLang="en-US" sz="1800" b="0" i="0" kern="1200" dirty="0">
                          <a:solidFill>
                            <a:srgbClr val="01116A"/>
                          </a:solidFill>
                          <a:effectLst/>
                          <a:latin typeface="Microsoft YaHei Light" charset="-122"/>
                          <a:ea typeface="Microsoft YaHei Light" charset="-122"/>
                          <a:cs typeface="+mn-cs"/>
                        </a:rPr>
                        <a:t>广播推送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</a:rPr>
                        <a:t>可行</a:t>
                      </a:r>
                    </a:p>
                    <a:p>
                      <a:pPr algn="ctr"/>
                      <a:endParaRPr lang="zh-CN" altLang="en-US" b="0" i="0" dirty="0">
                        <a:solidFill>
                          <a:srgbClr val="01116A"/>
                        </a:solidFill>
                        <a:latin typeface="Microsoft YaHei Light" charset="-122"/>
                        <a:ea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b="0" i="0" dirty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</a:rPr>
                        <a:t>支持消息推送至所有接入实例</a:t>
                      </a:r>
                    </a:p>
                    <a:p>
                      <a:pPr marL="285750" indent="-285750" algn="l"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b="0" i="0" dirty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</a:rPr>
                        <a:t>支持失败手动重试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1800" dirty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  <a:sym typeface="+mn-ea"/>
                        </a:rPr>
                        <a:t>客户端引入</a:t>
                      </a:r>
                      <a:r>
                        <a:rPr lang="en-US" altLang="zh-CN" sz="1800" dirty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  <a:sym typeface="+mn-ea"/>
                        </a:rPr>
                        <a:t>mq</a:t>
                      </a:r>
                      <a:r>
                        <a:rPr lang="zh-CN" altLang="en-US" sz="1800" dirty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  <a:sym typeface="+mn-ea"/>
                        </a:rPr>
                        <a:t>的依赖</a:t>
                      </a:r>
                    </a:p>
                    <a:p>
                      <a:pPr marL="285750" indent="-285750" algn="l"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1800" dirty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  <a:sym typeface="+mn-ea"/>
                        </a:rPr>
                        <a:t>不方便管理接入应用</a:t>
                      </a:r>
                    </a:p>
                    <a:p>
                      <a:pPr marL="285750" indent="-285750" algn="l"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sz="1800" dirty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  <a:sym typeface="+mn-ea"/>
                        </a:rPr>
                        <a:t>客户端消息保障性低</a:t>
                      </a:r>
                    </a:p>
                  </a:txBody>
                  <a:tcPr/>
                </a:tc>
              </a:tr>
              <a:tr h="676894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</a:rPr>
                        <a:t>方案三</a:t>
                      </a:r>
                      <a:endParaRPr lang="zh-CN" altLang="en-US" b="0" i="0" dirty="0">
                        <a:solidFill>
                          <a:srgbClr val="01116A"/>
                        </a:solidFill>
                        <a:latin typeface="Microsoft YaHei Light" charset="-122"/>
                        <a:ea typeface="Microsoft YaHei Light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solidFill>
                            <a:srgbClr val="01116A"/>
                          </a:solidFill>
                          <a:effectLst/>
                          <a:latin typeface="Microsoft YaHei Light" charset="-122"/>
                          <a:ea typeface="Microsoft YaHei Light" charset="-122"/>
                          <a:sym typeface="+mn-ea"/>
                        </a:rPr>
                        <a:t>客户端缓存</a:t>
                      </a:r>
                      <a:endParaRPr lang="en-US" altLang="zh-CN" sz="1800" b="0" i="0" kern="1200" dirty="0">
                        <a:solidFill>
                          <a:srgbClr val="01116A"/>
                        </a:solidFill>
                        <a:effectLst/>
                        <a:latin typeface="Microsoft YaHei Light" charset="-122"/>
                        <a:ea typeface="Microsoft YaHei Light" charset="-122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i="0" kern="1200" dirty="0">
                          <a:solidFill>
                            <a:srgbClr val="01116A"/>
                          </a:solidFill>
                          <a:effectLst/>
                          <a:latin typeface="Microsoft YaHei Light" charset="-122"/>
                          <a:ea typeface="Microsoft YaHei Light" charset="-122"/>
                          <a:cs typeface="+mn-cs"/>
                        </a:rPr>
                        <a:t>disconf</a:t>
                      </a:r>
                      <a:r>
                        <a:rPr lang="zh-CN" altLang="en-US" sz="1800" b="0" i="0" kern="1200" dirty="0">
                          <a:solidFill>
                            <a:srgbClr val="01116A"/>
                          </a:solidFill>
                          <a:effectLst/>
                          <a:latin typeface="Microsoft YaHei Light" charset="-122"/>
                          <a:ea typeface="Microsoft YaHei Light" charset="-122"/>
                          <a:cs typeface="+mn-cs"/>
                        </a:rPr>
                        <a:t>推送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0" i="0" dirty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</a:rPr>
                        <a:t>可行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kumimoji="1" lang="zh-CN" altLang="en-US" dirty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</a:rPr>
                        <a:t>支持Watcher 监听回调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kumimoji="1" lang="zh-CN" altLang="en-US" dirty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</a:rPr>
                        <a:t>支持注解方式实现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kumimoji="1" lang="zh-CN" altLang="en-US" dirty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</a:rPr>
                        <a:t>Web管理功能，清晰知晓哪些实例在使用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90204" pitchFamily="34" charset="0"/>
                        <a:buChar char="•"/>
                      </a:pPr>
                      <a:r>
                        <a:rPr kumimoji="1" lang="zh-CN" altLang="en-US" dirty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</a:rPr>
                        <a:t>支持手动修改触发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90204" pitchFamily="34" charset="0"/>
                        <a:buChar char="•"/>
                      </a:pPr>
                      <a:r>
                        <a:rPr lang="zh-CN" altLang="en-US" b="0" i="0" dirty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</a:rPr>
                        <a:t>客户端引入</a:t>
                      </a:r>
                      <a:r>
                        <a:rPr lang="en-US" altLang="zh-CN" b="0" i="0" dirty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</a:rPr>
                        <a:t>disconf</a:t>
                      </a:r>
                      <a:r>
                        <a:rPr lang="zh-CN" altLang="en-US" b="0" i="0" dirty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</a:rPr>
                        <a:t>的依赖</a:t>
                      </a:r>
                      <a:r>
                        <a:rPr lang="en-US" altLang="zh-CN" b="0" i="0" dirty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</a:rPr>
                        <a:t>-</a:t>
                      </a:r>
                      <a:r>
                        <a:rPr lang="zh-CN" altLang="en-US" b="0" i="0" dirty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</a:rPr>
                        <a:t>实际改造前已经有依赖</a:t>
                      </a:r>
                      <a:r>
                        <a:rPr lang="en-US" altLang="zh-CN" b="0" i="0" dirty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</a:rPr>
                        <a:t>,</a:t>
                      </a:r>
                      <a:r>
                        <a:rPr lang="zh-CN" altLang="en-US" b="0" i="0" dirty="0">
                          <a:solidFill>
                            <a:srgbClr val="01116A"/>
                          </a:solidFill>
                          <a:latin typeface="Microsoft YaHei Light" charset="-122"/>
                          <a:ea typeface="Microsoft YaHei Light" charset="-122"/>
                        </a:rPr>
                        <a:t>可控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48335" y="1104265"/>
            <a:ext cx="2242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latin typeface="微软雅黑" charset="0"/>
                <a:ea typeface="微软雅黑" charset="0"/>
              </a:rPr>
              <a:t>数据特征</a:t>
            </a:r>
            <a:r>
              <a:rPr lang="zh-CN" altLang="en-US"/>
              <a:t>：数据量小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737350" y="5707380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>
                <a:solidFill>
                  <a:schemeClr val="accent6"/>
                </a:solidFill>
                <a:latin typeface="微软雅黑" charset="0"/>
                <a:ea typeface="微软雅黑" charset="0"/>
              </a:rPr>
              <a:t>选择方案三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54"/>
          <p:cNvSpPr>
            <a:spLocks noChangeAspect="1"/>
          </p:cNvSpPr>
          <p:nvPr/>
        </p:nvSpPr>
        <p:spPr>
          <a:xfrm>
            <a:off x="1329040" y="5440945"/>
            <a:ext cx="551992" cy="551992"/>
          </a:xfrm>
          <a:prstGeom prst="ellipse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>
              <a:solidFill>
                <a:srgbClr val="FA324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277818" y="242921"/>
            <a:ext cx="32016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保税区持久化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-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实现</a:t>
            </a:r>
          </a:p>
        </p:txBody>
      </p:sp>
      <p:sp>
        <p:nvSpPr>
          <p:cNvPr id="45" name="矩形 44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 Placeholder 32"/>
          <p:cNvSpPr txBox="1"/>
          <p:nvPr/>
        </p:nvSpPr>
        <p:spPr>
          <a:xfrm>
            <a:off x="7144450" y="4769329"/>
            <a:ext cx="3895156" cy="736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  <a:sym typeface="+mn-lt"/>
              </a:rPr>
              <a:t>业务方可通过对数据实时性的需求，选择是否需要主动更新，还是只要惰性更新就能满足。</a:t>
            </a:r>
          </a:p>
        </p:txBody>
      </p:sp>
      <p:sp>
        <p:nvSpPr>
          <p:cNvPr id="51" name="Text Placeholder 33"/>
          <p:cNvSpPr txBox="1"/>
          <p:nvPr/>
        </p:nvSpPr>
        <p:spPr>
          <a:xfrm>
            <a:off x="7144452" y="4522613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AU" sz="16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  <a:sym typeface="+mn-lt"/>
              </a:rPr>
              <a:t>多种接入方式</a:t>
            </a:r>
          </a:p>
        </p:txBody>
      </p:sp>
      <p:sp>
        <p:nvSpPr>
          <p:cNvPr id="53" name="Oval 53"/>
          <p:cNvSpPr>
            <a:spLocks noChangeAspect="1"/>
          </p:cNvSpPr>
          <p:nvPr/>
        </p:nvSpPr>
        <p:spPr>
          <a:xfrm>
            <a:off x="1329042" y="4509559"/>
            <a:ext cx="551992" cy="551992"/>
          </a:xfrm>
          <a:prstGeom prst="ellipse">
            <a:avLst/>
          </a:prstGeom>
          <a:solidFill>
            <a:srgbClr val="F23B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9" name="Oval 57"/>
          <p:cNvSpPr>
            <a:spLocks noChangeAspect="1"/>
          </p:cNvSpPr>
          <p:nvPr/>
        </p:nvSpPr>
        <p:spPr>
          <a:xfrm>
            <a:off x="6407137" y="4509516"/>
            <a:ext cx="551992" cy="551992"/>
          </a:xfrm>
          <a:prstGeom prst="ellipse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>
              <a:solidFill>
                <a:srgbClr val="F3374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Text Placeholder 33"/>
          <p:cNvSpPr txBox="1"/>
          <p:nvPr/>
        </p:nvSpPr>
        <p:spPr>
          <a:xfrm>
            <a:off x="7144450" y="5625848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AU" sz="16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  <a:sym typeface="+mn-lt"/>
              </a:rPr>
              <a:t>解决方案沉淀</a:t>
            </a:r>
          </a:p>
        </p:txBody>
      </p:sp>
      <p:sp>
        <p:nvSpPr>
          <p:cNvPr id="32" name="Oval 57"/>
          <p:cNvSpPr>
            <a:spLocks noChangeAspect="1"/>
          </p:cNvSpPr>
          <p:nvPr/>
        </p:nvSpPr>
        <p:spPr>
          <a:xfrm>
            <a:off x="6407135" y="5612751"/>
            <a:ext cx="551992" cy="551992"/>
          </a:xfrm>
          <a:prstGeom prst="ellipse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dirty="0">
              <a:solidFill>
                <a:srgbClr val="F3374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4" name="Group 127"/>
          <p:cNvGrpSpPr/>
          <p:nvPr/>
        </p:nvGrpSpPr>
        <p:grpSpPr>
          <a:xfrm>
            <a:off x="6495788" y="5733256"/>
            <a:ext cx="374686" cy="247291"/>
            <a:chOff x="2141517" y="2373325"/>
            <a:chExt cx="476251" cy="314325"/>
          </a:xfrm>
          <a:solidFill>
            <a:schemeClr val="bg1"/>
          </a:solidFill>
        </p:grpSpPr>
        <p:sp>
          <p:nvSpPr>
            <p:cNvPr id="35" name="Rectangle 22"/>
            <p:cNvSpPr>
              <a:spLocks noChangeArrowheads="1"/>
            </p:cNvSpPr>
            <p:nvPr/>
          </p:nvSpPr>
          <p:spPr bwMode="auto">
            <a:xfrm>
              <a:off x="2200255" y="2678125"/>
              <a:ext cx="387350" cy="952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Rectangle 23"/>
            <p:cNvSpPr>
              <a:spLocks noChangeArrowheads="1"/>
            </p:cNvSpPr>
            <p:nvPr/>
          </p:nvSpPr>
          <p:spPr bwMode="auto">
            <a:xfrm>
              <a:off x="2517755" y="2468575"/>
              <a:ext cx="69850" cy="20955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auto">
            <a:xfrm>
              <a:off x="2438380" y="2547950"/>
              <a:ext cx="69850" cy="13017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Rectangle 25"/>
            <p:cNvSpPr>
              <a:spLocks noChangeArrowheads="1"/>
            </p:cNvSpPr>
            <p:nvPr/>
          </p:nvSpPr>
          <p:spPr bwMode="auto">
            <a:xfrm>
              <a:off x="2359005" y="2592400"/>
              <a:ext cx="69850" cy="8572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Rectangle 26"/>
            <p:cNvSpPr>
              <a:spLocks noChangeArrowheads="1"/>
            </p:cNvSpPr>
            <p:nvPr/>
          </p:nvSpPr>
          <p:spPr bwMode="auto">
            <a:xfrm>
              <a:off x="2279630" y="2551125"/>
              <a:ext cx="69850" cy="12700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Rectangle 27"/>
            <p:cNvSpPr>
              <a:spLocks noChangeArrowheads="1"/>
            </p:cNvSpPr>
            <p:nvPr/>
          </p:nvSpPr>
          <p:spPr bwMode="auto">
            <a:xfrm>
              <a:off x="2200255" y="2587637"/>
              <a:ext cx="68263" cy="90488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Freeform 28"/>
            <p:cNvSpPr/>
            <p:nvPr/>
          </p:nvSpPr>
          <p:spPr bwMode="auto">
            <a:xfrm>
              <a:off x="2141517" y="2559062"/>
              <a:ext cx="36513" cy="38100"/>
            </a:xfrm>
            <a:custGeom>
              <a:avLst/>
              <a:gdLst/>
              <a:ahLst/>
              <a:cxnLst>
                <a:cxn ang="0">
                  <a:pos x="22" y="0"/>
                </a:cxn>
                <a:cxn ang="0">
                  <a:pos x="22" y="0"/>
                </a:cxn>
                <a:cxn ang="0">
                  <a:pos x="27" y="0"/>
                </a:cxn>
                <a:cxn ang="0">
                  <a:pos x="32" y="1"/>
                </a:cxn>
                <a:cxn ang="0">
                  <a:pos x="36" y="3"/>
                </a:cxn>
                <a:cxn ang="0">
                  <a:pos x="40" y="7"/>
                </a:cxn>
                <a:cxn ang="0">
                  <a:pos x="42" y="10"/>
                </a:cxn>
                <a:cxn ang="0">
                  <a:pos x="45" y="15"/>
                </a:cxn>
                <a:cxn ang="0">
                  <a:pos x="46" y="18"/>
                </a:cxn>
                <a:cxn ang="0">
                  <a:pos x="46" y="23"/>
                </a:cxn>
                <a:cxn ang="0">
                  <a:pos x="46" y="23"/>
                </a:cxn>
                <a:cxn ang="0">
                  <a:pos x="46" y="28"/>
                </a:cxn>
                <a:cxn ang="0">
                  <a:pos x="45" y="32"/>
                </a:cxn>
                <a:cxn ang="0">
                  <a:pos x="42" y="36"/>
                </a:cxn>
                <a:cxn ang="0">
                  <a:pos x="40" y="39"/>
                </a:cxn>
                <a:cxn ang="0">
                  <a:pos x="36" y="43"/>
                </a:cxn>
                <a:cxn ang="0">
                  <a:pos x="32" y="44"/>
                </a:cxn>
                <a:cxn ang="0">
                  <a:pos x="27" y="45"/>
                </a:cxn>
                <a:cxn ang="0">
                  <a:pos x="22" y="47"/>
                </a:cxn>
                <a:cxn ang="0">
                  <a:pos x="22" y="47"/>
                </a:cxn>
                <a:cxn ang="0">
                  <a:pos x="19" y="45"/>
                </a:cxn>
                <a:cxn ang="0">
                  <a:pos x="14" y="44"/>
                </a:cxn>
                <a:cxn ang="0">
                  <a:pos x="10" y="43"/>
                </a:cxn>
                <a:cxn ang="0">
                  <a:pos x="6" y="39"/>
                </a:cxn>
                <a:cxn ang="0">
                  <a:pos x="4" y="36"/>
                </a:cxn>
                <a:cxn ang="0">
                  <a:pos x="1" y="32"/>
                </a:cxn>
                <a:cxn ang="0">
                  <a:pos x="0" y="28"/>
                </a:cxn>
                <a:cxn ang="0">
                  <a:pos x="0" y="23"/>
                </a:cxn>
                <a:cxn ang="0">
                  <a:pos x="0" y="23"/>
                </a:cxn>
                <a:cxn ang="0">
                  <a:pos x="0" y="18"/>
                </a:cxn>
                <a:cxn ang="0">
                  <a:pos x="1" y="15"/>
                </a:cxn>
                <a:cxn ang="0">
                  <a:pos x="4" y="10"/>
                </a:cxn>
                <a:cxn ang="0">
                  <a:pos x="6" y="7"/>
                </a:cxn>
                <a:cxn ang="0">
                  <a:pos x="10" y="3"/>
                </a:cxn>
                <a:cxn ang="0">
                  <a:pos x="14" y="1"/>
                </a:cxn>
                <a:cxn ang="0">
                  <a:pos x="19" y="0"/>
                </a:cxn>
                <a:cxn ang="0">
                  <a:pos x="22" y="0"/>
                </a:cxn>
                <a:cxn ang="0">
                  <a:pos x="22" y="0"/>
                </a:cxn>
              </a:cxnLst>
              <a:rect l="0" t="0" r="r" b="b"/>
              <a:pathLst>
                <a:path w="46" h="47">
                  <a:moveTo>
                    <a:pt x="22" y="0"/>
                  </a:moveTo>
                  <a:lnTo>
                    <a:pt x="22" y="0"/>
                  </a:lnTo>
                  <a:lnTo>
                    <a:pt x="27" y="0"/>
                  </a:lnTo>
                  <a:lnTo>
                    <a:pt x="32" y="1"/>
                  </a:lnTo>
                  <a:lnTo>
                    <a:pt x="36" y="3"/>
                  </a:lnTo>
                  <a:lnTo>
                    <a:pt x="40" y="7"/>
                  </a:lnTo>
                  <a:lnTo>
                    <a:pt x="42" y="10"/>
                  </a:lnTo>
                  <a:lnTo>
                    <a:pt x="45" y="15"/>
                  </a:lnTo>
                  <a:lnTo>
                    <a:pt x="46" y="18"/>
                  </a:lnTo>
                  <a:lnTo>
                    <a:pt x="46" y="23"/>
                  </a:lnTo>
                  <a:lnTo>
                    <a:pt x="46" y="23"/>
                  </a:lnTo>
                  <a:lnTo>
                    <a:pt x="46" y="28"/>
                  </a:lnTo>
                  <a:lnTo>
                    <a:pt x="45" y="32"/>
                  </a:lnTo>
                  <a:lnTo>
                    <a:pt x="42" y="36"/>
                  </a:lnTo>
                  <a:lnTo>
                    <a:pt x="40" y="39"/>
                  </a:lnTo>
                  <a:lnTo>
                    <a:pt x="36" y="43"/>
                  </a:lnTo>
                  <a:lnTo>
                    <a:pt x="32" y="44"/>
                  </a:lnTo>
                  <a:lnTo>
                    <a:pt x="27" y="45"/>
                  </a:lnTo>
                  <a:lnTo>
                    <a:pt x="22" y="47"/>
                  </a:lnTo>
                  <a:lnTo>
                    <a:pt x="22" y="47"/>
                  </a:lnTo>
                  <a:lnTo>
                    <a:pt x="19" y="45"/>
                  </a:lnTo>
                  <a:lnTo>
                    <a:pt x="14" y="44"/>
                  </a:lnTo>
                  <a:lnTo>
                    <a:pt x="10" y="43"/>
                  </a:lnTo>
                  <a:lnTo>
                    <a:pt x="6" y="39"/>
                  </a:lnTo>
                  <a:lnTo>
                    <a:pt x="4" y="36"/>
                  </a:lnTo>
                  <a:lnTo>
                    <a:pt x="1" y="32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23"/>
                  </a:lnTo>
                  <a:lnTo>
                    <a:pt x="0" y="18"/>
                  </a:lnTo>
                  <a:lnTo>
                    <a:pt x="1" y="15"/>
                  </a:lnTo>
                  <a:lnTo>
                    <a:pt x="4" y="10"/>
                  </a:lnTo>
                  <a:lnTo>
                    <a:pt x="6" y="7"/>
                  </a:lnTo>
                  <a:lnTo>
                    <a:pt x="10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22" y="0"/>
                  </a:lnTo>
                  <a:lnTo>
                    <a:pt x="2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Freeform 29"/>
            <p:cNvSpPr/>
            <p:nvPr/>
          </p:nvSpPr>
          <p:spPr bwMode="auto">
            <a:xfrm>
              <a:off x="2568555" y="2373325"/>
              <a:ext cx="49213" cy="47625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1"/>
                </a:cxn>
                <a:cxn ang="0">
                  <a:pos x="22" y="29"/>
                </a:cxn>
                <a:cxn ang="0">
                  <a:pos x="43" y="59"/>
                </a:cxn>
                <a:cxn ang="0">
                  <a:pos x="62" y="0"/>
                </a:cxn>
              </a:cxnLst>
              <a:rect l="0" t="0" r="r" b="b"/>
              <a:pathLst>
                <a:path w="62" h="59">
                  <a:moveTo>
                    <a:pt x="62" y="0"/>
                  </a:moveTo>
                  <a:lnTo>
                    <a:pt x="0" y="1"/>
                  </a:lnTo>
                  <a:lnTo>
                    <a:pt x="22" y="29"/>
                  </a:lnTo>
                  <a:lnTo>
                    <a:pt x="43" y="59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Freeform 30"/>
            <p:cNvSpPr/>
            <p:nvPr/>
          </p:nvSpPr>
          <p:spPr bwMode="auto">
            <a:xfrm>
              <a:off x="2176442" y="2397137"/>
              <a:ext cx="404813" cy="169863"/>
            </a:xfrm>
            <a:custGeom>
              <a:avLst/>
              <a:gdLst/>
              <a:ahLst/>
              <a:cxnLst>
                <a:cxn ang="0">
                  <a:pos x="0" y="204"/>
                </a:cxn>
                <a:cxn ang="0">
                  <a:pos x="176" y="73"/>
                </a:cxn>
                <a:cxn ang="0">
                  <a:pos x="182" y="70"/>
                </a:cxn>
                <a:cxn ang="0">
                  <a:pos x="186" y="75"/>
                </a:cxn>
                <a:cxn ang="0">
                  <a:pos x="270" y="174"/>
                </a:cxn>
                <a:cxn ang="0">
                  <a:pos x="502" y="0"/>
                </a:cxn>
                <a:cxn ang="0">
                  <a:pos x="507" y="7"/>
                </a:cxn>
                <a:cxn ang="0">
                  <a:pos x="511" y="12"/>
                </a:cxn>
                <a:cxn ang="0">
                  <a:pos x="274" y="190"/>
                </a:cxn>
                <a:cxn ang="0">
                  <a:pos x="268" y="193"/>
                </a:cxn>
                <a:cxn ang="0">
                  <a:pos x="263" y="188"/>
                </a:cxn>
                <a:cxn ang="0">
                  <a:pos x="180" y="89"/>
                </a:cxn>
                <a:cxn ang="0">
                  <a:pos x="9" y="216"/>
                </a:cxn>
                <a:cxn ang="0">
                  <a:pos x="9" y="216"/>
                </a:cxn>
                <a:cxn ang="0">
                  <a:pos x="5" y="209"/>
                </a:cxn>
                <a:cxn ang="0">
                  <a:pos x="0" y="204"/>
                </a:cxn>
                <a:cxn ang="0">
                  <a:pos x="0" y="204"/>
                </a:cxn>
              </a:cxnLst>
              <a:rect l="0" t="0" r="r" b="b"/>
              <a:pathLst>
                <a:path w="511" h="216">
                  <a:moveTo>
                    <a:pt x="0" y="204"/>
                  </a:moveTo>
                  <a:lnTo>
                    <a:pt x="176" y="73"/>
                  </a:lnTo>
                  <a:lnTo>
                    <a:pt x="182" y="70"/>
                  </a:lnTo>
                  <a:lnTo>
                    <a:pt x="186" y="75"/>
                  </a:lnTo>
                  <a:lnTo>
                    <a:pt x="270" y="174"/>
                  </a:lnTo>
                  <a:lnTo>
                    <a:pt x="502" y="0"/>
                  </a:lnTo>
                  <a:lnTo>
                    <a:pt x="507" y="7"/>
                  </a:lnTo>
                  <a:lnTo>
                    <a:pt x="511" y="12"/>
                  </a:lnTo>
                  <a:lnTo>
                    <a:pt x="274" y="190"/>
                  </a:lnTo>
                  <a:lnTo>
                    <a:pt x="268" y="193"/>
                  </a:lnTo>
                  <a:lnTo>
                    <a:pt x="263" y="188"/>
                  </a:lnTo>
                  <a:lnTo>
                    <a:pt x="180" y="89"/>
                  </a:lnTo>
                  <a:lnTo>
                    <a:pt x="9" y="216"/>
                  </a:lnTo>
                  <a:lnTo>
                    <a:pt x="9" y="216"/>
                  </a:lnTo>
                  <a:lnTo>
                    <a:pt x="5" y="209"/>
                  </a:lnTo>
                  <a:lnTo>
                    <a:pt x="0" y="204"/>
                  </a:lnTo>
                  <a:lnTo>
                    <a:pt x="0" y="20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Freeform 95"/>
          <p:cNvSpPr>
            <a:spLocks noEditPoints="1"/>
          </p:cNvSpPr>
          <p:nvPr/>
        </p:nvSpPr>
        <p:spPr bwMode="auto">
          <a:xfrm>
            <a:off x="6519097" y="4653136"/>
            <a:ext cx="337539" cy="298341"/>
          </a:xfrm>
          <a:custGeom>
            <a:avLst/>
            <a:gdLst/>
            <a:ahLst/>
            <a:cxnLst>
              <a:cxn ang="0">
                <a:pos x="296" y="7"/>
              </a:cxn>
              <a:cxn ang="0">
                <a:pos x="285" y="5"/>
              </a:cxn>
              <a:cxn ang="0">
                <a:pos x="279" y="11"/>
              </a:cxn>
              <a:cxn ang="0">
                <a:pos x="276" y="16"/>
              </a:cxn>
              <a:cxn ang="0">
                <a:pos x="196" y="94"/>
              </a:cxn>
              <a:cxn ang="0">
                <a:pos x="192" y="112"/>
              </a:cxn>
              <a:cxn ang="0">
                <a:pos x="200" y="121"/>
              </a:cxn>
              <a:cxn ang="0">
                <a:pos x="129" y="83"/>
              </a:cxn>
              <a:cxn ang="0">
                <a:pos x="131" y="58"/>
              </a:cxn>
              <a:cxn ang="0">
                <a:pos x="124" y="33"/>
              </a:cxn>
              <a:cxn ang="0">
                <a:pos x="113" y="18"/>
              </a:cxn>
              <a:cxn ang="0">
                <a:pos x="91" y="4"/>
              </a:cxn>
              <a:cxn ang="0">
                <a:pos x="66" y="0"/>
              </a:cxn>
              <a:cxn ang="0">
                <a:pos x="86" y="40"/>
              </a:cxn>
              <a:cxn ang="0">
                <a:pos x="2" y="49"/>
              </a:cxn>
              <a:cxn ang="0">
                <a:pos x="0" y="65"/>
              </a:cxn>
              <a:cxn ang="0">
                <a:pos x="4" y="91"/>
              </a:cxn>
              <a:cxn ang="0">
                <a:pos x="18" y="112"/>
              </a:cxn>
              <a:cxn ang="0">
                <a:pos x="35" y="123"/>
              </a:cxn>
              <a:cxn ang="0">
                <a:pos x="60" y="131"/>
              </a:cxn>
              <a:cxn ang="0">
                <a:pos x="86" y="129"/>
              </a:cxn>
              <a:cxn ang="0">
                <a:pos x="89" y="234"/>
              </a:cxn>
              <a:cxn ang="0">
                <a:pos x="47" y="281"/>
              </a:cxn>
              <a:cxn ang="0">
                <a:pos x="104" y="248"/>
              </a:cxn>
              <a:cxn ang="0">
                <a:pos x="240" y="281"/>
              </a:cxn>
              <a:cxn ang="0">
                <a:pos x="250" y="288"/>
              </a:cxn>
              <a:cxn ang="0">
                <a:pos x="261" y="290"/>
              </a:cxn>
              <a:cxn ang="0">
                <a:pos x="278" y="285"/>
              </a:cxn>
              <a:cxn ang="0">
                <a:pos x="287" y="277"/>
              </a:cxn>
              <a:cxn ang="0">
                <a:pos x="292" y="259"/>
              </a:cxn>
              <a:cxn ang="0">
                <a:pos x="287" y="243"/>
              </a:cxn>
              <a:cxn ang="0">
                <a:pos x="212" y="134"/>
              </a:cxn>
              <a:cxn ang="0">
                <a:pos x="229" y="136"/>
              </a:cxn>
              <a:cxn ang="0">
                <a:pos x="314" y="60"/>
              </a:cxn>
              <a:cxn ang="0">
                <a:pos x="316" y="56"/>
              </a:cxn>
              <a:cxn ang="0">
                <a:pos x="321" y="53"/>
              </a:cxn>
              <a:cxn ang="0">
                <a:pos x="328" y="47"/>
              </a:cxn>
              <a:cxn ang="0">
                <a:pos x="325" y="36"/>
              </a:cxn>
              <a:cxn ang="0">
                <a:pos x="263" y="252"/>
              </a:cxn>
              <a:cxn ang="0">
                <a:pos x="276" y="259"/>
              </a:cxn>
              <a:cxn ang="0">
                <a:pos x="276" y="268"/>
              </a:cxn>
              <a:cxn ang="0">
                <a:pos x="263" y="276"/>
              </a:cxn>
              <a:cxn ang="0">
                <a:pos x="256" y="272"/>
              </a:cxn>
              <a:cxn ang="0">
                <a:pos x="252" y="265"/>
              </a:cxn>
              <a:cxn ang="0">
                <a:pos x="260" y="254"/>
              </a:cxn>
              <a:cxn ang="0">
                <a:pos x="221" y="98"/>
              </a:cxn>
              <a:cxn ang="0">
                <a:pos x="278" y="42"/>
              </a:cxn>
              <a:cxn ang="0">
                <a:pos x="234" y="111"/>
              </a:cxn>
              <a:cxn ang="0">
                <a:pos x="240" y="116"/>
              </a:cxn>
            </a:cxnLst>
            <a:rect l="0" t="0" r="r" b="b"/>
            <a:pathLst>
              <a:path w="328" h="290">
                <a:moveTo>
                  <a:pt x="325" y="36"/>
                </a:moveTo>
                <a:lnTo>
                  <a:pt x="296" y="7"/>
                </a:lnTo>
                <a:lnTo>
                  <a:pt x="296" y="7"/>
                </a:lnTo>
                <a:lnTo>
                  <a:pt x="292" y="5"/>
                </a:lnTo>
                <a:lnTo>
                  <a:pt x="289" y="4"/>
                </a:lnTo>
                <a:lnTo>
                  <a:pt x="285" y="5"/>
                </a:lnTo>
                <a:lnTo>
                  <a:pt x="281" y="7"/>
                </a:lnTo>
                <a:lnTo>
                  <a:pt x="281" y="7"/>
                </a:lnTo>
                <a:lnTo>
                  <a:pt x="279" y="11"/>
                </a:lnTo>
                <a:lnTo>
                  <a:pt x="279" y="16"/>
                </a:lnTo>
                <a:lnTo>
                  <a:pt x="279" y="16"/>
                </a:lnTo>
                <a:lnTo>
                  <a:pt x="276" y="16"/>
                </a:lnTo>
                <a:lnTo>
                  <a:pt x="272" y="18"/>
                </a:lnTo>
                <a:lnTo>
                  <a:pt x="272" y="18"/>
                </a:lnTo>
                <a:lnTo>
                  <a:pt x="196" y="94"/>
                </a:lnTo>
                <a:lnTo>
                  <a:pt x="196" y="94"/>
                </a:lnTo>
                <a:lnTo>
                  <a:pt x="196" y="103"/>
                </a:lnTo>
                <a:lnTo>
                  <a:pt x="192" y="112"/>
                </a:lnTo>
                <a:lnTo>
                  <a:pt x="200" y="121"/>
                </a:lnTo>
                <a:lnTo>
                  <a:pt x="200" y="121"/>
                </a:lnTo>
                <a:lnTo>
                  <a:pt x="200" y="121"/>
                </a:lnTo>
                <a:lnTo>
                  <a:pt x="183" y="138"/>
                </a:lnTo>
                <a:lnTo>
                  <a:pt x="129" y="83"/>
                </a:lnTo>
                <a:lnTo>
                  <a:pt x="129" y="83"/>
                </a:lnTo>
                <a:lnTo>
                  <a:pt x="131" y="74"/>
                </a:lnTo>
                <a:lnTo>
                  <a:pt x="131" y="67"/>
                </a:lnTo>
                <a:lnTo>
                  <a:pt x="131" y="58"/>
                </a:lnTo>
                <a:lnTo>
                  <a:pt x="129" y="49"/>
                </a:lnTo>
                <a:lnTo>
                  <a:pt x="127" y="42"/>
                </a:lnTo>
                <a:lnTo>
                  <a:pt x="124" y="33"/>
                </a:lnTo>
                <a:lnTo>
                  <a:pt x="118" y="25"/>
                </a:lnTo>
                <a:lnTo>
                  <a:pt x="113" y="18"/>
                </a:lnTo>
                <a:lnTo>
                  <a:pt x="113" y="18"/>
                </a:lnTo>
                <a:lnTo>
                  <a:pt x="105" y="13"/>
                </a:lnTo>
                <a:lnTo>
                  <a:pt x="98" y="9"/>
                </a:lnTo>
                <a:lnTo>
                  <a:pt x="91" y="4"/>
                </a:lnTo>
                <a:lnTo>
                  <a:pt x="82" y="2"/>
                </a:lnTo>
                <a:lnTo>
                  <a:pt x="73" y="0"/>
                </a:lnTo>
                <a:lnTo>
                  <a:pt x="66" y="0"/>
                </a:lnTo>
                <a:lnTo>
                  <a:pt x="57" y="0"/>
                </a:lnTo>
                <a:lnTo>
                  <a:pt x="47" y="2"/>
                </a:lnTo>
                <a:lnTo>
                  <a:pt x="86" y="40"/>
                </a:lnTo>
                <a:lnTo>
                  <a:pt x="76" y="76"/>
                </a:lnTo>
                <a:lnTo>
                  <a:pt x="38" y="85"/>
                </a:lnTo>
                <a:lnTo>
                  <a:pt x="2" y="49"/>
                </a:lnTo>
                <a:lnTo>
                  <a:pt x="2" y="49"/>
                </a:lnTo>
                <a:lnTo>
                  <a:pt x="0" y="56"/>
                </a:lnTo>
                <a:lnTo>
                  <a:pt x="0" y="65"/>
                </a:lnTo>
                <a:lnTo>
                  <a:pt x="0" y="74"/>
                </a:lnTo>
                <a:lnTo>
                  <a:pt x="2" y="82"/>
                </a:lnTo>
                <a:lnTo>
                  <a:pt x="4" y="91"/>
                </a:lnTo>
                <a:lnTo>
                  <a:pt x="8" y="98"/>
                </a:lnTo>
                <a:lnTo>
                  <a:pt x="13" y="105"/>
                </a:lnTo>
                <a:lnTo>
                  <a:pt x="18" y="112"/>
                </a:lnTo>
                <a:lnTo>
                  <a:pt x="18" y="112"/>
                </a:lnTo>
                <a:lnTo>
                  <a:pt x="26" y="118"/>
                </a:lnTo>
                <a:lnTo>
                  <a:pt x="35" y="123"/>
                </a:lnTo>
                <a:lnTo>
                  <a:pt x="42" y="127"/>
                </a:lnTo>
                <a:lnTo>
                  <a:pt x="51" y="129"/>
                </a:lnTo>
                <a:lnTo>
                  <a:pt x="60" y="131"/>
                </a:lnTo>
                <a:lnTo>
                  <a:pt x="69" y="131"/>
                </a:lnTo>
                <a:lnTo>
                  <a:pt x="76" y="131"/>
                </a:lnTo>
                <a:lnTo>
                  <a:pt x="86" y="129"/>
                </a:lnTo>
                <a:lnTo>
                  <a:pt x="86" y="129"/>
                </a:lnTo>
                <a:lnTo>
                  <a:pt x="140" y="181"/>
                </a:lnTo>
                <a:lnTo>
                  <a:pt x="89" y="234"/>
                </a:lnTo>
                <a:lnTo>
                  <a:pt x="86" y="230"/>
                </a:lnTo>
                <a:lnTo>
                  <a:pt x="71" y="243"/>
                </a:lnTo>
                <a:lnTo>
                  <a:pt x="47" y="281"/>
                </a:lnTo>
                <a:lnTo>
                  <a:pt x="53" y="286"/>
                </a:lnTo>
                <a:lnTo>
                  <a:pt x="91" y="263"/>
                </a:lnTo>
                <a:lnTo>
                  <a:pt x="104" y="248"/>
                </a:lnTo>
                <a:lnTo>
                  <a:pt x="100" y="245"/>
                </a:lnTo>
                <a:lnTo>
                  <a:pt x="153" y="194"/>
                </a:lnTo>
                <a:lnTo>
                  <a:pt x="240" y="281"/>
                </a:lnTo>
                <a:lnTo>
                  <a:pt x="240" y="281"/>
                </a:lnTo>
                <a:lnTo>
                  <a:pt x="245" y="285"/>
                </a:lnTo>
                <a:lnTo>
                  <a:pt x="250" y="288"/>
                </a:lnTo>
                <a:lnTo>
                  <a:pt x="256" y="290"/>
                </a:lnTo>
                <a:lnTo>
                  <a:pt x="261" y="290"/>
                </a:lnTo>
                <a:lnTo>
                  <a:pt x="261" y="290"/>
                </a:lnTo>
                <a:lnTo>
                  <a:pt x="267" y="290"/>
                </a:lnTo>
                <a:lnTo>
                  <a:pt x="272" y="288"/>
                </a:lnTo>
                <a:lnTo>
                  <a:pt x="278" y="285"/>
                </a:lnTo>
                <a:lnTo>
                  <a:pt x="283" y="281"/>
                </a:lnTo>
                <a:lnTo>
                  <a:pt x="283" y="281"/>
                </a:lnTo>
                <a:lnTo>
                  <a:pt x="287" y="277"/>
                </a:lnTo>
                <a:lnTo>
                  <a:pt x="290" y="272"/>
                </a:lnTo>
                <a:lnTo>
                  <a:pt x="292" y="265"/>
                </a:lnTo>
                <a:lnTo>
                  <a:pt x="292" y="259"/>
                </a:lnTo>
                <a:lnTo>
                  <a:pt x="292" y="254"/>
                </a:lnTo>
                <a:lnTo>
                  <a:pt x="290" y="248"/>
                </a:lnTo>
                <a:lnTo>
                  <a:pt x="287" y="243"/>
                </a:lnTo>
                <a:lnTo>
                  <a:pt x="283" y="237"/>
                </a:lnTo>
                <a:lnTo>
                  <a:pt x="196" y="150"/>
                </a:lnTo>
                <a:lnTo>
                  <a:pt x="212" y="134"/>
                </a:lnTo>
                <a:lnTo>
                  <a:pt x="220" y="141"/>
                </a:lnTo>
                <a:lnTo>
                  <a:pt x="220" y="141"/>
                </a:lnTo>
                <a:lnTo>
                  <a:pt x="229" y="136"/>
                </a:lnTo>
                <a:lnTo>
                  <a:pt x="240" y="136"/>
                </a:lnTo>
                <a:lnTo>
                  <a:pt x="314" y="62"/>
                </a:lnTo>
                <a:lnTo>
                  <a:pt x="314" y="60"/>
                </a:lnTo>
                <a:lnTo>
                  <a:pt x="314" y="60"/>
                </a:lnTo>
                <a:lnTo>
                  <a:pt x="314" y="60"/>
                </a:lnTo>
                <a:lnTo>
                  <a:pt x="316" y="56"/>
                </a:lnTo>
                <a:lnTo>
                  <a:pt x="318" y="54"/>
                </a:lnTo>
                <a:lnTo>
                  <a:pt x="318" y="54"/>
                </a:lnTo>
                <a:lnTo>
                  <a:pt x="321" y="53"/>
                </a:lnTo>
                <a:lnTo>
                  <a:pt x="325" y="51"/>
                </a:lnTo>
                <a:lnTo>
                  <a:pt x="325" y="51"/>
                </a:lnTo>
                <a:lnTo>
                  <a:pt x="328" y="47"/>
                </a:lnTo>
                <a:lnTo>
                  <a:pt x="328" y="44"/>
                </a:lnTo>
                <a:lnTo>
                  <a:pt x="328" y="40"/>
                </a:lnTo>
                <a:lnTo>
                  <a:pt x="325" y="36"/>
                </a:lnTo>
                <a:lnTo>
                  <a:pt x="325" y="36"/>
                </a:lnTo>
                <a:close/>
                <a:moveTo>
                  <a:pt x="263" y="252"/>
                </a:moveTo>
                <a:lnTo>
                  <a:pt x="263" y="252"/>
                </a:lnTo>
                <a:lnTo>
                  <a:pt x="269" y="254"/>
                </a:lnTo>
                <a:lnTo>
                  <a:pt x="272" y="256"/>
                </a:lnTo>
                <a:lnTo>
                  <a:pt x="276" y="259"/>
                </a:lnTo>
                <a:lnTo>
                  <a:pt x="276" y="265"/>
                </a:lnTo>
                <a:lnTo>
                  <a:pt x="276" y="265"/>
                </a:lnTo>
                <a:lnTo>
                  <a:pt x="276" y="268"/>
                </a:lnTo>
                <a:lnTo>
                  <a:pt x="272" y="272"/>
                </a:lnTo>
                <a:lnTo>
                  <a:pt x="269" y="276"/>
                </a:lnTo>
                <a:lnTo>
                  <a:pt x="263" y="276"/>
                </a:lnTo>
                <a:lnTo>
                  <a:pt x="263" y="276"/>
                </a:lnTo>
                <a:lnTo>
                  <a:pt x="260" y="276"/>
                </a:lnTo>
                <a:lnTo>
                  <a:pt x="256" y="272"/>
                </a:lnTo>
                <a:lnTo>
                  <a:pt x="252" y="268"/>
                </a:lnTo>
                <a:lnTo>
                  <a:pt x="252" y="265"/>
                </a:lnTo>
                <a:lnTo>
                  <a:pt x="252" y="265"/>
                </a:lnTo>
                <a:lnTo>
                  <a:pt x="252" y="259"/>
                </a:lnTo>
                <a:lnTo>
                  <a:pt x="256" y="256"/>
                </a:lnTo>
                <a:lnTo>
                  <a:pt x="260" y="254"/>
                </a:lnTo>
                <a:lnTo>
                  <a:pt x="263" y="252"/>
                </a:lnTo>
                <a:lnTo>
                  <a:pt x="263" y="252"/>
                </a:lnTo>
                <a:close/>
                <a:moveTo>
                  <a:pt x="221" y="98"/>
                </a:moveTo>
                <a:lnTo>
                  <a:pt x="216" y="92"/>
                </a:lnTo>
                <a:lnTo>
                  <a:pt x="272" y="36"/>
                </a:lnTo>
                <a:lnTo>
                  <a:pt x="278" y="42"/>
                </a:lnTo>
                <a:lnTo>
                  <a:pt x="221" y="98"/>
                </a:lnTo>
                <a:close/>
                <a:moveTo>
                  <a:pt x="240" y="116"/>
                </a:moveTo>
                <a:lnTo>
                  <a:pt x="234" y="111"/>
                </a:lnTo>
                <a:lnTo>
                  <a:pt x="290" y="54"/>
                </a:lnTo>
                <a:lnTo>
                  <a:pt x="296" y="60"/>
                </a:lnTo>
                <a:lnTo>
                  <a:pt x="240" y="116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Freeform 100"/>
          <p:cNvSpPr/>
          <p:nvPr/>
        </p:nvSpPr>
        <p:spPr bwMode="auto">
          <a:xfrm>
            <a:off x="1440246" y="5496807"/>
            <a:ext cx="329350" cy="370978"/>
          </a:xfrm>
          <a:custGeom>
            <a:avLst/>
            <a:gdLst/>
            <a:ahLst/>
            <a:cxnLst>
              <a:cxn ang="0">
                <a:pos x="230" y="212"/>
              </a:cxn>
              <a:cxn ang="0">
                <a:pos x="212" y="216"/>
              </a:cxn>
              <a:cxn ang="0">
                <a:pos x="197" y="223"/>
              </a:cxn>
              <a:cxn ang="0">
                <a:pos x="105" y="169"/>
              </a:cxn>
              <a:cxn ang="0">
                <a:pos x="105" y="160"/>
              </a:cxn>
              <a:cxn ang="0">
                <a:pos x="197" y="96"/>
              </a:cxn>
              <a:cxn ang="0">
                <a:pos x="204" y="100"/>
              </a:cxn>
              <a:cxn ang="0">
                <a:pos x="221" y="105"/>
              </a:cxn>
              <a:cxn ang="0">
                <a:pos x="230" y="107"/>
              </a:cxn>
              <a:cxn ang="0">
                <a:pos x="250" y="102"/>
              </a:cxn>
              <a:cxn ang="0">
                <a:pos x="266" y="91"/>
              </a:cxn>
              <a:cxn ang="0">
                <a:pos x="277" y="75"/>
              </a:cxn>
              <a:cxn ang="0">
                <a:pos x="282" y="53"/>
              </a:cxn>
              <a:cxn ang="0">
                <a:pos x="281" y="44"/>
              </a:cxn>
              <a:cxn ang="0">
                <a:pos x="273" y="24"/>
              </a:cxn>
              <a:cxn ang="0">
                <a:pos x="259" y="9"/>
              </a:cxn>
              <a:cxn ang="0">
                <a:pos x="239" y="2"/>
              </a:cxn>
              <a:cxn ang="0">
                <a:pos x="230" y="0"/>
              </a:cxn>
              <a:cxn ang="0">
                <a:pos x="208" y="4"/>
              </a:cxn>
              <a:cxn ang="0">
                <a:pos x="192" y="17"/>
              </a:cxn>
              <a:cxn ang="0">
                <a:pos x="181" y="33"/>
              </a:cxn>
              <a:cxn ang="0">
                <a:pos x="175" y="53"/>
              </a:cxn>
              <a:cxn ang="0">
                <a:pos x="177" y="62"/>
              </a:cxn>
              <a:cxn ang="0">
                <a:pos x="85" y="118"/>
              </a:cxn>
              <a:cxn ang="0">
                <a:pos x="68" y="109"/>
              </a:cxn>
              <a:cxn ang="0">
                <a:pos x="52" y="107"/>
              </a:cxn>
              <a:cxn ang="0">
                <a:pos x="41" y="107"/>
              </a:cxn>
              <a:cxn ang="0">
                <a:pos x="23" y="116"/>
              </a:cxn>
              <a:cxn ang="0">
                <a:pos x="9" y="131"/>
              </a:cxn>
              <a:cxn ang="0">
                <a:pos x="0" y="149"/>
              </a:cxn>
              <a:cxn ang="0">
                <a:pos x="0" y="160"/>
              </a:cxn>
              <a:cxn ang="0">
                <a:pos x="3" y="180"/>
              </a:cxn>
              <a:cxn ang="0">
                <a:pos x="14" y="198"/>
              </a:cxn>
              <a:cxn ang="0">
                <a:pos x="30" y="209"/>
              </a:cxn>
              <a:cxn ang="0">
                <a:pos x="52" y="212"/>
              </a:cxn>
              <a:cxn ang="0">
                <a:pos x="61" y="212"/>
              </a:cxn>
              <a:cxn ang="0">
                <a:pos x="78" y="207"/>
              </a:cxn>
              <a:cxn ang="0">
                <a:pos x="177" y="258"/>
              </a:cxn>
              <a:cxn ang="0">
                <a:pos x="175" y="267"/>
              </a:cxn>
              <a:cxn ang="0">
                <a:pos x="177" y="278"/>
              </a:cxn>
              <a:cxn ang="0">
                <a:pos x="184" y="296"/>
              </a:cxn>
              <a:cxn ang="0">
                <a:pos x="199" y="310"/>
              </a:cxn>
              <a:cxn ang="0">
                <a:pos x="219" y="318"/>
              </a:cxn>
              <a:cxn ang="0">
                <a:pos x="230" y="319"/>
              </a:cxn>
              <a:cxn ang="0">
                <a:pos x="250" y="316"/>
              </a:cxn>
              <a:cxn ang="0">
                <a:pos x="266" y="303"/>
              </a:cxn>
              <a:cxn ang="0">
                <a:pos x="277" y="287"/>
              </a:cxn>
              <a:cxn ang="0">
                <a:pos x="282" y="267"/>
              </a:cxn>
              <a:cxn ang="0">
                <a:pos x="281" y="256"/>
              </a:cxn>
              <a:cxn ang="0">
                <a:pos x="273" y="236"/>
              </a:cxn>
              <a:cxn ang="0">
                <a:pos x="259" y="221"/>
              </a:cxn>
              <a:cxn ang="0">
                <a:pos x="239" y="214"/>
              </a:cxn>
              <a:cxn ang="0">
                <a:pos x="230" y="212"/>
              </a:cxn>
            </a:cxnLst>
            <a:rect l="0" t="0" r="r" b="b"/>
            <a:pathLst>
              <a:path w="282" h="319">
                <a:moveTo>
                  <a:pt x="230" y="212"/>
                </a:moveTo>
                <a:lnTo>
                  <a:pt x="230" y="212"/>
                </a:lnTo>
                <a:lnTo>
                  <a:pt x="221" y="214"/>
                </a:lnTo>
                <a:lnTo>
                  <a:pt x="212" y="216"/>
                </a:lnTo>
                <a:lnTo>
                  <a:pt x="204" y="220"/>
                </a:lnTo>
                <a:lnTo>
                  <a:pt x="197" y="223"/>
                </a:lnTo>
                <a:lnTo>
                  <a:pt x="105" y="169"/>
                </a:lnTo>
                <a:lnTo>
                  <a:pt x="105" y="169"/>
                </a:lnTo>
                <a:lnTo>
                  <a:pt x="105" y="160"/>
                </a:lnTo>
                <a:lnTo>
                  <a:pt x="105" y="160"/>
                </a:lnTo>
                <a:lnTo>
                  <a:pt x="105" y="151"/>
                </a:lnTo>
                <a:lnTo>
                  <a:pt x="197" y="96"/>
                </a:lnTo>
                <a:lnTo>
                  <a:pt x="197" y="96"/>
                </a:lnTo>
                <a:lnTo>
                  <a:pt x="204" y="100"/>
                </a:lnTo>
                <a:lnTo>
                  <a:pt x="212" y="104"/>
                </a:lnTo>
                <a:lnTo>
                  <a:pt x="221" y="105"/>
                </a:lnTo>
                <a:lnTo>
                  <a:pt x="230" y="107"/>
                </a:lnTo>
                <a:lnTo>
                  <a:pt x="230" y="107"/>
                </a:lnTo>
                <a:lnTo>
                  <a:pt x="239" y="105"/>
                </a:lnTo>
                <a:lnTo>
                  <a:pt x="250" y="102"/>
                </a:lnTo>
                <a:lnTo>
                  <a:pt x="259" y="98"/>
                </a:lnTo>
                <a:lnTo>
                  <a:pt x="266" y="91"/>
                </a:lnTo>
                <a:lnTo>
                  <a:pt x="273" y="84"/>
                </a:lnTo>
                <a:lnTo>
                  <a:pt x="277" y="75"/>
                </a:lnTo>
                <a:lnTo>
                  <a:pt x="281" y="64"/>
                </a:lnTo>
                <a:lnTo>
                  <a:pt x="282" y="53"/>
                </a:lnTo>
                <a:lnTo>
                  <a:pt x="282" y="53"/>
                </a:lnTo>
                <a:lnTo>
                  <a:pt x="281" y="44"/>
                </a:lnTo>
                <a:lnTo>
                  <a:pt x="277" y="33"/>
                </a:lnTo>
                <a:lnTo>
                  <a:pt x="273" y="24"/>
                </a:lnTo>
                <a:lnTo>
                  <a:pt x="266" y="17"/>
                </a:lnTo>
                <a:lnTo>
                  <a:pt x="259" y="9"/>
                </a:lnTo>
                <a:lnTo>
                  <a:pt x="250" y="4"/>
                </a:lnTo>
                <a:lnTo>
                  <a:pt x="239" y="2"/>
                </a:lnTo>
                <a:lnTo>
                  <a:pt x="230" y="0"/>
                </a:lnTo>
                <a:lnTo>
                  <a:pt x="230" y="0"/>
                </a:lnTo>
                <a:lnTo>
                  <a:pt x="219" y="2"/>
                </a:lnTo>
                <a:lnTo>
                  <a:pt x="208" y="4"/>
                </a:lnTo>
                <a:lnTo>
                  <a:pt x="199" y="9"/>
                </a:lnTo>
                <a:lnTo>
                  <a:pt x="192" y="17"/>
                </a:lnTo>
                <a:lnTo>
                  <a:pt x="184" y="24"/>
                </a:lnTo>
                <a:lnTo>
                  <a:pt x="181" y="33"/>
                </a:lnTo>
                <a:lnTo>
                  <a:pt x="177" y="44"/>
                </a:lnTo>
                <a:lnTo>
                  <a:pt x="175" y="53"/>
                </a:lnTo>
                <a:lnTo>
                  <a:pt x="175" y="53"/>
                </a:lnTo>
                <a:lnTo>
                  <a:pt x="177" y="62"/>
                </a:lnTo>
                <a:lnTo>
                  <a:pt x="85" y="118"/>
                </a:lnTo>
                <a:lnTo>
                  <a:pt x="85" y="118"/>
                </a:lnTo>
                <a:lnTo>
                  <a:pt x="78" y="113"/>
                </a:lnTo>
                <a:lnTo>
                  <a:pt x="68" y="109"/>
                </a:lnTo>
                <a:lnTo>
                  <a:pt x="61" y="107"/>
                </a:lnTo>
                <a:lnTo>
                  <a:pt x="52" y="107"/>
                </a:lnTo>
                <a:lnTo>
                  <a:pt x="52" y="107"/>
                </a:lnTo>
                <a:lnTo>
                  <a:pt x="41" y="107"/>
                </a:lnTo>
                <a:lnTo>
                  <a:pt x="30" y="111"/>
                </a:lnTo>
                <a:lnTo>
                  <a:pt x="23" y="116"/>
                </a:lnTo>
                <a:lnTo>
                  <a:pt x="14" y="122"/>
                </a:lnTo>
                <a:lnTo>
                  <a:pt x="9" y="131"/>
                </a:lnTo>
                <a:lnTo>
                  <a:pt x="3" y="140"/>
                </a:lnTo>
                <a:lnTo>
                  <a:pt x="0" y="149"/>
                </a:lnTo>
                <a:lnTo>
                  <a:pt x="0" y="160"/>
                </a:lnTo>
                <a:lnTo>
                  <a:pt x="0" y="160"/>
                </a:lnTo>
                <a:lnTo>
                  <a:pt x="0" y="171"/>
                </a:lnTo>
                <a:lnTo>
                  <a:pt x="3" y="180"/>
                </a:lnTo>
                <a:lnTo>
                  <a:pt x="9" y="189"/>
                </a:lnTo>
                <a:lnTo>
                  <a:pt x="14" y="198"/>
                </a:lnTo>
                <a:lnTo>
                  <a:pt x="23" y="203"/>
                </a:lnTo>
                <a:lnTo>
                  <a:pt x="30" y="209"/>
                </a:lnTo>
                <a:lnTo>
                  <a:pt x="41" y="212"/>
                </a:lnTo>
                <a:lnTo>
                  <a:pt x="52" y="212"/>
                </a:lnTo>
                <a:lnTo>
                  <a:pt x="52" y="212"/>
                </a:lnTo>
                <a:lnTo>
                  <a:pt x="61" y="212"/>
                </a:lnTo>
                <a:lnTo>
                  <a:pt x="68" y="211"/>
                </a:lnTo>
                <a:lnTo>
                  <a:pt x="78" y="207"/>
                </a:lnTo>
                <a:lnTo>
                  <a:pt x="85" y="202"/>
                </a:lnTo>
                <a:lnTo>
                  <a:pt x="177" y="258"/>
                </a:lnTo>
                <a:lnTo>
                  <a:pt x="177" y="258"/>
                </a:lnTo>
                <a:lnTo>
                  <a:pt x="175" y="267"/>
                </a:lnTo>
                <a:lnTo>
                  <a:pt x="175" y="267"/>
                </a:lnTo>
                <a:lnTo>
                  <a:pt x="177" y="278"/>
                </a:lnTo>
                <a:lnTo>
                  <a:pt x="181" y="287"/>
                </a:lnTo>
                <a:lnTo>
                  <a:pt x="184" y="296"/>
                </a:lnTo>
                <a:lnTo>
                  <a:pt x="192" y="303"/>
                </a:lnTo>
                <a:lnTo>
                  <a:pt x="199" y="310"/>
                </a:lnTo>
                <a:lnTo>
                  <a:pt x="208" y="316"/>
                </a:lnTo>
                <a:lnTo>
                  <a:pt x="219" y="318"/>
                </a:lnTo>
                <a:lnTo>
                  <a:pt x="230" y="319"/>
                </a:lnTo>
                <a:lnTo>
                  <a:pt x="230" y="319"/>
                </a:lnTo>
                <a:lnTo>
                  <a:pt x="239" y="318"/>
                </a:lnTo>
                <a:lnTo>
                  <a:pt x="250" y="316"/>
                </a:lnTo>
                <a:lnTo>
                  <a:pt x="259" y="310"/>
                </a:lnTo>
                <a:lnTo>
                  <a:pt x="266" y="303"/>
                </a:lnTo>
                <a:lnTo>
                  <a:pt x="273" y="296"/>
                </a:lnTo>
                <a:lnTo>
                  <a:pt x="277" y="287"/>
                </a:lnTo>
                <a:lnTo>
                  <a:pt x="281" y="278"/>
                </a:lnTo>
                <a:lnTo>
                  <a:pt x="282" y="267"/>
                </a:lnTo>
                <a:lnTo>
                  <a:pt x="282" y="267"/>
                </a:lnTo>
                <a:lnTo>
                  <a:pt x="281" y="256"/>
                </a:lnTo>
                <a:lnTo>
                  <a:pt x="277" y="245"/>
                </a:lnTo>
                <a:lnTo>
                  <a:pt x="273" y="236"/>
                </a:lnTo>
                <a:lnTo>
                  <a:pt x="266" y="229"/>
                </a:lnTo>
                <a:lnTo>
                  <a:pt x="259" y="221"/>
                </a:lnTo>
                <a:lnTo>
                  <a:pt x="250" y="218"/>
                </a:lnTo>
                <a:lnTo>
                  <a:pt x="239" y="214"/>
                </a:lnTo>
                <a:lnTo>
                  <a:pt x="230" y="212"/>
                </a:lnTo>
                <a:lnTo>
                  <a:pt x="230" y="21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Placeholder 32"/>
          <p:cNvSpPr txBox="1"/>
          <p:nvPr/>
        </p:nvSpPr>
        <p:spPr>
          <a:xfrm>
            <a:off x="7176200" y="5959954"/>
            <a:ext cx="3895156" cy="736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  <a:sym typeface="+mn-lt"/>
              </a:rPr>
              <a:t>为后续同类的数据字典的查询提供解决方案参考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55" y="1188720"/>
            <a:ext cx="10514965" cy="2803525"/>
          </a:xfrm>
          <a:prstGeom prst="rect">
            <a:avLst/>
          </a:prstGeom>
        </p:spPr>
      </p:pic>
      <p:sp>
        <p:nvSpPr>
          <p:cNvPr id="10" name="Text Placeholder 32"/>
          <p:cNvSpPr txBox="1"/>
          <p:nvPr/>
        </p:nvSpPr>
        <p:spPr>
          <a:xfrm>
            <a:off x="2066353" y="4641975"/>
            <a:ext cx="3895156" cy="736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  <a:sym typeface="+mn-lt"/>
              </a:rPr>
              <a:t>支持界面化配置保税区，摆脱昔日增加保税区需要查询区域</a:t>
            </a: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  <a:sym typeface="+mn-lt"/>
              </a:rPr>
              <a:t>id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  <a:sym typeface="+mn-lt"/>
              </a:rPr>
              <a:t>，再走数据订正的操作，可能会带来的误操作。</a:t>
            </a:r>
          </a:p>
        </p:txBody>
      </p:sp>
      <p:sp>
        <p:nvSpPr>
          <p:cNvPr id="11" name="Text Placeholder 33"/>
          <p:cNvSpPr txBox="1"/>
          <p:nvPr/>
        </p:nvSpPr>
        <p:spPr>
          <a:xfrm>
            <a:off x="2066355" y="4395259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  <a:sym typeface="+mn-lt"/>
              </a:rPr>
              <a:t>支持界面化配置</a:t>
            </a:r>
          </a:p>
        </p:txBody>
      </p:sp>
      <p:sp>
        <p:nvSpPr>
          <p:cNvPr id="12" name="Text Placeholder 32"/>
          <p:cNvSpPr txBox="1"/>
          <p:nvPr/>
        </p:nvSpPr>
        <p:spPr>
          <a:xfrm>
            <a:off x="2066353" y="5700758"/>
            <a:ext cx="3895156" cy="7360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  <a:sym typeface="+mn-lt"/>
              </a:rPr>
              <a:t>jar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icrosoft YaHei Light" charset="-122"/>
                <a:sym typeface="+mn-lt"/>
              </a:rPr>
              <a:t>包中将逻辑封装，无需业务方感知，接入便捷</a:t>
            </a:r>
          </a:p>
        </p:txBody>
      </p:sp>
      <p:sp>
        <p:nvSpPr>
          <p:cNvPr id="13" name="Text Placeholder 33"/>
          <p:cNvSpPr txBox="1"/>
          <p:nvPr/>
        </p:nvSpPr>
        <p:spPr>
          <a:xfrm>
            <a:off x="2066355" y="5446422"/>
            <a:ext cx="3895154" cy="186753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AU" sz="16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  <a:sym typeface="+mn-lt"/>
              </a:rPr>
              <a:t>客户端本地缓存封装</a:t>
            </a:r>
          </a:p>
        </p:txBody>
      </p:sp>
      <p:grpSp>
        <p:nvGrpSpPr>
          <p:cNvPr id="15" name="组 226"/>
          <p:cNvGrpSpPr/>
          <p:nvPr/>
        </p:nvGrpSpPr>
        <p:grpSpPr>
          <a:xfrm>
            <a:off x="1438468" y="4620598"/>
            <a:ext cx="330181" cy="330181"/>
            <a:chOff x="7235036" y="2682242"/>
            <a:chExt cx="435909" cy="435909"/>
          </a:xfrm>
          <a:solidFill>
            <a:schemeClr val="bg1"/>
          </a:solidFill>
        </p:grpSpPr>
        <p:sp>
          <p:nvSpPr>
            <p:cNvPr id="16" name="AutoShape 56"/>
            <p:cNvSpPr/>
            <p:nvPr/>
          </p:nvSpPr>
          <p:spPr bwMode="auto">
            <a:xfrm>
              <a:off x="7235036" y="2682242"/>
              <a:ext cx="137282" cy="43590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AutoShape 57"/>
            <p:cNvSpPr/>
            <p:nvPr/>
          </p:nvSpPr>
          <p:spPr bwMode="auto">
            <a:xfrm>
              <a:off x="7535077" y="2682242"/>
              <a:ext cx="135868" cy="43590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7316"/>
                  </a:moveTo>
                  <a:cubicBezTo>
                    <a:pt x="16954" y="7352"/>
                    <a:pt x="16923" y="7387"/>
                    <a:pt x="16883" y="7423"/>
                  </a:cubicBezTo>
                  <a:cubicBezTo>
                    <a:pt x="16677" y="7601"/>
                    <a:pt x="16414" y="7770"/>
                    <a:pt x="16066" y="7920"/>
                  </a:cubicBezTo>
                  <a:cubicBezTo>
                    <a:pt x="16057" y="7924"/>
                    <a:pt x="16044" y="7927"/>
                    <a:pt x="16038" y="7931"/>
                  </a:cubicBezTo>
                  <a:cubicBezTo>
                    <a:pt x="15662" y="8092"/>
                    <a:pt x="15214" y="8234"/>
                    <a:pt x="14705" y="8354"/>
                  </a:cubicBezTo>
                  <a:cubicBezTo>
                    <a:pt x="14697" y="8357"/>
                    <a:pt x="14692" y="8358"/>
                    <a:pt x="14686" y="8359"/>
                  </a:cubicBezTo>
                  <a:cubicBezTo>
                    <a:pt x="14163" y="8482"/>
                    <a:pt x="13584" y="8581"/>
                    <a:pt x="12960" y="8649"/>
                  </a:cubicBezTo>
                  <a:cubicBezTo>
                    <a:pt x="12279" y="8726"/>
                    <a:pt x="11560" y="8774"/>
                    <a:pt x="10800" y="8774"/>
                  </a:cubicBezTo>
                  <a:cubicBezTo>
                    <a:pt x="10037" y="8774"/>
                    <a:pt x="9318" y="8726"/>
                    <a:pt x="8640" y="8649"/>
                  </a:cubicBezTo>
                  <a:cubicBezTo>
                    <a:pt x="8016" y="8581"/>
                    <a:pt x="7435" y="8482"/>
                    <a:pt x="6914" y="8359"/>
                  </a:cubicBezTo>
                  <a:cubicBezTo>
                    <a:pt x="6908" y="8358"/>
                    <a:pt x="6901" y="8357"/>
                    <a:pt x="6893" y="8354"/>
                  </a:cubicBezTo>
                  <a:cubicBezTo>
                    <a:pt x="6385" y="8234"/>
                    <a:pt x="5937" y="8092"/>
                    <a:pt x="5562" y="7931"/>
                  </a:cubicBezTo>
                  <a:cubicBezTo>
                    <a:pt x="5553" y="7927"/>
                    <a:pt x="5541" y="7924"/>
                    <a:pt x="5531" y="7920"/>
                  </a:cubicBezTo>
                  <a:cubicBezTo>
                    <a:pt x="5184" y="7770"/>
                    <a:pt x="4921" y="7601"/>
                    <a:pt x="4715" y="7423"/>
                  </a:cubicBezTo>
                  <a:cubicBezTo>
                    <a:pt x="4676" y="7387"/>
                    <a:pt x="4644" y="7352"/>
                    <a:pt x="4612" y="7316"/>
                  </a:cubicBezTo>
                  <a:cubicBezTo>
                    <a:pt x="4437" y="7136"/>
                    <a:pt x="4320" y="6947"/>
                    <a:pt x="4320" y="6750"/>
                  </a:cubicBezTo>
                  <a:cubicBezTo>
                    <a:pt x="4320" y="6550"/>
                    <a:pt x="4437" y="6362"/>
                    <a:pt x="4612" y="6181"/>
                  </a:cubicBezTo>
                  <a:cubicBezTo>
                    <a:pt x="4644" y="6146"/>
                    <a:pt x="4676" y="6110"/>
                    <a:pt x="4715" y="6076"/>
                  </a:cubicBezTo>
                  <a:cubicBezTo>
                    <a:pt x="4921" y="5898"/>
                    <a:pt x="5184" y="5729"/>
                    <a:pt x="5531" y="5577"/>
                  </a:cubicBezTo>
                  <a:cubicBezTo>
                    <a:pt x="5541" y="5574"/>
                    <a:pt x="5553" y="5571"/>
                    <a:pt x="5562" y="5567"/>
                  </a:cubicBezTo>
                  <a:cubicBezTo>
                    <a:pt x="5937" y="5407"/>
                    <a:pt x="6385" y="5264"/>
                    <a:pt x="6893" y="5144"/>
                  </a:cubicBezTo>
                  <a:cubicBezTo>
                    <a:pt x="6901" y="5142"/>
                    <a:pt x="6908" y="5140"/>
                    <a:pt x="6914" y="5138"/>
                  </a:cubicBezTo>
                  <a:cubicBezTo>
                    <a:pt x="7435" y="5017"/>
                    <a:pt x="8016" y="4918"/>
                    <a:pt x="8640" y="4848"/>
                  </a:cubicBezTo>
                  <a:cubicBezTo>
                    <a:pt x="9318" y="4773"/>
                    <a:pt x="10037" y="4725"/>
                    <a:pt x="10800" y="4725"/>
                  </a:cubicBezTo>
                  <a:cubicBezTo>
                    <a:pt x="11560" y="4725"/>
                    <a:pt x="12279" y="4773"/>
                    <a:pt x="12960" y="4848"/>
                  </a:cubicBezTo>
                  <a:cubicBezTo>
                    <a:pt x="13584" y="4918"/>
                    <a:pt x="14163" y="5017"/>
                    <a:pt x="14686" y="5138"/>
                  </a:cubicBezTo>
                  <a:cubicBezTo>
                    <a:pt x="14692" y="5140"/>
                    <a:pt x="14697" y="5142"/>
                    <a:pt x="14705" y="5144"/>
                  </a:cubicBezTo>
                  <a:cubicBezTo>
                    <a:pt x="15214" y="5264"/>
                    <a:pt x="15662" y="5407"/>
                    <a:pt x="16038" y="5567"/>
                  </a:cubicBezTo>
                  <a:cubicBezTo>
                    <a:pt x="16044" y="5571"/>
                    <a:pt x="16057" y="5574"/>
                    <a:pt x="16066" y="5577"/>
                  </a:cubicBezTo>
                  <a:cubicBezTo>
                    <a:pt x="16414" y="5729"/>
                    <a:pt x="16677" y="5898"/>
                    <a:pt x="16883" y="6076"/>
                  </a:cubicBezTo>
                  <a:cubicBezTo>
                    <a:pt x="16923" y="6110"/>
                    <a:pt x="16954" y="6146"/>
                    <a:pt x="16988" y="6181"/>
                  </a:cubicBezTo>
                  <a:cubicBezTo>
                    <a:pt x="17161" y="6362"/>
                    <a:pt x="17280" y="6550"/>
                    <a:pt x="17280" y="6750"/>
                  </a:cubicBezTo>
                  <a:cubicBezTo>
                    <a:pt x="17280" y="6947"/>
                    <a:pt x="17161" y="7136"/>
                    <a:pt x="16988" y="73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0056"/>
                  </a:lnTo>
                  <a:cubicBezTo>
                    <a:pt x="9338" y="10101"/>
                    <a:pt x="10059" y="10124"/>
                    <a:pt x="10800" y="10124"/>
                  </a:cubicBezTo>
                  <a:cubicBezTo>
                    <a:pt x="11541" y="10124"/>
                    <a:pt x="12262" y="10101"/>
                    <a:pt x="12960" y="10056"/>
                  </a:cubicBezTo>
                  <a:cubicBezTo>
                    <a:pt x="12960" y="100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3442"/>
                  </a:lnTo>
                  <a:cubicBezTo>
                    <a:pt x="12262" y="3398"/>
                    <a:pt x="11541" y="3375"/>
                    <a:pt x="10800" y="3375"/>
                  </a:cubicBezTo>
                  <a:cubicBezTo>
                    <a:pt x="10059" y="3375"/>
                    <a:pt x="9338" y="3398"/>
                    <a:pt x="8640" y="3442"/>
                  </a:cubicBezTo>
                  <a:cubicBezTo>
                    <a:pt x="8640" y="3442"/>
                    <a:pt x="8640" y="2025"/>
                    <a:pt x="8640" y="2025"/>
                  </a:cubicBezTo>
                  <a:close/>
                  <a:moveTo>
                    <a:pt x="17280" y="40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4064"/>
                  </a:lnTo>
                  <a:cubicBezTo>
                    <a:pt x="1710" y="4681"/>
                    <a:pt x="0" y="5649"/>
                    <a:pt x="0" y="6750"/>
                  </a:cubicBezTo>
                  <a:cubicBezTo>
                    <a:pt x="0" y="7850"/>
                    <a:pt x="1710" y="8818"/>
                    <a:pt x="4320" y="94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9434"/>
                  </a:lnTo>
                  <a:cubicBezTo>
                    <a:pt x="19889" y="8818"/>
                    <a:pt x="21600" y="7850"/>
                    <a:pt x="21600" y="6750"/>
                  </a:cubicBezTo>
                  <a:cubicBezTo>
                    <a:pt x="21600" y="5649"/>
                    <a:pt x="19889" y="4681"/>
                    <a:pt x="17280" y="40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AutoShape 58"/>
            <p:cNvSpPr/>
            <p:nvPr/>
          </p:nvSpPr>
          <p:spPr bwMode="auto">
            <a:xfrm>
              <a:off x="7385057" y="2682242"/>
              <a:ext cx="135868" cy="43590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6988" y="15416"/>
                  </a:moveTo>
                  <a:cubicBezTo>
                    <a:pt x="16954" y="15452"/>
                    <a:pt x="16923" y="15487"/>
                    <a:pt x="16883" y="15523"/>
                  </a:cubicBezTo>
                  <a:cubicBezTo>
                    <a:pt x="16677" y="15701"/>
                    <a:pt x="16414" y="15870"/>
                    <a:pt x="16066" y="16020"/>
                  </a:cubicBezTo>
                  <a:cubicBezTo>
                    <a:pt x="16057" y="16024"/>
                    <a:pt x="16044" y="16027"/>
                    <a:pt x="16038" y="16031"/>
                  </a:cubicBezTo>
                  <a:cubicBezTo>
                    <a:pt x="15662" y="16192"/>
                    <a:pt x="15214" y="16334"/>
                    <a:pt x="14705" y="16454"/>
                  </a:cubicBezTo>
                  <a:cubicBezTo>
                    <a:pt x="14697" y="16457"/>
                    <a:pt x="14692" y="16458"/>
                    <a:pt x="14686" y="16459"/>
                  </a:cubicBezTo>
                  <a:cubicBezTo>
                    <a:pt x="14163" y="16582"/>
                    <a:pt x="13584" y="16681"/>
                    <a:pt x="12960" y="16749"/>
                  </a:cubicBezTo>
                  <a:cubicBezTo>
                    <a:pt x="12279" y="16826"/>
                    <a:pt x="11560" y="16875"/>
                    <a:pt x="10800" y="16875"/>
                  </a:cubicBezTo>
                  <a:cubicBezTo>
                    <a:pt x="10037" y="16875"/>
                    <a:pt x="9318" y="16826"/>
                    <a:pt x="8640" y="16749"/>
                  </a:cubicBezTo>
                  <a:cubicBezTo>
                    <a:pt x="8016" y="16681"/>
                    <a:pt x="7435" y="16582"/>
                    <a:pt x="6914" y="16459"/>
                  </a:cubicBezTo>
                  <a:cubicBezTo>
                    <a:pt x="6908" y="16458"/>
                    <a:pt x="6901" y="16457"/>
                    <a:pt x="6893" y="16454"/>
                  </a:cubicBezTo>
                  <a:cubicBezTo>
                    <a:pt x="6385" y="16334"/>
                    <a:pt x="5937" y="16192"/>
                    <a:pt x="5562" y="16031"/>
                  </a:cubicBezTo>
                  <a:cubicBezTo>
                    <a:pt x="5553" y="16027"/>
                    <a:pt x="5541" y="16024"/>
                    <a:pt x="5531" y="16020"/>
                  </a:cubicBezTo>
                  <a:cubicBezTo>
                    <a:pt x="5184" y="15870"/>
                    <a:pt x="4921" y="15701"/>
                    <a:pt x="4715" y="15523"/>
                  </a:cubicBezTo>
                  <a:cubicBezTo>
                    <a:pt x="4676" y="15487"/>
                    <a:pt x="4644" y="15452"/>
                    <a:pt x="4612" y="15416"/>
                  </a:cubicBezTo>
                  <a:cubicBezTo>
                    <a:pt x="4437" y="15236"/>
                    <a:pt x="4320" y="15047"/>
                    <a:pt x="4320" y="14850"/>
                  </a:cubicBezTo>
                  <a:cubicBezTo>
                    <a:pt x="4320" y="14650"/>
                    <a:pt x="4437" y="14462"/>
                    <a:pt x="4612" y="14281"/>
                  </a:cubicBezTo>
                  <a:cubicBezTo>
                    <a:pt x="4644" y="14246"/>
                    <a:pt x="4676" y="14210"/>
                    <a:pt x="4715" y="14176"/>
                  </a:cubicBezTo>
                  <a:cubicBezTo>
                    <a:pt x="4921" y="13998"/>
                    <a:pt x="5184" y="13829"/>
                    <a:pt x="5531" y="13677"/>
                  </a:cubicBezTo>
                  <a:cubicBezTo>
                    <a:pt x="5541" y="13674"/>
                    <a:pt x="5553" y="13671"/>
                    <a:pt x="5562" y="13667"/>
                  </a:cubicBezTo>
                  <a:cubicBezTo>
                    <a:pt x="5937" y="13507"/>
                    <a:pt x="6385" y="13364"/>
                    <a:pt x="6893" y="13244"/>
                  </a:cubicBezTo>
                  <a:cubicBezTo>
                    <a:pt x="6901" y="13242"/>
                    <a:pt x="6908" y="13240"/>
                    <a:pt x="6914" y="13238"/>
                  </a:cubicBezTo>
                  <a:cubicBezTo>
                    <a:pt x="7435" y="13117"/>
                    <a:pt x="8016" y="13018"/>
                    <a:pt x="8640" y="12948"/>
                  </a:cubicBezTo>
                  <a:cubicBezTo>
                    <a:pt x="9318" y="12873"/>
                    <a:pt x="10037" y="12825"/>
                    <a:pt x="10800" y="12825"/>
                  </a:cubicBezTo>
                  <a:cubicBezTo>
                    <a:pt x="11560" y="12825"/>
                    <a:pt x="12279" y="12873"/>
                    <a:pt x="12960" y="12948"/>
                  </a:cubicBezTo>
                  <a:cubicBezTo>
                    <a:pt x="13584" y="13018"/>
                    <a:pt x="14163" y="13117"/>
                    <a:pt x="14686" y="13238"/>
                  </a:cubicBezTo>
                  <a:cubicBezTo>
                    <a:pt x="14692" y="13240"/>
                    <a:pt x="14697" y="13242"/>
                    <a:pt x="14705" y="13244"/>
                  </a:cubicBezTo>
                  <a:cubicBezTo>
                    <a:pt x="15214" y="13364"/>
                    <a:pt x="15662" y="13507"/>
                    <a:pt x="16038" y="13667"/>
                  </a:cubicBezTo>
                  <a:cubicBezTo>
                    <a:pt x="16044" y="13671"/>
                    <a:pt x="16057" y="13674"/>
                    <a:pt x="16066" y="13677"/>
                  </a:cubicBezTo>
                  <a:cubicBezTo>
                    <a:pt x="16414" y="13829"/>
                    <a:pt x="16677" y="13998"/>
                    <a:pt x="16883" y="14176"/>
                  </a:cubicBezTo>
                  <a:cubicBezTo>
                    <a:pt x="16923" y="14210"/>
                    <a:pt x="16954" y="14246"/>
                    <a:pt x="16988" y="14281"/>
                  </a:cubicBezTo>
                  <a:cubicBezTo>
                    <a:pt x="17161" y="14462"/>
                    <a:pt x="17280" y="14650"/>
                    <a:pt x="17280" y="14850"/>
                  </a:cubicBezTo>
                  <a:cubicBezTo>
                    <a:pt x="17280" y="15047"/>
                    <a:pt x="17161" y="15236"/>
                    <a:pt x="16988" y="15416"/>
                  </a:cubicBezTo>
                  <a:moveTo>
                    <a:pt x="12960" y="19575"/>
                  </a:moveTo>
                  <a:cubicBezTo>
                    <a:pt x="12960" y="19948"/>
                    <a:pt x="11992" y="20249"/>
                    <a:pt x="10800" y="20249"/>
                  </a:cubicBezTo>
                  <a:cubicBezTo>
                    <a:pt x="9606" y="20249"/>
                    <a:pt x="8640" y="19948"/>
                    <a:pt x="8640" y="19575"/>
                  </a:cubicBezTo>
                  <a:lnTo>
                    <a:pt x="8640" y="18156"/>
                  </a:lnTo>
                  <a:cubicBezTo>
                    <a:pt x="9338" y="18201"/>
                    <a:pt x="10059" y="18225"/>
                    <a:pt x="10800" y="18225"/>
                  </a:cubicBezTo>
                  <a:cubicBezTo>
                    <a:pt x="11541" y="18225"/>
                    <a:pt x="12262" y="18201"/>
                    <a:pt x="12960" y="18156"/>
                  </a:cubicBezTo>
                  <a:cubicBezTo>
                    <a:pt x="12960" y="18156"/>
                    <a:pt x="12960" y="19575"/>
                    <a:pt x="12960" y="19575"/>
                  </a:cubicBezTo>
                  <a:close/>
                  <a:moveTo>
                    <a:pt x="8640" y="2025"/>
                  </a:moveTo>
                  <a:cubicBezTo>
                    <a:pt x="8640" y="1651"/>
                    <a:pt x="9606" y="1350"/>
                    <a:pt x="10800" y="1350"/>
                  </a:cubicBezTo>
                  <a:cubicBezTo>
                    <a:pt x="11992" y="1350"/>
                    <a:pt x="12960" y="1651"/>
                    <a:pt x="12960" y="2025"/>
                  </a:cubicBezTo>
                  <a:lnTo>
                    <a:pt x="12960" y="11542"/>
                  </a:lnTo>
                  <a:cubicBezTo>
                    <a:pt x="12262" y="11498"/>
                    <a:pt x="11541" y="11475"/>
                    <a:pt x="10800" y="11475"/>
                  </a:cubicBezTo>
                  <a:cubicBezTo>
                    <a:pt x="10059" y="11475"/>
                    <a:pt x="9338" y="11498"/>
                    <a:pt x="8640" y="11542"/>
                  </a:cubicBezTo>
                  <a:cubicBezTo>
                    <a:pt x="8640" y="11542"/>
                    <a:pt x="8640" y="2025"/>
                    <a:pt x="8640" y="2025"/>
                  </a:cubicBezTo>
                  <a:close/>
                  <a:moveTo>
                    <a:pt x="17280" y="12164"/>
                  </a:moveTo>
                  <a:lnTo>
                    <a:pt x="17280" y="2025"/>
                  </a:lnTo>
                  <a:cubicBezTo>
                    <a:pt x="17280" y="908"/>
                    <a:pt x="14373" y="0"/>
                    <a:pt x="10800" y="0"/>
                  </a:cubicBezTo>
                  <a:cubicBezTo>
                    <a:pt x="7225" y="0"/>
                    <a:pt x="4320" y="908"/>
                    <a:pt x="4320" y="2025"/>
                  </a:cubicBezTo>
                  <a:lnTo>
                    <a:pt x="4320" y="12164"/>
                  </a:lnTo>
                  <a:cubicBezTo>
                    <a:pt x="1710" y="12781"/>
                    <a:pt x="0" y="13749"/>
                    <a:pt x="0" y="14850"/>
                  </a:cubicBezTo>
                  <a:cubicBezTo>
                    <a:pt x="0" y="15950"/>
                    <a:pt x="1710" y="16918"/>
                    <a:pt x="4320" y="17534"/>
                  </a:cubicBezTo>
                  <a:lnTo>
                    <a:pt x="4320" y="19575"/>
                  </a:lnTo>
                  <a:cubicBezTo>
                    <a:pt x="4320" y="20691"/>
                    <a:pt x="7225" y="21599"/>
                    <a:pt x="10800" y="21599"/>
                  </a:cubicBezTo>
                  <a:cubicBezTo>
                    <a:pt x="14373" y="21599"/>
                    <a:pt x="17280" y="20691"/>
                    <a:pt x="17280" y="19575"/>
                  </a:cubicBezTo>
                  <a:lnTo>
                    <a:pt x="17280" y="17534"/>
                  </a:lnTo>
                  <a:cubicBezTo>
                    <a:pt x="19889" y="16918"/>
                    <a:pt x="21600" y="15950"/>
                    <a:pt x="21600" y="14850"/>
                  </a:cubicBezTo>
                  <a:cubicBezTo>
                    <a:pt x="21600" y="13749"/>
                    <a:pt x="19889" y="12781"/>
                    <a:pt x="17280" y="12164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277818" y="242921"/>
            <a:ext cx="32016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保税区持久化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-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结果</a:t>
            </a:r>
          </a:p>
        </p:txBody>
      </p:sp>
      <p:sp>
        <p:nvSpPr>
          <p:cNvPr id="45" name="矩形 44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5829971" y="1314219"/>
            <a:ext cx="0" cy="19446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55A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椭圆 21"/>
          <p:cNvSpPr/>
          <p:nvPr/>
        </p:nvSpPr>
        <p:spPr bwMode="auto">
          <a:xfrm>
            <a:off x="5283895" y="3079951"/>
            <a:ext cx="1092152" cy="1092468"/>
          </a:xfrm>
          <a:prstGeom prst="ellipse">
            <a:avLst/>
          </a:prstGeom>
          <a:solidFill>
            <a:srgbClr val="0070C0"/>
          </a:solidFill>
          <a:ln w="9525" cap="flat" cmpd="sng" algn="ctr">
            <a:solidFill>
              <a:srgbClr val="F8F8F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17" tIns="60959" rIns="121917" bIns="60959" numCol="1" rtlCol="0" anchor="t" anchorCtr="0" compatLnSpc="1"/>
          <a:lstStyle/>
          <a:p>
            <a:pPr defTabSz="1218565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6"/>
          <p:cNvSpPr txBox="1"/>
          <p:nvPr/>
        </p:nvSpPr>
        <p:spPr>
          <a:xfrm>
            <a:off x="1880174" y="1763170"/>
            <a:ext cx="2732215" cy="443230"/>
          </a:xfrm>
          <a:prstGeom prst="rect">
            <a:avLst/>
          </a:prstGeom>
          <a:solidFill>
            <a:srgbClr val="0070C0"/>
          </a:solidFill>
        </p:spPr>
        <p:txBody>
          <a:bodyPr wrap="square" lIns="121917" tIns="60959" rIns="121917" bIns="60959" rtlCol="0">
            <a:spAutoFit/>
          </a:bodyPr>
          <a:lstStyle/>
          <a:p>
            <a:pPr algn="r"/>
            <a:r>
              <a:rPr lang="zh-CN" altLang="en-US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枚举维护</a:t>
            </a:r>
          </a:p>
        </p:txBody>
      </p:sp>
      <p:sp>
        <p:nvSpPr>
          <p:cNvPr id="25" name="TextBox 27"/>
          <p:cNvSpPr txBox="1"/>
          <p:nvPr/>
        </p:nvSpPr>
        <p:spPr>
          <a:xfrm>
            <a:off x="7032104" y="1763170"/>
            <a:ext cx="2747067" cy="443230"/>
          </a:xfrm>
          <a:prstGeom prst="rect">
            <a:avLst/>
          </a:prstGeom>
          <a:solidFill>
            <a:srgbClr val="0070C0"/>
          </a:solidFill>
        </p:spPr>
        <p:txBody>
          <a:bodyPr wrap="square" lIns="121917" tIns="60959" rIns="121917" bIns="60959" rtlCol="0">
            <a:spAutoFit/>
          </a:bodyPr>
          <a:lstStyle/>
          <a:p>
            <a:r>
              <a:rPr lang="zh-CN" altLang="en-US" sz="21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持久化</a:t>
            </a:r>
          </a:p>
        </p:txBody>
      </p:sp>
      <p:sp>
        <p:nvSpPr>
          <p:cNvPr id="26" name="矩形 25"/>
          <p:cNvSpPr/>
          <p:nvPr/>
        </p:nvSpPr>
        <p:spPr bwMode="auto">
          <a:xfrm>
            <a:off x="2103755" y="2823845"/>
            <a:ext cx="2505710" cy="353060"/>
          </a:xfrm>
          <a:prstGeom prst="rect">
            <a:avLst/>
          </a:prstGeom>
          <a:solidFill>
            <a:srgbClr val="0070C0"/>
          </a:solidFill>
          <a:ln w="34925">
            <a:solidFill>
              <a:schemeClr val="bg1"/>
            </a:solidFill>
          </a:ln>
          <a:effectLst>
            <a:outerShdw blurRad="63500" dist="38100" dir="16500000" algn="tl" rotWithShape="0">
              <a:prstClr val="black">
                <a:alpha val="22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3139" tIns="61569" rIns="123139" bIns="61569" spcCol="0" rtlCol="0" anchor="ctr"/>
          <a:lstStyle/>
          <a:p>
            <a:pPr algn="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无需发布（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个应用）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3071664" y="3350537"/>
            <a:ext cx="1538106" cy="352983"/>
          </a:xfrm>
          <a:prstGeom prst="rect">
            <a:avLst/>
          </a:prstGeom>
          <a:solidFill>
            <a:srgbClr val="0070C0"/>
          </a:solidFill>
          <a:ln w="34925">
            <a:solidFill>
              <a:schemeClr val="bg1"/>
            </a:solidFill>
          </a:ln>
          <a:effectLst>
            <a:outerShdw blurRad="63500" dist="38100" dir="16500000" algn="tl" rotWithShape="0">
              <a:prstClr val="black">
                <a:alpha val="22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3139" tIns="61569" rIns="123139" bIns="61569" spcCol="0" rtlCol="0" anchor="ctr"/>
          <a:lstStyle/>
          <a:p>
            <a:pPr algn="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便捷接入</a:t>
            </a:r>
          </a:p>
        </p:txBody>
      </p:sp>
      <p:sp>
        <p:nvSpPr>
          <p:cNvPr id="28" name="矩形 27"/>
          <p:cNvSpPr/>
          <p:nvPr/>
        </p:nvSpPr>
        <p:spPr bwMode="auto">
          <a:xfrm>
            <a:off x="2711630" y="3845957"/>
            <a:ext cx="1898145" cy="352983"/>
          </a:xfrm>
          <a:prstGeom prst="rect">
            <a:avLst/>
          </a:prstGeom>
          <a:solidFill>
            <a:srgbClr val="0070C0"/>
          </a:solidFill>
          <a:ln w="34925">
            <a:solidFill>
              <a:schemeClr val="bg1"/>
            </a:solidFill>
          </a:ln>
          <a:effectLst>
            <a:outerShdw blurRad="63500" dist="38100" dir="16500000" algn="tl" rotWithShape="0">
              <a:prstClr val="black">
                <a:alpha val="22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3139" tIns="61569" rIns="123139" bIns="61569" spcCol="0" rtlCol="0" anchor="ctr"/>
          <a:lstStyle/>
          <a:p>
            <a:pPr algn="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高效查询</a:t>
            </a:r>
          </a:p>
        </p:txBody>
      </p:sp>
      <p:sp>
        <p:nvSpPr>
          <p:cNvPr id="29" name="矩形 28"/>
          <p:cNvSpPr/>
          <p:nvPr/>
        </p:nvSpPr>
        <p:spPr bwMode="auto">
          <a:xfrm>
            <a:off x="1747520" y="4342130"/>
            <a:ext cx="2861945" cy="378460"/>
          </a:xfrm>
          <a:prstGeom prst="rect">
            <a:avLst/>
          </a:prstGeom>
          <a:solidFill>
            <a:srgbClr val="0070C0"/>
          </a:solidFill>
          <a:ln w="34925">
            <a:solidFill>
              <a:schemeClr val="bg1"/>
            </a:solidFill>
          </a:ln>
          <a:effectLst>
            <a:outerShdw blurRad="63500" dist="38100" dir="16500000" algn="tl" rotWithShape="0">
              <a:prstClr val="black">
                <a:alpha val="22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3139" tIns="61569" rIns="123139" bIns="61569" spcCol="0" rtlCol="0" anchor="ctr"/>
          <a:lstStyle/>
          <a:p>
            <a:pPr algn="r"/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变更成本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耗时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横跨一周</a:t>
            </a:r>
          </a:p>
        </p:txBody>
      </p:sp>
      <p:sp>
        <p:nvSpPr>
          <p:cNvPr id="30" name="矩形 29"/>
          <p:cNvSpPr/>
          <p:nvPr/>
        </p:nvSpPr>
        <p:spPr bwMode="auto">
          <a:xfrm>
            <a:off x="7047556" y="2823704"/>
            <a:ext cx="2225429" cy="352983"/>
          </a:xfrm>
          <a:prstGeom prst="rect">
            <a:avLst/>
          </a:prstGeom>
          <a:solidFill>
            <a:srgbClr val="0070C0"/>
          </a:solidFill>
          <a:ln w="34925">
            <a:solidFill>
              <a:schemeClr val="bg1"/>
            </a:solidFill>
          </a:ln>
          <a:effectLst>
            <a:outerShdw blurRad="63500" dist="38100" dir="16500000" algn="tl" rotWithShape="0">
              <a:prstClr val="black">
                <a:alpha val="22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3139" tIns="61569" rIns="123139" bIns="61569" spcCol="0" rtlCol="0" anchor="ctr"/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无需发布（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个应用）</a:t>
            </a:r>
          </a:p>
        </p:txBody>
      </p:sp>
      <p:sp>
        <p:nvSpPr>
          <p:cNvPr id="31" name="矩形 30"/>
          <p:cNvSpPr/>
          <p:nvPr/>
        </p:nvSpPr>
        <p:spPr bwMode="auto">
          <a:xfrm>
            <a:off x="7059600" y="3350537"/>
            <a:ext cx="2861468" cy="352983"/>
          </a:xfrm>
          <a:prstGeom prst="rect">
            <a:avLst/>
          </a:prstGeom>
          <a:solidFill>
            <a:srgbClr val="0070C0"/>
          </a:solidFill>
          <a:ln w="34925">
            <a:solidFill>
              <a:schemeClr val="bg1"/>
            </a:solidFill>
          </a:ln>
          <a:effectLst>
            <a:outerShdw blurRad="63500" dist="38100" dir="16500000" algn="tl" rotWithShape="0">
              <a:prstClr val="black">
                <a:alpha val="22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3139" tIns="61569" rIns="123139" bIns="61569" spcCol="0" rtlCol="0" anchor="ctr"/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便捷接入</a:t>
            </a:r>
          </a:p>
        </p:txBody>
      </p:sp>
      <p:sp>
        <p:nvSpPr>
          <p:cNvPr id="32" name="矩形 31"/>
          <p:cNvSpPr/>
          <p:nvPr/>
        </p:nvSpPr>
        <p:spPr bwMode="auto">
          <a:xfrm>
            <a:off x="7059295" y="3846195"/>
            <a:ext cx="2187575" cy="374650"/>
          </a:xfrm>
          <a:prstGeom prst="rect">
            <a:avLst/>
          </a:prstGeom>
          <a:solidFill>
            <a:srgbClr val="0070C0"/>
          </a:solidFill>
          <a:ln w="34925">
            <a:solidFill>
              <a:schemeClr val="bg1"/>
            </a:solidFill>
          </a:ln>
          <a:effectLst>
            <a:outerShdw blurRad="63500" dist="38100" dir="16500000" algn="tl" rotWithShape="0">
              <a:prstClr val="black">
                <a:alpha val="22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3139" tIns="61569" rIns="123139" bIns="61569" spcCol="0" rtlCol="0" anchor="ctr"/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高效查询（毫秒）</a:t>
            </a:r>
          </a:p>
        </p:txBody>
      </p:sp>
      <p:sp>
        <p:nvSpPr>
          <p:cNvPr id="33" name="矩形 32"/>
          <p:cNvSpPr/>
          <p:nvPr/>
        </p:nvSpPr>
        <p:spPr bwMode="auto">
          <a:xfrm>
            <a:off x="7047865" y="4368165"/>
            <a:ext cx="3048000" cy="352425"/>
          </a:xfrm>
          <a:prstGeom prst="rect">
            <a:avLst/>
          </a:prstGeom>
          <a:solidFill>
            <a:srgbClr val="0070C0"/>
          </a:solidFill>
          <a:ln w="34925">
            <a:solidFill>
              <a:schemeClr val="bg1"/>
            </a:solidFill>
          </a:ln>
          <a:effectLst>
            <a:outerShdw blurRad="63500" dist="38100" dir="16500000" algn="tl" rotWithShape="0">
              <a:prstClr val="black">
                <a:alpha val="22000"/>
              </a:prstClr>
            </a:outerShdw>
          </a:effectLst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23139" tIns="61569" rIns="123139" bIns="61569" spcCol="0" rtlCol="0" anchor="ctr"/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变更成本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耗时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- 5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分钟</a:t>
            </a:r>
          </a:p>
        </p:txBody>
      </p:sp>
      <p:sp>
        <p:nvSpPr>
          <p:cNvPr id="34" name="TextBox 38"/>
          <p:cNvSpPr txBox="1"/>
          <p:nvPr/>
        </p:nvSpPr>
        <p:spPr>
          <a:xfrm>
            <a:off x="5425802" y="3350537"/>
            <a:ext cx="781618" cy="615551"/>
          </a:xfrm>
          <a:prstGeom prst="rect">
            <a:avLst/>
          </a:prstGeom>
          <a:solidFill>
            <a:srgbClr val="0070C0"/>
          </a:solidFill>
        </p:spPr>
        <p:txBody>
          <a:bodyPr wrap="none" lIns="121917" tIns="60959" rIns="121917" bIns="60959" rtlCol="0">
            <a:spAutoFit/>
          </a:bodyPr>
          <a:lstStyle/>
          <a:p>
            <a:r>
              <a:rPr lang="en-US" altLang="zh-CN" sz="3200" b="1" dirty="0">
                <a:solidFill>
                  <a:srgbClr val="F8F8F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VS</a:t>
            </a:r>
            <a:endParaRPr lang="zh-CN" altLang="en-US" sz="3200" b="1" dirty="0">
              <a:solidFill>
                <a:srgbClr val="F8F8F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Freeform 26"/>
          <p:cNvSpPr/>
          <p:nvPr/>
        </p:nvSpPr>
        <p:spPr bwMode="auto">
          <a:xfrm>
            <a:off x="6662326" y="2922891"/>
            <a:ext cx="216745" cy="224833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rgbClr val="FF003C"/>
              </a:solidFill>
              <a:latin typeface="+mn-ea"/>
              <a:ea typeface="+mn-ea"/>
            </a:endParaRPr>
          </a:p>
        </p:txBody>
      </p:sp>
      <p:sp>
        <p:nvSpPr>
          <p:cNvPr id="46" name="Freeform 26"/>
          <p:cNvSpPr/>
          <p:nvPr/>
        </p:nvSpPr>
        <p:spPr bwMode="auto">
          <a:xfrm>
            <a:off x="6667256" y="3414611"/>
            <a:ext cx="216745" cy="224833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rgbClr val="FF003C"/>
              </a:solidFill>
              <a:latin typeface="+mn-ea"/>
              <a:ea typeface="+mn-ea"/>
            </a:endParaRPr>
          </a:p>
        </p:txBody>
      </p:sp>
      <p:sp>
        <p:nvSpPr>
          <p:cNvPr id="48" name="Freeform 26"/>
          <p:cNvSpPr/>
          <p:nvPr/>
        </p:nvSpPr>
        <p:spPr bwMode="auto">
          <a:xfrm>
            <a:off x="6662326" y="3910031"/>
            <a:ext cx="216745" cy="224833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rgbClr val="FF003C"/>
              </a:solidFill>
              <a:latin typeface="+mn-ea"/>
              <a:ea typeface="+mn-ea"/>
            </a:endParaRPr>
          </a:p>
        </p:txBody>
      </p:sp>
      <p:sp>
        <p:nvSpPr>
          <p:cNvPr id="50" name="Freeform 26"/>
          <p:cNvSpPr/>
          <p:nvPr/>
        </p:nvSpPr>
        <p:spPr bwMode="auto">
          <a:xfrm>
            <a:off x="6667257" y="4492148"/>
            <a:ext cx="216745" cy="224833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rgbClr val="FF003C"/>
              </a:solidFill>
              <a:latin typeface="+mn-ea"/>
              <a:ea typeface="+mn-ea"/>
            </a:endParaRPr>
          </a:p>
        </p:txBody>
      </p:sp>
      <p:sp>
        <p:nvSpPr>
          <p:cNvPr id="2" name="Freeform 26"/>
          <p:cNvSpPr/>
          <p:nvPr/>
        </p:nvSpPr>
        <p:spPr bwMode="auto">
          <a:xfrm>
            <a:off x="4754001" y="3414611"/>
            <a:ext cx="216745" cy="224833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rgbClr val="FF003C"/>
              </a:solidFill>
              <a:latin typeface="+mn-ea"/>
              <a:ea typeface="+mn-ea"/>
            </a:endParaRPr>
          </a:p>
        </p:txBody>
      </p:sp>
      <p:sp>
        <p:nvSpPr>
          <p:cNvPr id="3" name="Freeform 26"/>
          <p:cNvSpPr/>
          <p:nvPr/>
        </p:nvSpPr>
        <p:spPr bwMode="auto">
          <a:xfrm>
            <a:off x="4754001" y="3910546"/>
            <a:ext cx="216745" cy="224833"/>
          </a:xfrm>
          <a:custGeom>
            <a:avLst/>
            <a:gdLst>
              <a:gd name="T0" fmla="*/ 103 w 274"/>
              <a:gd name="T1" fmla="*/ 284 h 284"/>
              <a:gd name="T2" fmla="*/ 80 w 274"/>
              <a:gd name="T3" fmla="*/ 273 h 284"/>
              <a:gd name="T4" fmla="*/ 9 w 274"/>
              <a:gd name="T5" fmla="*/ 178 h 284"/>
              <a:gd name="T6" fmla="*/ 14 w 274"/>
              <a:gd name="T7" fmla="*/ 139 h 284"/>
              <a:gd name="T8" fmla="*/ 53 w 274"/>
              <a:gd name="T9" fmla="*/ 145 h 284"/>
              <a:gd name="T10" fmla="*/ 100 w 274"/>
              <a:gd name="T11" fmla="*/ 207 h 284"/>
              <a:gd name="T12" fmla="*/ 219 w 274"/>
              <a:gd name="T13" fmla="*/ 17 h 284"/>
              <a:gd name="T14" fmla="*/ 257 w 274"/>
              <a:gd name="T15" fmla="*/ 8 h 284"/>
              <a:gd name="T16" fmla="*/ 266 w 274"/>
              <a:gd name="T17" fmla="*/ 47 h 284"/>
              <a:gd name="T18" fmla="*/ 126 w 274"/>
              <a:gd name="T19" fmla="*/ 271 h 284"/>
              <a:gd name="T20" fmla="*/ 104 w 274"/>
              <a:gd name="T21" fmla="*/ 284 h 284"/>
              <a:gd name="T22" fmla="*/ 103 w 274"/>
              <a:gd name="T23" fmla="*/ 284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74" h="284">
                <a:moveTo>
                  <a:pt x="103" y="284"/>
                </a:moveTo>
                <a:cubicBezTo>
                  <a:pt x="94" y="284"/>
                  <a:pt x="86" y="280"/>
                  <a:pt x="80" y="273"/>
                </a:cubicBezTo>
                <a:cubicBezTo>
                  <a:pt x="9" y="178"/>
                  <a:pt x="9" y="178"/>
                  <a:pt x="9" y="178"/>
                </a:cubicBezTo>
                <a:cubicBezTo>
                  <a:pt x="0" y="166"/>
                  <a:pt x="2" y="149"/>
                  <a:pt x="14" y="139"/>
                </a:cubicBezTo>
                <a:cubicBezTo>
                  <a:pt x="27" y="130"/>
                  <a:pt x="44" y="133"/>
                  <a:pt x="53" y="145"/>
                </a:cubicBezTo>
                <a:cubicBezTo>
                  <a:pt x="100" y="207"/>
                  <a:pt x="100" y="207"/>
                  <a:pt x="100" y="207"/>
                </a:cubicBezTo>
                <a:cubicBezTo>
                  <a:pt x="219" y="17"/>
                  <a:pt x="219" y="17"/>
                  <a:pt x="219" y="17"/>
                </a:cubicBezTo>
                <a:cubicBezTo>
                  <a:pt x="227" y="4"/>
                  <a:pt x="244" y="0"/>
                  <a:pt x="257" y="8"/>
                </a:cubicBezTo>
                <a:cubicBezTo>
                  <a:pt x="270" y="16"/>
                  <a:pt x="274" y="33"/>
                  <a:pt x="266" y="47"/>
                </a:cubicBezTo>
                <a:cubicBezTo>
                  <a:pt x="126" y="271"/>
                  <a:pt x="126" y="271"/>
                  <a:pt x="126" y="271"/>
                </a:cubicBezTo>
                <a:cubicBezTo>
                  <a:pt x="121" y="279"/>
                  <a:pt x="113" y="283"/>
                  <a:pt x="104" y="284"/>
                </a:cubicBezTo>
                <a:cubicBezTo>
                  <a:pt x="104" y="284"/>
                  <a:pt x="103" y="284"/>
                  <a:pt x="103" y="28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solidFill>
                <a:srgbClr val="FF003C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8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/>
          <p:cNvSpPr txBox="1"/>
          <p:nvPr/>
        </p:nvSpPr>
        <p:spPr>
          <a:xfrm>
            <a:off x="3335020" y="3154045"/>
            <a:ext cx="4224020" cy="8407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zh-CN" altLang="en-US" sz="54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年底稳定性保障</a:t>
            </a:r>
            <a:endParaRPr kumimoji="1" lang="zh-CN" altLang="en-US" sz="5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kumimoji="1" lang="zh-CN" altLang="en-US" sz="54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kumimoji="1" lang="zh-CN" altLang="en-US" sz="5400" dirty="0">
              <a:latin typeface="+mj-lt"/>
              <a:ea typeface="+mj-ea"/>
              <a:cs typeface="+mj-cs"/>
            </a:endParaRPr>
          </a:p>
        </p:txBody>
      </p:sp>
      <p:grpSp>
        <p:nvGrpSpPr>
          <p:cNvPr id="1039" name="Group 82"/>
          <p:cNvGrpSpPr>
            <a:grpSpLocks noGrp="1" noUngrp="1" noRot="1" noChangeAspect="1" noMove="1" noResize="1"/>
          </p:cNvGrpSpPr>
          <p:nvPr/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40" name="Rectangle 83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Rectangle 84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Rectangle 85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3" name="Rectangle 8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7" name="图片 19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7" y="93236"/>
            <a:ext cx="1325096" cy="4074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54990" y="2067560"/>
            <a:ext cx="11054080" cy="28016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277818" y="242921"/>
            <a:ext cx="42684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年底稳定性保障</a:t>
            </a:r>
            <a:r>
              <a:rPr kumimoji="1" lang="en-US" altLang="zh-CN" sz="28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-</a:t>
            </a:r>
            <a:r>
              <a: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支持流程</a:t>
            </a:r>
          </a:p>
        </p:txBody>
      </p:sp>
      <p:sp>
        <p:nvSpPr>
          <p:cNvPr id="45" name="矩形 44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图示 1"/>
          <p:cNvGraphicFramePr/>
          <p:nvPr/>
        </p:nvGraphicFramePr>
        <p:xfrm>
          <a:off x="1988820" y="855980"/>
          <a:ext cx="4377690" cy="53200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944360" y="5038090"/>
            <a:ext cx="5031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90204" pitchFamily="34" charset="0"/>
              <a:buChar char="•"/>
            </a:pPr>
            <a:r>
              <a:rPr lang="zh-CN" altLang="en-US"/>
              <a:t>大促目标、大促玩法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898005" y="3642360"/>
            <a:ext cx="26606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90204" pitchFamily="34" charset="0"/>
              <a:buChar char="•"/>
            </a:pPr>
            <a:r>
              <a:rPr altLang="en-US" b="1">
                <a:solidFill>
                  <a:schemeClr val="dk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核心接口</a:t>
            </a:r>
            <a:r>
              <a:rPr lang="zh-CN" altLang="en-US" b="1">
                <a:solidFill>
                  <a:schemeClr val="dk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梳理</a:t>
            </a:r>
            <a:r>
              <a:rPr lang="en-US" altLang="zh-CN" b="1">
                <a:solidFill>
                  <a:schemeClr val="dk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&amp;</a:t>
            </a:r>
            <a:r>
              <a:rPr lang="zh-CN" altLang="en-US" b="1">
                <a:solidFill>
                  <a:schemeClr val="dk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优化 </a:t>
            </a:r>
            <a:r>
              <a:rPr lang="en-US" b="1">
                <a:solidFill>
                  <a:schemeClr val="dk1"/>
                </a:solidFill>
                <a:sym typeface="+mn-ea"/>
              </a:rPr>
              <a:t> </a:t>
            </a:r>
            <a:endParaRPr altLang="en-US">
              <a:solidFill>
                <a:schemeClr val="dk1"/>
              </a:solidFill>
            </a:endParaRPr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898005" y="2929255"/>
            <a:ext cx="3785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b="1">
                <a:solidFill>
                  <a:schemeClr val="dk1"/>
                </a:solidFill>
                <a:latin typeface="微软雅黑" charset="0"/>
                <a:ea typeface="微软雅黑" charset="0"/>
                <a:sym typeface="+mn-ea"/>
              </a:rPr>
              <a:t>极限压测、</a:t>
            </a:r>
            <a:r>
              <a:rPr lang="zh-CN" altLang="en-US" b="1">
                <a:latin typeface="微软雅黑" charset="0"/>
                <a:ea typeface="微软雅黑" charset="0"/>
              </a:rPr>
              <a:t>扩容预估   </a:t>
            </a:r>
            <a:r>
              <a:rPr lang="en-US" altLang="zh-CN" b="1">
                <a:latin typeface="微软雅黑" charset="0"/>
                <a:ea typeface="微软雅黑" charset="0"/>
              </a:rPr>
              <a:t>-</a:t>
            </a:r>
            <a:r>
              <a:rPr lang="zh-CN" altLang="en-US" b="1">
                <a:latin typeface="微软雅黑" charset="0"/>
                <a:ea typeface="微软雅黑" charset="0"/>
              </a:rPr>
              <a:t>心中有底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898005" y="2216150"/>
            <a:ext cx="36722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90204" pitchFamily="34" charset="0"/>
              <a:buChar char="•"/>
            </a:pPr>
            <a:r>
              <a:rPr lang="zh-CN" altLang="en-US"/>
              <a:t>缓存预热、</a:t>
            </a:r>
            <a:r>
              <a:rPr lang="zh-CN" altLang="en-US" b="1">
                <a:latin typeface="微软雅黑" charset="0"/>
                <a:ea typeface="微软雅黑" charset="0"/>
              </a:rPr>
              <a:t>功能降级、</a:t>
            </a:r>
            <a:r>
              <a:rPr lang="zh-CN" altLang="en-US"/>
              <a:t>作战手册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898005" y="1503045"/>
            <a:ext cx="16148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b="1">
                <a:latin typeface="微软雅黑" charset="0"/>
                <a:ea typeface="微软雅黑" charset="0"/>
              </a:rPr>
              <a:t>全链路压测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898005" y="4319270"/>
            <a:ext cx="41992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285750" lvl="0" indent="-285750" algn="l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Font typeface="Arial" panose="020B0604020202090204" pitchFamily="34" charset="0"/>
              <a:buChar char="•"/>
            </a:pPr>
            <a:r>
              <a:rPr lang="en-US">
                <a:solidFill>
                  <a:schemeClr val="dk1"/>
                </a:solidFill>
                <a:sym typeface="+mn-ea"/>
              </a:rPr>
              <a:t>Hisee</a:t>
            </a:r>
            <a:r>
              <a:rPr lang="zh-CN" altLang="en-US">
                <a:solidFill>
                  <a:schemeClr val="dk1"/>
                </a:solidFill>
                <a:sym typeface="+mn-ea"/>
              </a:rPr>
              <a:t>监控系统指标   </a:t>
            </a:r>
            <a:r>
              <a:rPr lang="en-US" altLang="zh-CN">
                <a:solidFill>
                  <a:schemeClr val="dk1"/>
                </a:solidFill>
                <a:sym typeface="+mn-ea"/>
              </a:rPr>
              <a:t>-</a:t>
            </a:r>
            <a:r>
              <a:rPr lang="zh-CN" altLang="en-US">
                <a:solidFill>
                  <a:schemeClr val="dk1"/>
                </a:solidFill>
                <a:sym typeface="+mn-ea"/>
              </a:rPr>
              <a:t>无监控不优化</a:t>
            </a:r>
          </a:p>
        </p:txBody>
      </p:sp>
      <p:sp>
        <p:nvSpPr>
          <p:cNvPr id="7" name="上箭头 6"/>
          <p:cNvSpPr/>
          <p:nvPr/>
        </p:nvSpPr>
        <p:spPr>
          <a:xfrm>
            <a:off x="1019810" y="1114425"/>
            <a:ext cx="556260" cy="480377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4990" y="4869180"/>
            <a:ext cx="18503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微软雅黑" charset="0"/>
                <a:ea typeface="微软雅黑" charset="0"/>
              </a:rPr>
              <a:t>确认目标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554990" y="1339850"/>
            <a:ext cx="16141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latin typeface="微软雅黑" charset="0"/>
                <a:ea typeface="微软雅黑" charset="0"/>
              </a:rPr>
              <a:t>验证结果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45795" y="3042285"/>
            <a:ext cx="15233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latin typeface="微软雅黑" charset="0"/>
                <a:ea typeface="微软雅黑" charset="0"/>
                <a:cs typeface="微软雅黑" charset="0"/>
              </a:rPr>
              <a:t>过程</a:t>
            </a:r>
            <a:r>
              <a:rPr lang="en-US" altLang="zh-CN" sz="2400" b="1">
                <a:latin typeface="微软雅黑" charset="0"/>
                <a:ea typeface="微软雅黑" charset="0"/>
                <a:cs typeface="微软雅黑" charset="0"/>
              </a:rPr>
              <a:t>/</a:t>
            </a:r>
            <a:r>
              <a:rPr lang="zh-CN" altLang="en-US" sz="2400" b="1">
                <a:latin typeface="微软雅黑" charset="0"/>
                <a:ea typeface="微软雅黑" charset="0"/>
                <a:cs typeface="微软雅黑" charset="0"/>
              </a:rPr>
              <a:t>手段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4787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49668" y="206223"/>
            <a:ext cx="2274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Contents</a:t>
            </a:r>
            <a:endParaRPr kumimoji="1" lang="zh-CN" altLang="en-US" sz="36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1396896" y="3026916"/>
            <a:ext cx="4427850" cy="804168"/>
            <a:chOff x="1020450" y="2400300"/>
            <a:chExt cx="4427850" cy="804168"/>
          </a:xfrm>
        </p:grpSpPr>
        <p:sp>
          <p:nvSpPr>
            <p:cNvPr id="35" name="文本框 8"/>
            <p:cNvSpPr txBox="1"/>
            <p:nvPr/>
          </p:nvSpPr>
          <p:spPr>
            <a:xfrm>
              <a:off x="1975450" y="2508205"/>
              <a:ext cx="34728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icrosoft YaHei" charset="-122"/>
                  <a:ea typeface="Microsoft YaHei" charset="-122"/>
                  <a:cs typeface="Microsoft YaHei" charset="-122"/>
                  <a:sym typeface="+mn-lt"/>
                </a:rPr>
                <a:t>个人简介</a:t>
              </a:r>
              <a:endParaRPr kumimoji="1" lang="zh-CN" altLang="en-US" sz="280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Microsoft YaHei" charset="-122"/>
                <a:ea typeface="Microsoft YaHei" charset="-122"/>
                <a:cs typeface="Microsoft YaHei" charset="-122"/>
                <a:sym typeface="+mn-lt"/>
              </a:endParaRPr>
            </a:p>
          </p:txBody>
        </p:sp>
        <p:grpSp>
          <p:nvGrpSpPr>
            <p:cNvPr id="37" name="组合 4"/>
            <p:cNvGrpSpPr/>
            <p:nvPr/>
          </p:nvGrpSpPr>
          <p:grpSpPr>
            <a:xfrm>
              <a:off x="1020450" y="2400300"/>
              <a:ext cx="804168" cy="804168"/>
              <a:chOff x="2498710" y="2311465"/>
              <a:chExt cx="1748840" cy="1748839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2644792" y="2457551"/>
                <a:ext cx="1456676" cy="145667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4000" dirty="0"/>
                  <a:t>1</a:t>
                </a:r>
                <a:endParaRPr lang="zh-CN" altLang="en-US" sz="4000" dirty="0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2498710" y="2311465"/>
                <a:ext cx="1748840" cy="174883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8000" dirty="0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3936756" y="3665706"/>
                <a:ext cx="226409" cy="226409"/>
              </a:xfrm>
              <a:prstGeom prst="ellipse">
                <a:avLst/>
              </a:prstGeom>
              <a:solidFill>
                <a:srgbClr val="F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2705635" y="2400638"/>
                <a:ext cx="226409" cy="226409"/>
              </a:xfrm>
              <a:prstGeom prst="ellipse">
                <a:avLst/>
              </a:prstGeom>
              <a:solidFill>
                <a:srgbClr val="F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6" name="组 55"/>
          <p:cNvGrpSpPr/>
          <p:nvPr/>
        </p:nvGrpSpPr>
        <p:grpSpPr>
          <a:xfrm>
            <a:off x="6456040" y="3026916"/>
            <a:ext cx="4427850" cy="804168"/>
            <a:chOff x="1020450" y="2400300"/>
            <a:chExt cx="4427850" cy="804168"/>
          </a:xfrm>
        </p:grpSpPr>
        <p:sp>
          <p:nvSpPr>
            <p:cNvPr id="57" name="文本框 8"/>
            <p:cNvSpPr txBox="1"/>
            <p:nvPr/>
          </p:nvSpPr>
          <p:spPr>
            <a:xfrm>
              <a:off x="1975450" y="2508205"/>
              <a:ext cx="347285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Microsoft YaHei" charset="-122"/>
                  <a:ea typeface="Microsoft YaHei" charset="-122"/>
                  <a:cs typeface="Microsoft YaHei" charset="-122"/>
                  <a:sym typeface="+mn-lt"/>
                </a:rPr>
                <a:t>工作总结</a:t>
              </a:r>
            </a:p>
          </p:txBody>
        </p:sp>
        <p:grpSp>
          <p:nvGrpSpPr>
            <p:cNvPr id="58" name="组合 4"/>
            <p:cNvGrpSpPr/>
            <p:nvPr/>
          </p:nvGrpSpPr>
          <p:grpSpPr>
            <a:xfrm>
              <a:off x="1020450" y="2400300"/>
              <a:ext cx="804168" cy="804168"/>
              <a:chOff x="2498710" y="2311465"/>
              <a:chExt cx="1748840" cy="1748839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2644792" y="2457551"/>
                <a:ext cx="1456676" cy="145667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4000" dirty="0"/>
                  <a:t>2</a:t>
                </a:r>
                <a:endParaRPr lang="zh-CN" altLang="en-US" sz="4000" dirty="0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2498710" y="2311465"/>
                <a:ext cx="1748840" cy="174883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8000" dirty="0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3936756" y="3665706"/>
                <a:ext cx="226409" cy="226409"/>
              </a:xfrm>
              <a:prstGeom prst="ellipse">
                <a:avLst/>
              </a:prstGeom>
              <a:solidFill>
                <a:srgbClr val="F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2705635" y="2400638"/>
                <a:ext cx="226409" cy="226409"/>
              </a:xfrm>
              <a:prstGeom prst="ellipse">
                <a:avLst/>
              </a:prstGeom>
              <a:solidFill>
                <a:srgbClr val="F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3" name="组 62"/>
          <p:cNvGrpSpPr/>
          <p:nvPr/>
        </p:nvGrpSpPr>
        <p:grpSpPr>
          <a:xfrm>
            <a:off x="1396896" y="4508129"/>
            <a:ext cx="4427850" cy="804168"/>
            <a:chOff x="1020450" y="2400300"/>
            <a:chExt cx="4427850" cy="804168"/>
          </a:xfrm>
        </p:grpSpPr>
        <p:sp>
          <p:nvSpPr>
            <p:cNvPr id="64" name="文本框 8"/>
            <p:cNvSpPr txBox="1"/>
            <p:nvPr/>
          </p:nvSpPr>
          <p:spPr>
            <a:xfrm>
              <a:off x="1975450" y="2508205"/>
              <a:ext cx="347285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Microsoft YaHei" charset="-122"/>
                  <a:ea typeface="Microsoft YaHei" charset="-122"/>
                  <a:cs typeface="Microsoft YaHei" charset="-122"/>
                  <a:sym typeface="+mn-lt"/>
                </a:rPr>
                <a:t>个人成长</a:t>
              </a:r>
            </a:p>
          </p:txBody>
        </p:sp>
        <p:grpSp>
          <p:nvGrpSpPr>
            <p:cNvPr id="65" name="组合 4"/>
            <p:cNvGrpSpPr/>
            <p:nvPr/>
          </p:nvGrpSpPr>
          <p:grpSpPr>
            <a:xfrm>
              <a:off x="1020450" y="2400300"/>
              <a:ext cx="804168" cy="804168"/>
              <a:chOff x="2498710" y="2311465"/>
              <a:chExt cx="1748840" cy="1748839"/>
            </a:xfrm>
          </p:grpSpPr>
          <p:sp>
            <p:nvSpPr>
              <p:cNvPr id="66" name="椭圆 65"/>
              <p:cNvSpPr/>
              <p:nvPr/>
            </p:nvSpPr>
            <p:spPr>
              <a:xfrm>
                <a:off x="2644792" y="2457551"/>
                <a:ext cx="1456676" cy="145667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4000" dirty="0"/>
                  <a:t>3</a:t>
                </a:r>
                <a:endParaRPr lang="zh-CN" altLang="en-US" sz="4000" dirty="0"/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2498710" y="2311465"/>
                <a:ext cx="1748840" cy="174883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8000" dirty="0"/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3936756" y="3665706"/>
                <a:ext cx="226409" cy="226409"/>
              </a:xfrm>
              <a:prstGeom prst="ellipse">
                <a:avLst/>
              </a:prstGeom>
              <a:solidFill>
                <a:srgbClr val="F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2705635" y="2400638"/>
                <a:ext cx="226409" cy="226409"/>
              </a:xfrm>
              <a:prstGeom prst="ellipse">
                <a:avLst/>
              </a:prstGeom>
              <a:solidFill>
                <a:srgbClr val="F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0" name="组 69"/>
          <p:cNvGrpSpPr/>
          <p:nvPr/>
        </p:nvGrpSpPr>
        <p:grpSpPr>
          <a:xfrm>
            <a:off x="6456040" y="4508129"/>
            <a:ext cx="4427850" cy="804168"/>
            <a:chOff x="1020450" y="2400300"/>
            <a:chExt cx="4427850" cy="804168"/>
          </a:xfrm>
        </p:grpSpPr>
        <p:sp>
          <p:nvSpPr>
            <p:cNvPr id="71" name="文本框 8"/>
            <p:cNvSpPr txBox="1"/>
            <p:nvPr/>
          </p:nvSpPr>
          <p:spPr>
            <a:xfrm>
              <a:off x="1975450" y="2508205"/>
              <a:ext cx="34728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Microsoft YaHei" charset="-122"/>
                  <a:ea typeface="Microsoft YaHei" charset="-122"/>
                  <a:cs typeface="Microsoft YaHei" charset="-122"/>
                  <a:sym typeface="+mn-lt"/>
                </a:rPr>
                <a:t>未来规划</a:t>
              </a:r>
            </a:p>
          </p:txBody>
        </p:sp>
        <p:grpSp>
          <p:nvGrpSpPr>
            <p:cNvPr id="72" name="组合 4"/>
            <p:cNvGrpSpPr/>
            <p:nvPr/>
          </p:nvGrpSpPr>
          <p:grpSpPr>
            <a:xfrm>
              <a:off x="1020450" y="2400300"/>
              <a:ext cx="804168" cy="804168"/>
              <a:chOff x="2498710" y="2311465"/>
              <a:chExt cx="1748840" cy="1748839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2644792" y="2457551"/>
                <a:ext cx="1456676" cy="145667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4000" dirty="0"/>
                  <a:t>4</a:t>
                </a:r>
                <a:endParaRPr lang="zh-CN" altLang="en-US" sz="4000" dirty="0"/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2498710" y="2311465"/>
                <a:ext cx="1748840" cy="174883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8000" dirty="0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3936756" y="3665706"/>
                <a:ext cx="226409" cy="226409"/>
              </a:xfrm>
              <a:prstGeom prst="ellipse">
                <a:avLst/>
              </a:prstGeom>
              <a:solidFill>
                <a:srgbClr val="F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2705635" y="2400638"/>
                <a:ext cx="226409" cy="226409"/>
              </a:xfrm>
              <a:prstGeom prst="ellipse">
                <a:avLst/>
              </a:prstGeom>
              <a:solidFill>
                <a:srgbClr val="F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277818" y="242921"/>
            <a:ext cx="42684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年底稳定性保障</a:t>
            </a:r>
            <a:r>
              <a:rPr kumimoji="1" lang="en-US" altLang="zh-CN" sz="28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-</a:t>
            </a:r>
            <a:r>
              <a: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性能优化</a:t>
            </a:r>
          </a:p>
        </p:txBody>
      </p:sp>
      <p:sp>
        <p:nvSpPr>
          <p:cNvPr id="45" name="矩形 44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图示 14"/>
          <p:cNvGraphicFramePr/>
          <p:nvPr/>
        </p:nvGraphicFramePr>
        <p:xfrm>
          <a:off x="278130" y="1224915"/>
          <a:ext cx="11072495" cy="25838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641985" y="3566795"/>
            <a:ext cx="229743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熟悉当前系统性能</a:t>
            </a: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提升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qps</a:t>
            </a: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降低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rt</a:t>
            </a: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335020" y="3566795"/>
            <a:ext cx="2324735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监控分析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(hisee)</a:t>
            </a: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pp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链路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代码分析</a:t>
            </a: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资源分析（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CPU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）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6367145" y="3566795"/>
            <a:ext cx="925830" cy="21685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缓存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复用</a:t>
            </a: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并发</a:t>
            </a:r>
          </a:p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逻辑</a:t>
            </a:r>
          </a:p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696325" y="3566795"/>
            <a:ext cx="18402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线上流量回放</a:t>
            </a:r>
            <a:endParaRPr lang="en-US" altLang="zh-CN">
              <a:latin typeface="微软雅黑" charset="0"/>
              <a:ea typeface="微软雅黑" charset="0"/>
              <a:cs typeface="微软雅黑" charset="0"/>
            </a:endParaRPr>
          </a:p>
          <a:p>
            <a:pPr indent="0" algn="l">
              <a:lnSpc>
                <a:spcPct val="150000"/>
              </a:lnSpc>
              <a:buFont typeface="Arial" panose="020B0604020202090204" pitchFamily="34" charset="0"/>
              <a:buNone/>
            </a:pP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7470140" y="923925"/>
            <a:ext cx="4305935" cy="57384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78130" y="923925"/>
            <a:ext cx="4305935" cy="57384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277818" y="242921"/>
            <a:ext cx="35572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年底稳定性保障</a:t>
            </a:r>
            <a:r>
              <a:rPr kumimoji="1" lang="en-US" altLang="zh-CN" sz="28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-</a:t>
            </a:r>
            <a:r>
              <a: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事项</a:t>
            </a:r>
          </a:p>
        </p:txBody>
      </p:sp>
      <p:sp>
        <p:nvSpPr>
          <p:cNvPr id="45" name="矩形 44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Group 2"/>
          <p:cNvGrpSpPr/>
          <p:nvPr/>
        </p:nvGrpSpPr>
        <p:grpSpPr>
          <a:xfrm>
            <a:off x="3869620" y="2286582"/>
            <a:ext cx="4456070" cy="2499227"/>
            <a:chOff x="3860095" y="2322334"/>
            <a:chExt cx="4456070" cy="2499227"/>
          </a:xfrm>
        </p:grpSpPr>
        <p:sp>
          <p:nvSpPr>
            <p:cNvPr id="50" name="Freeform: Shape 188"/>
            <p:cNvSpPr/>
            <p:nvPr/>
          </p:nvSpPr>
          <p:spPr bwMode="auto">
            <a:xfrm flipH="1">
              <a:off x="5875430" y="3563085"/>
              <a:ext cx="1058184" cy="1258476"/>
            </a:xfrm>
            <a:custGeom>
              <a:avLst/>
              <a:gdLst/>
              <a:ahLst/>
              <a:cxnLst>
                <a:cxn ang="0">
                  <a:pos x="0" y="57"/>
                </a:cxn>
                <a:cxn ang="0">
                  <a:pos x="20" y="73"/>
                </a:cxn>
                <a:cxn ang="0">
                  <a:pos x="17" y="64"/>
                </a:cxn>
                <a:cxn ang="0">
                  <a:pos x="62" y="0"/>
                </a:cxn>
                <a:cxn ang="0">
                  <a:pos x="37" y="0"/>
                </a:cxn>
                <a:cxn ang="0">
                  <a:pos x="8" y="40"/>
                </a:cxn>
                <a:cxn ang="0">
                  <a:pos x="5" y="30"/>
                </a:cxn>
                <a:cxn ang="0">
                  <a:pos x="0" y="57"/>
                </a:cxn>
              </a:cxnLst>
              <a:rect l="0" t="0" r="r" b="b"/>
              <a:pathLst>
                <a:path w="62" h="73">
                  <a:moveTo>
                    <a:pt x="0" y="57"/>
                  </a:moveTo>
                  <a:cubicBezTo>
                    <a:pt x="20" y="73"/>
                    <a:pt x="20" y="73"/>
                    <a:pt x="20" y="73"/>
                  </a:cubicBezTo>
                  <a:cubicBezTo>
                    <a:pt x="17" y="64"/>
                    <a:pt x="17" y="64"/>
                    <a:pt x="17" y="64"/>
                  </a:cubicBezTo>
                  <a:cubicBezTo>
                    <a:pt x="43" y="55"/>
                    <a:pt x="62" y="30"/>
                    <a:pt x="6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7" y="19"/>
                    <a:pt x="25" y="34"/>
                    <a:pt x="8" y="40"/>
                  </a:cubicBezTo>
                  <a:cubicBezTo>
                    <a:pt x="5" y="30"/>
                    <a:pt x="5" y="30"/>
                    <a:pt x="5" y="30"/>
                  </a:cubicBezTo>
                  <a:lnTo>
                    <a:pt x="0" y="57"/>
                  </a:ln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1" name="Freeform: Shape 191"/>
            <p:cNvSpPr/>
            <p:nvPr/>
          </p:nvSpPr>
          <p:spPr bwMode="auto">
            <a:xfrm flipH="1">
              <a:off x="7070096" y="3683615"/>
              <a:ext cx="1246069" cy="1068819"/>
            </a:xfrm>
            <a:custGeom>
              <a:avLst/>
              <a:gdLst/>
              <a:ahLst/>
              <a:cxnLst>
                <a:cxn ang="0">
                  <a:pos x="16" y="0"/>
                </a:cxn>
                <a:cxn ang="0">
                  <a:pos x="0" y="20"/>
                </a:cxn>
                <a:cxn ang="0">
                  <a:pos x="9" y="17"/>
                </a:cxn>
                <a:cxn ang="0">
                  <a:pos x="73" y="62"/>
                </a:cxn>
                <a:cxn ang="0">
                  <a:pos x="73" y="37"/>
                </a:cxn>
                <a:cxn ang="0">
                  <a:pos x="33" y="8"/>
                </a:cxn>
                <a:cxn ang="0">
                  <a:pos x="43" y="5"/>
                </a:cxn>
                <a:cxn ang="0">
                  <a:pos x="16" y="0"/>
                </a:cxn>
              </a:cxnLst>
              <a:rect l="0" t="0" r="r" b="b"/>
              <a:pathLst>
                <a:path w="73" h="62">
                  <a:moveTo>
                    <a:pt x="16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18" y="43"/>
                    <a:pt x="44" y="62"/>
                    <a:pt x="73" y="62"/>
                  </a:cubicBezTo>
                  <a:cubicBezTo>
                    <a:pt x="73" y="37"/>
                    <a:pt x="73" y="37"/>
                    <a:pt x="73" y="37"/>
                  </a:cubicBezTo>
                  <a:cubicBezTo>
                    <a:pt x="55" y="37"/>
                    <a:pt x="39" y="25"/>
                    <a:pt x="33" y="8"/>
                  </a:cubicBezTo>
                  <a:cubicBezTo>
                    <a:pt x="43" y="5"/>
                    <a:pt x="43" y="5"/>
                    <a:pt x="43" y="5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2" name="Freeform: Shape 194"/>
            <p:cNvSpPr/>
            <p:nvPr/>
          </p:nvSpPr>
          <p:spPr bwMode="auto">
            <a:xfrm flipH="1">
              <a:off x="7155176" y="2322334"/>
              <a:ext cx="1075909" cy="1258476"/>
            </a:xfrm>
            <a:custGeom>
              <a:avLst/>
              <a:gdLst/>
              <a:ahLst/>
              <a:cxnLst>
                <a:cxn ang="0">
                  <a:pos x="63" y="16"/>
                </a:cxn>
                <a:cxn ang="0">
                  <a:pos x="43" y="0"/>
                </a:cxn>
                <a:cxn ang="0">
                  <a:pos x="46" y="9"/>
                </a:cxn>
                <a:cxn ang="0">
                  <a:pos x="0" y="73"/>
                </a:cxn>
                <a:cxn ang="0">
                  <a:pos x="26" y="73"/>
                </a:cxn>
                <a:cxn ang="0">
                  <a:pos x="54" y="33"/>
                </a:cxn>
                <a:cxn ang="0">
                  <a:pos x="58" y="43"/>
                </a:cxn>
                <a:cxn ang="0">
                  <a:pos x="63" y="16"/>
                </a:cxn>
              </a:cxnLst>
              <a:rect l="0" t="0" r="r" b="b"/>
              <a:pathLst>
                <a:path w="63" h="73">
                  <a:moveTo>
                    <a:pt x="63" y="16"/>
                  </a:moveTo>
                  <a:cubicBezTo>
                    <a:pt x="43" y="0"/>
                    <a:pt x="43" y="0"/>
                    <a:pt x="43" y="0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19" y="18"/>
                    <a:pt x="0" y="43"/>
                    <a:pt x="0" y="73"/>
                  </a:cubicBezTo>
                  <a:cubicBezTo>
                    <a:pt x="26" y="73"/>
                    <a:pt x="26" y="73"/>
                    <a:pt x="26" y="73"/>
                  </a:cubicBezTo>
                  <a:cubicBezTo>
                    <a:pt x="26" y="55"/>
                    <a:pt x="38" y="39"/>
                    <a:pt x="54" y="33"/>
                  </a:cubicBezTo>
                  <a:cubicBezTo>
                    <a:pt x="58" y="43"/>
                    <a:pt x="58" y="43"/>
                    <a:pt x="58" y="43"/>
                  </a:cubicBezTo>
                  <a:lnTo>
                    <a:pt x="63" y="1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3" name="Freeform: Shape 197"/>
            <p:cNvSpPr/>
            <p:nvPr/>
          </p:nvSpPr>
          <p:spPr bwMode="auto">
            <a:xfrm flipH="1">
              <a:off x="5123889" y="2391462"/>
              <a:ext cx="1246069" cy="1068819"/>
            </a:xfrm>
            <a:custGeom>
              <a:avLst/>
              <a:gdLst/>
              <a:ahLst/>
              <a:cxnLst>
                <a:cxn ang="0">
                  <a:pos x="16" y="62"/>
                </a:cxn>
                <a:cxn ang="0">
                  <a:pos x="0" y="42"/>
                </a:cxn>
                <a:cxn ang="0">
                  <a:pos x="9" y="45"/>
                </a:cxn>
                <a:cxn ang="0">
                  <a:pos x="73" y="0"/>
                </a:cxn>
                <a:cxn ang="0">
                  <a:pos x="73" y="25"/>
                </a:cxn>
                <a:cxn ang="0">
                  <a:pos x="33" y="54"/>
                </a:cxn>
                <a:cxn ang="0">
                  <a:pos x="43" y="57"/>
                </a:cxn>
                <a:cxn ang="0">
                  <a:pos x="16" y="62"/>
                </a:cxn>
              </a:cxnLst>
              <a:rect l="0" t="0" r="r" b="b"/>
              <a:pathLst>
                <a:path w="73" h="62">
                  <a:moveTo>
                    <a:pt x="16" y="62"/>
                  </a:moveTo>
                  <a:cubicBezTo>
                    <a:pt x="0" y="42"/>
                    <a:pt x="0" y="42"/>
                    <a:pt x="0" y="42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18" y="19"/>
                    <a:pt x="44" y="0"/>
                    <a:pt x="73" y="0"/>
                  </a:cubicBezTo>
                  <a:cubicBezTo>
                    <a:pt x="73" y="25"/>
                    <a:pt x="73" y="25"/>
                    <a:pt x="73" y="25"/>
                  </a:cubicBezTo>
                  <a:cubicBezTo>
                    <a:pt x="55" y="25"/>
                    <a:pt x="39" y="37"/>
                    <a:pt x="33" y="54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16" y="62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4" name="Freeform: Shape 200"/>
            <p:cNvSpPr/>
            <p:nvPr/>
          </p:nvSpPr>
          <p:spPr bwMode="auto">
            <a:xfrm flipH="1">
              <a:off x="3860095" y="3736790"/>
              <a:ext cx="1246069" cy="1067046"/>
            </a:xfrm>
            <a:custGeom>
              <a:avLst/>
              <a:gdLst/>
              <a:ahLst/>
              <a:cxnLst>
                <a:cxn ang="0">
                  <a:pos x="57" y="0"/>
                </a:cxn>
                <a:cxn ang="0">
                  <a:pos x="73" y="20"/>
                </a:cxn>
                <a:cxn ang="0">
                  <a:pos x="64" y="17"/>
                </a:cxn>
                <a:cxn ang="0">
                  <a:pos x="0" y="62"/>
                </a:cxn>
                <a:cxn ang="0">
                  <a:pos x="0" y="37"/>
                </a:cxn>
                <a:cxn ang="0">
                  <a:pos x="40" y="8"/>
                </a:cxn>
                <a:cxn ang="0">
                  <a:pos x="30" y="5"/>
                </a:cxn>
                <a:cxn ang="0">
                  <a:pos x="57" y="0"/>
                </a:cxn>
              </a:cxnLst>
              <a:rect l="0" t="0" r="r" b="b"/>
              <a:pathLst>
                <a:path w="73" h="62">
                  <a:moveTo>
                    <a:pt x="57" y="0"/>
                  </a:moveTo>
                  <a:cubicBezTo>
                    <a:pt x="73" y="20"/>
                    <a:pt x="73" y="20"/>
                    <a:pt x="73" y="20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55" y="43"/>
                    <a:pt x="29" y="62"/>
                    <a:pt x="0" y="6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8" y="37"/>
                    <a:pt x="34" y="25"/>
                    <a:pt x="40" y="8"/>
                  </a:cubicBezTo>
                  <a:cubicBezTo>
                    <a:pt x="30" y="5"/>
                    <a:pt x="30" y="5"/>
                    <a:pt x="30" y="5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  <p:sp>
          <p:nvSpPr>
            <p:cNvPr id="55" name="Freeform: Shape 203"/>
            <p:cNvSpPr/>
            <p:nvPr/>
          </p:nvSpPr>
          <p:spPr bwMode="auto">
            <a:xfrm flipH="1">
              <a:off x="3929223" y="2340059"/>
              <a:ext cx="1074136" cy="1258476"/>
            </a:xfrm>
            <a:custGeom>
              <a:avLst/>
              <a:gdLst/>
              <a:ahLst/>
              <a:cxnLst>
                <a:cxn ang="0">
                  <a:pos x="0" y="16"/>
                </a:cxn>
                <a:cxn ang="0">
                  <a:pos x="21" y="0"/>
                </a:cxn>
                <a:cxn ang="0">
                  <a:pos x="17" y="9"/>
                </a:cxn>
                <a:cxn ang="0">
                  <a:pos x="63" y="73"/>
                </a:cxn>
                <a:cxn ang="0">
                  <a:pos x="38" y="73"/>
                </a:cxn>
                <a:cxn ang="0">
                  <a:pos x="9" y="33"/>
                </a:cxn>
                <a:cxn ang="0">
                  <a:pos x="6" y="43"/>
                </a:cxn>
                <a:cxn ang="0">
                  <a:pos x="0" y="16"/>
                </a:cxn>
              </a:cxnLst>
              <a:rect l="0" t="0" r="r" b="b"/>
              <a:pathLst>
                <a:path w="63" h="73">
                  <a:moveTo>
                    <a:pt x="0" y="16"/>
                  </a:moveTo>
                  <a:cubicBezTo>
                    <a:pt x="21" y="0"/>
                    <a:pt x="21" y="0"/>
                    <a:pt x="21" y="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44" y="18"/>
                    <a:pt x="63" y="43"/>
                    <a:pt x="63" y="73"/>
                  </a:cubicBezTo>
                  <a:cubicBezTo>
                    <a:pt x="38" y="73"/>
                    <a:pt x="38" y="73"/>
                    <a:pt x="38" y="73"/>
                  </a:cubicBezTo>
                  <a:cubicBezTo>
                    <a:pt x="38" y="54"/>
                    <a:pt x="26" y="39"/>
                    <a:pt x="9" y="33"/>
                  </a:cubicBezTo>
                  <a:cubicBezTo>
                    <a:pt x="6" y="43"/>
                    <a:pt x="6" y="43"/>
                    <a:pt x="6" y="43"/>
                  </a:cubicBezTo>
                  <a:lnTo>
                    <a:pt x="0" y="16"/>
                  </a:ln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>
                <a:latin typeface="微软雅黑 Light" panose="020B0502040204020203" pitchFamily="34" charset="-122"/>
                <a:ea typeface="微软雅黑" panose="020B0503020204020204" pitchFamily="34" charset="-122"/>
                <a:sym typeface="微软雅黑 Light" panose="020B0502040204020203" pitchFamily="34" charset="-122"/>
              </a:endParaRPr>
            </a:p>
          </p:txBody>
        </p:sp>
      </p:grpSp>
      <p:grpSp>
        <p:nvGrpSpPr>
          <p:cNvPr id="56" name="组合 63"/>
          <p:cNvGrpSpPr/>
          <p:nvPr/>
        </p:nvGrpSpPr>
        <p:grpSpPr>
          <a:xfrm>
            <a:off x="302903" y="3562736"/>
            <a:ext cx="3735705" cy="2774014"/>
            <a:chOff x="7002838" y="3295272"/>
            <a:chExt cx="3241062" cy="2347077"/>
          </a:xfrm>
        </p:grpSpPr>
        <p:sp>
          <p:nvSpPr>
            <p:cNvPr id="57" name="矩形 56"/>
            <p:cNvSpPr/>
            <p:nvPr/>
          </p:nvSpPr>
          <p:spPr>
            <a:xfrm>
              <a:off x="7002838" y="4198168"/>
              <a:ext cx="3081082" cy="144418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kumimoji="1" sz="1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微软雅黑" charset="0"/>
                </a:rPr>
                <a:t>复用优化: 一次查询多处使用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kumimoji="1" sz="1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微软雅黑" charset="0"/>
                </a:rPr>
                <a:t>缓存优化: 未缓存项进行缓存，</a:t>
              </a:r>
            </a:p>
            <a:p>
              <a:pPr indent="0">
                <a:lnSpc>
                  <a:spcPct val="150000"/>
                </a:lnSpc>
                <a:buFont typeface="Arial" panose="020B0604020202090204" pitchFamily="34" charset="0"/>
                <a:buNone/>
              </a:pPr>
              <a:r>
                <a:rPr kumimoji="1" sz="1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微软雅黑" charset="0"/>
                </a:rPr>
                <a:t>     </a:t>
              </a:r>
              <a:r>
                <a:rPr kumimoji="1" lang="zh-CN" sz="1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微软雅黑" charset="0"/>
                </a:rPr>
                <a:t>精简缓存内容</a:t>
              </a:r>
              <a:endParaRPr kumimoji="1" sz="1400" dirty="0">
                <a:solidFill>
                  <a:srgbClr val="000000"/>
                </a:solidFill>
                <a:latin typeface="微软雅黑" charset="0"/>
                <a:ea typeface="微软雅黑" charset="0"/>
                <a:cs typeface="微软雅黑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kumimoji="1" sz="1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微软雅黑" charset="0"/>
                </a:rPr>
                <a:t>并发优化：大查询拆分并发查询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kumimoji="1" sz="1400" dirty="0">
                  <a:solidFill>
                    <a:srgbClr val="000000"/>
                  </a:solidFill>
                  <a:latin typeface="微软雅黑" charset="0"/>
                  <a:ea typeface="微软雅黑" charset="0"/>
                  <a:cs typeface="微软雅黑" charset="0"/>
                </a:rPr>
                <a:t>逻辑优化：去除多余查询、校验</a:t>
              </a:r>
            </a:p>
          </p:txBody>
        </p:sp>
        <p:sp>
          <p:nvSpPr>
            <p:cNvPr id="58" name="矩形 57"/>
            <p:cNvSpPr/>
            <p:nvPr/>
          </p:nvSpPr>
          <p:spPr>
            <a:xfrm>
              <a:off x="7083823" y="3295272"/>
              <a:ext cx="3160077" cy="38952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sz="2000" b="1" dirty="0" smtClean="0">
                  <a:latin typeface="微软雅黑" charset="0"/>
                  <a:ea typeface="微软雅黑" charset="0"/>
                  <a:cs typeface="微软雅黑" charset="0"/>
                  <a:sym typeface="微软雅黑 Light" panose="020B0502040204020203" pitchFamily="34" charset="-122"/>
                </a:rPr>
                <a:t>1</a:t>
              </a:r>
              <a:r>
                <a:rPr lang="zh-CN" altLang="en-US" sz="2000" b="1" dirty="0" smtClean="0">
                  <a:latin typeface="微软雅黑" charset="0"/>
                  <a:ea typeface="微软雅黑" charset="0"/>
                  <a:cs typeface="微软雅黑" charset="0"/>
                  <a:sym typeface="微软雅黑 Light" panose="020B0502040204020203" pitchFamily="34" charset="-122"/>
                </a:rPr>
                <a:t>、核心接口优化，二八原则</a:t>
              </a:r>
            </a:p>
          </p:txBody>
        </p:sp>
      </p:grpSp>
      <p:grpSp>
        <p:nvGrpSpPr>
          <p:cNvPr id="59" name="组合 63"/>
          <p:cNvGrpSpPr/>
          <p:nvPr/>
        </p:nvGrpSpPr>
        <p:grpSpPr>
          <a:xfrm>
            <a:off x="308610" y="1361440"/>
            <a:ext cx="3551309" cy="994512"/>
            <a:chOff x="7158748" y="3367266"/>
            <a:chExt cx="3081082" cy="415307"/>
          </a:xfrm>
        </p:grpSpPr>
        <p:sp>
          <p:nvSpPr>
            <p:cNvPr id="60" name="矩形 59"/>
            <p:cNvSpPr/>
            <p:nvPr/>
          </p:nvSpPr>
          <p:spPr>
            <a:xfrm>
              <a:off x="7158748" y="3590321"/>
              <a:ext cx="3081082" cy="19225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endParaRPr kumimoji="1" sz="16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7296479" y="3367266"/>
              <a:ext cx="2795918" cy="19225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sz="2000" b="1" dirty="0" smtClean="0">
                  <a:latin typeface="微软雅黑" charset="0"/>
                  <a:ea typeface="微软雅黑" charset="0"/>
                  <a:cs typeface="微软雅黑" charset="0"/>
                  <a:sym typeface="微软雅黑 Light" panose="020B0502040204020203" pitchFamily="34" charset="-122"/>
                </a:rPr>
                <a:t>2</a:t>
              </a:r>
              <a:r>
                <a:rPr lang="zh-CN" altLang="en-US" sz="2000" b="1" dirty="0" smtClean="0">
                  <a:latin typeface="微软雅黑" charset="0"/>
                  <a:ea typeface="微软雅黑" charset="0"/>
                  <a:cs typeface="微软雅黑" charset="0"/>
                  <a:sym typeface="微软雅黑 Light" panose="020B0502040204020203" pitchFamily="34" charset="-122"/>
                </a:rPr>
                <a:t>、非核心</a:t>
              </a:r>
              <a:r>
                <a:rPr lang="en-US" altLang="zh-CN" sz="2000" b="1" dirty="0" smtClean="0">
                  <a:latin typeface="微软雅黑" charset="0"/>
                  <a:ea typeface="微软雅黑" charset="0"/>
                  <a:cs typeface="微软雅黑" charset="0"/>
                  <a:sym typeface="微软雅黑 Light" panose="020B0502040204020203" pitchFamily="34" charset="-122"/>
                </a:rPr>
                <a:t>-</a:t>
              </a:r>
              <a:r>
                <a:rPr lang="zh-CN" altLang="en-US" sz="2000" b="1" dirty="0" smtClean="0">
                  <a:latin typeface="微软雅黑" charset="0"/>
                  <a:ea typeface="微软雅黑" charset="0"/>
                  <a:cs typeface="微软雅黑" charset="0"/>
                  <a:sym typeface="微软雅黑 Light" panose="020B0502040204020203" pitchFamily="34" charset="-122"/>
                </a:rPr>
                <a:t>低频批量操作</a:t>
              </a: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396240" y="2130425"/>
            <a:ext cx="2540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支持接口场景级别限流</a:t>
            </a:r>
          </a:p>
        </p:txBody>
      </p:sp>
      <p:grpSp>
        <p:nvGrpSpPr>
          <p:cNvPr id="81" name="组合 63"/>
          <p:cNvGrpSpPr/>
          <p:nvPr/>
        </p:nvGrpSpPr>
        <p:grpSpPr>
          <a:xfrm>
            <a:off x="8092448" y="3700531"/>
            <a:ext cx="3566795" cy="2203785"/>
            <a:chOff x="7002838" y="3367266"/>
            <a:chExt cx="3094517" cy="1864610"/>
          </a:xfrm>
        </p:grpSpPr>
        <p:sp>
          <p:nvSpPr>
            <p:cNvPr id="82" name="矩形 81"/>
            <p:cNvSpPr/>
            <p:nvPr/>
          </p:nvSpPr>
          <p:spPr>
            <a:xfrm>
              <a:off x="7002838" y="3904819"/>
              <a:ext cx="3081082" cy="1327057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kumimoji="1" sz="1600" dirty="0">
                  <a:solidFill>
                    <a:srgbClr val="000000"/>
                  </a:solidFill>
                  <a:latin typeface="+mn-ea"/>
                </a:rPr>
                <a:t>价格&amp;基础信息线程池隔离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kumimoji="1" sz="1600" dirty="0">
                  <a:solidFill>
                    <a:srgbClr val="000000"/>
                  </a:solidFill>
                  <a:latin typeface="+mn-ea"/>
                </a:rPr>
                <a:t>key维度分散缓存失效时间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kumimoji="1" lang="zh-CN" sz="1600" dirty="0">
                  <a:solidFill>
                    <a:srgbClr val="000000"/>
                  </a:solidFill>
                  <a:latin typeface="+mn-ea"/>
                  <a:sym typeface="+mn-ea"/>
                </a:rPr>
                <a:t>异常处理优化</a:t>
              </a:r>
              <a:endParaRPr kumimoji="1" sz="1600" dirty="0">
                <a:solidFill>
                  <a:srgbClr val="000000"/>
                </a:solidFill>
                <a:latin typeface="+mn-ea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kumimoji="1" sz="1600" dirty="0">
                  <a:solidFill>
                    <a:srgbClr val="000000"/>
                  </a:solidFill>
                  <a:latin typeface="+mn-ea"/>
                </a:rPr>
                <a:t>连接数调优</a:t>
              </a:r>
              <a:endParaRPr kumimoji="1" lang="en-US" altLang="zh-CN" sz="1600" dirty="0">
                <a:solidFill>
                  <a:srgbClr val="000000"/>
                </a:solidFill>
                <a:latin typeface="+mn-ea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7301437" y="3367266"/>
              <a:ext cx="2795918" cy="38952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sz="2000" b="1" dirty="0" smtClean="0">
                  <a:latin typeface="微软雅黑" charset="0"/>
                  <a:ea typeface="微软雅黑" charset="0"/>
                  <a:cs typeface="微软雅黑" charset="0"/>
                  <a:sym typeface="微软雅黑 Light" panose="020B0502040204020203" pitchFamily="34" charset="-122"/>
                </a:rPr>
                <a:t>3</a:t>
              </a:r>
              <a:r>
                <a:rPr lang="zh-CN" altLang="en-US" sz="2000" b="1" dirty="0" smtClean="0">
                  <a:latin typeface="微软雅黑" charset="0"/>
                  <a:ea typeface="微软雅黑" charset="0"/>
                  <a:cs typeface="微软雅黑" charset="0"/>
                  <a:sym typeface="微软雅黑 Light" panose="020B0502040204020203" pitchFamily="34" charset="-122"/>
                </a:rPr>
                <a:t>、缓存框架</a:t>
              </a:r>
            </a:p>
          </p:txBody>
        </p:sp>
      </p:grpSp>
      <p:grpSp>
        <p:nvGrpSpPr>
          <p:cNvPr id="86" name="组合 63"/>
          <p:cNvGrpSpPr/>
          <p:nvPr/>
        </p:nvGrpSpPr>
        <p:grpSpPr>
          <a:xfrm>
            <a:off x="7912743" y="1361191"/>
            <a:ext cx="3566795" cy="1465280"/>
            <a:chOff x="7002838" y="3367266"/>
            <a:chExt cx="3094517" cy="1239765"/>
          </a:xfrm>
        </p:grpSpPr>
        <p:sp>
          <p:nvSpPr>
            <p:cNvPr id="87" name="矩形 86"/>
            <p:cNvSpPr/>
            <p:nvPr/>
          </p:nvSpPr>
          <p:spPr>
            <a:xfrm>
              <a:off x="7002838" y="3904819"/>
              <a:ext cx="3081082" cy="702212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kumimoji="1" sz="1600" dirty="0">
                  <a:solidFill>
                    <a:srgbClr val="000000"/>
                  </a:solidFill>
                  <a:latin typeface="+mn-ea"/>
                </a:rPr>
                <a:t>业务线程监控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90204" pitchFamily="34" charset="0"/>
                <a:buChar char="•"/>
              </a:pPr>
              <a:r>
                <a:rPr kumimoji="1" sz="1600" dirty="0">
                  <a:solidFill>
                    <a:srgbClr val="000000"/>
                  </a:solidFill>
                  <a:latin typeface="+mn-ea"/>
                </a:rPr>
                <a:t>在线调优</a:t>
              </a:r>
            </a:p>
          </p:txBody>
        </p:sp>
        <p:sp>
          <p:nvSpPr>
            <p:cNvPr id="88" name="矩形 87"/>
            <p:cNvSpPr/>
            <p:nvPr/>
          </p:nvSpPr>
          <p:spPr>
            <a:xfrm>
              <a:off x="7301437" y="3367266"/>
              <a:ext cx="2795918" cy="38952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en-US" altLang="zh-CN" sz="2000" b="1" dirty="0" smtClean="0">
                  <a:latin typeface="微软雅黑" charset="0"/>
                  <a:ea typeface="微软雅黑" charset="0"/>
                  <a:cs typeface="微软雅黑" charset="0"/>
                  <a:sym typeface="微软雅黑 Light" panose="020B0502040204020203" pitchFamily="34" charset="-122"/>
                </a:rPr>
                <a:t>4</a:t>
              </a:r>
              <a:r>
                <a:rPr lang="zh-CN" altLang="en-US" sz="2000" b="1" dirty="0" smtClean="0">
                  <a:latin typeface="微软雅黑" charset="0"/>
                  <a:ea typeface="微软雅黑" charset="0"/>
                  <a:cs typeface="微软雅黑" charset="0"/>
                  <a:sym typeface="微软雅黑 Light" panose="020B0502040204020203" pitchFamily="34" charset="-122"/>
                </a:rPr>
                <a:t>、工具化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11810" y="4161155"/>
            <a:ext cx="31457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top15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接口：约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80%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的调用量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67360" y="99314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计划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685405" y="99314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发现问题，解决问题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277818" y="242921"/>
            <a:ext cx="42684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年底稳定性保障</a:t>
            </a:r>
            <a:r>
              <a:rPr kumimoji="1" lang="en-US" altLang="zh-CN" sz="28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-</a:t>
            </a:r>
            <a:r>
              <a: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线程优化</a:t>
            </a:r>
          </a:p>
        </p:txBody>
      </p:sp>
      <p:sp>
        <p:nvSpPr>
          <p:cNvPr id="45" name="矩形 44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84655" y="3224530"/>
            <a:ext cx="3709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charset="0"/>
                <a:ea typeface="微软雅黑" charset="0"/>
              </a:rPr>
              <a:t>四点分析</a:t>
            </a:r>
          </a:p>
        </p:txBody>
      </p:sp>
      <p:sp>
        <p:nvSpPr>
          <p:cNvPr id="16" name="Oval 106"/>
          <p:cNvSpPr/>
          <p:nvPr/>
        </p:nvSpPr>
        <p:spPr>
          <a:xfrm>
            <a:off x="789157" y="3079133"/>
            <a:ext cx="699076" cy="699074"/>
          </a:xfrm>
          <a:prstGeom prst="ellipse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Freeform 24"/>
          <p:cNvSpPr>
            <a:spLocks noEditPoints="1"/>
          </p:cNvSpPr>
          <p:nvPr/>
        </p:nvSpPr>
        <p:spPr bwMode="auto">
          <a:xfrm>
            <a:off x="1020686" y="3298948"/>
            <a:ext cx="364532" cy="311232"/>
          </a:xfrm>
          <a:custGeom>
            <a:avLst/>
            <a:gdLst/>
            <a:ahLst/>
            <a:cxnLst>
              <a:cxn ang="0">
                <a:pos x="13" y="1"/>
              </a:cxn>
              <a:cxn ang="0">
                <a:pos x="0" y="3"/>
              </a:cxn>
              <a:cxn ang="0">
                <a:pos x="0" y="54"/>
              </a:cxn>
              <a:cxn ang="0">
                <a:pos x="8" y="63"/>
              </a:cxn>
              <a:cxn ang="0">
                <a:pos x="48" y="40"/>
              </a:cxn>
              <a:cxn ang="0">
                <a:pos x="51" y="29"/>
              </a:cxn>
              <a:cxn ang="0">
                <a:pos x="272" y="9"/>
              </a:cxn>
              <a:cxn ang="0">
                <a:pos x="86" y="11"/>
              </a:cxn>
              <a:cxn ang="0">
                <a:pos x="75" y="25"/>
              </a:cxn>
              <a:cxn ang="0">
                <a:pos x="77" y="45"/>
              </a:cxn>
              <a:cxn ang="0">
                <a:pos x="91" y="54"/>
              </a:cxn>
              <a:cxn ang="0">
                <a:pos x="278" y="54"/>
              </a:cxn>
              <a:cxn ang="0">
                <a:pos x="287" y="40"/>
              </a:cxn>
              <a:cxn ang="0">
                <a:pos x="287" y="18"/>
              </a:cxn>
              <a:cxn ang="0">
                <a:pos x="272" y="9"/>
              </a:cxn>
              <a:cxn ang="0">
                <a:pos x="48" y="130"/>
              </a:cxn>
              <a:cxn ang="0">
                <a:pos x="53" y="123"/>
              </a:cxn>
              <a:cxn ang="0">
                <a:pos x="13" y="99"/>
              </a:cxn>
              <a:cxn ang="0">
                <a:pos x="4" y="99"/>
              </a:cxn>
              <a:cxn ang="0">
                <a:pos x="0" y="147"/>
              </a:cxn>
              <a:cxn ang="0">
                <a:pos x="4" y="154"/>
              </a:cxn>
              <a:cxn ang="0">
                <a:pos x="13" y="154"/>
              </a:cxn>
              <a:cxn ang="0">
                <a:pos x="91" y="99"/>
              </a:cxn>
              <a:cxn ang="0">
                <a:pos x="77" y="110"/>
              </a:cxn>
              <a:cxn ang="0">
                <a:pos x="75" y="130"/>
              </a:cxn>
              <a:cxn ang="0">
                <a:pos x="86" y="145"/>
              </a:cxn>
              <a:cxn ang="0">
                <a:pos x="272" y="147"/>
              </a:cxn>
              <a:cxn ang="0">
                <a:pos x="287" y="136"/>
              </a:cxn>
              <a:cxn ang="0">
                <a:pos x="287" y="116"/>
              </a:cxn>
              <a:cxn ang="0">
                <a:pos x="278" y="101"/>
              </a:cxn>
              <a:cxn ang="0">
                <a:pos x="48" y="206"/>
              </a:cxn>
              <a:cxn ang="0">
                <a:pos x="8" y="183"/>
              </a:cxn>
              <a:cxn ang="0">
                <a:pos x="0" y="192"/>
              </a:cxn>
              <a:cxn ang="0">
                <a:pos x="0" y="243"/>
              </a:cxn>
              <a:cxn ang="0">
                <a:pos x="13" y="244"/>
              </a:cxn>
              <a:cxn ang="0">
                <a:pos x="51" y="219"/>
              </a:cxn>
              <a:cxn ang="0">
                <a:pos x="48" y="206"/>
              </a:cxn>
              <a:cxn ang="0">
                <a:pos x="91" y="192"/>
              </a:cxn>
              <a:cxn ang="0">
                <a:pos x="80" y="195"/>
              </a:cxn>
              <a:cxn ang="0">
                <a:pos x="75" y="221"/>
              </a:cxn>
              <a:cxn ang="0">
                <a:pos x="80" y="232"/>
              </a:cxn>
              <a:cxn ang="0">
                <a:pos x="272" y="237"/>
              </a:cxn>
              <a:cxn ang="0">
                <a:pos x="283" y="232"/>
              </a:cxn>
              <a:cxn ang="0">
                <a:pos x="287" y="206"/>
              </a:cxn>
              <a:cxn ang="0">
                <a:pos x="283" y="195"/>
              </a:cxn>
              <a:cxn ang="0">
                <a:pos x="272" y="192"/>
              </a:cxn>
            </a:cxnLst>
            <a:rect l="0" t="0" r="r" b="b"/>
            <a:pathLst>
              <a:path w="287" h="246">
                <a:moveTo>
                  <a:pt x="48" y="23"/>
                </a:moveTo>
                <a:lnTo>
                  <a:pt x="13" y="1"/>
                </a:lnTo>
                <a:lnTo>
                  <a:pt x="13" y="1"/>
                </a:lnTo>
                <a:lnTo>
                  <a:pt x="8" y="0"/>
                </a:lnTo>
                <a:lnTo>
                  <a:pt x="4" y="1"/>
                </a:lnTo>
                <a:lnTo>
                  <a:pt x="0" y="3"/>
                </a:lnTo>
                <a:lnTo>
                  <a:pt x="0" y="9"/>
                </a:lnTo>
                <a:lnTo>
                  <a:pt x="0" y="54"/>
                </a:lnTo>
                <a:lnTo>
                  <a:pt x="0" y="54"/>
                </a:lnTo>
                <a:lnTo>
                  <a:pt x="0" y="59"/>
                </a:lnTo>
                <a:lnTo>
                  <a:pt x="4" y="63"/>
                </a:lnTo>
                <a:lnTo>
                  <a:pt x="8" y="63"/>
                </a:lnTo>
                <a:lnTo>
                  <a:pt x="13" y="61"/>
                </a:lnTo>
                <a:lnTo>
                  <a:pt x="48" y="40"/>
                </a:lnTo>
                <a:lnTo>
                  <a:pt x="48" y="40"/>
                </a:lnTo>
                <a:lnTo>
                  <a:pt x="51" y="36"/>
                </a:lnTo>
                <a:lnTo>
                  <a:pt x="53" y="32"/>
                </a:lnTo>
                <a:lnTo>
                  <a:pt x="51" y="29"/>
                </a:lnTo>
                <a:lnTo>
                  <a:pt x="48" y="23"/>
                </a:lnTo>
                <a:lnTo>
                  <a:pt x="48" y="23"/>
                </a:lnTo>
                <a:close/>
                <a:moveTo>
                  <a:pt x="272" y="9"/>
                </a:moveTo>
                <a:lnTo>
                  <a:pt x="91" y="9"/>
                </a:lnTo>
                <a:lnTo>
                  <a:pt x="91" y="9"/>
                </a:lnTo>
                <a:lnTo>
                  <a:pt x="86" y="11"/>
                </a:lnTo>
                <a:lnTo>
                  <a:pt x="80" y="14"/>
                </a:lnTo>
                <a:lnTo>
                  <a:pt x="77" y="18"/>
                </a:lnTo>
                <a:lnTo>
                  <a:pt x="75" y="25"/>
                </a:lnTo>
                <a:lnTo>
                  <a:pt x="75" y="40"/>
                </a:lnTo>
                <a:lnTo>
                  <a:pt x="75" y="40"/>
                </a:lnTo>
                <a:lnTo>
                  <a:pt x="77" y="45"/>
                </a:lnTo>
                <a:lnTo>
                  <a:pt x="80" y="50"/>
                </a:lnTo>
                <a:lnTo>
                  <a:pt x="86" y="54"/>
                </a:lnTo>
                <a:lnTo>
                  <a:pt x="91" y="54"/>
                </a:lnTo>
                <a:lnTo>
                  <a:pt x="272" y="54"/>
                </a:lnTo>
                <a:lnTo>
                  <a:pt x="272" y="54"/>
                </a:lnTo>
                <a:lnTo>
                  <a:pt x="278" y="54"/>
                </a:lnTo>
                <a:lnTo>
                  <a:pt x="283" y="50"/>
                </a:lnTo>
                <a:lnTo>
                  <a:pt x="287" y="45"/>
                </a:lnTo>
                <a:lnTo>
                  <a:pt x="287" y="40"/>
                </a:lnTo>
                <a:lnTo>
                  <a:pt x="287" y="25"/>
                </a:lnTo>
                <a:lnTo>
                  <a:pt x="287" y="25"/>
                </a:lnTo>
                <a:lnTo>
                  <a:pt x="287" y="18"/>
                </a:lnTo>
                <a:lnTo>
                  <a:pt x="283" y="14"/>
                </a:lnTo>
                <a:lnTo>
                  <a:pt x="278" y="11"/>
                </a:lnTo>
                <a:lnTo>
                  <a:pt x="272" y="9"/>
                </a:lnTo>
                <a:lnTo>
                  <a:pt x="272" y="9"/>
                </a:lnTo>
                <a:close/>
                <a:moveTo>
                  <a:pt x="13" y="154"/>
                </a:moveTo>
                <a:lnTo>
                  <a:pt x="48" y="130"/>
                </a:lnTo>
                <a:lnTo>
                  <a:pt x="48" y="130"/>
                </a:lnTo>
                <a:lnTo>
                  <a:pt x="51" y="127"/>
                </a:lnTo>
                <a:lnTo>
                  <a:pt x="53" y="123"/>
                </a:lnTo>
                <a:lnTo>
                  <a:pt x="51" y="119"/>
                </a:lnTo>
                <a:lnTo>
                  <a:pt x="48" y="116"/>
                </a:lnTo>
                <a:lnTo>
                  <a:pt x="13" y="99"/>
                </a:lnTo>
                <a:lnTo>
                  <a:pt x="13" y="99"/>
                </a:lnTo>
                <a:lnTo>
                  <a:pt x="8" y="98"/>
                </a:lnTo>
                <a:lnTo>
                  <a:pt x="4" y="99"/>
                </a:lnTo>
                <a:lnTo>
                  <a:pt x="0" y="103"/>
                </a:lnTo>
                <a:lnTo>
                  <a:pt x="0" y="108"/>
                </a:lnTo>
                <a:lnTo>
                  <a:pt x="0" y="147"/>
                </a:lnTo>
                <a:lnTo>
                  <a:pt x="0" y="147"/>
                </a:lnTo>
                <a:lnTo>
                  <a:pt x="0" y="150"/>
                </a:lnTo>
                <a:lnTo>
                  <a:pt x="4" y="154"/>
                </a:lnTo>
                <a:lnTo>
                  <a:pt x="8" y="156"/>
                </a:lnTo>
                <a:lnTo>
                  <a:pt x="13" y="154"/>
                </a:lnTo>
                <a:lnTo>
                  <a:pt x="13" y="154"/>
                </a:lnTo>
                <a:close/>
                <a:moveTo>
                  <a:pt x="272" y="99"/>
                </a:moveTo>
                <a:lnTo>
                  <a:pt x="91" y="99"/>
                </a:lnTo>
                <a:lnTo>
                  <a:pt x="91" y="99"/>
                </a:lnTo>
                <a:lnTo>
                  <a:pt x="86" y="101"/>
                </a:lnTo>
                <a:lnTo>
                  <a:pt x="80" y="105"/>
                </a:lnTo>
                <a:lnTo>
                  <a:pt x="77" y="110"/>
                </a:lnTo>
                <a:lnTo>
                  <a:pt x="75" y="116"/>
                </a:lnTo>
                <a:lnTo>
                  <a:pt x="75" y="130"/>
                </a:lnTo>
                <a:lnTo>
                  <a:pt x="75" y="130"/>
                </a:lnTo>
                <a:lnTo>
                  <a:pt x="77" y="136"/>
                </a:lnTo>
                <a:lnTo>
                  <a:pt x="80" y="141"/>
                </a:lnTo>
                <a:lnTo>
                  <a:pt x="86" y="145"/>
                </a:lnTo>
                <a:lnTo>
                  <a:pt x="91" y="147"/>
                </a:lnTo>
                <a:lnTo>
                  <a:pt x="272" y="147"/>
                </a:lnTo>
                <a:lnTo>
                  <a:pt x="272" y="147"/>
                </a:lnTo>
                <a:lnTo>
                  <a:pt x="278" y="145"/>
                </a:lnTo>
                <a:lnTo>
                  <a:pt x="283" y="141"/>
                </a:lnTo>
                <a:lnTo>
                  <a:pt x="287" y="136"/>
                </a:lnTo>
                <a:lnTo>
                  <a:pt x="287" y="130"/>
                </a:lnTo>
                <a:lnTo>
                  <a:pt x="287" y="116"/>
                </a:lnTo>
                <a:lnTo>
                  <a:pt x="287" y="116"/>
                </a:lnTo>
                <a:lnTo>
                  <a:pt x="287" y="110"/>
                </a:lnTo>
                <a:lnTo>
                  <a:pt x="283" y="105"/>
                </a:lnTo>
                <a:lnTo>
                  <a:pt x="278" y="101"/>
                </a:lnTo>
                <a:lnTo>
                  <a:pt x="272" y="99"/>
                </a:lnTo>
                <a:lnTo>
                  <a:pt x="272" y="99"/>
                </a:lnTo>
                <a:close/>
                <a:moveTo>
                  <a:pt x="48" y="206"/>
                </a:moveTo>
                <a:lnTo>
                  <a:pt x="13" y="185"/>
                </a:lnTo>
                <a:lnTo>
                  <a:pt x="13" y="185"/>
                </a:lnTo>
                <a:lnTo>
                  <a:pt x="8" y="183"/>
                </a:lnTo>
                <a:lnTo>
                  <a:pt x="4" y="183"/>
                </a:lnTo>
                <a:lnTo>
                  <a:pt x="0" y="186"/>
                </a:lnTo>
                <a:lnTo>
                  <a:pt x="0" y="192"/>
                </a:lnTo>
                <a:lnTo>
                  <a:pt x="0" y="237"/>
                </a:lnTo>
                <a:lnTo>
                  <a:pt x="0" y="237"/>
                </a:lnTo>
                <a:lnTo>
                  <a:pt x="0" y="243"/>
                </a:lnTo>
                <a:lnTo>
                  <a:pt x="4" y="244"/>
                </a:lnTo>
                <a:lnTo>
                  <a:pt x="8" y="246"/>
                </a:lnTo>
                <a:lnTo>
                  <a:pt x="13" y="244"/>
                </a:lnTo>
                <a:lnTo>
                  <a:pt x="48" y="223"/>
                </a:lnTo>
                <a:lnTo>
                  <a:pt x="48" y="223"/>
                </a:lnTo>
                <a:lnTo>
                  <a:pt x="51" y="219"/>
                </a:lnTo>
                <a:lnTo>
                  <a:pt x="53" y="214"/>
                </a:lnTo>
                <a:lnTo>
                  <a:pt x="51" y="210"/>
                </a:lnTo>
                <a:lnTo>
                  <a:pt x="48" y="206"/>
                </a:lnTo>
                <a:lnTo>
                  <a:pt x="48" y="206"/>
                </a:lnTo>
                <a:close/>
                <a:moveTo>
                  <a:pt x="272" y="192"/>
                </a:moveTo>
                <a:lnTo>
                  <a:pt x="91" y="192"/>
                </a:lnTo>
                <a:lnTo>
                  <a:pt x="91" y="192"/>
                </a:lnTo>
                <a:lnTo>
                  <a:pt x="86" y="192"/>
                </a:lnTo>
                <a:lnTo>
                  <a:pt x="80" y="195"/>
                </a:lnTo>
                <a:lnTo>
                  <a:pt x="77" y="201"/>
                </a:lnTo>
                <a:lnTo>
                  <a:pt x="75" y="206"/>
                </a:lnTo>
                <a:lnTo>
                  <a:pt x="75" y="221"/>
                </a:lnTo>
                <a:lnTo>
                  <a:pt x="75" y="221"/>
                </a:lnTo>
                <a:lnTo>
                  <a:pt x="77" y="228"/>
                </a:lnTo>
                <a:lnTo>
                  <a:pt x="80" y="232"/>
                </a:lnTo>
                <a:lnTo>
                  <a:pt x="86" y="235"/>
                </a:lnTo>
                <a:lnTo>
                  <a:pt x="91" y="237"/>
                </a:lnTo>
                <a:lnTo>
                  <a:pt x="272" y="237"/>
                </a:lnTo>
                <a:lnTo>
                  <a:pt x="272" y="237"/>
                </a:lnTo>
                <a:lnTo>
                  <a:pt x="278" y="235"/>
                </a:lnTo>
                <a:lnTo>
                  <a:pt x="283" y="232"/>
                </a:lnTo>
                <a:lnTo>
                  <a:pt x="287" y="228"/>
                </a:lnTo>
                <a:lnTo>
                  <a:pt x="287" y="221"/>
                </a:lnTo>
                <a:lnTo>
                  <a:pt x="287" y="206"/>
                </a:lnTo>
                <a:lnTo>
                  <a:pt x="287" y="206"/>
                </a:lnTo>
                <a:lnTo>
                  <a:pt x="287" y="201"/>
                </a:lnTo>
                <a:lnTo>
                  <a:pt x="283" y="195"/>
                </a:lnTo>
                <a:lnTo>
                  <a:pt x="278" y="192"/>
                </a:lnTo>
                <a:lnTo>
                  <a:pt x="272" y="192"/>
                </a:lnTo>
                <a:lnTo>
                  <a:pt x="272" y="19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84655" y="1332230"/>
            <a:ext cx="3709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charset="0"/>
                <a:ea typeface="微软雅黑" charset="0"/>
              </a:rPr>
              <a:t>一个问题</a:t>
            </a:r>
          </a:p>
        </p:txBody>
      </p:sp>
      <p:sp>
        <p:nvSpPr>
          <p:cNvPr id="19" name="Oval 106"/>
          <p:cNvSpPr/>
          <p:nvPr/>
        </p:nvSpPr>
        <p:spPr>
          <a:xfrm>
            <a:off x="789157" y="1177943"/>
            <a:ext cx="699076" cy="699074"/>
          </a:xfrm>
          <a:prstGeom prst="ellipse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Freeform 24"/>
          <p:cNvSpPr>
            <a:spLocks noEditPoints="1"/>
          </p:cNvSpPr>
          <p:nvPr/>
        </p:nvSpPr>
        <p:spPr bwMode="auto">
          <a:xfrm>
            <a:off x="919086" y="1407283"/>
            <a:ext cx="364532" cy="311232"/>
          </a:xfrm>
          <a:custGeom>
            <a:avLst/>
            <a:gdLst/>
            <a:ahLst/>
            <a:cxnLst>
              <a:cxn ang="0">
                <a:pos x="13" y="1"/>
              </a:cxn>
              <a:cxn ang="0">
                <a:pos x="0" y="3"/>
              </a:cxn>
              <a:cxn ang="0">
                <a:pos x="0" y="54"/>
              </a:cxn>
              <a:cxn ang="0">
                <a:pos x="8" y="63"/>
              </a:cxn>
              <a:cxn ang="0">
                <a:pos x="48" y="40"/>
              </a:cxn>
              <a:cxn ang="0">
                <a:pos x="51" y="29"/>
              </a:cxn>
              <a:cxn ang="0">
                <a:pos x="272" y="9"/>
              </a:cxn>
              <a:cxn ang="0">
                <a:pos x="86" y="11"/>
              </a:cxn>
              <a:cxn ang="0">
                <a:pos x="75" y="25"/>
              </a:cxn>
              <a:cxn ang="0">
                <a:pos x="77" y="45"/>
              </a:cxn>
              <a:cxn ang="0">
                <a:pos x="91" y="54"/>
              </a:cxn>
              <a:cxn ang="0">
                <a:pos x="278" y="54"/>
              </a:cxn>
              <a:cxn ang="0">
                <a:pos x="287" y="40"/>
              </a:cxn>
              <a:cxn ang="0">
                <a:pos x="287" y="18"/>
              </a:cxn>
              <a:cxn ang="0">
                <a:pos x="272" y="9"/>
              </a:cxn>
              <a:cxn ang="0">
                <a:pos x="48" y="130"/>
              </a:cxn>
              <a:cxn ang="0">
                <a:pos x="53" y="123"/>
              </a:cxn>
              <a:cxn ang="0">
                <a:pos x="13" y="99"/>
              </a:cxn>
              <a:cxn ang="0">
                <a:pos x="4" y="99"/>
              </a:cxn>
              <a:cxn ang="0">
                <a:pos x="0" y="147"/>
              </a:cxn>
              <a:cxn ang="0">
                <a:pos x="4" y="154"/>
              </a:cxn>
              <a:cxn ang="0">
                <a:pos x="13" y="154"/>
              </a:cxn>
              <a:cxn ang="0">
                <a:pos x="91" y="99"/>
              </a:cxn>
              <a:cxn ang="0">
                <a:pos x="77" y="110"/>
              </a:cxn>
              <a:cxn ang="0">
                <a:pos x="75" y="130"/>
              </a:cxn>
              <a:cxn ang="0">
                <a:pos x="86" y="145"/>
              </a:cxn>
              <a:cxn ang="0">
                <a:pos x="272" y="147"/>
              </a:cxn>
              <a:cxn ang="0">
                <a:pos x="287" y="136"/>
              </a:cxn>
              <a:cxn ang="0">
                <a:pos x="287" y="116"/>
              </a:cxn>
              <a:cxn ang="0">
                <a:pos x="278" y="101"/>
              </a:cxn>
              <a:cxn ang="0">
                <a:pos x="48" y="206"/>
              </a:cxn>
              <a:cxn ang="0">
                <a:pos x="8" y="183"/>
              </a:cxn>
              <a:cxn ang="0">
                <a:pos x="0" y="192"/>
              </a:cxn>
              <a:cxn ang="0">
                <a:pos x="0" y="243"/>
              </a:cxn>
              <a:cxn ang="0">
                <a:pos x="13" y="244"/>
              </a:cxn>
              <a:cxn ang="0">
                <a:pos x="51" y="219"/>
              </a:cxn>
              <a:cxn ang="0">
                <a:pos x="48" y="206"/>
              </a:cxn>
              <a:cxn ang="0">
                <a:pos x="91" y="192"/>
              </a:cxn>
              <a:cxn ang="0">
                <a:pos x="80" y="195"/>
              </a:cxn>
              <a:cxn ang="0">
                <a:pos x="75" y="221"/>
              </a:cxn>
              <a:cxn ang="0">
                <a:pos x="80" y="232"/>
              </a:cxn>
              <a:cxn ang="0">
                <a:pos x="272" y="237"/>
              </a:cxn>
              <a:cxn ang="0">
                <a:pos x="283" y="232"/>
              </a:cxn>
              <a:cxn ang="0">
                <a:pos x="287" y="206"/>
              </a:cxn>
              <a:cxn ang="0">
                <a:pos x="283" y="195"/>
              </a:cxn>
              <a:cxn ang="0">
                <a:pos x="272" y="192"/>
              </a:cxn>
            </a:cxnLst>
            <a:rect l="0" t="0" r="r" b="b"/>
            <a:pathLst>
              <a:path w="287" h="246">
                <a:moveTo>
                  <a:pt x="48" y="23"/>
                </a:moveTo>
                <a:lnTo>
                  <a:pt x="13" y="1"/>
                </a:lnTo>
                <a:lnTo>
                  <a:pt x="13" y="1"/>
                </a:lnTo>
                <a:lnTo>
                  <a:pt x="8" y="0"/>
                </a:lnTo>
                <a:lnTo>
                  <a:pt x="4" y="1"/>
                </a:lnTo>
                <a:lnTo>
                  <a:pt x="0" y="3"/>
                </a:lnTo>
                <a:lnTo>
                  <a:pt x="0" y="9"/>
                </a:lnTo>
                <a:lnTo>
                  <a:pt x="0" y="54"/>
                </a:lnTo>
                <a:lnTo>
                  <a:pt x="0" y="54"/>
                </a:lnTo>
                <a:lnTo>
                  <a:pt x="0" y="59"/>
                </a:lnTo>
                <a:lnTo>
                  <a:pt x="4" y="63"/>
                </a:lnTo>
                <a:lnTo>
                  <a:pt x="8" y="63"/>
                </a:lnTo>
                <a:lnTo>
                  <a:pt x="13" y="61"/>
                </a:lnTo>
                <a:lnTo>
                  <a:pt x="48" y="40"/>
                </a:lnTo>
                <a:lnTo>
                  <a:pt x="48" y="40"/>
                </a:lnTo>
                <a:lnTo>
                  <a:pt x="51" y="36"/>
                </a:lnTo>
                <a:lnTo>
                  <a:pt x="53" y="32"/>
                </a:lnTo>
                <a:lnTo>
                  <a:pt x="51" y="29"/>
                </a:lnTo>
                <a:lnTo>
                  <a:pt x="48" y="23"/>
                </a:lnTo>
                <a:lnTo>
                  <a:pt x="48" y="23"/>
                </a:lnTo>
                <a:close/>
                <a:moveTo>
                  <a:pt x="272" y="9"/>
                </a:moveTo>
                <a:lnTo>
                  <a:pt x="91" y="9"/>
                </a:lnTo>
                <a:lnTo>
                  <a:pt x="91" y="9"/>
                </a:lnTo>
                <a:lnTo>
                  <a:pt x="86" y="11"/>
                </a:lnTo>
                <a:lnTo>
                  <a:pt x="80" y="14"/>
                </a:lnTo>
                <a:lnTo>
                  <a:pt x="77" y="18"/>
                </a:lnTo>
                <a:lnTo>
                  <a:pt x="75" y="25"/>
                </a:lnTo>
                <a:lnTo>
                  <a:pt x="75" y="40"/>
                </a:lnTo>
                <a:lnTo>
                  <a:pt x="75" y="40"/>
                </a:lnTo>
                <a:lnTo>
                  <a:pt x="77" y="45"/>
                </a:lnTo>
                <a:lnTo>
                  <a:pt x="80" y="50"/>
                </a:lnTo>
                <a:lnTo>
                  <a:pt x="86" y="54"/>
                </a:lnTo>
                <a:lnTo>
                  <a:pt x="91" y="54"/>
                </a:lnTo>
                <a:lnTo>
                  <a:pt x="272" y="54"/>
                </a:lnTo>
                <a:lnTo>
                  <a:pt x="272" y="54"/>
                </a:lnTo>
                <a:lnTo>
                  <a:pt x="278" y="54"/>
                </a:lnTo>
                <a:lnTo>
                  <a:pt x="283" y="50"/>
                </a:lnTo>
                <a:lnTo>
                  <a:pt x="287" y="45"/>
                </a:lnTo>
                <a:lnTo>
                  <a:pt x="287" y="40"/>
                </a:lnTo>
                <a:lnTo>
                  <a:pt x="287" y="25"/>
                </a:lnTo>
                <a:lnTo>
                  <a:pt x="287" y="25"/>
                </a:lnTo>
                <a:lnTo>
                  <a:pt x="287" y="18"/>
                </a:lnTo>
                <a:lnTo>
                  <a:pt x="283" y="14"/>
                </a:lnTo>
                <a:lnTo>
                  <a:pt x="278" y="11"/>
                </a:lnTo>
                <a:lnTo>
                  <a:pt x="272" y="9"/>
                </a:lnTo>
                <a:lnTo>
                  <a:pt x="272" y="9"/>
                </a:lnTo>
                <a:close/>
                <a:moveTo>
                  <a:pt x="13" y="154"/>
                </a:moveTo>
                <a:lnTo>
                  <a:pt x="48" y="130"/>
                </a:lnTo>
                <a:lnTo>
                  <a:pt x="48" y="130"/>
                </a:lnTo>
                <a:lnTo>
                  <a:pt x="51" y="127"/>
                </a:lnTo>
                <a:lnTo>
                  <a:pt x="53" y="123"/>
                </a:lnTo>
                <a:lnTo>
                  <a:pt x="51" y="119"/>
                </a:lnTo>
                <a:lnTo>
                  <a:pt x="48" y="116"/>
                </a:lnTo>
                <a:lnTo>
                  <a:pt x="13" y="99"/>
                </a:lnTo>
                <a:lnTo>
                  <a:pt x="13" y="99"/>
                </a:lnTo>
                <a:lnTo>
                  <a:pt x="8" y="98"/>
                </a:lnTo>
                <a:lnTo>
                  <a:pt x="4" y="99"/>
                </a:lnTo>
                <a:lnTo>
                  <a:pt x="0" y="103"/>
                </a:lnTo>
                <a:lnTo>
                  <a:pt x="0" y="108"/>
                </a:lnTo>
                <a:lnTo>
                  <a:pt x="0" y="147"/>
                </a:lnTo>
                <a:lnTo>
                  <a:pt x="0" y="147"/>
                </a:lnTo>
                <a:lnTo>
                  <a:pt x="0" y="150"/>
                </a:lnTo>
                <a:lnTo>
                  <a:pt x="4" y="154"/>
                </a:lnTo>
                <a:lnTo>
                  <a:pt x="8" y="156"/>
                </a:lnTo>
                <a:lnTo>
                  <a:pt x="13" y="154"/>
                </a:lnTo>
                <a:lnTo>
                  <a:pt x="13" y="154"/>
                </a:lnTo>
                <a:close/>
                <a:moveTo>
                  <a:pt x="272" y="99"/>
                </a:moveTo>
                <a:lnTo>
                  <a:pt x="91" y="99"/>
                </a:lnTo>
                <a:lnTo>
                  <a:pt x="91" y="99"/>
                </a:lnTo>
                <a:lnTo>
                  <a:pt x="86" y="101"/>
                </a:lnTo>
                <a:lnTo>
                  <a:pt x="80" y="105"/>
                </a:lnTo>
                <a:lnTo>
                  <a:pt x="77" y="110"/>
                </a:lnTo>
                <a:lnTo>
                  <a:pt x="75" y="116"/>
                </a:lnTo>
                <a:lnTo>
                  <a:pt x="75" y="130"/>
                </a:lnTo>
                <a:lnTo>
                  <a:pt x="75" y="130"/>
                </a:lnTo>
                <a:lnTo>
                  <a:pt x="77" y="136"/>
                </a:lnTo>
                <a:lnTo>
                  <a:pt x="80" y="141"/>
                </a:lnTo>
                <a:lnTo>
                  <a:pt x="86" y="145"/>
                </a:lnTo>
                <a:lnTo>
                  <a:pt x="91" y="147"/>
                </a:lnTo>
                <a:lnTo>
                  <a:pt x="272" y="147"/>
                </a:lnTo>
                <a:lnTo>
                  <a:pt x="272" y="147"/>
                </a:lnTo>
                <a:lnTo>
                  <a:pt x="278" y="145"/>
                </a:lnTo>
                <a:lnTo>
                  <a:pt x="283" y="141"/>
                </a:lnTo>
                <a:lnTo>
                  <a:pt x="287" y="136"/>
                </a:lnTo>
                <a:lnTo>
                  <a:pt x="287" y="130"/>
                </a:lnTo>
                <a:lnTo>
                  <a:pt x="287" y="116"/>
                </a:lnTo>
                <a:lnTo>
                  <a:pt x="287" y="116"/>
                </a:lnTo>
                <a:lnTo>
                  <a:pt x="287" y="110"/>
                </a:lnTo>
                <a:lnTo>
                  <a:pt x="283" y="105"/>
                </a:lnTo>
                <a:lnTo>
                  <a:pt x="278" y="101"/>
                </a:lnTo>
                <a:lnTo>
                  <a:pt x="272" y="99"/>
                </a:lnTo>
                <a:lnTo>
                  <a:pt x="272" y="99"/>
                </a:lnTo>
                <a:close/>
                <a:moveTo>
                  <a:pt x="48" y="206"/>
                </a:moveTo>
                <a:lnTo>
                  <a:pt x="13" y="185"/>
                </a:lnTo>
                <a:lnTo>
                  <a:pt x="13" y="185"/>
                </a:lnTo>
                <a:lnTo>
                  <a:pt x="8" y="183"/>
                </a:lnTo>
                <a:lnTo>
                  <a:pt x="4" y="183"/>
                </a:lnTo>
                <a:lnTo>
                  <a:pt x="0" y="186"/>
                </a:lnTo>
                <a:lnTo>
                  <a:pt x="0" y="192"/>
                </a:lnTo>
                <a:lnTo>
                  <a:pt x="0" y="237"/>
                </a:lnTo>
                <a:lnTo>
                  <a:pt x="0" y="237"/>
                </a:lnTo>
                <a:lnTo>
                  <a:pt x="0" y="243"/>
                </a:lnTo>
                <a:lnTo>
                  <a:pt x="4" y="244"/>
                </a:lnTo>
                <a:lnTo>
                  <a:pt x="8" y="246"/>
                </a:lnTo>
                <a:lnTo>
                  <a:pt x="13" y="244"/>
                </a:lnTo>
                <a:lnTo>
                  <a:pt x="48" y="223"/>
                </a:lnTo>
                <a:lnTo>
                  <a:pt x="48" y="223"/>
                </a:lnTo>
                <a:lnTo>
                  <a:pt x="51" y="219"/>
                </a:lnTo>
                <a:lnTo>
                  <a:pt x="53" y="214"/>
                </a:lnTo>
                <a:lnTo>
                  <a:pt x="51" y="210"/>
                </a:lnTo>
                <a:lnTo>
                  <a:pt x="48" y="206"/>
                </a:lnTo>
                <a:lnTo>
                  <a:pt x="48" y="206"/>
                </a:lnTo>
                <a:close/>
                <a:moveTo>
                  <a:pt x="272" y="192"/>
                </a:moveTo>
                <a:lnTo>
                  <a:pt x="91" y="192"/>
                </a:lnTo>
                <a:lnTo>
                  <a:pt x="91" y="192"/>
                </a:lnTo>
                <a:lnTo>
                  <a:pt x="86" y="192"/>
                </a:lnTo>
                <a:lnTo>
                  <a:pt x="80" y="195"/>
                </a:lnTo>
                <a:lnTo>
                  <a:pt x="77" y="201"/>
                </a:lnTo>
                <a:lnTo>
                  <a:pt x="75" y="206"/>
                </a:lnTo>
                <a:lnTo>
                  <a:pt x="75" y="221"/>
                </a:lnTo>
                <a:lnTo>
                  <a:pt x="75" y="221"/>
                </a:lnTo>
                <a:lnTo>
                  <a:pt x="77" y="228"/>
                </a:lnTo>
                <a:lnTo>
                  <a:pt x="80" y="232"/>
                </a:lnTo>
                <a:lnTo>
                  <a:pt x="86" y="235"/>
                </a:lnTo>
                <a:lnTo>
                  <a:pt x="91" y="237"/>
                </a:lnTo>
                <a:lnTo>
                  <a:pt x="272" y="237"/>
                </a:lnTo>
                <a:lnTo>
                  <a:pt x="272" y="237"/>
                </a:lnTo>
                <a:lnTo>
                  <a:pt x="278" y="235"/>
                </a:lnTo>
                <a:lnTo>
                  <a:pt x="283" y="232"/>
                </a:lnTo>
                <a:lnTo>
                  <a:pt x="287" y="228"/>
                </a:lnTo>
                <a:lnTo>
                  <a:pt x="287" y="221"/>
                </a:lnTo>
                <a:lnTo>
                  <a:pt x="287" y="206"/>
                </a:lnTo>
                <a:lnTo>
                  <a:pt x="287" y="206"/>
                </a:lnTo>
                <a:lnTo>
                  <a:pt x="287" y="201"/>
                </a:lnTo>
                <a:lnTo>
                  <a:pt x="283" y="195"/>
                </a:lnTo>
                <a:lnTo>
                  <a:pt x="278" y="192"/>
                </a:lnTo>
                <a:lnTo>
                  <a:pt x="272" y="192"/>
                </a:lnTo>
                <a:lnTo>
                  <a:pt x="272" y="19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555750" y="2060575"/>
            <a:ext cx="33940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压测时到达一定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qps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时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cpu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打爆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,复压后不一定会重现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1684655" y="3778250"/>
            <a:ext cx="4267835" cy="2555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dk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dump</a:t>
            </a:r>
            <a:r>
              <a:rPr lang="zh-CN" altLang="en-US" dirty="0">
                <a:solidFill>
                  <a:schemeClr val="dk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信息：</a:t>
            </a:r>
            <a:r>
              <a:rPr lang="en-US" altLang="zh-CN" dirty="0">
                <a:solidFill>
                  <a:schemeClr val="dk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top</a:t>
            </a:r>
            <a:r>
              <a:rPr lang="zh-CN" altLang="en-US" dirty="0">
                <a:solidFill>
                  <a:schemeClr val="dk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线程都是缓存相关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pp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链路：创建新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redis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连接耗时300ms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+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日志：缓存线程池队列拒绝</a:t>
            </a: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代码：异步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load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缓存时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,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为去重维护的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set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集合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,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  <a:sym typeface="+mn-ea"/>
              </a:rPr>
              <a:t>当线程池拒绝异常未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  <a:sym typeface="+mn-ea"/>
              </a:rPr>
              <a:t>remove</a:t>
            </a:r>
            <a:endParaRPr lang="zh-CN" altLang="en-US">
              <a:latin typeface="微软雅黑" charset="0"/>
              <a:ea typeface="微软雅黑" charset="0"/>
              <a:cs typeface="微软雅黑" charset="0"/>
              <a:sym typeface="+mn-ea"/>
            </a:endParaRPr>
          </a:p>
          <a:p>
            <a:pPr>
              <a:lnSpc>
                <a:spcPct val="140000"/>
              </a:lnSpc>
            </a:pPr>
            <a:endParaRPr lang="en-US" altLang="zh-CN"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7044055" y="1407160"/>
            <a:ext cx="3709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charset="0"/>
                <a:ea typeface="微软雅黑" charset="0"/>
              </a:rPr>
              <a:t>二个优化</a:t>
            </a:r>
          </a:p>
        </p:txBody>
      </p:sp>
      <p:sp>
        <p:nvSpPr>
          <p:cNvPr id="28" name="Oval 106"/>
          <p:cNvSpPr/>
          <p:nvPr/>
        </p:nvSpPr>
        <p:spPr>
          <a:xfrm>
            <a:off x="6148557" y="1268748"/>
            <a:ext cx="699076" cy="699074"/>
          </a:xfrm>
          <a:prstGeom prst="ellipse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9" name="Freeform 24"/>
          <p:cNvSpPr>
            <a:spLocks noEditPoints="1"/>
          </p:cNvSpPr>
          <p:nvPr/>
        </p:nvSpPr>
        <p:spPr bwMode="auto">
          <a:xfrm>
            <a:off x="6316586" y="1463163"/>
            <a:ext cx="364532" cy="311232"/>
          </a:xfrm>
          <a:custGeom>
            <a:avLst/>
            <a:gdLst/>
            <a:ahLst/>
            <a:cxnLst>
              <a:cxn ang="0">
                <a:pos x="13" y="1"/>
              </a:cxn>
              <a:cxn ang="0">
                <a:pos x="0" y="3"/>
              </a:cxn>
              <a:cxn ang="0">
                <a:pos x="0" y="54"/>
              </a:cxn>
              <a:cxn ang="0">
                <a:pos x="8" y="63"/>
              </a:cxn>
              <a:cxn ang="0">
                <a:pos x="48" y="40"/>
              </a:cxn>
              <a:cxn ang="0">
                <a:pos x="51" y="29"/>
              </a:cxn>
              <a:cxn ang="0">
                <a:pos x="272" y="9"/>
              </a:cxn>
              <a:cxn ang="0">
                <a:pos x="86" y="11"/>
              </a:cxn>
              <a:cxn ang="0">
                <a:pos x="75" y="25"/>
              </a:cxn>
              <a:cxn ang="0">
                <a:pos x="77" y="45"/>
              </a:cxn>
              <a:cxn ang="0">
                <a:pos x="91" y="54"/>
              </a:cxn>
              <a:cxn ang="0">
                <a:pos x="278" y="54"/>
              </a:cxn>
              <a:cxn ang="0">
                <a:pos x="287" y="40"/>
              </a:cxn>
              <a:cxn ang="0">
                <a:pos x="287" y="18"/>
              </a:cxn>
              <a:cxn ang="0">
                <a:pos x="272" y="9"/>
              </a:cxn>
              <a:cxn ang="0">
                <a:pos x="48" y="130"/>
              </a:cxn>
              <a:cxn ang="0">
                <a:pos x="53" y="123"/>
              </a:cxn>
              <a:cxn ang="0">
                <a:pos x="13" y="99"/>
              </a:cxn>
              <a:cxn ang="0">
                <a:pos x="4" y="99"/>
              </a:cxn>
              <a:cxn ang="0">
                <a:pos x="0" y="147"/>
              </a:cxn>
              <a:cxn ang="0">
                <a:pos x="4" y="154"/>
              </a:cxn>
              <a:cxn ang="0">
                <a:pos x="13" y="154"/>
              </a:cxn>
              <a:cxn ang="0">
                <a:pos x="91" y="99"/>
              </a:cxn>
              <a:cxn ang="0">
                <a:pos x="77" y="110"/>
              </a:cxn>
              <a:cxn ang="0">
                <a:pos x="75" y="130"/>
              </a:cxn>
              <a:cxn ang="0">
                <a:pos x="86" y="145"/>
              </a:cxn>
              <a:cxn ang="0">
                <a:pos x="272" y="147"/>
              </a:cxn>
              <a:cxn ang="0">
                <a:pos x="287" y="136"/>
              </a:cxn>
              <a:cxn ang="0">
                <a:pos x="287" y="116"/>
              </a:cxn>
              <a:cxn ang="0">
                <a:pos x="278" y="101"/>
              </a:cxn>
              <a:cxn ang="0">
                <a:pos x="48" y="206"/>
              </a:cxn>
              <a:cxn ang="0">
                <a:pos x="8" y="183"/>
              </a:cxn>
              <a:cxn ang="0">
                <a:pos x="0" y="192"/>
              </a:cxn>
              <a:cxn ang="0">
                <a:pos x="0" y="243"/>
              </a:cxn>
              <a:cxn ang="0">
                <a:pos x="13" y="244"/>
              </a:cxn>
              <a:cxn ang="0">
                <a:pos x="51" y="219"/>
              </a:cxn>
              <a:cxn ang="0">
                <a:pos x="48" y="206"/>
              </a:cxn>
              <a:cxn ang="0">
                <a:pos x="91" y="192"/>
              </a:cxn>
              <a:cxn ang="0">
                <a:pos x="80" y="195"/>
              </a:cxn>
              <a:cxn ang="0">
                <a:pos x="75" y="221"/>
              </a:cxn>
              <a:cxn ang="0">
                <a:pos x="80" y="232"/>
              </a:cxn>
              <a:cxn ang="0">
                <a:pos x="272" y="237"/>
              </a:cxn>
              <a:cxn ang="0">
                <a:pos x="283" y="232"/>
              </a:cxn>
              <a:cxn ang="0">
                <a:pos x="287" y="206"/>
              </a:cxn>
              <a:cxn ang="0">
                <a:pos x="283" y="195"/>
              </a:cxn>
              <a:cxn ang="0">
                <a:pos x="272" y="192"/>
              </a:cxn>
            </a:cxnLst>
            <a:rect l="0" t="0" r="r" b="b"/>
            <a:pathLst>
              <a:path w="287" h="246">
                <a:moveTo>
                  <a:pt x="48" y="23"/>
                </a:moveTo>
                <a:lnTo>
                  <a:pt x="13" y="1"/>
                </a:lnTo>
                <a:lnTo>
                  <a:pt x="13" y="1"/>
                </a:lnTo>
                <a:lnTo>
                  <a:pt x="8" y="0"/>
                </a:lnTo>
                <a:lnTo>
                  <a:pt x="4" y="1"/>
                </a:lnTo>
                <a:lnTo>
                  <a:pt x="0" y="3"/>
                </a:lnTo>
                <a:lnTo>
                  <a:pt x="0" y="9"/>
                </a:lnTo>
                <a:lnTo>
                  <a:pt x="0" y="54"/>
                </a:lnTo>
                <a:lnTo>
                  <a:pt x="0" y="54"/>
                </a:lnTo>
                <a:lnTo>
                  <a:pt x="0" y="59"/>
                </a:lnTo>
                <a:lnTo>
                  <a:pt x="4" y="63"/>
                </a:lnTo>
                <a:lnTo>
                  <a:pt x="8" y="63"/>
                </a:lnTo>
                <a:lnTo>
                  <a:pt x="13" y="61"/>
                </a:lnTo>
                <a:lnTo>
                  <a:pt x="48" y="40"/>
                </a:lnTo>
                <a:lnTo>
                  <a:pt x="48" y="40"/>
                </a:lnTo>
                <a:lnTo>
                  <a:pt x="51" y="36"/>
                </a:lnTo>
                <a:lnTo>
                  <a:pt x="53" y="32"/>
                </a:lnTo>
                <a:lnTo>
                  <a:pt x="51" y="29"/>
                </a:lnTo>
                <a:lnTo>
                  <a:pt x="48" y="23"/>
                </a:lnTo>
                <a:lnTo>
                  <a:pt x="48" y="23"/>
                </a:lnTo>
                <a:close/>
                <a:moveTo>
                  <a:pt x="272" y="9"/>
                </a:moveTo>
                <a:lnTo>
                  <a:pt x="91" y="9"/>
                </a:lnTo>
                <a:lnTo>
                  <a:pt x="91" y="9"/>
                </a:lnTo>
                <a:lnTo>
                  <a:pt x="86" y="11"/>
                </a:lnTo>
                <a:lnTo>
                  <a:pt x="80" y="14"/>
                </a:lnTo>
                <a:lnTo>
                  <a:pt x="77" y="18"/>
                </a:lnTo>
                <a:lnTo>
                  <a:pt x="75" y="25"/>
                </a:lnTo>
                <a:lnTo>
                  <a:pt x="75" y="40"/>
                </a:lnTo>
                <a:lnTo>
                  <a:pt x="75" y="40"/>
                </a:lnTo>
                <a:lnTo>
                  <a:pt x="77" y="45"/>
                </a:lnTo>
                <a:lnTo>
                  <a:pt x="80" y="50"/>
                </a:lnTo>
                <a:lnTo>
                  <a:pt x="86" y="54"/>
                </a:lnTo>
                <a:lnTo>
                  <a:pt x="91" y="54"/>
                </a:lnTo>
                <a:lnTo>
                  <a:pt x="272" y="54"/>
                </a:lnTo>
                <a:lnTo>
                  <a:pt x="272" y="54"/>
                </a:lnTo>
                <a:lnTo>
                  <a:pt x="278" y="54"/>
                </a:lnTo>
                <a:lnTo>
                  <a:pt x="283" y="50"/>
                </a:lnTo>
                <a:lnTo>
                  <a:pt x="287" y="45"/>
                </a:lnTo>
                <a:lnTo>
                  <a:pt x="287" y="40"/>
                </a:lnTo>
                <a:lnTo>
                  <a:pt x="287" y="25"/>
                </a:lnTo>
                <a:lnTo>
                  <a:pt x="287" y="25"/>
                </a:lnTo>
                <a:lnTo>
                  <a:pt x="287" y="18"/>
                </a:lnTo>
                <a:lnTo>
                  <a:pt x="283" y="14"/>
                </a:lnTo>
                <a:lnTo>
                  <a:pt x="278" y="11"/>
                </a:lnTo>
                <a:lnTo>
                  <a:pt x="272" y="9"/>
                </a:lnTo>
                <a:lnTo>
                  <a:pt x="272" y="9"/>
                </a:lnTo>
                <a:close/>
                <a:moveTo>
                  <a:pt x="13" y="154"/>
                </a:moveTo>
                <a:lnTo>
                  <a:pt x="48" y="130"/>
                </a:lnTo>
                <a:lnTo>
                  <a:pt x="48" y="130"/>
                </a:lnTo>
                <a:lnTo>
                  <a:pt x="51" y="127"/>
                </a:lnTo>
                <a:lnTo>
                  <a:pt x="53" y="123"/>
                </a:lnTo>
                <a:lnTo>
                  <a:pt x="51" y="119"/>
                </a:lnTo>
                <a:lnTo>
                  <a:pt x="48" y="116"/>
                </a:lnTo>
                <a:lnTo>
                  <a:pt x="13" y="99"/>
                </a:lnTo>
                <a:lnTo>
                  <a:pt x="13" y="99"/>
                </a:lnTo>
                <a:lnTo>
                  <a:pt x="8" y="98"/>
                </a:lnTo>
                <a:lnTo>
                  <a:pt x="4" y="99"/>
                </a:lnTo>
                <a:lnTo>
                  <a:pt x="0" y="103"/>
                </a:lnTo>
                <a:lnTo>
                  <a:pt x="0" y="108"/>
                </a:lnTo>
                <a:lnTo>
                  <a:pt x="0" y="147"/>
                </a:lnTo>
                <a:lnTo>
                  <a:pt x="0" y="147"/>
                </a:lnTo>
                <a:lnTo>
                  <a:pt x="0" y="150"/>
                </a:lnTo>
                <a:lnTo>
                  <a:pt x="4" y="154"/>
                </a:lnTo>
                <a:lnTo>
                  <a:pt x="8" y="156"/>
                </a:lnTo>
                <a:lnTo>
                  <a:pt x="13" y="154"/>
                </a:lnTo>
                <a:lnTo>
                  <a:pt x="13" y="154"/>
                </a:lnTo>
                <a:close/>
                <a:moveTo>
                  <a:pt x="272" y="99"/>
                </a:moveTo>
                <a:lnTo>
                  <a:pt x="91" y="99"/>
                </a:lnTo>
                <a:lnTo>
                  <a:pt x="91" y="99"/>
                </a:lnTo>
                <a:lnTo>
                  <a:pt x="86" y="101"/>
                </a:lnTo>
                <a:lnTo>
                  <a:pt x="80" y="105"/>
                </a:lnTo>
                <a:lnTo>
                  <a:pt x="77" y="110"/>
                </a:lnTo>
                <a:lnTo>
                  <a:pt x="75" y="116"/>
                </a:lnTo>
                <a:lnTo>
                  <a:pt x="75" y="130"/>
                </a:lnTo>
                <a:lnTo>
                  <a:pt x="75" y="130"/>
                </a:lnTo>
                <a:lnTo>
                  <a:pt x="77" y="136"/>
                </a:lnTo>
                <a:lnTo>
                  <a:pt x="80" y="141"/>
                </a:lnTo>
                <a:lnTo>
                  <a:pt x="86" y="145"/>
                </a:lnTo>
                <a:lnTo>
                  <a:pt x="91" y="147"/>
                </a:lnTo>
                <a:lnTo>
                  <a:pt x="272" y="147"/>
                </a:lnTo>
                <a:lnTo>
                  <a:pt x="272" y="147"/>
                </a:lnTo>
                <a:lnTo>
                  <a:pt x="278" y="145"/>
                </a:lnTo>
                <a:lnTo>
                  <a:pt x="283" y="141"/>
                </a:lnTo>
                <a:lnTo>
                  <a:pt x="287" y="136"/>
                </a:lnTo>
                <a:lnTo>
                  <a:pt x="287" y="130"/>
                </a:lnTo>
                <a:lnTo>
                  <a:pt x="287" y="116"/>
                </a:lnTo>
                <a:lnTo>
                  <a:pt x="287" y="116"/>
                </a:lnTo>
                <a:lnTo>
                  <a:pt x="287" y="110"/>
                </a:lnTo>
                <a:lnTo>
                  <a:pt x="283" y="105"/>
                </a:lnTo>
                <a:lnTo>
                  <a:pt x="278" y="101"/>
                </a:lnTo>
                <a:lnTo>
                  <a:pt x="272" y="99"/>
                </a:lnTo>
                <a:lnTo>
                  <a:pt x="272" y="99"/>
                </a:lnTo>
                <a:close/>
                <a:moveTo>
                  <a:pt x="48" y="206"/>
                </a:moveTo>
                <a:lnTo>
                  <a:pt x="13" y="185"/>
                </a:lnTo>
                <a:lnTo>
                  <a:pt x="13" y="185"/>
                </a:lnTo>
                <a:lnTo>
                  <a:pt x="8" y="183"/>
                </a:lnTo>
                <a:lnTo>
                  <a:pt x="4" y="183"/>
                </a:lnTo>
                <a:lnTo>
                  <a:pt x="0" y="186"/>
                </a:lnTo>
                <a:lnTo>
                  <a:pt x="0" y="192"/>
                </a:lnTo>
                <a:lnTo>
                  <a:pt x="0" y="237"/>
                </a:lnTo>
                <a:lnTo>
                  <a:pt x="0" y="237"/>
                </a:lnTo>
                <a:lnTo>
                  <a:pt x="0" y="243"/>
                </a:lnTo>
                <a:lnTo>
                  <a:pt x="4" y="244"/>
                </a:lnTo>
                <a:lnTo>
                  <a:pt x="8" y="246"/>
                </a:lnTo>
                <a:lnTo>
                  <a:pt x="13" y="244"/>
                </a:lnTo>
                <a:lnTo>
                  <a:pt x="48" y="223"/>
                </a:lnTo>
                <a:lnTo>
                  <a:pt x="48" y="223"/>
                </a:lnTo>
                <a:lnTo>
                  <a:pt x="51" y="219"/>
                </a:lnTo>
                <a:lnTo>
                  <a:pt x="53" y="214"/>
                </a:lnTo>
                <a:lnTo>
                  <a:pt x="51" y="210"/>
                </a:lnTo>
                <a:lnTo>
                  <a:pt x="48" y="206"/>
                </a:lnTo>
                <a:lnTo>
                  <a:pt x="48" y="206"/>
                </a:lnTo>
                <a:close/>
                <a:moveTo>
                  <a:pt x="272" y="192"/>
                </a:moveTo>
                <a:lnTo>
                  <a:pt x="91" y="192"/>
                </a:lnTo>
                <a:lnTo>
                  <a:pt x="91" y="192"/>
                </a:lnTo>
                <a:lnTo>
                  <a:pt x="86" y="192"/>
                </a:lnTo>
                <a:lnTo>
                  <a:pt x="80" y="195"/>
                </a:lnTo>
                <a:lnTo>
                  <a:pt x="77" y="201"/>
                </a:lnTo>
                <a:lnTo>
                  <a:pt x="75" y="206"/>
                </a:lnTo>
                <a:lnTo>
                  <a:pt x="75" y="221"/>
                </a:lnTo>
                <a:lnTo>
                  <a:pt x="75" y="221"/>
                </a:lnTo>
                <a:lnTo>
                  <a:pt x="77" y="228"/>
                </a:lnTo>
                <a:lnTo>
                  <a:pt x="80" y="232"/>
                </a:lnTo>
                <a:lnTo>
                  <a:pt x="86" y="235"/>
                </a:lnTo>
                <a:lnTo>
                  <a:pt x="91" y="237"/>
                </a:lnTo>
                <a:lnTo>
                  <a:pt x="272" y="237"/>
                </a:lnTo>
                <a:lnTo>
                  <a:pt x="272" y="237"/>
                </a:lnTo>
                <a:lnTo>
                  <a:pt x="278" y="235"/>
                </a:lnTo>
                <a:lnTo>
                  <a:pt x="283" y="232"/>
                </a:lnTo>
                <a:lnTo>
                  <a:pt x="287" y="228"/>
                </a:lnTo>
                <a:lnTo>
                  <a:pt x="287" y="221"/>
                </a:lnTo>
                <a:lnTo>
                  <a:pt x="287" y="206"/>
                </a:lnTo>
                <a:lnTo>
                  <a:pt x="287" y="206"/>
                </a:lnTo>
                <a:lnTo>
                  <a:pt x="287" y="201"/>
                </a:lnTo>
                <a:lnTo>
                  <a:pt x="283" y="195"/>
                </a:lnTo>
                <a:lnTo>
                  <a:pt x="278" y="192"/>
                </a:lnTo>
                <a:lnTo>
                  <a:pt x="272" y="192"/>
                </a:lnTo>
                <a:lnTo>
                  <a:pt x="272" y="19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490335" y="4130040"/>
            <a:ext cx="33921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latin typeface="微软雅黑" charset="0"/>
                <a:ea typeface="微软雅黑" charset="0"/>
                <a:sym typeface="+mn-ea"/>
              </a:rPr>
              <a:t>痛点一：无法查看业务线程情况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670040" y="4603750"/>
            <a:ext cx="93027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hisee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监控没有细化到业务线程级别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,</a:t>
            </a:r>
          </a:p>
          <a:p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且存在多个业务缓存线程池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6490335" y="5292725"/>
            <a:ext cx="27044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latin typeface="微软雅黑" charset="0"/>
                <a:ea typeface="微软雅黑" charset="0"/>
                <a:sym typeface="+mn-ea"/>
              </a:rPr>
              <a:t>痛点二：线程调优成本高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670040" y="5665470"/>
            <a:ext cx="93027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微软雅黑" charset="0"/>
                <a:ea typeface="微软雅黑" charset="0"/>
              </a:rPr>
              <a:t>无法确认具体调整到多少值合适，需要多次调试，</a:t>
            </a:r>
            <a:br>
              <a:rPr lang="zh-CN" altLang="en-US" sz="1600">
                <a:latin typeface="微软雅黑" charset="0"/>
                <a:ea typeface="微软雅黑" charset="0"/>
              </a:rPr>
            </a:br>
            <a:r>
              <a:rPr lang="zh-CN" altLang="en-US" sz="1600">
                <a:latin typeface="微软雅黑" charset="0"/>
                <a:ea typeface="微软雅黑" charset="0"/>
              </a:rPr>
              <a:t>每次调试都需要发布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7044055" y="3298825"/>
            <a:ext cx="37090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微软雅黑" charset="0"/>
                <a:ea typeface="微软雅黑" charset="0"/>
              </a:rPr>
              <a:t>线程池调优两大痛点</a:t>
            </a:r>
          </a:p>
        </p:txBody>
      </p:sp>
      <p:sp>
        <p:nvSpPr>
          <p:cNvPr id="36" name="Oval 106"/>
          <p:cNvSpPr/>
          <p:nvPr/>
        </p:nvSpPr>
        <p:spPr>
          <a:xfrm>
            <a:off x="6148557" y="3144538"/>
            <a:ext cx="699076" cy="699074"/>
          </a:xfrm>
          <a:prstGeom prst="ellipse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Freeform 24"/>
          <p:cNvSpPr>
            <a:spLocks noEditPoints="1"/>
          </p:cNvSpPr>
          <p:nvPr/>
        </p:nvSpPr>
        <p:spPr bwMode="auto">
          <a:xfrm>
            <a:off x="6305791" y="3364353"/>
            <a:ext cx="364532" cy="311232"/>
          </a:xfrm>
          <a:custGeom>
            <a:avLst/>
            <a:gdLst/>
            <a:ahLst/>
            <a:cxnLst>
              <a:cxn ang="0">
                <a:pos x="13" y="1"/>
              </a:cxn>
              <a:cxn ang="0">
                <a:pos x="0" y="3"/>
              </a:cxn>
              <a:cxn ang="0">
                <a:pos x="0" y="54"/>
              </a:cxn>
              <a:cxn ang="0">
                <a:pos x="8" y="63"/>
              </a:cxn>
              <a:cxn ang="0">
                <a:pos x="48" y="40"/>
              </a:cxn>
              <a:cxn ang="0">
                <a:pos x="51" y="29"/>
              </a:cxn>
              <a:cxn ang="0">
                <a:pos x="272" y="9"/>
              </a:cxn>
              <a:cxn ang="0">
                <a:pos x="86" y="11"/>
              </a:cxn>
              <a:cxn ang="0">
                <a:pos x="75" y="25"/>
              </a:cxn>
              <a:cxn ang="0">
                <a:pos x="77" y="45"/>
              </a:cxn>
              <a:cxn ang="0">
                <a:pos x="91" y="54"/>
              </a:cxn>
              <a:cxn ang="0">
                <a:pos x="278" y="54"/>
              </a:cxn>
              <a:cxn ang="0">
                <a:pos x="287" y="40"/>
              </a:cxn>
              <a:cxn ang="0">
                <a:pos x="287" y="18"/>
              </a:cxn>
              <a:cxn ang="0">
                <a:pos x="272" y="9"/>
              </a:cxn>
              <a:cxn ang="0">
                <a:pos x="48" y="130"/>
              </a:cxn>
              <a:cxn ang="0">
                <a:pos x="53" y="123"/>
              </a:cxn>
              <a:cxn ang="0">
                <a:pos x="13" y="99"/>
              </a:cxn>
              <a:cxn ang="0">
                <a:pos x="4" y="99"/>
              </a:cxn>
              <a:cxn ang="0">
                <a:pos x="0" y="147"/>
              </a:cxn>
              <a:cxn ang="0">
                <a:pos x="4" y="154"/>
              </a:cxn>
              <a:cxn ang="0">
                <a:pos x="13" y="154"/>
              </a:cxn>
              <a:cxn ang="0">
                <a:pos x="91" y="99"/>
              </a:cxn>
              <a:cxn ang="0">
                <a:pos x="77" y="110"/>
              </a:cxn>
              <a:cxn ang="0">
                <a:pos x="75" y="130"/>
              </a:cxn>
              <a:cxn ang="0">
                <a:pos x="86" y="145"/>
              </a:cxn>
              <a:cxn ang="0">
                <a:pos x="272" y="147"/>
              </a:cxn>
              <a:cxn ang="0">
                <a:pos x="287" y="136"/>
              </a:cxn>
              <a:cxn ang="0">
                <a:pos x="287" y="116"/>
              </a:cxn>
              <a:cxn ang="0">
                <a:pos x="278" y="101"/>
              </a:cxn>
              <a:cxn ang="0">
                <a:pos x="48" y="206"/>
              </a:cxn>
              <a:cxn ang="0">
                <a:pos x="8" y="183"/>
              </a:cxn>
              <a:cxn ang="0">
                <a:pos x="0" y="192"/>
              </a:cxn>
              <a:cxn ang="0">
                <a:pos x="0" y="243"/>
              </a:cxn>
              <a:cxn ang="0">
                <a:pos x="13" y="244"/>
              </a:cxn>
              <a:cxn ang="0">
                <a:pos x="51" y="219"/>
              </a:cxn>
              <a:cxn ang="0">
                <a:pos x="48" y="206"/>
              </a:cxn>
              <a:cxn ang="0">
                <a:pos x="91" y="192"/>
              </a:cxn>
              <a:cxn ang="0">
                <a:pos x="80" y="195"/>
              </a:cxn>
              <a:cxn ang="0">
                <a:pos x="75" y="221"/>
              </a:cxn>
              <a:cxn ang="0">
                <a:pos x="80" y="232"/>
              </a:cxn>
              <a:cxn ang="0">
                <a:pos x="272" y="237"/>
              </a:cxn>
              <a:cxn ang="0">
                <a:pos x="283" y="232"/>
              </a:cxn>
              <a:cxn ang="0">
                <a:pos x="287" y="206"/>
              </a:cxn>
              <a:cxn ang="0">
                <a:pos x="283" y="195"/>
              </a:cxn>
              <a:cxn ang="0">
                <a:pos x="272" y="192"/>
              </a:cxn>
            </a:cxnLst>
            <a:rect l="0" t="0" r="r" b="b"/>
            <a:pathLst>
              <a:path w="287" h="246">
                <a:moveTo>
                  <a:pt x="48" y="23"/>
                </a:moveTo>
                <a:lnTo>
                  <a:pt x="13" y="1"/>
                </a:lnTo>
                <a:lnTo>
                  <a:pt x="13" y="1"/>
                </a:lnTo>
                <a:lnTo>
                  <a:pt x="8" y="0"/>
                </a:lnTo>
                <a:lnTo>
                  <a:pt x="4" y="1"/>
                </a:lnTo>
                <a:lnTo>
                  <a:pt x="0" y="3"/>
                </a:lnTo>
                <a:lnTo>
                  <a:pt x="0" y="9"/>
                </a:lnTo>
                <a:lnTo>
                  <a:pt x="0" y="54"/>
                </a:lnTo>
                <a:lnTo>
                  <a:pt x="0" y="54"/>
                </a:lnTo>
                <a:lnTo>
                  <a:pt x="0" y="59"/>
                </a:lnTo>
                <a:lnTo>
                  <a:pt x="4" y="63"/>
                </a:lnTo>
                <a:lnTo>
                  <a:pt x="8" y="63"/>
                </a:lnTo>
                <a:lnTo>
                  <a:pt x="13" y="61"/>
                </a:lnTo>
                <a:lnTo>
                  <a:pt x="48" y="40"/>
                </a:lnTo>
                <a:lnTo>
                  <a:pt x="48" y="40"/>
                </a:lnTo>
                <a:lnTo>
                  <a:pt x="51" y="36"/>
                </a:lnTo>
                <a:lnTo>
                  <a:pt x="53" y="32"/>
                </a:lnTo>
                <a:lnTo>
                  <a:pt x="51" y="29"/>
                </a:lnTo>
                <a:lnTo>
                  <a:pt x="48" y="23"/>
                </a:lnTo>
                <a:lnTo>
                  <a:pt x="48" y="23"/>
                </a:lnTo>
                <a:close/>
                <a:moveTo>
                  <a:pt x="272" y="9"/>
                </a:moveTo>
                <a:lnTo>
                  <a:pt x="91" y="9"/>
                </a:lnTo>
                <a:lnTo>
                  <a:pt x="91" y="9"/>
                </a:lnTo>
                <a:lnTo>
                  <a:pt x="86" y="11"/>
                </a:lnTo>
                <a:lnTo>
                  <a:pt x="80" y="14"/>
                </a:lnTo>
                <a:lnTo>
                  <a:pt x="77" y="18"/>
                </a:lnTo>
                <a:lnTo>
                  <a:pt x="75" y="25"/>
                </a:lnTo>
                <a:lnTo>
                  <a:pt x="75" y="40"/>
                </a:lnTo>
                <a:lnTo>
                  <a:pt x="75" y="40"/>
                </a:lnTo>
                <a:lnTo>
                  <a:pt x="77" y="45"/>
                </a:lnTo>
                <a:lnTo>
                  <a:pt x="80" y="50"/>
                </a:lnTo>
                <a:lnTo>
                  <a:pt x="86" y="54"/>
                </a:lnTo>
                <a:lnTo>
                  <a:pt x="91" y="54"/>
                </a:lnTo>
                <a:lnTo>
                  <a:pt x="272" y="54"/>
                </a:lnTo>
                <a:lnTo>
                  <a:pt x="272" y="54"/>
                </a:lnTo>
                <a:lnTo>
                  <a:pt x="278" y="54"/>
                </a:lnTo>
                <a:lnTo>
                  <a:pt x="283" y="50"/>
                </a:lnTo>
                <a:lnTo>
                  <a:pt x="287" y="45"/>
                </a:lnTo>
                <a:lnTo>
                  <a:pt x="287" y="40"/>
                </a:lnTo>
                <a:lnTo>
                  <a:pt x="287" y="25"/>
                </a:lnTo>
                <a:lnTo>
                  <a:pt x="287" y="25"/>
                </a:lnTo>
                <a:lnTo>
                  <a:pt x="287" y="18"/>
                </a:lnTo>
                <a:lnTo>
                  <a:pt x="283" y="14"/>
                </a:lnTo>
                <a:lnTo>
                  <a:pt x="278" y="11"/>
                </a:lnTo>
                <a:lnTo>
                  <a:pt x="272" y="9"/>
                </a:lnTo>
                <a:lnTo>
                  <a:pt x="272" y="9"/>
                </a:lnTo>
                <a:close/>
                <a:moveTo>
                  <a:pt x="13" y="154"/>
                </a:moveTo>
                <a:lnTo>
                  <a:pt x="48" y="130"/>
                </a:lnTo>
                <a:lnTo>
                  <a:pt x="48" y="130"/>
                </a:lnTo>
                <a:lnTo>
                  <a:pt x="51" y="127"/>
                </a:lnTo>
                <a:lnTo>
                  <a:pt x="53" y="123"/>
                </a:lnTo>
                <a:lnTo>
                  <a:pt x="51" y="119"/>
                </a:lnTo>
                <a:lnTo>
                  <a:pt x="48" y="116"/>
                </a:lnTo>
                <a:lnTo>
                  <a:pt x="13" y="99"/>
                </a:lnTo>
                <a:lnTo>
                  <a:pt x="13" y="99"/>
                </a:lnTo>
                <a:lnTo>
                  <a:pt x="8" y="98"/>
                </a:lnTo>
                <a:lnTo>
                  <a:pt x="4" y="99"/>
                </a:lnTo>
                <a:lnTo>
                  <a:pt x="0" y="103"/>
                </a:lnTo>
                <a:lnTo>
                  <a:pt x="0" y="108"/>
                </a:lnTo>
                <a:lnTo>
                  <a:pt x="0" y="147"/>
                </a:lnTo>
                <a:lnTo>
                  <a:pt x="0" y="147"/>
                </a:lnTo>
                <a:lnTo>
                  <a:pt x="0" y="150"/>
                </a:lnTo>
                <a:lnTo>
                  <a:pt x="4" y="154"/>
                </a:lnTo>
                <a:lnTo>
                  <a:pt x="8" y="156"/>
                </a:lnTo>
                <a:lnTo>
                  <a:pt x="13" y="154"/>
                </a:lnTo>
                <a:lnTo>
                  <a:pt x="13" y="154"/>
                </a:lnTo>
                <a:close/>
                <a:moveTo>
                  <a:pt x="272" y="99"/>
                </a:moveTo>
                <a:lnTo>
                  <a:pt x="91" y="99"/>
                </a:lnTo>
                <a:lnTo>
                  <a:pt x="91" y="99"/>
                </a:lnTo>
                <a:lnTo>
                  <a:pt x="86" y="101"/>
                </a:lnTo>
                <a:lnTo>
                  <a:pt x="80" y="105"/>
                </a:lnTo>
                <a:lnTo>
                  <a:pt x="77" y="110"/>
                </a:lnTo>
                <a:lnTo>
                  <a:pt x="75" y="116"/>
                </a:lnTo>
                <a:lnTo>
                  <a:pt x="75" y="130"/>
                </a:lnTo>
                <a:lnTo>
                  <a:pt x="75" y="130"/>
                </a:lnTo>
                <a:lnTo>
                  <a:pt x="77" y="136"/>
                </a:lnTo>
                <a:lnTo>
                  <a:pt x="80" y="141"/>
                </a:lnTo>
                <a:lnTo>
                  <a:pt x="86" y="145"/>
                </a:lnTo>
                <a:lnTo>
                  <a:pt x="91" y="147"/>
                </a:lnTo>
                <a:lnTo>
                  <a:pt x="272" y="147"/>
                </a:lnTo>
                <a:lnTo>
                  <a:pt x="272" y="147"/>
                </a:lnTo>
                <a:lnTo>
                  <a:pt x="278" y="145"/>
                </a:lnTo>
                <a:lnTo>
                  <a:pt x="283" y="141"/>
                </a:lnTo>
                <a:lnTo>
                  <a:pt x="287" y="136"/>
                </a:lnTo>
                <a:lnTo>
                  <a:pt x="287" y="130"/>
                </a:lnTo>
                <a:lnTo>
                  <a:pt x="287" y="116"/>
                </a:lnTo>
                <a:lnTo>
                  <a:pt x="287" y="116"/>
                </a:lnTo>
                <a:lnTo>
                  <a:pt x="287" y="110"/>
                </a:lnTo>
                <a:lnTo>
                  <a:pt x="283" y="105"/>
                </a:lnTo>
                <a:lnTo>
                  <a:pt x="278" y="101"/>
                </a:lnTo>
                <a:lnTo>
                  <a:pt x="272" y="99"/>
                </a:lnTo>
                <a:lnTo>
                  <a:pt x="272" y="99"/>
                </a:lnTo>
                <a:close/>
                <a:moveTo>
                  <a:pt x="48" y="206"/>
                </a:moveTo>
                <a:lnTo>
                  <a:pt x="13" y="185"/>
                </a:lnTo>
                <a:lnTo>
                  <a:pt x="13" y="185"/>
                </a:lnTo>
                <a:lnTo>
                  <a:pt x="8" y="183"/>
                </a:lnTo>
                <a:lnTo>
                  <a:pt x="4" y="183"/>
                </a:lnTo>
                <a:lnTo>
                  <a:pt x="0" y="186"/>
                </a:lnTo>
                <a:lnTo>
                  <a:pt x="0" y="192"/>
                </a:lnTo>
                <a:lnTo>
                  <a:pt x="0" y="237"/>
                </a:lnTo>
                <a:lnTo>
                  <a:pt x="0" y="237"/>
                </a:lnTo>
                <a:lnTo>
                  <a:pt x="0" y="243"/>
                </a:lnTo>
                <a:lnTo>
                  <a:pt x="4" y="244"/>
                </a:lnTo>
                <a:lnTo>
                  <a:pt x="8" y="246"/>
                </a:lnTo>
                <a:lnTo>
                  <a:pt x="13" y="244"/>
                </a:lnTo>
                <a:lnTo>
                  <a:pt x="48" y="223"/>
                </a:lnTo>
                <a:lnTo>
                  <a:pt x="48" y="223"/>
                </a:lnTo>
                <a:lnTo>
                  <a:pt x="51" y="219"/>
                </a:lnTo>
                <a:lnTo>
                  <a:pt x="53" y="214"/>
                </a:lnTo>
                <a:lnTo>
                  <a:pt x="51" y="210"/>
                </a:lnTo>
                <a:lnTo>
                  <a:pt x="48" y="206"/>
                </a:lnTo>
                <a:lnTo>
                  <a:pt x="48" y="206"/>
                </a:lnTo>
                <a:close/>
                <a:moveTo>
                  <a:pt x="272" y="192"/>
                </a:moveTo>
                <a:lnTo>
                  <a:pt x="91" y="192"/>
                </a:lnTo>
                <a:lnTo>
                  <a:pt x="91" y="192"/>
                </a:lnTo>
                <a:lnTo>
                  <a:pt x="86" y="192"/>
                </a:lnTo>
                <a:lnTo>
                  <a:pt x="80" y="195"/>
                </a:lnTo>
                <a:lnTo>
                  <a:pt x="77" y="201"/>
                </a:lnTo>
                <a:lnTo>
                  <a:pt x="75" y="206"/>
                </a:lnTo>
                <a:lnTo>
                  <a:pt x="75" y="221"/>
                </a:lnTo>
                <a:lnTo>
                  <a:pt x="75" y="221"/>
                </a:lnTo>
                <a:lnTo>
                  <a:pt x="77" y="228"/>
                </a:lnTo>
                <a:lnTo>
                  <a:pt x="80" y="232"/>
                </a:lnTo>
                <a:lnTo>
                  <a:pt x="86" y="235"/>
                </a:lnTo>
                <a:lnTo>
                  <a:pt x="91" y="237"/>
                </a:lnTo>
                <a:lnTo>
                  <a:pt x="272" y="237"/>
                </a:lnTo>
                <a:lnTo>
                  <a:pt x="272" y="237"/>
                </a:lnTo>
                <a:lnTo>
                  <a:pt x="278" y="235"/>
                </a:lnTo>
                <a:lnTo>
                  <a:pt x="283" y="232"/>
                </a:lnTo>
                <a:lnTo>
                  <a:pt x="287" y="228"/>
                </a:lnTo>
                <a:lnTo>
                  <a:pt x="287" y="221"/>
                </a:lnTo>
                <a:lnTo>
                  <a:pt x="287" y="206"/>
                </a:lnTo>
                <a:lnTo>
                  <a:pt x="287" y="206"/>
                </a:lnTo>
                <a:lnTo>
                  <a:pt x="287" y="201"/>
                </a:lnTo>
                <a:lnTo>
                  <a:pt x="283" y="195"/>
                </a:lnTo>
                <a:lnTo>
                  <a:pt x="278" y="192"/>
                </a:lnTo>
                <a:lnTo>
                  <a:pt x="272" y="192"/>
                </a:lnTo>
                <a:lnTo>
                  <a:pt x="272" y="192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lIns="121920" tIns="60960" rIns="121920" bIns="6096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200">
              <a:latin typeface="+mn-ea"/>
              <a:ea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6670040" y="2060575"/>
            <a:ext cx="33940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业务缓存线程池、缓存连接数调优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altLang="zh-CN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set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  <a:sym typeface="+mn-ea"/>
              </a:rPr>
              <a:t>集合异常情况处理优化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277818" y="242921"/>
            <a:ext cx="3912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年底稳定性保障</a:t>
            </a:r>
            <a:r>
              <a:rPr kumimoji="1" lang="en-US" altLang="zh-CN" sz="28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-</a:t>
            </a:r>
            <a:r>
              <a: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工具化</a:t>
            </a:r>
          </a:p>
        </p:txBody>
      </p:sp>
      <p:sp>
        <p:nvSpPr>
          <p:cNvPr id="45" name="矩形 44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705" y="1348740"/>
            <a:ext cx="5634355" cy="416052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049135" y="1247775"/>
            <a:ext cx="4812030" cy="2249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增加业务自定义监控，监控线程池变化曲线</a:t>
            </a:r>
          </a:p>
          <a:p>
            <a:pPr marL="285750" indent="-285750">
              <a:lnSpc>
                <a:spcPct val="130000"/>
              </a:lnSpc>
              <a:buFont typeface="Arial" panose="020B0604020202090204" pitchFamily="34" charset="0"/>
              <a:buChar char="•"/>
            </a:pP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marL="285750" indent="-285750">
              <a:lnSpc>
                <a:spcPct val="130000"/>
              </a:lnSpc>
              <a:buFont typeface="Arial" panose="020B0604020202090204" pitchFamily="34" charset="0"/>
              <a:buChar char="•"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通过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disconf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配置实现线程池参数动态变更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,</a:t>
            </a:r>
          </a:p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从而实现在线调优，降低调优成本</a:t>
            </a:r>
          </a:p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endParaRPr lang="zh-CN" altLang="en-US">
              <a:latin typeface="微软雅黑" charset="0"/>
              <a:ea typeface="微软雅黑" charset="0"/>
              <a:cs typeface="微软雅黑" charset="0"/>
            </a:endParaRPr>
          </a:p>
          <a:p>
            <a:pPr indent="0">
              <a:lnSpc>
                <a:spcPct val="130000"/>
              </a:lnSpc>
              <a:buFont typeface="Arial" panose="020B0604020202090204" pitchFamily="34" charset="0"/>
              <a:buNone/>
            </a:pP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    工具化沉淀，后续调优复用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0420" y="3404235"/>
            <a:ext cx="4721225" cy="3025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277818" y="242921"/>
            <a:ext cx="35572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年底稳定性保障</a:t>
            </a:r>
            <a:r>
              <a:rPr kumimoji="1" lang="en-US" altLang="zh-CN" sz="28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-</a:t>
            </a:r>
            <a:r>
              <a: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  <a:sym typeface="+mn-ea"/>
              </a:rPr>
              <a:t>效果</a:t>
            </a:r>
          </a:p>
        </p:txBody>
      </p:sp>
      <p:sp>
        <p:nvSpPr>
          <p:cNvPr id="45" name="矩形 44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图示 3"/>
          <p:cNvGraphicFramePr/>
          <p:nvPr/>
        </p:nvGraphicFramePr>
        <p:xfrm>
          <a:off x="724535" y="765175"/>
          <a:ext cx="10742930" cy="54349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2242820" y="1313180"/>
            <a:ext cx="160528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>
                <a:latin typeface="微软雅黑" charset="0"/>
                <a:ea typeface="微软雅黑" charset="0"/>
              </a:rPr>
              <a:t>解决压测标丢失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171440" y="698500"/>
            <a:ext cx="208724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基础接口优化</a:t>
            </a:r>
          </a:p>
          <a:p>
            <a:pPr algn="l"/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价格接口优化</a:t>
            </a:r>
          </a:p>
          <a:p>
            <a:pPr algn="l"/>
            <a:r>
              <a:rPr lang="zh-CN" altLang="en-US" sz="1600" b="1">
                <a:latin typeface="微软雅黑" charset="0"/>
                <a:ea typeface="微软雅黑" charset="0"/>
                <a:cs typeface="微软雅黑" charset="0"/>
              </a:rPr>
              <a:t>线程隔离</a:t>
            </a:r>
          </a:p>
          <a:p>
            <a:pPr algn="l"/>
            <a:r>
              <a:rPr lang="en-US" altLang="zh-CN" sz="1600" b="1">
                <a:latin typeface="微软雅黑" charset="0"/>
                <a:ea typeface="微软雅黑" charset="0"/>
                <a:cs typeface="微软雅黑" charset="0"/>
              </a:rPr>
              <a:t>k8机器</a:t>
            </a:r>
            <a:r>
              <a:rPr lang="zh-CN" altLang="en-US" sz="1600" b="1">
                <a:latin typeface="微软雅黑" charset="0"/>
                <a:ea typeface="微软雅黑" charset="0"/>
                <a:cs typeface="微软雅黑" charset="0"/>
              </a:rPr>
              <a:t>全量升级成</a:t>
            </a:r>
            <a:r>
              <a:rPr lang="en-US" altLang="zh-CN" sz="1600" b="1">
                <a:latin typeface="微软雅黑" charset="0"/>
                <a:ea typeface="微软雅黑" charset="0"/>
                <a:cs typeface="微软雅黑" charset="0"/>
              </a:rPr>
              <a:t>k3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193405" y="1036320"/>
            <a:ext cx="146367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redis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框架优化</a:t>
            </a:r>
            <a:endParaRPr lang="en-US" altLang="zh-CN" sz="1600">
              <a:latin typeface="微软雅黑" charset="0"/>
              <a:ea typeface="微软雅黑" charset="0"/>
              <a:cs typeface="微软雅黑" charset="0"/>
            </a:endParaRPr>
          </a:p>
          <a:p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redis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线程调优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724535" y="5615940"/>
            <a:ext cx="91198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压测过程缓存失效时间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1min(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日常配置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30min),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模拟最坏的情况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,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缓存接近全失效场景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8"/>
          <p:cNvSpPr txBox="1"/>
          <p:nvPr/>
        </p:nvSpPr>
        <p:spPr>
          <a:xfrm>
            <a:off x="4591168" y="2875340"/>
            <a:ext cx="439219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个人</a:t>
            </a:r>
            <a:r>
              <a:rPr kumimoji="1"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成长</a:t>
            </a:r>
          </a:p>
        </p:txBody>
      </p:sp>
      <p:cxnSp>
        <p:nvCxnSpPr>
          <p:cNvPr id="16" name="直接连接符 3"/>
          <p:cNvCxnSpPr/>
          <p:nvPr/>
        </p:nvCxnSpPr>
        <p:spPr>
          <a:xfrm>
            <a:off x="4374940" y="2778058"/>
            <a:ext cx="0" cy="87027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4"/>
          <p:cNvGrpSpPr/>
          <p:nvPr/>
        </p:nvGrpSpPr>
        <p:grpSpPr>
          <a:xfrm>
            <a:off x="3057575" y="2710720"/>
            <a:ext cx="970728" cy="970728"/>
            <a:chOff x="2498710" y="2311467"/>
            <a:chExt cx="1748840" cy="1748840"/>
          </a:xfrm>
        </p:grpSpPr>
        <p:sp>
          <p:nvSpPr>
            <p:cNvPr id="18" name="椭圆 17"/>
            <p:cNvSpPr/>
            <p:nvPr/>
          </p:nvSpPr>
          <p:spPr>
            <a:xfrm>
              <a:off x="2644792" y="2457550"/>
              <a:ext cx="1456676" cy="145667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5000" dirty="0"/>
                <a:t>3</a:t>
              </a:r>
              <a:endParaRPr lang="zh-CN" altLang="en-US" sz="5000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3936756" y="3665706"/>
              <a:ext cx="226409" cy="226409"/>
            </a:xfrm>
            <a:prstGeom prst="ellipse">
              <a:avLst/>
            </a:prstGeom>
            <a:solidFill>
              <a:srgbClr val="F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705635" y="2400638"/>
              <a:ext cx="226409" cy="226409"/>
            </a:xfrm>
            <a:prstGeom prst="ellipse">
              <a:avLst/>
            </a:prstGeom>
            <a:solidFill>
              <a:srgbClr val="F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7818" y="24292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个人总结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Freeform 7"/>
          <p:cNvSpPr/>
          <p:nvPr/>
        </p:nvSpPr>
        <p:spPr bwMode="auto">
          <a:xfrm>
            <a:off x="5433310" y="1357178"/>
            <a:ext cx="1170173" cy="4480456"/>
          </a:xfrm>
          <a:custGeom>
            <a:avLst/>
            <a:gdLst>
              <a:gd name="T0" fmla="*/ 0 w 777"/>
              <a:gd name="T1" fmla="*/ 2974 h 2974"/>
              <a:gd name="T2" fmla="*/ 507 w 777"/>
              <a:gd name="T3" fmla="*/ 2467 h 2974"/>
              <a:gd name="T4" fmla="*/ 388 w 777"/>
              <a:gd name="T5" fmla="*/ 2138 h 2974"/>
              <a:gd name="T6" fmla="*/ 277 w 777"/>
              <a:gd name="T7" fmla="*/ 1818 h 2974"/>
              <a:gd name="T8" fmla="*/ 398 w 777"/>
              <a:gd name="T9" fmla="*/ 1488 h 2974"/>
              <a:gd name="T10" fmla="*/ 507 w 777"/>
              <a:gd name="T11" fmla="*/ 1171 h 2974"/>
              <a:gd name="T12" fmla="*/ 390 w 777"/>
              <a:gd name="T13" fmla="*/ 844 h 2974"/>
              <a:gd name="T14" fmla="*/ 267 w 777"/>
              <a:gd name="T15" fmla="*/ 511 h 2974"/>
              <a:gd name="T16" fmla="*/ 777 w 777"/>
              <a:gd name="T17" fmla="*/ 0 h 29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77" h="2974">
                <a:moveTo>
                  <a:pt x="0" y="2974"/>
                </a:moveTo>
                <a:cubicBezTo>
                  <a:pt x="280" y="2974"/>
                  <a:pt x="507" y="2747"/>
                  <a:pt x="507" y="2467"/>
                </a:cubicBezTo>
                <a:cubicBezTo>
                  <a:pt x="507" y="2342"/>
                  <a:pt x="459" y="2227"/>
                  <a:pt x="388" y="2138"/>
                </a:cubicBezTo>
                <a:cubicBezTo>
                  <a:pt x="317" y="2049"/>
                  <a:pt x="277" y="1939"/>
                  <a:pt x="277" y="1818"/>
                </a:cubicBezTo>
                <a:cubicBezTo>
                  <a:pt x="277" y="1692"/>
                  <a:pt x="326" y="1577"/>
                  <a:pt x="398" y="1488"/>
                </a:cubicBezTo>
                <a:cubicBezTo>
                  <a:pt x="469" y="1400"/>
                  <a:pt x="507" y="1290"/>
                  <a:pt x="507" y="1171"/>
                </a:cubicBezTo>
                <a:cubicBezTo>
                  <a:pt x="507" y="1047"/>
                  <a:pt x="465" y="933"/>
                  <a:pt x="390" y="844"/>
                </a:cubicBezTo>
                <a:cubicBezTo>
                  <a:pt x="315" y="754"/>
                  <a:pt x="267" y="638"/>
                  <a:pt x="267" y="511"/>
                </a:cubicBezTo>
                <a:cubicBezTo>
                  <a:pt x="267" y="229"/>
                  <a:pt x="496" y="0"/>
                  <a:pt x="777" y="0"/>
                </a:cubicBezTo>
              </a:path>
            </a:pathLst>
          </a:cu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bas" pitchFamily="2" charset="0"/>
              <a:ea typeface="方正黑体简体" panose="02010601030101010101" pitchFamily="2" charset="-122"/>
              <a:cs typeface="+mn-cs"/>
              <a:sym typeface="Bebas" pitchFamily="2" charset="0"/>
            </a:endParaRPr>
          </a:p>
        </p:txBody>
      </p:sp>
      <p:sp>
        <p:nvSpPr>
          <p:cNvPr id="18" name="Oval 12"/>
          <p:cNvSpPr>
            <a:spLocks noChangeArrowheads="1"/>
          </p:cNvSpPr>
          <p:nvPr/>
        </p:nvSpPr>
        <p:spPr bwMode="auto">
          <a:xfrm>
            <a:off x="5746727" y="1978932"/>
            <a:ext cx="163888" cy="164526"/>
          </a:xfrm>
          <a:prstGeom prst="ellipse">
            <a:avLst/>
          </a:prstGeom>
          <a:solidFill>
            <a:srgbClr val="C00000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bas" pitchFamily="2" charset="0"/>
              <a:ea typeface="方正黑体简体" panose="02010601030101010101" pitchFamily="2" charset="-122"/>
              <a:cs typeface="+mn-cs"/>
              <a:sym typeface="Bebas" pitchFamily="2" charset="0"/>
            </a:endParaRPr>
          </a:p>
        </p:txBody>
      </p:sp>
      <p:sp>
        <p:nvSpPr>
          <p:cNvPr id="19" name="Oval 13"/>
          <p:cNvSpPr>
            <a:spLocks noChangeArrowheads="1"/>
          </p:cNvSpPr>
          <p:nvPr/>
        </p:nvSpPr>
        <p:spPr bwMode="auto">
          <a:xfrm>
            <a:off x="6142428" y="3052176"/>
            <a:ext cx="164526" cy="163888"/>
          </a:xfrm>
          <a:prstGeom prst="ellipse">
            <a:avLst/>
          </a:prstGeom>
          <a:solidFill>
            <a:srgbClr val="C1253A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bas" pitchFamily="2" charset="0"/>
              <a:ea typeface="方正黑体简体" panose="02010601030101010101" pitchFamily="2" charset="-122"/>
              <a:cs typeface="+mn-cs"/>
              <a:sym typeface="Bebas" pitchFamily="2" charset="0"/>
            </a:endParaRPr>
          </a:p>
        </p:txBody>
      </p:sp>
      <p:sp>
        <p:nvSpPr>
          <p:cNvPr id="21" name="Oval 14"/>
          <p:cNvSpPr>
            <a:spLocks noChangeArrowheads="1"/>
          </p:cNvSpPr>
          <p:nvPr/>
        </p:nvSpPr>
        <p:spPr bwMode="auto">
          <a:xfrm>
            <a:off x="5766187" y="3974285"/>
            <a:ext cx="163888" cy="163888"/>
          </a:xfrm>
          <a:prstGeom prst="ellipse">
            <a:avLst/>
          </a:prstGeom>
          <a:solidFill>
            <a:srgbClr val="C00000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bas" pitchFamily="2" charset="0"/>
              <a:ea typeface="方正黑体简体" panose="02010601030101010101" pitchFamily="2" charset="-122"/>
              <a:cs typeface="+mn-cs"/>
              <a:sym typeface="Bebas" pitchFamily="2" charset="0"/>
            </a:endParaRPr>
          </a:p>
        </p:txBody>
      </p:sp>
      <p:sp>
        <p:nvSpPr>
          <p:cNvPr id="22" name="Oval 15"/>
          <p:cNvSpPr>
            <a:spLocks noChangeArrowheads="1"/>
          </p:cNvSpPr>
          <p:nvPr/>
        </p:nvSpPr>
        <p:spPr bwMode="auto">
          <a:xfrm>
            <a:off x="6097152" y="5264983"/>
            <a:ext cx="164526" cy="163888"/>
          </a:xfrm>
          <a:prstGeom prst="ellipse">
            <a:avLst/>
          </a:prstGeom>
          <a:solidFill>
            <a:srgbClr val="C1253A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bas" pitchFamily="2" charset="0"/>
              <a:ea typeface="方正黑体简体" panose="02010601030101010101" pitchFamily="2" charset="-122"/>
              <a:cs typeface="+mn-cs"/>
              <a:sym typeface="Bebas" pitchFamily="2" charset="0"/>
            </a:endParaRPr>
          </a:p>
        </p:txBody>
      </p:sp>
      <p:sp>
        <p:nvSpPr>
          <p:cNvPr id="24" name="Line 16"/>
          <p:cNvSpPr>
            <a:spLocks noChangeShapeType="1"/>
          </p:cNvSpPr>
          <p:nvPr/>
        </p:nvSpPr>
        <p:spPr bwMode="auto">
          <a:xfrm flipH="1">
            <a:off x="4718122" y="2061527"/>
            <a:ext cx="1028605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bas" pitchFamily="2" charset="0"/>
              <a:ea typeface="方正黑体简体" panose="02010601030101010101" pitchFamily="2" charset="-122"/>
              <a:cs typeface="+mn-cs"/>
              <a:sym typeface="Bebas" pitchFamily="2" charset="0"/>
            </a:endParaRPr>
          </a:p>
        </p:txBody>
      </p:sp>
      <p:sp>
        <p:nvSpPr>
          <p:cNvPr id="33" name="Line 17"/>
          <p:cNvSpPr>
            <a:spLocks noChangeShapeType="1"/>
          </p:cNvSpPr>
          <p:nvPr/>
        </p:nvSpPr>
        <p:spPr bwMode="auto">
          <a:xfrm flipH="1">
            <a:off x="6306954" y="3133163"/>
            <a:ext cx="1028605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bas" pitchFamily="2" charset="0"/>
              <a:ea typeface="方正黑体简体" panose="02010601030101010101" pitchFamily="2" charset="-122"/>
              <a:cs typeface="+mn-cs"/>
              <a:sym typeface="Bebas" pitchFamily="2" charset="0"/>
            </a:endParaRPr>
          </a:p>
        </p:txBody>
      </p:sp>
      <p:sp>
        <p:nvSpPr>
          <p:cNvPr id="34" name="Line 18"/>
          <p:cNvSpPr>
            <a:spLocks noChangeShapeType="1"/>
          </p:cNvSpPr>
          <p:nvPr/>
        </p:nvSpPr>
        <p:spPr bwMode="auto">
          <a:xfrm flipH="1">
            <a:off x="4309688" y="4056548"/>
            <a:ext cx="1457775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none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Bebas" pitchFamily="2" charset="0"/>
              <a:ea typeface="方正黑体简体" panose="02010601030101010101" pitchFamily="2" charset="-122"/>
              <a:cs typeface="+mn-cs"/>
              <a:sym typeface="Bebas" pitchFamily="2" charset="0"/>
            </a:endParaRPr>
          </a:p>
        </p:txBody>
      </p:sp>
      <p:sp>
        <p:nvSpPr>
          <p:cNvPr id="35" name="Line 19"/>
          <p:cNvSpPr>
            <a:spLocks noChangeShapeType="1"/>
          </p:cNvSpPr>
          <p:nvPr/>
        </p:nvSpPr>
        <p:spPr bwMode="auto">
          <a:xfrm flipH="1">
            <a:off x="6259765" y="5347884"/>
            <a:ext cx="1027329" cy="0"/>
          </a:xfrm>
          <a:prstGeom prst="line">
            <a:avLst/>
          </a:prstGeom>
          <a:noFill/>
          <a:ln w="12700" cap="flat">
            <a:solidFill>
              <a:schemeClr val="bg1">
                <a:lumMod val="65000"/>
              </a:schemeClr>
            </a:solidFill>
            <a:prstDash val="solid"/>
            <a:miter lim="800000"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Bebas" pitchFamily="2" charset="0"/>
              <a:ea typeface="方正黑体简体" panose="02010601030101010101" pitchFamily="2" charset="-122"/>
              <a:cs typeface="+mn-cs"/>
              <a:sym typeface="Bebas" pitchFamily="2" charset="0"/>
            </a:endParaRPr>
          </a:p>
        </p:txBody>
      </p:sp>
      <p:sp>
        <p:nvSpPr>
          <p:cNvPr id="36" name="TextBox 45"/>
          <p:cNvSpPr txBox="1"/>
          <p:nvPr/>
        </p:nvSpPr>
        <p:spPr>
          <a:xfrm>
            <a:off x="1278124" y="1637442"/>
            <a:ext cx="3376989" cy="1116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algn="l">
              <a:lnSpc>
                <a:spcPts val="2000"/>
              </a:lnSpc>
              <a:buFont typeface="Arial" panose="020B0604020202090204" pitchFamily="34" charset="0"/>
              <a:buChar char="•"/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能够在高强度的业务压力下，作为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PM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支持项目高质量的按时上线</a:t>
            </a:r>
          </a:p>
          <a:p>
            <a:pPr marL="228600" lvl="0" indent="-228600" algn="l">
              <a:lnSpc>
                <a:spcPts val="2000"/>
              </a:lnSpc>
              <a:buFont typeface="Arial" panose="020B0604020202090204" pitchFamily="34" charset="0"/>
              <a:buChar char="•"/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能够根据现状分析业务以及系统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,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透过现象看本质，分清</a:t>
            </a:r>
            <a:r>
              <a:rPr lang="zh-CN" altLang="en-US" sz="1200">
                <a:sym typeface="+mn-ea"/>
              </a:rPr>
              <a:t>领域边界并且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完成需求</a:t>
            </a:r>
          </a:p>
        </p:txBody>
      </p:sp>
      <p:sp>
        <p:nvSpPr>
          <p:cNvPr id="37" name="TextBox 46"/>
          <p:cNvSpPr txBox="1"/>
          <p:nvPr/>
        </p:nvSpPr>
        <p:spPr>
          <a:xfrm>
            <a:off x="2434811" y="1319088"/>
            <a:ext cx="1788795" cy="322580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  <a:sym typeface="Bebas" pitchFamily="2" charset="0"/>
              </a:rPr>
              <a:t>较强的</a:t>
            </a: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  <a:sym typeface="Bebas" pitchFamily="2" charset="0"/>
              </a:rPr>
              <a:t>业务支持能力</a:t>
            </a:r>
          </a:p>
        </p:txBody>
      </p:sp>
      <p:sp>
        <p:nvSpPr>
          <p:cNvPr id="38" name="TextBox 47"/>
          <p:cNvSpPr txBox="1"/>
          <p:nvPr/>
        </p:nvSpPr>
        <p:spPr>
          <a:xfrm>
            <a:off x="7673057" y="2832453"/>
            <a:ext cx="3905082" cy="60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>
              <a:lnSpc>
                <a:spcPts val="2000"/>
              </a:lnSpc>
              <a:buFont typeface="Arial" panose="020B0604020202090204" pitchFamily="34" charset="0"/>
              <a:buChar char="•"/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发现保税区变更的成本高，进行技改</a:t>
            </a:r>
          </a:p>
          <a:p>
            <a:pPr marL="171450" lvl="0" indent="-171450">
              <a:lnSpc>
                <a:spcPts val="2000"/>
              </a:lnSpc>
              <a:buFont typeface="Arial" panose="020B0604020202090204" pitchFamily="34" charset="0"/>
              <a:buChar char="•"/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并且协调推动多方完成接入</a:t>
            </a:r>
          </a:p>
        </p:txBody>
      </p:sp>
      <p:sp>
        <p:nvSpPr>
          <p:cNvPr id="39" name="TextBox 48"/>
          <p:cNvSpPr txBox="1"/>
          <p:nvPr/>
        </p:nvSpPr>
        <p:spPr>
          <a:xfrm>
            <a:off x="7673558" y="2506089"/>
            <a:ext cx="2017395" cy="368935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charset="0"/>
                <a:ea typeface="微软雅黑" charset="0"/>
                <a:cs typeface="华文黑体" panose="02010600040101010101" pitchFamily="2" charset="-122"/>
                <a:sym typeface="Bebas" pitchFamily="2" charset="0"/>
              </a:rPr>
              <a:t>肯实践，并沟通落地</a:t>
            </a:r>
          </a:p>
        </p:txBody>
      </p:sp>
      <p:sp>
        <p:nvSpPr>
          <p:cNvPr id="40" name="TextBox 49"/>
          <p:cNvSpPr txBox="1"/>
          <p:nvPr/>
        </p:nvSpPr>
        <p:spPr>
          <a:xfrm>
            <a:off x="1409499" y="4175080"/>
            <a:ext cx="2953602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l">
              <a:lnSpc>
                <a:spcPts val="2000"/>
              </a:lnSpc>
              <a:buNone/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养成用数据支撑自己的观点的习惯</a:t>
            </a:r>
          </a:p>
          <a:p>
            <a:pPr lvl="0" algn="l">
              <a:lnSpc>
                <a:spcPts val="2000"/>
              </a:lnSpc>
              <a:buNone/>
              <a:defRPr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FZHei-B01S" panose="02010601030101010101" pitchFamily="2" charset="-122"/>
              </a:rPr>
              <a:t>与业务方进行沟通，拿数据说话；talk is cheap，show  me the code/data。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42" name="TextBox 51"/>
          <p:cNvSpPr txBox="1"/>
          <p:nvPr/>
        </p:nvSpPr>
        <p:spPr>
          <a:xfrm>
            <a:off x="7395845" y="5196840"/>
            <a:ext cx="3668707" cy="490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1" indent="-17145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Font typeface="Arial" panose="020B0604020202090204" pitchFamily="34" charset="0"/>
              <a:buChar char="•"/>
            </a:pPr>
            <a:r>
              <a:rPr lang="zh-CN" altLang="en-US" sz="1200" dirty="0">
                <a:solidFill>
                  <a:schemeClr val="dk1"/>
                </a:solidFill>
                <a:sym typeface="+mn-ea"/>
              </a:rPr>
              <a:t>在日常工作中，通过工具提效</a:t>
            </a:r>
            <a:endParaRPr lang="zh-CN" altLang="en-US" sz="1200" dirty="0">
              <a:solidFill>
                <a:schemeClr val="dk1"/>
              </a:solidFill>
            </a:endParaRPr>
          </a:p>
          <a:p>
            <a:pPr marL="171450" lvl="1" indent="-171450">
              <a:lnSpc>
                <a:spcPct val="100000"/>
              </a:lnSpc>
              <a:spcBef>
                <a:spcPct val="0"/>
              </a:spcBef>
              <a:spcAft>
                <a:spcPct val="15000"/>
              </a:spcAft>
              <a:buFont typeface="Arial" panose="020B0604020202090204" pitchFamily="34" charset="0"/>
              <a:buChar char="•"/>
            </a:pPr>
            <a:r>
              <a:rPr lang="zh-CN" altLang="en-US" sz="1200" dirty="0">
                <a:solidFill>
                  <a:schemeClr val="dk1"/>
                </a:solidFill>
                <a:sym typeface="+mn-ea"/>
              </a:rPr>
              <a:t>日常注意技术沉淀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FZHei-B01S" panose="02010601030101010101" pitchFamily="2" charset="-122"/>
            </a:endParaRPr>
          </a:p>
        </p:txBody>
      </p:sp>
      <p:sp>
        <p:nvSpPr>
          <p:cNvPr id="43" name="TextBox 52"/>
          <p:cNvSpPr txBox="1"/>
          <p:nvPr/>
        </p:nvSpPr>
        <p:spPr>
          <a:xfrm>
            <a:off x="7392318" y="4874400"/>
            <a:ext cx="896620" cy="322580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  <a:sym typeface="Bebas" pitchFamily="2" charset="0"/>
              </a:rPr>
              <a:t>从点到线</a:t>
            </a:r>
          </a:p>
        </p:txBody>
      </p:sp>
      <p:sp>
        <p:nvSpPr>
          <p:cNvPr id="44" name="椭圆 43"/>
          <p:cNvSpPr/>
          <p:nvPr/>
        </p:nvSpPr>
        <p:spPr>
          <a:xfrm>
            <a:off x="6019114" y="1533765"/>
            <a:ext cx="1186434" cy="1186862"/>
          </a:xfrm>
          <a:prstGeom prst="ellipse">
            <a:avLst/>
          </a:prstGeom>
          <a:solidFill>
            <a:srgbClr val="597AA0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chemeClr val="bg1"/>
                </a:solidFill>
                <a:latin typeface="Bebas" pitchFamily="2" charset="0"/>
                <a:ea typeface="方正黑体简体" panose="02010601030101010101" pitchFamily="2" charset="-122"/>
                <a:sym typeface="Bebas" pitchFamily="2" charset="0"/>
              </a:rPr>
              <a:t>业务</a:t>
            </a:r>
          </a:p>
        </p:txBody>
      </p:sp>
      <p:sp>
        <p:nvSpPr>
          <p:cNvPr id="45" name="椭圆 44"/>
          <p:cNvSpPr/>
          <p:nvPr/>
        </p:nvSpPr>
        <p:spPr>
          <a:xfrm>
            <a:off x="4827159" y="2506658"/>
            <a:ext cx="1186434" cy="1186862"/>
          </a:xfrm>
          <a:prstGeom prst="ellipse">
            <a:avLst/>
          </a:prstGeom>
          <a:solidFill>
            <a:srgbClr val="F94B48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chemeClr val="bg1"/>
                </a:solidFill>
                <a:latin typeface="Bebas" pitchFamily="2" charset="0"/>
                <a:ea typeface="方正黑体简体" panose="02010601030101010101" pitchFamily="2" charset="-122"/>
                <a:sym typeface="Bebas" pitchFamily="2" charset="0"/>
              </a:rPr>
              <a:t>推动力</a:t>
            </a:r>
          </a:p>
        </p:txBody>
      </p:sp>
      <p:sp>
        <p:nvSpPr>
          <p:cNvPr id="46" name="椭圆 45"/>
          <p:cNvSpPr/>
          <p:nvPr/>
        </p:nvSpPr>
        <p:spPr>
          <a:xfrm>
            <a:off x="6018396" y="3462798"/>
            <a:ext cx="1186434" cy="1186862"/>
          </a:xfrm>
          <a:prstGeom prst="ellipse">
            <a:avLst/>
          </a:prstGeom>
          <a:solidFill>
            <a:srgbClr val="597AA0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Bebas" pitchFamily="2" charset="0"/>
                <a:ea typeface="方正黑体简体" panose="02010601030101010101" pitchFamily="2" charset="-122"/>
                <a:cs typeface="+mn-cs"/>
                <a:sym typeface="Bebas" pitchFamily="2" charset="0"/>
              </a:rPr>
              <a:t>沟通</a:t>
            </a:r>
          </a:p>
        </p:txBody>
      </p:sp>
      <p:sp>
        <p:nvSpPr>
          <p:cNvPr id="47" name="椭圆 46"/>
          <p:cNvSpPr/>
          <p:nvPr/>
        </p:nvSpPr>
        <p:spPr>
          <a:xfrm>
            <a:off x="4839575" y="4480880"/>
            <a:ext cx="1186434" cy="1186862"/>
          </a:xfrm>
          <a:prstGeom prst="ellipse">
            <a:avLst/>
          </a:prstGeom>
          <a:solidFill>
            <a:srgbClr val="F84846"/>
          </a:solidFill>
          <a:ln w="25400">
            <a:noFill/>
          </a:ln>
          <a:effectLst>
            <a:outerShdw blurRad="241300" dist="38100" dir="5400000" sx="90000" sy="-19000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chemeClr val="bg1"/>
                </a:solidFill>
                <a:latin typeface="Bebas" pitchFamily="2" charset="0"/>
                <a:ea typeface="方正黑体简体" panose="02010601030101010101" pitchFamily="2" charset="-122"/>
                <a:sym typeface="Bebas" pitchFamily="2" charset="0"/>
              </a:rPr>
              <a:t>技术</a:t>
            </a:r>
          </a:p>
        </p:txBody>
      </p:sp>
      <p:sp>
        <p:nvSpPr>
          <p:cNvPr id="2" name="TextBox 46"/>
          <p:cNvSpPr txBox="1"/>
          <p:nvPr/>
        </p:nvSpPr>
        <p:spPr>
          <a:xfrm>
            <a:off x="2716434" y="3815908"/>
            <a:ext cx="896620" cy="322580"/>
          </a:xfrm>
          <a:prstGeom prst="rect">
            <a:avLst/>
          </a:prstGeom>
          <a:noFill/>
        </p:spPr>
        <p:txBody>
          <a:bodyPr wrap="none" t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1" i="0" u="none" strike="noStrike" cap="none" spc="0" normalizeH="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华文黑体" panose="02010600040101010101" pitchFamily="2" charset="-122"/>
                <a:sym typeface="Bebas" pitchFamily="2" charset="0"/>
              </a:rPr>
              <a:t>数据支撑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8"/>
          <p:cNvSpPr txBox="1"/>
          <p:nvPr/>
        </p:nvSpPr>
        <p:spPr>
          <a:xfrm>
            <a:off x="4591168" y="2875340"/>
            <a:ext cx="4392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未来规划</a:t>
            </a:r>
          </a:p>
        </p:txBody>
      </p:sp>
      <p:cxnSp>
        <p:nvCxnSpPr>
          <p:cNvPr id="16" name="直接连接符 3"/>
          <p:cNvCxnSpPr/>
          <p:nvPr/>
        </p:nvCxnSpPr>
        <p:spPr>
          <a:xfrm>
            <a:off x="4374940" y="2778058"/>
            <a:ext cx="0" cy="87027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4"/>
          <p:cNvGrpSpPr/>
          <p:nvPr/>
        </p:nvGrpSpPr>
        <p:grpSpPr>
          <a:xfrm>
            <a:off x="3057575" y="2710720"/>
            <a:ext cx="970728" cy="970728"/>
            <a:chOff x="2498710" y="2311467"/>
            <a:chExt cx="1748840" cy="1748840"/>
          </a:xfrm>
        </p:grpSpPr>
        <p:sp>
          <p:nvSpPr>
            <p:cNvPr id="18" name="椭圆 17"/>
            <p:cNvSpPr/>
            <p:nvPr/>
          </p:nvSpPr>
          <p:spPr>
            <a:xfrm>
              <a:off x="2644792" y="2457550"/>
              <a:ext cx="1456676" cy="145667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5000" dirty="0"/>
                <a:t>4</a:t>
              </a:r>
              <a:endParaRPr lang="zh-CN" altLang="en-US" sz="5000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3936756" y="3665706"/>
              <a:ext cx="226409" cy="226409"/>
            </a:xfrm>
            <a:prstGeom prst="ellipse">
              <a:avLst/>
            </a:prstGeom>
            <a:solidFill>
              <a:srgbClr val="F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705635" y="2400638"/>
              <a:ext cx="226409" cy="226409"/>
            </a:xfrm>
            <a:prstGeom prst="ellipse">
              <a:avLst/>
            </a:prstGeom>
            <a:solidFill>
              <a:srgbClr val="F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77818" y="24292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未来规划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任意多边形 24"/>
          <p:cNvSpPr/>
          <p:nvPr>
            <p:custDataLst>
              <p:tags r:id="rId1"/>
            </p:custDataLst>
          </p:nvPr>
        </p:nvSpPr>
        <p:spPr bwMode="auto">
          <a:xfrm>
            <a:off x="5742323" y="1644333"/>
            <a:ext cx="730929" cy="1268139"/>
          </a:xfrm>
          <a:custGeom>
            <a:avLst/>
            <a:gdLst>
              <a:gd name="T0" fmla="*/ 489 w 489"/>
              <a:gd name="T1" fmla="*/ 245 h 849"/>
              <a:gd name="T2" fmla="*/ 245 w 489"/>
              <a:gd name="T3" fmla="*/ 0 h 849"/>
              <a:gd name="T4" fmla="*/ 0 w 489"/>
              <a:gd name="T5" fmla="*/ 245 h 849"/>
              <a:gd name="T6" fmla="*/ 215 w 489"/>
              <a:gd name="T7" fmla="*/ 487 h 849"/>
              <a:gd name="T8" fmla="*/ 215 w 489"/>
              <a:gd name="T9" fmla="*/ 849 h 849"/>
              <a:gd name="T10" fmla="*/ 279 w 489"/>
              <a:gd name="T11" fmla="*/ 849 h 849"/>
              <a:gd name="T12" fmla="*/ 279 w 489"/>
              <a:gd name="T13" fmla="*/ 486 h 849"/>
              <a:gd name="T14" fmla="*/ 489 w 489"/>
              <a:gd name="T15" fmla="*/ 245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9" h="849">
                <a:moveTo>
                  <a:pt x="489" y="245"/>
                </a:moveTo>
                <a:cubicBezTo>
                  <a:pt x="489" y="110"/>
                  <a:pt x="379" y="0"/>
                  <a:pt x="245" y="0"/>
                </a:cubicBezTo>
                <a:cubicBezTo>
                  <a:pt x="110" y="0"/>
                  <a:pt x="0" y="110"/>
                  <a:pt x="0" y="245"/>
                </a:cubicBezTo>
                <a:cubicBezTo>
                  <a:pt x="0" y="370"/>
                  <a:pt x="94" y="473"/>
                  <a:pt x="215" y="487"/>
                </a:cubicBezTo>
                <a:cubicBezTo>
                  <a:pt x="215" y="849"/>
                  <a:pt x="215" y="849"/>
                  <a:pt x="215" y="849"/>
                </a:cubicBezTo>
                <a:cubicBezTo>
                  <a:pt x="279" y="849"/>
                  <a:pt x="279" y="849"/>
                  <a:pt x="279" y="849"/>
                </a:cubicBezTo>
                <a:cubicBezTo>
                  <a:pt x="279" y="486"/>
                  <a:pt x="279" y="486"/>
                  <a:pt x="279" y="486"/>
                </a:cubicBezTo>
                <a:cubicBezTo>
                  <a:pt x="398" y="469"/>
                  <a:pt x="489" y="368"/>
                  <a:pt x="489" y="245"/>
                </a:cubicBezTo>
                <a:close/>
              </a:path>
            </a:pathLst>
          </a:custGeom>
          <a:solidFill>
            <a:srgbClr val="1F74AD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1" name="任意多边形 24"/>
          <p:cNvSpPr/>
          <p:nvPr>
            <p:custDataLst>
              <p:tags r:id="rId2"/>
            </p:custDataLst>
          </p:nvPr>
        </p:nvSpPr>
        <p:spPr bwMode="auto">
          <a:xfrm rot="7200000">
            <a:off x="6817979" y="3519861"/>
            <a:ext cx="730929" cy="1268139"/>
          </a:xfrm>
          <a:custGeom>
            <a:avLst/>
            <a:gdLst>
              <a:gd name="T0" fmla="*/ 489 w 489"/>
              <a:gd name="T1" fmla="*/ 245 h 849"/>
              <a:gd name="T2" fmla="*/ 245 w 489"/>
              <a:gd name="T3" fmla="*/ 0 h 849"/>
              <a:gd name="T4" fmla="*/ 0 w 489"/>
              <a:gd name="T5" fmla="*/ 245 h 849"/>
              <a:gd name="T6" fmla="*/ 215 w 489"/>
              <a:gd name="T7" fmla="*/ 487 h 849"/>
              <a:gd name="T8" fmla="*/ 215 w 489"/>
              <a:gd name="T9" fmla="*/ 849 h 849"/>
              <a:gd name="T10" fmla="*/ 279 w 489"/>
              <a:gd name="T11" fmla="*/ 849 h 849"/>
              <a:gd name="T12" fmla="*/ 279 w 489"/>
              <a:gd name="T13" fmla="*/ 486 h 849"/>
              <a:gd name="T14" fmla="*/ 489 w 489"/>
              <a:gd name="T15" fmla="*/ 245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9" h="849">
                <a:moveTo>
                  <a:pt x="489" y="245"/>
                </a:moveTo>
                <a:cubicBezTo>
                  <a:pt x="489" y="110"/>
                  <a:pt x="379" y="0"/>
                  <a:pt x="245" y="0"/>
                </a:cubicBezTo>
                <a:cubicBezTo>
                  <a:pt x="110" y="0"/>
                  <a:pt x="0" y="110"/>
                  <a:pt x="0" y="245"/>
                </a:cubicBezTo>
                <a:cubicBezTo>
                  <a:pt x="0" y="370"/>
                  <a:pt x="94" y="473"/>
                  <a:pt x="215" y="487"/>
                </a:cubicBezTo>
                <a:cubicBezTo>
                  <a:pt x="215" y="849"/>
                  <a:pt x="215" y="849"/>
                  <a:pt x="215" y="849"/>
                </a:cubicBezTo>
                <a:cubicBezTo>
                  <a:pt x="279" y="849"/>
                  <a:pt x="279" y="849"/>
                  <a:pt x="279" y="849"/>
                </a:cubicBezTo>
                <a:cubicBezTo>
                  <a:pt x="279" y="486"/>
                  <a:pt x="279" y="486"/>
                  <a:pt x="279" y="486"/>
                </a:cubicBezTo>
                <a:cubicBezTo>
                  <a:pt x="398" y="469"/>
                  <a:pt x="489" y="368"/>
                  <a:pt x="489" y="245"/>
                </a:cubicBezTo>
                <a:close/>
              </a:path>
            </a:pathLst>
          </a:custGeom>
          <a:solidFill>
            <a:srgbClr val="1AA3AA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9" name="任意多边形 24"/>
          <p:cNvSpPr/>
          <p:nvPr>
            <p:custDataLst>
              <p:tags r:id="rId3"/>
            </p:custDataLst>
          </p:nvPr>
        </p:nvSpPr>
        <p:spPr bwMode="auto">
          <a:xfrm rot="14400000">
            <a:off x="4665769" y="3519861"/>
            <a:ext cx="730929" cy="1268139"/>
          </a:xfrm>
          <a:custGeom>
            <a:avLst/>
            <a:gdLst>
              <a:gd name="T0" fmla="*/ 489 w 489"/>
              <a:gd name="T1" fmla="*/ 245 h 849"/>
              <a:gd name="T2" fmla="*/ 245 w 489"/>
              <a:gd name="T3" fmla="*/ 0 h 849"/>
              <a:gd name="T4" fmla="*/ 0 w 489"/>
              <a:gd name="T5" fmla="*/ 245 h 849"/>
              <a:gd name="T6" fmla="*/ 215 w 489"/>
              <a:gd name="T7" fmla="*/ 487 h 849"/>
              <a:gd name="T8" fmla="*/ 215 w 489"/>
              <a:gd name="T9" fmla="*/ 849 h 849"/>
              <a:gd name="T10" fmla="*/ 279 w 489"/>
              <a:gd name="T11" fmla="*/ 849 h 849"/>
              <a:gd name="T12" fmla="*/ 279 w 489"/>
              <a:gd name="T13" fmla="*/ 486 h 849"/>
              <a:gd name="T14" fmla="*/ 489 w 489"/>
              <a:gd name="T15" fmla="*/ 245 h 8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9" h="849">
                <a:moveTo>
                  <a:pt x="489" y="245"/>
                </a:moveTo>
                <a:cubicBezTo>
                  <a:pt x="489" y="110"/>
                  <a:pt x="379" y="0"/>
                  <a:pt x="245" y="0"/>
                </a:cubicBezTo>
                <a:cubicBezTo>
                  <a:pt x="110" y="0"/>
                  <a:pt x="0" y="110"/>
                  <a:pt x="0" y="245"/>
                </a:cubicBezTo>
                <a:cubicBezTo>
                  <a:pt x="0" y="370"/>
                  <a:pt x="94" y="473"/>
                  <a:pt x="215" y="487"/>
                </a:cubicBezTo>
                <a:cubicBezTo>
                  <a:pt x="215" y="849"/>
                  <a:pt x="215" y="849"/>
                  <a:pt x="215" y="849"/>
                </a:cubicBezTo>
                <a:cubicBezTo>
                  <a:pt x="279" y="849"/>
                  <a:pt x="279" y="849"/>
                  <a:pt x="279" y="849"/>
                </a:cubicBezTo>
                <a:cubicBezTo>
                  <a:pt x="279" y="486"/>
                  <a:pt x="279" y="486"/>
                  <a:pt x="279" y="486"/>
                </a:cubicBezTo>
                <a:cubicBezTo>
                  <a:pt x="398" y="469"/>
                  <a:pt x="489" y="368"/>
                  <a:pt x="489" y="245"/>
                </a:cubicBezTo>
                <a:close/>
              </a:path>
            </a:pathLst>
          </a:custGeom>
          <a:solidFill>
            <a:srgbClr val="3498DB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>
          <a:xfrm>
            <a:off x="1083945" y="2817495"/>
            <a:ext cx="2698115" cy="699135"/>
          </a:xfrm>
          <a:prstGeom prst="rect">
            <a:avLst/>
          </a:prstGeom>
        </p:spPr>
        <p:txBody>
          <a:bodyPr vert="horz" wrap="square" lIns="90000" tIns="0" rIns="90000" bIns="46800">
            <a:noAutofit/>
          </a:bodyPr>
          <a:lstStyle/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提效</a:t>
            </a:r>
            <a:r>
              <a:rPr lang="en-US" altLang="zh-CN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-</a:t>
            </a: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批次中台化</a:t>
            </a:r>
          </a:p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数据看板     </a:t>
            </a:r>
          </a:p>
          <a:p>
            <a:pPr indent="0" algn="l">
              <a:lnSpc>
                <a:spcPct val="120000"/>
              </a:lnSpc>
              <a:buFont typeface="Arial" panose="020B0604020202090204" pitchFamily="34" charset="0"/>
              <a:buNone/>
            </a:pPr>
            <a:endParaRPr lang="zh-CN" altLang="en-US" sz="1400" spc="150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endParaRPr lang="zh-CN" altLang="en-US" sz="1400" spc="150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4" name="文本框 23"/>
          <p:cNvSpPr txBox="1"/>
          <p:nvPr>
            <p:custDataLst>
              <p:tags r:id="rId5"/>
            </p:custDataLst>
          </p:nvPr>
        </p:nvSpPr>
        <p:spPr>
          <a:xfrm>
            <a:off x="483127" y="2300134"/>
            <a:ext cx="2684647" cy="454045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业务</a:t>
            </a:r>
          </a:p>
        </p:txBody>
      </p:sp>
      <p:sp>
        <p:nvSpPr>
          <p:cNvPr id="22" name="圆角矩形 21"/>
          <p:cNvSpPr/>
          <p:nvPr>
            <p:custDataLst>
              <p:tags r:id="rId6"/>
            </p:custDataLst>
          </p:nvPr>
        </p:nvSpPr>
        <p:spPr>
          <a:xfrm>
            <a:off x="3348605" y="2500184"/>
            <a:ext cx="555625" cy="551180"/>
          </a:xfrm>
          <a:prstGeom prst="roundRect">
            <a:avLst/>
          </a:prstGeom>
          <a:solidFill>
            <a:srgbClr val="1F74AD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none" anchor="ctr">
            <a:normAutofit/>
          </a:bodyPr>
          <a:lstStyle/>
          <a:p>
            <a:pPr algn="ctr"/>
            <a:endParaRPr lang="en-US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7"/>
            </p:custDataLst>
          </p:nvPr>
        </p:nvSpPr>
        <p:spPr>
          <a:xfrm>
            <a:off x="3353050" y="2544952"/>
            <a:ext cx="546735" cy="461645"/>
          </a:xfrm>
          <a:prstGeom prst="rect">
            <a:avLst/>
          </a:prstGeom>
          <a:noFill/>
        </p:spPr>
        <p:txBody>
          <a:bodyPr wrap="square" rtlCol="0" anchor="ctr">
            <a:normAutofit fontScale="97500"/>
          </a:bodyPr>
          <a:lstStyle/>
          <a:p>
            <a:pPr algn="ctr"/>
            <a:r>
              <a:rPr lang="en-US" altLang="zh-CN" sz="240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</p:txBody>
      </p:sp>
      <p:sp>
        <p:nvSpPr>
          <p:cNvPr id="18" name="圆角矩形 17"/>
          <p:cNvSpPr/>
          <p:nvPr>
            <p:custDataLst>
              <p:tags r:id="rId8"/>
            </p:custDataLst>
          </p:nvPr>
        </p:nvSpPr>
        <p:spPr>
          <a:xfrm>
            <a:off x="3348826" y="3751849"/>
            <a:ext cx="555387" cy="550932"/>
          </a:xfrm>
          <a:prstGeom prst="roundRect">
            <a:avLst/>
          </a:prstGeom>
          <a:solidFill>
            <a:srgbClr val="1AA3AA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none" anchor="ctr">
            <a:normAutofit/>
          </a:bodyPr>
          <a:lstStyle/>
          <a:p>
            <a:pPr lvl="0" algn="ctr"/>
            <a:endParaRPr lang="id-ID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9"/>
            </p:custDataLst>
          </p:nvPr>
        </p:nvSpPr>
        <p:spPr>
          <a:xfrm>
            <a:off x="1083945" y="3993515"/>
            <a:ext cx="2172970" cy="1130935"/>
          </a:xfrm>
          <a:prstGeom prst="rect">
            <a:avLst/>
          </a:prstGeom>
        </p:spPr>
        <p:txBody>
          <a:bodyPr vert="horz" wrap="square" lIns="90000" tIns="0" rIns="90000" bIns="46800">
            <a:normAutofit fontScale="92500"/>
          </a:bodyPr>
          <a:lstStyle/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加强对业务的思考</a:t>
            </a:r>
          </a:p>
          <a:p>
            <a:pPr indent="0" algn="l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    </a:t>
            </a:r>
            <a:r>
              <a:rPr lang="zh-CN" altLang="en-US" sz="14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数据决策</a:t>
            </a:r>
          </a:p>
          <a:p>
            <a:pPr indent="0" algn="l">
              <a:lnSpc>
                <a:spcPct val="120000"/>
              </a:lnSpc>
              <a:buFont typeface="Arial" panose="020B0604020202090204" pitchFamily="34" charset="0"/>
              <a:buNone/>
            </a:pPr>
            <a:r>
              <a:rPr lang="zh-CN" altLang="en-US" sz="14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    业务提效</a:t>
            </a:r>
            <a:endParaRPr lang="zh-CN" altLang="en-US" sz="1400" spc="150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indent="0" algn="l">
              <a:lnSpc>
                <a:spcPct val="120000"/>
              </a:lnSpc>
              <a:buFont typeface="Arial" panose="020B0604020202090204" pitchFamily="34" charset="0"/>
              <a:buNone/>
            </a:pPr>
            <a:endParaRPr lang="zh-CN" altLang="en-US" sz="1400" spc="150" dirty="0">
              <a:solidFill>
                <a:srgbClr val="000000">
                  <a:lumMod val="75000"/>
                  <a:lumOff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  <a:p>
            <a:pPr marL="285750" indent="-285750" algn="l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4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持续学习</a:t>
            </a:r>
          </a:p>
        </p:txBody>
      </p:sp>
      <p:sp>
        <p:nvSpPr>
          <p:cNvPr id="20" name="文本框 19"/>
          <p:cNvSpPr txBox="1"/>
          <p:nvPr>
            <p:custDataLst>
              <p:tags r:id="rId10"/>
            </p:custDataLst>
          </p:nvPr>
        </p:nvSpPr>
        <p:spPr>
          <a:xfrm>
            <a:off x="469157" y="3541062"/>
            <a:ext cx="2698095" cy="470872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20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个人</a:t>
            </a:r>
          </a:p>
        </p:txBody>
      </p:sp>
      <p:sp>
        <p:nvSpPr>
          <p:cNvPr id="38" name="文本框 37"/>
          <p:cNvSpPr txBox="1"/>
          <p:nvPr>
            <p:custDataLst>
              <p:tags r:id="rId11"/>
            </p:custDataLst>
          </p:nvPr>
        </p:nvSpPr>
        <p:spPr>
          <a:xfrm>
            <a:off x="3353181" y="3796483"/>
            <a:ext cx="546677" cy="461665"/>
          </a:xfrm>
          <a:prstGeom prst="rect">
            <a:avLst/>
          </a:prstGeom>
          <a:noFill/>
        </p:spPr>
        <p:txBody>
          <a:bodyPr wrap="square" rtlCol="0" anchor="ctr">
            <a:normAutofit fontScale="97500"/>
          </a:bodyPr>
          <a:lstStyle/>
          <a:p>
            <a:pPr algn="ctr"/>
            <a:r>
              <a:rPr lang="en-US" altLang="zh-CN" sz="2400" dirty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</a:p>
        </p:txBody>
      </p:sp>
      <p:sp>
        <p:nvSpPr>
          <p:cNvPr id="35" name="任意多边形 34"/>
          <p:cNvSpPr/>
          <p:nvPr>
            <p:custDataLst>
              <p:tags r:id="rId12"/>
            </p:custDataLst>
          </p:nvPr>
        </p:nvSpPr>
        <p:spPr bwMode="auto">
          <a:xfrm>
            <a:off x="4602129" y="4075407"/>
            <a:ext cx="403104" cy="387950"/>
          </a:xfrm>
          <a:custGeom>
            <a:avLst/>
            <a:gdLst>
              <a:gd name="T0" fmla="*/ 188 w 263"/>
              <a:gd name="T1" fmla="*/ 0 h 256"/>
              <a:gd name="T2" fmla="*/ 111 w 263"/>
              <a:gd name="T3" fmla="*/ 54 h 256"/>
              <a:gd name="T4" fmla="*/ 111 w 263"/>
              <a:gd name="T5" fmla="*/ 55 h 256"/>
              <a:gd name="T6" fmla="*/ 28 w 263"/>
              <a:gd name="T7" fmla="*/ 138 h 256"/>
              <a:gd name="T8" fmla="*/ 1 w 263"/>
              <a:gd name="T9" fmla="*/ 220 h 256"/>
              <a:gd name="T10" fmla="*/ 28 w 263"/>
              <a:gd name="T11" fmla="*/ 256 h 256"/>
              <a:gd name="T12" fmla="*/ 105 w 263"/>
              <a:gd name="T13" fmla="*/ 237 h 256"/>
              <a:gd name="T14" fmla="*/ 241 w 263"/>
              <a:gd name="T15" fmla="*/ 105 h 256"/>
              <a:gd name="T16" fmla="*/ 128 w 263"/>
              <a:gd name="T17" fmla="*/ 190 h 256"/>
              <a:gd name="T18" fmla="*/ 198 w 263"/>
              <a:gd name="T19" fmla="*/ 94 h 256"/>
              <a:gd name="T20" fmla="*/ 190 w 263"/>
              <a:gd name="T21" fmla="*/ 134 h 256"/>
              <a:gd name="T22" fmla="*/ 128 w 263"/>
              <a:gd name="T23" fmla="*/ 196 h 256"/>
              <a:gd name="T24" fmla="*/ 118 w 263"/>
              <a:gd name="T25" fmla="*/ 162 h 256"/>
              <a:gd name="T26" fmla="*/ 91 w 263"/>
              <a:gd name="T27" fmla="*/ 136 h 256"/>
              <a:gd name="T28" fmla="*/ 184 w 263"/>
              <a:gd name="T29" fmla="*/ 72 h 256"/>
              <a:gd name="T30" fmla="*/ 118 w 263"/>
              <a:gd name="T31" fmla="*/ 162 h 256"/>
              <a:gd name="T32" fmla="*/ 61 w 263"/>
              <a:gd name="T33" fmla="*/ 128 h 256"/>
              <a:gd name="T34" fmla="*/ 159 w 263"/>
              <a:gd name="T35" fmla="*/ 57 h 256"/>
              <a:gd name="T36" fmla="*/ 33 w 263"/>
              <a:gd name="T37" fmla="*/ 239 h 256"/>
              <a:gd name="T38" fmla="*/ 16 w 263"/>
              <a:gd name="T39" fmla="*/ 228 h 256"/>
              <a:gd name="T40" fmla="*/ 25 w 263"/>
              <a:gd name="T41" fmla="*/ 193 h 256"/>
              <a:gd name="T42" fmla="*/ 63 w 263"/>
              <a:gd name="T43" fmla="*/ 231 h 256"/>
              <a:gd name="T44" fmla="*/ 71 w 263"/>
              <a:gd name="T45" fmla="*/ 229 h 256"/>
              <a:gd name="T46" fmla="*/ 27 w 263"/>
              <a:gd name="T47" fmla="*/ 185 h 256"/>
              <a:gd name="T48" fmla="*/ 39 w 263"/>
              <a:gd name="T49" fmla="*/ 150 h 256"/>
              <a:gd name="T50" fmla="*/ 103 w 263"/>
              <a:gd name="T51" fmla="*/ 220 h 256"/>
              <a:gd name="T52" fmla="*/ 71 w 263"/>
              <a:gd name="T53" fmla="*/ 229 h 256"/>
              <a:gd name="T54" fmla="*/ 216 w 263"/>
              <a:gd name="T55" fmla="*/ 108 h 256"/>
              <a:gd name="T56" fmla="*/ 196 w 263"/>
              <a:gd name="T57" fmla="*/ 60 h 256"/>
              <a:gd name="T58" fmla="*/ 162 w 263"/>
              <a:gd name="T59" fmla="*/ 26 h 256"/>
              <a:gd name="T60" fmla="*/ 224 w 263"/>
              <a:gd name="T61" fmla="*/ 32 h 256"/>
              <a:gd name="T62" fmla="*/ 230 w 263"/>
              <a:gd name="T63" fmla="*/ 94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63" h="256">
                <a:moveTo>
                  <a:pt x="235" y="21"/>
                </a:moveTo>
                <a:cubicBezTo>
                  <a:pt x="222" y="8"/>
                  <a:pt x="205" y="0"/>
                  <a:pt x="188" y="0"/>
                </a:cubicBezTo>
                <a:cubicBezTo>
                  <a:pt x="173" y="0"/>
                  <a:pt x="160" y="5"/>
                  <a:pt x="150" y="15"/>
                </a:cubicBezTo>
                <a:cubicBezTo>
                  <a:pt x="111" y="54"/>
                  <a:pt x="111" y="54"/>
                  <a:pt x="111" y="54"/>
                </a:cubicBezTo>
                <a:cubicBezTo>
                  <a:pt x="111" y="54"/>
                  <a:pt x="111" y="54"/>
                  <a:pt x="111" y="55"/>
                </a:cubicBezTo>
                <a:cubicBezTo>
                  <a:pt x="111" y="55"/>
                  <a:pt x="111" y="55"/>
                  <a:pt x="111" y="55"/>
                </a:cubicBezTo>
                <a:cubicBezTo>
                  <a:pt x="111" y="55"/>
                  <a:pt x="111" y="55"/>
                  <a:pt x="111" y="55"/>
                </a:cubicBezTo>
                <a:cubicBezTo>
                  <a:pt x="28" y="138"/>
                  <a:pt x="28" y="138"/>
                  <a:pt x="28" y="138"/>
                </a:cubicBezTo>
                <a:cubicBezTo>
                  <a:pt x="24" y="142"/>
                  <a:pt x="22" y="147"/>
                  <a:pt x="20" y="152"/>
                </a:cubicBezTo>
                <a:cubicBezTo>
                  <a:pt x="1" y="220"/>
                  <a:pt x="1" y="220"/>
                  <a:pt x="1" y="220"/>
                </a:cubicBezTo>
                <a:cubicBezTo>
                  <a:pt x="1" y="220"/>
                  <a:pt x="0" y="225"/>
                  <a:pt x="0" y="228"/>
                </a:cubicBezTo>
                <a:cubicBezTo>
                  <a:pt x="0" y="243"/>
                  <a:pt x="13" y="256"/>
                  <a:pt x="28" y="256"/>
                </a:cubicBezTo>
                <a:cubicBezTo>
                  <a:pt x="31" y="256"/>
                  <a:pt x="37" y="255"/>
                  <a:pt x="37" y="255"/>
                </a:cubicBezTo>
                <a:cubicBezTo>
                  <a:pt x="105" y="237"/>
                  <a:pt x="105" y="237"/>
                  <a:pt x="105" y="237"/>
                </a:cubicBezTo>
                <a:cubicBezTo>
                  <a:pt x="110" y="235"/>
                  <a:pt x="115" y="232"/>
                  <a:pt x="119" y="229"/>
                </a:cubicBezTo>
                <a:cubicBezTo>
                  <a:pt x="241" y="105"/>
                  <a:pt x="241" y="105"/>
                  <a:pt x="241" y="105"/>
                </a:cubicBezTo>
                <a:cubicBezTo>
                  <a:pt x="263" y="83"/>
                  <a:pt x="261" y="46"/>
                  <a:pt x="235" y="21"/>
                </a:cubicBezTo>
                <a:close/>
                <a:moveTo>
                  <a:pt x="128" y="190"/>
                </a:moveTo>
                <a:cubicBezTo>
                  <a:pt x="127" y="183"/>
                  <a:pt x="125" y="176"/>
                  <a:pt x="122" y="169"/>
                </a:cubicBezTo>
                <a:cubicBezTo>
                  <a:pt x="198" y="94"/>
                  <a:pt x="198" y="94"/>
                  <a:pt x="198" y="94"/>
                </a:cubicBezTo>
                <a:cubicBezTo>
                  <a:pt x="203" y="108"/>
                  <a:pt x="200" y="124"/>
                  <a:pt x="190" y="134"/>
                </a:cubicBezTo>
                <a:cubicBezTo>
                  <a:pt x="190" y="134"/>
                  <a:pt x="190" y="134"/>
                  <a:pt x="190" y="134"/>
                </a:cubicBezTo>
                <a:cubicBezTo>
                  <a:pt x="190" y="134"/>
                  <a:pt x="190" y="134"/>
                  <a:pt x="190" y="134"/>
                </a:cubicBezTo>
                <a:cubicBezTo>
                  <a:pt x="128" y="196"/>
                  <a:pt x="128" y="196"/>
                  <a:pt x="128" y="196"/>
                </a:cubicBezTo>
                <a:cubicBezTo>
                  <a:pt x="128" y="194"/>
                  <a:pt x="128" y="192"/>
                  <a:pt x="128" y="190"/>
                </a:cubicBezTo>
                <a:close/>
                <a:moveTo>
                  <a:pt x="118" y="162"/>
                </a:moveTo>
                <a:cubicBezTo>
                  <a:pt x="115" y="157"/>
                  <a:pt x="112" y="152"/>
                  <a:pt x="108" y="148"/>
                </a:cubicBezTo>
                <a:cubicBezTo>
                  <a:pt x="103" y="143"/>
                  <a:pt x="97" y="140"/>
                  <a:pt x="91" y="136"/>
                </a:cubicBezTo>
                <a:cubicBezTo>
                  <a:pt x="168" y="60"/>
                  <a:pt x="168" y="60"/>
                  <a:pt x="168" y="60"/>
                </a:cubicBezTo>
                <a:cubicBezTo>
                  <a:pt x="174" y="63"/>
                  <a:pt x="179" y="66"/>
                  <a:pt x="184" y="72"/>
                </a:cubicBezTo>
                <a:cubicBezTo>
                  <a:pt x="189" y="76"/>
                  <a:pt x="192" y="81"/>
                  <a:pt x="195" y="86"/>
                </a:cubicBezTo>
                <a:lnTo>
                  <a:pt x="118" y="162"/>
                </a:lnTo>
                <a:close/>
                <a:moveTo>
                  <a:pt x="84" y="133"/>
                </a:moveTo>
                <a:cubicBezTo>
                  <a:pt x="76" y="130"/>
                  <a:pt x="69" y="128"/>
                  <a:pt x="61" y="128"/>
                </a:cubicBezTo>
                <a:cubicBezTo>
                  <a:pt x="123" y="66"/>
                  <a:pt x="123" y="66"/>
                  <a:pt x="123" y="66"/>
                </a:cubicBezTo>
                <a:cubicBezTo>
                  <a:pt x="132" y="56"/>
                  <a:pt x="146" y="54"/>
                  <a:pt x="159" y="57"/>
                </a:cubicBezTo>
                <a:lnTo>
                  <a:pt x="84" y="133"/>
                </a:lnTo>
                <a:close/>
                <a:moveTo>
                  <a:pt x="33" y="239"/>
                </a:moveTo>
                <a:cubicBezTo>
                  <a:pt x="32" y="239"/>
                  <a:pt x="30" y="240"/>
                  <a:pt x="28" y="240"/>
                </a:cubicBezTo>
                <a:cubicBezTo>
                  <a:pt x="21" y="240"/>
                  <a:pt x="16" y="235"/>
                  <a:pt x="16" y="228"/>
                </a:cubicBezTo>
                <a:cubicBezTo>
                  <a:pt x="16" y="227"/>
                  <a:pt x="17" y="224"/>
                  <a:pt x="17" y="224"/>
                </a:cubicBezTo>
                <a:cubicBezTo>
                  <a:pt x="25" y="193"/>
                  <a:pt x="25" y="193"/>
                  <a:pt x="25" y="193"/>
                </a:cubicBezTo>
                <a:cubicBezTo>
                  <a:pt x="34" y="193"/>
                  <a:pt x="44" y="196"/>
                  <a:pt x="52" y="204"/>
                </a:cubicBezTo>
                <a:cubicBezTo>
                  <a:pt x="60" y="212"/>
                  <a:pt x="64" y="222"/>
                  <a:pt x="63" y="231"/>
                </a:cubicBezTo>
                <a:lnTo>
                  <a:pt x="33" y="239"/>
                </a:lnTo>
                <a:close/>
                <a:moveTo>
                  <a:pt x="71" y="229"/>
                </a:moveTo>
                <a:cubicBezTo>
                  <a:pt x="71" y="218"/>
                  <a:pt x="66" y="207"/>
                  <a:pt x="58" y="198"/>
                </a:cubicBezTo>
                <a:cubicBezTo>
                  <a:pt x="49" y="190"/>
                  <a:pt x="38" y="185"/>
                  <a:pt x="27" y="185"/>
                </a:cubicBezTo>
                <a:cubicBezTo>
                  <a:pt x="35" y="156"/>
                  <a:pt x="35" y="156"/>
                  <a:pt x="35" y="156"/>
                </a:cubicBezTo>
                <a:cubicBezTo>
                  <a:pt x="36" y="154"/>
                  <a:pt x="37" y="152"/>
                  <a:pt x="39" y="150"/>
                </a:cubicBezTo>
                <a:cubicBezTo>
                  <a:pt x="55" y="139"/>
                  <a:pt x="79" y="142"/>
                  <a:pt x="96" y="160"/>
                </a:cubicBezTo>
                <a:cubicBezTo>
                  <a:pt x="115" y="178"/>
                  <a:pt x="117" y="204"/>
                  <a:pt x="103" y="220"/>
                </a:cubicBezTo>
                <a:cubicBezTo>
                  <a:pt x="103" y="221"/>
                  <a:pt x="102" y="221"/>
                  <a:pt x="101" y="221"/>
                </a:cubicBezTo>
                <a:lnTo>
                  <a:pt x="71" y="229"/>
                </a:lnTo>
                <a:close/>
                <a:moveTo>
                  <a:pt x="230" y="94"/>
                </a:moveTo>
                <a:cubicBezTo>
                  <a:pt x="216" y="108"/>
                  <a:pt x="216" y="108"/>
                  <a:pt x="216" y="108"/>
                </a:cubicBezTo>
                <a:cubicBezTo>
                  <a:pt x="216" y="106"/>
                  <a:pt x="216" y="104"/>
                  <a:pt x="216" y="102"/>
                </a:cubicBezTo>
                <a:cubicBezTo>
                  <a:pt x="215" y="87"/>
                  <a:pt x="207" y="72"/>
                  <a:pt x="196" y="60"/>
                </a:cubicBezTo>
                <a:cubicBezTo>
                  <a:pt x="183" y="47"/>
                  <a:pt x="165" y="40"/>
                  <a:pt x="148" y="40"/>
                </a:cubicBezTo>
                <a:cubicBezTo>
                  <a:pt x="162" y="26"/>
                  <a:pt x="162" y="26"/>
                  <a:pt x="162" y="26"/>
                </a:cubicBezTo>
                <a:cubicBezTo>
                  <a:pt x="168" y="20"/>
                  <a:pt x="177" y="16"/>
                  <a:pt x="188" y="16"/>
                </a:cubicBezTo>
                <a:cubicBezTo>
                  <a:pt x="200" y="16"/>
                  <a:pt x="214" y="22"/>
                  <a:pt x="224" y="32"/>
                </a:cubicBezTo>
                <a:cubicBezTo>
                  <a:pt x="233" y="41"/>
                  <a:pt x="239" y="53"/>
                  <a:pt x="240" y="65"/>
                </a:cubicBezTo>
                <a:cubicBezTo>
                  <a:pt x="241" y="76"/>
                  <a:pt x="237" y="87"/>
                  <a:pt x="230" y="94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2" name="任意多边形 31"/>
          <p:cNvSpPr/>
          <p:nvPr>
            <p:custDataLst>
              <p:tags r:id="rId13"/>
            </p:custDataLst>
          </p:nvPr>
        </p:nvSpPr>
        <p:spPr>
          <a:xfrm>
            <a:off x="7246676" y="4083341"/>
            <a:ext cx="403635" cy="3720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600" extrusionOk="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solidFill>
            <a:sysClr val="window" lastClr="FFFFFF"/>
          </a:solidFill>
          <a:ln w="12700">
            <a:miter lim="400000"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17" name="任意多边形 16"/>
          <p:cNvSpPr/>
          <p:nvPr>
            <p:custDataLst>
              <p:tags r:id="rId14"/>
            </p:custDataLst>
          </p:nvPr>
        </p:nvSpPr>
        <p:spPr bwMode="auto">
          <a:xfrm>
            <a:off x="5020810" y="2754179"/>
            <a:ext cx="2173056" cy="1556923"/>
          </a:xfrm>
          <a:custGeom>
            <a:avLst/>
            <a:gdLst>
              <a:gd name="T0" fmla="*/ 1413 w 1454"/>
              <a:gd name="T1" fmla="*/ 410 h 1042"/>
              <a:gd name="T2" fmla="*/ 1224 w 1454"/>
              <a:gd name="T3" fmla="*/ 327 h 1042"/>
              <a:gd name="T4" fmla="*/ 1197 w 1454"/>
              <a:gd name="T5" fmla="*/ 328 h 1042"/>
              <a:gd name="T6" fmla="*/ 1119 w 1454"/>
              <a:gd name="T7" fmla="*/ 150 h 1042"/>
              <a:gd name="T8" fmla="*/ 984 w 1454"/>
              <a:gd name="T9" fmla="*/ 101 h 1042"/>
              <a:gd name="T10" fmla="*/ 875 w 1454"/>
              <a:gd name="T11" fmla="*/ 122 h 1042"/>
              <a:gd name="T12" fmla="*/ 641 w 1454"/>
              <a:gd name="T13" fmla="*/ 0 h 1042"/>
              <a:gd name="T14" fmla="*/ 627 w 1454"/>
              <a:gd name="T15" fmla="*/ 0 h 1042"/>
              <a:gd name="T16" fmla="*/ 386 w 1454"/>
              <a:gd name="T17" fmla="*/ 202 h 1042"/>
              <a:gd name="T18" fmla="*/ 343 w 1454"/>
              <a:gd name="T19" fmla="*/ 198 h 1042"/>
              <a:gd name="T20" fmla="*/ 205 w 1454"/>
              <a:gd name="T21" fmla="*/ 300 h 1042"/>
              <a:gd name="T22" fmla="*/ 188 w 1454"/>
              <a:gd name="T23" fmla="*/ 299 h 1042"/>
              <a:gd name="T24" fmla="*/ 42 w 1454"/>
              <a:gd name="T25" fmla="*/ 393 h 1042"/>
              <a:gd name="T26" fmla="*/ 37 w 1454"/>
              <a:gd name="T27" fmla="*/ 610 h 1042"/>
              <a:gd name="T28" fmla="*/ 240 w 1454"/>
              <a:gd name="T29" fmla="*/ 721 h 1042"/>
              <a:gd name="T30" fmla="*/ 317 w 1454"/>
              <a:gd name="T31" fmla="*/ 712 h 1042"/>
              <a:gd name="T32" fmla="*/ 453 w 1454"/>
              <a:gd name="T33" fmla="*/ 841 h 1042"/>
              <a:gd name="T34" fmla="*/ 489 w 1454"/>
              <a:gd name="T35" fmla="*/ 844 h 1042"/>
              <a:gd name="T36" fmla="*/ 644 w 1454"/>
              <a:gd name="T37" fmla="*/ 770 h 1042"/>
              <a:gd name="T38" fmla="*/ 791 w 1454"/>
              <a:gd name="T39" fmla="*/ 873 h 1042"/>
              <a:gd name="T40" fmla="*/ 673 w 1454"/>
              <a:gd name="T41" fmla="*/ 1042 h 1042"/>
              <a:gd name="T42" fmla="*/ 1099 w 1454"/>
              <a:gd name="T43" fmla="*/ 761 h 1042"/>
              <a:gd name="T44" fmla="*/ 1102 w 1454"/>
              <a:gd name="T45" fmla="*/ 757 h 1042"/>
              <a:gd name="T46" fmla="*/ 1162 w 1454"/>
              <a:gd name="T47" fmla="*/ 766 h 1042"/>
              <a:gd name="T48" fmla="*/ 1285 w 1454"/>
              <a:gd name="T49" fmla="*/ 700 h 1042"/>
              <a:gd name="T50" fmla="*/ 1420 w 1454"/>
              <a:gd name="T51" fmla="*/ 601 h 1042"/>
              <a:gd name="T52" fmla="*/ 1413 w 1454"/>
              <a:gd name="T53" fmla="*/ 410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454" h="1042">
                <a:moveTo>
                  <a:pt x="1413" y="410"/>
                </a:moveTo>
                <a:cubicBezTo>
                  <a:pt x="1359" y="338"/>
                  <a:pt x="1272" y="327"/>
                  <a:pt x="1224" y="327"/>
                </a:cubicBezTo>
                <a:cubicBezTo>
                  <a:pt x="1214" y="327"/>
                  <a:pt x="1204" y="328"/>
                  <a:pt x="1197" y="328"/>
                </a:cubicBezTo>
                <a:cubicBezTo>
                  <a:pt x="1201" y="297"/>
                  <a:pt x="1200" y="224"/>
                  <a:pt x="1119" y="150"/>
                </a:cubicBezTo>
                <a:cubicBezTo>
                  <a:pt x="1082" y="117"/>
                  <a:pt x="1037" y="101"/>
                  <a:pt x="984" y="101"/>
                </a:cubicBezTo>
                <a:cubicBezTo>
                  <a:pt x="935" y="101"/>
                  <a:pt x="893" y="115"/>
                  <a:pt x="875" y="122"/>
                </a:cubicBezTo>
                <a:cubicBezTo>
                  <a:pt x="859" y="91"/>
                  <a:pt x="799" y="0"/>
                  <a:pt x="641" y="0"/>
                </a:cubicBezTo>
                <a:cubicBezTo>
                  <a:pt x="637" y="0"/>
                  <a:pt x="632" y="0"/>
                  <a:pt x="627" y="0"/>
                </a:cubicBezTo>
                <a:cubicBezTo>
                  <a:pt x="437" y="6"/>
                  <a:pt x="395" y="158"/>
                  <a:pt x="386" y="202"/>
                </a:cubicBezTo>
                <a:cubicBezTo>
                  <a:pt x="371" y="199"/>
                  <a:pt x="357" y="198"/>
                  <a:pt x="343" y="198"/>
                </a:cubicBezTo>
                <a:cubicBezTo>
                  <a:pt x="246" y="198"/>
                  <a:pt x="214" y="273"/>
                  <a:pt x="205" y="300"/>
                </a:cubicBezTo>
                <a:cubicBezTo>
                  <a:pt x="200" y="300"/>
                  <a:pt x="194" y="299"/>
                  <a:pt x="188" y="299"/>
                </a:cubicBezTo>
                <a:cubicBezTo>
                  <a:pt x="132" y="299"/>
                  <a:pt x="76" y="335"/>
                  <a:pt x="42" y="393"/>
                </a:cubicBezTo>
                <a:cubicBezTo>
                  <a:pt x="2" y="461"/>
                  <a:pt x="0" y="542"/>
                  <a:pt x="37" y="610"/>
                </a:cubicBezTo>
                <a:cubicBezTo>
                  <a:pt x="88" y="702"/>
                  <a:pt x="175" y="721"/>
                  <a:pt x="240" y="721"/>
                </a:cubicBezTo>
                <a:cubicBezTo>
                  <a:pt x="274" y="721"/>
                  <a:pt x="302" y="716"/>
                  <a:pt x="317" y="712"/>
                </a:cubicBezTo>
                <a:cubicBezTo>
                  <a:pt x="322" y="744"/>
                  <a:pt x="347" y="823"/>
                  <a:pt x="453" y="841"/>
                </a:cubicBezTo>
                <a:cubicBezTo>
                  <a:pt x="465" y="843"/>
                  <a:pt x="477" y="844"/>
                  <a:pt x="489" y="844"/>
                </a:cubicBezTo>
                <a:cubicBezTo>
                  <a:pt x="568" y="844"/>
                  <a:pt x="621" y="797"/>
                  <a:pt x="644" y="770"/>
                </a:cubicBezTo>
                <a:cubicBezTo>
                  <a:pt x="655" y="799"/>
                  <a:pt x="689" y="847"/>
                  <a:pt x="791" y="873"/>
                </a:cubicBezTo>
                <a:cubicBezTo>
                  <a:pt x="778" y="928"/>
                  <a:pt x="746" y="1003"/>
                  <a:pt x="673" y="1042"/>
                </a:cubicBezTo>
                <a:cubicBezTo>
                  <a:pt x="673" y="1042"/>
                  <a:pt x="966" y="1042"/>
                  <a:pt x="1099" y="761"/>
                </a:cubicBezTo>
                <a:cubicBezTo>
                  <a:pt x="1100" y="760"/>
                  <a:pt x="1101" y="758"/>
                  <a:pt x="1102" y="757"/>
                </a:cubicBezTo>
                <a:cubicBezTo>
                  <a:pt x="1123" y="763"/>
                  <a:pt x="1143" y="766"/>
                  <a:pt x="1162" y="766"/>
                </a:cubicBezTo>
                <a:cubicBezTo>
                  <a:pt x="1238" y="766"/>
                  <a:pt x="1274" y="717"/>
                  <a:pt x="1285" y="700"/>
                </a:cubicBezTo>
                <a:cubicBezTo>
                  <a:pt x="1339" y="699"/>
                  <a:pt x="1390" y="661"/>
                  <a:pt x="1420" y="601"/>
                </a:cubicBezTo>
                <a:cubicBezTo>
                  <a:pt x="1454" y="534"/>
                  <a:pt x="1451" y="461"/>
                  <a:pt x="1413" y="410"/>
                </a:cubicBezTo>
              </a:path>
            </a:pathLst>
          </a:custGeom>
          <a:solidFill>
            <a:sysClr val="window" lastClr="FFFFFF">
              <a:lumMod val="85000"/>
            </a:sysClr>
          </a:solidFill>
          <a:ln>
            <a:noFill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7" name="任意多边形 36"/>
          <p:cNvSpPr/>
          <p:nvPr>
            <p:custDataLst>
              <p:tags r:id="rId15"/>
            </p:custDataLst>
          </p:nvPr>
        </p:nvSpPr>
        <p:spPr bwMode="auto">
          <a:xfrm>
            <a:off x="5136504" y="2854625"/>
            <a:ext cx="1942567" cy="1332712"/>
          </a:xfrm>
          <a:custGeom>
            <a:avLst/>
            <a:gdLst>
              <a:gd name="T0" fmla="*/ 1263 w 1300"/>
              <a:gd name="T1" fmla="*/ 334 h 892"/>
              <a:gd name="T2" fmla="*/ 1095 w 1300"/>
              <a:gd name="T3" fmla="*/ 267 h 892"/>
              <a:gd name="T4" fmla="*/ 1070 w 1300"/>
              <a:gd name="T5" fmla="*/ 268 h 892"/>
              <a:gd name="T6" fmla="*/ 1000 w 1300"/>
              <a:gd name="T7" fmla="*/ 123 h 892"/>
              <a:gd name="T8" fmla="*/ 880 w 1300"/>
              <a:gd name="T9" fmla="*/ 82 h 892"/>
              <a:gd name="T10" fmla="*/ 782 w 1300"/>
              <a:gd name="T11" fmla="*/ 100 h 892"/>
              <a:gd name="T12" fmla="*/ 573 w 1300"/>
              <a:gd name="T13" fmla="*/ 0 h 892"/>
              <a:gd name="T14" fmla="*/ 561 w 1300"/>
              <a:gd name="T15" fmla="*/ 1 h 892"/>
              <a:gd name="T16" fmla="*/ 346 w 1300"/>
              <a:gd name="T17" fmla="*/ 165 h 892"/>
              <a:gd name="T18" fmla="*/ 307 w 1300"/>
              <a:gd name="T19" fmla="*/ 161 h 892"/>
              <a:gd name="T20" fmla="*/ 183 w 1300"/>
              <a:gd name="T21" fmla="*/ 245 h 892"/>
              <a:gd name="T22" fmla="*/ 168 w 1300"/>
              <a:gd name="T23" fmla="*/ 244 h 892"/>
              <a:gd name="T24" fmla="*/ 38 w 1300"/>
              <a:gd name="T25" fmla="*/ 320 h 892"/>
              <a:gd name="T26" fmla="*/ 33 w 1300"/>
              <a:gd name="T27" fmla="*/ 496 h 892"/>
              <a:gd name="T28" fmla="*/ 214 w 1300"/>
              <a:gd name="T29" fmla="*/ 587 h 892"/>
              <a:gd name="T30" fmla="*/ 283 w 1300"/>
              <a:gd name="T31" fmla="*/ 580 h 892"/>
              <a:gd name="T32" fmla="*/ 405 w 1300"/>
              <a:gd name="T33" fmla="*/ 685 h 892"/>
              <a:gd name="T34" fmla="*/ 437 w 1300"/>
              <a:gd name="T35" fmla="*/ 687 h 892"/>
              <a:gd name="T36" fmla="*/ 576 w 1300"/>
              <a:gd name="T37" fmla="*/ 627 h 892"/>
              <a:gd name="T38" fmla="*/ 792 w 1300"/>
              <a:gd name="T39" fmla="*/ 752 h 892"/>
              <a:gd name="T40" fmla="*/ 702 w 1300"/>
              <a:gd name="T41" fmla="*/ 892 h 892"/>
              <a:gd name="T42" fmla="*/ 983 w 1300"/>
              <a:gd name="T43" fmla="*/ 619 h 892"/>
              <a:gd name="T44" fmla="*/ 985 w 1300"/>
              <a:gd name="T45" fmla="*/ 616 h 892"/>
              <a:gd name="T46" fmla="*/ 1039 w 1300"/>
              <a:gd name="T47" fmla="*/ 623 h 892"/>
              <a:gd name="T48" fmla="*/ 1149 w 1300"/>
              <a:gd name="T49" fmla="*/ 570 h 892"/>
              <a:gd name="T50" fmla="*/ 1270 w 1300"/>
              <a:gd name="T51" fmla="*/ 489 h 892"/>
              <a:gd name="T52" fmla="*/ 1263 w 1300"/>
              <a:gd name="T53" fmla="*/ 334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300" h="892">
                <a:moveTo>
                  <a:pt x="1263" y="334"/>
                </a:moveTo>
                <a:cubicBezTo>
                  <a:pt x="1215" y="275"/>
                  <a:pt x="1137" y="267"/>
                  <a:pt x="1095" y="267"/>
                </a:cubicBezTo>
                <a:cubicBezTo>
                  <a:pt x="1085" y="267"/>
                  <a:pt x="1077" y="267"/>
                  <a:pt x="1070" y="268"/>
                </a:cubicBezTo>
                <a:cubicBezTo>
                  <a:pt x="1074" y="242"/>
                  <a:pt x="1073" y="183"/>
                  <a:pt x="1000" y="123"/>
                </a:cubicBezTo>
                <a:cubicBezTo>
                  <a:pt x="968" y="96"/>
                  <a:pt x="927" y="82"/>
                  <a:pt x="880" y="82"/>
                </a:cubicBezTo>
                <a:cubicBezTo>
                  <a:pt x="836" y="82"/>
                  <a:pt x="799" y="94"/>
                  <a:pt x="782" y="100"/>
                </a:cubicBezTo>
                <a:cubicBezTo>
                  <a:pt x="768" y="75"/>
                  <a:pt x="714" y="0"/>
                  <a:pt x="573" y="0"/>
                </a:cubicBezTo>
                <a:cubicBezTo>
                  <a:pt x="569" y="0"/>
                  <a:pt x="565" y="0"/>
                  <a:pt x="561" y="1"/>
                </a:cubicBezTo>
                <a:cubicBezTo>
                  <a:pt x="391" y="6"/>
                  <a:pt x="353" y="129"/>
                  <a:pt x="346" y="165"/>
                </a:cubicBezTo>
                <a:cubicBezTo>
                  <a:pt x="332" y="162"/>
                  <a:pt x="319" y="161"/>
                  <a:pt x="307" y="161"/>
                </a:cubicBezTo>
                <a:cubicBezTo>
                  <a:pt x="220" y="161"/>
                  <a:pt x="191" y="222"/>
                  <a:pt x="183" y="245"/>
                </a:cubicBezTo>
                <a:cubicBezTo>
                  <a:pt x="178" y="244"/>
                  <a:pt x="173" y="244"/>
                  <a:pt x="168" y="244"/>
                </a:cubicBezTo>
                <a:cubicBezTo>
                  <a:pt x="118" y="244"/>
                  <a:pt x="68" y="273"/>
                  <a:pt x="38" y="320"/>
                </a:cubicBezTo>
                <a:cubicBezTo>
                  <a:pt x="2" y="376"/>
                  <a:pt x="0" y="442"/>
                  <a:pt x="33" y="496"/>
                </a:cubicBezTo>
                <a:cubicBezTo>
                  <a:pt x="78" y="571"/>
                  <a:pt x="157" y="587"/>
                  <a:pt x="214" y="587"/>
                </a:cubicBezTo>
                <a:cubicBezTo>
                  <a:pt x="245" y="587"/>
                  <a:pt x="270" y="582"/>
                  <a:pt x="283" y="580"/>
                </a:cubicBezTo>
                <a:cubicBezTo>
                  <a:pt x="288" y="605"/>
                  <a:pt x="310" y="669"/>
                  <a:pt x="405" y="685"/>
                </a:cubicBezTo>
                <a:cubicBezTo>
                  <a:pt x="416" y="686"/>
                  <a:pt x="426" y="687"/>
                  <a:pt x="437" y="687"/>
                </a:cubicBezTo>
                <a:cubicBezTo>
                  <a:pt x="508" y="687"/>
                  <a:pt x="555" y="649"/>
                  <a:pt x="576" y="627"/>
                </a:cubicBezTo>
                <a:cubicBezTo>
                  <a:pt x="586" y="650"/>
                  <a:pt x="654" y="737"/>
                  <a:pt x="792" y="752"/>
                </a:cubicBezTo>
                <a:cubicBezTo>
                  <a:pt x="780" y="798"/>
                  <a:pt x="763" y="849"/>
                  <a:pt x="702" y="892"/>
                </a:cubicBezTo>
                <a:cubicBezTo>
                  <a:pt x="702" y="892"/>
                  <a:pt x="864" y="847"/>
                  <a:pt x="983" y="619"/>
                </a:cubicBezTo>
                <a:cubicBezTo>
                  <a:pt x="984" y="618"/>
                  <a:pt x="984" y="617"/>
                  <a:pt x="985" y="616"/>
                </a:cubicBezTo>
                <a:cubicBezTo>
                  <a:pt x="1004" y="621"/>
                  <a:pt x="1022" y="623"/>
                  <a:pt x="1039" y="623"/>
                </a:cubicBezTo>
                <a:cubicBezTo>
                  <a:pt x="1107" y="623"/>
                  <a:pt x="1139" y="584"/>
                  <a:pt x="1149" y="570"/>
                </a:cubicBezTo>
                <a:cubicBezTo>
                  <a:pt x="1197" y="569"/>
                  <a:pt x="1243" y="538"/>
                  <a:pt x="1270" y="489"/>
                </a:cubicBezTo>
                <a:cubicBezTo>
                  <a:pt x="1300" y="435"/>
                  <a:pt x="1297" y="375"/>
                  <a:pt x="1263" y="334"/>
                </a:cubicBezTo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algn="ctr">
              <a:lnSpc>
                <a:spcPct val="130000"/>
              </a:lnSpc>
            </a:pPr>
            <a:endParaRPr lang="zh-CN" altLang="en-US" b="1" dirty="0">
              <a:solidFill>
                <a:srgbClr val="4D576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Arial" panose="020B0604020202090204" pitchFamily="34" charset="0"/>
            </a:endParaRPr>
          </a:p>
        </p:txBody>
      </p:sp>
      <p:sp>
        <p:nvSpPr>
          <p:cNvPr id="21" name="文本框 20"/>
          <p:cNvSpPr txBox="1"/>
          <p:nvPr>
            <p:custDataLst>
              <p:tags r:id="rId16"/>
            </p:custDataLst>
          </p:nvPr>
        </p:nvSpPr>
        <p:spPr>
          <a:xfrm>
            <a:off x="5232617" y="3291475"/>
            <a:ext cx="1749442" cy="437877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0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Better</a:t>
            </a:r>
          </a:p>
        </p:txBody>
      </p:sp>
      <p:sp>
        <p:nvSpPr>
          <p:cNvPr id="46" name="任意多边形 33"/>
          <p:cNvSpPr/>
          <p:nvPr>
            <p:custDataLst>
              <p:tags r:id="rId17"/>
            </p:custDataLst>
          </p:nvPr>
        </p:nvSpPr>
        <p:spPr>
          <a:xfrm>
            <a:off x="5887687" y="1808372"/>
            <a:ext cx="440200" cy="405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353" y="11229"/>
                </a:moveTo>
                <a:lnTo>
                  <a:pt x="20356" y="11234"/>
                </a:lnTo>
                <a:lnTo>
                  <a:pt x="11029" y="16143"/>
                </a:lnTo>
                <a:lnTo>
                  <a:pt x="11026" y="16138"/>
                </a:lnTo>
                <a:cubicBezTo>
                  <a:pt x="10957" y="16174"/>
                  <a:pt x="10883" y="16200"/>
                  <a:pt x="10800" y="16200"/>
                </a:cubicBezTo>
                <a:cubicBezTo>
                  <a:pt x="10717" y="16200"/>
                  <a:pt x="10643" y="16174"/>
                  <a:pt x="10574" y="16138"/>
                </a:cubicBezTo>
                <a:lnTo>
                  <a:pt x="10571" y="16143"/>
                </a:lnTo>
                <a:lnTo>
                  <a:pt x="1244" y="11234"/>
                </a:lnTo>
                <a:lnTo>
                  <a:pt x="1247" y="11229"/>
                </a:lnTo>
                <a:cubicBezTo>
                  <a:pt x="1091" y="11147"/>
                  <a:pt x="982" y="10988"/>
                  <a:pt x="982" y="10800"/>
                </a:cubicBezTo>
                <a:cubicBezTo>
                  <a:pt x="982" y="10612"/>
                  <a:pt x="1091" y="10453"/>
                  <a:pt x="1247" y="10371"/>
                </a:cubicBezTo>
                <a:lnTo>
                  <a:pt x="1244" y="10366"/>
                </a:lnTo>
                <a:lnTo>
                  <a:pt x="3562" y="9146"/>
                </a:lnTo>
                <a:lnTo>
                  <a:pt x="10113" y="12594"/>
                </a:lnTo>
                <a:lnTo>
                  <a:pt x="10117" y="12588"/>
                </a:lnTo>
                <a:cubicBezTo>
                  <a:pt x="10322" y="12697"/>
                  <a:pt x="10552" y="12764"/>
                  <a:pt x="10800" y="12764"/>
                </a:cubicBezTo>
                <a:cubicBezTo>
                  <a:pt x="11048" y="12764"/>
                  <a:pt x="11278" y="12697"/>
                  <a:pt x="11483" y="12588"/>
                </a:cubicBezTo>
                <a:lnTo>
                  <a:pt x="11486" y="12594"/>
                </a:lnTo>
                <a:lnTo>
                  <a:pt x="18038" y="9146"/>
                </a:lnTo>
                <a:lnTo>
                  <a:pt x="20356" y="10366"/>
                </a:lnTo>
                <a:lnTo>
                  <a:pt x="20353" y="10371"/>
                </a:lnTo>
                <a:cubicBezTo>
                  <a:pt x="20509" y="10453"/>
                  <a:pt x="20618" y="10612"/>
                  <a:pt x="20618" y="10800"/>
                </a:cubicBezTo>
                <a:cubicBezTo>
                  <a:pt x="20618" y="10988"/>
                  <a:pt x="20509" y="11147"/>
                  <a:pt x="20353" y="11229"/>
                </a:cubicBezTo>
                <a:moveTo>
                  <a:pt x="20356" y="14784"/>
                </a:moveTo>
                <a:lnTo>
                  <a:pt x="20353" y="14790"/>
                </a:lnTo>
                <a:cubicBezTo>
                  <a:pt x="20509" y="14872"/>
                  <a:pt x="20618" y="15030"/>
                  <a:pt x="20618" y="15218"/>
                </a:cubicBezTo>
                <a:cubicBezTo>
                  <a:pt x="20618" y="15407"/>
                  <a:pt x="20509" y="15565"/>
                  <a:pt x="20353" y="15647"/>
                </a:cubicBezTo>
                <a:lnTo>
                  <a:pt x="20356" y="15653"/>
                </a:lnTo>
                <a:lnTo>
                  <a:pt x="11029" y="20562"/>
                </a:lnTo>
                <a:lnTo>
                  <a:pt x="11026" y="20556"/>
                </a:lnTo>
                <a:cubicBezTo>
                  <a:pt x="10957" y="20592"/>
                  <a:pt x="10883" y="20618"/>
                  <a:pt x="10800" y="20618"/>
                </a:cubicBezTo>
                <a:cubicBezTo>
                  <a:pt x="10717" y="20618"/>
                  <a:pt x="10643" y="20592"/>
                  <a:pt x="10574" y="20556"/>
                </a:cubicBezTo>
                <a:lnTo>
                  <a:pt x="10571" y="20562"/>
                </a:lnTo>
                <a:lnTo>
                  <a:pt x="1244" y="15653"/>
                </a:lnTo>
                <a:lnTo>
                  <a:pt x="1247" y="15647"/>
                </a:lnTo>
                <a:cubicBezTo>
                  <a:pt x="1091" y="15565"/>
                  <a:pt x="982" y="15407"/>
                  <a:pt x="982" y="15218"/>
                </a:cubicBezTo>
                <a:cubicBezTo>
                  <a:pt x="982" y="15030"/>
                  <a:pt x="1091" y="14872"/>
                  <a:pt x="1247" y="14790"/>
                </a:cubicBezTo>
                <a:lnTo>
                  <a:pt x="1244" y="14784"/>
                </a:lnTo>
                <a:lnTo>
                  <a:pt x="3562" y="13564"/>
                </a:lnTo>
                <a:lnTo>
                  <a:pt x="10113" y="17012"/>
                </a:lnTo>
                <a:lnTo>
                  <a:pt x="10117" y="17006"/>
                </a:lnTo>
                <a:cubicBezTo>
                  <a:pt x="10322" y="17115"/>
                  <a:pt x="10552" y="17182"/>
                  <a:pt x="10800" y="17182"/>
                </a:cubicBezTo>
                <a:cubicBezTo>
                  <a:pt x="11048" y="17182"/>
                  <a:pt x="11278" y="17115"/>
                  <a:pt x="11483" y="17006"/>
                </a:cubicBezTo>
                <a:lnTo>
                  <a:pt x="11486" y="17012"/>
                </a:lnTo>
                <a:lnTo>
                  <a:pt x="18038" y="13564"/>
                </a:lnTo>
                <a:cubicBezTo>
                  <a:pt x="18038" y="13564"/>
                  <a:pt x="20356" y="14784"/>
                  <a:pt x="20356" y="14784"/>
                </a:cubicBezTo>
                <a:close/>
                <a:moveTo>
                  <a:pt x="1244" y="6816"/>
                </a:moveTo>
                <a:lnTo>
                  <a:pt x="1247" y="6811"/>
                </a:lnTo>
                <a:cubicBezTo>
                  <a:pt x="1091" y="6728"/>
                  <a:pt x="982" y="6570"/>
                  <a:pt x="982" y="6382"/>
                </a:cubicBezTo>
                <a:cubicBezTo>
                  <a:pt x="982" y="6194"/>
                  <a:pt x="1091" y="6035"/>
                  <a:pt x="1247" y="5953"/>
                </a:cubicBezTo>
                <a:lnTo>
                  <a:pt x="1244" y="5947"/>
                </a:lnTo>
                <a:lnTo>
                  <a:pt x="10571" y="1038"/>
                </a:lnTo>
                <a:lnTo>
                  <a:pt x="10574" y="1044"/>
                </a:lnTo>
                <a:cubicBezTo>
                  <a:pt x="10643" y="1008"/>
                  <a:pt x="10717" y="982"/>
                  <a:pt x="10800" y="982"/>
                </a:cubicBezTo>
                <a:cubicBezTo>
                  <a:pt x="10883" y="982"/>
                  <a:pt x="10957" y="1008"/>
                  <a:pt x="11026" y="1044"/>
                </a:cubicBezTo>
                <a:lnTo>
                  <a:pt x="11029" y="1038"/>
                </a:lnTo>
                <a:lnTo>
                  <a:pt x="20356" y="5947"/>
                </a:lnTo>
                <a:lnTo>
                  <a:pt x="20353" y="5953"/>
                </a:lnTo>
                <a:cubicBezTo>
                  <a:pt x="20509" y="6035"/>
                  <a:pt x="20618" y="6194"/>
                  <a:pt x="20618" y="6382"/>
                </a:cubicBezTo>
                <a:cubicBezTo>
                  <a:pt x="20618" y="6570"/>
                  <a:pt x="20509" y="6728"/>
                  <a:pt x="20353" y="6811"/>
                </a:cubicBezTo>
                <a:lnTo>
                  <a:pt x="20356" y="6816"/>
                </a:lnTo>
                <a:lnTo>
                  <a:pt x="11029" y="11725"/>
                </a:lnTo>
                <a:lnTo>
                  <a:pt x="11026" y="11720"/>
                </a:lnTo>
                <a:cubicBezTo>
                  <a:pt x="10957" y="11756"/>
                  <a:pt x="10883" y="11782"/>
                  <a:pt x="10800" y="11782"/>
                </a:cubicBezTo>
                <a:cubicBezTo>
                  <a:pt x="10717" y="11782"/>
                  <a:pt x="10643" y="11756"/>
                  <a:pt x="10574" y="11720"/>
                </a:cubicBezTo>
                <a:lnTo>
                  <a:pt x="10571" y="11725"/>
                </a:lnTo>
                <a:cubicBezTo>
                  <a:pt x="10571" y="11725"/>
                  <a:pt x="1244" y="6816"/>
                  <a:pt x="1244" y="6816"/>
                </a:cubicBezTo>
                <a:close/>
                <a:moveTo>
                  <a:pt x="21600" y="10800"/>
                </a:moveTo>
                <a:cubicBezTo>
                  <a:pt x="21600" y="10234"/>
                  <a:pt x="21278" y="9749"/>
                  <a:pt x="20810" y="9503"/>
                </a:cubicBezTo>
                <a:lnTo>
                  <a:pt x="20813" y="9497"/>
                </a:lnTo>
                <a:lnTo>
                  <a:pt x="19092" y="8591"/>
                </a:lnTo>
                <a:lnTo>
                  <a:pt x="20813" y="7685"/>
                </a:lnTo>
                <a:lnTo>
                  <a:pt x="20810" y="7679"/>
                </a:lnTo>
                <a:cubicBezTo>
                  <a:pt x="21278" y="7433"/>
                  <a:pt x="21600" y="6948"/>
                  <a:pt x="21600" y="6382"/>
                </a:cubicBezTo>
                <a:cubicBezTo>
                  <a:pt x="21600" y="5816"/>
                  <a:pt x="21278" y="5331"/>
                  <a:pt x="20810" y="5085"/>
                </a:cubicBezTo>
                <a:lnTo>
                  <a:pt x="20813" y="5079"/>
                </a:lnTo>
                <a:lnTo>
                  <a:pt x="11486" y="170"/>
                </a:lnTo>
                <a:lnTo>
                  <a:pt x="11483" y="175"/>
                </a:lnTo>
                <a:cubicBezTo>
                  <a:pt x="11278" y="67"/>
                  <a:pt x="11048" y="0"/>
                  <a:pt x="10800" y="0"/>
                </a:cubicBezTo>
                <a:cubicBezTo>
                  <a:pt x="10552" y="0"/>
                  <a:pt x="10322" y="67"/>
                  <a:pt x="10117" y="175"/>
                </a:cubicBezTo>
                <a:lnTo>
                  <a:pt x="10113" y="170"/>
                </a:lnTo>
                <a:lnTo>
                  <a:pt x="786" y="5079"/>
                </a:lnTo>
                <a:lnTo>
                  <a:pt x="790" y="5085"/>
                </a:lnTo>
                <a:cubicBezTo>
                  <a:pt x="322" y="5331"/>
                  <a:pt x="0" y="5816"/>
                  <a:pt x="0" y="6382"/>
                </a:cubicBezTo>
                <a:cubicBezTo>
                  <a:pt x="0" y="6948"/>
                  <a:pt x="322" y="7433"/>
                  <a:pt x="790" y="7679"/>
                </a:cubicBezTo>
                <a:lnTo>
                  <a:pt x="786" y="7685"/>
                </a:lnTo>
                <a:lnTo>
                  <a:pt x="2508" y="8591"/>
                </a:lnTo>
                <a:lnTo>
                  <a:pt x="786" y="9497"/>
                </a:lnTo>
                <a:lnTo>
                  <a:pt x="790" y="9503"/>
                </a:lnTo>
                <a:cubicBezTo>
                  <a:pt x="322" y="9749"/>
                  <a:pt x="0" y="10234"/>
                  <a:pt x="0" y="10800"/>
                </a:cubicBezTo>
                <a:cubicBezTo>
                  <a:pt x="0" y="11366"/>
                  <a:pt x="322" y="11851"/>
                  <a:pt x="790" y="12097"/>
                </a:cubicBezTo>
                <a:lnTo>
                  <a:pt x="786" y="12103"/>
                </a:lnTo>
                <a:lnTo>
                  <a:pt x="2508" y="13009"/>
                </a:lnTo>
                <a:lnTo>
                  <a:pt x="786" y="13915"/>
                </a:lnTo>
                <a:lnTo>
                  <a:pt x="790" y="13921"/>
                </a:lnTo>
                <a:cubicBezTo>
                  <a:pt x="322" y="14167"/>
                  <a:pt x="0" y="14652"/>
                  <a:pt x="0" y="15218"/>
                </a:cubicBezTo>
                <a:cubicBezTo>
                  <a:pt x="0" y="15784"/>
                  <a:pt x="322" y="16269"/>
                  <a:pt x="790" y="16515"/>
                </a:cubicBezTo>
                <a:lnTo>
                  <a:pt x="786" y="16521"/>
                </a:lnTo>
                <a:lnTo>
                  <a:pt x="10113" y="21430"/>
                </a:lnTo>
                <a:lnTo>
                  <a:pt x="10117" y="21425"/>
                </a:lnTo>
                <a:cubicBezTo>
                  <a:pt x="10322" y="21533"/>
                  <a:pt x="10552" y="21600"/>
                  <a:pt x="10800" y="21600"/>
                </a:cubicBezTo>
                <a:cubicBezTo>
                  <a:pt x="11048" y="21600"/>
                  <a:pt x="11278" y="21533"/>
                  <a:pt x="11483" y="21425"/>
                </a:cubicBezTo>
                <a:lnTo>
                  <a:pt x="11486" y="21430"/>
                </a:lnTo>
                <a:lnTo>
                  <a:pt x="20813" y="16521"/>
                </a:lnTo>
                <a:lnTo>
                  <a:pt x="20810" y="16515"/>
                </a:lnTo>
                <a:cubicBezTo>
                  <a:pt x="21278" y="16269"/>
                  <a:pt x="21600" y="15784"/>
                  <a:pt x="21600" y="15218"/>
                </a:cubicBezTo>
                <a:cubicBezTo>
                  <a:pt x="21600" y="14652"/>
                  <a:pt x="21278" y="14167"/>
                  <a:pt x="20810" y="13921"/>
                </a:cubicBezTo>
                <a:lnTo>
                  <a:pt x="20813" y="13915"/>
                </a:lnTo>
                <a:lnTo>
                  <a:pt x="19092" y="13009"/>
                </a:lnTo>
                <a:lnTo>
                  <a:pt x="20813" y="12103"/>
                </a:lnTo>
                <a:lnTo>
                  <a:pt x="20810" y="12097"/>
                </a:lnTo>
                <a:cubicBezTo>
                  <a:pt x="21278" y="11851"/>
                  <a:pt x="21600" y="11366"/>
                  <a:pt x="21600" y="10800"/>
                </a:cubicBezTo>
              </a:path>
            </a:pathLst>
          </a:custGeom>
          <a:solidFill>
            <a:sysClr val="window" lastClr="FFFFFF"/>
          </a:solidFill>
          <a:ln w="12700">
            <a:miter lim="400000"/>
          </a:ln>
        </p:spPr>
        <p:txBody>
          <a:bodyPr anchor="ctr"/>
          <a:lstStyle/>
          <a:p>
            <a:pPr algn="ctr">
              <a:lnSpc>
                <a:spcPct val="130000"/>
              </a:lnSpc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3" name="文本框 42"/>
          <p:cNvSpPr txBox="1"/>
          <p:nvPr>
            <p:custDataLst>
              <p:tags r:id="rId18"/>
            </p:custDataLst>
          </p:nvPr>
        </p:nvSpPr>
        <p:spPr>
          <a:xfrm>
            <a:off x="9037955" y="3533775"/>
            <a:ext cx="2698115" cy="654050"/>
          </a:xfrm>
          <a:prstGeom prst="rect">
            <a:avLst/>
          </a:prstGeom>
        </p:spPr>
        <p:txBody>
          <a:bodyPr vert="horz" wrap="square" lIns="90000" tIns="0" rIns="90000" bIns="46800">
            <a:noAutofit/>
          </a:bodyPr>
          <a:lstStyle/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3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价格建设</a:t>
            </a:r>
          </a:p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3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技术沉淀-同类问题解决方案</a:t>
            </a:r>
          </a:p>
          <a:p>
            <a:pPr marL="285750" indent="-285750">
              <a:lnSpc>
                <a:spcPct val="120000"/>
              </a:lnSpc>
              <a:buFont typeface="Arial" panose="020B0604020202090204" pitchFamily="34" charset="0"/>
              <a:buChar char="•"/>
            </a:pPr>
            <a:r>
              <a:rPr lang="zh-CN" altLang="en-US" sz="1300" spc="15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90204" pitchFamily="34" charset="0"/>
              </a:rPr>
              <a:t>系统稳定性建设</a:t>
            </a:r>
          </a:p>
        </p:txBody>
      </p:sp>
      <p:sp>
        <p:nvSpPr>
          <p:cNvPr id="25" name="文本框 24"/>
          <p:cNvSpPr txBox="1"/>
          <p:nvPr>
            <p:custDataLst>
              <p:tags r:id="rId19"/>
            </p:custDataLst>
          </p:nvPr>
        </p:nvSpPr>
        <p:spPr>
          <a:xfrm>
            <a:off x="9038176" y="3030492"/>
            <a:ext cx="2698115" cy="471170"/>
          </a:xfrm>
          <a:prstGeom prst="rect">
            <a:avLst/>
          </a:prstGeom>
          <a:noFill/>
        </p:spPr>
        <p:txBody>
          <a:bodyPr wrap="square" lIns="90000" tIns="46800" rIns="90000" bIns="0" anchor="b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spc="3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Arial" panose="020B0604020202090204" pitchFamily="34" charset="0"/>
              </a:rPr>
              <a:t>技术</a:t>
            </a:r>
          </a:p>
        </p:txBody>
      </p:sp>
      <p:sp>
        <p:nvSpPr>
          <p:cNvPr id="42" name="圆角矩形 11"/>
          <p:cNvSpPr/>
          <p:nvPr>
            <p:custDataLst>
              <p:tags r:id="rId20"/>
            </p:custDataLst>
          </p:nvPr>
        </p:nvSpPr>
        <p:spPr>
          <a:xfrm>
            <a:off x="8303314" y="3241289"/>
            <a:ext cx="555387" cy="550931"/>
          </a:xfrm>
          <a:prstGeom prst="roundRect">
            <a:avLst/>
          </a:prstGeom>
          <a:solidFill>
            <a:srgbClr val="3498DB"/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wrap="square" anchor="ctr">
            <a:normAutofit/>
          </a:bodyPr>
          <a:lstStyle/>
          <a:p>
            <a:pPr algn="ctr"/>
            <a:endParaRPr lang="id-ID" altLang="zh-CN" sz="20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21"/>
            </p:custDataLst>
          </p:nvPr>
        </p:nvSpPr>
        <p:spPr>
          <a:xfrm>
            <a:off x="8307669" y="3285922"/>
            <a:ext cx="546677" cy="461665"/>
          </a:xfrm>
          <a:prstGeom prst="rect">
            <a:avLst/>
          </a:prstGeom>
          <a:noFill/>
        </p:spPr>
        <p:txBody>
          <a:bodyPr wrap="square" rtlCol="0" anchor="ctr" anchorCtr="1">
            <a:normAutofit fontScale="97500"/>
          </a:bodyPr>
          <a:lstStyle/>
          <a:p>
            <a:pPr algn="ctr" fontAlgn="auto"/>
            <a:r>
              <a:rPr lang="en-US" altLang="zh-CN" sz="240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400" dirty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0969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06912" y="2605947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b="1" dirty="0">
                <a:latin typeface="Microsoft YaHei" charset="-122"/>
                <a:ea typeface="Microsoft YaHei" charset="-122"/>
                <a:cs typeface="Microsoft YaHei" charset="-122"/>
              </a:rPr>
              <a:t>谢谢观看！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8"/>
          <p:cNvSpPr txBox="1"/>
          <p:nvPr/>
        </p:nvSpPr>
        <p:spPr>
          <a:xfrm>
            <a:off x="4801233" y="2875340"/>
            <a:ext cx="4736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个人简介</a:t>
            </a:r>
            <a:endParaRPr kumimoji="1"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Microsoft YaHei" charset="-122"/>
              <a:ea typeface="Microsoft YaHei" charset="-122"/>
              <a:cs typeface="Microsoft YaHei" charset="-122"/>
              <a:sym typeface="+mn-lt"/>
            </a:endParaRPr>
          </a:p>
        </p:txBody>
      </p:sp>
      <p:cxnSp>
        <p:nvCxnSpPr>
          <p:cNvPr id="16" name="直接连接符 3"/>
          <p:cNvCxnSpPr/>
          <p:nvPr/>
        </p:nvCxnSpPr>
        <p:spPr>
          <a:xfrm>
            <a:off x="4585005" y="2778058"/>
            <a:ext cx="0" cy="87027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4"/>
          <p:cNvGrpSpPr/>
          <p:nvPr/>
        </p:nvGrpSpPr>
        <p:grpSpPr>
          <a:xfrm>
            <a:off x="3267640" y="2710720"/>
            <a:ext cx="970728" cy="970728"/>
            <a:chOff x="2498710" y="2311467"/>
            <a:chExt cx="1748840" cy="1748840"/>
          </a:xfrm>
        </p:grpSpPr>
        <p:sp>
          <p:nvSpPr>
            <p:cNvPr id="18" name="椭圆 17"/>
            <p:cNvSpPr/>
            <p:nvPr/>
          </p:nvSpPr>
          <p:spPr>
            <a:xfrm>
              <a:off x="2644792" y="2457550"/>
              <a:ext cx="1456676" cy="145667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5000" dirty="0"/>
                <a:t>1</a:t>
              </a:r>
              <a:endParaRPr lang="zh-CN" altLang="en-US" sz="5000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3936756" y="3665706"/>
              <a:ext cx="226409" cy="226409"/>
            </a:xfrm>
            <a:prstGeom prst="ellipse">
              <a:avLst/>
            </a:prstGeom>
            <a:solidFill>
              <a:srgbClr val="F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705635" y="2400638"/>
              <a:ext cx="226409" cy="226409"/>
            </a:xfrm>
            <a:prstGeom prst="ellipse">
              <a:avLst/>
            </a:prstGeom>
            <a:solidFill>
              <a:srgbClr val="F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277818" y="24292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个人介绍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Text Placeholder 32"/>
          <p:cNvSpPr txBox="1"/>
          <p:nvPr/>
        </p:nvSpPr>
        <p:spPr>
          <a:xfrm>
            <a:off x="3933221" y="2778286"/>
            <a:ext cx="3895157" cy="1561966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/>
          <a:p>
            <a:pPr defTabSz="685800">
              <a:lnSpc>
                <a:spcPct val="150000"/>
              </a:lnSpc>
              <a:spcBef>
                <a:spcPts val="700"/>
              </a:spcBef>
              <a:defRPr sz="1400">
                <a:solidFill>
                  <a:srgbClr val="595959"/>
                </a:solidFill>
                <a:latin typeface="Microsoft YaHei Light"/>
                <a:ea typeface="Microsoft YaHei Light"/>
                <a:cs typeface="Microsoft YaHei Light"/>
                <a:sym typeface="Microsoft YaHei Light"/>
              </a:defRPr>
            </a:pPr>
            <a:r>
              <a:rPr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姓名：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郑韬</a:t>
            </a:r>
            <a:r>
              <a:rPr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肥桃</a:t>
            </a:r>
            <a:r>
              <a:rPr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defTabSz="685800">
              <a:lnSpc>
                <a:spcPct val="150000"/>
              </a:lnSpc>
              <a:spcBef>
                <a:spcPts val="700"/>
              </a:spcBef>
              <a:defRPr sz="1400">
                <a:solidFill>
                  <a:srgbClr val="595959"/>
                </a:solidFill>
                <a:latin typeface="Microsoft YaHei Light"/>
                <a:ea typeface="Microsoft YaHei Light"/>
                <a:cs typeface="Microsoft YaHei Light"/>
                <a:sym typeface="Microsoft YaHei Light"/>
              </a:defRPr>
            </a:pPr>
            <a:r>
              <a:rPr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部门：研发部</a:t>
            </a:r>
            <a:r>
              <a:rPr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基础平台组</a:t>
            </a:r>
            <a:r>
              <a:rPr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CRM</a:t>
            </a:r>
            <a:r>
              <a:rPr dirty="0" err="1" smtClean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组</a:t>
            </a:r>
            <a:endParaRPr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lnSpc>
                <a:spcPct val="150000"/>
              </a:lnSpc>
              <a:spcBef>
                <a:spcPts val="700"/>
              </a:spcBef>
              <a:defRPr sz="1400">
                <a:solidFill>
                  <a:srgbClr val="595959"/>
                </a:solidFill>
                <a:latin typeface="Microsoft YaHei Light"/>
                <a:ea typeface="Microsoft YaHei Light"/>
                <a:cs typeface="Microsoft YaHei Light"/>
                <a:sym typeface="Microsoft YaHei Light"/>
              </a:defRPr>
            </a:pPr>
            <a:r>
              <a:rPr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岗位：Java</a:t>
            </a:r>
            <a:r>
              <a:rPr 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开发工程师</a:t>
            </a:r>
            <a:endParaRPr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85800">
              <a:lnSpc>
                <a:spcPct val="150000"/>
              </a:lnSpc>
              <a:spcBef>
                <a:spcPts val="700"/>
              </a:spcBef>
              <a:defRPr sz="1400">
                <a:solidFill>
                  <a:srgbClr val="595959"/>
                </a:solidFill>
                <a:latin typeface="Microsoft YaHei Light"/>
                <a:ea typeface="Microsoft YaHei Light"/>
                <a:cs typeface="Microsoft YaHei Light"/>
                <a:sym typeface="Microsoft YaHei Light"/>
              </a:defRPr>
            </a:pPr>
            <a:r>
              <a:rPr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级别：P2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33"/>
          <p:cNvSpPr txBox="1"/>
          <p:nvPr/>
        </p:nvSpPr>
        <p:spPr>
          <a:xfrm>
            <a:off x="3933221" y="2258761"/>
            <a:ext cx="3895155" cy="3175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defTabSz="685800">
              <a:lnSpc>
                <a:spcPct val="90000"/>
              </a:lnSpc>
              <a:spcBef>
                <a:spcPts val="700"/>
              </a:spcBef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 err="1"/>
              <a:t>个人信息</a:t>
            </a:r>
            <a:endParaRPr dirty="0"/>
          </a:p>
        </p:txBody>
      </p:sp>
      <p:grpSp>
        <p:nvGrpSpPr>
          <p:cNvPr id="7" name="组合 14"/>
          <p:cNvGrpSpPr/>
          <p:nvPr/>
        </p:nvGrpSpPr>
        <p:grpSpPr>
          <a:xfrm>
            <a:off x="3066023" y="2060847"/>
            <a:ext cx="682212" cy="713327"/>
            <a:chOff x="0" y="0"/>
            <a:chExt cx="551991" cy="551991"/>
          </a:xfrm>
        </p:grpSpPr>
        <p:sp>
          <p:nvSpPr>
            <p:cNvPr id="8" name="Oval 54"/>
            <p:cNvSpPr/>
            <p:nvPr/>
          </p:nvSpPr>
          <p:spPr>
            <a:xfrm>
              <a:off x="0" y="0"/>
              <a:ext cx="551992" cy="551992"/>
            </a:xfrm>
            <a:prstGeom prst="ellipse">
              <a:avLst/>
            </a:prstGeom>
            <a:solidFill>
              <a:srgbClr val="FA32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A3246"/>
                  </a:solidFill>
                </a:defRPr>
              </a:pPr>
              <a:endParaRPr/>
            </a:p>
          </p:txBody>
        </p:sp>
        <p:sp>
          <p:nvSpPr>
            <p:cNvPr id="9" name="Freeform 205"/>
            <p:cNvSpPr/>
            <p:nvPr/>
          </p:nvSpPr>
          <p:spPr>
            <a:xfrm>
              <a:off x="111961" y="93229"/>
              <a:ext cx="328070" cy="365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9" y="6750"/>
                  </a:moveTo>
                  <a:cubicBezTo>
                    <a:pt x="17581" y="6300"/>
                    <a:pt x="18084" y="5850"/>
                    <a:pt x="18084" y="5400"/>
                  </a:cubicBezTo>
                  <a:cubicBezTo>
                    <a:pt x="19088" y="4950"/>
                    <a:pt x="19591" y="4050"/>
                    <a:pt x="19591" y="3150"/>
                  </a:cubicBezTo>
                  <a:cubicBezTo>
                    <a:pt x="20093" y="2250"/>
                    <a:pt x="19591" y="1350"/>
                    <a:pt x="19088" y="450"/>
                  </a:cubicBezTo>
                  <a:cubicBezTo>
                    <a:pt x="18586" y="0"/>
                    <a:pt x="17581" y="0"/>
                    <a:pt x="17079" y="0"/>
                  </a:cubicBezTo>
                  <a:cubicBezTo>
                    <a:pt x="15572" y="0"/>
                    <a:pt x="14567" y="450"/>
                    <a:pt x="13563" y="1350"/>
                  </a:cubicBezTo>
                  <a:cubicBezTo>
                    <a:pt x="12056" y="2700"/>
                    <a:pt x="11051" y="4500"/>
                    <a:pt x="10549" y="6300"/>
                  </a:cubicBezTo>
                  <a:cubicBezTo>
                    <a:pt x="10047" y="4500"/>
                    <a:pt x="9544" y="2700"/>
                    <a:pt x="8037" y="1350"/>
                  </a:cubicBezTo>
                  <a:cubicBezTo>
                    <a:pt x="7033" y="900"/>
                    <a:pt x="6028" y="450"/>
                    <a:pt x="5023" y="450"/>
                  </a:cubicBezTo>
                  <a:cubicBezTo>
                    <a:pt x="4521" y="450"/>
                    <a:pt x="3516" y="450"/>
                    <a:pt x="3014" y="1350"/>
                  </a:cubicBezTo>
                  <a:cubicBezTo>
                    <a:pt x="2009" y="2250"/>
                    <a:pt x="2009" y="4050"/>
                    <a:pt x="3516" y="5400"/>
                  </a:cubicBezTo>
                  <a:cubicBezTo>
                    <a:pt x="4019" y="5850"/>
                    <a:pt x="4521" y="6300"/>
                    <a:pt x="5023" y="6750"/>
                  </a:cubicBezTo>
                  <a:cubicBezTo>
                    <a:pt x="0" y="6750"/>
                    <a:pt x="0" y="6750"/>
                    <a:pt x="0" y="6750"/>
                  </a:cubicBezTo>
                  <a:cubicBezTo>
                    <a:pt x="0" y="12150"/>
                    <a:pt x="0" y="12150"/>
                    <a:pt x="0" y="12150"/>
                  </a:cubicBezTo>
                  <a:cubicBezTo>
                    <a:pt x="1507" y="12150"/>
                    <a:pt x="1507" y="12150"/>
                    <a:pt x="1507" y="12150"/>
                  </a:cubicBezTo>
                  <a:cubicBezTo>
                    <a:pt x="1507" y="21600"/>
                    <a:pt x="1507" y="21600"/>
                    <a:pt x="1507" y="21600"/>
                  </a:cubicBezTo>
                  <a:cubicBezTo>
                    <a:pt x="20093" y="21600"/>
                    <a:pt x="20093" y="21600"/>
                    <a:pt x="20093" y="21600"/>
                  </a:cubicBezTo>
                  <a:cubicBezTo>
                    <a:pt x="20093" y="12150"/>
                    <a:pt x="20093" y="12150"/>
                    <a:pt x="20093" y="12150"/>
                  </a:cubicBezTo>
                  <a:cubicBezTo>
                    <a:pt x="21600" y="12150"/>
                    <a:pt x="21600" y="12150"/>
                    <a:pt x="21600" y="12150"/>
                  </a:cubicBezTo>
                  <a:cubicBezTo>
                    <a:pt x="21600" y="6750"/>
                    <a:pt x="21600" y="6750"/>
                    <a:pt x="21600" y="6750"/>
                  </a:cubicBezTo>
                  <a:lnTo>
                    <a:pt x="17079" y="6750"/>
                  </a:lnTo>
                  <a:close/>
                  <a:moveTo>
                    <a:pt x="14567" y="2250"/>
                  </a:moveTo>
                  <a:cubicBezTo>
                    <a:pt x="15572" y="1800"/>
                    <a:pt x="16074" y="1350"/>
                    <a:pt x="17079" y="1350"/>
                  </a:cubicBezTo>
                  <a:cubicBezTo>
                    <a:pt x="17079" y="1350"/>
                    <a:pt x="17581" y="1350"/>
                    <a:pt x="17581" y="1800"/>
                  </a:cubicBezTo>
                  <a:cubicBezTo>
                    <a:pt x="18586" y="2250"/>
                    <a:pt x="18084" y="3600"/>
                    <a:pt x="17079" y="4500"/>
                  </a:cubicBezTo>
                  <a:cubicBezTo>
                    <a:pt x="16074" y="5400"/>
                    <a:pt x="14567" y="6300"/>
                    <a:pt x="13563" y="6750"/>
                  </a:cubicBezTo>
                  <a:cubicBezTo>
                    <a:pt x="12056" y="6750"/>
                    <a:pt x="12056" y="6750"/>
                    <a:pt x="12056" y="6750"/>
                  </a:cubicBezTo>
                  <a:cubicBezTo>
                    <a:pt x="12558" y="5400"/>
                    <a:pt x="13563" y="3600"/>
                    <a:pt x="14567" y="2250"/>
                  </a:cubicBezTo>
                  <a:close/>
                  <a:moveTo>
                    <a:pt x="4019" y="3150"/>
                  </a:moveTo>
                  <a:cubicBezTo>
                    <a:pt x="4019" y="2700"/>
                    <a:pt x="4019" y="2700"/>
                    <a:pt x="4521" y="2250"/>
                  </a:cubicBezTo>
                  <a:cubicBezTo>
                    <a:pt x="4521" y="2250"/>
                    <a:pt x="5023" y="1800"/>
                    <a:pt x="5023" y="1800"/>
                  </a:cubicBezTo>
                  <a:cubicBezTo>
                    <a:pt x="5023" y="1800"/>
                    <a:pt x="5023" y="1800"/>
                    <a:pt x="5023" y="1800"/>
                  </a:cubicBezTo>
                  <a:cubicBezTo>
                    <a:pt x="5526" y="1800"/>
                    <a:pt x="6028" y="2250"/>
                    <a:pt x="6530" y="2700"/>
                  </a:cubicBezTo>
                  <a:cubicBezTo>
                    <a:pt x="7535" y="3150"/>
                    <a:pt x="8037" y="4500"/>
                    <a:pt x="8540" y="5850"/>
                  </a:cubicBezTo>
                  <a:cubicBezTo>
                    <a:pt x="8540" y="5850"/>
                    <a:pt x="8540" y="5850"/>
                    <a:pt x="8540" y="5850"/>
                  </a:cubicBezTo>
                  <a:cubicBezTo>
                    <a:pt x="8540" y="5850"/>
                    <a:pt x="8540" y="5850"/>
                    <a:pt x="8540" y="5850"/>
                  </a:cubicBezTo>
                  <a:cubicBezTo>
                    <a:pt x="7033" y="5850"/>
                    <a:pt x="5526" y="4950"/>
                    <a:pt x="4521" y="4500"/>
                  </a:cubicBezTo>
                  <a:cubicBezTo>
                    <a:pt x="4521" y="4050"/>
                    <a:pt x="4019" y="3600"/>
                    <a:pt x="4019" y="3150"/>
                  </a:cubicBezTo>
                  <a:close/>
                  <a:moveTo>
                    <a:pt x="9042" y="20250"/>
                  </a:moveTo>
                  <a:cubicBezTo>
                    <a:pt x="3014" y="20250"/>
                    <a:pt x="3014" y="20250"/>
                    <a:pt x="3014" y="20250"/>
                  </a:cubicBezTo>
                  <a:cubicBezTo>
                    <a:pt x="3014" y="11250"/>
                    <a:pt x="3014" y="11250"/>
                    <a:pt x="3014" y="11250"/>
                  </a:cubicBezTo>
                  <a:cubicBezTo>
                    <a:pt x="9042" y="11250"/>
                    <a:pt x="9042" y="11250"/>
                    <a:pt x="9042" y="11250"/>
                  </a:cubicBezTo>
                  <a:lnTo>
                    <a:pt x="9042" y="20250"/>
                  </a:lnTo>
                  <a:close/>
                  <a:moveTo>
                    <a:pt x="9042" y="10800"/>
                  </a:moveTo>
                  <a:cubicBezTo>
                    <a:pt x="1507" y="10800"/>
                    <a:pt x="1507" y="10800"/>
                    <a:pt x="1507" y="10800"/>
                  </a:cubicBezTo>
                  <a:cubicBezTo>
                    <a:pt x="1507" y="8100"/>
                    <a:pt x="1507" y="8100"/>
                    <a:pt x="1507" y="8100"/>
                  </a:cubicBezTo>
                  <a:cubicBezTo>
                    <a:pt x="9042" y="8100"/>
                    <a:pt x="9042" y="8100"/>
                    <a:pt x="9042" y="8100"/>
                  </a:cubicBezTo>
                  <a:lnTo>
                    <a:pt x="9042" y="10800"/>
                  </a:lnTo>
                  <a:close/>
                  <a:moveTo>
                    <a:pt x="18586" y="20250"/>
                  </a:moveTo>
                  <a:cubicBezTo>
                    <a:pt x="12558" y="20250"/>
                    <a:pt x="12558" y="20250"/>
                    <a:pt x="12558" y="20250"/>
                  </a:cubicBezTo>
                  <a:cubicBezTo>
                    <a:pt x="12558" y="11250"/>
                    <a:pt x="12558" y="11250"/>
                    <a:pt x="12558" y="11250"/>
                  </a:cubicBezTo>
                  <a:cubicBezTo>
                    <a:pt x="18586" y="11250"/>
                    <a:pt x="18586" y="11250"/>
                    <a:pt x="18586" y="11250"/>
                  </a:cubicBezTo>
                  <a:lnTo>
                    <a:pt x="18586" y="20250"/>
                  </a:lnTo>
                  <a:close/>
                  <a:moveTo>
                    <a:pt x="20093" y="10800"/>
                  </a:moveTo>
                  <a:cubicBezTo>
                    <a:pt x="12558" y="10800"/>
                    <a:pt x="12558" y="10800"/>
                    <a:pt x="12558" y="10800"/>
                  </a:cubicBezTo>
                  <a:cubicBezTo>
                    <a:pt x="12558" y="8100"/>
                    <a:pt x="12558" y="8100"/>
                    <a:pt x="12558" y="8100"/>
                  </a:cubicBezTo>
                  <a:cubicBezTo>
                    <a:pt x="20093" y="8100"/>
                    <a:pt x="20093" y="8100"/>
                    <a:pt x="20093" y="8100"/>
                  </a:cubicBezTo>
                  <a:lnTo>
                    <a:pt x="20093" y="108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A3246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277818" y="242921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Microsoft YaHei" charset="-122"/>
                <a:ea typeface="Microsoft YaHei" charset="-122"/>
                <a:cs typeface="Microsoft YaHei" charset="-122"/>
              </a:rPr>
              <a:t>个人介绍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3" name="组合 11"/>
          <p:cNvGrpSpPr/>
          <p:nvPr/>
        </p:nvGrpSpPr>
        <p:grpSpPr>
          <a:xfrm>
            <a:off x="465106" y="926465"/>
            <a:ext cx="551993" cy="551993"/>
            <a:chOff x="0" y="0"/>
            <a:chExt cx="551991" cy="551991"/>
          </a:xfrm>
        </p:grpSpPr>
        <p:sp>
          <p:nvSpPr>
            <p:cNvPr id="24" name="Oval 53"/>
            <p:cNvSpPr/>
            <p:nvPr/>
          </p:nvSpPr>
          <p:spPr>
            <a:xfrm>
              <a:off x="0" y="0"/>
              <a:ext cx="551992" cy="551992"/>
            </a:xfrm>
            <a:prstGeom prst="ellipse">
              <a:avLst/>
            </a:prstGeom>
            <a:solidFill>
              <a:srgbClr val="F23B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Freeform 224"/>
            <p:cNvSpPr/>
            <p:nvPr/>
          </p:nvSpPr>
          <p:spPr>
            <a:xfrm>
              <a:off x="127447" y="127460"/>
              <a:ext cx="297097" cy="297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9" y="0"/>
                  </a:moveTo>
                  <a:cubicBezTo>
                    <a:pt x="9651" y="0"/>
                    <a:pt x="9651" y="0"/>
                    <a:pt x="9651" y="0"/>
                  </a:cubicBezTo>
                  <a:cubicBezTo>
                    <a:pt x="9651" y="1379"/>
                    <a:pt x="9651" y="1379"/>
                    <a:pt x="9651" y="1379"/>
                  </a:cubicBezTo>
                  <a:cubicBezTo>
                    <a:pt x="1379" y="1379"/>
                    <a:pt x="1379" y="1379"/>
                    <a:pt x="1379" y="1379"/>
                  </a:cubicBezTo>
                  <a:lnTo>
                    <a:pt x="1379" y="0"/>
                  </a:lnTo>
                  <a:close/>
                  <a:moveTo>
                    <a:pt x="11949" y="0"/>
                  </a:moveTo>
                  <a:cubicBezTo>
                    <a:pt x="20221" y="0"/>
                    <a:pt x="20221" y="0"/>
                    <a:pt x="20221" y="0"/>
                  </a:cubicBezTo>
                  <a:cubicBezTo>
                    <a:pt x="20221" y="1379"/>
                    <a:pt x="20221" y="1379"/>
                    <a:pt x="20221" y="1379"/>
                  </a:cubicBezTo>
                  <a:cubicBezTo>
                    <a:pt x="11949" y="1379"/>
                    <a:pt x="11949" y="1379"/>
                    <a:pt x="11949" y="1379"/>
                  </a:cubicBezTo>
                  <a:lnTo>
                    <a:pt x="11949" y="0"/>
                  </a:lnTo>
                  <a:close/>
                  <a:moveTo>
                    <a:pt x="19762" y="6894"/>
                  </a:moveTo>
                  <a:cubicBezTo>
                    <a:pt x="18843" y="6894"/>
                    <a:pt x="18843" y="6894"/>
                    <a:pt x="18843" y="6894"/>
                  </a:cubicBezTo>
                  <a:cubicBezTo>
                    <a:pt x="18843" y="1379"/>
                    <a:pt x="18843" y="1379"/>
                    <a:pt x="18843" y="1379"/>
                  </a:cubicBezTo>
                  <a:cubicBezTo>
                    <a:pt x="13328" y="1379"/>
                    <a:pt x="13328" y="1379"/>
                    <a:pt x="13328" y="1379"/>
                  </a:cubicBezTo>
                  <a:cubicBezTo>
                    <a:pt x="13328" y="6894"/>
                    <a:pt x="13328" y="6894"/>
                    <a:pt x="13328" y="6894"/>
                  </a:cubicBezTo>
                  <a:cubicBezTo>
                    <a:pt x="8272" y="6894"/>
                    <a:pt x="8272" y="6894"/>
                    <a:pt x="8272" y="6894"/>
                  </a:cubicBezTo>
                  <a:cubicBezTo>
                    <a:pt x="8272" y="1379"/>
                    <a:pt x="8272" y="1379"/>
                    <a:pt x="8272" y="1379"/>
                  </a:cubicBezTo>
                  <a:cubicBezTo>
                    <a:pt x="2757" y="1379"/>
                    <a:pt x="2757" y="1379"/>
                    <a:pt x="2757" y="1379"/>
                  </a:cubicBezTo>
                  <a:cubicBezTo>
                    <a:pt x="2757" y="6894"/>
                    <a:pt x="2757" y="6894"/>
                    <a:pt x="2757" y="6894"/>
                  </a:cubicBezTo>
                  <a:cubicBezTo>
                    <a:pt x="1838" y="6894"/>
                    <a:pt x="1838" y="6894"/>
                    <a:pt x="1838" y="6894"/>
                  </a:cubicBezTo>
                  <a:cubicBezTo>
                    <a:pt x="919" y="6894"/>
                    <a:pt x="0" y="7353"/>
                    <a:pt x="0" y="8272"/>
                  </a:cubicBezTo>
                  <a:cubicBezTo>
                    <a:pt x="0" y="20221"/>
                    <a:pt x="0" y="20221"/>
                    <a:pt x="0" y="20221"/>
                  </a:cubicBezTo>
                  <a:cubicBezTo>
                    <a:pt x="0" y="20681"/>
                    <a:pt x="919" y="21600"/>
                    <a:pt x="1838" y="21600"/>
                  </a:cubicBezTo>
                  <a:cubicBezTo>
                    <a:pt x="7813" y="21600"/>
                    <a:pt x="7813" y="21600"/>
                    <a:pt x="7813" y="21600"/>
                  </a:cubicBezTo>
                  <a:cubicBezTo>
                    <a:pt x="8732" y="21600"/>
                    <a:pt x="9651" y="20681"/>
                    <a:pt x="9651" y="20221"/>
                  </a:cubicBezTo>
                  <a:cubicBezTo>
                    <a:pt x="9651" y="12409"/>
                    <a:pt x="9651" y="12409"/>
                    <a:pt x="9651" y="12409"/>
                  </a:cubicBezTo>
                  <a:cubicBezTo>
                    <a:pt x="11949" y="12409"/>
                    <a:pt x="11949" y="12409"/>
                    <a:pt x="11949" y="12409"/>
                  </a:cubicBezTo>
                  <a:cubicBezTo>
                    <a:pt x="11949" y="20221"/>
                    <a:pt x="11949" y="20221"/>
                    <a:pt x="11949" y="20221"/>
                  </a:cubicBezTo>
                  <a:cubicBezTo>
                    <a:pt x="11949" y="20681"/>
                    <a:pt x="12868" y="21600"/>
                    <a:pt x="13787" y="21600"/>
                  </a:cubicBezTo>
                  <a:cubicBezTo>
                    <a:pt x="19762" y="21600"/>
                    <a:pt x="19762" y="21600"/>
                    <a:pt x="19762" y="21600"/>
                  </a:cubicBezTo>
                  <a:cubicBezTo>
                    <a:pt x="20681" y="21600"/>
                    <a:pt x="21600" y="20681"/>
                    <a:pt x="21600" y="20221"/>
                  </a:cubicBezTo>
                  <a:cubicBezTo>
                    <a:pt x="21600" y="8272"/>
                    <a:pt x="21600" y="8272"/>
                    <a:pt x="21600" y="8272"/>
                  </a:cubicBezTo>
                  <a:cubicBezTo>
                    <a:pt x="21600" y="7353"/>
                    <a:pt x="20681" y="6894"/>
                    <a:pt x="19762" y="6894"/>
                  </a:cubicBezTo>
                  <a:close/>
                  <a:moveTo>
                    <a:pt x="7353" y="20221"/>
                  </a:moveTo>
                  <a:cubicBezTo>
                    <a:pt x="2298" y="20221"/>
                    <a:pt x="2298" y="20221"/>
                    <a:pt x="2298" y="20221"/>
                  </a:cubicBezTo>
                  <a:cubicBezTo>
                    <a:pt x="1838" y="20221"/>
                    <a:pt x="1379" y="19762"/>
                    <a:pt x="1379" y="19302"/>
                  </a:cubicBezTo>
                  <a:cubicBezTo>
                    <a:pt x="1379" y="19302"/>
                    <a:pt x="1838" y="18843"/>
                    <a:pt x="2298" y="18843"/>
                  </a:cubicBezTo>
                  <a:cubicBezTo>
                    <a:pt x="7353" y="18843"/>
                    <a:pt x="7353" y="18843"/>
                    <a:pt x="7353" y="18843"/>
                  </a:cubicBezTo>
                  <a:cubicBezTo>
                    <a:pt x="7813" y="18843"/>
                    <a:pt x="8272" y="19302"/>
                    <a:pt x="8272" y="19302"/>
                  </a:cubicBezTo>
                  <a:cubicBezTo>
                    <a:pt x="8272" y="19762"/>
                    <a:pt x="7813" y="20221"/>
                    <a:pt x="7353" y="20221"/>
                  </a:cubicBezTo>
                  <a:close/>
                  <a:moveTo>
                    <a:pt x="11489" y="11030"/>
                  </a:moveTo>
                  <a:cubicBezTo>
                    <a:pt x="10111" y="11030"/>
                    <a:pt x="10111" y="11030"/>
                    <a:pt x="10111" y="11030"/>
                  </a:cubicBezTo>
                  <a:cubicBezTo>
                    <a:pt x="9651" y="11030"/>
                    <a:pt x="9651" y="10570"/>
                    <a:pt x="9651" y="10111"/>
                  </a:cubicBezTo>
                  <a:cubicBezTo>
                    <a:pt x="9651" y="9651"/>
                    <a:pt x="9651" y="9651"/>
                    <a:pt x="10111" y="9651"/>
                  </a:cubicBezTo>
                  <a:cubicBezTo>
                    <a:pt x="11489" y="9651"/>
                    <a:pt x="11489" y="9651"/>
                    <a:pt x="11489" y="9651"/>
                  </a:cubicBezTo>
                  <a:cubicBezTo>
                    <a:pt x="11949" y="9651"/>
                    <a:pt x="11949" y="9651"/>
                    <a:pt x="11949" y="10111"/>
                  </a:cubicBezTo>
                  <a:cubicBezTo>
                    <a:pt x="11949" y="10570"/>
                    <a:pt x="11949" y="11030"/>
                    <a:pt x="11489" y="11030"/>
                  </a:cubicBezTo>
                  <a:close/>
                  <a:moveTo>
                    <a:pt x="19302" y="20221"/>
                  </a:moveTo>
                  <a:cubicBezTo>
                    <a:pt x="14247" y="20221"/>
                    <a:pt x="14247" y="20221"/>
                    <a:pt x="14247" y="20221"/>
                  </a:cubicBezTo>
                  <a:cubicBezTo>
                    <a:pt x="13787" y="20221"/>
                    <a:pt x="13328" y="19762"/>
                    <a:pt x="13328" y="19302"/>
                  </a:cubicBezTo>
                  <a:cubicBezTo>
                    <a:pt x="13328" y="19302"/>
                    <a:pt x="13787" y="18843"/>
                    <a:pt x="14247" y="18843"/>
                  </a:cubicBezTo>
                  <a:cubicBezTo>
                    <a:pt x="19302" y="18843"/>
                    <a:pt x="19302" y="18843"/>
                    <a:pt x="19302" y="18843"/>
                  </a:cubicBezTo>
                  <a:cubicBezTo>
                    <a:pt x="19762" y="18843"/>
                    <a:pt x="20221" y="19302"/>
                    <a:pt x="20221" y="19302"/>
                  </a:cubicBezTo>
                  <a:cubicBezTo>
                    <a:pt x="20221" y="19762"/>
                    <a:pt x="19762" y="20221"/>
                    <a:pt x="19302" y="2022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6" name="Text Placeholder 33"/>
          <p:cNvSpPr txBox="1"/>
          <p:nvPr/>
        </p:nvSpPr>
        <p:spPr>
          <a:xfrm>
            <a:off x="1137422" y="1101699"/>
            <a:ext cx="3895155" cy="249299"/>
          </a:xfrm>
          <a:prstGeom prst="rect">
            <a:avLst/>
          </a:prstGeom>
          <a:ln w="12700">
            <a:miter lim="400000"/>
          </a:ln>
        </p:spPr>
        <p:txBody>
          <a:bodyPr lIns="0" tIns="0" rIns="0" bIns="0">
            <a:spAutoFit/>
          </a:bodyPr>
          <a:lstStyle>
            <a:lvl1pPr defTabSz="685800">
              <a:lnSpc>
                <a:spcPct val="90000"/>
              </a:lnSpc>
              <a:spcBef>
                <a:spcPts val="700"/>
              </a:spcBef>
              <a:defRPr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dirty="0" err="1" smtClean="0"/>
              <a:t>工作</a:t>
            </a:r>
            <a:r>
              <a:rPr lang="zh-CN" altLang="en-US" dirty="0" smtClean="0"/>
              <a:t>经历</a:t>
            </a:r>
            <a:endParaRPr dirty="0"/>
          </a:p>
        </p:txBody>
      </p:sp>
      <p:grpSp>
        <p:nvGrpSpPr>
          <p:cNvPr id="35" name="组合 34">
            <a:extLst>
              <a:ext uri="{FF2B5EF4-FFF2-40B4-BE49-F238E27FC236}">
                <a16:creationId xmlns="" xmlns:a16="http://schemas.microsoft.com/office/drawing/2014/main" id="{1BE1B7CB-9C6D-4AA3-85A2-74150D2D9A5B}"/>
              </a:ext>
            </a:extLst>
          </p:cNvPr>
          <p:cNvGrpSpPr/>
          <p:nvPr/>
        </p:nvGrpSpPr>
        <p:grpSpPr>
          <a:xfrm>
            <a:off x="456194" y="3333040"/>
            <a:ext cx="11065255" cy="1452917"/>
            <a:chOff x="456194" y="2993675"/>
            <a:chExt cx="11065255" cy="1452917"/>
          </a:xfrm>
        </p:grpSpPr>
        <p:sp>
          <p:nvSpPr>
            <p:cNvPr id="36" name="Freeform 5">
              <a:extLst>
                <a:ext uri="{FF2B5EF4-FFF2-40B4-BE49-F238E27FC236}">
                  <a16:creationId xmlns="" xmlns:a16="http://schemas.microsoft.com/office/drawing/2014/main" id="{2C636149-2B7B-4A28-84AB-55950A5EA5BF}"/>
                </a:ext>
              </a:extLst>
            </p:cNvPr>
            <p:cNvSpPr/>
            <p:nvPr/>
          </p:nvSpPr>
          <p:spPr bwMode="auto">
            <a:xfrm>
              <a:off x="8170159" y="3003951"/>
              <a:ext cx="2178856" cy="1097077"/>
            </a:xfrm>
            <a:custGeom>
              <a:avLst/>
              <a:gdLst>
                <a:gd name="T0" fmla="*/ 280 w 280"/>
                <a:gd name="T1" fmla="*/ 278 h 862"/>
                <a:gd name="T2" fmla="*/ 280 w 280"/>
                <a:gd name="T3" fmla="*/ 862 h 862"/>
                <a:gd name="T4" fmla="*/ 0 w 280"/>
                <a:gd name="T5" fmla="*/ 582 h 862"/>
                <a:gd name="T6" fmla="*/ 0 w 280"/>
                <a:gd name="T7" fmla="*/ 0 h 862"/>
                <a:gd name="T8" fmla="*/ 3 w 280"/>
                <a:gd name="T9" fmla="*/ 0 h 862"/>
                <a:gd name="T10" fmla="*/ 280 w 280"/>
                <a:gd name="T11" fmla="*/ 278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862">
                  <a:moveTo>
                    <a:pt x="280" y="278"/>
                  </a:moveTo>
                  <a:lnTo>
                    <a:pt x="280" y="862"/>
                  </a:lnTo>
                  <a:lnTo>
                    <a:pt x="0" y="582"/>
                  </a:lnTo>
                  <a:lnTo>
                    <a:pt x="0" y="0"/>
                  </a:lnTo>
                  <a:lnTo>
                    <a:pt x="3" y="0"/>
                  </a:lnTo>
                  <a:lnTo>
                    <a:pt x="280" y="2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7" name="Freeform 8">
              <a:extLst>
                <a:ext uri="{FF2B5EF4-FFF2-40B4-BE49-F238E27FC236}">
                  <a16:creationId xmlns="" xmlns:a16="http://schemas.microsoft.com/office/drawing/2014/main" id="{DAAFA3F8-7971-4872-BD41-5251AC8925C5}"/>
                </a:ext>
              </a:extLst>
            </p:cNvPr>
            <p:cNvSpPr/>
            <p:nvPr/>
          </p:nvSpPr>
          <p:spPr bwMode="auto">
            <a:xfrm>
              <a:off x="5053128" y="3003951"/>
              <a:ext cx="2038914" cy="1442641"/>
            </a:xfrm>
            <a:custGeom>
              <a:avLst/>
              <a:gdLst>
                <a:gd name="T0" fmla="*/ 281 w 281"/>
                <a:gd name="T1" fmla="*/ 278 h 1123"/>
                <a:gd name="T2" fmla="*/ 281 w 281"/>
                <a:gd name="T3" fmla="*/ 1123 h 1123"/>
                <a:gd name="T4" fmla="*/ 0 w 281"/>
                <a:gd name="T5" fmla="*/ 842 h 1123"/>
                <a:gd name="T6" fmla="*/ 0 w 281"/>
                <a:gd name="T7" fmla="*/ 0 h 1123"/>
                <a:gd name="T8" fmla="*/ 279 w 281"/>
                <a:gd name="T9" fmla="*/ 278 h 1123"/>
                <a:gd name="T10" fmla="*/ 281 w 281"/>
                <a:gd name="T11" fmla="*/ 2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1123">
                  <a:moveTo>
                    <a:pt x="281" y="278"/>
                  </a:moveTo>
                  <a:lnTo>
                    <a:pt x="281" y="1123"/>
                  </a:lnTo>
                  <a:lnTo>
                    <a:pt x="0" y="842"/>
                  </a:lnTo>
                  <a:lnTo>
                    <a:pt x="0" y="0"/>
                  </a:lnTo>
                  <a:lnTo>
                    <a:pt x="279" y="278"/>
                  </a:lnTo>
                  <a:lnTo>
                    <a:pt x="281" y="2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2" name="Freeform 16">
              <a:extLst>
                <a:ext uri="{FF2B5EF4-FFF2-40B4-BE49-F238E27FC236}">
                  <a16:creationId xmlns="" xmlns:a16="http://schemas.microsoft.com/office/drawing/2014/main" id="{C4CC04D7-5A72-4B57-942C-ACEADC11587D}"/>
                </a:ext>
              </a:extLst>
            </p:cNvPr>
            <p:cNvSpPr/>
            <p:nvPr/>
          </p:nvSpPr>
          <p:spPr bwMode="auto">
            <a:xfrm>
              <a:off x="1672620" y="2993675"/>
              <a:ext cx="2285982" cy="1442641"/>
            </a:xfrm>
            <a:custGeom>
              <a:avLst/>
              <a:gdLst>
                <a:gd name="T0" fmla="*/ 280 w 280"/>
                <a:gd name="T1" fmla="*/ 278 h 1123"/>
                <a:gd name="T2" fmla="*/ 280 w 280"/>
                <a:gd name="T3" fmla="*/ 1123 h 1123"/>
                <a:gd name="T4" fmla="*/ 0 w 280"/>
                <a:gd name="T5" fmla="*/ 842 h 1123"/>
                <a:gd name="T6" fmla="*/ 0 w 280"/>
                <a:gd name="T7" fmla="*/ 0 h 1123"/>
                <a:gd name="T8" fmla="*/ 278 w 280"/>
                <a:gd name="T9" fmla="*/ 278 h 1123"/>
                <a:gd name="T10" fmla="*/ 280 w 280"/>
                <a:gd name="T11" fmla="*/ 278 h 1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1123">
                  <a:moveTo>
                    <a:pt x="280" y="278"/>
                  </a:moveTo>
                  <a:lnTo>
                    <a:pt x="280" y="1123"/>
                  </a:lnTo>
                  <a:lnTo>
                    <a:pt x="0" y="842"/>
                  </a:lnTo>
                  <a:lnTo>
                    <a:pt x="0" y="0"/>
                  </a:lnTo>
                  <a:lnTo>
                    <a:pt x="278" y="278"/>
                  </a:lnTo>
                  <a:lnTo>
                    <a:pt x="280" y="27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3" name="Freeform 17">
              <a:extLst>
                <a:ext uri="{FF2B5EF4-FFF2-40B4-BE49-F238E27FC236}">
                  <a16:creationId xmlns="" xmlns:a16="http://schemas.microsoft.com/office/drawing/2014/main" id="{ACA98FE0-BCEB-4A9E-B3AB-9750807DBC20}"/>
                </a:ext>
              </a:extLst>
            </p:cNvPr>
            <p:cNvSpPr/>
            <p:nvPr/>
          </p:nvSpPr>
          <p:spPr bwMode="auto">
            <a:xfrm>
              <a:off x="10349015" y="3179944"/>
              <a:ext cx="1172434" cy="1090653"/>
            </a:xfrm>
            <a:custGeom>
              <a:avLst/>
              <a:gdLst>
                <a:gd name="T0" fmla="*/ 210 w 617"/>
                <a:gd name="T1" fmla="*/ 849 h 849"/>
                <a:gd name="T2" fmla="*/ 210 w 617"/>
                <a:gd name="T3" fmla="*/ 717 h 849"/>
                <a:gd name="T4" fmla="*/ 0 w 617"/>
                <a:gd name="T5" fmla="*/ 717 h 849"/>
                <a:gd name="T6" fmla="*/ 0 w 617"/>
                <a:gd name="T7" fmla="*/ 133 h 849"/>
                <a:gd name="T8" fmla="*/ 210 w 617"/>
                <a:gd name="T9" fmla="*/ 133 h 849"/>
                <a:gd name="T10" fmla="*/ 210 w 617"/>
                <a:gd name="T11" fmla="*/ 0 h 849"/>
                <a:gd name="T12" fmla="*/ 617 w 617"/>
                <a:gd name="T13" fmla="*/ 424 h 849"/>
                <a:gd name="T14" fmla="*/ 210 w 617"/>
                <a:gd name="T15" fmla="*/ 849 h 8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7" h="849">
                  <a:moveTo>
                    <a:pt x="210" y="849"/>
                  </a:moveTo>
                  <a:lnTo>
                    <a:pt x="210" y="717"/>
                  </a:lnTo>
                  <a:lnTo>
                    <a:pt x="0" y="717"/>
                  </a:lnTo>
                  <a:lnTo>
                    <a:pt x="0" y="133"/>
                  </a:lnTo>
                  <a:lnTo>
                    <a:pt x="210" y="133"/>
                  </a:lnTo>
                  <a:lnTo>
                    <a:pt x="210" y="0"/>
                  </a:lnTo>
                  <a:lnTo>
                    <a:pt x="617" y="424"/>
                  </a:lnTo>
                  <a:lnTo>
                    <a:pt x="210" y="849"/>
                  </a:lnTo>
                  <a:close/>
                </a:path>
              </a:pathLst>
            </a:custGeom>
            <a:solidFill>
              <a:srgbClr val="E82B11"/>
            </a:solidFill>
            <a:ln w="38100">
              <a:noFill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US" altLang="zh-CN" sz="2400" dirty="0" smtClean="0">
                <a:cs typeface="+mn-ea"/>
                <a:sym typeface="+mn-lt"/>
              </a:endParaRPr>
            </a:p>
            <a:p>
              <a:r>
                <a:rPr lang="zh-CN" altLang="en-US" sz="2400" dirty="0" smtClean="0">
                  <a:solidFill>
                    <a:schemeClr val="bg1"/>
                  </a:solidFill>
                  <a:cs typeface="+mn-ea"/>
                  <a:sym typeface="+mn-lt"/>
                </a:rPr>
                <a:t>至今</a:t>
              </a:r>
              <a:endParaRPr 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="" xmlns:a16="http://schemas.microsoft.com/office/drawing/2014/main" id="{7D7BC1B9-161B-4FD3-8FCA-4A258BAC0632}"/>
                </a:ext>
              </a:extLst>
            </p:cNvPr>
            <p:cNvGrpSpPr/>
            <p:nvPr/>
          </p:nvGrpSpPr>
          <p:grpSpPr>
            <a:xfrm>
              <a:off x="456194" y="2993675"/>
              <a:ext cx="1362457" cy="1437503"/>
              <a:chOff x="882491" y="2261909"/>
              <a:chExt cx="959665" cy="1012525"/>
            </a:xfrm>
          </p:grpSpPr>
          <p:sp>
            <p:nvSpPr>
              <p:cNvPr id="61" name="Freeform 15">
                <a:extLst>
                  <a:ext uri="{FF2B5EF4-FFF2-40B4-BE49-F238E27FC236}">
                    <a16:creationId xmlns="" xmlns:a16="http://schemas.microsoft.com/office/drawing/2014/main" id="{0E86149D-A32F-4688-A75F-E50318A90C29}"/>
                  </a:ext>
                </a:extLst>
              </p:cNvPr>
              <p:cNvSpPr/>
              <p:nvPr userDrawn="1"/>
            </p:nvSpPr>
            <p:spPr bwMode="auto">
              <a:xfrm>
                <a:off x="967016" y="2261909"/>
                <a:ext cx="772282" cy="1012525"/>
              </a:xfrm>
              <a:custGeom>
                <a:avLst/>
                <a:gdLst>
                  <a:gd name="T0" fmla="*/ 577 w 577"/>
                  <a:gd name="T1" fmla="*/ 0 h 1119"/>
                  <a:gd name="T2" fmla="*/ 577 w 577"/>
                  <a:gd name="T3" fmla="*/ 1119 h 1119"/>
                  <a:gd name="T4" fmla="*/ 288 w 577"/>
                  <a:gd name="T5" fmla="*/ 840 h 1119"/>
                  <a:gd name="T6" fmla="*/ 0 w 577"/>
                  <a:gd name="T7" fmla="*/ 1118 h 1119"/>
                  <a:gd name="T8" fmla="*/ 0 w 577"/>
                  <a:gd name="T9" fmla="*/ 0 h 1119"/>
                  <a:gd name="T10" fmla="*/ 577 w 577"/>
                  <a:gd name="T11" fmla="*/ 0 h 1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77" h="1119">
                    <a:moveTo>
                      <a:pt x="577" y="0"/>
                    </a:moveTo>
                    <a:lnTo>
                      <a:pt x="577" y="1119"/>
                    </a:lnTo>
                    <a:lnTo>
                      <a:pt x="288" y="840"/>
                    </a:lnTo>
                    <a:lnTo>
                      <a:pt x="0" y="1118"/>
                    </a:lnTo>
                    <a:lnTo>
                      <a:pt x="0" y="0"/>
                    </a:lnTo>
                    <a:lnTo>
                      <a:pt x="577" y="0"/>
                    </a:lnTo>
                    <a:close/>
                  </a:path>
                </a:pathLst>
              </a:custGeom>
              <a:solidFill>
                <a:srgbClr val="E82B11"/>
              </a:solidFill>
              <a:ln w="38100"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US" sz="2400">
                  <a:cs typeface="+mn-ea"/>
                  <a:sym typeface="+mn-lt"/>
                </a:endParaRPr>
              </a:p>
            </p:txBody>
          </p:sp>
          <p:sp>
            <p:nvSpPr>
              <p:cNvPr id="62" name="Text Placeholder 59">
                <a:extLst>
                  <a:ext uri="{FF2B5EF4-FFF2-40B4-BE49-F238E27FC236}">
                    <a16:creationId xmlns="" xmlns:a16="http://schemas.microsoft.com/office/drawing/2014/main" id="{D9804195-AD5D-4C22-97FD-96C2D4B200C9}"/>
                  </a:ext>
                </a:extLst>
              </p:cNvPr>
              <p:cNvSpPr txBox="1"/>
              <p:nvPr/>
            </p:nvSpPr>
            <p:spPr>
              <a:xfrm>
                <a:off x="882491" y="2383410"/>
                <a:ext cx="959665" cy="677314"/>
              </a:xfrm>
              <a:prstGeom prst="rect">
                <a:avLst/>
              </a:prstGeom>
            </p:spPr>
            <p:txBody>
              <a:bodyPr anchor="ctr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b="0" kern="120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>
                    <a:latin typeface="+mn-lt"/>
                    <a:ea typeface="+mn-ea"/>
                    <a:cs typeface="+mn-ea"/>
                    <a:sym typeface="+mn-lt"/>
                  </a:rPr>
                  <a:t>2018.7</a:t>
                </a:r>
                <a:endParaRPr lang="en-US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58" name="Text Placeholder 59">
              <a:extLst>
                <a:ext uri="{FF2B5EF4-FFF2-40B4-BE49-F238E27FC236}">
                  <a16:creationId xmlns="" xmlns:a16="http://schemas.microsoft.com/office/drawing/2014/main" id="{69F93E17-E3A7-4C1F-B061-1D89F95B5171}"/>
                </a:ext>
              </a:extLst>
            </p:cNvPr>
            <p:cNvSpPr txBox="1"/>
            <p:nvPr/>
          </p:nvSpPr>
          <p:spPr>
            <a:xfrm>
              <a:off x="3713168" y="3166173"/>
              <a:ext cx="1362457" cy="961597"/>
            </a:xfrm>
            <a:prstGeom prst="rect">
              <a:avLst/>
            </a:prstGeom>
          </p:spPr>
          <p:txBody>
            <a:bodyPr anchor="ctr">
              <a:noAutofit/>
            </a:bodyPr>
            <a:lstStyle>
              <a:lvl1pPr marL="0" indent="0" algn="ctr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None/>
                <a:defRPr sz="2000" b="0" kern="120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+mn-lt"/>
                  <a:ea typeface="+mn-ea"/>
                  <a:cs typeface="+mn-ea"/>
                  <a:sym typeface="+mn-lt"/>
                </a:rPr>
                <a:t>2017</a:t>
              </a:r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="" xmlns:a16="http://schemas.microsoft.com/office/drawing/2014/main" id="{0A3481F9-FAFB-4F39-B7EA-4777708ABFB4}"/>
                </a:ext>
              </a:extLst>
            </p:cNvPr>
            <p:cNvGrpSpPr/>
            <p:nvPr/>
          </p:nvGrpSpPr>
          <p:grpSpPr>
            <a:xfrm>
              <a:off x="3958602" y="3003951"/>
              <a:ext cx="4370417" cy="1442641"/>
              <a:chOff x="3349460" y="2269147"/>
              <a:chExt cx="3078362" cy="1016144"/>
            </a:xfrm>
          </p:grpSpPr>
          <p:sp>
            <p:nvSpPr>
              <p:cNvPr id="53" name="Rectangle 7">
                <a:extLst>
                  <a:ext uri="{FF2B5EF4-FFF2-40B4-BE49-F238E27FC236}">
                    <a16:creationId xmlns="" xmlns:a16="http://schemas.microsoft.com/office/drawing/2014/main" id="{B3A510B5-E286-436E-9248-B9F90E7B5A5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349460" y="2269147"/>
                <a:ext cx="770944" cy="1016144"/>
              </a:xfrm>
              <a:prstGeom prst="rect">
                <a:avLst/>
              </a:prstGeom>
              <a:solidFill>
                <a:srgbClr val="E82B11"/>
              </a:solidFill>
              <a:ln w="38100">
                <a:noFill/>
              </a:ln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US" sz="2400" dirty="0">
                  <a:cs typeface="+mn-ea"/>
                  <a:sym typeface="+mn-lt"/>
                </a:endParaRPr>
              </a:p>
            </p:txBody>
          </p:sp>
          <p:sp>
            <p:nvSpPr>
              <p:cNvPr id="54" name="Text Placeholder 59">
                <a:extLst>
                  <a:ext uri="{FF2B5EF4-FFF2-40B4-BE49-F238E27FC236}">
                    <a16:creationId xmlns="" xmlns:a16="http://schemas.microsoft.com/office/drawing/2014/main" id="{4D7B0591-02E7-4125-BE41-D0D793684BFE}"/>
                  </a:ext>
                </a:extLst>
              </p:cNvPr>
              <p:cNvSpPr txBox="1"/>
              <p:nvPr/>
            </p:nvSpPr>
            <p:spPr>
              <a:xfrm>
                <a:off x="5468157" y="2383410"/>
                <a:ext cx="959665" cy="677314"/>
              </a:xfrm>
              <a:prstGeom prst="rect">
                <a:avLst/>
              </a:prstGeom>
            </p:spPr>
            <p:txBody>
              <a:bodyPr anchor="ctr">
                <a:noAutofit/>
              </a:bodyPr>
              <a:lstStyle>
                <a:lvl1pPr marL="0" indent="0" algn="ctr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None/>
                  <a:defRPr sz="2000" b="0" kern="1200">
                    <a:solidFill>
                      <a:schemeClr val="bg1"/>
                    </a:solidFill>
                    <a:latin typeface="Roboto Light" panose="02000000000000000000" pitchFamily="2" charset="0"/>
                    <a:ea typeface="Roboto Light" panose="02000000000000000000" pitchFamily="2" charset="0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 smtClean="0">
                    <a:latin typeface="+mn-lt"/>
                    <a:ea typeface="+mn-ea"/>
                    <a:cs typeface="+mn-ea"/>
                    <a:sym typeface="+mn-lt"/>
                  </a:rPr>
                  <a:t>2020-2021</a:t>
                </a:r>
                <a:endParaRPr lang="en-US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</p:grpSp>
      <p:sp>
        <p:nvSpPr>
          <p:cNvPr id="65" name="Text Placeholder 59">
            <a:extLst>
              <a:ext uri="{FF2B5EF4-FFF2-40B4-BE49-F238E27FC236}">
                <a16:creationId xmlns="" xmlns:a16="http://schemas.microsoft.com/office/drawing/2014/main" id="{E2A8A8E9-697A-43E0-96A8-064E9BF5D160}"/>
              </a:ext>
            </a:extLst>
          </p:cNvPr>
          <p:cNvSpPr txBox="1"/>
          <p:nvPr/>
        </p:nvSpPr>
        <p:spPr>
          <a:xfrm>
            <a:off x="3958602" y="5131757"/>
            <a:ext cx="2724912" cy="13290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互联网供应链行业</a:t>
            </a:r>
            <a:endParaRPr lang="en-US" altLang="zh-CN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自研实时数仓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指标库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66" name="Straight Connector 56">
            <a:extLst>
              <a:ext uri="{FF2B5EF4-FFF2-40B4-BE49-F238E27FC236}">
                <a16:creationId xmlns="" xmlns:a16="http://schemas.microsoft.com/office/drawing/2014/main" id="{573A23BB-852B-4592-BD2E-F34226E3196D}"/>
              </a:ext>
            </a:extLst>
          </p:cNvPr>
          <p:cNvCxnSpPr/>
          <p:nvPr/>
        </p:nvCxnSpPr>
        <p:spPr>
          <a:xfrm>
            <a:off x="3958602" y="4900134"/>
            <a:ext cx="0" cy="15606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Placeholder 59">
            <a:extLst>
              <a:ext uri="{FF2B5EF4-FFF2-40B4-BE49-F238E27FC236}">
                <a16:creationId xmlns="" xmlns:a16="http://schemas.microsoft.com/office/drawing/2014/main" id="{98DB20E4-5BA0-4F0D-9938-DF038C9C0CDA}"/>
              </a:ext>
            </a:extLst>
          </p:cNvPr>
          <p:cNvSpPr txBox="1"/>
          <p:nvPr/>
        </p:nvSpPr>
        <p:spPr>
          <a:xfrm>
            <a:off x="576195" y="1896513"/>
            <a:ext cx="2724912" cy="13290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传统软件行业</a:t>
            </a:r>
            <a:endParaRPr lang="en-US" altLang="zh-CN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智慧医疗管理系统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护理排班系统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72" name="Straight Connector 62">
            <a:extLst>
              <a:ext uri="{FF2B5EF4-FFF2-40B4-BE49-F238E27FC236}">
                <a16:creationId xmlns="" xmlns:a16="http://schemas.microsoft.com/office/drawing/2014/main" id="{B6933375-C2E0-42E5-8785-F890CE7BF489}"/>
              </a:ext>
            </a:extLst>
          </p:cNvPr>
          <p:cNvCxnSpPr/>
          <p:nvPr/>
        </p:nvCxnSpPr>
        <p:spPr>
          <a:xfrm>
            <a:off x="587423" y="1780702"/>
            <a:ext cx="0" cy="15606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64">
            <a:extLst>
              <a:ext uri="{FF2B5EF4-FFF2-40B4-BE49-F238E27FC236}">
                <a16:creationId xmlns="" xmlns:a16="http://schemas.microsoft.com/office/drawing/2014/main" id="{98C08E97-41A8-42DF-8860-824B264F719C}"/>
              </a:ext>
            </a:extLst>
          </p:cNvPr>
          <p:cNvCxnSpPr/>
          <p:nvPr/>
        </p:nvCxnSpPr>
        <p:spPr>
          <a:xfrm>
            <a:off x="7092042" y="1478459"/>
            <a:ext cx="0" cy="15606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">
            <a:extLst>
              <a:ext uri="{FF2B5EF4-FFF2-40B4-BE49-F238E27FC236}">
                <a16:creationId xmlns="" xmlns:a16="http://schemas.microsoft.com/office/drawing/2014/main" id="{B3A510B5-E286-436E-9248-B9F90E7B5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5633" y="3333040"/>
            <a:ext cx="1094526" cy="1442641"/>
          </a:xfrm>
          <a:prstGeom prst="rect">
            <a:avLst/>
          </a:prstGeom>
          <a:solidFill>
            <a:srgbClr val="E82B11"/>
          </a:solidFill>
          <a:ln w="38100"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 sz="2400">
              <a:cs typeface="+mn-ea"/>
              <a:sym typeface="+mn-lt"/>
            </a:endParaRPr>
          </a:p>
        </p:txBody>
      </p:sp>
      <p:sp>
        <p:nvSpPr>
          <p:cNvPr id="77" name="Text Placeholder 59">
            <a:extLst>
              <a:ext uri="{FF2B5EF4-FFF2-40B4-BE49-F238E27FC236}">
                <a16:creationId xmlns="" xmlns:a16="http://schemas.microsoft.com/office/drawing/2014/main" id="{D9804195-AD5D-4C22-97FD-96C2D4B200C9}"/>
              </a:ext>
            </a:extLst>
          </p:cNvPr>
          <p:cNvSpPr txBox="1"/>
          <p:nvPr/>
        </p:nvSpPr>
        <p:spPr>
          <a:xfrm>
            <a:off x="3824636" y="3538697"/>
            <a:ext cx="1362457" cy="9615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+mn-lt"/>
                <a:ea typeface="+mn-ea"/>
                <a:cs typeface="+mn-ea"/>
                <a:sym typeface="+mn-lt"/>
              </a:rPr>
              <a:t>2020.2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8" name="Text Placeholder 59">
            <a:extLst>
              <a:ext uri="{FF2B5EF4-FFF2-40B4-BE49-F238E27FC236}">
                <a16:creationId xmlns="" xmlns:a16="http://schemas.microsoft.com/office/drawing/2014/main" id="{D9804195-AD5D-4C22-97FD-96C2D4B200C9}"/>
              </a:ext>
            </a:extLst>
          </p:cNvPr>
          <p:cNvSpPr txBox="1"/>
          <p:nvPr/>
        </p:nvSpPr>
        <p:spPr>
          <a:xfrm>
            <a:off x="6960096" y="3538697"/>
            <a:ext cx="1362457" cy="9615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+mn-lt"/>
                <a:ea typeface="+mn-ea"/>
                <a:cs typeface="+mn-ea"/>
                <a:sym typeface="+mn-lt"/>
              </a:rPr>
              <a:t>2021.4</a:t>
            </a:r>
            <a:endParaRPr 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9" name="Text Placeholder 59">
            <a:extLst>
              <a:ext uri="{FF2B5EF4-FFF2-40B4-BE49-F238E27FC236}">
                <a16:creationId xmlns="" xmlns:a16="http://schemas.microsoft.com/office/drawing/2014/main" id="{E2A8A8E9-697A-43E0-96A8-064E9BF5D160}"/>
              </a:ext>
            </a:extLst>
          </p:cNvPr>
          <p:cNvSpPr txBox="1"/>
          <p:nvPr/>
        </p:nvSpPr>
        <p:spPr>
          <a:xfrm>
            <a:off x="7096737" y="1478459"/>
            <a:ext cx="2724912" cy="13290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海拍客</a:t>
            </a:r>
            <a:endParaRPr lang="en-US" altLang="zh-CN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服务商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销售过程管理、薪资计算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企</a:t>
            </a:r>
            <a:r>
              <a:rPr lang="zh-CN" altLang="en-US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微运营</a:t>
            </a:r>
            <a:endParaRPr lang="en-US" altLang="zh-CN" sz="1400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635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9" grpId="0"/>
      <p:bldP spid="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8"/>
          <p:cNvSpPr txBox="1"/>
          <p:nvPr/>
        </p:nvSpPr>
        <p:spPr>
          <a:xfrm>
            <a:off x="4591168" y="2875340"/>
            <a:ext cx="439219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1"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  <a:sym typeface="+mn-lt"/>
              </a:rPr>
              <a:t>工作总结</a:t>
            </a:r>
          </a:p>
        </p:txBody>
      </p:sp>
      <p:cxnSp>
        <p:nvCxnSpPr>
          <p:cNvPr id="16" name="直接连接符 3"/>
          <p:cNvCxnSpPr/>
          <p:nvPr/>
        </p:nvCxnSpPr>
        <p:spPr>
          <a:xfrm>
            <a:off x="4374940" y="2778058"/>
            <a:ext cx="0" cy="870275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4"/>
          <p:cNvGrpSpPr/>
          <p:nvPr/>
        </p:nvGrpSpPr>
        <p:grpSpPr>
          <a:xfrm>
            <a:off x="3057575" y="2710720"/>
            <a:ext cx="970728" cy="970728"/>
            <a:chOff x="2498710" y="2311467"/>
            <a:chExt cx="1748840" cy="1748840"/>
          </a:xfrm>
        </p:grpSpPr>
        <p:sp>
          <p:nvSpPr>
            <p:cNvPr id="18" name="椭圆 17"/>
            <p:cNvSpPr/>
            <p:nvPr/>
          </p:nvSpPr>
          <p:spPr>
            <a:xfrm>
              <a:off x="2644792" y="2457550"/>
              <a:ext cx="1456676" cy="145667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5000" dirty="0"/>
                <a:t>2</a:t>
              </a:r>
              <a:endParaRPr lang="zh-CN" altLang="en-US" sz="5000" dirty="0"/>
            </a:p>
          </p:txBody>
        </p:sp>
        <p:sp>
          <p:nvSpPr>
            <p:cNvPr id="19" name="椭圆 18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3936756" y="3665706"/>
              <a:ext cx="226409" cy="226409"/>
            </a:xfrm>
            <a:prstGeom prst="ellipse">
              <a:avLst/>
            </a:prstGeom>
            <a:solidFill>
              <a:srgbClr val="F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705635" y="2400638"/>
              <a:ext cx="226409" cy="226409"/>
            </a:xfrm>
            <a:prstGeom prst="ellipse">
              <a:avLst/>
            </a:prstGeom>
            <a:solidFill>
              <a:srgbClr val="F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84" name="文本框 83"/>
          <p:cNvSpPr txBox="1"/>
          <p:nvPr/>
        </p:nvSpPr>
        <p:spPr>
          <a:xfrm>
            <a:off x="277818" y="242921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年度回顾</a:t>
            </a:r>
          </a:p>
        </p:txBody>
      </p:sp>
      <p:sp>
        <p:nvSpPr>
          <p:cNvPr id="85" name="矩形 84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34" name="图示 133">
            <a:extLst>
              <a:ext uri="{FF2B5EF4-FFF2-40B4-BE49-F238E27FC236}">
                <a16:creationId xmlns:a16="http://schemas.microsoft.com/office/drawing/2014/main" xmlns="" id="{90DC9D8F-FC7B-0943-864C-6617AB6807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4628953"/>
              </p:ext>
            </p:extLst>
          </p:nvPr>
        </p:nvGraphicFramePr>
        <p:xfrm>
          <a:off x="1100782" y="1890007"/>
          <a:ext cx="9113901" cy="1068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5" name="文本框 2">
            <a:extLst>
              <a:ext uri="{FF2B5EF4-FFF2-40B4-BE49-F238E27FC236}">
                <a16:creationId xmlns:a16="http://schemas.microsoft.com/office/drawing/2014/main" xmlns="" id="{09172F92-DA30-7141-A0BF-A490398B9BE3}"/>
              </a:ext>
            </a:extLst>
          </p:cNvPr>
          <p:cNvSpPr txBox="1"/>
          <p:nvPr/>
        </p:nvSpPr>
        <p:spPr>
          <a:xfrm>
            <a:off x="1030146" y="1710282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触</a:t>
            </a:r>
            <a:r>
              <a:rPr kumimoji="1"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达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中心</a:t>
            </a:r>
            <a:r>
              <a:rPr kumimoji="1"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程序支持千人千面</a:t>
            </a:r>
          </a:p>
        </p:txBody>
      </p:sp>
      <p:sp>
        <p:nvSpPr>
          <p:cNvPr id="136" name="文本框 4">
            <a:extLst>
              <a:ext uri="{FF2B5EF4-FFF2-40B4-BE49-F238E27FC236}">
                <a16:creationId xmlns:a16="http://schemas.microsoft.com/office/drawing/2014/main" xmlns="" id="{CA21A284-B086-7949-BAA3-724C81BDB83B}"/>
              </a:ext>
            </a:extLst>
          </p:cNvPr>
          <p:cNvSpPr txBox="1"/>
          <p:nvPr/>
        </p:nvSpPr>
        <p:spPr>
          <a:xfrm>
            <a:off x="3636709" y="1706950"/>
            <a:ext cx="158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触</a:t>
            </a:r>
            <a:r>
              <a:rPr kumimoji="1"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达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中心</a:t>
            </a:r>
            <a:r>
              <a:rPr kumimoji="1"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支持</a:t>
            </a:r>
            <a:r>
              <a:rPr kumimoji="1" lang="en-US" altLang="zh-CN" sz="12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ABtest</a:t>
            </a:r>
            <a:endParaRPr lang="zh-CN" altLang="en-US" sz="1200" dirty="0"/>
          </a:p>
        </p:txBody>
      </p:sp>
      <p:cxnSp>
        <p:nvCxnSpPr>
          <p:cNvPr id="137" name="直线连接符 6">
            <a:extLst>
              <a:ext uri="{FF2B5EF4-FFF2-40B4-BE49-F238E27FC236}">
                <a16:creationId xmlns:a16="http://schemas.microsoft.com/office/drawing/2014/main" xmlns="" id="{8EB9AFD3-3037-BC47-8FC7-1AC035DF8A90}"/>
              </a:ext>
            </a:extLst>
          </p:cNvPr>
          <p:cNvCxnSpPr>
            <a:cxnSpLocks/>
          </p:cNvCxnSpPr>
          <p:nvPr/>
        </p:nvCxnSpPr>
        <p:spPr>
          <a:xfrm>
            <a:off x="3544416" y="1987281"/>
            <a:ext cx="1756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线连接符 26">
            <a:extLst>
              <a:ext uri="{FF2B5EF4-FFF2-40B4-BE49-F238E27FC236}">
                <a16:creationId xmlns:a16="http://schemas.microsoft.com/office/drawing/2014/main" xmlns="" id="{93EE23E2-1296-4C43-BA39-89D26F99026A}"/>
              </a:ext>
            </a:extLst>
          </p:cNvPr>
          <p:cNvCxnSpPr>
            <a:cxnSpLocks/>
          </p:cNvCxnSpPr>
          <p:nvPr/>
        </p:nvCxnSpPr>
        <p:spPr>
          <a:xfrm flipV="1">
            <a:off x="1108560" y="1986388"/>
            <a:ext cx="2106800" cy="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35">
            <a:extLst>
              <a:ext uri="{FF2B5EF4-FFF2-40B4-BE49-F238E27FC236}">
                <a16:creationId xmlns:a16="http://schemas.microsoft.com/office/drawing/2014/main" xmlns="" id="{B3AB5D19-3FB4-E54A-85CD-71BD2F538B2B}"/>
              </a:ext>
            </a:extLst>
          </p:cNvPr>
          <p:cNvCxnSpPr/>
          <p:nvPr/>
        </p:nvCxnSpPr>
        <p:spPr>
          <a:xfrm>
            <a:off x="3430507" y="2850155"/>
            <a:ext cx="18398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文本框 56">
            <a:extLst>
              <a:ext uri="{FF2B5EF4-FFF2-40B4-BE49-F238E27FC236}">
                <a16:creationId xmlns:a16="http://schemas.microsoft.com/office/drawing/2014/main" xmlns="" id="{7C625323-FCD1-484B-BDD3-381CA476B134}"/>
              </a:ext>
            </a:extLst>
          </p:cNvPr>
          <p:cNvSpPr txBox="1"/>
          <p:nvPr/>
        </p:nvSpPr>
        <p:spPr>
          <a:xfrm>
            <a:off x="5989402" y="2874036"/>
            <a:ext cx="1043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特殊提成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期</a:t>
            </a:r>
            <a:endParaRPr lang="en-US" altLang="zh-CN" sz="1200" dirty="0" smtClean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资损防控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41" name="直线连接符 57">
            <a:extLst>
              <a:ext uri="{FF2B5EF4-FFF2-40B4-BE49-F238E27FC236}">
                <a16:creationId xmlns:a16="http://schemas.microsoft.com/office/drawing/2014/main" xmlns="" id="{D403CCA8-4D6C-2F48-AC99-C368828D66A6}"/>
              </a:ext>
            </a:extLst>
          </p:cNvPr>
          <p:cNvCxnSpPr>
            <a:cxnSpLocks/>
          </p:cNvCxnSpPr>
          <p:nvPr/>
        </p:nvCxnSpPr>
        <p:spPr>
          <a:xfrm>
            <a:off x="6074893" y="2850155"/>
            <a:ext cx="851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本框 58">
            <a:extLst>
              <a:ext uri="{FF2B5EF4-FFF2-40B4-BE49-F238E27FC236}">
                <a16:creationId xmlns:a16="http://schemas.microsoft.com/office/drawing/2014/main" xmlns="" id="{CDD164D6-C868-EE43-BD83-A86595D3C517}"/>
              </a:ext>
            </a:extLst>
          </p:cNvPr>
          <p:cNvSpPr txBox="1"/>
          <p:nvPr/>
        </p:nvSpPr>
        <p:spPr>
          <a:xfrm>
            <a:off x="8565474" y="1706951"/>
            <a:ext cx="20762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 触达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中心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算法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策略分批执行</a:t>
            </a:r>
          </a:p>
        </p:txBody>
      </p:sp>
      <p:cxnSp>
        <p:nvCxnSpPr>
          <p:cNvPr id="143" name="直线连接符 59">
            <a:extLst>
              <a:ext uri="{FF2B5EF4-FFF2-40B4-BE49-F238E27FC236}">
                <a16:creationId xmlns:a16="http://schemas.microsoft.com/office/drawing/2014/main" xmlns="" id="{41F2CD5C-48BB-1646-8EE6-5EBB555ED743}"/>
              </a:ext>
            </a:extLst>
          </p:cNvPr>
          <p:cNvCxnSpPr>
            <a:cxnSpLocks/>
          </p:cNvCxnSpPr>
          <p:nvPr/>
        </p:nvCxnSpPr>
        <p:spPr>
          <a:xfrm>
            <a:off x="9054350" y="2007490"/>
            <a:ext cx="1039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文本框 76">
            <a:extLst>
              <a:ext uri="{FF2B5EF4-FFF2-40B4-BE49-F238E27FC236}">
                <a16:creationId xmlns:a16="http://schemas.microsoft.com/office/drawing/2014/main" xmlns="" id="{167287DC-5CB7-0C4F-BB04-6A7902D30BDE}"/>
              </a:ext>
            </a:extLst>
          </p:cNvPr>
          <p:cNvSpPr txBox="1"/>
          <p:nvPr/>
        </p:nvSpPr>
        <p:spPr>
          <a:xfrm>
            <a:off x="7408355" y="2878757"/>
            <a:ext cx="1043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特殊提成</a:t>
            </a:r>
            <a:r>
              <a:rPr lang="en-US" altLang="zh-CN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9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期</a:t>
            </a:r>
          </a:p>
        </p:txBody>
      </p:sp>
      <p:cxnSp>
        <p:nvCxnSpPr>
          <p:cNvPr id="145" name="直线连接符 77">
            <a:extLst>
              <a:ext uri="{FF2B5EF4-FFF2-40B4-BE49-F238E27FC236}">
                <a16:creationId xmlns:a16="http://schemas.microsoft.com/office/drawing/2014/main" xmlns="" id="{94191F47-1EB3-F14D-85B2-B9982F1C69E8}"/>
              </a:ext>
            </a:extLst>
          </p:cNvPr>
          <p:cNvCxnSpPr>
            <a:cxnSpLocks/>
          </p:cNvCxnSpPr>
          <p:nvPr/>
        </p:nvCxnSpPr>
        <p:spPr>
          <a:xfrm>
            <a:off x="7481275" y="2853815"/>
            <a:ext cx="851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本框 69">
            <a:extLst>
              <a:ext uri="{FF2B5EF4-FFF2-40B4-BE49-F238E27FC236}">
                <a16:creationId xmlns:a16="http://schemas.microsoft.com/office/drawing/2014/main" xmlns="" id="{73CCE53D-77A2-6946-BD69-2E61CB250AA2}"/>
              </a:ext>
            </a:extLst>
          </p:cNvPr>
          <p:cNvSpPr txBox="1"/>
          <p:nvPr/>
        </p:nvSpPr>
        <p:spPr>
          <a:xfrm>
            <a:off x="6542556" y="1718312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触达系统</a:t>
            </a:r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任务及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系统架构拆分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48" name="直线连接符 70">
            <a:extLst>
              <a:ext uri="{FF2B5EF4-FFF2-40B4-BE49-F238E27FC236}">
                <a16:creationId xmlns:a16="http://schemas.microsoft.com/office/drawing/2014/main" xmlns="" id="{CC2CB874-EA13-434B-A08F-BE6EA91863F3}"/>
              </a:ext>
            </a:extLst>
          </p:cNvPr>
          <p:cNvCxnSpPr>
            <a:cxnSpLocks/>
          </p:cNvCxnSpPr>
          <p:nvPr/>
        </p:nvCxnSpPr>
        <p:spPr>
          <a:xfrm>
            <a:off x="6659349" y="2007490"/>
            <a:ext cx="1789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文本框 83">
            <a:extLst>
              <a:ext uri="{FF2B5EF4-FFF2-40B4-BE49-F238E27FC236}">
                <a16:creationId xmlns:a16="http://schemas.microsoft.com/office/drawing/2014/main" xmlns="" id="{5B2C2F6A-8217-4F44-B55C-CED476FD7396}"/>
              </a:ext>
            </a:extLst>
          </p:cNvPr>
          <p:cNvSpPr txBox="1"/>
          <p:nvPr/>
        </p:nvSpPr>
        <p:spPr>
          <a:xfrm>
            <a:off x="7377482" y="3221384"/>
            <a:ext cx="1308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基本提成新指标</a:t>
            </a:r>
          </a:p>
        </p:txBody>
      </p:sp>
      <p:cxnSp>
        <p:nvCxnSpPr>
          <p:cNvPr id="150" name="直线连接符 84">
            <a:extLst>
              <a:ext uri="{FF2B5EF4-FFF2-40B4-BE49-F238E27FC236}">
                <a16:creationId xmlns:a16="http://schemas.microsoft.com/office/drawing/2014/main" xmlns="" id="{AA86132C-6C47-1042-8432-349C4C8E3204}"/>
              </a:ext>
            </a:extLst>
          </p:cNvPr>
          <p:cNvCxnSpPr>
            <a:cxnSpLocks/>
          </p:cNvCxnSpPr>
          <p:nvPr/>
        </p:nvCxnSpPr>
        <p:spPr>
          <a:xfrm>
            <a:off x="7481274" y="3159631"/>
            <a:ext cx="8513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85">
            <a:extLst>
              <a:ext uri="{FF2B5EF4-FFF2-40B4-BE49-F238E27FC236}">
                <a16:creationId xmlns:a16="http://schemas.microsoft.com/office/drawing/2014/main" xmlns="" id="{C8920422-F6F8-5E46-8C2C-55C41C08E7B8}"/>
              </a:ext>
            </a:extLst>
          </p:cNvPr>
          <p:cNvSpPr txBox="1"/>
          <p:nvPr/>
        </p:nvSpPr>
        <p:spPr>
          <a:xfrm>
            <a:off x="3329894" y="2882632"/>
            <a:ext cx="2185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特殊提成多品进店及</a:t>
            </a:r>
            <a:r>
              <a:rPr kumimoji="1"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调度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改造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152" name="图示 151">
            <a:extLst>
              <a:ext uri="{FF2B5EF4-FFF2-40B4-BE49-F238E27FC236}">
                <a16:creationId xmlns:a16="http://schemas.microsoft.com/office/drawing/2014/main" xmlns="" id="{90DC9D8F-FC7B-0943-864C-6617AB6807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1102730"/>
              </p:ext>
            </p:extLst>
          </p:nvPr>
        </p:nvGraphicFramePr>
        <p:xfrm>
          <a:off x="1277395" y="4222965"/>
          <a:ext cx="9113901" cy="10686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153" name="文本框 2">
            <a:extLst>
              <a:ext uri="{FF2B5EF4-FFF2-40B4-BE49-F238E27FC236}">
                <a16:creationId xmlns:a16="http://schemas.microsoft.com/office/drawing/2014/main" xmlns="" id="{09172F92-DA30-7141-A0BF-A490398B9BE3}"/>
              </a:ext>
            </a:extLst>
          </p:cNvPr>
          <p:cNvSpPr txBox="1"/>
          <p:nvPr/>
        </p:nvSpPr>
        <p:spPr>
          <a:xfrm>
            <a:off x="1998719" y="4039244"/>
            <a:ext cx="2080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触达</a:t>
            </a:r>
            <a:r>
              <a:rPr kumimoji="1"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中心支持</a:t>
            </a:r>
            <a:r>
              <a:rPr kumimoji="1"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AI</a:t>
            </a:r>
            <a:r>
              <a:rPr kumimoji="1"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外</a:t>
            </a:r>
            <a:r>
              <a:rPr kumimoji="1"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呼渠道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4" name="直线连接符 26">
            <a:extLst>
              <a:ext uri="{FF2B5EF4-FFF2-40B4-BE49-F238E27FC236}">
                <a16:creationId xmlns:a16="http://schemas.microsoft.com/office/drawing/2014/main" xmlns="" id="{93EE23E2-1296-4C43-BA39-89D26F99026A}"/>
              </a:ext>
            </a:extLst>
          </p:cNvPr>
          <p:cNvCxnSpPr>
            <a:cxnSpLocks/>
          </p:cNvCxnSpPr>
          <p:nvPr/>
        </p:nvCxnSpPr>
        <p:spPr>
          <a:xfrm flipV="1">
            <a:off x="1834509" y="4315350"/>
            <a:ext cx="2106800" cy="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连接符 35">
            <a:extLst>
              <a:ext uri="{FF2B5EF4-FFF2-40B4-BE49-F238E27FC236}">
                <a16:creationId xmlns:a16="http://schemas.microsoft.com/office/drawing/2014/main" xmlns="" id="{B3AB5D19-3FB4-E54A-85CD-71BD2F538B2B}"/>
              </a:ext>
            </a:extLst>
          </p:cNvPr>
          <p:cNvCxnSpPr/>
          <p:nvPr/>
        </p:nvCxnSpPr>
        <p:spPr>
          <a:xfrm>
            <a:off x="3027109" y="5183113"/>
            <a:ext cx="2448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76">
            <a:extLst>
              <a:ext uri="{FF2B5EF4-FFF2-40B4-BE49-F238E27FC236}">
                <a16:creationId xmlns:a16="http://schemas.microsoft.com/office/drawing/2014/main" xmlns="" id="{167287DC-5CB7-0C4F-BB04-6A7902D30BDE}"/>
              </a:ext>
            </a:extLst>
          </p:cNvPr>
          <p:cNvSpPr txBox="1"/>
          <p:nvPr/>
        </p:nvSpPr>
        <p:spPr>
          <a:xfrm>
            <a:off x="6633535" y="5214963"/>
            <a:ext cx="19319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项目门店支持随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DMP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更新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7" name="直线连接符 77">
            <a:extLst>
              <a:ext uri="{FF2B5EF4-FFF2-40B4-BE49-F238E27FC236}">
                <a16:creationId xmlns:a16="http://schemas.microsoft.com/office/drawing/2014/main" xmlns="" id="{94191F47-1EB3-F14D-85B2-B9982F1C69E8}"/>
              </a:ext>
            </a:extLst>
          </p:cNvPr>
          <p:cNvCxnSpPr>
            <a:cxnSpLocks/>
          </p:cNvCxnSpPr>
          <p:nvPr/>
        </p:nvCxnSpPr>
        <p:spPr>
          <a:xfrm flipV="1">
            <a:off x="6697429" y="5194902"/>
            <a:ext cx="1712813" cy="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文本框 69">
            <a:extLst>
              <a:ext uri="{FF2B5EF4-FFF2-40B4-BE49-F238E27FC236}">
                <a16:creationId xmlns:a16="http://schemas.microsoft.com/office/drawing/2014/main" xmlns="" id="{73CCE53D-77A2-6946-BD69-2E61CB250AA2}"/>
              </a:ext>
            </a:extLst>
          </p:cNvPr>
          <p:cNvSpPr txBox="1"/>
          <p:nvPr/>
        </p:nvSpPr>
        <p:spPr>
          <a:xfrm>
            <a:off x="8537781" y="4064197"/>
            <a:ext cx="166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项目管理电销支持</a:t>
            </a:r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类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59" name="直线连接符 70">
            <a:extLst>
              <a:ext uri="{FF2B5EF4-FFF2-40B4-BE49-F238E27FC236}">
                <a16:creationId xmlns:a16="http://schemas.microsoft.com/office/drawing/2014/main" xmlns="" id="{CC2CB874-EA13-434B-A08F-BE6EA91863F3}"/>
              </a:ext>
            </a:extLst>
          </p:cNvPr>
          <p:cNvCxnSpPr>
            <a:cxnSpLocks/>
          </p:cNvCxnSpPr>
          <p:nvPr/>
        </p:nvCxnSpPr>
        <p:spPr>
          <a:xfrm>
            <a:off x="8471300" y="4353375"/>
            <a:ext cx="17895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文本框 85">
            <a:extLst>
              <a:ext uri="{FF2B5EF4-FFF2-40B4-BE49-F238E27FC236}">
                <a16:creationId xmlns:a16="http://schemas.microsoft.com/office/drawing/2014/main" xmlns="" id="{C8920422-F6F8-5E46-8C2C-55C41C08E7B8}"/>
              </a:ext>
            </a:extLst>
          </p:cNvPr>
          <p:cNvSpPr txBox="1"/>
          <p:nvPr/>
        </p:nvSpPr>
        <p:spPr>
          <a:xfrm>
            <a:off x="2950031" y="5206994"/>
            <a:ext cx="2800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微商</a:t>
            </a:r>
            <a:r>
              <a:rPr kumimoji="1"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</a:t>
            </a:r>
            <a:r>
              <a:rPr kumimoji="1"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微、好友、群、朋友</a:t>
            </a:r>
            <a:r>
              <a:rPr kumimoji="1"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圈数据接入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3" name="文本框 76">
            <a:extLst>
              <a:ext uri="{FF2B5EF4-FFF2-40B4-BE49-F238E27FC236}">
                <a16:creationId xmlns:a16="http://schemas.microsoft.com/office/drawing/2014/main" xmlns="" id="{167287DC-5CB7-0C4F-BB04-6A7902D30BDE}"/>
              </a:ext>
            </a:extLst>
          </p:cNvPr>
          <p:cNvSpPr txBox="1"/>
          <p:nvPr/>
        </p:nvSpPr>
        <p:spPr>
          <a:xfrm>
            <a:off x="9068042" y="2878757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触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达中心支持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短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信渠道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64" name="直线连接符 77">
            <a:extLst>
              <a:ext uri="{FF2B5EF4-FFF2-40B4-BE49-F238E27FC236}">
                <a16:creationId xmlns:a16="http://schemas.microsoft.com/office/drawing/2014/main" xmlns="" id="{94191F47-1EB3-F14D-85B2-B9982F1C69E8}"/>
              </a:ext>
            </a:extLst>
          </p:cNvPr>
          <p:cNvCxnSpPr>
            <a:cxnSpLocks/>
          </p:cNvCxnSpPr>
          <p:nvPr/>
        </p:nvCxnSpPr>
        <p:spPr>
          <a:xfrm flipV="1">
            <a:off x="9054350" y="2850155"/>
            <a:ext cx="1496740" cy="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文本框 2">
            <a:extLst>
              <a:ext uri="{FF2B5EF4-FFF2-40B4-BE49-F238E27FC236}">
                <a16:creationId xmlns:a16="http://schemas.microsoft.com/office/drawing/2014/main" xmlns="" id="{09172F92-DA30-7141-A0BF-A490398B9BE3}"/>
              </a:ext>
            </a:extLst>
          </p:cNvPr>
          <p:cNvSpPr txBox="1"/>
          <p:nvPr/>
        </p:nvSpPr>
        <p:spPr>
          <a:xfrm>
            <a:off x="2640819" y="3648543"/>
            <a:ext cx="20722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触达中心支持会话免打扰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66" name="直线连接符 26">
            <a:extLst>
              <a:ext uri="{FF2B5EF4-FFF2-40B4-BE49-F238E27FC236}">
                <a16:creationId xmlns:a16="http://schemas.microsoft.com/office/drawing/2014/main" xmlns="" id="{93EE23E2-1296-4C43-BA39-89D26F99026A}"/>
              </a:ext>
            </a:extLst>
          </p:cNvPr>
          <p:cNvCxnSpPr>
            <a:cxnSpLocks/>
          </p:cNvCxnSpPr>
          <p:nvPr/>
        </p:nvCxnSpPr>
        <p:spPr>
          <a:xfrm flipV="1">
            <a:off x="2491016" y="3925542"/>
            <a:ext cx="2106800" cy="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线连接符 77">
            <a:extLst>
              <a:ext uri="{FF2B5EF4-FFF2-40B4-BE49-F238E27FC236}">
                <a16:creationId xmlns:a16="http://schemas.microsoft.com/office/drawing/2014/main" xmlns="" id="{94191F47-1EB3-F14D-85B2-B9982F1C69E8}"/>
              </a:ext>
            </a:extLst>
          </p:cNvPr>
          <p:cNvCxnSpPr>
            <a:cxnSpLocks/>
          </p:cNvCxnSpPr>
          <p:nvPr/>
        </p:nvCxnSpPr>
        <p:spPr>
          <a:xfrm>
            <a:off x="4251275" y="4305919"/>
            <a:ext cx="4081387" cy="103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文本框 69">
            <a:extLst>
              <a:ext uri="{FF2B5EF4-FFF2-40B4-BE49-F238E27FC236}">
                <a16:creationId xmlns:a16="http://schemas.microsoft.com/office/drawing/2014/main" xmlns="" id="{73CCE53D-77A2-6946-BD69-2E61CB250AA2}"/>
              </a:ext>
            </a:extLst>
          </p:cNvPr>
          <p:cNvSpPr txBox="1"/>
          <p:nvPr/>
        </p:nvSpPr>
        <p:spPr>
          <a:xfrm>
            <a:off x="5582912" y="4028919"/>
            <a:ext cx="1154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CRM</a:t>
            </a:r>
            <a:r>
              <a:rPr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上云迁移</a:t>
            </a:r>
            <a:endParaRPr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71" name="文本框 52">
            <a:extLst>
              <a:ext uri="{FF2B5EF4-FFF2-40B4-BE49-F238E27FC236}">
                <a16:creationId xmlns:a16="http://schemas.microsoft.com/office/drawing/2014/main" xmlns="" id="{AEC7F024-BB80-C94D-83F1-B5CECCF39C9F}"/>
              </a:ext>
            </a:extLst>
          </p:cNvPr>
          <p:cNvSpPr txBox="1"/>
          <p:nvPr/>
        </p:nvSpPr>
        <p:spPr>
          <a:xfrm>
            <a:off x="5167735" y="1340738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触</a:t>
            </a:r>
            <a:r>
              <a:rPr kumimoji="1"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达</a:t>
            </a:r>
            <a:r>
              <a:rPr kumimoji="1" lang="zh-CN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中心</a:t>
            </a:r>
            <a:r>
              <a:rPr kumimoji="1"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疲劳</a:t>
            </a:r>
            <a:r>
              <a:rPr kumimoji="1" lang="zh-CN" altLang="en-US" sz="1200" dirty="0" smtClean="0">
                <a:latin typeface="Microsoft YaHei" panose="020B0503020204020204" pitchFamily="34" charset="-122"/>
                <a:ea typeface="Microsoft YaHei" panose="020B0503020204020204" pitchFamily="34" charset="-122"/>
              </a:rPr>
              <a:t>度管理</a:t>
            </a:r>
            <a:endParaRPr kumimoji="1" lang="zh-CN" altLang="en-US" sz="1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72" name="直线连接符 65">
            <a:extLst>
              <a:ext uri="{FF2B5EF4-FFF2-40B4-BE49-F238E27FC236}">
                <a16:creationId xmlns:a16="http://schemas.microsoft.com/office/drawing/2014/main" xmlns="" id="{A75CE904-6BD2-3644-9E57-A001F5417904}"/>
              </a:ext>
            </a:extLst>
          </p:cNvPr>
          <p:cNvCxnSpPr>
            <a:cxnSpLocks/>
          </p:cNvCxnSpPr>
          <p:nvPr/>
        </p:nvCxnSpPr>
        <p:spPr>
          <a:xfrm>
            <a:off x="5111317" y="1636250"/>
            <a:ext cx="1756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图片 8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84" name="文本框 83"/>
          <p:cNvSpPr txBox="1"/>
          <p:nvPr/>
        </p:nvSpPr>
        <p:spPr>
          <a:xfrm>
            <a:off x="277818" y="242921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年度回顾</a:t>
            </a:r>
          </a:p>
        </p:txBody>
      </p:sp>
      <p:sp>
        <p:nvSpPr>
          <p:cNvPr id="85" name="矩形 84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Text Placeholder 32"/>
          <p:cNvSpPr txBox="1"/>
          <p:nvPr/>
        </p:nvSpPr>
        <p:spPr>
          <a:xfrm>
            <a:off x="1777660" y="3424372"/>
            <a:ext cx="9675516" cy="532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120315" indent="-120315" defTabSz="685800">
              <a:lnSpc>
                <a:spcPct val="90000"/>
              </a:lnSpc>
              <a:spcBef>
                <a:spcPts val="700"/>
              </a:spcBef>
              <a:buSzPct val="100000"/>
              <a:buFontTx/>
              <a:buChar char="•"/>
              <a:defRPr sz="1300">
                <a:solidFill>
                  <a:srgbClr val="595959"/>
                </a:solidFill>
                <a:latin typeface="Microsoft YaHei Light"/>
                <a:ea typeface="Microsoft YaHei Light"/>
                <a:cs typeface="Microsoft YaHei Light"/>
                <a:sym typeface="Microsoft YaHei Light"/>
              </a:defRPr>
            </a:pPr>
            <a:r>
              <a:rPr lang="zh-CN" altLang="en-US" sz="1600" dirty="0"/>
              <a:t>老基本提成脚本全部下线，报表替换、其他上层数据依赖全面替换</a:t>
            </a:r>
            <a:endParaRPr lang="en-US" altLang="zh-CN" sz="1600" dirty="0"/>
          </a:p>
          <a:p>
            <a:pPr marL="120315" indent="-120315" defTabSz="685800">
              <a:lnSpc>
                <a:spcPct val="90000"/>
              </a:lnSpc>
              <a:spcBef>
                <a:spcPts val="700"/>
              </a:spcBef>
              <a:buSzPct val="100000"/>
              <a:buFontTx/>
              <a:buChar char="•"/>
              <a:defRPr sz="1300">
                <a:solidFill>
                  <a:srgbClr val="595959"/>
                </a:solidFill>
                <a:latin typeface="Microsoft YaHei Light"/>
                <a:ea typeface="Microsoft YaHei Light"/>
                <a:cs typeface="Microsoft YaHei Light"/>
                <a:sym typeface="Microsoft YaHei Light"/>
              </a:defRPr>
            </a:pPr>
            <a:r>
              <a:rPr lang="zh-CN" altLang="en-US" sz="1600" dirty="0"/>
              <a:t>提供订单归属计算服务</a:t>
            </a:r>
            <a:endParaRPr lang="en-US" altLang="zh-CN" sz="1600" dirty="0"/>
          </a:p>
        </p:txBody>
      </p:sp>
      <p:sp>
        <p:nvSpPr>
          <p:cNvPr id="52" name="Text Placeholder 33"/>
          <p:cNvSpPr txBox="1"/>
          <p:nvPr/>
        </p:nvSpPr>
        <p:spPr>
          <a:xfrm>
            <a:off x="1784192" y="3066295"/>
            <a:ext cx="4286999" cy="249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>
            <a:lvl1pPr defTabSz="685800">
              <a:lnSpc>
                <a:spcPct val="90000"/>
              </a:lnSpc>
              <a:spcBef>
                <a:spcPts val="700"/>
              </a:spcBef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zh-CN" altLang="en-US" sz="1800" dirty="0"/>
              <a:t>销售薪资业务</a:t>
            </a:r>
            <a:r>
              <a:rPr lang="en-US" altLang="zh-CN" sz="1800" dirty="0"/>
              <a:t>-</a:t>
            </a:r>
            <a:r>
              <a:rPr lang="zh-CN" altLang="en-US" sz="1800" dirty="0"/>
              <a:t>订单基本提成及订单归属</a:t>
            </a:r>
          </a:p>
        </p:txBody>
      </p:sp>
      <p:sp>
        <p:nvSpPr>
          <p:cNvPr id="53" name="Text Placeholder 32"/>
          <p:cNvSpPr txBox="1"/>
          <p:nvPr/>
        </p:nvSpPr>
        <p:spPr>
          <a:xfrm>
            <a:off x="1784191" y="5100351"/>
            <a:ext cx="9675516" cy="5329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marL="120315" indent="-120315" defTabSz="685800">
              <a:lnSpc>
                <a:spcPct val="90000"/>
              </a:lnSpc>
              <a:spcBef>
                <a:spcPts val="700"/>
              </a:spcBef>
              <a:buSzPct val="100000"/>
              <a:buFontTx/>
              <a:buChar char="•"/>
              <a:defRPr sz="1300">
                <a:solidFill>
                  <a:srgbClr val="595959"/>
                </a:solidFill>
                <a:latin typeface="Microsoft YaHei Light"/>
                <a:ea typeface="Microsoft YaHei Light"/>
                <a:cs typeface="Microsoft YaHei Light"/>
                <a:sym typeface="Microsoft YaHei Light"/>
              </a:defRPr>
            </a:pPr>
            <a:r>
              <a:rPr lang="zh-CN" altLang="en-US" sz="1600" dirty="0"/>
              <a:t>服务端统一合同操作类接口（新增、修改、重新签约），基于合同模板进行进行交互</a:t>
            </a:r>
            <a:endParaRPr lang="en-US" altLang="zh-CN" sz="1600" dirty="0"/>
          </a:p>
          <a:p>
            <a:pPr marL="120315" indent="-120315" defTabSz="685800">
              <a:lnSpc>
                <a:spcPct val="90000"/>
              </a:lnSpc>
              <a:spcBef>
                <a:spcPts val="700"/>
              </a:spcBef>
              <a:buSzPct val="100000"/>
              <a:buFontTx/>
              <a:buChar char="•"/>
              <a:defRPr sz="1300">
                <a:solidFill>
                  <a:srgbClr val="595959"/>
                </a:solidFill>
                <a:latin typeface="Microsoft YaHei Light"/>
                <a:ea typeface="Microsoft YaHei Light"/>
                <a:cs typeface="Microsoft YaHei Light"/>
                <a:sym typeface="Microsoft YaHei Light"/>
              </a:defRPr>
            </a:pPr>
            <a:r>
              <a:rPr lang="zh-CN" altLang="en-US" sz="1600" dirty="0"/>
              <a:t>合同详情展示进行组件化改造</a:t>
            </a:r>
            <a:endParaRPr lang="en-US" altLang="zh-CN" sz="1600" dirty="0"/>
          </a:p>
        </p:txBody>
      </p:sp>
      <p:sp>
        <p:nvSpPr>
          <p:cNvPr id="54" name="Text Placeholder 33"/>
          <p:cNvSpPr txBox="1"/>
          <p:nvPr/>
        </p:nvSpPr>
        <p:spPr>
          <a:xfrm>
            <a:off x="1784192" y="4705127"/>
            <a:ext cx="3895155" cy="221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685800">
              <a:lnSpc>
                <a:spcPct val="90000"/>
              </a:lnSpc>
              <a:spcBef>
                <a:spcPts val="700"/>
              </a:spcBef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lang="en-US" altLang="zh-CN" dirty="0" err="1"/>
              <a:t>crm</a:t>
            </a:r>
            <a:r>
              <a:rPr lang="zh-CN" altLang="en-US" dirty="0"/>
              <a:t>业务合同标准化改造</a:t>
            </a:r>
          </a:p>
        </p:txBody>
      </p:sp>
      <p:grpSp>
        <p:nvGrpSpPr>
          <p:cNvPr id="55" name="组合 11"/>
          <p:cNvGrpSpPr/>
          <p:nvPr/>
        </p:nvGrpSpPr>
        <p:grpSpPr>
          <a:xfrm>
            <a:off x="1046877" y="3138861"/>
            <a:ext cx="551993" cy="551993"/>
            <a:chOff x="0" y="0"/>
            <a:chExt cx="551991" cy="551991"/>
          </a:xfrm>
        </p:grpSpPr>
        <p:sp>
          <p:nvSpPr>
            <p:cNvPr id="56" name="Oval 53"/>
            <p:cNvSpPr/>
            <p:nvPr/>
          </p:nvSpPr>
          <p:spPr>
            <a:xfrm>
              <a:off x="0" y="0"/>
              <a:ext cx="551992" cy="551992"/>
            </a:xfrm>
            <a:prstGeom prst="ellipse">
              <a:avLst/>
            </a:prstGeom>
            <a:solidFill>
              <a:srgbClr val="F23B4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7" name="Freeform 224"/>
            <p:cNvSpPr/>
            <p:nvPr/>
          </p:nvSpPr>
          <p:spPr>
            <a:xfrm>
              <a:off x="127447" y="127460"/>
              <a:ext cx="297097" cy="2970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379" y="0"/>
                  </a:moveTo>
                  <a:cubicBezTo>
                    <a:pt x="9651" y="0"/>
                    <a:pt x="9651" y="0"/>
                    <a:pt x="9651" y="0"/>
                  </a:cubicBezTo>
                  <a:cubicBezTo>
                    <a:pt x="9651" y="1379"/>
                    <a:pt x="9651" y="1379"/>
                    <a:pt x="9651" y="1379"/>
                  </a:cubicBezTo>
                  <a:cubicBezTo>
                    <a:pt x="1379" y="1379"/>
                    <a:pt x="1379" y="1379"/>
                    <a:pt x="1379" y="1379"/>
                  </a:cubicBezTo>
                  <a:lnTo>
                    <a:pt x="1379" y="0"/>
                  </a:lnTo>
                  <a:close/>
                  <a:moveTo>
                    <a:pt x="11949" y="0"/>
                  </a:moveTo>
                  <a:cubicBezTo>
                    <a:pt x="20221" y="0"/>
                    <a:pt x="20221" y="0"/>
                    <a:pt x="20221" y="0"/>
                  </a:cubicBezTo>
                  <a:cubicBezTo>
                    <a:pt x="20221" y="1379"/>
                    <a:pt x="20221" y="1379"/>
                    <a:pt x="20221" y="1379"/>
                  </a:cubicBezTo>
                  <a:cubicBezTo>
                    <a:pt x="11949" y="1379"/>
                    <a:pt x="11949" y="1379"/>
                    <a:pt x="11949" y="1379"/>
                  </a:cubicBezTo>
                  <a:lnTo>
                    <a:pt x="11949" y="0"/>
                  </a:lnTo>
                  <a:close/>
                  <a:moveTo>
                    <a:pt x="19762" y="6894"/>
                  </a:moveTo>
                  <a:cubicBezTo>
                    <a:pt x="18843" y="6894"/>
                    <a:pt x="18843" y="6894"/>
                    <a:pt x="18843" y="6894"/>
                  </a:cubicBezTo>
                  <a:cubicBezTo>
                    <a:pt x="18843" y="1379"/>
                    <a:pt x="18843" y="1379"/>
                    <a:pt x="18843" y="1379"/>
                  </a:cubicBezTo>
                  <a:cubicBezTo>
                    <a:pt x="13328" y="1379"/>
                    <a:pt x="13328" y="1379"/>
                    <a:pt x="13328" y="1379"/>
                  </a:cubicBezTo>
                  <a:cubicBezTo>
                    <a:pt x="13328" y="6894"/>
                    <a:pt x="13328" y="6894"/>
                    <a:pt x="13328" y="6894"/>
                  </a:cubicBezTo>
                  <a:cubicBezTo>
                    <a:pt x="8272" y="6894"/>
                    <a:pt x="8272" y="6894"/>
                    <a:pt x="8272" y="6894"/>
                  </a:cubicBezTo>
                  <a:cubicBezTo>
                    <a:pt x="8272" y="1379"/>
                    <a:pt x="8272" y="1379"/>
                    <a:pt x="8272" y="1379"/>
                  </a:cubicBezTo>
                  <a:cubicBezTo>
                    <a:pt x="2757" y="1379"/>
                    <a:pt x="2757" y="1379"/>
                    <a:pt x="2757" y="1379"/>
                  </a:cubicBezTo>
                  <a:cubicBezTo>
                    <a:pt x="2757" y="6894"/>
                    <a:pt x="2757" y="6894"/>
                    <a:pt x="2757" y="6894"/>
                  </a:cubicBezTo>
                  <a:cubicBezTo>
                    <a:pt x="1838" y="6894"/>
                    <a:pt x="1838" y="6894"/>
                    <a:pt x="1838" y="6894"/>
                  </a:cubicBezTo>
                  <a:cubicBezTo>
                    <a:pt x="919" y="6894"/>
                    <a:pt x="0" y="7353"/>
                    <a:pt x="0" y="8272"/>
                  </a:cubicBezTo>
                  <a:cubicBezTo>
                    <a:pt x="0" y="20221"/>
                    <a:pt x="0" y="20221"/>
                    <a:pt x="0" y="20221"/>
                  </a:cubicBezTo>
                  <a:cubicBezTo>
                    <a:pt x="0" y="20681"/>
                    <a:pt x="919" y="21600"/>
                    <a:pt x="1838" y="21600"/>
                  </a:cubicBezTo>
                  <a:cubicBezTo>
                    <a:pt x="7813" y="21600"/>
                    <a:pt x="7813" y="21600"/>
                    <a:pt x="7813" y="21600"/>
                  </a:cubicBezTo>
                  <a:cubicBezTo>
                    <a:pt x="8732" y="21600"/>
                    <a:pt x="9651" y="20681"/>
                    <a:pt x="9651" y="20221"/>
                  </a:cubicBezTo>
                  <a:cubicBezTo>
                    <a:pt x="9651" y="12409"/>
                    <a:pt x="9651" y="12409"/>
                    <a:pt x="9651" y="12409"/>
                  </a:cubicBezTo>
                  <a:cubicBezTo>
                    <a:pt x="11949" y="12409"/>
                    <a:pt x="11949" y="12409"/>
                    <a:pt x="11949" y="12409"/>
                  </a:cubicBezTo>
                  <a:cubicBezTo>
                    <a:pt x="11949" y="20221"/>
                    <a:pt x="11949" y="20221"/>
                    <a:pt x="11949" y="20221"/>
                  </a:cubicBezTo>
                  <a:cubicBezTo>
                    <a:pt x="11949" y="20681"/>
                    <a:pt x="12868" y="21600"/>
                    <a:pt x="13787" y="21600"/>
                  </a:cubicBezTo>
                  <a:cubicBezTo>
                    <a:pt x="19762" y="21600"/>
                    <a:pt x="19762" y="21600"/>
                    <a:pt x="19762" y="21600"/>
                  </a:cubicBezTo>
                  <a:cubicBezTo>
                    <a:pt x="20681" y="21600"/>
                    <a:pt x="21600" y="20681"/>
                    <a:pt x="21600" y="20221"/>
                  </a:cubicBezTo>
                  <a:cubicBezTo>
                    <a:pt x="21600" y="8272"/>
                    <a:pt x="21600" y="8272"/>
                    <a:pt x="21600" y="8272"/>
                  </a:cubicBezTo>
                  <a:cubicBezTo>
                    <a:pt x="21600" y="7353"/>
                    <a:pt x="20681" y="6894"/>
                    <a:pt x="19762" y="6894"/>
                  </a:cubicBezTo>
                  <a:close/>
                  <a:moveTo>
                    <a:pt x="7353" y="20221"/>
                  </a:moveTo>
                  <a:cubicBezTo>
                    <a:pt x="2298" y="20221"/>
                    <a:pt x="2298" y="20221"/>
                    <a:pt x="2298" y="20221"/>
                  </a:cubicBezTo>
                  <a:cubicBezTo>
                    <a:pt x="1838" y="20221"/>
                    <a:pt x="1379" y="19762"/>
                    <a:pt x="1379" y="19302"/>
                  </a:cubicBezTo>
                  <a:cubicBezTo>
                    <a:pt x="1379" y="19302"/>
                    <a:pt x="1838" y="18843"/>
                    <a:pt x="2298" y="18843"/>
                  </a:cubicBezTo>
                  <a:cubicBezTo>
                    <a:pt x="7353" y="18843"/>
                    <a:pt x="7353" y="18843"/>
                    <a:pt x="7353" y="18843"/>
                  </a:cubicBezTo>
                  <a:cubicBezTo>
                    <a:pt x="7813" y="18843"/>
                    <a:pt x="8272" y="19302"/>
                    <a:pt x="8272" y="19302"/>
                  </a:cubicBezTo>
                  <a:cubicBezTo>
                    <a:pt x="8272" y="19762"/>
                    <a:pt x="7813" y="20221"/>
                    <a:pt x="7353" y="20221"/>
                  </a:cubicBezTo>
                  <a:close/>
                  <a:moveTo>
                    <a:pt x="11489" y="11030"/>
                  </a:moveTo>
                  <a:cubicBezTo>
                    <a:pt x="10111" y="11030"/>
                    <a:pt x="10111" y="11030"/>
                    <a:pt x="10111" y="11030"/>
                  </a:cubicBezTo>
                  <a:cubicBezTo>
                    <a:pt x="9651" y="11030"/>
                    <a:pt x="9651" y="10570"/>
                    <a:pt x="9651" y="10111"/>
                  </a:cubicBezTo>
                  <a:cubicBezTo>
                    <a:pt x="9651" y="9651"/>
                    <a:pt x="9651" y="9651"/>
                    <a:pt x="10111" y="9651"/>
                  </a:cubicBezTo>
                  <a:cubicBezTo>
                    <a:pt x="11489" y="9651"/>
                    <a:pt x="11489" y="9651"/>
                    <a:pt x="11489" y="9651"/>
                  </a:cubicBezTo>
                  <a:cubicBezTo>
                    <a:pt x="11949" y="9651"/>
                    <a:pt x="11949" y="9651"/>
                    <a:pt x="11949" y="10111"/>
                  </a:cubicBezTo>
                  <a:cubicBezTo>
                    <a:pt x="11949" y="10570"/>
                    <a:pt x="11949" y="11030"/>
                    <a:pt x="11489" y="11030"/>
                  </a:cubicBezTo>
                  <a:close/>
                  <a:moveTo>
                    <a:pt x="19302" y="20221"/>
                  </a:moveTo>
                  <a:cubicBezTo>
                    <a:pt x="14247" y="20221"/>
                    <a:pt x="14247" y="20221"/>
                    <a:pt x="14247" y="20221"/>
                  </a:cubicBezTo>
                  <a:cubicBezTo>
                    <a:pt x="13787" y="20221"/>
                    <a:pt x="13328" y="19762"/>
                    <a:pt x="13328" y="19302"/>
                  </a:cubicBezTo>
                  <a:cubicBezTo>
                    <a:pt x="13328" y="19302"/>
                    <a:pt x="13787" y="18843"/>
                    <a:pt x="14247" y="18843"/>
                  </a:cubicBezTo>
                  <a:cubicBezTo>
                    <a:pt x="19302" y="18843"/>
                    <a:pt x="19302" y="18843"/>
                    <a:pt x="19302" y="18843"/>
                  </a:cubicBezTo>
                  <a:cubicBezTo>
                    <a:pt x="19762" y="18843"/>
                    <a:pt x="20221" y="19302"/>
                    <a:pt x="20221" y="19302"/>
                  </a:cubicBezTo>
                  <a:cubicBezTo>
                    <a:pt x="20221" y="19762"/>
                    <a:pt x="19762" y="20221"/>
                    <a:pt x="19302" y="20221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58" name="组合 14"/>
          <p:cNvGrpSpPr/>
          <p:nvPr/>
        </p:nvGrpSpPr>
        <p:grpSpPr>
          <a:xfrm>
            <a:off x="1046877" y="4832437"/>
            <a:ext cx="551993" cy="551993"/>
            <a:chOff x="0" y="0"/>
            <a:chExt cx="551991" cy="551991"/>
          </a:xfrm>
        </p:grpSpPr>
        <p:sp>
          <p:nvSpPr>
            <p:cNvPr id="59" name="Oval 54"/>
            <p:cNvSpPr/>
            <p:nvPr/>
          </p:nvSpPr>
          <p:spPr>
            <a:xfrm>
              <a:off x="0" y="0"/>
              <a:ext cx="551992" cy="551992"/>
            </a:xfrm>
            <a:prstGeom prst="ellipse">
              <a:avLst/>
            </a:prstGeom>
            <a:solidFill>
              <a:srgbClr val="FA324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A3246"/>
                  </a:solidFill>
                </a:defRPr>
              </a:pPr>
              <a:endParaRPr/>
            </a:p>
          </p:txBody>
        </p:sp>
        <p:sp>
          <p:nvSpPr>
            <p:cNvPr id="60" name="Freeform 205"/>
            <p:cNvSpPr/>
            <p:nvPr/>
          </p:nvSpPr>
          <p:spPr>
            <a:xfrm>
              <a:off x="111961" y="93229"/>
              <a:ext cx="328070" cy="365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079" y="6750"/>
                  </a:moveTo>
                  <a:cubicBezTo>
                    <a:pt x="17581" y="6300"/>
                    <a:pt x="18084" y="5850"/>
                    <a:pt x="18084" y="5400"/>
                  </a:cubicBezTo>
                  <a:cubicBezTo>
                    <a:pt x="19088" y="4950"/>
                    <a:pt x="19591" y="4050"/>
                    <a:pt x="19591" y="3150"/>
                  </a:cubicBezTo>
                  <a:cubicBezTo>
                    <a:pt x="20093" y="2250"/>
                    <a:pt x="19591" y="1350"/>
                    <a:pt x="19088" y="450"/>
                  </a:cubicBezTo>
                  <a:cubicBezTo>
                    <a:pt x="18586" y="0"/>
                    <a:pt x="17581" y="0"/>
                    <a:pt x="17079" y="0"/>
                  </a:cubicBezTo>
                  <a:cubicBezTo>
                    <a:pt x="15572" y="0"/>
                    <a:pt x="14567" y="450"/>
                    <a:pt x="13563" y="1350"/>
                  </a:cubicBezTo>
                  <a:cubicBezTo>
                    <a:pt x="12056" y="2700"/>
                    <a:pt x="11051" y="4500"/>
                    <a:pt x="10549" y="6300"/>
                  </a:cubicBezTo>
                  <a:cubicBezTo>
                    <a:pt x="10047" y="4500"/>
                    <a:pt x="9544" y="2700"/>
                    <a:pt x="8037" y="1350"/>
                  </a:cubicBezTo>
                  <a:cubicBezTo>
                    <a:pt x="7033" y="900"/>
                    <a:pt x="6028" y="450"/>
                    <a:pt x="5023" y="450"/>
                  </a:cubicBezTo>
                  <a:cubicBezTo>
                    <a:pt x="4521" y="450"/>
                    <a:pt x="3516" y="450"/>
                    <a:pt x="3014" y="1350"/>
                  </a:cubicBezTo>
                  <a:cubicBezTo>
                    <a:pt x="2009" y="2250"/>
                    <a:pt x="2009" y="4050"/>
                    <a:pt x="3516" y="5400"/>
                  </a:cubicBezTo>
                  <a:cubicBezTo>
                    <a:pt x="4019" y="5850"/>
                    <a:pt x="4521" y="6300"/>
                    <a:pt x="5023" y="6750"/>
                  </a:cubicBezTo>
                  <a:cubicBezTo>
                    <a:pt x="0" y="6750"/>
                    <a:pt x="0" y="6750"/>
                    <a:pt x="0" y="6750"/>
                  </a:cubicBezTo>
                  <a:cubicBezTo>
                    <a:pt x="0" y="12150"/>
                    <a:pt x="0" y="12150"/>
                    <a:pt x="0" y="12150"/>
                  </a:cubicBezTo>
                  <a:cubicBezTo>
                    <a:pt x="1507" y="12150"/>
                    <a:pt x="1507" y="12150"/>
                    <a:pt x="1507" y="12150"/>
                  </a:cubicBezTo>
                  <a:cubicBezTo>
                    <a:pt x="1507" y="21600"/>
                    <a:pt x="1507" y="21600"/>
                    <a:pt x="1507" y="21600"/>
                  </a:cubicBezTo>
                  <a:cubicBezTo>
                    <a:pt x="20093" y="21600"/>
                    <a:pt x="20093" y="21600"/>
                    <a:pt x="20093" y="21600"/>
                  </a:cubicBezTo>
                  <a:cubicBezTo>
                    <a:pt x="20093" y="12150"/>
                    <a:pt x="20093" y="12150"/>
                    <a:pt x="20093" y="12150"/>
                  </a:cubicBezTo>
                  <a:cubicBezTo>
                    <a:pt x="21600" y="12150"/>
                    <a:pt x="21600" y="12150"/>
                    <a:pt x="21600" y="12150"/>
                  </a:cubicBezTo>
                  <a:cubicBezTo>
                    <a:pt x="21600" y="6750"/>
                    <a:pt x="21600" y="6750"/>
                    <a:pt x="21600" y="6750"/>
                  </a:cubicBezTo>
                  <a:lnTo>
                    <a:pt x="17079" y="6750"/>
                  </a:lnTo>
                  <a:close/>
                  <a:moveTo>
                    <a:pt x="14567" y="2250"/>
                  </a:moveTo>
                  <a:cubicBezTo>
                    <a:pt x="15572" y="1800"/>
                    <a:pt x="16074" y="1350"/>
                    <a:pt x="17079" y="1350"/>
                  </a:cubicBezTo>
                  <a:cubicBezTo>
                    <a:pt x="17079" y="1350"/>
                    <a:pt x="17581" y="1350"/>
                    <a:pt x="17581" y="1800"/>
                  </a:cubicBezTo>
                  <a:cubicBezTo>
                    <a:pt x="18586" y="2250"/>
                    <a:pt x="18084" y="3600"/>
                    <a:pt x="17079" y="4500"/>
                  </a:cubicBezTo>
                  <a:cubicBezTo>
                    <a:pt x="16074" y="5400"/>
                    <a:pt x="14567" y="6300"/>
                    <a:pt x="13563" y="6750"/>
                  </a:cubicBezTo>
                  <a:cubicBezTo>
                    <a:pt x="12056" y="6750"/>
                    <a:pt x="12056" y="6750"/>
                    <a:pt x="12056" y="6750"/>
                  </a:cubicBezTo>
                  <a:cubicBezTo>
                    <a:pt x="12558" y="5400"/>
                    <a:pt x="13563" y="3600"/>
                    <a:pt x="14567" y="2250"/>
                  </a:cubicBezTo>
                  <a:close/>
                  <a:moveTo>
                    <a:pt x="4019" y="3150"/>
                  </a:moveTo>
                  <a:cubicBezTo>
                    <a:pt x="4019" y="2700"/>
                    <a:pt x="4019" y="2700"/>
                    <a:pt x="4521" y="2250"/>
                  </a:cubicBezTo>
                  <a:cubicBezTo>
                    <a:pt x="4521" y="2250"/>
                    <a:pt x="5023" y="1800"/>
                    <a:pt x="5023" y="1800"/>
                  </a:cubicBezTo>
                  <a:cubicBezTo>
                    <a:pt x="5023" y="1800"/>
                    <a:pt x="5023" y="1800"/>
                    <a:pt x="5023" y="1800"/>
                  </a:cubicBezTo>
                  <a:cubicBezTo>
                    <a:pt x="5526" y="1800"/>
                    <a:pt x="6028" y="2250"/>
                    <a:pt x="6530" y="2700"/>
                  </a:cubicBezTo>
                  <a:cubicBezTo>
                    <a:pt x="7535" y="3150"/>
                    <a:pt x="8037" y="4500"/>
                    <a:pt x="8540" y="5850"/>
                  </a:cubicBezTo>
                  <a:cubicBezTo>
                    <a:pt x="8540" y="5850"/>
                    <a:pt x="8540" y="5850"/>
                    <a:pt x="8540" y="5850"/>
                  </a:cubicBezTo>
                  <a:cubicBezTo>
                    <a:pt x="8540" y="5850"/>
                    <a:pt x="8540" y="5850"/>
                    <a:pt x="8540" y="5850"/>
                  </a:cubicBezTo>
                  <a:cubicBezTo>
                    <a:pt x="7033" y="5850"/>
                    <a:pt x="5526" y="4950"/>
                    <a:pt x="4521" y="4500"/>
                  </a:cubicBezTo>
                  <a:cubicBezTo>
                    <a:pt x="4521" y="4050"/>
                    <a:pt x="4019" y="3600"/>
                    <a:pt x="4019" y="3150"/>
                  </a:cubicBezTo>
                  <a:close/>
                  <a:moveTo>
                    <a:pt x="9042" y="20250"/>
                  </a:moveTo>
                  <a:cubicBezTo>
                    <a:pt x="3014" y="20250"/>
                    <a:pt x="3014" y="20250"/>
                    <a:pt x="3014" y="20250"/>
                  </a:cubicBezTo>
                  <a:cubicBezTo>
                    <a:pt x="3014" y="11250"/>
                    <a:pt x="3014" y="11250"/>
                    <a:pt x="3014" y="11250"/>
                  </a:cubicBezTo>
                  <a:cubicBezTo>
                    <a:pt x="9042" y="11250"/>
                    <a:pt x="9042" y="11250"/>
                    <a:pt x="9042" y="11250"/>
                  </a:cubicBezTo>
                  <a:lnTo>
                    <a:pt x="9042" y="20250"/>
                  </a:lnTo>
                  <a:close/>
                  <a:moveTo>
                    <a:pt x="9042" y="10800"/>
                  </a:moveTo>
                  <a:cubicBezTo>
                    <a:pt x="1507" y="10800"/>
                    <a:pt x="1507" y="10800"/>
                    <a:pt x="1507" y="10800"/>
                  </a:cubicBezTo>
                  <a:cubicBezTo>
                    <a:pt x="1507" y="8100"/>
                    <a:pt x="1507" y="8100"/>
                    <a:pt x="1507" y="8100"/>
                  </a:cubicBezTo>
                  <a:cubicBezTo>
                    <a:pt x="9042" y="8100"/>
                    <a:pt x="9042" y="8100"/>
                    <a:pt x="9042" y="8100"/>
                  </a:cubicBezTo>
                  <a:lnTo>
                    <a:pt x="9042" y="10800"/>
                  </a:lnTo>
                  <a:close/>
                  <a:moveTo>
                    <a:pt x="18586" y="20250"/>
                  </a:moveTo>
                  <a:cubicBezTo>
                    <a:pt x="12558" y="20250"/>
                    <a:pt x="12558" y="20250"/>
                    <a:pt x="12558" y="20250"/>
                  </a:cubicBezTo>
                  <a:cubicBezTo>
                    <a:pt x="12558" y="11250"/>
                    <a:pt x="12558" y="11250"/>
                    <a:pt x="12558" y="11250"/>
                  </a:cubicBezTo>
                  <a:cubicBezTo>
                    <a:pt x="18586" y="11250"/>
                    <a:pt x="18586" y="11250"/>
                    <a:pt x="18586" y="11250"/>
                  </a:cubicBezTo>
                  <a:lnTo>
                    <a:pt x="18586" y="20250"/>
                  </a:lnTo>
                  <a:close/>
                  <a:moveTo>
                    <a:pt x="20093" y="10800"/>
                  </a:moveTo>
                  <a:cubicBezTo>
                    <a:pt x="12558" y="10800"/>
                    <a:pt x="12558" y="10800"/>
                    <a:pt x="12558" y="10800"/>
                  </a:cubicBezTo>
                  <a:cubicBezTo>
                    <a:pt x="12558" y="8100"/>
                    <a:pt x="12558" y="8100"/>
                    <a:pt x="12558" y="8100"/>
                  </a:cubicBezTo>
                  <a:cubicBezTo>
                    <a:pt x="20093" y="8100"/>
                    <a:pt x="20093" y="8100"/>
                    <a:pt x="20093" y="8100"/>
                  </a:cubicBezTo>
                  <a:lnTo>
                    <a:pt x="20093" y="108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>
                  <a:solidFill>
                    <a:srgbClr val="FA3246"/>
                  </a:solidFill>
                </a:defRPr>
              </a:pPr>
              <a:endParaRPr/>
            </a:p>
          </p:txBody>
        </p:sp>
      </p:grpSp>
      <p:grpSp>
        <p:nvGrpSpPr>
          <p:cNvPr id="61" name="组合 21"/>
          <p:cNvGrpSpPr/>
          <p:nvPr/>
        </p:nvGrpSpPr>
        <p:grpSpPr>
          <a:xfrm>
            <a:off x="1049534" y="1084630"/>
            <a:ext cx="546677" cy="546675"/>
            <a:chOff x="0" y="0"/>
            <a:chExt cx="546676" cy="546674"/>
          </a:xfrm>
        </p:grpSpPr>
        <p:sp>
          <p:nvSpPr>
            <p:cNvPr id="62" name="Oval 102"/>
            <p:cNvSpPr/>
            <p:nvPr/>
          </p:nvSpPr>
          <p:spPr>
            <a:xfrm>
              <a:off x="-1" y="0"/>
              <a:ext cx="546677" cy="546675"/>
            </a:xfrm>
            <a:prstGeom prst="ellipse">
              <a:avLst/>
            </a:prstGeom>
            <a:solidFill>
              <a:srgbClr val="FF26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3" name="任意多边形 23"/>
            <p:cNvSpPr/>
            <p:nvPr/>
          </p:nvSpPr>
          <p:spPr>
            <a:xfrm>
              <a:off x="135381" y="145992"/>
              <a:ext cx="275914" cy="2546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615" y="5400"/>
                  </a:moveTo>
                  <a:cubicBezTo>
                    <a:pt x="16615" y="7359"/>
                    <a:pt x="16295" y="9098"/>
                    <a:pt x="15655" y="10617"/>
                  </a:cubicBezTo>
                  <a:cubicBezTo>
                    <a:pt x="16875" y="10345"/>
                    <a:pt x="17894" y="9816"/>
                    <a:pt x="18712" y="9028"/>
                  </a:cubicBezTo>
                  <a:cubicBezTo>
                    <a:pt x="19530" y="8241"/>
                    <a:pt x="19938" y="7481"/>
                    <a:pt x="19938" y="6750"/>
                  </a:cubicBezTo>
                  <a:lnTo>
                    <a:pt x="19938" y="5400"/>
                  </a:lnTo>
                  <a:close/>
                  <a:moveTo>
                    <a:pt x="1662" y="5400"/>
                  </a:moveTo>
                  <a:lnTo>
                    <a:pt x="1662" y="6750"/>
                  </a:lnTo>
                  <a:cubicBezTo>
                    <a:pt x="1662" y="7481"/>
                    <a:pt x="2070" y="8241"/>
                    <a:pt x="2888" y="9028"/>
                  </a:cubicBezTo>
                  <a:cubicBezTo>
                    <a:pt x="3706" y="9816"/>
                    <a:pt x="4725" y="10345"/>
                    <a:pt x="5945" y="10617"/>
                  </a:cubicBezTo>
                  <a:cubicBezTo>
                    <a:pt x="5305" y="9098"/>
                    <a:pt x="4985" y="7359"/>
                    <a:pt x="4985" y="5400"/>
                  </a:cubicBezTo>
                  <a:close/>
                  <a:moveTo>
                    <a:pt x="7062" y="0"/>
                  </a:moveTo>
                  <a:lnTo>
                    <a:pt x="14538" y="0"/>
                  </a:lnTo>
                  <a:cubicBezTo>
                    <a:pt x="15110" y="0"/>
                    <a:pt x="15599" y="220"/>
                    <a:pt x="16005" y="661"/>
                  </a:cubicBezTo>
                  <a:cubicBezTo>
                    <a:pt x="16412" y="1102"/>
                    <a:pt x="16615" y="1631"/>
                    <a:pt x="16615" y="2250"/>
                  </a:cubicBezTo>
                  <a:lnTo>
                    <a:pt x="16615" y="3600"/>
                  </a:lnTo>
                  <a:lnTo>
                    <a:pt x="20354" y="3600"/>
                  </a:lnTo>
                  <a:cubicBezTo>
                    <a:pt x="20700" y="3600"/>
                    <a:pt x="20994" y="3731"/>
                    <a:pt x="21237" y="3994"/>
                  </a:cubicBezTo>
                  <a:cubicBezTo>
                    <a:pt x="21479" y="4256"/>
                    <a:pt x="21600" y="4575"/>
                    <a:pt x="21600" y="4950"/>
                  </a:cubicBezTo>
                  <a:lnTo>
                    <a:pt x="21600" y="6750"/>
                  </a:lnTo>
                  <a:cubicBezTo>
                    <a:pt x="21600" y="7416"/>
                    <a:pt x="21420" y="8086"/>
                    <a:pt x="21061" y="8761"/>
                  </a:cubicBezTo>
                  <a:cubicBezTo>
                    <a:pt x="20702" y="9436"/>
                    <a:pt x="20218" y="10045"/>
                    <a:pt x="19607" y="10589"/>
                  </a:cubicBezTo>
                  <a:cubicBezTo>
                    <a:pt x="18997" y="11133"/>
                    <a:pt x="18249" y="11590"/>
                    <a:pt x="17362" y="11960"/>
                  </a:cubicBezTo>
                  <a:cubicBezTo>
                    <a:pt x="16475" y="12330"/>
                    <a:pt x="15542" y="12539"/>
                    <a:pt x="14564" y="12586"/>
                  </a:cubicBezTo>
                  <a:cubicBezTo>
                    <a:pt x="14201" y="13092"/>
                    <a:pt x="13790" y="13537"/>
                    <a:pt x="13331" y="13922"/>
                  </a:cubicBezTo>
                  <a:cubicBezTo>
                    <a:pt x="13002" y="14241"/>
                    <a:pt x="12775" y="14580"/>
                    <a:pt x="12650" y="14941"/>
                  </a:cubicBezTo>
                  <a:cubicBezTo>
                    <a:pt x="12524" y="15302"/>
                    <a:pt x="12462" y="15722"/>
                    <a:pt x="12462" y="16200"/>
                  </a:cubicBezTo>
                  <a:cubicBezTo>
                    <a:pt x="12462" y="16706"/>
                    <a:pt x="12594" y="17133"/>
                    <a:pt x="12857" y="17480"/>
                  </a:cubicBezTo>
                  <a:cubicBezTo>
                    <a:pt x="13121" y="17827"/>
                    <a:pt x="13543" y="18000"/>
                    <a:pt x="14123" y="18000"/>
                  </a:cubicBezTo>
                  <a:cubicBezTo>
                    <a:pt x="14772" y="18000"/>
                    <a:pt x="15350" y="18213"/>
                    <a:pt x="15856" y="18640"/>
                  </a:cubicBezTo>
                  <a:cubicBezTo>
                    <a:pt x="16362" y="19066"/>
                    <a:pt x="16615" y="19603"/>
                    <a:pt x="16615" y="20250"/>
                  </a:cubicBezTo>
                  <a:lnTo>
                    <a:pt x="16615" y="21150"/>
                  </a:lnTo>
                  <a:cubicBezTo>
                    <a:pt x="16615" y="21281"/>
                    <a:pt x="16576" y="21389"/>
                    <a:pt x="16499" y="21473"/>
                  </a:cubicBezTo>
                  <a:cubicBezTo>
                    <a:pt x="16421" y="21558"/>
                    <a:pt x="16321" y="21600"/>
                    <a:pt x="16200" y="21600"/>
                  </a:cubicBezTo>
                  <a:lnTo>
                    <a:pt x="5400" y="21600"/>
                  </a:lnTo>
                  <a:cubicBezTo>
                    <a:pt x="5279" y="21600"/>
                    <a:pt x="5179" y="21558"/>
                    <a:pt x="5101" y="21473"/>
                  </a:cubicBezTo>
                  <a:cubicBezTo>
                    <a:pt x="5024" y="21389"/>
                    <a:pt x="4985" y="21281"/>
                    <a:pt x="4985" y="21150"/>
                  </a:cubicBezTo>
                  <a:lnTo>
                    <a:pt x="4985" y="20250"/>
                  </a:lnTo>
                  <a:cubicBezTo>
                    <a:pt x="4985" y="19603"/>
                    <a:pt x="5238" y="19066"/>
                    <a:pt x="5744" y="18640"/>
                  </a:cubicBezTo>
                  <a:cubicBezTo>
                    <a:pt x="6250" y="18213"/>
                    <a:pt x="6828" y="18000"/>
                    <a:pt x="7477" y="18000"/>
                  </a:cubicBezTo>
                  <a:cubicBezTo>
                    <a:pt x="8057" y="18000"/>
                    <a:pt x="8479" y="17827"/>
                    <a:pt x="8743" y="17480"/>
                  </a:cubicBezTo>
                  <a:cubicBezTo>
                    <a:pt x="9006" y="17133"/>
                    <a:pt x="9138" y="16706"/>
                    <a:pt x="9138" y="16200"/>
                  </a:cubicBezTo>
                  <a:cubicBezTo>
                    <a:pt x="9138" y="15722"/>
                    <a:pt x="9076" y="15302"/>
                    <a:pt x="8950" y="14941"/>
                  </a:cubicBezTo>
                  <a:cubicBezTo>
                    <a:pt x="8825" y="14580"/>
                    <a:pt x="8598" y="14241"/>
                    <a:pt x="8269" y="13922"/>
                  </a:cubicBezTo>
                  <a:cubicBezTo>
                    <a:pt x="7810" y="13537"/>
                    <a:pt x="7399" y="13092"/>
                    <a:pt x="7036" y="12586"/>
                  </a:cubicBezTo>
                  <a:cubicBezTo>
                    <a:pt x="6058" y="12539"/>
                    <a:pt x="5125" y="12330"/>
                    <a:pt x="4238" y="11960"/>
                  </a:cubicBezTo>
                  <a:cubicBezTo>
                    <a:pt x="3351" y="11590"/>
                    <a:pt x="2603" y="11133"/>
                    <a:pt x="1993" y="10589"/>
                  </a:cubicBezTo>
                  <a:cubicBezTo>
                    <a:pt x="1382" y="10045"/>
                    <a:pt x="898" y="9436"/>
                    <a:pt x="539" y="8761"/>
                  </a:cubicBezTo>
                  <a:cubicBezTo>
                    <a:pt x="180" y="8086"/>
                    <a:pt x="0" y="7416"/>
                    <a:pt x="0" y="6750"/>
                  </a:cubicBezTo>
                  <a:lnTo>
                    <a:pt x="0" y="4950"/>
                  </a:lnTo>
                  <a:cubicBezTo>
                    <a:pt x="0" y="4575"/>
                    <a:pt x="121" y="4256"/>
                    <a:pt x="363" y="3994"/>
                  </a:cubicBezTo>
                  <a:cubicBezTo>
                    <a:pt x="606" y="3731"/>
                    <a:pt x="900" y="3600"/>
                    <a:pt x="1246" y="3600"/>
                  </a:cubicBezTo>
                  <a:lnTo>
                    <a:pt x="4985" y="3600"/>
                  </a:lnTo>
                  <a:lnTo>
                    <a:pt x="4985" y="2250"/>
                  </a:lnTo>
                  <a:cubicBezTo>
                    <a:pt x="4985" y="1631"/>
                    <a:pt x="5188" y="1102"/>
                    <a:pt x="5595" y="661"/>
                  </a:cubicBezTo>
                  <a:cubicBezTo>
                    <a:pt x="6001" y="220"/>
                    <a:pt x="6490" y="0"/>
                    <a:pt x="7062" y="0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4800">
                  <a:solidFill>
                    <a:srgbClr val="262626"/>
                  </a:solidFill>
                </a:defRPr>
              </a:pPr>
              <a:endParaRPr/>
            </a:p>
          </p:txBody>
        </p:sp>
      </p:grpSp>
      <p:sp>
        <p:nvSpPr>
          <p:cNvPr id="64" name="Text Placeholder 33"/>
          <p:cNvSpPr txBox="1"/>
          <p:nvPr/>
        </p:nvSpPr>
        <p:spPr>
          <a:xfrm>
            <a:off x="1784191" y="1128457"/>
            <a:ext cx="3895155" cy="249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 defTabSz="685800">
              <a:lnSpc>
                <a:spcPct val="90000"/>
              </a:lnSpc>
              <a:spcBef>
                <a:spcPts val="700"/>
              </a:spcBef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r>
              <a:rPr kumimoji="1" lang="zh-CN" altLang="en-US" sz="1800" dirty="0">
                <a:latin typeface="Microsoft YaHei" charset="-122"/>
                <a:ea typeface="Microsoft YaHei" charset="-122"/>
                <a:cs typeface="Microsoft YaHei" charset="-122"/>
              </a:rPr>
              <a:t>电销运营门店业务</a:t>
            </a:r>
            <a:r>
              <a:rPr kumimoji="1" lang="en-US" altLang="zh-CN" sz="1800" dirty="0">
                <a:latin typeface="Microsoft YaHei" charset="-122"/>
                <a:ea typeface="Microsoft YaHei" charset="-122"/>
                <a:cs typeface="Microsoft YaHei" charset="-122"/>
              </a:rPr>
              <a:t>-</a:t>
            </a:r>
            <a:r>
              <a:rPr lang="zh-CN" altLang="en-US" sz="1800" dirty="0"/>
              <a:t>群控</a:t>
            </a:r>
          </a:p>
        </p:txBody>
      </p:sp>
      <p:sp>
        <p:nvSpPr>
          <p:cNvPr id="65" name="Text Placeholder 32"/>
          <p:cNvSpPr txBox="1"/>
          <p:nvPr/>
        </p:nvSpPr>
        <p:spPr>
          <a:xfrm>
            <a:off x="1795891" y="1493183"/>
            <a:ext cx="9657286" cy="844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marL="120315" indent="-120315" defTabSz="6858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1300">
                <a:solidFill>
                  <a:srgbClr val="595959"/>
                </a:solidFill>
                <a:latin typeface="Microsoft YaHei Light"/>
                <a:ea typeface="Microsoft YaHei Light"/>
                <a:cs typeface="Microsoft YaHei Light"/>
                <a:sym typeface="Microsoft YaHei Light"/>
              </a:defRPr>
            </a:pPr>
            <a:r>
              <a:rPr lang="zh-CN" altLang="en-US" sz="1600" dirty="0"/>
              <a:t>数据沉淀，门店微信、电销企微</a:t>
            </a:r>
            <a:r>
              <a:rPr lang="en-US" altLang="zh-CN" sz="1600" dirty="0"/>
              <a:t>/</a:t>
            </a:r>
            <a:r>
              <a:rPr lang="zh-CN" altLang="en-US" sz="1600" dirty="0"/>
              <a:t>微信以及之间的好友关系</a:t>
            </a:r>
            <a:endParaRPr lang="en-US" altLang="zh-CN" sz="1600" dirty="0"/>
          </a:p>
          <a:p>
            <a:pPr marL="120315" indent="-120315" defTabSz="6858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1300">
                <a:solidFill>
                  <a:srgbClr val="595959"/>
                </a:solidFill>
                <a:latin typeface="Microsoft YaHei Light"/>
                <a:ea typeface="Microsoft YaHei Light"/>
                <a:cs typeface="Microsoft YaHei Light"/>
                <a:sym typeface="Microsoft YaHei Light"/>
              </a:defRPr>
            </a:pPr>
            <a:r>
              <a:rPr lang="zh-CN" altLang="en-US" sz="1600" dirty="0"/>
              <a:t>搭建门店微信与业务之间的桥梁（门店微信绑定联系人），为后续业务扩展奠定基础</a:t>
            </a:r>
            <a:endParaRPr lang="en-US" altLang="zh-CN" sz="1600" dirty="0"/>
          </a:p>
          <a:p>
            <a:pPr marL="120315" indent="-120315" defTabSz="685800">
              <a:lnSpc>
                <a:spcPct val="90000"/>
              </a:lnSpc>
              <a:spcBef>
                <a:spcPts val="700"/>
              </a:spcBef>
              <a:buSzPct val="100000"/>
              <a:buChar char="•"/>
              <a:defRPr sz="1300">
                <a:solidFill>
                  <a:srgbClr val="595959"/>
                </a:solidFill>
                <a:latin typeface="Microsoft YaHei Light"/>
                <a:ea typeface="Microsoft YaHei Light"/>
                <a:cs typeface="Microsoft YaHei Light"/>
                <a:sym typeface="Microsoft YaHei Light"/>
              </a:defRPr>
            </a:pPr>
            <a:r>
              <a:rPr lang="zh-CN" altLang="en-US" sz="1600" dirty="0"/>
              <a:t>基础能力服务沉淀，门店微信打标、门店微信消息群发等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62644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291246"/>
            <a:ext cx="1325096" cy="407438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277818" y="242921"/>
            <a:ext cx="35572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拿样底层化</a:t>
            </a: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-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Microsoft YaHei" charset="-122"/>
              </a:rPr>
              <a:t>项目背景</a:t>
            </a:r>
          </a:p>
        </p:txBody>
      </p:sp>
      <p:sp>
        <p:nvSpPr>
          <p:cNvPr id="45" name="矩形 44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AutoShap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26280" y="1937502"/>
            <a:ext cx="1269006" cy="1107063"/>
          </a:xfrm>
          <a:prstGeom prst="hexagon">
            <a:avLst>
              <a:gd name="adj" fmla="val 28657"/>
              <a:gd name="vf" fmla="val 115470"/>
            </a:avLst>
          </a:prstGeom>
          <a:solidFill>
            <a:srgbClr val="79B6D3">
              <a:lumMod val="60000"/>
              <a:lumOff val="40000"/>
            </a:srgbClr>
          </a:solidFill>
          <a:ln w="3175" cap="flat" cmpd="sng" algn="ctr">
            <a:noFill/>
            <a:prstDash val="solid"/>
          </a:ln>
          <a:effectLst/>
        </p:spPr>
        <p:txBody>
          <a:bodyPr lIns="91440" tIns="45720" rIns="91440" bIns="45720" anchor="ctr">
            <a:normAutofit fontScale="77500" lnSpcReduction="10000"/>
          </a:bodyPr>
          <a:lstStyle/>
          <a:p>
            <a:pPr lvl="0" algn="ctr">
              <a:lnSpc>
                <a:spcPct val="140000"/>
              </a:lnSpc>
            </a:pPr>
            <a:r>
              <a:rPr lang="zh-CN" altLang="en-US" sz="1600" kern="0" spc="15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商家便捷设置拿样</a:t>
            </a:r>
          </a:p>
        </p:txBody>
      </p:sp>
      <p:sp>
        <p:nvSpPr>
          <p:cNvPr id="22" name="AutoShap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132160" y="1855393"/>
            <a:ext cx="1457246" cy="1271282"/>
          </a:xfrm>
          <a:prstGeom prst="hexagon">
            <a:avLst>
              <a:gd name="adj" fmla="val 28657"/>
              <a:gd name="vf" fmla="val 115470"/>
            </a:avLst>
          </a:prstGeom>
          <a:noFill/>
          <a:ln w="12700" cap="flat" cmpd="sng" algn="ctr">
            <a:solidFill>
              <a:srgbClr val="79B6D3">
                <a:lumMod val="60000"/>
                <a:lumOff val="40000"/>
              </a:srgbClr>
            </a:solidFill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lvl="0" algn="ctr">
              <a:lnSpc>
                <a:spcPct val="120000"/>
              </a:lnSpc>
            </a:pPr>
            <a:endParaRPr lang="da-DK" altLang="zh-CN" sz="1600" kern="0" dirty="0">
              <a:solidFill>
                <a:sysClr val="window" lastClr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3" name="AutoShap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35792" y="1301862"/>
            <a:ext cx="1269006" cy="1107063"/>
          </a:xfrm>
          <a:prstGeom prst="hexagon">
            <a:avLst>
              <a:gd name="adj" fmla="val 28657"/>
              <a:gd name="vf" fmla="val 115470"/>
            </a:avLst>
          </a:prstGeom>
          <a:solidFill>
            <a:srgbClr val="8590CA">
              <a:lumMod val="60000"/>
              <a:lumOff val="40000"/>
            </a:srgbClr>
          </a:solidFill>
          <a:ln w="3175" cap="flat" cmpd="sng" algn="ctr">
            <a:noFill/>
            <a:prstDash val="solid"/>
          </a:ln>
          <a:effectLst/>
        </p:spPr>
        <p:txBody>
          <a:bodyPr lIns="91440" tIns="45720" rIns="91440" bIns="45720" anchor="ctr">
            <a:normAutofit fontScale="77500" lnSpcReduction="10000"/>
          </a:bodyPr>
          <a:lstStyle/>
          <a:p>
            <a:pPr lvl="0" algn="ctr">
              <a:lnSpc>
                <a:spcPct val="140000"/>
              </a:lnSpc>
            </a:pPr>
            <a:r>
              <a:rPr lang="zh-CN" altLang="en-US" sz="1600" kern="0" spc="15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门店低价拿样决策</a:t>
            </a:r>
          </a:p>
        </p:txBody>
      </p:sp>
      <p:sp>
        <p:nvSpPr>
          <p:cNvPr id="24" name="AutoShap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41672" y="1219753"/>
            <a:ext cx="1457246" cy="1271282"/>
          </a:xfrm>
          <a:prstGeom prst="hexagon">
            <a:avLst>
              <a:gd name="adj" fmla="val 28657"/>
              <a:gd name="vf" fmla="val 115470"/>
            </a:avLst>
          </a:prstGeom>
          <a:noFill/>
          <a:ln w="12700" cap="flat" cmpd="sng" algn="ctr">
            <a:solidFill>
              <a:srgbClr val="8590CA">
                <a:lumMod val="60000"/>
                <a:lumOff val="40000"/>
              </a:srgbClr>
            </a:solidFill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lvl="0" algn="ctr">
              <a:lnSpc>
                <a:spcPct val="120000"/>
              </a:lnSpc>
            </a:pPr>
            <a:endParaRPr lang="da-DK" altLang="zh-CN" sz="1600" kern="0" dirty="0">
              <a:solidFill>
                <a:sysClr val="window" lastClr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25" name="AutoShap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135792" y="2573142"/>
            <a:ext cx="1269006" cy="1107063"/>
          </a:xfrm>
          <a:prstGeom prst="hexagon">
            <a:avLst>
              <a:gd name="adj" fmla="val 28657"/>
              <a:gd name="vf" fmla="val 115470"/>
            </a:avLst>
          </a:prstGeom>
          <a:solidFill>
            <a:srgbClr val="8EAADC">
              <a:lumMod val="60000"/>
              <a:lumOff val="40000"/>
            </a:srgbClr>
          </a:solidFill>
          <a:ln w="3175" cap="flat" cmpd="sng" algn="ctr">
            <a:noFill/>
            <a:prstDash val="solid"/>
          </a:ln>
          <a:effectLst/>
        </p:spPr>
        <p:txBody>
          <a:bodyPr lIns="91440" tIns="45720" rIns="91440" bIns="45720" anchor="ctr">
            <a:normAutofit fontScale="67500" lnSpcReduction="10000"/>
          </a:bodyPr>
          <a:lstStyle/>
          <a:p>
            <a:pPr lvl="0" algn="ctr">
              <a:lnSpc>
                <a:spcPct val="140000"/>
              </a:lnSpc>
            </a:pPr>
            <a:r>
              <a:rPr lang="zh-CN" altLang="en-US" sz="1600" kern="0" spc="15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运营推广提升类目渗透</a:t>
            </a:r>
          </a:p>
        </p:txBody>
      </p:sp>
      <p:sp>
        <p:nvSpPr>
          <p:cNvPr id="26" name="AutoShape 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041672" y="2491033"/>
            <a:ext cx="1457246" cy="1271282"/>
          </a:xfrm>
          <a:prstGeom prst="hexagon">
            <a:avLst>
              <a:gd name="adj" fmla="val 28657"/>
              <a:gd name="vf" fmla="val 115470"/>
            </a:avLst>
          </a:prstGeom>
          <a:noFill/>
          <a:ln w="12700" cap="flat" cmpd="sng" algn="ctr">
            <a:solidFill>
              <a:srgbClr val="8EAADC">
                <a:lumMod val="60000"/>
                <a:lumOff val="40000"/>
              </a:srgbClr>
            </a:solidFill>
            <a:prstDash val="solid"/>
          </a:ln>
          <a:effectLst/>
        </p:spPr>
        <p:txBody>
          <a:bodyPr lIns="0" tIns="0" rIns="0" bIns="0" anchor="ctr">
            <a:normAutofit/>
          </a:bodyPr>
          <a:lstStyle/>
          <a:p>
            <a:pPr lvl="0" algn="ctr">
              <a:lnSpc>
                <a:spcPct val="120000"/>
              </a:lnSpc>
            </a:pPr>
            <a:endParaRPr lang="da-DK" altLang="zh-CN" sz="1600" kern="0" dirty="0">
              <a:solidFill>
                <a:sysClr val="window" lastClr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4" name="AutoShap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847656" y="1623963"/>
            <a:ext cx="2021387" cy="1722745"/>
          </a:xfrm>
          <a:prstGeom prst="hexagon">
            <a:avLst>
              <a:gd name="adj" fmla="val 29334"/>
              <a:gd name="vf" fmla="val 115470"/>
            </a:avLst>
          </a:prstGeom>
          <a:solidFill>
            <a:srgbClr val="8590CA"/>
          </a:solidFill>
          <a:ln w="3175" cap="flat" cmpd="sng" algn="ctr">
            <a:solidFill>
              <a:srgbClr val="D7D7D7"/>
            </a:solidFill>
            <a:prstDash val="solid"/>
          </a:ln>
          <a:effectLst/>
        </p:spPr>
        <p:txBody>
          <a:bodyPr lIns="91440" tIns="45720" rIns="91440" bIns="4572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 kern="0">
                <a:solidFill>
                  <a:schemeClr val="tx1"/>
                </a:solidFill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拿样底层化</a:t>
            </a:r>
          </a:p>
        </p:txBody>
      </p:sp>
      <p:sp>
        <p:nvSpPr>
          <p:cNvPr id="35" name="AutoShape 8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4752461" y="1542832"/>
            <a:ext cx="2211778" cy="1885008"/>
          </a:xfrm>
          <a:prstGeom prst="hexagon">
            <a:avLst>
              <a:gd name="adj" fmla="val 29334"/>
              <a:gd name="vf" fmla="val 115470"/>
            </a:avLst>
          </a:prstGeom>
          <a:noFill/>
          <a:ln w="12700" cap="flat" cmpd="sng" algn="ctr">
            <a:solidFill>
              <a:srgbClr val="8590CA"/>
            </a:solidFill>
            <a:prstDash val="solid"/>
          </a:ln>
          <a:effectLst/>
        </p:spPr>
        <p:txBody>
          <a:bodyPr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pt-BR" altLang="zh-CN" sz="2000" b="1" kern="0" dirty="0">
              <a:solidFill>
                <a:sysClr val="window" lastClr="FFFFFF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6" name="AutoShape 7"/>
          <p:cNvSpPr>
            <a:spLocks noChangeArrowheads="1"/>
          </p:cNvSpPr>
          <p:nvPr>
            <p:custDataLst>
              <p:tags r:id="rId9"/>
            </p:custDataLst>
          </p:nvPr>
        </p:nvSpPr>
        <p:spPr bwMode="gray">
          <a:xfrm>
            <a:off x="3698360" y="2325618"/>
            <a:ext cx="279834" cy="319432"/>
          </a:xfrm>
          <a:prstGeom prst="chevron">
            <a:avLst>
              <a:gd name="adj" fmla="val 52514"/>
            </a:avLst>
          </a:prstGeom>
          <a:solidFill>
            <a:srgbClr val="8590CA">
              <a:lumMod val="20000"/>
              <a:lumOff val="80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>
            <a:normAutofit fontScale="4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 sz="2400" kern="0">
              <a:solidFill>
                <a:srgbClr val="4D4D4D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7" name="AutoShape 7"/>
          <p:cNvSpPr>
            <a:spLocks noChangeArrowheads="1"/>
          </p:cNvSpPr>
          <p:nvPr>
            <p:custDataLst>
              <p:tags r:id="rId10"/>
            </p:custDataLst>
          </p:nvPr>
        </p:nvSpPr>
        <p:spPr bwMode="gray">
          <a:xfrm>
            <a:off x="3932397" y="2325618"/>
            <a:ext cx="279834" cy="319432"/>
          </a:xfrm>
          <a:prstGeom prst="chevron">
            <a:avLst>
              <a:gd name="adj" fmla="val 52514"/>
            </a:avLst>
          </a:prstGeom>
          <a:solidFill>
            <a:srgbClr val="8590CA">
              <a:lumMod val="40000"/>
              <a:lumOff val="60000"/>
              <a:alpha val="79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>
            <a:normAutofit fontScale="4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 sz="2400" kern="0">
              <a:solidFill>
                <a:srgbClr val="4D4D4D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8" name="AutoShape 7"/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4171981" y="2325618"/>
            <a:ext cx="279834" cy="319432"/>
          </a:xfrm>
          <a:prstGeom prst="chevron">
            <a:avLst>
              <a:gd name="adj" fmla="val 52514"/>
            </a:avLst>
          </a:prstGeom>
          <a:solidFill>
            <a:srgbClr val="8590CA">
              <a:lumMod val="60000"/>
              <a:lumOff val="40000"/>
            </a:srgbClr>
          </a:solidFill>
          <a:ln w="3175" cap="flat" cmpd="sng" algn="ctr">
            <a:noFill/>
            <a:prstDash val="solid"/>
          </a:ln>
          <a:effectLst/>
        </p:spPr>
        <p:txBody>
          <a:bodyPr anchor="ctr">
            <a:normAutofit fontScale="45000" lnSpcReduction="20000"/>
          </a:bodyPr>
          <a:lstStyle/>
          <a:p>
            <a:pPr algn="ctr">
              <a:lnSpc>
                <a:spcPct val="140000"/>
              </a:lnSpc>
            </a:pPr>
            <a:endParaRPr lang="zh-CN" altLang="en-US" sz="2400" kern="0">
              <a:solidFill>
                <a:srgbClr val="4D4D4D"/>
              </a:solidFill>
              <a:latin typeface="Arial" panose="020B0604020202090204" pitchFamily="34" charset="0"/>
              <a:ea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64400" y="1855470"/>
            <a:ext cx="4640580" cy="1447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b="1" kern="0">
                <a:latin typeface="Arial" panose="020B0604020202090204" pitchFamily="34" charset="0"/>
                <a:ea typeface="微软雅黑" panose="020B0503020204020204" pitchFamily="34" charset="-122"/>
                <a:sym typeface="Arial" panose="020B0604020202090204" pitchFamily="34" charset="0"/>
              </a:rPr>
              <a:t>商品端快捷设置</a:t>
            </a:r>
          </a:p>
          <a:p>
            <a:pPr algn="l">
              <a:lnSpc>
                <a:spcPct val="130000"/>
              </a:lnSpc>
            </a:pPr>
            <a:r>
              <a:rPr lang="zh-CN" altLang="en-US">
                <a:sym typeface="+mn-ea"/>
              </a:rPr>
              <a:t>避免原活动玩法，需要商家报名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运营审核，</a:t>
            </a:r>
          </a:p>
          <a:p>
            <a:pPr algn="l">
              <a:lnSpc>
                <a:spcPct val="130000"/>
              </a:lnSpc>
            </a:pPr>
            <a:r>
              <a:rPr lang="zh-CN" altLang="en-US">
                <a:sym typeface="+mn-ea"/>
              </a:rPr>
              <a:t>流程冗长，成本高。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60170" y="4217035"/>
            <a:ext cx="33921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latin typeface="微软雅黑" charset="0"/>
                <a:ea typeface="微软雅黑" charset="0"/>
                <a:sym typeface="+mn-ea"/>
              </a:rPr>
              <a:t>难点一：拿样底层数据边界问题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39875" y="4690745"/>
            <a:ext cx="9302750" cy="632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从业务上看拿样设置放在商品新增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/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编辑时合理</a:t>
            </a:r>
            <a:r>
              <a:rPr lang="en-US" altLang="zh-CN" sz="1600">
                <a:latin typeface="微软雅黑" charset="0"/>
                <a:ea typeface="微软雅黑" charset="0"/>
                <a:cs typeface="微软雅黑" charset="0"/>
              </a:rPr>
              <a:t>,</a:t>
            </a: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简化商家设置成本，</a:t>
            </a:r>
          </a:p>
          <a:p>
            <a:pPr>
              <a:lnSpc>
                <a:spcPct val="110000"/>
              </a:lnSpc>
            </a:pPr>
            <a:r>
              <a:rPr lang="zh-CN" altLang="en-US" sz="1600">
                <a:latin typeface="微软雅黑" charset="0"/>
                <a:ea typeface="微软雅黑" charset="0"/>
                <a:cs typeface="微软雅黑" charset="0"/>
              </a:rPr>
              <a:t>但是从技术层面看，数据存在商品端是否合理？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360170" y="5441315"/>
            <a:ext cx="27044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b="1">
                <a:latin typeface="微软雅黑" charset="0"/>
                <a:ea typeface="微软雅黑" charset="0"/>
                <a:sym typeface="+mn-ea"/>
              </a:rPr>
              <a:t>难点二：数据一致性问题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39875" y="5915025"/>
            <a:ext cx="93027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>
                <a:latin typeface="微软雅黑" charset="0"/>
                <a:ea typeface="微软雅黑" charset="0"/>
              </a:rPr>
              <a:t>如果数据不存在商品端，如何保证数据一致性问题？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1_3_1"/>
  <p:tag name="KSO_WM_UNIT_ID" val="diagram160070_3*n_h_h_f*1_1_3_1"/>
  <p:tag name="KSO_WM_TEMPLATE_CATEGORY" val="diagram"/>
  <p:tag name="KSO_WM_TEMPLATE_INDEX" val="160070"/>
  <p:tag name="KSO_WM_UNIT_LAYERLEVEL" val="1_1_1_1"/>
  <p:tag name="KSO_WM_TAG_VERSION" val="1.0"/>
  <p:tag name="KSO_WM_BEAUTIFY_FLAG" val="#wm#"/>
  <p:tag name="KSO_WM_UNIT_PRESET_TEXT" val="单击此处添加文本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2"/>
  <p:tag name="KSO_WM_UNIT_ID" val="diagram160070_3*n_i*1_2"/>
  <p:tag name="KSO_WM_TEMPLATE_CATEGORY" val="diagram"/>
  <p:tag name="KSO_WM_TEMPLATE_INDEX" val="160070"/>
  <p:tag name="KSO_WM_UNIT_LAYERLEVEL" val="1_1"/>
  <p:tag name="KSO_WM_TAG_VERSION" val="1.0"/>
  <p:tag name="KSO_WM_BEAUTIFY_FLAG" val="#wm#"/>
  <p:tag name="KSO_WM_UNIT_FILL_FORE_SCHEMECOLOR_INDEX" val="5"/>
  <p:tag name="KSO_WM_UNI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1"/>
  <p:tag name="KSO_WM_UNIT_ID" val="diagram160070_3*n_i*1_1"/>
  <p:tag name="KSO_WM_TEMPLATE_CATEGORY" val="diagram"/>
  <p:tag name="KSO_WM_TEMPLATE_INDEX" val="160070"/>
  <p:tag name="KSO_WM_UNIT_LAYERLEVEL" val="1_1"/>
  <p:tag name="KSO_WM_TAG_VERSION" val="1.0"/>
  <p:tag name="KSO_WM_BEAUTIFY_FLAG" val="#wm#"/>
  <p:tag name="KSO_WM_UNIT_FILL_FORE_SCHEMECOLOR_INDEX" val="5"/>
  <p:tag name="KSO_WM_UNI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42342f8-ac19-4bcb-80b0-56b912855ded}"/>
  <p:tag name="TABLE_ENDDRAG_ORIGIN_RECT" val="960*291"/>
  <p:tag name="TABLE_ENDDRAG_RECT" val="0*136*960*3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998"/>
  <p:tag name="KSO_WM_UNIT_TYPE" val="n_h_h_i"/>
  <p:tag name="KSO_WM_UNIT_INDEX" val="1_2_1_3"/>
  <p:tag name="KSO_WM_UNIT_ID" val="diagram20187998_2*n_h_h_i*1_2_1_3"/>
  <p:tag name="KSO_WM_UNIT_LAYERLEVEL" val="1_1_1_1"/>
  <p:tag name="KSO_WM_BEAUTIFY_FLAG" val="#wm#"/>
  <p:tag name="KSO_WM_TAG_VERSION" val="1.0"/>
  <p:tag name="KSO_WM_DIAGRAM_GROUP_CODE" val="n1-1"/>
  <p:tag name="KSO_WM_UNIT_HIGHLIGHT" val="0"/>
  <p:tag name="KSO_WM_UNIT_COMPATIBLE" val="0"/>
  <p:tag name="KSO_WM_UNIT_DIAGRAM_ISNUMVISUAL" val="0"/>
  <p:tag name="KSO_WM_UNIT_DIAGRAM_ISREFERUNIT" val="0"/>
  <p:tag name="KSO_WM_UNIT_COLOR_SCHEME_SHAPE_ID" val="25"/>
  <p:tag name="KSO_WM_UNIT_COLOR_SCHEME_PARENT_PAGE" val="0_5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998"/>
  <p:tag name="KSO_WM_UNIT_TYPE" val="n_h_h_i"/>
  <p:tag name="KSO_WM_UNIT_INDEX" val="1_2_3_1"/>
  <p:tag name="KSO_WM_UNIT_ID" val="diagram20187998_2*n_h_h_i*1_2_3_1"/>
  <p:tag name="KSO_WM_UNIT_LAYERLEVEL" val="1_1_1_1"/>
  <p:tag name="KSO_WM_BEAUTIFY_FLAG" val="#wm#"/>
  <p:tag name="KSO_WM_TAG_VERSION" val="1.0"/>
  <p:tag name="KSO_WM_DIAGRAM_GROUP_CODE" val="n1-1"/>
  <p:tag name="KSO_WM_UNIT_HIGHLIGHT" val="0"/>
  <p:tag name="KSO_WM_UNIT_COMPATIBLE" val="0"/>
  <p:tag name="KSO_WM_UNIT_DIAGRAM_ISNUMVISUAL" val="0"/>
  <p:tag name="KSO_WM_UNIT_DIAGRAM_ISREFERUNIT" val="0"/>
  <p:tag name="KSO_WM_UNIT_COLOR_SCHEME_SHAPE_ID" val="25"/>
  <p:tag name="KSO_WM_UNIT_COLOR_SCHEME_PARENT_PAGE" val="0_5"/>
  <p:tag name="KSO_WM_UNIT_FILL_FORE_SCHEMECOLOR_INDEX" val="7"/>
  <p:tag name="KSO_WM_UNIT_FILL_TYPE" val="1"/>
  <p:tag name="KSO_WM_UNIT_TEXT_FILL_FORE_SCHEMECOLOR_INDEX" val="13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998"/>
  <p:tag name="KSO_WM_UNIT_TYPE" val="n_h_h_i"/>
  <p:tag name="KSO_WM_UNIT_INDEX" val="1_2_2_1"/>
  <p:tag name="KSO_WM_UNIT_ID" val="diagram20187998_2*n_h_h_i*1_2_2_1"/>
  <p:tag name="KSO_WM_UNIT_LAYERLEVEL" val="1_1_1_1"/>
  <p:tag name="KSO_WM_BEAUTIFY_FLAG" val="#wm#"/>
  <p:tag name="KSO_WM_TAG_VERSION" val="1.0"/>
  <p:tag name="KSO_WM_DIAGRAM_GROUP_CODE" val="n1-1"/>
  <p:tag name="KSO_WM_UNIT_HIGHLIGHT" val="0"/>
  <p:tag name="KSO_WM_UNIT_COMPATIBLE" val="0"/>
  <p:tag name="KSO_WM_UNIT_DIAGRAM_ISNUMVISUAL" val="0"/>
  <p:tag name="KSO_WM_UNIT_DIAGRAM_ISREFERUNIT" val="0"/>
  <p:tag name="KSO_WM_UNIT_COLOR_SCHEME_SHAPE_ID" val="25"/>
  <p:tag name="KSO_WM_UNIT_COLOR_SCHEME_PARENT_PAGE" val="0_5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998"/>
  <p:tag name="KSO_WM_UNIT_TYPE" val="n_h_h_f"/>
  <p:tag name="KSO_WM_UNIT_INDEX" val="1_2_1_1"/>
  <p:tag name="KSO_WM_UNIT_ID" val="diagram20187998_2*n_h_h_f*1_2_1_1"/>
  <p:tag name="KSO_WM_UNIT_LAYERLEVEL" val="1_1_1_1"/>
  <p:tag name="KSO_WM_UNIT_VALUE" val="32"/>
  <p:tag name="KSO_WM_UNIT_HIGHLIGHT" val="0"/>
  <p:tag name="KSO_WM_UNIT_COMPATIBLE" val="0"/>
  <p:tag name="KSO_WM_BEAUTIFY_FLAG" val="#wm#"/>
  <p:tag name="KSO_WM_TAG_VERSION" val="1.0"/>
  <p:tag name="KSO_WM_DIAGRAM_GROUP_CODE" val="n1-1"/>
  <p:tag name="KSO_WM_UNIT_PRESET_TEXT" val="单击此处添加文本"/>
  <p:tag name="KSO_WM_UNIT_DIAGRAM_ISNUMVISUAL" val="0"/>
  <p:tag name="KSO_WM_UNIT_DIAGRAM_ISREFERUNIT" val="0"/>
  <p:tag name="KSO_WM_UNIT_NOCLEAR" val="0"/>
  <p:tag name="KSO_WM_UNIT_COLOR_SCHEME_SHAPE_ID" val="23"/>
  <p:tag name="KSO_WM_UNIT_COLOR_SCHEME_PARENT_PAGE" val="0_5"/>
  <p:tag name="KSO_WM_UNIT_TEXT_FILL_FORE_SCHEMECOLOR_INDEX" val="13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998"/>
  <p:tag name="KSO_WM_UNIT_TYPE" val="n_h_h_a"/>
  <p:tag name="KSO_WM_UNIT_INDEX" val="1_2_1_1"/>
  <p:tag name="KSO_WM_UNIT_ID" val="diagram20187998_2*n_h_h_a*1_2_1_1"/>
  <p:tag name="KSO_WM_UNIT_LAYERLEVEL" val="1_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n1-1"/>
  <p:tag name="KSO_WM_UNIT_PRESET_TEXT" val="添加标题"/>
  <p:tag name="KSO_WM_UNIT_ISCONTENTSTITLE" val="0"/>
  <p:tag name="KSO_WM_UNIT_DIAGRAM_ISNUMVISUAL" val="0"/>
  <p:tag name="KSO_WM_UNIT_DIAGRAM_ISREFERUNIT" val="0"/>
  <p:tag name="KSO_WM_UNIT_NOCLEAR" val="0"/>
  <p:tag name="KSO_WM_UNIT_COLOR_SCHEME_SHAPE_ID" val="24"/>
  <p:tag name="KSO_WM_UNIT_COLOR_SCHEME_PARENT_PAGE" val="0_5"/>
  <p:tag name="KSO_WM_UNIT_TEXT_FILL_FORE_SCHEMECOLOR_INDEX" val="13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998"/>
  <p:tag name="KSO_WM_UNIT_TYPE" val="n_h_h_i"/>
  <p:tag name="KSO_WM_UNIT_INDEX" val="1_2_1_4"/>
  <p:tag name="KSO_WM_UNIT_ID" val="diagram20187998_2*n_h_h_i*1_2_1_4"/>
  <p:tag name="KSO_WM_UNIT_LAYERLEVEL" val="1_1_1_1"/>
  <p:tag name="KSO_WM_BEAUTIFY_FLAG" val="#wm#"/>
  <p:tag name="KSO_WM_TAG_VERSION" val="1.0"/>
  <p:tag name="KSO_WM_DIAGRAM_GROUP_CODE" val="n1-1"/>
  <p:tag name="KSO_WM_UNIT_HIGHLIGHT" val="0"/>
  <p:tag name="KSO_WM_UNIT_COMPATIBLE" val="0"/>
  <p:tag name="KSO_WM_UNIT_DIAGRAM_ISNUMVISUAL" val="0"/>
  <p:tag name="KSO_WM_UNIT_DIAGRAM_ISREFERUNIT" val="0"/>
  <p:tag name="KSO_WM_UNIT_COLOR_SCHEME_SHAPE_ID" val="22"/>
  <p:tag name="KSO_WM_UNIT_COLOR_SCHEME_PARENT_PAGE" val="0_5"/>
  <p:tag name="KSO_WM_UNIT_FILL_FORE_SCHEMECOLOR_INDEX" val="5"/>
  <p:tag name="KSO_WM_UNI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n1-1"/>
  <p:tag name="KSO_WM_UNIT_TYPE" val="n_h_h_i"/>
  <p:tag name="KSO_WM_UNIT_INDEX" val="1_2_1_1"/>
  <p:tag name="KSO_WM_UNIT_ID" val="diagram20187998_2*n_h_h_i*1_2_1_1"/>
  <p:tag name="KSO_WM_TEMPLATE_CATEGORY" val="diagram"/>
  <p:tag name="KSO_WM_TEMPLATE_INDEX" val="20187998"/>
  <p:tag name="KSO_WM_UNIT_LAYERLEVEL" val="1_1_1_1"/>
  <p:tag name="KSO_WM_TAG_VERSION" val="1.0"/>
  <p:tag name="KSO_WM_BEAUTIFY_FLAG" val="#wm#"/>
  <p:tag name="KSO_WM_UNIT_DIAGRAM_ISNUMVISUAL" val="0"/>
  <p:tag name="KSO_WM_UNIT_DIAGRAM_ISREFERUNIT" val="0"/>
  <p:tag name="KSO_WM_UNIT_COLOR_SCHEME_SHAPE_ID" val="2"/>
  <p:tag name="KSO_WM_UNIT_COLOR_SCHEME_PARENT_PAGE" val="0_5"/>
  <p:tag name="KSO_WM_UNIT_TEXT_FILL_FORE_SCHEMECOLOR_INDEX" val="14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3_1"/>
  <p:tag name="KSO_WM_UNIT_ID" val="diagram160070_3*n_h_h_i*1_1_3_1"/>
  <p:tag name="KSO_WM_TEMPLATE_CATEGORY" val="diagram"/>
  <p:tag name="KSO_WM_TEMPLATE_INDEX" val="160070"/>
  <p:tag name="KSO_WM_UNIT_LAYERLEVEL" val="1_1_1_1"/>
  <p:tag name="KSO_WM_TAG_VERSION" val="1.0"/>
  <p:tag name="KSO_WM_BEAUTIFY_FLAG" val="#wm#"/>
  <p:tag name="KSO_WM_UNIT_LINE_FORE_SCHEMECOLOR_INDEX" val="7"/>
  <p:tag name="KSO_WM_UNIT_LINE_FILL_TYPE" val="2"/>
  <p:tag name="KSO_WM_UNIT_TEXT_FILL_FORE_SCHEMECOLOR_INDEX" val="14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998"/>
  <p:tag name="KSO_WM_UNIT_TYPE" val="n_h_h_i"/>
  <p:tag name="KSO_WM_UNIT_INDEX" val="1_2_3_4"/>
  <p:tag name="KSO_WM_UNIT_ID" val="diagram20187998_2*n_h_h_i*1_2_3_4"/>
  <p:tag name="KSO_WM_UNIT_LAYERLEVEL" val="1_1_1_1"/>
  <p:tag name="KSO_WM_BEAUTIFY_FLAG" val="#wm#"/>
  <p:tag name="KSO_WM_TAG_VERSION" val="1.0"/>
  <p:tag name="KSO_WM_DIAGRAM_GROUP_CODE" val="n1-1"/>
  <p:tag name="KSO_WM_UNIT_HIGHLIGHT" val="0"/>
  <p:tag name="KSO_WM_UNIT_COMPATIBLE" val="0"/>
  <p:tag name="KSO_WM_UNIT_DIAGRAM_ISNUMVISUAL" val="0"/>
  <p:tag name="KSO_WM_UNIT_DIAGRAM_ISREFERUNIT" val="0"/>
  <p:tag name="KSO_WM_UNIT_COLOR_SCHEME_SHAPE_ID" val="18"/>
  <p:tag name="KSO_WM_UNIT_COLOR_SCHEME_PARENT_PAGE" val="0_5"/>
  <p:tag name="KSO_WM_UNIT_FILL_FORE_SCHEMECOLOR_INDEX" val="7"/>
  <p:tag name="KSO_WM_UNI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998"/>
  <p:tag name="KSO_WM_UNIT_TYPE" val="n_h_h_f"/>
  <p:tag name="KSO_WM_UNIT_INDEX" val="1_2_3_1"/>
  <p:tag name="KSO_WM_UNIT_ID" val="diagram20187998_2*n_h_h_f*1_2_3_1"/>
  <p:tag name="KSO_WM_UNIT_LAYERLEVEL" val="1_1_1_1"/>
  <p:tag name="KSO_WM_UNIT_VALUE" val="16"/>
  <p:tag name="KSO_WM_UNIT_HIGHLIGHT" val="0"/>
  <p:tag name="KSO_WM_UNIT_COMPATIBLE" val="0"/>
  <p:tag name="KSO_WM_BEAUTIFY_FLAG" val="#wm#"/>
  <p:tag name="KSO_WM_TAG_VERSION" val="1.0"/>
  <p:tag name="KSO_WM_DIAGRAM_GROUP_CODE" val="n1-1"/>
  <p:tag name="KSO_WM_UNIT_PRESET_TEXT" val="单击此处添加文本"/>
  <p:tag name="KSO_WM_UNIT_DIAGRAM_ISNUMVISUAL" val="0"/>
  <p:tag name="KSO_WM_UNIT_DIAGRAM_ISREFERUNIT" val="0"/>
  <p:tag name="KSO_WM_UNIT_NOCLEAR" val="0"/>
  <p:tag name="KSO_WM_UNIT_COLOR_SCHEME_SHAPE_ID" val="19"/>
  <p:tag name="KSO_WM_UNIT_COLOR_SCHEME_PARENT_PAGE" val="0_5"/>
  <p:tag name="KSO_WM_UNIT_TEXT_FILL_FORE_SCHEMECOLOR_INDEX" val="13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998"/>
  <p:tag name="KSO_WM_UNIT_TYPE" val="n_h_h_a"/>
  <p:tag name="KSO_WM_UNIT_INDEX" val="1_2_3_1"/>
  <p:tag name="KSO_WM_UNIT_ID" val="diagram20187998_2*n_h_h_a*1_2_3_1"/>
  <p:tag name="KSO_WM_UNIT_LAYERLEVEL" val="1_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n1-1"/>
  <p:tag name="KSO_WM_UNIT_PRESET_TEXT" val="添加标题"/>
  <p:tag name="KSO_WM_UNIT_ISCONTENTSTITLE" val="0"/>
  <p:tag name="KSO_WM_UNIT_DIAGRAM_ISNUMVISUAL" val="0"/>
  <p:tag name="KSO_WM_UNIT_DIAGRAM_ISREFERUNIT" val="0"/>
  <p:tag name="KSO_WM_UNIT_NOCLEAR" val="0"/>
  <p:tag name="KSO_WM_UNIT_COLOR_SCHEME_SHAPE_ID" val="20"/>
  <p:tag name="KSO_WM_UNIT_COLOR_SCHEME_PARENT_PAGE" val="0_5"/>
  <p:tag name="KSO_WM_UNIT_TEXT_FILL_FORE_SCHEMECOLOR_INDEX" val="13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n1-1"/>
  <p:tag name="KSO_WM_UNIT_TYPE" val="n_h_h_i"/>
  <p:tag name="KSO_WM_UNIT_INDEX" val="1_2_3_2"/>
  <p:tag name="KSO_WM_UNIT_ID" val="diagram20187998_2*n_h_h_i*1_2_3_2"/>
  <p:tag name="KSO_WM_TEMPLATE_CATEGORY" val="diagram"/>
  <p:tag name="KSO_WM_TEMPLATE_INDEX" val="20187998"/>
  <p:tag name="KSO_WM_UNIT_LAYERLEVEL" val="1_1_1_1"/>
  <p:tag name="KSO_WM_TAG_VERSION" val="1.0"/>
  <p:tag name="KSO_WM_BEAUTIFY_FLAG" val="#wm#"/>
  <p:tag name="KSO_WM_UNIT_DIAGRAM_ISNUMVISUAL" val="0"/>
  <p:tag name="KSO_WM_UNIT_DIAGRAM_ISREFERUNIT" val="0"/>
  <p:tag name="KSO_WM_UNIT_COLOR_SCHEME_SHAPE_ID" val="38"/>
  <p:tag name="KSO_WM_UNIT_COLOR_SCHEME_PARENT_PAGE" val="0_5"/>
  <p:tag name="KSO_WM_UNIT_TEXT_FILL_FORE_SCHEMECOLOR_INDEX" val="14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998"/>
  <p:tag name="KSO_WM_UNIT_TYPE" val="n_h_h_i"/>
  <p:tag name="KSO_WM_UNIT_INDEX" val="1_2_2_3"/>
  <p:tag name="KSO_WM_UNIT_ID" val="diagram20187998_2*n_h_h_i*1_2_2_3"/>
  <p:tag name="KSO_WM_UNIT_LAYERLEVEL" val="1_1_1_1"/>
  <p:tag name="KSO_WM_BEAUTIFY_FLAG" val="#wm#"/>
  <p:tag name="KSO_WM_TAG_VERSION" val="1.0"/>
  <p:tag name="KSO_WM_DIAGRAM_GROUP_CODE" val="n1-1"/>
  <p:tag name="KSO_WM_UNIT_HIGHLIGHT" val="0"/>
  <p:tag name="KSO_WM_UNIT_COMPATIBLE" val="0"/>
  <p:tag name="KSO_WM_UNIT_DIAGRAM_ISNUMVISUAL" val="0"/>
  <p:tag name="KSO_WM_UNIT_DIAGRAM_ISREFERUNIT" val="0"/>
  <p:tag name="KSO_WM_UNIT_COLOR_SCHEME_SHAPE_ID" val="35"/>
  <p:tag name="KSO_WM_UNIT_COLOR_SCHEME_PARENT_PAGE" val="0_5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998"/>
  <p:tag name="KSO_WM_UNIT_TYPE" val="n_h_h_i"/>
  <p:tag name="KSO_WM_UNIT_INDEX" val="1_2_3_3"/>
  <p:tag name="KSO_WM_UNIT_ID" val="diagram20187998_2*n_h_h_i*1_2_3_3"/>
  <p:tag name="KSO_WM_UNIT_LAYERLEVEL" val="1_1_1_1"/>
  <p:tag name="KSO_WM_BEAUTIFY_FLAG" val="#wm#"/>
  <p:tag name="KSO_WM_TAG_VERSION" val="1.0"/>
  <p:tag name="KSO_WM_DIAGRAM_GROUP_CODE" val="n1-1"/>
  <p:tag name="KSO_WM_UNIT_HIGHLIGHT" val="0"/>
  <p:tag name="KSO_WM_UNIT_COMPATIBLE" val="0"/>
  <p:tag name="KSO_WM_UNIT_DIAGRAM_ISNUMVISUAL" val="0"/>
  <p:tag name="KSO_WM_UNIT_DIAGRAM_ISREFERUNIT" val="0"/>
  <p:tag name="KSO_WM_UNIT_COLOR_SCHEME_SHAPE_ID" val="32"/>
  <p:tag name="KSO_WM_UNIT_COLOR_SCHEME_PARENT_PAGE" val="0_5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998"/>
  <p:tag name="KSO_WM_UNIT_TYPE" val="n_h_i"/>
  <p:tag name="KSO_WM_UNIT_INDEX" val="1_1_1"/>
  <p:tag name="KSO_WM_UNIT_ID" val="diagram20187998_2*n_h_i*1_1_1"/>
  <p:tag name="KSO_WM_UNIT_LAYERLEVEL" val="1_1_1"/>
  <p:tag name="KSO_WM_BEAUTIFY_FLAG" val="#wm#"/>
  <p:tag name="KSO_WM_TAG_VERSION" val="1.0"/>
  <p:tag name="KSO_WM_DIAGRAM_GROUP_CODE" val="n1-1"/>
  <p:tag name="KSO_WM_UNIT_HIGHLIGHT" val="0"/>
  <p:tag name="KSO_WM_UNIT_COMPATIBLE" val="0"/>
  <p:tag name="KSO_WM_UNIT_DIAGRAM_ISNUMVISUAL" val="0"/>
  <p:tag name="KSO_WM_UNIT_DIAGRAM_ISREFERUNIT" val="0"/>
  <p:tag name="KSO_WM_UNIT_COLOR_SCHEME_SHAPE_ID" val="36"/>
  <p:tag name="KSO_WM_UNIT_COLOR_SCHEME_PARENT_PAGE" val="0_5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998"/>
  <p:tag name="KSO_WM_UNIT_TYPE" val="n_h_i"/>
  <p:tag name="KSO_WM_UNIT_INDEX" val="1_1_2"/>
  <p:tag name="KSO_WM_UNIT_ID" val="diagram20187998_2*n_h_i*1_1_2"/>
  <p:tag name="KSO_WM_UNIT_LAYERLEVEL" val="1_1_1"/>
  <p:tag name="KSO_WM_UNIT_HIGHLIGHT" val="0"/>
  <p:tag name="KSO_WM_UNIT_COMPATIBLE" val="0"/>
  <p:tag name="KSO_WM_BEAUTIFY_FLAG" val="#wm#"/>
  <p:tag name="KSO_WM_TAG_VERSION" val="1.0"/>
  <p:tag name="KSO_WM_DIAGRAM_GROUP_CODE" val="n1-1"/>
  <p:tag name="KSO_WM_UNIT_DIAGRAM_ISNUMVISUAL" val="0"/>
  <p:tag name="KSO_WM_UNIT_DIAGRAM_ISREFERUNIT" val="0"/>
  <p:tag name="KSO_WM_UNIT_COLOR_SCHEME_SHAPE_ID" val="37"/>
  <p:tag name="KSO_WM_UNIT_COLOR_SCHEME_PARENT_PAGE" val="0_5"/>
  <p:tag name="KSO_WM_UNIT_DECOLORIZATION" val="1"/>
  <p:tag name="KSO_WM_UNIT_FILL_FORE_SCHEMECOLOR_INDEX" val="14"/>
  <p:tag name="KSO_WM_UNIT_FILL_TYPE" val="1"/>
  <p:tag name="KSO_WM_UNIT_TEXT_FILL_FORE_SCHEMECOLOR_INDEX" val="15"/>
  <p:tag name="KSO_WM_UNIT_TEXT_FILL_TYPE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6"/>
  <p:tag name="KSO_WM_UNIT_HIGHLIGHT" val="0"/>
  <p:tag name="KSO_WM_UNIT_COMPATIBLE" val="0"/>
  <p:tag name="KSO_WM_DIAGRAM_GROUP_CODE" val="n1-1"/>
  <p:tag name="KSO_WM_UNIT_TYPE" val="n_h_f"/>
  <p:tag name="KSO_WM_UNIT_INDEX" val="1_1_1"/>
  <p:tag name="KSO_WM_UNIT_ID" val="diagram20187998_2*n_h_f*1_1_1"/>
  <p:tag name="KSO_WM_TEMPLATE_CATEGORY" val="diagram"/>
  <p:tag name="KSO_WM_TEMPLATE_INDEX" val="20187998"/>
  <p:tag name="KSO_WM_UNIT_LAYERLEVEL" val="1_1_1"/>
  <p:tag name="KSO_WM_TAG_VERSION" val="1.0"/>
  <p:tag name="KSO_WM_BEAUTIFY_FLAG" val="#wm#"/>
  <p:tag name="KSO_WM_UNIT_PRESET_TEXT" val="添加标题"/>
  <p:tag name="KSO_WM_UNIT_DIAGRAM_ISNUMVISUAL" val="0"/>
  <p:tag name="KSO_WM_UNIT_DIAGRAM_ISREFERUNIT" val="0"/>
  <p:tag name="KSO_WM_UNIT_NOCLEAR" val="0"/>
  <p:tag name="KSO_WM_UNIT_COLOR_SCHEME_SHAPE_ID" val="48"/>
  <p:tag name="KSO_WM_UNIT_COLOR_SCHEME_PARENT_PAGE" val="0_5"/>
  <p:tag name="KSO_WM_UNIT_TEXT_FILL_FORE_SCHEMECOLOR_INDEX" val="13"/>
  <p:tag name="KSO_WM_UNIT_TEXT_FILL_TYPE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998"/>
  <p:tag name="KSO_WM_UNIT_TYPE" val="n_h_h_i"/>
  <p:tag name="KSO_WM_UNIT_INDEX" val="1_2_1_2"/>
  <p:tag name="KSO_WM_UNIT_ID" val="diagram20187998_2*n_h_h_i*1_2_1_2"/>
  <p:tag name="KSO_WM_UNIT_LAYERLEVEL" val="1_1_1_1"/>
  <p:tag name="KSO_WM_BEAUTIFY_FLAG" val="#wm#"/>
  <p:tag name="KSO_WM_TAG_VERSION" val="1.0"/>
  <p:tag name="KSO_WM_DIAGRAM_GROUP_CODE" val="n1-1"/>
  <p:tag name="KSO_WM_UNIT_HIGHLIGHT" val="0"/>
  <p:tag name="KSO_WM_UNIT_COMPATIBLE" val="0"/>
  <p:tag name="KSO_WM_UNIT_DIAGRAM_ISNUMVISUAL" val="0"/>
  <p:tag name="KSO_WM_UNIT_DIAGRAM_ISREFERUNIT" val="0"/>
  <p:tag name="KSO_WM_UNIT_COLOR_SCHEME_SHAPE_ID" val="34"/>
  <p:tag name="KSO_WM_UNIT_COLOR_SCHEME_PARENT_PAGE" val="0_5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1_1_1"/>
  <p:tag name="KSO_WM_UNIT_ID" val="diagram160070_3*n_h_h_f*1_1_1_1"/>
  <p:tag name="KSO_WM_TEMPLATE_CATEGORY" val="diagram"/>
  <p:tag name="KSO_WM_TEMPLATE_INDEX" val="160070"/>
  <p:tag name="KSO_WM_UNIT_LAYERLEVEL" val="1_1_1_1"/>
  <p:tag name="KSO_WM_TAG_VERSION" val="1.0"/>
  <p:tag name="KSO_WM_BEAUTIFY_FLAG" val="#wm#"/>
  <p:tag name="KSO_WM_UNIT_PRESET_TEXT" val="单击此处添加文本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998"/>
  <p:tag name="KSO_WM_UNIT_TYPE" val="n_h_h_f"/>
  <p:tag name="KSO_WM_UNIT_INDEX" val="1_2_2_1"/>
  <p:tag name="KSO_WM_UNIT_ID" val="diagram20187998_2*n_h_h_f*1_2_2_1"/>
  <p:tag name="KSO_WM_UNIT_LAYERLEVEL" val="1_1_1_1"/>
  <p:tag name="KSO_WM_UNIT_VALUE" val="32"/>
  <p:tag name="KSO_WM_UNIT_HIGHLIGHT" val="0"/>
  <p:tag name="KSO_WM_UNIT_COMPATIBLE" val="0"/>
  <p:tag name="KSO_WM_BEAUTIFY_FLAG" val="#wm#"/>
  <p:tag name="KSO_WM_TAG_VERSION" val="1.0"/>
  <p:tag name="KSO_WM_DIAGRAM_GROUP_CODE" val="n1-1"/>
  <p:tag name="KSO_WM_UNIT_PRESET_TEXT" val="单击此处添加文本"/>
  <p:tag name="KSO_WM_UNIT_DIAGRAM_ISNUMVISUAL" val="0"/>
  <p:tag name="KSO_WM_UNIT_DIAGRAM_ISREFERUNIT" val="0"/>
  <p:tag name="KSO_WM_UNIT_NOCLEAR" val="0"/>
  <p:tag name="KSO_WM_UNIT_COLOR_SCHEME_SHAPE_ID" val="43"/>
  <p:tag name="KSO_WM_UNIT_COLOR_SCHEME_PARENT_PAGE" val="0_5"/>
  <p:tag name="KSO_WM_UNIT_TEXT_FILL_FORE_SCHEMECOLOR_INDEX" val="13"/>
  <p:tag name="KSO_WM_UNIT_TEXT_FILL_TYPE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998"/>
  <p:tag name="KSO_WM_UNIT_TYPE" val="n_h_h_a"/>
  <p:tag name="KSO_WM_UNIT_INDEX" val="1_2_2_1"/>
  <p:tag name="KSO_WM_UNIT_ID" val="diagram20187998_2*n_h_h_a*1_2_2_1"/>
  <p:tag name="KSO_WM_UNIT_LAYERLEVEL" val="1_1_1_1"/>
  <p:tag name="KSO_WM_UNIT_VALUE" val="6"/>
  <p:tag name="KSO_WM_UNIT_HIGHLIGHT" val="0"/>
  <p:tag name="KSO_WM_UNIT_COMPATIBLE" val="0"/>
  <p:tag name="KSO_WM_BEAUTIFY_FLAG" val="#wm#"/>
  <p:tag name="KSO_WM_TAG_VERSION" val="1.0"/>
  <p:tag name="KSO_WM_DIAGRAM_GROUP_CODE" val="n1-1"/>
  <p:tag name="KSO_WM_UNIT_PRESET_TEXT" val="添加标题"/>
  <p:tag name="KSO_WM_UNIT_ISCONTENTSTITLE" val="0"/>
  <p:tag name="KSO_WM_UNIT_DIAGRAM_ISNUMVISUAL" val="0"/>
  <p:tag name="KSO_WM_UNIT_DIAGRAM_ISREFERUNIT" val="0"/>
  <p:tag name="KSO_WM_UNIT_NOCLEAR" val="0"/>
  <p:tag name="KSO_WM_UNIT_COLOR_SCHEME_SHAPE_ID" val="44"/>
  <p:tag name="KSO_WM_UNIT_COLOR_SCHEME_PARENT_PAGE" val="0_5"/>
  <p:tag name="KSO_WM_UNIT_TEXT_FILL_FORE_SCHEMECOLOR_INDEX" val="13"/>
  <p:tag name="KSO_WM_UNIT_TEXT_FILL_TYPE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diagram"/>
  <p:tag name="KSO_WM_TEMPLATE_INDEX" val="20187998"/>
  <p:tag name="KSO_WM_UNIT_TYPE" val="n_h_h_i"/>
  <p:tag name="KSO_WM_UNIT_INDEX" val="1_2_2_4"/>
  <p:tag name="KSO_WM_UNIT_ID" val="diagram20187998_2*n_h_h_i*1_2_2_4"/>
  <p:tag name="KSO_WM_UNIT_LAYERLEVEL" val="1_1_1_1"/>
  <p:tag name="KSO_WM_BEAUTIFY_FLAG" val="#wm#"/>
  <p:tag name="KSO_WM_TAG_VERSION" val="1.0"/>
  <p:tag name="KSO_WM_DIAGRAM_GROUP_CODE" val="n1-1"/>
  <p:tag name="KSO_WM_UNIT_HIGHLIGHT" val="0"/>
  <p:tag name="KSO_WM_UNIT_COMPATIBLE" val="0"/>
  <p:tag name="KSO_WM_UNIT_DIAGRAM_ISNUMVISUAL" val="0"/>
  <p:tag name="KSO_WM_UNIT_DIAGRAM_ISREFERUNIT" val="0"/>
  <p:tag name="KSO_WM_UNIT_COLOR_SCHEME_SHAPE_ID" val="42"/>
  <p:tag name="KSO_WM_UNIT_COLOR_SCHEME_PARENT_PAGE" val="0_5"/>
  <p:tag name="KSO_WM_UNIT_FILL_FORE_SCHEMECOLOR_INDEX" val="6"/>
  <p:tag name="KSO_WM_UNIT_FILL_TYPE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DIAGRAM_GROUP_CODE" val="n1-1"/>
  <p:tag name="KSO_WM_UNIT_TYPE" val="n_h_h_i"/>
  <p:tag name="KSO_WM_UNIT_INDEX" val="1_2_2_2"/>
  <p:tag name="KSO_WM_UNIT_ID" val="diagram20187998_2*n_h_h_i*1_2_2_2"/>
  <p:tag name="KSO_WM_TEMPLATE_CATEGORY" val="diagram"/>
  <p:tag name="KSO_WM_TEMPLATE_INDEX" val="20187998"/>
  <p:tag name="KSO_WM_UNIT_LAYERLEVEL" val="1_1_1_1"/>
  <p:tag name="KSO_WM_TAG_VERSION" val="1.0"/>
  <p:tag name="KSO_WM_BEAUTIFY_FLAG" val="#wm#"/>
  <p:tag name="KSO_WM_UNIT_DIAGRAM_ISNUMVISUAL" val="0"/>
  <p:tag name="KSO_WM_UNIT_DIAGRAM_ISREFERUNIT" val="0"/>
  <p:tag name="KSO_WM_UNIT_COLOR_SCHEME_SHAPE_ID" val="45"/>
  <p:tag name="KSO_WM_UNIT_COLOR_SCHEME_PARENT_PAGE" val="0_5"/>
  <p:tag name="KSO_WM_UNIT_TEXT_FILL_FORE_SCHEMECOLOR_INDEX" val="14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1_1"/>
  <p:tag name="KSO_WM_UNIT_ID" val="diagram160070_3*n_h_h_i*1_1_1_1"/>
  <p:tag name="KSO_WM_TEMPLATE_CATEGORY" val="diagram"/>
  <p:tag name="KSO_WM_TEMPLATE_INDEX" val="160070"/>
  <p:tag name="KSO_WM_UNIT_LAYERLEVEL" val="1_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4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f"/>
  <p:tag name="KSO_WM_UNIT_INDEX" val="1_1_2_1"/>
  <p:tag name="KSO_WM_UNIT_ID" val="diagram160070_3*n_h_h_f*1_1_2_1"/>
  <p:tag name="KSO_WM_TEMPLATE_CATEGORY" val="diagram"/>
  <p:tag name="KSO_WM_TEMPLATE_INDEX" val="160070"/>
  <p:tag name="KSO_WM_UNIT_LAYERLEVEL" val="1_1_1_1"/>
  <p:tag name="KSO_WM_TAG_VERSION" val="1.0"/>
  <p:tag name="KSO_WM_BEAUTIFY_FLAG" val="#wm#"/>
  <p:tag name="KSO_WM_UNIT_PRESET_TEXT" val="单击此处添加文本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h_i"/>
  <p:tag name="KSO_WM_UNIT_INDEX" val="1_1_2_1"/>
  <p:tag name="KSO_WM_UNIT_ID" val="diagram160070_3*n_h_h_i*1_1_2_1"/>
  <p:tag name="KSO_WM_TEMPLATE_CATEGORY" val="diagram"/>
  <p:tag name="KSO_WM_TEMPLATE_INDEX" val="160070"/>
  <p:tag name="KSO_WM_UNIT_LAYERLEVEL" val="1_1_1_1"/>
  <p:tag name="KSO_WM_TAG_VERSION" val="1.0"/>
  <p:tag name="KSO_WM_BEAUTIFY_FLAG" val="#wm#"/>
  <p:tag name="KSO_WM_UNIT_LINE_FORE_SCHEMECOLOR_INDEX" val="6"/>
  <p:tag name="KSO_WM_UNIT_LINE_FILL_TYPE" val="2"/>
  <p:tag name="KSO_WM_UNIT_TEXT_FILL_FORE_SCHEMECOLOR_INDEX" val="14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NOCLEAR" val="0"/>
  <p:tag name="KSO_WM_UNIT_VALUE" val="32"/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a"/>
  <p:tag name="KSO_WM_UNIT_INDEX" val="1_2_1"/>
  <p:tag name="KSO_WM_UNIT_ID" val="diagram160070_3*n_h_a*1_2_1"/>
  <p:tag name="KSO_WM_TEMPLATE_CATEGORY" val="diagram"/>
  <p:tag name="KSO_WM_TEMPLATE_INDEX" val="160070"/>
  <p:tag name="KSO_WM_UNIT_LAYERLEVEL" val="1_1_1"/>
  <p:tag name="KSO_WM_TAG_VERSION" val="1.0"/>
  <p:tag name="KSO_WM_BEAUTIFY_FLAG" val="#wm#"/>
  <p:tag name="KSO_WM_UNIT_PRESET_TEXT" val="单击此处添加标题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h_i"/>
  <p:tag name="KSO_WM_UNIT_INDEX" val="1_2_1"/>
  <p:tag name="KSO_WM_UNIT_ID" val="diagram160070_3*n_h_i*1_2_1"/>
  <p:tag name="KSO_WM_TEMPLATE_CATEGORY" val="diagram"/>
  <p:tag name="KSO_WM_TEMPLATE_INDEX" val="160070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4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TYPE" val="n_i"/>
  <p:tag name="KSO_WM_UNIT_INDEX" val="1_3"/>
  <p:tag name="KSO_WM_UNIT_ID" val="diagram160070_3*n_i*1_3"/>
  <p:tag name="KSO_WM_TEMPLATE_CATEGORY" val="diagram"/>
  <p:tag name="KSO_WM_TEMPLATE_INDEX" val="160070"/>
  <p:tag name="KSO_WM_UNIT_LAYERLEVEL" val="1_1"/>
  <p:tag name="KSO_WM_TAG_VERSION" val="1.0"/>
  <p:tag name="KSO_WM_BEAUTIFY_FLAG" val="#wm#"/>
  <p:tag name="KSO_WM_UNIT_FILL_FORE_SCHEMECOLOR_INDEX" val="5"/>
  <p:tag name="KSO_WM_UNI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2169</Words>
  <Application>Microsoft Office PowerPoint</Application>
  <PresentationFormat>自定义</PresentationFormat>
  <Paragraphs>401</Paragraphs>
  <Slides>29</Slides>
  <Notes>20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 小波</dc:creator>
  <cp:lastModifiedBy>tao.zheng8833</cp:lastModifiedBy>
  <cp:revision>657</cp:revision>
  <dcterms:created xsi:type="dcterms:W3CDTF">2022-01-12T03:44:23Z</dcterms:created>
  <dcterms:modified xsi:type="dcterms:W3CDTF">2023-02-01T07:01:53Z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2052-3.9.1.6204</vt:lpwstr>
  </property>
</Properties>
</file>