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93" r:id="rId7"/>
    <p:sldId id="1741" r:id="rId8"/>
    <p:sldId id="1748" r:id="rId10"/>
    <p:sldId id="1797" r:id="rId11"/>
    <p:sldId id="1750" r:id="rId12"/>
    <p:sldId id="1751" r:id="rId13"/>
    <p:sldId id="1757" r:id="rId14"/>
    <p:sldId id="1755" r:id="rId15"/>
    <p:sldId id="1839" r:id="rId16"/>
    <p:sldId id="1759" r:id="rId17"/>
    <p:sldId id="1760" r:id="rId18"/>
    <p:sldId id="1772" r:id="rId19"/>
    <p:sldId id="1761" r:id="rId20"/>
    <p:sldId id="1840" r:id="rId21"/>
    <p:sldId id="1800" r:id="rId22"/>
    <p:sldId id="1854" r:id="rId23"/>
    <p:sldId id="1782" r:id="rId24"/>
    <p:sldId id="1789" r:id="rId25"/>
    <p:sldId id="444" r:id="rId26"/>
    <p:sldId id="1799" r:id="rId27"/>
    <p:sldId id="445" r:id="rId28"/>
    <p:sldId id="1771" r:id="rId29"/>
    <p:sldId id="172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 小波" initials="田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16"/>
    <a:srgbClr val="FF0000"/>
    <a:srgbClr val="FF003C"/>
    <a:srgbClr val="B6556A"/>
    <a:srgbClr val="EFEEE8"/>
    <a:srgbClr val="4997F1"/>
    <a:srgbClr val="191919"/>
    <a:srgbClr val="FA3246"/>
    <a:srgbClr val="365597"/>
    <a:srgbClr val="256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0" autoAdjust="0"/>
    <p:restoredTop sz="84797" autoAdjust="0"/>
  </p:normalViewPr>
  <p:slideViewPr>
    <p:cSldViewPr snapToObjects="1">
      <p:cViewPr>
        <p:scale>
          <a:sx n="100" d="100"/>
          <a:sy n="100" d="100"/>
        </p:scale>
        <p:origin x="416" y="3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DB7357-6168-4348-9AA6-14144ED5A20B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0"/>
      <dgm:spPr/>
    </dgm:pt>
    <dgm:pt modelId="{0D5CC342-E700-4F12-88D9-3609A44E4D8F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测试</a:t>
          </a:r>
          <a:r>
            <a:rPr lang="zh-CN" altLang="en-US"/>
            <a:t/>
          </a:r>
          <a:endParaRPr lang="zh-CN" altLang="en-US"/>
        </a:p>
      </dgm:t>
    </dgm:pt>
    <dgm:pt modelId="{603EB85E-5429-437F-AED4-8963E51BDC3F}" cxnId="{9DE6080F-C3B1-49C6-804C-F9CC54701468}" type="parTrans">
      <dgm:prSet/>
      <dgm:spPr/>
    </dgm:pt>
    <dgm:pt modelId="{8AD87326-AD3E-4413-B5A8-34F28727CF9D}" cxnId="{9DE6080F-C3B1-49C6-804C-F9CC54701468}" type="sibTrans">
      <dgm:prSet/>
      <dgm:spPr/>
    </dgm:pt>
    <dgm:pt modelId="{964857A0-EE3B-4FB6-B68F-99FDA9EA0B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应急</a:t>
          </a:r>
          <a:r>
            <a:rPr lang="zh-CN" altLang="en-US"/>
            <a:t>响应</a:t>
          </a:r>
          <a:r>
            <a:rPr lang="zh-CN" altLang="en-US"/>
            <a:t/>
          </a:r>
          <a:endParaRPr lang="zh-CN" altLang="en-US"/>
        </a:p>
      </dgm:t>
    </dgm:pt>
    <dgm:pt modelId="{AF096738-3511-4A94-AD57-45EB6703E7EE}" cxnId="{F4AAE439-D9C9-448D-A65B-6433CA258B13}" type="parTrans">
      <dgm:prSet/>
      <dgm:spPr/>
    </dgm:pt>
    <dgm:pt modelId="{F0FED80C-473D-4EE5-B294-335782A56FB8}" cxnId="{F4AAE439-D9C9-448D-A65B-6433CA258B13}" type="sibTrans">
      <dgm:prSet/>
      <dgm:spPr/>
    </dgm:pt>
    <dgm:pt modelId="{616917E7-A19B-468E-B568-EA7FEDDE3889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容量评估</a:t>
          </a:r>
          <a:endParaRPr lang="zh-CN" altLang="en-US"/>
        </a:p>
      </dgm:t>
    </dgm:pt>
    <dgm:pt modelId="{D4D12987-1F64-4393-9F88-42463D324266}" cxnId="{325197B7-2312-4570-9438-E5FE0EBF36CF}" type="parTrans">
      <dgm:prSet/>
      <dgm:spPr/>
    </dgm:pt>
    <dgm:pt modelId="{C05F2118-4932-4EDF-8473-967897C57045}" cxnId="{325197B7-2312-4570-9438-E5FE0EBF36CF}" type="sibTrans">
      <dgm:prSet/>
      <dgm:spPr/>
    </dgm:pt>
    <dgm:pt modelId="{3C1916B9-7891-43CD-8F34-0BAB3CA7BE37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latin typeface="Arial Bold" panose="020B0604020202090204" charset="0"/>
              <a:sym typeface="+mn-ea"/>
            </a:rPr>
            <a:t>系统优</a:t>
          </a:r>
          <a:r>
            <a:rPr lang="zh-CN" b="1">
              <a:latin typeface="Arial Bold" panose="020B0604020202090204" charset="0"/>
              <a:sym typeface="+mn-ea"/>
            </a:rPr>
            <a:t>化</a:t>
          </a:r>
          <a:r>
            <a:rPr lang="zh-CN" b="1">
              <a:latin typeface="Arial Bold" panose="020B0604020202090204" charset="0"/>
            </a:rPr>
            <a:t/>
          </a:r>
          <a:endParaRPr lang="zh-CN" b="1">
            <a:latin typeface="Arial Bold" panose="020B0604020202090204" charset="0"/>
          </a:endParaRPr>
        </a:p>
      </dgm:t>
    </dgm:pt>
    <dgm:pt modelId="{C7AEF907-46D4-49E6-9A20-1FFB34CEF3AC}" cxnId="{3A996DCE-FE25-458D-8C91-65A6349EEC9C}" type="parTrans">
      <dgm:prSet/>
      <dgm:spPr/>
    </dgm:pt>
    <dgm:pt modelId="{45DED596-55DE-4459-931B-1986B46151AC}" cxnId="{3A996DCE-FE25-458D-8C91-65A6349EEC9C}" type="sibTrans">
      <dgm:prSet/>
      <dgm:spPr/>
    </dgm:pt>
    <dgm:pt modelId="{7756690E-5271-41F5-BBD0-89E18485579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ym typeface="+mn-ea"/>
            </a:rPr>
            <a:t>监控</a:t>
          </a:r>
          <a:r>
            <a:rPr lang="zh-CN">
              <a:sym typeface="+mn-ea"/>
            </a:rPr>
            <a:t/>
          </a:r>
          <a:endParaRPr lang="zh-CN">
            <a:sym typeface="+mn-ea"/>
          </a:endParaRPr>
        </a:p>
      </dgm:t>
    </dgm:pt>
    <dgm:pt modelId="{FF38B91E-45BC-4CD7-9754-4831D5AC6400}" cxnId="{B29DB67F-655B-427D-BB5B-F43B3F4EF600}" type="parTrans">
      <dgm:prSet/>
      <dgm:spPr/>
    </dgm:pt>
    <dgm:pt modelId="{2923D262-9D1A-43E1-9488-7566C4D159C5}" cxnId="{B29DB67F-655B-427D-BB5B-F43B3F4EF600}" type="sibTrans">
      <dgm:prSet/>
      <dgm:spPr/>
    </dgm:pt>
    <dgm:pt modelId="{12C5993C-303E-4C19-B042-A6529FD78DD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业务</a:t>
          </a:r>
          <a:r>
            <a:rPr lang="zh-CN"/>
            <a:t>梳理</a:t>
          </a:r>
          <a:r>
            <a:rPr lang="zh-CN"/>
            <a:t/>
          </a:r>
          <a:endParaRPr lang="zh-CN"/>
        </a:p>
      </dgm:t>
    </dgm:pt>
    <dgm:pt modelId="{8BD9AF81-ACD2-4A97-954C-8DAE98CDE773}" cxnId="{4A7F724B-2715-46CF-AFFB-F3CAE516BEDC}" type="parTrans">
      <dgm:prSet/>
      <dgm:spPr/>
    </dgm:pt>
    <dgm:pt modelId="{E1C2D2E7-E4B6-4F87-A4E1-8FC8524FC96B}" cxnId="{4A7F724B-2715-46CF-AFFB-F3CAE516BEDC}" type="sibTrans">
      <dgm:prSet/>
      <dgm:spPr/>
    </dgm:pt>
    <dgm:pt modelId="{D0C460E9-19F5-4159-9AEF-E1B797A7262B}" type="pres">
      <dgm:prSet presAssocID="{F7DB7357-6168-4348-9AA6-14144ED5A20B}" presName="compositeShape" presStyleCnt="0">
        <dgm:presLayoutVars>
          <dgm:dir/>
          <dgm:resizeHandles/>
        </dgm:presLayoutVars>
      </dgm:prSet>
      <dgm:spPr/>
    </dgm:pt>
    <dgm:pt modelId="{6F2447E4-83EA-413B-A65B-5349BB409B13}" type="pres">
      <dgm:prSet presAssocID="{F7DB7357-6168-4348-9AA6-14144ED5A20B}" presName="pyramid" presStyleLbl="node1" presStyleIdx="0" presStyleCnt="1"/>
      <dgm:spPr/>
    </dgm:pt>
    <dgm:pt modelId="{B5765EC1-DEEA-429B-8906-3852E3DECAE9}" type="pres">
      <dgm:prSet presAssocID="{F7DB7357-6168-4348-9AA6-14144ED5A20B}" presName="theList" presStyleCnt="0"/>
      <dgm:spPr/>
    </dgm:pt>
    <dgm:pt modelId="{B3540AFB-F078-4904-A74C-8438A955DD66}" type="pres">
      <dgm:prSet presAssocID="{0D5CC342-E700-4F12-88D9-3609A44E4D8F}" presName="aNode" presStyleLbl="fgAcc1" presStyleIdx="0" presStyleCnt="6">
        <dgm:presLayoutVars>
          <dgm:bulletEnabled val="1"/>
        </dgm:presLayoutVars>
      </dgm:prSet>
      <dgm:spPr/>
    </dgm:pt>
    <dgm:pt modelId="{98D91EF3-25E7-410F-A42A-162DF452BD65}" type="pres">
      <dgm:prSet presAssocID="{0D5CC342-E700-4F12-88D9-3609A44E4D8F}" presName="aSpace" presStyleCnt="0"/>
      <dgm:spPr/>
    </dgm:pt>
    <dgm:pt modelId="{498138EA-C963-4850-8045-CDC976043C77}" type="pres">
      <dgm:prSet presAssocID="{964857A0-EE3B-4FB6-B68F-99FDA9EA0BF8}" presName="aNode" presStyleLbl="fgAcc1" presStyleIdx="1" presStyleCnt="6">
        <dgm:presLayoutVars>
          <dgm:bulletEnabled val="1"/>
        </dgm:presLayoutVars>
      </dgm:prSet>
      <dgm:spPr/>
    </dgm:pt>
    <dgm:pt modelId="{9C2EE1BB-982C-4B23-9114-E2CF46CA718D}" type="pres">
      <dgm:prSet presAssocID="{964857A0-EE3B-4FB6-B68F-99FDA9EA0BF8}" presName="aSpace" presStyleCnt="0"/>
      <dgm:spPr/>
    </dgm:pt>
    <dgm:pt modelId="{FAEF4662-DA73-4491-A6C9-6C7A850FFB5F}" type="pres">
      <dgm:prSet presAssocID="{616917E7-A19B-468E-B568-EA7FEDDE3889}" presName="aNode" presStyleLbl="fgAcc1" presStyleIdx="2" presStyleCnt="6">
        <dgm:presLayoutVars>
          <dgm:bulletEnabled val="1"/>
        </dgm:presLayoutVars>
      </dgm:prSet>
      <dgm:spPr/>
    </dgm:pt>
    <dgm:pt modelId="{D1A2CD23-48D9-4591-B463-66F193FE07C2}" type="pres">
      <dgm:prSet presAssocID="{616917E7-A19B-468E-B568-EA7FEDDE3889}" presName="aSpace" presStyleCnt="0"/>
      <dgm:spPr/>
    </dgm:pt>
    <dgm:pt modelId="{39C7E140-4B4B-458E-ABE3-F8DC00EB6173}" type="pres">
      <dgm:prSet presAssocID="{3C1916B9-7891-43CD-8F34-0BAB3CA7BE37}" presName="aNode" presStyleLbl="fgAcc1" presStyleIdx="3" presStyleCnt="6">
        <dgm:presLayoutVars>
          <dgm:bulletEnabled val="1"/>
        </dgm:presLayoutVars>
      </dgm:prSet>
      <dgm:spPr/>
    </dgm:pt>
    <dgm:pt modelId="{5F813C87-B92B-4308-AC50-FF232B04E8C5}" type="pres">
      <dgm:prSet presAssocID="{3C1916B9-7891-43CD-8F34-0BAB3CA7BE37}" presName="aSpace" presStyleCnt="0"/>
      <dgm:spPr/>
    </dgm:pt>
    <dgm:pt modelId="{FC79B8B1-F87A-4366-81B5-9C37C0852D92}" type="pres">
      <dgm:prSet presAssocID="{7756690E-5271-41F5-BBD0-89E184855791}" presName="aNode" presStyleLbl="fgAcc1" presStyleIdx="4" presStyleCnt="6">
        <dgm:presLayoutVars>
          <dgm:bulletEnabled val="1"/>
        </dgm:presLayoutVars>
      </dgm:prSet>
      <dgm:spPr/>
    </dgm:pt>
    <dgm:pt modelId="{55F586AA-E45F-4176-9CD4-A3163C2E3450}" type="pres">
      <dgm:prSet presAssocID="{7756690E-5271-41F5-BBD0-89E184855791}" presName="aSpace" presStyleCnt="0"/>
      <dgm:spPr/>
    </dgm:pt>
    <dgm:pt modelId="{EF6091CA-6ED5-47A5-9845-C32BC99B00C6}" type="pres">
      <dgm:prSet presAssocID="{12C5993C-303E-4C19-B042-A6529FD78DD3}" presName="aNode" presStyleLbl="fgAcc1" presStyleIdx="5" presStyleCnt="6">
        <dgm:presLayoutVars>
          <dgm:bulletEnabled val="1"/>
        </dgm:presLayoutVars>
      </dgm:prSet>
      <dgm:spPr/>
    </dgm:pt>
    <dgm:pt modelId="{DF3CC9B4-B296-4F42-9D32-85BC1E26A41E}" type="pres">
      <dgm:prSet presAssocID="{12C5993C-303E-4C19-B042-A6529FD78DD3}" presName="aSpace" presStyleCnt="0"/>
      <dgm:spPr/>
    </dgm:pt>
  </dgm:ptLst>
  <dgm:cxnLst>
    <dgm:cxn modelId="{9DE6080F-C3B1-49C6-804C-F9CC54701468}" srcId="{F7DB7357-6168-4348-9AA6-14144ED5A20B}" destId="{0D5CC342-E700-4F12-88D9-3609A44E4D8F}" srcOrd="0" destOrd="0" parTransId="{603EB85E-5429-437F-AED4-8963E51BDC3F}" sibTransId="{8AD87326-AD3E-4413-B5A8-34F28727CF9D}"/>
    <dgm:cxn modelId="{F4AAE439-D9C9-448D-A65B-6433CA258B13}" srcId="{F7DB7357-6168-4348-9AA6-14144ED5A20B}" destId="{964857A0-EE3B-4FB6-B68F-99FDA9EA0BF8}" srcOrd="1" destOrd="0" parTransId="{AF096738-3511-4A94-AD57-45EB6703E7EE}" sibTransId="{F0FED80C-473D-4EE5-B294-335782A56FB8}"/>
    <dgm:cxn modelId="{325197B7-2312-4570-9438-E5FE0EBF36CF}" srcId="{F7DB7357-6168-4348-9AA6-14144ED5A20B}" destId="{616917E7-A19B-468E-B568-EA7FEDDE3889}" srcOrd="2" destOrd="0" parTransId="{D4D12987-1F64-4393-9F88-42463D324266}" sibTransId="{C05F2118-4932-4EDF-8473-967897C57045}"/>
    <dgm:cxn modelId="{3A996DCE-FE25-458D-8C91-65A6349EEC9C}" srcId="{F7DB7357-6168-4348-9AA6-14144ED5A20B}" destId="{3C1916B9-7891-43CD-8F34-0BAB3CA7BE37}" srcOrd="3" destOrd="0" parTransId="{C7AEF907-46D4-49E6-9A20-1FFB34CEF3AC}" sibTransId="{45DED596-55DE-4459-931B-1986B46151AC}"/>
    <dgm:cxn modelId="{B29DB67F-655B-427D-BB5B-F43B3F4EF600}" srcId="{F7DB7357-6168-4348-9AA6-14144ED5A20B}" destId="{7756690E-5271-41F5-BBD0-89E184855791}" srcOrd="4" destOrd="0" parTransId="{FF38B91E-45BC-4CD7-9754-4831D5AC6400}" sibTransId="{2923D262-9D1A-43E1-9488-7566C4D159C5}"/>
    <dgm:cxn modelId="{4A7F724B-2715-46CF-AFFB-F3CAE516BEDC}" srcId="{F7DB7357-6168-4348-9AA6-14144ED5A20B}" destId="{12C5993C-303E-4C19-B042-A6529FD78DD3}" srcOrd="5" destOrd="0" parTransId="{8BD9AF81-ACD2-4A97-954C-8DAE98CDE773}" sibTransId="{E1C2D2E7-E4B6-4F87-A4E1-8FC8524FC96B}"/>
    <dgm:cxn modelId="{DD967939-2B8F-44A8-92F3-24AAB982B7AC}" type="presOf" srcId="{F7DB7357-6168-4348-9AA6-14144ED5A20B}" destId="{D0C460E9-19F5-4159-9AEF-E1B797A7262B}" srcOrd="0" destOrd="0" presId="urn:microsoft.com/office/officeart/2005/8/layout/pyramid2"/>
    <dgm:cxn modelId="{E7CE2144-8777-4FFF-8CAB-ED9B730D0401}" type="presParOf" srcId="{D0C460E9-19F5-4159-9AEF-E1B797A7262B}" destId="{6F2447E4-83EA-413B-A65B-5349BB409B13}" srcOrd="0" destOrd="0" presId="urn:microsoft.com/office/officeart/2005/8/layout/pyramid2"/>
    <dgm:cxn modelId="{9CBBB5E9-0078-4DAF-9701-2B6021C52418}" type="presParOf" srcId="{D0C460E9-19F5-4159-9AEF-E1B797A7262B}" destId="{B5765EC1-DEEA-429B-8906-3852E3DECAE9}" srcOrd="1" destOrd="0" presId="urn:microsoft.com/office/officeart/2005/8/layout/pyramid2"/>
    <dgm:cxn modelId="{C4E0111A-A6E7-460F-BCE1-FE59F850C22B}" type="presParOf" srcId="{B5765EC1-DEEA-429B-8906-3852E3DECAE9}" destId="{B3540AFB-F078-4904-A74C-8438A955DD66}" srcOrd="0" destOrd="1" presId="urn:microsoft.com/office/officeart/2005/8/layout/pyramid2"/>
    <dgm:cxn modelId="{78133FFE-1FBA-4383-B0A1-848ED8F5E4AE}" type="presOf" srcId="{0D5CC342-E700-4F12-88D9-3609A44E4D8F}" destId="{B3540AFB-F078-4904-A74C-8438A955DD66}" srcOrd="0" destOrd="0" presId="urn:microsoft.com/office/officeart/2005/8/layout/pyramid2"/>
    <dgm:cxn modelId="{EA1C64AB-FC23-4F46-A795-6A03E37AE806}" type="presParOf" srcId="{B5765EC1-DEEA-429B-8906-3852E3DECAE9}" destId="{98D91EF3-25E7-410F-A42A-162DF452BD65}" srcOrd="1" destOrd="1" presId="urn:microsoft.com/office/officeart/2005/8/layout/pyramid2"/>
    <dgm:cxn modelId="{BE8513DD-9B45-4277-AC3A-4C54011124ED}" type="presParOf" srcId="{B5765EC1-DEEA-429B-8906-3852E3DECAE9}" destId="{498138EA-C963-4850-8045-CDC976043C77}" srcOrd="2" destOrd="1" presId="urn:microsoft.com/office/officeart/2005/8/layout/pyramid2"/>
    <dgm:cxn modelId="{113FA25C-6A28-4DFB-8E00-1C12013FCD45}" type="presOf" srcId="{964857A0-EE3B-4FB6-B68F-99FDA9EA0BF8}" destId="{498138EA-C963-4850-8045-CDC976043C77}" srcOrd="0" destOrd="0" presId="urn:microsoft.com/office/officeart/2005/8/layout/pyramid2"/>
    <dgm:cxn modelId="{B5846E48-69F8-4DC4-A40B-41478702FD81}" type="presParOf" srcId="{B5765EC1-DEEA-429B-8906-3852E3DECAE9}" destId="{9C2EE1BB-982C-4B23-9114-E2CF46CA718D}" srcOrd="3" destOrd="1" presId="urn:microsoft.com/office/officeart/2005/8/layout/pyramid2"/>
    <dgm:cxn modelId="{0D15CE65-68B6-4FD6-A7FB-E7DA9A1FEF13}" type="presParOf" srcId="{B5765EC1-DEEA-429B-8906-3852E3DECAE9}" destId="{FAEF4662-DA73-4491-A6C9-6C7A850FFB5F}" srcOrd="4" destOrd="1" presId="urn:microsoft.com/office/officeart/2005/8/layout/pyramid2"/>
    <dgm:cxn modelId="{2074DA8F-0486-4A6C-A6D8-ED2BD358652F}" type="presOf" srcId="{616917E7-A19B-468E-B568-EA7FEDDE3889}" destId="{FAEF4662-DA73-4491-A6C9-6C7A850FFB5F}" srcOrd="0" destOrd="0" presId="urn:microsoft.com/office/officeart/2005/8/layout/pyramid2"/>
    <dgm:cxn modelId="{A13927C1-2234-4FA3-AE78-C23A708E4979}" type="presParOf" srcId="{B5765EC1-DEEA-429B-8906-3852E3DECAE9}" destId="{D1A2CD23-48D9-4591-B463-66F193FE07C2}" srcOrd="5" destOrd="1" presId="urn:microsoft.com/office/officeart/2005/8/layout/pyramid2"/>
    <dgm:cxn modelId="{80E9555D-6CC3-4E7C-AB02-CF423620734F}" type="presParOf" srcId="{B5765EC1-DEEA-429B-8906-3852E3DECAE9}" destId="{39C7E140-4B4B-458E-ABE3-F8DC00EB6173}" srcOrd="6" destOrd="1" presId="urn:microsoft.com/office/officeart/2005/8/layout/pyramid2"/>
    <dgm:cxn modelId="{C4AB448D-5679-4091-A025-E37A7CDFE08A}" type="presOf" srcId="{3C1916B9-7891-43CD-8F34-0BAB3CA7BE37}" destId="{39C7E140-4B4B-458E-ABE3-F8DC00EB6173}" srcOrd="0" destOrd="0" presId="urn:microsoft.com/office/officeart/2005/8/layout/pyramid2"/>
    <dgm:cxn modelId="{53111CEF-6D02-40D2-8A0E-82AD630F3621}" type="presParOf" srcId="{B5765EC1-DEEA-429B-8906-3852E3DECAE9}" destId="{5F813C87-B92B-4308-AC50-FF232B04E8C5}" srcOrd="7" destOrd="1" presId="urn:microsoft.com/office/officeart/2005/8/layout/pyramid2"/>
    <dgm:cxn modelId="{856BE19B-2466-462A-83B8-9CB1594C52C7}" type="presParOf" srcId="{B5765EC1-DEEA-429B-8906-3852E3DECAE9}" destId="{FC79B8B1-F87A-4366-81B5-9C37C0852D92}" srcOrd="8" destOrd="1" presId="urn:microsoft.com/office/officeart/2005/8/layout/pyramid2"/>
    <dgm:cxn modelId="{CB852856-5840-4DE5-B4F8-79ECCF0617A4}" type="presOf" srcId="{7756690E-5271-41F5-BBD0-89E184855791}" destId="{FC79B8B1-F87A-4366-81B5-9C37C0852D92}" srcOrd="0" destOrd="0" presId="urn:microsoft.com/office/officeart/2005/8/layout/pyramid2"/>
    <dgm:cxn modelId="{1B5F56A6-6311-44FE-8361-CC9207822261}" type="presParOf" srcId="{B5765EC1-DEEA-429B-8906-3852E3DECAE9}" destId="{55F586AA-E45F-4176-9CD4-A3163C2E3450}" srcOrd="9" destOrd="1" presId="urn:microsoft.com/office/officeart/2005/8/layout/pyramid2"/>
    <dgm:cxn modelId="{0A59BC43-BBA5-44DF-8983-2AD611144F5D}" type="presParOf" srcId="{B5765EC1-DEEA-429B-8906-3852E3DECAE9}" destId="{EF6091CA-6ED5-47A5-9845-C32BC99B00C6}" srcOrd="10" destOrd="1" presId="urn:microsoft.com/office/officeart/2005/8/layout/pyramid2"/>
    <dgm:cxn modelId="{5B04D438-4BE6-4B3B-BB75-466119CDF0B3}" type="presOf" srcId="{12C5993C-303E-4C19-B042-A6529FD78DD3}" destId="{EF6091CA-6ED5-47A5-9845-C32BC99B00C6}" srcOrd="0" destOrd="0" presId="urn:microsoft.com/office/officeart/2005/8/layout/pyramid2"/>
    <dgm:cxn modelId="{3FD00F47-CE14-412D-A9CC-393EBA277825}" type="presParOf" srcId="{B5765EC1-DEEA-429B-8906-3852E3DECAE9}" destId="{DF3CC9B4-B296-4F42-9D32-85BC1E26A41E}" srcOrd="11" destOrd="1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3" qsCatId="simple" csTypeId="urn:microsoft.com/office/officeart/2005/8/colors/accent1_2" csCatId="accent1" phldr="0"/>
      <dgm:spPr/>
    </dgm:pt>
    <dgm:pt modelId="{870E4F47-8CC4-4F59-B4C1-42B5AAA5CEFE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确定优化目标</a:t>
          </a:r>
          <a:r>
            <a:rPr lang="zh-CN" altLang="en-US" sz="2400">
              <a:latin typeface="微软雅黑" charset="0"/>
              <a:ea typeface="微软雅黑" charset="0"/>
            </a:rPr>
            <a:t/>
          </a:r>
          <a:endParaRPr lang="zh-CN" altLang="en-US" sz="2400">
            <a:latin typeface="微软雅黑" charset="0"/>
            <a:ea typeface="微软雅黑" charset="0"/>
          </a:endParaRPr>
        </a:p>
      </dgm:t>
    </dgm:pt>
    <dgm:pt modelId="{3D1AB2CA-88A4-4E4C-9A8A-508DF0E06639}" cxnId="{D678D95A-995E-4F40-920C-27316D27E4DF}" type="parTrans">
      <dgm:prSet/>
      <dgm:spPr/>
    </dgm:pt>
    <dgm:pt modelId="{856E2728-BF00-49C7-82BA-8F4DCB00940B}" cxnId="{D678D95A-995E-4F40-920C-27316D27E4DF}" type="sibTrans">
      <dgm:prSet/>
      <dgm:spPr/>
    </dgm:pt>
    <dgm:pt modelId="{1AA64000-5F0F-47A8-A435-2AF8D82F28B1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定位性能瓶颈</a:t>
          </a:r>
          <a:r>
            <a:rPr lang="zh-CN" altLang="en-US" sz="2400">
              <a:latin typeface="微软雅黑" charset="0"/>
              <a:ea typeface="微软雅黑" charset="0"/>
            </a:rPr>
            <a:t/>
          </a:r>
          <a:endParaRPr lang="zh-CN" altLang="en-US" sz="2400">
            <a:latin typeface="微软雅黑" charset="0"/>
            <a:ea typeface="微软雅黑" charset="0"/>
          </a:endParaRPr>
        </a:p>
      </dgm:t>
    </dgm:pt>
    <dgm:pt modelId="{845A32C3-0E8A-4EED-972E-FC6F9A8364F8}" cxnId="{28E43A28-2489-4555-84AE-D8B45580EA52}" type="parTrans">
      <dgm:prSet/>
      <dgm:spPr/>
    </dgm:pt>
    <dgm:pt modelId="{C0D86BAE-7711-4781-A574-7BE0EA273229}" cxnId="{28E43A28-2489-4555-84AE-D8B45580EA52}" type="sibTrans">
      <dgm:prSet/>
      <dgm:spPr/>
    </dgm:pt>
    <dgm:pt modelId="{9C12F5BE-AC2F-4662-8DFA-C79428950CF2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制定优化方法</a:t>
          </a:r>
          <a:r>
            <a:rPr lang="zh-CN" altLang="en-US" sz="2400">
              <a:latin typeface="微软雅黑" charset="0"/>
              <a:ea typeface="微软雅黑" charset="0"/>
            </a:rPr>
            <a:t/>
          </a:r>
          <a:endParaRPr lang="zh-CN" altLang="en-US" sz="2400">
            <a:latin typeface="微软雅黑" charset="0"/>
            <a:ea typeface="微软雅黑" charset="0"/>
          </a:endParaRPr>
        </a:p>
      </dgm:t>
    </dgm:pt>
    <dgm:pt modelId="{E2B7565C-BEBF-47B7-AC71-10023CB96091}" cxnId="{6D56DF60-4886-42CF-92FD-C3C437130A1D}" type="parTrans">
      <dgm:prSet/>
      <dgm:spPr/>
    </dgm:pt>
    <dgm:pt modelId="{BE48B07B-4C6F-4C50-9D7F-CE1D6590BF95}" cxnId="{6D56DF60-4886-42CF-92FD-C3C437130A1D}" type="sibTrans">
      <dgm:prSet/>
      <dgm:spPr/>
    </dgm:pt>
    <dgm:pt modelId="{F2CFA4D7-3E2F-44A4-BD8F-F3F06B139E23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2400">
              <a:latin typeface="微软雅黑" charset="0"/>
              <a:ea typeface="微软雅黑" charset="0"/>
            </a:rPr>
            <a:t>测试优化效果</a:t>
          </a:r>
          <a:r>
            <a:rPr altLang="en-US" sz="2400">
              <a:latin typeface="微软雅黑" charset="0"/>
              <a:ea typeface="微软雅黑" charset="0"/>
            </a:rPr>
            <a:t/>
          </a:r>
          <a:endParaRPr altLang="en-US" sz="2400">
            <a:latin typeface="微软雅黑" charset="0"/>
            <a:ea typeface="微软雅黑" charset="0"/>
          </a:endParaRPr>
        </a:p>
      </dgm:t>
    </dgm:pt>
    <dgm:pt modelId="{19C737CA-23E9-4203-A70F-8180E5BA15A6}" cxnId="{AE7F0EB0-37A8-4D26-9FE1-215FA46DE619}" type="parTrans">
      <dgm:prSet/>
      <dgm:spPr/>
    </dgm:pt>
    <dgm:pt modelId="{8372F36F-ED92-4FE5-B4B0-D7CFD8CB6D01}" cxnId="{AE7F0EB0-37A8-4D26-9FE1-215FA46DE619}" type="sibTrans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2A9C8B1-135A-478B-B2BE-D2E9AA0B24D7}" type="pres">
      <dgm:prSet presAssocID="{BE48B07B-4C6F-4C50-9D7F-CE1D6590BF95}" presName="parTxOnlySpace" presStyleCnt="0"/>
      <dgm:spPr/>
    </dgm:pt>
    <dgm:pt modelId="{DA56CEAC-80C9-4FF3-8AE7-1CA525A0CC9B}" type="pres">
      <dgm:prSet presAssocID="{F2CFA4D7-3E2F-44A4-BD8F-F3F06B139E2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78D95A-995E-4F40-920C-27316D27E4DF}" srcId="{9D527559-FDD8-4274-B634-C7FBCF5BC573}" destId="{870E4F47-8CC4-4F59-B4C1-42B5AAA5CEFE}" srcOrd="0" destOrd="0" parTransId="{3D1AB2CA-88A4-4E4C-9A8A-508DF0E06639}" sibTransId="{856E2728-BF00-49C7-82BA-8F4DCB00940B}"/>
    <dgm:cxn modelId="{28E43A28-2489-4555-84AE-D8B45580EA52}" srcId="{9D527559-FDD8-4274-B634-C7FBCF5BC573}" destId="{1AA64000-5F0F-47A8-A435-2AF8D82F28B1}" srcOrd="1" destOrd="0" parTransId="{845A32C3-0E8A-4EED-972E-FC6F9A8364F8}" sibTransId="{C0D86BAE-7711-4781-A574-7BE0EA273229}"/>
    <dgm:cxn modelId="{6D56DF60-4886-42CF-92FD-C3C437130A1D}" srcId="{9D527559-FDD8-4274-B634-C7FBCF5BC573}" destId="{9C12F5BE-AC2F-4662-8DFA-C79428950CF2}" srcOrd="2" destOrd="0" parTransId="{E2B7565C-BEBF-47B7-AC71-10023CB96091}" sibTransId="{BE48B07B-4C6F-4C50-9D7F-CE1D6590BF95}"/>
    <dgm:cxn modelId="{AE7F0EB0-37A8-4D26-9FE1-215FA46DE619}" srcId="{9D527559-FDD8-4274-B634-C7FBCF5BC573}" destId="{F2CFA4D7-3E2F-44A4-BD8F-F3F06B139E23}" srcOrd="3" destOrd="0" parTransId="{19C737CA-23E9-4203-A70F-8180E5BA15A6}" sibTransId="{8372F36F-ED92-4FE5-B4B0-D7CFD8CB6D01}"/>
    <dgm:cxn modelId="{1D0A3982-D509-48E0-B589-5899E6C109F7}" type="presOf" srcId="{9D527559-FDD8-4274-B634-C7FBCF5BC573}" destId="{60E81CF5-4537-4C2F-8762-598D2E914097}" srcOrd="0" destOrd="0" presId="urn:microsoft.com/office/officeart/2005/8/layout/chevron1"/>
    <dgm:cxn modelId="{16674FCC-556E-45AB-B171-42B080850234}" type="presParOf" srcId="{60E81CF5-4537-4C2F-8762-598D2E914097}" destId="{67FF3BB9-6612-4697-87EE-EC66312779BE}" srcOrd="0" destOrd="0" presId="urn:microsoft.com/office/officeart/2005/8/layout/chevron1"/>
    <dgm:cxn modelId="{CBCCED89-A7E5-4AC6-B3B9-F1068ECCE152}" type="presOf" srcId="{870E4F47-8CC4-4F59-B4C1-42B5AAA5CEFE}" destId="{67FF3BB9-6612-4697-87EE-EC66312779BE}" srcOrd="0" destOrd="0" presId="urn:microsoft.com/office/officeart/2005/8/layout/chevron1"/>
    <dgm:cxn modelId="{E67557F6-D7D6-4FD5-B597-449B254C9DFC}" type="presParOf" srcId="{60E81CF5-4537-4C2F-8762-598D2E914097}" destId="{E484CEA2-673C-4A85-8A00-8580D721B29A}" srcOrd="1" destOrd="0" presId="urn:microsoft.com/office/officeart/2005/8/layout/chevron1"/>
    <dgm:cxn modelId="{E5794B7B-7849-4672-AD7A-ECE2A4015AED}" type="presParOf" srcId="{60E81CF5-4537-4C2F-8762-598D2E914097}" destId="{D3000CD6-B08B-4D3B-8D2A-7F1C26A23961}" srcOrd="2" destOrd="0" presId="urn:microsoft.com/office/officeart/2005/8/layout/chevron1"/>
    <dgm:cxn modelId="{0B97BD50-BFBD-4E8D-89CF-9F1152560815}" type="presOf" srcId="{1AA64000-5F0F-47A8-A435-2AF8D82F28B1}" destId="{D3000CD6-B08B-4D3B-8D2A-7F1C26A23961}" srcOrd="0" destOrd="0" presId="urn:microsoft.com/office/officeart/2005/8/layout/chevron1"/>
    <dgm:cxn modelId="{8CE8B792-0E3A-410F-BAD1-3079A163B59D}" type="presParOf" srcId="{60E81CF5-4537-4C2F-8762-598D2E914097}" destId="{1773A515-DFFE-41F0-B581-98757CBEC16E}" srcOrd="3" destOrd="0" presId="urn:microsoft.com/office/officeart/2005/8/layout/chevron1"/>
    <dgm:cxn modelId="{B90A56B0-8371-4E54-8490-8707F4CC7AB8}" type="presParOf" srcId="{60E81CF5-4537-4C2F-8762-598D2E914097}" destId="{74437C11-3810-488A-B265-8C8037793D77}" srcOrd="4" destOrd="0" presId="urn:microsoft.com/office/officeart/2005/8/layout/chevron1"/>
    <dgm:cxn modelId="{974593DD-200C-4F2A-A0C7-E1C938A8173F}" type="presOf" srcId="{9C12F5BE-AC2F-4662-8DFA-C79428950CF2}" destId="{74437C11-3810-488A-B265-8C8037793D77}" srcOrd="0" destOrd="0" presId="urn:microsoft.com/office/officeart/2005/8/layout/chevron1"/>
    <dgm:cxn modelId="{AA443280-B700-47D3-85CE-9675F5162C99}" type="presParOf" srcId="{60E81CF5-4537-4C2F-8762-598D2E914097}" destId="{F2A9C8B1-135A-478B-B2BE-D2E9AA0B24D7}" srcOrd="5" destOrd="0" presId="urn:microsoft.com/office/officeart/2005/8/layout/chevron1"/>
    <dgm:cxn modelId="{54D940A9-659C-4737-9B9D-70D24E641308}" type="presParOf" srcId="{60E81CF5-4537-4C2F-8762-598D2E914097}" destId="{DA56CEAC-80C9-4FF3-8AE7-1CA525A0CC9B}" srcOrd="6" destOrd="0" presId="urn:microsoft.com/office/officeart/2005/8/layout/chevron1"/>
    <dgm:cxn modelId="{B22FC874-59A3-411B-864D-C3DC7A8AE274}" type="presOf" srcId="{F2CFA4D7-3E2F-44A4-BD8F-F3F06B139E23}" destId="{DA56CEAC-80C9-4FF3-8AE7-1CA525A0CC9B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D7BF96-BE9E-46E2-8D55-6E8BDDC32DAE}" type="doc">
      <dgm:prSet loTypeId="process" loCatId="process" qsTypeId="urn:microsoft.com/office/officeart/2005/8/quickstyle/simple1" qsCatId="simple" csTypeId="urn:microsoft.com/office/officeart/2005/8/colors/accent1_2" csCatId="accent1" phldr="0"/>
      <dgm:spPr/>
      <dgm:t>
        <a:bodyPr/>
        <a:p>
          <a:endParaRPr lang="zh-CN" altLang="en-US"/>
        </a:p>
      </dgm:t>
    </dgm:pt>
    <dgm:pt modelId="{AC6B50A2-A719-40F2-A025-D428F4ED7AF7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11.19</a:t>
          </a:r>
          <a:r>
            <a:rPr lang="en-US" altLang="zh-CN"/>
            <a:t/>
          </a:r>
          <a:endParaRPr lang="en-US" altLang="zh-CN"/>
        </a:p>
      </dgm:t>
    </dgm:pt>
    <dgm:pt modelId="{CA8D0332-16E7-482E-9342-B84A5B6AB1E4}" cxnId="{1FC535CD-511F-4348-A467-FBF6E207FE3C}" type="parTrans">
      <dgm:prSet/>
      <dgm:spPr/>
      <dgm:t>
        <a:bodyPr/>
        <a:p>
          <a:endParaRPr lang="zh-CN" altLang="en-US"/>
        </a:p>
      </dgm:t>
    </dgm:pt>
    <dgm:pt modelId="{90A52E01-7D27-4B54-9739-4258B1F7A655}" cxnId="{1FC535CD-511F-4348-A467-FBF6E207FE3C}" type="sibTrans">
      <dgm:prSet/>
      <dgm:spPr/>
      <dgm:t>
        <a:bodyPr/>
        <a:p>
          <a:endParaRPr lang="zh-CN" altLang="en-US"/>
        </a:p>
      </dgm:t>
    </dgm:pt>
    <dgm:pt modelId="{65F927D4-D7F1-4982-AC1F-B5F18269B929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qps</a:t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C9B16F22-83D1-4297-A902-69664AD8C3E2}" cxnId="{60D271AE-FE5A-4F2C-AD61-E501D3D07F36}" type="parTrans">
      <dgm:prSet/>
      <dgm:spPr/>
      <dgm:t>
        <a:bodyPr/>
        <a:p>
          <a:endParaRPr lang="zh-CN" altLang="en-US"/>
        </a:p>
      </dgm:t>
    </dgm:pt>
    <dgm:pt modelId="{05162CEF-0ED0-483E-A0C3-3EE6FC938A4C}" cxnId="{60D271AE-FE5A-4F2C-AD61-E501D3D07F36}" type="sibTrans">
      <dgm:prSet/>
      <dgm:spPr/>
      <dgm:t>
        <a:bodyPr/>
        <a:p>
          <a:endParaRPr lang="zh-CN" altLang="en-US"/>
        </a:p>
      </dgm:t>
    </dgm:pt>
    <dgm:pt modelId="{89DC4DE7-1877-4C61-9D22-FF4DB5F2726D}">
      <dgm:prSet phldr="0" custT="1"/>
      <dgm:spPr/>
      <dgm:t>
        <a:bodyPr vert="horz" wrap="square"/>
        <a:p>
          <a:pPr>
            <a:lnSpc>
              <a:spcPct val="21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%</a:t>
          </a:r>
          <a:r>
            <a:rPr lang="en-US" altLang="zh-CN" sz="16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600">
            <a:latin typeface="微软雅黑" charset="0"/>
            <a:ea typeface="微软雅黑" charset="0"/>
            <a:cs typeface="微软雅黑" charset="0"/>
          </a:endParaRPr>
        </a:p>
      </dgm:t>
    </dgm:pt>
    <dgm:pt modelId="{EED4C0E9-44C1-4C47-8FCC-2E0256F5B24F}" cxnId="{7818FB55-47A5-4B43-A0B4-F38C65E69F01}" type="parTrans">
      <dgm:prSet/>
      <dgm:spPr/>
    </dgm:pt>
    <dgm:pt modelId="{2F74B5EE-EB59-45BD-983A-8293B341D3EE}" cxnId="{7818FB55-47A5-4B43-A0B4-F38C65E69F01}" type="sibTrans">
      <dgm:prSet/>
      <dgm:spPr/>
    </dgm:pt>
    <dgm:pt modelId="{DCFEB4DA-9F11-40E3-8337-96CBD746A1E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6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600">
            <a:latin typeface="微软雅黑" charset="0"/>
            <a:ea typeface="微软雅黑" charset="0"/>
            <a:cs typeface="微软雅黑" charset="0"/>
          </a:endParaRPr>
        </a:p>
      </dgm:t>
    </dgm:pt>
    <dgm:pt modelId="{71946EB0-FBFD-4BFE-B887-9BEEEAFAC81D}" cxnId="{EFFA2D61-5C06-45D5-9D5F-C1A2F2932CEB}" type="parTrans">
      <dgm:prSet/>
      <dgm:spPr/>
    </dgm:pt>
    <dgm:pt modelId="{8125A671-532A-45EB-B384-0BB89C1F5F4B}" cxnId="{EFFA2D61-5C06-45D5-9D5F-C1A2F2932CEB}" type="sibTrans">
      <dgm:prSet/>
      <dgm:spPr/>
    </dgm:pt>
    <dgm:pt modelId="{0428031E-5490-4D1F-83D5-9ACFDAD1A42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6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600">
            <a:latin typeface="微软雅黑" charset="0"/>
            <a:ea typeface="微软雅黑" charset="0"/>
            <a:cs typeface="微软雅黑" charset="0"/>
          </a:endParaRPr>
        </a:p>
      </dgm:t>
    </dgm:pt>
    <dgm:pt modelId="{98A650CD-1598-4C4D-B451-C76222F29983}" cxnId="{5404FF46-E3F5-4E12-8B25-9172B3A6EE1F}" type="parTrans">
      <dgm:prSet/>
      <dgm:spPr/>
    </dgm:pt>
    <dgm:pt modelId="{694E41F1-B099-429B-93C2-58A16436D460}" cxnId="{5404FF46-E3F5-4E12-8B25-9172B3A6EE1F}" type="sibTrans">
      <dgm:prSet/>
      <dgm:spPr/>
    </dgm:pt>
    <dgm:pt modelId="{4063E92F-EF63-4941-A01A-382F576CE1C0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11.26</a:t>
          </a:r>
          <a:r>
            <a:rPr lang="en-US" altLang="zh-CN"/>
            <a:t/>
          </a:r>
          <a:endParaRPr lang="en-US" altLang="zh-CN"/>
        </a:p>
      </dgm:t>
    </dgm:pt>
    <dgm:pt modelId="{A5CA5D61-00C1-4E45-8F42-D1FDF0647EC5}" cxnId="{AAF9BC60-6D32-4F54-B947-662965EA657A}" type="parTrans">
      <dgm:prSet/>
      <dgm:spPr/>
      <dgm:t>
        <a:bodyPr/>
        <a:p>
          <a:endParaRPr lang="zh-CN" altLang="en-US"/>
        </a:p>
      </dgm:t>
    </dgm:pt>
    <dgm:pt modelId="{805FEA0E-556F-4342-BBA0-B0908DC92DA2}" cxnId="{AAF9BC60-6D32-4F54-B947-662965EA657A}" type="sibTrans">
      <dgm:prSet/>
      <dgm:spPr/>
      <dgm:t>
        <a:bodyPr/>
        <a:p>
          <a:endParaRPr lang="zh-CN" altLang="en-US"/>
        </a:p>
      </dgm:t>
    </dgm:pt>
    <dgm:pt modelId="{9F90E17E-D5B8-4493-81C7-6BA6A294E0F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</a:rPr>
            <a:t>200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qps</a:t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DA9881DA-8597-4D4C-984B-159444123D63}" cxnId="{A592193B-A9E3-40B3-B1EC-07933BBC66E9}" type="parTrans">
      <dgm:prSet/>
      <dgm:spPr/>
      <dgm:t>
        <a:bodyPr/>
        <a:p>
          <a:endParaRPr lang="zh-CN" altLang="en-US"/>
        </a:p>
      </dgm:t>
    </dgm:pt>
    <dgm:pt modelId="{E43E321E-C2A1-4DAD-9F35-C04C232EC0A3}" cxnId="{A592193B-A9E3-40B3-B1EC-07933BBC66E9}" type="sibTrans">
      <dgm:prSet/>
      <dgm:spPr/>
      <dgm:t>
        <a:bodyPr/>
        <a:p>
          <a:endParaRPr lang="zh-CN" altLang="en-US"/>
        </a:p>
      </dgm:t>
    </dgm:pt>
    <dgm:pt modelId="{893A50AC-75EC-4782-B97B-EE9CD6CDE972}">
      <dgm:prSet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%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F495959E-C556-4196-A5B9-4919FB2585ED}" cxnId="{AA5073EB-6C20-4E0B-A5CA-21EDE1803E61}" type="parTrans">
      <dgm:prSet/>
      <dgm:spPr/>
    </dgm:pt>
    <dgm:pt modelId="{363541FF-EB2B-4410-856A-67FC97E8C22D}" cxnId="{AA5073EB-6C20-4E0B-A5CA-21EDE1803E61}" type="sibTrans">
      <dgm:prSet/>
      <dgm:spPr/>
    </dgm:pt>
    <dgm:pt modelId="{17FA48D7-57D5-4407-BDCA-3A8744ACC34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12.9</a:t>
          </a:r>
          <a:endParaRPr lang="en-US" altLang="zh-CN"/>
        </a:p>
      </dgm:t>
    </dgm:pt>
    <dgm:pt modelId="{2A089BA2-5E83-43ED-9D96-11C83CD15C65}" cxnId="{63813B7A-D71F-48D3-B0DF-E693AC949114}" type="parTrans">
      <dgm:prSet/>
      <dgm:spPr/>
      <dgm:t>
        <a:bodyPr/>
        <a:p>
          <a:endParaRPr lang="zh-CN" altLang="en-US"/>
        </a:p>
      </dgm:t>
    </dgm:pt>
    <dgm:pt modelId="{4383F0BC-0D83-48CE-B1F6-711566ABE98F}" cxnId="{63813B7A-D71F-48D3-B0DF-E693AC949114}" type="sibTrans">
      <dgm:prSet/>
      <dgm:spPr/>
      <dgm:t>
        <a:bodyPr/>
        <a:p>
          <a:endParaRPr lang="zh-CN" altLang="en-US"/>
        </a:p>
      </dgm:t>
    </dgm:pt>
    <dgm:pt modelId="{60A5E316-DBCD-46FA-A96F-5F85A99184D7}">
      <dgm:prSet phldrT="[文本]"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charset="0"/>
              <a:ea typeface="微软雅黑" charset="0"/>
              <a:cs typeface="微软雅黑" charset="0"/>
              <a:sym typeface="+mn-ea"/>
            </a:rPr>
            <a:t>单台机器</a:t>
          </a:r>
          <a:r>
            <a:rPr lang="en-US" altLang="zh-CN" sz="18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260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qps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F0E5B90A-FF5C-4AA9-B7DF-2EDF2654CFB9}" cxnId="{1FB9F684-67B3-4535-838F-23BF9EBE514F}" type="parTrans">
      <dgm:prSet/>
      <dgm:spPr/>
      <dgm:t>
        <a:bodyPr/>
        <a:p>
          <a:endParaRPr lang="zh-CN" altLang="en-US"/>
        </a:p>
      </dgm:t>
    </dgm:pt>
    <dgm:pt modelId="{B0B06B31-636B-447E-A647-C07BB9602269}" cxnId="{1FB9F684-67B3-4535-838F-23BF9EBE514F}" type="sibTrans">
      <dgm:prSet/>
      <dgm:spPr/>
      <dgm:t>
        <a:bodyPr/>
        <a:p>
          <a:endParaRPr lang="zh-CN" altLang="en-US"/>
        </a:p>
      </dgm:t>
    </dgm:pt>
    <dgm:pt modelId="{45731259-4646-4558-B3DD-E8886C49A523}">
      <dgm:prSet phldr="0" custT="1"/>
      <dgm:spPr/>
      <dgm:t>
        <a:bodyPr vert="horz" wrap="square"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r>
            <a:rPr lang="zh-CN" altLang="en-US" sz="1800">
              <a:latin typeface="微软雅黑" charset="0"/>
              <a:ea typeface="微软雅黑" charset="0"/>
              <a:cs typeface="微软雅黑" charset="0"/>
            </a:rPr>
            <a:t/>
          </a:r>
          <a:endParaRPr lang="zh-CN" altLang="en-US" sz="1800">
            <a:latin typeface="微软雅黑" charset="0"/>
            <a:ea typeface="微软雅黑" charset="0"/>
            <a:cs typeface="微软雅黑" charset="0"/>
          </a:endParaRPr>
        </a:p>
      </dgm:t>
    </dgm:pt>
    <dgm:pt modelId="{D7EA5F60-3EE6-49CC-BD5D-960164B6EB78}" cxnId="{75BAD35E-3D19-47C5-9153-3304016883EE}" type="parTrans">
      <dgm:prSet/>
      <dgm:spPr/>
    </dgm:pt>
    <dgm:pt modelId="{F9B0C27B-2A97-4495-95EA-04FC05836EF3}" cxnId="{75BAD35E-3D19-47C5-9153-3304016883EE}" type="sibTrans">
      <dgm:prSet/>
      <dgm:spPr/>
    </dgm:pt>
    <dgm:pt modelId="{6293AF65-5898-4738-909C-E4A14000B593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12.10</a:t>
          </a:r>
          <a:r>
            <a:rPr lang="en-US"/>
            <a:t/>
          </a:r>
          <a:endParaRPr lang="en-US"/>
        </a:p>
      </dgm:t>
    </dgm:pt>
    <dgm:pt modelId="{F66D1EB8-85B6-45BA-AC0C-8542DF919330}" cxnId="{DDEBAA3A-0518-4E1C-961B-52C592509C8F}" type="parTrans">
      <dgm:prSet/>
      <dgm:spPr/>
    </dgm:pt>
    <dgm:pt modelId="{EA02123F-2C9E-44AA-A703-7BE7C6B48F6A}" cxnId="{DDEBAA3A-0518-4E1C-961B-52C592509C8F}" type="sibTrans">
      <dgm:prSet/>
      <dgm:spPr/>
    </dgm:pt>
    <dgm:pt modelId="{3C53A15A-2E69-46F7-83F3-0BF68C10AD3E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sz="1800">
              <a:latin typeface="微软雅黑" charset="0"/>
              <a:ea typeface="微软雅黑" charset="0"/>
              <a:cs typeface="微软雅黑" charset="0"/>
              <a:sym typeface="+mn-ea"/>
            </a:rPr>
            <a:t>单</a:t>
          </a:r>
          <a:r>
            <a:rPr lang="zh-CN" altLang="en-US" sz="1800">
              <a:latin typeface="微软雅黑" charset="0"/>
              <a:ea typeface="微软雅黑" charset="0"/>
              <a:cs typeface="微软雅黑" charset="0"/>
              <a:sym typeface="+mn-ea"/>
            </a:rPr>
            <a:t>台机器非极限</a:t>
          </a:r>
          <a:r>
            <a:rPr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3</a:t>
          </a:r>
          <a:r>
            <a:rPr lang="en-US" altLang="zh-CN"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00</a:t>
          </a:r>
          <a:r>
            <a:rPr sz="1800">
              <a:latin typeface="微软雅黑" charset="0"/>
              <a:ea typeface="微软雅黑" charset="0"/>
              <a:cs typeface="微软雅黑" charset="0"/>
              <a:sym typeface="+mn-ea"/>
            </a:rPr>
            <a:t>q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ps</a:t>
          </a:r>
          <a:endParaRPr lang="en-US" altLang="zh-CN" sz="1800">
            <a:latin typeface="微软雅黑" charset="0"/>
            <a:ea typeface="微软雅黑" charset="0"/>
            <a:cs typeface="微软雅黑" charset="0"/>
            <a:sym typeface="+mn-ea"/>
          </a:endParaRPr>
        </a:p>
      </dgm:t>
    </dgm:pt>
    <dgm:pt modelId="{3477DDE9-C21E-489B-8DA8-3A083E186EBC}" cxnId="{833C2380-6141-460E-B4CC-A2283EA675F0}" type="parTrans">
      <dgm:prSet/>
      <dgm:spPr/>
    </dgm:pt>
    <dgm:pt modelId="{8E96309D-5AF5-48A1-98FE-EC1C313462C0}" cxnId="{833C2380-6141-460E-B4CC-A2283EA675F0}" type="sibTrans">
      <dgm:prSet/>
      <dgm:spPr/>
    </dgm:pt>
    <dgm:pt modelId="{D53207CC-BCF3-4366-BB29-3A3028CDDF3A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60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807ACFF6-C644-43D4-A679-0CC8C6A9DF54}" cxnId="{92483EDE-5505-4818-A8B4-82F262759814}" type="parTrans">
      <dgm:prSet/>
      <dgm:spPr/>
    </dgm:pt>
    <dgm:pt modelId="{C43F75AA-4291-4382-BF34-E27C9958F0A7}" cxnId="{92483EDE-5505-4818-A8B4-82F262759814}" type="sibTrans">
      <dgm:prSet/>
      <dgm:spPr/>
    </dgm:pt>
    <dgm:pt modelId="{F587BFAF-E2D5-4765-8316-6D1D912A9D77}">
      <dgm:prSet phldr="0" custT="1"/>
      <dgm:spPr/>
      <dgm:t>
        <a:bodyPr vert="horz" wrap="square"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zh-CN" altLang="en-US" sz="1800">
              <a:latin typeface="微软雅黑" charset="0"/>
              <a:ea typeface="微软雅黑" charset="0"/>
              <a:cs typeface="微软雅黑" charset="0"/>
              <a:sym typeface="+mn-ea"/>
            </a:rPr>
            <a:t>打满问题得到解决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/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A699D958-8B46-48B6-AF8A-831F209DFD85}" cxnId="{7AFE3F98-F42D-4673-96AA-73C74780F7E3}" type="parTrans">
      <dgm:prSet/>
      <dgm:spPr/>
    </dgm:pt>
    <dgm:pt modelId="{CB876FBB-BC7C-4662-AC5B-49C6C13ACB77}" cxnId="{7AFE3F98-F42D-4673-96AA-73C74780F7E3}" type="sibTrans">
      <dgm:prSet/>
      <dgm:spPr/>
    </dgm:pt>
    <dgm:pt modelId="{F3555292-3C89-4C4F-B4D0-0FA2ACFFACE8}" type="pres">
      <dgm:prSet presAssocID="{D9D7BF96-BE9E-46E2-8D55-6E8BDDC32DAE}" presName="linearFlow" presStyleCnt="0">
        <dgm:presLayoutVars>
          <dgm:dir/>
          <dgm:animLvl val="lvl"/>
          <dgm:resizeHandles val="exact"/>
        </dgm:presLayoutVars>
      </dgm:prSet>
      <dgm:spPr/>
    </dgm:pt>
    <dgm:pt modelId="{79D35C4A-2DDE-4255-A36A-ADCDCA47CC6C}" type="pres">
      <dgm:prSet presAssocID="{AC6B50A2-A719-40F2-A025-D428F4ED7AF7}" presName="composite" presStyleCnt="0"/>
      <dgm:spPr/>
    </dgm:pt>
    <dgm:pt modelId="{B86100E6-FA30-4C22-BB39-BB56D8302BB8}" type="pres">
      <dgm:prSet presAssocID="{AC6B50A2-A719-40F2-A025-D428F4ED7AF7}" presName="parTx" presStyleCnt="0">
        <dgm:presLayoutVars>
          <dgm:chMax val="0"/>
          <dgm:chPref val="0"/>
          <dgm:bulletEnabled val="1"/>
        </dgm:presLayoutVars>
      </dgm:prSet>
      <dgm:spPr/>
    </dgm:pt>
    <dgm:pt modelId="{E74B0135-3D37-42AD-9C7C-5E6A5C184B2C}" type="pres">
      <dgm:prSet presAssocID="{AC6B50A2-A719-40F2-A025-D428F4ED7AF7}" presName="parSh" presStyleLbl="node1" presStyleIdx="0" presStyleCnt="4"/>
      <dgm:spPr/>
    </dgm:pt>
    <dgm:pt modelId="{001A35F5-21FE-42CC-AB17-5CF1D5339814}" type="pres">
      <dgm:prSet presAssocID="{AC6B50A2-A719-40F2-A025-D428F4ED7AF7}" presName="desTx" presStyleLbl="fgAcc1" presStyleIdx="0" presStyleCnt="4">
        <dgm:presLayoutVars>
          <dgm:bulletEnabled val="1"/>
        </dgm:presLayoutVars>
      </dgm:prSet>
      <dgm:spPr/>
    </dgm:pt>
    <dgm:pt modelId="{B6B4705E-C06A-4375-BD9F-C3441DAF21BE}" type="pres">
      <dgm:prSet presAssocID="{90A52E01-7D27-4B54-9739-4258B1F7A655}" presName="sibTrans" presStyleLbl="sibTrans2D1" presStyleIdx="0" presStyleCnt="3"/>
      <dgm:spPr/>
    </dgm:pt>
    <dgm:pt modelId="{ED62B532-DB81-4F8C-8542-7A394D40EFE0}" type="pres">
      <dgm:prSet presAssocID="{90A52E01-7D27-4B54-9739-4258B1F7A655}" presName="connTx" presStyleCnt="0"/>
      <dgm:spPr/>
    </dgm:pt>
    <dgm:pt modelId="{67D84011-3E5C-4961-AC6D-73EE4C0D9D9E}" type="pres">
      <dgm:prSet presAssocID="{4063E92F-EF63-4941-A01A-382F576CE1C0}" presName="composite" presStyleCnt="0"/>
      <dgm:spPr/>
    </dgm:pt>
    <dgm:pt modelId="{94A44E30-95D2-471A-A75E-32D090A8680F}" type="pres">
      <dgm:prSet presAssocID="{4063E92F-EF63-4941-A01A-382F576CE1C0}" presName="parTx" presStyleCnt="0">
        <dgm:presLayoutVars>
          <dgm:chMax val="0"/>
          <dgm:chPref val="0"/>
          <dgm:bulletEnabled val="1"/>
        </dgm:presLayoutVars>
      </dgm:prSet>
      <dgm:spPr/>
    </dgm:pt>
    <dgm:pt modelId="{BC9164B6-8CF0-4879-A265-B22456BE4CF2}" type="pres">
      <dgm:prSet presAssocID="{4063E92F-EF63-4941-A01A-382F576CE1C0}" presName="parSh" presStyleLbl="node1" presStyleIdx="1" presStyleCnt="4"/>
      <dgm:spPr/>
    </dgm:pt>
    <dgm:pt modelId="{178AD051-CF63-4F1B-9A8E-BC50021CDB7D}" type="pres">
      <dgm:prSet presAssocID="{4063E92F-EF63-4941-A01A-382F576CE1C0}" presName="desTx" presStyleLbl="fgAcc1" presStyleIdx="1" presStyleCnt="4">
        <dgm:presLayoutVars>
          <dgm:bulletEnabled val="1"/>
        </dgm:presLayoutVars>
      </dgm:prSet>
      <dgm:spPr/>
    </dgm:pt>
    <dgm:pt modelId="{0399D8D5-1252-4D85-9101-B99A296595E1}" type="pres">
      <dgm:prSet presAssocID="{805FEA0E-556F-4342-BBA0-B0908DC92DA2}" presName="sibTrans" presStyleLbl="sibTrans2D1" presStyleIdx="1" presStyleCnt="3"/>
      <dgm:spPr/>
    </dgm:pt>
    <dgm:pt modelId="{BCFE3D79-E4D8-4EBE-AED5-0EB76B28E72B}" type="pres">
      <dgm:prSet presAssocID="{805FEA0E-556F-4342-BBA0-B0908DC92DA2}" presName="connTx" presStyleCnt="0"/>
      <dgm:spPr/>
    </dgm:pt>
    <dgm:pt modelId="{6724A8C1-637F-4638-A7B5-5DD808170576}" type="pres">
      <dgm:prSet presAssocID="{17FA48D7-57D5-4407-BDCA-3A8744ACC348}" presName="composite" presStyleCnt="0"/>
      <dgm:spPr/>
    </dgm:pt>
    <dgm:pt modelId="{EC30A750-D082-471F-8BF1-F23E72F32805}" type="pres">
      <dgm:prSet presAssocID="{17FA48D7-57D5-4407-BDCA-3A8744ACC348}" presName="parTx" presStyleCnt="0">
        <dgm:presLayoutVars>
          <dgm:chMax val="0"/>
          <dgm:chPref val="0"/>
          <dgm:bulletEnabled val="1"/>
        </dgm:presLayoutVars>
      </dgm:prSet>
      <dgm:spPr/>
    </dgm:pt>
    <dgm:pt modelId="{11B51A25-BC1E-4A01-8D9E-AE2F8BBE02A0}" type="pres">
      <dgm:prSet presAssocID="{17FA48D7-57D5-4407-BDCA-3A8744ACC348}" presName="parSh" presStyleLbl="node1" presStyleIdx="2" presStyleCnt="4"/>
      <dgm:spPr/>
    </dgm:pt>
    <dgm:pt modelId="{A049FDA1-9B71-4C54-9B2E-EB8FFCDFB2F4}" type="pres">
      <dgm:prSet presAssocID="{17FA48D7-57D5-4407-BDCA-3A8744ACC348}" presName="desTx" presStyleLbl="fgAcc1" presStyleIdx="2" presStyleCnt="4">
        <dgm:presLayoutVars>
          <dgm:bulletEnabled val="1"/>
        </dgm:presLayoutVars>
      </dgm:prSet>
      <dgm:spPr/>
    </dgm:pt>
    <dgm:pt modelId="{ECF1CA39-F86E-4FF1-8F0B-C8A56878C818}" type="pres">
      <dgm:prSet presAssocID="{4383F0BC-0D83-48CE-B1F6-711566ABE98F}" presName="sibTrans" presStyleLbl="sibTrans2D1" presStyleIdx="2" presStyleCnt="3"/>
      <dgm:spPr/>
    </dgm:pt>
    <dgm:pt modelId="{71EA0892-E5A8-4B19-BB78-779FFFA42B18}" type="pres">
      <dgm:prSet presAssocID="{4383F0BC-0D83-48CE-B1F6-711566ABE98F}" presName="connTx" presStyleCnt="0"/>
      <dgm:spPr/>
    </dgm:pt>
    <dgm:pt modelId="{A1226D38-247E-454D-941B-5D9159DC1597}" type="pres">
      <dgm:prSet presAssocID="{6293AF65-5898-4738-909C-E4A14000B593}" presName="composite" presStyleCnt="0"/>
      <dgm:spPr/>
    </dgm:pt>
    <dgm:pt modelId="{70B623E7-C14D-456E-A7F0-FB29751491AC}" type="pres">
      <dgm:prSet presAssocID="{6293AF65-5898-4738-909C-E4A14000B593}" presName="parTx" presStyleCnt="0">
        <dgm:presLayoutVars>
          <dgm:chMax val="0"/>
          <dgm:chPref val="0"/>
          <dgm:bulletEnabled val="1"/>
        </dgm:presLayoutVars>
      </dgm:prSet>
      <dgm:spPr/>
    </dgm:pt>
    <dgm:pt modelId="{88A3857D-3CBC-4446-8E08-193E7918D6FE}" type="pres">
      <dgm:prSet presAssocID="{6293AF65-5898-4738-909C-E4A14000B593}" presName="parSh" presStyleLbl="node1" presStyleIdx="3" presStyleCnt="4"/>
      <dgm:spPr/>
    </dgm:pt>
    <dgm:pt modelId="{94BA6993-7764-40B7-9795-FC085F93D5E0}" type="pres">
      <dgm:prSet presAssocID="{6293AF65-5898-4738-909C-E4A14000B593}" presName="desTx" presStyleLbl="fgAcc1" presStyleIdx="3" presStyleCnt="4">
        <dgm:presLayoutVars>
          <dgm:bulletEnabled val="1"/>
        </dgm:presLayoutVars>
      </dgm:prSet>
      <dgm:spPr/>
    </dgm:pt>
  </dgm:ptLst>
  <dgm:cxnLst>
    <dgm:cxn modelId="{1FC535CD-511F-4348-A467-FBF6E207FE3C}" srcId="{D9D7BF96-BE9E-46E2-8D55-6E8BDDC32DAE}" destId="{AC6B50A2-A719-40F2-A025-D428F4ED7AF7}" srcOrd="0" destOrd="0" parTransId="{CA8D0332-16E7-482E-9342-B84A5B6AB1E4}" sibTransId="{90A52E01-7D27-4B54-9739-4258B1F7A655}"/>
    <dgm:cxn modelId="{60D271AE-FE5A-4F2C-AD61-E501D3D07F36}" srcId="{AC6B50A2-A719-40F2-A025-D428F4ED7AF7}" destId="{65F927D4-D7F1-4982-AC1F-B5F18269B929}" srcOrd="0" destOrd="0" parTransId="{C9B16F22-83D1-4297-A902-69664AD8C3E2}" sibTransId="{05162CEF-0ED0-483E-A0C3-3EE6FC938A4C}"/>
    <dgm:cxn modelId="{7818FB55-47A5-4B43-A0B4-F38C65E69F01}" srcId="{AC6B50A2-A719-40F2-A025-D428F4ED7AF7}" destId="{89DC4DE7-1877-4C61-9D22-FF4DB5F2726D}" srcOrd="1" destOrd="0" parTransId="{EED4C0E9-44C1-4C47-8FCC-2E0256F5B24F}" sibTransId="{2F74B5EE-EB59-45BD-983A-8293B341D3EE}"/>
    <dgm:cxn modelId="{EFFA2D61-5C06-45D5-9D5F-C1A2F2932CEB}" srcId="{AC6B50A2-A719-40F2-A025-D428F4ED7AF7}" destId="{DCFEB4DA-9F11-40E3-8337-96CBD746A1EA}" srcOrd="2" destOrd="0" parTransId="{71946EB0-FBFD-4BFE-B887-9BEEEAFAC81D}" sibTransId="{8125A671-532A-45EB-B384-0BB89C1F5F4B}"/>
    <dgm:cxn modelId="{5404FF46-E3F5-4E12-8B25-9172B3A6EE1F}" srcId="{AC6B50A2-A719-40F2-A025-D428F4ED7AF7}" destId="{0428031E-5490-4D1F-83D5-9ACFDAD1A426}" srcOrd="3" destOrd="0" parTransId="{98A650CD-1598-4C4D-B451-C76222F29983}" sibTransId="{694E41F1-B099-429B-93C2-58A16436D460}"/>
    <dgm:cxn modelId="{AAF9BC60-6D32-4F54-B947-662965EA657A}" srcId="{D9D7BF96-BE9E-46E2-8D55-6E8BDDC32DAE}" destId="{4063E92F-EF63-4941-A01A-382F576CE1C0}" srcOrd="1" destOrd="0" parTransId="{A5CA5D61-00C1-4E45-8F42-D1FDF0647EC5}" sibTransId="{805FEA0E-556F-4342-BBA0-B0908DC92DA2}"/>
    <dgm:cxn modelId="{A592193B-A9E3-40B3-B1EC-07933BBC66E9}" srcId="{4063E92F-EF63-4941-A01A-382F576CE1C0}" destId="{9F90E17E-D5B8-4493-81C7-6BA6A294E0F3}" srcOrd="0" destOrd="1" parTransId="{DA9881DA-8597-4D4C-984B-159444123D63}" sibTransId="{E43E321E-C2A1-4DAD-9F35-C04C232EC0A3}"/>
    <dgm:cxn modelId="{AA5073EB-6C20-4E0B-A5CA-21EDE1803E61}" srcId="{4063E92F-EF63-4941-A01A-382F576CE1C0}" destId="{893A50AC-75EC-4782-B97B-EE9CD6CDE972}" srcOrd="1" destOrd="1" parTransId="{F495959E-C556-4196-A5B9-4919FB2585ED}" sibTransId="{363541FF-EB2B-4410-856A-67FC97E8C22D}"/>
    <dgm:cxn modelId="{63813B7A-D71F-48D3-B0DF-E693AC949114}" srcId="{D9D7BF96-BE9E-46E2-8D55-6E8BDDC32DAE}" destId="{17FA48D7-57D5-4407-BDCA-3A8744ACC348}" srcOrd="2" destOrd="0" parTransId="{2A089BA2-5E83-43ED-9D96-11C83CD15C65}" sibTransId="{4383F0BC-0D83-48CE-B1F6-711566ABE98F}"/>
    <dgm:cxn modelId="{1FB9F684-67B3-4535-838F-23BF9EBE514F}" srcId="{17FA48D7-57D5-4407-BDCA-3A8744ACC348}" destId="{60A5E316-DBCD-46FA-A96F-5F85A99184D7}" srcOrd="0" destOrd="2" parTransId="{F0E5B90A-FF5C-4AA9-B7DF-2EDF2654CFB9}" sibTransId="{B0B06B31-636B-447E-A647-C07BB9602269}"/>
    <dgm:cxn modelId="{75BAD35E-3D19-47C5-9153-3304016883EE}" srcId="{17FA48D7-57D5-4407-BDCA-3A8744ACC348}" destId="{45731259-4646-4558-B3DD-E8886C49A523}" srcOrd="1" destOrd="2" parTransId="{D7EA5F60-3EE6-49CC-BD5D-960164B6EB78}" sibTransId="{F9B0C27B-2A97-4495-95EA-04FC05836EF3}"/>
    <dgm:cxn modelId="{DDEBAA3A-0518-4E1C-961B-52C592509C8F}" srcId="{D9D7BF96-BE9E-46E2-8D55-6E8BDDC32DAE}" destId="{6293AF65-5898-4738-909C-E4A14000B593}" srcOrd="3" destOrd="0" parTransId="{F66D1EB8-85B6-45BA-AC0C-8542DF919330}" sibTransId="{EA02123F-2C9E-44AA-A703-7BE7C6B48F6A}"/>
    <dgm:cxn modelId="{833C2380-6141-460E-B4CC-A2283EA675F0}" srcId="{6293AF65-5898-4738-909C-E4A14000B593}" destId="{3C53A15A-2E69-46F7-83F3-0BF68C10AD3E}" srcOrd="0" destOrd="3" parTransId="{3477DDE9-C21E-489B-8DA8-3A083E186EBC}" sibTransId="{8E96309D-5AF5-48A1-98FE-EC1C313462C0}"/>
    <dgm:cxn modelId="{92483EDE-5505-4818-A8B4-82F262759814}" srcId="{6293AF65-5898-4738-909C-E4A14000B593}" destId="{D53207CC-BCF3-4366-BB29-3A3028CDDF3A}" srcOrd="1" destOrd="3" parTransId="{807ACFF6-C644-43D4-A679-0CC8C6A9DF54}" sibTransId="{C43F75AA-4291-4382-BF34-E27C9958F0A7}"/>
    <dgm:cxn modelId="{7AFE3F98-F42D-4673-96AA-73C74780F7E3}" srcId="{6293AF65-5898-4738-909C-E4A14000B593}" destId="{F587BFAF-E2D5-4765-8316-6D1D912A9D77}" srcOrd="2" destOrd="3" parTransId="{A699D958-8B46-48B6-AF8A-831F209DFD85}" sibTransId="{CB876FBB-BC7C-4662-AC5B-49C6C13ACB77}"/>
    <dgm:cxn modelId="{F0955B54-7A18-4270-995D-C8FF66B1203A}" type="presOf" srcId="{D9D7BF96-BE9E-46E2-8D55-6E8BDDC32DAE}" destId="{F3555292-3C89-4C4F-B4D0-0FA2ACFFACE8}" srcOrd="0" destOrd="0" presId="urn:microsoft.com/office/officeart/2005/8/layout/process3"/>
    <dgm:cxn modelId="{D937486E-D9DF-4B75-91E8-CACC79BE8887}" type="presParOf" srcId="{F3555292-3C89-4C4F-B4D0-0FA2ACFFACE8}" destId="{79D35C4A-2DDE-4255-A36A-ADCDCA47CC6C}" srcOrd="0" destOrd="0" presId="urn:microsoft.com/office/officeart/2005/8/layout/process3"/>
    <dgm:cxn modelId="{B6AD1EBE-54D3-4284-93C7-D78D57307021}" type="presParOf" srcId="{79D35C4A-2DDE-4255-A36A-ADCDCA47CC6C}" destId="{B86100E6-FA30-4C22-BB39-BB56D8302BB8}" srcOrd="0" destOrd="0" presId="urn:microsoft.com/office/officeart/2005/8/layout/process3"/>
    <dgm:cxn modelId="{B41D9813-7A00-40D3-885C-1DA85BA250FE}" type="presOf" srcId="{AC6B50A2-A719-40F2-A025-D428F4ED7AF7}" destId="{B86100E6-FA30-4C22-BB39-BB56D8302BB8}" srcOrd="1" destOrd="0" presId="urn:microsoft.com/office/officeart/2005/8/layout/process3"/>
    <dgm:cxn modelId="{511DF398-87E1-41A8-891E-D30E777E1E8F}" type="presParOf" srcId="{79D35C4A-2DDE-4255-A36A-ADCDCA47CC6C}" destId="{E74B0135-3D37-42AD-9C7C-5E6A5C184B2C}" srcOrd="1" destOrd="0" presId="urn:microsoft.com/office/officeart/2005/8/layout/process3"/>
    <dgm:cxn modelId="{F5566095-E91E-4ECC-9044-2E12E0400F20}" type="presOf" srcId="{AC6B50A2-A719-40F2-A025-D428F4ED7AF7}" destId="{E74B0135-3D37-42AD-9C7C-5E6A5C184B2C}" srcOrd="0" destOrd="0" presId="urn:microsoft.com/office/officeart/2005/8/layout/process3"/>
    <dgm:cxn modelId="{37B329B9-5C14-4FD8-A800-4103C52BA6F2}" type="presParOf" srcId="{79D35C4A-2DDE-4255-A36A-ADCDCA47CC6C}" destId="{001A35F5-21FE-42CC-AB17-5CF1D5339814}" srcOrd="2" destOrd="0" presId="urn:microsoft.com/office/officeart/2005/8/layout/process3"/>
    <dgm:cxn modelId="{9FA737F1-55AB-481D-80B4-34506284D3F5}" type="presOf" srcId="{65F927D4-D7F1-4982-AC1F-B5F18269B929}" destId="{001A35F5-21FE-42CC-AB17-5CF1D5339814}" srcOrd="0" destOrd="0" presId="urn:microsoft.com/office/officeart/2005/8/layout/process3"/>
    <dgm:cxn modelId="{C33F2602-E212-4854-A161-197F4C9429A0}" type="presOf" srcId="{89DC4DE7-1877-4C61-9D22-FF4DB5F2726D}" destId="{001A35F5-21FE-42CC-AB17-5CF1D5339814}" srcOrd="0" destOrd="1" presId="urn:microsoft.com/office/officeart/2005/8/layout/process3"/>
    <dgm:cxn modelId="{1C16EBEC-4E8E-45FC-93BD-462DE46F78F0}" type="presOf" srcId="{DCFEB4DA-9F11-40E3-8337-96CBD746A1EA}" destId="{001A35F5-21FE-42CC-AB17-5CF1D5339814}" srcOrd="0" destOrd="2" presId="urn:microsoft.com/office/officeart/2005/8/layout/process3"/>
    <dgm:cxn modelId="{83062068-15E8-4B3E-BDD9-CCCA48D89608}" type="presOf" srcId="{0428031E-5490-4D1F-83D5-9ACFDAD1A426}" destId="{001A35F5-21FE-42CC-AB17-5CF1D5339814}" srcOrd="0" destOrd="3" presId="urn:microsoft.com/office/officeart/2005/8/layout/process3"/>
    <dgm:cxn modelId="{FD839DC2-BA7C-4F72-B14D-B0C1E3AAE945}" type="presParOf" srcId="{F3555292-3C89-4C4F-B4D0-0FA2ACFFACE8}" destId="{B6B4705E-C06A-4375-BD9F-C3441DAF21BE}" srcOrd="1" destOrd="0" presId="urn:microsoft.com/office/officeart/2005/8/layout/process3"/>
    <dgm:cxn modelId="{94D703B3-FFE0-4018-A039-28D678797CE3}" type="presOf" srcId="{90A52E01-7D27-4B54-9739-4258B1F7A655}" destId="{B6B4705E-C06A-4375-BD9F-C3441DAF21BE}" srcOrd="0" destOrd="0" presId="urn:microsoft.com/office/officeart/2005/8/layout/process3"/>
    <dgm:cxn modelId="{2F62A0C5-EBE3-43C4-A2CE-11C8FDE1DE9F}" type="presParOf" srcId="{B6B4705E-C06A-4375-BD9F-C3441DAF21BE}" destId="{ED62B532-DB81-4F8C-8542-7A394D40EFE0}" srcOrd="0" destOrd="1" presId="urn:microsoft.com/office/officeart/2005/8/layout/process3"/>
    <dgm:cxn modelId="{B1345985-F961-4215-9642-B41E44023265}" type="presOf" srcId="{90A52E01-7D27-4B54-9739-4258B1F7A655}" destId="{ED62B532-DB81-4F8C-8542-7A394D40EFE0}" srcOrd="1" destOrd="0" presId="urn:microsoft.com/office/officeart/2005/8/layout/process3"/>
    <dgm:cxn modelId="{01054024-678D-467F-8617-99CF8D7F0376}" type="presParOf" srcId="{F3555292-3C89-4C4F-B4D0-0FA2ACFFACE8}" destId="{67D84011-3E5C-4961-AC6D-73EE4C0D9D9E}" srcOrd="2" destOrd="0" presId="urn:microsoft.com/office/officeart/2005/8/layout/process3"/>
    <dgm:cxn modelId="{9EA12055-6F58-4CAD-8BF4-B349033D1599}" type="presParOf" srcId="{67D84011-3E5C-4961-AC6D-73EE4C0D9D9E}" destId="{94A44E30-95D2-471A-A75E-32D090A8680F}" srcOrd="0" destOrd="2" presId="urn:microsoft.com/office/officeart/2005/8/layout/process3"/>
    <dgm:cxn modelId="{1DAF762E-032B-492E-A064-961886A5FA0D}" type="presOf" srcId="{4063E92F-EF63-4941-A01A-382F576CE1C0}" destId="{94A44E30-95D2-471A-A75E-32D090A8680F}" srcOrd="1" destOrd="0" presId="urn:microsoft.com/office/officeart/2005/8/layout/process3"/>
    <dgm:cxn modelId="{5176CFBA-3669-4DF2-8BD4-35B540B2D305}" type="presParOf" srcId="{67D84011-3E5C-4961-AC6D-73EE4C0D9D9E}" destId="{BC9164B6-8CF0-4879-A265-B22456BE4CF2}" srcOrd="1" destOrd="2" presId="urn:microsoft.com/office/officeart/2005/8/layout/process3"/>
    <dgm:cxn modelId="{CB12AB28-0698-42B5-8F03-615EB81E6663}" type="presOf" srcId="{4063E92F-EF63-4941-A01A-382F576CE1C0}" destId="{BC9164B6-8CF0-4879-A265-B22456BE4CF2}" srcOrd="0" destOrd="0" presId="urn:microsoft.com/office/officeart/2005/8/layout/process3"/>
    <dgm:cxn modelId="{CE706225-A48B-4CDA-ABE8-3E38434DF361}" type="presParOf" srcId="{67D84011-3E5C-4961-AC6D-73EE4C0D9D9E}" destId="{178AD051-CF63-4F1B-9A8E-BC50021CDB7D}" srcOrd="2" destOrd="2" presId="urn:microsoft.com/office/officeart/2005/8/layout/process3"/>
    <dgm:cxn modelId="{19A142AE-9BCA-4B91-8C2B-CCE1B75F4706}" type="presOf" srcId="{9F90E17E-D5B8-4493-81C7-6BA6A294E0F3}" destId="{178AD051-CF63-4F1B-9A8E-BC50021CDB7D}" srcOrd="0" destOrd="0" presId="urn:microsoft.com/office/officeart/2005/8/layout/process3"/>
    <dgm:cxn modelId="{11FC582B-A8B2-44A1-A456-ED5DBD95561B}" type="presOf" srcId="{893A50AC-75EC-4782-B97B-EE9CD6CDE972}" destId="{178AD051-CF63-4F1B-9A8E-BC50021CDB7D}" srcOrd="0" destOrd="1" presId="urn:microsoft.com/office/officeart/2005/8/layout/process3"/>
    <dgm:cxn modelId="{E1EDBFFA-293B-4C7A-853C-6F1570D0BD9F}" type="presParOf" srcId="{F3555292-3C89-4C4F-B4D0-0FA2ACFFACE8}" destId="{0399D8D5-1252-4D85-9101-B99A296595E1}" srcOrd="3" destOrd="0" presId="urn:microsoft.com/office/officeart/2005/8/layout/process3"/>
    <dgm:cxn modelId="{4F39459F-6D67-4642-9E78-F4023C7DCA6E}" type="presOf" srcId="{805FEA0E-556F-4342-BBA0-B0908DC92DA2}" destId="{0399D8D5-1252-4D85-9101-B99A296595E1}" srcOrd="0" destOrd="0" presId="urn:microsoft.com/office/officeart/2005/8/layout/process3"/>
    <dgm:cxn modelId="{52D7BB85-E0D0-44AA-821B-0CCA17030DAC}" type="presParOf" srcId="{0399D8D5-1252-4D85-9101-B99A296595E1}" destId="{BCFE3D79-E4D8-4EBE-AED5-0EB76B28E72B}" srcOrd="0" destOrd="3" presId="urn:microsoft.com/office/officeart/2005/8/layout/process3"/>
    <dgm:cxn modelId="{B6145AA6-36EE-451E-94DA-06C403551778}" type="presOf" srcId="{805FEA0E-556F-4342-BBA0-B0908DC92DA2}" destId="{BCFE3D79-E4D8-4EBE-AED5-0EB76B28E72B}" srcOrd="1" destOrd="0" presId="urn:microsoft.com/office/officeart/2005/8/layout/process3"/>
    <dgm:cxn modelId="{9E36FA29-EA42-444C-A842-58F258443DE3}" type="presParOf" srcId="{F3555292-3C89-4C4F-B4D0-0FA2ACFFACE8}" destId="{6724A8C1-637F-4638-A7B5-5DD808170576}" srcOrd="4" destOrd="0" presId="urn:microsoft.com/office/officeart/2005/8/layout/process3"/>
    <dgm:cxn modelId="{7A19B188-7E1E-48EE-834D-5DC65303B724}" type="presParOf" srcId="{6724A8C1-637F-4638-A7B5-5DD808170576}" destId="{EC30A750-D082-471F-8BF1-F23E72F32805}" srcOrd="0" destOrd="4" presId="urn:microsoft.com/office/officeart/2005/8/layout/process3"/>
    <dgm:cxn modelId="{AE8B851F-8E83-44A2-B873-CF86E9CA0233}" type="presOf" srcId="{17FA48D7-57D5-4407-BDCA-3A8744ACC348}" destId="{EC30A750-D082-471F-8BF1-F23E72F32805}" srcOrd="1" destOrd="0" presId="urn:microsoft.com/office/officeart/2005/8/layout/process3"/>
    <dgm:cxn modelId="{56773DEC-445E-46CB-91FA-0CFC6EDF6DDD}" type="presParOf" srcId="{6724A8C1-637F-4638-A7B5-5DD808170576}" destId="{11B51A25-BC1E-4A01-8D9E-AE2F8BBE02A0}" srcOrd="1" destOrd="4" presId="urn:microsoft.com/office/officeart/2005/8/layout/process3"/>
    <dgm:cxn modelId="{67BB3EBF-32EC-4839-9057-B2A6504B9461}" type="presOf" srcId="{17FA48D7-57D5-4407-BDCA-3A8744ACC348}" destId="{11B51A25-BC1E-4A01-8D9E-AE2F8BBE02A0}" srcOrd="0" destOrd="0" presId="urn:microsoft.com/office/officeart/2005/8/layout/process3"/>
    <dgm:cxn modelId="{523D9420-54BA-4281-859A-507A47398DFF}" type="presParOf" srcId="{6724A8C1-637F-4638-A7B5-5DD808170576}" destId="{A049FDA1-9B71-4C54-9B2E-EB8FFCDFB2F4}" srcOrd="2" destOrd="4" presId="urn:microsoft.com/office/officeart/2005/8/layout/process3"/>
    <dgm:cxn modelId="{0E5D692F-733E-41E6-B676-25D5B5052F7C}" type="presOf" srcId="{60A5E316-DBCD-46FA-A96F-5F85A99184D7}" destId="{A049FDA1-9B71-4C54-9B2E-EB8FFCDFB2F4}" srcOrd="0" destOrd="0" presId="urn:microsoft.com/office/officeart/2005/8/layout/process3"/>
    <dgm:cxn modelId="{63935AAE-0900-40D4-89D3-D170D197D173}" type="presOf" srcId="{45731259-4646-4558-B3DD-E8886C49A523}" destId="{A049FDA1-9B71-4C54-9B2E-EB8FFCDFB2F4}" srcOrd="0" destOrd="1" presId="urn:microsoft.com/office/officeart/2005/8/layout/process3"/>
    <dgm:cxn modelId="{7D502A89-170E-4F60-A733-496A9B9489BC}" type="presParOf" srcId="{F3555292-3C89-4C4F-B4D0-0FA2ACFFACE8}" destId="{ECF1CA39-F86E-4FF1-8F0B-C8A56878C818}" srcOrd="5" destOrd="0" presId="urn:microsoft.com/office/officeart/2005/8/layout/process3"/>
    <dgm:cxn modelId="{F3043787-0206-4E45-91BF-0E6A5471A950}" type="presOf" srcId="{4383F0BC-0D83-48CE-B1F6-711566ABE98F}" destId="{ECF1CA39-F86E-4FF1-8F0B-C8A56878C818}" srcOrd="0" destOrd="0" presId="urn:microsoft.com/office/officeart/2005/8/layout/process3"/>
    <dgm:cxn modelId="{CD8E60AA-78E0-43C2-B38A-77612C613CB5}" type="presParOf" srcId="{ECF1CA39-F86E-4FF1-8F0B-C8A56878C818}" destId="{71EA0892-E5A8-4B19-BB78-779FFFA42B18}" srcOrd="0" destOrd="5" presId="urn:microsoft.com/office/officeart/2005/8/layout/process3"/>
    <dgm:cxn modelId="{5806B510-7D0C-455C-BCC0-C5EAEF9E93F6}" type="presOf" srcId="{4383F0BC-0D83-48CE-B1F6-711566ABE98F}" destId="{71EA0892-E5A8-4B19-BB78-779FFFA42B18}" srcOrd="1" destOrd="0" presId="urn:microsoft.com/office/officeart/2005/8/layout/process3"/>
    <dgm:cxn modelId="{9EE20FB1-4AE1-47FF-A525-B498305861F2}" type="presParOf" srcId="{F3555292-3C89-4C4F-B4D0-0FA2ACFFACE8}" destId="{A1226D38-247E-454D-941B-5D9159DC1597}" srcOrd="6" destOrd="0" presId="urn:microsoft.com/office/officeart/2005/8/layout/process3"/>
    <dgm:cxn modelId="{3A8907B8-B36E-4681-9D3B-37F5E30FE1FC}" type="presParOf" srcId="{A1226D38-247E-454D-941B-5D9159DC1597}" destId="{70B623E7-C14D-456E-A7F0-FB29751491AC}" srcOrd="0" destOrd="6" presId="urn:microsoft.com/office/officeart/2005/8/layout/process3"/>
    <dgm:cxn modelId="{4E612765-1950-4C86-A4A6-DB62EF97240F}" type="presOf" srcId="{6293AF65-5898-4738-909C-E4A14000B593}" destId="{70B623E7-C14D-456E-A7F0-FB29751491AC}" srcOrd="1" destOrd="0" presId="urn:microsoft.com/office/officeart/2005/8/layout/process3"/>
    <dgm:cxn modelId="{7105D2FC-7ACD-4557-9EED-134D67CCC36F}" type="presParOf" srcId="{A1226D38-247E-454D-941B-5D9159DC1597}" destId="{88A3857D-3CBC-4446-8E08-193E7918D6FE}" srcOrd="1" destOrd="6" presId="urn:microsoft.com/office/officeart/2005/8/layout/process3"/>
    <dgm:cxn modelId="{8CD49A43-A25B-4D3F-B16A-82407BC01D35}" type="presOf" srcId="{6293AF65-5898-4738-909C-E4A14000B593}" destId="{88A3857D-3CBC-4446-8E08-193E7918D6FE}" srcOrd="0" destOrd="0" presId="urn:microsoft.com/office/officeart/2005/8/layout/process3"/>
    <dgm:cxn modelId="{AA426F37-A328-4709-B8CA-C7964A191CDD}" type="presParOf" srcId="{A1226D38-247E-454D-941B-5D9159DC1597}" destId="{94BA6993-7764-40B7-9795-FC085F93D5E0}" srcOrd="2" destOrd="6" presId="urn:microsoft.com/office/officeart/2005/8/layout/process3"/>
    <dgm:cxn modelId="{17382C52-057F-412E-A126-E8B0B4EB09CE}" type="presOf" srcId="{3C53A15A-2E69-46F7-83F3-0BF68C10AD3E}" destId="{94BA6993-7764-40B7-9795-FC085F93D5E0}" srcOrd="0" destOrd="0" presId="urn:microsoft.com/office/officeart/2005/8/layout/process3"/>
    <dgm:cxn modelId="{93E8B0E1-47BE-421F-A7DB-7DD8F88EC04F}" type="presOf" srcId="{D53207CC-BCF3-4366-BB29-3A3028CDDF3A}" destId="{94BA6993-7764-40B7-9795-FC085F93D5E0}" srcOrd="0" destOrd="1" presId="urn:microsoft.com/office/officeart/2005/8/layout/process3"/>
    <dgm:cxn modelId="{C061C012-237A-40C5-9EC0-77E8D8AB9BE0}" type="presOf" srcId="{F587BFAF-E2D5-4765-8316-6D1D912A9D77}" destId="{94BA6993-7764-40B7-9795-FC085F93D5E0}" srcOrd="0" destOrd="2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377690" cy="5320030"/>
        <a:chOff x="0" y="0"/>
        <a:chExt cx="4377690" cy="5320030"/>
      </a:xfrm>
    </dsp:grpSpPr>
    <dsp:sp modelId="{6F2447E4-83EA-413B-A65B-5349BB409B13}">
      <dsp:nvSpPr>
        <dsp:cNvPr id="3" name="等腰三角形 2"/>
        <dsp:cNvSpPr/>
      </dsp:nvSpPr>
      <dsp:spPr bwMode="white">
        <a:xfrm>
          <a:off x="0" y="0"/>
          <a:ext cx="3806687" cy="5320030"/>
        </a:xfrm>
        <a:prstGeom prst="triangl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Xfrm>
        <a:off x="0" y="0"/>
        <a:ext cx="3806687" cy="5320030"/>
      </dsp:txXfrm>
    </dsp:sp>
    <dsp:sp modelId="{B3540AFB-F078-4904-A74C-8438A955DD66}">
      <dsp:nvSpPr>
        <dsp:cNvPr id="4" name="圆角矩形 3"/>
        <dsp:cNvSpPr/>
      </dsp:nvSpPr>
      <dsp:spPr bwMode="white">
        <a:xfrm>
          <a:off x="1903343" y="532003"/>
          <a:ext cx="2474347" cy="756626"/>
        </a:xfrm>
        <a:prstGeom prst="round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测试</a:t>
          </a:r>
          <a:endParaRPr lang="zh-CN" altLang="en-US">
            <a:solidFill>
              <a:schemeClr val="dk1"/>
            </a:solidFill>
          </a:endParaRPr>
        </a:p>
      </dsp:txBody>
      <dsp:txXfrm>
        <a:off x="1903343" y="532003"/>
        <a:ext cx="2474347" cy="756626"/>
      </dsp:txXfrm>
    </dsp:sp>
    <dsp:sp modelId="{498138EA-C963-4850-8045-CDC976043C77}">
      <dsp:nvSpPr>
        <dsp:cNvPr id="5" name="圆角矩形 4"/>
        <dsp:cNvSpPr/>
      </dsp:nvSpPr>
      <dsp:spPr bwMode="white">
        <a:xfrm>
          <a:off x="1903343" y="1383208"/>
          <a:ext cx="2474347" cy="756626"/>
        </a:xfrm>
        <a:prstGeom prst="round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应急响应</a:t>
          </a:r>
          <a:endParaRPr lang="zh-CN" altLang="en-US">
            <a:solidFill>
              <a:schemeClr val="dk1"/>
            </a:solidFill>
          </a:endParaRPr>
        </a:p>
      </dsp:txBody>
      <dsp:txXfrm>
        <a:off x="1903343" y="1383208"/>
        <a:ext cx="2474347" cy="756626"/>
      </dsp:txXfrm>
    </dsp:sp>
    <dsp:sp modelId="{FAEF4662-DA73-4491-A6C9-6C7A850FFB5F}">
      <dsp:nvSpPr>
        <dsp:cNvPr id="6" name="圆角矩形 5"/>
        <dsp:cNvSpPr/>
      </dsp:nvSpPr>
      <dsp:spPr bwMode="white">
        <a:xfrm>
          <a:off x="1903343" y="2234413"/>
          <a:ext cx="2474347" cy="756626"/>
        </a:xfrm>
        <a:prstGeom prst="round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solidFill>
                <a:schemeClr val="dk1"/>
              </a:solidFill>
            </a:rPr>
            <a:t>容量评估</a:t>
          </a:r>
          <a:endParaRPr lang="zh-CN" altLang="en-US">
            <a:solidFill>
              <a:schemeClr val="dk1"/>
            </a:solidFill>
          </a:endParaRPr>
        </a:p>
      </dsp:txBody>
      <dsp:txXfrm>
        <a:off x="1903343" y="2234413"/>
        <a:ext cx="2474347" cy="756626"/>
      </dsp:txXfrm>
    </dsp:sp>
    <dsp:sp modelId="{39C7E140-4B4B-458E-ABE3-F8DC00EB6173}">
      <dsp:nvSpPr>
        <dsp:cNvPr id="8" name="圆角矩形 7"/>
        <dsp:cNvSpPr/>
      </dsp:nvSpPr>
      <dsp:spPr bwMode="white">
        <a:xfrm>
          <a:off x="1903343" y="3085617"/>
          <a:ext cx="2474347" cy="756626"/>
        </a:xfrm>
        <a:prstGeom prst="round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监控</a:t>
          </a:r>
          <a:endParaRPr altLang="en-US">
            <a:solidFill>
              <a:schemeClr val="dk1"/>
            </a:solidFill>
          </a:endParaRPr>
        </a:p>
      </dsp:txBody>
      <dsp:txXfrm>
        <a:off x="1903343" y="3085617"/>
        <a:ext cx="2474347" cy="756626"/>
      </dsp:txXfrm>
    </dsp:sp>
    <dsp:sp modelId="{EF6091CA-6ED5-47A5-9845-C32BC99B00C6}">
      <dsp:nvSpPr>
        <dsp:cNvPr id="7" name="圆角矩形 6"/>
        <dsp:cNvSpPr/>
      </dsp:nvSpPr>
      <dsp:spPr bwMode="white">
        <a:xfrm>
          <a:off x="1903343" y="3936822"/>
          <a:ext cx="2474347" cy="756626"/>
        </a:xfrm>
        <a:prstGeom prst="roundRect">
          <a:avLst/>
        </a:prstGeom>
      </dsp:spPr>
      <dsp:style>
        <a:lnRef idx="1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99060" tIns="99060" rIns="99060" bIns="99060" anchor="ctr"/>
        <a:lstStyle>
          <a:lvl1pPr algn="ctr">
            <a:defRPr sz="2600"/>
          </a:lvl1pPr>
          <a:lvl2pPr marL="228600" indent="-228600" algn="ctr">
            <a:defRPr sz="2000"/>
          </a:lvl2pPr>
          <a:lvl3pPr marL="457200" indent="-228600" algn="ctr">
            <a:defRPr sz="2000"/>
          </a:lvl3pPr>
          <a:lvl4pPr marL="685800" indent="-228600" algn="ctr">
            <a:defRPr sz="2000"/>
          </a:lvl4pPr>
          <a:lvl5pPr marL="914400" indent="-228600" algn="ctr">
            <a:defRPr sz="2000"/>
          </a:lvl5pPr>
          <a:lvl6pPr marL="1143000" indent="-228600" algn="ctr">
            <a:defRPr sz="2000"/>
          </a:lvl6pPr>
          <a:lvl7pPr marL="1371600" indent="-228600" algn="ctr">
            <a:defRPr sz="2000"/>
          </a:lvl7pPr>
          <a:lvl8pPr marL="1600200" indent="-228600" algn="ctr">
            <a:defRPr sz="2000"/>
          </a:lvl8pPr>
          <a:lvl9pPr marL="1828800" indent="-228600" algn="ctr">
            <a:defRPr sz="2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olidFill>
                <a:schemeClr val="dk1"/>
              </a:solidFill>
            </a:rPr>
            <a:t>系统&amp;业务</a:t>
          </a:r>
          <a:r>
            <a:rPr lang="zh-CN">
              <a:solidFill>
                <a:schemeClr val="dk1"/>
              </a:solidFill>
            </a:rPr>
            <a:t>梳理</a:t>
          </a:r>
          <a:endParaRPr lang="zh-CN">
            <a:solidFill>
              <a:schemeClr val="dk1"/>
            </a:solidFill>
          </a:endParaRPr>
        </a:p>
      </dsp:txBody>
      <dsp:txXfrm>
        <a:off x="1903343" y="3936822"/>
        <a:ext cx="2474347" cy="7566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1072495" cy="2583815"/>
        <a:chOff x="0" y="0"/>
        <a:chExt cx="11072495" cy="2583815"/>
      </a:xfrm>
    </dsp:grpSpPr>
    <dsp:sp modelId="{67FF3BB9-6612-4697-87EE-EC66312779BE}">
      <dsp:nvSpPr>
        <dsp:cNvPr id="3" name="燕尾形 2"/>
        <dsp:cNvSpPr/>
      </dsp:nvSpPr>
      <dsp:spPr bwMode="white">
        <a:xfrm>
          <a:off x="0" y="693394"/>
          <a:ext cx="2992566" cy="1197026"/>
        </a:xfrm>
        <a:prstGeom prst="chevr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6012" tIns="32004" rIns="32004" bIns="3200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确定优化目标</a:t>
          </a:r>
          <a:endParaRPr lang="zh-CN" altLang="en-US" sz="2400">
            <a:latin typeface="微软雅黑" charset="0"/>
            <a:ea typeface="微软雅黑" charset="0"/>
          </a:endParaRPr>
        </a:p>
      </dsp:txBody>
      <dsp:txXfrm>
        <a:off x="0" y="693394"/>
        <a:ext cx="2992566" cy="1197026"/>
      </dsp:txXfrm>
    </dsp:sp>
    <dsp:sp modelId="{D3000CD6-B08B-4D3B-8D2A-7F1C26A23961}">
      <dsp:nvSpPr>
        <dsp:cNvPr id="4" name="燕尾形 3"/>
        <dsp:cNvSpPr/>
      </dsp:nvSpPr>
      <dsp:spPr bwMode="white">
        <a:xfrm>
          <a:off x="2693310" y="693394"/>
          <a:ext cx="2992566" cy="1197026"/>
        </a:xfrm>
        <a:prstGeom prst="chevr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6012" tIns="32004" rIns="32004" bIns="3200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定位性能瓶颈</a:t>
          </a:r>
          <a:endParaRPr lang="zh-CN" altLang="en-US" sz="2400">
            <a:latin typeface="微软雅黑" charset="0"/>
            <a:ea typeface="微软雅黑" charset="0"/>
          </a:endParaRPr>
        </a:p>
      </dsp:txBody>
      <dsp:txXfrm>
        <a:off x="2693310" y="693394"/>
        <a:ext cx="2992566" cy="1197026"/>
      </dsp:txXfrm>
    </dsp:sp>
    <dsp:sp modelId="{74437C11-3810-488A-B265-8C8037793D77}">
      <dsp:nvSpPr>
        <dsp:cNvPr id="5" name="燕尾形 4"/>
        <dsp:cNvSpPr/>
      </dsp:nvSpPr>
      <dsp:spPr bwMode="white">
        <a:xfrm>
          <a:off x="5386619" y="693394"/>
          <a:ext cx="2992566" cy="1197026"/>
        </a:xfrm>
        <a:prstGeom prst="chevr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6012" tIns="32004" rIns="32004" bIns="3200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制定优化方法</a:t>
          </a:r>
          <a:endParaRPr lang="zh-CN" altLang="en-US" sz="2400">
            <a:latin typeface="微软雅黑" charset="0"/>
            <a:ea typeface="微软雅黑" charset="0"/>
          </a:endParaRPr>
        </a:p>
      </dsp:txBody>
      <dsp:txXfrm>
        <a:off x="5386619" y="693394"/>
        <a:ext cx="2992566" cy="1197026"/>
      </dsp:txXfrm>
    </dsp:sp>
    <dsp:sp modelId="{DA56CEAC-80C9-4FF3-8AE7-1CA525A0CC9B}">
      <dsp:nvSpPr>
        <dsp:cNvPr id="6" name="燕尾形 5"/>
        <dsp:cNvSpPr/>
      </dsp:nvSpPr>
      <dsp:spPr bwMode="white">
        <a:xfrm>
          <a:off x="8079929" y="693394"/>
          <a:ext cx="2992566" cy="1197026"/>
        </a:xfrm>
        <a:prstGeom prst="chevron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1"/>
        </a:fillRef>
        <a:effectRef idx="1">
          <a:scrgbClr r="0" g="0" b="0"/>
        </a:effectRef>
        <a:fontRef idx="minor">
          <a:schemeClr val="dk1"/>
        </a:fontRef>
      </dsp:style>
      <dsp:txBody>
        <a:bodyPr vert="horz" wrap="square" lIns="96012" tIns="32004" rIns="32004" bIns="32004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2400">
              <a:latin typeface="微软雅黑" charset="0"/>
              <a:ea typeface="微软雅黑" charset="0"/>
            </a:rPr>
            <a:t>测试优化效果</a:t>
          </a:r>
          <a:endParaRPr altLang="en-US" sz="2400">
            <a:latin typeface="微软雅黑" charset="0"/>
            <a:ea typeface="微软雅黑" charset="0"/>
          </a:endParaRPr>
        </a:p>
      </dsp:txBody>
      <dsp:txXfrm>
        <a:off x="8079929" y="693394"/>
        <a:ext cx="2992566" cy="1197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0742930" cy="5434965"/>
        <a:chOff x="0" y="0"/>
        <a:chExt cx="10742930" cy="5434965"/>
      </a:xfrm>
    </dsp:grpSpPr>
    <dsp:sp modelId="{E74B0135-3D37-42AD-9C7C-5E6A5C184B2C}">
      <dsp:nvSpPr>
        <dsp:cNvPr id="3" name="圆角矩形 2"/>
        <dsp:cNvSpPr/>
      </dsp:nvSpPr>
      <dsp:spPr bwMode="white">
        <a:xfrm>
          <a:off x="0" y="1060648"/>
          <a:ext cx="1783362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11.19</a:t>
          </a:r>
          <a:endParaRPr lang="en-US" altLang="zh-CN"/>
        </a:p>
      </dsp:txBody>
      <dsp:txXfrm>
        <a:off x="0" y="1060648"/>
        <a:ext cx="1783362" cy="1166400"/>
      </dsp:txXfrm>
    </dsp:sp>
    <dsp:sp modelId="{001A35F5-21FE-42CC-AB17-5CF1D5339814}">
      <dsp:nvSpPr>
        <dsp:cNvPr id="4" name="圆角矩形 3"/>
        <dsp:cNvSpPr/>
      </dsp:nvSpPr>
      <dsp:spPr bwMode="white">
        <a:xfrm>
          <a:off x="365267" y="1773992"/>
          <a:ext cx="1783362" cy="26003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qps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>
            <a:lnSpc>
              <a:spcPct val="21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%</a:t>
          </a:r>
          <a:endParaRPr lang="en-US" altLang="zh-CN" sz="16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altLang="zh-CN" sz="16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</dsp:txBody>
      <dsp:txXfrm>
        <a:off x="365267" y="1773992"/>
        <a:ext cx="1783362" cy="2600325"/>
      </dsp:txXfrm>
    </dsp:sp>
    <dsp:sp modelId="{B6B4705E-C06A-4375-BD9F-C3441DAF21BE}">
      <dsp:nvSpPr>
        <dsp:cNvPr id="5" name="右箭头 4"/>
        <dsp:cNvSpPr/>
      </dsp:nvSpPr>
      <dsp:spPr bwMode="white">
        <a:xfrm>
          <a:off x="2037492" y="1195317"/>
          <a:ext cx="573145" cy="44400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2037492" y="1195317"/>
        <a:ext cx="573145" cy="444006"/>
      </dsp:txXfrm>
    </dsp:sp>
    <dsp:sp modelId="{BC9164B6-8CF0-4879-A265-B22456BE4CF2}">
      <dsp:nvSpPr>
        <dsp:cNvPr id="6" name="圆角矩形 5"/>
        <dsp:cNvSpPr/>
      </dsp:nvSpPr>
      <dsp:spPr bwMode="white">
        <a:xfrm>
          <a:off x="2864767" y="1060648"/>
          <a:ext cx="1783362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11.26</a:t>
          </a:r>
          <a:endParaRPr lang="en-US" altLang="zh-CN"/>
        </a:p>
      </dsp:txBody>
      <dsp:txXfrm>
        <a:off x="2864767" y="1060648"/>
        <a:ext cx="1783362" cy="1166400"/>
      </dsp:txXfrm>
    </dsp:sp>
    <dsp:sp modelId="{178AD051-CF63-4F1B-9A8E-BC50021CDB7D}">
      <dsp:nvSpPr>
        <dsp:cNvPr id="7" name="圆角矩形 6"/>
        <dsp:cNvSpPr/>
      </dsp:nvSpPr>
      <dsp:spPr bwMode="white">
        <a:xfrm>
          <a:off x="3230034" y="1773992"/>
          <a:ext cx="1783362" cy="26003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marL="171450" lvl="1" indent="-1714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</a:rPr>
            <a:t>200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qps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>
            <a:lnSpc>
              <a:spcPct val="1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</a:rPr>
            <a:t>%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</dsp:txBody>
      <dsp:txXfrm>
        <a:off x="3230034" y="1773992"/>
        <a:ext cx="1783362" cy="2600325"/>
      </dsp:txXfrm>
    </dsp:sp>
    <dsp:sp modelId="{0399D8D5-1252-4D85-9101-B99A296595E1}">
      <dsp:nvSpPr>
        <dsp:cNvPr id="8" name="右箭头 7"/>
        <dsp:cNvSpPr/>
      </dsp:nvSpPr>
      <dsp:spPr bwMode="white">
        <a:xfrm>
          <a:off x="4902259" y="1195317"/>
          <a:ext cx="573145" cy="44400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902259" y="1195317"/>
        <a:ext cx="573145" cy="444006"/>
      </dsp:txXfrm>
    </dsp:sp>
    <dsp:sp modelId="{11B51A25-BC1E-4A01-8D9E-AE2F8BBE02A0}">
      <dsp:nvSpPr>
        <dsp:cNvPr id="9" name="圆角矩形 8"/>
        <dsp:cNvSpPr/>
      </dsp:nvSpPr>
      <dsp:spPr bwMode="white">
        <a:xfrm>
          <a:off x="5729534" y="1060648"/>
          <a:ext cx="1783362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12.9</a:t>
          </a:r>
          <a:endParaRPr lang="en-US" altLang="zh-CN"/>
        </a:p>
      </dsp:txBody>
      <dsp:txXfrm>
        <a:off x="5729534" y="1060648"/>
        <a:ext cx="1783362" cy="1166400"/>
      </dsp:txXfrm>
    </dsp:sp>
    <dsp:sp modelId="{A049FDA1-9B71-4C54-9B2E-EB8FFCDFB2F4}">
      <dsp:nvSpPr>
        <dsp:cNvPr id="10" name="圆角矩形 9"/>
        <dsp:cNvSpPr/>
      </dsp:nvSpPr>
      <dsp:spPr bwMode="white">
        <a:xfrm>
          <a:off x="6094801" y="1773992"/>
          <a:ext cx="1783362" cy="26003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marL="171450" lvl="1" indent="-171450">
            <a:lnSpc>
              <a:spcPct val="1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单台机器</a:t>
          </a:r>
          <a:r>
            <a:rPr lang="en-US" altLang="zh-CN" sz="18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260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qps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>
            <a:lnSpc>
              <a:spcPct val="18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100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endParaRPr lang="zh-CN" altLang="en-US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</dsp:txBody>
      <dsp:txXfrm>
        <a:off x="6094801" y="1773992"/>
        <a:ext cx="1783362" cy="2600325"/>
      </dsp:txXfrm>
    </dsp:sp>
    <dsp:sp modelId="{ECF1CA39-F86E-4FF1-8F0B-C8A56878C818}">
      <dsp:nvSpPr>
        <dsp:cNvPr id="11" name="右箭头 10"/>
        <dsp:cNvSpPr/>
      </dsp:nvSpPr>
      <dsp:spPr bwMode="white">
        <a:xfrm>
          <a:off x="7767026" y="1195317"/>
          <a:ext cx="573145" cy="444006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tint val="60000"/>
          </a:schemeClr>
        </a:lnRef>
        <a:fillRef idx="1">
          <a:schemeClr val="accent1">
            <a:tint val="6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7767026" y="1195317"/>
        <a:ext cx="573145" cy="444006"/>
      </dsp:txXfrm>
    </dsp:sp>
    <dsp:sp modelId="{88A3857D-3CBC-4446-8E08-193E7918D6FE}">
      <dsp:nvSpPr>
        <dsp:cNvPr id="12" name="圆角矩形 11"/>
        <dsp:cNvSpPr/>
      </dsp:nvSpPr>
      <dsp:spPr bwMode="white">
        <a:xfrm>
          <a:off x="8594301" y="1060648"/>
          <a:ext cx="1783362" cy="1166400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192024" tIns="192024" rIns="192024" bIns="102870" anchor="t"/>
        <a:lstStyle>
          <a:lvl1pPr algn="l">
            <a:defRPr sz="2700"/>
          </a:lvl1pPr>
          <a:lvl2pPr marL="228600" indent="-228600" algn="l">
            <a:defRPr sz="2100"/>
          </a:lvl2pPr>
          <a:lvl3pPr marL="457200" indent="-228600" algn="l">
            <a:defRPr sz="2100"/>
          </a:lvl3pPr>
          <a:lvl4pPr marL="685800" indent="-228600" algn="l">
            <a:defRPr sz="2100"/>
          </a:lvl4pPr>
          <a:lvl5pPr marL="914400" indent="-228600" algn="l">
            <a:defRPr sz="2100"/>
          </a:lvl5pPr>
          <a:lvl6pPr marL="1143000" indent="-228600" algn="l">
            <a:defRPr sz="2100"/>
          </a:lvl6pPr>
          <a:lvl7pPr marL="1371600" indent="-228600" algn="l">
            <a:defRPr sz="2100"/>
          </a:lvl7pPr>
          <a:lvl8pPr marL="1600200" indent="-228600" algn="l">
            <a:defRPr sz="2100"/>
          </a:lvl8pPr>
          <a:lvl9pPr marL="1828800" indent="-228600" algn="l">
            <a:defRPr sz="21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12.10</a:t>
          </a:r>
          <a:endParaRPr lang="en-US"/>
        </a:p>
      </dsp:txBody>
      <dsp:txXfrm>
        <a:off x="8594301" y="1060648"/>
        <a:ext cx="1783362" cy="1166400"/>
      </dsp:txXfrm>
    </dsp:sp>
    <dsp:sp modelId="{94BA6993-7764-40B7-9795-FC085F93D5E0}">
      <dsp:nvSpPr>
        <dsp:cNvPr id="13" name="圆角矩形 12"/>
        <dsp:cNvSpPr/>
      </dsp:nvSpPr>
      <dsp:spPr bwMode="white">
        <a:xfrm>
          <a:off x="8959568" y="1773992"/>
          <a:ext cx="1783362" cy="2600325"/>
        </a:xfrm>
        <a:prstGeom prst="roundRect">
          <a:avLst>
            <a:gd name="adj" fmla="val 10000"/>
          </a:avLst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vert="horz" wrap="square" lIns="128016" tIns="128016" rIns="128016" bIns="128016" anchor="t"/>
        <a:lstStyle>
          <a:lvl1pPr algn="l">
            <a:defRPr sz="2700"/>
          </a:lvl1pPr>
          <a:lvl2pPr marL="228600" indent="-228600" algn="l">
            <a:defRPr sz="2700"/>
          </a:lvl2pPr>
          <a:lvl3pPr marL="457200" indent="-228600" algn="l">
            <a:defRPr sz="2700"/>
          </a:lvl3pPr>
          <a:lvl4pPr marL="685800" indent="-228600" algn="l">
            <a:defRPr sz="2700"/>
          </a:lvl4pPr>
          <a:lvl5pPr marL="914400" indent="-228600" algn="l">
            <a:defRPr sz="2700"/>
          </a:lvl5pPr>
          <a:lvl6pPr marL="1143000" indent="-228600" algn="l">
            <a:defRPr sz="2700"/>
          </a:lvl6pPr>
          <a:lvl7pPr marL="1371600" indent="-228600" algn="l">
            <a:defRPr sz="2700"/>
          </a:lvl7pPr>
          <a:lvl8pPr marL="1600200" indent="-228600" algn="l">
            <a:defRPr sz="2700"/>
          </a:lvl8pPr>
          <a:lvl9pPr marL="1828800" indent="-228600" algn="l">
            <a:defRPr sz="2700"/>
          </a:lvl9pPr>
        </a:lstStyle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单</a:t>
          </a:r>
          <a:r>
            <a:rPr lang="zh-CN" altLang="en-US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台机器非极限</a:t>
          </a:r>
          <a:r>
            <a:rPr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3</a:t>
          </a:r>
          <a:r>
            <a:rPr lang="en-US" altLang="zh-CN"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00</a:t>
          </a:r>
          <a:r>
            <a:rPr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q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ps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  <a:sym typeface="+mn-ea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60</a:t>
          </a: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zh-CN" altLang="en-US" sz="180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打满问题得到解决</a:t>
          </a:r>
          <a:endParaRPr lang="en-US" altLang="zh-CN" sz="1800">
            <a:solidFill>
              <a:schemeClr val="dk1"/>
            </a:solidFill>
            <a:latin typeface="微软雅黑" charset="0"/>
            <a:ea typeface="微软雅黑" charset="0"/>
            <a:cs typeface="微软雅黑" charset="0"/>
          </a:endParaRPr>
        </a:p>
      </dsp:txBody>
      <dsp:txXfrm>
        <a:off x="8959568" y="1773992"/>
        <a:ext cx="1783362" cy="2600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BC54-1D89-B84B-9D35-FE10262775C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68E5-24DE-0240-BD7B-92A7369D5B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68E5-24DE-0240-BD7B-92A7369D5B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添加较频繁：</a:t>
            </a:r>
            <a:r>
              <a:rPr lang="en-US" altLang="zh-CN"/>
              <a:t>4</a:t>
            </a:r>
            <a:r>
              <a:rPr lang="zh-CN" altLang="en-US"/>
              <a:t>次 </a:t>
            </a:r>
            <a:r>
              <a:rPr lang="en-US" altLang="zh-CN"/>
              <a:t>37</a:t>
            </a:r>
            <a:r>
              <a:rPr lang="zh-CN" altLang="en-US"/>
              <a:t>个保税区</a:t>
            </a:r>
            <a:endParaRPr lang="zh-CN" altLang="en-US"/>
          </a:p>
          <a:p>
            <a:r>
              <a:rPr lang="zh-CN" altLang="en-US"/>
              <a:t>涉及面较广：</a:t>
            </a:r>
            <a:r>
              <a:rPr lang="en-US" altLang="zh-CN"/>
              <a:t>8</a:t>
            </a:r>
            <a:r>
              <a:rPr lang="zh-CN" altLang="en-US"/>
              <a:t>个应用发布</a:t>
            </a:r>
            <a:endParaRPr lang="zh-CN" altLang="en-US"/>
          </a:p>
          <a:p>
            <a:r>
              <a:rPr lang="zh-CN" altLang="en-US"/>
              <a:t>横跨时间久：每次搭车横跨一周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无监控不优化</a:t>
            </a:r>
            <a:endParaRPr lang="zh-CN" altLang="en-US"/>
          </a:p>
          <a:p>
            <a:r>
              <a:rPr lang="zh-CN" altLang="en-US"/>
              <a:t>监控作为最底层的技术保障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核心接口优化</a:t>
            </a:r>
            <a:r>
              <a:rPr lang="en-US" altLang="zh-CN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--</a:t>
            </a: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二八原则</a:t>
            </a: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基础接口优化：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未缓存项增加缓存</a:t>
            </a:r>
            <a:endParaRPr lang="en-US" altLang="zh-CN" dirty="0" err="1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、mapper分片查询、</a:t>
            </a:r>
            <a:r>
              <a:rPr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减少非必要查询</a:t>
            </a:r>
            <a:endParaRPr lang="zh-CN" altLang="en-US" dirty="0" err="1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价格接口优化</a:t>
            </a: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：</a:t>
            </a: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价格列表区间缓存</a:t>
            </a: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、</a:t>
            </a:r>
            <a:endParaRPr lang="zh-CN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窜货规则查询前置、</a:t>
            </a:r>
            <a:endParaRPr lang="zh-CN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全量商品价格列表缓存、</a:t>
            </a:r>
            <a:endParaRPr lang="zh-CN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批次过滤逻辑优化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正确快速返回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、</a:t>
            </a:r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批次窜货走缓存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本地缓存击穿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数据库连接池调优：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减少空闲线程数、调小线程回收时间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缓存框架优化：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价格&amp;基础信息线程池隔离、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统一批量查询方法、删除并行流、失效时间随机数、单机器去重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set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异常处理优化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线程池调优</a:t>
            </a: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增加线程监控、支持在线线程调优、redis线程调优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后台功能降级</a:t>
            </a: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支持接口场景级别限流</a:t>
            </a:r>
            <a:endParaRPr lang="zh-CN" altLang="en-US" b="1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痛点：压测时瞬间</a:t>
            </a:r>
            <a:r>
              <a:rPr lang="en-US" altLang="zh-CN"/>
              <a:t>cpu</a:t>
            </a:r>
            <a:r>
              <a:rPr lang="zh-CN" altLang="en-US"/>
              <a:t>高，</a:t>
            </a:r>
            <a:r>
              <a:rPr lang="en-US" altLang="zh-CN"/>
              <a:t>hisee</a:t>
            </a:r>
            <a:r>
              <a:rPr lang="zh-CN" altLang="en-US"/>
              <a:t>只支持总的监控，没有细化到业务线程级别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分析：</a:t>
            </a:r>
            <a:endParaRPr lang="zh-CN" altLang="en-US"/>
          </a:p>
          <a:p>
            <a:r>
              <a:rPr lang="en-US" altLang="zh-CN" dirty="0">
                <a:solidFill>
                  <a:schemeClr val="dk1"/>
                </a:solidFill>
                <a:sym typeface="+mn-ea"/>
              </a:rPr>
              <a:t>dump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信息：缓存线程</a:t>
            </a:r>
            <a:endParaRPr lang="zh-CN" altLang="en-US" dirty="0">
              <a:solidFill>
                <a:schemeClr val="dk1"/>
              </a:solidFill>
              <a:sym typeface="+mn-ea"/>
            </a:endParaRPr>
          </a:p>
          <a:p>
            <a:r>
              <a:rPr lang="en-US" altLang="zh-CN"/>
              <a:t>pp</a:t>
            </a:r>
            <a:r>
              <a:rPr lang="zh-CN" altLang="en-US"/>
              <a:t>链路：</a:t>
            </a:r>
            <a:r>
              <a:rPr lang="zh-CN" altLang="en-US">
                <a:sym typeface="+mn-ea"/>
              </a:rPr>
              <a:t>创建新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连接耗时</a:t>
            </a:r>
            <a:r>
              <a:rPr lang="zh-CN" altLang="en-US"/>
              <a:t>300ms</a:t>
            </a:r>
            <a:r>
              <a:rPr lang="en-US" altLang="zh-CN"/>
              <a:t>+</a:t>
            </a:r>
            <a:endParaRPr lang="en-US" altLang="zh-CN"/>
          </a:p>
          <a:p>
            <a:r>
              <a:rPr lang="zh-CN" altLang="en-US"/>
              <a:t>日志：缓存线程池队列拒绝</a:t>
            </a:r>
            <a:endParaRPr lang="zh-CN" altLang="en-US"/>
          </a:p>
          <a:p>
            <a:r>
              <a:rPr lang="zh-CN" altLang="en-US">
                <a:sym typeface="+mn-ea"/>
              </a:rPr>
              <a:t>代码：单机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去重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,</a:t>
            </a:r>
            <a:endParaRPr lang="zh-CN" altLang="en-US">
              <a:sym typeface="+mn-ea"/>
            </a:endParaRPr>
          </a:p>
          <a:p>
            <a:r>
              <a:rPr lang="zh-CN" altLang="en-US"/>
              <a:t>偶现：同等压力复压</a:t>
            </a:r>
            <a:r>
              <a:rPr lang="en-US" altLang="zh-CN"/>
              <a:t>,</a:t>
            </a:r>
            <a:r>
              <a:rPr lang="zh-CN" altLang="en-US"/>
              <a:t>不复现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优化：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一次开发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长久适用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业务：</a:t>
            </a:r>
            <a:endParaRPr lang="zh-CN" altLang="en-US"/>
          </a:p>
          <a:p>
            <a:r>
              <a:rPr lang="zh-CN" altLang="en-US"/>
              <a:t>利润</a:t>
            </a:r>
            <a:r>
              <a:rPr lang="en-US" altLang="zh-CN"/>
              <a:t>--</a:t>
            </a:r>
            <a:r>
              <a:rPr lang="zh-CN" altLang="en-US"/>
              <a:t>抖音、</a:t>
            </a:r>
            <a:r>
              <a:rPr lang="en-US" altLang="zh-CN"/>
              <a:t>121</a:t>
            </a:r>
            <a:r>
              <a:rPr lang="zh-CN" altLang="en-US"/>
              <a:t>、</a:t>
            </a:r>
            <a:r>
              <a:rPr lang="en-US" altLang="zh-CN"/>
              <a:t>tlz </a:t>
            </a:r>
            <a:r>
              <a:rPr lang="zh-CN" altLang="en-US"/>
              <a:t>都是创新业务，如何能快速的支持，底层赋能</a:t>
            </a:r>
            <a:endParaRPr lang="en-US" altLang="zh-CN"/>
          </a:p>
          <a:p>
            <a:r>
              <a:rPr lang="zh-CN" altLang="en-US"/>
              <a:t>效率</a:t>
            </a:r>
            <a:r>
              <a:rPr lang="en-US" altLang="zh-CN"/>
              <a:t>-</a:t>
            </a:r>
            <a:r>
              <a:rPr lang="zh-CN" altLang="en-US"/>
              <a:t>拿样底层化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需求的必要性 和 业务期望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TOB </a:t>
            </a:r>
            <a:r>
              <a:rPr lang="zh-CN" altLang="en-US"/>
              <a:t>特性，</a:t>
            </a:r>
            <a:r>
              <a:rPr lang="en-US" altLang="zh-CN"/>
              <a:t>sku</a:t>
            </a:r>
            <a:r>
              <a:rPr lang="zh-CN" altLang="en-US"/>
              <a:t>一般都是批量大规格的，在门店不清楚货品的质量的情况下，往往会选择</a:t>
            </a:r>
            <a:r>
              <a:rPr lang="zh-CN" altLang="en-US">
                <a:sym typeface="+mn-ea"/>
              </a:rPr>
              <a:t>先少量拿货 再决策，而</a:t>
            </a:r>
            <a:r>
              <a:rPr lang="zh-CN" altLang="en-US"/>
              <a:t>为了降低门店端进货决策成本，商家为了让门店多那货，会让利给门店拿样优惠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事件风暴、用例分析法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拿样生命周期</a:t>
            </a:r>
            <a:r>
              <a:rPr lang="en-US" altLang="zh-CN"/>
              <a:t>-</a:t>
            </a:r>
            <a:r>
              <a:rPr lang="zh-CN" altLang="en-US"/>
              <a:t>跟着玩法走</a:t>
            </a:r>
            <a:endParaRPr lang="zh-CN" altLang="en-US"/>
          </a:p>
          <a:p>
            <a:r>
              <a:rPr lang="zh-CN" altLang="en-US"/>
              <a:t>和加价的区别</a:t>
            </a:r>
            <a:r>
              <a:rPr lang="en-US" altLang="zh-CN"/>
              <a:t>--</a:t>
            </a:r>
            <a:r>
              <a:rPr lang="zh-CN" altLang="en-US"/>
              <a:t>依附于商品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营销和商品的边界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分布式事务</a:t>
            </a:r>
            <a:endParaRPr lang="zh-CN" altLang="en-US"/>
          </a:p>
          <a:p>
            <a:r>
              <a:rPr lang="zh-CN" altLang="en-US"/>
              <a:t> 两段式提交：长时间的锁定，并发度低，</a:t>
            </a:r>
            <a:endParaRPr lang="zh-CN" altLang="en-US"/>
          </a:p>
          <a:p>
            <a:r>
              <a:rPr lang="zh-CN" altLang="en-US"/>
              <a:t> TCC:业务侵入，需要实现cancel</a:t>
            </a:r>
            <a:endParaRPr lang="zh-CN" altLang="en-US"/>
          </a:p>
          <a:p>
            <a:r>
              <a:rPr lang="zh-CN" altLang="en-US"/>
              <a:t> 本地消息表：生产者需要额外的创建消息表，还需要有对账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事务消息(RocketMQ 4.3)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拿样效果：</a:t>
            </a:r>
            <a:endParaRPr lang="zh-CN" altLang="en-US"/>
          </a:p>
          <a:p>
            <a:r>
              <a:rPr lang="zh-CN" altLang="en-US"/>
              <a:t> 商品数量：30942个</a:t>
            </a:r>
            <a:endParaRPr lang="zh-CN" altLang="en-US"/>
          </a:p>
          <a:p>
            <a:r>
              <a:rPr lang="zh-CN" altLang="en-US"/>
              <a:t> 数据：复购率 19%，存在个别类目 薅羊毛的情况 下单商品数远高于复购商品的情况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优化：千人一面，通过用户画像进行用户分层，精准投放 减少薅羊毛的情况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</a:t>
            </a:r>
            <a:r>
              <a:rPr lang="en-US" altLang="zh-CN"/>
              <a:t>/</a:t>
            </a:r>
            <a:r>
              <a:rPr lang="zh-CN" altLang="en-US"/>
              <a:t>能力沉淀</a:t>
            </a:r>
            <a:endParaRPr lang="zh-CN" altLang="en-US"/>
          </a:p>
          <a:p>
            <a:r>
              <a:rPr lang="zh-CN" altLang="en-US"/>
              <a:t>赋能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添加较频繁：</a:t>
            </a:r>
            <a:r>
              <a:rPr lang="en-US" altLang="zh-CN"/>
              <a:t>4</a:t>
            </a:r>
            <a:r>
              <a:rPr lang="zh-CN" altLang="en-US"/>
              <a:t>次 </a:t>
            </a:r>
            <a:r>
              <a:rPr lang="en-US" altLang="zh-CN"/>
              <a:t>37</a:t>
            </a:r>
            <a:r>
              <a:rPr lang="zh-CN" altLang="en-US"/>
              <a:t>个保税区</a:t>
            </a:r>
            <a:endParaRPr lang="zh-CN" altLang="en-US"/>
          </a:p>
          <a:p>
            <a:r>
              <a:rPr lang="zh-CN" altLang="en-US"/>
              <a:t>涉及面较广：</a:t>
            </a:r>
            <a:r>
              <a:rPr lang="en-US" altLang="zh-CN"/>
              <a:t>8</a:t>
            </a:r>
            <a:r>
              <a:rPr lang="zh-CN" altLang="en-US"/>
              <a:t>个应用发布</a:t>
            </a:r>
            <a:endParaRPr lang="zh-CN" altLang="en-US"/>
          </a:p>
          <a:p>
            <a:r>
              <a:rPr lang="zh-CN" altLang="en-US"/>
              <a:t>横跨时间久：每次搭车横跨一周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便捷接入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富客户端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无需发布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废弃枚举，持久化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高效查询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客户端本地缓存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的劣势：客户端消息保障性低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disconf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的劣势：引入多的依赖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界面化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包装，无需业务方感知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提供两种接入方式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沉淀一套数据字典客户端缓存的解决方案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B89-ECEC-7448-B53D-84518325FB0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E10E-F164-1A4D-9A06-8B3BCF453B74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7.xml"/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4" Type="http://schemas.openxmlformats.org/officeDocument/2006/relationships/notesSlide" Target="../notesSlides/notesSlide19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33.xml"/><Relationship Id="rId21" Type="http://schemas.openxmlformats.org/officeDocument/2006/relationships/tags" Target="../tags/tag32.xml"/><Relationship Id="rId20" Type="http://schemas.openxmlformats.org/officeDocument/2006/relationships/tags" Target="../tags/tag31.xml"/><Relationship Id="rId2" Type="http://schemas.openxmlformats.org/officeDocument/2006/relationships/tags" Target="../tags/tag13.xml"/><Relationship Id="rId19" Type="http://schemas.openxmlformats.org/officeDocument/2006/relationships/tags" Target="../tags/tag30.xml"/><Relationship Id="rId18" Type="http://schemas.openxmlformats.org/officeDocument/2006/relationships/tags" Target="../tags/tag29.xml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tags" Target="../tags/tag24.xml"/><Relationship Id="rId12" Type="http://schemas.openxmlformats.org/officeDocument/2006/relationships/tags" Target="../tags/tag23.xml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078699" y="2618647"/>
            <a:ext cx="533527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>
                <a:latin typeface="Microsoft YaHei" charset="-122"/>
                <a:ea typeface="Microsoft YaHei" charset="-122"/>
                <a:cs typeface="Microsoft YaHei" charset="-122"/>
              </a:rPr>
              <a:t>2021</a:t>
            </a:r>
            <a:r>
              <a:rPr kumimoji="1" lang="zh-CN" altLang="en-US" sz="5400" b="1" dirty="0">
                <a:latin typeface="Microsoft YaHei" charset="-122"/>
                <a:ea typeface="Microsoft YaHei" charset="-122"/>
                <a:cs typeface="Microsoft YaHei" charset="-122"/>
              </a:rPr>
              <a:t>年晋升述职</a:t>
            </a:r>
            <a:endParaRPr kumimoji="1" lang="zh-CN" altLang="en-US" sz="5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675640"/>
            <a:ext cx="2116182" cy="6506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871864" y="4881033"/>
            <a:ext cx="41200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汇报人：尹娇萍（瑶迦）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1864" y="5296019"/>
            <a:ext cx="41200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2846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结果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720" y="5552440"/>
            <a:ext cx="2007108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边界：将业务职责边界拆解到各领域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服务：核心业务服务沉淀到中台服务中</a:t>
            </a:r>
            <a:endParaRPr lang="zh-CN" altLang="en-US">
              <a:latin typeface="微软雅黑" charset="0"/>
              <a:ea typeface="微软雅黑" charset="0"/>
              <a:sym typeface="+mn-ea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中台：端只关心业务聚合的逻辑，扩展了中台的服务能力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720" y="864870"/>
            <a:ext cx="8362950" cy="439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13790" y="3129915"/>
            <a:ext cx="4224020" cy="8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5400" dirty="0">
                <a:latin typeface="+mj-lt"/>
                <a:ea typeface="+mj-ea"/>
                <a:cs typeface="+mj-cs"/>
              </a:rPr>
              <a:t>保税区持久化</a:t>
            </a: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039" name="Group 82"/>
          <p:cNvGrpSpPr>
            <a:grpSpLocks noGrp="1" noRot="1" noChangeAspect="1" noMove="1" noResize="1" noUngrp="1"/>
          </p:cNvGrpSpPr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8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" y="93236"/>
            <a:ext cx="1325096" cy="4074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0770" y="4530090"/>
            <a:ext cx="411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</a:t>
            </a:r>
            <a:r>
              <a:rPr lang="zh-CN" altLang="en-US"/>
              <a:t>通过枚举维护的三大痛点</a:t>
            </a:r>
            <a:r>
              <a:rPr lang="en-US" altLang="zh-CN"/>
              <a:t> </a:t>
            </a:r>
            <a:endParaRPr lang="en-US" altLang="zh-CN"/>
          </a:p>
          <a:p>
            <a:endParaRPr lang="zh-CN" altLang="en-US"/>
          </a:p>
        </p:txBody>
      </p:sp>
      <p:sp>
        <p:nvSpPr>
          <p:cNvPr id="7" name="Text Placeholder 33"/>
          <p:cNvSpPr txBox="1"/>
          <p:nvPr/>
        </p:nvSpPr>
        <p:spPr>
          <a:xfrm>
            <a:off x="6170233" y="1700809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变更较频繁：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次 </a:t>
            </a:r>
            <a:r>
              <a:rPr lang="en-US" altLang="zh-CN" sz="2000">
                <a:sym typeface="+mn-ea"/>
              </a:rPr>
              <a:t>37</a:t>
            </a:r>
            <a:r>
              <a:rPr lang="zh-CN" altLang="en-US" sz="2000">
                <a:sym typeface="+mn-ea"/>
              </a:rPr>
              <a:t>个保税区</a:t>
            </a:r>
            <a:endParaRPr lang="zh-CN" altLang="en-US" sz="20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AU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6170233" y="3212233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涉及面较广：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个应用发布</a:t>
            </a:r>
            <a:endParaRPr lang="zh-CN" altLang="en-US" sz="20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6170233" y="4749792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横跨时间久：每次搭车横跨一周</a:t>
            </a:r>
            <a:endParaRPr lang="zh-CN" altLang="en-US" sz="20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grpSp>
        <p:nvGrpSpPr>
          <p:cNvPr id="5" name="组合 24"/>
          <p:cNvGrpSpPr/>
          <p:nvPr/>
        </p:nvGrpSpPr>
        <p:grpSpPr>
          <a:xfrm>
            <a:off x="5193201" y="1520454"/>
            <a:ext cx="699076" cy="699074"/>
            <a:chOff x="1456904" y="1798469"/>
            <a:chExt cx="699076" cy="699074"/>
          </a:xfrm>
        </p:grpSpPr>
        <p:sp>
          <p:nvSpPr>
            <p:cNvPr id="6" name="Oval 80"/>
            <p:cNvSpPr/>
            <p:nvPr/>
          </p:nvSpPr>
          <p:spPr>
            <a:xfrm>
              <a:off x="1456904" y="1798469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224"/>
            <p:cNvSpPr>
              <a:spLocks noEditPoints="1" noChangeArrowheads="1"/>
            </p:cNvSpPr>
            <p:nvPr/>
          </p:nvSpPr>
          <p:spPr bwMode="auto">
            <a:xfrm>
              <a:off x="1657894" y="1999471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0"/>
          <p:cNvGrpSpPr/>
          <p:nvPr/>
        </p:nvGrpSpPr>
        <p:grpSpPr>
          <a:xfrm>
            <a:off x="5193201" y="3085256"/>
            <a:ext cx="699076" cy="699074"/>
            <a:chOff x="1456904" y="3363271"/>
            <a:chExt cx="699076" cy="699074"/>
          </a:xfrm>
        </p:grpSpPr>
        <p:sp>
          <p:nvSpPr>
            <p:cNvPr id="33" name="Oval 92"/>
            <p:cNvSpPr/>
            <p:nvPr/>
          </p:nvSpPr>
          <p:spPr>
            <a:xfrm>
              <a:off x="1456904" y="3363271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05"/>
            <p:cNvSpPr>
              <a:spLocks noEditPoints="1" noChangeArrowheads="1"/>
            </p:cNvSpPr>
            <p:nvPr/>
          </p:nvSpPr>
          <p:spPr bwMode="auto">
            <a:xfrm>
              <a:off x="1642408" y="3530042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3"/>
          <p:cNvGrpSpPr/>
          <p:nvPr/>
        </p:nvGrpSpPr>
        <p:grpSpPr>
          <a:xfrm>
            <a:off x="5193201" y="4650058"/>
            <a:ext cx="699076" cy="699074"/>
            <a:chOff x="1456904" y="4928073"/>
            <a:chExt cx="699076" cy="699074"/>
          </a:xfrm>
        </p:grpSpPr>
        <p:sp>
          <p:nvSpPr>
            <p:cNvPr id="36" name="Oval 106"/>
            <p:cNvSpPr/>
            <p:nvPr/>
          </p:nvSpPr>
          <p:spPr>
            <a:xfrm>
              <a:off x="1456904" y="4928073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29"/>
            <p:cNvSpPr>
              <a:spLocks noEditPoints="1" noChangeArrowheads="1"/>
            </p:cNvSpPr>
            <p:nvPr/>
          </p:nvSpPr>
          <p:spPr bwMode="auto">
            <a:xfrm>
              <a:off x="1588224" y="5183036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20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分析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3780" y="1107440"/>
            <a:ext cx="573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三大难点</a:t>
            </a:r>
            <a:endParaRPr lang="zh-CN" altLang="en-US"/>
          </a:p>
        </p:txBody>
      </p:sp>
      <p:sp>
        <p:nvSpPr>
          <p:cNvPr id="8" name="Text Placeholder 33"/>
          <p:cNvSpPr txBox="1"/>
          <p:nvPr/>
        </p:nvSpPr>
        <p:spPr>
          <a:xfrm>
            <a:off x="2200529" y="2020208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无需发布</a:t>
            </a:r>
            <a:endParaRPr lang="zh-CN" altLang="en-AU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2200529" y="3264881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便捷接入</a:t>
            </a:r>
            <a:endParaRPr lang="zh-CN" altLang="en-AU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2200529" y="4640954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高效查询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grpSp>
        <p:nvGrpSpPr>
          <p:cNvPr id="26" name="组合 24"/>
          <p:cNvGrpSpPr/>
          <p:nvPr/>
        </p:nvGrpSpPr>
        <p:grpSpPr>
          <a:xfrm>
            <a:off x="1223497" y="1818898"/>
            <a:ext cx="699076" cy="699074"/>
            <a:chOff x="1456904" y="1798469"/>
            <a:chExt cx="699076" cy="699074"/>
          </a:xfrm>
        </p:grpSpPr>
        <p:sp>
          <p:nvSpPr>
            <p:cNvPr id="27" name="Oval 80"/>
            <p:cNvSpPr/>
            <p:nvPr/>
          </p:nvSpPr>
          <p:spPr>
            <a:xfrm>
              <a:off x="1456904" y="1798469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224"/>
            <p:cNvSpPr>
              <a:spLocks noEditPoints="1" noChangeArrowheads="1"/>
            </p:cNvSpPr>
            <p:nvPr/>
          </p:nvSpPr>
          <p:spPr bwMode="auto">
            <a:xfrm>
              <a:off x="1657894" y="1999471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0"/>
          <p:cNvGrpSpPr/>
          <p:nvPr/>
        </p:nvGrpSpPr>
        <p:grpSpPr>
          <a:xfrm>
            <a:off x="1223497" y="3137904"/>
            <a:ext cx="699076" cy="699074"/>
            <a:chOff x="1456904" y="3363271"/>
            <a:chExt cx="699076" cy="699074"/>
          </a:xfrm>
        </p:grpSpPr>
        <p:sp>
          <p:nvSpPr>
            <p:cNvPr id="33" name="Oval 92"/>
            <p:cNvSpPr/>
            <p:nvPr/>
          </p:nvSpPr>
          <p:spPr>
            <a:xfrm>
              <a:off x="1456904" y="3363271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05"/>
            <p:cNvSpPr>
              <a:spLocks noEditPoints="1" noChangeArrowheads="1"/>
            </p:cNvSpPr>
            <p:nvPr/>
          </p:nvSpPr>
          <p:spPr bwMode="auto">
            <a:xfrm>
              <a:off x="1642408" y="3530042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3"/>
          <p:cNvGrpSpPr/>
          <p:nvPr/>
        </p:nvGrpSpPr>
        <p:grpSpPr>
          <a:xfrm>
            <a:off x="1223497" y="4541220"/>
            <a:ext cx="699076" cy="699074"/>
            <a:chOff x="1456904" y="4928073"/>
            <a:chExt cx="699076" cy="699074"/>
          </a:xfrm>
        </p:grpSpPr>
        <p:sp>
          <p:nvSpPr>
            <p:cNvPr id="36" name="Oval 106"/>
            <p:cNvSpPr/>
            <p:nvPr/>
          </p:nvSpPr>
          <p:spPr>
            <a:xfrm>
              <a:off x="1456904" y="4928073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29"/>
            <p:cNvSpPr>
              <a:spLocks noEditPoints="1" noChangeArrowheads="1"/>
            </p:cNvSpPr>
            <p:nvPr/>
          </p:nvSpPr>
          <p:spPr bwMode="auto">
            <a:xfrm>
              <a:off x="1588224" y="5183036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 Placeholder 33"/>
          <p:cNvSpPr txBox="1"/>
          <p:nvPr/>
        </p:nvSpPr>
        <p:spPr>
          <a:xfrm>
            <a:off x="7455947" y="2047110"/>
            <a:ext cx="4088278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废弃枚举，数据持久化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altLang="zh-CN" sz="2000" dirty="0">
              <a:solidFill>
                <a:srgbClr val="FF003C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6" name="Text Placeholder 33"/>
          <p:cNvSpPr txBox="1"/>
          <p:nvPr/>
        </p:nvSpPr>
        <p:spPr>
          <a:xfrm>
            <a:off x="7455947" y="3341434"/>
            <a:ext cx="3728238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ICP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富客户端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22" name="Text Placeholder 33"/>
          <p:cNvSpPr txBox="1"/>
          <p:nvPr/>
        </p:nvSpPr>
        <p:spPr>
          <a:xfrm>
            <a:off x="7455947" y="4717507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客户端本地缓存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grpSp>
        <p:nvGrpSpPr>
          <p:cNvPr id="23" name="组合 21"/>
          <p:cNvGrpSpPr/>
          <p:nvPr/>
        </p:nvGrpSpPr>
        <p:grpSpPr>
          <a:xfrm>
            <a:off x="6478915" y="3214457"/>
            <a:ext cx="699076" cy="699074"/>
            <a:chOff x="6206326" y="3363271"/>
            <a:chExt cx="699076" cy="699074"/>
          </a:xfrm>
        </p:grpSpPr>
        <p:sp>
          <p:nvSpPr>
            <p:cNvPr id="24" name="Oval 102"/>
            <p:cNvSpPr/>
            <p:nvPr/>
          </p:nvSpPr>
          <p:spPr>
            <a:xfrm>
              <a:off x="6206326" y="3363271"/>
              <a:ext cx="699076" cy="6990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3"/>
            <p:cNvSpPr/>
            <p:nvPr/>
          </p:nvSpPr>
          <p:spPr>
            <a:xfrm>
              <a:off x="6379448" y="3549963"/>
              <a:ext cx="352832" cy="325691"/>
            </a:xfrm>
            <a:custGeom>
              <a:avLst/>
              <a:gdLst/>
              <a:ahLst/>
              <a:cxnLst/>
              <a:rect l="l" t="t" r="r" b="b"/>
              <a:pathLst>
                <a:path w="566057" h="522514">
                  <a:moveTo>
                    <a:pt x="435429" y="130628"/>
                  </a:moveTo>
                  <a:cubicBezTo>
                    <a:pt x="435429" y="178026"/>
                    <a:pt x="427038" y="220095"/>
                    <a:pt x="410255" y="256835"/>
                  </a:cubicBezTo>
                  <a:cubicBezTo>
                    <a:pt x="442232" y="250258"/>
                    <a:pt x="468936" y="237444"/>
                    <a:pt x="490367" y="218394"/>
                  </a:cubicBezTo>
                  <a:cubicBezTo>
                    <a:pt x="511799" y="199344"/>
                    <a:pt x="522514" y="180975"/>
                    <a:pt x="522514" y="163285"/>
                  </a:cubicBezTo>
                  <a:lnTo>
                    <a:pt x="522514" y="130628"/>
                  </a:lnTo>
                  <a:close/>
                  <a:moveTo>
                    <a:pt x="43543" y="130628"/>
                  </a:moveTo>
                  <a:lnTo>
                    <a:pt x="43543" y="163285"/>
                  </a:lnTo>
                  <a:cubicBezTo>
                    <a:pt x="43543" y="180975"/>
                    <a:pt x="54258" y="199344"/>
                    <a:pt x="75690" y="218394"/>
                  </a:cubicBezTo>
                  <a:cubicBezTo>
                    <a:pt x="97121" y="237444"/>
                    <a:pt x="123825" y="250258"/>
                    <a:pt x="155802" y="256835"/>
                  </a:cubicBezTo>
                  <a:cubicBezTo>
                    <a:pt x="139020" y="220095"/>
                    <a:pt x="130629" y="178026"/>
                    <a:pt x="130629" y="130628"/>
                  </a:cubicBezTo>
                  <a:close/>
                  <a:moveTo>
                    <a:pt x="185057" y="0"/>
                  </a:moveTo>
                  <a:lnTo>
                    <a:pt x="381000" y="0"/>
                  </a:lnTo>
                  <a:cubicBezTo>
                    <a:pt x="395968" y="0"/>
                    <a:pt x="408781" y="5329"/>
                    <a:pt x="419440" y="15988"/>
                  </a:cubicBezTo>
                  <a:cubicBezTo>
                    <a:pt x="430099" y="26647"/>
                    <a:pt x="435429" y="39460"/>
                    <a:pt x="435429" y="54428"/>
                  </a:cubicBezTo>
                  <a:lnTo>
                    <a:pt x="435429" y="87085"/>
                  </a:lnTo>
                  <a:lnTo>
                    <a:pt x="533400" y="87085"/>
                  </a:lnTo>
                  <a:cubicBezTo>
                    <a:pt x="542471" y="87085"/>
                    <a:pt x="550182" y="90260"/>
                    <a:pt x="556532" y="96610"/>
                  </a:cubicBezTo>
                  <a:cubicBezTo>
                    <a:pt x="562882" y="102960"/>
                    <a:pt x="566057" y="110671"/>
                    <a:pt x="566057" y="119743"/>
                  </a:cubicBezTo>
                  <a:lnTo>
                    <a:pt x="566057" y="163285"/>
                  </a:lnTo>
                  <a:cubicBezTo>
                    <a:pt x="566057" y="179387"/>
                    <a:pt x="561351" y="195602"/>
                    <a:pt x="551940" y="211931"/>
                  </a:cubicBezTo>
                  <a:cubicBezTo>
                    <a:pt x="542528" y="228260"/>
                    <a:pt x="529828" y="243001"/>
                    <a:pt x="513840" y="256154"/>
                  </a:cubicBezTo>
                  <a:cubicBezTo>
                    <a:pt x="497851" y="269308"/>
                    <a:pt x="478234" y="280364"/>
                    <a:pt x="454989" y="289322"/>
                  </a:cubicBezTo>
                  <a:cubicBezTo>
                    <a:pt x="431743" y="298280"/>
                    <a:pt x="407307" y="303326"/>
                    <a:pt x="381680" y="304460"/>
                  </a:cubicBezTo>
                  <a:cubicBezTo>
                    <a:pt x="372155" y="316706"/>
                    <a:pt x="361383" y="327478"/>
                    <a:pt x="349363" y="336777"/>
                  </a:cubicBezTo>
                  <a:cubicBezTo>
                    <a:pt x="340746" y="344487"/>
                    <a:pt x="334792" y="352708"/>
                    <a:pt x="331504" y="361439"/>
                  </a:cubicBezTo>
                  <a:cubicBezTo>
                    <a:pt x="328216" y="370171"/>
                    <a:pt x="326571" y="380319"/>
                    <a:pt x="326571" y="391885"/>
                  </a:cubicBezTo>
                  <a:cubicBezTo>
                    <a:pt x="326571" y="404132"/>
                    <a:pt x="330030" y="414451"/>
                    <a:pt x="336947" y="422842"/>
                  </a:cubicBezTo>
                  <a:cubicBezTo>
                    <a:pt x="343864" y="431233"/>
                    <a:pt x="354920" y="435428"/>
                    <a:pt x="370114" y="435428"/>
                  </a:cubicBezTo>
                  <a:cubicBezTo>
                    <a:pt x="387123" y="435428"/>
                    <a:pt x="402261" y="440588"/>
                    <a:pt x="415528" y="450906"/>
                  </a:cubicBezTo>
                  <a:cubicBezTo>
                    <a:pt x="428795" y="461225"/>
                    <a:pt x="435429" y="474209"/>
                    <a:pt x="435429" y="489857"/>
                  </a:cubicBezTo>
                  <a:lnTo>
                    <a:pt x="435429" y="511628"/>
                  </a:lnTo>
                  <a:cubicBezTo>
                    <a:pt x="435429" y="514803"/>
                    <a:pt x="434408" y="517411"/>
                    <a:pt x="432367" y="519452"/>
                  </a:cubicBezTo>
                  <a:cubicBezTo>
                    <a:pt x="430326" y="521494"/>
                    <a:pt x="427718" y="522514"/>
                    <a:pt x="424543" y="522514"/>
                  </a:cubicBezTo>
                  <a:lnTo>
                    <a:pt x="141514" y="522514"/>
                  </a:lnTo>
                  <a:cubicBezTo>
                    <a:pt x="138339" y="522514"/>
                    <a:pt x="135731" y="521494"/>
                    <a:pt x="133690" y="519452"/>
                  </a:cubicBezTo>
                  <a:cubicBezTo>
                    <a:pt x="131649" y="517411"/>
                    <a:pt x="130629" y="514803"/>
                    <a:pt x="130629" y="511628"/>
                  </a:cubicBezTo>
                  <a:lnTo>
                    <a:pt x="130629" y="489857"/>
                  </a:lnTo>
                  <a:cubicBezTo>
                    <a:pt x="130629" y="474209"/>
                    <a:pt x="137262" y="461225"/>
                    <a:pt x="150529" y="450906"/>
                  </a:cubicBezTo>
                  <a:cubicBezTo>
                    <a:pt x="163796" y="440588"/>
                    <a:pt x="178934" y="435428"/>
                    <a:pt x="195943" y="435428"/>
                  </a:cubicBezTo>
                  <a:cubicBezTo>
                    <a:pt x="211138" y="435428"/>
                    <a:pt x="222193" y="431233"/>
                    <a:pt x="229110" y="422842"/>
                  </a:cubicBezTo>
                  <a:cubicBezTo>
                    <a:pt x="236027" y="414451"/>
                    <a:pt x="239486" y="404132"/>
                    <a:pt x="239486" y="391885"/>
                  </a:cubicBezTo>
                  <a:cubicBezTo>
                    <a:pt x="239486" y="380319"/>
                    <a:pt x="237842" y="370171"/>
                    <a:pt x="234553" y="361439"/>
                  </a:cubicBezTo>
                  <a:cubicBezTo>
                    <a:pt x="231265" y="352708"/>
                    <a:pt x="225312" y="344487"/>
                    <a:pt x="216694" y="336777"/>
                  </a:cubicBezTo>
                  <a:cubicBezTo>
                    <a:pt x="204674" y="327478"/>
                    <a:pt x="193902" y="316706"/>
                    <a:pt x="184377" y="304460"/>
                  </a:cubicBezTo>
                  <a:cubicBezTo>
                    <a:pt x="158750" y="303326"/>
                    <a:pt x="134314" y="298280"/>
                    <a:pt x="111068" y="289322"/>
                  </a:cubicBezTo>
                  <a:cubicBezTo>
                    <a:pt x="87823" y="280364"/>
                    <a:pt x="68206" y="269308"/>
                    <a:pt x="52217" y="256154"/>
                  </a:cubicBezTo>
                  <a:cubicBezTo>
                    <a:pt x="36229" y="243001"/>
                    <a:pt x="23529" y="228260"/>
                    <a:pt x="14117" y="211931"/>
                  </a:cubicBezTo>
                  <a:cubicBezTo>
                    <a:pt x="4706" y="195602"/>
                    <a:pt x="0" y="179387"/>
                    <a:pt x="0" y="163285"/>
                  </a:cubicBezTo>
                  <a:lnTo>
                    <a:pt x="0" y="119743"/>
                  </a:lnTo>
                  <a:cubicBezTo>
                    <a:pt x="0" y="110671"/>
                    <a:pt x="3175" y="102960"/>
                    <a:pt x="9525" y="96610"/>
                  </a:cubicBezTo>
                  <a:cubicBezTo>
                    <a:pt x="15875" y="90260"/>
                    <a:pt x="23586" y="87085"/>
                    <a:pt x="32657" y="87085"/>
                  </a:cubicBezTo>
                  <a:lnTo>
                    <a:pt x="130629" y="87085"/>
                  </a:lnTo>
                  <a:lnTo>
                    <a:pt x="130629" y="54428"/>
                  </a:lnTo>
                  <a:cubicBezTo>
                    <a:pt x="130629" y="39460"/>
                    <a:pt x="135958" y="26647"/>
                    <a:pt x="146617" y="15988"/>
                  </a:cubicBezTo>
                  <a:cubicBezTo>
                    <a:pt x="157276" y="5329"/>
                    <a:pt x="170089" y="0"/>
                    <a:pt x="185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7"/>
          <p:cNvGrpSpPr/>
          <p:nvPr/>
        </p:nvGrpSpPr>
        <p:grpSpPr>
          <a:xfrm>
            <a:off x="6478915" y="4601898"/>
            <a:ext cx="699076" cy="699074"/>
            <a:chOff x="6206326" y="4928073"/>
            <a:chExt cx="699076" cy="699074"/>
          </a:xfrm>
        </p:grpSpPr>
        <p:sp>
          <p:nvSpPr>
            <p:cNvPr id="30" name="Oval 110"/>
            <p:cNvSpPr/>
            <p:nvPr/>
          </p:nvSpPr>
          <p:spPr>
            <a:xfrm>
              <a:off x="6206326" y="4928073"/>
              <a:ext cx="699076" cy="6990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23"/>
            <p:cNvSpPr>
              <a:spLocks noEditPoints="1" noChangeArrowheads="1"/>
            </p:cNvSpPr>
            <p:nvPr/>
          </p:nvSpPr>
          <p:spPr bwMode="auto">
            <a:xfrm>
              <a:off x="6391800" y="5105200"/>
              <a:ext cx="328128" cy="34481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101"/>
                <a:gd name="T140" fmla="*/ 96 w 96"/>
                <a:gd name="T141" fmla="*/ 101 h 10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6"/>
          <p:cNvGrpSpPr/>
          <p:nvPr/>
        </p:nvGrpSpPr>
        <p:grpSpPr>
          <a:xfrm>
            <a:off x="6478915" y="1895451"/>
            <a:ext cx="699076" cy="699074"/>
            <a:chOff x="6206326" y="1798469"/>
            <a:chExt cx="699076" cy="699074"/>
          </a:xfrm>
        </p:grpSpPr>
        <p:sp>
          <p:nvSpPr>
            <p:cNvPr id="39" name="Oval 97"/>
            <p:cNvSpPr/>
            <p:nvPr/>
          </p:nvSpPr>
          <p:spPr>
            <a:xfrm>
              <a:off x="6206326" y="1798469"/>
              <a:ext cx="699076" cy="6990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任意多边形 38"/>
            <p:cNvSpPr/>
            <p:nvPr/>
          </p:nvSpPr>
          <p:spPr>
            <a:xfrm>
              <a:off x="6423677" y="2022967"/>
              <a:ext cx="264374" cy="250079"/>
            </a:xfrm>
            <a:custGeom>
              <a:avLst/>
              <a:gdLst/>
              <a:ahLst/>
              <a:cxnLst/>
              <a:rect l="l" t="t" r="r" b="b"/>
              <a:pathLst>
                <a:path w="214695" h="203086">
                  <a:moveTo>
                    <a:pt x="81643" y="24493"/>
                  </a:moveTo>
                  <a:cubicBezTo>
                    <a:pt x="74839" y="24493"/>
                    <a:pt x="69056" y="26874"/>
                    <a:pt x="64294" y="31636"/>
                  </a:cubicBezTo>
                  <a:cubicBezTo>
                    <a:pt x="59531" y="36399"/>
                    <a:pt x="57150" y="42182"/>
                    <a:pt x="57150" y="48986"/>
                  </a:cubicBezTo>
                  <a:cubicBezTo>
                    <a:pt x="57150" y="52557"/>
                    <a:pt x="57958" y="56087"/>
                    <a:pt x="59574" y="59574"/>
                  </a:cubicBezTo>
                  <a:cubicBezTo>
                    <a:pt x="56087" y="57958"/>
                    <a:pt x="52558" y="57150"/>
                    <a:pt x="48986" y="57150"/>
                  </a:cubicBezTo>
                  <a:cubicBezTo>
                    <a:pt x="42182" y="57150"/>
                    <a:pt x="36399" y="59531"/>
                    <a:pt x="31637" y="64294"/>
                  </a:cubicBezTo>
                  <a:cubicBezTo>
                    <a:pt x="26874" y="69056"/>
                    <a:pt x="24493" y="74839"/>
                    <a:pt x="24493" y="81643"/>
                  </a:cubicBezTo>
                  <a:cubicBezTo>
                    <a:pt x="24493" y="88446"/>
                    <a:pt x="26874" y="94229"/>
                    <a:pt x="31637" y="98992"/>
                  </a:cubicBezTo>
                  <a:cubicBezTo>
                    <a:pt x="36399" y="103754"/>
                    <a:pt x="42182" y="106136"/>
                    <a:pt x="48986" y="106136"/>
                  </a:cubicBezTo>
                  <a:cubicBezTo>
                    <a:pt x="55789" y="106136"/>
                    <a:pt x="61572" y="103754"/>
                    <a:pt x="66335" y="98992"/>
                  </a:cubicBezTo>
                  <a:cubicBezTo>
                    <a:pt x="71097" y="94229"/>
                    <a:pt x="73479" y="88446"/>
                    <a:pt x="73479" y="81643"/>
                  </a:cubicBezTo>
                  <a:cubicBezTo>
                    <a:pt x="73479" y="78071"/>
                    <a:pt x="72671" y="74541"/>
                    <a:pt x="71055" y="71055"/>
                  </a:cubicBezTo>
                  <a:cubicBezTo>
                    <a:pt x="74542" y="72670"/>
                    <a:pt x="78071" y="73478"/>
                    <a:pt x="81643" y="73478"/>
                  </a:cubicBezTo>
                  <a:cubicBezTo>
                    <a:pt x="88446" y="73478"/>
                    <a:pt x="94229" y="71097"/>
                    <a:pt x="98992" y="66335"/>
                  </a:cubicBezTo>
                  <a:cubicBezTo>
                    <a:pt x="103754" y="61572"/>
                    <a:pt x="106136" y="55789"/>
                    <a:pt x="106136" y="48986"/>
                  </a:cubicBezTo>
                  <a:cubicBezTo>
                    <a:pt x="106136" y="42182"/>
                    <a:pt x="103754" y="36399"/>
                    <a:pt x="98992" y="31636"/>
                  </a:cubicBezTo>
                  <a:cubicBezTo>
                    <a:pt x="94229" y="26874"/>
                    <a:pt x="88446" y="24493"/>
                    <a:pt x="81643" y="24493"/>
                  </a:cubicBezTo>
                  <a:close/>
                  <a:moveTo>
                    <a:pt x="83684" y="0"/>
                  </a:moveTo>
                  <a:cubicBezTo>
                    <a:pt x="97546" y="0"/>
                    <a:pt x="108836" y="4358"/>
                    <a:pt x="117553" y="13075"/>
                  </a:cubicBezTo>
                  <a:cubicBezTo>
                    <a:pt x="126270" y="21793"/>
                    <a:pt x="130629" y="33082"/>
                    <a:pt x="130629" y="46944"/>
                  </a:cubicBezTo>
                  <a:cubicBezTo>
                    <a:pt x="130629" y="63018"/>
                    <a:pt x="125058" y="78539"/>
                    <a:pt x="113917" y="93506"/>
                  </a:cubicBezTo>
                  <a:lnTo>
                    <a:pt x="159204" y="138793"/>
                  </a:lnTo>
                  <a:lnTo>
                    <a:pt x="171450" y="126546"/>
                  </a:lnTo>
                  <a:cubicBezTo>
                    <a:pt x="171195" y="126291"/>
                    <a:pt x="170089" y="125249"/>
                    <a:pt x="168133" y="123421"/>
                  </a:cubicBezTo>
                  <a:cubicBezTo>
                    <a:pt x="166177" y="121592"/>
                    <a:pt x="164476" y="119955"/>
                    <a:pt x="163031" y="118510"/>
                  </a:cubicBezTo>
                  <a:cubicBezTo>
                    <a:pt x="161585" y="117064"/>
                    <a:pt x="160182" y="115512"/>
                    <a:pt x="158821" y="113853"/>
                  </a:cubicBezTo>
                  <a:cubicBezTo>
                    <a:pt x="157460" y="112195"/>
                    <a:pt x="156780" y="110983"/>
                    <a:pt x="156780" y="110218"/>
                  </a:cubicBezTo>
                  <a:cubicBezTo>
                    <a:pt x="156780" y="108772"/>
                    <a:pt x="158863" y="105965"/>
                    <a:pt x="163031" y="101798"/>
                  </a:cubicBezTo>
                  <a:cubicBezTo>
                    <a:pt x="167198" y="97631"/>
                    <a:pt x="170004" y="95548"/>
                    <a:pt x="171450" y="95548"/>
                  </a:cubicBezTo>
                  <a:cubicBezTo>
                    <a:pt x="172556" y="95548"/>
                    <a:pt x="173534" y="95973"/>
                    <a:pt x="174384" y="96823"/>
                  </a:cubicBezTo>
                  <a:cubicBezTo>
                    <a:pt x="174894" y="97333"/>
                    <a:pt x="176850" y="99226"/>
                    <a:pt x="180252" y="102500"/>
                  </a:cubicBezTo>
                  <a:cubicBezTo>
                    <a:pt x="183654" y="105774"/>
                    <a:pt x="187141" y="109155"/>
                    <a:pt x="190713" y="112641"/>
                  </a:cubicBezTo>
                  <a:cubicBezTo>
                    <a:pt x="194285" y="116128"/>
                    <a:pt x="197963" y="119785"/>
                    <a:pt x="201747" y="123612"/>
                  </a:cubicBezTo>
                  <a:cubicBezTo>
                    <a:pt x="205532" y="127439"/>
                    <a:pt x="208636" y="130756"/>
                    <a:pt x="211060" y="133562"/>
                  </a:cubicBezTo>
                  <a:cubicBezTo>
                    <a:pt x="213483" y="136369"/>
                    <a:pt x="214695" y="138112"/>
                    <a:pt x="214695" y="138793"/>
                  </a:cubicBezTo>
                  <a:cubicBezTo>
                    <a:pt x="214695" y="140238"/>
                    <a:pt x="212612" y="143045"/>
                    <a:pt x="208444" y="147212"/>
                  </a:cubicBezTo>
                  <a:cubicBezTo>
                    <a:pt x="204277" y="151379"/>
                    <a:pt x="201471" y="153463"/>
                    <a:pt x="200025" y="153463"/>
                  </a:cubicBezTo>
                  <a:cubicBezTo>
                    <a:pt x="199260" y="153463"/>
                    <a:pt x="198048" y="152783"/>
                    <a:pt x="196389" y="151422"/>
                  </a:cubicBezTo>
                  <a:cubicBezTo>
                    <a:pt x="194731" y="150061"/>
                    <a:pt x="193179" y="148658"/>
                    <a:pt x="191733" y="147212"/>
                  </a:cubicBezTo>
                  <a:cubicBezTo>
                    <a:pt x="190287" y="145766"/>
                    <a:pt x="188650" y="144065"/>
                    <a:pt x="186822" y="142109"/>
                  </a:cubicBezTo>
                  <a:cubicBezTo>
                    <a:pt x="184993" y="140153"/>
                    <a:pt x="183952" y="139048"/>
                    <a:pt x="183696" y="138793"/>
                  </a:cubicBezTo>
                  <a:lnTo>
                    <a:pt x="171450" y="151039"/>
                  </a:lnTo>
                  <a:lnTo>
                    <a:pt x="199515" y="179104"/>
                  </a:lnTo>
                  <a:cubicBezTo>
                    <a:pt x="201896" y="181485"/>
                    <a:pt x="203087" y="184377"/>
                    <a:pt x="203087" y="187778"/>
                  </a:cubicBezTo>
                  <a:cubicBezTo>
                    <a:pt x="203087" y="191350"/>
                    <a:pt x="201428" y="194795"/>
                    <a:pt x="198111" y="198111"/>
                  </a:cubicBezTo>
                  <a:cubicBezTo>
                    <a:pt x="194795" y="201428"/>
                    <a:pt x="191350" y="203086"/>
                    <a:pt x="187779" y="203086"/>
                  </a:cubicBezTo>
                  <a:cubicBezTo>
                    <a:pt x="184377" y="203086"/>
                    <a:pt x="181485" y="201896"/>
                    <a:pt x="179104" y="199515"/>
                  </a:cubicBezTo>
                  <a:lnTo>
                    <a:pt x="93507" y="113917"/>
                  </a:lnTo>
                  <a:cubicBezTo>
                    <a:pt x="78539" y="125058"/>
                    <a:pt x="63018" y="130628"/>
                    <a:pt x="46945" y="130628"/>
                  </a:cubicBezTo>
                  <a:cubicBezTo>
                    <a:pt x="33082" y="130628"/>
                    <a:pt x="21793" y="126270"/>
                    <a:pt x="13076" y="117553"/>
                  </a:cubicBezTo>
                  <a:cubicBezTo>
                    <a:pt x="4359" y="108836"/>
                    <a:pt x="0" y="97546"/>
                    <a:pt x="0" y="83684"/>
                  </a:cubicBezTo>
                  <a:cubicBezTo>
                    <a:pt x="0" y="70077"/>
                    <a:pt x="4040" y="56767"/>
                    <a:pt x="12119" y="43755"/>
                  </a:cubicBezTo>
                  <a:cubicBezTo>
                    <a:pt x="20198" y="30743"/>
                    <a:pt x="30744" y="20198"/>
                    <a:pt x="43755" y="12119"/>
                  </a:cubicBezTo>
                  <a:cubicBezTo>
                    <a:pt x="56767" y="4039"/>
                    <a:pt x="70077" y="0"/>
                    <a:pt x="836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AU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箭头: 虚尾 2"/>
          <p:cNvSpPr/>
          <p:nvPr/>
        </p:nvSpPr>
        <p:spPr>
          <a:xfrm>
            <a:off x="4621097" y="3243024"/>
            <a:ext cx="1152128" cy="775017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30035" y="1188720"/>
            <a:ext cx="573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实现路径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912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技术选型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0" y="1737866"/>
          <a:ext cx="12192001" cy="3682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/>
                <a:gridCol w="2461846"/>
                <a:gridCol w="1230923"/>
                <a:gridCol w="4700954"/>
                <a:gridCol w="2696309"/>
              </a:tblGrid>
              <a:tr h="436880"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描述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可行性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 dirty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优势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劣势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</a:tr>
              <a:tr h="615235">
                <a:tc>
                  <a:txBody>
                    <a:bodyPr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方案一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服务端缓存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常规实现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,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服务端实现即可</a:t>
                      </a:r>
                      <a:endParaRPr lang="en-US" altLang="zh-CN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rpc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网络消耗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</a:tr>
              <a:tr h="773243"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方案二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客户端缓存</a:t>
                      </a:r>
                      <a:endParaRPr lang="en-US" altLang="en-GB" sz="1800" b="0" i="0" kern="1200" dirty="0">
                        <a:solidFill>
                          <a:srgbClr val="01116A"/>
                        </a:solidFill>
                        <a:effectLst/>
                        <a:latin typeface="Microsoft YaHei Light" charset="-122"/>
                        <a:ea typeface="Microsoft YaHei Light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mq</a:t>
                      </a:r>
                      <a:r>
                        <a:rPr lang="zh-CN" altLang="en-US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广播推送</a:t>
                      </a:r>
                      <a:endParaRPr lang="zh-CN" altLang="en-US" sz="1800" b="0" i="0" kern="1200" dirty="0">
                        <a:solidFill>
                          <a:srgbClr val="01116A"/>
                        </a:solidFill>
                        <a:effectLst/>
                        <a:latin typeface="Microsoft YaHei Light" charset="-122"/>
                        <a:ea typeface="Microsoft YaHei Light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</a:t>
                      </a:r>
                      <a:endParaRPr lang="zh-CN" altLang="en-US" b="0" i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  <a:p>
                      <a:pPr algn="ctr"/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支持消息推送至所有接入实例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支持失败手动重试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客户端引入</a:t>
                      </a:r>
                      <a:r>
                        <a:rPr lang="en-US" altLang="zh-CN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mq</a:t>
                      </a: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的依赖</a:t>
                      </a:r>
                      <a:endParaRPr lang="zh-CN" altLang="en-US" sz="180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不方便管理接入应用</a:t>
                      </a:r>
                      <a:endParaRPr lang="zh-CN" altLang="en-US" sz="180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  <a:sym typeface="+mn-ea"/>
                      </a:endParaRP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客户端消息保障性低</a:t>
                      </a:r>
                      <a:endParaRPr lang="zh-CN" altLang="en-US" sz="180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  <a:sym typeface="+mn-ea"/>
                      </a:endParaRPr>
                    </a:p>
                  </a:txBody>
                  <a:tcPr/>
                </a:tc>
              </a:tr>
              <a:tr h="676894">
                <a:tc>
                  <a:txBody>
                    <a:bodyPr/>
                    <a:p>
                      <a:pPr algn="ctr"/>
                      <a:r>
                        <a:rPr lang="zh-CN" altLang="en-US" b="0" i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方案三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客户端缓存</a:t>
                      </a:r>
                      <a:endParaRPr lang="en-US" altLang="zh-CN" sz="1800" b="0" i="0" kern="1200" dirty="0">
                        <a:solidFill>
                          <a:srgbClr val="01116A"/>
                        </a:solidFill>
                        <a:effectLst/>
                        <a:latin typeface="Microsoft YaHei Light" charset="-122"/>
                        <a:ea typeface="Microsoft YaHei Light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disconf</a:t>
                      </a:r>
                      <a:r>
                        <a:rPr lang="zh-CN" altLang="en-US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推送</a:t>
                      </a:r>
                      <a:endParaRPr lang="zh-CN" altLang="en-US" sz="1800" b="0" i="0" kern="1200" dirty="0">
                        <a:solidFill>
                          <a:srgbClr val="01116A"/>
                        </a:solidFill>
                        <a:effectLst/>
                        <a:latin typeface="Microsoft YaHei Light" charset="-122"/>
                        <a:ea typeface="Microsoft YaHei Light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支持Watcher 监听回调</a:t>
                      </a:r>
                      <a:endParaRPr kumimoji="1" lang="zh-CN" altLang="en-US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支持注解方式实现</a:t>
                      </a:r>
                      <a:endParaRPr kumimoji="1" lang="zh-CN" altLang="en-US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Web管理功能，清晰知晓哪些实例在使用</a:t>
                      </a:r>
                      <a:endParaRPr kumimoji="1" lang="zh-CN" altLang="en-US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支持手动修改触发</a:t>
                      </a:r>
                      <a:endParaRPr kumimoji="1" lang="zh-CN" altLang="en-US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客户端引入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disconf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的依赖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-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实际改造前已经有依赖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,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可控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8335" y="1104265"/>
            <a:ext cx="224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</a:rPr>
              <a:t>数据特征</a:t>
            </a:r>
            <a:r>
              <a:rPr lang="zh-CN" altLang="en-US"/>
              <a:t>：数据量小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37350" y="570738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chemeClr val="accent6"/>
                </a:solidFill>
                <a:latin typeface="微软雅黑" charset="0"/>
                <a:ea typeface="微软雅黑" charset="0"/>
              </a:rPr>
              <a:t>选择方案三</a:t>
            </a:r>
            <a:endParaRPr lang="zh-CN" altLang="en-US" sz="2400">
              <a:solidFill>
                <a:schemeClr val="accent6"/>
              </a:solidFill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54"/>
          <p:cNvSpPr>
            <a:spLocks noChangeAspect="1"/>
          </p:cNvSpPr>
          <p:nvPr/>
        </p:nvSpPr>
        <p:spPr>
          <a:xfrm>
            <a:off x="1329040" y="5440945"/>
            <a:ext cx="551992" cy="551992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rgbClr val="F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20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实现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Placeholder 32"/>
          <p:cNvSpPr txBox="1"/>
          <p:nvPr/>
        </p:nvSpPr>
        <p:spPr>
          <a:xfrm>
            <a:off x="7144450" y="476932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业务方可通过对数据实时性的需求，选择是否需要主动更新，还是只要惰性更新就能满足。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  <a:sym typeface="+mn-lt"/>
            </a:endParaRPr>
          </a:p>
        </p:txBody>
      </p:sp>
      <p:sp>
        <p:nvSpPr>
          <p:cNvPr id="51" name="Text Placeholder 33"/>
          <p:cNvSpPr txBox="1"/>
          <p:nvPr/>
        </p:nvSpPr>
        <p:spPr>
          <a:xfrm>
            <a:off x="7144452" y="452261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多种接入方式</a:t>
            </a:r>
            <a:endParaRPr lang="zh-CN" altLang="en-AU" sz="1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53" name="Oval 53"/>
          <p:cNvSpPr>
            <a:spLocks noChangeAspect="1"/>
          </p:cNvSpPr>
          <p:nvPr/>
        </p:nvSpPr>
        <p:spPr>
          <a:xfrm>
            <a:off x="1329042" y="4509559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spect="1"/>
          </p:cNvSpPr>
          <p:nvPr/>
        </p:nvSpPr>
        <p:spPr>
          <a:xfrm>
            <a:off x="6407137" y="4509516"/>
            <a:ext cx="551992" cy="551992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7144450" y="5625848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解决方案沉淀</a:t>
            </a:r>
            <a:endParaRPr lang="zh-CN" altLang="en-AU" sz="1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32" name="Oval 57"/>
          <p:cNvSpPr>
            <a:spLocks noChangeAspect="1"/>
          </p:cNvSpPr>
          <p:nvPr/>
        </p:nvSpPr>
        <p:spPr>
          <a:xfrm>
            <a:off x="6407135" y="5612751"/>
            <a:ext cx="551992" cy="551992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Group 127"/>
          <p:cNvGrpSpPr/>
          <p:nvPr/>
        </p:nvGrpSpPr>
        <p:grpSpPr>
          <a:xfrm>
            <a:off x="6495788" y="5733256"/>
            <a:ext cx="374686" cy="247291"/>
            <a:chOff x="2141517" y="2373325"/>
            <a:chExt cx="476251" cy="314325"/>
          </a:xfrm>
          <a:solidFill>
            <a:schemeClr val="bg1"/>
          </a:solidFill>
        </p:grpSpPr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Freeform 95"/>
          <p:cNvSpPr>
            <a:spLocks noEditPoints="1"/>
          </p:cNvSpPr>
          <p:nvPr/>
        </p:nvSpPr>
        <p:spPr bwMode="auto">
          <a:xfrm>
            <a:off x="6519097" y="4653136"/>
            <a:ext cx="337539" cy="298341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Freeform 100"/>
          <p:cNvSpPr/>
          <p:nvPr/>
        </p:nvSpPr>
        <p:spPr bwMode="auto">
          <a:xfrm>
            <a:off x="1440246" y="5496807"/>
            <a:ext cx="329350" cy="370978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176200" y="5959954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为后续同类的数据字典的查询提供解决方案参考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55" y="1188720"/>
            <a:ext cx="10514965" cy="2803525"/>
          </a:xfrm>
          <a:prstGeom prst="rect">
            <a:avLst/>
          </a:prstGeom>
        </p:spPr>
      </p:pic>
      <p:sp>
        <p:nvSpPr>
          <p:cNvPr id="10" name="Text Placeholder 32"/>
          <p:cNvSpPr txBox="1"/>
          <p:nvPr/>
        </p:nvSpPr>
        <p:spPr>
          <a:xfrm>
            <a:off x="2066353" y="4641975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支持界面化配置保税区，摆脱昔日增加保税区需要查询区域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，再走数据订正的操作，可能会带来的误操作。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  <a:sym typeface="+mn-lt"/>
            </a:endParaRPr>
          </a:p>
        </p:txBody>
      </p:sp>
      <p:sp>
        <p:nvSpPr>
          <p:cNvPr id="11" name="Text Placeholder 33"/>
          <p:cNvSpPr txBox="1"/>
          <p:nvPr/>
        </p:nvSpPr>
        <p:spPr>
          <a:xfrm>
            <a:off x="2066355" y="4395259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支持界面化配置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sp>
        <p:nvSpPr>
          <p:cNvPr id="12" name="Text Placeholder 32"/>
          <p:cNvSpPr txBox="1"/>
          <p:nvPr/>
        </p:nvSpPr>
        <p:spPr>
          <a:xfrm>
            <a:off x="2066353" y="570075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jar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包中将逻辑封装，无需业务方感知，接入便捷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icrosoft YaHei Light" charset="-122"/>
              <a:sym typeface="+mn-lt"/>
            </a:endParaRPr>
          </a:p>
        </p:txBody>
      </p:sp>
      <p:sp>
        <p:nvSpPr>
          <p:cNvPr id="13" name="Text Placeholder 33"/>
          <p:cNvSpPr txBox="1"/>
          <p:nvPr/>
        </p:nvSpPr>
        <p:spPr>
          <a:xfrm>
            <a:off x="2066355" y="544642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客户端本地缓存封装</a:t>
            </a:r>
            <a:endParaRPr lang="zh-CN" altLang="en-AU" sz="16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  <a:sym typeface="+mn-lt"/>
            </a:endParaRPr>
          </a:p>
        </p:txBody>
      </p:sp>
      <p:grpSp>
        <p:nvGrpSpPr>
          <p:cNvPr id="15" name="组 226"/>
          <p:cNvGrpSpPr/>
          <p:nvPr/>
        </p:nvGrpSpPr>
        <p:grpSpPr>
          <a:xfrm>
            <a:off x="1438468" y="4620598"/>
            <a:ext cx="330181" cy="330181"/>
            <a:chOff x="7235036" y="2682242"/>
            <a:chExt cx="435909" cy="435909"/>
          </a:xfrm>
          <a:solidFill>
            <a:schemeClr val="bg1"/>
          </a:solidFill>
        </p:grpSpPr>
        <p:sp>
          <p:nvSpPr>
            <p:cNvPr id="16" name="AutoShape 56"/>
            <p:cNvSpPr/>
            <p:nvPr/>
          </p:nvSpPr>
          <p:spPr bwMode="auto">
            <a:xfrm>
              <a:off x="7235036" y="2682242"/>
              <a:ext cx="137282" cy="4359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57"/>
            <p:cNvSpPr/>
            <p:nvPr/>
          </p:nvSpPr>
          <p:spPr bwMode="auto">
            <a:xfrm>
              <a:off x="7535077" y="2682242"/>
              <a:ext cx="135868" cy="4359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58"/>
            <p:cNvSpPr/>
            <p:nvPr/>
          </p:nvSpPr>
          <p:spPr bwMode="auto">
            <a:xfrm>
              <a:off x="7385057" y="2682242"/>
              <a:ext cx="135868" cy="4359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20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结果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829971" y="1314219"/>
            <a:ext cx="0" cy="1944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5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椭圆 21"/>
          <p:cNvSpPr/>
          <p:nvPr/>
        </p:nvSpPr>
        <p:spPr bwMode="auto">
          <a:xfrm>
            <a:off x="5283895" y="3079951"/>
            <a:ext cx="1092152" cy="10924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9" rIns="121917" bIns="60959" numCol="1" rtlCol="0" anchor="t" anchorCtr="0" compatLnSpc="1"/>
          <a:p>
            <a:pPr defTabSz="1218565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6"/>
          <p:cNvSpPr txBox="1"/>
          <p:nvPr/>
        </p:nvSpPr>
        <p:spPr>
          <a:xfrm>
            <a:off x="1880174" y="1763170"/>
            <a:ext cx="2732215" cy="443230"/>
          </a:xfrm>
          <a:prstGeom prst="rect">
            <a:avLst/>
          </a:prstGeom>
          <a:solidFill>
            <a:srgbClr val="0070C0"/>
          </a:solidFill>
        </p:spPr>
        <p:txBody>
          <a:bodyPr wrap="square" lIns="121917" tIns="60959" rIns="121917" bIns="60959" rtlCol="0">
            <a:spAutoFit/>
          </a:bodyPr>
          <a:p>
            <a:pPr algn="r"/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枚举维护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7"/>
          <p:cNvSpPr txBox="1"/>
          <p:nvPr/>
        </p:nvSpPr>
        <p:spPr>
          <a:xfrm>
            <a:off x="7032104" y="1763170"/>
            <a:ext cx="2747067" cy="443230"/>
          </a:xfrm>
          <a:prstGeom prst="rect">
            <a:avLst/>
          </a:prstGeom>
          <a:solidFill>
            <a:srgbClr val="0070C0"/>
          </a:solidFill>
        </p:spPr>
        <p:txBody>
          <a:bodyPr wrap="square" lIns="121917" tIns="60959" rIns="121917" bIns="60959" rtlCol="0">
            <a:spAutoFit/>
          </a:bodyPr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  <a:endParaRPr lang="zh-CN" altLang="en-US" sz="21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103755" y="2823845"/>
            <a:ext cx="2505710" cy="353060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无需发布（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个应用）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071664" y="3350537"/>
            <a:ext cx="1538106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便捷接入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711630" y="3845957"/>
            <a:ext cx="1898145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高效查询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1747520" y="4342130"/>
            <a:ext cx="2861945" cy="378460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横跨一周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047556" y="2823704"/>
            <a:ext cx="2225429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无需发布（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个应用）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59600" y="3350537"/>
            <a:ext cx="2861468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便捷接入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059295" y="3846195"/>
            <a:ext cx="2187575" cy="374650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高效查询（毫秒）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7047865" y="4368165"/>
            <a:ext cx="3048000" cy="352425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8"/>
          <p:cNvSpPr txBox="1"/>
          <p:nvPr/>
        </p:nvSpPr>
        <p:spPr>
          <a:xfrm>
            <a:off x="5425802" y="3350537"/>
            <a:ext cx="781618" cy="615551"/>
          </a:xfrm>
          <a:prstGeom prst="rect">
            <a:avLst/>
          </a:prstGeom>
          <a:solidFill>
            <a:srgbClr val="0070C0"/>
          </a:solidFill>
        </p:spPr>
        <p:txBody>
          <a:bodyPr wrap="none" lIns="121917" tIns="60959" rIns="121917" bIns="60959" rtlCol="0">
            <a:spAutoFit/>
          </a:bodyPr>
          <a:p>
            <a:r>
              <a:rPr lang="en-US" altLang="zh-CN" sz="32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2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26"/>
          <p:cNvSpPr/>
          <p:nvPr/>
        </p:nvSpPr>
        <p:spPr bwMode="auto">
          <a:xfrm>
            <a:off x="6662326" y="292289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46" name="Freeform 26"/>
          <p:cNvSpPr/>
          <p:nvPr/>
        </p:nvSpPr>
        <p:spPr bwMode="auto">
          <a:xfrm>
            <a:off x="6667256" y="341461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48" name="Freeform 26"/>
          <p:cNvSpPr/>
          <p:nvPr/>
        </p:nvSpPr>
        <p:spPr bwMode="auto">
          <a:xfrm>
            <a:off x="6662326" y="391003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50" name="Freeform 26"/>
          <p:cNvSpPr/>
          <p:nvPr/>
        </p:nvSpPr>
        <p:spPr bwMode="auto">
          <a:xfrm>
            <a:off x="6667257" y="4492148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2" name="Freeform 26"/>
          <p:cNvSpPr/>
          <p:nvPr/>
        </p:nvSpPr>
        <p:spPr bwMode="auto">
          <a:xfrm>
            <a:off x="4754001" y="341461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3" name="Freeform 26"/>
          <p:cNvSpPr/>
          <p:nvPr/>
        </p:nvSpPr>
        <p:spPr bwMode="auto">
          <a:xfrm>
            <a:off x="4754001" y="3910546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3335020" y="3154045"/>
            <a:ext cx="4224020" cy="8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5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039" name="Group 82"/>
          <p:cNvGrpSpPr>
            <a:grpSpLocks noGrp="1" noRot="1" noChangeAspect="1" noMove="1" noResize="1" noUngrp="1"/>
          </p:cNvGrpSpPr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8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" y="93236"/>
            <a:ext cx="1325096" cy="4074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54990" y="2067560"/>
            <a:ext cx="11054080" cy="2801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426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支持流程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988820" y="855980"/>
          <a:ext cx="4377690" cy="53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44360" y="5038090"/>
            <a:ext cx="503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90204" pitchFamily="34" charset="0"/>
              <a:buChar char="•"/>
            </a:pPr>
            <a:r>
              <a:rPr lang="zh-CN" altLang="en-US"/>
              <a:t>大促目标、大促玩法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898005" y="3642360"/>
            <a:ext cx="2660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altLang="en-US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核心接口</a:t>
            </a:r>
            <a:r>
              <a:rPr lang="zh-CN" altLang="en-US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梳理</a:t>
            </a:r>
            <a:r>
              <a:rPr lang="en-US" altLang="zh-CN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&amp;</a:t>
            </a:r>
            <a:r>
              <a:rPr lang="zh-CN" altLang="en-US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优化 </a:t>
            </a:r>
            <a:r>
              <a:rPr lang="en-US" b="1">
                <a:solidFill>
                  <a:schemeClr val="dk1"/>
                </a:solidFill>
                <a:sym typeface="+mn-ea"/>
              </a:rPr>
              <a:t> </a:t>
            </a:r>
            <a:endParaRPr altLang="en-US">
              <a:solidFill>
                <a:schemeClr val="dk1"/>
              </a:solidFill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98005" y="2929255"/>
            <a:ext cx="378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b="1">
                <a:solidFill>
                  <a:schemeClr val="dk1"/>
                </a:solidFill>
                <a:latin typeface="微软雅黑" charset="0"/>
                <a:ea typeface="微软雅黑" charset="0"/>
                <a:sym typeface="+mn-ea"/>
              </a:rPr>
              <a:t>极限压测、</a:t>
            </a:r>
            <a:r>
              <a:rPr lang="zh-CN" altLang="en-US" b="1">
                <a:latin typeface="微软雅黑" charset="0"/>
                <a:ea typeface="微软雅黑" charset="0"/>
              </a:rPr>
              <a:t>扩容预估   </a:t>
            </a:r>
            <a:r>
              <a:rPr lang="en-US" altLang="zh-CN" b="1">
                <a:latin typeface="微软雅黑" charset="0"/>
                <a:ea typeface="微软雅黑" charset="0"/>
              </a:rPr>
              <a:t>-</a:t>
            </a:r>
            <a:r>
              <a:rPr lang="zh-CN" altLang="en-US" b="1">
                <a:latin typeface="微软雅黑" charset="0"/>
                <a:ea typeface="微软雅黑" charset="0"/>
              </a:rPr>
              <a:t>心中有底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98005" y="2216150"/>
            <a:ext cx="367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缓存预热、</a:t>
            </a:r>
            <a:r>
              <a:rPr lang="zh-CN" altLang="en-US" b="1">
                <a:latin typeface="微软雅黑" charset="0"/>
                <a:ea typeface="微软雅黑" charset="0"/>
              </a:rPr>
              <a:t>功能降级、</a:t>
            </a:r>
            <a:r>
              <a:rPr lang="zh-CN" altLang="en-US"/>
              <a:t>作战手册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898005" y="1503045"/>
            <a:ext cx="1614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微软雅黑" charset="0"/>
                <a:ea typeface="微软雅黑" charset="0"/>
              </a:rPr>
              <a:t>全链路压测</a:t>
            </a:r>
            <a:endParaRPr lang="zh-CN" altLang="en-US" b="1">
              <a:latin typeface="微软雅黑" charset="0"/>
              <a:ea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898005" y="4319270"/>
            <a:ext cx="4199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dk1"/>
                </a:solidFill>
                <a:sym typeface="+mn-ea"/>
              </a:rPr>
              <a:t>Hisee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监控系统指标   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无监控不优化</a:t>
            </a:r>
            <a:endParaRPr lang="zh-CN" altLang="en-US">
              <a:solidFill>
                <a:schemeClr val="dk1"/>
              </a:solidFill>
              <a:sym typeface="+mn-ea"/>
            </a:endParaRPr>
          </a:p>
        </p:txBody>
      </p:sp>
      <p:sp>
        <p:nvSpPr>
          <p:cNvPr id="7" name="上箭头 6"/>
          <p:cNvSpPr/>
          <p:nvPr/>
        </p:nvSpPr>
        <p:spPr>
          <a:xfrm>
            <a:off x="1019810" y="1114425"/>
            <a:ext cx="556260" cy="4803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4869180"/>
            <a:ext cx="1850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确认目标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54990" y="1339850"/>
            <a:ext cx="1614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微软雅黑" charset="0"/>
                <a:ea typeface="微软雅黑" charset="0"/>
              </a:rPr>
              <a:t>验证结果</a:t>
            </a:r>
            <a:endParaRPr lang="zh-CN" altLang="en-US" sz="2800">
              <a:latin typeface="微软雅黑" charset="0"/>
              <a:ea typeface="微软雅黑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45795" y="3042285"/>
            <a:ext cx="1523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过程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手段</a:t>
            </a:r>
            <a:endParaRPr lang="zh-CN" altLang="en-US" sz="2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426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性能优化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278130" y="1224915"/>
          <a:ext cx="11072495" cy="25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41985" y="3566795"/>
            <a:ext cx="22974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熟悉当前系统性能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提升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qps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降低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rt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5020" y="3566795"/>
            <a:ext cx="23247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监控分析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(hisee)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链路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代码分析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资源分析（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67145" y="3566795"/>
            <a:ext cx="92583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缓存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复用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并发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逻辑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96325" y="3566795"/>
            <a:ext cx="1840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线上流量回放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70140" y="923925"/>
            <a:ext cx="4305935" cy="57384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130" y="923925"/>
            <a:ext cx="4305935" cy="57384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557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事项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2"/>
          <p:cNvGrpSpPr/>
          <p:nvPr/>
        </p:nvGrpSpPr>
        <p:grpSpPr>
          <a:xfrm>
            <a:off x="3869620" y="2286582"/>
            <a:ext cx="4456070" cy="2499227"/>
            <a:chOff x="3860095" y="2322334"/>
            <a:chExt cx="4456070" cy="2499227"/>
          </a:xfrm>
        </p:grpSpPr>
        <p:sp>
          <p:nvSpPr>
            <p:cNvPr id="50" name="Freeform: Shape 188"/>
            <p:cNvSpPr/>
            <p:nvPr/>
          </p:nvSpPr>
          <p:spPr bwMode="auto">
            <a:xfrm flipH="1">
              <a:off x="5875430" y="3563085"/>
              <a:ext cx="1058184" cy="1258476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0" y="73"/>
                </a:cxn>
                <a:cxn ang="0">
                  <a:pos x="17" y="64"/>
                </a:cxn>
                <a:cxn ang="0">
                  <a:pos x="62" y="0"/>
                </a:cxn>
                <a:cxn ang="0">
                  <a:pos x="37" y="0"/>
                </a:cxn>
                <a:cxn ang="0">
                  <a:pos x="8" y="40"/>
                </a:cxn>
                <a:cxn ang="0">
                  <a:pos x="5" y="30"/>
                </a:cxn>
                <a:cxn ang="0">
                  <a:pos x="0" y="57"/>
                </a:cxn>
              </a:cxnLst>
              <a:rect l="0" t="0" r="r" b="b"/>
              <a:pathLst>
                <a:path w="62" h="73">
                  <a:moveTo>
                    <a:pt x="0" y="57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43" y="55"/>
                    <a:pt x="62" y="3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9"/>
                    <a:pt x="25" y="34"/>
                    <a:pt x="8" y="40"/>
                  </a:cubicBezTo>
                  <a:cubicBezTo>
                    <a:pt x="5" y="30"/>
                    <a:pt x="5" y="30"/>
                    <a:pt x="5" y="3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: Shape 191"/>
            <p:cNvSpPr/>
            <p:nvPr/>
          </p:nvSpPr>
          <p:spPr bwMode="auto">
            <a:xfrm flipH="1">
              <a:off x="7070096" y="3683615"/>
              <a:ext cx="1246069" cy="106881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0"/>
                </a:cxn>
                <a:cxn ang="0">
                  <a:pos x="9" y="17"/>
                </a:cxn>
                <a:cxn ang="0">
                  <a:pos x="73" y="62"/>
                </a:cxn>
                <a:cxn ang="0">
                  <a:pos x="73" y="37"/>
                </a:cxn>
                <a:cxn ang="0">
                  <a:pos x="33" y="8"/>
                </a:cxn>
                <a:cxn ang="0">
                  <a:pos x="43" y="5"/>
                </a:cxn>
                <a:cxn ang="0">
                  <a:pos x="16" y="0"/>
                </a:cxn>
              </a:cxnLst>
              <a:rect l="0" t="0" r="r" b="b"/>
              <a:pathLst>
                <a:path w="73" h="62">
                  <a:moveTo>
                    <a:pt x="16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8" y="43"/>
                    <a:pt x="44" y="62"/>
                    <a:pt x="73" y="62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55" y="37"/>
                    <a:pt x="39" y="25"/>
                    <a:pt x="33" y="8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: Shape 194"/>
            <p:cNvSpPr/>
            <p:nvPr/>
          </p:nvSpPr>
          <p:spPr bwMode="auto">
            <a:xfrm flipH="1">
              <a:off x="7155176" y="2322334"/>
              <a:ext cx="1075909" cy="1258476"/>
            </a:xfrm>
            <a:custGeom>
              <a:avLst/>
              <a:gdLst/>
              <a:ahLst/>
              <a:cxnLst>
                <a:cxn ang="0">
                  <a:pos x="63" y="16"/>
                </a:cxn>
                <a:cxn ang="0">
                  <a:pos x="43" y="0"/>
                </a:cxn>
                <a:cxn ang="0">
                  <a:pos x="46" y="9"/>
                </a:cxn>
                <a:cxn ang="0">
                  <a:pos x="0" y="73"/>
                </a:cxn>
                <a:cxn ang="0">
                  <a:pos x="26" y="73"/>
                </a:cxn>
                <a:cxn ang="0">
                  <a:pos x="54" y="33"/>
                </a:cxn>
                <a:cxn ang="0">
                  <a:pos x="58" y="43"/>
                </a:cxn>
                <a:cxn ang="0">
                  <a:pos x="63" y="16"/>
                </a:cxn>
              </a:cxnLst>
              <a:rect l="0" t="0" r="r" b="b"/>
              <a:pathLst>
                <a:path w="63" h="73">
                  <a:moveTo>
                    <a:pt x="63" y="16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9" y="18"/>
                    <a:pt x="0" y="43"/>
                    <a:pt x="0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55"/>
                    <a:pt x="38" y="39"/>
                    <a:pt x="54" y="33"/>
                  </a:cubicBezTo>
                  <a:cubicBezTo>
                    <a:pt x="58" y="43"/>
                    <a:pt x="58" y="43"/>
                    <a:pt x="58" y="43"/>
                  </a:cubicBezTo>
                  <a:lnTo>
                    <a:pt x="63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: Shape 197"/>
            <p:cNvSpPr/>
            <p:nvPr/>
          </p:nvSpPr>
          <p:spPr bwMode="auto">
            <a:xfrm flipH="1">
              <a:off x="5123889" y="2391462"/>
              <a:ext cx="1246069" cy="1068819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0" y="42"/>
                </a:cxn>
                <a:cxn ang="0">
                  <a:pos x="9" y="45"/>
                </a:cxn>
                <a:cxn ang="0">
                  <a:pos x="73" y="0"/>
                </a:cxn>
                <a:cxn ang="0">
                  <a:pos x="73" y="25"/>
                </a:cxn>
                <a:cxn ang="0">
                  <a:pos x="33" y="54"/>
                </a:cxn>
                <a:cxn ang="0">
                  <a:pos x="43" y="57"/>
                </a:cxn>
                <a:cxn ang="0">
                  <a:pos x="16" y="62"/>
                </a:cxn>
              </a:cxnLst>
              <a:rect l="0" t="0" r="r" b="b"/>
              <a:pathLst>
                <a:path w="73" h="62">
                  <a:moveTo>
                    <a:pt x="16" y="6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8" y="19"/>
                    <a:pt x="44" y="0"/>
                    <a:pt x="73" y="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55" y="25"/>
                    <a:pt x="39" y="37"/>
                    <a:pt x="33" y="54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16" y="6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: Shape 200"/>
            <p:cNvSpPr/>
            <p:nvPr/>
          </p:nvSpPr>
          <p:spPr bwMode="auto">
            <a:xfrm flipH="1">
              <a:off x="3860095" y="3736790"/>
              <a:ext cx="1246069" cy="1067046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73" y="20"/>
                </a:cxn>
                <a:cxn ang="0">
                  <a:pos x="64" y="17"/>
                </a:cxn>
                <a:cxn ang="0">
                  <a:pos x="0" y="62"/>
                </a:cxn>
                <a:cxn ang="0">
                  <a:pos x="0" y="37"/>
                </a:cxn>
                <a:cxn ang="0">
                  <a:pos x="40" y="8"/>
                </a:cxn>
                <a:cxn ang="0">
                  <a:pos x="30" y="5"/>
                </a:cxn>
                <a:cxn ang="0">
                  <a:pos x="57" y="0"/>
                </a:cxn>
              </a:cxnLst>
              <a:rect l="0" t="0" r="r" b="b"/>
              <a:pathLst>
                <a:path w="73" h="62">
                  <a:moveTo>
                    <a:pt x="57" y="0"/>
                  </a:moveTo>
                  <a:cubicBezTo>
                    <a:pt x="73" y="20"/>
                    <a:pt x="73" y="20"/>
                    <a:pt x="73" y="20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5" y="43"/>
                    <a:pt x="29" y="62"/>
                    <a:pt x="0" y="6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8" y="37"/>
                    <a:pt x="34" y="25"/>
                    <a:pt x="40" y="8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: Shape 203"/>
            <p:cNvSpPr/>
            <p:nvPr/>
          </p:nvSpPr>
          <p:spPr bwMode="auto">
            <a:xfrm flipH="1">
              <a:off x="3929223" y="2340059"/>
              <a:ext cx="1074136" cy="125847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17" y="9"/>
                </a:cxn>
                <a:cxn ang="0">
                  <a:pos x="63" y="73"/>
                </a:cxn>
                <a:cxn ang="0">
                  <a:pos x="38" y="73"/>
                </a:cxn>
                <a:cxn ang="0">
                  <a:pos x="9" y="33"/>
                </a:cxn>
                <a:cxn ang="0">
                  <a:pos x="6" y="43"/>
                </a:cxn>
                <a:cxn ang="0">
                  <a:pos x="0" y="16"/>
                </a:cxn>
              </a:cxnLst>
              <a:rect l="0" t="0" r="r" b="b"/>
              <a:pathLst>
                <a:path w="63" h="73">
                  <a:moveTo>
                    <a:pt x="0" y="16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4" y="18"/>
                    <a:pt x="63" y="43"/>
                    <a:pt x="63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54"/>
                    <a:pt x="26" y="39"/>
                    <a:pt x="9" y="33"/>
                  </a:cubicBezTo>
                  <a:cubicBezTo>
                    <a:pt x="6" y="43"/>
                    <a:pt x="6" y="43"/>
                    <a:pt x="6" y="43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6" name="组合 63"/>
          <p:cNvGrpSpPr/>
          <p:nvPr/>
        </p:nvGrpSpPr>
        <p:grpSpPr>
          <a:xfrm>
            <a:off x="302903" y="3562736"/>
            <a:ext cx="3735705" cy="2774014"/>
            <a:chOff x="7002838" y="3295272"/>
            <a:chExt cx="3241062" cy="2347077"/>
          </a:xfrm>
        </p:grpSpPr>
        <p:sp>
          <p:nvSpPr>
            <p:cNvPr id="57" name="矩形 56"/>
            <p:cNvSpPr/>
            <p:nvPr/>
          </p:nvSpPr>
          <p:spPr>
            <a:xfrm>
              <a:off x="7002838" y="4198168"/>
              <a:ext cx="3081082" cy="144418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复用优化: 一次查询多处使用</a:t>
              </a:r>
              <a:endParaRPr kumimoji="1" sz="1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缓存优化: 未缓存项进行缓存，</a:t>
              </a:r>
              <a:endParaRPr kumimoji="1" sz="1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indent="0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</a:t>
              </a:r>
              <a:r>
                <a:rPr kumimoji="1" lang="zh-CN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精简缓存内容</a:t>
              </a:r>
              <a:endParaRPr kumimoji="1" sz="1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并发优化：大查询拆分并发查询</a:t>
              </a:r>
              <a:endParaRPr kumimoji="1" sz="1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逻辑优化：去除多余查询、校验</a:t>
              </a:r>
              <a:endParaRPr kumimoji="1" sz="1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7083823" y="3295272"/>
              <a:ext cx="3160077" cy="389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1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、核心接口优化，二八原则</a:t>
              </a:r>
              <a:endParaRPr lang="zh-CN" altLang="en-US" sz="2000" b="1" dirty="0" smtClean="0">
                <a:latin typeface="微软雅黑" charset="0"/>
                <a:ea typeface="微软雅黑" charset="0"/>
                <a:cs typeface="微软雅黑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9" name="组合 63"/>
          <p:cNvGrpSpPr/>
          <p:nvPr/>
        </p:nvGrpSpPr>
        <p:grpSpPr>
          <a:xfrm>
            <a:off x="308610" y="1361440"/>
            <a:ext cx="3551309" cy="994512"/>
            <a:chOff x="7158748" y="3367266"/>
            <a:chExt cx="3081082" cy="415307"/>
          </a:xfrm>
        </p:grpSpPr>
        <p:sp>
          <p:nvSpPr>
            <p:cNvPr id="60" name="矩形 59"/>
            <p:cNvSpPr/>
            <p:nvPr/>
          </p:nvSpPr>
          <p:spPr>
            <a:xfrm>
              <a:off x="7158748" y="3590321"/>
              <a:ext cx="3081082" cy="19225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endParaRPr kumimoji="1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296479" y="3367266"/>
              <a:ext cx="2795918" cy="19225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2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、非核心</a:t>
              </a: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-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低频批量操作</a:t>
              </a:r>
              <a:endParaRPr lang="zh-CN" altLang="en-US" sz="2000" b="1" dirty="0" smtClean="0">
                <a:latin typeface="微软雅黑" charset="0"/>
                <a:ea typeface="微软雅黑" charset="0"/>
                <a:cs typeface="微软雅黑" charset="0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6240" y="21304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支持接口场景级别限流</a:t>
            </a:r>
            <a:endParaRPr lang="zh-CN" altLang="en-US"/>
          </a:p>
        </p:txBody>
      </p:sp>
      <p:grpSp>
        <p:nvGrpSpPr>
          <p:cNvPr id="81" name="组合 63"/>
          <p:cNvGrpSpPr/>
          <p:nvPr/>
        </p:nvGrpSpPr>
        <p:grpSpPr>
          <a:xfrm>
            <a:off x="8092448" y="3700531"/>
            <a:ext cx="3566795" cy="2203785"/>
            <a:chOff x="7002838" y="3367266"/>
            <a:chExt cx="3094517" cy="1864610"/>
          </a:xfrm>
        </p:grpSpPr>
        <p:sp>
          <p:nvSpPr>
            <p:cNvPr id="82" name="矩形 81"/>
            <p:cNvSpPr/>
            <p:nvPr/>
          </p:nvSpPr>
          <p:spPr>
            <a:xfrm>
              <a:off x="7002838" y="3904819"/>
              <a:ext cx="3081082" cy="132705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价格&amp;基础信息线程池隔离</a:t>
              </a:r>
              <a:endParaRPr kumimoji="1" sz="16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key维度分散缓存失效时间</a:t>
              </a:r>
              <a:endParaRPr kumimoji="1" sz="16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lang="zh-CN" sz="1600" dirty="0">
                  <a:solidFill>
                    <a:srgbClr val="000000"/>
                  </a:solidFill>
                  <a:latin typeface="+mn-ea"/>
                  <a:sym typeface="+mn-ea"/>
                </a:rPr>
                <a:t>异常处理优化</a:t>
              </a:r>
              <a:endParaRPr kumimoji="1" sz="16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连接数调优</a:t>
              </a:r>
              <a:endParaRPr kumimoji="1" lang="en-US" altLang="zh-CN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301437" y="3367266"/>
              <a:ext cx="2795918" cy="389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3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、缓存框架</a:t>
              </a:r>
              <a:endParaRPr lang="zh-CN" altLang="en-US" sz="2000" b="1" dirty="0" smtClean="0">
                <a:latin typeface="微软雅黑" charset="0"/>
                <a:ea typeface="微软雅黑" charset="0"/>
                <a:cs typeface="微软雅黑" charset="0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86" name="组合 63"/>
          <p:cNvGrpSpPr/>
          <p:nvPr/>
        </p:nvGrpSpPr>
        <p:grpSpPr>
          <a:xfrm>
            <a:off x="7912743" y="1361191"/>
            <a:ext cx="3566795" cy="1465280"/>
            <a:chOff x="7002838" y="3367266"/>
            <a:chExt cx="3094517" cy="1239765"/>
          </a:xfrm>
        </p:grpSpPr>
        <p:sp>
          <p:nvSpPr>
            <p:cNvPr id="87" name="矩形 86"/>
            <p:cNvSpPr/>
            <p:nvPr/>
          </p:nvSpPr>
          <p:spPr>
            <a:xfrm>
              <a:off x="7002838" y="3904819"/>
              <a:ext cx="3081082" cy="702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业务线程监控</a:t>
              </a:r>
              <a:endParaRPr kumimoji="1" sz="16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在线调优</a:t>
              </a:r>
              <a:endParaRPr kumimoji="1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301437" y="3367266"/>
              <a:ext cx="2795918" cy="389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4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、工具化</a:t>
              </a:r>
              <a:endParaRPr lang="zh-CN" altLang="en-US" sz="2000" b="1" dirty="0" smtClean="0">
                <a:latin typeface="微软雅黑" charset="0"/>
                <a:ea typeface="微软雅黑" charset="0"/>
                <a:cs typeface="微软雅黑" charset="0"/>
                <a:sym typeface="微软雅黑 Light" panose="020B0502040204020203" pitchFamily="3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1810" y="4161155"/>
            <a:ext cx="314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top15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接口：约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80%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的调用量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7360" y="9931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685405" y="9931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发现问题，解决问题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78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9668" y="206223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2333000" y="3090836"/>
            <a:ext cx="4427850" cy="804168"/>
            <a:chOff x="1020450" y="2400300"/>
            <a:chExt cx="4427850" cy="804168"/>
          </a:xfrm>
        </p:grpSpPr>
        <p:sp>
          <p:nvSpPr>
            <p:cNvPr id="35" name="文本框 8"/>
            <p:cNvSpPr txBox="1"/>
            <p:nvPr/>
          </p:nvSpPr>
          <p:spPr>
            <a:xfrm>
              <a:off x="1975450" y="2508205"/>
              <a:ext cx="3472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个人简介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grpSp>
          <p:nvGrpSpPr>
            <p:cNvPr id="37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1</a:t>
                </a:r>
                <a:endParaRPr lang="zh-CN" altLang="en-US" sz="4000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 55"/>
          <p:cNvGrpSpPr/>
          <p:nvPr/>
        </p:nvGrpSpPr>
        <p:grpSpPr>
          <a:xfrm>
            <a:off x="7392144" y="3090836"/>
            <a:ext cx="4427850" cy="804168"/>
            <a:chOff x="1020450" y="2400300"/>
            <a:chExt cx="4427850" cy="804168"/>
          </a:xfrm>
        </p:grpSpPr>
        <p:sp>
          <p:nvSpPr>
            <p:cNvPr id="57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工作总结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grpSp>
          <p:nvGrpSpPr>
            <p:cNvPr id="58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2</a:t>
                </a:r>
                <a:endParaRPr lang="zh-CN" altLang="en-US" sz="4000" dirty="0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2333000" y="4572049"/>
            <a:ext cx="4427850" cy="804168"/>
            <a:chOff x="1020450" y="2400300"/>
            <a:chExt cx="4427850" cy="804168"/>
          </a:xfrm>
        </p:grpSpPr>
        <p:sp>
          <p:nvSpPr>
            <p:cNvPr id="64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个人成长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grpSp>
          <p:nvGrpSpPr>
            <p:cNvPr id="65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3</a:t>
                </a:r>
                <a:endParaRPr lang="zh-CN" altLang="en-US" sz="4000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 69"/>
          <p:cNvGrpSpPr/>
          <p:nvPr/>
        </p:nvGrpSpPr>
        <p:grpSpPr>
          <a:xfrm>
            <a:off x="7392144" y="4572049"/>
            <a:ext cx="4427850" cy="804168"/>
            <a:chOff x="1020450" y="2400300"/>
            <a:chExt cx="4427850" cy="804168"/>
          </a:xfrm>
        </p:grpSpPr>
        <p:sp>
          <p:nvSpPr>
            <p:cNvPr id="71" name="文本框 8"/>
            <p:cNvSpPr txBox="1"/>
            <p:nvPr/>
          </p:nvSpPr>
          <p:spPr>
            <a:xfrm>
              <a:off x="1975450" y="2508205"/>
              <a:ext cx="3472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未来规划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grpSp>
          <p:nvGrpSpPr>
            <p:cNvPr id="72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4</a:t>
                </a:r>
                <a:endParaRPr lang="zh-CN" altLang="en-US" sz="4000" dirty="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426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线程优化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84655" y="3224530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四点分析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16" name="Oval 106"/>
          <p:cNvSpPr/>
          <p:nvPr/>
        </p:nvSpPr>
        <p:spPr>
          <a:xfrm>
            <a:off x="789157" y="3079133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1020686" y="3298948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4655" y="1332230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一个问题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19" name="Oval 106"/>
          <p:cNvSpPr/>
          <p:nvPr/>
        </p:nvSpPr>
        <p:spPr>
          <a:xfrm>
            <a:off x="789157" y="1177943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24"/>
          <p:cNvSpPr>
            <a:spLocks noEditPoints="1"/>
          </p:cNvSpPr>
          <p:nvPr/>
        </p:nvSpPr>
        <p:spPr bwMode="auto">
          <a:xfrm>
            <a:off x="919086" y="1407283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55750" y="2060575"/>
            <a:ext cx="3394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压测时到达一定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qps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打爆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,复压后不一定会重现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684655" y="3778250"/>
            <a:ext cx="4267835" cy="2555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dump</a:t>
            </a: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信息：</a:t>
            </a:r>
            <a:r>
              <a:rPr lang="en-US" altLang="zh-CN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top</a:t>
            </a: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线程都是缓存相关</a:t>
            </a:r>
            <a:endParaRPr lang="zh-CN" altLang="en-US" dirty="0">
              <a:solidFill>
                <a:schemeClr val="dk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pp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链路：创建新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redis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连接耗时300ms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+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日志：缓存线程池队列拒绝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代码：异步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load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缓存时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为去重维护的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set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集合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当线程池拒绝异常未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remove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44055" y="1407160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二个优化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28" name="Oval 106"/>
          <p:cNvSpPr/>
          <p:nvPr/>
        </p:nvSpPr>
        <p:spPr>
          <a:xfrm>
            <a:off x="6148557" y="1268748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6316586" y="1463163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90335" y="4130040"/>
            <a:ext cx="3392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痛点一：无法查看业务线程情况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670040" y="4603750"/>
            <a:ext cx="9302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hisee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监控没有细化到业务线程级别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且存在多个业务缓存线程池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90335" y="5292725"/>
            <a:ext cx="2704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痛点二：线程调优成本高</a:t>
            </a:r>
            <a:endParaRPr lang="zh-CN" altLang="en-US" b="1">
              <a:latin typeface="微软雅黑" charset="0"/>
              <a:ea typeface="微软雅黑" charset="0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6670040" y="5665470"/>
            <a:ext cx="9302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无法确认具体调整到多少值合适，需要多次调试，</a:t>
            </a:r>
            <a:br>
              <a:rPr lang="zh-CN" altLang="en-US" sz="1600">
                <a:latin typeface="微软雅黑" charset="0"/>
                <a:ea typeface="微软雅黑" charset="0"/>
              </a:rPr>
            </a:br>
            <a:r>
              <a:rPr lang="zh-CN" altLang="en-US" sz="1600">
                <a:latin typeface="微软雅黑" charset="0"/>
                <a:ea typeface="微软雅黑" charset="0"/>
              </a:rPr>
              <a:t>每次调试都需要发布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7044055" y="3298825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微软雅黑" charset="0"/>
                <a:ea typeface="微软雅黑" charset="0"/>
              </a:rPr>
              <a:t>线程池调优两大痛点</a:t>
            </a:r>
            <a:endParaRPr lang="zh-CN" altLang="en-US" sz="2400" b="1">
              <a:latin typeface="微软雅黑" charset="0"/>
              <a:ea typeface="微软雅黑" charset="0"/>
            </a:endParaRPr>
          </a:p>
        </p:txBody>
      </p:sp>
      <p:sp>
        <p:nvSpPr>
          <p:cNvPr id="36" name="Oval 106"/>
          <p:cNvSpPr/>
          <p:nvPr/>
        </p:nvSpPr>
        <p:spPr>
          <a:xfrm>
            <a:off x="6148557" y="3144538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Freeform 24"/>
          <p:cNvSpPr>
            <a:spLocks noEditPoints="1"/>
          </p:cNvSpPr>
          <p:nvPr/>
        </p:nvSpPr>
        <p:spPr bwMode="auto">
          <a:xfrm>
            <a:off x="6305791" y="3364353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70040" y="2060575"/>
            <a:ext cx="3394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业务缓存线程池、缓存连接数调优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set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集合异常情况处理优化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912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工具化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05" y="1348740"/>
            <a:ext cx="5634355" cy="4160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49135" y="1247775"/>
            <a:ext cx="4812030" cy="22491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增加业务自定义监控，监控线程池变化曲线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disconf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配置实现线程池参数动态变更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,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从而实现在线调优，降低调优成本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工具化沉淀，后续调优复用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3404235"/>
            <a:ext cx="4721225" cy="302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557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效果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  <a:sym typeface="+mn-ea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724535" y="765175"/>
          <a:ext cx="10742930" cy="543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42820" y="131318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解决压测标丢失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71440" y="698500"/>
            <a:ext cx="20872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基础接口优化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价格接口优化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线程隔离</a:t>
            </a:r>
            <a:endParaRPr lang="zh-CN" altLang="en-US" sz="1600" b="1">
              <a:latin typeface="微软雅黑" charset="0"/>
              <a:ea typeface="微软雅黑" charset="0"/>
              <a:cs typeface="微软雅黑" charset="0"/>
            </a:endParaRPr>
          </a:p>
          <a:p>
            <a:pPr algn="l"/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k8机器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全量升级成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k3</a:t>
            </a:r>
            <a:endParaRPr lang="en-US" altLang="zh-CN" sz="16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193405" y="1036320"/>
            <a:ext cx="1463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框架优化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线程调优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4535" y="5615940"/>
            <a:ext cx="9119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压测过程缓存失效时间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1min(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日常配置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30min),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模拟最坏的情况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缓存接近全失效场景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591168" y="2875340"/>
            <a:ext cx="43921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个人</a:t>
            </a:r>
            <a:r>
              <a:rPr kumimoji="1"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成长</a:t>
            </a:r>
            <a:endParaRPr kumimoji="1"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374940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5757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3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个人总结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Freeform 7"/>
          <p:cNvSpPr/>
          <p:nvPr/>
        </p:nvSpPr>
        <p:spPr bwMode="auto">
          <a:xfrm>
            <a:off x="5433310" y="1357178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5746727" y="1978932"/>
            <a:ext cx="163888" cy="164526"/>
          </a:xfrm>
          <a:prstGeom prst="ellips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6142428" y="3052176"/>
            <a:ext cx="164526" cy="163888"/>
          </a:xfrm>
          <a:prstGeom prst="ellipse">
            <a:avLst/>
          </a:prstGeom>
          <a:solidFill>
            <a:srgbClr val="C1253A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5766187" y="3974285"/>
            <a:ext cx="163888" cy="163888"/>
          </a:xfrm>
          <a:prstGeom prst="ellips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6097152" y="5264983"/>
            <a:ext cx="164526" cy="163888"/>
          </a:xfrm>
          <a:prstGeom prst="ellipse">
            <a:avLst/>
          </a:prstGeom>
          <a:solidFill>
            <a:srgbClr val="C1253A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4718122" y="2061527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>
            <a:off x="6306954" y="3133163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>
            <a:off x="4309688" y="4056548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>
            <a:off x="6259765" y="5347884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6" name="TextBox 45"/>
          <p:cNvSpPr txBox="1"/>
          <p:nvPr/>
        </p:nvSpPr>
        <p:spPr>
          <a:xfrm>
            <a:off x="1278124" y="1637442"/>
            <a:ext cx="3376989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l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能够在高强度的业务压力下，作为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支持项目高质量的按时上线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228600" lvl="0" indent="-228600" algn="l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能够根据现状分析业务以及系统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透过现象看本质，分清</a:t>
            </a:r>
            <a:r>
              <a:rPr lang="zh-CN" altLang="en-US" sz="1200">
                <a:sym typeface="+mn-ea"/>
              </a:rPr>
              <a:t>领域边界并且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完成需求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7" name="TextBox 46"/>
          <p:cNvSpPr txBox="1"/>
          <p:nvPr/>
        </p:nvSpPr>
        <p:spPr>
          <a:xfrm>
            <a:off x="2434811" y="1319088"/>
            <a:ext cx="1788795" cy="32258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较强的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业务支持能力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  <a:sym typeface="Bebas" pitchFamily="2" charset="0"/>
            </a:endParaRPr>
          </a:p>
        </p:txBody>
      </p:sp>
      <p:sp>
        <p:nvSpPr>
          <p:cNvPr id="38" name="TextBox 47"/>
          <p:cNvSpPr txBox="1"/>
          <p:nvPr/>
        </p:nvSpPr>
        <p:spPr>
          <a:xfrm>
            <a:off x="7673057" y="2832453"/>
            <a:ext cx="3905082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发现保税区变更的成本高，进行技改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marL="171450" lvl="0" indent="-171450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并且协调推动多方完成接入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39" name="TextBox 48"/>
          <p:cNvSpPr txBox="1"/>
          <p:nvPr/>
        </p:nvSpPr>
        <p:spPr>
          <a:xfrm>
            <a:off x="7673558" y="2506089"/>
            <a:ext cx="2017395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华文黑体" panose="02010600040101010101" pitchFamily="2" charset="-122"/>
                <a:sym typeface="Bebas" pitchFamily="2" charset="0"/>
              </a:rPr>
              <a:t>肯实践，并沟通落地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微软雅黑" charset="0"/>
              <a:ea typeface="微软雅黑" charset="0"/>
              <a:cs typeface="华文黑体" panose="02010600040101010101" pitchFamily="2" charset="-122"/>
              <a:sym typeface="Bebas" pitchFamily="2" charset="0"/>
            </a:endParaRPr>
          </a:p>
        </p:txBody>
      </p:sp>
      <p:sp>
        <p:nvSpPr>
          <p:cNvPr id="40" name="TextBox 49"/>
          <p:cNvSpPr txBox="1"/>
          <p:nvPr/>
        </p:nvSpPr>
        <p:spPr>
          <a:xfrm>
            <a:off x="1409499" y="4175080"/>
            <a:ext cx="295360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养成用数据支撑自己的观点的习惯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  <a:p>
            <a:pPr lvl="0" algn="l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与业务方进行沟通，拿数据说话；talk is cheap，show  me the code/data。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2" name="TextBox 51"/>
          <p:cNvSpPr txBox="1"/>
          <p:nvPr/>
        </p:nvSpPr>
        <p:spPr>
          <a:xfrm>
            <a:off x="7395845" y="5196840"/>
            <a:ext cx="3668707" cy="490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sym typeface="+mn-ea"/>
              </a:rPr>
              <a:t>在日常工作中，通过工具提效</a:t>
            </a:r>
            <a:endParaRPr lang="zh-CN" altLang="en-US" sz="1200" dirty="0">
              <a:solidFill>
                <a:schemeClr val="dk1"/>
              </a:solidFill>
            </a:endParaRPr>
          </a:p>
          <a:p>
            <a:pPr marL="171450" lvl="1" indent="-1714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sym typeface="+mn-ea"/>
              </a:rPr>
              <a:t>日常注意技术沉淀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TextBox 52"/>
          <p:cNvSpPr txBox="1"/>
          <p:nvPr/>
        </p:nvSpPr>
        <p:spPr>
          <a:xfrm>
            <a:off x="7392318" y="4874400"/>
            <a:ext cx="896620" cy="32258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从点到线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  <a:sym typeface="Bebas" pitchFamily="2" charset="0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019114" y="1533765"/>
            <a:ext cx="1186434" cy="1186862"/>
          </a:xfrm>
          <a:prstGeom prst="ellipse">
            <a:avLst/>
          </a:prstGeom>
          <a:solidFill>
            <a:srgbClr val="597AA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方正黑体简体" panose="02010601030101010101" pitchFamily="2" charset="-122"/>
                <a:sym typeface="Bebas" pitchFamily="2" charset="0"/>
              </a:rPr>
              <a:t>业务</a:t>
            </a:r>
            <a:endParaRPr lang="zh-CN" altLang="en-US" sz="1600" dirty="0">
              <a:solidFill>
                <a:schemeClr val="bg1"/>
              </a:solidFill>
              <a:latin typeface="Bebas" pitchFamily="2" charset="0"/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4827159" y="2506658"/>
            <a:ext cx="1186434" cy="1186862"/>
          </a:xfrm>
          <a:prstGeom prst="ellipse">
            <a:avLst/>
          </a:prstGeom>
          <a:solidFill>
            <a:srgbClr val="F94B48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方正黑体简体" panose="02010601030101010101" pitchFamily="2" charset="-122"/>
                <a:sym typeface="Bebas" pitchFamily="2" charset="0"/>
              </a:rPr>
              <a:t>推动力</a:t>
            </a:r>
            <a:endParaRPr lang="zh-CN" altLang="en-US" sz="1600" dirty="0">
              <a:solidFill>
                <a:schemeClr val="bg1"/>
              </a:solidFill>
              <a:latin typeface="Bebas" pitchFamily="2" charset="0"/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6018396" y="3462798"/>
            <a:ext cx="1186434" cy="1186862"/>
          </a:xfrm>
          <a:prstGeom prst="ellipse">
            <a:avLst/>
          </a:prstGeom>
          <a:solidFill>
            <a:srgbClr val="597AA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" pitchFamily="2" charset="0"/>
                <a:ea typeface="方正黑体简体" panose="02010601030101010101" pitchFamily="2" charset="-122"/>
                <a:cs typeface="+mn-cs"/>
                <a:sym typeface="Bebas" pitchFamily="2" charset="0"/>
              </a:rPr>
              <a:t>沟通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47" name="椭圆 46"/>
          <p:cNvSpPr/>
          <p:nvPr/>
        </p:nvSpPr>
        <p:spPr>
          <a:xfrm>
            <a:off x="4839575" y="4480880"/>
            <a:ext cx="1186434" cy="1186862"/>
          </a:xfrm>
          <a:prstGeom prst="ellipse">
            <a:avLst/>
          </a:prstGeom>
          <a:solidFill>
            <a:srgbClr val="F8484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方正黑体简体" panose="02010601030101010101" pitchFamily="2" charset="-122"/>
                <a:sym typeface="Bebas" pitchFamily="2" charset="0"/>
              </a:rPr>
              <a:t>技术</a:t>
            </a:r>
            <a:endParaRPr lang="zh-CN" altLang="en-US" sz="1600" dirty="0">
              <a:solidFill>
                <a:schemeClr val="bg1"/>
              </a:solidFill>
              <a:latin typeface="Bebas" pitchFamily="2" charset="0"/>
              <a:ea typeface="方正黑体简体" panose="02010601030101010101" pitchFamily="2" charset="-122"/>
              <a:sym typeface="Bebas" pitchFamily="2" charset="0"/>
            </a:endParaRPr>
          </a:p>
        </p:txBody>
      </p:sp>
      <p:sp>
        <p:nvSpPr>
          <p:cNvPr id="2" name="TextBox 46"/>
          <p:cNvSpPr txBox="1"/>
          <p:nvPr/>
        </p:nvSpPr>
        <p:spPr>
          <a:xfrm>
            <a:off x="2716434" y="3815908"/>
            <a:ext cx="896620" cy="32258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数据支撑</a:t>
            </a:r>
            <a:endParaRPr kumimoji="0" lang="zh-CN" altLang="en-US" sz="1400" b="1" i="0" u="none" strike="noStrike" cap="none" spc="0" normalizeH="0" baseline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  <a:sym typeface="Bebas" pitchFamily="2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591168" y="2875340"/>
            <a:ext cx="439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未来规划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374940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5757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4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未来规划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24"/>
          <p:cNvSpPr/>
          <p:nvPr>
            <p:custDataLst>
              <p:tags r:id="rId2"/>
            </p:custDataLst>
          </p:nvPr>
        </p:nvSpPr>
        <p:spPr bwMode="auto">
          <a:xfrm>
            <a:off x="5742323" y="1644333"/>
            <a:ext cx="730929" cy="1268139"/>
          </a:xfrm>
          <a:custGeom>
            <a:avLst/>
            <a:gdLst>
              <a:gd name="T0" fmla="*/ 489 w 489"/>
              <a:gd name="T1" fmla="*/ 245 h 849"/>
              <a:gd name="T2" fmla="*/ 245 w 489"/>
              <a:gd name="T3" fmla="*/ 0 h 849"/>
              <a:gd name="T4" fmla="*/ 0 w 489"/>
              <a:gd name="T5" fmla="*/ 245 h 849"/>
              <a:gd name="T6" fmla="*/ 215 w 489"/>
              <a:gd name="T7" fmla="*/ 487 h 849"/>
              <a:gd name="T8" fmla="*/ 215 w 489"/>
              <a:gd name="T9" fmla="*/ 849 h 849"/>
              <a:gd name="T10" fmla="*/ 279 w 489"/>
              <a:gd name="T11" fmla="*/ 849 h 849"/>
              <a:gd name="T12" fmla="*/ 279 w 489"/>
              <a:gd name="T13" fmla="*/ 486 h 849"/>
              <a:gd name="T14" fmla="*/ 489 w 489"/>
              <a:gd name="T15" fmla="*/ 2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849">
                <a:moveTo>
                  <a:pt x="489" y="245"/>
                </a:moveTo>
                <a:cubicBezTo>
                  <a:pt x="489" y="110"/>
                  <a:pt x="379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70"/>
                  <a:pt x="94" y="473"/>
                  <a:pt x="215" y="487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279" y="849"/>
                  <a:pt x="279" y="849"/>
                  <a:pt x="279" y="849"/>
                </a:cubicBezTo>
                <a:cubicBezTo>
                  <a:pt x="279" y="486"/>
                  <a:pt x="279" y="486"/>
                  <a:pt x="279" y="486"/>
                </a:cubicBezTo>
                <a:cubicBezTo>
                  <a:pt x="398" y="469"/>
                  <a:pt x="489" y="368"/>
                  <a:pt x="489" y="245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任意多边形 24"/>
          <p:cNvSpPr/>
          <p:nvPr>
            <p:custDataLst>
              <p:tags r:id="rId3"/>
            </p:custDataLst>
          </p:nvPr>
        </p:nvSpPr>
        <p:spPr bwMode="auto">
          <a:xfrm rot="7200000">
            <a:off x="6817979" y="3519861"/>
            <a:ext cx="730929" cy="1268139"/>
          </a:xfrm>
          <a:custGeom>
            <a:avLst/>
            <a:gdLst>
              <a:gd name="T0" fmla="*/ 489 w 489"/>
              <a:gd name="T1" fmla="*/ 245 h 849"/>
              <a:gd name="T2" fmla="*/ 245 w 489"/>
              <a:gd name="T3" fmla="*/ 0 h 849"/>
              <a:gd name="T4" fmla="*/ 0 w 489"/>
              <a:gd name="T5" fmla="*/ 245 h 849"/>
              <a:gd name="T6" fmla="*/ 215 w 489"/>
              <a:gd name="T7" fmla="*/ 487 h 849"/>
              <a:gd name="T8" fmla="*/ 215 w 489"/>
              <a:gd name="T9" fmla="*/ 849 h 849"/>
              <a:gd name="T10" fmla="*/ 279 w 489"/>
              <a:gd name="T11" fmla="*/ 849 h 849"/>
              <a:gd name="T12" fmla="*/ 279 w 489"/>
              <a:gd name="T13" fmla="*/ 486 h 849"/>
              <a:gd name="T14" fmla="*/ 489 w 489"/>
              <a:gd name="T15" fmla="*/ 2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849">
                <a:moveTo>
                  <a:pt x="489" y="245"/>
                </a:moveTo>
                <a:cubicBezTo>
                  <a:pt x="489" y="110"/>
                  <a:pt x="379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70"/>
                  <a:pt x="94" y="473"/>
                  <a:pt x="215" y="487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279" y="849"/>
                  <a:pt x="279" y="849"/>
                  <a:pt x="279" y="849"/>
                </a:cubicBezTo>
                <a:cubicBezTo>
                  <a:pt x="279" y="486"/>
                  <a:pt x="279" y="486"/>
                  <a:pt x="279" y="486"/>
                </a:cubicBezTo>
                <a:cubicBezTo>
                  <a:pt x="398" y="469"/>
                  <a:pt x="489" y="368"/>
                  <a:pt x="489" y="245"/>
                </a:cubicBez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任意多边形 24"/>
          <p:cNvSpPr/>
          <p:nvPr>
            <p:custDataLst>
              <p:tags r:id="rId4"/>
            </p:custDataLst>
          </p:nvPr>
        </p:nvSpPr>
        <p:spPr bwMode="auto">
          <a:xfrm rot="14400000">
            <a:off x="4665769" y="3519861"/>
            <a:ext cx="730929" cy="1268139"/>
          </a:xfrm>
          <a:custGeom>
            <a:avLst/>
            <a:gdLst>
              <a:gd name="T0" fmla="*/ 489 w 489"/>
              <a:gd name="T1" fmla="*/ 245 h 849"/>
              <a:gd name="T2" fmla="*/ 245 w 489"/>
              <a:gd name="T3" fmla="*/ 0 h 849"/>
              <a:gd name="T4" fmla="*/ 0 w 489"/>
              <a:gd name="T5" fmla="*/ 245 h 849"/>
              <a:gd name="T6" fmla="*/ 215 w 489"/>
              <a:gd name="T7" fmla="*/ 487 h 849"/>
              <a:gd name="T8" fmla="*/ 215 w 489"/>
              <a:gd name="T9" fmla="*/ 849 h 849"/>
              <a:gd name="T10" fmla="*/ 279 w 489"/>
              <a:gd name="T11" fmla="*/ 849 h 849"/>
              <a:gd name="T12" fmla="*/ 279 w 489"/>
              <a:gd name="T13" fmla="*/ 486 h 849"/>
              <a:gd name="T14" fmla="*/ 489 w 489"/>
              <a:gd name="T15" fmla="*/ 2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849">
                <a:moveTo>
                  <a:pt x="489" y="245"/>
                </a:moveTo>
                <a:cubicBezTo>
                  <a:pt x="489" y="110"/>
                  <a:pt x="379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70"/>
                  <a:pt x="94" y="473"/>
                  <a:pt x="215" y="487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279" y="849"/>
                  <a:pt x="279" y="849"/>
                  <a:pt x="279" y="849"/>
                </a:cubicBezTo>
                <a:cubicBezTo>
                  <a:pt x="279" y="486"/>
                  <a:pt x="279" y="486"/>
                  <a:pt x="279" y="486"/>
                </a:cubicBezTo>
                <a:cubicBezTo>
                  <a:pt x="398" y="469"/>
                  <a:pt x="489" y="368"/>
                  <a:pt x="489" y="245"/>
                </a:cubicBez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1083945" y="2817495"/>
            <a:ext cx="2698115" cy="699135"/>
          </a:xfrm>
          <a:prstGeom prst="rect">
            <a:avLst/>
          </a:prstGeom>
        </p:spPr>
        <p:txBody>
          <a:bodyPr vert="horz" wrap="square" lIns="90000" tIns="0" rIns="90000" bIns="46800">
            <a:noAutofit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提效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-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批次中台化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数据看板     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6"/>
            </p:custDataLst>
          </p:nvPr>
        </p:nvSpPr>
        <p:spPr>
          <a:xfrm>
            <a:off x="483127" y="2300134"/>
            <a:ext cx="2684647" cy="45404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业务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3348605" y="2500184"/>
            <a:ext cx="555625" cy="551180"/>
          </a:xfrm>
          <a:prstGeom prst="round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anchor="ctr">
            <a:normAutofit/>
          </a:bodyPr>
          <a:p>
            <a:pPr algn="ctr"/>
            <a:endParaRPr 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3353050" y="2544952"/>
            <a:ext cx="546735" cy="46164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p>
            <a:pPr algn="ctr"/>
            <a:r>
              <a:rPr lang="en-US" altLang="zh-CN" sz="24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altLang="zh-CN" sz="24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>
            <p:custDataLst>
              <p:tags r:id="rId9"/>
            </p:custDataLst>
          </p:nvPr>
        </p:nvSpPr>
        <p:spPr>
          <a:xfrm>
            <a:off x="3348826" y="3751849"/>
            <a:ext cx="555387" cy="550932"/>
          </a:xfrm>
          <a:prstGeom prst="round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anchor="ctr">
            <a:normAutofit/>
          </a:bodyPr>
          <a:p>
            <a:pPr lvl="0" algn="ctr"/>
            <a:endParaRPr lang="id-ID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0"/>
            </p:custDataLst>
          </p:nvPr>
        </p:nvSpPr>
        <p:spPr>
          <a:xfrm>
            <a:off x="1083945" y="3993515"/>
            <a:ext cx="2172970" cy="1130935"/>
          </a:xfrm>
          <a:prstGeom prst="rect">
            <a:avLst/>
          </a:prstGeom>
        </p:spPr>
        <p:txBody>
          <a:bodyPr vert="horz" wrap="square" lIns="90000" tIns="0" rIns="90000" bIns="46800">
            <a:normAutofit lnSpcReduction="20000"/>
          </a:bodyPr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加强对业务的思考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   </a:t>
            </a:r>
            <a:r>
              <a:rPr lang="zh-CN" altLang="en-US" sz="1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数据决策</a:t>
            </a:r>
            <a:endParaRPr lang="zh-CN" altLang="en-US" sz="1400" spc="1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1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   业务提效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持续学习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469157" y="3541062"/>
            <a:ext cx="2698095" cy="470872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个人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12"/>
            </p:custDataLst>
          </p:nvPr>
        </p:nvSpPr>
        <p:spPr>
          <a:xfrm>
            <a:off x="3353181" y="3796483"/>
            <a:ext cx="546677" cy="46166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p>
            <a:pPr algn="ctr"/>
            <a:r>
              <a:rPr lang="en-US" altLang="zh-CN" sz="24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任意多边形 34"/>
          <p:cNvSpPr/>
          <p:nvPr>
            <p:custDataLst>
              <p:tags r:id="rId13"/>
            </p:custDataLst>
          </p:nvPr>
        </p:nvSpPr>
        <p:spPr bwMode="auto">
          <a:xfrm>
            <a:off x="4602129" y="4075407"/>
            <a:ext cx="403104" cy="387950"/>
          </a:xfrm>
          <a:custGeom>
            <a:avLst/>
            <a:gdLst>
              <a:gd name="T0" fmla="*/ 188 w 263"/>
              <a:gd name="T1" fmla="*/ 0 h 256"/>
              <a:gd name="T2" fmla="*/ 111 w 263"/>
              <a:gd name="T3" fmla="*/ 54 h 256"/>
              <a:gd name="T4" fmla="*/ 111 w 263"/>
              <a:gd name="T5" fmla="*/ 55 h 256"/>
              <a:gd name="T6" fmla="*/ 28 w 263"/>
              <a:gd name="T7" fmla="*/ 138 h 256"/>
              <a:gd name="T8" fmla="*/ 1 w 263"/>
              <a:gd name="T9" fmla="*/ 220 h 256"/>
              <a:gd name="T10" fmla="*/ 28 w 263"/>
              <a:gd name="T11" fmla="*/ 256 h 256"/>
              <a:gd name="T12" fmla="*/ 105 w 263"/>
              <a:gd name="T13" fmla="*/ 237 h 256"/>
              <a:gd name="T14" fmla="*/ 241 w 263"/>
              <a:gd name="T15" fmla="*/ 105 h 256"/>
              <a:gd name="T16" fmla="*/ 128 w 263"/>
              <a:gd name="T17" fmla="*/ 190 h 256"/>
              <a:gd name="T18" fmla="*/ 198 w 263"/>
              <a:gd name="T19" fmla="*/ 94 h 256"/>
              <a:gd name="T20" fmla="*/ 190 w 263"/>
              <a:gd name="T21" fmla="*/ 134 h 256"/>
              <a:gd name="T22" fmla="*/ 128 w 263"/>
              <a:gd name="T23" fmla="*/ 196 h 256"/>
              <a:gd name="T24" fmla="*/ 118 w 263"/>
              <a:gd name="T25" fmla="*/ 162 h 256"/>
              <a:gd name="T26" fmla="*/ 91 w 263"/>
              <a:gd name="T27" fmla="*/ 136 h 256"/>
              <a:gd name="T28" fmla="*/ 184 w 263"/>
              <a:gd name="T29" fmla="*/ 72 h 256"/>
              <a:gd name="T30" fmla="*/ 118 w 263"/>
              <a:gd name="T31" fmla="*/ 162 h 256"/>
              <a:gd name="T32" fmla="*/ 61 w 263"/>
              <a:gd name="T33" fmla="*/ 128 h 256"/>
              <a:gd name="T34" fmla="*/ 159 w 263"/>
              <a:gd name="T35" fmla="*/ 57 h 256"/>
              <a:gd name="T36" fmla="*/ 33 w 263"/>
              <a:gd name="T37" fmla="*/ 239 h 256"/>
              <a:gd name="T38" fmla="*/ 16 w 263"/>
              <a:gd name="T39" fmla="*/ 228 h 256"/>
              <a:gd name="T40" fmla="*/ 25 w 263"/>
              <a:gd name="T41" fmla="*/ 193 h 256"/>
              <a:gd name="T42" fmla="*/ 63 w 263"/>
              <a:gd name="T43" fmla="*/ 231 h 256"/>
              <a:gd name="T44" fmla="*/ 71 w 263"/>
              <a:gd name="T45" fmla="*/ 229 h 256"/>
              <a:gd name="T46" fmla="*/ 27 w 263"/>
              <a:gd name="T47" fmla="*/ 185 h 256"/>
              <a:gd name="T48" fmla="*/ 39 w 263"/>
              <a:gd name="T49" fmla="*/ 150 h 256"/>
              <a:gd name="T50" fmla="*/ 103 w 263"/>
              <a:gd name="T51" fmla="*/ 220 h 256"/>
              <a:gd name="T52" fmla="*/ 71 w 263"/>
              <a:gd name="T53" fmla="*/ 229 h 256"/>
              <a:gd name="T54" fmla="*/ 216 w 263"/>
              <a:gd name="T55" fmla="*/ 108 h 256"/>
              <a:gd name="T56" fmla="*/ 196 w 263"/>
              <a:gd name="T57" fmla="*/ 60 h 256"/>
              <a:gd name="T58" fmla="*/ 162 w 263"/>
              <a:gd name="T59" fmla="*/ 26 h 256"/>
              <a:gd name="T60" fmla="*/ 224 w 263"/>
              <a:gd name="T61" fmla="*/ 32 h 256"/>
              <a:gd name="T62" fmla="*/ 230 w 263"/>
              <a:gd name="T63" fmla="*/ 9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3" h="256">
                <a:moveTo>
                  <a:pt x="235" y="21"/>
                </a:moveTo>
                <a:cubicBezTo>
                  <a:pt x="222" y="8"/>
                  <a:pt x="205" y="0"/>
                  <a:pt x="188" y="0"/>
                </a:cubicBezTo>
                <a:cubicBezTo>
                  <a:pt x="173" y="0"/>
                  <a:pt x="160" y="5"/>
                  <a:pt x="150" y="1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42"/>
                  <a:pt x="22" y="147"/>
                  <a:pt x="20" y="152"/>
                </a:cubicBezTo>
                <a:cubicBezTo>
                  <a:pt x="1" y="220"/>
                  <a:pt x="1" y="220"/>
                  <a:pt x="1" y="220"/>
                </a:cubicBezTo>
                <a:cubicBezTo>
                  <a:pt x="1" y="220"/>
                  <a:pt x="0" y="225"/>
                  <a:pt x="0" y="228"/>
                </a:cubicBezTo>
                <a:cubicBezTo>
                  <a:pt x="0" y="243"/>
                  <a:pt x="13" y="256"/>
                  <a:pt x="28" y="256"/>
                </a:cubicBezTo>
                <a:cubicBezTo>
                  <a:pt x="31" y="256"/>
                  <a:pt x="37" y="255"/>
                  <a:pt x="37" y="255"/>
                </a:cubicBezTo>
                <a:cubicBezTo>
                  <a:pt x="105" y="237"/>
                  <a:pt x="105" y="237"/>
                  <a:pt x="105" y="237"/>
                </a:cubicBezTo>
                <a:cubicBezTo>
                  <a:pt x="110" y="235"/>
                  <a:pt x="115" y="232"/>
                  <a:pt x="119" y="229"/>
                </a:cubicBezTo>
                <a:cubicBezTo>
                  <a:pt x="241" y="105"/>
                  <a:pt x="241" y="105"/>
                  <a:pt x="241" y="105"/>
                </a:cubicBezTo>
                <a:cubicBezTo>
                  <a:pt x="263" y="83"/>
                  <a:pt x="261" y="46"/>
                  <a:pt x="235" y="21"/>
                </a:cubicBezTo>
                <a:close/>
                <a:moveTo>
                  <a:pt x="128" y="190"/>
                </a:moveTo>
                <a:cubicBezTo>
                  <a:pt x="127" y="183"/>
                  <a:pt x="125" y="176"/>
                  <a:pt x="122" y="169"/>
                </a:cubicBezTo>
                <a:cubicBezTo>
                  <a:pt x="198" y="94"/>
                  <a:pt x="198" y="94"/>
                  <a:pt x="198" y="94"/>
                </a:cubicBezTo>
                <a:cubicBezTo>
                  <a:pt x="203" y="108"/>
                  <a:pt x="200" y="124"/>
                  <a:pt x="190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4"/>
                  <a:pt x="128" y="192"/>
                  <a:pt x="128" y="190"/>
                </a:cubicBezTo>
                <a:close/>
                <a:moveTo>
                  <a:pt x="118" y="162"/>
                </a:moveTo>
                <a:cubicBezTo>
                  <a:pt x="115" y="157"/>
                  <a:pt x="112" y="152"/>
                  <a:pt x="108" y="148"/>
                </a:cubicBezTo>
                <a:cubicBezTo>
                  <a:pt x="103" y="143"/>
                  <a:pt x="97" y="140"/>
                  <a:pt x="91" y="136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74" y="63"/>
                  <a:pt x="179" y="66"/>
                  <a:pt x="184" y="72"/>
                </a:cubicBezTo>
                <a:cubicBezTo>
                  <a:pt x="189" y="76"/>
                  <a:pt x="192" y="81"/>
                  <a:pt x="195" y="86"/>
                </a:cubicBezTo>
                <a:lnTo>
                  <a:pt x="118" y="162"/>
                </a:lnTo>
                <a:close/>
                <a:moveTo>
                  <a:pt x="84" y="133"/>
                </a:moveTo>
                <a:cubicBezTo>
                  <a:pt x="76" y="130"/>
                  <a:pt x="69" y="128"/>
                  <a:pt x="61" y="12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32" y="56"/>
                  <a:pt x="146" y="54"/>
                  <a:pt x="159" y="57"/>
                </a:cubicBezTo>
                <a:lnTo>
                  <a:pt x="84" y="133"/>
                </a:lnTo>
                <a:close/>
                <a:moveTo>
                  <a:pt x="33" y="239"/>
                </a:moveTo>
                <a:cubicBezTo>
                  <a:pt x="32" y="239"/>
                  <a:pt x="30" y="240"/>
                  <a:pt x="28" y="240"/>
                </a:cubicBezTo>
                <a:cubicBezTo>
                  <a:pt x="21" y="240"/>
                  <a:pt x="16" y="235"/>
                  <a:pt x="16" y="228"/>
                </a:cubicBezTo>
                <a:cubicBezTo>
                  <a:pt x="16" y="227"/>
                  <a:pt x="17" y="224"/>
                  <a:pt x="17" y="224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34" y="193"/>
                  <a:pt x="44" y="196"/>
                  <a:pt x="52" y="204"/>
                </a:cubicBezTo>
                <a:cubicBezTo>
                  <a:pt x="60" y="212"/>
                  <a:pt x="64" y="222"/>
                  <a:pt x="63" y="231"/>
                </a:cubicBezTo>
                <a:lnTo>
                  <a:pt x="33" y="239"/>
                </a:lnTo>
                <a:close/>
                <a:moveTo>
                  <a:pt x="71" y="229"/>
                </a:moveTo>
                <a:cubicBezTo>
                  <a:pt x="71" y="218"/>
                  <a:pt x="66" y="207"/>
                  <a:pt x="58" y="198"/>
                </a:cubicBezTo>
                <a:cubicBezTo>
                  <a:pt x="49" y="190"/>
                  <a:pt x="38" y="185"/>
                  <a:pt x="27" y="185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6" y="154"/>
                  <a:pt x="37" y="152"/>
                  <a:pt x="39" y="150"/>
                </a:cubicBezTo>
                <a:cubicBezTo>
                  <a:pt x="55" y="139"/>
                  <a:pt x="79" y="142"/>
                  <a:pt x="96" y="160"/>
                </a:cubicBezTo>
                <a:cubicBezTo>
                  <a:pt x="115" y="178"/>
                  <a:pt x="117" y="204"/>
                  <a:pt x="103" y="220"/>
                </a:cubicBezTo>
                <a:cubicBezTo>
                  <a:pt x="103" y="221"/>
                  <a:pt x="102" y="221"/>
                  <a:pt x="101" y="221"/>
                </a:cubicBezTo>
                <a:lnTo>
                  <a:pt x="71" y="229"/>
                </a:lnTo>
                <a:close/>
                <a:moveTo>
                  <a:pt x="230" y="94"/>
                </a:moveTo>
                <a:cubicBezTo>
                  <a:pt x="216" y="108"/>
                  <a:pt x="216" y="108"/>
                  <a:pt x="216" y="108"/>
                </a:cubicBezTo>
                <a:cubicBezTo>
                  <a:pt x="216" y="106"/>
                  <a:pt x="216" y="104"/>
                  <a:pt x="216" y="102"/>
                </a:cubicBezTo>
                <a:cubicBezTo>
                  <a:pt x="215" y="87"/>
                  <a:pt x="207" y="72"/>
                  <a:pt x="196" y="60"/>
                </a:cubicBezTo>
                <a:cubicBezTo>
                  <a:pt x="183" y="47"/>
                  <a:pt x="165" y="40"/>
                  <a:pt x="148" y="40"/>
                </a:cubicBezTo>
                <a:cubicBezTo>
                  <a:pt x="162" y="26"/>
                  <a:pt x="162" y="26"/>
                  <a:pt x="162" y="26"/>
                </a:cubicBezTo>
                <a:cubicBezTo>
                  <a:pt x="168" y="20"/>
                  <a:pt x="177" y="16"/>
                  <a:pt x="188" y="16"/>
                </a:cubicBezTo>
                <a:cubicBezTo>
                  <a:pt x="200" y="16"/>
                  <a:pt x="214" y="22"/>
                  <a:pt x="224" y="32"/>
                </a:cubicBezTo>
                <a:cubicBezTo>
                  <a:pt x="233" y="41"/>
                  <a:pt x="239" y="53"/>
                  <a:pt x="240" y="65"/>
                </a:cubicBezTo>
                <a:cubicBezTo>
                  <a:pt x="241" y="76"/>
                  <a:pt x="237" y="87"/>
                  <a:pt x="230" y="9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14"/>
            </p:custDataLst>
          </p:nvPr>
        </p:nvSpPr>
        <p:spPr>
          <a:xfrm>
            <a:off x="7246676" y="4083341"/>
            <a:ext cx="403635" cy="37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15"/>
            </p:custDataLst>
          </p:nvPr>
        </p:nvSpPr>
        <p:spPr bwMode="auto">
          <a:xfrm>
            <a:off x="5020810" y="2754179"/>
            <a:ext cx="2173056" cy="1556923"/>
          </a:xfrm>
          <a:custGeom>
            <a:avLst/>
            <a:gdLst>
              <a:gd name="T0" fmla="*/ 1413 w 1454"/>
              <a:gd name="T1" fmla="*/ 410 h 1042"/>
              <a:gd name="T2" fmla="*/ 1224 w 1454"/>
              <a:gd name="T3" fmla="*/ 327 h 1042"/>
              <a:gd name="T4" fmla="*/ 1197 w 1454"/>
              <a:gd name="T5" fmla="*/ 328 h 1042"/>
              <a:gd name="T6" fmla="*/ 1119 w 1454"/>
              <a:gd name="T7" fmla="*/ 150 h 1042"/>
              <a:gd name="T8" fmla="*/ 984 w 1454"/>
              <a:gd name="T9" fmla="*/ 101 h 1042"/>
              <a:gd name="T10" fmla="*/ 875 w 1454"/>
              <a:gd name="T11" fmla="*/ 122 h 1042"/>
              <a:gd name="T12" fmla="*/ 641 w 1454"/>
              <a:gd name="T13" fmla="*/ 0 h 1042"/>
              <a:gd name="T14" fmla="*/ 627 w 1454"/>
              <a:gd name="T15" fmla="*/ 0 h 1042"/>
              <a:gd name="T16" fmla="*/ 386 w 1454"/>
              <a:gd name="T17" fmla="*/ 202 h 1042"/>
              <a:gd name="T18" fmla="*/ 343 w 1454"/>
              <a:gd name="T19" fmla="*/ 198 h 1042"/>
              <a:gd name="T20" fmla="*/ 205 w 1454"/>
              <a:gd name="T21" fmla="*/ 300 h 1042"/>
              <a:gd name="T22" fmla="*/ 188 w 1454"/>
              <a:gd name="T23" fmla="*/ 299 h 1042"/>
              <a:gd name="T24" fmla="*/ 42 w 1454"/>
              <a:gd name="T25" fmla="*/ 393 h 1042"/>
              <a:gd name="T26" fmla="*/ 37 w 1454"/>
              <a:gd name="T27" fmla="*/ 610 h 1042"/>
              <a:gd name="T28" fmla="*/ 240 w 1454"/>
              <a:gd name="T29" fmla="*/ 721 h 1042"/>
              <a:gd name="T30" fmla="*/ 317 w 1454"/>
              <a:gd name="T31" fmla="*/ 712 h 1042"/>
              <a:gd name="T32" fmla="*/ 453 w 1454"/>
              <a:gd name="T33" fmla="*/ 841 h 1042"/>
              <a:gd name="T34" fmla="*/ 489 w 1454"/>
              <a:gd name="T35" fmla="*/ 844 h 1042"/>
              <a:gd name="T36" fmla="*/ 644 w 1454"/>
              <a:gd name="T37" fmla="*/ 770 h 1042"/>
              <a:gd name="T38" fmla="*/ 791 w 1454"/>
              <a:gd name="T39" fmla="*/ 873 h 1042"/>
              <a:gd name="T40" fmla="*/ 673 w 1454"/>
              <a:gd name="T41" fmla="*/ 1042 h 1042"/>
              <a:gd name="T42" fmla="*/ 1099 w 1454"/>
              <a:gd name="T43" fmla="*/ 761 h 1042"/>
              <a:gd name="T44" fmla="*/ 1102 w 1454"/>
              <a:gd name="T45" fmla="*/ 757 h 1042"/>
              <a:gd name="T46" fmla="*/ 1162 w 1454"/>
              <a:gd name="T47" fmla="*/ 766 h 1042"/>
              <a:gd name="T48" fmla="*/ 1285 w 1454"/>
              <a:gd name="T49" fmla="*/ 700 h 1042"/>
              <a:gd name="T50" fmla="*/ 1420 w 1454"/>
              <a:gd name="T51" fmla="*/ 601 h 1042"/>
              <a:gd name="T52" fmla="*/ 1413 w 1454"/>
              <a:gd name="T53" fmla="*/ 410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54" h="1042">
                <a:moveTo>
                  <a:pt x="1413" y="410"/>
                </a:moveTo>
                <a:cubicBezTo>
                  <a:pt x="1359" y="338"/>
                  <a:pt x="1272" y="327"/>
                  <a:pt x="1224" y="327"/>
                </a:cubicBezTo>
                <a:cubicBezTo>
                  <a:pt x="1214" y="327"/>
                  <a:pt x="1204" y="328"/>
                  <a:pt x="1197" y="328"/>
                </a:cubicBezTo>
                <a:cubicBezTo>
                  <a:pt x="1201" y="297"/>
                  <a:pt x="1200" y="224"/>
                  <a:pt x="1119" y="150"/>
                </a:cubicBezTo>
                <a:cubicBezTo>
                  <a:pt x="1082" y="117"/>
                  <a:pt x="1037" y="101"/>
                  <a:pt x="984" y="101"/>
                </a:cubicBezTo>
                <a:cubicBezTo>
                  <a:pt x="935" y="101"/>
                  <a:pt x="893" y="115"/>
                  <a:pt x="875" y="122"/>
                </a:cubicBezTo>
                <a:cubicBezTo>
                  <a:pt x="859" y="91"/>
                  <a:pt x="799" y="0"/>
                  <a:pt x="641" y="0"/>
                </a:cubicBezTo>
                <a:cubicBezTo>
                  <a:pt x="637" y="0"/>
                  <a:pt x="632" y="0"/>
                  <a:pt x="627" y="0"/>
                </a:cubicBezTo>
                <a:cubicBezTo>
                  <a:pt x="437" y="6"/>
                  <a:pt x="395" y="158"/>
                  <a:pt x="386" y="202"/>
                </a:cubicBezTo>
                <a:cubicBezTo>
                  <a:pt x="371" y="199"/>
                  <a:pt x="357" y="198"/>
                  <a:pt x="343" y="198"/>
                </a:cubicBezTo>
                <a:cubicBezTo>
                  <a:pt x="246" y="198"/>
                  <a:pt x="214" y="273"/>
                  <a:pt x="205" y="300"/>
                </a:cubicBezTo>
                <a:cubicBezTo>
                  <a:pt x="200" y="300"/>
                  <a:pt x="194" y="299"/>
                  <a:pt x="188" y="299"/>
                </a:cubicBezTo>
                <a:cubicBezTo>
                  <a:pt x="132" y="299"/>
                  <a:pt x="76" y="335"/>
                  <a:pt x="42" y="393"/>
                </a:cubicBezTo>
                <a:cubicBezTo>
                  <a:pt x="2" y="461"/>
                  <a:pt x="0" y="542"/>
                  <a:pt x="37" y="610"/>
                </a:cubicBezTo>
                <a:cubicBezTo>
                  <a:pt x="88" y="702"/>
                  <a:pt x="175" y="721"/>
                  <a:pt x="240" y="721"/>
                </a:cubicBezTo>
                <a:cubicBezTo>
                  <a:pt x="274" y="721"/>
                  <a:pt x="302" y="716"/>
                  <a:pt x="317" y="712"/>
                </a:cubicBezTo>
                <a:cubicBezTo>
                  <a:pt x="322" y="744"/>
                  <a:pt x="347" y="823"/>
                  <a:pt x="453" y="841"/>
                </a:cubicBezTo>
                <a:cubicBezTo>
                  <a:pt x="465" y="843"/>
                  <a:pt x="477" y="844"/>
                  <a:pt x="489" y="844"/>
                </a:cubicBezTo>
                <a:cubicBezTo>
                  <a:pt x="568" y="844"/>
                  <a:pt x="621" y="797"/>
                  <a:pt x="644" y="770"/>
                </a:cubicBezTo>
                <a:cubicBezTo>
                  <a:pt x="655" y="799"/>
                  <a:pt x="689" y="847"/>
                  <a:pt x="791" y="873"/>
                </a:cubicBezTo>
                <a:cubicBezTo>
                  <a:pt x="778" y="928"/>
                  <a:pt x="746" y="1003"/>
                  <a:pt x="673" y="1042"/>
                </a:cubicBezTo>
                <a:cubicBezTo>
                  <a:pt x="673" y="1042"/>
                  <a:pt x="966" y="1042"/>
                  <a:pt x="1099" y="761"/>
                </a:cubicBezTo>
                <a:cubicBezTo>
                  <a:pt x="1100" y="760"/>
                  <a:pt x="1101" y="758"/>
                  <a:pt x="1102" y="757"/>
                </a:cubicBezTo>
                <a:cubicBezTo>
                  <a:pt x="1123" y="763"/>
                  <a:pt x="1143" y="766"/>
                  <a:pt x="1162" y="766"/>
                </a:cubicBezTo>
                <a:cubicBezTo>
                  <a:pt x="1238" y="766"/>
                  <a:pt x="1274" y="717"/>
                  <a:pt x="1285" y="700"/>
                </a:cubicBezTo>
                <a:cubicBezTo>
                  <a:pt x="1339" y="699"/>
                  <a:pt x="1390" y="661"/>
                  <a:pt x="1420" y="601"/>
                </a:cubicBezTo>
                <a:cubicBezTo>
                  <a:pt x="1454" y="534"/>
                  <a:pt x="1451" y="461"/>
                  <a:pt x="1413" y="410"/>
                </a:cubicBez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16"/>
            </p:custDataLst>
          </p:nvPr>
        </p:nvSpPr>
        <p:spPr bwMode="auto">
          <a:xfrm>
            <a:off x="5136504" y="2854625"/>
            <a:ext cx="1942567" cy="1332712"/>
          </a:xfrm>
          <a:custGeom>
            <a:avLst/>
            <a:gdLst>
              <a:gd name="T0" fmla="*/ 1263 w 1300"/>
              <a:gd name="T1" fmla="*/ 334 h 892"/>
              <a:gd name="T2" fmla="*/ 1095 w 1300"/>
              <a:gd name="T3" fmla="*/ 267 h 892"/>
              <a:gd name="T4" fmla="*/ 1070 w 1300"/>
              <a:gd name="T5" fmla="*/ 268 h 892"/>
              <a:gd name="T6" fmla="*/ 1000 w 1300"/>
              <a:gd name="T7" fmla="*/ 123 h 892"/>
              <a:gd name="T8" fmla="*/ 880 w 1300"/>
              <a:gd name="T9" fmla="*/ 82 h 892"/>
              <a:gd name="T10" fmla="*/ 782 w 1300"/>
              <a:gd name="T11" fmla="*/ 100 h 892"/>
              <a:gd name="T12" fmla="*/ 573 w 1300"/>
              <a:gd name="T13" fmla="*/ 0 h 892"/>
              <a:gd name="T14" fmla="*/ 561 w 1300"/>
              <a:gd name="T15" fmla="*/ 1 h 892"/>
              <a:gd name="T16" fmla="*/ 346 w 1300"/>
              <a:gd name="T17" fmla="*/ 165 h 892"/>
              <a:gd name="T18" fmla="*/ 307 w 1300"/>
              <a:gd name="T19" fmla="*/ 161 h 892"/>
              <a:gd name="T20" fmla="*/ 183 w 1300"/>
              <a:gd name="T21" fmla="*/ 245 h 892"/>
              <a:gd name="T22" fmla="*/ 168 w 1300"/>
              <a:gd name="T23" fmla="*/ 244 h 892"/>
              <a:gd name="T24" fmla="*/ 38 w 1300"/>
              <a:gd name="T25" fmla="*/ 320 h 892"/>
              <a:gd name="T26" fmla="*/ 33 w 1300"/>
              <a:gd name="T27" fmla="*/ 496 h 892"/>
              <a:gd name="T28" fmla="*/ 214 w 1300"/>
              <a:gd name="T29" fmla="*/ 587 h 892"/>
              <a:gd name="T30" fmla="*/ 283 w 1300"/>
              <a:gd name="T31" fmla="*/ 580 h 892"/>
              <a:gd name="T32" fmla="*/ 405 w 1300"/>
              <a:gd name="T33" fmla="*/ 685 h 892"/>
              <a:gd name="T34" fmla="*/ 437 w 1300"/>
              <a:gd name="T35" fmla="*/ 687 h 892"/>
              <a:gd name="T36" fmla="*/ 576 w 1300"/>
              <a:gd name="T37" fmla="*/ 627 h 892"/>
              <a:gd name="T38" fmla="*/ 792 w 1300"/>
              <a:gd name="T39" fmla="*/ 752 h 892"/>
              <a:gd name="T40" fmla="*/ 702 w 1300"/>
              <a:gd name="T41" fmla="*/ 892 h 892"/>
              <a:gd name="T42" fmla="*/ 983 w 1300"/>
              <a:gd name="T43" fmla="*/ 619 h 892"/>
              <a:gd name="T44" fmla="*/ 985 w 1300"/>
              <a:gd name="T45" fmla="*/ 616 h 892"/>
              <a:gd name="T46" fmla="*/ 1039 w 1300"/>
              <a:gd name="T47" fmla="*/ 623 h 892"/>
              <a:gd name="T48" fmla="*/ 1149 w 1300"/>
              <a:gd name="T49" fmla="*/ 570 h 892"/>
              <a:gd name="T50" fmla="*/ 1270 w 1300"/>
              <a:gd name="T51" fmla="*/ 489 h 892"/>
              <a:gd name="T52" fmla="*/ 1263 w 1300"/>
              <a:gd name="T53" fmla="*/ 334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00" h="892">
                <a:moveTo>
                  <a:pt x="1263" y="334"/>
                </a:moveTo>
                <a:cubicBezTo>
                  <a:pt x="1215" y="275"/>
                  <a:pt x="1137" y="267"/>
                  <a:pt x="1095" y="267"/>
                </a:cubicBezTo>
                <a:cubicBezTo>
                  <a:pt x="1085" y="267"/>
                  <a:pt x="1077" y="267"/>
                  <a:pt x="1070" y="268"/>
                </a:cubicBezTo>
                <a:cubicBezTo>
                  <a:pt x="1074" y="242"/>
                  <a:pt x="1073" y="183"/>
                  <a:pt x="1000" y="123"/>
                </a:cubicBezTo>
                <a:cubicBezTo>
                  <a:pt x="968" y="96"/>
                  <a:pt x="927" y="82"/>
                  <a:pt x="880" y="82"/>
                </a:cubicBezTo>
                <a:cubicBezTo>
                  <a:pt x="836" y="82"/>
                  <a:pt x="799" y="94"/>
                  <a:pt x="782" y="100"/>
                </a:cubicBezTo>
                <a:cubicBezTo>
                  <a:pt x="768" y="75"/>
                  <a:pt x="714" y="0"/>
                  <a:pt x="573" y="0"/>
                </a:cubicBezTo>
                <a:cubicBezTo>
                  <a:pt x="569" y="0"/>
                  <a:pt x="565" y="0"/>
                  <a:pt x="561" y="1"/>
                </a:cubicBezTo>
                <a:cubicBezTo>
                  <a:pt x="391" y="6"/>
                  <a:pt x="353" y="129"/>
                  <a:pt x="346" y="165"/>
                </a:cubicBezTo>
                <a:cubicBezTo>
                  <a:pt x="332" y="162"/>
                  <a:pt x="319" y="161"/>
                  <a:pt x="307" y="161"/>
                </a:cubicBezTo>
                <a:cubicBezTo>
                  <a:pt x="220" y="161"/>
                  <a:pt x="191" y="222"/>
                  <a:pt x="183" y="245"/>
                </a:cubicBezTo>
                <a:cubicBezTo>
                  <a:pt x="178" y="244"/>
                  <a:pt x="173" y="244"/>
                  <a:pt x="168" y="244"/>
                </a:cubicBezTo>
                <a:cubicBezTo>
                  <a:pt x="118" y="244"/>
                  <a:pt x="68" y="273"/>
                  <a:pt x="38" y="320"/>
                </a:cubicBezTo>
                <a:cubicBezTo>
                  <a:pt x="2" y="376"/>
                  <a:pt x="0" y="442"/>
                  <a:pt x="33" y="496"/>
                </a:cubicBezTo>
                <a:cubicBezTo>
                  <a:pt x="78" y="571"/>
                  <a:pt x="157" y="587"/>
                  <a:pt x="214" y="587"/>
                </a:cubicBezTo>
                <a:cubicBezTo>
                  <a:pt x="245" y="587"/>
                  <a:pt x="270" y="582"/>
                  <a:pt x="283" y="580"/>
                </a:cubicBezTo>
                <a:cubicBezTo>
                  <a:pt x="288" y="605"/>
                  <a:pt x="310" y="669"/>
                  <a:pt x="405" y="685"/>
                </a:cubicBezTo>
                <a:cubicBezTo>
                  <a:pt x="416" y="686"/>
                  <a:pt x="426" y="687"/>
                  <a:pt x="437" y="687"/>
                </a:cubicBezTo>
                <a:cubicBezTo>
                  <a:pt x="508" y="687"/>
                  <a:pt x="555" y="649"/>
                  <a:pt x="576" y="627"/>
                </a:cubicBezTo>
                <a:cubicBezTo>
                  <a:pt x="586" y="650"/>
                  <a:pt x="654" y="737"/>
                  <a:pt x="792" y="752"/>
                </a:cubicBezTo>
                <a:cubicBezTo>
                  <a:pt x="780" y="798"/>
                  <a:pt x="763" y="849"/>
                  <a:pt x="702" y="892"/>
                </a:cubicBezTo>
                <a:cubicBezTo>
                  <a:pt x="702" y="892"/>
                  <a:pt x="864" y="847"/>
                  <a:pt x="983" y="619"/>
                </a:cubicBezTo>
                <a:cubicBezTo>
                  <a:pt x="984" y="618"/>
                  <a:pt x="984" y="617"/>
                  <a:pt x="985" y="616"/>
                </a:cubicBezTo>
                <a:cubicBezTo>
                  <a:pt x="1004" y="621"/>
                  <a:pt x="1022" y="623"/>
                  <a:pt x="1039" y="623"/>
                </a:cubicBezTo>
                <a:cubicBezTo>
                  <a:pt x="1107" y="623"/>
                  <a:pt x="1139" y="584"/>
                  <a:pt x="1149" y="570"/>
                </a:cubicBezTo>
                <a:cubicBezTo>
                  <a:pt x="1197" y="569"/>
                  <a:pt x="1243" y="538"/>
                  <a:pt x="1270" y="489"/>
                </a:cubicBezTo>
                <a:cubicBezTo>
                  <a:pt x="1300" y="435"/>
                  <a:pt x="1297" y="375"/>
                  <a:pt x="1263" y="33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p>
            <a:pPr algn="ctr">
              <a:lnSpc>
                <a:spcPct val="130000"/>
              </a:lnSpc>
            </a:pPr>
            <a:endParaRPr lang="zh-CN" altLang="en-US" b="1" dirty="0">
              <a:solidFill>
                <a:srgbClr val="4D57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7"/>
            </p:custDataLst>
          </p:nvPr>
        </p:nvSpPr>
        <p:spPr>
          <a:xfrm>
            <a:off x="5232617" y="3291475"/>
            <a:ext cx="1749442" cy="43787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p>
            <a:pPr algn="ctr">
              <a:lnSpc>
                <a:spcPct val="120000"/>
              </a:lnSpc>
            </a:pPr>
            <a:r>
              <a:rPr lang="en-US" altLang="zh-CN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Better</a:t>
            </a:r>
            <a:endParaRPr lang="en-US" altLang="zh-CN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6" name="任意多边形 33"/>
          <p:cNvSpPr/>
          <p:nvPr>
            <p:custDataLst>
              <p:tags r:id="rId18"/>
            </p:custDataLst>
          </p:nvPr>
        </p:nvSpPr>
        <p:spPr>
          <a:xfrm>
            <a:off x="5887687" y="1808372"/>
            <a:ext cx="440200" cy="40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9"/>
            </p:custDataLst>
          </p:nvPr>
        </p:nvSpPr>
        <p:spPr>
          <a:xfrm>
            <a:off x="9037955" y="3533775"/>
            <a:ext cx="2698115" cy="654050"/>
          </a:xfrm>
          <a:prstGeom prst="rect">
            <a:avLst/>
          </a:prstGeom>
        </p:spPr>
        <p:txBody>
          <a:bodyPr vert="horz" wrap="square" lIns="90000" tIns="0" rIns="90000" bIns="46800">
            <a:noAutofit/>
          </a:bodyPr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3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价格建设</a:t>
            </a:r>
            <a:endParaRPr lang="zh-CN" altLang="en-US" sz="13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3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技术沉淀-同类问题解决方案</a:t>
            </a:r>
            <a:endParaRPr lang="zh-CN" altLang="en-US" sz="13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3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系统稳定性建设</a:t>
            </a:r>
            <a:endParaRPr lang="zh-CN" altLang="en-US" sz="13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9038176" y="3030492"/>
            <a:ext cx="2698115" cy="47117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p>
            <a:pPr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技术</a:t>
            </a:r>
            <a:endParaRPr lang="zh-CN" altLang="en-US" sz="2000" b="1" spc="30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42" name="圆角矩形 11"/>
          <p:cNvSpPr/>
          <p:nvPr>
            <p:custDataLst>
              <p:tags r:id="rId21"/>
            </p:custDataLst>
          </p:nvPr>
        </p:nvSpPr>
        <p:spPr>
          <a:xfrm>
            <a:off x="8303314" y="3241289"/>
            <a:ext cx="555387" cy="550931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anchor="ctr">
            <a:normAutofit/>
          </a:bodyPr>
          <a:p>
            <a:pPr algn="ctr"/>
            <a:endParaRPr lang="id-ID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8307669" y="3285922"/>
            <a:ext cx="546677" cy="461665"/>
          </a:xfrm>
          <a:prstGeom prst="rect">
            <a:avLst/>
          </a:prstGeom>
          <a:noFill/>
        </p:spPr>
        <p:txBody>
          <a:bodyPr wrap="square" rtlCol="0" anchor="ctr" anchorCtr="1">
            <a:normAutofit fontScale="97500"/>
          </a:bodyPr>
          <a:p>
            <a:pPr algn="ctr" fontAlgn="auto"/>
            <a:r>
              <a:rPr lang="en-US" altLang="zh-CN" sz="240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912" y="260594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>
                <a:latin typeface="Microsoft YaHei" charset="-122"/>
                <a:ea typeface="Microsoft YaHei" charset="-122"/>
                <a:cs typeface="Microsoft YaHei" charset="-122"/>
              </a:rPr>
              <a:t>谢谢观看！</a:t>
            </a:r>
            <a:endParaRPr kumimoji="1" lang="zh-CN" altLang="en-US" sz="54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47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个人介绍</a:t>
            </a:r>
            <a:endParaRPr kumimoji="1"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1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9105" y="4098290"/>
            <a:ext cx="1778000" cy="596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个人介绍</a:t>
            </a:r>
            <a:endParaRPr kumimoji="1" lang="zh-CN" altLang="en-US" sz="28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 Placeholder 32"/>
          <p:cNvSpPr txBox="1"/>
          <p:nvPr/>
        </p:nvSpPr>
        <p:spPr>
          <a:xfrm>
            <a:off x="1977931" y="1613624"/>
            <a:ext cx="3895157" cy="104330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6858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尹娇萍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瑶迦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基础平台组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商品&amp;用户组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岗位：Java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9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级别：P2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1591813" y="1174766"/>
            <a:ext cx="3895155" cy="3175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个人信息</a:t>
            </a:r>
            <a:endParaRPr dirty="0"/>
          </a:p>
        </p:txBody>
      </p:sp>
      <p:grpSp>
        <p:nvGrpSpPr>
          <p:cNvPr id="7" name="组合 14"/>
          <p:cNvGrpSpPr/>
          <p:nvPr/>
        </p:nvGrpSpPr>
        <p:grpSpPr>
          <a:xfrm>
            <a:off x="913374" y="1057520"/>
            <a:ext cx="551993" cy="551993"/>
            <a:chOff x="0" y="0"/>
            <a:chExt cx="551991" cy="551991"/>
          </a:xfrm>
        </p:grpSpPr>
        <p:sp>
          <p:nvSpPr>
            <p:cNvPr id="8" name="Oval 54"/>
            <p:cNvSpPr/>
            <p:nvPr/>
          </p:nvSpPr>
          <p:spPr>
            <a:xfrm>
              <a:off x="0" y="0"/>
              <a:ext cx="551992" cy="551992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A3246"/>
                  </a:solidFill>
                </a:defRPr>
              </a:pPr>
            </a:p>
          </p:txBody>
        </p:sp>
        <p:sp>
          <p:nvSpPr>
            <p:cNvPr id="9" name="Freeform 205"/>
            <p:cNvSpPr/>
            <p:nvPr/>
          </p:nvSpPr>
          <p:spPr>
            <a:xfrm>
              <a:off x="111961" y="93229"/>
              <a:ext cx="328070" cy="36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9" y="6750"/>
                  </a:moveTo>
                  <a:cubicBezTo>
                    <a:pt x="17581" y="6300"/>
                    <a:pt x="18084" y="5850"/>
                    <a:pt x="18084" y="5400"/>
                  </a:cubicBezTo>
                  <a:cubicBezTo>
                    <a:pt x="19088" y="4950"/>
                    <a:pt x="19591" y="4050"/>
                    <a:pt x="19591" y="3150"/>
                  </a:cubicBezTo>
                  <a:cubicBezTo>
                    <a:pt x="20093" y="2250"/>
                    <a:pt x="19591" y="1350"/>
                    <a:pt x="19088" y="450"/>
                  </a:cubicBezTo>
                  <a:cubicBezTo>
                    <a:pt x="18586" y="0"/>
                    <a:pt x="17581" y="0"/>
                    <a:pt x="17079" y="0"/>
                  </a:cubicBezTo>
                  <a:cubicBezTo>
                    <a:pt x="15572" y="0"/>
                    <a:pt x="14567" y="450"/>
                    <a:pt x="13563" y="1350"/>
                  </a:cubicBezTo>
                  <a:cubicBezTo>
                    <a:pt x="12056" y="2700"/>
                    <a:pt x="11051" y="4500"/>
                    <a:pt x="10549" y="6300"/>
                  </a:cubicBezTo>
                  <a:cubicBezTo>
                    <a:pt x="10047" y="4500"/>
                    <a:pt x="9544" y="2700"/>
                    <a:pt x="8037" y="1350"/>
                  </a:cubicBezTo>
                  <a:cubicBezTo>
                    <a:pt x="7033" y="900"/>
                    <a:pt x="6028" y="450"/>
                    <a:pt x="5023" y="450"/>
                  </a:cubicBezTo>
                  <a:cubicBezTo>
                    <a:pt x="4521" y="450"/>
                    <a:pt x="3516" y="450"/>
                    <a:pt x="3014" y="1350"/>
                  </a:cubicBezTo>
                  <a:cubicBezTo>
                    <a:pt x="2009" y="2250"/>
                    <a:pt x="2009" y="4050"/>
                    <a:pt x="3516" y="5400"/>
                  </a:cubicBezTo>
                  <a:cubicBezTo>
                    <a:pt x="4019" y="5850"/>
                    <a:pt x="4521" y="6300"/>
                    <a:pt x="5023" y="6750"/>
                  </a:cubicBezTo>
                  <a:cubicBezTo>
                    <a:pt x="0" y="6750"/>
                    <a:pt x="0" y="6750"/>
                    <a:pt x="0" y="6750"/>
                  </a:cubicBezTo>
                  <a:cubicBezTo>
                    <a:pt x="0" y="12150"/>
                    <a:pt x="0" y="12150"/>
                    <a:pt x="0" y="12150"/>
                  </a:cubicBezTo>
                  <a:cubicBezTo>
                    <a:pt x="1507" y="12150"/>
                    <a:pt x="1507" y="12150"/>
                    <a:pt x="1507" y="12150"/>
                  </a:cubicBezTo>
                  <a:cubicBezTo>
                    <a:pt x="1507" y="21600"/>
                    <a:pt x="1507" y="21600"/>
                    <a:pt x="1507" y="21600"/>
                  </a:cubicBezTo>
                  <a:cubicBezTo>
                    <a:pt x="20093" y="21600"/>
                    <a:pt x="20093" y="21600"/>
                    <a:pt x="20093" y="21600"/>
                  </a:cubicBezTo>
                  <a:cubicBezTo>
                    <a:pt x="20093" y="12150"/>
                    <a:pt x="20093" y="12150"/>
                    <a:pt x="20093" y="1215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6750"/>
                    <a:pt x="21600" y="6750"/>
                    <a:pt x="21600" y="6750"/>
                  </a:cubicBezTo>
                  <a:lnTo>
                    <a:pt x="17079" y="6750"/>
                  </a:lnTo>
                  <a:close/>
                  <a:moveTo>
                    <a:pt x="14567" y="2250"/>
                  </a:moveTo>
                  <a:cubicBezTo>
                    <a:pt x="15572" y="1800"/>
                    <a:pt x="16074" y="1350"/>
                    <a:pt x="17079" y="1350"/>
                  </a:cubicBezTo>
                  <a:cubicBezTo>
                    <a:pt x="17079" y="1350"/>
                    <a:pt x="17581" y="1350"/>
                    <a:pt x="17581" y="1800"/>
                  </a:cubicBezTo>
                  <a:cubicBezTo>
                    <a:pt x="18586" y="2250"/>
                    <a:pt x="18084" y="3600"/>
                    <a:pt x="17079" y="4500"/>
                  </a:cubicBezTo>
                  <a:cubicBezTo>
                    <a:pt x="16074" y="5400"/>
                    <a:pt x="14567" y="6300"/>
                    <a:pt x="13563" y="6750"/>
                  </a:cubicBezTo>
                  <a:cubicBezTo>
                    <a:pt x="12056" y="6750"/>
                    <a:pt x="12056" y="6750"/>
                    <a:pt x="12056" y="6750"/>
                  </a:cubicBezTo>
                  <a:cubicBezTo>
                    <a:pt x="12558" y="5400"/>
                    <a:pt x="13563" y="3600"/>
                    <a:pt x="14567" y="2250"/>
                  </a:cubicBezTo>
                  <a:close/>
                  <a:moveTo>
                    <a:pt x="4019" y="3150"/>
                  </a:moveTo>
                  <a:cubicBezTo>
                    <a:pt x="4019" y="2700"/>
                    <a:pt x="4019" y="2700"/>
                    <a:pt x="4521" y="2250"/>
                  </a:cubicBezTo>
                  <a:cubicBezTo>
                    <a:pt x="4521" y="2250"/>
                    <a:pt x="5023" y="1800"/>
                    <a:pt x="5023" y="1800"/>
                  </a:cubicBezTo>
                  <a:cubicBezTo>
                    <a:pt x="5023" y="1800"/>
                    <a:pt x="5023" y="1800"/>
                    <a:pt x="5023" y="1800"/>
                  </a:cubicBezTo>
                  <a:cubicBezTo>
                    <a:pt x="5526" y="1800"/>
                    <a:pt x="6028" y="2250"/>
                    <a:pt x="6530" y="2700"/>
                  </a:cubicBezTo>
                  <a:cubicBezTo>
                    <a:pt x="7535" y="3150"/>
                    <a:pt x="8037" y="4500"/>
                    <a:pt x="8540" y="5850"/>
                  </a:cubicBezTo>
                  <a:cubicBezTo>
                    <a:pt x="8540" y="5850"/>
                    <a:pt x="8540" y="5850"/>
                    <a:pt x="8540" y="5850"/>
                  </a:cubicBezTo>
                  <a:cubicBezTo>
                    <a:pt x="8540" y="5850"/>
                    <a:pt x="8540" y="5850"/>
                    <a:pt x="8540" y="5850"/>
                  </a:cubicBezTo>
                  <a:cubicBezTo>
                    <a:pt x="7033" y="5850"/>
                    <a:pt x="5526" y="4950"/>
                    <a:pt x="4521" y="4500"/>
                  </a:cubicBezTo>
                  <a:cubicBezTo>
                    <a:pt x="4521" y="4050"/>
                    <a:pt x="4019" y="3600"/>
                    <a:pt x="4019" y="3150"/>
                  </a:cubicBezTo>
                  <a:close/>
                  <a:moveTo>
                    <a:pt x="9042" y="20250"/>
                  </a:moveTo>
                  <a:cubicBezTo>
                    <a:pt x="3014" y="20250"/>
                    <a:pt x="3014" y="20250"/>
                    <a:pt x="3014" y="20250"/>
                  </a:cubicBezTo>
                  <a:cubicBezTo>
                    <a:pt x="3014" y="11250"/>
                    <a:pt x="3014" y="11250"/>
                    <a:pt x="3014" y="11250"/>
                  </a:cubicBezTo>
                  <a:cubicBezTo>
                    <a:pt x="9042" y="11250"/>
                    <a:pt x="9042" y="11250"/>
                    <a:pt x="9042" y="11250"/>
                  </a:cubicBezTo>
                  <a:lnTo>
                    <a:pt x="9042" y="20250"/>
                  </a:lnTo>
                  <a:close/>
                  <a:moveTo>
                    <a:pt x="9042" y="10800"/>
                  </a:moveTo>
                  <a:cubicBezTo>
                    <a:pt x="1507" y="10800"/>
                    <a:pt x="1507" y="10800"/>
                    <a:pt x="1507" y="10800"/>
                  </a:cubicBezTo>
                  <a:cubicBezTo>
                    <a:pt x="1507" y="8100"/>
                    <a:pt x="1507" y="8100"/>
                    <a:pt x="1507" y="8100"/>
                  </a:cubicBezTo>
                  <a:cubicBezTo>
                    <a:pt x="9042" y="8100"/>
                    <a:pt x="9042" y="8100"/>
                    <a:pt x="9042" y="8100"/>
                  </a:cubicBezTo>
                  <a:lnTo>
                    <a:pt x="9042" y="10800"/>
                  </a:lnTo>
                  <a:close/>
                  <a:moveTo>
                    <a:pt x="18586" y="20250"/>
                  </a:moveTo>
                  <a:cubicBezTo>
                    <a:pt x="12558" y="20250"/>
                    <a:pt x="12558" y="20250"/>
                    <a:pt x="12558" y="20250"/>
                  </a:cubicBezTo>
                  <a:cubicBezTo>
                    <a:pt x="12558" y="11250"/>
                    <a:pt x="12558" y="11250"/>
                    <a:pt x="12558" y="11250"/>
                  </a:cubicBezTo>
                  <a:cubicBezTo>
                    <a:pt x="18586" y="11250"/>
                    <a:pt x="18586" y="11250"/>
                    <a:pt x="18586" y="11250"/>
                  </a:cubicBezTo>
                  <a:lnTo>
                    <a:pt x="18586" y="20250"/>
                  </a:lnTo>
                  <a:close/>
                  <a:moveTo>
                    <a:pt x="20093" y="10800"/>
                  </a:moveTo>
                  <a:cubicBezTo>
                    <a:pt x="12558" y="10800"/>
                    <a:pt x="12558" y="10800"/>
                    <a:pt x="12558" y="10800"/>
                  </a:cubicBezTo>
                  <a:cubicBezTo>
                    <a:pt x="12558" y="8100"/>
                    <a:pt x="12558" y="8100"/>
                    <a:pt x="12558" y="8100"/>
                  </a:cubicBezTo>
                  <a:cubicBezTo>
                    <a:pt x="20093" y="8100"/>
                    <a:pt x="20093" y="8100"/>
                    <a:pt x="20093" y="8100"/>
                  </a:cubicBezTo>
                  <a:lnTo>
                    <a:pt x="20093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A3246"/>
                  </a:solidFill>
                </a:defRPr>
              </a:pPr>
            </a:p>
          </p:txBody>
        </p:sp>
      </p:grpSp>
      <p:grpSp>
        <p:nvGrpSpPr>
          <p:cNvPr id="10" name="组合 11"/>
          <p:cNvGrpSpPr/>
          <p:nvPr/>
        </p:nvGrpSpPr>
        <p:grpSpPr>
          <a:xfrm>
            <a:off x="913374" y="3258982"/>
            <a:ext cx="551993" cy="551993"/>
            <a:chOff x="0" y="0"/>
            <a:chExt cx="551991" cy="551991"/>
          </a:xfrm>
        </p:grpSpPr>
        <p:sp>
          <p:nvSpPr>
            <p:cNvPr id="11" name="Oval 53"/>
            <p:cNvSpPr/>
            <p:nvPr/>
          </p:nvSpPr>
          <p:spPr>
            <a:xfrm>
              <a:off x="0" y="0"/>
              <a:ext cx="551992" cy="551992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" name="Freeform 224"/>
            <p:cNvSpPr/>
            <p:nvPr/>
          </p:nvSpPr>
          <p:spPr>
            <a:xfrm>
              <a:off x="127447" y="127460"/>
              <a:ext cx="297097" cy="29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9" y="0"/>
                  </a:moveTo>
                  <a:cubicBezTo>
                    <a:pt x="9651" y="0"/>
                    <a:pt x="9651" y="0"/>
                    <a:pt x="9651" y="0"/>
                  </a:cubicBezTo>
                  <a:cubicBezTo>
                    <a:pt x="9651" y="1379"/>
                    <a:pt x="9651" y="1379"/>
                    <a:pt x="9651" y="1379"/>
                  </a:cubicBezTo>
                  <a:cubicBezTo>
                    <a:pt x="1379" y="1379"/>
                    <a:pt x="1379" y="1379"/>
                    <a:pt x="1379" y="1379"/>
                  </a:cubicBezTo>
                  <a:lnTo>
                    <a:pt x="1379" y="0"/>
                  </a:lnTo>
                  <a:close/>
                  <a:moveTo>
                    <a:pt x="11949" y="0"/>
                  </a:moveTo>
                  <a:cubicBezTo>
                    <a:pt x="20221" y="0"/>
                    <a:pt x="20221" y="0"/>
                    <a:pt x="20221" y="0"/>
                  </a:cubicBezTo>
                  <a:cubicBezTo>
                    <a:pt x="20221" y="1379"/>
                    <a:pt x="20221" y="1379"/>
                    <a:pt x="20221" y="1379"/>
                  </a:cubicBezTo>
                  <a:cubicBezTo>
                    <a:pt x="11949" y="1379"/>
                    <a:pt x="11949" y="1379"/>
                    <a:pt x="11949" y="1379"/>
                  </a:cubicBezTo>
                  <a:lnTo>
                    <a:pt x="11949" y="0"/>
                  </a:lnTo>
                  <a:close/>
                  <a:moveTo>
                    <a:pt x="19762" y="6894"/>
                  </a:moveTo>
                  <a:cubicBezTo>
                    <a:pt x="18843" y="6894"/>
                    <a:pt x="18843" y="6894"/>
                    <a:pt x="18843" y="6894"/>
                  </a:cubicBezTo>
                  <a:cubicBezTo>
                    <a:pt x="18843" y="1379"/>
                    <a:pt x="18843" y="1379"/>
                    <a:pt x="18843" y="1379"/>
                  </a:cubicBezTo>
                  <a:cubicBezTo>
                    <a:pt x="13328" y="1379"/>
                    <a:pt x="13328" y="1379"/>
                    <a:pt x="13328" y="1379"/>
                  </a:cubicBezTo>
                  <a:cubicBezTo>
                    <a:pt x="13328" y="6894"/>
                    <a:pt x="13328" y="6894"/>
                    <a:pt x="13328" y="6894"/>
                  </a:cubicBezTo>
                  <a:cubicBezTo>
                    <a:pt x="8272" y="6894"/>
                    <a:pt x="8272" y="6894"/>
                    <a:pt x="8272" y="6894"/>
                  </a:cubicBezTo>
                  <a:cubicBezTo>
                    <a:pt x="8272" y="1379"/>
                    <a:pt x="8272" y="1379"/>
                    <a:pt x="8272" y="1379"/>
                  </a:cubicBezTo>
                  <a:cubicBezTo>
                    <a:pt x="2757" y="1379"/>
                    <a:pt x="2757" y="1379"/>
                    <a:pt x="2757" y="1379"/>
                  </a:cubicBezTo>
                  <a:cubicBezTo>
                    <a:pt x="2757" y="6894"/>
                    <a:pt x="2757" y="6894"/>
                    <a:pt x="2757" y="6894"/>
                  </a:cubicBezTo>
                  <a:cubicBezTo>
                    <a:pt x="1838" y="6894"/>
                    <a:pt x="1838" y="6894"/>
                    <a:pt x="1838" y="6894"/>
                  </a:cubicBezTo>
                  <a:cubicBezTo>
                    <a:pt x="919" y="6894"/>
                    <a:pt x="0" y="7353"/>
                    <a:pt x="0" y="8272"/>
                  </a:cubicBezTo>
                  <a:cubicBezTo>
                    <a:pt x="0" y="20221"/>
                    <a:pt x="0" y="20221"/>
                    <a:pt x="0" y="20221"/>
                  </a:cubicBezTo>
                  <a:cubicBezTo>
                    <a:pt x="0" y="20681"/>
                    <a:pt x="919" y="21600"/>
                    <a:pt x="1838" y="21600"/>
                  </a:cubicBezTo>
                  <a:cubicBezTo>
                    <a:pt x="7813" y="21600"/>
                    <a:pt x="7813" y="21600"/>
                    <a:pt x="7813" y="21600"/>
                  </a:cubicBezTo>
                  <a:cubicBezTo>
                    <a:pt x="8732" y="21600"/>
                    <a:pt x="9651" y="20681"/>
                    <a:pt x="9651" y="20221"/>
                  </a:cubicBezTo>
                  <a:cubicBezTo>
                    <a:pt x="9651" y="12409"/>
                    <a:pt x="9651" y="12409"/>
                    <a:pt x="9651" y="12409"/>
                  </a:cubicBezTo>
                  <a:cubicBezTo>
                    <a:pt x="11949" y="12409"/>
                    <a:pt x="11949" y="12409"/>
                    <a:pt x="11949" y="12409"/>
                  </a:cubicBezTo>
                  <a:cubicBezTo>
                    <a:pt x="11949" y="20221"/>
                    <a:pt x="11949" y="20221"/>
                    <a:pt x="11949" y="20221"/>
                  </a:cubicBezTo>
                  <a:cubicBezTo>
                    <a:pt x="11949" y="20681"/>
                    <a:pt x="12868" y="21600"/>
                    <a:pt x="13787" y="21600"/>
                  </a:cubicBezTo>
                  <a:cubicBezTo>
                    <a:pt x="19762" y="21600"/>
                    <a:pt x="19762" y="21600"/>
                    <a:pt x="19762" y="21600"/>
                  </a:cubicBezTo>
                  <a:cubicBezTo>
                    <a:pt x="20681" y="21600"/>
                    <a:pt x="21600" y="20681"/>
                    <a:pt x="21600" y="20221"/>
                  </a:cubicBezTo>
                  <a:cubicBezTo>
                    <a:pt x="21600" y="8272"/>
                    <a:pt x="21600" y="8272"/>
                    <a:pt x="21600" y="8272"/>
                  </a:cubicBezTo>
                  <a:cubicBezTo>
                    <a:pt x="21600" y="7353"/>
                    <a:pt x="20681" y="6894"/>
                    <a:pt x="19762" y="6894"/>
                  </a:cubicBezTo>
                  <a:close/>
                  <a:moveTo>
                    <a:pt x="7353" y="20221"/>
                  </a:moveTo>
                  <a:cubicBezTo>
                    <a:pt x="2298" y="20221"/>
                    <a:pt x="2298" y="20221"/>
                    <a:pt x="2298" y="20221"/>
                  </a:cubicBezTo>
                  <a:cubicBezTo>
                    <a:pt x="1838" y="20221"/>
                    <a:pt x="1379" y="19762"/>
                    <a:pt x="1379" y="19302"/>
                  </a:cubicBezTo>
                  <a:cubicBezTo>
                    <a:pt x="1379" y="19302"/>
                    <a:pt x="1838" y="18843"/>
                    <a:pt x="2298" y="18843"/>
                  </a:cubicBezTo>
                  <a:cubicBezTo>
                    <a:pt x="7353" y="18843"/>
                    <a:pt x="7353" y="18843"/>
                    <a:pt x="7353" y="18843"/>
                  </a:cubicBezTo>
                  <a:cubicBezTo>
                    <a:pt x="7813" y="18843"/>
                    <a:pt x="8272" y="19302"/>
                    <a:pt x="8272" y="19302"/>
                  </a:cubicBezTo>
                  <a:cubicBezTo>
                    <a:pt x="8272" y="19762"/>
                    <a:pt x="7813" y="20221"/>
                    <a:pt x="7353" y="20221"/>
                  </a:cubicBezTo>
                  <a:close/>
                  <a:moveTo>
                    <a:pt x="11489" y="11030"/>
                  </a:moveTo>
                  <a:cubicBezTo>
                    <a:pt x="10111" y="11030"/>
                    <a:pt x="10111" y="11030"/>
                    <a:pt x="10111" y="11030"/>
                  </a:cubicBezTo>
                  <a:cubicBezTo>
                    <a:pt x="9651" y="11030"/>
                    <a:pt x="9651" y="10570"/>
                    <a:pt x="9651" y="10111"/>
                  </a:cubicBezTo>
                  <a:cubicBezTo>
                    <a:pt x="9651" y="9651"/>
                    <a:pt x="9651" y="9651"/>
                    <a:pt x="10111" y="9651"/>
                  </a:cubicBezTo>
                  <a:cubicBezTo>
                    <a:pt x="11489" y="9651"/>
                    <a:pt x="11489" y="9651"/>
                    <a:pt x="11489" y="9651"/>
                  </a:cubicBezTo>
                  <a:cubicBezTo>
                    <a:pt x="11949" y="9651"/>
                    <a:pt x="11949" y="9651"/>
                    <a:pt x="11949" y="10111"/>
                  </a:cubicBezTo>
                  <a:cubicBezTo>
                    <a:pt x="11949" y="10570"/>
                    <a:pt x="11949" y="11030"/>
                    <a:pt x="11489" y="11030"/>
                  </a:cubicBezTo>
                  <a:close/>
                  <a:moveTo>
                    <a:pt x="19302" y="20221"/>
                  </a:moveTo>
                  <a:cubicBezTo>
                    <a:pt x="14247" y="20221"/>
                    <a:pt x="14247" y="20221"/>
                    <a:pt x="14247" y="20221"/>
                  </a:cubicBezTo>
                  <a:cubicBezTo>
                    <a:pt x="13787" y="20221"/>
                    <a:pt x="13328" y="19762"/>
                    <a:pt x="13328" y="19302"/>
                  </a:cubicBezTo>
                  <a:cubicBezTo>
                    <a:pt x="13328" y="19302"/>
                    <a:pt x="13787" y="18843"/>
                    <a:pt x="14247" y="18843"/>
                  </a:cubicBezTo>
                  <a:cubicBezTo>
                    <a:pt x="19302" y="18843"/>
                    <a:pt x="19302" y="18843"/>
                    <a:pt x="19302" y="18843"/>
                  </a:cubicBezTo>
                  <a:cubicBezTo>
                    <a:pt x="19762" y="18843"/>
                    <a:pt x="20221" y="19302"/>
                    <a:pt x="20221" y="19302"/>
                  </a:cubicBezTo>
                  <a:cubicBezTo>
                    <a:pt x="20221" y="19762"/>
                    <a:pt x="19762" y="20221"/>
                    <a:pt x="19302" y="202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/>
          </p:txBody>
        </p:sp>
      </p:grpSp>
      <p:sp>
        <p:nvSpPr>
          <p:cNvPr id="13" name="Text Placeholder 33"/>
          <p:cNvSpPr txBox="1"/>
          <p:nvPr/>
        </p:nvSpPr>
        <p:spPr>
          <a:xfrm>
            <a:off x="1591813" y="3404345"/>
            <a:ext cx="3895155" cy="3175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t>工作履历</a:t>
            </a:r>
          </a:p>
        </p:txBody>
      </p:sp>
      <p:sp>
        <p:nvSpPr>
          <p:cNvPr id="17" name="2017.2-2018.6…"/>
          <p:cNvSpPr txBox="1"/>
          <p:nvPr/>
        </p:nvSpPr>
        <p:spPr>
          <a:xfrm>
            <a:off x="1486305" y="4922581"/>
            <a:ext cx="2078355" cy="61404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lnSpc>
                <a:spcPct val="118000"/>
              </a:lnSpc>
              <a:defRPr sz="1300">
                <a:solidFill>
                  <a:srgbClr val="53585F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pP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2014 ~ 2015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>
              <a:lnSpc>
                <a:spcPct val="118000"/>
              </a:lnSpc>
              <a:defRPr sz="1300">
                <a:solidFill>
                  <a:srgbClr val="53585F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服务治理，esb接口等开发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2018.7-2018.12…"/>
          <p:cNvSpPr txBox="1"/>
          <p:nvPr/>
        </p:nvSpPr>
        <p:spPr>
          <a:xfrm>
            <a:off x="5121787" y="4808481"/>
            <a:ext cx="1180465" cy="61404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lnSpc>
                <a:spcPct val="118000"/>
              </a:lnSpc>
              <a:defRPr sz="1300">
                <a:solidFill>
                  <a:srgbClr val="53585F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~ 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>
              <a:lnSpc>
                <a:spcPct val="118000"/>
              </a:lnSpc>
              <a:defRPr sz="1300">
                <a:solidFill>
                  <a:srgbClr val="53585F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分销模块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2018.12-至今…"/>
          <p:cNvSpPr txBox="1"/>
          <p:nvPr/>
        </p:nvSpPr>
        <p:spPr>
          <a:xfrm>
            <a:off x="8018375" y="4808481"/>
            <a:ext cx="1245235" cy="614045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 anchor="ctr">
            <a:spAutoFit/>
          </a:bodyPr>
          <a:lstStyle/>
          <a:p>
            <a:pPr algn="ctr" defTabSz="457200">
              <a:lnSpc>
                <a:spcPct val="118000"/>
              </a:lnSpc>
              <a:defRPr sz="1300">
                <a:solidFill>
                  <a:srgbClr val="53585F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201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~ </a:t>
            </a:r>
            <a:r>
              <a:rPr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至今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defTabSz="457200">
              <a:lnSpc>
                <a:spcPct val="118000"/>
              </a:lnSpc>
              <a:defRPr sz="1300">
                <a:solidFill>
                  <a:srgbClr val="53585F"/>
                </a:solidFill>
                <a:latin typeface="Lantinghei SC Extralight" panose="02000000000000000000" charset="-122"/>
                <a:ea typeface="Lantinghei SC Extralight" panose="02000000000000000000" charset="-122"/>
                <a:cs typeface="Lantinghei SC Extralight" panose="02000000000000000000" charset="-122"/>
                <a:sym typeface="Lantinghei SC Extralight" panose="02000000000000000000" charset="-122"/>
              </a:defRPr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商品中心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Line"/>
          <p:cNvSpPr/>
          <p:nvPr/>
        </p:nvSpPr>
        <p:spPr>
          <a:xfrm>
            <a:off x="3685612" y="4328804"/>
            <a:ext cx="746099" cy="1"/>
          </a:xfrm>
          <a:prstGeom prst="line">
            <a:avLst/>
          </a:prstGeom>
          <a:ln w="50800" cap="rnd">
            <a:solidFill>
              <a:srgbClr val="F39019"/>
            </a:solidFill>
            <a:custDash>
              <a:ds d="100000" sp="200000"/>
            </a:custDash>
            <a:tailEnd type="stealth"/>
          </a:ln>
        </p:spPr>
        <p:txBody>
          <a:bodyPr lIns="71437" tIns="71437" rIns="71437" bIns="71437" anchor="ctr"/>
          <a:lstStyle/>
          <a:p>
            <a:pPr algn="ctr" defTabSz="821055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21" name="Line"/>
          <p:cNvSpPr/>
          <p:nvPr/>
        </p:nvSpPr>
        <p:spPr>
          <a:xfrm>
            <a:off x="6690953" y="4328804"/>
            <a:ext cx="746100" cy="1"/>
          </a:xfrm>
          <a:prstGeom prst="line">
            <a:avLst/>
          </a:prstGeom>
          <a:ln w="50800" cap="rnd">
            <a:solidFill>
              <a:srgbClr val="F39019"/>
            </a:solidFill>
            <a:custDash>
              <a:ds d="100000" sp="200000"/>
            </a:custDash>
            <a:tailEnd type="stealth"/>
          </a:ln>
        </p:spPr>
        <p:txBody>
          <a:bodyPr lIns="71437" tIns="71437" rIns="71437" bIns="71437" anchor="ctr"/>
          <a:lstStyle/>
          <a:p>
            <a:pPr algn="ctr" defTabSz="821055"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pic>
        <p:nvPicPr>
          <p:cNvPr id="32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0526" y="4097987"/>
            <a:ext cx="1445625" cy="444499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132" y="1128838"/>
            <a:ext cx="2734685" cy="18232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575" y="4098290"/>
            <a:ext cx="1658620" cy="5962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591168" y="2875340"/>
            <a:ext cx="43921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工作总结</a:t>
            </a:r>
            <a:endParaRPr kumimoji="1" lang="zh-CN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374940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5757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2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681986"/>
            <a:ext cx="12201344" cy="901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343" tIns="46172" rIns="92343" bIns="46172"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746840" y="3144065"/>
            <a:ext cx="1376900" cy="1198479"/>
            <a:chOff x="1417606" y="3784103"/>
            <a:chExt cx="1543885" cy="1301862"/>
          </a:xfrm>
        </p:grpSpPr>
        <p:grpSp>
          <p:nvGrpSpPr>
            <p:cNvPr id="6" name="组合 5"/>
            <p:cNvGrpSpPr/>
            <p:nvPr/>
          </p:nvGrpSpPr>
          <p:grpSpPr>
            <a:xfrm>
              <a:off x="1466675" y="3784103"/>
              <a:ext cx="1301392" cy="1301862"/>
              <a:chOff x="4345444" y="2542859"/>
              <a:chExt cx="1810550" cy="1811205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10" name="同心圆 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9" name="椭圆 8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22F2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sp>
          <p:nvSpPr>
            <p:cNvPr id="7" name="TextBox 97"/>
            <p:cNvSpPr txBox="1"/>
            <p:nvPr/>
          </p:nvSpPr>
          <p:spPr>
            <a:xfrm>
              <a:off x="1417606" y="4247173"/>
              <a:ext cx="1543885" cy="38282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082690" y="3283077"/>
            <a:ext cx="878420" cy="907063"/>
            <a:chOff x="4345444" y="2542859"/>
            <a:chExt cx="1810550" cy="1811205"/>
          </a:xfrm>
        </p:grpSpPr>
        <p:grpSp>
          <p:nvGrpSpPr>
            <p:cNvPr id="13" name="组合 12"/>
            <p:cNvGrpSpPr/>
            <p:nvPr/>
          </p:nvGrpSpPr>
          <p:grpSpPr>
            <a:xfrm>
              <a:off x="4345444" y="2542859"/>
              <a:ext cx="1810550" cy="181120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1484232" y="1093651"/>
                <a:ext cx="1504274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14" name="椭圆 13"/>
            <p:cNvSpPr/>
            <p:nvPr/>
          </p:nvSpPr>
          <p:spPr>
            <a:xfrm>
              <a:off x="4565570" y="2763062"/>
              <a:ext cx="1370298" cy="13707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050009" y="3140968"/>
            <a:ext cx="1712027" cy="1214979"/>
            <a:chOff x="4384965" y="3791953"/>
            <a:chExt cx="1919656" cy="1319782"/>
          </a:xfrm>
        </p:grpSpPr>
        <p:grpSp>
          <p:nvGrpSpPr>
            <p:cNvPr id="18" name="组合 17"/>
            <p:cNvGrpSpPr/>
            <p:nvPr/>
          </p:nvGrpSpPr>
          <p:grpSpPr>
            <a:xfrm>
              <a:off x="4450933" y="3791953"/>
              <a:ext cx="1319306" cy="1319782"/>
              <a:chOff x="4345444" y="2542859"/>
              <a:chExt cx="1810550" cy="1811205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2" name="同心圆 21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21" name="椭圆 20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22F2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sp>
          <p:nvSpPr>
            <p:cNvPr id="19" name="TextBox 111"/>
            <p:cNvSpPr txBox="1"/>
            <p:nvPr/>
          </p:nvSpPr>
          <p:spPr>
            <a:xfrm>
              <a:off x="4384965" y="4263697"/>
              <a:ext cx="1919656" cy="38282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459351" y="3270401"/>
            <a:ext cx="908391" cy="938012"/>
            <a:chOff x="6119197" y="3942381"/>
            <a:chExt cx="1018558" cy="1018926"/>
          </a:xfrm>
        </p:grpSpPr>
        <p:grpSp>
          <p:nvGrpSpPr>
            <p:cNvPr id="25" name="组合 24"/>
            <p:cNvGrpSpPr/>
            <p:nvPr/>
          </p:nvGrpSpPr>
          <p:grpSpPr>
            <a:xfrm>
              <a:off x="6119197" y="3942381"/>
              <a:ext cx="1018558" cy="1018926"/>
              <a:chOff x="4345444" y="2542859"/>
              <a:chExt cx="1810550" cy="1811205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29" name="同心圆 28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28" name="椭圆 27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22F2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sp>
          <p:nvSpPr>
            <p:cNvPr id="26" name="TextBox 118"/>
            <p:cNvSpPr txBox="1"/>
            <p:nvPr/>
          </p:nvSpPr>
          <p:spPr>
            <a:xfrm>
              <a:off x="6225800" y="4254160"/>
              <a:ext cx="850205" cy="382826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677607" y="3107023"/>
            <a:ext cx="1215282" cy="1249172"/>
            <a:chOff x="8854229" y="3773382"/>
            <a:chExt cx="1362667" cy="1356924"/>
          </a:xfrm>
        </p:grpSpPr>
        <p:grpSp>
          <p:nvGrpSpPr>
            <p:cNvPr id="39" name="组合 38"/>
            <p:cNvGrpSpPr/>
            <p:nvPr/>
          </p:nvGrpSpPr>
          <p:grpSpPr>
            <a:xfrm>
              <a:off x="8854229" y="3773382"/>
              <a:ext cx="1356434" cy="1356924"/>
              <a:chOff x="4345444" y="2542859"/>
              <a:chExt cx="1810550" cy="1811205"/>
            </a:xfrm>
          </p:grpSpPr>
          <p:grpSp>
            <p:nvGrpSpPr>
              <p:cNvPr id="41" name="组合 40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3" name="同心圆 42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椭圆 43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42" name="椭圆 41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F22F2E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40" name="TextBox 132"/>
            <p:cNvSpPr txBox="1"/>
            <p:nvPr/>
          </p:nvSpPr>
          <p:spPr>
            <a:xfrm>
              <a:off x="9201777" y="4216968"/>
              <a:ext cx="1015119" cy="382825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8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8890977" y="2886763"/>
            <a:ext cx="1645284" cy="1698934"/>
            <a:chOff x="10559621" y="3529102"/>
            <a:chExt cx="1844818" cy="1845484"/>
          </a:xfrm>
        </p:grpSpPr>
        <p:grpSp>
          <p:nvGrpSpPr>
            <p:cNvPr id="46" name="组合 45"/>
            <p:cNvGrpSpPr/>
            <p:nvPr/>
          </p:nvGrpSpPr>
          <p:grpSpPr>
            <a:xfrm>
              <a:off x="10559621" y="3529102"/>
              <a:ext cx="1844818" cy="1845484"/>
              <a:chOff x="4345444" y="2542859"/>
              <a:chExt cx="1810550" cy="1811205"/>
            </a:xfrm>
          </p:grpSpPr>
          <p:grpSp>
            <p:nvGrpSpPr>
              <p:cNvPr id="48" name="组合 47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0" name="同心圆 49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chemeClr val="bg1">
                        <a:lumMod val="95000"/>
                      </a:schemeClr>
                    </a:gs>
                    <a:gs pos="55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81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chemeClr val="bg1"/>
                    </a:gs>
                    <a:gs pos="51000">
                      <a:schemeClr val="bg1">
                        <a:lumMod val="95000"/>
                      </a:schemeClr>
                    </a:gs>
                    <a:gs pos="100000">
                      <a:schemeClr val="bg1">
                        <a:lumMod val="85000"/>
                      </a:schemeClr>
                    </a:gs>
                  </a:gsLst>
                  <a:lin ang="18900000" scaled="0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/>
                </a:p>
              </p:txBody>
            </p:sp>
          </p:grpSp>
          <p:sp>
            <p:nvSpPr>
              <p:cNvPr id="49" name="椭圆 48"/>
              <p:cNvSpPr/>
              <p:nvPr/>
            </p:nvSpPr>
            <p:spPr>
              <a:xfrm>
                <a:off x="4565570" y="2779309"/>
                <a:ext cx="1370298" cy="1370793"/>
              </a:xfrm>
              <a:prstGeom prst="ellipse">
                <a:avLst/>
              </a:prstGeom>
              <a:solidFill>
                <a:srgbClr val="FF0016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7" name="TextBox 139"/>
            <p:cNvSpPr txBox="1"/>
            <p:nvPr/>
          </p:nvSpPr>
          <p:spPr>
            <a:xfrm>
              <a:off x="11041004" y="4245596"/>
              <a:ext cx="1097152" cy="616659"/>
            </a:xfrm>
            <a:prstGeom prst="rect">
              <a:avLst/>
            </a:prstGeom>
            <a:noFill/>
          </p:spPr>
          <p:txBody>
            <a:bodyPr wrap="square" lIns="138192" tIns="69096" rIns="138192" bIns="69096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11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-12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月中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8230208" y="1342039"/>
            <a:ext cx="3630779" cy="1465438"/>
            <a:chOff x="1438892" y="1562145"/>
            <a:chExt cx="2046751" cy="614947"/>
          </a:xfrm>
        </p:grpSpPr>
        <p:cxnSp>
          <p:nvCxnSpPr>
            <p:cNvPr id="70" name="直接连接符 95"/>
            <p:cNvCxnSpPr/>
            <p:nvPr/>
          </p:nvCxnSpPr>
          <p:spPr>
            <a:xfrm flipV="1">
              <a:off x="2272468" y="2041247"/>
              <a:ext cx="0" cy="13584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163"/>
            <p:cNvSpPr txBox="1"/>
            <p:nvPr/>
          </p:nvSpPr>
          <p:spPr>
            <a:xfrm>
              <a:off x="1438892" y="1562145"/>
              <a:ext cx="2046751" cy="154818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pic>
        <p:nvPicPr>
          <p:cNvPr id="83" name="图片 8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277818" y="24292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年度回顾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6823" y="2543816"/>
            <a:ext cx="2728104" cy="503956"/>
            <a:chOff x="643698" y="2050411"/>
            <a:chExt cx="1631535" cy="323399"/>
          </a:xfrm>
        </p:grpSpPr>
        <p:cxnSp>
          <p:nvCxnSpPr>
            <p:cNvPr id="88" name="直接连接符 87"/>
            <p:cNvCxnSpPr/>
            <p:nvPr/>
          </p:nvCxnSpPr>
          <p:spPr>
            <a:xfrm flipV="1">
              <a:off x="1449591" y="2157786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148"/>
            <p:cNvSpPr txBox="1"/>
            <p:nvPr/>
          </p:nvSpPr>
          <p:spPr>
            <a:xfrm>
              <a:off x="643698" y="2050411"/>
              <a:ext cx="1631535" cy="236753"/>
            </a:xfrm>
            <a:prstGeom prst="rect">
              <a:avLst/>
            </a:prstGeom>
            <a:noFill/>
          </p:spPr>
          <p:txBody>
            <a:bodyPr wrap="square" lIns="162544" tIns="0" rIns="162544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拿样底层化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sp>
        <p:nvSpPr>
          <p:cNvPr id="91" name="TextBox 145"/>
          <p:cNvSpPr txBox="1"/>
          <p:nvPr/>
        </p:nvSpPr>
        <p:spPr>
          <a:xfrm>
            <a:off x="4075382" y="1771864"/>
            <a:ext cx="2528005" cy="821055"/>
          </a:xfrm>
          <a:prstGeom prst="rect">
            <a:avLst/>
          </a:prstGeom>
          <a:noFill/>
        </p:spPr>
        <p:txBody>
          <a:bodyPr wrap="square" lIns="162544" tIns="81271" rIns="162544" bIns="81271" rtlCol="0">
            <a:spAutoFit/>
          </a:bodyPr>
          <a:lstStyle/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便捷接入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无需发布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高效查询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2" name="组合 91"/>
          <p:cNvGrpSpPr/>
          <p:nvPr/>
        </p:nvGrpSpPr>
        <p:grpSpPr>
          <a:xfrm>
            <a:off x="3549233" y="1445992"/>
            <a:ext cx="2728104" cy="1697724"/>
            <a:chOff x="633475" y="1284346"/>
            <a:chExt cx="1631535" cy="1089464"/>
          </a:xfrm>
        </p:grpSpPr>
        <p:cxnSp>
          <p:nvCxnSpPr>
            <p:cNvPr id="93" name="直接连接符 92"/>
            <p:cNvCxnSpPr/>
            <p:nvPr/>
          </p:nvCxnSpPr>
          <p:spPr>
            <a:xfrm flipV="1">
              <a:off x="1449591" y="2157786"/>
              <a:ext cx="0" cy="216024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148"/>
            <p:cNvSpPr txBox="1"/>
            <p:nvPr/>
          </p:nvSpPr>
          <p:spPr>
            <a:xfrm>
              <a:off x="633475" y="1284346"/>
              <a:ext cx="1631535" cy="236753"/>
            </a:xfrm>
            <a:prstGeom prst="rect">
              <a:avLst/>
            </a:prstGeom>
            <a:noFill/>
          </p:spPr>
          <p:txBody>
            <a:bodyPr wrap="square" lIns="162544" tIns="0" rIns="162544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  </a:t>
              </a:r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rPr>
                <a:t>保税区持久化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endParaRP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5541640" y="3270401"/>
            <a:ext cx="878420" cy="907063"/>
            <a:chOff x="4345444" y="2542859"/>
            <a:chExt cx="1810550" cy="1811205"/>
          </a:xfrm>
        </p:grpSpPr>
        <p:grpSp>
          <p:nvGrpSpPr>
            <p:cNvPr id="96" name="组合 95"/>
            <p:cNvGrpSpPr/>
            <p:nvPr/>
          </p:nvGrpSpPr>
          <p:grpSpPr>
            <a:xfrm>
              <a:off x="4345444" y="2542859"/>
              <a:ext cx="1810550" cy="1811205"/>
              <a:chOff x="1463339" y="1072758"/>
              <a:chExt cx="1546058" cy="1546058"/>
            </a:xfrm>
            <a:effectLst>
              <a:outerShdw blurRad="330200" dist="215900" dir="6900000" sx="91000" sy="91000" algn="t" rotWithShape="0">
                <a:prstClr val="black">
                  <a:alpha val="49000"/>
                </a:prstClr>
              </a:outerShdw>
            </a:effectLst>
          </p:grpSpPr>
          <p:sp>
            <p:nvSpPr>
              <p:cNvPr id="98" name="同心圆 14"/>
              <p:cNvSpPr/>
              <p:nvPr/>
            </p:nvSpPr>
            <p:spPr>
              <a:xfrm>
                <a:off x="1463339" y="1072758"/>
                <a:ext cx="1546058" cy="1546058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>
                      <a:lumMod val="95000"/>
                    </a:schemeClr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椭圆 98"/>
              <p:cNvSpPr/>
              <p:nvPr/>
            </p:nvSpPr>
            <p:spPr>
              <a:xfrm>
                <a:off x="1484232" y="1093651"/>
                <a:ext cx="1504274" cy="15042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8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/>
              </a:p>
            </p:txBody>
          </p:sp>
        </p:grpSp>
        <p:sp>
          <p:nvSpPr>
            <p:cNvPr id="97" name="椭圆 96"/>
            <p:cNvSpPr/>
            <p:nvPr/>
          </p:nvSpPr>
          <p:spPr>
            <a:xfrm>
              <a:off x="4565570" y="2763062"/>
              <a:ext cx="1370298" cy="1370793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</p:grpSp>
      <p:grpSp>
        <p:nvGrpSpPr>
          <p:cNvPr id="100" name="组合 99"/>
          <p:cNvGrpSpPr/>
          <p:nvPr/>
        </p:nvGrpSpPr>
        <p:grpSpPr>
          <a:xfrm rot="0">
            <a:off x="6419850" y="4505960"/>
            <a:ext cx="2554605" cy="1573961"/>
            <a:chOff x="997981" y="1340833"/>
            <a:chExt cx="1294865" cy="1053227"/>
          </a:xfrm>
        </p:grpSpPr>
        <p:sp>
          <p:nvSpPr>
            <p:cNvPr id="101" name="TextBox 170"/>
            <p:cNvSpPr txBox="1"/>
            <p:nvPr/>
          </p:nvSpPr>
          <p:spPr>
            <a:xfrm>
              <a:off x="997981" y="1798754"/>
              <a:ext cx="1294865" cy="595306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228600" indent="-22860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商品渠道体系完善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爬虫数据底层化</a:t>
              </a: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 algn="ctr">
                <a:lnSpc>
                  <a:spcPct val="130000"/>
                </a:lnSpc>
                <a:buAutoNum type="arabicPeriod"/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" name="组合 101"/>
            <p:cNvGrpSpPr/>
            <p:nvPr/>
          </p:nvGrpSpPr>
          <p:grpSpPr>
            <a:xfrm>
              <a:off x="1010275" y="1340833"/>
              <a:ext cx="1008112" cy="461710"/>
              <a:chOff x="1010275" y="1340833"/>
              <a:chExt cx="1008112" cy="461710"/>
            </a:xfrm>
          </p:grpSpPr>
          <p:cxnSp>
            <p:nvCxnSpPr>
              <p:cNvPr id="103" name="直接连接符 105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TextBox 173"/>
              <p:cNvSpPr txBox="1"/>
              <p:nvPr/>
            </p:nvSpPr>
            <p:spPr>
              <a:xfrm>
                <a:off x="1010275" y="1555668"/>
                <a:ext cx="1008112" cy="246875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anose="02010600040101010101" pitchFamily="2" charset="-122"/>
                  </a:rPr>
                  <a:t>躲猫猫项目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 rot="0">
            <a:off x="2628265" y="4505960"/>
            <a:ext cx="2554605" cy="1793666"/>
            <a:chOff x="904678" y="1340833"/>
            <a:chExt cx="1294865" cy="1200251"/>
          </a:xfrm>
        </p:grpSpPr>
        <p:sp>
          <p:nvSpPr>
            <p:cNvPr id="73" name="TextBox 170"/>
            <p:cNvSpPr txBox="1"/>
            <p:nvPr/>
          </p:nvSpPr>
          <p:spPr>
            <a:xfrm>
              <a:off x="904678" y="1798754"/>
              <a:ext cx="1294865" cy="742330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228600" indent="-22860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支持抖音商品创建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渠道扩展支持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快手</a:t>
              </a:r>
              <a:r>
                <a:rPr lang="en-US" altLang="zh-CN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  <a:endParaRPr lang="en-US" altLang="zh-CN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30000"/>
                </a:lnSpc>
                <a:buFont typeface="Wingdings" panose="05000000000000000000" pitchFamily="2" charset="2"/>
                <a:buNone/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>
                <a:lnSpc>
                  <a:spcPct val="130000"/>
                </a:lnSpc>
                <a:buFont typeface="Wingdings" panose="05000000000000000000" pitchFamily="2" charset="2"/>
                <a:buChar char="ü"/>
              </a:pPr>
              <a:endPara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28600" indent="-228600" algn="ctr">
                <a:lnSpc>
                  <a:spcPct val="130000"/>
                </a:lnSpc>
                <a:buAutoNum type="arabicPeriod"/>
              </a:pPr>
              <a:endParaRPr lang="zh-CN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947384" y="1340833"/>
              <a:ext cx="1008112" cy="447369"/>
              <a:chOff x="947384" y="1340833"/>
              <a:chExt cx="1008112" cy="447369"/>
            </a:xfrm>
          </p:grpSpPr>
          <p:cxnSp>
            <p:nvCxnSpPr>
              <p:cNvPr id="75" name="直接连接符 105"/>
              <p:cNvCxnSpPr/>
              <p:nvPr/>
            </p:nvCxnSpPr>
            <p:spPr>
              <a:xfrm>
                <a:off x="1481601" y="1340833"/>
                <a:ext cx="0" cy="20049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head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173"/>
              <p:cNvSpPr txBox="1"/>
              <p:nvPr/>
            </p:nvSpPr>
            <p:spPr>
              <a:xfrm>
                <a:off x="947384" y="1541325"/>
                <a:ext cx="1008112" cy="246877"/>
              </a:xfrm>
              <a:prstGeom prst="rect">
                <a:avLst/>
              </a:prstGeom>
              <a:noFill/>
            </p:spPr>
            <p:txBody>
              <a:bodyPr wrap="square" lIns="91431" tIns="0" rIns="91431" bIns="0" rtlCol="0" anchor="t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华文黑体" panose="02010600040101010101" pitchFamily="2" charset="-122"/>
                  </a:rPr>
                  <a:t>抖音平台对接</a:t>
                </a:r>
                <a:endPara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华文黑体" panose="02010600040101010101" pitchFamily="2" charset="-122"/>
                </a:endParaRPr>
              </a:p>
            </p:txBody>
          </p:sp>
        </p:grpSp>
      </p:grpSp>
      <p:sp>
        <p:nvSpPr>
          <p:cNvPr id="2" name="太阳形 1"/>
          <p:cNvSpPr/>
          <p:nvPr/>
        </p:nvSpPr>
        <p:spPr>
          <a:xfrm>
            <a:off x="550365" y="2649532"/>
            <a:ext cx="240197" cy="240197"/>
          </a:xfrm>
          <a:prstGeom prst="su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太阳形 30"/>
          <p:cNvSpPr/>
          <p:nvPr/>
        </p:nvSpPr>
        <p:spPr>
          <a:xfrm>
            <a:off x="4075250" y="1531297"/>
            <a:ext cx="240197" cy="240197"/>
          </a:xfrm>
          <a:prstGeom prst="su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TextBox 148"/>
          <p:cNvSpPr txBox="1"/>
          <p:nvPr/>
        </p:nvSpPr>
        <p:spPr>
          <a:xfrm>
            <a:off x="8020268" y="1445992"/>
            <a:ext cx="2728104" cy="368935"/>
          </a:xfrm>
          <a:prstGeom prst="rect">
            <a:avLst/>
          </a:prstGeom>
          <a:noFill/>
        </p:spPr>
        <p:txBody>
          <a:bodyPr wrap="square" lIns="162544" tIns="0" rIns="162544" bIns="0" rtlCol="0" anchor="t">
            <a:spAutoFit/>
          </a:bodyPr>
          <a:p>
            <a:pPr algn="ctr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  </a:t>
            </a: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</a:rPr>
              <a:t>年底大促稳定性保障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华文黑体" panose="02010600040101010101" pitchFamily="2" charset="-122"/>
            </a:endParaRPr>
          </a:p>
        </p:txBody>
      </p:sp>
      <p:sp>
        <p:nvSpPr>
          <p:cNvPr id="54" name="太阳形 53"/>
          <p:cNvSpPr/>
          <p:nvPr/>
        </p:nvSpPr>
        <p:spPr>
          <a:xfrm>
            <a:off x="8230235" y="1530985"/>
            <a:ext cx="208280" cy="240665"/>
          </a:xfrm>
          <a:prstGeom prst="sun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TextBox 145"/>
          <p:cNvSpPr txBox="1"/>
          <p:nvPr/>
        </p:nvSpPr>
        <p:spPr>
          <a:xfrm>
            <a:off x="8545782" y="1815044"/>
            <a:ext cx="2528005" cy="821055"/>
          </a:xfrm>
          <a:prstGeom prst="rect">
            <a:avLst/>
          </a:prstGeom>
          <a:noFill/>
        </p:spPr>
        <p:txBody>
          <a:bodyPr wrap="square" lIns="162544" tIns="81271" rIns="162544" bIns="81271" rtlCol="0">
            <a:spAutoFit/>
          </a:bodyPr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性能优化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压测支持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缓存预热</a:t>
            </a:r>
            <a:endParaRPr lang="zh-CN" altLang="en-US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557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项目背景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6280" y="1937502"/>
            <a:ext cx="1269006" cy="1107063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79B6D3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91440" tIns="45720" rIns="91440" bIns="45720" anchor="ctr">
            <a:normAutofit fontScale="70000"/>
          </a:bodyPr>
          <a:p>
            <a:pPr lvl="0" algn="ctr">
              <a:lnSpc>
                <a:spcPct val="140000"/>
              </a:lnSpc>
            </a:pPr>
            <a:r>
              <a:rPr lang="zh-CN" altLang="en-US" sz="1600" kern="0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商家便捷设置拿样</a:t>
            </a:r>
            <a:endParaRPr lang="zh-CN" altLang="en-US" sz="1600" kern="0" spc="1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132160" y="1855393"/>
            <a:ext cx="1457246" cy="1271282"/>
          </a:xfrm>
          <a:prstGeom prst="hexagon">
            <a:avLst>
              <a:gd name="adj" fmla="val 28657"/>
              <a:gd name="vf" fmla="val 115470"/>
            </a:avLst>
          </a:prstGeom>
          <a:noFill/>
          <a:ln w="12700" cap="flat" cmpd="sng" algn="ctr">
            <a:solidFill>
              <a:srgbClr val="79B6D3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p>
            <a:pPr lvl="0" algn="ctr">
              <a:lnSpc>
                <a:spcPct val="120000"/>
              </a:lnSpc>
            </a:pPr>
            <a:endParaRPr lang="da-DK" altLang="zh-CN" sz="1600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135792" y="1301862"/>
            <a:ext cx="1269006" cy="1107063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8590CA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91440" tIns="45720" rIns="91440" bIns="45720" anchor="ctr">
            <a:normAutofit fontScale="70000"/>
          </a:bodyPr>
          <a:p>
            <a:pPr lvl="0" algn="ctr">
              <a:lnSpc>
                <a:spcPct val="140000"/>
              </a:lnSpc>
            </a:pPr>
            <a:r>
              <a:rPr lang="zh-CN" altLang="en-US" sz="1600" kern="0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门店低价拿样决策</a:t>
            </a:r>
            <a:endParaRPr lang="zh-CN" altLang="en-US" sz="1600" kern="0" spc="1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041672" y="1219753"/>
            <a:ext cx="1457246" cy="1271282"/>
          </a:xfrm>
          <a:prstGeom prst="hexagon">
            <a:avLst>
              <a:gd name="adj" fmla="val 28657"/>
              <a:gd name="vf" fmla="val 115470"/>
            </a:avLst>
          </a:prstGeom>
          <a:noFill/>
          <a:ln w="12700" cap="flat" cmpd="sng" algn="ctr">
            <a:solidFill>
              <a:srgbClr val="8590C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p>
            <a:pPr lvl="0" algn="ctr">
              <a:lnSpc>
                <a:spcPct val="120000"/>
              </a:lnSpc>
            </a:pPr>
            <a:endParaRPr lang="da-DK" altLang="zh-CN" sz="1600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135792" y="2573142"/>
            <a:ext cx="1269006" cy="1107063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8EAADC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91440" tIns="45720" rIns="91440" bIns="45720" anchor="ctr">
            <a:normAutofit fontScale="60000"/>
          </a:bodyPr>
          <a:p>
            <a:pPr lvl="0" algn="ctr">
              <a:lnSpc>
                <a:spcPct val="140000"/>
              </a:lnSpc>
            </a:pPr>
            <a:r>
              <a:rPr lang="zh-CN" altLang="en-US" sz="1600" kern="0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运营推广提升类目渗透</a:t>
            </a:r>
            <a:endParaRPr lang="zh-CN" altLang="en-US" sz="1600" kern="0" spc="15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AutoShap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041672" y="2491033"/>
            <a:ext cx="1457246" cy="1271282"/>
          </a:xfrm>
          <a:prstGeom prst="hexagon">
            <a:avLst>
              <a:gd name="adj" fmla="val 28657"/>
              <a:gd name="vf" fmla="val 115470"/>
            </a:avLst>
          </a:prstGeom>
          <a:noFill/>
          <a:ln w="12700" cap="flat" cmpd="sng" algn="ctr">
            <a:solidFill>
              <a:srgbClr val="8EAADC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p>
            <a:pPr lvl="0" algn="ctr">
              <a:lnSpc>
                <a:spcPct val="120000"/>
              </a:lnSpc>
            </a:pPr>
            <a:endParaRPr lang="da-DK" altLang="zh-CN" sz="1600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847656" y="1623963"/>
            <a:ext cx="2021387" cy="1722745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8590CA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lIns="91440" tIns="45720" rIns="91440" bIns="45720" anchor="ctr">
            <a:normAutofit/>
          </a:bodyPr>
          <a:p>
            <a:pPr algn="ctr">
              <a:lnSpc>
                <a:spcPct val="120000"/>
              </a:lnSpc>
            </a:pPr>
            <a:r>
              <a:rPr lang="zh-CN" altLang="en-US" sz="2000" b="1" kern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拿样底层化</a:t>
            </a:r>
            <a:endParaRPr lang="zh-CN" altLang="en-US" sz="2000" b="1" kern="0">
              <a:solidFill>
                <a:schemeClr val="tx1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AutoShape 8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52461" y="1542832"/>
            <a:ext cx="2211778" cy="1885008"/>
          </a:xfrm>
          <a:prstGeom prst="hexagon">
            <a:avLst>
              <a:gd name="adj" fmla="val 29334"/>
              <a:gd name="vf" fmla="val 115470"/>
            </a:avLst>
          </a:prstGeom>
          <a:noFill/>
          <a:ln w="12700" cap="flat" cmpd="sng" algn="ctr">
            <a:solidFill>
              <a:srgbClr val="8590CA"/>
            </a:solidFill>
            <a:prstDash val="solid"/>
          </a:ln>
          <a:effectLst/>
        </p:spPr>
        <p:txBody>
          <a:bodyPr anchor="ctr">
            <a:normAutofit/>
          </a:bodyPr>
          <a:p>
            <a:pPr algn="ctr">
              <a:lnSpc>
                <a:spcPct val="120000"/>
              </a:lnSpc>
            </a:pPr>
            <a:endParaRPr lang="pt-BR" altLang="zh-CN" sz="2000" b="1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698360" y="2325618"/>
            <a:ext cx="279834" cy="319432"/>
          </a:xfrm>
          <a:prstGeom prst="chevron">
            <a:avLst>
              <a:gd name="adj" fmla="val 52514"/>
            </a:avLst>
          </a:prstGeom>
          <a:solidFill>
            <a:srgbClr val="8590CA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45000" lnSpcReduction="20000"/>
          </a:bodyPr>
          <a:p>
            <a:pPr algn="ctr">
              <a:lnSpc>
                <a:spcPct val="140000"/>
              </a:lnSpc>
            </a:pPr>
            <a:endParaRPr lang="zh-CN" altLang="en-US" sz="2400" kern="0">
              <a:solidFill>
                <a:srgbClr val="4D4D4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3932397" y="2325618"/>
            <a:ext cx="279834" cy="319432"/>
          </a:xfrm>
          <a:prstGeom prst="chevron">
            <a:avLst>
              <a:gd name="adj" fmla="val 52514"/>
            </a:avLst>
          </a:prstGeom>
          <a:solidFill>
            <a:srgbClr val="8590CA">
              <a:lumMod val="40000"/>
              <a:lumOff val="60000"/>
              <a:alpha val="79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45000" lnSpcReduction="20000"/>
          </a:bodyPr>
          <a:p>
            <a:pPr algn="ctr">
              <a:lnSpc>
                <a:spcPct val="140000"/>
              </a:lnSpc>
            </a:pPr>
            <a:endParaRPr lang="zh-CN" altLang="en-US" sz="2400" kern="0">
              <a:solidFill>
                <a:srgbClr val="4D4D4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>
            <p:custDataLst>
              <p:tags r:id="rId12"/>
            </p:custDataLst>
          </p:nvPr>
        </p:nvSpPr>
        <p:spPr bwMode="gray">
          <a:xfrm>
            <a:off x="4171981" y="2325618"/>
            <a:ext cx="279834" cy="319432"/>
          </a:xfrm>
          <a:prstGeom prst="chevron">
            <a:avLst>
              <a:gd name="adj" fmla="val 52514"/>
            </a:avLst>
          </a:prstGeom>
          <a:solidFill>
            <a:srgbClr val="8590CA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45000" lnSpcReduction="20000"/>
          </a:bodyPr>
          <a:p>
            <a:pPr algn="ctr">
              <a:lnSpc>
                <a:spcPct val="140000"/>
              </a:lnSpc>
            </a:pPr>
            <a:endParaRPr lang="zh-CN" altLang="en-US" sz="2400" kern="0">
              <a:solidFill>
                <a:srgbClr val="4D4D4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4400" y="1855470"/>
            <a:ext cx="4640580" cy="14471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b="1" ker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商品端快捷设置</a:t>
            </a:r>
            <a:endParaRPr lang="zh-CN" altLang="en-US" b="1" kern="0"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避免原活动玩法，需要商家报名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运营审核，</a:t>
            </a:r>
            <a:endParaRPr lang="zh-CN" altLang="en-US">
              <a:sym typeface="+mn-ea"/>
            </a:endParaRP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流程冗长，成本高。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60170" y="4217035"/>
            <a:ext cx="3392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难点一：拿样底层数据边界问题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9875" y="4690745"/>
            <a:ext cx="93027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从业务上看拿样设置放在商品新增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编辑时合理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简化商家设置成本，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但是从技术层面看，数据存在商品端是否合理？</a:t>
            </a:r>
            <a:endParaRPr lang="zh-CN" altLang="en-US" sz="1600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60170" y="5441315"/>
            <a:ext cx="2704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难点二：数据一致性问题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9875" y="5915025"/>
            <a:ext cx="9302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latin typeface="微软雅黑" charset="0"/>
                <a:ea typeface="微软雅黑" charset="0"/>
              </a:rPr>
              <a:t>如果数据不存在商品端，如何保证数据一致性问题？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214870" y="698500"/>
            <a:ext cx="3321685" cy="2101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50810" y="862965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2846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ea"/>
              </a:rPr>
              <a:t>分析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986155"/>
            <a:ext cx="5473700" cy="509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330" y="3269615"/>
            <a:ext cx="3721100" cy="1562100"/>
          </a:xfrm>
          <a:prstGeom prst="rect">
            <a:avLst/>
          </a:prstGeom>
        </p:spPr>
      </p:pic>
      <p:sp>
        <p:nvSpPr>
          <p:cNvPr id="10" name="左右箭头 9"/>
          <p:cNvSpPr/>
          <p:nvPr/>
        </p:nvSpPr>
        <p:spPr>
          <a:xfrm>
            <a:off x="6122670" y="3411855"/>
            <a:ext cx="1216660" cy="4857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39330" y="4988560"/>
            <a:ext cx="409638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zh-CN" altLang="en-US">
                <a:latin typeface="微软雅黑" charset="0"/>
                <a:ea typeface="微软雅黑" charset="0"/>
              </a:rPr>
              <a:t>从底层拿样的模型分析，属性和营销的活动玩法是匹配的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36180" y="1299845"/>
            <a:ext cx="914400" cy="718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设置拿样商品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750810" y="862965"/>
            <a:ext cx="91376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供应商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44000" y="862965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l">
              <a:lnSpc>
                <a:spcPct val="110000"/>
              </a:lnSpc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44940" y="1354455"/>
            <a:ext cx="914400" cy="746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查看拿样商品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144000" y="862965"/>
            <a:ext cx="91376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zh-CN" altLang="en-US"/>
              <a:t>买家</a:t>
            </a:r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8930640" y="1969135"/>
            <a:ext cx="913130" cy="71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拿样优先展示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339330" y="1891665"/>
            <a:ext cx="914400" cy="718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取消拿样商品</a:t>
            </a:r>
            <a:endParaRPr lang="zh-CN" altLang="en-US" sz="1600">
              <a:latin typeface="微软雅黑" charset="0"/>
              <a:ea typeface="微软雅黑" charset="0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8665210" y="2686685"/>
            <a:ext cx="478790" cy="58356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2846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实现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7"/>
          <p:cNvGrpSpPr/>
          <p:nvPr/>
        </p:nvGrpSpPr>
        <p:grpSpPr>
          <a:xfrm>
            <a:off x="718686" y="1014872"/>
            <a:ext cx="551992" cy="551992"/>
            <a:chOff x="6636986" y="4948697"/>
            <a:chExt cx="551992" cy="551992"/>
          </a:xfrm>
        </p:grpSpPr>
        <p:sp>
          <p:nvSpPr>
            <p:cNvPr id="118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en-US" dirty="0">
                <a:solidFill>
                  <a:srgbClr val="F337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9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42110" y="1134745"/>
            <a:ext cx="656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服务隔离</a:t>
            </a:r>
            <a:r>
              <a:rPr lang="en-US" altLang="zh-CN"/>
              <a:t>+</a:t>
            </a:r>
            <a:r>
              <a:rPr lang="zh-CN" altLang="en-US"/>
              <a:t>双状态保证最终一致性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625" y="1938655"/>
            <a:ext cx="4850130" cy="2980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78000"/>
            <a:ext cx="5003800" cy="3238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5375" y="5341620"/>
            <a:ext cx="9952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服务隔离：数据存储和同步服务隔离，目前是同步执行，可人工重试同步。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双状态：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、任务总状态，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、库存｜活动同步状态，任意未同步成功，均可通过重试最终保证成功。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ID" val="diagram160070_3*n_h_h_f*1_1_3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PRESET_TEXT" val="单击此处添加文本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ID" val="diagram160070_3*n_i*1_2"/>
  <p:tag name="KSO_WM_TEMPLATE_CATEGORY" val="diagram"/>
  <p:tag name="KSO_WM_TEMPLATE_INDEX" val="160070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160070_3*n_i*1_1"/>
  <p:tag name="KSO_WM_TEMPLATE_CATEGORY" val="diagram"/>
  <p:tag name="KSO_WM_TEMPLATE_INDEX" val="160070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12.xml><?xml version="1.0" encoding="utf-8"?>
<p:tagLst xmlns:p="http://schemas.openxmlformats.org/presentationml/2006/main">
  <p:tag name="KSO_WM_UNIT_TABLE_BEAUTIFY" val="smartTable{942342f8-ac19-4bcb-80b0-56b912855ded}"/>
  <p:tag name="TABLE_ENDDRAG_ORIGIN_RECT" val="960*291"/>
  <p:tag name="TABLE_ENDDRAG_RECT" val="0*136*960*324"/>
</p:tagLst>
</file>

<file path=ppt/tags/tag13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1_3"/>
  <p:tag name="KSO_WM_UNIT_ID" val="diagram20187998_2*n_h_h_i*1_2_1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5"/>
  <p:tag name="KSO_WM_UNIT_COLOR_SCHEME_PARENT_PAGE" val="0_5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3_1"/>
  <p:tag name="KSO_WM_UNIT_ID" val="diagram20187998_2*n_h_h_i*1_2_3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5"/>
  <p:tag name="KSO_WM_UNIT_COLOR_SCHEME_PARENT_PAGE" val="0_5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2_1"/>
  <p:tag name="KSO_WM_UNIT_ID" val="diagram20187998_2*n_h_h_i*1_2_2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5"/>
  <p:tag name="KSO_WM_UNIT_COLOR_SCHEME_PARENT_PAGE" val="0_5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f"/>
  <p:tag name="KSO_WM_UNIT_INDEX" val="1_2_1_1"/>
  <p:tag name="KSO_WM_UNIT_ID" val="diagram20187998_2*n_h_h_f*1_2_1_1"/>
  <p:tag name="KSO_WM_UNIT_LAYERLEVEL" val="1_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NOCLEAR" val="0"/>
  <p:tag name="KSO_WM_UNIT_COLOR_SCHEME_SHAPE_ID" val="23"/>
  <p:tag name="KSO_WM_UNIT_COLOR_SCHEME_PARENT_PAGE" val="0_5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a"/>
  <p:tag name="KSO_WM_UNIT_INDEX" val="1_2_1_1"/>
  <p:tag name="KSO_WM_UNIT_ID" val="diagram20187998_2*n_h_h_a*1_2_1_1"/>
  <p:tag name="KSO_WM_UNIT_LAYERLEVEL" val="1_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24"/>
  <p:tag name="KSO_WM_UNIT_COLOR_SCHEME_PARENT_PAGE" val="0_5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1_4"/>
  <p:tag name="KSO_WM_UNIT_ID" val="diagram20187998_2*n_h_h_i*1_2_1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2"/>
  <p:tag name="KSO_WM_UNIT_COLOR_SCHEME_PARENT_PAGE" val="0_5"/>
  <p:tag name="KSO_WM_UNIT_FILL_FORE_SCHEMECOLOR_INDEX" val="5"/>
  <p:tag name="KSO_WM_UNI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1_1"/>
  <p:tag name="KSO_WM_UNIT_ID" val="diagram20187998_2*n_h_h_i*1_2_1_1"/>
  <p:tag name="KSO_WM_TEMPLATE_CATEGORY" val="diagram"/>
  <p:tag name="KSO_WM_TEMPLATE_INDEX" val="20187998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2"/>
  <p:tag name="KSO_WM_UNIT_COLOR_SCHEME_PARENT_PAGE" val="0_5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70_3*n_h_h_i*1_1_3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20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3_4"/>
  <p:tag name="KSO_WM_UNIT_ID" val="diagram20187998_2*n_h_h_i*1_2_3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18"/>
  <p:tag name="KSO_WM_UNIT_COLOR_SCHEME_PARENT_PAGE" val="0_5"/>
  <p:tag name="KSO_WM_UNIT_FILL_FORE_SCHEMECOLOR_INDEX" val="7"/>
  <p:tag name="KSO_WM_UNI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f"/>
  <p:tag name="KSO_WM_UNIT_INDEX" val="1_2_3_1"/>
  <p:tag name="KSO_WM_UNIT_ID" val="diagram20187998_2*n_h_h_f*1_2_3_1"/>
  <p:tag name="KSO_WM_UNIT_LAYERLEVEL" val="1_1_1_1"/>
  <p:tag name="KSO_WM_UNIT_VALUE" val="1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NOCLEAR" val="0"/>
  <p:tag name="KSO_WM_UNIT_COLOR_SCHEME_SHAPE_ID" val="19"/>
  <p:tag name="KSO_WM_UNIT_COLOR_SCHEME_PARENT_PAGE" val="0_5"/>
  <p:tag name="KSO_WM_UNIT_TEXT_FILL_FORE_SCHEMECOLOR_INDEX" val="13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a"/>
  <p:tag name="KSO_WM_UNIT_INDEX" val="1_2_3_1"/>
  <p:tag name="KSO_WM_UNIT_ID" val="diagram20187998_2*n_h_h_a*1_2_3_1"/>
  <p:tag name="KSO_WM_UNIT_LAYERLEVEL" val="1_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20"/>
  <p:tag name="KSO_WM_UNIT_COLOR_SCHEME_PARENT_PAGE" val="0_5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3_2"/>
  <p:tag name="KSO_WM_UNIT_ID" val="diagram20187998_2*n_h_h_i*1_2_3_2"/>
  <p:tag name="KSO_WM_TEMPLATE_CATEGORY" val="diagram"/>
  <p:tag name="KSO_WM_TEMPLATE_INDEX" val="20187998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5"/>
  <p:tag name="KSO_WM_UNIT_TEXT_FILL_FORE_SCHEMECOLOR_INDEX" val="14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2_3"/>
  <p:tag name="KSO_WM_UNIT_ID" val="diagram20187998_2*n_h_h_i*1_2_2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5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3_3"/>
  <p:tag name="KSO_WM_UNIT_ID" val="diagram20187998_2*n_h_h_i*1_2_3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2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20187998"/>
  <p:tag name="KSO_WM_UNIT_TYPE" val="n_h_i"/>
  <p:tag name="KSO_WM_UNIT_INDEX" val="1_1_1"/>
  <p:tag name="KSO_WM_UNIT_ID" val="diagram20187998_2*n_h_i*1_1_1"/>
  <p:tag name="KSO_WM_UNIT_LAYERLEVEL" val="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6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TEMPLATE_CATEGORY" val="diagram"/>
  <p:tag name="KSO_WM_TEMPLATE_INDEX" val="20187998"/>
  <p:tag name="KSO_WM_UNIT_TYPE" val="n_h_i"/>
  <p:tag name="KSO_WM_UNIT_INDEX" val="1_1_2"/>
  <p:tag name="KSO_WM_UNIT_ID" val="diagram20187998_2*n_h_i*1_1_2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DIAGRAM_ISNUMVISUAL" val="0"/>
  <p:tag name="KSO_WM_UNIT_DIAGRAM_ISREFERUNIT" val="0"/>
  <p:tag name="KSO_WM_UNIT_COLOR_SCHEME_SHAPE_ID" val="37"/>
  <p:tag name="KSO_WM_UNIT_COLOR_SCHEME_PARENT_PAGE" val="0_5"/>
  <p:tag name="KSO_WM_UNIT_DECOLORIZATION" val="1"/>
  <p:tag name="KSO_WM_UNIT_FILL_FORE_SCHEMECOLOR_INDEX" val="14"/>
  <p:tag name="KSO_WM_UNIT_FILL_TYPE" val="1"/>
  <p:tag name="KSO_WM_UNIT_TEXT_FILL_FORE_SCHEMECOLOR_INDEX" val="15"/>
  <p:tag name="KSO_WM_UNIT_TEXT_FILL_TYPE" val="1"/>
</p:tagLst>
</file>

<file path=ppt/tags/tag28.xml><?xml version="1.0" encoding="utf-8"?>
<p:tagLst xmlns:p="http://schemas.openxmlformats.org/presentationml/2006/main">
  <p:tag name="KSO_WM_UNIT_VALUE" val="6"/>
  <p:tag name="KSO_WM_UNIT_HIGHLIGHT" val="0"/>
  <p:tag name="KSO_WM_UNIT_COMPATIBLE" val="0"/>
  <p:tag name="KSO_WM_DIAGRAM_GROUP_CODE" val="n1-1"/>
  <p:tag name="KSO_WM_UNIT_TYPE" val="n_h_f"/>
  <p:tag name="KSO_WM_UNIT_INDEX" val="1_1_1"/>
  <p:tag name="KSO_WM_UNIT_ID" val="diagram20187998_2*n_h_f*1_1_1"/>
  <p:tag name="KSO_WM_TEMPLATE_CATEGORY" val="diagram"/>
  <p:tag name="KSO_WM_TEMPLATE_INDEX" val="20187998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NOCLEAR" val="0"/>
  <p:tag name="KSO_WM_UNIT_COLOR_SCHEME_SHAPE_ID" val="48"/>
  <p:tag name="KSO_WM_UNIT_COLOR_SCHEME_PARENT_PAGE" val="0_5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1_2"/>
  <p:tag name="KSO_WM_UNIT_ID" val="diagram20187998_2*n_h_h_i*1_2_1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4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70_3*n_h_h_f*1_1_1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PRESET_TEXT" val="单击此处添加文本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f"/>
  <p:tag name="KSO_WM_UNIT_INDEX" val="1_2_2_1"/>
  <p:tag name="KSO_WM_UNIT_ID" val="diagram20187998_2*n_h_h_f*1_2_2_1"/>
  <p:tag name="KSO_WM_UNIT_LAYERLEVEL" val="1_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NOCLEAR" val="0"/>
  <p:tag name="KSO_WM_UNIT_COLOR_SCHEME_SHAPE_ID" val="43"/>
  <p:tag name="KSO_WM_UNIT_COLOR_SCHEME_PARENT_PAGE" val="0_5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a"/>
  <p:tag name="KSO_WM_UNIT_INDEX" val="1_2_2_1"/>
  <p:tag name="KSO_WM_UNIT_ID" val="diagram20187998_2*n_h_h_a*1_2_2_1"/>
  <p:tag name="KSO_WM_UNIT_LAYERLEVEL" val="1_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4"/>
  <p:tag name="KSO_WM_UNIT_COLOR_SCHEME_PARENT_PAGE" val="0_5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TEMPLATE_CATEGORY" val="diagram"/>
  <p:tag name="KSO_WM_TEMPLATE_INDEX" val="20187998"/>
  <p:tag name="KSO_WM_UNIT_TYPE" val="n_h_h_i"/>
  <p:tag name="KSO_WM_UNIT_INDEX" val="1_2_2_4"/>
  <p:tag name="KSO_WM_UNIT_ID" val="diagram20187998_2*n_h_h_i*1_2_2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42"/>
  <p:tag name="KSO_WM_UNIT_COLOR_SCHEME_PARENT_PAGE" val="0_5"/>
  <p:tag name="KSO_WM_UNIT_FILL_FORE_SCHEMECOLOR_INDEX" val="6"/>
  <p:tag name="KSO_WM_UNI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2_2"/>
  <p:tag name="KSO_WM_UNIT_ID" val="diagram20187998_2*n_h_h_i*1_2_2_2"/>
  <p:tag name="KSO_WM_TEMPLATE_CATEGORY" val="diagram"/>
  <p:tag name="KSO_WM_TEMPLATE_INDEX" val="20187998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5"/>
  <p:tag name="KSO_WM_UNIT_COLOR_SCHEME_PARENT_PAGE" val="0_5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70_3*n_h_h_i*1_1_1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.xml><?xml version="1.0" encoding="utf-8"?>
<p:tagLst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ID" val="diagram160070_3*n_h_h_f*1_1_2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PRESET_TEXT" val="单击此处添加文本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70_3*n_h_h_i*1_1_2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ISCONTENTS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70_3*n_h_a*1_2_1"/>
  <p:tag name="KSO_WM_TEMPLATE_CATEGORY" val="diagram"/>
  <p:tag name="KSO_WM_TEMPLATE_INDEX" val="160070"/>
  <p:tag name="KSO_WM_UNIT_LAYERLEVEL" val="1_1_1"/>
  <p:tag name="KSO_WM_TAG_VERSION" val="1.0"/>
  <p:tag name="KSO_WM_BEAUTIFY_FLAG" val="#wm#"/>
  <p:tag name="KSO_WM_UNIT_PRESET_TEXT" val="单击此处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160070_3*n_h_i*1_2_1"/>
  <p:tag name="KSO_WM_TEMPLATE_CATEGORY" val="diagram"/>
  <p:tag name="KSO_WM_TEMPLATE_INDEX" val="16007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3"/>
  <p:tag name="KSO_WM_UNIT_ID" val="diagram160070_3*n_i*1_3"/>
  <p:tag name="KSO_WM_TEMPLATE_CATEGORY" val="diagram"/>
  <p:tag name="KSO_WM_TEMPLATE_INDEX" val="160070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2475</Words>
  <Application>WPS 演示</Application>
  <PresentationFormat>宽屏</PresentationFormat>
  <Paragraphs>483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58" baseType="lpstr">
      <vt:lpstr>Arial</vt:lpstr>
      <vt:lpstr>方正书宋_GBK</vt:lpstr>
      <vt:lpstr>Wingdings</vt:lpstr>
      <vt:lpstr>Arial</vt:lpstr>
      <vt:lpstr>Microsoft YaHei</vt:lpstr>
      <vt:lpstr>汉仪旗黑</vt:lpstr>
      <vt:lpstr>Microsoft YaHei Light</vt:lpstr>
      <vt:lpstr>微软雅黑</vt:lpstr>
      <vt:lpstr>Microsoft YaHei</vt:lpstr>
      <vt:lpstr>Lantinghei SC Extralight</vt:lpstr>
      <vt:lpstr>Helvetica Light</vt:lpstr>
      <vt:lpstr>华文黑体</vt:lpstr>
      <vt:lpstr>微软雅黑</vt:lpstr>
      <vt:lpstr>Neris Thin</vt:lpstr>
      <vt:lpstr>苹方-简</vt:lpstr>
      <vt:lpstr>Microsoft YaHei Light</vt:lpstr>
      <vt:lpstr>Arial Bold</vt:lpstr>
      <vt:lpstr>微软雅黑 Light</vt:lpstr>
      <vt:lpstr>思源黑体</vt:lpstr>
      <vt:lpstr>Bebas</vt:lpstr>
      <vt:lpstr>方正黑体简体</vt:lpstr>
      <vt:lpstr>FZHei-B01S</vt:lpstr>
      <vt:lpstr>宋体</vt:lpstr>
      <vt:lpstr>Arial Unicode MS</vt:lpstr>
      <vt:lpstr>DengXian Light</vt:lpstr>
      <vt:lpstr>汉仪中等线KW</vt:lpstr>
      <vt:lpstr>DengXian</vt:lpstr>
      <vt:lpstr>Thonburi</vt:lpstr>
      <vt:lpstr>华文宋体</vt:lpstr>
      <vt:lpstr>汉仪书宋二KW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小波</dc:creator>
  <cp:lastModifiedBy>sunny</cp:lastModifiedBy>
  <cp:revision>646</cp:revision>
  <dcterms:created xsi:type="dcterms:W3CDTF">2022-01-12T03:44:23Z</dcterms:created>
  <dcterms:modified xsi:type="dcterms:W3CDTF">2022-01-12T03:44:23Z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