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7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6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fr-FR"/>
              <a:pPr/>
              <a:t>07/06/2017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fr-FR"/>
              <a:t>07/06/2017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fr-FR"/>
              <a:t>07/06/2017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fr-FR"/>
              <a:t>07/06/2017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fr-FR"/>
              <a:pPr/>
              <a:t>07/06/2017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‹N°›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fr-FR"/>
              <a:t>07/06/2017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fr-FR"/>
              <a:t>07/06/2017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fr-FR"/>
              <a:t>07/06/2017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fr-FR"/>
              <a:t>07/06/2017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fr-FR"/>
              <a:t>07/06/2017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fr-FR"/>
              <a:t>07/06/2017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‹N°›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fr-FR"/>
              <a:pPr/>
              <a:t>07/06/2017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7988" y="764704"/>
            <a:ext cx="8562287" cy="268012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5400" b="0" i="0" dirty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PI:</a:t>
            </a:r>
            <a:r>
              <a:rPr lang="en-US" dirty="0"/>
              <a:t> k shortest path and </a:t>
            </a:r>
            <a:br>
              <a:rPr lang="en-US" dirty="0"/>
            </a:br>
            <a:r>
              <a:rPr lang="en-US" dirty="0"/>
              <a:t>constrained shortest path</a:t>
            </a:r>
            <a:endParaRPr lang="fr-FR" sz="54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3200" b="0" i="0" dirty="0">
                <a:solidFill>
                  <a:srgbClr val="465562"/>
                </a:solidFill>
              </a:rPr>
              <a:t>LESCOT Raphaël &amp; MATTON Alexandre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Algorithme de D</a:t>
            </a:r>
            <a:r>
              <a:rPr lang="fr-FR" sz="3600" b="0" i="0" dirty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ijkstra naïf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6" y="1600200"/>
            <a:ext cx="10045592" cy="4572000"/>
          </a:xfrm>
        </p:spPr>
        <p:txBody>
          <a:bodyPr>
            <a:normAutofit lnSpcReduction="10000"/>
          </a:bodyPr>
          <a:lstStyle/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dirty="0">
                <a:solidFill>
                  <a:srgbClr val="465562"/>
                </a:solidFill>
                <a:latin typeface="Euphemia"/>
              </a:rPr>
              <a:t>Principe : mise à jour d’un sous-graphe, d’un tableau de prédécesseurs </a:t>
            </a:r>
            <a:r>
              <a:rPr lang="fr-FR" i="1" dirty="0" err="1">
                <a:solidFill>
                  <a:srgbClr val="465562"/>
                </a:solidFill>
                <a:latin typeface="Euphemia"/>
              </a:rPr>
              <a:t>prec</a:t>
            </a:r>
            <a:r>
              <a:rPr lang="fr-FR" i="1" dirty="0">
                <a:solidFill>
                  <a:srgbClr val="465562"/>
                </a:solidFill>
                <a:latin typeface="Euphemia"/>
              </a:rPr>
              <a:t> </a:t>
            </a:r>
            <a:r>
              <a:rPr lang="fr-FR" dirty="0">
                <a:solidFill>
                  <a:srgbClr val="465562"/>
                </a:solidFill>
                <a:latin typeface="Euphemia"/>
              </a:rPr>
              <a:t>et d’un tableau de distances </a:t>
            </a:r>
            <a:r>
              <a:rPr lang="fr-FR" i="1" dirty="0">
                <a:solidFill>
                  <a:srgbClr val="465562"/>
                </a:solidFill>
                <a:latin typeface="Euphemia"/>
              </a:rPr>
              <a:t>d</a:t>
            </a:r>
          </a:p>
          <a:p>
            <a:pPr marL="246888" indent="-246888" algn="just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Structure : voisins d’un sommet dans un vecteur d’éléments de la classe </a:t>
            </a:r>
            <a:r>
              <a:rPr lang="fr-FR" sz="2800" b="0" i="1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Arc</a:t>
            </a:r>
            <a:endParaRPr lang="fr-FR" sz="2800" b="0" i="0" dirty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Naïf </a:t>
            </a:r>
            <a:r>
              <a:rPr lang="fr-FR" dirty="0">
                <a:solidFill>
                  <a:srgbClr val="465562"/>
                </a:solidFill>
                <a:latin typeface="Euphemia"/>
              </a:rPr>
              <a:t>: le sous-graphe est représenté par un tableau </a:t>
            </a:r>
            <a:r>
              <a:rPr lang="fr-FR" i="1" dirty="0" err="1">
                <a:solidFill>
                  <a:srgbClr val="465562"/>
                </a:solidFill>
                <a:latin typeface="Euphemia"/>
              </a:rPr>
              <a:t>visited</a:t>
            </a:r>
            <a:endParaRPr lang="fr-FR" i="1" dirty="0">
              <a:solidFill>
                <a:srgbClr val="465562"/>
              </a:solidFill>
              <a:latin typeface="Euphemia"/>
            </a:endParaRPr>
          </a:p>
          <a:p>
            <a:pPr>
              <a:buClr>
                <a:srgbClr val="465562"/>
              </a:buClr>
              <a:buFont typeface="Euphemia"/>
              <a:buChar char="›"/>
            </a:pPr>
            <a:r>
              <a:rPr lang="fr-FR" dirty="0">
                <a:solidFill>
                  <a:srgbClr val="465562"/>
                </a:solidFill>
                <a:latin typeface="Euphemia"/>
              </a:rPr>
              <a:t>Deux outputs :</a:t>
            </a:r>
            <a:br>
              <a:rPr lang="fr-FR" dirty="0">
                <a:solidFill>
                  <a:srgbClr val="465562"/>
                </a:solidFill>
                <a:latin typeface="Euphemia"/>
              </a:rPr>
            </a:br>
            <a:r>
              <a:rPr lang="fr-FR" dirty="0">
                <a:solidFill>
                  <a:srgbClr val="465562"/>
                </a:solidFill>
              </a:rPr>
              <a:t>– </a:t>
            </a:r>
            <a:r>
              <a:rPr lang="fr-FR" dirty="0">
                <a:solidFill>
                  <a:srgbClr val="465562"/>
                </a:solidFill>
                <a:latin typeface="Euphemia"/>
              </a:rPr>
              <a:t>le plus court chemin </a:t>
            </a:r>
            <a:r>
              <a:rPr lang="fr-FR" i="1" dirty="0" err="1">
                <a:solidFill>
                  <a:srgbClr val="465562"/>
                </a:solidFill>
                <a:latin typeface="Euphemia"/>
              </a:rPr>
              <a:t>shortestPath</a:t>
            </a:r>
            <a:r>
              <a:rPr lang="fr-FR" i="1" dirty="0">
                <a:solidFill>
                  <a:srgbClr val="465562"/>
                </a:solidFill>
                <a:latin typeface="Euphemia"/>
              </a:rPr>
              <a:t> (</a:t>
            </a:r>
            <a:r>
              <a:rPr lang="fr-FR" i="1" dirty="0" err="1">
                <a:solidFill>
                  <a:srgbClr val="465562"/>
                </a:solidFill>
                <a:latin typeface="Euphemia"/>
              </a:rPr>
              <a:t>std</a:t>
            </a:r>
            <a:r>
              <a:rPr lang="fr-FR" i="1" dirty="0">
                <a:solidFill>
                  <a:srgbClr val="465562"/>
                </a:solidFill>
                <a:latin typeface="Euphemia"/>
              </a:rPr>
              <a:t>::</a:t>
            </a:r>
            <a:r>
              <a:rPr lang="fr-FR" i="1" dirty="0" err="1">
                <a:solidFill>
                  <a:srgbClr val="465562"/>
                </a:solidFill>
                <a:latin typeface="Euphemia"/>
              </a:rPr>
              <a:t>vector</a:t>
            </a:r>
            <a:r>
              <a:rPr lang="fr-FR" i="1" dirty="0">
                <a:solidFill>
                  <a:srgbClr val="465562"/>
                </a:solidFill>
                <a:latin typeface="Euphemia"/>
              </a:rPr>
              <a:t>)</a:t>
            </a:r>
            <a:br>
              <a:rPr lang="fr-FR" i="1" dirty="0">
                <a:solidFill>
                  <a:srgbClr val="465562"/>
                </a:solidFill>
                <a:latin typeface="Euphemia"/>
              </a:rPr>
            </a:br>
            <a:r>
              <a:rPr lang="fr-FR" dirty="0">
                <a:solidFill>
                  <a:srgbClr val="465562"/>
                </a:solidFill>
              </a:rPr>
              <a:t>– son coût </a:t>
            </a:r>
            <a:r>
              <a:rPr lang="fr-FR" i="1" dirty="0">
                <a:solidFill>
                  <a:srgbClr val="465562"/>
                </a:solidFill>
              </a:rPr>
              <a:t>d[t]</a:t>
            </a:r>
            <a:endParaRPr lang="fr-FR" dirty="0">
              <a:solidFill>
                <a:srgbClr val="465562"/>
              </a:solidFill>
              <a:latin typeface="Euphemia"/>
            </a:endParaRP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Complexit</a:t>
            </a:r>
            <a:r>
              <a:rPr lang="fr-FR" dirty="0">
                <a:solidFill>
                  <a:srgbClr val="465562"/>
                </a:solidFill>
                <a:latin typeface="Euphemia"/>
              </a:rPr>
              <a:t>é temporelle : quadratique en le nombre </a:t>
            </a:r>
            <a:r>
              <a:rPr lang="fr-FR" i="1" dirty="0">
                <a:solidFill>
                  <a:srgbClr val="465562"/>
                </a:solidFill>
                <a:latin typeface="Euphemia"/>
              </a:rPr>
              <a:t>n</a:t>
            </a:r>
            <a:r>
              <a:rPr lang="fr-FR" dirty="0">
                <a:solidFill>
                  <a:srgbClr val="465562"/>
                </a:solidFill>
                <a:latin typeface="Euphemia"/>
              </a:rPr>
              <a:t> de sommets</a:t>
            </a:r>
            <a:endParaRPr lang="fr-FR" sz="2800" b="0" i="0" dirty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dirty="0">
                <a:solidFill>
                  <a:srgbClr val="465562">
                    <a:lumMod val="75000"/>
                  </a:srgbClr>
                </a:solidFill>
              </a:rPr>
              <a:t>Algorithme de Dijkstra naïf - parallélisation </a:t>
            </a:r>
            <a:endParaRPr lang="fr-FR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46888" indent="-246888" algn="l" defTabSz="914400">
                  <a:lnSpc>
                    <a:spcPct val="90000"/>
                  </a:lnSpc>
                  <a:spcBef>
                    <a:spcPts val="1400"/>
                  </a:spcBef>
                  <a:buClr>
                    <a:srgbClr val="465562"/>
                  </a:buClr>
                  <a:buFont typeface="Euphemia"/>
                  <a:buChar char="›"/>
                </a:pPr>
                <a:r>
                  <a:rPr lang="fr-FR" sz="2800" b="0" i="0" dirty="0">
                    <a:solidFill>
                      <a:srgbClr val="465562"/>
                    </a:solidFill>
                    <a:latin typeface="Euphemia"/>
                    <a:ea typeface="+mn-ea"/>
                    <a:cs typeface="+mn-cs"/>
                  </a:rPr>
                  <a:t>Etape parallélisée : la recherche du plus proche voisin non visité </a:t>
                </a:r>
                <a:r>
                  <a:rPr lang="fr-FR" sz="2800" b="0" i="1" dirty="0">
                    <a:solidFill>
                      <a:srgbClr val="465562"/>
                    </a:solidFill>
                    <a:latin typeface="Euphemia"/>
                    <a:ea typeface="+mn-ea"/>
                    <a:cs typeface="+mn-cs"/>
                  </a:rPr>
                  <a:t>v = </a:t>
                </a:r>
                <a:r>
                  <a:rPr lang="fr-FR" sz="2800" b="0" i="1" dirty="0" err="1">
                    <a:solidFill>
                      <a:srgbClr val="465562"/>
                    </a:solidFill>
                    <a:latin typeface="Euphemia"/>
                    <a:ea typeface="+mn-ea"/>
                    <a:cs typeface="+mn-cs"/>
                  </a:rPr>
                  <a:t>distanceMin</a:t>
                </a:r>
                <a:r>
                  <a:rPr lang="fr-FR" sz="2800" b="0" i="1" dirty="0">
                    <a:solidFill>
                      <a:srgbClr val="465562"/>
                    </a:solidFill>
                    <a:latin typeface="Euphemia"/>
                    <a:ea typeface="+mn-ea"/>
                    <a:cs typeface="+mn-cs"/>
                  </a:rPr>
                  <a:t>()</a:t>
                </a:r>
                <a:endParaRPr lang="fr-FR" sz="2800" b="0" dirty="0">
                  <a:solidFill>
                    <a:srgbClr val="465562"/>
                  </a:solidFill>
                  <a:latin typeface="Euphemia"/>
                  <a:ea typeface="+mn-ea"/>
                  <a:cs typeface="+mn-cs"/>
                </a:endParaRPr>
              </a:p>
              <a:p>
                <a:pPr marL="246888" indent="-246888" algn="l" defTabSz="914400">
                  <a:lnSpc>
                    <a:spcPct val="90000"/>
                  </a:lnSpc>
                  <a:spcBef>
                    <a:spcPts val="1400"/>
                  </a:spcBef>
                  <a:buClr>
                    <a:srgbClr val="465562"/>
                  </a:buClr>
                  <a:buFont typeface="Euphemia"/>
                  <a:buChar char="›"/>
                </a:pPr>
                <a:r>
                  <a:rPr lang="fr-FR" i="0" dirty="0">
                    <a:solidFill>
                      <a:srgbClr val="465562"/>
                    </a:solidFill>
                    <a:latin typeface="Euphemia"/>
                  </a:rPr>
                  <a:t>Chaque processeur gère </a:t>
                </a:r>
                <a:r>
                  <a:rPr lang="fr-FR" i="1" dirty="0">
                    <a:solidFill>
                      <a:srgbClr val="465562"/>
                    </a:solidFill>
                    <a:latin typeface="Euphemia"/>
                  </a:rPr>
                  <a:t>n/p</a:t>
                </a:r>
                <a:r>
                  <a:rPr lang="fr-FR" dirty="0">
                    <a:solidFill>
                      <a:srgbClr val="465562"/>
                    </a:solidFill>
                    <a:latin typeface="Euphemia"/>
                  </a:rPr>
                  <a:t> nœuds : graphe mis à jour via </a:t>
                </a:r>
                <a:r>
                  <a:rPr lang="fr-FR" i="1" dirty="0" err="1">
                    <a:solidFill>
                      <a:srgbClr val="465562"/>
                    </a:solidFill>
                    <a:latin typeface="Euphemia"/>
                  </a:rPr>
                  <a:t>changeSucc</a:t>
                </a:r>
                <a:r>
                  <a:rPr lang="fr-FR" i="1" dirty="0">
                    <a:solidFill>
                      <a:srgbClr val="465562"/>
                    </a:solidFill>
                    <a:latin typeface="Euphemia"/>
                  </a:rPr>
                  <a:t>()</a:t>
                </a:r>
                <a:endParaRPr lang="fr-FR" dirty="0">
                  <a:solidFill>
                    <a:srgbClr val="465562"/>
                  </a:solidFill>
                  <a:latin typeface="Euphemia"/>
                </a:endParaRPr>
              </a:p>
              <a:p>
                <a:pPr>
                  <a:buClr>
                    <a:srgbClr val="465562"/>
                  </a:buClr>
                  <a:buFont typeface="Euphemia"/>
                  <a:buChar char="›"/>
                </a:pPr>
                <a:r>
                  <a:rPr lang="fr-FR" sz="2800" b="0" i="1" dirty="0">
                    <a:solidFill>
                      <a:srgbClr val="465562"/>
                    </a:solidFill>
                    <a:latin typeface="Euphemia"/>
                    <a:ea typeface="+mn-ea"/>
                    <a:cs typeface="+mn-cs"/>
                  </a:rPr>
                  <a:t>p</a:t>
                </a:r>
                <a:r>
                  <a:rPr lang="fr-FR" i="1" dirty="0">
                    <a:solidFill>
                      <a:srgbClr val="465562"/>
                    </a:solidFill>
                    <a:latin typeface="Euphemia"/>
                  </a:rPr>
                  <a:t>-1</a:t>
                </a:r>
                <a:r>
                  <a:rPr lang="fr-FR" dirty="0">
                    <a:solidFill>
                      <a:srgbClr val="465562"/>
                    </a:solidFill>
                    <a:latin typeface="Euphemia"/>
                  </a:rPr>
                  <a:t> processeurs </a:t>
                </a:r>
                <a:r>
                  <a:rPr lang="fr-FR" dirty="0" err="1">
                    <a:solidFill>
                      <a:srgbClr val="465562"/>
                    </a:solidFill>
                  </a:rPr>
                  <a:t>MPI_Send</a:t>
                </a:r>
                <a:r>
                  <a:rPr lang="fr-FR" dirty="0">
                    <a:solidFill>
                      <a:srgbClr val="465562"/>
                    </a:solidFill>
                    <a:latin typeface="Euphemia"/>
                  </a:rPr>
                  <a:t> leur </a:t>
                </a:r>
                <a:r>
                  <a:rPr lang="fr-FR" i="1" dirty="0">
                    <a:solidFill>
                      <a:srgbClr val="465562"/>
                    </a:solidFill>
                    <a:latin typeface="Euphemia"/>
                  </a:rPr>
                  <a:t>v</a:t>
                </a:r>
                <a:r>
                  <a:rPr lang="fr-FR" dirty="0">
                    <a:solidFill>
                      <a:srgbClr val="465562"/>
                    </a:solidFill>
                    <a:latin typeface="Euphemia"/>
                  </a:rPr>
                  <a:t> au processeur racine</a:t>
                </a:r>
              </a:p>
              <a:p>
                <a:pPr marL="246888" indent="-246888" algn="l" defTabSz="914400">
                  <a:lnSpc>
                    <a:spcPct val="90000"/>
                  </a:lnSpc>
                  <a:spcBef>
                    <a:spcPts val="1400"/>
                  </a:spcBef>
                  <a:buClr>
                    <a:srgbClr val="465562"/>
                  </a:buClr>
                  <a:buFont typeface="Euphemia"/>
                  <a:buChar char="›"/>
                </a:pPr>
                <a:r>
                  <a:rPr lang="fr-FR" sz="2800" b="0" dirty="0">
                    <a:solidFill>
                      <a:srgbClr val="465562"/>
                    </a:solidFill>
                    <a:latin typeface="Euphemia"/>
                    <a:ea typeface="+mn-ea"/>
                    <a:cs typeface="+mn-cs"/>
                  </a:rPr>
                  <a:t>Celui-ci choisit le plus proche parmi les </a:t>
                </a:r>
                <a:r>
                  <a:rPr lang="fr-FR" sz="2800" b="0" i="1" dirty="0">
                    <a:solidFill>
                      <a:srgbClr val="465562"/>
                    </a:solidFill>
                    <a:latin typeface="Euphemia"/>
                    <a:ea typeface="+mn-ea"/>
                    <a:cs typeface="+mn-cs"/>
                  </a:rPr>
                  <a:t>p</a:t>
                </a:r>
                <a:r>
                  <a:rPr lang="fr-FR" sz="2800" b="0" dirty="0">
                    <a:solidFill>
                      <a:srgbClr val="465562"/>
                    </a:solidFill>
                    <a:latin typeface="Euphemia"/>
                    <a:ea typeface="+mn-ea"/>
                    <a:cs typeface="+mn-cs"/>
                  </a:rPr>
                  <a:t> candidats, et </a:t>
                </a:r>
                <a:r>
                  <a:rPr lang="fr-FR" sz="2800" b="0" dirty="0" err="1">
                    <a:solidFill>
                      <a:srgbClr val="465562"/>
                    </a:solidFill>
                    <a:latin typeface="Euphemia"/>
                    <a:ea typeface="+mn-ea"/>
                    <a:cs typeface="+mn-cs"/>
                  </a:rPr>
                  <a:t>MPI_Broadcast</a:t>
                </a:r>
                <a:r>
                  <a:rPr lang="fr-FR" sz="2800" b="0" dirty="0">
                    <a:solidFill>
                      <a:srgbClr val="465562"/>
                    </a:solidFill>
                    <a:latin typeface="Euphemia"/>
                    <a:ea typeface="+mn-ea"/>
                    <a:cs typeface="+mn-cs"/>
                  </a:rPr>
                  <a:t> le résultat</a:t>
                </a:r>
              </a:p>
              <a:p>
                <a:pPr marL="246888" indent="-246888" algn="l" defTabSz="914400">
                  <a:lnSpc>
                    <a:spcPct val="90000"/>
                  </a:lnSpc>
                  <a:spcBef>
                    <a:spcPts val="1400"/>
                  </a:spcBef>
                  <a:buClr>
                    <a:srgbClr val="465562"/>
                  </a:buClr>
                  <a:buFont typeface="Euphemia"/>
                  <a:buChar char="›"/>
                </a:pPr>
                <a:r>
                  <a:rPr lang="fr-FR" dirty="0">
                    <a:solidFill>
                      <a:srgbClr val="465562"/>
                    </a:solidFill>
                    <a:latin typeface="Euphemia"/>
                  </a:rPr>
                  <a:t>Complexité temporelle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b="0" i="0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fr-FR" i="1" smtClean="0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4655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46556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46556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b="0" i="1" smtClean="0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465562"/>
                  </a:solidFill>
                  <a:latin typeface="Euphemia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8" t="-2400" r="-3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788" y="4612813"/>
            <a:ext cx="2230907" cy="22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dirty="0">
                <a:solidFill>
                  <a:srgbClr val="465562">
                    <a:lumMod val="75000"/>
                  </a:srgbClr>
                </a:solidFill>
              </a:rPr>
              <a:t>Algorithme de Dijkstra complexe </a:t>
            </a:r>
            <a:endParaRPr lang="fr-FR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Utilisation d’un tas binomial</a:t>
            </a:r>
            <a:r>
              <a:rPr lang="fr-FR" dirty="0">
                <a:solidFill>
                  <a:srgbClr val="465562"/>
                </a:solidFill>
                <a:latin typeface="Euphemia"/>
              </a:rPr>
              <a:t>, indexé selon la distance mise à jour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Structure : toujours liste des successeurs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dirty="0">
                <a:solidFill>
                  <a:srgbClr val="465562"/>
                </a:solidFill>
                <a:latin typeface="Euphemia"/>
              </a:rPr>
              <a:t>Principe de l’algorithme : dès qu’un nouveau nœud est découvert, mise à jour des distances de ses successeurs dans le tas, et on enlève ce nœud du tas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endParaRPr lang="fr-FR" sz="2800" b="0" i="0" dirty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dirty="0">
                <a:solidFill>
                  <a:srgbClr val="465562"/>
                </a:solidFill>
                <a:latin typeface="Euphemia"/>
              </a:rPr>
              <a:t>Tas : création O(n), modification O(log(n))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Complexité finale : O(m*log(n))</a:t>
            </a:r>
          </a:p>
        </p:txBody>
      </p:sp>
    </p:spTree>
    <p:extLst>
      <p:ext uri="{BB962C8B-B14F-4D97-AF65-F5344CB8AC3E}">
        <p14:creationId xmlns:p14="http://schemas.microsoft.com/office/powerpoint/2010/main" val="16024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dirty="0">
                <a:solidFill>
                  <a:srgbClr val="465562">
                    <a:lumMod val="75000"/>
                  </a:srgbClr>
                </a:solidFill>
              </a:rPr>
              <a:t>Algorithme de Dijkstra complexe - parallélisation</a:t>
            </a:r>
            <a:endParaRPr lang="fr-FR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Chaque processeur gère n/p nœuds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dirty="0">
                <a:solidFill>
                  <a:srgbClr val="465562"/>
                </a:solidFill>
                <a:latin typeface="Euphemia"/>
              </a:rPr>
              <a:t>Initialement : mise à jour des successeurs de chaque nœud pour garder seulement les nœuds du processeur en question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Chaque processeur a son tas, composé de ses nœuds à lui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dirty="0">
                <a:solidFill>
                  <a:srgbClr val="465562"/>
                </a:solidFill>
                <a:latin typeface="Euphemia"/>
              </a:rPr>
              <a:t>Le root décide de quel est le nœud le plus proche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sz="2800" b="0" i="0" dirty="0">
                <a:solidFill>
                  <a:srgbClr val="465562"/>
                </a:solidFill>
                <a:latin typeface="Euphemia"/>
                <a:ea typeface="+mn-ea"/>
                <a:cs typeface="+mn-cs"/>
              </a:rPr>
              <a:t>Opérations sur le tas : O(log(n/p)), O(n/p)</a:t>
            </a:r>
          </a:p>
          <a:p>
            <a:pPr marL="246888" indent="-246888" algn="l" defTabSz="914400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Font typeface="Euphemia"/>
              <a:buChar char="›"/>
            </a:pPr>
            <a:r>
              <a:rPr lang="fr-FR" dirty="0">
                <a:solidFill>
                  <a:srgbClr val="465562"/>
                </a:solidFill>
                <a:latin typeface="Euphemia"/>
              </a:rPr>
              <a:t>Complexité finale dans le pire des cas : </a:t>
            </a:r>
            <a:endParaRPr lang="fr-FR" sz="2800" b="0" i="0" dirty="0">
              <a:solidFill>
                <a:srgbClr val="465562"/>
              </a:solidFill>
              <a:latin typeface="Euphemia"/>
              <a:ea typeface="+mn-ea"/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30" y="5889277"/>
            <a:ext cx="5981700" cy="8477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70" y="4869160"/>
            <a:ext cx="2230907" cy="22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7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Shortest</a:t>
            </a:r>
            <a:r>
              <a:rPr lang="fr-FR" dirty="0"/>
              <a:t> Path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Algorithme du type : Bellman-Ford</a:t>
            </a:r>
          </a:p>
          <a:p>
            <a:r>
              <a:rPr lang="fr-FR" dirty="0"/>
              <a:t>Programmation dynamique à 2 dimensions :</a:t>
            </a:r>
          </a:p>
          <a:p>
            <a:pPr>
              <a:buFontTx/>
              <a:buChar char="-"/>
            </a:pPr>
            <a:r>
              <a:rPr lang="fr-FR" dirty="0"/>
              <a:t>nombres de tours </a:t>
            </a:r>
            <a:r>
              <a:rPr lang="fr-FR" dirty="0" err="1"/>
              <a:t>maximals</a:t>
            </a:r>
            <a:r>
              <a:rPr lang="fr-FR" dirty="0"/>
              <a:t> pour atteindre un sommet</a:t>
            </a:r>
          </a:p>
          <a:p>
            <a:pPr>
              <a:buFontTx/>
              <a:buChar char="-"/>
            </a:pPr>
            <a:r>
              <a:rPr lang="fr-FR" dirty="0"/>
              <a:t>poids</a:t>
            </a:r>
          </a:p>
          <a:p>
            <a:pPr>
              <a:buFontTx/>
              <a:buChar char="-"/>
            </a:pPr>
            <a:r>
              <a:rPr lang="fr-FR" dirty="0"/>
              <a:t>A chaque tour k, pour tout nœud j, poids w, 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Complexité finale :</a:t>
            </a:r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4509120"/>
            <a:ext cx="7372350" cy="4953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9" y="5589240"/>
            <a:ext cx="1676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5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Shortest</a:t>
            </a:r>
            <a:r>
              <a:rPr lang="fr-FR" dirty="0"/>
              <a:t> Path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Constraints</a:t>
            </a:r>
            <a:r>
              <a:rPr lang="fr-FR" dirty="0"/>
              <a:t> - parallélisation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Ici, les processeurs se partagent les arêtes : m/p arêtes par proc</a:t>
            </a:r>
          </a:p>
          <a:p>
            <a:r>
              <a:rPr lang="fr-FR" dirty="0"/>
              <a:t>A chaque tour, chaque processeur met à jour les distances des nœuds qui sont au bout des arêtes que le processeur gère.</a:t>
            </a:r>
          </a:p>
          <a:p>
            <a:r>
              <a:rPr lang="fr-FR" dirty="0"/>
              <a:t>Puis mise en commun des distances de chaque nœud avec du </a:t>
            </a:r>
            <a:r>
              <a:rPr lang="fr-FR" dirty="0" err="1"/>
              <a:t>MPI_Allreduce</a:t>
            </a:r>
            <a:r>
              <a:rPr lang="fr-FR" dirty="0"/>
              <a:t>, et </a:t>
            </a:r>
            <a:r>
              <a:rPr lang="fr-FR" dirty="0" err="1"/>
              <a:t>send</a:t>
            </a:r>
            <a:r>
              <a:rPr lang="fr-FR" dirty="0"/>
              <a:t>/</a:t>
            </a:r>
            <a:r>
              <a:rPr lang="fr-FR" dirty="0" err="1"/>
              <a:t>recv</a:t>
            </a:r>
            <a:r>
              <a:rPr lang="fr-FR" dirty="0"/>
              <a:t> pour mettre à jour les nouveaux meilleurs </a:t>
            </a:r>
            <a:r>
              <a:rPr lang="fr-FR" dirty="0" err="1"/>
              <a:t>prédecesseurs</a:t>
            </a:r>
            <a:r>
              <a:rPr lang="fr-FR" dirty="0"/>
              <a:t> de chaque nœud</a:t>
            </a:r>
          </a:p>
          <a:p>
            <a:r>
              <a:rPr lang="fr-FR" dirty="0"/>
              <a:t>Complexité finale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056" y="5999596"/>
            <a:ext cx="5780641" cy="710333"/>
          </a:xfrm>
          <a:prstGeom prst="rect">
            <a:avLst/>
          </a:prstGeom>
        </p:spPr>
      </p:pic>
      <p:pic>
        <p:nvPicPr>
          <p:cNvPr id="1026" name="Picture 2" descr="Résultat de recherche d'images pour &quot;graph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4692018"/>
            <a:ext cx="3136404" cy="190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Shortest</a:t>
            </a:r>
            <a:r>
              <a:rPr lang="fr-FR" dirty="0"/>
              <a:t>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973584" cy="4572000"/>
              </a:xfrm>
            </p:spPr>
            <p:txBody>
              <a:bodyPr/>
              <a:lstStyle/>
              <a:p>
                <a:pPr algn="just"/>
                <a:r>
                  <a:rPr lang="fr-FR" dirty="0"/>
                  <a:t>Etape 1 : chemin le plus court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i="1" dirty="0"/>
                  <a:t> </a:t>
                </a:r>
                <a:r>
                  <a:rPr lang="fr-FR" dirty="0"/>
                  <a:t>donné par Dijkstra</a:t>
                </a:r>
              </a:p>
              <a:p>
                <a:r>
                  <a:rPr lang="fr-FR" dirty="0"/>
                  <a:t>Etape </a:t>
                </a:r>
                <a:r>
                  <a:rPr lang="fr-FR" i="1" dirty="0"/>
                  <a:t>j</a:t>
                </a:r>
                <a:r>
                  <a:rPr lang="fr-FR" dirty="0"/>
                  <a:t> : le (</a:t>
                </a:r>
                <a:r>
                  <a:rPr lang="fr-FR" i="1" dirty="0"/>
                  <a:t>j-1</a:t>
                </a:r>
                <a:r>
                  <a:rPr lang="fr-FR" dirty="0"/>
                  <a:t>)-ème chemin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dirty="0"/>
                  <a:t>Pour les </a:t>
                </a:r>
                <a:r>
                  <a:rPr lang="fr-FR" i="1" dirty="0"/>
                  <a:t>l-1</a:t>
                </a:r>
                <a:r>
                  <a:rPr lang="fr-FR" dirty="0"/>
                  <a:t> premiers sommets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b="0" dirty="0"/>
                  <a:t>, on dévie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b="0" dirty="0"/>
                  <a:t> à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dirty="0"/>
                  <a:t>La seconde partie du chemin est donnée par Dijkstra sur G privé </a:t>
                </a:r>
                <a:br>
                  <a:rPr lang="fr-FR" dirty="0"/>
                </a:br>
                <a:r>
                  <a:rPr lang="fr-FR" dirty="0"/>
                  <a:t>	1) des sommets de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avant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br>
                  <a:rPr lang="fr-FR" dirty="0"/>
                </a:br>
                <a:r>
                  <a:rPr lang="fr-FR" dirty="0"/>
                  <a:t>	2) de l’arête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  <a:br>
                  <a:rPr lang="fr-FR" dirty="0"/>
                </a:br>
                <a:r>
                  <a:rPr lang="fr-FR" i="1" dirty="0" err="1"/>
                  <a:t>j</a:t>
                </a:r>
                <a:r>
                  <a:rPr lang="fr-FR" dirty="0" err="1"/>
                  <a:t>-ème</a:t>
                </a:r>
                <a:r>
                  <a:rPr lang="fr-FR" dirty="0"/>
                  <a:t> plus court chemin : le moins coûteux parmi les </a:t>
                </a:r>
                <a:r>
                  <a:rPr lang="fr-FR" i="1" dirty="0"/>
                  <a:t>l-1</a:t>
                </a:r>
                <a:r>
                  <a:rPr lang="fr-FR" dirty="0"/>
                  <a:t> candidats</a:t>
                </a:r>
              </a:p>
              <a:p>
                <a:pPr>
                  <a:buClr>
                    <a:srgbClr val="465562"/>
                  </a:buClr>
                  <a:buFont typeface="Euphemia"/>
                  <a:buChar char="›"/>
                </a:pPr>
                <a:r>
                  <a:rPr lang="fr-FR" dirty="0">
                    <a:solidFill>
                      <a:srgbClr val="465562"/>
                    </a:solidFill>
                  </a:rPr>
                  <a:t>Complexité temporelle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fr-FR" i="1" dirty="0" smtClean="0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i="0" dirty="0" smtClean="0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FR" b="0" i="1" dirty="0" smtClean="0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fr-FR" i="1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465562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973584" cy="4572000"/>
              </a:xfrm>
              <a:blipFill>
                <a:blip r:embed="rId2"/>
                <a:stretch>
                  <a:fillRect l="-1284" t="-2133" r="-11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Shortest</a:t>
            </a:r>
            <a:r>
              <a:rPr lang="fr-FR" dirty="0"/>
              <a:t> Path - parallélisation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Parallélisation à chaque étape </a:t>
                </a:r>
                <a:r>
                  <a:rPr lang="fr-FR" i="1" dirty="0"/>
                  <a:t>j</a:t>
                </a:r>
              </a:p>
              <a:p>
                <a:r>
                  <a:rPr lang="fr-FR" dirty="0"/>
                  <a:t>Chaque processeur gère </a:t>
                </a:r>
                <a:r>
                  <a:rPr lang="fr-FR" i="1" dirty="0"/>
                  <a:t>l/p</a:t>
                </a:r>
                <a:r>
                  <a:rPr lang="fr-FR" dirty="0"/>
                  <a:t> nœuds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/>
                  <a:t>, calcule donc </a:t>
                </a:r>
                <a:r>
                  <a:rPr lang="fr-FR" i="1" dirty="0"/>
                  <a:t>l/p</a:t>
                </a:r>
                <a:r>
                  <a:rPr lang="fr-FR" dirty="0"/>
                  <a:t> déviations et </a:t>
                </a:r>
                <a:r>
                  <a:rPr lang="fr-FR" dirty="0" err="1"/>
                  <a:t>MPI_Send</a:t>
                </a:r>
                <a:r>
                  <a:rPr lang="fr-FR" dirty="0"/>
                  <a:t> la moins coûteuse à la racine</a:t>
                </a:r>
              </a:p>
              <a:p>
                <a:r>
                  <a:rPr lang="fr-FR" dirty="0"/>
                  <a:t>Celui-ci choisit le plus court parmi les </a:t>
                </a:r>
                <a:r>
                  <a:rPr lang="fr-FR" i="1" dirty="0"/>
                  <a:t>p</a:t>
                </a:r>
                <a:r>
                  <a:rPr lang="fr-FR" dirty="0"/>
                  <a:t> candidats</a:t>
                </a:r>
              </a:p>
              <a:p>
                <a:r>
                  <a:rPr lang="fr-FR" dirty="0">
                    <a:solidFill>
                      <a:srgbClr val="465562"/>
                    </a:solidFill>
                  </a:rPr>
                  <a:t>Complexité temporelle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FR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fr-FR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i="1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fr-FR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FR" i="1">
                            <a:solidFill>
                              <a:srgbClr val="46556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fr-FR" i="1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i="1">
                        <a:solidFill>
                          <a:srgbClr val="46556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465562"/>
                  </a:solidFill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3200" r="-21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1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2ACEAB-F294-4977-9469-F010605778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mathématique avec le symbole Pi (grand écran)</Template>
  <TotalTime>0</TotalTime>
  <Words>527</Words>
  <Application>Microsoft Office PowerPoint</Application>
  <PresentationFormat>Personnalisé</PresentationFormat>
  <Paragraphs>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Euphemia</vt:lpstr>
      <vt:lpstr>Math_16x9</vt:lpstr>
      <vt:lpstr>PI: k shortest path and  constrained shortest path</vt:lpstr>
      <vt:lpstr>Algorithme de Dijkstra naïf </vt:lpstr>
      <vt:lpstr>Algorithme de Dijkstra naïf - parallélisation </vt:lpstr>
      <vt:lpstr>Algorithme de Dijkstra complexe </vt:lpstr>
      <vt:lpstr>Algorithme de Dijkstra complexe - parallélisation</vt:lpstr>
      <vt:lpstr>Shortest Path with Constraints</vt:lpstr>
      <vt:lpstr>Shortest Path with Constraints - parallélisation</vt:lpstr>
      <vt:lpstr>K-Shortest Path</vt:lpstr>
      <vt:lpstr>K-Shortest Path - parallélisation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2017-06-06T20:02:46Z</dcterms:created>
  <dcterms:modified xsi:type="dcterms:W3CDTF">2017-06-07T10:46:19Z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