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617" autoAdjust="0"/>
  </p:normalViewPr>
  <p:slideViewPr>
    <p:cSldViewPr snapToGrid="0" snapToObjects="1">
      <p:cViewPr varScale="1">
        <p:scale>
          <a:sx n="111" d="100"/>
          <a:sy n="111" d="100"/>
        </p:scale>
        <p:origin x="-2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C4FE6-9238-234B-982E-D3D06D6C86FE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A4967-60F9-134D-A29F-07DFFEEF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6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goal of most vaccination campaigns is to achieve a level of herd immunity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Herd</a:t>
            </a:r>
            <a:r>
              <a:rPr lang="en-US" baseline="0" dirty="0" smtClean="0"/>
              <a:t> immunity is not permanent, and will wane over time due to:</a:t>
            </a:r>
            <a:endParaRPr lang="is-IS" baseline="0" dirty="0" smtClean="0"/>
          </a:p>
          <a:p>
            <a:pPr marL="628650" lvl="1" indent="-171450">
              <a:buFontTx/>
              <a:buChar char="-"/>
            </a:pPr>
            <a:r>
              <a:rPr lang="is-IS" baseline="0" dirty="0" smtClean="0"/>
              <a:t>Short-lived vaccine efficacy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Population turnover</a:t>
            </a:r>
          </a:p>
          <a:p>
            <a:pPr marL="1085850" lvl="2" indent="-171450">
              <a:buFontTx/>
              <a:buChar char="-"/>
            </a:pPr>
            <a:r>
              <a:rPr lang="en-US" dirty="0" smtClean="0"/>
              <a:t>In-migration of susceptible people</a:t>
            </a:r>
          </a:p>
          <a:p>
            <a:pPr marL="1085850" lvl="2" indent="-171450">
              <a:buFontTx/>
              <a:buChar char="-"/>
            </a:pPr>
            <a:r>
              <a:rPr lang="en-US" dirty="0" smtClean="0"/>
              <a:t>Births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Motivating</a:t>
            </a:r>
            <a:r>
              <a:rPr lang="en-US" baseline="0" dirty="0" smtClean="0"/>
              <a:t> questions (Goals):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How much time is “bought” by mass vaccination? i.e., how much time do</a:t>
            </a:r>
            <a:r>
              <a:rPr lang="en-US" baseline="0" dirty="0" smtClean="0"/>
              <a:t> we have to install other interventions?</a:t>
            </a:r>
            <a:endParaRPr lang="en-US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How often should we re-vaccinate? And, what strategies can</a:t>
            </a:r>
            <a:r>
              <a:rPr lang="en-US" baseline="0" dirty="0" smtClean="0"/>
              <a:t> maximize the impact of a limited vaccine supply?</a:t>
            </a:r>
            <a:endParaRPr lang="en-US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How strongly, and in what direction, should population mobility influence targeting? Should we target ultra high or low mobility settings?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Methods: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Deterministic</a:t>
            </a:r>
            <a:r>
              <a:rPr lang="en-US" baseline="0" dirty="0" smtClean="0"/>
              <a:t> models, focusing on the S and </a:t>
            </a:r>
            <a:r>
              <a:rPr lang="en-US" baseline="0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baseline="0" dirty="0" smtClean="0"/>
              <a:t> compartments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Three cholera-relevant settings: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High turnover: Calcutta trial, where 9% moved over 2 years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Low turnover: Dhaka trial, where 58% moved over 2 years</a:t>
            </a:r>
          </a:p>
          <a:p>
            <a:pPr marL="1085850" marR="0" lvl="2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Moderate turnover: </a:t>
            </a:r>
            <a:r>
              <a:rPr lang="en-US" baseline="0" dirty="0" err="1" smtClean="0"/>
              <a:t>Bentiu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PoC</a:t>
            </a:r>
            <a:r>
              <a:rPr lang="en-US" baseline="0" dirty="0" smtClean="0"/>
              <a:t> Camp (recently)</a:t>
            </a:r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Bentiu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PoC</a:t>
            </a:r>
            <a:r>
              <a:rPr lang="en-US" baseline="0" dirty="0" smtClean="0"/>
              <a:t> Camp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IOM records rapid population growth from 2014 to 2016, but has decreased and leveled out at 100,000 this year.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Even during the relatively stable population size of 100,000 recently, there were around 2,000 entries and exits per month (ribbon around blue line beginning in 2016)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Two mass vaccination campaigns performed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Nearly full vaccine coverage for camp </a:t>
            </a:r>
            <a:r>
              <a:rPr lang="en-US" baseline="0" dirty="0" smtClean="0"/>
              <a:t>(green bars)</a:t>
            </a:r>
            <a:r>
              <a:rPr lang="en-US" baseline="0" dirty="0" smtClean="0"/>
              <a:t>, assuming two doses per person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Outbreak began in October, 2016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Question: Did herd immunity wane enough since the mass vaccination campaigns to explain the outbreak?</a:t>
            </a:r>
          </a:p>
          <a:p>
            <a:pPr marL="1543050" lvl="3" indent="-171450">
              <a:buFontTx/>
              <a:buChar char="-"/>
            </a:pPr>
            <a:r>
              <a:rPr lang="en-US" baseline="0" dirty="0" smtClean="0"/>
              <a:t>*Work in progress*</a:t>
            </a:r>
          </a:p>
          <a:p>
            <a:pPr marL="628650" lvl="1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A4967-60F9-134D-A29F-07DFFEEFBB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0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If vaccination is to be used to protect</a:t>
            </a:r>
            <a:r>
              <a:rPr lang="en-US" baseline="0" dirty="0" smtClean="0"/>
              <a:t> a population, it must generate herd immunity for as long as possible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tested how long three strategies could maintain herd immunity using a fixed vaccine supply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N = population size; 3N = vaccine </a:t>
            </a:r>
            <a:r>
              <a:rPr lang="en-US" i="1" baseline="0" dirty="0" smtClean="0"/>
              <a:t>courses</a:t>
            </a:r>
            <a:r>
              <a:rPr lang="en-US" i="0" baseline="0" dirty="0" smtClean="0"/>
              <a:t>;</a:t>
            </a:r>
            <a:r>
              <a:rPr lang="en-US" baseline="0" dirty="0" smtClean="0"/>
              <a:t> 6N = vaccine </a:t>
            </a:r>
            <a:r>
              <a:rPr lang="en-US" i="1" baseline="0" dirty="0" smtClean="0"/>
              <a:t>doses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Periodic mass vaccination every year or two (top panel) was sub-optimal because diminishing returns of vaccines beyond herd immunity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Routine vaccination (bottom panel) was also sub-optimal because of the long time needed to build up herd immunity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A blended strategy of mass vaccination then routine vaccination can be optimal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Requires knowledge of R</a:t>
            </a:r>
            <a:r>
              <a:rPr lang="en-US" baseline="-25000" dirty="0" smtClean="0"/>
              <a:t>0</a:t>
            </a:r>
            <a:r>
              <a:rPr lang="en-US" baseline="0" dirty="0" smtClean="0"/>
              <a:t>, migration rates, and, to a lesser extent, birth rates.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 are creating a tool to try these approaches in any given setting.</a:t>
            </a:r>
          </a:p>
          <a:p>
            <a:pPr marL="1085850" marR="0" lvl="2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u="sng" dirty="0" smtClean="0">
                <a:solidFill>
                  <a:srgbClr val="3366FF"/>
                </a:solidFill>
              </a:rPr>
              <a:t>https://</a:t>
            </a:r>
            <a:r>
              <a:rPr lang="en-US" sz="1200" u="sng" dirty="0" err="1" smtClean="0">
                <a:solidFill>
                  <a:srgbClr val="3366FF"/>
                </a:solidFill>
              </a:rPr>
              <a:t>coreypeak.shinyapps.io</a:t>
            </a:r>
            <a:r>
              <a:rPr lang="en-US" sz="1200" u="sng" dirty="0" smtClean="0">
                <a:solidFill>
                  <a:srgbClr val="3366FF"/>
                </a:solidFill>
              </a:rPr>
              <a:t>/</a:t>
            </a:r>
            <a:r>
              <a:rPr lang="en-US" sz="1200" u="sng" dirty="0" err="1" smtClean="0">
                <a:solidFill>
                  <a:srgbClr val="3366FF"/>
                </a:solidFill>
              </a:rPr>
              <a:t>herd_protection_estimator</a:t>
            </a:r>
            <a:endParaRPr lang="en-US" sz="1200" dirty="0" smtClean="0">
              <a:solidFill>
                <a:srgbClr val="3366FF"/>
              </a:solidFill>
            </a:endParaRPr>
          </a:p>
          <a:p>
            <a:pPr marL="1085850" lvl="2" indent="-171450">
              <a:buFontTx/>
              <a:buChar char="-"/>
            </a:pP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A4967-60F9-134D-A29F-07DFFEEFBB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77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When selecting a population for vaccination, we need to consider whether that setting is </a:t>
            </a:r>
            <a:r>
              <a:rPr lang="en-US" b="0" baseline="0" dirty="0" smtClean="0"/>
              <a:t>stable or highly mobile.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High population mobility decreases the duration of Herd Immunity</a:t>
            </a:r>
          </a:p>
          <a:p>
            <a:pPr marL="628650" lvl="1" indent="-171450">
              <a:buFontTx/>
              <a:buChar char="-"/>
            </a:pPr>
            <a:r>
              <a:rPr lang="is-IS" baseline="0" dirty="0" smtClean="0"/>
              <a:t>…</a:t>
            </a:r>
            <a:r>
              <a:rPr lang="en-US" baseline="0" dirty="0" smtClean="0"/>
              <a:t>because of the inflow of susceptible people and the outflow of vaccinated people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assume that a population with more in-migration will import more cholera cases, all else being equal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Therefore, there is a tradeoff between:</a:t>
            </a:r>
          </a:p>
          <a:p>
            <a:pPr marL="628650" lvl="1" indent="-171450">
              <a:buFontTx/>
              <a:buChar char="-"/>
            </a:pPr>
            <a:r>
              <a:rPr lang="is-IS" baseline="0" dirty="0" smtClean="0"/>
              <a:t>…</a:t>
            </a:r>
            <a:r>
              <a:rPr lang="en-US" baseline="0" dirty="0" smtClean="0"/>
              <a:t>low mobility settings, where Herd Immunity lasts for a long time but cholera introductions are rare</a:t>
            </a:r>
          </a:p>
          <a:p>
            <a:pPr marL="628650" lvl="1" indent="-171450">
              <a:buFontTx/>
              <a:buChar char="-"/>
            </a:pPr>
            <a:r>
              <a:rPr lang="is-IS" baseline="0" dirty="0" smtClean="0"/>
              <a:t>…and </a:t>
            </a:r>
            <a:r>
              <a:rPr lang="en-US" baseline="0" dirty="0" smtClean="0"/>
              <a:t>high mobility settings, where cholera introductions are common, but Herd Immunity wanes quickly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For such a tradeoff, our intuition suggests that an intermediate level of mobility may increase the vaccine impact.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 find that this Goldilocks Zone lies within the range of mobility measured in three examples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High turnover: Calcutta trial, where 9% moved over 2 years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Moderate turnover: </a:t>
            </a:r>
            <a:r>
              <a:rPr lang="en-US" baseline="0" dirty="0" err="1" smtClean="0"/>
              <a:t>Bentiu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PoC</a:t>
            </a:r>
            <a:r>
              <a:rPr lang="en-US" baseline="0" dirty="0" smtClean="0"/>
              <a:t> Camp recently, where the population size has been stable around 100,000 yet around 2,000 new entries and exits were recorded each month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Low turnover: Dhaka trial, where 58% moved over 2 years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Our plot shows vaccine impact (as measured by the decrease an outbreak probability comparing no vaccination to mass vaccination with full coverage) </a:t>
            </a:r>
            <a:r>
              <a:rPr lang="en-US" baseline="0" smtClean="0"/>
              <a:t>is minimal at </a:t>
            </a:r>
            <a:r>
              <a:rPr lang="en-US" baseline="0" dirty="0" smtClean="0"/>
              <a:t>extremely high and low mobility settings, and is maximized somewhere around the </a:t>
            </a:r>
            <a:r>
              <a:rPr lang="en-US" baseline="0" dirty="0" err="1" smtClean="0"/>
              <a:t>Bentiu</a:t>
            </a:r>
            <a:r>
              <a:rPr lang="en-US" baseline="0" dirty="0" smtClean="0"/>
              <a:t> levels for years 3-6 post vaccination.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A4967-60F9-134D-A29F-07DFFEEFBB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9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69CD-3818-DE4D-9012-0C00D394EB7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7E35-A2A9-2044-BE62-C94D9FC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5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69CD-3818-DE4D-9012-0C00D394EB7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7E35-A2A9-2044-BE62-C94D9FC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9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69CD-3818-DE4D-9012-0C00D394EB7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7E35-A2A9-2044-BE62-C94D9FC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4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69CD-3818-DE4D-9012-0C00D394EB7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7E35-A2A9-2044-BE62-C94D9FC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5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69CD-3818-DE4D-9012-0C00D394EB7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7E35-A2A9-2044-BE62-C94D9FC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1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69CD-3818-DE4D-9012-0C00D394EB7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7E35-A2A9-2044-BE62-C94D9FC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4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69CD-3818-DE4D-9012-0C00D394EB7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7E35-A2A9-2044-BE62-C94D9FC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2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69CD-3818-DE4D-9012-0C00D394EB7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7E35-A2A9-2044-BE62-C94D9FC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1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69CD-3818-DE4D-9012-0C00D394EB7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7E35-A2A9-2044-BE62-C94D9FC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8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69CD-3818-DE4D-9012-0C00D394EB7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7E35-A2A9-2044-BE62-C94D9FC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69CD-3818-DE4D-9012-0C00D394EB7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7E35-A2A9-2044-BE62-C94D9FC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5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369CD-3818-DE4D-9012-0C00D394EB7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67E35-A2A9-2044-BE62-C94D9FC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Waning Herd Immunity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38" y="1715643"/>
            <a:ext cx="4300512" cy="42873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Herd Immunity: R</a:t>
            </a:r>
            <a:r>
              <a:rPr lang="en-US" baseline="-25000" dirty="0" smtClean="0"/>
              <a:t>e</a:t>
            </a:r>
            <a:r>
              <a:rPr lang="en-US" dirty="0" smtClean="0"/>
              <a:t>&lt;1</a:t>
            </a:r>
          </a:p>
          <a:p>
            <a:r>
              <a:rPr lang="en-US" dirty="0" smtClean="0"/>
              <a:t>Goals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Estimate duration of herd immunity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Re-vaccination strategies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Vaccine targeting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Compartmental Model</a:t>
            </a:r>
          </a:p>
          <a:p>
            <a:pPr lvl="1"/>
            <a:r>
              <a:rPr lang="en-US" dirty="0" smtClean="0"/>
              <a:t>Mobility rates from three example settings</a:t>
            </a:r>
          </a:p>
          <a:p>
            <a:pPr lvl="2"/>
            <a:r>
              <a:rPr lang="en-US" dirty="0" smtClean="0"/>
              <a:t>Calcutta, </a:t>
            </a:r>
            <a:r>
              <a:rPr lang="en-US" dirty="0" err="1" smtClean="0"/>
              <a:t>Bentiu</a:t>
            </a:r>
            <a:r>
              <a:rPr lang="en-US" dirty="0" smtClean="0"/>
              <a:t> </a:t>
            </a:r>
            <a:r>
              <a:rPr lang="en-US" dirty="0" err="1" smtClean="0"/>
              <a:t>PoC</a:t>
            </a:r>
            <a:r>
              <a:rPr lang="en-US" dirty="0" smtClean="0"/>
              <a:t>, Dhaka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0943" y="6612110"/>
            <a:ext cx="3803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Peak CM, Reilly AL, </a:t>
            </a:r>
            <a:r>
              <a:rPr lang="en-US" sz="1200" dirty="0" err="1" smtClean="0"/>
              <a:t>Azman</a:t>
            </a:r>
            <a:r>
              <a:rPr lang="en-US" sz="1200" dirty="0" smtClean="0"/>
              <a:t> AS, </a:t>
            </a:r>
            <a:r>
              <a:rPr lang="en-US" sz="1200" dirty="0" err="1" smtClean="0"/>
              <a:t>Buckee</a:t>
            </a:r>
            <a:r>
              <a:rPr lang="en-US" sz="1200" dirty="0" smtClean="0"/>
              <a:t> CO. </a:t>
            </a:r>
            <a:r>
              <a:rPr lang="en-US" sz="1200" i="1" dirty="0" smtClean="0"/>
              <a:t>In Preparation.</a:t>
            </a:r>
            <a:endParaRPr lang="en-US" sz="1200" i="1" dirty="0"/>
          </a:p>
        </p:txBody>
      </p:sp>
      <p:pic>
        <p:nvPicPr>
          <p:cNvPr id="5" name="Picture 4" descr="Figure_G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16" y="3061047"/>
            <a:ext cx="3065116" cy="3065116"/>
          </a:xfrm>
          <a:prstGeom prst="rect">
            <a:avLst/>
          </a:prstGeom>
        </p:spPr>
      </p:pic>
      <p:pic>
        <p:nvPicPr>
          <p:cNvPr id="6" name="Picture 5" descr="Figure CC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37"/>
          <a:stretch/>
        </p:blipFill>
        <p:spPr>
          <a:xfrm>
            <a:off x="5187944" y="1600200"/>
            <a:ext cx="3657600" cy="2584587"/>
          </a:xfrm>
          <a:prstGeom prst="rect">
            <a:avLst/>
          </a:prstGeom>
        </p:spPr>
      </p:pic>
      <p:pic>
        <p:nvPicPr>
          <p:cNvPr id="7" name="Picture 6" descr="Screen Shot 2016-12-09 at 4.58.3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2491"/>
            <a:ext cx="1593413" cy="459237"/>
          </a:xfrm>
          <a:prstGeom prst="rect">
            <a:avLst/>
          </a:prstGeom>
        </p:spPr>
      </p:pic>
      <p:pic>
        <p:nvPicPr>
          <p:cNvPr id="8" name="Picture 7" descr="Screen Shot 2016-12-09 at 4.58.3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86" y="6269835"/>
            <a:ext cx="3096370" cy="61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9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Revaccination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012" y="5396932"/>
            <a:ext cx="5997988" cy="147825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Mass-then-Maintain</a:t>
            </a:r>
          </a:p>
          <a:p>
            <a:pPr lvl="1"/>
            <a:r>
              <a:rPr lang="en-US" dirty="0" smtClean="0">
                <a:effectLst/>
              </a:rPr>
              <a:t>Mass vaccinate to achieve herd immunity, then routinely vaccinate to maintain</a:t>
            </a:r>
          </a:p>
          <a:p>
            <a:pPr lvl="1"/>
            <a:r>
              <a:rPr lang="en-US" dirty="0" smtClean="0"/>
              <a:t>Routinely vaccinate children, migrants, etc.</a:t>
            </a:r>
            <a:endParaRPr lang="en-US" dirty="0" smtClean="0">
              <a:effectLst/>
            </a:endParaRPr>
          </a:p>
        </p:txBody>
      </p:sp>
      <p:pic>
        <p:nvPicPr>
          <p:cNvPr id="5" name="Picture 4" descr="Figure_F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13" y="1544040"/>
            <a:ext cx="6421487" cy="3852892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2349" y="1861507"/>
            <a:ext cx="2690163" cy="446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Intermittent Mass </a:t>
            </a:r>
            <a:r>
              <a:rPr lang="en-US" b="1" dirty="0"/>
              <a:t>V</a:t>
            </a:r>
            <a:r>
              <a:rPr lang="en-US" b="1" dirty="0" smtClean="0"/>
              <a:t>accination</a:t>
            </a:r>
          </a:p>
          <a:p>
            <a:pPr lvl="1"/>
            <a:r>
              <a:rPr lang="en-US" dirty="0" smtClean="0"/>
              <a:t>Diminishing returns per vaccine after achieving herd immunity</a:t>
            </a:r>
          </a:p>
          <a:p>
            <a:r>
              <a:rPr lang="en-US" b="1" dirty="0" smtClean="0"/>
              <a:t>Routine Vaccination</a:t>
            </a:r>
          </a:p>
          <a:p>
            <a:pPr lvl="1"/>
            <a:r>
              <a:rPr lang="en-US" dirty="0" smtClean="0"/>
              <a:t>Requires time to build-up herd immunity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349" y="6292273"/>
            <a:ext cx="311366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u="sng" dirty="0">
                <a:solidFill>
                  <a:srgbClr val="3366FF"/>
                </a:solidFill>
              </a:rPr>
              <a:t>https://coreypeak.shinyapps.io/</a:t>
            </a:r>
            <a:r>
              <a:rPr lang="en-US" sz="1300" u="sng" dirty="0" err="1" smtClean="0">
                <a:solidFill>
                  <a:srgbClr val="3366FF"/>
                </a:solidFill>
              </a:rPr>
              <a:t>herd_protection_estimator</a:t>
            </a:r>
            <a:endParaRPr lang="en-US" sz="13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64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rot="10800000">
            <a:off x="2159829" y="2034672"/>
            <a:ext cx="4704662" cy="61271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3366FF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igure_D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9" y="3151931"/>
            <a:ext cx="7412138" cy="370606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159829" y="2647692"/>
            <a:ext cx="4704662" cy="61271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3366FF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Vaccine Targeting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88287" y="1677523"/>
            <a:ext cx="27708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9829" y="1391949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Low</a:t>
            </a:r>
          </a:p>
          <a:p>
            <a:pPr algn="ctr"/>
            <a:r>
              <a:rPr lang="en-US" dirty="0" smtClean="0"/>
              <a:t>Mobility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97560" y="1391949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High</a:t>
            </a:r>
          </a:p>
          <a:p>
            <a:pPr algn="ctr"/>
            <a:r>
              <a:rPr lang="en-US" dirty="0" smtClean="0"/>
              <a:t>Mobility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20131" y="21700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Long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29119" y="2170001"/>
            <a:ext cx="70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Short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59283" y="2170001"/>
            <a:ext cx="1639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Herd Immunity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4115" y="2782599"/>
            <a:ext cx="57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70881" y="2782599"/>
            <a:ext cx="62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69867" y="2647385"/>
            <a:ext cx="2162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Risk of</a:t>
            </a:r>
          </a:p>
          <a:p>
            <a:pPr algn="ctr"/>
            <a:r>
              <a:rPr lang="en-US" i="1" dirty="0" smtClean="0">
                <a:solidFill>
                  <a:schemeClr val="bg1"/>
                </a:solidFill>
              </a:rPr>
              <a:t>Cholera Introduction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7730589" y="2460737"/>
            <a:ext cx="846069" cy="26459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3366FF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271491" y="2259379"/>
            <a:ext cx="7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Vaccine</a:t>
            </a:r>
          </a:p>
          <a:p>
            <a:pPr algn="ctr"/>
            <a:r>
              <a:rPr lang="en-US" sz="1400" i="1" dirty="0" smtClean="0"/>
              <a:t>Impact</a:t>
            </a:r>
            <a:endParaRPr lang="en-US" sz="14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7908045" y="1777392"/>
            <a:ext cx="51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High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24746" y="3016070"/>
            <a:ext cx="483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36513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795</Words>
  <Application>Microsoft Macintosh PowerPoint</Application>
  <PresentationFormat>On-screen Show (4:3)</PresentationFormat>
  <Paragraphs>85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Waning Herd Immunity</vt:lpstr>
      <vt:lpstr>Revaccination Strategies</vt:lpstr>
      <vt:lpstr>Vaccine Targeting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Waning Herd Immunity</dc:title>
  <dc:creator>Corey Peak</dc:creator>
  <cp:lastModifiedBy>Corey Peak</cp:lastModifiedBy>
  <cp:revision>20</cp:revision>
  <dcterms:created xsi:type="dcterms:W3CDTF">2016-12-10T14:53:48Z</dcterms:created>
  <dcterms:modified xsi:type="dcterms:W3CDTF">2016-12-10T17:07:12Z</dcterms:modified>
</cp:coreProperties>
</file>