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51B15-C9FF-4A7F-9D9A-4FF8D62E044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5078-652D-4C5E-B588-2339C4CEA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5E9C-FA42-6185-5791-8D600B08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87E64-6ECE-1DDA-97EB-413769F8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883E-7DCF-E34E-BD6C-8A1F898A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04FA-B980-4C36-AADD-E276C398783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4476-39E7-8E50-C242-846E7AD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C19A-D3F4-207D-DE12-2F28DFDE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6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195-0DBA-4AF9-7C2B-CB539F58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D7502-AB40-FCC7-4A92-257E60826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232D-28C2-43CD-A0BF-27B7F38D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5EE-9DB6-42C4-B89F-F20FCF34AF5B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339FA-7FF4-86C0-41BE-E686BED1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67D2-20E7-2928-5C99-7C107D14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85EB2-086E-73D8-60F9-CF0F93A7F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CD7CB-1850-BB02-404E-B90F5899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F2BD-241E-3567-1943-7591CCE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D09A-C7C6-4ECB-9F10-94C15D6BEF6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0E24-8B54-31FA-45F8-E32CC731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5F17-AD10-8A34-B17E-06F5711D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6C64-A505-CA6C-339B-272C2FB7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1353801" cy="8053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476D-3C29-1803-6117-9168D9F9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69B5-BC17-A4FC-2B4D-9ADF374B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AA7-5917-4E84-90A5-48755C5F8278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EFA8-9E98-2002-5BF9-FA8E6D9C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56DA-7C96-9CE5-653B-3A58E58F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88013FB-C4E7-0805-CF84-78509817DD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001" y="10857"/>
            <a:ext cx="728516" cy="8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6673-3146-992E-A599-BAAF5D28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E6F1-9A95-346E-3C33-1915A66D5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655C-D36B-2783-D4AF-21F23C42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5CA4-5713-40D2-90B1-C054E2D62AF3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A3FD-E820-EFAD-6C07-310433CD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0C5B-4D15-B5CC-B574-7B9D10C6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441E-B17D-7489-663B-2F5CF854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F439-A52F-9EE5-BFD6-494DB349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EB0C5-DD7C-2C4A-665C-51423E37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CAD43-CA9A-D80B-7E17-B3A17D7B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CDFC-6B87-4E4B-9728-1F1D9E415C44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D6F25-34A5-9E63-C2F4-1DF18758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53630-36C7-F34C-448A-7BA33C8C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D469-945B-7B31-71E6-17B2CD50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7FE67-36AF-CBB3-39E6-2CFE02844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25897-7941-0104-882C-F2DA71ACC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2BE98-9F9F-FC57-B650-05BDD9A13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0D717-B318-5F5D-709D-8C68256DC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14FE6-8390-7496-B8F6-020CA06A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D65C-579C-463E-BFA8-C96732BC314B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18C2A-7F98-E7A5-AEAE-7626053F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4D5FD-472B-A8EC-3DC2-84D822F2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320E-2AD8-F48F-8246-D69AE67A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BECE0-1374-D247-4B83-109DDE26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297B-F892-4E93-85ED-ACC6A52FF7AD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02F3D-4984-6244-6BFF-26FF821B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D5154-B7FE-3DFB-C399-60160B73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24278-CE82-AAD2-3143-965B3B12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2AB-E7FD-4BBF-8207-26F26D519BA2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F6144-EE7A-AF25-1045-ED20F19F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16CBD-B8F2-C8ED-AB3D-A110E5E6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8A34-81EE-7BE9-E10E-BFD695AB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6E4F-B27C-367F-6138-88F7740A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C4E6F-E743-3A57-3C00-095A91012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F8E8-A35F-E982-AEB4-170A09DD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3B78-D39F-4001-9933-15ECAE9CA422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8C03-D649-CB1F-ED8C-9E16F989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DD3FD-32FA-A9CA-BB36-B1CCB676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7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8B0E-94DB-30D0-7DE7-17BD4238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F74E8-7643-CCBF-16CC-C7B7B02D0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BCAFE-8DBA-2813-C022-D2B45B13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52E8-7647-A806-9936-54133626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BB06-79B6-45C2-86B5-23A295FFECC8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521DD-F11B-2764-B25A-02E1BCC6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AD89-C545-8BF1-C71B-136DA3E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45DA2-6D07-DC33-6FCB-C8C2EE54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53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847C-6915-C0BE-2081-3651A62F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97622"/>
            <a:ext cx="10515600" cy="5279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FEB4-953F-543A-8832-F72F5199E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7B8A-4C80-4A82-A164-4F2559B92CB1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F3096-987D-9C6C-323B-50CE86716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4117-5DCD-A3C6-3CEB-1A836151A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444A-68BA-4045-A99F-B6C9B515C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746125" indent="0"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36/bmjinnov-2019-00035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B10F-8E89-0A3F-E5F1-35A0B27E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3223"/>
            <a:ext cx="9144000" cy="1026739"/>
          </a:xfrm>
        </p:spPr>
        <p:txBody>
          <a:bodyPr anchor="ctr">
            <a:normAutofit/>
          </a:bodyPr>
          <a:lstStyle/>
          <a:p>
            <a:pPr marL="120650"/>
            <a:r>
              <a:rPr lang="en-US" sz="4800" dirty="0"/>
              <a:t>Radar sleep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3D28D-EC9C-B100-BD65-CB6F12BEB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1060"/>
            <a:ext cx="9144000" cy="1026740"/>
          </a:xfrm>
        </p:spPr>
        <p:txBody>
          <a:bodyPr/>
          <a:lstStyle/>
          <a:p>
            <a:r>
              <a:rPr lang="en-US" dirty="0"/>
              <a:t>Ha Minh Khue</a:t>
            </a:r>
          </a:p>
        </p:txBody>
      </p:sp>
    </p:spTree>
    <p:extLst>
      <p:ext uri="{BB962C8B-B14F-4D97-AF65-F5344CB8AC3E}">
        <p14:creationId xmlns:p14="http://schemas.microsoft.com/office/powerpoint/2010/main" val="298226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63AE-E171-6239-DAA9-B656AD85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F6AC-6755-1D9B-A1AB-EC84BAEA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Vital sign</a:t>
            </a:r>
          </a:p>
          <a:p>
            <a:r>
              <a:rPr lang="en-US" dirty="0"/>
              <a:t>Heart rate</a:t>
            </a:r>
          </a:p>
          <a:p>
            <a:r>
              <a:rPr lang="en-US" dirty="0"/>
              <a:t>Breath rate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1CC486-1C58-93AD-139D-AA65BE458BBC}"/>
              </a:ext>
            </a:extLst>
          </p:cNvPr>
          <p:cNvSpPr/>
          <p:nvPr/>
        </p:nvSpPr>
        <p:spPr>
          <a:xfrm>
            <a:off x="3514165" y="3537292"/>
            <a:ext cx="1362635" cy="49305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BEF61-F028-6C3B-0B72-460DDF7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9144-E988-48CD-86FF-989BF70EE452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C923-B826-6FE3-0785-A764C3B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D41F1-1F7E-8A5A-1150-ECB2A5F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2E12B-ED01-0B25-EE85-BE6F58C18E90}"/>
              </a:ext>
            </a:extLst>
          </p:cNvPr>
          <p:cNvSpPr txBox="1"/>
          <p:nvPr/>
        </p:nvSpPr>
        <p:spPr>
          <a:xfrm>
            <a:off x="5414155" y="2478399"/>
            <a:ext cx="4568045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Health care for older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Stroke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Survival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Diseases estimation </a:t>
            </a:r>
            <a:r>
              <a:rPr lang="en-US" sz="2800" dirty="0">
                <a:solidFill>
                  <a:srgbClr val="FF0000"/>
                </a:solidFill>
              </a:rPr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168220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4705-3C1A-6C80-A571-31B434E6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5660-B424-B936-6503-C83D49FA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Vital sign monitoring devices</a:t>
            </a:r>
          </a:p>
          <a:p>
            <a:pPr marL="0" indent="0">
              <a:buNone/>
            </a:pPr>
            <a:r>
              <a:rPr lang="en-US" dirty="0"/>
              <a:t>Wearable devices</a:t>
            </a:r>
          </a:p>
          <a:p>
            <a:r>
              <a:rPr lang="en-US" sz="2400" dirty="0"/>
              <a:t>Medical Grade Adhesive Patch</a:t>
            </a:r>
          </a:p>
          <a:p>
            <a:r>
              <a:rPr lang="en-US" sz="2400" dirty="0"/>
              <a:t>Clothing with embedded sensors</a:t>
            </a:r>
          </a:p>
          <a:p>
            <a:r>
              <a:rPr lang="en-US" sz="2400" dirty="0"/>
              <a:t>Chest strap</a:t>
            </a:r>
          </a:p>
          <a:p>
            <a:r>
              <a:rPr lang="en-US" sz="2400" dirty="0"/>
              <a:t>Upper armband</a:t>
            </a:r>
          </a:p>
          <a:p>
            <a:r>
              <a:rPr lang="en-US" sz="2400" dirty="0"/>
              <a:t>Wristband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B78D-37C6-75D3-A0E5-FB5C97A3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B4F-75F5-4F94-BCA2-4C8067101937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FF4A-0BEF-D7A9-1571-F485EA98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D1F0-9EBB-852E-7E38-AD73D618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Wearable devices for remote vital signs monitoring in the outpatient  setting: an overview of the field | BMJ Innovations">
            <a:extLst>
              <a:ext uri="{FF2B5EF4-FFF2-40B4-BE49-F238E27FC236}">
                <a16:creationId xmlns:a16="http://schemas.microsoft.com/office/drawing/2014/main" id="{6E01AFD6-EB51-8C85-C820-5F386BC2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061882"/>
            <a:ext cx="5259100" cy="278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5F6B59-0FE9-396A-6840-903932C2DA3F}"/>
              </a:ext>
            </a:extLst>
          </p:cNvPr>
          <p:cNvSpPr txBox="1"/>
          <p:nvPr/>
        </p:nvSpPr>
        <p:spPr>
          <a:xfrm>
            <a:off x="6095999" y="4880421"/>
            <a:ext cx="51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Wearable devices for remote vital signs monitoring in the outpatient setting: an overview of the field</a:t>
            </a:r>
          </a:p>
          <a:p>
            <a:r>
              <a:rPr lang="en-US" b="0" i="0" u="none" strike="noStrike" dirty="0">
                <a:solidFill>
                  <a:srgbClr val="2A6EBB"/>
                </a:solidFill>
                <a:effectLst/>
                <a:hlinkClick r:id="rId3"/>
              </a:rPr>
              <a:t>http://dx.doi.org/10.1136/bmjinnov-2019-000354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229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4705-3C1A-6C80-A571-31B434E6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5660-B424-B936-6503-C83D49FA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Vital sign monitoring devices</a:t>
            </a:r>
          </a:p>
          <a:p>
            <a:pPr marL="0" indent="0">
              <a:buNone/>
            </a:pPr>
            <a:r>
              <a:rPr lang="en-US" dirty="0"/>
              <a:t>Non-contact devices</a:t>
            </a:r>
          </a:p>
          <a:p>
            <a:r>
              <a:rPr lang="en-US" sz="2400" dirty="0"/>
              <a:t>Visible light sensing [1]</a:t>
            </a:r>
          </a:p>
          <a:p>
            <a:r>
              <a:rPr lang="en-US" sz="2400" dirty="0"/>
              <a:t>Camera [3]</a:t>
            </a:r>
          </a:p>
          <a:p>
            <a:r>
              <a:rPr lang="en-US" sz="2400" dirty="0"/>
              <a:t>RGB-Thermal Image Sensors [2]</a:t>
            </a:r>
          </a:p>
          <a:p>
            <a:r>
              <a:rPr lang="en-US" sz="2400" dirty="0"/>
              <a:t>Radar [5]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B78D-37C6-75D3-A0E5-FB5C97A3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B4F-75F5-4F94-BCA2-4C8067101937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FF4A-0BEF-D7A9-1571-F485EA98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D1F0-9EBB-852E-7E38-AD73D618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F6B59-0FE9-396A-6840-903932C2DA3F}"/>
              </a:ext>
            </a:extLst>
          </p:cNvPr>
          <p:cNvSpPr txBox="1"/>
          <p:nvPr/>
        </p:nvSpPr>
        <p:spPr>
          <a:xfrm>
            <a:off x="9671418" y="2379525"/>
            <a:ext cx="1682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Non-Contact Vital Signs Monitoring Through Visible Light Sensing [1]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08BDC-9817-6115-0D3C-BA440E9D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12" y="1690141"/>
            <a:ext cx="4135806" cy="1918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888B33-00AB-03D0-C0AD-51916E1E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083" y="3787686"/>
            <a:ext cx="4095335" cy="1918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9CA9C4-5F91-A983-00D2-89F06EC14254}"/>
              </a:ext>
            </a:extLst>
          </p:cNvPr>
          <p:cNvSpPr txBox="1"/>
          <p:nvPr/>
        </p:nvSpPr>
        <p:spPr>
          <a:xfrm>
            <a:off x="9671418" y="4382404"/>
            <a:ext cx="1682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Contactless vital sign measurement system using a COMS camera [4]</a:t>
            </a:r>
          </a:p>
        </p:txBody>
      </p:sp>
    </p:spTree>
    <p:extLst>
      <p:ext uri="{BB962C8B-B14F-4D97-AF65-F5344CB8AC3E}">
        <p14:creationId xmlns:p14="http://schemas.microsoft.com/office/powerpoint/2010/main" val="308062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4705-3C1A-6C80-A571-31B434E6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5660-B424-B936-6503-C83D49FA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Vital sign monitoring devices</a:t>
            </a:r>
          </a:p>
          <a:p>
            <a:pPr marL="0" indent="0">
              <a:buNone/>
            </a:pPr>
            <a:r>
              <a:rPr lang="en-US" dirty="0"/>
              <a:t>Radar-based devices</a:t>
            </a:r>
          </a:p>
          <a:p>
            <a:r>
              <a:rPr lang="en-US" sz="2400" dirty="0"/>
              <a:t>Ultra Wide Band (UWB) radar [8]</a:t>
            </a:r>
          </a:p>
          <a:p>
            <a:r>
              <a:rPr lang="en-US" sz="2400" dirty="0"/>
              <a:t>FMCW radar [6, 7]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B78D-37C6-75D3-A0E5-FB5C97A3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B4F-75F5-4F94-BCA2-4C8067101937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FF4A-0BEF-D7A9-1571-F485EA98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D1F0-9EBB-852E-7E38-AD73D618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F6B59-0FE9-396A-6840-903932C2DA3F}"/>
              </a:ext>
            </a:extLst>
          </p:cNvPr>
          <p:cNvSpPr txBox="1"/>
          <p:nvPr/>
        </p:nvSpPr>
        <p:spPr>
          <a:xfrm>
            <a:off x="9671418" y="2379525"/>
            <a:ext cx="1682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dataset of clinically recorded radar vital signs with </a:t>
            </a:r>
            <a:r>
              <a:rPr lang="en-US" sz="1600" dirty="0" err="1"/>
              <a:t>synchronised</a:t>
            </a:r>
            <a:r>
              <a:rPr lang="en-US" sz="1600" dirty="0"/>
              <a:t> reference sensor signals </a:t>
            </a:r>
            <a:r>
              <a:rPr lang="en-US" sz="1600" i="1" dirty="0"/>
              <a:t>[6]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CA9C4-5F91-A983-00D2-89F06EC14254}"/>
              </a:ext>
            </a:extLst>
          </p:cNvPr>
          <p:cNvSpPr txBox="1"/>
          <p:nvPr/>
        </p:nvSpPr>
        <p:spPr>
          <a:xfrm>
            <a:off x="9214218" y="4709588"/>
            <a:ext cx="2139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Remote Monitoring of Human Vital Signs Based on 77-GHz mm-Wave FMCW Radar </a:t>
            </a:r>
            <a:r>
              <a:rPr lang="en-US" sz="1600" i="1" dirty="0"/>
              <a:t>[7]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843DF9-9FD1-671E-9386-7A5109EE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55" y="1748743"/>
            <a:ext cx="4118363" cy="2330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07804A-EBCB-2C14-87C5-DB2D89B3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05" y="4258193"/>
            <a:ext cx="4736514" cy="17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1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4705-3C1A-6C80-A571-31B434E6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5660-B424-B936-6503-C83D49FA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IoT-based Radar health monitoring System</a:t>
            </a:r>
          </a:p>
          <a:p>
            <a:r>
              <a:rPr lang="en-US" sz="2400" dirty="0"/>
              <a:t>Use pre-built Radar module: 60GHz </a:t>
            </a:r>
            <a:r>
              <a:rPr lang="en-US" sz="2400" dirty="0" err="1"/>
              <a:t>mmWave</a:t>
            </a:r>
            <a:r>
              <a:rPr lang="en-US" sz="2400" dirty="0"/>
              <a:t> Sensor - Human Resting Breathing and Heartbeat Module (</a:t>
            </a:r>
            <a:r>
              <a:rPr lang="en-US" sz="2400" dirty="0" err="1"/>
              <a:t>Seeed</a:t>
            </a:r>
            <a:r>
              <a:rPr lang="en-US" sz="2400" dirty="0"/>
              <a:t> Studio)</a:t>
            </a:r>
          </a:p>
          <a:p>
            <a:r>
              <a:rPr lang="en-US" sz="2400" dirty="0"/>
              <a:t>Abnormal health status alert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B78D-37C6-75D3-A0E5-FB5C97A3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B4F-75F5-4F94-BCA2-4C8067101937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FF4A-0BEF-D7A9-1571-F485EA98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D1F0-9EBB-852E-7E38-AD73D618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7D20E6-E1A5-711D-BD58-9A800804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528046"/>
            <a:ext cx="7344946" cy="31230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57D54C-CE8F-9C2A-4C9A-97F2C59D2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3" t="12353" r="18784" b="13294"/>
          <a:stretch/>
        </p:blipFill>
        <p:spPr bwMode="auto">
          <a:xfrm>
            <a:off x="1122240" y="3665693"/>
            <a:ext cx="2219964" cy="198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8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4705-3C1A-6C80-A571-31B434E6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5660-B424-B936-6503-C83D49FA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Radar Vital sign estimation algorithm</a:t>
            </a:r>
          </a:p>
          <a:p>
            <a:r>
              <a:rPr lang="en-US" sz="2400" dirty="0"/>
              <a:t>Use Radar EVM: AWR6843AOP evaluation module for single-chip, 60-GHz to 64-GHz (TI)</a:t>
            </a:r>
          </a:p>
          <a:p>
            <a:r>
              <a:rPr lang="en-US" sz="2400" dirty="0"/>
              <a:t>Develop Signal processing flow for Heart rate and Breath rate estimation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B78D-37C6-75D3-A0E5-FB5C97A3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CB4F-75F5-4F94-BCA2-4C8067101937}" type="datetime1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FF4A-0BEF-D7A9-1571-F485EA98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D1F0-9EBB-852E-7E38-AD73D618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AWR6843AOPEVM | Buy TI Parts | TI.com">
            <a:extLst>
              <a:ext uri="{FF2B5EF4-FFF2-40B4-BE49-F238E27FC236}">
                <a16:creationId xmlns:a16="http://schemas.microsoft.com/office/drawing/2014/main" id="{11E74A46-E24B-3027-3C59-1681F466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13" y="3537292"/>
            <a:ext cx="4093828" cy="23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3D47C6-9D51-2492-DC2D-D42210C8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42" y="2723030"/>
            <a:ext cx="2731857" cy="33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03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A9A9-C30C-229F-3649-603AFB84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DC28-0B1C-8448-375B-E3BE9487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indent="-287338" algn="just">
              <a:buNone/>
            </a:pPr>
            <a:r>
              <a:rPr lang="en-US" sz="1600" dirty="0"/>
              <a:t>[1] H. </a:t>
            </a:r>
            <a:r>
              <a:rPr lang="en-US" sz="1600" dirty="0" err="1"/>
              <a:t>Abuella</a:t>
            </a:r>
            <a:r>
              <a:rPr lang="en-US" sz="1600" dirty="0"/>
              <a:t> and S. </a:t>
            </a:r>
            <a:r>
              <a:rPr lang="en-US" sz="1600" dirty="0" err="1"/>
              <a:t>Ekin</a:t>
            </a:r>
            <a:r>
              <a:rPr lang="en-US" sz="1600" dirty="0"/>
              <a:t>, "Non-Contact Vital Signs Monitoring Through Visible Light Sensing," in IEEE Sensors Journal, vol. 20, no. 7, pp. 3859-3870, 1 April1, 2020.</a:t>
            </a:r>
          </a:p>
          <a:p>
            <a:pPr marL="287338" indent="-287338" algn="just">
              <a:buNone/>
            </a:pPr>
            <a:r>
              <a:rPr lang="en-US" sz="1600" dirty="0"/>
              <a:t>[2] </a:t>
            </a:r>
            <a:r>
              <a:rPr lang="en-US" sz="1600" dirty="0" err="1"/>
              <a:t>Negishi</a:t>
            </a:r>
            <a:r>
              <a:rPr lang="en-US" sz="1600" dirty="0"/>
              <a:t>, T.; Abe, S.; Matsui, T.; Liu, H.; Kurosawa, M.; </a:t>
            </a:r>
            <a:r>
              <a:rPr lang="en-US" sz="1600" dirty="0" err="1"/>
              <a:t>Kirimoto</a:t>
            </a:r>
            <a:r>
              <a:rPr lang="en-US" sz="1600" dirty="0"/>
              <a:t>, T.; Sun, G. Contactless Vital Signs Measurement System Using RGB-Thermal Image Sensors and Its Clinical Screening Test on Patients with Seasonal Influenza. Sensors 2020, 20, 2171.</a:t>
            </a:r>
          </a:p>
          <a:p>
            <a:pPr marL="287338" indent="-287338" algn="just">
              <a:buNone/>
            </a:pPr>
            <a:r>
              <a:rPr lang="en-US" sz="1600" dirty="0"/>
              <a:t>[3] Khanam, F.-T.-Z.; </a:t>
            </a:r>
            <a:r>
              <a:rPr lang="en-US" sz="1600" dirty="0" err="1"/>
              <a:t>Perera</a:t>
            </a:r>
            <a:r>
              <a:rPr lang="en-US" sz="1600" dirty="0"/>
              <a:t>, A.G.; Al-</a:t>
            </a:r>
            <a:r>
              <a:rPr lang="en-US" sz="1600" dirty="0" err="1"/>
              <a:t>Naji</a:t>
            </a:r>
            <a:r>
              <a:rPr lang="en-US" sz="1600" dirty="0"/>
              <a:t>, A.; Gibson, K.; </a:t>
            </a:r>
            <a:r>
              <a:rPr lang="en-US" sz="1600" dirty="0" err="1"/>
              <a:t>Chahl</a:t>
            </a:r>
            <a:r>
              <a:rPr lang="en-US" sz="1600" dirty="0"/>
              <a:t>, J. Non-Contact Automatic Vital Signs Monitoring of Infants in a Neonatal Intensive Care Unit Based on Neural Networks. J. Imaging 2021, 7, 122.</a:t>
            </a:r>
          </a:p>
          <a:p>
            <a:pPr marL="287338" indent="-287338" algn="just">
              <a:buNone/>
            </a:pPr>
            <a:r>
              <a:rPr lang="en-US" sz="1600" dirty="0"/>
              <a:t>[4] </a:t>
            </a:r>
            <a:r>
              <a:rPr lang="en-US" sz="1600" dirty="0" err="1"/>
              <a:t>Bahache</a:t>
            </a:r>
            <a:r>
              <a:rPr lang="en-US" sz="1600" dirty="0"/>
              <a:t>, M., </a:t>
            </a:r>
            <a:r>
              <a:rPr lang="en-US" sz="1600" dirty="0" err="1"/>
              <a:t>Lemayian</a:t>
            </a:r>
            <a:r>
              <a:rPr lang="en-US" sz="1600" dirty="0"/>
              <a:t>, J. P., Wang, W., &amp; </a:t>
            </a:r>
            <a:r>
              <a:rPr lang="en-US" sz="1600" dirty="0" err="1"/>
              <a:t>Hamamreh</a:t>
            </a:r>
            <a:r>
              <a:rPr lang="en-US" sz="1600" dirty="0"/>
              <a:t>, J. M. (2020). An Inclusive Survey of Contactless Wireless Sensing: A Technology Used for Remotely Monitoring Vital Signs Has the Potential to Combating COVID-19. RS Open Journal on Innovative Communication Technologies, 1(2).</a:t>
            </a:r>
          </a:p>
          <a:p>
            <a:pPr marL="287338" indent="-287338" algn="just">
              <a:buNone/>
            </a:pPr>
            <a:r>
              <a:rPr lang="en-US" sz="1600" dirty="0"/>
              <a:t>[5] Wang, Y.; Wang, W.; Zhou, M.; Ren, A.; Tian, Z. Remote Monitoring of Human Vital Signs Based on 77-GHz mm-Wave FMCW Radar. Sensors 2020, 20, 2999.</a:t>
            </a:r>
          </a:p>
          <a:p>
            <a:pPr marL="287338" indent="-287338" algn="just">
              <a:buNone/>
            </a:pPr>
            <a:r>
              <a:rPr lang="en-US" sz="1600" dirty="0"/>
              <a:t>[6] M. Alizadeh, G. Shaker, J. C. M. D. Almeida, P. P. Morita and S. </a:t>
            </a:r>
            <a:r>
              <a:rPr lang="en-US" sz="1600" dirty="0" err="1"/>
              <a:t>Safavi-Naeini</a:t>
            </a:r>
            <a:r>
              <a:rPr lang="en-US" sz="1600" dirty="0"/>
              <a:t>, "Remote Monitoring of Human Vital Signs Using mm-Wave FMCW Radar," in IEEE Access, vol. 7, pp. 54958-54968, 2019, </a:t>
            </a:r>
            <a:r>
              <a:rPr lang="en-US" sz="1600" dirty="0" err="1"/>
              <a:t>doi</a:t>
            </a:r>
            <a:r>
              <a:rPr lang="en-US" sz="1600" dirty="0"/>
              <a:t>: 10.1109/ACCESS.2019.2912956.</a:t>
            </a:r>
          </a:p>
          <a:p>
            <a:pPr marL="287338" indent="-287338" algn="just">
              <a:buNone/>
            </a:pPr>
            <a:r>
              <a:rPr lang="en-US" sz="1600" dirty="0"/>
              <a:t>[7] Wang, Y.; Wang, W.; Zhou, M.; Ren, A.; Tian, Z. Remote Monitoring of Human Vital Signs Based on 77-GHz mm-Wave FMCW Radar. Sensors 2020, 20, 2999.</a:t>
            </a:r>
          </a:p>
          <a:p>
            <a:pPr marL="287338" indent="-287338" algn="just">
              <a:buNone/>
            </a:pPr>
            <a:r>
              <a:rPr lang="en-US" sz="1600" dirty="0"/>
              <a:t>[8] Kim JD et al. 2019 “Non-contact respiration monitoring using impulse radio ultrawideband radar in neonates.” R. Soc. open sci. 6: 190149.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2189-B2FD-41FB-29FE-0A97AFE7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AA7-5917-4E84-90A5-48755C5F8278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904F-1BB0-DE29-7B31-F424323D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Radar sleep monitoring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8A05-AC28-DB6F-424F-E72F9EFA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444A-68BA-4045-A99F-B6C9B515C2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696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Radar sleep monitoring system</vt:lpstr>
      <vt:lpstr>1. Introduction</vt:lpstr>
      <vt:lpstr>1. Introduction</vt:lpstr>
      <vt:lpstr>1. Introduction</vt:lpstr>
      <vt:lpstr>1. Introduction</vt:lpstr>
      <vt:lpstr>2. Approaches</vt:lpstr>
      <vt:lpstr>2. Approaches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sleep monitoring system</dc:title>
  <dc:creator>Khue Ha Minh</dc:creator>
  <cp:lastModifiedBy>Khue Ha Minh</cp:lastModifiedBy>
  <cp:revision>26</cp:revision>
  <dcterms:created xsi:type="dcterms:W3CDTF">2023-01-08T03:07:45Z</dcterms:created>
  <dcterms:modified xsi:type="dcterms:W3CDTF">2023-01-08T17:44:18Z</dcterms:modified>
</cp:coreProperties>
</file>