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8" r:id="rId1"/>
  </p:sldMasterIdLst>
  <p:notesMasterIdLst>
    <p:notesMasterId r:id="rId20"/>
  </p:notesMasterIdLst>
  <p:sldIdLst>
    <p:sldId id="256" r:id="rId2"/>
    <p:sldId id="260" r:id="rId3"/>
    <p:sldId id="267" r:id="rId4"/>
    <p:sldId id="268" r:id="rId5"/>
    <p:sldId id="261" r:id="rId6"/>
    <p:sldId id="264" r:id="rId7"/>
    <p:sldId id="265" r:id="rId8"/>
    <p:sldId id="266" r:id="rId9"/>
    <p:sldId id="257" r:id="rId10"/>
    <p:sldId id="275" r:id="rId11"/>
    <p:sldId id="276" r:id="rId12"/>
    <p:sldId id="259" r:id="rId13"/>
    <p:sldId id="269" r:id="rId14"/>
    <p:sldId id="270" r:id="rId15"/>
    <p:sldId id="274" r:id="rId16"/>
    <p:sldId id="258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5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D5350-065E-4CBB-A4D0-0BA99327120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2D93E-E49A-445E-9687-314EF55F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7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2D93E-E49A-445E-9687-314EF55F5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4CE9-A5C1-4D24-B05F-C3D58167ABE7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4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4069-24DF-446D-A960-12D82DD63E62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7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DE2F-DD9A-433A-BC74-457650BEBD46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2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2AAB-617A-4B13-A087-17227B37C2FA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4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C00A-920D-4A63-A10E-FAF54B8AADA0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75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E059-7896-4E75-8A01-5E8C65A7C661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6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D24-8F17-4FBD-89B0-3B787E91D60A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5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6897-6347-4E43-904E-20C4328BCAF3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14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ACC0-43F5-4035-AB6A-324315B6836C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39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5C8D-83EC-4F9A-9732-8D176474AFE0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5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96D5-F8F0-4258-B6BB-DF0350255B52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221941"/>
            <a:ext cx="7069454" cy="4026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8E75-45BD-4C8A-98FC-47EA80C10D73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owchart: Process 6"/>
          <p:cNvSpPr/>
          <p:nvPr userDrawn="1"/>
        </p:nvSpPr>
        <p:spPr>
          <a:xfrm>
            <a:off x="3602803" y="128727"/>
            <a:ext cx="977900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MIMO encoder</a:t>
            </a:r>
            <a:endParaRPr lang="en-US" sz="1000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974441" y="128727"/>
            <a:ext cx="977900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CSI-RS + SRS</a:t>
            </a:r>
            <a:endParaRPr lang="en-US" sz="1000" dirty="0"/>
          </a:p>
        </p:txBody>
      </p:sp>
      <p:sp>
        <p:nvSpPr>
          <p:cNvPr id="9" name="Flowchart: Process 8"/>
          <p:cNvSpPr/>
          <p:nvPr userDrawn="1"/>
        </p:nvSpPr>
        <p:spPr>
          <a:xfrm>
            <a:off x="1540153" y="547112"/>
            <a:ext cx="1079500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CSI</a:t>
            </a:r>
            <a:r>
              <a:rPr lang="en-US" sz="1000" baseline="0" dirty="0" smtClean="0"/>
              <a:t> Measurement</a:t>
            </a:r>
            <a:endParaRPr lang="en-US" sz="1000" dirty="0"/>
          </a:p>
        </p:txBody>
      </p:sp>
      <p:sp>
        <p:nvSpPr>
          <p:cNvPr id="10" name="Flowchart: Process 9"/>
          <p:cNvSpPr/>
          <p:nvPr userDrawn="1"/>
        </p:nvSpPr>
        <p:spPr>
          <a:xfrm>
            <a:off x="2229884" y="959556"/>
            <a:ext cx="1079500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CSI reporting</a:t>
            </a:r>
            <a:endParaRPr lang="en-US" sz="1000" dirty="0"/>
          </a:p>
        </p:txBody>
      </p:sp>
      <p:cxnSp>
        <p:nvCxnSpPr>
          <p:cNvPr id="12" name="Elbow Connector 11"/>
          <p:cNvCxnSpPr>
            <a:stCxn id="8" idx="3"/>
            <a:endCxn id="9" idx="0"/>
          </p:cNvCxnSpPr>
          <p:nvPr userDrawn="1"/>
        </p:nvCxnSpPr>
        <p:spPr>
          <a:xfrm>
            <a:off x="1952341" y="295737"/>
            <a:ext cx="127562" cy="2513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Elbow Connector 13"/>
          <p:cNvCxnSpPr>
            <a:stCxn id="9" idx="3"/>
            <a:endCxn id="10" idx="0"/>
          </p:cNvCxnSpPr>
          <p:nvPr userDrawn="1"/>
        </p:nvCxnSpPr>
        <p:spPr>
          <a:xfrm>
            <a:off x="2619653" y="714122"/>
            <a:ext cx="149981" cy="245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Elbow Connector 15"/>
          <p:cNvCxnSpPr>
            <a:stCxn id="10" idx="3"/>
            <a:endCxn id="7" idx="1"/>
          </p:cNvCxnSpPr>
          <p:nvPr userDrawn="1"/>
        </p:nvCxnSpPr>
        <p:spPr>
          <a:xfrm flipV="1">
            <a:off x="3309384" y="295737"/>
            <a:ext cx="293419" cy="8308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" name="Flowchart: Process 25"/>
          <p:cNvSpPr/>
          <p:nvPr userDrawn="1"/>
        </p:nvSpPr>
        <p:spPr>
          <a:xfrm>
            <a:off x="5260005" y="128726"/>
            <a:ext cx="977900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DM-RS</a:t>
            </a:r>
            <a:endParaRPr lang="en-US" sz="1000" dirty="0"/>
          </a:p>
        </p:txBody>
      </p:sp>
      <p:sp>
        <p:nvSpPr>
          <p:cNvPr id="27" name="Flowchart: Process 26"/>
          <p:cNvSpPr/>
          <p:nvPr userDrawn="1"/>
        </p:nvSpPr>
        <p:spPr>
          <a:xfrm>
            <a:off x="5748953" y="555170"/>
            <a:ext cx="1087659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phase tracking</a:t>
            </a:r>
            <a:endParaRPr lang="en-US" sz="1000" dirty="0"/>
          </a:p>
        </p:txBody>
      </p:sp>
      <p:sp>
        <p:nvSpPr>
          <p:cNvPr id="28" name="Flowchart: Process 27"/>
          <p:cNvSpPr/>
          <p:nvPr userDrawn="1"/>
        </p:nvSpPr>
        <p:spPr>
          <a:xfrm>
            <a:off x="5748952" y="1003883"/>
            <a:ext cx="1087659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time/freq. tracking</a:t>
            </a:r>
            <a:endParaRPr lang="en-US" sz="1000" dirty="0"/>
          </a:p>
        </p:txBody>
      </p:sp>
      <p:sp>
        <p:nvSpPr>
          <p:cNvPr id="29" name="Flowchart: Process 28"/>
          <p:cNvSpPr/>
          <p:nvPr userDrawn="1"/>
        </p:nvSpPr>
        <p:spPr>
          <a:xfrm>
            <a:off x="5748951" y="1436031"/>
            <a:ext cx="1087659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Radio link monitoring</a:t>
            </a:r>
            <a:endParaRPr lang="en-US" sz="1000" dirty="0"/>
          </a:p>
        </p:txBody>
      </p:sp>
      <p:sp>
        <p:nvSpPr>
          <p:cNvPr id="30" name="Flowchart: Process 29"/>
          <p:cNvSpPr/>
          <p:nvPr userDrawn="1"/>
        </p:nvSpPr>
        <p:spPr>
          <a:xfrm>
            <a:off x="5748951" y="1887921"/>
            <a:ext cx="1087659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RRM measurement</a:t>
            </a:r>
            <a:endParaRPr lang="en-US" sz="1000" dirty="0"/>
          </a:p>
        </p:txBody>
      </p:sp>
      <p:sp>
        <p:nvSpPr>
          <p:cNvPr id="39" name="Flowchart: Process 38"/>
          <p:cNvSpPr/>
          <p:nvPr userDrawn="1"/>
        </p:nvSpPr>
        <p:spPr>
          <a:xfrm>
            <a:off x="4200859" y="544141"/>
            <a:ext cx="977900" cy="334020"/>
          </a:xfrm>
          <a:prstGeom prst="flowChartProcess">
            <a:avLst/>
          </a:prstGeom>
          <a:solidFill>
            <a:srgbClr val="C591A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Robustness</a:t>
            </a:r>
            <a:endParaRPr lang="en-US" sz="1000" dirty="0"/>
          </a:p>
        </p:txBody>
      </p:sp>
      <p:cxnSp>
        <p:nvCxnSpPr>
          <p:cNvPr id="41" name="Elbow Connector 40"/>
          <p:cNvCxnSpPr>
            <a:stCxn id="7" idx="3"/>
            <a:endCxn id="39" idx="0"/>
          </p:cNvCxnSpPr>
          <p:nvPr userDrawn="1"/>
        </p:nvCxnSpPr>
        <p:spPr>
          <a:xfrm>
            <a:off x="4580703" y="295737"/>
            <a:ext cx="109106" cy="2484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8930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19F4-EED4-46C3-A114-641368DD4A6D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0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9E53-D3A1-4A22-AC4F-6395F6C1F74A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DE4B-D7CF-4DC5-988B-CD2DC6E65FA4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4B08-9B63-4E4F-8D52-A662CBF04BAD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85DA-7C82-442B-B1A7-908A3BF8BCF0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A5A0-4E04-4695-8971-E01D0925C89C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11FFB9-BCBF-41F1-80FD-E126B45A4B94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0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46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NR-MIMO in ‘Study on NR-PHY’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3GPP TR 38.802 V1.0.0 (2016-11)</a:t>
            </a:r>
          </a:p>
        </p:txBody>
      </p:sp>
    </p:spTree>
    <p:extLst>
      <p:ext uri="{BB962C8B-B14F-4D97-AF65-F5344CB8AC3E}">
        <p14:creationId xmlns:p14="http://schemas.microsoft.com/office/powerpoint/2010/main" val="421110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#87 </a:t>
            </a:r>
            <a:r>
              <a:rPr lang="en-GB" dirty="0" smtClean="0"/>
              <a:t>Agreements</a:t>
            </a:r>
            <a:r>
              <a:rPr lang="en-GB" dirty="0"/>
              <a:t>:</a:t>
            </a:r>
            <a:endParaRPr lang="en-US" dirty="0"/>
          </a:p>
          <a:p>
            <a:pPr lvl="0" hangingPunct="0"/>
            <a:r>
              <a:rPr lang="en-US" dirty="0"/>
              <a:t>The number of </a:t>
            </a:r>
            <a:r>
              <a:rPr lang="en-US" dirty="0" err="1"/>
              <a:t>codeword</a:t>
            </a:r>
            <a:r>
              <a:rPr lang="en-US" dirty="0"/>
              <a:t>(s) per one scheduled physical data channel in NR both for DL and UL</a:t>
            </a:r>
          </a:p>
          <a:p>
            <a:pPr lvl="1" hangingPunct="0"/>
            <a:r>
              <a:rPr lang="en-US" dirty="0"/>
              <a:t>For 1-2 MIMO layers – FFS between 1 </a:t>
            </a:r>
            <a:r>
              <a:rPr lang="en-US" dirty="0" err="1"/>
              <a:t>codeword</a:t>
            </a:r>
            <a:r>
              <a:rPr lang="en-US" dirty="0"/>
              <a:t> and 2 </a:t>
            </a:r>
            <a:r>
              <a:rPr lang="en-US" dirty="0" err="1"/>
              <a:t>codewords</a:t>
            </a:r>
            <a:endParaRPr lang="en-US" dirty="0"/>
          </a:p>
          <a:p>
            <a:pPr lvl="1" hangingPunct="0"/>
            <a:r>
              <a:rPr lang="en-US" dirty="0"/>
              <a:t>For 3-8 MIMO layers FFS among</a:t>
            </a:r>
          </a:p>
          <a:p>
            <a:pPr lvl="2" hangingPunct="0"/>
            <a:r>
              <a:rPr lang="en-US" dirty="0"/>
              <a:t>Alt 1: 1 </a:t>
            </a:r>
            <a:r>
              <a:rPr lang="en-US" dirty="0" err="1"/>
              <a:t>codeword</a:t>
            </a:r>
            <a:endParaRPr lang="en-US" dirty="0"/>
          </a:p>
          <a:p>
            <a:pPr lvl="2" hangingPunct="0"/>
            <a:r>
              <a:rPr lang="en-US" dirty="0"/>
              <a:t>Alt 2: 2 </a:t>
            </a:r>
            <a:r>
              <a:rPr lang="en-US" dirty="0" err="1"/>
              <a:t>codewords</a:t>
            </a:r>
            <a:endParaRPr lang="en-US" dirty="0"/>
          </a:p>
          <a:p>
            <a:pPr lvl="2" hangingPunct="0"/>
            <a:r>
              <a:rPr lang="en-US" dirty="0"/>
              <a:t>Alt 3: &gt;= 3 </a:t>
            </a:r>
            <a:r>
              <a:rPr lang="en-US" dirty="0" err="1"/>
              <a:t>codewords</a:t>
            </a:r>
            <a:endParaRPr lang="en-US" dirty="0"/>
          </a:p>
          <a:p>
            <a:pPr lvl="1" hangingPunct="0"/>
            <a:r>
              <a:rPr lang="en-US" dirty="0"/>
              <a:t>Study the above alternatives taking into account performance of NC-JT transmission from two or more beams/TRPs, overhead in DCI/UCI (ACK/NACK, CQI)</a:t>
            </a:r>
          </a:p>
          <a:p>
            <a:pPr lvl="1" hangingPunct="0"/>
            <a:r>
              <a:rPr lang="en-US" dirty="0"/>
              <a:t>Study support of overhead reduction schemes such indication for the maximum number of MIMO layers from TRP, ACK/NACK spatial bundling, etc.</a:t>
            </a:r>
          </a:p>
          <a:p>
            <a:pPr lvl="1" hangingPunct="0"/>
            <a:r>
              <a:rPr lang="en-US" dirty="0"/>
              <a:t>Study possible use of different modulations in single </a:t>
            </a:r>
            <a:r>
              <a:rPr lang="en-US" dirty="0" err="1"/>
              <a:t>codeword</a:t>
            </a:r>
            <a:endParaRPr lang="en-US" dirty="0"/>
          </a:p>
          <a:p>
            <a:pPr lvl="1" hangingPunct="0"/>
            <a:r>
              <a:rPr lang="en-US" dirty="0"/>
              <a:t>Study the possibility of  configurable number of </a:t>
            </a:r>
            <a:r>
              <a:rPr lang="en-US" dirty="0" err="1"/>
              <a:t>codewords</a:t>
            </a:r>
            <a:r>
              <a:rPr lang="en-US" dirty="0"/>
              <a:t> per UE by NW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1844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#87 </a:t>
            </a:r>
            <a:r>
              <a:rPr lang="en-US" dirty="0" smtClean="0"/>
              <a:t>Agreements</a:t>
            </a:r>
            <a:r>
              <a:rPr lang="en-US" dirty="0"/>
              <a:t>:</a:t>
            </a:r>
          </a:p>
          <a:p>
            <a:pPr lvl="0" hangingPunct="0"/>
            <a:r>
              <a:rPr lang="en-US" dirty="0"/>
              <a:t>Define at least two sets of transmission parameters, where</a:t>
            </a:r>
          </a:p>
          <a:p>
            <a:pPr lvl="1" hangingPunct="0"/>
            <a:r>
              <a:rPr lang="en-US" dirty="0"/>
              <a:t>Transmission parameter set 1: parameters configured (FFS: L1 or L2 or L3)</a:t>
            </a:r>
          </a:p>
          <a:p>
            <a:pPr lvl="2" hangingPunct="0"/>
            <a:r>
              <a:rPr lang="en-US" dirty="0"/>
              <a:t>For default transmission scheme, specify default values of parameters in the Transmission parameter set 1</a:t>
            </a:r>
          </a:p>
          <a:p>
            <a:pPr lvl="3" hangingPunct="0"/>
            <a:r>
              <a:rPr lang="en-US" dirty="0"/>
              <a:t>FFS: Whether default value can be derived implicitly</a:t>
            </a:r>
          </a:p>
          <a:p>
            <a:pPr lvl="2" hangingPunct="0"/>
            <a:r>
              <a:rPr lang="en-US" dirty="0"/>
              <a:t>Note that depending on parameter settings in transmission parameter set 1, the size of transmission parameter set 2, i.e. DCI size, may vary. </a:t>
            </a:r>
          </a:p>
          <a:p>
            <a:pPr lvl="1" hangingPunct="0"/>
            <a:r>
              <a:rPr lang="en-US" dirty="0"/>
              <a:t>Transmission parameter set 2: parameters indicated by physical layer (e.g. NR PDCCH channel)</a:t>
            </a:r>
          </a:p>
          <a:p>
            <a:pPr lvl="2" hangingPunct="0"/>
            <a:r>
              <a:rPr lang="en-US" dirty="0"/>
              <a:t>FFS whether multiple subsets is supported and how to simplify DCI format</a:t>
            </a:r>
          </a:p>
          <a:p>
            <a:pPr lvl="1" hangingPunct="0"/>
            <a:r>
              <a:rPr lang="en-US" dirty="0"/>
              <a:t>Note: some transmission parameter may belong to both set-1 and set-2</a:t>
            </a:r>
          </a:p>
          <a:p>
            <a:pPr lvl="1" hangingPunct="0"/>
            <a:r>
              <a:rPr lang="en-US" dirty="0"/>
              <a:t>Detail parameters and usage condition are TBD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01844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2241035" y="1439059"/>
            <a:ext cx="881306" cy="33402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NR-PDCCH</a:t>
            </a:r>
            <a:endParaRPr lang="en-US" sz="1000" dirty="0"/>
          </a:p>
        </p:txBody>
      </p:sp>
      <p:sp>
        <p:nvSpPr>
          <p:cNvPr id="6" name="Flowchart: Process 5"/>
          <p:cNvSpPr/>
          <p:nvPr/>
        </p:nvSpPr>
        <p:spPr>
          <a:xfrm>
            <a:off x="3322703" y="1439059"/>
            <a:ext cx="468712" cy="33402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DCI</a:t>
            </a:r>
            <a:endParaRPr lang="en-US" sz="1000" dirty="0"/>
          </a:p>
        </p:txBody>
      </p:sp>
      <p:cxnSp>
        <p:nvCxnSpPr>
          <p:cNvPr id="8" name="Elbow Connector 7"/>
          <p:cNvCxnSpPr>
            <a:stCxn id="6" idx="3"/>
            <a:endCxn id="4" idx="2"/>
          </p:cNvCxnSpPr>
          <p:nvPr/>
        </p:nvCxnSpPr>
        <p:spPr>
          <a:xfrm flipV="1">
            <a:off x="3791415" y="441567"/>
            <a:ext cx="301083" cy="1164502"/>
          </a:xfrm>
          <a:prstGeom prst="bent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122341" y="1606069"/>
            <a:ext cx="20036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8 orthogonal DL DMRS ports are supported for SU-MIMO scheduling and at least 8 orthogonal DL DMRS ports are supported for MU-MIMO scheduling.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2225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01844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7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#87 </a:t>
            </a:r>
            <a:r>
              <a:rPr lang="en-GB" dirty="0" smtClean="0"/>
              <a:t>Agreements</a:t>
            </a:r>
            <a:r>
              <a:rPr lang="en-GB" dirty="0"/>
              <a:t>:</a:t>
            </a:r>
            <a:endParaRPr lang="en-US" dirty="0"/>
          </a:p>
          <a:p>
            <a:pPr lvl="0" hangingPunct="0"/>
            <a:r>
              <a:rPr lang="en-US" dirty="0"/>
              <a:t>Support at least the following DMRS based DL MIMO transmissions for data in NR,</a:t>
            </a:r>
          </a:p>
          <a:p>
            <a:pPr lvl="1" hangingPunct="0"/>
            <a:r>
              <a:rPr lang="en-US" dirty="0"/>
              <a:t>Scheme 1: Closed-loop transmission where data and DMRS are transmitted with the same </a:t>
            </a:r>
            <a:r>
              <a:rPr lang="en-US" dirty="0" err="1"/>
              <a:t>precoding</a:t>
            </a:r>
            <a:r>
              <a:rPr lang="en-US" dirty="0"/>
              <a:t> matrix</a:t>
            </a:r>
          </a:p>
          <a:p>
            <a:pPr lvl="2" hangingPunct="0"/>
            <a:r>
              <a:rPr lang="en-US" dirty="0"/>
              <a:t>Demodulation of data at the UE does not require knowledge of the </a:t>
            </a:r>
            <a:r>
              <a:rPr lang="en-US" dirty="0" err="1"/>
              <a:t>precoding</a:t>
            </a:r>
            <a:r>
              <a:rPr lang="en-US" dirty="0"/>
              <a:t> matrix used at the transmitter</a:t>
            </a:r>
          </a:p>
          <a:p>
            <a:pPr lvl="2" hangingPunct="0"/>
            <a:r>
              <a:rPr lang="en-US" dirty="0"/>
              <a:t>Note: spatial multiplexing and rank-1 are included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2225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01844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en-GB" dirty="0"/>
              <a:t>#87 </a:t>
            </a:r>
            <a:r>
              <a:rPr lang="en-GB" dirty="0" smtClean="0"/>
              <a:t>Agreements:</a:t>
            </a:r>
            <a:endParaRPr lang="en-US" dirty="0" smtClean="0"/>
          </a:p>
          <a:p>
            <a:pPr lvl="1" hangingPunct="0"/>
            <a:r>
              <a:rPr lang="en-US" dirty="0" smtClean="0"/>
              <a:t>Scheme </a:t>
            </a:r>
            <a:r>
              <a:rPr lang="en-US" dirty="0"/>
              <a:t>2: Open loop and Semi-open loop transmissions where data and DMRS may or may not be restricted to be transmitted with the same </a:t>
            </a:r>
            <a:r>
              <a:rPr lang="en-US" dirty="0" err="1"/>
              <a:t>precoding</a:t>
            </a:r>
            <a:r>
              <a:rPr lang="en-US" dirty="0"/>
              <a:t> matrix</a:t>
            </a:r>
          </a:p>
          <a:p>
            <a:pPr lvl="2" hangingPunct="0"/>
            <a:r>
              <a:rPr lang="en-US" dirty="0"/>
              <a:t>Demodulation of data at the UE may or may not require knowledge of the relation between DMRS ports and data layers</a:t>
            </a:r>
          </a:p>
          <a:p>
            <a:pPr lvl="2" hangingPunct="0"/>
            <a:r>
              <a:rPr lang="en-US" dirty="0"/>
              <a:t>Note: DMRS can be </a:t>
            </a:r>
            <a:r>
              <a:rPr lang="en-US" dirty="0" err="1"/>
              <a:t>precoded</a:t>
            </a:r>
            <a:r>
              <a:rPr lang="en-US" dirty="0"/>
              <a:t> or not </a:t>
            </a:r>
            <a:r>
              <a:rPr lang="en-US" dirty="0" err="1"/>
              <a:t>precoded</a:t>
            </a:r>
            <a:endParaRPr lang="en-US" dirty="0"/>
          </a:p>
          <a:p>
            <a:pPr lvl="2" hangingPunct="0"/>
            <a:r>
              <a:rPr lang="en-US" dirty="0"/>
              <a:t>Study the transmission schemes, e.g., SFBC, Large delay CDD, Layer shifting, small delay  CDD</a:t>
            </a:r>
          </a:p>
          <a:p>
            <a:pPr lvl="2" hangingPunct="0"/>
            <a:r>
              <a:rPr lang="en-US" dirty="0"/>
              <a:t>Study the selection of transparent and/or non-transparent DMRS</a:t>
            </a:r>
          </a:p>
          <a:p>
            <a:pPr lvl="3" hangingPunct="0"/>
            <a:r>
              <a:rPr lang="en-US" dirty="0"/>
              <a:t>Transparent DMRS: DMRS and data </a:t>
            </a:r>
            <a:r>
              <a:rPr lang="en-US" dirty="0" err="1"/>
              <a:t>precoded</a:t>
            </a:r>
            <a:r>
              <a:rPr lang="en-US" dirty="0"/>
              <a:t> identically</a:t>
            </a:r>
          </a:p>
          <a:p>
            <a:pPr lvl="3" hangingPunct="0"/>
            <a:r>
              <a:rPr lang="en-US" dirty="0"/>
              <a:t>Non-transparent DMRS: DMRS  and data </a:t>
            </a:r>
            <a:r>
              <a:rPr lang="en-US" dirty="0" err="1"/>
              <a:t>precoded</a:t>
            </a:r>
            <a:r>
              <a:rPr lang="en-US" dirty="0"/>
              <a:t> differently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2225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01844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#87 Agreement</a:t>
            </a:r>
            <a:r>
              <a:rPr lang="en-US" dirty="0"/>
              <a:t>:</a:t>
            </a:r>
          </a:p>
          <a:p>
            <a:pPr lvl="0" hangingPunct="0"/>
            <a:r>
              <a:rPr lang="en-US" dirty="0"/>
              <a:t>Support variable/configurable DMRS pattern for data demodulation </a:t>
            </a:r>
            <a:endParaRPr lang="en-US" dirty="0" smtClean="0"/>
          </a:p>
          <a:p>
            <a:pPr lvl="1" hangingPunct="0"/>
            <a:r>
              <a:rPr lang="en-US" dirty="0"/>
              <a:t>At least one configuration supports front-loaded DMRS </a:t>
            </a:r>
            <a:r>
              <a:rPr lang="en-US" dirty="0" smtClean="0"/>
              <a:t>pattern</a:t>
            </a:r>
            <a:endParaRPr lang="en-US" dirty="0"/>
          </a:p>
          <a:p>
            <a:pPr lvl="1" hangingPunct="0"/>
            <a:r>
              <a:rPr lang="en-US" dirty="0"/>
              <a:t>FFS: Time and/or frequency domain density can be configured  </a:t>
            </a:r>
          </a:p>
          <a:p>
            <a:pPr lvl="1" hangingPunct="0"/>
            <a:r>
              <a:rPr lang="en-US" dirty="0"/>
              <a:t>FFS: RE location can be configured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2225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Interference measurement under different interference hypothesis should be supported in NR. For interference measurement, at least one of the following schemes is supported.</a:t>
            </a:r>
          </a:p>
          <a:p>
            <a:pPr lvl="1"/>
            <a:r>
              <a:rPr lang="en-US" dirty="0"/>
              <a:t>Measurement subsets in both time and frequency domain </a:t>
            </a:r>
          </a:p>
          <a:p>
            <a:pPr lvl="1"/>
            <a:r>
              <a:rPr lang="en-US" dirty="0"/>
              <a:t>Interference measurement restriction in both time and frequency domain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4029" y="1880736"/>
            <a:ext cx="1092819" cy="341205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5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</a:t>
            </a:r>
            <a:r>
              <a:rPr lang="en-US" dirty="0" err="1" smtClean="0"/>
              <a:t>CoLocation</a:t>
            </a:r>
            <a:r>
              <a:rPr lang="en-US" dirty="0" smtClean="0"/>
              <a:t> </a:t>
            </a:r>
            <a:r>
              <a:rPr lang="en-US" dirty="0"/>
              <a:t>(QCL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Definition of quasi-colocation (QCL) is that two antenna ports are said to be quasi co-located if properties of the channel over which a symbol on one antenna port is conveyed can be inferred from the channel over which a symbol on the other antenna port is conveyed.</a:t>
            </a:r>
          </a:p>
          <a:p>
            <a:r>
              <a:rPr lang="en-US" dirty="0"/>
              <a:t>For DM-RS antenna ports, NR supports:</a:t>
            </a:r>
          </a:p>
          <a:p>
            <a:pPr lvl="1"/>
            <a:r>
              <a:rPr lang="en-US" dirty="0"/>
              <a:t>All ports are quasi-collocated.</a:t>
            </a:r>
          </a:p>
          <a:p>
            <a:pPr lvl="1"/>
            <a:r>
              <a:rPr lang="en-US" dirty="0"/>
              <a:t>Not all ports are quasi-collocated.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#87 Agreements</a:t>
            </a:r>
            <a:r>
              <a:rPr lang="en-US" dirty="0"/>
              <a:t>:</a:t>
            </a:r>
          </a:p>
          <a:p>
            <a:pPr lvl="0" hangingPunct="0"/>
            <a:r>
              <a:rPr lang="en-US" dirty="0"/>
              <a:t>Study the need of supporting UE feedback and contents if needed to assist QCL association between reference signal resources/ports with respect to</a:t>
            </a:r>
            <a:r>
              <a:rPr lang="en-GB" dirty="0"/>
              <a:t> UE spatial QCL parameter(s) to support UE side </a:t>
            </a:r>
            <a:r>
              <a:rPr lang="en-GB" dirty="0" err="1"/>
              <a:t>beamforming</a:t>
            </a:r>
            <a:r>
              <a:rPr lang="en-GB" dirty="0"/>
              <a:t>/receiving procedure</a:t>
            </a:r>
            <a:endParaRPr lang="en-US" dirty="0"/>
          </a:p>
          <a:p>
            <a:pPr lvl="0" hangingPunct="0"/>
            <a:r>
              <a:rPr lang="en-GB" dirty="0"/>
              <a:t>Companies are encouraged to provide details of </a:t>
            </a:r>
            <a:r>
              <a:rPr lang="en-GB" dirty="0" err="1"/>
              <a:t>beamforming</a:t>
            </a:r>
            <a:r>
              <a:rPr lang="en-GB" dirty="0"/>
              <a:t>/receiving procedures and evaluate performance in terms of at least following metrics:  </a:t>
            </a:r>
            <a:endParaRPr lang="en-US" dirty="0"/>
          </a:p>
          <a:p>
            <a:pPr lvl="1" hangingPunct="0"/>
            <a:r>
              <a:rPr lang="en-US" dirty="0"/>
              <a:t>RS overhead </a:t>
            </a:r>
          </a:p>
          <a:p>
            <a:pPr lvl="1" hangingPunct="0"/>
            <a:r>
              <a:rPr lang="en-US" dirty="0"/>
              <a:t>Overhead of UE feedback</a:t>
            </a:r>
          </a:p>
          <a:p>
            <a:pPr lvl="1" hangingPunct="0"/>
            <a:r>
              <a:rPr lang="en-US" dirty="0"/>
              <a:t>Spectral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NR, DL CSI measurement with X  antenna ports is supported. At least for CSI acquisition, NR supports CSI-RS and SRS.</a:t>
            </a:r>
            <a:r>
              <a:rPr lang="en-US" dirty="0"/>
              <a:t> </a:t>
            </a:r>
            <a:r>
              <a:rPr lang="en-GB" dirty="0"/>
              <a:t>[Editor's note] The value of X is under investigation, as</a:t>
            </a:r>
            <a:endParaRPr lang="en-US" dirty="0"/>
          </a:p>
          <a:p>
            <a:r>
              <a:rPr lang="en-GB" dirty="0"/>
              <a:t> Study the values of X = 1, 2 ,</a:t>
            </a:r>
            <a:r>
              <a:rPr lang="en-GB" dirty="0" smtClean="0"/>
              <a:t>4,8,12,16,20,24,28,32</a:t>
            </a:r>
          </a:p>
          <a:p>
            <a:endParaRPr lang="en-GB" dirty="0"/>
          </a:p>
          <a:p>
            <a:pPr lvl="0"/>
            <a:r>
              <a:rPr lang="en-US" dirty="0"/>
              <a:t>CSI-RS configuration for NR also includes at least ‘number of antenna ports’. Configuration can be explicit or implicit. The number of CSI-RS antenna ports can be independently configured for periodic/semi-persistent CSI reporting and aperiodic CSI reporting</a:t>
            </a:r>
            <a:endParaRPr lang="en-US" dirty="0" smtClean="0"/>
          </a:p>
          <a:p>
            <a:pPr lvl="0"/>
            <a:r>
              <a:rPr lang="en-US" dirty="0" smtClean="0"/>
              <a:t>CSI-RS </a:t>
            </a:r>
            <a:r>
              <a:rPr lang="en-US" dirty="0"/>
              <a:t>mapped in one or multiple [consecutive] symbols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81307" y="133815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NR supports </a:t>
            </a:r>
            <a:r>
              <a:rPr lang="en-US" b="1" dirty="0">
                <a:solidFill>
                  <a:srgbClr val="FFC000"/>
                </a:solidFill>
              </a:rPr>
              <a:t>aperiodic transmission</a:t>
            </a:r>
            <a:r>
              <a:rPr lang="en-US" b="1" dirty="0"/>
              <a:t> </a:t>
            </a:r>
            <a:r>
              <a:rPr lang="en-US" dirty="0"/>
              <a:t>of CSI-RS. For CSI-RS transmission, in addition, NR supports at least one of following:</a:t>
            </a:r>
          </a:p>
          <a:p>
            <a:pPr lvl="1"/>
            <a:r>
              <a:rPr lang="en-US" dirty="0"/>
              <a:t>Semi-persistent transmission</a:t>
            </a:r>
          </a:p>
          <a:p>
            <a:pPr lvl="1"/>
            <a:r>
              <a:rPr lang="en-US" dirty="0"/>
              <a:t>Preconfigured CSI-RS resources can be activated or de-activated</a:t>
            </a:r>
          </a:p>
          <a:p>
            <a:pPr lvl="1"/>
            <a:r>
              <a:rPr lang="en-US" dirty="0"/>
              <a:t>Periodic </a:t>
            </a:r>
            <a:r>
              <a:rPr lang="en-US" dirty="0" smtClean="0"/>
              <a:t>transmission (</a:t>
            </a:r>
            <a:r>
              <a:rPr lang="en-US" dirty="0"/>
              <a:t>can be configured by higher layer signaling</a:t>
            </a:r>
            <a:r>
              <a:rPr lang="en-US" dirty="0" smtClean="0"/>
              <a:t>)</a:t>
            </a:r>
          </a:p>
          <a:p>
            <a:r>
              <a:rPr lang="en-GB" dirty="0" smtClean="0"/>
              <a:t>#87 Agreements</a:t>
            </a:r>
            <a:r>
              <a:rPr lang="en-GB" dirty="0"/>
              <a:t>:</a:t>
            </a:r>
            <a:endParaRPr lang="en-US" dirty="0"/>
          </a:p>
          <a:p>
            <a:pPr lvl="0" hangingPunct="0"/>
            <a:r>
              <a:rPr lang="en-US" dirty="0"/>
              <a:t>NR supports semi-persistent CSI-RS transmissions</a:t>
            </a:r>
          </a:p>
          <a:p>
            <a:pPr lvl="1" hangingPunct="0"/>
            <a:r>
              <a:rPr lang="en-US" dirty="0"/>
              <a:t>Activation(s)/de-activation(s) of CSI-RS resource is triggered dynamically</a:t>
            </a:r>
          </a:p>
          <a:p>
            <a:pPr lvl="2" hangingPunct="0"/>
            <a:r>
              <a:rPr lang="en-US" dirty="0"/>
              <a:t>Note: “dynamically” here can be DCI and/or MAC CE based. FFS details.</a:t>
            </a:r>
          </a:p>
          <a:p>
            <a:pPr lvl="0" hangingPunct="0"/>
            <a:r>
              <a:rPr lang="en-US" dirty="0"/>
              <a:t>NR supports semi-statically configured/re-configured periodic CSI-RS transmissions</a:t>
            </a:r>
          </a:p>
          <a:p>
            <a:pPr lvl="0" hangingPunct="0"/>
            <a:r>
              <a:rPr lang="en-US" dirty="0"/>
              <a:t>FFS: Details on signaling mechanisms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1307" y="133815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configurations of NR CSI-RS are supported.</a:t>
            </a:r>
          </a:p>
          <a:p>
            <a:pPr lvl="0"/>
            <a:r>
              <a:rPr lang="en-US" dirty="0"/>
              <a:t>UE-specific configuration to support</a:t>
            </a:r>
          </a:p>
          <a:p>
            <a:pPr lvl="1"/>
            <a:r>
              <a:rPr lang="en-US" dirty="0"/>
              <a:t>Wideband CSI-RS, i.e. from UE perspective, the full bandwidth the UE is configured to operate with </a:t>
            </a:r>
          </a:p>
          <a:p>
            <a:pPr lvl="1"/>
            <a:r>
              <a:rPr lang="en-US" dirty="0"/>
              <a:t>Partial-band CSI-RS, i.e. from UE perspective, part of the bandwidth the UE is configured to operate with</a:t>
            </a:r>
          </a:p>
        </p:txBody>
      </p:sp>
      <p:sp>
        <p:nvSpPr>
          <p:cNvPr id="3" name="Rectangle 2"/>
          <p:cNvSpPr/>
          <p:nvPr/>
        </p:nvSpPr>
        <p:spPr>
          <a:xfrm>
            <a:off x="981307" y="133815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NR supports </a:t>
            </a:r>
            <a:r>
              <a:rPr lang="en-US" b="1" dirty="0">
                <a:solidFill>
                  <a:srgbClr val="FFC000"/>
                </a:solidFill>
              </a:rPr>
              <a:t>aperiodic CSI reporting</a:t>
            </a:r>
            <a:r>
              <a:rPr lang="en-US" dirty="0"/>
              <a:t>. NR also supports at least one of following:</a:t>
            </a:r>
          </a:p>
          <a:p>
            <a:pPr lvl="0"/>
            <a:r>
              <a:rPr lang="en-US" dirty="0"/>
              <a:t>Periodic CSI reporting </a:t>
            </a:r>
          </a:p>
          <a:p>
            <a:pPr lvl="1"/>
            <a:r>
              <a:rPr lang="en-US" dirty="0"/>
              <a:t>It can be configured by higher layer</a:t>
            </a:r>
          </a:p>
          <a:p>
            <a:pPr lvl="0"/>
            <a:r>
              <a:rPr lang="en-US" dirty="0"/>
              <a:t>Semi-persistent CSI reporting</a:t>
            </a:r>
          </a:p>
          <a:p>
            <a:pPr lvl="1"/>
            <a:r>
              <a:rPr lang="en-US" dirty="0"/>
              <a:t>Configuration of CSI reporting can be activated or </a:t>
            </a:r>
            <a:r>
              <a:rPr lang="en-US" dirty="0" smtClean="0"/>
              <a:t>de-activated</a:t>
            </a:r>
          </a:p>
          <a:p>
            <a:r>
              <a:rPr lang="en-GB" dirty="0" smtClean="0"/>
              <a:t>#87 Agreements</a:t>
            </a:r>
            <a:r>
              <a:rPr lang="en-GB" b="1" dirty="0"/>
              <a:t>:</a:t>
            </a:r>
            <a:endParaRPr lang="en-US" dirty="0"/>
          </a:p>
          <a:p>
            <a:pPr lvl="0" hangingPunct="0"/>
            <a:r>
              <a:rPr lang="en-US" dirty="0"/>
              <a:t>For NR, support both periodic and semi-persistent CSI reporting:</a:t>
            </a:r>
          </a:p>
          <a:p>
            <a:pPr lvl="1" hangingPunct="0"/>
            <a:r>
              <a:rPr lang="en-US" dirty="0"/>
              <a:t>For periodic: higher-layer configuration of reporting periodicity and timing offset</a:t>
            </a:r>
          </a:p>
          <a:p>
            <a:pPr lvl="1" hangingPunct="0"/>
            <a:r>
              <a:rPr lang="en-US" dirty="0"/>
              <a:t>FFS for the case of semi-persistent CSI reporting w.r.t. reporting periodicity and timing offset</a:t>
            </a:r>
          </a:p>
          <a:p>
            <a:pPr lvl="1" hangingPunct="0"/>
            <a:r>
              <a:rPr lang="en-US" dirty="0"/>
              <a:t>FFS on detailed signaling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1395" y="959005"/>
            <a:ext cx="1081668" cy="353429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CSI reporting with two types of spatial information feedback is supported.</a:t>
            </a:r>
          </a:p>
          <a:p>
            <a:pPr lvl="0"/>
            <a:r>
              <a:rPr lang="en-US" dirty="0"/>
              <a:t>Type I feedback: Normal </a:t>
            </a:r>
          </a:p>
          <a:p>
            <a:pPr lvl="1"/>
            <a:r>
              <a:rPr lang="en-US" dirty="0"/>
              <a:t>Type I feedback is codebook-based PMI feedback with normal spatial resolution</a:t>
            </a:r>
          </a:p>
          <a:p>
            <a:pPr lvl="1"/>
            <a:r>
              <a:rPr lang="en-US" dirty="0"/>
              <a:t>Type I feedback supports at least the following (DL) CSI reporting parameters.</a:t>
            </a:r>
          </a:p>
          <a:p>
            <a:pPr lvl="2"/>
            <a:r>
              <a:rPr lang="en-US" dirty="0"/>
              <a:t>Resource selection indicator (Examples for further study are reference signal resource, port, reference signal sequence, beam)</a:t>
            </a:r>
          </a:p>
          <a:p>
            <a:pPr lvl="2"/>
            <a:r>
              <a:rPr lang="en-US" dirty="0"/>
              <a:t>RI (rank indicator)</a:t>
            </a:r>
          </a:p>
          <a:p>
            <a:pPr lvl="2"/>
            <a:r>
              <a:rPr lang="en-US" dirty="0"/>
              <a:t>PMI (</a:t>
            </a:r>
            <a:r>
              <a:rPr lang="en-US" dirty="0" err="1"/>
              <a:t>precoding</a:t>
            </a:r>
            <a:r>
              <a:rPr lang="en-US" dirty="0"/>
              <a:t> matrix indicator)</a:t>
            </a:r>
          </a:p>
          <a:p>
            <a:pPr lvl="2"/>
            <a:r>
              <a:rPr lang="en-US" dirty="0"/>
              <a:t>Channel quality feedback</a:t>
            </a:r>
          </a:p>
          <a:p>
            <a:pPr lvl="0"/>
            <a:r>
              <a:rPr lang="en-US" dirty="0"/>
              <a:t>Type II feedback: Enhanced </a:t>
            </a:r>
          </a:p>
          <a:p>
            <a:pPr lvl="1"/>
            <a:r>
              <a:rPr lang="en-US" dirty="0"/>
              <a:t>“Explicit” feedback and/or codebook-based feedback with higher spatial resolution </a:t>
            </a:r>
          </a:p>
          <a:p>
            <a:r>
              <a:rPr lang="en-US" dirty="0"/>
              <a:t>For Type I and II, CSI feedback per </a:t>
            </a:r>
            <a:r>
              <a:rPr lang="en-US" dirty="0" err="1"/>
              <a:t>subband</a:t>
            </a:r>
            <a:r>
              <a:rPr lang="en-US" dirty="0"/>
              <a:t> as well as wideband feedback are supported. For Type I and II, beam-related feedback can be also included.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1395" y="959005"/>
            <a:ext cx="1081668" cy="353429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7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regard to relating CSI-RS transmission and CSI reporting, the following combinations are supported at least</a:t>
            </a:r>
          </a:p>
          <a:p>
            <a:pPr lvl="1"/>
            <a:r>
              <a:rPr lang="en-US" dirty="0"/>
              <a:t>Aperiodic CSI reporting with aperiodic CSI-RS </a:t>
            </a:r>
          </a:p>
          <a:p>
            <a:pPr lvl="1"/>
            <a:r>
              <a:rPr lang="en-US" dirty="0"/>
              <a:t>Aperiodic CSI reporting with semi-persistent/periodic CSI-RS</a:t>
            </a:r>
          </a:p>
          <a:p>
            <a:pPr lvl="1"/>
            <a:r>
              <a:rPr lang="en-US" dirty="0"/>
              <a:t>Semi-persistent/periodic CSI reporting with semi-persistent/periodic </a:t>
            </a:r>
            <a:r>
              <a:rPr lang="en-US" dirty="0" smtClean="0"/>
              <a:t>CSI-RS</a:t>
            </a:r>
          </a:p>
          <a:p>
            <a:r>
              <a:rPr lang="en-US" dirty="0"/>
              <a:t>To support combinations above more flexibly, NR should allow independent control of CSI-RS indication and CSI reporting indication timings.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indication may refer to triggering, activation, and deactivation depending on type of RS/reporting.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1307" y="133815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41395" y="959005"/>
            <a:ext cx="1081668" cy="353429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1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CSI-related </a:t>
            </a:r>
            <a:r>
              <a:rPr lang="en-US" dirty="0" smtClean="0"/>
              <a:t>settings</a:t>
            </a:r>
            <a:endParaRPr lang="en-US" dirty="0"/>
          </a:p>
          <a:p>
            <a:pPr lvl="1"/>
            <a:r>
              <a:rPr lang="en-US" dirty="0"/>
              <a:t>CSI reporting settings</a:t>
            </a:r>
          </a:p>
          <a:p>
            <a:pPr lvl="1"/>
            <a:r>
              <a:rPr lang="en-US" dirty="0"/>
              <a:t>RS (at least for CSI measurement) settings, e.g. CSI-RS (CSI-IM as a special case)</a:t>
            </a:r>
          </a:p>
          <a:p>
            <a:pPr lvl="1"/>
            <a:r>
              <a:rPr lang="en-US" dirty="0"/>
              <a:t>CSI measurement settings: To configure which RS setting is used for a particular CSI reporting setting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2458" y="133815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7716" y="546410"/>
            <a:ext cx="1103972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4223" y="959005"/>
            <a:ext cx="1103972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DL DMRS based spatial multiplexing (SU-MIMO/MU-MIMO) is supported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Dynamic </a:t>
            </a:r>
            <a:r>
              <a:rPr lang="en-US" dirty="0"/>
              <a:t>switching between transmission methods/schemes is supported.</a:t>
            </a:r>
          </a:p>
          <a:p>
            <a:r>
              <a:rPr lang="en-US" dirty="0"/>
              <a:t>For coordinated transmission schemes for NR, both the case of co-located TRPs and the case of non-co-located TRPs are considered. For coordinated transmission schemes for NR, different types of coordinated transmission schemes for NR are supported.</a:t>
            </a:r>
          </a:p>
          <a:p>
            <a:r>
              <a:rPr lang="en-US" dirty="0"/>
              <a:t>Downlink transmission scheme(s) achieving diversity gain at least for some control information transmission is supported.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01844" y="122664"/>
            <a:ext cx="981308" cy="318903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91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1249</Words>
  <Application>Microsoft Office PowerPoint</Application>
  <PresentationFormat>On-screen Show (4:3)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NR-MIMO in ‘Study on NR-PHY’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Kepler</dc:creator>
  <cp:lastModifiedBy>Kepler</cp:lastModifiedBy>
  <cp:revision>12</cp:revision>
  <dcterms:created xsi:type="dcterms:W3CDTF">2016-11-29T14:07:18Z</dcterms:created>
  <dcterms:modified xsi:type="dcterms:W3CDTF">2016-11-29T16:11:17Z</dcterms:modified>
</cp:coreProperties>
</file>