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9" r:id="rId4"/>
    <p:sldId id="258" r:id="rId5"/>
    <p:sldId id="268" r:id="rId6"/>
    <p:sldId id="257" r:id="rId7"/>
    <p:sldId id="266" r:id="rId8"/>
    <p:sldId id="267"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E7F34D-09E8-4D82-A121-1D8E82C58FF7}"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410167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E7F34D-09E8-4D82-A121-1D8E82C58FF7}"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206603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E7F34D-09E8-4D82-A121-1D8E82C58FF7}"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376994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E7F34D-09E8-4D82-A121-1D8E82C58FF7}"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353841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E7F34D-09E8-4D82-A121-1D8E82C58FF7}" type="datetimeFigureOut">
              <a:rPr lang="en-US" smtClean="0"/>
              <a:t>5/27/2018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373494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E7F34D-09E8-4D82-A121-1D8E82C58FF7}" type="datetimeFigureOut">
              <a:rPr lang="en-US" smtClean="0"/>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326772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E7F34D-09E8-4D82-A121-1D8E82C58FF7}" type="datetimeFigureOut">
              <a:rPr lang="en-US" smtClean="0"/>
              <a:t>5/27/2018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273944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E7F34D-09E8-4D82-A121-1D8E82C58FF7}" type="datetimeFigureOut">
              <a:rPr lang="en-US" smtClean="0"/>
              <a:t>5/27/2018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268154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E7F34D-09E8-4D82-A121-1D8E82C58FF7}" type="datetimeFigureOut">
              <a:rPr lang="en-US" smtClean="0"/>
              <a:t>5/27/2018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106584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E7F34D-09E8-4D82-A121-1D8E82C58FF7}" type="datetimeFigureOut">
              <a:rPr lang="en-US" smtClean="0"/>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152224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E7F34D-09E8-4D82-A121-1D8E82C58FF7}" type="datetimeFigureOut">
              <a:rPr lang="en-US" smtClean="0"/>
              <a:t>5/27/2018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14D3B-5473-4D9B-B298-C462AB2DD113}" type="slidenum">
              <a:rPr lang="en-US" smtClean="0"/>
              <a:t>‹#›</a:t>
            </a:fld>
            <a:endParaRPr lang="en-US"/>
          </a:p>
        </p:txBody>
      </p:sp>
    </p:spTree>
    <p:extLst>
      <p:ext uri="{BB962C8B-B14F-4D97-AF65-F5344CB8AC3E}">
        <p14:creationId xmlns:p14="http://schemas.microsoft.com/office/powerpoint/2010/main" val="261454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7F34D-09E8-4D82-A121-1D8E82C58FF7}" type="datetimeFigureOut">
              <a:rPr lang="en-US" smtClean="0"/>
              <a:t>5/27/2018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14D3B-5473-4D9B-B298-C462AB2DD113}" type="slidenum">
              <a:rPr lang="en-US" smtClean="0"/>
              <a:t>‹#›</a:t>
            </a:fld>
            <a:endParaRPr lang="en-US"/>
          </a:p>
        </p:txBody>
      </p:sp>
    </p:spTree>
    <p:extLst>
      <p:ext uri="{BB962C8B-B14F-4D97-AF65-F5344CB8AC3E}">
        <p14:creationId xmlns:p14="http://schemas.microsoft.com/office/powerpoint/2010/main" val="4005302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Plane_of_incidence"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11ay QD model</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694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GB" dirty="0"/>
              <a:t>D-Rays </a:t>
            </a:r>
            <a:r>
              <a:rPr lang="en-GB" dirty="0" err="1"/>
              <a:t>Modeling</a:t>
            </a:r>
            <a:endParaRPr lang="en-US" dirty="0"/>
          </a:p>
        </p:txBody>
      </p:sp>
      <p:sp>
        <p:nvSpPr>
          <p:cNvPr id="3" name="Content Placeholder 2"/>
          <p:cNvSpPr>
            <a:spLocks noGrp="1"/>
          </p:cNvSpPr>
          <p:nvPr>
            <p:ph idx="1"/>
          </p:nvPr>
        </p:nvSpPr>
        <p:spPr/>
        <p:txBody>
          <a:bodyPr/>
          <a:lstStyle/>
          <a:p>
            <a:r>
              <a:rPr lang="en-GB" dirty="0" smtClean="0"/>
              <a:t>Delay and Angles</a:t>
            </a:r>
          </a:p>
          <a:p>
            <a:pPr lvl="1"/>
            <a:r>
              <a:rPr lang="en-GB" dirty="0" smtClean="0"/>
              <a:t>Geometry </a:t>
            </a:r>
            <a:r>
              <a:rPr lang="en-GB" dirty="0"/>
              <a:t>and propagation conditions</a:t>
            </a:r>
            <a:endParaRPr lang="en-GB" dirty="0" smtClean="0"/>
          </a:p>
          <a:p>
            <a:r>
              <a:rPr lang="en-GB" dirty="0" smtClean="0"/>
              <a:t>Propagation loss</a:t>
            </a:r>
          </a:p>
          <a:p>
            <a:pPr lvl="1"/>
            <a:r>
              <a:rPr lang="en-GB" dirty="0"/>
              <a:t>C</a:t>
            </a:r>
            <a:r>
              <a:rPr lang="en-GB" dirty="0" smtClean="0"/>
              <a:t>alculated </a:t>
            </a:r>
            <a:r>
              <a:rPr lang="en-GB" dirty="0"/>
              <a:t>by </a:t>
            </a:r>
            <a:r>
              <a:rPr lang="en-GB" dirty="0" err="1"/>
              <a:t>Friis</a:t>
            </a:r>
            <a:r>
              <a:rPr lang="en-GB" dirty="0"/>
              <a:t> equation, with taking into account additional losses from the oxygen </a:t>
            </a:r>
            <a:r>
              <a:rPr lang="en-GB" dirty="0" smtClean="0"/>
              <a:t>absorption</a:t>
            </a:r>
          </a:p>
          <a:p>
            <a:pPr lvl="1"/>
            <a:r>
              <a:rPr lang="en-GB" dirty="0" smtClean="0"/>
              <a:t>E.g. </a:t>
            </a:r>
            <a:r>
              <a:rPr lang="en-GB" dirty="0" err="1" smtClean="0"/>
              <a:t>LoS</a:t>
            </a:r>
            <a:r>
              <a:rPr lang="en-GB" dirty="0" smtClean="0"/>
              <a:t> ray power:</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2743200" y="5105400"/>
                <a:ext cx="3207929" cy="7146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m:ctrlPr>
                        </m:sSubPr>
                        <m:e>
                          <m:r>
                            <a:rPr lang="en-GB" i="1"/>
                            <m:t>𝑃</m:t>
                          </m:r>
                        </m:e>
                        <m:sub>
                          <m:r>
                            <a:rPr lang="en-GB" i="1"/>
                            <m:t>𝐷</m:t>
                          </m:r>
                        </m:sub>
                      </m:sSub>
                      <m:r>
                        <a:rPr lang="de-DE" i="1"/>
                        <m:t>=20</m:t>
                      </m:r>
                      <m:func>
                        <m:funcPr>
                          <m:ctrlPr>
                            <a:rPr lang="en-US" i="1"/>
                          </m:ctrlPr>
                        </m:funcPr>
                        <m:fName>
                          <m:sSub>
                            <m:sSubPr>
                              <m:ctrlPr>
                                <a:rPr lang="en-US" i="1"/>
                              </m:ctrlPr>
                            </m:sSubPr>
                            <m:e>
                              <m:r>
                                <m:rPr>
                                  <m:sty m:val="p"/>
                                </m:rPr>
                                <a:rPr lang="de-DE"/>
                                <m:t>log</m:t>
                              </m:r>
                            </m:e>
                            <m:sub>
                              <m:r>
                                <a:rPr lang="de-DE" i="1"/>
                                <m:t>10</m:t>
                              </m:r>
                            </m:sub>
                          </m:sSub>
                        </m:fName>
                        <m:e>
                          <m:d>
                            <m:dPr>
                              <m:ctrlPr>
                                <a:rPr lang="en-US" i="1"/>
                              </m:ctrlPr>
                            </m:dPr>
                            <m:e>
                              <m:f>
                                <m:fPr>
                                  <m:ctrlPr>
                                    <a:rPr lang="en-US" i="1"/>
                                  </m:ctrlPr>
                                </m:fPr>
                                <m:num>
                                  <m:r>
                                    <a:rPr lang="en-GB" i="1"/>
                                    <m:t>𝜆</m:t>
                                  </m:r>
                                </m:num>
                                <m:den>
                                  <m:r>
                                    <a:rPr lang="de-DE" i="1"/>
                                    <m:t>4</m:t>
                                  </m:r>
                                  <m:r>
                                    <a:rPr lang="en-GB" i="1"/>
                                    <m:t>𝜋</m:t>
                                  </m:r>
                                  <m:sSub>
                                    <m:sSubPr>
                                      <m:ctrlPr>
                                        <a:rPr lang="en-US" i="1"/>
                                      </m:ctrlPr>
                                    </m:sSubPr>
                                    <m:e>
                                      <m:r>
                                        <a:rPr lang="en-GB" i="1"/>
                                        <m:t>𝑑</m:t>
                                      </m:r>
                                    </m:e>
                                    <m:sub>
                                      <m:r>
                                        <a:rPr lang="en-GB" i="1"/>
                                        <m:t>𝐷</m:t>
                                      </m:r>
                                    </m:sub>
                                  </m:sSub>
                                </m:den>
                              </m:f>
                            </m:e>
                          </m:d>
                        </m:e>
                      </m:func>
                      <m:r>
                        <a:rPr lang="de-DE" i="1"/>
                        <m:t>−</m:t>
                      </m:r>
                      <m:sSub>
                        <m:sSubPr>
                          <m:ctrlPr>
                            <a:rPr lang="en-US" i="1"/>
                          </m:ctrlPr>
                        </m:sSubPr>
                        <m:e>
                          <m:r>
                            <a:rPr lang="en-GB" i="1"/>
                            <m:t>𝐴</m:t>
                          </m:r>
                        </m:e>
                        <m:sub>
                          <m:r>
                            <a:rPr lang="de-DE" i="1"/>
                            <m:t>0</m:t>
                          </m:r>
                        </m:sub>
                      </m:sSub>
                      <m:sSub>
                        <m:sSubPr>
                          <m:ctrlPr>
                            <a:rPr lang="en-US" i="1"/>
                          </m:ctrlPr>
                        </m:sSubPr>
                        <m:e>
                          <m:r>
                            <a:rPr lang="en-GB" i="1"/>
                            <m:t>𝑑</m:t>
                          </m:r>
                        </m:e>
                        <m:sub>
                          <m:r>
                            <a:rPr lang="en-GB" i="1"/>
                            <m:t>𝐷</m:t>
                          </m:r>
                        </m:sub>
                      </m:sSub>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2743200" y="5105400"/>
                <a:ext cx="3207929" cy="714683"/>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644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Direct D-Ray</a:t>
            </a:r>
          </a:p>
          <a:p>
            <a:pPr lvl="1"/>
            <a:r>
              <a:rPr lang="en-GB" dirty="0"/>
              <a:t>Direct LOS ray is a ray between TX and </a:t>
            </a:r>
            <a:r>
              <a:rPr lang="en-GB" dirty="0" smtClean="0"/>
              <a:t>RX</a:t>
            </a:r>
          </a:p>
          <a:p>
            <a:pPr lvl="1"/>
            <a:r>
              <a:rPr lang="en-GB" dirty="0" smtClean="0"/>
              <a:t>Strongest Power, lowest delay</a:t>
            </a:r>
            <a:endParaRPr lang="en-US"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215604984"/>
                  </p:ext>
                </p:extLst>
              </p:nvPr>
            </p:nvGraphicFramePr>
            <p:xfrm>
              <a:off x="5486400" y="3438144"/>
              <a:ext cx="2970213" cy="2657095"/>
            </p:xfrm>
            <a:graphic>
              <a:graphicData uri="http://schemas.openxmlformats.org/drawingml/2006/table">
                <a:tbl>
                  <a:tblPr firstRow="1" firstCol="1" bandRow="1">
                    <a:tableStyleId>{5C22544A-7EE6-4342-B048-85BDC9FD1C3A}</a:tableStyleId>
                  </a:tblPr>
                  <a:tblGrid>
                    <a:gridCol w="836613"/>
                    <a:gridCol w="2133600"/>
                  </a:tblGrid>
                  <a:tr h="0">
                    <a:tc>
                      <a:txBody>
                        <a:bodyPr/>
                        <a:lstStyle/>
                        <a:p>
                          <a:pPr marL="0" marR="0" algn="ctr">
                            <a:spcBef>
                              <a:spcPts val="0"/>
                            </a:spcBef>
                            <a:spcAft>
                              <a:spcPts val="0"/>
                            </a:spcAft>
                          </a:pPr>
                          <a:r>
                            <a:rPr lang="en-GB" sz="1100" dirty="0">
                              <a:effectLst/>
                            </a:rPr>
                            <a:t>Parameter</a:t>
                          </a:r>
                          <a:endParaRPr lang="en-US" sz="1100" dirty="0">
                            <a:effectLst/>
                            <a:latin typeface="Times New Roman"/>
                            <a:ea typeface="MS Mincho"/>
                          </a:endParaRPr>
                        </a:p>
                      </a:txBody>
                      <a:tcPr marL="68580" marR="68580" marT="0" marB="0" anchor="ctr"/>
                    </a:tc>
                    <a:tc>
                      <a:txBody>
                        <a:bodyPr/>
                        <a:lstStyle/>
                        <a:p>
                          <a:pPr marL="0" marR="0" algn="ctr">
                            <a:spcBef>
                              <a:spcPts val="0"/>
                            </a:spcBef>
                            <a:spcAft>
                              <a:spcPts val="0"/>
                            </a:spcAft>
                          </a:pPr>
                          <a:r>
                            <a:rPr lang="en-GB" sz="1100">
                              <a:effectLst/>
                            </a:rPr>
                            <a:t>Value</a:t>
                          </a:r>
                          <a:endParaRPr lang="en-US" sz="1100">
                            <a:effectLst/>
                            <a:latin typeface="Times New Roman"/>
                            <a:ea typeface="MS Mincho"/>
                          </a:endParaRPr>
                        </a:p>
                      </a:txBody>
                      <a:tcPr marL="68580" marR="68580" marT="0" marB="0" anchor="ctr"/>
                    </a:tc>
                  </a:tr>
                  <a:tr h="0">
                    <a:tc>
                      <a:txBody>
                        <a:bodyPr/>
                        <a:lstStyle/>
                        <a:p>
                          <a:pPr marL="0" marR="0">
                            <a:spcBef>
                              <a:spcPts val="0"/>
                            </a:spcBef>
                            <a:spcAft>
                              <a:spcPts val="0"/>
                            </a:spcAft>
                          </a:pPr>
                          <a:r>
                            <a:rPr lang="en-GB" sz="1100">
                              <a:effectLst/>
                            </a:rPr>
                            <a:t>Delay</a:t>
                          </a:r>
                          <a:endParaRPr lang="en-US" sz="1100">
                            <a:effectLst/>
                            <a:latin typeface="Times New Roman"/>
                            <a:ea typeface="MS Mincho"/>
                          </a:endParaRPr>
                        </a:p>
                      </a:txBody>
                      <a:tcPr marL="68580" marR="68580" marT="0" marB="0" anchor="ctr"/>
                    </a:tc>
                    <a:tc>
                      <a:txBody>
                        <a:bodyPr/>
                        <a:lstStyle/>
                        <a:p>
                          <a:pPr marL="0" marR="0">
                            <a:spcBef>
                              <a:spcPts val="0"/>
                            </a:spcBef>
                            <a:spcAft>
                              <a:spcPts val="0"/>
                            </a:spcAft>
                          </a:pPr>
                          <a:r>
                            <a:rPr lang="en-GB" sz="1100">
                              <a:effectLst/>
                            </a:rPr>
                            <a:t>Direct ray delay is calculated from the model geometry:</a:t>
                          </a:r>
                          <a:endParaRPr lang="en-US" sz="1100">
                            <a:effectLst/>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100">
                                        <a:effectLst/>
                                      </a:rPr>
                                    </m:ctrlPr>
                                  </m:sSubPr>
                                  <m:e>
                                    <m:r>
                                      <a:rPr lang="en-GB" sz="1100">
                                        <a:effectLst/>
                                      </a:rPr>
                                      <m:t>𝜏</m:t>
                                    </m:r>
                                  </m:e>
                                  <m:sub>
                                    <m:r>
                                      <a:rPr lang="en-GB" sz="1100">
                                        <a:effectLst/>
                                      </a:rPr>
                                      <m:t>𝐷</m:t>
                                    </m:r>
                                  </m:sub>
                                </m:sSub>
                                <m:r>
                                  <a:rPr lang="en-GB" sz="1100">
                                    <a:effectLst/>
                                  </a:rPr>
                                  <m:t>=</m:t>
                                </m:r>
                                <m:f>
                                  <m:fPr>
                                    <m:type m:val="lin"/>
                                    <m:ctrlPr>
                                      <a:rPr lang="en-US" sz="1100">
                                        <a:effectLst/>
                                      </a:rPr>
                                    </m:ctrlPr>
                                  </m:fPr>
                                  <m:num>
                                    <m:sSub>
                                      <m:sSubPr>
                                        <m:ctrlPr>
                                          <a:rPr lang="en-US" sz="1100">
                                            <a:effectLst/>
                                          </a:rPr>
                                        </m:ctrlPr>
                                      </m:sSubPr>
                                      <m:e>
                                        <m:r>
                                          <a:rPr lang="en-GB" sz="1100">
                                            <a:effectLst/>
                                          </a:rPr>
                                          <m:t>𝑑</m:t>
                                        </m:r>
                                      </m:e>
                                      <m:sub>
                                        <m:r>
                                          <a:rPr lang="en-GB" sz="1100">
                                            <a:effectLst/>
                                          </a:rPr>
                                          <m:t>𝐷</m:t>
                                        </m:r>
                                      </m:sub>
                                    </m:sSub>
                                  </m:num>
                                  <m:den>
                                    <m:r>
                                      <a:rPr lang="en-GB" sz="1100">
                                        <a:effectLst/>
                                      </a:rPr>
                                      <m:t>𝑐</m:t>
                                    </m:r>
                                  </m:den>
                                </m:f>
                              </m:oMath>
                            </m:oMathPara>
                          </a14:m>
                          <a:endParaRPr lang="en-US" sz="1100">
                            <a:effectLst/>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100">
                                        <a:effectLst/>
                                      </a:rPr>
                                    </m:ctrlPr>
                                  </m:sSubPr>
                                  <m:e>
                                    <m:r>
                                      <a:rPr lang="en-GB" sz="1100">
                                        <a:effectLst/>
                                      </a:rPr>
                                      <m:t>𝑑</m:t>
                                    </m:r>
                                  </m:e>
                                  <m:sub>
                                    <m:r>
                                      <a:rPr lang="en-GB" sz="1100">
                                        <a:effectLst/>
                                      </a:rPr>
                                      <m:t>𝐷</m:t>
                                    </m:r>
                                  </m:sub>
                                </m:sSub>
                                <m:r>
                                  <a:rPr lang="en-GB" sz="1100">
                                    <a:effectLst/>
                                  </a:rPr>
                                  <m:t>=</m:t>
                                </m:r>
                                <m:rad>
                                  <m:radPr>
                                    <m:degHide m:val="on"/>
                                    <m:ctrlPr>
                                      <a:rPr lang="en-US" sz="1100">
                                        <a:effectLst/>
                                      </a:rPr>
                                    </m:ctrlPr>
                                  </m:radPr>
                                  <m:deg/>
                                  <m:e>
                                    <m:sSup>
                                      <m:sSupPr>
                                        <m:ctrlPr>
                                          <a:rPr lang="en-US" sz="1100">
                                            <a:effectLst/>
                                          </a:rPr>
                                        </m:ctrlPr>
                                      </m:sSupPr>
                                      <m:e>
                                        <m:r>
                                          <a:rPr lang="en-GB" sz="1100">
                                            <a:effectLst/>
                                          </a:rPr>
                                          <m:t>𝐿</m:t>
                                        </m:r>
                                      </m:e>
                                      <m:sup>
                                        <m:r>
                                          <a:rPr lang="en-GB" sz="1100">
                                            <a:effectLst/>
                                          </a:rPr>
                                          <m:t>2</m:t>
                                        </m:r>
                                      </m:sup>
                                    </m:sSup>
                                    <m:r>
                                      <a:rPr lang="en-GB" sz="1100">
                                        <a:effectLst/>
                                      </a:rPr>
                                      <m:t>+</m:t>
                                    </m:r>
                                    <m:sSup>
                                      <m:sSupPr>
                                        <m:ctrlPr>
                                          <a:rPr lang="en-US" sz="1100">
                                            <a:effectLst/>
                                          </a:rPr>
                                        </m:ctrlPr>
                                      </m:sSupPr>
                                      <m:e>
                                        <m:d>
                                          <m:dPr>
                                            <m:ctrlPr>
                                              <a:rPr lang="en-US" sz="1100">
                                                <a:effectLst/>
                                              </a:rPr>
                                            </m:ctrlPr>
                                          </m:dPr>
                                          <m:e>
                                            <m:sSub>
                                              <m:sSubPr>
                                                <m:ctrlPr>
                                                  <a:rPr lang="en-US" sz="1100">
                                                    <a:effectLst/>
                                                  </a:rPr>
                                                </m:ctrlPr>
                                              </m:sSubPr>
                                              <m:e>
                                                <m:r>
                                                  <a:rPr lang="en-GB" sz="1100">
                                                    <a:effectLst/>
                                                  </a:rPr>
                                                  <m:t>𝐻</m:t>
                                                </m:r>
                                              </m:e>
                                              <m:sub>
                                                <m:r>
                                                  <a:rPr lang="en-GB" sz="1100">
                                                    <a:effectLst/>
                                                  </a:rPr>
                                                  <m:t>𝑡𝑥</m:t>
                                                </m:r>
                                              </m:sub>
                                            </m:sSub>
                                            <m:r>
                                              <a:rPr lang="en-GB" sz="1100">
                                                <a:effectLst/>
                                              </a:rPr>
                                              <m:t>−</m:t>
                                            </m:r>
                                            <m:sSub>
                                              <m:sSubPr>
                                                <m:ctrlPr>
                                                  <a:rPr lang="en-US" sz="1100">
                                                    <a:effectLst/>
                                                  </a:rPr>
                                                </m:ctrlPr>
                                              </m:sSubPr>
                                              <m:e>
                                                <m:r>
                                                  <a:rPr lang="en-GB" sz="1100">
                                                    <a:effectLst/>
                                                  </a:rPr>
                                                  <m:t>𝐻</m:t>
                                                </m:r>
                                              </m:e>
                                              <m:sub>
                                                <m:r>
                                                  <a:rPr lang="en-GB" sz="1100">
                                                    <a:effectLst/>
                                                  </a:rPr>
                                                  <m:t>𝑟𝑥</m:t>
                                                </m:r>
                                              </m:sub>
                                            </m:sSub>
                                          </m:e>
                                        </m:d>
                                      </m:e>
                                      <m:sup>
                                        <m:r>
                                          <a:rPr lang="en-GB" sz="1100">
                                            <a:effectLst/>
                                          </a:rPr>
                                          <m:t>2</m:t>
                                        </m:r>
                                      </m:sup>
                                    </m:sSup>
                                  </m:e>
                                </m:rad>
                              </m:oMath>
                            </m:oMathPara>
                          </a14:m>
                          <a:endParaRPr lang="en-US" sz="1100">
                            <a:effectLst/>
                            <a:latin typeface="Times New Roman"/>
                            <a:ea typeface="MS Mincho"/>
                          </a:endParaRPr>
                        </a:p>
                      </a:txBody>
                      <a:tcPr marL="68580" marR="68580" marT="0" marB="0" anchor="ctr"/>
                    </a:tc>
                  </a:tr>
                  <a:tr h="0">
                    <a:tc>
                      <a:txBody>
                        <a:bodyPr/>
                        <a:lstStyle/>
                        <a:p>
                          <a:pPr marL="0" marR="0">
                            <a:spcBef>
                              <a:spcPts val="0"/>
                            </a:spcBef>
                            <a:spcAft>
                              <a:spcPts val="0"/>
                            </a:spcAft>
                          </a:pPr>
                          <a:r>
                            <a:rPr lang="en-GB" sz="1100">
                              <a:effectLst/>
                            </a:rPr>
                            <a:t>Power</a:t>
                          </a:r>
                          <a:endParaRPr lang="en-US" sz="1100">
                            <a:effectLst/>
                            <a:latin typeface="Times New Roman"/>
                            <a:ea typeface="MS Mincho"/>
                          </a:endParaRPr>
                        </a:p>
                      </a:txBody>
                      <a:tcPr marL="68580" marR="68580" marT="0" marB="0" anchor="ctr"/>
                    </a:tc>
                    <a:tc>
                      <a:txBody>
                        <a:bodyPr/>
                        <a:lstStyle/>
                        <a:p>
                          <a:pPr marL="0" marR="0">
                            <a:spcBef>
                              <a:spcPts val="0"/>
                            </a:spcBef>
                            <a:spcAft>
                              <a:spcPts val="0"/>
                            </a:spcAft>
                          </a:pPr>
                          <a:r>
                            <a:rPr lang="en-GB" sz="1100">
                              <a:effectLst/>
                            </a:rPr>
                            <a:t>Direct ray power calculated as free-space pathloss with oxygen absorption:</a:t>
                          </a:r>
                          <a:endParaRPr lang="en-US" sz="1100">
                            <a:effectLst/>
                          </a:endParaRPr>
                        </a:p>
                        <a:p>
                          <a:pPr marL="0" marR="0">
                            <a:spcBef>
                              <a:spcPts val="0"/>
                            </a:spcBef>
                            <a:spcAft>
                              <a:spcPts val="0"/>
                            </a:spcAft>
                          </a:pPr>
                          <a14:m>
                            <m:oMath xmlns:m="http://schemas.openxmlformats.org/officeDocument/2006/math">
                              <m:sSub>
                                <m:sSubPr>
                                  <m:ctrlPr>
                                    <a:rPr lang="en-US" sz="1100">
                                      <a:effectLst/>
                                    </a:rPr>
                                  </m:ctrlPr>
                                </m:sSubPr>
                                <m:e>
                                  <m:r>
                                    <a:rPr lang="en-GB" sz="1100">
                                      <a:effectLst/>
                                    </a:rPr>
                                    <m:t>𝑃</m:t>
                                  </m:r>
                                </m:e>
                                <m:sub>
                                  <m:r>
                                    <a:rPr lang="en-GB" sz="1100">
                                      <a:effectLst/>
                                    </a:rPr>
                                    <m:t>𝐷</m:t>
                                  </m:r>
                                </m:sub>
                              </m:sSub>
                              <m:r>
                                <a:rPr lang="de-DE" sz="1100">
                                  <a:effectLst/>
                                </a:rPr>
                                <m:t>=20</m:t>
                              </m:r>
                              <m:func>
                                <m:funcPr>
                                  <m:ctrlPr>
                                    <a:rPr lang="en-US" sz="1100">
                                      <a:effectLst/>
                                    </a:rPr>
                                  </m:ctrlPr>
                                </m:funcPr>
                                <m:fName>
                                  <m:sSub>
                                    <m:sSubPr>
                                      <m:ctrlPr>
                                        <a:rPr lang="en-US" sz="1100">
                                          <a:effectLst/>
                                        </a:rPr>
                                      </m:ctrlPr>
                                    </m:sSubPr>
                                    <m:e>
                                      <m:r>
                                        <m:rPr>
                                          <m:sty m:val="p"/>
                                        </m:rPr>
                                        <a:rPr lang="de-DE" sz="1100">
                                          <a:effectLst/>
                                        </a:rPr>
                                        <m:t>log</m:t>
                                      </m:r>
                                    </m:e>
                                    <m:sub>
                                      <m:r>
                                        <a:rPr lang="de-DE" sz="1100">
                                          <a:effectLst/>
                                        </a:rPr>
                                        <m:t>10</m:t>
                                      </m:r>
                                    </m:sub>
                                  </m:sSub>
                                </m:fName>
                                <m:e>
                                  <m:d>
                                    <m:dPr>
                                      <m:ctrlPr>
                                        <a:rPr lang="en-US" sz="1100">
                                          <a:effectLst/>
                                        </a:rPr>
                                      </m:ctrlPr>
                                    </m:dPr>
                                    <m:e>
                                      <m:f>
                                        <m:fPr>
                                          <m:ctrlPr>
                                            <a:rPr lang="en-US" sz="1100">
                                              <a:effectLst/>
                                            </a:rPr>
                                          </m:ctrlPr>
                                        </m:fPr>
                                        <m:num>
                                          <m:r>
                                            <a:rPr lang="en-GB" sz="1100">
                                              <a:effectLst/>
                                            </a:rPr>
                                            <m:t>𝜆</m:t>
                                          </m:r>
                                        </m:num>
                                        <m:den>
                                          <m:r>
                                            <a:rPr lang="de-DE" sz="1100">
                                              <a:effectLst/>
                                            </a:rPr>
                                            <m:t>4</m:t>
                                          </m:r>
                                          <m:r>
                                            <a:rPr lang="en-GB" sz="1100">
                                              <a:effectLst/>
                                            </a:rPr>
                                            <m:t>𝜋</m:t>
                                          </m:r>
                                          <m:sSub>
                                            <m:sSubPr>
                                              <m:ctrlPr>
                                                <a:rPr lang="en-US" sz="1100">
                                                  <a:effectLst/>
                                                </a:rPr>
                                              </m:ctrlPr>
                                            </m:sSubPr>
                                            <m:e>
                                              <m:r>
                                                <a:rPr lang="en-GB" sz="1100">
                                                  <a:effectLst/>
                                                </a:rPr>
                                                <m:t>𝑑</m:t>
                                              </m:r>
                                            </m:e>
                                            <m:sub>
                                              <m:r>
                                                <a:rPr lang="en-GB" sz="1100">
                                                  <a:effectLst/>
                                                </a:rPr>
                                                <m:t>𝐷</m:t>
                                              </m:r>
                                            </m:sub>
                                          </m:sSub>
                                        </m:den>
                                      </m:f>
                                    </m:e>
                                  </m:d>
                                </m:e>
                              </m:func>
                              <m:r>
                                <a:rPr lang="de-DE" sz="1100">
                                  <a:effectLst/>
                                </a:rPr>
                                <m:t>−</m:t>
                              </m:r>
                              <m:sSub>
                                <m:sSubPr>
                                  <m:ctrlPr>
                                    <a:rPr lang="en-US" sz="1100">
                                      <a:effectLst/>
                                    </a:rPr>
                                  </m:ctrlPr>
                                </m:sSubPr>
                                <m:e>
                                  <m:r>
                                    <a:rPr lang="en-GB" sz="1100">
                                      <a:effectLst/>
                                    </a:rPr>
                                    <m:t>𝐴</m:t>
                                  </m:r>
                                </m:e>
                                <m:sub>
                                  <m:r>
                                    <a:rPr lang="de-DE" sz="1100">
                                      <a:effectLst/>
                                    </a:rPr>
                                    <m:t>0</m:t>
                                  </m:r>
                                </m:sub>
                              </m:sSub>
                              <m:sSub>
                                <m:sSubPr>
                                  <m:ctrlPr>
                                    <a:rPr lang="en-US" sz="1100">
                                      <a:effectLst/>
                                    </a:rPr>
                                  </m:ctrlPr>
                                </m:sSubPr>
                                <m:e>
                                  <m:r>
                                    <a:rPr lang="en-GB" sz="1100">
                                      <a:effectLst/>
                                    </a:rPr>
                                    <m:t>𝑑</m:t>
                                  </m:r>
                                </m:e>
                                <m:sub>
                                  <m:r>
                                    <a:rPr lang="en-GB" sz="1100">
                                      <a:effectLst/>
                                    </a:rPr>
                                    <m:t>𝐷</m:t>
                                  </m:r>
                                </m:sub>
                              </m:sSub>
                            </m:oMath>
                          </a14:m>
                          <a:r>
                            <a:rPr lang="de-DE" sz="1100">
                              <a:effectLst/>
                            </a:rPr>
                            <a:t>, in dB</a:t>
                          </a:r>
                          <a:endParaRPr lang="en-US" sz="1100">
                            <a:effectLst/>
                            <a:latin typeface="Times New Roman"/>
                            <a:ea typeface="MS Mincho"/>
                          </a:endParaRPr>
                        </a:p>
                      </a:txBody>
                      <a:tcPr marL="68580" marR="68580" marT="0" marB="0" anchor="ctr"/>
                    </a:tc>
                  </a:tr>
                  <a:tr h="0">
                    <a:tc>
                      <a:txBody>
                        <a:bodyPr/>
                        <a:lstStyle/>
                        <a:p>
                          <a:pPr marL="0" marR="0">
                            <a:spcBef>
                              <a:spcPts val="0"/>
                            </a:spcBef>
                            <a:spcAft>
                              <a:spcPts val="0"/>
                            </a:spcAft>
                          </a:pPr>
                          <a:r>
                            <a:rPr lang="en-GB" sz="1100">
                              <a:effectLst/>
                            </a:rPr>
                            <a:t>Channel matrix</a:t>
                          </a:r>
                          <a:endParaRPr lang="en-US" sz="1100">
                            <a:effectLst/>
                            <a:latin typeface="Times New Roman"/>
                            <a:ea typeface="MS Mincho"/>
                          </a:endParaRPr>
                        </a:p>
                      </a:txBody>
                      <a:tcPr marL="68580" marR="68580" marT="0" marB="0" anchor="ct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GB" sz="1100">
                                    <a:effectLst/>
                                  </a:rPr>
                                  <m:t>𝐇</m:t>
                                </m:r>
                                <m:r>
                                  <a:rPr lang="en-GB" sz="1100">
                                    <a:effectLst/>
                                  </a:rPr>
                                  <m:t>=</m:t>
                                </m:r>
                                <m:d>
                                  <m:dPr>
                                    <m:begChr m:val="["/>
                                    <m:endChr m:val="]"/>
                                    <m:ctrlPr>
                                      <a:rPr lang="en-US" sz="1100">
                                        <a:effectLst/>
                                      </a:rPr>
                                    </m:ctrlPr>
                                  </m:dPr>
                                  <m:e>
                                    <m:m>
                                      <m:mPr>
                                        <m:mcs>
                                          <m:mc>
                                            <m:mcPr>
                                              <m:count m:val="2"/>
                                              <m:mcJc m:val="center"/>
                                            </m:mcPr>
                                          </m:mc>
                                        </m:mcs>
                                        <m:ctrlPr>
                                          <a:rPr lang="en-US" sz="1100">
                                            <a:effectLst/>
                                          </a:rPr>
                                        </m:ctrlPr>
                                      </m:mPr>
                                      <m:mr>
                                        <m:e>
                                          <m:sSup>
                                            <m:sSupPr>
                                              <m:ctrlPr>
                                                <a:rPr lang="en-US" sz="1100">
                                                  <a:effectLst/>
                                                </a:rPr>
                                              </m:ctrlPr>
                                            </m:sSupPr>
                                            <m:e>
                                              <m:r>
                                                <a:rPr lang="en-GB" sz="1100">
                                                  <a:effectLst/>
                                                </a:rPr>
                                                <m:t>10</m:t>
                                              </m:r>
                                            </m:e>
                                            <m:sup>
                                              <m:f>
                                                <m:fPr>
                                                  <m:type m:val="lin"/>
                                                  <m:ctrlPr>
                                                    <a:rPr lang="en-US" sz="1100">
                                                      <a:effectLst/>
                                                    </a:rPr>
                                                  </m:ctrlPr>
                                                </m:fPr>
                                                <m:num>
                                                  <m:sSub>
                                                    <m:sSubPr>
                                                      <m:ctrlPr>
                                                        <a:rPr lang="en-US" sz="1100">
                                                          <a:effectLst/>
                                                        </a:rPr>
                                                      </m:ctrlPr>
                                                    </m:sSubPr>
                                                    <m:e>
                                                      <m:r>
                                                        <a:rPr lang="en-GB" sz="1100">
                                                          <a:effectLst/>
                                                        </a:rPr>
                                                        <m:t>𝑃</m:t>
                                                      </m:r>
                                                    </m:e>
                                                    <m:sub>
                                                      <m:r>
                                                        <a:rPr lang="en-GB" sz="1100">
                                                          <a:effectLst/>
                                                        </a:rPr>
                                                        <m:t>𝐷</m:t>
                                                      </m:r>
                                                    </m:sub>
                                                  </m:sSub>
                                                </m:num>
                                                <m:den>
                                                  <m:r>
                                                    <a:rPr lang="en-GB" sz="1100">
                                                      <a:effectLst/>
                                                    </a:rPr>
                                                    <m:t>20</m:t>
                                                  </m:r>
                                                </m:den>
                                              </m:f>
                                            </m:sup>
                                          </m:sSup>
                                        </m:e>
                                        <m:e>
                                          <m:r>
                                            <a:rPr lang="en-GB" sz="1100">
                                              <a:effectLst/>
                                            </a:rPr>
                                            <m:t>0</m:t>
                                          </m:r>
                                        </m:e>
                                      </m:mr>
                                      <m:mr>
                                        <m:e>
                                          <m:r>
                                            <a:rPr lang="en-GB" sz="1100">
                                              <a:effectLst/>
                                            </a:rPr>
                                            <m:t>0</m:t>
                                          </m:r>
                                        </m:e>
                                        <m:e>
                                          <m:sSup>
                                            <m:sSupPr>
                                              <m:ctrlPr>
                                                <a:rPr lang="en-US" sz="1100">
                                                  <a:effectLst/>
                                                </a:rPr>
                                              </m:ctrlPr>
                                            </m:sSupPr>
                                            <m:e>
                                              <m:r>
                                                <a:rPr lang="en-GB" sz="1100">
                                                  <a:effectLst/>
                                                </a:rPr>
                                                <m:t>10</m:t>
                                              </m:r>
                                            </m:e>
                                            <m:sup>
                                              <m:f>
                                                <m:fPr>
                                                  <m:type m:val="lin"/>
                                                  <m:ctrlPr>
                                                    <a:rPr lang="en-US" sz="1100">
                                                      <a:effectLst/>
                                                    </a:rPr>
                                                  </m:ctrlPr>
                                                </m:fPr>
                                                <m:num>
                                                  <m:sSub>
                                                    <m:sSubPr>
                                                      <m:ctrlPr>
                                                        <a:rPr lang="en-US" sz="1100">
                                                          <a:effectLst/>
                                                        </a:rPr>
                                                      </m:ctrlPr>
                                                    </m:sSubPr>
                                                    <m:e>
                                                      <m:r>
                                                        <a:rPr lang="en-GB" sz="1100">
                                                          <a:effectLst/>
                                                        </a:rPr>
                                                        <m:t>𝑃</m:t>
                                                      </m:r>
                                                    </m:e>
                                                    <m:sub>
                                                      <m:r>
                                                        <a:rPr lang="en-GB" sz="1100">
                                                          <a:effectLst/>
                                                        </a:rPr>
                                                        <m:t>𝐷</m:t>
                                                      </m:r>
                                                    </m:sub>
                                                  </m:sSub>
                                                </m:num>
                                                <m:den>
                                                  <m:r>
                                                    <a:rPr lang="en-GB" sz="1100">
                                                      <a:effectLst/>
                                                    </a:rPr>
                                                    <m:t>20</m:t>
                                                  </m:r>
                                                </m:den>
                                              </m:f>
                                            </m:sup>
                                          </m:sSup>
                                        </m:e>
                                      </m:mr>
                                    </m:m>
                                  </m:e>
                                </m:d>
                                <m:sSup>
                                  <m:sSupPr>
                                    <m:ctrlPr>
                                      <a:rPr lang="en-US" sz="1100">
                                        <a:effectLst/>
                                      </a:rPr>
                                    </m:ctrlPr>
                                  </m:sSupPr>
                                  <m:e>
                                    <m:r>
                                      <a:rPr lang="en-GB" sz="1100">
                                        <a:effectLst/>
                                      </a:rPr>
                                      <m:t>𝑒</m:t>
                                    </m:r>
                                  </m:e>
                                  <m:sup>
                                    <m:f>
                                      <m:fPr>
                                        <m:ctrlPr>
                                          <a:rPr lang="en-US" sz="1100">
                                            <a:effectLst/>
                                          </a:rPr>
                                        </m:ctrlPr>
                                      </m:fPr>
                                      <m:num>
                                        <m:r>
                                          <a:rPr lang="en-GB" sz="1100">
                                            <a:effectLst/>
                                          </a:rPr>
                                          <m:t>𝑗</m:t>
                                        </m:r>
                                        <m:r>
                                          <a:rPr lang="en-GB" sz="1100">
                                            <a:effectLst/>
                                          </a:rPr>
                                          <m:t>2</m:t>
                                        </m:r>
                                        <m:r>
                                          <a:rPr lang="en-GB" sz="1100">
                                            <a:effectLst/>
                                          </a:rPr>
                                          <m:t>𝜋</m:t>
                                        </m:r>
                                        <m:sSub>
                                          <m:sSubPr>
                                            <m:ctrlPr>
                                              <a:rPr lang="en-US" sz="1100">
                                                <a:effectLst/>
                                              </a:rPr>
                                            </m:ctrlPr>
                                          </m:sSubPr>
                                          <m:e>
                                            <m:r>
                                              <a:rPr lang="en-GB" sz="1100">
                                                <a:effectLst/>
                                              </a:rPr>
                                              <m:t>𝑑</m:t>
                                            </m:r>
                                          </m:e>
                                          <m:sub>
                                            <m:r>
                                              <a:rPr lang="en-GB" sz="1100">
                                                <a:effectLst/>
                                              </a:rPr>
                                              <m:t>𝐷</m:t>
                                            </m:r>
                                          </m:sub>
                                        </m:sSub>
                                      </m:num>
                                      <m:den>
                                        <m:r>
                                          <a:rPr lang="en-GB" sz="1100">
                                            <a:effectLst/>
                                          </a:rPr>
                                          <m:t>𝜆</m:t>
                                        </m:r>
                                      </m:den>
                                    </m:f>
                                  </m:sup>
                                </m:sSup>
                              </m:oMath>
                            </m:oMathPara>
                          </a14:m>
                          <a:endParaRPr lang="en-US" sz="1100">
                            <a:effectLst/>
                            <a:latin typeface="Times New Roman"/>
                            <a:ea typeface="MS Mincho"/>
                          </a:endParaRPr>
                        </a:p>
                      </a:txBody>
                      <a:tcPr marL="68580" marR="68580" marT="0" marB="0" anchor="ctr"/>
                    </a:tc>
                  </a:tr>
                  <a:tr h="0">
                    <a:tc>
                      <a:txBody>
                        <a:bodyPr/>
                        <a:lstStyle/>
                        <a:p>
                          <a:pPr marL="0" marR="0">
                            <a:spcBef>
                              <a:spcPts val="0"/>
                            </a:spcBef>
                            <a:spcAft>
                              <a:spcPts val="0"/>
                            </a:spcAft>
                          </a:pPr>
                          <a:r>
                            <a:rPr lang="en-GB" sz="1100">
                              <a:effectLst/>
                            </a:rPr>
                            <a:t>AoD</a:t>
                          </a:r>
                          <a:endParaRPr lang="en-US" sz="1100">
                            <a:effectLst/>
                            <a:latin typeface="Times New Roman"/>
                            <a:ea typeface="MS Mincho"/>
                          </a:endParaRPr>
                        </a:p>
                      </a:txBody>
                      <a:tcPr marL="68580" marR="68580" marT="0" marB="0" anchor="ctr"/>
                    </a:tc>
                    <a:tc>
                      <a:txBody>
                        <a:bodyPr/>
                        <a:lstStyle/>
                        <a:p>
                          <a:pPr marL="0" marR="0">
                            <a:spcBef>
                              <a:spcPts val="0"/>
                            </a:spcBef>
                            <a:spcAft>
                              <a:spcPts val="0"/>
                            </a:spcAft>
                          </a:pPr>
                          <a:r>
                            <a:rPr lang="en-GB" sz="1100">
                              <a:effectLst/>
                            </a:rPr>
                            <a:t>0˚ azimuth and elevation</a:t>
                          </a:r>
                          <a:endParaRPr lang="en-US" sz="1100">
                            <a:effectLst/>
                            <a:latin typeface="Times New Roman"/>
                            <a:ea typeface="MS Mincho"/>
                          </a:endParaRPr>
                        </a:p>
                      </a:txBody>
                      <a:tcPr marL="68580" marR="68580" marT="0" marB="0" anchor="ctr"/>
                    </a:tc>
                  </a:tr>
                  <a:tr h="0">
                    <a:tc>
                      <a:txBody>
                        <a:bodyPr/>
                        <a:lstStyle/>
                        <a:p>
                          <a:pPr marL="0" marR="0">
                            <a:spcBef>
                              <a:spcPts val="0"/>
                            </a:spcBef>
                            <a:spcAft>
                              <a:spcPts val="0"/>
                            </a:spcAft>
                          </a:pPr>
                          <a:r>
                            <a:rPr lang="en-GB" sz="1100">
                              <a:effectLst/>
                            </a:rPr>
                            <a:t>AoA</a:t>
                          </a:r>
                          <a:endParaRPr lang="en-US" sz="1100">
                            <a:effectLst/>
                            <a:latin typeface="Times New Roman"/>
                            <a:ea typeface="MS Mincho"/>
                          </a:endParaRPr>
                        </a:p>
                      </a:txBody>
                      <a:tcPr marL="68580" marR="68580" marT="0" marB="0" anchor="ctr"/>
                    </a:tc>
                    <a:tc>
                      <a:txBody>
                        <a:bodyPr/>
                        <a:lstStyle/>
                        <a:p>
                          <a:pPr marL="0" marR="0">
                            <a:spcBef>
                              <a:spcPts val="0"/>
                            </a:spcBef>
                            <a:spcAft>
                              <a:spcPts val="0"/>
                            </a:spcAft>
                          </a:pPr>
                          <a:r>
                            <a:rPr lang="en-GB" sz="1100" dirty="0">
                              <a:effectLst/>
                            </a:rPr>
                            <a:t>0˚ azimuth and elevation</a:t>
                          </a:r>
                          <a:endParaRPr lang="en-US" sz="1100" dirty="0">
                            <a:effectLst/>
                            <a:latin typeface="Times New Roman"/>
                            <a:ea typeface="MS Mincho"/>
                          </a:endParaRPr>
                        </a:p>
                      </a:txBody>
                      <a:tcPr marL="68580" marR="68580" marT="0" marB="0" anchor="ct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215604984"/>
                  </p:ext>
                </p:extLst>
              </p:nvPr>
            </p:nvGraphicFramePr>
            <p:xfrm>
              <a:off x="5486400" y="3438144"/>
              <a:ext cx="2970213" cy="2657095"/>
            </p:xfrm>
            <a:graphic>
              <a:graphicData uri="http://schemas.openxmlformats.org/drawingml/2006/table">
                <a:tbl>
                  <a:tblPr firstRow="1" firstCol="1" bandRow="1">
                    <a:tableStyleId>{5C22544A-7EE6-4342-B048-85BDC9FD1C3A}</a:tableStyleId>
                  </a:tblPr>
                  <a:tblGrid>
                    <a:gridCol w="836613"/>
                    <a:gridCol w="2133600"/>
                  </a:tblGrid>
                  <a:tr h="167640">
                    <a:tc>
                      <a:txBody>
                        <a:bodyPr/>
                        <a:lstStyle/>
                        <a:p>
                          <a:pPr marL="0" marR="0" algn="ctr">
                            <a:spcBef>
                              <a:spcPts val="0"/>
                            </a:spcBef>
                            <a:spcAft>
                              <a:spcPts val="0"/>
                            </a:spcAft>
                          </a:pPr>
                          <a:r>
                            <a:rPr lang="en-GB" sz="1100" dirty="0">
                              <a:effectLst/>
                            </a:rPr>
                            <a:t>Parameter</a:t>
                          </a:r>
                          <a:endParaRPr lang="en-US" sz="1100" dirty="0">
                            <a:effectLst/>
                            <a:latin typeface="Times New Roman"/>
                            <a:ea typeface="MS Mincho"/>
                          </a:endParaRPr>
                        </a:p>
                      </a:txBody>
                      <a:tcPr marL="68580" marR="68580" marT="0" marB="0" anchor="ctr"/>
                    </a:tc>
                    <a:tc>
                      <a:txBody>
                        <a:bodyPr/>
                        <a:lstStyle/>
                        <a:p>
                          <a:pPr marL="0" marR="0" algn="ctr">
                            <a:spcBef>
                              <a:spcPts val="0"/>
                            </a:spcBef>
                            <a:spcAft>
                              <a:spcPts val="0"/>
                            </a:spcAft>
                          </a:pPr>
                          <a:r>
                            <a:rPr lang="en-GB" sz="1100">
                              <a:effectLst/>
                            </a:rPr>
                            <a:t>Value</a:t>
                          </a:r>
                          <a:endParaRPr lang="en-US" sz="1100">
                            <a:effectLst/>
                            <a:latin typeface="Times New Roman"/>
                            <a:ea typeface="MS Mincho"/>
                          </a:endParaRPr>
                        </a:p>
                      </a:txBody>
                      <a:tcPr marL="68580" marR="68580" marT="0" marB="0" anchor="ctr"/>
                    </a:tc>
                  </a:tr>
                  <a:tr h="844042">
                    <a:tc>
                      <a:txBody>
                        <a:bodyPr/>
                        <a:lstStyle/>
                        <a:p>
                          <a:pPr marL="0" marR="0">
                            <a:spcBef>
                              <a:spcPts val="0"/>
                            </a:spcBef>
                            <a:spcAft>
                              <a:spcPts val="0"/>
                            </a:spcAft>
                          </a:pPr>
                          <a:r>
                            <a:rPr lang="en-GB" sz="1100">
                              <a:effectLst/>
                            </a:rPr>
                            <a:t>Delay</a:t>
                          </a:r>
                          <a:endParaRPr lang="en-US" sz="1100">
                            <a:effectLst/>
                            <a:latin typeface="Times New Roman"/>
                            <a:ea typeface="MS Mincho"/>
                          </a:endParaRPr>
                        </a:p>
                      </a:txBody>
                      <a:tcPr marL="68580" marR="68580" marT="0" marB="0" anchor="ctr"/>
                    </a:tc>
                    <a:tc>
                      <a:txBody>
                        <a:bodyPr/>
                        <a:lstStyle/>
                        <a:p>
                          <a:endParaRPr lang="en-US"/>
                        </a:p>
                      </a:txBody>
                      <a:tcPr marL="68580" marR="68580" marT="0" marB="0" anchor="ctr">
                        <a:blipFill rotWithShape="1">
                          <a:blip r:embed="rId2"/>
                          <a:stretch>
                            <a:fillRect l="-39143" t="-25362" r="-286" b="-206522"/>
                          </a:stretch>
                        </a:blipFill>
                      </a:tcPr>
                    </a:tc>
                  </a:tr>
                  <a:tr h="937070">
                    <a:tc>
                      <a:txBody>
                        <a:bodyPr/>
                        <a:lstStyle/>
                        <a:p>
                          <a:pPr marL="0" marR="0">
                            <a:spcBef>
                              <a:spcPts val="0"/>
                            </a:spcBef>
                            <a:spcAft>
                              <a:spcPts val="0"/>
                            </a:spcAft>
                          </a:pPr>
                          <a:r>
                            <a:rPr lang="en-GB" sz="1100">
                              <a:effectLst/>
                            </a:rPr>
                            <a:t>Power</a:t>
                          </a:r>
                          <a:endParaRPr lang="en-US" sz="1100">
                            <a:effectLst/>
                            <a:latin typeface="Times New Roman"/>
                            <a:ea typeface="MS Mincho"/>
                          </a:endParaRPr>
                        </a:p>
                      </a:txBody>
                      <a:tcPr marL="68580" marR="68580" marT="0" marB="0" anchor="ctr"/>
                    </a:tc>
                    <a:tc>
                      <a:txBody>
                        <a:bodyPr/>
                        <a:lstStyle/>
                        <a:p>
                          <a:endParaRPr lang="en-US"/>
                        </a:p>
                      </a:txBody>
                      <a:tcPr marL="68580" marR="68580" marT="0" marB="0" anchor="ctr">
                        <a:blipFill rotWithShape="1">
                          <a:blip r:embed="rId2"/>
                          <a:stretch>
                            <a:fillRect l="-39143" t="-112338" r="-286" b="-85065"/>
                          </a:stretch>
                        </a:blipFill>
                      </a:tcPr>
                    </a:tc>
                  </a:tr>
                  <a:tr h="373063">
                    <a:tc>
                      <a:txBody>
                        <a:bodyPr/>
                        <a:lstStyle/>
                        <a:p>
                          <a:pPr marL="0" marR="0">
                            <a:spcBef>
                              <a:spcPts val="0"/>
                            </a:spcBef>
                            <a:spcAft>
                              <a:spcPts val="0"/>
                            </a:spcAft>
                          </a:pPr>
                          <a:r>
                            <a:rPr lang="en-GB" sz="1100">
                              <a:effectLst/>
                            </a:rPr>
                            <a:t>Channel matrix</a:t>
                          </a:r>
                          <a:endParaRPr lang="en-US" sz="1100">
                            <a:effectLst/>
                            <a:latin typeface="Times New Roman"/>
                            <a:ea typeface="MS Mincho"/>
                          </a:endParaRPr>
                        </a:p>
                      </a:txBody>
                      <a:tcPr marL="68580" marR="68580" marT="0" marB="0" anchor="ctr"/>
                    </a:tc>
                    <a:tc>
                      <a:txBody>
                        <a:bodyPr/>
                        <a:lstStyle/>
                        <a:p>
                          <a:endParaRPr lang="en-US"/>
                        </a:p>
                      </a:txBody>
                      <a:tcPr marL="68580" marR="68580" marT="0" marB="0" anchor="ctr">
                        <a:blipFill rotWithShape="1">
                          <a:blip r:embed="rId2"/>
                          <a:stretch>
                            <a:fillRect l="-39143" t="-536066" r="-286" b="-114754"/>
                          </a:stretch>
                        </a:blipFill>
                      </a:tcPr>
                    </a:tc>
                  </a:tr>
                  <a:tr h="167640">
                    <a:tc>
                      <a:txBody>
                        <a:bodyPr/>
                        <a:lstStyle/>
                        <a:p>
                          <a:pPr marL="0" marR="0">
                            <a:spcBef>
                              <a:spcPts val="0"/>
                            </a:spcBef>
                            <a:spcAft>
                              <a:spcPts val="0"/>
                            </a:spcAft>
                          </a:pPr>
                          <a:r>
                            <a:rPr lang="en-GB" sz="1100">
                              <a:effectLst/>
                            </a:rPr>
                            <a:t>AoD</a:t>
                          </a:r>
                          <a:endParaRPr lang="en-US" sz="1100">
                            <a:effectLst/>
                            <a:latin typeface="Times New Roman"/>
                            <a:ea typeface="MS Mincho"/>
                          </a:endParaRPr>
                        </a:p>
                      </a:txBody>
                      <a:tcPr marL="68580" marR="68580" marT="0" marB="0" anchor="ctr"/>
                    </a:tc>
                    <a:tc>
                      <a:txBody>
                        <a:bodyPr/>
                        <a:lstStyle/>
                        <a:p>
                          <a:pPr marL="0" marR="0">
                            <a:spcBef>
                              <a:spcPts val="0"/>
                            </a:spcBef>
                            <a:spcAft>
                              <a:spcPts val="0"/>
                            </a:spcAft>
                          </a:pPr>
                          <a:r>
                            <a:rPr lang="en-GB" sz="1100">
                              <a:effectLst/>
                            </a:rPr>
                            <a:t>0˚ azimuth and elevation</a:t>
                          </a:r>
                          <a:endParaRPr lang="en-US" sz="1100">
                            <a:effectLst/>
                            <a:latin typeface="Times New Roman"/>
                            <a:ea typeface="MS Mincho"/>
                          </a:endParaRPr>
                        </a:p>
                      </a:txBody>
                      <a:tcPr marL="68580" marR="68580" marT="0" marB="0" anchor="ctr"/>
                    </a:tc>
                  </a:tr>
                  <a:tr h="167640">
                    <a:tc>
                      <a:txBody>
                        <a:bodyPr/>
                        <a:lstStyle/>
                        <a:p>
                          <a:pPr marL="0" marR="0">
                            <a:spcBef>
                              <a:spcPts val="0"/>
                            </a:spcBef>
                            <a:spcAft>
                              <a:spcPts val="0"/>
                            </a:spcAft>
                          </a:pPr>
                          <a:r>
                            <a:rPr lang="en-GB" sz="1100">
                              <a:effectLst/>
                            </a:rPr>
                            <a:t>AoA</a:t>
                          </a:r>
                          <a:endParaRPr lang="en-US" sz="1100">
                            <a:effectLst/>
                            <a:latin typeface="Times New Roman"/>
                            <a:ea typeface="MS Mincho"/>
                          </a:endParaRPr>
                        </a:p>
                      </a:txBody>
                      <a:tcPr marL="68580" marR="68580" marT="0" marB="0" anchor="ctr"/>
                    </a:tc>
                    <a:tc>
                      <a:txBody>
                        <a:bodyPr/>
                        <a:lstStyle/>
                        <a:p>
                          <a:pPr marL="0" marR="0">
                            <a:spcBef>
                              <a:spcPts val="0"/>
                            </a:spcBef>
                            <a:spcAft>
                              <a:spcPts val="0"/>
                            </a:spcAft>
                          </a:pPr>
                          <a:r>
                            <a:rPr lang="en-GB" sz="1100" dirty="0">
                              <a:effectLst/>
                            </a:rPr>
                            <a:t>0˚ azimuth and elevation</a:t>
                          </a:r>
                          <a:endParaRPr lang="en-US" sz="1100" dirty="0">
                            <a:effectLst/>
                            <a:latin typeface="Times New Roman"/>
                            <a:ea typeface="MS Mincho"/>
                          </a:endParaRPr>
                        </a:p>
                      </a:txBody>
                      <a:tcPr marL="68580" marR="68580" marT="0" marB="0" anchor="ctr"/>
                    </a:tc>
                  </a:tr>
                </a:tbl>
              </a:graphicData>
            </a:graphic>
          </p:graphicFrame>
        </mc:Fallback>
      </mc:AlternateContent>
      <p:sp>
        <p:nvSpPr>
          <p:cNvPr id="20" name="Parallelogram 19"/>
          <p:cNvSpPr/>
          <p:nvPr/>
        </p:nvSpPr>
        <p:spPr>
          <a:xfrm>
            <a:off x="839388" y="4267200"/>
            <a:ext cx="3124200" cy="914400"/>
          </a:xfrm>
          <a:prstGeom prst="parallelogram">
            <a:avLst>
              <a:gd name="adj" fmla="val 94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a:off x="1753788" y="3429000"/>
            <a:ext cx="0" cy="12192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3125388" y="4343400"/>
            <a:ext cx="0" cy="6096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3125388" y="4995672"/>
            <a:ext cx="0" cy="6096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1753788" y="4648200"/>
            <a:ext cx="1371600" cy="30480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1753788" y="3429000"/>
            <a:ext cx="91440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2616372" y="4800600"/>
            <a:ext cx="509016" cy="804672"/>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Straight Connector 26"/>
          <p:cNvCxnSpPr/>
          <p:nvPr/>
        </p:nvCxnSpPr>
        <p:spPr>
          <a:xfrm flipV="1">
            <a:off x="2616372" y="4343400"/>
            <a:ext cx="509016" cy="457200"/>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8" name="Rectangle 27"/>
              <p:cNvSpPr/>
              <p:nvPr/>
            </p:nvSpPr>
            <p:spPr>
              <a:xfrm>
                <a:off x="1067988" y="3853934"/>
                <a:ext cx="57951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effectLst/>
                              <a:latin typeface="Cambria Math"/>
                            </a:rPr>
                          </m:ctrlPr>
                        </m:sSubPr>
                        <m:e>
                          <m:r>
                            <a:rPr lang="en-GB">
                              <a:effectLst/>
                              <a:latin typeface="Cambria Math"/>
                            </a:rPr>
                            <m:t>𝐻</m:t>
                          </m:r>
                        </m:e>
                        <m:sub>
                          <m:r>
                            <a:rPr lang="en-GB">
                              <a:effectLst/>
                              <a:latin typeface="Cambria Math"/>
                            </a:rPr>
                            <m:t>𝑡𝑥</m:t>
                          </m:r>
                        </m:sub>
                      </m:sSub>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1067988" y="3853934"/>
                <a:ext cx="57951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3140628" y="4429482"/>
                <a:ext cx="59554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effectLst/>
                              <a:latin typeface="Cambria Math"/>
                            </a:rPr>
                          </m:ctrlPr>
                        </m:sSubPr>
                        <m:e>
                          <m:r>
                            <a:rPr lang="en-GB">
                              <a:effectLst/>
                              <a:latin typeface="Cambria Math"/>
                            </a:rPr>
                            <m:t>𝐻</m:t>
                          </m:r>
                        </m:e>
                        <m:sub>
                          <m:r>
                            <a:rPr lang="en-GB">
                              <a:effectLst/>
                              <a:latin typeface="Cambria Math"/>
                            </a:rPr>
                            <m:t>𝑟𝑥</m:t>
                          </m:r>
                        </m:sub>
                      </m:sSub>
                    </m:oMath>
                  </m:oMathPara>
                </a14:m>
                <a:endParaRPr lang="en-US" dirty="0"/>
              </a:p>
            </p:txBody>
          </p:sp>
        </mc:Choice>
        <mc:Fallback>
          <p:sp>
            <p:nvSpPr>
              <p:cNvPr id="29" name="Rectangle 28"/>
              <p:cNvSpPr>
                <a:spLocks noRot="1" noChangeAspect="1" noMove="1" noResize="1" noEditPoints="1" noAdjustHandles="1" noChangeArrowheads="1" noChangeShapeType="1" noTextEdit="1"/>
              </p:cNvSpPr>
              <p:nvPr/>
            </p:nvSpPr>
            <p:spPr>
              <a:xfrm>
                <a:off x="3140628" y="4429482"/>
                <a:ext cx="595548"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2218617" y="4736068"/>
                <a:ext cx="36574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smtClean="0">
                          <a:effectLst/>
                          <a:latin typeface="Cambria Math"/>
                        </a:rPr>
                        <m:t>𝐿</m:t>
                      </m:r>
                    </m:oMath>
                  </m:oMathPara>
                </a14:m>
                <a:endParaRPr lang="en-US" dirty="0"/>
              </a:p>
            </p:txBody>
          </p:sp>
        </mc:Choice>
        <mc:Fallback>
          <p:sp>
            <p:nvSpPr>
              <p:cNvPr id="30" name="Rectangle 29"/>
              <p:cNvSpPr>
                <a:spLocks noRot="1" noChangeAspect="1" noMove="1" noResize="1" noEditPoints="1" noAdjustHandles="1" noChangeArrowheads="1" noChangeShapeType="1" noTextEdit="1"/>
              </p:cNvSpPr>
              <p:nvPr/>
            </p:nvSpPr>
            <p:spPr>
              <a:xfrm>
                <a:off x="2218617" y="4736068"/>
                <a:ext cx="365741" cy="369332"/>
              </a:xfrm>
              <a:prstGeom prst="rect">
                <a:avLst/>
              </a:prstGeom>
              <a:blipFill rotWithShape="1">
                <a:blip r:embed="rId5"/>
                <a:stretch>
                  <a:fillRect/>
                </a:stretch>
              </a:blipFill>
            </p:spPr>
            <p:txBody>
              <a:bodyPr/>
              <a:lstStyle/>
              <a:p>
                <a:r>
                  <a:rPr lang="en-US">
                    <a:noFill/>
                  </a:rPr>
                  <a:t> </a:t>
                </a:r>
              </a:p>
            </p:txBody>
          </p:sp>
        </mc:Fallback>
      </mc:AlternateContent>
      <p:cxnSp>
        <p:nvCxnSpPr>
          <p:cNvPr id="32" name="Straight Connector 31"/>
          <p:cNvCxnSpPr/>
          <p:nvPr/>
        </p:nvCxnSpPr>
        <p:spPr>
          <a:xfrm>
            <a:off x="1753788" y="3429000"/>
            <a:ext cx="1371600" cy="9144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83324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Ground reflected D-ray</a:t>
            </a:r>
            <a:endParaRPr lang="en-US" dirty="0"/>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432477254"/>
                  </p:ext>
                </p:extLst>
              </p:nvPr>
            </p:nvGraphicFramePr>
            <p:xfrm>
              <a:off x="4343400" y="2057400"/>
              <a:ext cx="4419600" cy="4396746"/>
            </p:xfrm>
            <a:graphic>
              <a:graphicData uri="http://schemas.openxmlformats.org/drawingml/2006/table">
                <a:tbl>
                  <a:tblPr firstRow="1" firstCol="1" bandRow="1">
                    <a:tableStyleId>{5C22544A-7EE6-4342-B048-85BDC9FD1C3A}</a:tableStyleId>
                  </a:tblPr>
                  <a:tblGrid>
                    <a:gridCol w="685800"/>
                    <a:gridCol w="3733800"/>
                  </a:tblGrid>
                  <a:tr h="100388">
                    <a:tc>
                      <a:txBody>
                        <a:bodyPr/>
                        <a:lstStyle/>
                        <a:p>
                          <a:pPr marL="0" marR="0" algn="ctr">
                            <a:spcBef>
                              <a:spcPts val="0"/>
                            </a:spcBef>
                            <a:spcAft>
                              <a:spcPts val="0"/>
                            </a:spcAft>
                          </a:pPr>
                          <a:r>
                            <a:rPr lang="en-GB" sz="1000" dirty="0">
                              <a:effectLst/>
                            </a:rPr>
                            <a:t>Parameter</a:t>
                          </a:r>
                          <a:endParaRPr lang="en-US" sz="1000" dirty="0">
                            <a:effectLst/>
                            <a:latin typeface="Times New Roman"/>
                            <a:ea typeface="MS Mincho"/>
                          </a:endParaRPr>
                        </a:p>
                      </a:txBody>
                      <a:tcPr marL="41068" marR="41068" marT="0" marB="0" anchor="ctr"/>
                    </a:tc>
                    <a:tc>
                      <a:txBody>
                        <a:bodyPr/>
                        <a:lstStyle/>
                        <a:p>
                          <a:pPr marL="0" marR="0" algn="ctr">
                            <a:spcBef>
                              <a:spcPts val="0"/>
                            </a:spcBef>
                            <a:spcAft>
                              <a:spcPts val="0"/>
                            </a:spcAft>
                          </a:pPr>
                          <a:r>
                            <a:rPr lang="en-GB" sz="1000">
                              <a:effectLst/>
                            </a:rPr>
                            <a:t>Value</a:t>
                          </a:r>
                          <a:endParaRPr lang="en-US" sz="1000">
                            <a:effectLst/>
                            <a:latin typeface="Times New Roman"/>
                            <a:ea typeface="MS Mincho"/>
                          </a:endParaRPr>
                        </a:p>
                      </a:txBody>
                      <a:tcPr marL="41068" marR="41068" marT="0" marB="0" anchor="ctr"/>
                    </a:tc>
                  </a:tr>
                  <a:tr h="523119">
                    <a:tc>
                      <a:txBody>
                        <a:bodyPr/>
                        <a:lstStyle/>
                        <a:p>
                          <a:pPr marL="0" marR="0">
                            <a:spcBef>
                              <a:spcPts val="0"/>
                            </a:spcBef>
                            <a:spcAft>
                              <a:spcPts val="0"/>
                            </a:spcAft>
                          </a:pPr>
                          <a:r>
                            <a:rPr lang="en-GB" sz="1000">
                              <a:effectLst/>
                            </a:rPr>
                            <a:t>Delay</a:t>
                          </a:r>
                          <a:endParaRPr lang="en-US" sz="1000">
                            <a:effectLst/>
                            <a:latin typeface="Times New Roman"/>
                            <a:ea typeface="MS Mincho"/>
                          </a:endParaRPr>
                        </a:p>
                      </a:txBody>
                      <a:tcPr marL="41068" marR="41068" marT="0" marB="0" anchor="ctr"/>
                    </a:tc>
                    <a:tc>
                      <a:txBody>
                        <a:bodyPr/>
                        <a:lstStyle/>
                        <a:p>
                          <a:pPr marL="0" marR="0">
                            <a:spcBef>
                              <a:spcPts val="0"/>
                            </a:spcBef>
                            <a:spcAft>
                              <a:spcPts val="0"/>
                            </a:spcAft>
                          </a:pPr>
                          <a:r>
                            <a:rPr lang="en-GB" sz="1000" dirty="0">
                              <a:effectLst/>
                            </a:rPr>
                            <a:t>Ground-reflected ray delay is calculated from the model geometry:</a:t>
                          </a:r>
                          <a:endParaRPr lang="en-US" sz="1000" dirty="0">
                            <a:effectLst/>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a:effectLst/>
                                      </a:rPr>
                                    </m:ctrlPr>
                                  </m:sSubPr>
                                  <m:e>
                                    <m:r>
                                      <a:rPr lang="en-GB" sz="1000">
                                        <a:effectLst/>
                                      </a:rPr>
                                      <m:t>𝜏</m:t>
                                    </m:r>
                                  </m:e>
                                  <m:sub>
                                    <m:r>
                                      <a:rPr lang="en-GB" sz="1000">
                                        <a:effectLst/>
                                      </a:rPr>
                                      <m:t>𝐺</m:t>
                                    </m:r>
                                  </m:sub>
                                </m:sSub>
                                <m:r>
                                  <a:rPr lang="en-GB" sz="1000">
                                    <a:effectLst/>
                                  </a:rPr>
                                  <m:t>=</m:t>
                                </m:r>
                                <m:f>
                                  <m:fPr>
                                    <m:type m:val="lin"/>
                                    <m:ctrlPr>
                                      <a:rPr lang="en-US" sz="1000">
                                        <a:effectLst/>
                                      </a:rPr>
                                    </m:ctrlPr>
                                  </m:fPr>
                                  <m:num>
                                    <m:sSub>
                                      <m:sSubPr>
                                        <m:ctrlPr>
                                          <a:rPr lang="en-US" sz="1000">
                                            <a:effectLst/>
                                          </a:rPr>
                                        </m:ctrlPr>
                                      </m:sSubPr>
                                      <m:e>
                                        <m:r>
                                          <a:rPr lang="en-GB" sz="1000">
                                            <a:effectLst/>
                                          </a:rPr>
                                          <m:t>𝑑</m:t>
                                        </m:r>
                                      </m:e>
                                      <m:sub>
                                        <m:r>
                                          <a:rPr lang="en-GB" sz="1000">
                                            <a:effectLst/>
                                          </a:rPr>
                                          <m:t>𝐺</m:t>
                                        </m:r>
                                      </m:sub>
                                    </m:sSub>
                                  </m:num>
                                  <m:den>
                                    <m:r>
                                      <a:rPr lang="en-GB" sz="1000">
                                        <a:effectLst/>
                                      </a:rPr>
                                      <m:t>𝑐</m:t>
                                    </m:r>
                                  </m:den>
                                </m:f>
                              </m:oMath>
                            </m:oMathPara>
                          </a14:m>
                          <a:endParaRPr lang="en-US" sz="1000" dirty="0">
                            <a:effectLst/>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a:effectLst/>
                                      </a:rPr>
                                    </m:ctrlPr>
                                  </m:sSubPr>
                                  <m:e>
                                    <m:r>
                                      <a:rPr lang="en-GB" sz="1000">
                                        <a:effectLst/>
                                      </a:rPr>
                                      <m:t>𝑑</m:t>
                                    </m:r>
                                  </m:e>
                                  <m:sub>
                                    <m:r>
                                      <a:rPr lang="en-GB" sz="1000">
                                        <a:effectLst/>
                                      </a:rPr>
                                      <m:t>𝐺</m:t>
                                    </m:r>
                                  </m:sub>
                                </m:sSub>
                                <m:r>
                                  <a:rPr lang="en-GB" sz="1000">
                                    <a:effectLst/>
                                  </a:rPr>
                                  <m:t>=</m:t>
                                </m:r>
                                <m:rad>
                                  <m:radPr>
                                    <m:degHide m:val="on"/>
                                    <m:ctrlPr>
                                      <a:rPr lang="en-US" sz="1000">
                                        <a:effectLst/>
                                      </a:rPr>
                                    </m:ctrlPr>
                                  </m:radPr>
                                  <m:deg/>
                                  <m:e>
                                    <m:sSup>
                                      <m:sSupPr>
                                        <m:ctrlPr>
                                          <a:rPr lang="en-US" sz="1000">
                                            <a:effectLst/>
                                          </a:rPr>
                                        </m:ctrlPr>
                                      </m:sSupPr>
                                      <m:e>
                                        <m:r>
                                          <a:rPr lang="en-GB" sz="1000">
                                            <a:effectLst/>
                                          </a:rPr>
                                          <m:t>𝐿</m:t>
                                        </m:r>
                                      </m:e>
                                      <m:sup>
                                        <m:r>
                                          <a:rPr lang="en-GB" sz="1000">
                                            <a:effectLst/>
                                          </a:rPr>
                                          <m:t>2</m:t>
                                        </m:r>
                                      </m:sup>
                                    </m:sSup>
                                    <m:r>
                                      <a:rPr lang="en-GB" sz="1000">
                                        <a:effectLst/>
                                      </a:rPr>
                                      <m:t>+</m:t>
                                    </m:r>
                                    <m:sSup>
                                      <m:sSupPr>
                                        <m:ctrlPr>
                                          <a:rPr lang="en-US" sz="1000">
                                            <a:effectLst/>
                                          </a:rPr>
                                        </m:ctrlPr>
                                      </m:sSupPr>
                                      <m:e>
                                        <m:d>
                                          <m:dPr>
                                            <m:ctrlPr>
                                              <a:rPr lang="en-US" sz="1000">
                                                <a:effectLst/>
                                              </a:rPr>
                                            </m:ctrlPr>
                                          </m:dPr>
                                          <m:e>
                                            <m:sSub>
                                              <m:sSubPr>
                                                <m:ctrlPr>
                                                  <a:rPr lang="en-US" sz="1000">
                                                    <a:effectLst/>
                                                  </a:rPr>
                                                </m:ctrlPr>
                                              </m:sSubPr>
                                              <m:e>
                                                <m:r>
                                                  <a:rPr lang="en-GB" sz="1000">
                                                    <a:effectLst/>
                                                  </a:rPr>
                                                  <m:t>𝐻</m:t>
                                                </m:r>
                                              </m:e>
                                              <m:sub>
                                                <m:r>
                                                  <a:rPr lang="en-GB" sz="1000">
                                                    <a:effectLst/>
                                                  </a:rPr>
                                                  <m:t>𝑡𝑥</m:t>
                                                </m:r>
                                              </m:sub>
                                            </m:sSub>
                                            <m:r>
                                              <a:rPr lang="en-GB" sz="1000">
                                                <a:effectLst/>
                                              </a:rPr>
                                              <m:t>+</m:t>
                                            </m:r>
                                            <m:sSub>
                                              <m:sSubPr>
                                                <m:ctrlPr>
                                                  <a:rPr lang="en-US" sz="1000">
                                                    <a:effectLst/>
                                                  </a:rPr>
                                                </m:ctrlPr>
                                              </m:sSubPr>
                                              <m:e>
                                                <m:r>
                                                  <a:rPr lang="en-GB" sz="1000">
                                                    <a:effectLst/>
                                                  </a:rPr>
                                                  <m:t>𝐻</m:t>
                                                </m:r>
                                              </m:e>
                                              <m:sub>
                                                <m:r>
                                                  <a:rPr lang="en-GB" sz="1000">
                                                    <a:effectLst/>
                                                  </a:rPr>
                                                  <m:t>𝑟𝑥</m:t>
                                                </m:r>
                                              </m:sub>
                                            </m:sSub>
                                          </m:e>
                                        </m:d>
                                      </m:e>
                                      <m:sup>
                                        <m:r>
                                          <a:rPr lang="en-GB" sz="1000">
                                            <a:effectLst/>
                                          </a:rPr>
                                          <m:t>2</m:t>
                                        </m:r>
                                      </m:sup>
                                    </m:sSup>
                                  </m:e>
                                </m:rad>
                              </m:oMath>
                            </m:oMathPara>
                          </a14:m>
                          <a:endParaRPr lang="en-US" sz="1000" dirty="0">
                            <a:effectLst/>
                            <a:latin typeface="Times New Roman"/>
                            <a:ea typeface="MS Mincho"/>
                          </a:endParaRPr>
                        </a:p>
                      </a:txBody>
                      <a:tcPr marL="41068" marR="41068" marT="0" marB="0" anchor="ctr"/>
                    </a:tc>
                  </a:tr>
                  <a:tr h="1627911">
                    <a:tc>
                      <a:txBody>
                        <a:bodyPr/>
                        <a:lstStyle/>
                        <a:p>
                          <a:pPr marL="0" marR="0">
                            <a:spcBef>
                              <a:spcPts val="0"/>
                            </a:spcBef>
                            <a:spcAft>
                              <a:spcPts val="0"/>
                            </a:spcAft>
                          </a:pPr>
                          <a:r>
                            <a:rPr lang="en-GB" sz="1000">
                              <a:effectLst/>
                            </a:rPr>
                            <a:t>Power</a:t>
                          </a:r>
                          <a:endParaRPr lang="en-US" sz="1000">
                            <a:effectLst/>
                            <a:latin typeface="Times New Roman"/>
                            <a:ea typeface="MS Mincho"/>
                          </a:endParaRPr>
                        </a:p>
                      </a:txBody>
                      <a:tcPr marL="41068" marR="41068" marT="0" marB="0" anchor="ctr"/>
                    </a:tc>
                    <a:tc>
                      <a:txBody>
                        <a:bodyPr/>
                        <a:lstStyle/>
                        <a:p>
                          <a:pPr marL="0" marR="0" algn="just">
                            <a:spcBef>
                              <a:spcPts val="0"/>
                            </a:spcBef>
                            <a:spcAft>
                              <a:spcPts val="0"/>
                            </a:spcAft>
                          </a:pPr>
                          <a:r>
                            <a:rPr lang="en-GB" sz="1000">
                              <a:effectLst/>
                            </a:rPr>
                            <a:t>Ground-reflected power calculated as free-space pathloss with oxygen absorption, with additional reflection loss calculated on the base of Fresnel equations. Reflection loss R is different for vertical and horizontal polarizations</a:t>
                          </a:r>
                          <a:endParaRPr lang="en-US" sz="1000">
                            <a:effectLst/>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a:effectLst/>
                                      </a:rPr>
                                    </m:ctrlPr>
                                  </m:sSubPr>
                                  <m:e>
                                    <m:r>
                                      <a:rPr lang="en-GB" sz="1000">
                                        <a:effectLst/>
                                      </a:rPr>
                                      <m:t>𝑃</m:t>
                                    </m:r>
                                  </m:e>
                                  <m:sub>
                                    <m:r>
                                      <a:rPr lang="en-GB" sz="1000">
                                        <a:effectLst/>
                                      </a:rPr>
                                      <m:t>⊥</m:t>
                                    </m:r>
                                  </m:sub>
                                </m:sSub>
                                <m:r>
                                  <a:rPr lang="en-GB" sz="1000">
                                    <a:effectLst/>
                                  </a:rPr>
                                  <m:t>=20</m:t>
                                </m:r>
                                <m:func>
                                  <m:funcPr>
                                    <m:ctrlPr>
                                      <a:rPr lang="en-US" sz="1000">
                                        <a:effectLst/>
                                      </a:rPr>
                                    </m:ctrlPr>
                                  </m:funcPr>
                                  <m:fName>
                                    <m:sSub>
                                      <m:sSubPr>
                                        <m:ctrlPr>
                                          <a:rPr lang="en-US" sz="1000">
                                            <a:effectLst/>
                                          </a:rPr>
                                        </m:ctrlPr>
                                      </m:sSubPr>
                                      <m:e>
                                        <m:r>
                                          <m:rPr>
                                            <m:sty m:val="p"/>
                                          </m:rPr>
                                          <a:rPr lang="en-GB" sz="1000">
                                            <a:effectLst/>
                                          </a:rPr>
                                          <m:t>log</m:t>
                                        </m:r>
                                      </m:e>
                                      <m:sub>
                                        <m:r>
                                          <a:rPr lang="en-GB" sz="1000">
                                            <a:effectLst/>
                                          </a:rPr>
                                          <m:t>10</m:t>
                                        </m:r>
                                      </m:sub>
                                    </m:sSub>
                                  </m:fName>
                                  <m:e>
                                    <m:d>
                                      <m:dPr>
                                        <m:ctrlPr>
                                          <a:rPr lang="en-US" sz="1000">
                                            <a:effectLst/>
                                          </a:rPr>
                                        </m:ctrlPr>
                                      </m:dPr>
                                      <m:e>
                                        <m:f>
                                          <m:fPr>
                                            <m:ctrlPr>
                                              <a:rPr lang="en-US" sz="1000">
                                                <a:effectLst/>
                                              </a:rPr>
                                            </m:ctrlPr>
                                          </m:fPr>
                                          <m:num>
                                            <m:r>
                                              <a:rPr lang="en-GB" sz="1000">
                                                <a:effectLst/>
                                              </a:rPr>
                                              <m:t>𝜆</m:t>
                                            </m:r>
                                          </m:num>
                                          <m:den>
                                            <m:r>
                                              <a:rPr lang="en-GB" sz="1000">
                                                <a:effectLst/>
                                              </a:rPr>
                                              <m:t>4</m:t>
                                            </m:r>
                                            <m:r>
                                              <a:rPr lang="en-GB" sz="1000">
                                                <a:effectLst/>
                                              </a:rPr>
                                              <m:t>𝜋</m:t>
                                            </m:r>
                                            <m:sSub>
                                              <m:sSubPr>
                                                <m:ctrlPr>
                                                  <a:rPr lang="en-US" sz="1000">
                                                    <a:effectLst/>
                                                  </a:rPr>
                                                </m:ctrlPr>
                                              </m:sSubPr>
                                              <m:e>
                                                <m:r>
                                                  <a:rPr lang="en-GB" sz="1000">
                                                    <a:effectLst/>
                                                  </a:rPr>
                                                  <m:t>𝑑</m:t>
                                                </m:r>
                                              </m:e>
                                              <m:sub>
                                                <m:r>
                                                  <a:rPr lang="en-GB" sz="1000">
                                                    <a:effectLst/>
                                                  </a:rPr>
                                                  <m:t>𝐺</m:t>
                                                </m:r>
                                              </m:sub>
                                            </m:sSub>
                                          </m:den>
                                        </m:f>
                                      </m:e>
                                    </m:d>
                                  </m:e>
                                </m:func>
                                <m:r>
                                  <a:rPr lang="en-GB" sz="1000">
                                    <a:effectLst/>
                                  </a:rPr>
                                  <m:t>−</m:t>
                                </m:r>
                                <m:sSub>
                                  <m:sSubPr>
                                    <m:ctrlPr>
                                      <a:rPr lang="en-US" sz="1000">
                                        <a:effectLst/>
                                      </a:rPr>
                                    </m:ctrlPr>
                                  </m:sSubPr>
                                  <m:e>
                                    <m:r>
                                      <a:rPr lang="en-GB" sz="1000">
                                        <a:effectLst/>
                                      </a:rPr>
                                      <m:t>𝐴</m:t>
                                    </m:r>
                                  </m:e>
                                  <m:sub>
                                    <m:r>
                                      <a:rPr lang="en-GB" sz="1000">
                                        <a:effectLst/>
                                      </a:rPr>
                                      <m:t>0</m:t>
                                    </m:r>
                                  </m:sub>
                                </m:sSub>
                                <m:sSub>
                                  <m:sSubPr>
                                    <m:ctrlPr>
                                      <a:rPr lang="en-US" sz="1000">
                                        <a:effectLst/>
                                      </a:rPr>
                                    </m:ctrlPr>
                                  </m:sSubPr>
                                  <m:e>
                                    <m:r>
                                      <a:rPr lang="en-GB" sz="1000">
                                        <a:effectLst/>
                                      </a:rPr>
                                      <m:t>𝑑</m:t>
                                    </m:r>
                                  </m:e>
                                  <m:sub>
                                    <m:r>
                                      <a:rPr lang="en-GB" sz="1000">
                                        <a:effectLst/>
                                      </a:rPr>
                                      <m:t>𝐺</m:t>
                                    </m:r>
                                  </m:sub>
                                </m:sSub>
                                <m:r>
                                  <a:rPr lang="en-GB" sz="1000">
                                    <a:effectLst/>
                                  </a:rPr>
                                  <m:t>+</m:t>
                                </m:r>
                                <m:sSub>
                                  <m:sSubPr>
                                    <m:ctrlPr>
                                      <a:rPr lang="en-US" sz="1000">
                                        <a:effectLst/>
                                      </a:rPr>
                                    </m:ctrlPr>
                                  </m:sSubPr>
                                  <m:e>
                                    <m:r>
                                      <a:rPr lang="en-GB" sz="1000">
                                        <a:effectLst/>
                                      </a:rPr>
                                      <m:t>𝑅</m:t>
                                    </m:r>
                                  </m:e>
                                  <m:sub>
                                    <m:r>
                                      <a:rPr lang="en-GB" sz="1000">
                                        <a:effectLst/>
                                      </a:rPr>
                                      <m:t>⊥</m:t>
                                    </m:r>
                                  </m:sub>
                                </m:sSub>
                                <m:r>
                                  <a:rPr lang="en-GB" sz="1000">
                                    <a:effectLst/>
                                  </a:rPr>
                                  <m:t>+</m:t>
                                </m:r>
                                <m:r>
                                  <a:rPr lang="en-GB" sz="1000">
                                    <a:effectLst/>
                                  </a:rPr>
                                  <m:t>𝐹</m:t>
                                </m:r>
                                <m:r>
                                  <a:rPr lang="en-GB" sz="1000">
                                    <a:effectLst/>
                                  </a:rPr>
                                  <m:t>; </m:t>
                                </m:r>
                              </m:oMath>
                            </m:oMathPara>
                          </a14:m>
                          <a:endParaRPr lang="en-US" sz="1000">
                            <a:effectLst/>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a:effectLst/>
                                      </a:rPr>
                                    </m:ctrlPr>
                                  </m:sSubPr>
                                  <m:e>
                                    <m:r>
                                      <a:rPr lang="en-GB" sz="1000">
                                        <a:effectLst/>
                                      </a:rPr>
                                      <m:t>𝑃</m:t>
                                    </m:r>
                                  </m:e>
                                  <m:sub>
                                    <m:r>
                                      <a:rPr lang="en-GB" sz="1000">
                                        <a:effectLst/>
                                      </a:rPr>
                                      <m:t>∥</m:t>
                                    </m:r>
                                  </m:sub>
                                </m:sSub>
                                <m:r>
                                  <a:rPr lang="en-GB" sz="1000">
                                    <a:effectLst/>
                                  </a:rPr>
                                  <m:t>=20</m:t>
                                </m:r>
                                <m:func>
                                  <m:funcPr>
                                    <m:ctrlPr>
                                      <a:rPr lang="en-US" sz="1000">
                                        <a:effectLst/>
                                      </a:rPr>
                                    </m:ctrlPr>
                                  </m:funcPr>
                                  <m:fName>
                                    <m:sSub>
                                      <m:sSubPr>
                                        <m:ctrlPr>
                                          <a:rPr lang="en-US" sz="1000">
                                            <a:effectLst/>
                                          </a:rPr>
                                        </m:ctrlPr>
                                      </m:sSubPr>
                                      <m:e>
                                        <m:r>
                                          <m:rPr>
                                            <m:sty m:val="p"/>
                                          </m:rPr>
                                          <a:rPr lang="en-GB" sz="1000">
                                            <a:effectLst/>
                                          </a:rPr>
                                          <m:t>log</m:t>
                                        </m:r>
                                      </m:e>
                                      <m:sub>
                                        <m:r>
                                          <a:rPr lang="en-GB" sz="1000">
                                            <a:effectLst/>
                                          </a:rPr>
                                          <m:t>10</m:t>
                                        </m:r>
                                      </m:sub>
                                    </m:sSub>
                                  </m:fName>
                                  <m:e>
                                    <m:d>
                                      <m:dPr>
                                        <m:ctrlPr>
                                          <a:rPr lang="en-US" sz="1000">
                                            <a:effectLst/>
                                          </a:rPr>
                                        </m:ctrlPr>
                                      </m:dPr>
                                      <m:e>
                                        <m:f>
                                          <m:fPr>
                                            <m:ctrlPr>
                                              <a:rPr lang="en-US" sz="1000">
                                                <a:effectLst/>
                                              </a:rPr>
                                            </m:ctrlPr>
                                          </m:fPr>
                                          <m:num>
                                            <m:r>
                                              <a:rPr lang="en-GB" sz="1000">
                                                <a:effectLst/>
                                              </a:rPr>
                                              <m:t>𝜆</m:t>
                                            </m:r>
                                          </m:num>
                                          <m:den>
                                            <m:r>
                                              <a:rPr lang="en-GB" sz="1000">
                                                <a:effectLst/>
                                              </a:rPr>
                                              <m:t>4</m:t>
                                            </m:r>
                                            <m:r>
                                              <a:rPr lang="en-GB" sz="1000">
                                                <a:effectLst/>
                                              </a:rPr>
                                              <m:t>𝜋</m:t>
                                            </m:r>
                                            <m:sSub>
                                              <m:sSubPr>
                                                <m:ctrlPr>
                                                  <a:rPr lang="en-US" sz="1000">
                                                    <a:effectLst/>
                                                  </a:rPr>
                                                </m:ctrlPr>
                                              </m:sSubPr>
                                              <m:e>
                                                <m:r>
                                                  <a:rPr lang="en-GB" sz="1000">
                                                    <a:effectLst/>
                                                  </a:rPr>
                                                  <m:t>𝑑</m:t>
                                                </m:r>
                                              </m:e>
                                              <m:sub>
                                                <m:r>
                                                  <a:rPr lang="en-GB" sz="1000">
                                                    <a:effectLst/>
                                                  </a:rPr>
                                                  <m:t>𝐺</m:t>
                                                </m:r>
                                              </m:sub>
                                            </m:sSub>
                                          </m:den>
                                        </m:f>
                                      </m:e>
                                    </m:d>
                                  </m:e>
                                </m:func>
                                <m:r>
                                  <a:rPr lang="en-GB" sz="1000">
                                    <a:effectLst/>
                                  </a:rPr>
                                  <m:t>−</m:t>
                                </m:r>
                                <m:sSub>
                                  <m:sSubPr>
                                    <m:ctrlPr>
                                      <a:rPr lang="en-US" sz="1000">
                                        <a:effectLst/>
                                      </a:rPr>
                                    </m:ctrlPr>
                                  </m:sSubPr>
                                  <m:e>
                                    <m:r>
                                      <a:rPr lang="en-GB" sz="1000">
                                        <a:effectLst/>
                                      </a:rPr>
                                      <m:t>𝐴</m:t>
                                    </m:r>
                                  </m:e>
                                  <m:sub>
                                    <m:r>
                                      <a:rPr lang="en-GB" sz="1000">
                                        <a:effectLst/>
                                      </a:rPr>
                                      <m:t>0</m:t>
                                    </m:r>
                                  </m:sub>
                                </m:sSub>
                                <m:sSub>
                                  <m:sSubPr>
                                    <m:ctrlPr>
                                      <a:rPr lang="en-US" sz="1000">
                                        <a:effectLst/>
                                      </a:rPr>
                                    </m:ctrlPr>
                                  </m:sSubPr>
                                  <m:e>
                                    <m:r>
                                      <a:rPr lang="en-GB" sz="1000">
                                        <a:effectLst/>
                                      </a:rPr>
                                      <m:t>𝑑</m:t>
                                    </m:r>
                                  </m:e>
                                  <m:sub>
                                    <m:r>
                                      <a:rPr lang="en-GB" sz="1000">
                                        <a:effectLst/>
                                      </a:rPr>
                                      <m:t>𝐺</m:t>
                                    </m:r>
                                  </m:sub>
                                </m:sSub>
                                <m:r>
                                  <a:rPr lang="en-GB" sz="1000">
                                    <a:effectLst/>
                                  </a:rPr>
                                  <m:t>+</m:t>
                                </m:r>
                                <m:sSub>
                                  <m:sSubPr>
                                    <m:ctrlPr>
                                      <a:rPr lang="en-US" sz="1000">
                                        <a:effectLst/>
                                      </a:rPr>
                                    </m:ctrlPr>
                                  </m:sSubPr>
                                  <m:e>
                                    <m:r>
                                      <a:rPr lang="en-GB" sz="1000">
                                        <a:effectLst/>
                                      </a:rPr>
                                      <m:t>𝑅</m:t>
                                    </m:r>
                                  </m:e>
                                  <m:sub>
                                    <m:r>
                                      <a:rPr lang="en-GB" sz="1000">
                                        <a:effectLst/>
                                      </a:rPr>
                                      <m:t>∥</m:t>
                                    </m:r>
                                  </m:sub>
                                </m:sSub>
                                <m:r>
                                  <a:rPr lang="en-GB" sz="1000">
                                    <a:effectLst/>
                                  </a:rPr>
                                  <m:t>+</m:t>
                                </m:r>
                                <m:r>
                                  <a:rPr lang="en-GB" sz="1000">
                                    <a:effectLst/>
                                  </a:rPr>
                                  <m:t>𝐹</m:t>
                                </m:r>
                              </m:oMath>
                            </m:oMathPara>
                          </a14:m>
                          <a:endParaRPr lang="en-US" sz="1000">
                            <a:effectLst/>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GB" sz="1000">
                                    <a:effectLst/>
                                  </a:rPr>
                                  <m:t>𝐹</m:t>
                                </m:r>
                                <m:r>
                                  <a:rPr lang="en-GB" sz="1000">
                                    <a:effectLst/>
                                  </a:rPr>
                                  <m:t>=</m:t>
                                </m:r>
                                <m:f>
                                  <m:fPr>
                                    <m:type m:val="skw"/>
                                    <m:ctrlPr>
                                      <a:rPr lang="en-US" sz="1000">
                                        <a:effectLst/>
                                      </a:rPr>
                                    </m:ctrlPr>
                                  </m:fPr>
                                  <m:num>
                                    <m:r>
                                      <a:rPr lang="en-GB" sz="1000">
                                        <a:effectLst/>
                                      </a:rPr>
                                      <m:t>80</m:t>
                                    </m:r>
                                  </m:num>
                                  <m:den>
                                    <m:func>
                                      <m:funcPr>
                                        <m:ctrlPr>
                                          <a:rPr lang="en-US" sz="1000">
                                            <a:effectLst/>
                                          </a:rPr>
                                        </m:ctrlPr>
                                      </m:funcPr>
                                      <m:fName>
                                        <m:r>
                                          <m:rPr>
                                            <m:sty m:val="p"/>
                                          </m:rPr>
                                          <a:rPr lang="en-GB" sz="1000">
                                            <a:effectLst/>
                                          </a:rPr>
                                          <m:t>ln</m:t>
                                        </m:r>
                                      </m:fName>
                                      <m:e>
                                        <m:r>
                                          <a:rPr lang="en-GB" sz="1000">
                                            <a:effectLst/>
                                          </a:rPr>
                                          <m:t>10</m:t>
                                        </m:r>
                                      </m:e>
                                    </m:func>
                                  </m:den>
                                </m:f>
                                <m:sSup>
                                  <m:sSupPr>
                                    <m:ctrlPr>
                                      <a:rPr lang="en-US" sz="1000">
                                        <a:effectLst/>
                                      </a:rPr>
                                    </m:ctrlPr>
                                  </m:sSupPr>
                                  <m:e>
                                    <m:d>
                                      <m:dPr>
                                        <m:ctrlPr>
                                          <a:rPr lang="en-US" sz="1000">
                                            <a:effectLst/>
                                          </a:rPr>
                                        </m:ctrlPr>
                                      </m:dPr>
                                      <m:e>
                                        <m:f>
                                          <m:fPr>
                                            <m:type m:val="lin"/>
                                            <m:ctrlPr>
                                              <a:rPr lang="en-US" sz="1000">
                                                <a:effectLst/>
                                              </a:rPr>
                                            </m:ctrlPr>
                                          </m:fPr>
                                          <m:num>
                                            <m:r>
                                              <a:rPr lang="en-GB" sz="1000">
                                                <a:effectLst/>
                                              </a:rPr>
                                              <m:t>𝜋</m:t>
                                            </m:r>
                                            <m:sSub>
                                              <m:sSubPr>
                                                <m:ctrlPr>
                                                  <a:rPr lang="en-US" sz="1000">
                                                    <a:effectLst/>
                                                  </a:rPr>
                                                </m:ctrlPr>
                                              </m:sSubPr>
                                              <m:e>
                                                <m:r>
                                                  <a:rPr lang="en-GB" sz="1000">
                                                    <a:effectLst/>
                                                  </a:rPr>
                                                  <m:t>𝜎</m:t>
                                                </m:r>
                                              </m:e>
                                              <m:sub>
                                                <m:r>
                                                  <a:rPr lang="en-GB" sz="1000">
                                                    <a:effectLst/>
                                                  </a:rPr>
                                                  <m:t>h</m:t>
                                                </m:r>
                                              </m:sub>
                                            </m:sSub>
                                            <m:func>
                                              <m:funcPr>
                                                <m:ctrlPr>
                                                  <a:rPr lang="en-US" sz="1000">
                                                    <a:effectLst/>
                                                  </a:rPr>
                                                </m:ctrlPr>
                                              </m:funcPr>
                                              <m:fName>
                                                <m:r>
                                                  <m:rPr>
                                                    <m:sty m:val="p"/>
                                                  </m:rPr>
                                                  <a:rPr lang="en-GB" sz="1000">
                                                    <a:effectLst/>
                                                  </a:rPr>
                                                  <m:t>sin</m:t>
                                                </m:r>
                                              </m:fName>
                                              <m:e>
                                                <m:r>
                                                  <a:rPr lang="en-GB" sz="1000">
                                                    <a:effectLst/>
                                                  </a:rPr>
                                                  <m:t>𝜙</m:t>
                                                </m:r>
                                              </m:e>
                                            </m:func>
                                          </m:num>
                                          <m:den>
                                            <m:r>
                                              <a:rPr lang="en-GB" sz="1000">
                                                <a:effectLst/>
                                              </a:rPr>
                                              <m:t>𝜆</m:t>
                                            </m:r>
                                          </m:den>
                                        </m:f>
                                      </m:e>
                                    </m:d>
                                  </m:e>
                                  <m:sup>
                                    <m:r>
                                      <a:rPr lang="en-GB" sz="1000">
                                        <a:effectLst/>
                                      </a:rPr>
                                      <m:t>2</m:t>
                                    </m:r>
                                  </m:sup>
                                </m:sSup>
                              </m:oMath>
                            </m:oMathPara>
                          </a14:m>
                          <a:endParaRPr lang="en-US" sz="1000">
                            <a:effectLst/>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000">
                                        <a:effectLst/>
                                      </a:rPr>
                                    </m:ctrlPr>
                                  </m:sSubPr>
                                  <m:e>
                                    <m:r>
                                      <a:rPr lang="en-GB" sz="1000">
                                        <a:effectLst/>
                                      </a:rPr>
                                      <m:t>𝑅</m:t>
                                    </m:r>
                                  </m:e>
                                  <m:sub>
                                    <m:r>
                                      <a:rPr lang="en-GB" sz="1000">
                                        <a:effectLst/>
                                      </a:rPr>
                                      <m:t>⊥</m:t>
                                    </m:r>
                                  </m:sub>
                                </m:sSub>
                                <m:r>
                                  <a:rPr lang="en-GB" sz="1000">
                                    <a:effectLst/>
                                  </a:rPr>
                                  <m:t>=20</m:t>
                                </m:r>
                                <m:func>
                                  <m:funcPr>
                                    <m:ctrlPr>
                                      <a:rPr lang="en-US" sz="1000">
                                        <a:effectLst/>
                                      </a:rPr>
                                    </m:ctrlPr>
                                  </m:funcPr>
                                  <m:fName>
                                    <m:sSub>
                                      <m:sSubPr>
                                        <m:ctrlPr>
                                          <a:rPr lang="en-US" sz="1000">
                                            <a:effectLst/>
                                          </a:rPr>
                                        </m:ctrlPr>
                                      </m:sSubPr>
                                      <m:e>
                                        <m:r>
                                          <m:rPr>
                                            <m:sty m:val="p"/>
                                          </m:rPr>
                                          <a:rPr lang="en-GB" sz="1000">
                                            <a:effectLst/>
                                          </a:rPr>
                                          <m:t>log</m:t>
                                        </m:r>
                                      </m:e>
                                      <m:sub>
                                        <m:r>
                                          <a:rPr lang="en-GB" sz="1000">
                                            <a:effectLst/>
                                          </a:rPr>
                                          <m:t>10</m:t>
                                        </m:r>
                                      </m:sub>
                                    </m:sSub>
                                  </m:fName>
                                  <m:e>
                                    <m:d>
                                      <m:dPr>
                                        <m:ctrlPr>
                                          <a:rPr lang="en-US" sz="1000">
                                            <a:effectLst/>
                                          </a:rPr>
                                        </m:ctrlPr>
                                      </m:dPr>
                                      <m:e>
                                        <m:f>
                                          <m:fPr>
                                            <m:ctrlPr>
                                              <a:rPr lang="en-US" sz="1000">
                                                <a:effectLst/>
                                              </a:rPr>
                                            </m:ctrlPr>
                                          </m:fPr>
                                          <m:num>
                                            <m:func>
                                              <m:funcPr>
                                                <m:ctrlPr>
                                                  <a:rPr lang="en-US" sz="1000">
                                                    <a:effectLst/>
                                                  </a:rPr>
                                                </m:ctrlPr>
                                              </m:funcPr>
                                              <m:fName>
                                                <m:r>
                                                  <m:rPr>
                                                    <m:sty m:val="p"/>
                                                  </m:rPr>
                                                  <a:rPr lang="en-GB" sz="1000">
                                                    <a:effectLst/>
                                                  </a:rPr>
                                                  <m:t>sin</m:t>
                                                </m:r>
                                              </m:fName>
                                              <m:e>
                                                <m:r>
                                                  <a:rPr lang="en-GB" sz="1000">
                                                    <a:effectLst/>
                                                  </a:rPr>
                                                  <m:t>𝜙</m:t>
                                                </m:r>
                                              </m:e>
                                            </m:func>
                                            <m:r>
                                              <a:rPr lang="en-GB" sz="1000">
                                                <a:effectLst/>
                                              </a:rPr>
                                              <m:t>−</m:t>
                                            </m:r>
                                            <m:rad>
                                              <m:radPr>
                                                <m:degHide m:val="on"/>
                                                <m:ctrlPr>
                                                  <a:rPr lang="en-US" sz="1000">
                                                    <a:effectLst/>
                                                  </a:rPr>
                                                </m:ctrlPr>
                                              </m:radPr>
                                              <m:deg/>
                                              <m:e>
                                                <m:sSub>
                                                  <m:sSubPr>
                                                    <m:ctrlPr>
                                                      <a:rPr lang="en-US" sz="1000">
                                                        <a:effectLst/>
                                                      </a:rPr>
                                                    </m:ctrlPr>
                                                  </m:sSubPr>
                                                  <m:e>
                                                    <m:r>
                                                      <a:rPr lang="en-GB" sz="1000">
                                                        <a:effectLst/>
                                                      </a:rPr>
                                                      <m:t>𝐵</m:t>
                                                    </m:r>
                                                  </m:e>
                                                  <m:sub>
                                                    <m:r>
                                                      <a:rPr lang="en-GB" sz="1000">
                                                        <a:effectLst/>
                                                      </a:rPr>
                                                      <m:t>⊥</m:t>
                                                    </m:r>
                                                  </m:sub>
                                                </m:sSub>
                                              </m:e>
                                            </m:rad>
                                          </m:num>
                                          <m:den>
                                            <m:func>
                                              <m:funcPr>
                                                <m:ctrlPr>
                                                  <a:rPr lang="en-US" sz="1000">
                                                    <a:effectLst/>
                                                  </a:rPr>
                                                </m:ctrlPr>
                                              </m:funcPr>
                                              <m:fName>
                                                <m:r>
                                                  <m:rPr>
                                                    <m:sty m:val="p"/>
                                                  </m:rPr>
                                                  <a:rPr lang="en-GB" sz="1000">
                                                    <a:effectLst/>
                                                  </a:rPr>
                                                  <m:t>sin</m:t>
                                                </m:r>
                                              </m:fName>
                                              <m:e>
                                                <m:r>
                                                  <a:rPr lang="en-GB" sz="1000">
                                                    <a:effectLst/>
                                                  </a:rPr>
                                                  <m:t>𝜙</m:t>
                                                </m:r>
                                              </m:e>
                                            </m:func>
                                            <m:r>
                                              <a:rPr lang="en-GB" sz="1000">
                                                <a:effectLst/>
                                              </a:rPr>
                                              <m:t>+</m:t>
                                            </m:r>
                                            <m:rad>
                                              <m:radPr>
                                                <m:degHide m:val="on"/>
                                                <m:ctrlPr>
                                                  <a:rPr lang="en-US" sz="1000">
                                                    <a:effectLst/>
                                                  </a:rPr>
                                                </m:ctrlPr>
                                              </m:radPr>
                                              <m:deg/>
                                              <m:e>
                                                <m:sSub>
                                                  <m:sSubPr>
                                                    <m:ctrlPr>
                                                      <a:rPr lang="en-US" sz="1000">
                                                        <a:effectLst/>
                                                      </a:rPr>
                                                    </m:ctrlPr>
                                                  </m:sSubPr>
                                                  <m:e>
                                                    <m:r>
                                                      <a:rPr lang="en-GB" sz="1000">
                                                        <a:effectLst/>
                                                      </a:rPr>
                                                      <m:t>𝐵</m:t>
                                                    </m:r>
                                                  </m:e>
                                                  <m:sub>
                                                    <m:r>
                                                      <a:rPr lang="en-GB" sz="1000">
                                                        <a:effectLst/>
                                                      </a:rPr>
                                                      <m:t>⊥</m:t>
                                                    </m:r>
                                                  </m:sub>
                                                </m:sSub>
                                              </m:e>
                                            </m:rad>
                                          </m:den>
                                        </m:f>
                                      </m:e>
                                    </m:d>
                                  </m:e>
                                </m:func>
                                <m:r>
                                  <a:rPr lang="en-GB" sz="1000">
                                    <a:effectLst/>
                                  </a:rPr>
                                  <m:t>;  </m:t>
                                </m:r>
                                <m:sSub>
                                  <m:sSubPr>
                                    <m:ctrlPr>
                                      <a:rPr lang="en-US" sz="1000">
                                        <a:effectLst/>
                                      </a:rPr>
                                    </m:ctrlPr>
                                  </m:sSubPr>
                                  <m:e>
                                    <m:r>
                                      <a:rPr lang="en-GB" sz="1000">
                                        <a:effectLst/>
                                      </a:rPr>
                                      <m:t>𝑅</m:t>
                                    </m:r>
                                  </m:e>
                                  <m:sub>
                                    <m:r>
                                      <a:rPr lang="en-GB" sz="1000">
                                        <a:effectLst/>
                                      </a:rPr>
                                      <m:t>∥</m:t>
                                    </m:r>
                                  </m:sub>
                                </m:sSub>
                                <m:r>
                                  <a:rPr lang="en-GB" sz="1000">
                                    <a:effectLst/>
                                  </a:rPr>
                                  <m:t>=20</m:t>
                                </m:r>
                                <m:func>
                                  <m:funcPr>
                                    <m:ctrlPr>
                                      <a:rPr lang="en-US" sz="1000">
                                        <a:effectLst/>
                                      </a:rPr>
                                    </m:ctrlPr>
                                  </m:funcPr>
                                  <m:fName>
                                    <m:sSub>
                                      <m:sSubPr>
                                        <m:ctrlPr>
                                          <a:rPr lang="en-US" sz="1000">
                                            <a:effectLst/>
                                          </a:rPr>
                                        </m:ctrlPr>
                                      </m:sSubPr>
                                      <m:e>
                                        <m:r>
                                          <m:rPr>
                                            <m:sty m:val="p"/>
                                          </m:rPr>
                                          <a:rPr lang="en-GB" sz="1000">
                                            <a:effectLst/>
                                          </a:rPr>
                                          <m:t>log</m:t>
                                        </m:r>
                                      </m:e>
                                      <m:sub>
                                        <m:r>
                                          <a:rPr lang="en-GB" sz="1000">
                                            <a:effectLst/>
                                          </a:rPr>
                                          <m:t>10</m:t>
                                        </m:r>
                                      </m:sub>
                                    </m:sSub>
                                  </m:fName>
                                  <m:e>
                                    <m:d>
                                      <m:dPr>
                                        <m:ctrlPr>
                                          <a:rPr lang="en-US" sz="1000">
                                            <a:effectLst/>
                                          </a:rPr>
                                        </m:ctrlPr>
                                      </m:dPr>
                                      <m:e>
                                        <m:f>
                                          <m:fPr>
                                            <m:ctrlPr>
                                              <a:rPr lang="en-US" sz="1000">
                                                <a:effectLst/>
                                              </a:rPr>
                                            </m:ctrlPr>
                                          </m:fPr>
                                          <m:num>
                                            <m:func>
                                              <m:funcPr>
                                                <m:ctrlPr>
                                                  <a:rPr lang="en-US" sz="1000">
                                                    <a:effectLst/>
                                                  </a:rPr>
                                                </m:ctrlPr>
                                              </m:funcPr>
                                              <m:fName>
                                                <m:r>
                                                  <m:rPr>
                                                    <m:sty m:val="p"/>
                                                  </m:rPr>
                                                  <a:rPr lang="en-GB" sz="1000">
                                                    <a:effectLst/>
                                                  </a:rPr>
                                                  <m:t>sin</m:t>
                                                </m:r>
                                              </m:fName>
                                              <m:e>
                                                <m:r>
                                                  <a:rPr lang="en-GB" sz="1000">
                                                    <a:effectLst/>
                                                  </a:rPr>
                                                  <m:t>𝜙</m:t>
                                                </m:r>
                                              </m:e>
                                            </m:func>
                                            <m:r>
                                              <a:rPr lang="en-GB" sz="1000">
                                                <a:effectLst/>
                                              </a:rPr>
                                              <m:t>−</m:t>
                                            </m:r>
                                            <m:rad>
                                              <m:radPr>
                                                <m:degHide m:val="on"/>
                                                <m:ctrlPr>
                                                  <a:rPr lang="en-US" sz="1000">
                                                    <a:effectLst/>
                                                  </a:rPr>
                                                </m:ctrlPr>
                                              </m:radPr>
                                              <m:deg/>
                                              <m:e>
                                                <m:sSub>
                                                  <m:sSubPr>
                                                    <m:ctrlPr>
                                                      <a:rPr lang="en-US" sz="1000">
                                                        <a:effectLst/>
                                                      </a:rPr>
                                                    </m:ctrlPr>
                                                  </m:sSubPr>
                                                  <m:e>
                                                    <m:r>
                                                      <a:rPr lang="en-GB" sz="1000">
                                                        <a:effectLst/>
                                                      </a:rPr>
                                                      <m:t>𝐵</m:t>
                                                    </m:r>
                                                  </m:e>
                                                  <m:sub>
                                                    <m:r>
                                                      <a:rPr lang="en-GB" sz="1000">
                                                        <a:effectLst/>
                                                      </a:rPr>
                                                      <m:t>∥</m:t>
                                                    </m:r>
                                                  </m:sub>
                                                </m:sSub>
                                              </m:e>
                                            </m:rad>
                                          </m:num>
                                          <m:den>
                                            <m:func>
                                              <m:funcPr>
                                                <m:ctrlPr>
                                                  <a:rPr lang="en-US" sz="1000">
                                                    <a:effectLst/>
                                                  </a:rPr>
                                                </m:ctrlPr>
                                              </m:funcPr>
                                              <m:fName>
                                                <m:r>
                                                  <m:rPr>
                                                    <m:sty m:val="p"/>
                                                  </m:rPr>
                                                  <a:rPr lang="en-GB" sz="1000">
                                                    <a:effectLst/>
                                                  </a:rPr>
                                                  <m:t>sin</m:t>
                                                </m:r>
                                              </m:fName>
                                              <m:e>
                                                <m:r>
                                                  <a:rPr lang="en-GB" sz="1000">
                                                    <a:effectLst/>
                                                  </a:rPr>
                                                  <m:t>𝜙</m:t>
                                                </m:r>
                                              </m:e>
                                            </m:func>
                                            <m:r>
                                              <a:rPr lang="en-GB" sz="1000">
                                                <a:effectLst/>
                                              </a:rPr>
                                              <m:t>+</m:t>
                                            </m:r>
                                            <m:rad>
                                              <m:radPr>
                                                <m:degHide m:val="on"/>
                                                <m:ctrlPr>
                                                  <a:rPr lang="en-US" sz="1000">
                                                    <a:effectLst/>
                                                  </a:rPr>
                                                </m:ctrlPr>
                                              </m:radPr>
                                              <m:deg/>
                                              <m:e>
                                                <m:sSub>
                                                  <m:sSubPr>
                                                    <m:ctrlPr>
                                                      <a:rPr lang="en-US" sz="1000">
                                                        <a:effectLst/>
                                                      </a:rPr>
                                                    </m:ctrlPr>
                                                  </m:sSubPr>
                                                  <m:e>
                                                    <m:r>
                                                      <a:rPr lang="en-GB" sz="1000">
                                                        <a:effectLst/>
                                                      </a:rPr>
                                                      <m:t>𝐵</m:t>
                                                    </m:r>
                                                  </m:e>
                                                  <m:sub>
                                                    <m:r>
                                                      <a:rPr lang="en-GB" sz="1000">
                                                        <a:effectLst/>
                                                      </a:rPr>
                                                      <m:t>∥</m:t>
                                                    </m:r>
                                                  </m:sub>
                                                </m:sSub>
                                              </m:e>
                                            </m:rad>
                                          </m:den>
                                        </m:f>
                                      </m:e>
                                    </m:d>
                                  </m:e>
                                </m:func>
                              </m:oMath>
                            </m:oMathPara>
                          </a14:m>
                          <a:endParaRPr lang="en-US" sz="1000">
                            <a:effectLst/>
                          </a:endParaRPr>
                        </a:p>
                        <a:p>
                          <a:pPr marL="0" marR="0">
                            <a:spcBef>
                              <a:spcPts val="0"/>
                            </a:spcBef>
                            <a:spcAft>
                              <a:spcPts val="0"/>
                            </a:spcAft>
                          </a:pPr>
                          <a14:m>
                            <m:oMath xmlns:m="http://schemas.openxmlformats.org/officeDocument/2006/math">
                              <m:sSub>
                                <m:sSubPr>
                                  <m:ctrlPr>
                                    <a:rPr lang="en-US" sz="1000">
                                      <a:effectLst/>
                                    </a:rPr>
                                  </m:ctrlPr>
                                </m:sSubPr>
                                <m:e>
                                  <m:r>
                                    <a:rPr lang="en-GB" sz="1000">
                                      <a:effectLst/>
                                    </a:rPr>
                                    <m:t>𝐵</m:t>
                                  </m:r>
                                </m:e>
                                <m:sub>
                                  <m:r>
                                    <a:rPr lang="en-GB" sz="1000">
                                      <a:effectLst/>
                                    </a:rPr>
                                    <m:t>∥</m:t>
                                  </m:r>
                                </m:sub>
                              </m:sSub>
                              <m:r>
                                <a:rPr lang="en-GB" sz="1000">
                                  <a:effectLst/>
                                </a:rPr>
                                <m:t>=</m:t>
                              </m:r>
                              <m:sSub>
                                <m:sSubPr>
                                  <m:ctrlPr>
                                    <a:rPr lang="en-US" sz="1000">
                                      <a:effectLst/>
                                    </a:rPr>
                                  </m:ctrlPr>
                                </m:sSubPr>
                                <m:e>
                                  <m:r>
                                    <a:rPr lang="en-GB" sz="1000">
                                      <a:effectLst/>
                                    </a:rPr>
                                    <m:t>𝜀</m:t>
                                  </m:r>
                                </m:e>
                                <m:sub>
                                  <m:r>
                                    <a:rPr lang="en-GB" sz="1000">
                                      <a:effectLst/>
                                    </a:rPr>
                                    <m:t>𝑟</m:t>
                                  </m:r>
                                </m:sub>
                              </m:sSub>
                              <m:r>
                                <a:rPr lang="en-GB" sz="1000">
                                  <a:effectLst/>
                                </a:rPr>
                                <m:t>−</m:t>
                              </m:r>
                              <m:func>
                                <m:funcPr>
                                  <m:ctrlPr>
                                    <a:rPr lang="en-US" sz="1000">
                                      <a:effectLst/>
                                    </a:rPr>
                                  </m:ctrlPr>
                                </m:funcPr>
                                <m:fName>
                                  <m:sSup>
                                    <m:sSupPr>
                                      <m:ctrlPr>
                                        <a:rPr lang="en-US" sz="1000">
                                          <a:effectLst/>
                                        </a:rPr>
                                      </m:ctrlPr>
                                    </m:sSupPr>
                                    <m:e>
                                      <m:r>
                                        <m:rPr>
                                          <m:sty m:val="p"/>
                                        </m:rPr>
                                        <a:rPr lang="en-GB" sz="1000">
                                          <a:effectLst/>
                                        </a:rPr>
                                        <m:t>cos</m:t>
                                      </m:r>
                                    </m:e>
                                    <m:sup>
                                      <m:r>
                                        <a:rPr lang="en-GB" sz="1000">
                                          <a:effectLst/>
                                        </a:rPr>
                                        <m:t>2</m:t>
                                      </m:r>
                                    </m:sup>
                                  </m:sSup>
                                </m:fName>
                                <m:e>
                                  <m:r>
                                    <a:rPr lang="en-GB" sz="1000">
                                      <a:effectLst/>
                                    </a:rPr>
                                    <m:t>𝜙</m:t>
                                  </m:r>
                                </m:e>
                              </m:func>
                            </m:oMath>
                          </a14:m>
                          <a:r>
                            <a:rPr lang="en-GB" sz="1000">
                              <a:effectLst/>
                            </a:rPr>
                            <a:t> for horizontal polarization.</a:t>
                          </a:r>
                          <a:endParaRPr lang="en-US" sz="1000">
                            <a:effectLst/>
                          </a:endParaRPr>
                        </a:p>
                        <a:p>
                          <a:pPr marL="0" marR="0">
                            <a:spcBef>
                              <a:spcPts val="0"/>
                            </a:spcBef>
                            <a:spcAft>
                              <a:spcPts val="0"/>
                            </a:spcAft>
                          </a:pPr>
                          <a14:m>
                            <m:oMath xmlns:m="http://schemas.openxmlformats.org/officeDocument/2006/math">
                              <m:sSub>
                                <m:sSubPr>
                                  <m:ctrlPr>
                                    <a:rPr lang="en-US" sz="1000">
                                      <a:effectLst/>
                                    </a:rPr>
                                  </m:ctrlPr>
                                </m:sSubPr>
                                <m:e>
                                  <m:r>
                                    <a:rPr lang="en-GB" sz="1000">
                                      <a:effectLst/>
                                    </a:rPr>
                                    <m:t>𝐵</m:t>
                                  </m:r>
                                </m:e>
                                <m:sub>
                                  <m:r>
                                    <a:rPr lang="en-GB" sz="1000">
                                      <a:effectLst/>
                                    </a:rPr>
                                    <m:t>⊥</m:t>
                                  </m:r>
                                </m:sub>
                              </m:sSub>
                              <m:r>
                                <a:rPr lang="en-GB" sz="1000">
                                  <a:effectLst/>
                                </a:rPr>
                                <m:t>=</m:t>
                              </m:r>
                              <m:d>
                                <m:dPr>
                                  <m:ctrlPr>
                                    <a:rPr lang="en-US" sz="1000">
                                      <a:effectLst/>
                                    </a:rPr>
                                  </m:ctrlPr>
                                </m:dPr>
                                <m:e>
                                  <m:sSub>
                                    <m:sSubPr>
                                      <m:ctrlPr>
                                        <a:rPr lang="en-US" sz="1000">
                                          <a:effectLst/>
                                        </a:rPr>
                                      </m:ctrlPr>
                                    </m:sSubPr>
                                    <m:e>
                                      <m:r>
                                        <a:rPr lang="en-GB" sz="1000">
                                          <a:effectLst/>
                                        </a:rPr>
                                        <m:t>𝜀</m:t>
                                      </m:r>
                                    </m:e>
                                    <m:sub>
                                      <m:r>
                                        <a:rPr lang="en-GB" sz="1000">
                                          <a:effectLst/>
                                        </a:rPr>
                                        <m:t>𝑟</m:t>
                                      </m:r>
                                    </m:sub>
                                  </m:sSub>
                                  <m:r>
                                    <a:rPr lang="en-GB" sz="1000">
                                      <a:effectLst/>
                                    </a:rPr>
                                    <m:t>−</m:t>
                                  </m:r>
                                  <m:func>
                                    <m:funcPr>
                                      <m:ctrlPr>
                                        <a:rPr lang="en-US" sz="1000">
                                          <a:effectLst/>
                                        </a:rPr>
                                      </m:ctrlPr>
                                    </m:funcPr>
                                    <m:fName>
                                      <m:sSup>
                                        <m:sSupPr>
                                          <m:ctrlPr>
                                            <a:rPr lang="en-US" sz="1000">
                                              <a:effectLst/>
                                            </a:rPr>
                                          </m:ctrlPr>
                                        </m:sSupPr>
                                        <m:e>
                                          <m:r>
                                            <m:rPr>
                                              <m:sty m:val="p"/>
                                            </m:rPr>
                                            <a:rPr lang="en-GB" sz="1000">
                                              <a:effectLst/>
                                            </a:rPr>
                                            <m:t>cos</m:t>
                                          </m:r>
                                        </m:e>
                                        <m:sup>
                                          <m:r>
                                            <a:rPr lang="en-GB" sz="1000">
                                              <a:effectLst/>
                                            </a:rPr>
                                            <m:t>2</m:t>
                                          </m:r>
                                        </m:sup>
                                      </m:sSup>
                                    </m:fName>
                                    <m:e>
                                      <m:r>
                                        <a:rPr lang="en-GB" sz="1000">
                                          <a:effectLst/>
                                        </a:rPr>
                                        <m:t>𝜙</m:t>
                                      </m:r>
                                    </m:e>
                                  </m:func>
                                </m:e>
                              </m:d>
                              <m:r>
                                <a:rPr lang="en-GB" sz="1000">
                                  <a:effectLst/>
                                </a:rPr>
                                <m:t>/</m:t>
                              </m:r>
                              <m:sSubSup>
                                <m:sSubSupPr>
                                  <m:ctrlPr>
                                    <a:rPr lang="en-US" sz="1000">
                                      <a:effectLst/>
                                    </a:rPr>
                                  </m:ctrlPr>
                                </m:sSubSupPr>
                                <m:e>
                                  <m:r>
                                    <a:rPr lang="en-GB" sz="1000">
                                      <a:effectLst/>
                                    </a:rPr>
                                    <m:t>𝜀</m:t>
                                  </m:r>
                                </m:e>
                                <m:sub>
                                  <m:r>
                                    <a:rPr lang="en-GB" sz="1000">
                                      <a:effectLst/>
                                    </a:rPr>
                                    <m:t>𝑟</m:t>
                                  </m:r>
                                </m:sub>
                                <m:sup>
                                  <m:r>
                                    <a:rPr lang="en-GB" sz="1000">
                                      <a:effectLst/>
                                    </a:rPr>
                                    <m:t>2</m:t>
                                  </m:r>
                                </m:sup>
                              </m:sSubSup>
                            </m:oMath>
                          </a14:m>
                          <a:r>
                            <a:rPr lang="en-GB" sz="1000">
                              <a:effectLst/>
                            </a:rPr>
                            <a:t> for vertical polarization,</a:t>
                          </a:r>
                          <a:endParaRPr lang="en-US" sz="1000">
                            <a:effectLst/>
                          </a:endParaRPr>
                        </a:p>
                        <a:p>
                          <a:pPr marL="0" marR="0">
                            <a:spcBef>
                              <a:spcPts val="0"/>
                            </a:spcBef>
                            <a:spcAft>
                              <a:spcPts val="0"/>
                            </a:spcAft>
                          </a:pPr>
                          <a:r>
                            <a:rPr lang="en-GB" sz="1000">
                              <a:effectLst/>
                            </a:rPr>
                            <a:t>where </a:t>
                          </a:r>
                          <a14:m>
                            <m:oMath xmlns:m="http://schemas.openxmlformats.org/officeDocument/2006/math">
                              <m:func>
                                <m:funcPr>
                                  <m:ctrlPr>
                                    <a:rPr lang="en-US" sz="1000">
                                      <a:effectLst/>
                                    </a:rPr>
                                  </m:ctrlPr>
                                </m:funcPr>
                                <m:fName>
                                  <m:r>
                                    <m:rPr>
                                      <m:sty m:val="p"/>
                                    </m:rPr>
                                    <a:rPr lang="en-GB" sz="1000">
                                      <a:effectLst/>
                                    </a:rPr>
                                    <m:t>tan</m:t>
                                  </m:r>
                                </m:fName>
                                <m:e>
                                  <m:r>
                                    <a:rPr lang="en-GB" sz="1000">
                                      <a:effectLst/>
                                    </a:rPr>
                                    <m:t>𝜙</m:t>
                                  </m:r>
                                </m:e>
                              </m:func>
                              <m:r>
                                <a:rPr lang="en-GB" sz="1000">
                                  <a:effectLst/>
                                </a:rPr>
                                <m:t>=</m:t>
                              </m:r>
                              <m:f>
                                <m:fPr>
                                  <m:ctrlPr>
                                    <a:rPr lang="en-US" sz="1000">
                                      <a:effectLst/>
                                    </a:rPr>
                                  </m:ctrlPr>
                                </m:fPr>
                                <m:num>
                                  <m:sSub>
                                    <m:sSubPr>
                                      <m:ctrlPr>
                                        <a:rPr lang="en-US" sz="1000">
                                          <a:effectLst/>
                                        </a:rPr>
                                      </m:ctrlPr>
                                    </m:sSubPr>
                                    <m:e>
                                      <m:r>
                                        <a:rPr lang="en-GB" sz="1000">
                                          <a:effectLst/>
                                        </a:rPr>
                                        <m:t>𝐻</m:t>
                                      </m:r>
                                    </m:e>
                                    <m:sub>
                                      <m:r>
                                        <a:rPr lang="en-GB" sz="1000">
                                          <a:effectLst/>
                                        </a:rPr>
                                        <m:t>𝑡𝑥</m:t>
                                      </m:r>
                                    </m:sub>
                                  </m:sSub>
                                  <m:r>
                                    <a:rPr lang="en-GB" sz="1000">
                                      <a:effectLst/>
                                    </a:rPr>
                                    <m:t>+</m:t>
                                  </m:r>
                                  <m:sSub>
                                    <m:sSubPr>
                                      <m:ctrlPr>
                                        <a:rPr lang="en-US" sz="1000">
                                          <a:effectLst/>
                                        </a:rPr>
                                      </m:ctrlPr>
                                    </m:sSubPr>
                                    <m:e>
                                      <m:r>
                                        <a:rPr lang="en-GB" sz="1000">
                                          <a:effectLst/>
                                        </a:rPr>
                                        <m:t>𝐻</m:t>
                                      </m:r>
                                    </m:e>
                                    <m:sub>
                                      <m:r>
                                        <a:rPr lang="en-GB" sz="1000">
                                          <a:effectLst/>
                                        </a:rPr>
                                        <m:t>𝑟𝑥</m:t>
                                      </m:r>
                                    </m:sub>
                                  </m:sSub>
                                </m:num>
                                <m:den>
                                  <m:r>
                                    <a:rPr lang="en-GB" sz="1000">
                                      <a:effectLst/>
                                    </a:rPr>
                                    <m:t>𝐿</m:t>
                                  </m:r>
                                </m:den>
                              </m:f>
                            </m:oMath>
                          </a14:m>
                          <a:r>
                            <a:rPr lang="en-GB" sz="1000">
                              <a:effectLst/>
                            </a:rPr>
                            <a:t> and </a:t>
                          </a:r>
                          <a14:m>
                            <m:oMath xmlns:m="http://schemas.openxmlformats.org/officeDocument/2006/math">
                              <m:sSub>
                                <m:sSubPr>
                                  <m:ctrlPr>
                                    <a:rPr lang="en-US" sz="1000">
                                      <a:effectLst/>
                                    </a:rPr>
                                  </m:ctrlPr>
                                </m:sSubPr>
                                <m:e>
                                  <m:r>
                                    <a:rPr lang="en-GB" sz="1000">
                                      <a:effectLst/>
                                    </a:rPr>
                                    <m:t>𝜎</m:t>
                                  </m:r>
                                </m:e>
                                <m:sub>
                                  <m:r>
                                    <a:rPr lang="en-GB" sz="1000">
                                      <a:effectLst/>
                                    </a:rPr>
                                    <m:t>h</m:t>
                                  </m:r>
                                </m:sub>
                              </m:sSub>
                            </m:oMath>
                          </a14:m>
                          <a:r>
                            <a:rPr lang="en-GB" sz="1000">
                              <a:effectLst/>
                            </a:rPr>
                            <a:t>is a surface roughness</a:t>
                          </a:r>
                          <a:endParaRPr lang="en-US" sz="1000">
                            <a:effectLst/>
                            <a:latin typeface="Times New Roman"/>
                            <a:ea typeface="MS Mincho"/>
                          </a:endParaRPr>
                        </a:p>
                      </a:txBody>
                      <a:tcPr marL="41068" marR="41068" marT="0" marB="0" anchor="ctr"/>
                    </a:tc>
                  </a:tr>
                  <a:tr h="224846">
                    <a:tc>
                      <a:txBody>
                        <a:bodyPr/>
                        <a:lstStyle/>
                        <a:p>
                          <a:pPr marL="0" marR="0">
                            <a:spcBef>
                              <a:spcPts val="0"/>
                            </a:spcBef>
                            <a:spcAft>
                              <a:spcPts val="0"/>
                            </a:spcAft>
                          </a:pPr>
                          <a:r>
                            <a:rPr lang="en-GB" sz="1000">
                              <a:effectLst/>
                            </a:rPr>
                            <a:t>Channel matrix</a:t>
                          </a:r>
                          <a:endParaRPr lang="en-US" sz="1000">
                            <a:effectLst/>
                            <a:latin typeface="Times New Roman"/>
                            <a:ea typeface="MS Mincho"/>
                          </a:endParaRPr>
                        </a:p>
                      </a:txBody>
                      <a:tcPr marL="41068" marR="41068" marT="0" marB="0" anchor="ctr"/>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GB" sz="1000">
                                    <a:effectLst/>
                                  </a:rPr>
                                  <m:t>𝐇</m:t>
                                </m:r>
                                <m:r>
                                  <a:rPr lang="en-GB" sz="1000">
                                    <a:effectLst/>
                                  </a:rPr>
                                  <m:t>=</m:t>
                                </m:r>
                                <m:d>
                                  <m:dPr>
                                    <m:begChr m:val="["/>
                                    <m:endChr m:val="]"/>
                                    <m:ctrlPr>
                                      <a:rPr lang="en-US" sz="1000">
                                        <a:effectLst/>
                                      </a:rPr>
                                    </m:ctrlPr>
                                  </m:dPr>
                                  <m:e>
                                    <m:m>
                                      <m:mPr>
                                        <m:mcs>
                                          <m:mc>
                                            <m:mcPr>
                                              <m:count m:val="2"/>
                                              <m:mcJc m:val="center"/>
                                            </m:mcPr>
                                          </m:mc>
                                        </m:mcs>
                                        <m:ctrlPr>
                                          <a:rPr lang="en-US" sz="1000">
                                            <a:effectLst/>
                                          </a:rPr>
                                        </m:ctrlPr>
                                      </m:mPr>
                                      <m:mr>
                                        <m:e>
                                          <m:sSup>
                                            <m:sSupPr>
                                              <m:ctrlPr>
                                                <a:rPr lang="en-US" sz="1000">
                                                  <a:effectLst/>
                                                </a:rPr>
                                              </m:ctrlPr>
                                            </m:sSupPr>
                                            <m:e>
                                              <m:r>
                                                <a:rPr lang="en-GB" sz="1000">
                                                  <a:effectLst/>
                                                </a:rPr>
                                                <m:t>10</m:t>
                                              </m:r>
                                            </m:e>
                                            <m:sup>
                                              <m:f>
                                                <m:fPr>
                                                  <m:type m:val="lin"/>
                                                  <m:ctrlPr>
                                                    <a:rPr lang="en-US" sz="1000">
                                                      <a:effectLst/>
                                                    </a:rPr>
                                                  </m:ctrlPr>
                                                </m:fPr>
                                                <m:num>
                                                  <m:sSub>
                                                    <m:sSubPr>
                                                      <m:ctrlPr>
                                                        <a:rPr lang="en-US" sz="1000">
                                                          <a:effectLst/>
                                                        </a:rPr>
                                                      </m:ctrlPr>
                                                    </m:sSubPr>
                                                    <m:e>
                                                      <m:r>
                                                        <a:rPr lang="en-GB" sz="1000">
                                                          <a:effectLst/>
                                                        </a:rPr>
                                                        <m:t>𝑃</m:t>
                                                      </m:r>
                                                    </m:e>
                                                    <m:sub>
                                                      <m:r>
                                                        <a:rPr lang="en-GB" sz="1000">
                                                          <a:effectLst/>
                                                        </a:rPr>
                                                        <m:t>⊥</m:t>
                                                      </m:r>
                                                    </m:sub>
                                                  </m:sSub>
                                                </m:num>
                                                <m:den>
                                                  <m:r>
                                                    <a:rPr lang="en-GB" sz="1000">
                                                      <a:effectLst/>
                                                    </a:rPr>
                                                    <m:t>20</m:t>
                                                  </m:r>
                                                </m:den>
                                              </m:f>
                                            </m:sup>
                                          </m:sSup>
                                        </m:e>
                                        <m:e>
                                          <m:r>
                                            <a:rPr lang="en-GB" sz="1000">
                                              <a:effectLst/>
                                            </a:rPr>
                                            <m:t>𝜉</m:t>
                                          </m:r>
                                        </m:e>
                                      </m:mr>
                                      <m:mr>
                                        <m:e>
                                          <m:r>
                                            <a:rPr lang="en-GB" sz="1000">
                                              <a:effectLst/>
                                            </a:rPr>
                                            <m:t>𝜉</m:t>
                                          </m:r>
                                        </m:e>
                                        <m:e>
                                          <m:sSup>
                                            <m:sSupPr>
                                              <m:ctrlPr>
                                                <a:rPr lang="en-US" sz="1000">
                                                  <a:effectLst/>
                                                </a:rPr>
                                              </m:ctrlPr>
                                            </m:sSupPr>
                                            <m:e>
                                              <m:r>
                                                <a:rPr lang="en-GB" sz="1000">
                                                  <a:effectLst/>
                                                </a:rPr>
                                                <m:t>10</m:t>
                                              </m:r>
                                            </m:e>
                                            <m:sup>
                                              <m:f>
                                                <m:fPr>
                                                  <m:type m:val="lin"/>
                                                  <m:ctrlPr>
                                                    <a:rPr lang="en-US" sz="1000">
                                                      <a:effectLst/>
                                                    </a:rPr>
                                                  </m:ctrlPr>
                                                </m:fPr>
                                                <m:num>
                                                  <m:sSub>
                                                    <m:sSubPr>
                                                      <m:ctrlPr>
                                                        <a:rPr lang="en-US" sz="1000">
                                                          <a:effectLst/>
                                                        </a:rPr>
                                                      </m:ctrlPr>
                                                    </m:sSubPr>
                                                    <m:e>
                                                      <m:r>
                                                        <a:rPr lang="en-GB" sz="1000">
                                                          <a:effectLst/>
                                                        </a:rPr>
                                                        <m:t>𝑃</m:t>
                                                      </m:r>
                                                    </m:e>
                                                    <m:sub>
                                                      <m:r>
                                                        <a:rPr lang="en-GB" sz="1000">
                                                          <a:effectLst/>
                                                        </a:rPr>
                                                        <m:t>∥</m:t>
                                                      </m:r>
                                                    </m:sub>
                                                  </m:sSub>
                                                </m:num>
                                                <m:den>
                                                  <m:r>
                                                    <a:rPr lang="en-GB" sz="1000">
                                                      <a:effectLst/>
                                                    </a:rPr>
                                                    <m:t>20</m:t>
                                                  </m:r>
                                                </m:den>
                                              </m:f>
                                            </m:sup>
                                          </m:sSup>
                                        </m:e>
                                      </m:mr>
                                    </m:m>
                                  </m:e>
                                </m:d>
                                <m:sSup>
                                  <m:sSupPr>
                                    <m:ctrlPr>
                                      <a:rPr lang="en-US" sz="1000">
                                        <a:effectLst/>
                                      </a:rPr>
                                    </m:ctrlPr>
                                  </m:sSupPr>
                                  <m:e>
                                    <m:r>
                                      <a:rPr lang="en-GB" sz="1000">
                                        <a:effectLst/>
                                      </a:rPr>
                                      <m:t>𝑒</m:t>
                                    </m:r>
                                  </m:e>
                                  <m:sup>
                                    <m:f>
                                      <m:fPr>
                                        <m:ctrlPr>
                                          <a:rPr lang="en-US" sz="1000">
                                            <a:effectLst/>
                                          </a:rPr>
                                        </m:ctrlPr>
                                      </m:fPr>
                                      <m:num>
                                        <m:r>
                                          <a:rPr lang="en-GB" sz="1000">
                                            <a:effectLst/>
                                          </a:rPr>
                                          <m:t>𝑗</m:t>
                                        </m:r>
                                        <m:r>
                                          <a:rPr lang="en-GB" sz="1000">
                                            <a:effectLst/>
                                          </a:rPr>
                                          <m:t>2</m:t>
                                        </m:r>
                                        <m:r>
                                          <a:rPr lang="en-GB" sz="1000">
                                            <a:effectLst/>
                                          </a:rPr>
                                          <m:t>𝜋</m:t>
                                        </m:r>
                                        <m:sSub>
                                          <m:sSubPr>
                                            <m:ctrlPr>
                                              <a:rPr lang="en-US" sz="1000">
                                                <a:effectLst/>
                                              </a:rPr>
                                            </m:ctrlPr>
                                          </m:sSubPr>
                                          <m:e>
                                            <m:r>
                                              <a:rPr lang="en-GB" sz="1000">
                                                <a:effectLst/>
                                              </a:rPr>
                                              <m:t>𝑑</m:t>
                                            </m:r>
                                          </m:e>
                                          <m:sub>
                                            <m:r>
                                              <a:rPr lang="en-GB" sz="1000">
                                                <a:effectLst/>
                                              </a:rPr>
                                              <m:t>𝐺</m:t>
                                            </m:r>
                                          </m:sub>
                                        </m:sSub>
                                      </m:num>
                                      <m:den>
                                        <m:r>
                                          <a:rPr lang="en-GB" sz="1000">
                                            <a:effectLst/>
                                          </a:rPr>
                                          <m:t>𝜆</m:t>
                                        </m:r>
                                      </m:den>
                                    </m:f>
                                  </m:sup>
                                </m:sSup>
                              </m:oMath>
                            </m:oMathPara>
                          </a14:m>
                          <a:endParaRPr lang="en-US" sz="1000">
                            <a:effectLst/>
                            <a:latin typeface="Times New Roman"/>
                            <a:ea typeface="MS Mincho"/>
                          </a:endParaRPr>
                        </a:p>
                      </a:txBody>
                      <a:tcPr marL="41068" marR="41068" marT="0" marB="0" anchor="ctr"/>
                    </a:tc>
                  </a:tr>
                  <a:tr h="420639">
                    <a:tc>
                      <a:txBody>
                        <a:bodyPr/>
                        <a:lstStyle/>
                        <a:p>
                          <a:pPr marL="0" marR="0">
                            <a:spcBef>
                              <a:spcPts val="0"/>
                            </a:spcBef>
                            <a:spcAft>
                              <a:spcPts val="0"/>
                            </a:spcAft>
                          </a:pPr>
                          <a:r>
                            <a:rPr lang="en-GB" sz="1000">
                              <a:effectLst/>
                            </a:rPr>
                            <a:t>AoD</a:t>
                          </a:r>
                          <a:endParaRPr lang="en-US" sz="1000">
                            <a:effectLst/>
                            <a:latin typeface="Times New Roman"/>
                            <a:ea typeface="MS Mincho"/>
                          </a:endParaRPr>
                        </a:p>
                      </a:txBody>
                      <a:tcPr marL="41068" marR="41068" marT="0" marB="0" anchor="ctr"/>
                    </a:tc>
                    <a:tc>
                      <a:txBody>
                        <a:bodyPr/>
                        <a:lstStyle/>
                        <a:p>
                          <a:pPr marL="0" marR="0">
                            <a:spcBef>
                              <a:spcPts val="0"/>
                            </a:spcBef>
                            <a:spcAft>
                              <a:spcPts val="0"/>
                            </a:spcAft>
                          </a:pPr>
                          <a:r>
                            <a:rPr lang="en-GB" sz="1000">
                              <a:effectLst/>
                            </a:rPr>
                            <a:t>Azimuth: 0˚, Elevation: </a:t>
                          </a:r>
                          <a14:m>
                            <m:oMath xmlns:m="http://schemas.openxmlformats.org/officeDocument/2006/math">
                              <m:sSub>
                                <m:sSubPr>
                                  <m:ctrlPr>
                                    <a:rPr lang="en-US" sz="1000">
                                      <a:effectLst/>
                                    </a:rPr>
                                  </m:ctrlPr>
                                </m:sSubPr>
                                <m:e>
                                  <m:r>
                                    <a:rPr lang="en-GB" sz="1000">
                                      <a:effectLst/>
                                    </a:rPr>
                                    <m:t>𝜃</m:t>
                                  </m:r>
                                </m:e>
                                <m:sub>
                                  <m:r>
                                    <a:rPr lang="en-GB" sz="1000">
                                      <a:effectLst/>
                                    </a:rPr>
                                    <m:t>𝐴𝑜𝐷</m:t>
                                  </m:r>
                                </m:sub>
                              </m:sSub>
                              <m:r>
                                <a:rPr lang="en-GB" sz="1000">
                                  <a:effectLst/>
                                </a:rPr>
                                <m:t>=</m:t>
                              </m:r>
                              <m:func>
                                <m:funcPr>
                                  <m:ctrlPr>
                                    <a:rPr lang="en-US" sz="1000">
                                      <a:effectLst/>
                                    </a:rPr>
                                  </m:ctrlPr>
                                </m:funcPr>
                                <m:fName>
                                  <m:sSup>
                                    <m:sSupPr>
                                      <m:ctrlPr>
                                        <a:rPr lang="en-US" sz="1000">
                                          <a:effectLst/>
                                        </a:rPr>
                                      </m:ctrlPr>
                                    </m:sSupPr>
                                    <m:e>
                                      <m:r>
                                        <m:rPr>
                                          <m:sty m:val="p"/>
                                        </m:rPr>
                                        <a:rPr lang="en-GB" sz="1000">
                                          <a:effectLst/>
                                        </a:rPr>
                                        <m:t>tan</m:t>
                                      </m:r>
                                    </m:e>
                                    <m:sup>
                                      <m:r>
                                        <a:rPr lang="en-GB" sz="1000">
                                          <a:effectLst/>
                                        </a:rPr>
                                        <m:t>−1</m:t>
                                      </m:r>
                                    </m:sup>
                                  </m:sSup>
                                </m:fName>
                                <m:e>
                                  <m:d>
                                    <m:dPr>
                                      <m:ctrlPr>
                                        <a:rPr lang="en-US" sz="1000">
                                          <a:effectLst/>
                                        </a:rPr>
                                      </m:ctrlPr>
                                    </m:dPr>
                                    <m:e>
                                      <m:f>
                                        <m:fPr>
                                          <m:ctrlPr>
                                            <a:rPr lang="en-US" sz="1000">
                                              <a:effectLst/>
                                            </a:rPr>
                                          </m:ctrlPr>
                                        </m:fPr>
                                        <m:num>
                                          <m:r>
                                            <a:rPr lang="en-GB" sz="1000">
                                              <a:effectLst/>
                                            </a:rPr>
                                            <m:t>𝐿</m:t>
                                          </m:r>
                                        </m:num>
                                        <m:den>
                                          <m:sSub>
                                            <m:sSubPr>
                                              <m:ctrlPr>
                                                <a:rPr lang="en-US" sz="1000">
                                                  <a:effectLst/>
                                                </a:rPr>
                                              </m:ctrlPr>
                                            </m:sSubPr>
                                            <m:e>
                                              <m:r>
                                                <a:rPr lang="en-GB" sz="1000">
                                                  <a:effectLst/>
                                                </a:rPr>
                                                <m:t>𝐻</m:t>
                                              </m:r>
                                            </m:e>
                                            <m:sub>
                                              <m:r>
                                                <a:rPr lang="en-GB" sz="1000">
                                                  <a:effectLst/>
                                                </a:rPr>
                                                <m:t>𝑡𝑥</m:t>
                                              </m:r>
                                            </m:sub>
                                          </m:sSub>
                                          <m:r>
                                            <a:rPr lang="en-GB" sz="1000">
                                              <a:effectLst/>
                                            </a:rPr>
                                            <m:t>−</m:t>
                                          </m:r>
                                          <m:sSub>
                                            <m:sSubPr>
                                              <m:ctrlPr>
                                                <a:rPr lang="en-US" sz="1000">
                                                  <a:effectLst/>
                                                </a:rPr>
                                              </m:ctrlPr>
                                            </m:sSubPr>
                                            <m:e>
                                              <m:r>
                                                <a:rPr lang="en-GB" sz="1000">
                                                  <a:effectLst/>
                                                </a:rPr>
                                                <m:t>𝐻</m:t>
                                              </m:r>
                                            </m:e>
                                            <m:sub>
                                              <m:r>
                                                <a:rPr lang="en-GB" sz="1000">
                                                  <a:effectLst/>
                                                </a:rPr>
                                                <m:t>𝑟𝑥</m:t>
                                              </m:r>
                                            </m:sub>
                                          </m:sSub>
                                        </m:den>
                                      </m:f>
                                    </m:e>
                                  </m:d>
                                </m:e>
                              </m:func>
                              <m:r>
                                <a:rPr lang="en-GB" sz="1000">
                                  <a:effectLst/>
                                </a:rPr>
                                <m:t>−</m:t>
                              </m:r>
                              <m:func>
                                <m:funcPr>
                                  <m:ctrlPr>
                                    <a:rPr lang="en-US" sz="1000">
                                      <a:effectLst/>
                                    </a:rPr>
                                  </m:ctrlPr>
                                </m:funcPr>
                                <m:fName>
                                  <m:sSup>
                                    <m:sSupPr>
                                      <m:ctrlPr>
                                        <a:rPr lang="en-US" sz="1000">
                                          <a:effectLst/>
                                        </a:rPr>
                                      </m:ctrlPr>
                                    </m:sSupPr>
                                    <m:e>
                                      <m:r>
                                        <m:rPr>
                                          <m:sty m:val="p"/>
                                        </m:rPr>
                                        <a:rPr lang="en-GB" sz="1000">
                                          <a:effectLst/>
                                        </a:rPr>
                                        <m:t>tan</m:t>
                                      </m:r>
                                    </m:e>
                                    <m:sup>
                                      <m:r>
                                        <a:rPr lang="en-GB" sz="1000">
                                          <a:effectLst/>
                                        </a:rPr>
                                        <m:t>−1</m:t>
                                      </m:r>
                                    </m:sup>
                                  </m:sSup>
                                </m:fName>
                                <m:e>
                                  <m:d>
                                    <m:dPr>
                                      <m:ctrlPr>
                                        <a:rPr lang="en-US" sz="1000">
                                          <a:effectLst/>
                                        </a:rPr>
                                      </m:ctrlPr>
                                    </m:dPr>
                                    <m:e>
                                      <m:f>
                                        <m:fPr>
                                          <m:ctrlPr>
                                            <a:rPr lang="en-US" sz="1000">
                                              <a:effectLst/>
                                            </a:rPr>
                                          </m:ctrlPr>
                                        </m:fPr>
                                        <m:num>
                                          <m:r>
                                            <a:rPr lang="en-GB" sz="1000">
                                              <a:effectLst/>
                                            </a:rPr>
                                            <m:t>𝐿</m:t>
                                          </m:r>
                                        </m:num>
                                        <m:den>
                                          <m:sSub>
                                            <m:sSubPr>
                                              <m:ctrlPr>
                                                <a:rPr lang="en-US" sz="1000">
                                                  <a:effectLst/>
                                                </a:rPr>
                                              </m:ctrlPr>
                                            </m:sSubPr>
                                            <m:e>
                                              <m:r>
                                                <a:rPr lang="en-GB" sz="1000">
                                                  <a:effectLst/>
                                                </a:rPr>
                                                <m:t>𝐻</m:t>
                                              </m:r>
                                            </m:e>
                                            <m:sub>
                                              <m:r>
                                                <a:rPr lang="en-GB" sz="1000">
                                                  <a:effectLst/>
                                                </a:rPr>
                                                <m:t>𝑡𝑥</m:t>
                                              </m:r>
                                            </m:sub>
                                          </m:sSub>
                                          <m:r>
                                            <a:rPr lang="en-GB" sz="1000">
                                              <a:effectLst/>
                                            </a:rPr>
                                            <m:t>+</m:t>
                                          </m:r>
                                          <m:sSub>
                                            <m:sSubPr>
                                              <m:ctrlPr>
                                                <a:rPr lang="en-US" sz="1000">
                                                  <a:effectLst/>
                                                </a:rPr>
                                              </m:ctrlPr>
                                            </m:sSubPr>
                                            <m:e>
                                              <m:r>
                                                <a:rPr lang="en-GB" sz="1000">
                                                  <a:effectLst/>
                                                </a:rPr>
                                                <m:t>𝐻</m:t>
                                              </m:r>
                                            </m:e>
                                            <m:sub>
                                              <m:r>
                                                <a:rPr lang="en-GB" sz="1000">
                                                  <a:effectLst/>
                                                </a:rPr>
                                                <m:t>𝑟𝑥</m:t>
                                              </m:r>
                                            </m:sub>
                                          </m:sSub>
                                        </m:den>
                                      </m:f>
                                    </m:e>
                                  </m:d>
                                </m:e>
                              </m:func>
                            </m:oMath>
                          </a14:m>
                          <a:endParaRPr lang="en-US" sz="1000">
                            <a:effectLst/>
                            <a:latin typeface="Times New Roman"/>
                            <a:ea typeface="MS Mincho"/>
                          </a:endParaRPr>
                        </a:p>
                      </a:txBody>
                      <a:tcPr marL="41068" marR="41068" marT="0" marB="0" anchor="ctr"/>
                    </a:tc>
                  </a:tr>
                  <a:tr h="400866">
                    <a:tc>
                      <a:txBody>
                        <a:bodyPr/>
                        <a:lstStyle/>
                        <a:p>
                          <a:pPr marL="0" marR="0">
                            <a:spcBef>
                              <a:spcPts val="0"/>
                            </a:spcBef>
                            <a:spcAft>
                              <a:spcPts val="0"/>
                            </a:spcAft>
                          </a:pPr>
                          <a:r>
                            <a:rPr lang="en-GB" sz="1000">
                              <a:effectLst/>
                            </a:rPr>
                            <a:t>AoA</a:t>
                          </a:r>
                          <a:endParaRPr lang="en-US" sz="1000">
                            <a:effectLst/>
                            <a:latin typeface="Times New Roman"/>
                            <a:ea typeface="MS Mincho"/>
                          </a:endParaRPr>
                        </a:p>
                      </a:txBody>
                      <a:tcPr marL="41068" marR="41068" marT="0" marB="0" anchor="ctr"/>
                    </a:tc>
                    <a:tc>
                      <a:txBody>
                        <a:bodyPr/>
                        <a:lstStyle/>
                        <a:p>
                          <a:pPr marL="0" marR="0">
                            <a:spcBef>
                              <a:spcPts val="0"/>
                            </a:spcBef>
                            <a:spcAft>
                              <a:spcPts val="0"/>
                            </a:spcAft>
                          </a:pPr>
                          <a:r>
                            <a:rPr lang="en-GB" sz="1000" dirty="0">
                              <a:effectLst/>
                            </a:rPr>
                            <a:t>Azimuth: 0˚, Elevation:</a:t>
                          </a:r>
                          <a14:m>
                            <m:oMath xmlns:m="http://schemas.openxmlformats.org/officeDocument/2006/math">
                              <m:r>
                                <a:rPr lang="en-GB" sz="1000">
                                  <a:effectLst/>
                                </a:rPr>
                                <m:t> </m:t>
                              </m:r>
                              <m:sSub>
                                <m:sSubPr>
                                  <m:ctrlPr>
                                    <a:rPr lang="en-US" sz="1000">
                                      <a:effectLst/>
                                    </a:rPr>
                                  </m:ctrlPr>
                                </m:sSubPr>
                                <m:e>
                                  <m:r>
                                    <a:rPr lang="en-GB" sz="1000">
                                      <a:effectLst/>
                                    </a:rPr>
                                    <m:t>𝜃</m:t>
                                  </m:r>
                                </m:e>
                                <m:sub>
                                  <m:r>
                                    <a:rPr lang="en-GB" sz="1000">
                                      <a:effectLst/>
                                    </a:rPr>
                                    <m:t>𝐴𝑜𝐴</m:t>
                                  </m:r>
                                </m:sub>
                              </m:sSub>
                              <m:r>
                                <a:rPr lang="en-GB" sz="1000">
                                  <a:effectLst/>
                                </a:rPr>
                                <m:t>=</m:t>
                              </m:r>
                              <m:func>
                                <m:funcPr>
                                  <m:ctrlPr>
                                    <a:rPr lang="en-US" sz="1000">
                                      <a:effectLst/>
                                    </a:rPr>
                                  </m:ctrlPr>
                                </m:funcPr>
                                <m:fName>
                                  <m:sSup>
                                    <m:sSupPr>
                                      <m:ctrlPr>
                                        <a:rPr lang="en-US" sz="1000">
                                          <a:effectLst/>
                                        </a:rPr>
                                      </m:ctrlPr>
                                    </m:sSupPr>
                                    <m:e>
                                      <m:r>
                                        <m:rPr>
                                          <m:sty m:val="p"/>
                                        </m:rPr>
                                        <a:rPr lang="en-GB" sz="1000">
                                          <a:effectLst/>
                                        </a:rPr>
                                        <m:t>tan</m:t>
                                      </m:r>
                                    </m:e>
                                    <m:sup>
                                      <m:r>
                                        <a:rPr lang="en-GB" sz="1000">
                                          <a:effectLst/>
                                        </a:rPr>
                                        <m:t>−1</m:t>
                                      </m:r>
                                    </m:sup>
                                  </m:sSup>
                                </m:fName>
                                <m:e>
                                  <m:d>
                                    <m:dPr>
                                      <m:ctrlPr>
                                        <a:rPr lang="en-US" sz="1000">
                                          <a:effectLst/>
                                        </a:rPr>
                                      </m:ctrlPr>
                                    </m:dPr>
                                    <m:e>
                                      <m:f>
                                        <m:fPr>
                                          <m:ctrlPr>
                                            <a:rPr lang="en-US" sz="1000">
                                              <a:effectLst/>
                                            </a:rPr>
                                          </m:ctrlPr>
                                        </m:fPr>
                                        <m:num>
                                          <m:sSub>
                                            <m:sSubPr>
                                              <m:ctrlPr>
                                                <a:rPr lang="en-US" sz="1000">
                                                  <a:effectLst/>
                                                </a:rPr>
                                              </m:ctrlPr>
                                            </m:sSubPr>
                                            <m:e>
                                              <m:r>
                                                <a:rPr lang="en-GB" sz="1000">
                                                  <a:effectLst/>
                                                </a:rPr>
                                                <m:t>𝐻</m:t>
                                              </m:r>
                                            </m:e>
                                            <m:sub>
                                              <m:r>
                                                <a:rPr lang="en-GB" sz="1000">
                                                  <a:effectLst/>
                                                </a:rPr>
                                                <m:t>𝑡𝑥</m:t>
                                              </m:r>
                                            </m:sub>
                                          </m:sSub>
                                          <m:r>
                                            <a:rPr lang="en-GB" sz="1000">
                                              <a:effectLst/>
                                            </a:rPr>
                                            <m:t>+</m:t>
                                          </m:r>
                                          <m:sSub>
                                            <m:sSubPr>
                                              <m:ctrlPr>
                                                <a:rPr lang="en-US" sz="1000">
                                                  <a:effectLst/>
                                                </a:rPr>
                                              </m:ctrlPr>
                                            </m:sSubPr>
                                            <m:e>
                                              <m:r>
                                                <a:rPr lang="en-GB" sz="1000">
                                                  <a:effectLst/>
                                                </a:rPr>
                                                <m:t>𝐻</m:t>
                                              </m:r>
                                            </m:e>
                                            <m:sub>
                                              <m:r>
                                                <a:rPr lang="en-GB" sz="1000">
                                                  <a:effectLst/>
                                                </a:rPr>
                                                <m:t>𝑟𝑥</m:t>
                                              </m:r>
                                            </m:sub>
                                          </m:sSub>
                                        </m:num>
                                        <m:den>
                                          <m:r>
                                            <a:rPr lang="en-GB" sz="1000">
                                              <a:effectLst/>
                                            </a:rPr>
                                            <m:t>𝐿</m:t>
                                          </m:r>
                                        </m:den>
                                      </m:f>
                                    </m:e>
                                  </m:d>
                                </m:e>
                              </m:func>
                              <m:r>
                                <a:rPr lang="en-GB" sz="1000">
                                  <a:effectLst/>
                                </a:rPr>
                                <m:t>−</m:t>
                              </m:r>
                              <m:func>
                                <m:funcPr>
                                  <m:ctrlPr>
                                    <a:rPr lang="en-US" sz="1000">
                                      <a:effectLst/>
                                    </a:rPr>
                                  </m:ctrlPr>
                                </m:funcPr>
                                <m:fName>
                                  <m:sSup>
                                    <m:sSupPr>
                                      <m:ctrlPr>
                                        <a:rPr lang="en-US" sz="1000">
                                          <a:effectLst/>
                                        </a:rPr>
                                      </m:ctrlPr>
                                    </m:sSupPr>
                                    <m:e>
                                      <m:r>
                                        <m:rPr>
                                          <m:sty m:val="p"/>
                                        </m:rPr>
                                        <a:rPr lang="en-GB" sz="1000">
                                          <a:effectLst/>
                                        </a:rPr>
                                        <m:t>tan</m:t>
                                      </m:r>
                                    </m:e>
                                    <m:sup>
                                      <m:r>
                                        <a:rPr lang="en-GB" sz="1000">
                                          <a:effectLst/>
                                        </a:rPr>
                                        <m:t>−1</m:t>
                                      </m:r>
                                    </m:sup>
                                  </m:sSup>
                                </m:fName>
                                <m:e>
                                  <m:d>
                                    <m:dPr>
                                      <m:ctrlPr>
                                        <a:rPr lang="en-US" sz="1000">
                                          <a:effectLst/>
                                        </a:rPr>
                                      </m:ctrlPr>
                                    </m:dPr>
                                    <m:e>
                                      <m:f>
                                        <m:fPr>
                                          <m:ctrlPr>
                                            <a:rPr lang="en-US" sz="1000">
                                              <a:effectLst/>
                                            </a:rPr>
                                          </m:ctrlPr>
                                        </m:fPr>
                                        <m:num>
                                          <m:sSub>
                                            <m:sSubPr>
                                              <m:ctrlPr>
                                                <a:rPr lang="en-US" sz="1000">
                                                  <a:effectLst/>
                                                </a:rPr>
                                              </m:ctrlPr>
                                            </m:sSubPr>
                                            <m:e>
                                              <m:r>
                                                <a:rPr lang="en-GB" sz="1000">
                                                  <a:effectLst/>
                                                </a:rPr>
                                                <m:t>𝐻</m:t>
                                              </m:r>
                                            </m:e>
                                            <m:sub>
                                              <m:r>
                                                <a:rPr lang="en-GB" sz="1000">
                                                  <a:effectLst/>
                                                </a:rPr>
                                                <m:t>𝑡𝑥</m:t>
                                              </m:r>
                                            </m:sub>
                                          </m:sSub>
                                          <m:r>
                                            <a:rPr lang="en-GB" sz="1000">
                                              <a:effectLst/>
                                            </a:rPr>
                                            <m:t>−</m:t>
                                          </m:r>
                                          <m:sSub>
                                            <m:sSubPr>
                                              <m:ctrlPr>
                                                <a:rPr lang="en-US" sz="1000">
                                                  <a:effectLst/>
                                                </a:rPr>
                                              </m:ctrlPr>
                                            </m:sSubPr>
                                            <m:e>
                                              <m:r>
                                                <a:rPr lang="en-GB" sz="1000">
                                                  <a:effectLst/>
                                                </a:rPr>
                                                <m:t>𝐻</m:t>
                                              </m:r>
                                            </m:e>
                                            <m:sub>
                                              <m:r>
                                                <a:rPr lang="en-GB" sz="1000">
                                                  <a:effectLst/>
                                                </a:rPr>
                                                <m:t>𝑟𝑥</m:t>
                                              </m:r>
                                            </m:sub>
                                          </m:sSub>
                                        </m:num>
                                        <m:den>
                                          <m:r>
                                            <a:rPr lang="en-GB" sz="1000">
                                              <a:effectLst/>
                                            </a:rPr>
                                            <m:t>𝐿</m:t>
                                          </m:r>
                                        </m:den>
                                      </m:f>
                                    </m:e>
                                  </m:d>
                                </m:e>
                              </m:func>
                            </m:oMath>
                          </a14:m>
                          <a:endParaRPr lang="en-US" sz="1000" dirty="0">
                            <a:effectLst/>
                            <a:latin typeface="Times New Roman"/>
                            <a:ea typeface="MS Mincho"/>
                          </a:endParaRPr>
                        </a:p>
                      </a:txBody>
                      <a:tcPr marL="41068" marR="41068" marT="0" marB="0" anchor="ct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432477254"/>
                  </p:ext>
                </p:extLst>
              </p:nvPr>
            </p:nvGraphicFramePr>
            <p:xfrm>
              <a:off x="4343400" y="2057400"/>
              <a:ext cx="4419600" cy="4396746"/>
            </p:xfrm>
            <a:graphic>
              <a:graphicData uri="http://schemas.openxmlformats.org/drawingml/2006/table">
                <a:tbl>
                  <a:tblPr firstRow="1" firstCol="1" bandRow="1">
                    <a:tableStyleId>{5C22544A-7EE6-4342-B048-85BDC9FD1C3A}</a:tableStyleId>
                  </a:tblPr>
                  <a:tblGrid>
                    <a:gridCol w="685800"/>
                    <a:gridCol w="3733800"/>
                  </a:tblGrid>
                  <a:tr h="152400">
                    <a:tc>
                      <a:txBody>
                        <a:bodyPr/>
                        <a:lstStyle/>
                        <a:p>
                          <a:pPr marL="0" marR="0" algn="ctr">
                            <a:spcBef>
                              <a:spcPts val="0"/>
                            </a:spcBef>
                            <a:spcAft>
                              <a:spcPts val="0"/>
                            </a:spcAft>
                          </a:pPr>
                          <a:r>
                            <a:rPr lang="en-GB" sz="1000" dirty="0">
                              <a:effectLst/>
                            </a:rPr>
                            <a:t>Parameter</a:t>
                          </a:r>
                          <a:endParaRPr lang="en-US" sz="1000" dirty="0">
                            <a:effectLst/>
                            <a:latin typeface="Times New Roman"/>
                            <a:ea typeface="MS Mincho"/>
                          </a:endParaRPr>
                        </a:p>
                      </a:txBody>
                      <a:tcPr marL="41068" marR="41068" marT="0" marB="0" anchor="ctr"/>
                    </a:tc>
                    <a:tc>
                      <a:txBody>
                        <a:bodyPr/>
                        <a:lstStyle/>
                        <a:p>
                          <a:pPr marL="0" marR="0" algn="ctr">
                            <a:spcBef>
                              <a:spcPts val="0"/>
                            </a:spcBef>
                            <a:spcAft>
                              <a:spcPts val="0"/>
                            </a:spcAft>
                          </a:pPr>
                          <a:r>
                            <a:rPr lang="en-GB" sz="1000">
                              <a:effectLst/>
                            </a:rPr>
                            <a:t>Value</a:t>
                          </a:r>
                          <a:endParaRPr lang="en-US" sz="1000">
                            <a:effectLst/>
                            <a:latin typeface="Times New Roman"/>
                            <a:ea typeface="MS Mincho"/>
                          </a:endParaRPr>
                        </a:p>
                      </a:txBody>
                      <a:tcPr marL="41068" marR="41068" marT="0" marB="0" anchor="ctr"/>
                    </a:tc>
                  </a:tr>
                  <a:tr h="614934">
                    <a:tc>
                      <a:txBody>
                        <a:bodyPr/>
                        <a:lstStyle/>
                        <a:p>
                          <a:pPr marL="0" marR="0">
                            <a:spcBef>
                              <a:spcPts val="0"/>
                            </a:spcBef>
                            <a:spcAft>
                              <a:spcPts val="0"/>
                            </a:spcAft>
                          </a:pPr>
                          <a:r>
                            <a:rPr lang="en-GB" sz="1000">
                              <a:effectLst/>
                            </a:rPr>
                            <a:t>Delay</a:t>
                          </a:r>
                          <a:endParaRPr lang="en-US" sz="1000">
                            <a:effectLst/>
                            <a:latin typeface="Times New Roman"/>
                            <a:ea typeface="MS Mincho"/>
                          </a:endParaRPr>
                        </a:p>
                      </a:txBody>
                      <a:tcPr marL="41068" marR="41068" marT="0" marB="0" anchor="ctr"/>
                    </a:tc>
                    <a:tc>
                      <a:txBody>
                        <a:bodyPr/>
                        <a:lstStyle/>
                        <a:p>
                          <a:endParaRPr lang="en-US"/>
                        </a:p>
                      </a:txBody>
                      <a:tcPr marL="41068" marR="41068" marT="0" marB="0" anchor="ctr">
                        <a:blipFill rotWithShape="1">
                          <a:blip r:embed="rId2"/>
                          <a:stretch>
                            <a:fillRect l="-18627" t="-30693" b="-589109"/>
                          </a:stretch>
                        </a:blipFill>
                      </a:tcPr>
                    </a:tc>
                  </a:tr>
                  <a:tr h="2444877">
                    <a:tc>
                      <a:txBody>
                        <a:bodyPr/>
                        <a:lstStyle/>
                        <a:p>
                          <a:pPr marL="0" marR="0">
                            <a:spcBef>
                              <a:spcPts val="0"/>
                            </a:spcBef>
                            <a:spcAft>
                              <a:spcPts val="0"/>
                            </a:spcAft>
                          </a:pPr>
                          <a:r>
                            <a:rPr lang="en-GB" sz="1000">
                              <a:effectLst/>
                            </a:rPr>
                            <a:t>Power</a:t>
                          </a:r>
                          <a:endParaRPr lang="en-US" sz="1000">
                            <a:effectLst/>
                            <a:latin typeface="Times New Roman"/>
                            <a:ea typeface="MS Mincho"/>
                          </a:endParaRPr>
                        </a:p>
                      </a:txBody>
                      <a:tcPr marL="41068" marR="41068" marT="0" marB="0" anchor="ctr"/>
                    </a:tc>
                    <a:tc>
                      <a:txBody>
                        <a:bodyPr/>
                        <a:lstStyle/>
                        <a:p>
                          <a:endParaRPr lang="en-US"/>
                        </a:p>
                      </a:txBody>
                      <a:tcPr marL="41068" marR="41068" marT="0" marB="0" anchor="ctr">
                        <a:blipFill rotWithShape="1">
                          <a:blip r:embed="rId2"/>
                          <a:stretch>
                            <a:fillRect l="-18627" t="-32918" b="-48379"/>
                          </a:stretch>
                        </a:blipFill>
                      </a:tcPr>
                    </a:tc>
                  </a:tr>
                  <a:tr h="363030">
                    <a:tc>
                      <a:txBody>
                        <a:bodyPr/>
                        <a:lstStyle/>
                        <a:p>
                          <a:pPr marL="0" marR="0">
                            <a:spcBef>
                              <a:spcPts val="0"/>
                            </a:spcBef>
                            <a:spcAft>
                              <a:spcPts val="0"/>
                            </a:spcAft>
                          </a:pPr>
                          <a:r>
                            <a:rPr lang="en-GB" sz="1000">
                              <a:effectLst/>
                            </a:rPr>
                            <a:t>Channel matrix</a:t>
                          </a:r>
                          <a:endParaRPr lang="en-US" sz="1000">
                            <a:effectLst/>
                            <a:latin typeface="Times New Roman"/>
                            <a:ea typeface="MS Mincho"/>
                          </a:endParaRPr>
                        </a:p>
                      </a:txBody>
                      <a:tcPr marL="41068" marR="41068" marT="0" marB="0" anchor="ctr"/>
                    </a:tc>
                    <a:tc>
                      <a:txBody>
                        <a:bodyPr/>
                        <a:lstStyle/>
                        <a:p>
                          <a:endParaRPr lang="en-US"/>
                        </a:p>
                      </a:txBody>
                      <a:tcPr marL="41068" marR="41068" marT="0" marB="0" anchor="ctr">
                        <a:blipFill rotWithShape="1">
                          <a:blip r:embed="rId2"/>
                          <a:stretch>
                            <a:fillRect l="-18627" t="-903390" b="-228814"/>
                          </a:stretch>
                        </a:blipFill>
                      </a:tcPr>
                    </a:tc>
                  </a:tr>
                  <a:tr h="420639">
                    <a:tc>
                      <a:txBody>
                        <a:bodyPr/>
                        <a:lstStyle/>
                        <a:p>
                          <a:pPr marL="0" marR="0">
                            <a:spcBef>
                              <a:spcPts val="0"/>
                            </a:spcBef>
                            <a:spcAft>
                              <a:spcPts val="0"/>
                            </a:spcAft>
                          </a:pPr>
                          <a:r>
                            <a:rPr lang="en-GB" sz="1000">
                              <a:effectLst/>
                            </a:rPr>
                            <a:t>AoD</a:t>
                          </a:r>
                          <a:endParaRPr lang="en-US" sz="1000">
                            <a:effectLst/>
                            <a:latin typeface="Times New Roman"/>
                            <a:ea typeface="MS Mincho"/>
                          </a:endParaRPr>
                        </a:p>
                      </a:txBody>
                      <a:tcPr marL="41068" marR="41068" marT="0" marB="0" anchor="ctr"/>
                    </a:tc>
                    <a:tc>
                      <a:txBody>
                        <a:bodyPr/>
                        <a:lstStyle/>
                        <a:p>
                          <a:endParaRPr lang="en-US"/>
                        </a:p>
                      </a:txBody>
                      <a:tcPr marL="41068" marR="41068" marT="0" marB="0" anchor="ctr">
                        <a:blipFill rotWithShape="1">
                          <a:blip r:embed="rId2"/>
                          <a:stretch>
                            <a:fillRect l="-18627" t="-857971" b="-95652"/>
                          </a:stretch>
                        </a:blipFill>
                      </a:tcPr>
                    </a:tc>
                  </a:tr>
                  <a:tr h="400866">
                    <a:tc>
                      <a:txBody>
                        <a:bodyPr/>
                        <a:lstStyle/>
                        <a:p>
                          <a:pPr marL="0" marR="0">
                            <a:spcBef>
                              <a:spcPts val="0"/>
                            </a:spcBef>
                            <a:spcAft>
                              <a:spcPts val="0"/>
                            </a:spcAft>
                          </a:pPr>
                          <a:r>
                            <a:rPr lang="en-GB" sz="1000">
                              <a:effectLst/>
                            </a:rPr>
                            <a:t>AoA</a:t>
                          </a:r>
                          <a:endParaRPr lang="en-US" sz="1000">
                            <a:effectLst/>
                            <a:latin typeface="Times New Roman"/>
                            <a:ea typeface="MS Mincho"/>
                          </a:endParaRPr>
                        </a:p>
                      </a:txBody>
                      <a:tcPr marL="41068" marR="41068" marT="0" marB="0" anchor="ctr"/>
                    </a:tc>
                    <a:tc>
                      <a:txBody>
                        <a:bodyPr/>
                        <a:lstStyle/>
                        <a:p>
                          <a:endParaRPr lang="en-US"/>
                        </a:p>
                      </a:txBody>
                      <a:tcPr marL="41068" marR="41068" marT="0" marB="0" anchor="ctr">
                        <a:blipFill rotWithShape="1">
                          <a:blip r:embed="rId2"/>
                          <a:stretch>
                            <a:fillRect l="-18627" t="-1001515"/>
                          </a:stretch>
                        </a:blipFill>
                      </a:tcPr>
                    </a:tc>
                  </a:tr>
                </a:tbl>
              </a:graphicData>
            </a:graphic>
          </p:graphicFrame>
        </mc:Fallback>
      </mc:AlternateContent>
      <p:sp>
        <p:nvSpPr>
          <p:cNvPr id="5" name="Parallelogram 4"/>
          <p:cNvSpPr/>
          <p:nvPr/>
        </p:nvSpPr>
        <p:spPr>
          <a:xfrm>
            <a:off x="839388" y="4267200"/>
            <a:ext cx="3124200" cy="914400"/>
          </a:xfrm>
          <a:prstGeom prst="parallelogram">
            <a:avLst>
              <a:gd name="adj" fmla="val 942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753788" y="3429000"/>
            <a:ext cx="0" cy="12192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 name="Straight Connector 6"/>
          <p:cNvCxnSpPr/>
          <p:nvPr/>
        </p:nvCxnSpPr>
        <p:spPr>
          <a:xfrm>
            <a:off x="3125388" y="4343400"/>
            <a:ext cx="0" cy="6096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3125388" y="4995672"/>
            <a:ext cx="0" cy="60960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p:nvCxnSpPr>
        <p:spPr>
          <a:xfrm>
            <a:off x="1753788" y="4648200"/>
            <a:ext cx="1371600" cy="30480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a:off x="1753788" y="3429000"/>
            <a:ext cx="914400" cy="14478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2616372" y="4800600"/>
            <a:ext cx="509016" cy="804672"/>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flipV="1">
            <a:off x="2616372" y="4343400"/>
            <a:ext cx="509016" cy="457200"/>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3" name="Rectangle 12"/>
              <p:cNvSpPr/>
              <p:nvPr/>
            </p:nvSpPr>
            <p:spPr>
              <a:xfrm>
                <a:off x="1067988" y="3853934"/>
                <a:ext cx="57951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effectLst/>
                              <a:latin typeface="Cambria Math"/>
                            </a:rPr>
                          </m:ctrlPr>
                        </m:sSubPr>
                        <m:e>
                          <m:r>
                            <a:rPr lang="en-GB">
                              <a:effectLst/>
                              <a:latin typeface="Cambria Math"/>
                            </a:rPr>
                            <m:t>𝐻</m:t>
                          </m:r>
                        </m:e>
                        <m:sub>
                          <m:r>
                            <a:rPr lang="en-GB">
                              <a:effectLst/>
                              <a:latin typeface="Cambria Math"/>
                            </a:rPr>
                            <m:t>𝑡𝑥</m:t>
                          </m:r>
                        </m:sub>
                      </m:sSub>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1067988" y="3853934"/>
                <a:ext cx="57951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3140628" y="4429482"/>
                <a:ext cx="595548"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i="1" smtClean="0">
                              <a:effectLst/>
                              <a:latin typeface="Cambria Math"/>
                            </a:rPr>
                          </m:ctrlPr>
                        </m:sSubPr>
                        <m:e>
                          <m:r>
                            <a:rPr lang="en-GB">
                              <a:effectLst/>
                              <a:latin typeface="Cambria Math"/>
                            </a:rPr>
                            <m:t>𝐻</m:t>
                          </m:r>
                        </m:e>
                        <m:sub>
                          <m:r>
                            <a:rPr lang="en-GB">
                              <a:effectLst/>
                              <a:latin typeface="Cambria Math"/>
                            </a:rPr>
                            <m:t>𝑟𝑥</m:t>
                          </m:r>
                        </m:sub>
                      </m:sSub>
                    </m:oMath>
                  </m:oMathPara>
                </a14:m>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3140628" y="4429482"/>
                <a:ext cx="595548"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2218617" y="4736068"/>
                <a:ext cx="36574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GB" smtClean="0">
                          <a:effectLst/>
                          <a:latin typeface="Cambria Math"/>
                        </a:rPr>
                        <m:t>𝐿</m:t>
                      </m:r>
                    </m:oMath>
                  </m:oMathPara>
                </a14:m>
                <a:endParaRPr lang="en-US" dirty="0"/>
              </a:p>
            </p:txBody>
          </p:sp>
        </mc:Choice>
        <mc:Fallback>
          <p:sp>
            <p:nvSpPr>
              <p:cNvPr id="15" name="Rectangle 14"/>
              <p:cNvSpPr>
                <a:spLocks noRot="1" noChangeAspect="1" noMove="1" noResize="1" noEditPoints="1" noAdjustHandles="1" noChangeArrowheads="1" noChangeShapeType="1" noTextEdit="1"/>
              </p:cNvSpPr>
              <p:nvPr/>
            </p:nvSpPr>
            <p:spPr>
              <a:xfrm>
                <a:off x="2218617" y="4736068"/>
                <a:ext cx="365741" cy="369332"/>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208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43136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5683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Friis</a:t>
            </a:r>
            <a:r>
              <a:rPr lang="en-US" dirty="0"/>
              <a:t> </a:t>
            </a:r>
            <a:r>
              <a:rPr lang="en-US" dirty="0" smtClean="0"/>
              <a:t>transmission model</a:t>
            </a:r>
            <a:endParaRPr lang="en-US" dirty="0"/>
          </a:p>
        </p:txBody>
      </p:sp>
      <p:sp>
        <p:nvSpPr>
          <p:cNvPr id="11" name="Content Placeholder 10"/>
          <p:cNvSpPr>
            <a:spLocks noGrp="1"/>
          </p:cNvSpPr>
          <p:nvPr>
            <p:ph idx="1"/>
          </p:nvPr>
        </p:nvSpPr>
        <p:spPr/>
        <p:txBody>
          <a:bodyPr/>
          <a:lstStyle/>
          <a:p>
            <a:endParaRPr lang="en-US"/>
          </a:p>
        </p:txBody>
      </p:sp>
      <p:pic>
        <p:nvPicPr>
          <p:cNvPr id="4098" name="Picture 2" descr="Portrayal of Harald T. Friis' diagram from his article describing the physical components of the Friis Transmission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97671"/>
            <a:ext cx="2095500" cy="103822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displaystyle {\frac {P_{r}}{P_{t}}}=\left({\frac {A_{r}A_{t}}{d^{2}\lambda ^{2}}}\righ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19400"/>
            <a:ext cx="683213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53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Fresnel </a:t>
            </a:r>
            <a:r>
              <a:rPr lang="en-US" dirty="0" smtClean="0"/>
              <a:t>equation</a:t>
            </a:r>
            <a:endParaRPr lang="en-US" dirty="0"/>
          </a:p>
        </p:txBody>
      </p:sp>
      <p:sp>
        <p:nvSpPr>
          <p:cNvPr id="3" name="Content Placeholder 2"/>
          <p:cNvSpPr>
            <a:spLocks noGrp="1"/>
          </p:cNvSpPr>
          <p:nvPr>
            <p:ph idx="1"/>
          </p:nvPr>
        </p:nvSpPr>
        <p:spPr/>
        <p:txBody>
          <a:bodyPr>
            <a:normAutofit/>
          </a:bodyPr>
          <a:lstStyle/>
          <a:p>
            <a:r>
              <a:rPr lang="en-US" sz="1800" dirty="0"/>
              <a:t>coordinate system frequently used relates to the </a:t>
            </a:r>
            <a:r>
              <a:rPr lang="en-US" sz="1800" i="1" dirty="0">
                <a:hlinkClick r:id="rId2" tooltip="Plane of incidence"/>
              </a:rPr>
              <a:t>plane of incidence</a:t>
            </a:r>
            <a:r>
              <a:rPr lang="en-US" sz="1800" dirty="0" smtClean="0"/>
              <a:t>.</a:t>
            </a:r>
          </a:p>
          <a:p>
            <a:r>
              <a:rPr lang="en-US" sz="1800" dirty="0"/>
              <a:t>This is the plane made by the incoming propagation direction and the vector perpendicular to the plane of an interface, in other words, the plane in which the ray travels before and after reflection or refraction. The component of the electric field parallel to this plane is termed </a:t>
            </a:r>
            <a:r>
              <a:rPr lang="en-US" sz="1800" i="1" dirty="0"/>
              <a:t>p-like</a:t>
            </a:r>
            <a:r>
              <a:rPr lang="en-US" sz="1800" dirty="0"/>
              <a:t> (parallel) and the component perpendicular to this plane is termed </a:t>
            </a:r>
            <a:r>
              <a:rPr lang="en-US" sz="1800" i="1" dirty="0"/>
              <a:t>s-like</a:t>
            </a:r>
            <a:r>
              <a:rPr lang="en-US" sz="1800" dirty="0"/>
              <a:t> (from </a:t>
            </a:r>
            <a:r>
              <a:rPr lang="en-US" sz="1800" i="1" dirty="0" err="1"/>
              <a:t>senkrecht</a:t>
            </a:r>
            <a:r>
              <a:rPr lang="en-US" sz="1800" dirty="0"/>
              <a:t>, German for perpendicular).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4167467"/>
            <a:ext cx="5143500" cy="210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descr="https://upload.wikimedia.org/wikipedia/commons/thumb/8/89/Fresnel1.svg/300px-Fresnel1.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167467"/>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91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Oxygen absorption model</a:t>
            </a:r>
            <a:endParaRPr lang="en-US" dirty="0"/>
          </a:p>
        </p:txBody>
      </p:sp>
      <p:sp>
        <p:nvSpPr>
          <p:cNvPr id="3" name="Content Placeholder 2"/>
          <p:cNvSpPr>
            <a:spLocks noGrp="1"/>
          </p:cNvSpPr>
          <p:nvPr>
            <p:ph idx="1"/>
          </p:nvPr>
        </p:nvSpPr>
        <p:spPr/>
        <p:txBody>
          <a:bodyPr>
            <a:noAutofit/>
          </a:bodyPr>
          <a:lstStyle/>
          <a:p>
            <a:r>
              <a:rPr lang="en-US" sz="1600" dirty="0"/>
              <a:t>At 60 GHz, Oxygen molecules in the atmosphere interact with the RF signals to cause significant attenuation. Due to this attenuation the 60 GHz band is not a good frequency to use for long-range radar or communication applications. At 60 GHz O2 can cause an attenuation of up to 10 dB/km</a:t>
            </a:r>
            <a:r>
              <a:rPr lang="en-US" sz="1600" dirty="0" smtClean="0"/>
              <a:t>.</a:t>
            </a:r>
          </a:p>
          <a:p>
            <a:r>
              <a:rPr lang="en-US" sz="1600" dirty="0"/>
              <a:t>the 60 GHz band can still be used for short-range communications, such as local wireless area networks. The 60 GHz band can also be used for communication between satellites (called cross-linking) in the high earth orbit. Since there is almost no oxygen in space at the geosynchronous altitudes of 43,000 km or 26,000 miles, attenuation at this frequency is minimal.</a:t>
            </a:r>
          </a:p>
        </p:txBody>
      </p:sp>
      <p:grpSp>
        <p:nvGrpSpPr>
          <p:cNvPr id="5" name="Group 4"/>
          <p:cNvGrpSpPr/>
          <p:nvPr/>
        </p:nvGrpSpPr>
        <p:grpSpPr>
          <a:xfrm>
            <a:off x="3048000" y="3581400"/>
            <a:ext cx="5819775" cy="3054286"/>
            <a:chOff x="533400" y="1905000"/>
            <a:chExt cx="8334375" cy="4730686"/>
          </a:xfrm>
        </p:grpSpPr>
        <p:pic>
          <p:nvPicPr>
            <p:cNvPr id="5124" name="Picture 4" descr="Image result for 60ghz oxygen water vap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334375" cy="473068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4759628" y="2438400"/>
              <a:ext cx="261938" cy="3581400"/>
            </a:xfrm>
            <a:prstGeom prst="roundRect">
              <a:avLst/>
            </a:prstGeom>
            <a:solidFill>
              <a:srgbClr val="4F81BD">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2724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0117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Q-D approaches</a:t>
            </a:r>
            <a:endParaRPr lang="en-US" dirty="0"/>
          </a:p>
        </p:txBody>
      </p:sp>
      <p:sp>
        <p:nvSpPr>
          <p:cNvPr id="3" name="Content Placeholder 2"/>
          <p:cNvSpPr>
            <a:spLocks noGrp="1"/>
          </p:cNvSpPr>
          <p:nvPr>
            <p:ph idx="1"/>
          </p:nvPr>
        </p:nvSpPr>
        <p:spPr/>
        <p:txBody>
          <a:bodyPr/>
          <a:lstStyle/>
          <a:p>
            <a:r>
              <a:rPr lang="en-US" dirty="0" smtClean="0"/>
              <a:t>3 types of rays, contributed by </a:t>
            </a:r>
            <a:r>
              <a:rPr lang="en-GB" dirty="0"/>
              <a:t>scenario-important macro </a:t>
            </a:r>
            <a:r>
              <a:rPr lang="en-GB" dirty="0" smtClean="0"/>
              <a:t>objects, </a:t>
            </a:r>
            <a:r>
              <a:rPr lang="en-GB" dirty="0"/>
              <a:t>random </a:t>
            </a:r>
            <a:r>
              <a:rPr lang="en-GB" dirty="0" smtClean="0"/>
              <a:t>objects, </a:t>
            </a:r>
            <a:r>
              <a:rPr lang="en-GB" dirty="0"/>
              <a:t>special </a:t>
            </a:r>
            <a:r>
              <a:rPr lang="en-GB" dirty="0" smtClean="0"/>
              <a:t>non-stationary </a:t>
            </a:r>
            <a:r>
              <a:rPr lang="en-GB" dirty="0" smtClean="0"/>
              <a:t>objects</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4000" y="2808672"/>
            <a:ext cx="5971540" cy="4025265"/>
          </a:xfrm>
          <a:prstGeom prst="rect">
            <a:avLst/>
          </a:prstGeom>
        </p:spPr>
      </p:pic>
    </p:spTree>
    <p:extLst>
      <p:ext uri="{BB962C8B-B14F-4D97-AF65-F5344CB8AC3E}">
        <p14:creationId xmlns:p14="http://schemas.microsoft.com/office/powerpoint/2010/main" val="111583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271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920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Rays in Q-D model</a:t>
            </a:r>
            <a:endParaRPr lang="en-US" dirty="0"/>
          </a:p>
        </p:txBody>
      </p:sp>
      <p:sp>
        <p:nvSpPr>
          <p:cNvPr id="3" name="Content Placeholder 2"/>
          <p:cNvSpPr>
            <a:spLocks noGrp="1"/>
          </p:cNvSpPr>
          <p:nvPr>
            <p:ph idx="1"/>
          </p:nvPr>
        </p:nvSpPr>
        <p:spPr/>
        <p:txBody>
          <a:bodyPr/>
          <a:lstStyle/>
          <a:p>
            <a:r>
              <a:rPr lang="en-US" dirty="0" smtClean="0"/>
              <a:t>Table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02274701"/>
              </p:ext>
            </p:extLst>
          </p:nvPr>
        </p:nvGraphicFramePr>
        <p:xfrm>
          <a:off x="1447800" y="2133600"/>
          <a:ext cx="6196683" cy="4525960"/>
        </p:xfrm>
        <a:graphic>
          <a:graphicData uri="http://schemas.openxmlformats.org/drawingml/2006/table">
            <a:tbl>
              <a:tblPr>
                <a:tableStyleId>{5C22544A-7EE6-4342-B048-85BDC9FD1C3A}</a:tableStyleId>
              </a:tblPr>
              <a:tblGrid>
                <a:gridCol w="1145039"/>
                <a:gridCol w="1145039"/>
                <a:gridCol w="500353"/>
                <a:gridCol w="461865"/>
                <a:gridCol w="461865"/>
                <a:gridCol w="538842"/>
                <a:gridCol w="971840"/>
                <a:gridCol w="971840"/>
              </a:tblGrid>
              <a:tr h="171600">
                <a:tc gridSpan="2">
                  <a:txBody>
                    <a:bodyPr/>
                    <a:lstStyle/>
                    <a:p>
                      <a:pPr algn="ctr" fontAlgn="b"/>
                      <a:r>
                        <a:rPr lang="en-US" sz="1000" u="none" strike="noStrike">
                          <a:effectLst/>
                        </a:rPr>
                        <a:t> </a:t>
                      </a:r>
                      <a:endParaRPr lang="en-US" sz="1000" b="0" i="0" u="none" strike="noStrike">
                        <a:solidFill>
                          <a:srgbClr val="000000"/>
                        </a:solidFill>
                        <a:effectLst/>
                        <a:latin typeface="Calibri"/>
                      </a:endParaRPr>
                    </a:p>
                  </a:txBody>
                  <a:tcPr marL="7150" marR="7150" marT="7150" marB="0" anchor="b"/>
                </a:tc>
                <a:tc hMerge="1">
                  <a:txBody>
                    <a:bodyPr/>
                    <a:lstStyle/>
                    <a:p>
                      <a:endParaRPr lang="en-US"/>
                    </a:p>
                  </a:txBody>
                  <a:tcPr/>
                </a:tc>
                <a:tc gridSpan="6">
                  <a:txBody>
                    <a:bodyPr/>
                    <a:lstStyle/>
                    <a:p>
                      <a:pPr algn="ctr" fontAlgn="b"/>
                      <a:r>
                        <a:rPr lang="en-US" sz="1000" u="none" strike="noStrike">
                          <a:effectLst/>
                        </a:rPr>
                        <a:t>Quasi-Deterministic model</a:t>
                      </a:r>
                      <a:endParaRPr lang="en-US" sz="1000" b="0" i="0" u="none" strike="noStrike">
                        <a:solidFill>
                          <a:srgbClr val="000000"/>
                        </a:solidFill>
                        <a:effectLst/>
                        <a:latin typeface="Calibri"/>
                      </a:endParaRPr>
                    </a:p>
                  </a:txBody>
                  <a:tcPr marL="7150" marR="7150" marT="71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1600">
                <a:tc gridSpan="2">
                  <a:txBody>
                    <a:bodyPr/>
                    <a:lstStyle/>
                    <a:p>
                      <a:pPr algn="ctr" fontAlgn="b"/>
                      <a:r>
                        <a:rPr lang="en-US" sz="1000" u="none" strike="noStrike">
                          <a:effectLst/>
                        </a:rPr>
                        <a:t>Types of Rays</a:t>
                      </a:r>
                      <a:endParaRPr lang="en-US" sz="1000" b="0" i="0" u="none" strike="noStrike">
                        <a:solidFill>
                          <a:srgbClr val="000000"/>
                        </a:solidFill>
                        <a:effectLst/>
                        <a:latin typeface="Calibri"/>
                      </a:endParaRPr>
                    </a:p>
                  </a:txBody>
                  <a:tcPr marL="7150" marR="7150" marT="7150" marB="0" anchor="b"/>
                </a:tc>
                <a:tc hMerge="1">
                  <a:txBody>
                    <a:bodyPr/>
                    <a:lstStyle/>
                    <a:p>
                      <a:endParaRPr lang="en-US"/>
                    </a:p>
                  </a:txBody>
                  <a:tcPr/>
                </a:tc>
                <a:tc gridSpan="3">
                  <a:txBody>
                    <a:bodyPr/>
                    <a:lstStyle/>
                    <a:p>
                      <a:pPr algn="ctr" fontAlgn="b"/>
                      <a:r>
                        <a:rPr lang="en-US" sz="1000" u="none" strike="noStrike">
                          <a:effectLst/>
                        </a:rPr>
                        <a:t>Deterministic ray (D-Ray)</a:t>
                      </a:r>
                      <a:endParaRPr lang="en-US" sz="1000" b="0" i="0" u="none" strike="noStrike">
                        <a:solidFill>
                          <a:srgbClr val="000000"/>
                        </a:solidFill>
                        <a:effectLst/>
                        <a:latin typeface="Calibri"/>
                      </a:endParaRPr>
                    </a:p>
                  </a:txBody>
                  <a:tcPr marL="7150" marR="7150" marT="7150" marB="0" anchor="b"/>
                </a:tc>
                <a:tc hMerge="1">
                  <a:txBody>
                    <a:bodyPr/>
                    <a:lstStyle/>
                    <a:p>
                      <a:endParaRPr lang="en-US"/>
                    </a:p>
                  </a:txBody>
                  <a:tcPr/>
                </a:tc>
                <a:tc hMerge="1">
                  <a:txBody>
                    <a:bodyPr/>
                    <a:lstStyle/>
                    <a:p>
                      <a:endParaRPr lang="en-US"/>
                    </a:p>
                  </a:txBody>
                  <a:tcPr/>
                </a:tc>
                <a:tc gridSpan="2">
                  <a:txBody>
                    <a:bodyPr/>
                    <a:lstStyle/>
                    <a:p>
                      <a:pPr algn="ctr" fontAlgn="b"/>
                      <a:r>
                        <a:rPr lang="en-US" sz="1000" u="none" strike="noStrike">
                          <a:effectLst/>
                        </a:rPr>
                        <a:t>Random Ray (R-ray)</a:t>
                      </a:r>
                      <a:endParaRPr lang="en-US" sz="1000" b="0" i="0" u="none" strike="noStrike">
                        <a:solidFill>
                          <a:srgbClr val="000000"/>
                        </a:solidFill>
                        <a:effectLst/>
                        <a:latin typeface="Calibri"/>
                      </a:endParaRPr>
                    </a:p>
                  </a:txBody>
                  <a:tcPr marL="7150" marR="7150" marT="7150" marB="0" anchor="b"/>
                </a:tc>
                <a:tc hMerge="1">
                  <a:txBody>
                    <a:bodyPr/>
                    <a:lstStyle/>
                    <a:p>
                      <a:endParaRPr lang="en-US"/>
                    </a:p>
                  </a:txBody>
                  <a:tcPr/>
                </a:tc>
                <a:tc>
                  <a:txBody>
                    <a:bodyPr/>
                    <a:lstStyle/>
                    <a:p>
                      <a:pPr algn="l" fontAlgn="b"/>
                      <a:r>
                        <a:rPr lang="en-US" sz="1000" u="none" strike="noStrike">
                          <a:effectLst/>
                        </a:rPr>
                        <a:t>Flash Ray (F-ray)</a:t>
                      </a:r>
                      <a:endParaRPr lang="en-US" sz="1000" b="0" i="0" u="none" strike="noStrike">
                        <a:solidFill>
                          <a:srgbClr val="000000"/>
                        </a:solidFill>
                        <a:effectLst/>
                        <a:latin typeface="Calibri"/>
                      </a:endParaRPr>
                    </a:p>
                  </a:txBody>
                  <a:tcPr marL="7150" marR="7150" marT="7150" marB="0" anchor="b"/>
                </a:tc>
              </a:tr>
              <a:tr h="321751">
                <a:tc gridSpan="2">
                  <a:txBody>
                    <a:bodyPr/>
                    <a:lstStyle/>
                    <a:p>
                      <a:pPr algn="ctr" fontAlgn="ctr"/>
                      <a:r>
                        <a:rPr lang="en-US" sz="1000" u="none" strike="noStrike">
                          <a:effectLst/>
                        </a:rPr>
                        <a:t>Significance in Power</a:t>
                      </a:r>
                      <a:endParaRPr lang="en-US" sz="1000" b="0" i="0" u="none" strike="noStrike">
                        <a:solidFill>
                          <a:srgbClr val="000000"/>
                        </a:solidFill>
                        <a:effectLst/>
                        <a:latin typeface="Calibri"/>
                      </a:endParaRPr>
                    </a:p>
                  </a:txBody>
                  <a:tcPr marL="7150" marR="7150" marT="7150" marB="0" anchor="ctr"/>
                </a:tc>
                <a:tc hMerge="1">
                  <a:txBody>
                    <a:bodyPr/>
                    <a:lstStyle/>
                    <a:p>
                      <a:endParaRPr lang="en-US"/>
                    </a:p>
                  </a:txBody>
                  <a:tcPr/>
                </a:tc>
                <a:tc gridSpan="3">
                  <a:txBody>
                    <a:bodyPr/>
                    <a:lstStyle/>
                    <a:p>
                      <a:pPr algn="ctr" fontAlgn="b"/>
                      <a:r>
                        <a:rPr lang="en-US" sz="1000" u="none" strike="noStrike">
                          <a:effectLst/>
                        </a:rPr>
                        <a:t>Major contribution into the signal power</a:t>
                      </a:r>
                      <a:endParaRPr lang="en-US" sz="1000" b="0" i="0" u="none" strike="noStrike">
                        <a:solidFill>
                          <a:srgbClr val="000000"/>
                        </a:solidFill>
                        <a:effectLst/>
                        <a:latin typeface="Times New Roman"/>
                      </a:endParaRPr>
                    </a:p>
                  </a:txBody>
                  <a:tcPr marL="7150" marR="7150" marT="7150" marB="0" anchor="b"/>
                </a:tc>
                <a:tc hMerge="1">
                  <a:txBody>
                    <a:bodyPr/>
                    <a:lstStyle/>
                    <a:p>
                      <a:endParaRPr lang="en-US"/>
                    </a:p>
                  </a:txBody>
                  <a:tcPr/>
                </a:tc>
                <a:tc hMerge="1">
                  <a:txBody>
                    <a:bodyPr/>
                    <a:lstStyle/>
                    <a:p>
                      <a:endParaRPr lang="en-US"/>
                    </a:p>
                  </a:txBody>
                  <a:tcPr/>
                </a:tc>
                <a:tc gridSpan="3">
                  <a:txBody>
                    <a:bodyPr/>
                    <a:lstStyle/>
                    <a:p>
                      <a:pPr algn="ctr" fontAlgn="b"/>
                      <a:r>
                        <a:rPr lang="en-GB" sz="1000" u="none" strike="noStrike">
                          <a:effectLst/>
                        </a:rPr>
                        <a:t>Relatively weak</a:t>
                      </a:r>
                      <a:endParaRPr lang="en-GB" sz="1000" b="0" i="0" u="none" strike="noStrike">
                        <a:solidFill>
                          <a:srgbClr val="000000"/>
                        </a:solidFill>
                        <a:effectLst/>
                        <a:latin typeface="Times New Roman"/>
                      </a:endParaRPr>
                    </a:p>
                  </a:txBody>
                  <a:tcPr marL="7150" marR="7150" marT="7150" marB="0" anchor="b"/>
                </a:tc>
                <a:tc hMerge="1">
                  <a:txBody>
                    <a:bodyPr/>
                    <a:lstStyle/>
                    <a:p>
                      <a:endParaRPr lang="en-US"/>
                    </a:p>
                  </a:txBody>
                  <a:tcPr/>
                </a:tc>
                <a:tc hMerge="1">
                  <a:txBody>
                    <a:bodyPr/>
                    <a:lstStyle/>
                    <a:p>
                      <a:endParaRPr lang="en-US"/>
                    </a:p>
                  </a:txBody>
                  <a:tcPr/>
                </a:tc>
              </a:tr>
              <a:tr h="479051">
                <a:tc gridSpan="2">
                  <a:txBody>
                    <a:bodyPr/>
                    <a:lstStyle/>
                    <a:p>
                      <a:pPr algn="ctr" fontAlgn="ctr"/>
                      <a:r>
                        <a:rPr lang="en-US" sz="1000" u="none" strike="noStrike">
                          <a:effectLst/>
                        </a:rPr>
                        <a:t>Occurance in Time</a:t>
                      </a:r>
                      <a:endParaRPr lang="en-US" sz="1000" b="0" i="0" u="none" strike="noStrike">
                        <a:solidFill>
                          <a:srgbClr val="000000"/>
                        </a:solidFill>
                        <a:effectLst/>
                        <a:latin typeface="Calibri"/>
                      </a:endParaRPr>
                    </a:p>
                  </a:txBody>
                  <a:tcPr marL="7150" marR="7150" marT="7150" marB="0" anchor="ctr"/>
                </a:tc>
                <a:tc hMerge="1">
                  <a:txBody>
                    <a:bodyPr/>
                    <a:lstStyle/>
                    <a:p>
                      <a:endParaRPr lang="en-US"/>
                    </a:p>
                  </a:txBody>
                  <a:tcPr/>
                </a:tc>
                <a:tc gridSpan="5">
                  <a:txBody>
                    <a:bodyPr/>
                    <a:lstStyle/>
                    <a:p>
                      <a:pPr algn="ctr" fontAlgn="ctr"/>
                      <a:r>
                        <a:rPr lang="en-US" sz="1000" u="none" strike="noStrike">
                          <a:effectLst/>
                        </a:rPr>
                        <a:t>Presents all the time (unless blocked)</a:t>
                      </a:r>
                      <a:endParaRPr lang="en-US" sz="1000" b="0" i="0" u="none" strike="noStrike">
                        <a:solidFill>
                          <a:srgbClr val="000000"/>
                        </a:solidFill>
                        <a:effectLst/>
                        <a:latin typeface="Times New Roman"/>
                      </a:endParaRPr>
                    </a:p>
                  </a:txBody>
                  <a:tcPr marL="7150" marR="7150" marT="71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u="none" strike="noStrike">
                          <a:effectLst/>
                        </a:rPr>
                        <a:t>Appear for the short period of time</a:t>
                      </a:r>
                      <a:endParaRPr lang="en-US" sz="1000" b="0" i="0" u="none" strike="noStrike">
                        <a:solidFill>
                          <a:srgbClr val="000000"/>
                        </a:solidFill>
                        <a:effectLst/>
                        <a:latin typeface="Calibri"/>
                      </a:endParaRPr>
                    </a:p>
                  </a:txBody>
                  <a:tcPr marL="7150" marR="7150" marT="7150" marB="0" anchor="b"/>
                </a:tc>
              </a:tr>
              <a:tr h="171600">
                <a:tc rowSpan="4" gridSpan="2">
                  <a:txBody>
                    <a:bodyPr/>
                    <a:lstStyle/>
                    <a:p>
                      <a:pPr algn="ctr" fontAlgn="ctr"/>
                      <a:r>
                        <a:rPr lang="en-US" sz="1000" u="none" strike="noStrike">
                          <a:effectLst/>
                        </a:rPr>
                        <a:t>Origin from Object</a:t>
                      </a:r>
                      <a:endParaRPr lang="en-US" sz="1000" b="0" i="0" u="none" strike="noStrike">
                        <a:solidFill>
                          <a:srgbClr val="000000"/>
                        </a:solidFill>
                        <a:effectLst/>
                        <a:latin typeface="Calibri"/>
                      </a:endParaRPr>
                    </a:p>
                  </a:txBody>
                  <a:tcPr marL="7150" marR="7150" marT="7150" marB="0" anchor="ctr"/>
                </a:tc>
                <a:tc rowSpan="4" hMerge="1">
                  <a:txBody>
                    <a:bodyPr/>
                    <a:lstStyle/>
                    <a:p>
                      <a:endParaRPr lang="en-US"/>
                    </a:p>
                  </a:txBody>
                  <a:tcPr/>
                </a:tc>
                <a:tc gridSpan="5">
                  <a:txBody>
                    <a:bodyPr/>
                    <a:lstStyle/>
                    <a:p>
                      <a:pPr algn="ctr" fontAlgn="ctr"/>
                      <a:r>
                        <a:rPr lang="en-GB" sz="1000" u="none" strike="noStrike">
                          <a:effectLst/>
                        </a:rPr>
                        <a:t>Static surfaces reflections</a:t>
                      </a:r>
                      <a:endParaRPr lang="en-GB" sz="1000" b="0" i="0" u="none" strike="noStrike">
                        <a:solidFill>
                          <a:srgbClr val="000000"/>
                        </a:solidFill>
                        <a:effectLst/>
                        <a:latin typeface="Times New Roman"/>
                      </a:endParaRPr>
                    </a:p>
                  </a:txBody>
                  <a:tcPr marL="7150" marR="7150" marT="71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u="none" strike="noStrike">
                          <a:effectLst/>
                        </a:rPr>
                        <a:t>Movieing objects</a:t>
                      </a:r>
                      <a:endParaRPr lang="en-US" sz="1000" b="0" i="0" u="none" strike="noStrike">
                        <a:solidFill>
                          <a:srgbClr val="000000"/>
                        </a:solidFill>
                        <a:effectLst/>
                        <a:latin typeface="Calibri"/>
                      </a:endParaRPr>
                    </a:p>
                  </a:txBody>
                  <a:tcPr marL="7150" marR="7150" marT="7150" marB="0" anchor="b"/>
                </a:tc>
              </a:tr>
              <a:tr h="321751">
                <a:tc gridSpan="2" vMerge="1">
                  <a:txBody>
                    <a:bodyPr/>
                    <a:lstStyle/>
                    <a:p>
                      <a:endParaRPr lang="en-US"/>
                    </a:p>
                  </a:txBody>
                  <a:tcPr/>
                </a:tc>
                <a:tc hMerge="1" vMerge="1">
                  <a:txBody>
                    <a:bodyPr/>
                    <a:lstStyle/>
                    <a:p>
                      <a:endParaRPr lang="en-US"/>
                    </a:p>
                  </a:txBody>
                  <a:tcPr/>
                </a:tc>
                <a:tc gridSpan="3">
                  <a:txBody>
                    <a:bodyPr/>
                    <a:lstStyle/>
                    <a:p>
                      <a:pPr algn="ctr" fontAlgn="b"/>
                      <a:r>
                        <a:rPr lang="en-US" sz="1000" u="none" strike="noStrike">
                          <a:effectLst/>
                        </a:rPr>
                        <a:t>Scenario-important macro objects</a:t>
                      </a:r>
                      <a:endParaRPr lang="en-US" sz="1000" b="0" i="0" u="none" strike="noStrike">
                        <a:solidFill>
                          <a:srgbClr val="000000"/>
                        </a:solidFill>
                        <a:effectLst/>
                        <a:latin typeface="Calibri"/>
                      </a:endParaRPr>
                    </a:p>
                  </a:txBody>
                  <a:tcPr marL="7150" marR="7150" marT="7150" marB="0" anchor="b"/>
                </a:tc>
                <a:tc hMerge="1">
                  <a:txBody>
                    <a:bodyPr/>
                    <a:lstStyle/>
                    <a:p>
                      <a:endParaRPr lang="en-US"/>
                    </a:p>
                  </a:txBody>
                  <a:tcPr/>
                </a:tc>
                <a:tc hMerge="1">
                  <a:txBody>
                    <a:bodyPr/>
                    <a:lstStyle/>
                    <a:p>
                      <a:endParaRPr lang="en-US"/>
                    </a:p>
                  </a:txBody>
                  <a:tcPr/>
                </a:tc>
                <a:tc gridSpan="2">
                  <a:txBody>
                    <a:bodyPr/>
                    <a:lstStyle/>
                    <a:p>
                      <a:pPr algn="ctr" fontAlgn="b"/>
                      <a:r>
                        <a:rPr lang="en-US" sz="1000" u="none" strike="noStrike">
                          <a:effectLst/>
                        </a:rPr>
                        <a:t>Random Objects</a:t>
                      </a:r>
                      <a:endParaRPr lang="en-US" sz="1000" b="0" i="0" u="none" strike="noStrike">
                        <a:solidFill>
                          <a:srgbClr val="000000"/>
                        </a:solidFill>
                        <a:effectLst/>
                        <a:latin typeface="Calibri"/>
                      </a:endParaRPr>
                    </a:p>
                  </a:txBody>
                  <a:tcPr marL="7150" marR="7150" marT="7150" marB="0" anchor="b"/>
                </a:tc>
                <a:tc hMerge="1">
                  <a:txBody>
                    <a:bodyPr/>
                    <a:lstStyle/>
                    <a:p>
                      <a:endParaRPr lang="en-US"/>
                    </a:p>
                  </a:txBody>
                  <a:tcPr/>
                </a:tc>
                <a:tc>
                  <a:txBody>
                    <a:bodyPr/>
                    <a:lstStyle/>
                    <a:p>
                      <a:pPr algn="l" fontAlgn="b"/>
                      <a:r>
                        <a:rPr lang="en-US" sz="1000" u="none" strike="noStrike">
                          <a:effectLst/>
                        </a:rPr>
                        <a:t> </a:t>
                      </a:r>
                      <a:endParaRPr lang="en-US" sz="1000" b="0" i="0" u="none" strike="noStrike">
                        <a:solidFill>
                          <a:srgbClr val="000000"/>
                        </a:solidFill>
                        <a:effectLst/>
                        <a:latin typeface="Calibri"/>
                      </a:endParaRPr>
                    </a:p>
                  </a:txBody>
                  <a:tcPr marL="7150" marR="7150" marT="7150" marB="0" anchor="b"/>
                </a:tc>
              </a:tr>
              <a:tr h="686402">
                <a:tc gridSpan="2" vMerge="1">
                  <a:txBody>
                    <a:bodyPr/>
                    <a:lstStyle/>
                    <a:p>
                      <a:endParaRPr lang="en-US"/>
                    </a:p>
                  </a:txBody>
                  <a:tcPr/>
                </a:tc>
                <a:tc hMerge="1" vMerge="1">
                  <a:txBody>
                    <a:bodyPr/>
                    <a:lstStyle/>
                    <a:p>
                      <a:endParaRPr lang="en-US"/>
                    </a:p>
                  </a:txBody>
                  <a:tcPr/>
                </a:tc>
                <a:tc>
                  <a:txBody>
                    <a:bodyPr/>
                    <a:lstStyle/>
                    <a:p>
                      <a:pPr algn="l" fontAlgn="t"/>
                      <a:r>
                        <a:rPr lang="en-US" sz="1000" u="none" strike="noStrike">
                          <a:effectLst/>
                        </a:rPr>
                        <a:t>Direct Ray (LoS)</a:t>
                      </a:r>
                      <a:endParaRPr lang="en-US" sz="1000" b="0" i="0" u="none" strike="noStrike">
                        <a:solidFill>
                          <a:srgbClr val="000000"/>
                        </a:solidFill>
                        <a:effectLst/>
                        <a:latin typeface="Times New Roman"/>
                      </a:endParaRPr>
                    </a:p>
                  </a:txBody>
                  <a:tcPr marL="7150" marR="7150" marT="7150" marB="0"/>
                </a:tc>
                <a:tc>
                  <a:txBody>
                    <a:bodyPr/>
                    <a:lstStyle/>
                    <a:p>
                      <a:pPr algn="l" fontAlgn="t"/>
                      <a:r>
                        <a:rPr lang="en-US" sz="1000" u="none" strike="noStrike">
                          <a:effectLst/>
                        </a:rPr>
                        <a:t>Ground Reflected Ray</a:t>
                      </a:r>
                      <a:endParaRPr lang="en-US" sz="1000" b="0" i="0" u="none" strike="noStrike">
                        <a:solidFill>
                          <a:srgbClr val="000000"/>
                        </a:solidFill>
                        <a:effectLst/>
                        <a:latin typeface="Calibri"/>
                      </a:endParaRPr>
                    </a:p>
                  </a:txBody>
                  <a:tcPr marL="7150" marR="7150" marT="7150" marB="0"/>
                </a:tc>
                <a:tc>
                  <a:txBody>
                    <a:bodyPr/>
                    <a:lstStyle/>
                    <a:p>
                      <a:pPr algn="l" fontAlgn="t"/>
                      <a:r>
                        <a:rPr lang="en-GB" sz="1000" u="none" strike="noStrike">
                          <a:effectLst/>
                        </a:rPr>
                        <a:t>Additional D-Rays</a:t>
                      </a:r>
                      <a:endParaRPr lang="en-GB" sz="1000" b="0" i="0" u="none" strike="noStrike">
                        <a:solidFill>
                          <a:srgbClr val="000000"/>
                        </a:solidFill>
                        <a:effectLst/>
                        <a:latin typeface="Times New Roman"/>
                      </a:endParaRPr>
                    </a:p>
                  </a:txBody>
                  <a:tcPr marL="7150" marR="7150" marT="7150" marB="0"/>
                </a:tc>
                <a:tc>
                  <a:txBody>
                    <a:bodyPr/>
                    <a:lstStyle/>
                    <a:p>
                      <a:pPr algn="l" fontAlgn="t"/>
                      <a:r>
                        <a:rPr lang="en-GB" sz="1000" u="none" strike="noStrike">
                          <a:effectLst/>
                        </a:rPr>
                        <a:t>Statistical R-Rays</a:t>
                      </a:r>
                      <a:endParaRPr lang="en-GB" sz="1000" b="0" i="0" u="none" strike="noStrike">
                        <a:solidFill>
                          <a:srgbClr val="000000"/>
                        </a:solidFill>
                        <a:effectLst/>
                        <a:latin typeface="Times New Roman"/>
                      </a:endParaRPr>
                    </a:p>
                  </a:txBody>
                  <a:tcPr marL="7150" marR="7150" marT="7150" marB="0"/>
                </a:tc>
                <a:tc>
                  <a:txBody>
                    <a:bodyPr/>
                    <a:lstStyle/>
                    <a:p>
                      <a:pPr algn="l" fontAlgn="t"/>
                      <a:r>
                        <a:rPr lang="en-US" sz="1000" u="none" strike="noStrike">
                          <a:effectLst/>
                        </a:rPr>
                        <a:t>Random Objects Reflections R-Ray</a:t>
                      </a:r>
                      <a:endParaRPr lang="en-US" sz="1000" b="0" i="0" u="none" strike="noStrike">
                        <a:solidFill>
                          <a:srgbClr val="000000"/>
                        </a:solidFill>
                        <a:effectLst/>
                        <a:latin typeface="Calibri"/>
                      </a:endParaRPr>
                    </a:p>
                  </a:txBody>
                  <a:tcPr marL="7150" marR="7150" marT="7150" marB="0"/>
                </a:tc>
                <a:tc>
                  <a:txBody>
                    <a:bodyPr/>
                    <a:lstStyle/>
                    <a:p>
                      <a:pPr algn="l" fontAlgn="t"/>
                      <a:r>
                        <a:rPr lang="en-US" sz="1000" u="none" strike="noStrike">
                          <a:effectLst/>
                        </a:rPr>
                        <a:t>Moving cars, buses and other dynamic objects</a:t>
                      </a:r>
                      <a:endParaRPr lang="en-US" sz="1000" b="0" i="0" u="none" strike="noStrike">
                        <a:solidFill>
                          <a:srgbClr val="000000"/>
                        </a:solidFill>
                        <a:effectLst/>
                        <a:latin typeface="Calibri"/>
                      </a:endParaRPr>
                    </a:p>
                  </a:txBody>
                  <a:tcPr marL="7150" marR="7150" marT="7150" marB="0"/>
                </a:tc>
              </a:tr>
              <a:tr h="858002">
                <a:tc gridSpan="2" vMerge="1">
                  <a:txBody>
                    <a:bodyPr/>
                    <a:lstStyle/>
                    <a:p>
                      <a:endParaRPr lang="en-US"/>
                    </a:p>
                  </a:txBody>
                  <a:tcPr/>
                </a:tc>
                <a:tc hMerge="1" vMerge="1">
                  <a:txBody>
                    <a:bodyPr/>
                    <a:lstStyle/>
                    <a:p>
                      <a:endParaRPr lang="en-US"/>
                    </a:p>
                  </a:txBody>
                  <a:tcPr/>
                </a:tc>
                <a:tc>
                  <a:txBody>
                    <a:bodyPr/>
                    <a:lstStyle/>
                    <a:p>
                      <a:pPr algn="l" fontAlgn="t"/>
                      <a:r>
                        <a:rPr lang="en-US" sz="1000" u="none" strike="noStrike">
                          <a:effectLst/>
                        </a:rPr>
                        <a:t> </a:t>
                      </a:r>
                      <a:endParaRPr lang="en-US" sz="1000" b="0" i="0" u="none" strike="noStrike">
                        <a:solidFill>
                          <a:srgbClr val="000000"/>
                        </a:solidFill>
                        <a:effectLst/>
                        <a:latin typeface="Calibri"/>
                      </a:endParaRPr>
                    </a:p>
                  </a:txBody>
                  <a:tcPr marL="7150" marR="7150" marT="7150" marB="0"/>
                </a:tc>
                <a:tc>
                  <a:txBody>
                    <a:bodyPr/>
                    <a:lstStyle/>
                    <a:p>
                      <a:pPr algn="l" fontAlgn="t"/>
                      <a:r>
                        <a:rPr lang="en-US" sz="1000" u="none" strike="noStrike">
                          <a:effectLst/>
                        </a:rPr>
                        <a:t> </a:t>
                      </a:r>
                      <a:endParaRPr lang="en-US" sz="1000" b="0" i="0" u="none" strike="noStrike">
                        <a:solidFill>
                          <a:srgbClr val="000000"/>
                        </a:solidFill>
                        <a:effectLst/>
                        <a:latin typeface="Calibri"/>
                      </a:endParaRPr>
                    </a:p>
                  </a:txBody>
                  <a:tcPr marL="7150" marR="7150" marT="7150" marB="0"/>
                </a:tc>
                <a:tc>
                  <a:txBody>
                    <a:bodyPr/>
                    <a:lstStyle/>
                    <a:p>
                      <a:pPr algn="l" fontAlgn="t"/>
                      <a:r>
                        <a:rPr lang="en-US" sz="1000" u="none" strike="noStrike">
                          <a:effectLst/>
                        </a:rPr>
                        <a:t>Walls, ceiling, table</a:t>
                      </a:r>
                      <a:endParaRPr lang="en-US" sz="1000" b="0" i="0" u="none" strike="noStrike">
                        <a:solidFill>
                          <a:srgbClr val="000000"/>
                        </a:solidFill>
                        <a:effectLst/>
                        <a:latin typeface="Calibri"/>
                      </a:endParaRPr>
                    </a:p>
                  </a:txBody>
                  <a:tcPr marL="7150" marR="7150" marT="7150" marB="0"/>
                </a:tc>
                <a:tc>
                  <a:txBody>
                    <a:bodyPr/>
                    <a:lstStyle/>
                    <a:p>
                      <a:pPr algn="l" fontAlgn="t"/>
                      <a:r>
                        <a:rPr lang="en-US" sz="1000" u="none" strike="noStrike">
                          <a:effectLst/>
                        </a:rPr>
                        <a:t>Arrival according to Poisson process</a:t>
                      </a:r>
                      <a:endParaRPr lang="en-US" sz="1000" b="0" i="0" u="none" strike="noStrike">
                        <a:solidFill>
                          <a:srgbClr val="000000"/>
                        </a:solidFill>
                        <a:effectLst/>
                        <a:latin typeface="Calibri"/>
                      </a:endParaRPr>
                    </a:p>
                  </a:txBody>
                  <a:tcPr marL="7150" marR="7150" marT="7150" marB="0"/>
                </a:tc>
                <a:tc>
                  <a:txBody>
                    <a:bodyPr/>
                    <a:lstStyle/>
                    <a:p>
                      <a:pPr algn="l" fontAlgn="t"/>
                      <a:r>
                        <a:rPr lang="en-US" sz="1000" u="none" strike="noStrike">
                          <a:effectLst/>
                        </a:rPr>
                        <a:t>Randomly placed spherical objects</a:t>
                      </a:r>
                      <a:endParaRPr lang="en-US" sz="1000" b="0" i="0" u="none" strike="noStrike">
                        <a:solidFill>
                          <a:srgbClr val="000000"/>
                        </a:solidFill>
                        <a:effectLst/>
                        <a:latin typeface="Calibri"/>
                      </a:endParaRPr>
                    </a:p>
                  </a:txBody>
                  <a:tcPr marL="7150" marR="7150" marT="7150" marB="0"/>
                </a:tc>
                <a:tc>
                  <a:txBody>
                    <a:bodyPr/>
                    <a:lstStyle/>
                    <a:p>
                      <a:pPr algn="l" fontAlgn="t"/>
                      <a:r>
                        <a:rPr lang="en-US" sz="1000" u="none" strike="noStrike">
                          <a:effectLst/>
                        </a:rPr>
                        <a:t> </a:t>
                      </a:r>
                      <a:endParaRPr lang="en-US" sz="1000" b="0" i="0" u="none" strike="noStrike">
                        <a:solidFill>
                          <a:srgbClr val="000000"/>
                        </a:solidFill>
                        <a:effectLst/>
                        <a:latin typeface="Calibri"/>
                      </a:endParaRPr>
                    </a:p>
                  </a:txBody>
                  <a:tcPr marL="7150" marR="7150" marT="7150" marB="0"/>
                </a:tc>
              </a:tr>
              <a:tr h="171600">
                <a:tc gridSpan="2">
                  <a:txBody>
                    <a:bodyPr/>
                    <a:lstStyle/>
                    <a:p>
                      <a:pPr algn="ctr" fontAlgn="ctr"/>
                      <a:r>
                        <a:rPr lang="en-US" sz="1000" u="none" strike="noStrike">
                          <a:effectLst/>
                        </a:rPr>
                        <a:t>Delay</a:t>
                      </a:r>
                      <a:endParaRPr lang="en-US" sz="1000" b="0" i="0" u="none" strike="noStrike">
                        <a:solidFill>
                          <a:srgbClr val="000000"/>
                        </a:solidFill>
                        <a:effectLst/>
                        <a:latin typeface="Calibri"/>
                      </a:endParaRPr>
                    </a:p>
                  </a:txBody>
                  <a:tcPr marL="7150" marR="7150" marT="7150" marB="0" anchor="ctr"/>
                </a:tc>
                <a:tc hMerge="1">
                  <a:txBody>
                    <a:bodyPr/>
                    <a:lstStyle/>
                    <a:p>
                      <a:endParaRPr lang="en-US"/>
                    </a:p>
                  </a:txBody>
                  <a:tcPr/>
                </a:tc>
                <a:tc rowSpan="2" gridSpan="3">
                  <a:txBody>
                    <a:bodyPr/>
                    <a:lstStyle/>
                    <a:p>
                      <a:pPr algn="ctr" fontAlgn="ctr"/>
                      <a:r>
                        <a:rPr lang="en-US" sz="1000" u="none" strike="noStrike">
                          <a:effectLst/>
                        </a:rPr>
                        <a:t>Geometric</a:t>
                      </a:r>
                      <a:endParaRPr lang="en-US" sz="1000" b="0" i="0" u="none" strike="noStrike">
                        <a:solidFill>
                          <a:srgbClr val="000000"/>
                        </a:solidFill>
                        <a:effectLst/>
                        <a:latin typeface="Calibri"/>
                      </a:endParaRPr>
                    </a:p>
                  </a:txBody>
                  <a:tcPr marL="7150" marR="7150" marT="7150" marB="0" anchor="ctr"/>
                </a:tc>
                <a:tc rowSpan="2" hMerge="1">
                  <a:txBody>
                    <a:bodyPr/>
                    <a:lstStyle/>
                    <a:p>
                      <a:endParaRPr lang="en-US"/>
                    </a:p>
                  </a:txBody>
                  <a:tcPr/>
                </a:tc>
                <a:tc rowSpan="2" hMerge="1">
                  <a:txBody>
                    <a:bodyPr/>
                    <a:lstStyle/>
                    <a:p>
                      <a:endParaRPr lang="en-US"/>
                    </a:p>
                  </a:txBody>
                  <a:tcPr/>
                </a:tc>
                <a:tc rowSpan="2">
                  <a:txBody>
                    <a:bodyPr/>
                    <a:lstStyle/>
                    <a:p>
                      <a:pPr algn="ctr" fontAlgn="ctr"/>
                      <a:r>
                        <a:rPr lang="en-US" sz="1000" u="none" strike="noStrike">
                          <a:effectLst/>
                        </a:rPr>
                        <a:t>Random</a:t>
                      </a:r>
                      <a:endParaRPr lang="en-US" sz="1000" b="0" i="0" u="none" strike="noStrike">
                        <a:solidFill>
                          <a:srgbClr val="000000"/>
                        </a:solidFill>
                        <a:effectLst/>
                        <a:latin typeface="Calibri"/>
                      </a:endParaRPr>
                    </a:p>
                  </a:txBody>
                  <a:tcPr marL="7150" marR="7150" marT="7150" marB="0" anchor="ctr"/>
                </a:tc>
                <a:tc rowSpan="2">
                  <a:txBody>
                    <a:bodyPr/>
                    <a:lstStyle/>
                    <a:p>
                      <a:pPr algn="ctr" fontAlgn="ctr"/>
                      <a:r>
                        <a:rPr lang="en-US" sz="1000" u="none" strike="noStrike">
                          <a:effectLst/>
                        </a:rPr>
                        <a:t>Geometric</a:t>
                      </a:r>
                      <a:endParaRPr lang="en-US" sz="1000" b="0" i="0" u="none" strike="noStrike">
                        <a:solidFill>
                          <a:srgbClr val="000000"/>
                        </a:solidFill>
                        <a:effectLst/>
                        <a:latin typeface="Calibri"/>
                      </a:endParaRPr>
                    </a:p>
                  </a:txBody>
                  <a:tcPr marL="7150" marR="7150" marT="7150" marB="0" anchor="ctr"/>
                </a:tc>
                <a:tc rowSpan="2">
                  <a:txBody>
                    <a:bodyPr/>
                    <a:lstStyle/>
                    <a:p>
                      <a:pPr algn="ctr" fontAlgn="ctr"/>
                      <a:r>
                        <a:rPr lang="en-US" sz="1000" u="none" strike="noStrike">
                          <a:effectLst/>
                        </a:rPr>
                        <a:t>Geometric</a:t>
                      </a:r>
                      <a:endParaRPr lang="en-US" sz="1000" b="0" i="0" u="none" strike="noStrike">
                        <a:solidFill>
                          <a:srgbClr val="000000"/>
                        </a:solidFill>
                        <a:effectLst/>
                        <a:latin typeface="Calibri"/>
                      </a:endParaRPr>
                    </a:p>
                  </a:txBody>
                  <a:tcPr marL="7150" marR="7150" marT="7150" marB="0" anchor="ctr"/>
                </a:tc>
              </a:tr>
              <a:tr h="171600">
                <a:tc gridSpan="2">
                  <a:txBody>
                    <a:bodyPr/>
                    <a:lstStyle/>
                    <a:p>
                      <a:pPr algn="ctr" fontAlgn="ctr"/>
                      <a:r>
                        <a:rPr lang="en-US" sz="1000" u="none" strike="noStrike">
                          <a:effectLst/>
                        </a:rPr>
                        <a:t>Angle</a:t>
                      </a:r>
                      <a:endParaRPr lang="en-US" sz="1000" b="0" i="0" u="none" strike="noStrike">
                        <a:solidFill>
                          <a:srgbClr val="000000"/>
                        </a:solidFill>
                        <a:effectLst/>
                        <a:latin typeface="Calibri"/>
                      </a:endParaRPr>
                    </a:p>
                  </a:txBody>
                  <a:tcPr marL="7150" marR="7150" marT="7150" marB="0" anchor="ct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343201">
                <a:tc rowSpan="3">
                  <a:txBody>
                    <a:bodyPr/>
                    <a:lstStyle/>
                    <a:p>
                      <a:pPr algn="ctr" fontAlgn="ctr"/>
                      <a:r>
                        <a:rPr lang="en-US" sz="1000" u="none" strike="noStrike">
                          <a:effectLst/>
                        </a:rPr>
                        <a:t>Scenarios</a:t>
                      </a:r>
                      <a:endParaRPr lang="en-US" sz="1000" b="0" i="0" u="none" strike="noStrike">
                        <a:solidFill>
                          <a:srgbClr val="000000"/>
                        </a:solidFill>
                        <a:effectLst/>
                        <a:latin typeface="Calibri"/>
                      </a:endParaRPr>
                    </a:p>
                  </a:txBody>
                  <a:tcPr marL="7150" marR="7150" marT="7150" marB="0" anchor="ctr"/>
                </a:tc>
                <a:tc>
                  <a:txBody>
                    <a:bodyPr/>
                    <a:lstStyle/>
                    <a:p>
                      <a:pPr algn="l" fontAlgn="ctr"/>
                      <a:r>
                        <a:rPr lang="en-US" sz="1000" u="none" strike="noStrike">
                          <a:effectLst/>
                        </a:rPr>
                        <a:t>Open Area Outdoor Hotspot Access</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l" fontAlgn="b"/>
                      <a:r>
                        <a:rPr lang="en-US" sz="1000" u="none" strike="noStrike">
                          <a:effectLst/>
                        </a:rPr>
                        <a:t> </a:t>
                      </a:r>
                      <a:endParaRPr lang="en-US" sz="1000" b="0" i="0" u="none" strike="noStrike">
                        <a:solidFill>
                          <a:srgbClr val="000000"/>
                        </a:solidFill>
                        <a:effectLst/>
                        <a:latin typeface="Calibri"/>
                      </a:endParaRPr>
                    </a:p>
                  </a:txBody>
                  <a:tcPr marL="7150" marR="7150" marT="7150" marB="0" anchor="b"/>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l" fontAlgn="b"/>
                      <a:r>
                        <a:rPr lang="en-US" sz="1000" u="none" strike="noStrike">
                          <a:effectLst/>
                        </a:rPr>
                        <a:t> </a:t>
                      </a:r>
                      <a:endParaRPr lang="en-US" sz="1000" b="0" i="0" u="none" strike="noStrike">
                        <a:solidFill>
                          <a:srgbClr val="000000"/>
                        </a:solidFill>
                        <a:effectLst/>
                        <a:latin typeface="Calibri"/>
                      </a:endParaRPr>
                    </a:p>
                  </a:txBody>
                  <a:tcPr marL="7150" marR="7150" marT="7150" marB="0" anchor="b"/>
                </a:tc>
                <a:tc>
                  <a:txBody>
                    <a:bodyPr/>
                    <a:lstStyle/>
                    <a:p>
                      <a:pPr algn="l" fontAlgn="b"/>
                      <a:r>
                        <a:rPr lang="en-US" sz="1000" u="none" strike="noStrike">
                          <a:effectLst/>
                        </a:rPr>
                        <a:t> </a:t>
                      </a:r>
                      <a:endParaRPr lang="en-US" sz="1000" b="0" i="0" u="none" strike="noStrike">
                        <a:solidFill>
                          <a:srgbClr val="000000"/>
                        </a:solidFill>
                        <a:effectLst/>
                        <a:latin typeface="Calibri"/>
                      </a:endParaRPr>
                    </a:p>
                  </a:txBody>
                  <a:tcPr marL="7150" marR="7150" marT="7150" marB="0" anchor="b"/>
                </a:tc>
              </a:tr>
              <a:tr h="479051">
                <a:tc vMerge="1">
                  <a:txBody>
                    <a:bodyPr/>
                    <a:lstStyle/>
                    <a:p>
                      <a:endParaRPr lang="en-US"/>
                    </a:p>
                  </a:txBody>
                  <a:tcPr/>
                </a:tc>
                <a:tc>
                  <a:txBody>
                    <a:bodyPr/>
                    <a:lstStyle/>
                    <a:p>
                      <a:pPr algn="l" fontAlgn="ctr"/>
                      <a:r>
                        <a:rPr lang="en-US" sz="1000" u="none" strike="noStrike">
                          <a:effectLst/>
                        </a:rPr>
                        <a:t>Outdoor Street Canyon Hotspot Access</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r>
              <a:tr h="178751">
                <a:tc vMerge="1">
                  <a:txBody>
                    <a:bodyPr/>
                    <a:lstStyle/>
                    <a:p>
                      <a:endParaRPr lang="en-US"/>
                    </a:p>
                  </a:txBody>
                  <a:tcPr/>
                </a:tc>
                <a:tc>
                  <a:txBody>
                    <a:bodyPr/>
                    <a:lstStyle/>
                    <a:p>
                      <a:pPr algn="l" fontAlgn="ctr"/>
                      <a:r>
                        <a:rPr lang="en-US" sz="1000" u="none" strike="noStrike">
                          <a:effectLst/>
                        </a:rPr>
                        <a:t>Large Hotel Lobby</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ctr" fontAlgn="ctr"/>
                      <a:r>
                        <a:rPr lang="en-US" sz="1000" u="none" strike="noStrike">
                          <a:effectLst/>
                        </a:rPr>
                        <a:t>•</a:t>
                      </a:r>
                      <a:endParaRPr lang="en-US" sz="1000" b="0" i="0" u="none" strike="noStrike">
                        <a:solidFill>
                          <a:srgbClr val="000000"/>
                        </a:solidFill>
                        <a:effectLst/>
                        <a:latin typeface="Calibri"/>
                      </a:endParaRPr>
                    </a:p>
                  </a:txBody>
                  <a:tcPr marL="7150" marR="7150" marT="7150" marB="0" anchor="ctr"/>
                </a:tc>
                <a:tc>
                  <a:txBody>
                    <a:bodyPr/>
                    <a:lstStyle/>
                    <a:p>
                      <a:pPr algn="l" fontAlgn="b"/>
                      <a:r>
                        <a:rPr lang="en-US" sz="1000" u="none" strike="noStrike">
                          <a:effectLst/>
                        </a:rPr>
                        <a:t> </a:t>
                      </a:r>
                      <a:endParaRPr lang="en-US" sz="1000" b="0" i="0" u="none" strike="noStrike">
                        <a:solidFill>
                          <a:srgbClr val="000000"/>
                        </a:solidFill>
                        <a:effectLst/>
                        <a:latin typeface="Calibri"/>
                      </a:endParaRPr>
                    </a:p>
                  </a:txBody>
                  <a:tcPr marL="7150" marR="7150" marT="7150"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a:endParaRPr>
                    </a:p>
                  </a:txBody>
                  <a:tcPr marL="7150" marR="7150" marT="7150" marB="0" anchor="b"/>
                </a:tc>
              </a:tr>
            </a:tbl>
          </a:graphicData>
        </a:graphic>
      </p:graphicFrame>
    </p:spTree>
    <p:extLst>
      <p:ext uri="{BB962C8B-B14F-4D97-AF65-F5344CB8AC3E}">
        <p14:creationId xmlns:p14="http://schemas.microsoft.com/office/powerpoint/2010/main" val="3347386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1028</Words>
  <Application>Microsoft Office PowerPoint</Application>
  <PresentationFormat>On-screen Show (4:3)</PresentationFormat>
  <Paragraphs>123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11ay QD model</vt:lpstr>
      <vt:lpstr>Friis transmission model</vt:lpstr>
      <vt:lpstr>Fresnel equation</vt:lpstr>
      <vt:lpstr>Oxygen absorption model</vt:lpstr>
      <vt:lpstr>PowerPoint Presentation</vt:lpstr>
      <vt:lpstr>Q-D approaches</vt:lpstr>
      <vt:lpstr>PowerPoint Presentation</vt:lpstr>
      <vt:lpstr>PowerPoint Presentation</vt:lpstr>
      <vt:lpstr>Summary of Rays in Q-D model</vt:lpstr>
      <vt:lpstr>D-Rays Modeling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Real World</dc:creator>
  <cp:lastModifiedBy>Real World</cp:lastModifiedBy>
  <cp:revision>8</cp:revision>
  <dcterms:created xsi:type="dcterms:W3CDTF">2018-05-27T13:55:50Z</dcterms:created>
  <dcterms:modified xsi:type="dcterms:W3CDTF">2018-05-27T16:30:35Z</dcterms:modified>
</cp:coreProperties>
</file>