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1" r:id="rId2"/>
    <p:sldId id="372" r:id="rId3"/>
    <p:sldId id="373" r:id="rId4"/>
    <p:sldId id="384" r:id="rId5"/>
    <p:sldId id="375" r:id="rId6"/>
    <p:sldId id="374" r:id="rId7"/>
    <p:sldId id="388" r:id="rId8"/>
    <p:sldId id="376" r:id="rId9"/>
    <p:sldId id="377" r:id="rId10"/>
    <p:sldId id="292" r:id="rId11"/>
    <p:sldId id="385" r:id="rId12"/>
    <p:sldId id="386" r:id="rId13"/>
    <p:sldId id="379" r:id="rId14"/>
    <p:sldId id="387" r:id="rId15"/>
  </p:sldIdLst>
  <p:sldSz cx="9144000" cy="6858000" type="screen4x3"/>
  <p:notesSz cx="7000875" cy="92868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>
        <p:scale>
          <a:sx n="75" d="100"/>
          <a:sy n="75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 algn="l" defTabSz="930275">
              <a:defRPr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37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 algn="r" defTabSz="930275">
              <a:defRPr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3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 algn="l" defTabSz="930275">
              <a:defRPr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3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 algn="r" defTabSz="930275">
              <a:defRPr i="1" smtClean="0"/>
            </a:lvl1pPr>
          </a:lstStyle>
          <a:p>
            <a:pPr>
              <a:defRPr/>
            </a:pPr>
            <a:fld id="{DD333222-44F4-4648-8CB4-DCAEC9B2E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4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37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1663"/>
            <a:ext cx="56007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37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37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 smtClean="0"/>
            </a:lvl1pPr>
          </a:lstStyle>
          <a:p>
            <a:pPr>
              <a:defRPr/>
            </a:pPr>
            <a:fld id="{63875906-B430-4008-AD24-48F97E6F4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2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25996-A38F-4D13-996B-FDF8C1FFE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51881-C537-48E4-B95E-A99448ECF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FB9ED-E2A8-4D12-A77C-3481B6651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C1F21-CCE6-4A4D-B1CC-0879EA404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D3341-1E1E-46A1-A492-6E4EA909D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8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11A8B-968C-46E9-A9F2-360B1AE7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38856-9A2F-4A78-9AAC-FF9BDB53E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C3939-6E79-4C85-98B0-6178B49F3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D0B0E-9BB9-4457-9DC6-156259F5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11BF6-4310-4657-8A49-D025C74F6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D658F-F2BE-4616-8D7B-F5C65F081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3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CB32251F-FA0E-4FA3-9F31-5717FE475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/url?sa=i&amp;source=images&amp;cd=&amp;cad=rja&amp;docid=MFna8fLXkAyJcM&amp;tbnid=SntBdrzDn_MpPM:&amp;ved=0CAUQjRw&amp;url=http://eduvietglobal.vn/truong-dai-hoc-san-jose-state.html&amp;ei=31YBUvvwL4HhygH0lYDYDA&amp;psig=AFQjCNE0olvbqbjYc0US_hD3_uSXAM_73Q&amp;ust=137590571634888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cad=rja&amp;docid=MFna8fLXkAyJcM&amp;tbnid=SntBdrzDn_MpPM:&amp;ved=0CAgQjRwwAA&amp;url=http://ic.sjsu.edu/news/&amp;ei=NFYBUrLLEYjoiwKZvIDoCg&amp;psig=AFQjCNE0olvbqbjYc0US_hD3_uSXAM_73Q&amp;ust=137590571634888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248400"/>
            <a:ext cx="304800" cy="379799"/>
          </a:xfrm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D65022-3307-4B3F-BA80-A35BD3FE1609}" type="slidenum">
              <a:rPr lang="en-US" sz="1400" b="0"/>
              <a:pPr/>
              <a:t>1</a:t>
            </a:fld>
            <a:endParaRPr lang="en-US" sz="1400" b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199" y="1371600"/>
            <a:ext cx="6019800" cy="533400"/>
          </a:xfrm>
        </p:spPr>
        <p:txBody>
          <a:bodyPr/>
          <a:lstStyle/>
          <a:p>
            <a:r>
              <a:rPr lang="en-US" sz="2800" b="1" dirty="0" smtClean="0"/>
              <a:t>Introduction to Software Testing</a:t>
            </a:r>
            <a:endParaRPr lang="en-US" sz="2800" b="1" u="sng" dirty="0" smtClean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2209798" y="2057400"/>
            <a:ext cx="454025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dirty="0">
                <a:solidFill>
                  <a:schemeClr val="tx2"/>
                </a:solidFill>
              </a:rPr>
              <a:t>Speaker: Jerry </a:t>
            </a:r>
            <a:r>
              <a:rPr lang="en-US" sz="1800" dirty="0" err="1">
                <a:solidFill>
                  <a:schemeClr val="tx2"/>
                </a:solidFill>
              </a:rPr>
              <a:t>Gao</a:t>
            </a:r>
            <a:r>
              <a:rPr lang="en-US" sz="1800" dirty="0">
                <a:solidFill>
                  <a:schemeClr val="tx2"/>
                </a:solidFill>
              </a:rPr>
              <a:t> Ph.D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 smtClean="0">
                <a:solidFill>
                  <a:schemeClr val="tx2"/>
                </a:solidFill>
              </a:rPr>
              <a:t>Computer Engineering Department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San </a:t>
            </a:r>
            <a:r>
              <a:rPr lang="en-US" sz="1800" dirty="0">
                <a:solidFill>
                  <a:schemeClr val="tx2"/>
                </a:solidFill>
              </a:rPr>
              <a:t>Jose State </a:t>
            </a:r>
            <a:r>
              <a:rPr lang="en-US" sz="1800" dirty="0" smtClean="0">
                <a:solidFill>
                  <a:schemeClr val="tx2"/>
                </a:solidFill>
              </a:rPr>
              <a:t>University</a:t>
            </a:r>
          </a:p>
          <a:p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email: </a:t>
            </a:r>
            <a:r>
              <a:rPr lang="en-US" sz="1800" dirty="0" smtClean="0">
                <a:solidFill>
                  <a:schemeClr val="tx2"/>
                </a:solidFill>
              </a:rPr>
              <a:t>jerry.gao@sjsu.edu</a:t>
            </a: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URL: http://</a:t>
            </a:r>
            <a:r>
              <a:rPr lang="en-US" sz="1800" dirty="0" smtClean="0">
                <a:solidFill>
                  <a:schemeClr val="tx2"/>
                </a:solidFill>
              </a:rPr>
              <a:t>www.engr.sjsu.edu/gaojerry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761999" y="1066800"/>
            <a:ext cx="7696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9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8425"/>
            <a:ext cx="2695575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87012" y="367912"/>
            <a:ext cx="1609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#1 -  Module #1</a:t>
            </a:r>
            <a:endParaRPr lang="en-US" dirty="0"/>
          </a:p>
        </p:txBody>
      </p:sp>
      <p:pic>
        <p:nvPicPr>
          <p:cNvPr id="2061" name="Picture 13" descr="http://t1.gstatic.com/images?q=tbn:ANd9GcSpvtq5GZjYknoGNkO1yRwSj1ZGKIqlx1Cx2lCCDJzFnWb6UGwb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98" y="4267200"/>
            <a:ext cx="4594227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8600" y="6419502"/>
            <a:ext cx="4071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 © 2013,  All Right Reserved by Jerry </a:t>
            </a:r>
            <a:r>
              <a:rPr lang="en-US" dirty="0" err="1" smtClean="0"/>
              <a:t>Gao</a:t>
            </a:r>
            <a:r>
              <a:rPr lang="en-US" dirty="0" smtClean="0"/>
              <a:t>, Ph.D.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CA08CD-345A-49F3-AD3C-C1B9CA1FD9A1}" type="slidenum">
              <a:rPr lang="en-US" sz="1400" b="0"/>
              <a:pPr/>
              <a:t>10</a:t>
            </a:fld>
            <a:endParaRPr lang="en-US" sz="1400" b="0"/>
          </a:p>
        </p:txBody>
      </p:sp>
      <p:sp>
        <p:nvSpPr>
          <p:cNvPr id="11267" name="Rectangle 82"/>
          <p:cNvSpPr>
            <a:spLocks noChangeArrowheads="1"/>
          </p:cNvSpPr>
          <p:nvPr/>
        </p:nvSpPr>
        <p:spPr bwMode="auto">
          <a:xfrm>
            <a:off x="2362200" y="990600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>
                <a:solidFill>
                  <a:schemeClr val="tx2"/>
                </a:solidFill>
              </a:rPr>
              <a:t>Verification and Validation</a:t>
            </a:r>
          </a:p>
        </p:txBody>
      </p:sp>
      <p:sp>
        <p:nvSpPr>
          <p:cNvPr id="11268" name="Text Box 145"/>
          <p:cNvSpPr txBox="1">
            <a:spLocks noChangeArrowheads="1"/>
          </p:cNvSpPr>
          <p:nvPr/>
        </p:nvSpPr>
        <p:spPr bwMode="auto">
          <a:xfrm>
            <a:off x="1219200" y="1524000"/>
            <a:ext cx="6934200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400"/>
              <a:t>Software testing is one element of a broader topic that is often referred to as</a:t>
            </a:r>
          </a:p>
          <a:p>
            <a:pPr algn="l"/>
            <a:r>
              <a:rPr lang="en-US" sz="1400"/>
              <a:t>	 ===&gt; Verification and Validation (V&amp;V)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Verification --&gt; refers to the set of activities that ensure that software correctly 	implements a specific function.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Validation -&gt; refers to a different set of activities that ensure that the software 	</a:t>
            </a:r>
          </a:p>
          <a:p>
            <a:pPr algn="l"/>
            <a:r>
              <a:rPr lang="en-US" sz="1400"/>
              <a:t>hat has been built is traceable to customer requirements.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Boehm [BOE81]: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	Verification: “Are we building the product right?”</a:t>
            </a:r>
          </a:p>
          <a:p>
            <a:pPr algn="l"/>
            <a:r>
              <a:rPr lang="en-US" sz="1400"/>
              <a:t>	Validation: “Are we building the right product?”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The definition of V&amp;V encompasses many of SQA activities, including</a:t>
            </a:r>
          </a:p>
          <a:p>
            <a:pPr algn="l"/>
            <a:r>
              <a:rPr lang="en-US" sz="1400"/>
              <a:t>	formal technical reviews, quality and configuration audits</a:t>
            </a:r>
          </a:p>
          <a:p>
            <a:pPr algn="l"/>
            <a:r>
              <a:rPr lang="en-US" sz="1400"/>
              <a:t>	performance monitoring, different types of software testing</a:t>
            </a:r>
          </a:p>
          <a:p>
            <a:pPr algn="l"/>
            <a:r>
              <a:rPr lang="en-US" sz="1400"/>
              <a:t>	feasibility study and simulation</a:t>
            </a:r>
          </a:p>
        </p:txBody>
      </p:sp>
      <p:sp>
        <p:nvSpPr>
          <p:cNvPr id="11269" name="Text Box 164"/>
          <p:cNvSpPr txBox="1">
            <a:spLocks noChangeArrowheads="1"/>
          </p:cNvSpPr>
          <p:nvPr/>
        </p:nvSpPr>
        <p:spPr bwMode="auto">
          <a:xfrm>
            <a:off x="900113" y="6248400"/>
            <a:ext cx="10556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</a:t>
            </a:r>
          </a:p>
        </p:txBody>
      </p:sp>
      <p:sp>
        <p:nvSpPr>
          <p:cNvPr id="11270" name="Rectangle 165"/>
          <p:cNvSpPr>
            <a:spLocks noChangeArrowheads="1"/>
          </p:cNvSpPr>
          <p:nvPr/>
        </p:nvSpPr>
        <p:spPr bwMode="auto">
          <a:xfrm>
            <a:off x="838200" y="838200"/>
            <a:ext cx="7467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66"/>
          <p:cNvSpPr>
            <a:spLocks noChangeArrowheads="1"/>
          </p:cNvSpPr>
          <p:nvPr/>
        </p:nvSpPr>
        <p:spPr bwMode="auto">
          <a:xfrm>
            <a:off x="4953000" y="457200"/>
            <a:ext cx="3352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 dirty="0">
                <a:solidFill>
                  <a:schemeClr val="tx2"/>
                </a:solidFill>
              </a:rPr>
              <a:t>Topic: Introduction to Software Testing</a:t>
            </a:r>
          </a:p>
        </p:txBody>
      </p:sp>
      <p:pic>
        <p:nvPicPr>
          <p:cNvPr id="10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05D6BD-E29A-46E0-909D-160F21C1F798}" type="slidenum">
              <a:rPr lang="en-US" sz="1400" b="0"/>
              <a:pPr/>
              <a:t>11</a:t>
            </a:fld>
            <a:endParaRPr lang="en-US" sz="1400" b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057400" y="2133600"/>
            <a:ext cx="5257800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i="1"/>
              <a:t>Functionality (exterior quality)</a:t>
            </a:r>
          </a:p>
          <a:p>
            <a:pPr algn="l"/>
            <a:endParaRPr lang="en-US" sz="1400" i="1"/>
          </a:p>
          <a:p>
            <a:pPr algn="l"/>
            <a:r>
              <a:rPr lang="en-US" sz="1400" i="1"/>
              <a:t>- Correctness, reliability, usability, and integrity</a:t>
            </a:r>
          </a:p>
          <a:p>
            <a:pPr algn="l"/>
            <a:endParaRPr lang="en-US" sz="1400" i="1"/>
          </a:p>
          <a:p>
            <a:pPr algn="l"/>
            <a:r>
              <a:rPr lang="en-US" sz="1400" i="1"/>
              <a:t>Engineering (interior quality)</a:t>
            </a:r>
          </a:p>
          <a:p>
            <a:pPr algn="l"/>
            <a:endParaRPr lang="en-US" sz="1400" i="1"/>
          </a:p>
          <a:p>
            <a:pPr algn="l"/>
            <a:r>
              <a:rPr lang="en-US" sz="1400" i="1"/>
              <a:t>- Efficiency, testability, documentation, structure</a:t>
            </a:r>
          </a:p>
          <a:p>
            <a:pPr algn="l"/>
            <a:endParaRPr lang="en-US" sz="1400" i="1"/>
          </a:p>
          <a:p>
            <a:pPr algn="l"/>
            <a:r>
              <a:rPr lang="en-US" sz="1400" i="1"/>
              <a:t>Adaptability (future qualities)</a:t>
            </a:r>
          </a:p>
          <a:p>
            <a:pPr algn="l"/>
            <a:endParaRPr lang="en-US" sz="1400" i="1"/>
          </a:p>
          <a:p>
            <a:pPr algn="l"/>
            <a:r>
              <a:rPr lang="en-US" sz="1400" i="1"/>
              <a:t>- Flexibility, reusability, maintainability</a:t>
            </a:r>
          </a:p>
          <a:p>
            <a:pPr algn="l"/>
            <a:endParaRPr lang="en-US" sz="1400" i="1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41325" y="6232525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	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62000" y="838200"/>
            <a:ext cx="7543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1828800" y="11430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u="sng"/>
              <a:t>Software Quality Factors</a:t>
            </a:r>
          </a:p>
        </p:txBody>
      </p:sp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4927600" y="355600"/>
            <a:ext cx="3352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 dirty="0">
                <a:solidFill>
                  <a:schemeClr val="tx2"/>
                </a:solidFill>
              </a:rPr>
              <a:t>Topic: Introduction to Software Testing</a:t>
            </a:r>
          </a:p>
        </p:txBody>
      </p:sp>
      <p:pic>
        <p:nvPicPr>
          <p:cNvPr id="10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8B2A33-5356-4FFD-92A9-AEA1BE8F03BF}" type="slidenum">
              <a:rPr lang="en-US" sz="1400" b="0"/>
              <a:pPr/>
              <a:t>12</a:t>
            </a:fld>
            <a:endParaRPr lang="en-US" sz="1400" b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219200" y="1752600"/>
            <a:ext cx="6551613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1400" i="1"/>
              <a:t>Principle #1: Complete testing is impossible.</a:t>
            </a:r>
          </a:p>
          <a:p>
            <a:pPr algn="l">
              <a:buFontTx/>
              <a:buChar char="•"/>
            </a:pPr>
            <a:endParaRPr lang="en-US" sz="1400" i="1"/>
          </a:p>
          <a:p>
            <a:pPr algn="l">
              <a:buFontTx/>
              <a:buChar char="•"/>
            </a:pPr>
            <a:r>
              <a:rPr lang="en-US" sz="1400" i="1"/>
              <a:t>Principle #2: Software testing is not simple.</a:t>
            </a:r>
          </a:p>
          <a:p>
            <a:pPr lvl="1" algn="l">
              <a:buFontTx/>
              <a:buChar char="•"/>
            </a:pPr>
            <a:r>
              <a:rPr lang="en-US" sz="1400" i="1"/>
              <a:t>Reasons: </a:t>
            </a:r>
          </a:p>
          <a:p>
            <a:pPr lvl="2" algn="l">
              <a:buFontTx/>
              <a:buChar char="•"/>
            </a:pPr>
            <a:r>
              <a:rPr lang="en-US" sz="1400" i="1"/>
              <a:t>Quality testing requires testers to understand a system/product completely</a:t>
            </a:r>
          </a:p>
          <a:p>
            <a:pPr lvl="2" algn="l">
              <a:buFontTx/>
              <a:buChar char="•"/>
            </a:pPr>
            <a:r>
              <a:rPr lang="en-US" sz="1400" i="1"/>
              <a:t>Quality testing needs adequate test set, and efficient testing methods</a:t>
            </a:r>
          </a:p>
          <a:p>
            <a:pPr lvl="2" algn="l">
              <a:buFontTx/>
              <a:buChar char="•"/>
            </a:pPr>
            <a:r>
              <a:rPr lang="en-US" sz="1400" i="1"/>
              <a:t>A very tight schedule and lack of test tools.</a:t>
            </a:r>
          </a:p>
          <a:p>
            <a:pPr algn="l">
              <a:buFontTx/>
              <a:buChar char="•"/>
            </a:pPr>
            <a:endParaRPr lang="en-US" sz="1400" i="1"/>
          </a:p>
          <a:p>
            <a:pPr algn="l">
              <a:buFontTx/>
              <a:buChar char="•"/>
            </a:pPr>
            <a:r>
              <a:rPr lang="en-US" sz="1400" i="1"/>
              <a:t>Principle #3: Testing is risk-based.</a:t>
            </a:r>
          </a:p>
          <a:p>
            <a:pPr algn="l">
              <a:buFontTx/>
              <a:buChar char="•"/>
            </a:pPr>
            <a:endParaRPr lang="en-US" sz="1400" i="1"/>
          </a:p>
          <a:p>
            <a:pPr algn="l">
              <a:buFontTx/>
              <a:buChar char="•"/>
            </a:pPr>
            <a:r>
              <a:rPr lang="en-US" sz="1400" i="1"/>
              <a:t>Principle #4: Testing must be planned.</a:t>
            </a:r>
          </a:p>
          <a:p>
            <a:pPr algn="l">
              <a:buFontTx/>
              <a:buChar char="•"/>
            </a:pPr>
            <a:endParaRPr lang="en-US" sz="1400" i="1"/>
          </a:p>
          <a:p>
            <a:pPr algn="l">
              <a:buFontTx/>
              <a:buChar char="•"/>
            </a:pPr>
            <a:r>
              <a:rPr lang="en-US" sz="1400" i="1"/>
              <a:t>Principle #5: Testing requires independence.</a:t>
            </a:r>
          </a:p>
          <a:p>
            <a:pPr algn="l">
              <a:buFontTx/>
              <a:buChar char="•"/>
            </a:pPr>
            <a:endParaRPr lang="en-US" sz="1400" i="1"/>
          </a:p>
          <a:p>
            <a:pPr algn="l">
              <a:buFontTx/>
              <a:buChar char="•"/>
            </a:pPr>
            <a:r>
              <a:rPr lang="en-US" sz="1400" i="1"/>
              <a:t>Principle #6: Quality software testing depends on:</a:t>
            </a:r>
          </a:p>
          <a:p>
            <a:pPr lvl="2" algn="l">
              <a:buFontTx/>
              <a:buChar char="•"/>
            </a:pPr>
            <a:r>
              <a:rPr lang="en-US" sz="1400" i="1"/>
              <a:t>Good understanding of software products and related domain application</a:t>
            </a:r>
          </a:p>
          <a:p>
            <a:pPr lvl="2" algn="l">
              <a:buFontTx/>
              <a:buChar char="•"/>
            </a:pPr>
            <a:r>
              <a:rPr lang="en-US" sz="1400" i="1"/>
              <a:t>Cost-effective testing methodology, coverage, test methods, and tools.</a:t>
            </a:r>
          </a:p>
          <a:p>
            <a:pPr lvl="2" algn="l">
              <a:buFontTx/>
              <a:buChar char="•"/>
            </a:pPr>
            <a:r>
              <a:rPr lang="en-US" sz="1400" i="1"/>
              <a:t>Good engineers with creativity, and solid software testing experience</a:t>
            </a:r>
          </a:p>
          <a:p>
            <a:pPr lvl="2" algn="l">
              <a:buFontTx/>
              <a:buChar char="•"/>
            </a:pPr>
            <a:endParaRPr lang="en-US" sz="1400" i="1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41325" y="6232525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	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62000" y="838200"/>
            <a:ext cx="7543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1828800" y="11430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u="sng"/>
              <a:t>Software Testing Principles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4953000" y="368300"/>
            <a:ext cx="3352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 dirty="0">
                <a:solidFill>
                  <a:schemeClr val="tx2"/>
                </a:solidFill>
              </a:rPr>
              <a:t>Topic: Introduction to Software Testing</a:t>
            </a:r>
          </a:p>
        </p:txBody>
      </p:sp>
      <p:pic>
        <p:nvPicPr>
          <p:cNvPr id="10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009793-AA94-4D9C-B5D8-8D88BD3017A8}" type="slidenum">
              <a:rPr lang="en-US" sz="1400" b="0"/>
              <a:pPr/>
              <a:t>13</a:t>
            </a:fld>
            <a:endParaRPr lang="en-US" sz="1400" b="0"/>
          </a:p>
        </p:txBody>
      </p:sp>
      <p:sp>
        <p:nvSpPr>
          <p:cNvPr id="14339" name="Rectangle 1026"/>
          <p:cNvSpPr>
            <a:spLocks noChangeArrowheads="1"/>
          </p:cNvSpPr>
          <p:nvPr/>
        </p:nvSpPr>
        <p:spPr bwMode="auto">
          <a:xfrm>
            <a:off x="1371600" y="1905000"/>
            <a:ext cx="6516688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i="1"/>
              <a:t>- We can test a program completely. In other words, we test a program exhaustively.</a:t>
            </a:r>
          </a:p>
          <a:p>
            <a:pPr algn="l"/>
            <a:endParaRPr lang="en-US" sz="1400" i="1"/>
          </a:p>
          <a:p>
            <a:pPr algn="l"/>
            <a:r>
              <a:rPr lang="en-US" sz="1400" i="1"/>
              <a:t>- We can find all program errors as long as test engineers do a good job.</a:t>
            </a:r>
          </a:p>
          <a:p>
            <a:pPr algn="l"/>
            <a:endParaRPr lang="en-US" sz="1400" i="1"/>
          </a:p>
          <a:p>
            <a:pPr algn="l"/>
            <a:r>
              <a:rPr lang="en-US" sz="1400" i="1"/>
              <a:t>- We can test a program by trying all possible inputs and states of a program.</a:t>
            </a:r>
          </a:p>
          <a:p>
            <a:pPr algn="l"/>
            <a:endParaRPr lang="en-US" sz="1400" i="1"/>
          </a:p>
          <a:p>
            <a:pPr algn="l"/>
            <a:r>
              <a:rPr lang="en-US" sz="1400" i="1"/>
              <a:t>- A good test suite must include a great number of test cases.</a:t>
            </a:r>
          </a:p>
          <a:p>
            <a:pPr algn="l"/>
            <a:endParaRPr lang="en-US" sz="1400" i="1"/>
          </a:p>
          <a:p>
            <a:pPr algn="l"/>
            <a:r>
              <a:rPr lang="en-US" sz="1400" i="1"/>
              <a:t>- Good test cases always are complicated ones.</a:t>
            </a:r>
          </a:p>
          <a:p>
            <a:pPr algn="l"/>
            <a:endParaRPr lang="en-US" sz="1400" i="1"/>
          </a:p>
          <a:p>
            <a:pPr algn="l"/>
            <a:r>
              <a:rPr lang="en-US" sz="1400" i="1"/>
              <a:t>- Software test automation can replace test engineers to perform good software testing.</a:t>
            </a:r>
          </a:p>
          <a:p>
            <a:pPr algn="l"/>
            <a:endParaRPr lang="en-US" sz="1400" i="1"/>
          </a:p>
          <a:p>
            <a:pPr algn="l"/>
            <a:r>
              <a:rPr lang="en-US" sz="1400" i="1"/>
              <a:t>- Software testing is simple and easy. Anyone can do it. No training is needed.</a:t>
            </a:r>
          </a:p>
          <a:p>
            <a:pPr algn="l"/>
            <a:endParaRPr lang="en-US" sz="1400" i="1"/>
          </a:p>
        </p:txBody>
      </p:sp>
      <p:sp>
        <p:nvSpPr>
          <p:cNvPr id="14340" name="Text Box 1027"/>
          <p:cNvSpPr txBox="1">
            <a:spLocks noChangeArrowheads="1"/>
          </p:cNvSpPr>
          <p:nvPr/>
        </p:nvSpPr>
        <p:spPr bwMode="auto">
          <a:xfrm>
            <a:off x="441325" y="6232525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	</a:t>
            </a:r>
          </a:p>
        </p:txBody>
      </p:sp>
      <p:sp>
        <p:nvSpPr>
          <p:cNvPr id="14341" name="Rectangle 1029"/>
          <p:cNvSpPr>
            <a:spLocks noChangeArrowheads="1"/>
          </p:cNvSpPr>
          <p:nvPr/>
        </p:nvSpPr>
        <p:spPr bwMode="auto">
          <a:xfrm>
            <a:off x="762000" y="838200"/>
            <a:ext cx="7543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1031"/>
          <p:cNvSpPr txBox="1">
            <a:spLocks noChangeArrowheads="1"/>
          </p:cNvSpPr>
          <p:nvPr/>
        </p:nvSpPr>
        <p:spPr bwMode="auto">
          <a:xfrm>
            <a:off x="1828800" y="11430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u="sng"/>
              <a:t>Software Testing Myths</a:t>
            </a:r>
          </a:p>
        </p:txBody>
      </p:sp>
      <p:sp>
        <p:nvSpPr>
          <p:cNvPr id="14343" name="Rectangle 1032"/>
          <p:cNvSpPr>
            <a:spLocks noChangeArrowheads="1"/>
          </p:cNvSpPr>
          <p:nvPr/>
        </p:nvSpPr>
        <p:spPr bwMode="auto">
          <a:xfrm>
            <a:off x="4978400" y="381000"/>
            <a:ext cx="3352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>
                <a:solidFill>
                  <a:schemeClr val="tx2"/>
                </a:solidFill>
              </a:rPr>
              <a:t>Topic: Introduction to Software Testing</a:t>
            </a:r>
          </a:p>
        </p:txBody>
      </p:sp>
      <p:pic>
        <p:nvPicPr>
          <p:cNvPr id="10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47524A-482D-48D1-A77F-BF9F6E343086}" type="slidenum">
              <a:rPr lang="en-US" sz="1400" b="0"/>
              <a:pPr/>
              <a:t>14</a:t>
            </a:fld>
            <a:endParaRPr lang="en-US" sz="1400" b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371600" y="1905000"/>
            <a:ext cx="6361113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i="1" dirty="0"/>
              <a:t>- Due to the testing time limit, it is impossible to achieve total confidence.</a:t>
            </a:r>
          </a:p>
          <a:p>
            <a:pPr algn="l"/>
            <a:endParaRPr lang="en-US" sz="1400" i="1" dirty="0"/>
          </a:p>
          <a:p>
            <a:pPr algn="l"/>
            <a:r>
              <a:rPr lang="en-US" sz="1400" i="1" dirty="0"/>
              <a:t>- We can never be sure the specifications are 100% correct.</a:t>
            </a:r>
          </a:p>
          <a:p>
            <a:pPr algn="l"/>
            <a:endParaRPr lang="en-US" sz="1400" i="1" dirty="0"/>
          </a:p>
          <a:p>
            <a:pPr algn="l"/>
            <a:r>
              <a:rPr lang="en-US" sz="1400" i="1" dirty="0"/>
              <a:t>- We can never be certain that a testing system (or tool) is correct.</a:t>
            </a:r>
          </a:p>
          <a:p>
            <a:pPr algn="l"/>
            <a:endParaRPr lang="en-US" sz="1400" i="1" dirty="0"/>
          </a:p>
          <a:p>
            <a:pPr algn="l"/>
            <a:r>
              <a:rPr lang="en-US" sz="1400" i="1" dirty="0"/>
              <a:t>- No testing tools can copy with every software program.</a:t>
            </a:r>
          </a:p>
          <a:p>
            <a:pPr algn="l"/>
            <a:endParaRPr lang="en-US" sz="1400" i="1" dirty="0"/>
          </a:p>
          <a:p>
            <a:pPr algn="l"/>
            <a:r>
              <a:rPr lang="en-US" sz="1400" i="1" dirty="0"/>
              <a:t>- Tester engineers never be sure that they completely understand a software product.</a:t>
            </a:r>
          </a:p>
          <a:p>
            <a:pPr algn="l"/>
            <a:endParaRPr lang="en-US" sz="1400" i="1" dirty="0"/>
          </a:p>
          <a:p>
            <a:pPr algn="l"/>
            <a:r>
              <a:rPr lang="en-US" sz="1400" i="1" dirty="0"/>
              <a:t>- We never have enough resources to perform software testing.</a:t>
            </a:r>
          </a:p>
          <a:p>
            <a:pPr algn="l"/>
            <a:endParaRPr lang="en-US" sz="1400" i="1" dirty="0"/>
          </a:p>
          <a:p>
            <a:pPr algn="l"/>
            <a:r>
              <a:rPr lang="en-US" sz="1400" i="1" dirty="0"/>
              <a:t>- We can never be certain that we achieve 100% adequate software testing.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41325" y="6232525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	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62000" y="838200"/>
            <a:ext cx="7543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828800" y="11430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u="sng"/>
              <a:t>Software Testing Limits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4953000" y="381000"/>
            <a:ext cx="3352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 dirty="0">
                <a:solidFill>
                  <a:schemeClr val="tx2"/>
                </a:solidFill>
              </a:rPr>
              <a:t>Topic: Introduction to Software Testing</a:t>
            </a:r>
          </a:p>
        </p:txBody>
      </p:sp>
      <p:pic>
        <p:nvPicPr>
          <p:cNvPr id="10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4B7149-243C-42B3-AFBE-BDFC435415EE}" type="slidenum">
              <a:rPr lang="en-US" sz="1400" b="0"/>
              <a:pPr/>
              <a:t>2</a:t>
            </a:fld>
            <a:endParaRPr lang="en-US" sz="1400" b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457200"/>
            <a:ext cx="3352800" cy="304800"/>
          </a:xfrm>
          <a:noFill/>
        </p:spPr>
        <p:txBody>
          <a:bodyPr/>
          <a:lstStyle/>
          <a:p>
            <a:r>
              <a:rPr lang="en-US" sz="1100" b="1" dirty="0" smtClean="0"/>
              <a:t>Topic: Introduction to Software Testing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743200" y="16002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1400" i="1"/>
              <a:t>- What is Software Testing?</a:t>
            </a:r>
            <a:br>
              <a:rPr lang="en-US" sz="1400" i="1"/>
            </a:br>
            <a:r>
              <a:rPr lang="en-US" sz="1400" i="1"/>
              <a:t/>
            </a:r>
            <a:br>
              <a:rPr lang="en-US" sz="1400" i="1"/>
            </a:br>
            <a:r>
              <a:rPr lang="en-US" sz="1400" i="1"/>
              <a:t>	- Definitions</a:t>
            </a:r>
            <a:br>
              <a:rPr lang="en-US" sz="1400" i="1"/>
            </a:br>
            <a:r>
              <a:rPr lang="en-US" sz="1400" i="1"/>
              <a:t>	- Testing Objectives</a:t>
            </a:r>
            <a:br>
              <a:rPr lang="en-US" sz="1400" i="1"/>
            </a:br>
            <a:r>
              <a:rPr lang="en-US" sz="1400" i="1"/>
              <a:t>	- Who Does Software Testing?</a:t>
            </a:r>
            <a:br>
              <a:rPr lang="en-US" sz="1400" i="1"/>
            </a:br>
            <a:r>
              <a:rPr lang="en-US" sz="1400" i="1"/>
              <a:t/>
            </a:r>
            <a:br>
              <a:rPr lang="en-US" sz="1400" i="1"/>
            </a:br>
            <a:r>
              <a:rPr lang="en-US" sz="1400" i="1"/>
              <a:t>- Software Testing Activities</a:t>
            </a:r>
            <a:br>
              <a:rPr lang="en-US" sz="1400" i="1"/>
            </a:br>
            <a:r>
              <a:rPr lang="en-US" sz="1400" i="1"/>
              <a:t/>
            </a:r>
            <a:br>
              <a:rPr lang="en-US" sz="1400" i="1"/>
            </a:br>
            <a:r>
              <a:rPr lang="en-US" sz="1400" i="1"/>
              <a:t>- Software Testing Scope</a:t>
            </a:r>
            <a:br>
              <a:rPr lang="en-US" sz="1400" i="1"/>
            </a:br>
            <a:r>
              <a:rPr lang="en-US" sz="1400" i="1"/>
              <a:t/>
            </a:r>
            <a:br>
              <a:rPr lang="en-US" sz="1400" i="1"/>
            </a:br>
            <a:r>
              <a:rPr lang="en-US" sz="1400" i="1"/>
              <a:t>- Software Testing Principles</a:t>
            </a:r>
            <a:br>
              <a:rPr lang="en-US" sz="1400" i="1"/>
            </a:br>
            <a:r>
              <a:rPr lang="en-US" sz="1400" i="1"/>
              <a:t/>
            </a:r>
            <a:br>
              <a:rPr lang="en-US" sz="1400" i="1"/>
            </a:br>
            <a:r>
              <a:rPr lang="en-US" sz="1400" i="1"/>
              <a:t>- Software Testing Process</a:t>
            </a:r>
            <a:br>
              <a:rPr lang="en-US" sz="1400" i="1"/>
            </a:br>
            <a:r>
              <a:rPr lang="en-US" sz="1400" i="1"/>
              <a:t/>
            </a:r>
            <a:br>
              <a:rPr lang="en-US" sz="1400" i="1"/>
            </a:br>
            <a:r>
              <a:rPr lang="en-US" sz="1400" i="1"/>
              <a:t>- Software Testing Myths</a:t>
            </a:r>
            <a:br>
              <a:rPr lang="en-US" sz="1400" i="1"/>
            </a:br>
            <a:r>
              <a:rPr lang="en-US" sz="1400" i="1"/>
              <a:t/>
            </a:r>
            <a:br>
              <a:rPr lang="en-US" sz="1400" i="1"/>
            </a:br>
            <a:r>
              <a:rPr lang="en-US" sz="1400" i="1"/>
              <a:t>- Software Testing Limits</a:t>
            </a:r>
            <a:br>
              <a:rPr lang="en-US" sz="1400" i="1"/>
            </a:br>
            <a:r>
              <a:rPr lang="en-US" sz="1400" i="1"/>
              <a:t/>
            </a:r>
            <a:br>
              <a:rPr lang="en-US" sz="1400" i="1"/>
            </a:br>
            <a:r>
              <a:rPr lang="en-US" sz="1400" i="1"/>
              <a:t>- Different Types of Software Testing	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00113" y="6248400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	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016250" y="1143000"/>
            <a:ext cx="315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u="sng"/>
              <a:t>Presentation Outline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838200" y="914400"/>
            <a:ext cx="74676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781800" y="6248400"/>
            <a:ext cx="1212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All Rights Reserved</a:t>
            </a:r>
          </a:p>
        </p:txBody>
      </p:sp>
      <p:pic>
        <p:nvPicPr>
          <p:cNvPr id="9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50825"/>
            <a:ext cx="2695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F0469D-5304-4F51-9E34-D537F3EF7945}" type="slidenum">
              <a:rPr lang="en-US" sz="1400" b="0"/>
              <a:pPr/>
              <a:t>3</a:t>
            </a:fld>
            <a:endParaRPr lang="en-US" sz="1400" b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5359400" y="368300"/>
            <a:ext cx="2971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 dirty="0" smtClean="0">
                <a:solidFill>
                  <a:schemeClr val="tx2"/>
                </a:solidFill>
              </a:rPr>
              <a:t>Introduction to Software Testing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600200" y="1676400"/>
            <a:ext cx="6019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1600"/>
              <a:t>Several definitions: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“Testing is the process of establishing confidence that a program or system does what it is supposed to.”	by Hetzel 1973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“Testing is the process of executing a program or system with the intent of finding errors.”		by Myers 1979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“Testing is any activity aimed at evaluating an attribute or capability of a program or system and determining that it meets its required results.”</a:t>
            </a:r>
            <a:br>
              <a:rPr lang="en-US" sz="1600"/>
            </a:br>
            <a:r>
              <a:rPr lang="en-US" sz="1600"/>
              <a:t>			by Hetzel 1983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What is IEEE’s definition?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00113" y="6248400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	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47800" y="114300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What is Software Testing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838200" y="838200"/>
            <a:ext cx="7467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BC1C57-337B-491C-9444-12266CDBFD02}" type="slidenum">
              <a:rPr lang="en-US" sz="1400" b="0"/>
              <a:pPr/>
              <a:t>4</a:t>
            </a:fld>
            <a:endParaRPr lang="en-US" sz="1400" b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600200" y="1676400"/>
            <a:ext cx="6019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1600"/>
              <a:t/>
            </a:r>
            <a:br>
              <a:rPr lang="en-US" sz="1600"/>
            </a:br>
            <a:r>
              <a:rPr lang="en-US" sz="1600"/>
              <a:t>- One of very important software development phases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- A software process based on well-defined software quality control and testing standards, testing methods, strategy, test criteria, and tools.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- Engineers perform all types of software testing activities to perform a software </a:t>
            </a:r>
            <a:br>
              <a:rPr lang="en-US" sz="1600"/>
            </a:br>
            <a:r>
              <a:rPr lang="en-US" sz="1600"/>
              <a:t>test process.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- The last quality checking point for software on its production line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900113" y="6248400"/>
            <a:ext cx="10556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447800" y="114300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What is Software Testing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838200" y="838200"/>
            <a:ext cx="7467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5029200" y="317500"/>
            <a:ext cx="31242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 dirty="0">
                <a:solidFill>
                  <a:schemeClr val="tx2"/>
                </a:solidFill>
              </a:rPr>
              <a:t>Topic: Introduction to Software Testing</a:t>
            </a:r>
          </a:p>
        </p:txBody>
      </p:sp>
      <p:pic>
        <p:nvPicPr>
          <p:cNvPr id="8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450496-8C96-40E7-8EAE-5430B2974534}" type="slidenum">
              <a:rPr lang="en-US" sz="1400" b="0"/>
              <a:pPr/>
              <a:t>5</a:t>
            </a:fld>
            <a:endParaRPr lang="en-US" sz="1400" b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43000" y="16764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1400"/>
              <a:t>The Major Objectives of Software Testing: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Uncover as many as errors (or bugs) as possible in a given timeline.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Demonstrate a given software product matching its requirement specifications.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Validate the quality of a software testing using the minimum cost and efforts.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Generate high quality test cases, perform effective tests, and issue correct and helpful problem reports.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Major goals: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>
                <a:solidFill>
                  <a:schemeClr val="tx2"/>
                </a:solidFill>
              </a:rPr>
              <a:t>uncover the errors (defects) in the software, including errors in: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	- requirements from requirement analysis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	- design documented in design specifications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	- coding (implementation)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	- system resources and system environment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	- hardware problems and their interfaces to software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900113" y="6248400"/>
            <a:ext cx="10556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447800" y="114300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Testing Objectives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838200" y="838200"/>
            <a:ext cx="7467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5003800" y="355600"/>
            <a:ext cx="3352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 dirty="0">
                <a:solidFill>
                  <a:schemeClr val="tx2"/>
                </a:solidFill>
              </a:rPr>
              <a:t>Topic: Introduction to Software Testing</a:t>
            </a:r>
          </a:p>
        </p:txBody>
      </p:sp>
      <p:pic>
        <p:nvPicPr>
          <p:cNvPr id="8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202971-AB50-4164-BABC-76128AECE5B5}" type="slidenum">
              <a:rPr lang="en-US" sz="1400" b="0"/>
              <a:pPr/>
              <a:t>6</a:t>
            </a:fld>
            <a:endParaRPr lang="en-US" sz="1400" b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600200" y="1676400"/>
            <a:ext cx="6019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1400"/>
              <a:t/>
            </a:r>
            <a:br>
              <a:rPr lang="en-US" sz="1400"/>
            </a:br>
            <a:r>
              <a:rPr lang="en-US" sz="1400"/>
              <a:t>- Test manager</a:t>
            </a:r>
            <a:br>
              <a:rPr lang="en-US" sz="1400"/>
            </a:br>
            <a:r>
              <a:rPr lang="en-US" sz="1400"/>
              <a:t>	- manage and control a software test project </a:t>
            </a:r>
            <a:br>
              <a:rPr lang="en-US" sz="1400"/>
            </a:br>
            <a:r>
              <a:rPr lang="en-US" sz="1400"/>
              <a:t>	- supervise test engineers</a:t>
            </a:r>
            <a:br>
              <a:rPr lang="en-US" sz="1400"/>
            </a:br>
            <a:r>
              <a:rPr lang="en-US" sz="1400"/>
              <a:t>	- define and specify a test plan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Software Test Engineers and Testers</a:t>
            </a:r>
            <a:br>
              <a:rPr lang="en-US" sz="1400"/>
            </a:br>
            <a:r>
              <a:rPr lang="en-US" sz="1400"/>
              <a:t>	- define test cases, write test specifications, run tests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Independent Test Group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Development Engineers</a:t>
            </a:r>
            <a:br>
              <a:rPr lang="en-US" sz="1400"/>
            </a:br>
            <a:r>
              <a:rPr lang="en-US" sz="1400"/>
              <a:t>	- Only perform unit tests and integration tests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Quality Assurance Group and Engineers</a:t>
            </a:r>
            <a:br>
              <a:rPr lang="en-US" sz="1400"/>
            </a:br>
            <a:r>
              <a:rPr lang="en-US" sz="1400"/>
              <a:t>	- Perform system testing</a:t>
            </a:r>
            <a:br>
              <a:rPr lang="en-US" sz="1400"/>
            </a:br>
            <a:r>
              <a:rPr lang="en-US" sz="1400"/>
              <a:t>	- Define software testing standards and quality control process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900113" y="6248400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	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1447800" y="114300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Who does Software Testing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838200" y="838200"/>
            <a:ext cx="7467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4978400" y="444500"/>
            <a:ext cx="3352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 dirty="0">
                <a:solidFill>
                  <a:schemeClr val="tx2"/>
                </a:solidFill>
              </a:rPr>
              <a:t>Topic: Introduction to Software Testing</a:t>
            </a:r>
          </a:p>
        </p:txBody>
      </p:sp>
      <p:pic>
        <p:nvPicPr>
          <p:cNvPr id="10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D28608-4A9F-45AB-9FE2-0E5023DC1ED9}" type="slidenum">
              <a:rPr lang="en-US" sz="1400" b="0"/>
              <a:pPr/>
              <a:t>7</a:t>
            </a:fld>
            <a:endParaRPr lang="en-US" sz="1400" b="0"/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00113" y="6248400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	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447800" y="114300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Software Testing Scope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838200" y="838200"/>
            <a:ext cx="7467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3581400" y="3429000"/>
            <a:ext cx="1447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Software Testing </a:t>
            </a:r>
          </a:p>
          <a:p>
            <a:r>
              <a:rPr lang="en-US" sz="1400" i="1"/>
              <a:t>Process</a:t>
            </a: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1371600" y="2362200"/>
            <a:ext cx="1447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Software Testing </a:t>
            </a:r>
          </a:p>
          <a:p>
            <a:r>
              <a:rPr lang="en-US" sz="1400" i="1"/>
              <a:t>Management</a:t>
            </a: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1371600" y="3429000"/>
            <a:ext cx="1447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Configuration</a:t>
            </a:r>
          </a:p>
          <a:p>
            <a:r>
              <a:rPr lang="en-US" sz="1400" i="1"/>
              <a:t>Management</a:t>
            </a:r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1371600" y="4572000"/>
            <a:ext cx="1447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Software Problem </a:t>
            </a:r>
          </a:p>
          <a:p>
            <a:r>
              <a:rPr lang="en-US" sz="1400" i="1"/>
              <a:t>Management</a:t>
            </a:r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3581400" y="2362200"/>
            <a:ext cx="1447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Software Testing </a:t>
            </a:r>
          </a:p>
          <a:p>
            <a:r>
              <a:rPr lang="en-US" sz="1400" i="1"/>
              <a:t>Methods</a:t>
            </a:r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5638800" y="4572000"/>
            <a:ext cx="1447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Software Test </a:t>
            </a:r>
          </a:p>
          <a:p>
            <a:r>
              <a:rPr lang="en-US" sz="1400" i="1"/>
              <a:t>Criteria</a:t>
            </a:r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3581400" y="4572000"/>
            <a:ext cx="1447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Software Testing</a:t>
            </a:r>
          </a:p>
          <a:p>
            <a:r>
              <a:rPr lang="en-US" sz="1400" i="1"/>
              <a:t>Tools</a:t>
            </a:r>
          </a:p>
        </p:txBody>
      </p:sp>
      <p:sp>
        <p:nvSpPr>
          <p:cNvPr id="8205" name="Rectangle 15"/>
          <p:cNvSpPr>
            <a:spLocks noChangeArrowheads="1"/>
          </p:cNvSpPr>
          <p:nvPr/>
        </p:nvSpPr>
        <p:spPr bwMode="auto">
          <a:xfrm>
            <a:off x="5638800" y="3429000"/>
            <a:ext cx="1447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Software Test </a:t>
            </a:r>
          </a:p>
          <a:p>
            <a:r>
              <a:rPr lang="en-US" sz="1400" i="1"/>
              <a:t>Models</a:t>
            </a:r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5638800" y="2362200"/>
            <a:ext cx="1447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Software Testing </a:t>
            </a:r>
          </a:p>
          <a:p>
            <a:r>
              <a:rPr lang="en-US" sz="1400" i="1"/>
              <a:t>Strategies</a:t>
            </a:r>
          </a:p>
        </p:txBody>
      </p:sp>
      <p:sp>
        <p:nvSpPr>
          <p:cNvPr id="8207" name="Line 17"/>
          <p:cNvSpPr>
            <a:spLocks noChangeShapeType="1"/>
          </p:cNvSpPr>
          <p:nvPr/>
        </p:nvSpPr>
        <p:spPr bwMode="auto">
          <a:xfrm>
            <a:off x="2819400" y="3048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>
            <a:off x="28194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 flipV="1">
            <a:off x="2819400" y="4114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>
            <a:off x="42672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5029200" y="4114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>
            <a:off x="50292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 flipV="1">
            <a:off x="5029200" y="3048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4267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Rectangle 25"/>
          <p:cNvSpPr>
            <a:spLocks noChangeArrowheads="1"/>
          </p:cNvSpPr>
          <p:nvPr/>
        </p:nvSpPr>
        <p:spPr bwMode="auto">
          <a:xfrm>
            <a:off x="4953000" y="444500"/>
            <a:ext cx="3352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 dirty="0">
                <a:solidFill>
                  <a:schemeClr val="tx2"/>
                </a:solidFill>
              </a:rPr>
              <a:t>Topic: Introduction to Software Testing</a:t>
            </a:r>
          </a:p>
        </p:txBody>
      </p:sp>
      <p:pic>
        <p:nvPicPr>
          <p:cNvPr id="26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19215F-ED3F-47FC-B98D-C72E977F5721}" type="slidenum">
              <a:rPr lang="en-US" sz="1400" b="0"/>
              <a:pPr/>
              <a:t>8</a:t>
            </a:fld>
            <a:endParaRPr lang="en-US" sz="1400" b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90600" y="1676400"/>
            <a:ext cx="7239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Test </a:t>
            </a:r>
            <a:r>
              <a:rPr lang="en-US" sz="1600" dirty="0" err="1"/>
              <a:t>Planing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Define a software test plan by specifying:</a:t>
            </a:r>
            <a:br>
              <a:rPr lang="en-US" sz="1600" dirty="0"/>
            </a:br>
            <a:r>
              <a:rPr lang="en-US" sz="1600" dirty="0"/>
              <a:t>	- a test schedule for a test process and its activities, as well as assignments</a:t>
            </a:r>
            <a:br>
              <a:rPr lang="en-US" sz="1600" dirty="0"/>
            </a:br>
            <a:r>
              <a:rPr lang="en-US" sz="1600" dirty="0"/>
              <a:t>	- test requirements and items</a:t>
            </a:r>
            <a:br>
              <a:rPr lang="en-US" sz="1600" dirty="0"/>
            </a:br>
            <a:r>
              <a:rPr lang="en-US" sz="1600" dirty="0"/>
              <a:t>	- test strategy and supporting tools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Test Design and Specification</a:t>
            </a:r>
            <a:br>
              <a:rPr lang="en-US" sz="1600" dirty="0"/>
            </a:br>
            <a:r>
              <a:rPr lang="en-US" sz="1600" dirty="0"/>
              <a:t>	- Conduct software design based well-defined test generation methods.</a:t>
            </a:r>
            <a:br>
              <a:rPr lang="en-US" sz="1600" dirty="0"/>
            </a:br>
            <a:r>
              <a:rPr lang="en-US" sz="1600" dirty="0"/>
              <a:t>	- Specify test cases to achieve a targeted test coverage.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Test Set up:</a:t>
            </a:r>
            <a:br>
              <a:rPr lang="en-US" sz="1600" dirty="0"/>
            </a:br>
            <a:r>
              <a:rPr lang="en-US" sz="1600" dirty="0"/>
              <a:t>	- Testing Tools and Environment Set-up</a:t>
            </a:r>
            <a:br>
              <a:rPr lang="en-US" sz="1600" dirty="0"/>
            </a:br>
            <a:r>
              <a:rPr lang="en-US" sz="1600" dirty="0"/>
              <a:t>	- Test Suite Set-up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Test Operation and Execution </a:t>
            </a:r>
            <a:br>
              <a:rPr lang="en-US" sz="1600" dirty="0"/>
            </a:br>
            <a:r>
              <a:rPr lang="en-US" sz="1600" dirty="0"/>
              <a:t>	- Run test cases manually or automatically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900113" y="6248400"/>
            <a:ext cx="10556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1447800" y="99060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Software Testing Activities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838200" y="838200"/>
            <a:ext cx="7467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4965700" y="381000"/>
            <a:ext cx="3352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>
                <a:solidFill>
                  <a:schemeClr val="tx2"/>
                </a:solidFill>
              </a:rPr>
              <a:t>Topic: Introduction to Software Testing</a:t>
            </a:r>
          </a:p>
        </p:txBody>
      </p:sp>
      <p:pic>
        <p:nvPicPr>
          <p:cNvPr id="10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A263B2-91ED-4726-9246-4697C444E19B}" type="slidenum">
              <a:rPr lang="en-US" sz="1400" b="0"/>
              <a:pPr/>
              <a:t>9</a:t>
            </a:fld>
            <a:endParaRPr lang="en-US" sz="1400" b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71600" y="1676400"/>
            <a:ext cx="6477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1400"/>
              <a:t>- Test Result Analysis and Reporting</a:t>
            </a:r>
            <a:br>
              <a:rPr lang="en-US" sz="1400"/>
            </a:br>
            <a:r>
              <a:rPr lang="en-US" sz="1400"/>
              <a:t>	Report software testing results and conduct test result analysis 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Problem Reporting</a:t>
            </a:r>
            <a:br>
              <a:rPr lang="en-US" sz="1400"/>
            </a:br>
            <a:r>
              <a:rPr lang="en-US" sz="1400"/>
              <a:t>	Report program errors using a systematic solution.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Test Management and Measurement</a:t>
            </a:r>
            <a:br>
              <a:rPr lang="en-US" sz="1400"/>
            </a:br>
            <a:r>
              <a:rPr lang="en-US" sz="1400"/>
              <a:t>	Manage software testing activities, control testing schedule, measure 	testing complexity and cost 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Test Automation</a:t>
            </a:r>
            <a:br>
              <a:rPr lang="en-US" sz="1400"/>
            </a:br>
            <a:r>
              <a:rPr lang="en-US" sz="1400"/>
              <a:t>	- Define and develop software test tools</a:t>
            </a:r>
            <a:br>
              <a:rPr lang="en-US" sz="1400"/>
            </a:br>
            <a:r>
              <a:rPr lang="en-US" sz="1400"/>
              <a:t>	- Adopt and use software test tools</a:t>
            </a:r>
            <a:br>
              <a:rPr lang="en-US" sz="1400"/>
            </a:br>
            <a:r>
              <a:rPr lang="en-US" sz="1400"/>
              <a:t>	- Write software test scripts and facility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- Test Configuration Management</a:t>
            </a:r>
            <a:br>
              <a:rPr lang="en-US" sz="1400"/>
            </a:br>
            <a:r>
              <a:rPr lang="en-US" sz="1400"/>
              <a:t>	- Manage and maintain different versions of software test suites, test 	environment and tools, and documents for various product versions.  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900113" y="6248400"/>
            <a:ext cx="10556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000" i="1"/>
              <a:t>Jerry Gao Ph.D.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1447800" y="11430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Software Testing Activities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838200" y="838200"/>
            <a:ext cx="7467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1032"/>
          <p:cNvSpPr>
            <a:spLocks noChangeArrowheads="1"/>
          </p:cNvSpPr>
          <p:nvPr/>
        </p:nvSpPr>
        <p:spPr bwMode="auto">
          <a:xfrm>
            <a:off x="4940300" y="406400"/>
            <a:ext cx="3352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100" dirty="0">
                <a:solidFill>
                  <a:schemeClr val="tx2"/>
                </a:solidFill>
              </a:rPr>
              <a:t>Topic: Introduction to Software Testing</a:t>
            </a:r>
          </a:p>
        </p:txBody>
      </p:sp>
      <p:pic>
        <p:nvPicPr>
          <p:cNvPr id="10" name="Picture 11" descr="http://ic.sjsu.edu/images/sjsu_horiz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2418"/>
            <a:ext cx="2695575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7184</TotalTime>
  <Words>637</Words>
  <Application>Microsoft Office PowerPoint</Application>
  <PresentationFormat>On-screen Show (4:3)</PresentationFormat>
  <Paragraphs>158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Introduction to Software Testing</vt:lpstr>
      <vt:lpstr>Topic: Introduction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GUI Using Java With AWT</dc:title>
  <dc:creator>JERRY   GAO</dc:creator>
  <cp:lastModifiedBy>Zeyu Gao</cp:lastModifiedBy>
  <cp:revision>286</cp:revision>
  <cp:lastPrinted>1999-03-17T03:36:37Z</cp:lastPrinted>
  <dcterms:created xsi:type="dcterms:W3CDTF">1997-09-28T04:40:08Z</dcterms:created>
  <dcterms:modified xsi:type="dcterms:W3CDTF">2013-08-07T17:02:19Z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