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60" r:id="rId4"/>
    <p:sldId id="264" r:id="rId5"/>
    <p:sldId id="265" r:id="rId6"/>
    <p:sldId id="261" r:id="rId7"/>
    <p:sldId id="259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CD59"/>
    <a:srgbClr val="DE58B8"/>
    <a:srgbClr val="83F5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003" autoAdjust="0"/>
  </p:normalViewPr>
  <p:slideViewPr>
    <p:cSldViewPr>
      <p:cViewPr>
        <p:scale>
          <a:sx n="73" d="100"/>
          <a:sy n="73" d="100"/>
        </p:scale>
        <p:origin x="-67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23C769-7145-4247-B383-C88ACA16A67F}" type="datetimeFigureOut">
              <a:rPr lang="en-US" smtClean="0"/>
              <a:t>6/12/2014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98C0-F6F2-4478-8A37-425288870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023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r>
              <a:rPr lang="en-US" baseline="0" dirty="0" smtClean="0"/>
              <a:t> testing class includes a number of modules.</a:t>
            </a:r>
          </a:p>
          <a:p>
            <a:r>
              <a:rPr lang="en-US" baseline="0" dirty="0" smtClean="0"/>
              <a:t>Each module may consists of several topics.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Topic #1 – What is software testing?</a:t>
            </a:r>
          </a:p>
          <a:p>
            <a:endParaRPr lang="en-US" baseline="0" dirty="0" smtClean="0"/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A98C0-F6F2-4478-8A37-4252888706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320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package discusses</a:t>
            </a:r>
            <a:r>
              <a:rPr lang="en-US" baseline="0" dirty="0" smtClean="0"/>
              <a:t> “What is software testing?”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this topic, we will discuss </a:t>
            </a:r>
            <a:r>
              <a:rPr lang="en-US" baseline="0" dirty="0" smtClean="0"/>
              <a:t>four </a:t>
            </a:r>
            <a:r>
              <a:rPr lang="en-US" baseline="0" dirty="0" smtClean="0"/>
              <a:t>basic concepts:</a:t>
            </a:r>
          </a:p>
          <a:p>
            <a:r>
              <a:rPr lang="en-US" baseline="0" dirty="0" smtClean="0"/>
              <a:t>              (a) – Basic definitions of software testing</a:t>
            </a:r>
          </a:p>
          <a:p>
            <a:r>
              <a:rPr lang="en-US" baseline="0" dirty="0" smtClean="0"/>
              <a:t>              (b) </a:t>
            </a:r>
            <a:r>
              <a:rPr lang="en-US" baseline="0" dirty="0" smtClean="0"/>
              <a:t>- Software </a:t>
            </a:r>
            <a:r>
              <a:rPr lang="en-US" baseline="0" dirty="0" smtClean="0"/>
              <a:t>testing objectives and </a:t>
            </a:r>
            <a:r>
              <a:rPr lang="en-US" baseline="0" dirty="0" smtClean="0"/>
              <a:t>focuses</a:t>
            </a:r>
          </a:p>
          <a:p>
            <a:r>
              <a:rPr lang="en-US" baseline="0" dirty="0" smtClean="0"/>
              <a:t>              (c) -  Validation VS. Verification</a:t>
            </a:r>
            <a:endParaRPr lang="en-US" baseline="0" dirty="0" smtClean="0"/>
          </a:p>
          <a:p>
            <a:r>
              <a:rPr lang="en-US" baseline="0" dirty="0" smtClean="0"/>
              <a:t>              </a:t>
            </a:r>
            <a:r>
              <a:rPr lang="en-US" baseline="0" dirty="0" smtClean="0"/>
              <a:t>(d) - </a:t>
            </a:r>
            <a:r>
              <a:rPr lang="en-US" baseline="0" dirty="0" smtClean="0"/>
              <a:t>Software testing scope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A98C0-F6F2-4478-8A37-4252888706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343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Here, we provide three definitions</a:t>
            </a:r>
            <a:r>
              <a:rPr lang="en-US" baseline="0" dirty="0" smtClean="0"/>
              <a:t> about software testing.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first is given by </a:t>
            </a:r>
            <a:r>
              <a:rPr lang="en-US" baseline="0" dirty="0" err="1" smtClean="0"/>
              <a:t>Hetzel</a:t>
            </a:r>
            <a:r>
              <a:rPr lang="en-US" baseline="0" dirty="0" smtClean="0"/>
              <a:t> in 1973.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“Testing is the </a:t>
            </a:r>
            <a:r>
              <a:rPr lang="en-US" sz="1200" dirty="0" smtClean="0">
                <a:solidFill>
                  <a:srgbClr val="FF0000"/>
                </a:solidFill>
              </a:rPr>
              <a:t>process </a:t>
            </a:r>
            <a:r>
              <a:rPr lang="en-US" sz="1200" dirty="0" smtClean="0">
                <a:solidFill>
                  <a:schemeClr val="tx1"/>
                </a:solidFill>
              </a:rPr>
              <a:t>of establishing </a:t>
            </a:r>
            <a:r>
              <a:rPr lang="en-US" sz="1200" dirty="0" smtClean="0">
                <a:solidFill>
                  <a:srgbClr val="FF0000"/>
                </a:solidFill>
              </a:rPr>
              <a:t>confidence</a:t>
            </a:r>
            <a:r>
              <a:rPr lang="en-US" sz="1200" dirty="0" smtClean="0">
                <a:solidFill>
                  <a:schemeClr val="tx1"/>
                </a:solidFill>
              </a:rPr>
              <a:t> that a program or system does what it is </a:t>
            </a:r>
            <a:r>
              <a:rPr lang="en-US" sz="1200" dirty="0" smtClean="0">
                <a:solidFill>
                  <a:srgbClr val="FF0000"/>
                </a:solidFill>
              </a:rPr>
              <a:t>supposed to.” </a:t>
            </a:r>
            <a:r>
              <a:rPr lang="en-US" sz="1200" dirty="0" smtClean="0">
                <a:solidFill>
                  <a:schemeClr val="tx1"/>
                </a:solidFill>
              </a:rPr>
              <a:t>(by </a:t>
            </a:r>
            <a:r>
              <a:rPr lang="en-US" sz="1200" dirty="0" err="1" smtClean="0">
                <a:solidFill>
                  <a:schemeClr val="tx1"/>
                </a:solidFill>
              </a:rPr>
              <a:t>Hetzel</a:t>
            </a:r>
            <a:r>
              <a:rPr lang="en-US" sz="1200" dirty="0" smtClean="0">
                <a:solidFill>
                  <a:schemeClr val="tx1"/>
                </a:solidFill>
              </a:rPr>
              <a:t> 1973)</a:t>
            </a:r>
            <a:endParaRPr lang="en-US" sz="1200" kern="1200" dirty="0" smtClean="0">
              <a:solidFill>
                <a:schemeClr val="tx1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The second</a:t>
            </a:r>
            <a:r>
              <a:rPr lang="en-US" baseline="0" dirty="0" smtClean="0"/>
              <a:t> one is given by Myers in 1979.</a:t>
            </a:r>
          </a:p>
          <a:p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“Testing is the </a:t>
            </a:r>
            <a:r>
              <a:rPr lang="en-US" sz="1200" dirty="0" smtClean="0">
                <a:solidFill>
                  <a:srgbClr val="FF0000"/>
                </a:solidFill>
              </a:rPr>
              <a:t>process </a:t>
            </a:r>
            <a:r>
              <a:rPr lang="en-US" sz="1200" dirty="0" smtClean="0">
                <a:solidFill>
                  <a:schemeClr val="tx1"/>
                </a:solidFill>
              </a:rPr>
              <a:t>of executing a program or system with the </a:t>
            </a:r>
            <a:r>
              <a:rPr lang="en-US" sz="1200" dirty="0" smtClean="0">
                <a:solidFill>
                  <a:srgbClr val="FF0000"/>
                </a:solidFill>
              </a:rPr>
              <a:t>intent of finding errors</a:t>
            </a:r>
            <a:r>
              <a:rPr lang="en-US" sz="1200" dirty="0" smtClean="0">
                <a:solidFill>
                  <a:schemeClr val="tx1"/>
                </a:solidFill>
              </a:rPr>
              <a:t>.” (by Myers 1979)</a:t>
            </a:r>
            <a:endParaRPr lang="en-US" sz="1200" kern="1200" dirty="0" smtClean="0">
              <a:solidFill>
                <a:schemeClr val="tx1"/>
              </a:solidFill>
            </a:endParaRPr>
          </a:p>
          <a:p>
            <a:endParaRPr lang="en-US" baseline="0" dirty="0" smtClean="0"/>
          </a:p>
          <a:p>
            <a:r>
              <a:rPr lang="en-US" baseline="0" dirty="0" smtClean="0"/>
              <a:t>The third one is given by </a:t>
            </a:r>
            <a:r>
              <a:rPr lang="en-US" baseline="0" dirty="0" err="1" smtClean="0"/>
              <a:t>Hetzel</a:t>
            </a:r>
            <a:r>
              <a:rPr lang="en-US" baseline="0" dirty="0" smtClean="0"/>
              <a:t> in 1983.</a:t>
            </a:r>
          </a:p>
          <a:p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“Testing is any </a:t>
            </a:r>
            <a:r>
              <a:rPr lang="en-US" sz="1200" dirty="0" smtClean="0">
                <a:solidFill>
                  <a:srgbClr val="FF0000"/>
                </a:solidFill>
              </a:rPr>
              <a:t>activity</a:t>
            </a:r>
            <a:r>
              <a:rPr lang="en-US" sz="1200" dirty="0" smtClean="0">
                <a:solidFill>
                  <a:schemeClr val="tx1"/>
                </a:solidFill>
              </a:rPr>
              <a:t> aimed at </a:t>
            </a:r>
            <a:r>
              <a:rPr lang="en-US" sz="1200" dirty="0" smtClean="0">
                <a:solidFill>
                  <a:srgbClr val="FF0000"/>
                </a:solidFill>
              </a:rPr>
              <a:t>evaluating an attribute </a:t>
            </a:r>
            <a:r>
              <a:rPr lang="en-US" sz="1200" dirty="0" smtClean="0">
                <a:solidFill>
                  <a:schemeClr val="tx1"/>
                </a:solidFill>
              </a:rPr>
              <a:t>or </a:t>
            </a:r>
            <a:r>
              <a:rPr lang="en-US" sz="1200" dirty="0" smtClean="0">
                <a:solidFill>
                  <a:srgbClr val="FF0000"/>
                </a:solidFill>
              </a:rPr>
              <a:t>capability </a:t>
            </a:r>
            <a:r>
              <a:rPr lang="en-US" sz="1200" dirty="0" smtClean="0">
                <a:solidFill>
                  <a:schemeClr val="tx1"/>
                </a:solidFill>
              </a:rPr>
              <a:t>of a program or system and determining that it </a:t>
            </a:r>
            <a:r>
              <a:rPr lang="en-US" sz="1200" dirty="0" smtClean="0">
                <a:solidFill>
                  <a:srgbClr val="FF0000"/>
                </a:solidFill>
              </a:rPr>
              <a:t>meets</a:t>
            </a:r>
            <a:r>
              <a:rPr lang="en-US" sz="1200" dirty="0" smtClean="0">
                <a:solidFill>
                  <a:schemeClr val="tx1"/>
                </a:solidFill>
              </a:rPr>
              <a:t> its </a:t>
            </a:r>
            <a:r>
              <a:rPr lang="en-US" sz="1200" dirty="0" smtClean="0">
                <a:solidFill>
                  <a:srgbClr val="FF0000"/>
                </a:solidFill>
              </a:rPr>
              <a:t>required results</a:t>
            </a:r>
            <a:r>
              <a:rPr lang="en-US" sz="1200" dirty="0" smtClean="0">
                <a:solidFill>
                  <a:schemeClr val="tx1"/>
                </a:solidFill>
              </a:rPr>
              <a:t>.” (by </a:t>
            </a:r>
            <a:r>
              <a:rPr lang="en-US" sz="1200" dirty="0" err="1" smtClean="0">
                <a:solidFill>
                  <a:schemeClr val="tx1"/>
                </a:solidFill>
              </a:rPr>
              <a:t>Hetzel</a:t>
            </a:r>
            <a:r>
              <a:rPr lang="en-US" sz="1200" dirty="0" smtClean="0">
                <a:solidFill>
                  <a:schemeClr val="tx1"/>
                </a:solidFill>
              </a:rPr>
              <a:t> 1983)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</a:endParaRP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A98C0-F6F2-4478-8A37-4252888706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60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Now,</a:t>
            </a:r>
            <a:r>
              <a:rPr lang="en-US" baseline="0" dirty="0" smtClean="0"/>
              <a:t> let’s discuss major objectives of software testing.</a:t>
            </a:r>
          </a:p>
          <a:p>
            <a:endParaRPr lang="en-US" baseline="0" dirty="0" smtClean="0"/>
          </a:p>
          <a:p>
            <a:r>
              <a:rPr lang="en-US" dirty="0" smtClean="0"/>
              <a:t>There</a:t>
            </a:r>
            <a:r>
              <a:rPr lang="en-US" baseline="0" dirty="0" smtClean="0"/>
              <a:t> are three major objectives: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(1) Requirement Confirmation - Confirm the given software product requirements by testing based on the requirements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(2) Bug Detection – Detect as many bugs as possible</a:t>
            </a:r>
            <a:r>
              <a:rPr lang="en-US" baseline="0" dirty="0" smtClean="0"/>
              <a:t> through software testing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(3) Product Assurance quality – Assure the quality of a software product by testing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A98C0-F6F2-4478-8A37-4252888706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74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Primary software</a:t>
            </a:r>
            <a:r>
              <a:rPr lang="en-US" baseline="0" dirty="0" smtClean="0"/>
              <a:t> testing focuses: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(1) check program functions – Known as software function testing, in which engineers focus on each system function during their testing.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(2) check program behaviors – Known as software dynamic testing focusing on program dynamic behaviors.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(3) check program logics and structures – Known as white-box testing, where engineers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    validate software by checking the correctness of program structures and logics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(4) check software system – known as system testing, in which engineers perform various system tests, including security, performance, reliability, availability, scalability, installation, and so on.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A98C0-F6F2-4478-8A37-4252888706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99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r>
              <a:rPr lang="en-US" baseline="0" dirty="0" smtClean="0"/>
              <a:t> testing scope includes the following parts:</a:t>
            </a:r>
          </a:p>
          <a:p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-  Software testing processes – These testing processes can be used to control and manage various testing activities, deliverables and schedules. 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Software testing methods – These refers to detailed techniques and methods useful to design diverse test cases and test data to achieve pre-selected test coverage criteria and software product quality goals.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Software testing tools – They are useful to automate software test operations and activities to speed up a test process.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Software testing strategies – These refer to well-defined test strategies to provide rational decisions in software test processes and test automation to achieve cost reduction and test operation efficiency.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Software test models – These models are defined and developed as a foundation to support test automation solutions and test coverage criteria establishment.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Software test criteria – These test criteria refer to software test coverage evaluation metrics and standards.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Software testing management – This refers to use a systematic approach and solution to manage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software test information.  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Software configuration management – This refers to use a systematic approach and solution (or tool) to manage software product and test-ware.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Software problem management – This refers to the management solution and system to support software problem management in a systematic way.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A98C0-F6F2-4478-8A37-4252888706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941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6/12/2014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161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6/12/2014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63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6/12/2014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64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6/12/2014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48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6/12/2014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374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6/12/2014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21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6/12/2014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353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6/12/2014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434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6/12/2014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7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6/12/2014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55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6/12/2014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444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7B9EC-7C23-458E-81C3-441FA7D18A08}" type="datetimeFigureOut">
              <a:rPr lang="en-US" smtClean="0"/>
              <a:t>6/12/2014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4F0CE-4209-4241-8F82-D012B108B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6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1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jpeg"/><Relationship Id="rId3" Type="http://schemas.openxmlformats.org/officeDocument/2006/relationships/image" Target="../media/image1.jpeg"/><Relationship Id="rId7" Type="http://schemas.openxmlformats.org/officeDocument/2006/relationships/image" Target="../media/image10.png"/><Relationship Id="rId12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11" Type="http://schemas.openxmlformats.org/officeDocument/2006/relationships/image" Target="../media/image14.jpeg"/><Relationship Id="rId5" Type="http://schemas.openxmlformats.org/officeDocument/2006/relationships/image" Target="../media/image8.png"/><Relationship Id="rId10" Type="http://schemas.openxmlformats.org/officeDocument/2006/relationships/image" Target="../media/image13.jpeg"/><Relationship Id="rId4" Type="http://schemas.openxmlformats.org/officeDocument/2006/relationships/image" Target="../media/image2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4865369"/>
            <a:ext cx="1418613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7801" y="3497997"/>
            <a:ext cx="6028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Instructor:  	Jerry Gao, Ph.D., Professor</a:t>
            </a:r>
          </a:p>
          <a:p>
            <a:pPr algn="ctr"/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San Jose State University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577262" y="6109716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6362639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Module #1 – Introduction to Software Testing </a:t>
            </a:r>
          </a:p>
        </p:txBody>
      </p:sp>
      <p:sp>
        <p:nvSpPr>
          <p:cNvPr id="4" name="Rectangle 3"/>
          <p:cNvSpPr/>
          <p:nvPr/>
        </p:nvSpPr>
        <p:spPr>
          <a:xfrm>
            <a:off x="814612" y="2031356"/>
            <a:ext cx="78581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 #1 – What is Software Testing?</a:t>
            </a:r>
          </a:p>
        </p:txBody>
      </p:sp>
      <p:pic>
        <p:nvPicPr>
          <p:cNvPr id="19" name="Picture 18" descr="C:\Users\Zeyu Gao\Pictures\2012-06-29 6-29-2012\Jerry-Gao-Picture.jp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896" y="4609244"/>
            <a:ext cx="1258260" cy="15907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476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4865369"/>
            <a:ext cx="1418613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5049780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Topic #1 – What is Software Testing?</a:t>
            </a:r>
          </a:p>
        </p:txBody>
      </p:sp>
      <p:sp>
        <p:nvSpPr>
          <p:cNvPr id="19" name="Rounded Rectangle 4"/>
          <p:cNvSpPr/>
          <p:nvPr/>
        </p:nvSpPr>
        <p:spPr>
          <a:xfrm>
            <a:off x="1417321" y="1457888"/>
            <a:ext cx="6194426" cy="6757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dbl"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l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solidFill>
                  <a:schemeClr val="tx1"/>
                </a:solidFill>
              </a:rPr>
              <a:t>Definitions about Software Testing</a:t>
            </a:r>
            <a:endParaRPr lang="en-US" sz="2800" kern="1200" dirty="0">
              <a:solidFill>
                <a:schemeClr val="tx1"/>
              </a:solidFill>
            </a:endParaRPr>
          </a:p>
        </p:txBody>
      </p:sp>
      <p:sp>
        <p:nvSpPr>
          <p:cNvPr id="20" name="Rounded Rectangle 4"/>
          <p:cNvSpPr/>
          <p:nvPr/>
        </p:nvSpPr>
        <p:spPr>
          <a:xfrm>
            <a:off x="1427957" y="2362200"/>
            <a:ext cx="6194426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dbl"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l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solidFill>
                  <a:schemeClr val="tx1"/>
                </a:solidFill>
              </a:rPr>
              <a:t>Software Testing Objectives and Focuses</a:t>
            </a:r>
            <a:endParaRPr lang="en-US" sz="2800" kern="1200" dirty="0">
              <a:solidFill>
                <a:schemeClr val="tx1"/>
              </a:solidFill>
            </a:endParaRPr>
          </a:p>
        </p:txBody>
      </p:sp>
      <p:sp>
        <p:nvSpPr>
          <p:cNvPr id="21" name="Rounded Rectangle 4"/>
          <p:cNvSpPr/>
          <p:nvPr/>
        </p:nvSpPr>
        <p:spPr>
          <a:xfrm>
            <a:off x="1417321" y="4199279"/>
            <a:ext cx="6194426" cy="6922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dbl"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l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solidFill>
                  <a:schemeClr val="tx1"/>
                </a:solidFill>
              </a:rPr>
              <a:t>Software Testing Scope</a:t>
            </a:r>
            <a:endParaRPr lang="en-US" sz="2800" kern="12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15773" y="1017050"/>
            <a:ext cx="2531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Validation vs. verification</a:t>
            </a:r>
          </a:p>
        </p:txBody>
      </p:sp>
      <p:sp>
        <p:nvSpPr>
          <p:cNvPr id="22" name="Rounded Rectangle 4"/>
          <p:cNvSpPr/>
          <p:nvPr/>
        </p:nvSpPr>
        <p:spPr>
          <a:xfrm>
            <a:off x="1417321" y="3296311"/>
            <a:ext cx="6194426" cy="6922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dbl"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solidFill>
                  <a:schemeClr val="tx1"/>
                </a:solidFill>
              </a:rPr>
              <a:t>Validation vs. </a:t>
            </a:r>
            <a:r>
              <a:rPr lang="en-US" sz="2800" dirty="0" smtClean="0">
                <a:solidFill>
                  <a:schemeClr val="tx1"/>
                </a:solidFill>
              </a:rPr>
              <a:t>Verification</a:t>
            </a:r>
            <a:endParaRPr lang="en-US" sz="2800" kern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5038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4865369"/>
            <a:ext cx="1418613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5049780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Topic #1 – What is Software Testing?</a:t>
            </a:r>
          </a:p>
        </p:txBody>
      </p:sp>
      <p:sp>
        <p:nvSpPr>
          <p:cNvPr id="19" name="Rounded Rectangle 4"/>
          <p:cNvSpPr/>
          <p:nvPr/>
        </p:nvSpPr>
        <p:spPr>
          <a:xfrm>
            <a:off x="1224803" y="1593784"/>
            <a:ext cx="7004795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dbl"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>
                <a:solidFill>
                  <a:schemeClr val="tx1"/>
                </a:solidFill>
              </a:rPr>
              <a:t>“Testing is the </a:t>
            </a:r>
            <a:r>
              <a:rPr lang="en-US" sz="2000" dirty="0">
                <a:solidFill>
                  <a:srgbClr val="FF0000"/>
                </a:solidFill>
              </a:rPr>
              <a:t>process </a:t>
            </a:r>
            <a:r>
              <a:rPr lang="en-US" sz="2000" dirty="0">
                <a:solidFill>
                  <a:schemeClr val="tx1"/>
                </a:solidFill>
              </a:rPr>
              <a:t>of establishing </a:t>
            </a:r>
            <a:r>
              <a:rPr lang="en-US" sz="2000" dirty="0">
                <a:solidFill>
                  <a:srgbClr val="FF0000"/>
                </a:solidFill>
              </a:rPr>
              <a:t>confidence</a:t>
            </a:r>
            <a:r>
              <a:rPr lang="en-US" sz="2000" dirty="0">
                <a:solidFill>
                  <a:schemeClr val="tx1"/>
                </a:solidFill>
              </a:rPr>
              <a:t> that a program or system does what it is </a:t>
            </a:r>
            <a:r>
              <a:rPr lang="en-US" sz="2000" dirty="0">
                <a:solidFill>
                  <a:srgbClr val="FF0000"/>
                </a:solidFill>
              </a:rPr>
              <a:t>supposed to</a:t>
            </a:r>
            <a:r>
              <a:rPr lang="en-US" sz="2000" dirty="0" smtClean="0">
                <a:solidFill>
                  <a:srgbClr val="FF0000"/>
                </a:solidFill>
              </a:rPr>
              <a:t>.” </a:t>
            </a:r>
            <a:r>
              <a:rPr lang="en-US" sz="2000" dirty="0" smtClean="0">
                <a:solidFill>
                  <a:schemeClr val="tx1"/>
                </a:solidFill>
              </a:rPr>
              <a:t>(by </a:t>
            </a:r>
            <a:r>
              <a:rPr lang="en-US" sz="2000" dirty="0" err="1">
                <a:solidFill>
                  <a:schemeClr val="tx1"/>
                </a:solidFill>
              </a:rPr>
              <a:t>Hetzel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1973)</a:t>
            </a:r>
            <a:endParaRPr lang="en-US" sz="2000" kern="1200" dirty="0">
              <a:solidFill>
                <a:schemeClr val="tx1"/>
              </a:solidFill>
            </a:endParaRPr>
          </a:p>
        </p:txBody>
      </p:sp>
      <p:sp>
        <p:nvSpPr>
          <p:cNvPr id="20" name="Rounded Rectangle 4"/>
          <p:cNvSpPr/>
          <p:nvPr/>
        </p:nvSpPr>
        <p:spPr>
          <a:xfrm>
            <a:off x="1224804" y="2660584"/>
            <a:ext cx="7004796" cy="8446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dbl"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>
                <a:solidFill>
                  <a:schemeClr val="tx1"/>
                </a:solidFill>
              </a:rPr>
              <a:t>“Testing is the </a:t>
            </a:r>
            <a:r>
              <a:rPr lang="en-US" sz="2000" dirty="0">
                <a:solidFill>
                  <a:srgbClr val="FF0000"/>
                </a:solidFill>
              </a:rPr>
              <a:t>process </a:t>
            </a:r>
            <a:r>
              <a:rPr lang="en-US" sz="2000" dirty="0">
                <a:solidFill>
                  <a:schemeClr val="tx1"/>
                </a:solidFill>
              </a:rPr>
              <a:t>of executing a program or system with the </a:t>
            </a:r>
            <a:r>
              <a:rPr lang="en-US" sz="2000" dirty="0">
                <a:solidFill>
                  <a:srgbClr val="FF0000"/>
                </a:solidFill>
              </a:rPr>
              <a:t>intent of finding errors</a:t>
            </a:r>
            <a:r>
              <a:rPr lang="en-US" sz="2000" dirty="0" smtClean="0">
                <a:solidFill>
                  <a:schemeClr val="tx1"/>
                </a:solidFill>
              </a:rPr>
              <a:t>.” (by </a:t>
            </a:r>
            <a:r>
              <a:rPr lang="en-US" sz="2000" dirty="0">
                <a:solidFill>
                  <a:schemeClr val="tx1"/>
                </a:solidFill>
              </a:rPr>
              <a:t>Myers </a:t>
            </a:r>
            <a:r>
              <a:rPr lang="en-US" sz="2000" dirty="0" smtClean="0">
                <a:solidFill>
                  <a:schemeClr val="tx1"/>
                </a:solidFill>
              </a:rPr>
              <a:t>1979)</a:t>
            </a:r>
            <a:endParaRPr lang="en-US" sz="2000" kern="1200" dirty="0">
              <a:solidFill>
                <a:schemeClr val="tx1"/>
              </a:solidFill>
            </a:endParaRPr>
          </a:p>
        </p:txBody>
      </p:sp>
      <p:sp>
        <p:nvSpPr>
          <p:cNvPr id="21" name="Rounded Rectangle 4"/>
          <p:cNvSpPr/>
          <p:nvPr/>
        </p:nvSpPr>
        <p:spPr>
          <a:xfrm>
            <a:off x="1224804" y="3657600"/>
            <a:ext cx="7004795" cy="1149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dbl"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>
                <a:solidFill>
                  <a:schemeClr val="tx1"/>
                </a:solidFill>
              </a:rPr>
              <a:t>“Testing is any </a:t>
            </a:r>
            <a:r>
              <a:rPr lang="en-US" sz="2000" dirty="0">
                <a:solidFill>
                  <a:srgbClr val="FF0000"/>
                </a:solidFill>
              </a:rPr>
              <a:t>activity</a:t>
            </a:r>
            <a:r>
              <a:rPr lang="en-US" sz="2000" dirty="0">
                <a:solidFill>
                  <a:schemeClr val="tx1"/>
                </a:solidFill>
              </a:rPr>
              <a:t> aimed at </a:t>
            </a:r>
            <a:r>
              <a:rPr lang="en-US" sz="2000" dirty="0">
                <a:solidFill>
                  <a:srgbClr val="FF0000"/>
                </a:solidFill>
              </a:rPr>
              <a:t>evaluating an attribute </a:t>
            </a:r>
            <a:r>
              <a:rPr lang="en-US" sz="2000" dirty="0">
                <a:solidFill>
                  <a:schemeClr val="tx1"/>
                </a:solidFill>
              </a:rPr>
              <a:t>or </a:t>
            </a:r>
            <a:r>
              <a:rPr lang="en-US" sz="2000" dirty="0">
                <a:solidFill>
                  <a:srgbClr val="FF0000"/>
                </a:solidFill>
              </a:rPr>
              <a:t>capability </a:t>
            </a:r>
            <a:r>
              <a:rPr lang="en-US" sz="2000" dirty="0">
                <a:solidFill>
                  <a:schemeClr val="tx1"/>
                </a:solidFill>
              </a:rPr>
              <a:t>of a program or system and determining that it </a:t>
            </a:r>
            <a:r>
              <a:rPr lang="en-US" sz="2000" dirty="0">
                <a:solidFill>
                  <a:srgbClr val="FF0000"/>
                </a:solidFill>
              </a:rPr>
              <a:t>meets</a:t>
            </a:r>
            <a:r>
              <a:rPr lang="en-US" sz="2000" dirty="0">
                <a:solidFill>
                  <a:schemeClr val="tx1"/>
                </a:solidFill>
              </a:rPr>
              <a:t> its </a:t>
            </a:r>
            <a:r>
              <a:rPr lang="en-US" sz="2000" dirty="0">
                <a:solidFill>
                  <a:srgbClr val="FF0000"/>
                </a:solidFill>
              </a:rPr>
              <a:t>required results</a:t>
            </a:r>
            <a:r>
              <a:rPr lang="en-US" sz="2000" dirty="0">
                <a:solidFill>
                  <a:schemeClr val="tx1"/>
                </a:solidFill>
              </a:rPr>
              <a:t>.” (by </a:t>
            </a:r>
            <a:r>
              <a:rPr lang="en-US" sz="2000" dirty="0" err="1">
                <a:solidFill>
                  <a:schemeClr val="tx1"/>
                </a:solidFill>
              </a:rPr>
              <a:t>Hetzel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1983)</a:t>
            </a:r>
            <a:endParaRPr lang="en-US" sz="2000" kern="12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3000" y="1138535"/>
            <a:ext cx="1666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D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efinitions:</a:t>
            </a:r>
            <a:endParaRPr 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1367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4865369"/>
            <a:ext cx="1418613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5049780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Topic #1 – What is Software Testing?</a:t>
            </a:r>
          </a:p>
        </p:txBody>
      </p:sp>
      <p:sp>
        <p:nvSpPr>
          <p:cNvPr id="19" name="Rounded Rectangle 4"/>
          <p:cNvSpPr/>
          <p:nvPr/>
        </p:nvSpPr>
        <p:spPr>
          <a:xfrm>
            <a:off x="1224803" y="1654629"/>
            <a:ext cx="7004795" cy="10732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dbl"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 smtClean="0">
                <a:solidFill>
                  <a:schemeClr val="tx1"/>
                </a:solidFill>
              </a:rPr>
              <a:t>“Software </a:t>
            </a:r>
            <a:r>
              <a:rPr lang="en-US" sz="2000" dirty="0">
                <a:solidFill>
                  <a:schemeClr val="tx1"/>
                </a:solidFill>
              </a:rPr>
              <a:t>testing is the process of analyzing a </a:t>
            </a:r>
            <a:r>
              <a:rPr lang="en-US" sz="2000" dirty="0" smtClean="0">
                <a:solidFill>
                  <a:schemeClr val="tx1"/>
                </a:solidFill>
              </a:rPr>
              <a:t>software </a:t>
            </a:r>
            <a:r>
              <a:rPr lang="en-US" sz="2000" dirty="0">
                <a:solidFill>
                  <a:schemeClr val="tx1"/>
                </a:solidFill>
              </a:rPr>
              <a:t>item to detect the differences between </a:t>
            </a:r>
            <a:r>
              <a:rPr lang="en-US" sz="2000" dirty="0" smtClean="0">
                <a:solidFill>
                  <a:schemeClr val="tx1"/>
                </a:solidFill>
              </a:rPr>
              <a:t>existing </a:t>
            </a:r>
            <a:r>
              <a:rPr lang="en-US" sz="2000" dirty="0">
                <a:solidFill>
                  <a:schemeClr val="tx1"/>
                </a:solidFill>
              </a:rPr>
              <a:t>and required conditions (that is, bugs) and </a:t>
            </a:r>
            <a:r>
              <a:rPr lang="en-US" sz="2000" dirty="0" smtClean="0">
                <a:solidFill>
                  <a:schemeClr val="tx1"/>
                </a:solidFill>
              </a:rPr>
              <a:t>to </a:t>
            </a:r>
            <a:r>
              <a:rPr lang="en-US" sz="2000" dirty="0">
                <a:solidFill>
                  <a:schemeClr val="tx1"/>
                </a:solidFill>
              </a:rPr>
              <a:t>evaluate the features of the software </a:t>
            </a:r>
            <a:r>
              <a:rPr lang="en-US" sz="2000" dirty="0" smtClean="0">
                <a:solidFill>
                  <a:schemeClr val="tx1"/>
                </a:solidFill>
              </a:rPr>
              <a:t>item”. 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1" name="Rounded Rectangle 4"/>
          <p:cNvSpPr/>
          <p:nvPr/>
        </p:nvSpPr>
        <p:spPr>
          <a:xfrm>
            <a:off x="1224804" y="3235234"/>
            <a:ext cx="7004795" cy="1149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dbl"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 smtClean="0">
                <a:solidFill>
                  <a:schemeClr val="tx1"/>
                </a:solidFill>
              </a:rPr>
              <a:t>“Reliability </a:t>
            </a:r>
            <a:r>
              <a:rPr lang="en-US" sz="2000" dirty="0">
                <a:solidFill>
                  <a:schemeClr val="tx1"/>
                </a:solidFill>
              </a:rPr>
              <a:t>is the ability of a system or component to </a:t>
            </a:r>
            <a:r>
              <a:rPr lang="en-US" sz="2000" dirty="0" smtClean="0">
                <a:solidFill>
                  <a:schemeClr val="tx1"/>
                </a:solidFill>
              </a:rPr>
              <a:t>perform </a:t>
            </a:r>
            <a:r>
              <a:rPr lang="en-US" sz="2000" dirty="0">
                <a:solidFill>
                  <a:schemeClr val="tx1"/>
                </a:solidFill>
              </a:rPr>
              <a:t>its required functions under stated </a:t>
            </a:r>
            <a:r>
              <a:rPr lang="en-US" sz="2000" dirty="0" smtClean="0">
                <a:solidFill>
                  <a:schemeClr val="tx1"/>
                </a:solidFill>
              </a:rPr>
              <a:t>conditions </a:t>
            </a:r>
            <a:r>
              <a:rPr lang="en-US" sz="2000" dirty="0">
                <a:solidFill>
                  <a:schemeClr val="tx1"/>
                </a:solidFill>
              </a:rPr>
              <a:t>for a specified period of </a:t>
            </a:r>
            <a:r>
              <a:rPr lang="en-US" sz="2000" dirty="0" smtClean="0">
                <a:solidFill>
                  <a:schemeClr val="tx1"/>
                </a:solidFill>
              </a:rPr>
              <a:t>time.”</a:t>
            </a:r>
            <a:endParaRPr lang="en-US" sz="2000" kern="12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3000" y="1138535"/>
            <a:ext cx="2269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IEEE Definitions:</a:t>
            </a:r>
            <a:endParaRPr 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2221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4865369"/>
            <a:ext cx="1418613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5049780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Topic #1 – What is Software Testing?</a:t>
            </a:r>
          </a:p>
        </p:txBody>
      </p:sp>
      <p:sp>
        <p:nvSpPr>
          <p:cNvPr id="19" name="Rounded Rectangle 4"/>
          <p:cNvSpPr/>
          <p:nvPr/>
        </p:nvSpPr>
        <p:spPr>
          <a:xfrm>
            <a:off x="1224803" y="1654628"/>
            <a:ext cx="7004795" cy="13933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dbl"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defTabSz="1733550">
              <a:spcBef>
                <a:spcPct val="0"/>
              </a:spcBef>
              <a:spcAft>
                <a:spcPct val="35000"/>
              </a:spcAft>
            </a:pPr>
            <a:r>
              <a:rPr lang="en-US" sz="2000" dirty="0">
                <a:solidFill>
                  <a:schemeClr val="tx1"/>
                </a:solidFill>
              </a:rPr>
              <a:t>Verification: the process of evaluating a system or component </a:t>
            </a:r>
            <a:r>
              <a:rPr lang="en-US" sz="2000" dirty="0" smtClean="0">
                <a:solidFill>
                  <a:schemeClr val="tx1"/>
                </a:solidFill>
              </a:rPr>
              <a:t>to determine </a:t>
            </a:r>
            <a:r>
              <a:rPr lang="en-US" sz="2000" dirty="0">
                <a:solidFill>
                  <a:schemeClr val="tx1"/>
                </a:solidFill>
              </a:rPr>
              <a:t>whether the products of a given development </a:t>
            </a:r>
            <a:r>
              <a:rPr lang="en-US" sz="2000" dirty="0" smtClean="0">
                <a:solidFill>
                  <a:schemeClr val="tx1"/>
                </a:solidFill>
              </a:rPr>
              <a:t>phase satisfy </a:t>
            </a:r>
            <a:r>
              <a:rPr lang="en-US" sz="2000" dirty="0">
                <a:solidFill>
                  <a:schemeClr val="tx1"/>
                </a:solidFill>
              </a:rPr>
              <a:t>the conditions imposed at the start of that </a:t>
            </a:r>
            <a:r>
              <a:rPr lang="en-US" sz="2000" dirty="0" smtClean="0">
                <a:solidFill>
                  <a:schemeClr val="tx1"/>
                </a:solidFill>
              </a:rPr>
              <a:t>phase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1" name="Rounded Rectangle 4"/>
          <p:cNvSpPr/>
          <p:nvPr/>
        </p:nvSpPr>
        <p:spPr>
          <a:xfrm>
            <a:off x="1224804" y="3744140"/>
            <a:ext cx="7004795" cy="1149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dbl"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 smtClean="0">
                <a:solidFill>
                  <a:schemeClr val="tx1"/>
                </a:solidFill>
              </a:rPr>
              <a:t>Validation</a:t>
            </a:r>
            <a:r>
              <a:rPr lang="en-US" sz="2000" dirty="0">
                <a:solidFill>
                  <a:schemeClr val="tx1"/>
                </a:solidFill>
              </a:rPr>
              <a:t>: process of evaluating a system or component during </a:t>
            </a:r>
            <a:r>
              <a:rPr lang="en-US" sz="2000" dirty="0" smtClean="0">
                <a:solidFill>
                  <a:schemeClr val="tx1"/>
                </a:solidFill>
              </a:rPr>
              <a:t>or </a:t>
            </a:r>
            <a:r>
              <a:rPr lang="en-US" sz="2000" dirty="0">
                <a:solidFill>
                  <a:schemeClr val="tx1"/>
                </a:solidFill>
              </a:rPr>
              <a:t>at the end of the development process to determine </a:t>
            </a:r>
            <a:r>
              <a:rPr lang="en-US" sz="2000" dirty="0" smtClean="0">
                <a:solidFill>
                  <a:schemeClr val="tx1"/>
                </a:solidFill>
              </a:rPr>
              <a:t>whether it satisfies </a:t>
            </a:r>
            <a:r>
              <a:rPr lang="en-US" sz="2000" dirty="0">
                <a:solidFill>
                  <a:schemeClr val="tx1"/>
                </a:solidFill>
              </a:rPr>
              <a:t>specified requirements</a:t>
            </a:r>
            <a:endParaRPr lang="en-US" sz="2000" kern="12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3000" y="1138535"/>
            <a:ext cx="62542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Verification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: Are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we building the product right? </a:t>
            </a:r>
          </a:p>
          <a:p>
            <a:endParaRPr 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24804" y="3244334"/>
            <a:ext cx="60817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Validation: Are we building the right product? </a:t>
            </a:r>
          </a:p>
        </p:txBody>
      </p:sp>
    </p:spTree>
    <p:extLst>
      <p:ext uri="{BB962C8B-B14F-4D97-AF65-F5344CB8AC3E}">
        <p14:creationId xmlns:p14="http://schemas.microsoft.com/office/powerpoint/2010/main" val="24871075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4865369"/>
            <a:ext cx="1418613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5049780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Topic #1 – What is Software Testing?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3000" y="1138535"/>
            <a:ext cx="2453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Major Objectives:</a:t>
            </a:r>
            <a:endParaRPr 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2050" name="Group 2049"/>
          <p:cNvGrpSpPr/>
          <p:nvPr/>
        </p:nvGrpSpPr>
        <p:grpSpPr>
          <a:xfrm>
            <a:off x="5184994" y="1333899"/>
            <a:ext cx="2615842" cy="2117202"/>
            <a:chOff x="696867" y="1910296"/>
            <a:chExt cx="2229924" cy="2117202"/>
          </a:xfrm>
        </p:grpSpPr>
        <p:grpSp>
          <p:nvGrpSpPr>
            <p:cNvPr id="6" name="Group 5"/>
            <p:cNvGrpSpPr/>
            <p:nvPr/>
          </p:nvGrpSpPr>
          <p:grpSpPr>
            <a:xfrm>
              <a:off x="696867" y="1910296"/>
              <a:ext cx="2203487" cy="1905000"/>
              <a:chOff x="1677599" y="1981200"/>
              <a:chExt cx="2203487" cy="1905000"/>
            </a:xfrm>
          </p:grpSpPr>
          <p:pic>
            <p:nvPicPr>
              <p:cNvPr id="20" name="Picture 2" descr="software testi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9789" y="1981200"/>
                <a:ext cx="2181297" cy="1905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Rectangle 4"/>
              <p:cNvSpPr/>
              <p:nvPr/>
            </p:nvSpPr>
            <p:spPr>
              <a:xfrm>
                <a:off x="1677599" y="3657600"/>
                <a:ext cx="2144497" cy="228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1395218" y="3615152"/>
              <a:ext cx="15315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Bug Detection</a:t>
              </a:r>
              <a:endParaRPr lang="en-US" b="1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828579" y="3417898"/>
              <a:ext cx="619222" cy="609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2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48" name="Group 2047"/>
          <p:cNvGrpSpPr/>
          <p:nvPr/>
        </p:nvGrpSpPr>
        <p:grpSpPr>
          <a:xfrm>
            <a:off x="572058" y="1905992"/>
            <a:ext cx="3862858" cy="2480618"/>
            <a:chOff x="4038600" y="1507867"/>
            <a:chExt cx="3862858" cy="2480618"/>
          </a:xfrm>
        </p:grpSpPr>
        <p:grpSp>
          <p:nvGrpSpPr>
            <p:cNvPr id="30" name="Group 29"/>
            <p:cNvGrpSpPr/>
            <p:nvPr/>
          </p:nvGrpSpPr>
          <p:grpSpPr>
            <a:xfrm>
              <a:off x="4038600" y="1572399"/>
              <a:ext cx="3762960" cy="2416086"/>
              <a:chOff x="3548416" y="1267946"/>
              <a:chExt cx="4253144" cy="2416086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3548416" y="3314700"/>
                <a:ext cx="18503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Software Product</a:t>
                </a:r>
                <a:endParaRPr lang="en-US" b="1" dirty="0"/>
              </a:p>
            </p:txBody>
          </p:sp>
          <p:pic>
            <p:nvPicPr>
              <p:cNvPr id="1026" name="Picture 2" descr="https://sp2.yimg.com/ib/th?id=HN.607994007237430262&amp;pid=15.1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88004" y="1974202"/>
                <a:ext cx="1684930" cy="13855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9" name="Oval 28"/>
              <p:cNvSpPr/>
              <p:nvPr/>
            </p:nvSpPr>
            <p:spPr>
              <a:xfrm>
                <a:off x="4234786" y="1267946"/>
                <a:ext cx="619222" cy="609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1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Equal 14"/>
              <p:cNvSpPr/>
              <p:nvPr/>
            </p:nvSpPr>
            <p:spPr>
              <a:xfrm>
                <a:off x="5480713" y="2347194"/>
                <a:ext cx="924148" cy="598169"/>
              </a:xfrm>
              <a:prstGeom prst="mathEqual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Flowchart: Multidocument 20"/>
              <p:cNvSpPr/>
              <p:nvPr/>
            </p:nvSpPr>
            <p:spPr>
              <a:xfrm>
                <a:off x="6578871" y="2270372"/>
                <a:ext cx="847949" cy="670326"/>
              </a:xfrm>
              <a:prstGeom prst="flowChartMultidocumen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6281657" y="3004076"/>
                <a:ext cx="15199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Requirements</a:t>
                </a:r>
              </a:p>
            </p:txBody>
          </p:sp>
          <p:pic>
            <p:nvPicPr>
              <p:cNvPr id="24" name="Picture 4" descr="https://sp.yimg.com/ib/th?id=HN.608004478364353420&amp;pid=15.1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40017" y="1460592"/>
                <a:ext cx="1205539" cy="10272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6" name="TextBox 35"/>
            <p:cNvSpPr txBox="1"/>
            <p:nvPr/>
          </p:nvSpPr>
          <p:spPr>
            <a:xfrm>
              <a:off x="5158591" y="1507867"/>
              <a:ext cx="2742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Requirement Confirmation</a:t>
              </a:r>
              <a:endParaRPr lang="en-US" b="1" dirty="0"/>
            </a:p>
          </p:txBody>
        </p:sp>
      </p:grpSp>
      <p:grpSp>
        <p:nvGrpSpPr>
          <p:cNvPr id="2051" name="Group 2050"/>
          <p:cNvGrpSpPr/>
          <p:nvPr/>
        </p:nvGrpSpPr>
        <p:grpSpPr>
          <a:xfrm>
            <a:off x="4496382" y="3871983"/>
            <a:ext cx="3686605" cy="2097237"/>
            <a:chOff x="4604245" y="3855420"/>
            <a:chExt cx="3686605" cy="2371100"/>
          </a:xfrm>
        </p:grpSpPr>
        <p:sp>
          <p:nvSpPr>
            <p:cNvPr id="42" name="TextBox 41"/>
            <p:cNvSpPr txBox="1"/>
            <p:nvPr/>
          </p:nvSpPr>
          <p:spPr>
            <a:xfrm>
              <a:off x="4604245" y="5857188"/>
              <a:ext cx="16370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Software Product</a:t>
              </a:r>
              <a:endParaRPr lang="en-US" b="1" dirty="0"/>
            </a:p>
          </p:txBody>
        </p:sp>
        <p:pic>
          <p:nvPicPr>
            <p:cNvPr id="43" name="Picture 2" descr="https://sp2.yimg.com/ib/th?id=HN.607994007237430262&amp;pid=15.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9270" y="4516690"/>
              <a:ext cx="1490738" cy="1385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Oval 43"/>
            <p:cNvSpPr/>
            <p:nvPr/>
          </p:nvSpPr>
          <p:spPr>
            <a:xfrm>
              <a:off x="4874921" y="3855420"/>
              <a:ext cx="547855" cy="609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3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6" name="Flowchart: Multidocument 45"/>
            <p:cNvSpPr/>
            <p:nvPr/>
          </p:nvSpPr>
          <p:spPr>
            <a:xfrm>
              <a:off x="7158478" y="4812860"/>
              <a:ext cx="750221" cy="670326"/>
            </a:xfrm>
            <a:prstGeom prst="flowChartMultidocumen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949008" y="5546564"/>
              <a:ext cx="13418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Bug Reports</a:t>
              </a:r>
              <a:endParaRPr lang="en-US" b="1" dirty="0"/>
            </a:p>
          </p:txBody>
        </p:sp>
        <p:pic>
          <p:nvPicPr>
            <p:cNvPr id="1030" name="Picture 6" descr="https://sp.yimg.com/ib/th?id=HN.607989888362678008&amp;pid=15.1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9754" y="4284342"/>
              <a:ext cx="1589132" cy="1162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TextBox 49"/>
            <p:cNvSpPr txBox="1"/>
            <p:nvPr/>
          </p:nvSpPr>
          <p:spPr>
            <a:xfrm>
              <a:off x="5568571" y="3928175"/>
              <a:ext cx="2707921" cy="4175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Product Quality Assurance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97037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14" y="4889183"/>
            <a:ext cx="1418613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5049780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Topic #1 – What is Software Testing?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14720" y="1122741"/>
            <a:ext cx="4531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Primary Software Testing Focuses:</a:t>
            </a:r>
            <a:endParaRPr 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239175" y="2491377"/>
            <a:ext cx="2294964" cy="1999553"/>
            <a:chOff x="3200400" y="2515574"/>
            <a:chExt cx="2294964" cy="1999553"/>
          </a:xfrm>
        </p:grpSpPr>
        <p:sp>
          <p:nvSpPr>
            <p:cNvPr id="6" name="Oval 5"/>
            <p:cNvSpPr/>
            <p:nvPr/>
          </p:nvSpPr>
          <p:spPr>
            <a:xfrm>
              <a:off x="3200400" y="2515574"/>
              <a:ext cx="2294964" cy="1999553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Picture 4" descr="software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4195" y="2685265"/>
              <a:ext cx="1660170" cy="1660172"/>
            </a:xfrm>
            <a:prstGeom prst="rect">
              <a:avLst/>
            </a:prstGeom>
            <a:noFill/>
          </p:spPr>
        </p:pic>
      </p:grpSp>
      <p:grpSp>
        <p:nvGrpSpPr>
          <p:cNvPr id="2050" name="Group 2049"/>
          <p:cNvGrpSpPr/>
          <p:nvPr/>
        </p:nvGrpSpPr>
        <p:grpSpPr>
          <a:xfrm>
            <a:off x="5454039" y="1490385"/>
            <a:ext cx="3066695" cy="1695389"/>
            <a:chOff x="5454039" y="1584406"/>
            <a:chExt cx="3066695" cy="1695389"/>
          </a:xfrm>
        </p:grpSpPr>
        <p:pic>
          <p:nvPicPr>
            <p:cNvPr id="22" name="Picture 6" descr="Software Screenshot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0034" y="1584406"/>
              <a:ext cx="1790700" cy="15638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gnome,setting,ui,behavior,configuration,config,preference,option,configure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0899" y="2040004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/>
            <p:cNvSpPr txBox="1"/>
            <p:nvPr/>
          </p:nvSpPr>
          <p:spPr>
            <a:xfrm>
              <a:off x="7107426" y="2727668"/>
              <a:ext cx="13406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Check Program </a:t>
              </a:r>
            </a:p>
            <a:p>
              <a:r>
                <a:rPr lang="en-US" sz="1400" b="1" dirty="0" smtClean="0"/>
                <a:t>Behaviors</a:t>
              </a:r>
              <a:endParaRPr lang="en-US" sz="1400" b="1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 flipV="1">
              <a:off x="5454039" y="2900304"/>
              <a:ext cx="533400" cy="37949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1" name="Group 2050"/>
          <p:cNvGrpSpPr/>
          <p:nvPr/>
        </p:nvGrpSpPr>
        <p:grpSpPr>
          <a:xfrm>
            <a:off x="830486" y="2025954"/>
            <a:ext cx="2623709" cy="1649648"/>
            <a:chOff x="830486" y="2025954"/>
            <a:chExt cx="2623709" cy="1649648"/>
          </a:xfrm>
        </p:grpSpPr>
        <p:grpSp>
          <p:nvGrpSpPr>
            <p:cNvPr id="14" name="Group 13"/>
            <p:cNvGrpSpPr/>
            <p:nvPr/>
          </p:nvGrpSpPr>
          <p:grpSpPr>
            <a:xfrm>
              <a:off x="830486" y="2025954"/>
              <a:ext cx="2623709" cy="1649648"/>
              <a:chOff x="719137" y="2040004"/>
              <a:chExt cx="2623709" cy="1649648"/>
            </a:xfrm>
          </p:grpSpPr>
          <p:pic>
            <p:nvPicPr>
              <p:cNvPr id="3078" name="Picture 6" descr="list,listing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9137" y="2040004"/>
                <a:ext cx="940627" cy="9406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82" name="Picture 10" descr="todo,list,add,plus,listing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1737" y="2271610"/>
                <a:ext cx="1418042" cy="14180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2002158" y="2090520"/>
                <a:ext cx="13406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/>
                  <a:t>Check Program </a:t>
                </a:r>
              </a:p>
              <a:p>
                <a:r>
                  <a:rPr lang="en-US" sz="1400" b="1" dirty="0" smtClean="0"/>
                  <a:t>Functions</a:t>
                </a:r>
                <a:endParaRPr lang="en-US" sz="1400" b="1" dirty="0"/>
              </a:p>
            </p:txBody>
          </p:sp>
        </p:grpSp>
        <p:cxnSp>
          <p:nvCxnSpPr>
            <p:cNvPr id="40" name="Straight Connector 39"/>
            <p:cNvCxnSpPr/>
            <p:nvPr/>
          </p:nvCxnSpPr>
          <p:spPr>
            <a:xfrm>
              <a:off x="2364234" y="3199688"/>
              <a:ext cx="874941" cy="1794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49" name="Group 2048"/>
          <p:cNvGrpSpPr/>
          <p:nvPr/>
        </p:nvGrpSpPr>
        <p:grpSpPr>
          <a:xfrm>
            <a:off x="5398969" y="3981958"/>
            <a:ext cx="3177026" cy="1437132"/>
            <a:chOff x="5375928" y="3944119"/>
            <a:chExt cx="3177026" cy="1437132"/>
          </a:xfrm>
        </p:grpSpPr>
        <p:grpSp>
          <p:nvGrpSpPr>
            <p:cNvPr id="16" name="Group 15"/>
            <p:cNvGrpSpPr/>
            <p:nvPr/>
          </p:nvGrpSpPr>
          <p:grpSpPr>
            <a:xfrm>
              <a:off x="5903237" y="4073468"/>
              <a:ext cx="2649717" cy="1307783"/>
              <a:chOff x="5723791" y="3680084"/>
              <a:chExt cx="2649717" cy="1307783"/>
            </a:xfrm>
          </p:grpSpPr>
          <p:pic>
            <p:nvPicPr>
              <p:cNvPr id="3084" name="Picture 12" descr="... , block, diagram, flow, flowblock, logic, program, structure icon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23791" y="3768667"/>
                <a:ext cx="1166142" cy="1219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86" name="Picture 14" descr="Simple Green Check Mark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56011" y="3680084"/>
                <a:ext cx="549334" cy="6981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4" name="TextBox 33"/>
              <p:cNvSpPr txBox="1"/>
              <p:nvPr/>
            </p:nvSpPr>
            <p:spPr>
              <a:xfrm>
                <a:off x="6916827" y="4378268"/>
                <a:ext cx="14566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/>
                  <a:t>Check Program </a:t>
                </a:r>
              </a:p>
              <a:p>
                <a:r>
                  <a:rPr lang="en-US" sz="1400" b="1" dirty="0" smtClean="0"/>
                  <a:t>Logics/structures</a:t>
                </a:r>
                <a:endParaRPr lang="en-US" sz="1400" b="1" dirty="0"/>
              </a:p>
            </p:txBody>
          </p:sp>
        </p:grpSp>
        <p:cxnSp>
          <p:nvCxnSpPr>
            <p:cNvPr id="43" name="Straight Connector 42"/>
            <p:cNvCxnSpPr/>
            <p:nvPr/>
          </p:nvCxnSpPr>
          <p:spPr>
            <a:xfrm>
              <a:off x="5375928" y="3944119"/>
              <a:ext cx="574971" cy="57100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5" name="AutoShape 16" descr="System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059" name="Group 2058"/>
          <p:cNvGrpSpPr/>
          <p:nvPr/>
        </p:nvGrpSpPr>
        <p:grpSpPr>
          <a:xfrm>
            <a:off x="2088516" y="4087396"/>
            <a:ext cx="3276986" cy="1841743"/>
            <a:chOff x="2155452" y="4249037"/>
            <a:chExt cx="3276986" cy="1841743"/>
          </a:xfrm>
        </p:grpSpPr>
        <p:cxnSp>
          <p:nvCxnSpPr>
            <p:cNvPr id="53" name="Straight Connector 52"/>
            <p:cNvCxnSpPr/>
            <p:nvPr/>
          </p:nvCxnSpPr>
          <p:spPr>
            <a:xfrm flipV="1">
              <a:off x="3048000" y="4249037"/>
              <a:ext cx="478660" cy="52261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58" name="Group 2057"/>
            <p:cNvGrpSpPr/>
            <p:nvPr/>
          </p:nvGrpSpPr>
          <p:grpSpPr>
            <a:xfrm>
              <a:off x="2155452" y="4685615"/>
              <a:ext cx="3276986" cy="1405165"/>
              <a:chOff x="2155452" y="4685615"/>
              <a:chExt cx="3276986" cy="1405165"/>
            </a:xfrm>
          </p:grpSpPr>
          <p:pic>
            <p:nvPicPr>
              <p:cNvPr id="68" name="Picture 20" descr="https://sp3.yimg.com/ib/th?id=HN.608018501433296983&amp;pid=15.1&amp;H=127&amp;W=160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7902" y="4839960"/>
                <a:ext cx="1814536" cy="11596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9" name="TextBox 68"/>
              <p:cNvSpPr txBox="1"/>
              <p:nvPr/>
            </p:nvSpPr>
            <p:spPr>
              <a:xfrm>
                <a:off x="2489712" y="5783003"/>
                <a:ext cx="12395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/>
                  <a:t>Check System </a:t>
                </a:r>
              </a:p>
            </p:txBody>
          </p:sp>
          <p:pic>
            <p:nvPicPr>
              <p:cNvPr id="70" name="Picture 18" descr="https://sp3.yimg.com/ib/th?id=HN.608015933036628255&amp;pid=15.1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5452" y="4685615"/>
                <a:ext cx="1796439" cy="11221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2" name="TextBox 71"/>
              <p:cNvSpPr txBox="1"/>
              <p:nvPr/>
            </p:nvSpPr>
            <p:spPr>
              <a:xfrm>
                <a:off x="4267708" y="4889183"/>
                <a:ext cx="8220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Reliability</a:t>
                </a:r>
                <a:endParaRPr lang="en-US" sz="1200" b="1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4267708" y="5165233"/>
                <a:ext cx="89518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Availability</a:t>
                </a:r>
                <a:endParaRPr lang="en-US" sz="1200" b="1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4253999" y="5442232"/>
                <a:ext cx="1003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Performance</a:t>
                </a:r>
                <a:endParaRPr lang="en-US" sz="1200" b="1" dirty="0"/>
              </a:p>
            </p:txBody>
          </p:sp>
          <p:cxnSp>
            <p:nvCxnSpPr>
              <p:cNvPr id="2057" name="Straight Connector 2056"/>
              <p:cNvCxnSpPr/>
              <p:nvPr/>
            </p:nvCxnSpPr>
            <p:spPr>
              <a:xfrm>
                <a:off x="4267708" y="5807751"/>
                <a:ext cx="641101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294033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14" y="4889183"/>
            <a:ext cx="1418613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5049780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Topic #1 – What is Software Testing?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3000" y="1138535"/>
            <a:ext cx="3216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Software Testing Scope:</a:t>
            </a:r>
            <a:endParaRPr 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3962400" y="3064057"/>
            <a:ext cx="1714500" cy="685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b="1" dirty="0">
                <a:solidFill>
                  <a:srgbClr val="002060"/>
                </a:solidFill>
              </a:rPr>
              <a:t>Software Testing 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Processes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20" name="Rectangle 9"/>
          <p:cNvSpPr>
            <a:spLocks noChangeArrowheads="1"/>
          </p:cNvSpPr>
          <p:nvPr/>
        </p:nvSpPr>
        <p:spPr bwMode="auto">
          <a:xfrm>
            <a:off x="1295401" y="1997257"/>
            <a:ext cx="1904999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b="1">
                <a:solidFill>
                  <a:srgbClr val="002060"/>
                </a:solidFill>
              </a:rPr>
              <a:t>Software Testing </a:t>
            </a:r>
          </a:p>
          <a:p>
            <a:r>
              <a:rPr lang="en-US" b="1">
                <a:solidFill>
                  <a:srgbClr val="002060"/>
                </a:solidFill>
              </a:rPr>
              <a:t>Management</a:t>
            </a: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1295401" y="3064057"/>
            <a:ext cx="1904999" cy="685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b="1">
                <a:solidFill>
                  <a:srgbClr val="002060"/>
                </a:solidFill>
              </a:rPr>
              <a:t>Configuration</a:t>
            </a:r>
          </a:p>
          <a:p>
            <a:r>
              <a:rPr lang="en-US" b="1">
                <a:solidFill>
                  <a:srgbClr val="002060"/>
                </a:solidFill>
              </a:rPr>
              <a:t>Management</a:t>
            </a:r>
          </a:p>
        </p:txBody>
      </p:sp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1295401" y="4207057"/>
            <a:ext cx="1904999" cy="685800"/>
          </a:xfrm>
          <a:prstGeom prst="rect">
            <a:avLst/>
          </a:prstGeom>
          <a:solidFill>
            <a:srgbClr val="DDCD5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b="1">
                <a:solidFill>
                  <a:srgbClr val="002060"/>
                </a:solidFill>
              </a:rPr>
              <a:t>Software Problem </a:t>
            </a:r>
          </a:p>
          <a:p>
            <a:r>
              <a:rPr lang="en-US" b="1">
                <a:solidFill>
                  <a:srgbClr val="002060"/>
                </a:solidFill>
              </a:rPr>
              <a:t>Management</a:t>
            </a:r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3962400" y="1976303"/>
            <a:ext cx="1752600" cy="685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b="1">
                <a:solidFill>
                  <a:srgbClr val="002060"/>
                </a:solidFill>
              </a:rPr>
              <a:t>Software Testing </a:t>
            </a:r>
          </a:p>
          <a:p>
            <a:r>
              <a:rPr lang="en-US" b="1">
                <a:solidFill>
                  <a:srgbClr val="002060"/>
                </a:solidFill>
              </a:rPr>
              <a:t>Methods</a:t>
            </a:r>
          </a:p>
        </p:txBody>
      </p:sp>
      <p:sp>
        <p:nvSpPr>
          <p:cNvPr id="24" name="Rectangle 13"/>
          <p:cNvSpPr>
            <a:spLocks noChangeArrowheads="1"/>
          </p:cNvSpPr>
          <p:nvPr/>
        </p:nvSpPr>
        <p:spPr bwMode="auto">
          <a:xfrm>
            <a:off x="6324600" y="4207057"/>
            <a:ext cx="1905000" cy="685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b="1" dirty="0">
                <a:solidFill>
                  <a:srgbClr val="002060"/>
                </a:solidFill>
              </a:rPr>
              <a:t>Software Test </a:t>
            </a:r>
          </a:p>
          <a:p>
            <a:r>
              <a:rPr lang="en-US" b="1" dirty="0">
                <a:solidFill>
                  <a:srgbClr val="002060"/>
                </a:solidFill>
              </a:rPr>
              <a:t>Criteria</a:t>
            </a:r>
          </a:p>
        </p:txBody>
      </p:sp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3924300" y="4207057"/>
            <a:ext cx="1828800" cy="6858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b="1">
                <a:solidFill>
                  <a:srgbClr val="002060"/>
                </a:solidFill>
              </a:rPr>
              <a:t>Software Testing</a:t>
            </a:r>
          </a:p>
          <a:p>
            <a:r>
              <a:rPr lang="en-US" b="1">
                <a:solidFill>
                  <a:srgbClr val="002060"/>
                </a:solidFill>
              </a:rPr>
              <a:t>Tools</a:t>
            </a:r>
          </a:p>
        </p:txBody>
      </p:sp>
      <p:sp>
        <p:nvSpPr>
          <p:cNvPr id="30" name="Rectangle 15"/>
          <p:cNvSpPr>
            <a:spLocks noChangeArrowheads="1"/>
          </p:cNvSpPr>
          <p:nvPr/>
        </p:nvSpPr>
        <p:spPr bwMode="auto">
          <a:xfrm>
            <a:off x="6324600" y="3064057"/>
            <a:ext cx="1905000" cy="685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b="1" dirty="0">
                <a:solidFill>
                  <a:srgbClr val="002060"/>
                </a:solidFill>
              </a:rPr>
              <a:t>Software Test </a:t>
            </a:r>
          </a:p>
          <a:p>
            <a:r>
              <a:rPr lang="en-US" b="1" dirty="0">
                <a:solidFill>
                  <a:srgbClr val="002060"/>
                </a:solidFill>
              </a:rPr>
              <a:t>Models</a:t>
            </a:r>
          </a:p>
        </p:txBody>
      </p:sp>
      <p:sp>
        <p:nvSpPr>
          <p:cNvPr id="33" name="Rectangle 16"/>
          <p:cNvSpPr>
            <a:spLocks noChangeArrowheads="1"/>
          </p:cNvSpPr>
          <p:nvPr/>
        </p:nvSpPr>
        <p:spPr bwMode="auto">
          <a:xfrm>
            <a:off x="6326778" y="1997257"/>
            <a:ext cx="1905000" cy="685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b="1" dirty="0">
                <a:solidFill>
                  <a:srgbClr val="002060"/>
                </a:solidFill>
              </a:rPr>
              <a:t>Software Testing </a:t>
            </a:r>
          </a:p>
          <a:p>
            <a:r>
              <a:rPr lang="en-US" b="1" dirty="0">
                <a:solidFill>
                  <a:srgbClr val="002060"/>
                </a:solidFill>
              </a:rPr>
              <a:t>Strategies</a:t>
            </a:r>
          </a:p>
        </p:txBody>
      </p:sp>
      <p:sp>
        <p:nvSpPr>
          <p:cNvPr id="34" name="Line 17"/>
          <p:cNvSpPr>
            <a:spLocks noChangeShapeType="1"/>
          </p:cNvSpPr>
          <p:nvPr/>
        </p:nvSpPr>
        <p:spPr bwMode="auto">
          <a:xfrm>
            <a:off x="3200400" y="2683057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solidFill>
                <a:srgbClr val="002060"/>
              </a:solidFill>
            </a:endParaRPr>
          </a:p>
        </p:txBody>
      </p:sp>
      <p:sp>
        <p:nvSpPr>
          <p:cNvPr id="35" name="Line 18"/>
          <p:cNvSpPr>
            <a:spLocks noChangeShapeType="1"/>
          </p:cNvSpPr>
          <p:nvPr/>
        </p:nvSpPr>
        <p:spPr bwMode="auto">
          <a:xfrm>
            <a:off x="3200400" y="3445057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solidFill>
                <a:srgbClr val="002060"/>
              </a:solidFill>
            </a:endParaRPr>
          </a:p>
        </p:txBody>
      </p:sp>
      <p:sp>
        <p:nvSpPr>
          <p:cNvPr id="36" name="Line 19"/>
          <p:cNvSpPr>
            <a:spLocks noChangeShapeType="1"/>
          </p:cNvSpPr>
          <p:nvPr/>
        </p:nvSpPr>
        <p:spPr bwMode="auto">
          <a:xfrm flipV="1">
            <a:off x="3200400" y="3749857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solidFill>
                <a:srgbClr val="002060"/>
              </a:solidFill>
            </a:endParaRPr>
          </a:p>
        </p:txBody>
      </p:sp>
      <p:sp>
        <p:nvSpPr>
          <p:cNvPr id="37" name="Line 20"/>
          <p:cNvSpPr>
            <a:spLocks noChangeShapeType="1"/>
          </p:cNvSpPr>
          <p:nvPr/>
        </p:nvSpPr>
        <p:spPr bwMode="auto">
          <a:xfrm>
            <a:off x="4800600" y="3749857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solidFill>
                <a:srgbClr val="002060"/>
              </a:solidFill>
            </a:endParaRPr>
          </a:p>
        </p:txBody>
      </p:sp>
      <p:sp>
        <p:nvSpPr>
          <p:cNvPr id="38" name="Line 21"/>
          <p:cNvSpPr>
            <a:spLocks noChangeShapeType="1"/>
          </p:cNvSpPr>
          <p:nvPr/>
        </p:nvSpPr>
        <p:spPr bwMode="auto">
          <a:xfrm>
            <a:off x="5688874" y="3749857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solidFill>
                <a:srgbClr val="002060"/>
              </a:solidFill>
            </a:endParaRPr>
          </a:p>
        </p:txBody>
      </p:sp>
      <p:sp>
        <p:nvSpPr>
          <p:cNvPr id="39" name="Line 22"/>
          <p:cNvSpPr>
            <a:spLocks noChangeShapeType="1"/>
          </p:cNvSpPr>
          <p:nvPr/>
        </p:nvSpPr>
        <p:spPr bwMode="auto">
          <a:xfrm>
            <a:off x="5704115" y="3445057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solidFill>
                <a:srgbClr val="002060"/>
              </a:solidFill>
            </a:endParaRPr>
          </a:p>
        </p:txBody>
      </p:sp>
      <p:sp>
        <p:nvSpPr>
          <p:cNvPr id="40" name="Line 23"/>
          <p:cNvSpPr>
            <a:spLocks noChangeShapeType="1"/>
          </p:cNvSpPr>
          <p:nvPr/>
        </p:nvSpPr>
        <p:spPr bwMode="auto">
          <a:xfrm flipV="1">
            <a:off x="5715000" y="2683057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solidFill>
                <a:srgbClr val="002060"/>
              </a:solidFill>
            </a:endParaRPr>
          </a:p>
        </p:txBody>
      </p:sp>
      <p:sp>
        <p:nvSpPr>
          <p:cNvPr id="41" name="Line 24"/>
          <p:cNvSpPr>
            <a:spLocks noChangeShapeType="1"/>
          </p:cNvSpPr>
          <p:nvPr/>
        </p:nvSpPr>
        <p:spPr bwMode="auto">
          <a:xfrm>
            <a:off x="4800600" y="2683057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5282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8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9" grpId="0" animBg="1"/>
      <p:bldP spid="30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1012</Words>
  <Application>Microsoft Office PowerPoint</Application>
  <PresentationFormat>On-screen Show (4:3)</PresentationFormat>
  <Paragraphs>146</Paragraphs>
  <Slides>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Zeyu Gao</dc:creator>
  <cp:lastModifiedBy>Zeyu Gao</cp:lastModifiedBy>
  <cp:revision>40</cp:revision>
  <dcterms:created xsi:type="dcterms:W3CDTF">2014-06-09T00:46:10Z</dcterms:created>
  <dcterms:modified xsi:type="dcterms:W3CDTF">2014-06-13T02:38:09Z</dcterms:modified>
</cp:coreProperties>
</file>