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38" autoAdjust="0"/>
  </p:normalViewPr>
  <p:slideViewPr>
    <p:cSldViewPr>
      <p:cViewPr>
        <p:scale>
          <a:sx n="75" d="100"/>
          <a:sy n="75" d="100"/>
        </p:scale>
        <p:origin x="-702" y="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A3311-5D16-44B0-BDCD-04E2621D97D2}" type="datetimeFigureOut">
              <a:rPr lang="en-US" smtClean="0"/>
              <a:t>6/14/2014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45C8B-DAD0-4973-B6C2-2C72E500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94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r>
              <a:rPr lang="en-US" baseline="0" dirty="0" smtClean="0"/>
              <a:t> for you to take our software testing class. There is a number of modules for this class.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section is a part of module #1, that is Introduction to Software Testing.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section, we are going to cover the topic #2 in module #1. That is “Why do we need software testing?”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45C8B-DAD0-4973-B6C2-2C72E50099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49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topic, we are going to cover three parts: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Why do we need software testing?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Basic needs of quality software testing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Software testing limitations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45C8B-DAD0-4973-B6C2-2C72E50099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79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do we need software testing?</a:t>
            </a:r>
          </a:p>
          <a:p>
            <a:endParaRPr lang="en-US" dirty="0" smtClean="0"/>
          </a:p>
          <a:p>
            <a:r>
              <a:rPr lang="en-US" dirty="0" smtClean="0"/>
              <a:t>As we known, human being is prone to errors.</a:t>
            </a:r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a software development life cycle, engineers always make various mistakes.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in the software analysis phase, system analyst may come out incorrect and incomplete system requirements.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design phase, software developers may come out incorrect software design, and make design errors.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Similarly, in the software coding phase, engineers may generate programs with bugs and problems.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Hence, the resulting software product will be different from the expected product in behaviors and functions.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short, software testing is a necessary and critical phase in a software development life cycle to ensure</a:t>
            </a:r>
          </a:p>
          <a:p>
            <a:r>
              <a:rPr lang="en-US" baseline="0" dirty="0" smtClean="0"/>
              <a:t>the product quality by detecting diverse errors caused by engineers.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45C8B-DAD0-4973-B6C2-2C72E50099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2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a number of basic</a:t>
            </a:r>
            <a:r>
              <a:rPr lang="en-US" baseline="0" dirty="0" smtClean="0"/>
              <a:t> needs for quality software testing.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we listed three typical needs: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Software requirements specification document for a product.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QA standards and validation criteria – They are defined and developed as the coverage criteria and evaluation standards for a software test process.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 methods - They are useful for engineers to generate quality testing test cases/data.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Tet tools – They are useful to help engineers to automate software test operations 	and speed up a software test process.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45C8B-DAD0-4973-B6C2-2C72E50099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40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r>
              <a:rPr lang="en-US" baseline="0" dirty="0" smtClean="0"/>
              <a:t> limitations:</a:t>
            </a:r>
          </a:p>
          <a:p>
            <a:endParaRPr lang="en-US" baseline="0" dirty="0" smtClean="0"/>
          </a:p>
          <a:p>
            <a:r>
              <a:rPr lang="en-US" dirty="0" smtClean="0"/>
              <a:t>There are four types of software testing limitations.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Requirement limitation (incorrect and incomplete requirements)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Engineer limitation</a:t>
            </a:r>
            <a:r>
              <a:rPr lang="en-US" baseline="0" dirty="0" smtClean="0"/>
              <a:t> – Lack of understanding and knowledge about the given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                          software product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Test</a:t>
            </a:r>
            <a:r>
              <a:rPr lang="en-US" baseline="0" dirty="0" smtClean="0"/>
              <a:t> tool limitation – Many test tools have diverse limitations in technology,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	              programming, and operation platform, and so on.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Budget</a:t>
            </a:r>
            <a:r>
              <a:rPr lang="en-US" baseline="0" dirty="0" smtClean="0"/>
              <a:t> &amp; schedule – Software testing is always limited by project schedule and 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                          budget.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45C8B-DAD0-4973-B6C2-2C72E50099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3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6/14/2014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6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6/14/2014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6/14/2014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6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6/14/2014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4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6/14/2014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7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6/14/2014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2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6/14/2014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5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6/14/2014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3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6/14/2014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6/14/2014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5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6/14/2014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4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7B9EC-7C23-458E-81C3-441FA7D18A08}" type="datetimeFigureOut">
              <a:rPr lang="en-US" smtClean="0"/>
              <a:t>6/14/2014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4F0CE-4209-4241-8F82-D012B108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1" y="3497997"/>
            <a:ext cx="6028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	Jerry Gao, Ph.D., Professor</a:t>
            </a:r>
          </a:p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San Jose State University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577262" y="6109716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647324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#1 – INTRODUCTION TO Software Testing </a:t>
            </a:r>
          </a:p>
        </p:txBody>
      </p:sp>
      <p:sp>
        <p:nvSpPr>
          <p:cNvPr id="4" name="Rectangle 3"/>
          <p:cNvSpPr/>
          <p:nvPr/>
        </p:nvSpPr>
        <p:spPr>
          <a:xfrm>
            <a:off x="814612" y="1676400"/>
            <a:ext cx="78581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#2 – </a:t>
            </a:r>
          </a:p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Software Testing?</a:t>
            </a:r>
          </a:p>
        </p:txBody>
      </p:sp>
      <p:pic>
        <p:nvPicPr>
          <p:cNvPr id="19" name="Picture 18" descr="C:\Users\Zeyu Gao\Pictures\2012-06-29 6-29-2012\Jerry-Gao-Picture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896" y="4609244"/>
            <a:ext cx="1258260" cy="1590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76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608211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#2 – Why Do WE NEED Software Testing?</a:t>
            </a:r>
          </a:p>
        </p:txBody>
      </p:sp>
      <p:sp>
        <p:nvSpPr>
          <p:cNvPr id="23" name="Rounded Rectangle 4"/>
          <p:cNvSpPr/>
          <p:nvPr/>
        </p:nvSpPr>
        <p:spPr>
          <a:xfrm>
            <a:off x="1417321" y="1457888"/>
            <a:ext cx="6194426" cy="8446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Why Do We Need Software Testing?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4" name="Rounded Rectangle 4"/>
          <p:cNvSpPr/>
          <p:nvPr/>
        </p:nvSpPr>
        <p:spPr>
          <a:xfrm>
            <a:off x="1427957" y="2667000"/>
            <a:ext cx="6194426" cy="8446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Basic Needs for Quality Software Testing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9" name="Rounded Rectangle 4"/>
          <p:cNvSpPr/>
          <p:nvPr/>
        </p:nvSpPr>
        <p:spPr>
          <a:xfrm>
            <a:off x="1447801" y="3961033"/>
            <a:ext cx="6194426" cy="8446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Software Testing Limitations</a:t>
            </a:r>
            <a:endParaRPr lang="en-US" sz="28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0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17560" y="6270624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608211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#2 – Why Do WE NEED Software Testing?</a:t>
            </a:r>
          </a:p>
        </p:txBody>
      </p:sp>
      <p:sp>
        <p:nvSpPr>
          <p:cNvPr id="19" name="Rounded Rectangle 4"/>
          <p:cNvSpPr/>
          <p:nvPr/>
        </p:nvSpPr>
        <p:spPr>
          <a:xfrm>
            <a:off x="2133599" y="1113260"/>
            <a:ext cx="5029199" cy="5646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Why Do We Need Software Testing?</a:t>
            </a:r>
            <a:endParaRPr lang="en-US" sz="2400" kern="1200" dirty="0">
              <a:solidFill>
                <a:schemeClr val="tx1"/>
              </a:solidFill>
            </a:endParaRPr>
          </a:p>
        </p:txBody>
      </p:sp>
      <p:pic>
        <p:nvPicPr>
          <p:cNvPr id="3076" name="Picture 4" descr="http://www.notworkingblog.com/wp-content/uploads/2011/09/human-erro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900" y="2435503"/>
            <a:ext cx="2532224" cy="178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49" name="Group 2048"/>
          <p:cNvGrpSpPr/>
          <p:nvPr/>
        </p:nvGrpSpPr>
        <p:grpSpPr>
          <a:xfrm>
            <a:off x="1334835" y="2213820"/>
            <a:ext cx="2082230" cy="1349825"/>
            <a:chOff x="1045152" y="2482732"/>
            <a:chExt cx="2082230" cy="1349825"/>
          </a:xfrm>
        </p:grpSpPr>
        <p:sp>
          <p:nvSpPr>
            <p:cNvPr id="21" name="Oval 20"/>
            <p:cNvSpPr/>
            <p:nvPr/>
          </p:nvSpPr>
          <p:spPr>
            <a:xfrm>
              <a:off x="1045152" y="2482732"/>
              <a:ext cx="425943" cy="4669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258124" y="2500139"/>
              <a:ext cx="1317311" cy="1332418"/>
              <a:chOff x="3027486" y="3175505"/>
              <a:chExt cx="1694349" cy="1332418"/>
            </a:xfrm>
          </p:grpSpPr>
          <p:sp>
            <p:nvSpPr>
              <p:cNvPr id="24" name="Flowchart: Multidocument 23"/>
              <p:cNvSpPr/>
              <p:nvPr/>
            </p:nvSpPr>
            <p:spPr>
              <a:xfrm>
                <a:off x="3608765" y="3175505"/>
                <a:ext cx="750221" cy="670326"/>
              </a:xfrm>
              <a:prstGeom prst="flowChartMultidocumen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027486" y="3861592"/>
                <a:ext cx="169434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Incorrect</a:t>
                </a:r>
              </a:p>
              <a:p>
                <a:r>
                  <a:rPr lang="en-US" b="1" dirty="0" smtClean="0"/>
                  <a:t>Requirements</a:t>
                </a:r>
                <a:endParaRPr lang="en-US" b="1" dirty="0" smtClean="0"/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>
              <a:off x="2387203" y="2843127"/>
              <a:ext cx="740179" cy="29079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705457" y="2061282"/>
            <a:ext cx="1780868" cy="1316657"/>
            <a:chOff x="5654429" y="2148477"/>
            <a:chExt cx="1780868" cy="1316657"/>
          </a:xfrm>
        </p:grpSpPr>
        <p:sp>
          <p:nvSpPr>
            <p:cNvPr id="33" name="Oval 32"/>
            <p:cNvSpPr/>
            <p:nvPr/>
          </p:nvSpPr>
          <p:spPr>
            <a:xfrm>
              <a:off x="5654429" y="2148477"/>
              <a:ext cx="425943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6395140" y="2148477"/>
              <a:ext cx="1040157" cy="1316657"/>
              <a:chOff x="2943926" y="2977069"/>
              <a:chExt cx="1337869" cy="1316657"/>
            </a:xfrm>
          </p:grpSpPr>
          <p:sp>
            <p:nvSpPr>
              <p:cNvPr id="36" name="Flowchart: Multidocument 35"/>
              <p:cNvSpPr/>
              <p:nvPr/>
            </p:nvSpPr>
            <p:spPr>
              <a:xfrm>
                <a:off x="3112620" y="2977069"/>
                <a:ext cx="750222" cy="670326"/>
              </a:xfrm>
              <a:prstGeom prst="flowChartMultidocumen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43926" y="3647395"/>
                <a:ext cx="13378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Incorrect</a:t>
                </a:r>
              </a:p>
              <a:p>
                <a:r>
                  <a:rPr lang="en-US" b="1" dirty="0" smtClean="0"/>
                  <a:t>Design</a:t>
                </a:r>
                <a:endParaRPr lang="en-US" b="1" dirty="0" smtClean="0"/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 flipV="1">
              <a:off x="5654429" y="2712297"/>
              <a:ext cx="871866" cy="3967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943124" y="3845367"/>
            <a:ext cx="2087645" cy="1220659"/>
            <a:chOff x="5877431" y="3911226"/>
            <a:chExt cx="2087645" cy="1220659"/>
          </a:xfrm>
        </p:grpSpPr>
        <p:sp>
          <p:nvSpPr>
            <p:cNvPr id="39" name="Oval 38"/>
            <p:cNvSpPr/>
            <p:nvPr/>
          </p:nvSpPr>
          <p:spPr>
            <a:xfrm>
              <a:off x="6424845" y="4289327"/>
              <a:ext cx="425943" cy="447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3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876188" y="4485554"/>
              <a:ext cx="108888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Incorrect</a:t>
              </a:r>
            </a:p>
            <a:p>
              <a:r>
                <a:rPr lang="en-US" b="1" dirty="0" smtClean="0"/>
                <a:t>Progra</a:t>
              </a:r>
              <a:r>
                <a:rPr lang="en-US" b="1" dirty="0" smtClean="0"/>
                <a:t>ms</a:t>
              </a:r>
              <a:endParaRPr lang="en-US" b="1" dirty="0" smtClean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5877431" y="3942991"/>
              <a:ext cx="1094828" cy="2590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Sequential Access Storage 9"/>
            <p:cNvSpPr/>
            <p:nvPr/>
          </p:nvSpPr>
          <p:spPr>
            <a:xfrm>
              <a:off x="6972259" y="3911226"/>
              <a:ext cx="760074" cy="510540"/>
            </a:xfrm>
            <a:prstGeom prst="flowChartMagneticTap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5" name="Group 2054"/>
          <p:cNvGrpSpPr/>
          <p:nvPr/>
        </p:nvGrpSpPr>
        <p:grpSpPr>
          <a:xfrm>
            <a:off x="3057740" y="3877132"/>
            <a:ext cx="1902614" cy="1979726"/>
            <a:chOff x="2815389" y="3976922"/>
            <a:chExt cx="1902614" cy="1979726"/>
          </a:xfrm>
        </p:grpSpPr>
        <p:grpSp>
          <p:nvGrpSpPr>
            <p:cNvPr id="2050" name="Group 2049"/>
            <p:cNvGrpSpPr/>
            <p:nvPr/>
          </p:nvGrpSpPr>
          <p:grpSpPr>
            <a:xfrm>
              <a:off x="2815389" y="4712657"/>
              <a:ext cx="1902614" cy="1243991"/>
              <a:chOff x="2815389" y="4489153"/>
              <a:chExt cx="1902614" cy="1467496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2815389" y="4605685"/>
                <a:ext cx="1842043" cy="1350964"/>
                <a:chOff x="562249" y="2879335"/>
                <a:chExt cx="1842043" cy="1906917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562249" y="4264931"/>
                  <a:ext cx="1842043" cy="5213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Incorrect Product</a:t>
                  </a:r>
                  <a:endParaRPr lang="en-US" b="1" dirty="0"/>
                </a:p>
              </p:txBody>
            </p:sp>
            <p:pic>
              <p:nvPicPr>
                <p:cNvPr id="47" name="Picture 2" descr="https://sp2.yimg.com/ib/th?id=HN.607994007237430262&amp;pid=15.1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154" y="2879335"/>
                  <a:ext cx="1490738" cy="13855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5" name="TextBox 14"/>
              <p:cNvSpPr txBox="1"/>
              <p:nvPr/>
            </p:nvSpPr>
            <p:spPr>
              <a:xfrm>
                <a:off x="3736411" y="5029200"/>
                <a:ext cx="93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ERRORs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92060" y="4489153"/>
                <a:ext cx="425943" cy="447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4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>
            <a:xfrm flipV="1">
              <a:off x="3683880" y="3976922"/>
              <a:ext cx="196410" cy="7933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733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608211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#2 – Why Do WE NEED Software Testing?</a:t>
            </a:r>
          </a:p>
        </p:txBody>
      </p:sp>
      <p:sp>
        <p:nvSpPr>
          <p:cNvPr id="19" name="Rounded Rectangle 4"/>
          <p:cNvSpPr/>
          <p:nvPr/>
        </p:nvSpPr>
        <p:spPr>
          <a:xfrm>
            <a:off x="1550986" y="1057155"/>
            <a:ext cx="6194426" cy="659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Basic Needs for Quality Software Testing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954999" y="3836576"/>
            <a:ext cx="1637062" cy="1738900"/>
            <a:chOff x="877734" y="2879335"/>
            <a:chExt cx="1637062" cy="1738900"/>
          </a:xfrm>
        </p:grpSpPr>
        <p:sp>
          <p:nvSpPr>
            <p:cNvPr id="33" name="TextBox 32"/>
            <p:cNvSpPr txBox="1"/>
            <p:nvPr/>
          </p:nvSpPr>
          <p:spPr>
            <a:xfrm>
              <a:off x="877734" y="4248903"/>
              <a:ext cx="1637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Software Product</a:t>
              </a:r>
              <a:endParaRPr lang="en-US" b="1" dirty="0"/>
            </a:p>
          </p:txBody>
        </p:sp>
        <p:pic>
          <p:nvPicPr>
            <p:cNvPr id="34" name="Picture 2" descr="https://sp2.yimg.com/ib/th?id=HN.607994007237430262&amp;pid=15.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601" y="2879335"/>
              <a:ext cx="1490738" cy="1385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1224803" y="3331648"/>
            <a:ext cx="2905197" cy="1659391"/>
            <a:chOff x="985162" y="3196078"/>
            <a:chExt cx="3238640" cy="1659391"/>
          </a:xfrm>
        </p:grpSpPr>
        <p:sp>
          <p:nvSpPr>
            <p:cNvPr id="35" name="Oval 34"/>
            <p:cNvSpPr/>
            <p:nvPr/>
          </p:nvSpPr>
          <p:spPr>
            <a:xfrm>
              <a:off x="985162" y="3196078"/>
              <a:ext cx="547855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092010" y="3523051"/>
              <a:ext cx="2099782" cy="1332418"/>
              <a:chOff x="3027486" y="3175505"/>
              <a:chExt cx="2099782" cy="1332418"/>
            </a:xfrm>
          </p:grpSpPr>
          <p:sp>
            <p:nvSpPr>
              <p:cNvPr id="41" name="Flowchart: Multidocument 40"/>
              <p:cNvSpPr/>
              <p:nvPr/>
            </p:nvSpPr>
            <p:spPr>
              <a:xfrm>
                <a:off x="3608765" y="3175505"/>
                <a:ext cx="750221" cy="670326"/>
              </a:xfrm>
              <a:prstGeom prst="flowChartMultidocumen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027486" y="3861592"/>
                <a:ext cx="209978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Requirements</a:t>
                </a:r>
              </a:p>
              <a:p>
                <a:r>
                  <a:rPr lang="en-US" b="1" dirty="0" smtClean="0"/>
                  <a:t>Specification Doc.</a:t>
                </a:r>
                <a:endParaRPr lang="en-US" b="1" dirty="0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2590800" y="3858214"/>
              <a:ext cx="1633002" cy="33516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8" name="Group 2047"/>
          <p:cNvGrpSpPr/>
          <p:nvPr/>
        </p:nvGrpSpPr>
        <p:grpSpPr>
          <a:xfrm>
            <a:off x="2327947" y="2037769"/>
            <a:ext cx="2457288" cy="1798807"/>
            <a:chOff x="3092639" y="2065227"/>
            <a:chExt cx="2457288" cy="1798807"/>
          </a:xfrm>
        </p:grpSpPr>
        <p:grpSp>
          <p:nvGrpSpPr>
            <p:cNvPr id="5" name="Group 4"/>
            <p:cNvGrpSpPr/>
            <p:nvPr/>
          </p:nvGrpSpPr>
          <p:grpSpPr>
            <a:xfrm>
              <a:off x="3640494" y="2065227"/>
              <a:ext cx="1909433" cy="1380035"/>
              <a:chOff x="3345805" y="3175505"/>
              <a:chExt cx="1909433" cy="1380035"/>
            </a:xfrm>
          </p:grpSpPr>
          <p:sp>
            <p:nvSpPr>
              <p:cNvPr id="37" name="Flowchart: Multidocument 36"/>
              <p:cNvSpPr/>
              <p:nvPr/>
            </p:nvSpPr>
            <p:spPr>
              <a:xfrm>
                <a:off x="3835311" y="3175505"/>
                <a:ext cx="750221" cy="670326"/>
              </a:xfrm>
              <a:prstGeom prst="flowChartMultidocumen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345805" y="3909209"/>
                <a:ext cx="190943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QA Standards &amp;</a:t>
                </a:r>
              </a:p>
              <a:p>
                <a:r>
                  <a:rPr lang="en-US" b="1" dirty="0" smtClean="0"/>
                  <a:t>Validation Criteria</a:t>
                </a:r>
                <a:endParaRPr lang="en-US" b="1" dirty="0"/>
              </a:p>
            </p:txBody>
          </p:sp>
        </p:grpSp>
        <p:sp>
          <p:nvSpPr>
            <p:cNvPr id="43" name="Oval 42"/>
            <p:cNvSpPr/>
            <p:nvPr/>
          </p:nvSpPr>
          <p:spPr>
            <a:xfrm>
              <a:off x="3092639" y="2095590"/>
              <a:ext cx="547855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6" name="Straight Connector 15"/>
            <p:cNvCxnSpPr>
              <a:stCxn id="38" idx="2"/>
            </p:cNvCxnSpPr>
            <p:nvPr/>
          </p:nvCxnSpPr>
          <p:spPr>
            <a:xfrm>
              <a:off x="4595211" y="3445262"/>
              <a:ext cx="436681" cy="4187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01892" y="2329173"/>
            <a:ext cx="2379438" cy="1507403"/>
            <a:chOff x="5926381" y="3866891"/>
            <a:chExt cx="2379438" cy="1725553"/>
          </a:xfrm>
        </p:grpSpPr>
        <p:grpSp>
          <p:nvGrpSpPr>
            <p:cNvPr id="39" name="Group 38"/>
            <p:cNvGrpSpPr/>
            <p:nvPr/>
          </p:nvGrpSpPr>
          <p:grpSpPr>
            <a:xfrm>
              <a:off x="5926381" y="3879176"/>
              <a:ext cx="2379438" cy="1713268"/>
              <a:chOff x="5668321" y="3040739"/>
              <a:chExt cx="2379438" cy="1713268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6574341" y="4012069"/>
                <a:ext cx="14734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Test Methods</a:t>
                </a:r>
                <a:endParaRPr lang="en-US" b="1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668321" y="3040739"/>
                <a:ext cx="547855" cy="609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 flipH="1">
                <a:off x="5697033" y="4012069"/>
                <a:ext cx="857962" cy="74193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50" name="Picture 2" descr="https://sp2.yimg.com/ib/th?id=HN.608030437154032842&amp;pid=15.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4236" y="3866891"/>
              <a:ext cx="1331304" cy="998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55"/>
          <p:cNvGrpSpPr/>
          <p:nvPr/>
        </p:nvGrpSpPr>
        <p:grpSpPr>
          <a:xfrm>
            <a:off x="5662789" y="3943183"/>
            <a:ext cx="2437139" cy="1545400"/>
            <a:chOff x="5658196" y="2939155"/>
            <a:chExt cx="2437139" cy="1545400"/>
          </a:xfrm>
        </p:grpSpPr>
        <p:grpSp>
          <p:nvGrpSpPr>
            <p:cNvPr id="57" name="Group 56"/>
            <p:cNvGrpSpPr/>
            <p:nvPr/>
          </p:nvGrpSpPr>
          <p:grpSpPr>
            <a:xfrm>
              <a:off x="6388592" y="2939155"/>
              <a:ext cx="1356819" cy="1545400"/>
              <a:chOff x="5578415" y="2492655"/>
              <a:chExt cx="1219200" cy="1545400"/>
            </a:xfrm>
          </p:grpSpPr>
          <p:pic>
            <p:nvPicPr>
              <p:cNvPr id="60" name="Picture 2" descr="https://sp1.yimg.com/ib/th?id=HN.608030840869225141&amp;pid=15.1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78415" y="249265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5697839" y="3668723"/>
                <a:ext cx="992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Test Tools</a:t>
                </a:r>
                <a:endParaRPr lang="en-US" b="1" dirty="0"/>
              </a:p>
            </p:txBody>
          </p:sp>
        </p:grpSp>
        <p:sp>
          <p:nvSpPr>
            <p:cNvPr id="58" name="Oval 57"/>
            <p:cNvSpPr/>
            <p:nvPr/>
          </p:nvSpPr>
          <p:spPr>
            <a:xfrm>
              <a:off x="7547480" y="3043678"/>
              <a:ext cx="547855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>
              <a:off x="5658196" y="3758486"/>
              <a:ext cx="863300" cy="195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958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608211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#2 – Why Do WE NEED Software Testing?</a:t>
            </a:r>
          </a:p>
        </p:txBody>
      </p:sp>
      <p:sp>
        <p:nvSpPr>
          <p:cNvPr id="19" name="Rounded Rectangle 4"/>
          <p:cNvSpPr/>
          <p:nvPr/>
        </p:nvSpPr>
        <p:spPr>
          <a:xfrm>
            <a:off x="1600201" y="1219200"/>
            <a:ext cx="6194426" cy="6109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Software Testing Limitations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945521" y="3577414"/>
            <a:ext cx="2097397" cy="2175193"/>
            <a:chOff x="951752" y="3004892"/>
            <a:chExt cx="1536695" cy="2175193"/>
          </a:xfrm>
        </p:grpSpPr>
        <p:sp>
          <p:nvSpPr>
            <p:cNvPr id="21" name="Oval 20"/>
            <p:cNvSpPr/>
            <p:nvPr/>
          </p:nvSpPr>
          <p:spPr>
            <a:xfrm>
              <a:off x="951752" y="3004892"/>
              <a:ext cx="547855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132626" y="3524356"/>
              <a:ext cx="1355821" cy="1655729"/>
              <a:chOff x="3068102" y="3176810"/>
              <a:chExt cx="1355821" cy="1655729"/>
            </a:xfrm>
          </p:grpSpPr>
          <p:sp>
            <p:nvSpPr>
              <p:cNvPr id="30" name="Flowchart: Multidocument 29"/>
              <p:cNvSpPr/>
              <p:nvPr/>
            </p:nvSpPr>
            <p:spPr>
              <a:xfrm>
                <a:off x="3310549" y="3176810"/>
                <a:ext cx="750221" cy="670326"/>
              </a:xfrm>
              <a:prstGeom prst="flowChartMultidocumen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??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068102" y="3909209"/>
                <a:ext cx="135582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/>
                  <a:t>Requirement</a:t>
                </a:r>
              </a:p>
              <a:p>
                <a:r>
                  <a:rPr lang="en-US" b="1" dirty="0" smtClean="0"/>
                  <a:t>Correctness and Completeness ??</a:t>
                </a:r>
                <a:endParaRPr lang="en-US" b="1" dirty="0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202221" y="2184035"/>
            <a:ext cx="2339337" cy="1103036"/>
            <a:chOff x="3092639" y="2065227"/>
            <a:chExt cx="2339337" cy="1103036"/>
          </a:xfrm>
        </p:grpSpPr>
        <p:grpSp>
          <p:nvGrpSpPr>
            <p:cNvPr id="35" name="Group 34"/>
            <p:cNvGrpSpPr/>
            <p:nvPr/>
          </p:nvGrpSpPr>
          <p:grpSpPr>
            <a:xfrm>
              <a:off x="3296007" y="2065227"/>
              <a:ext cx="2135969" cy="1103036"/>
              <a:chOff x="3001318" y="3175505"/>
              <a:chExt cx="2135969" cy="1103036"/>
            </a:xfrm>
          </p:grpSpPr>
          <p:sp>
            <p:nvSpPr>
              <p:cNvPr id="38" name="Flowchart: Multidocument 37"/>
              <p:cNvSpPr/>
              <p:nvPr/>
            </p:nvSpPr>
            <p:spPr>
              <a:xfrm>
                <a:off x="3835311" y="3175505"/>
                <a:ext cx="750221" cy="670326"/>
              </a:xfrm>
              <a:prstGeom prst="flowChartMultidocumen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01318" y="3909209"/>
                <a:ext cx="2135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Engineer Limitations</a:t>
                </a:r>
                <a:endParaRPr lang="en-US" b="1" dirty="0"/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3092639" y="2095590"/>
              <a:ext cx="547855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172200" y="2241903"/>
            <a:ext cx="2260090" cy="1545400"/>
            <a:chOff x="6388592" y="2939155"/>
            <a:chExt cx="2260090" cy="1545400"/>
          </a:xfrm>
        </p:grpSpPr>
        <p:grpSp>
          <p:nvGrpSpPr>
            <p:cNvPr id="41" name="Group 40"/>
            <p:cNvGrpSpPr/>
            <p:nvPr/>
          </p:nvGrpSpPr>
          <p:grpSpPr>
            <a:xfrm>
              <a:off x="6388592" y="2939155"/>
              <a:ext cx="2260090" cy="1545400"/>
              <a:chOff x="5578415" y="2492655"/>
              <a:chExt cx="2030854" cy="1545400"/>
            </a:xfrm>
          </p:grpSpPr>
          <p:pic>
            <p:nvPicPr>
              <p:cNvPr id="44" name="Picture 2" descr="https://sp1.yimg.com/ib/th?id=HN.608030840869225141&amp;pid=15.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78415" y="249265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5697839" y="3668723"/>
                <a:ext cx="1911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Test Tool Limitations</a:t>
                </a:r>
                <a:endParaRPr lang="en-US" b="1" dirty="0"/>
              </a:p>
            </p:txBody>
          </p:sp>
        </p:grpSp>
        <p:sp>
          <p:nvSpPr>
            <p:cNvPr id="42" name="Oval 41"/>
            <p:cNvSpPr/>
            <p:nvPr/>
          </p:nvSpPr>
          <p:spPr>
            <a:xfrm>
              <a:off x="7547480" y="3043678"/>
              <a:ext cx="547855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588459" y="3913221"/>
            <a:ext cx="1991956" cy="1904295"/>
            <a:chOff x="5260787" y="4191705"/>
            <a:chExt cx="1991956" cy="1904295"/>
          </a:xfrm>
        </p:grpSpPr>
        <p:grpSp>
          <p:nvGrpSpPr>
            <p:cNvPr id="5" name="Group 4"/>
            <p:cNvGrpSpPr/>
            <p:nvPr/>
          </p:nvGrpSpPr>
          <p:grpSpPr>
            <a:xfrm>
              <a:off x="5625957" y="4191705"/>
              <a:ext cx="1428750" cy="1428750"/>
              <a:chOff x="4457295" y="4166387"/>
              <a:chExt cx="1428750" cy="1428750"/>
            </a:xfrm>
          </p:grpSpPr>
          <p:pic>
            <p:nvPicPr>
              <p:cNvPr id="4" name="Picture 4" descr="https://sp2.yimg.com/ib/th?id=HN.608035372057364322&amp;pid=15.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7295" y="4166387"/>
                <a:ext cx="1428750" cy="1428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2" descr="budget_icon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80247" y="4389341"/>
                <a:ext cx="491421" cy="4914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8" name="Oval 47"/>
            <p:cNvSpPr/>
            <p:nvPr/>
          </p:nvSpPr>
          <p:spPr>
            <a:xfrm>
              <a:off x="5338190" y="5010855"/>
              <a:ext cx="547855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260787" y="5726668"/>
              <a:ext cx="19919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Budget &amp; Schedule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8904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521</Words>
  <Application>Microsoft Office PowerPoint</Application>
  <PresentationFormat>On-screen Show (4:3)</PresentationFormat>
  <Paragraphs>114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Zeyu Gao</dc:creator>
  <cp:lastModifiedBy>Zeyu Gao</cp:lastModifiedBy>
  <cp:revision>28</cp:revision>
  <dcterms:created xsi:type="dcterms:W3CDTF">2014-06-09T00:46:10Z</dcterms:created>
  <dcterms:modified xsi:type="dcterms:W3CDTF">2014-06-14T09:22:08Z</dcterms:modified>
</cp:coreProperties>
</file>