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7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847" autoAdjust="0"/>
  </p:normalViewPr>
  <p:slideViewPr>
    <p:cSldViewPr>
      <p:cViewPr>
        <p:scale>
          <a:sx n="71" d="100"/>
          <a:sy n="71" d="100"/>
        </p:scale>
        <p:origin x="-18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package focuses</a:t>
            </a:r>
            <a:r>
              <a:rPr lang="en-US" baseline="0" dirty="0" smtClean="0"/>
              <a:t> on Topic #3 – Software Testing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package, we address three parts: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A Common Software Test Process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smtClean="0"/>
              <a:t>Who </a:t>
            </a:r>
            <a:r>
              <a:rPr lang="en-US" baseline="0" dirty="0" smtClean="0"/>
              <a:t>Does </a:t>
            </a:r>
            <a:r>
              <a:rPr lang="en-US" baseline="0" smtClean="0"/>
              <a:t>Software Testing?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A common software test process includes</a:t>
            </a:r>
            <a:r>
              <a:rPr lang="en-US" baseline="0" dirty="0" smtClean="0"/>
              <a:t> the following steps and activities: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Test</a:t>
            </a:r>
            <a:r>
              <a:rPr lang="en-US" sz="1200" baseline="0" dirty="0" smtClean="0"/>
              <a:t> planning: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 In this stage,</a:t>
            </a:r>
            <a:r>
              <a:rPr lang="en-US" sz="1200" baseline="0" dirty="0" smtClean="0"/>
              <a:t> test engineers plan software testing activities and schedule, and 	write a test plan as its result document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Test design:</a:t>
            </a:r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In this stage, engineers design software test cases and test data based on</a:t>
            </a:r>
            <a:r>
              <a:rPr lang="en-US" sz="1200" baseline="0" dirty="0" smtClean="0"/>
              <a:t> given software requirements specification document, and document them as a test design document.</a:t>
            </a:r>
          </a:p>
          <a:p>
            <a:pPr marL="914400" lvl="2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Test execution:</a:t>
            </a:r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In this</a:t>
            </a:r>
            <a:r>
              <a:rPr lang="en-US" sz="1200" baseline="0" dirty="0" smtClean="0"/>
              <a:t> stage, engineers execute test cases, document testing results, and report detected problems and write bug reports.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Test evaluation:</a:t>
            </a:r>
            <a:br>
              <a:rPr lang="en-US" sz="1200" dirty="0" smtClean="0"/>
            </a:br>
            <a:r>
              <a:rPr lang="en-US" sz="1200" dirty="0" smtClean="0"/>
              <a:t>	-  </a:t>
            </a:r>
            <a:r>
              <a:rPr lang="en-US" sz="1200" baseline="0" dirty="0" smtClean="0"/>
              <a:t> In this stage, engineers review and evaluate testing results and analyze 	software test coverage based on pre-selected criteria.</a:t>
            </a:r>
            <a:endParaRPr lang="en-US" sz="1200" dirty="0" smtClean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Development Engineers</a:t>
            </a:r>
            <a:br>
              <a:rPr lang="en-US" sz="1200" dirty="0" smtClean="0"/>
            </a:br>
            <a:r>
              <a:rPr lang="en-US" sz="1200" dirty="0" smtClean="0"/>
              <a:t>	- only perform unit tests and integration tests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Test manager’s responsibility</a:t>
            </a:r>
            <a:r>
              <a:rPr lang="en-US" sz="1200" baseline="0" dirty="0" smtClean="0"/>
              <a:t> includes: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 manage and control a software test project 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Software test engineer’s primary job includes:</a:t>
            </a:r>
            <a:br>
              <a:rPr lang="en-US" sz="1200" dirty="0" smtClean="0"/>
            </a:br>
            <a:r>
              <a:rPr lang="en-US" sz="1200" dirty="0" smtClean="0"/>
              <a:t>	-  </a:t>
            </a:r>
            <a:r>
              <a:rPr lang="en-US" sz="1200" baseline="0" dirty="0" smtClean="0"/>
              <a:t> </a:t>
            </a:r>
            <a:r>
              <a:rPr lang="en-US" sz="1200" dirty="0" smtClean="0"/>
              <a:t>define and specify a test plan</a:t>
            </a:r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define test cases, write test specifications, run tests</a:t>
            </a:r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document</a:t>
            </a:r>
            <a:r>
              <a:rPr lang="en-US" sz="1200" baseline="0" dirty="0" smtClean="0"/>
              <a:t> software problems and bugs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</a:p>
          <a:p>
            <a:pPr marL="171450" lvl="0" indent="-171450">
              <a:buFontTx/>
              <a:buChar char="-"/>
            </a:pPr>
            <a:r>
              <a:rPr lang="en-US" sz="1200" dirty="0" smtClean="0"/>
              <a:t>Quality assurance engineers’ job includes:</a:t>
            </a:r>
            <a:br>
              <a:rPr lang="en-US" sz="1200" dirty="0" smtClean="0"/>
            </a:br>
            <a:r>
              <a:rPr lang="en-US" sz="1200" dirty="0" smtClean="0"/>
              <a:t>	-  define software testing standards and quality control process</a:t>
            </a:r>
          </a:p>
          <a:p>
            <a:pPr marL="0" lvl="0" indent="0">
              <a:buFontTx/>
              <a:buNone/>
            </a:pPr>
            <a:r>
              <a:rPr lang="en-US" sz="1200" dirty="0" smtClean="0"/>
              <a:t>	-</a:t>
            </a:r>
            <a:r>
              <a:rPr lang="en-US" sz="1200" baseline="0" dirty="0" smtClean="0"/>
              <a:t>  </a:t>
            </a:r>
            <a:r>
              <a:rPr lang="en-US" sz="1200" dirty="0" smtClean="0"/>
              <a:t>perform system testing (sometime)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A software product test life</a:t>
            </a:r>
            <a:r>
              <a:rPr lang="en-US" baseline="0" dirty="0" smtClean="0"/>
              <a:t> </a:t>
            </a:r>
            <a:r>
              <a:rPr lang="en-US" dirty="0" smtClean="0"/>
              <a:t>cycle</a:t>
            </a:r>
            <a:r>
              <a:rPr lang="en-US" baseline="0" dirty="0" smtClean="0"/>
              <a:t>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Unit testing</a:t>
            </a:r>
            <a:r>
              <a:rPr lang="en-US" sz="1200" baseline="0" dirty="0" smtClean="0"/>
              <a:t>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 In unit</a:t>
            </a:r>
            <a:r>
              <a:rPr lang="en-US" sz="1200" baseline="0" dirty="0" smtClean="0"/>
              <a:t> testing</a:t>
            </a:r>
            <a:r>
              <a:rPr lang="en-US" sz="1200" dirty="0" smtClean="0"/>
              <a:t>,</a:t>
            </a:r>
            <a:r>
              <a:rPr lang="en-US" sz="1200" baseline="0" dirty="0" smtClean="0"/>
              <a:t> developers validate each software component at the unit level 	using both black-box and white-box approaches. The related test results are 	documented.</a:t>
            </a:r>
          </a:p>
          <a:p>
            <a:pPr marL="171450" indent="-171450">
              <a:buFontTx/>
              <a:buChar char="-"/>
            </a:pP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Integration</a:t>
            </a:r>
            <a:r>
              <a:rPr lang="en-US" sz="1200" baseline="0" dirty="0" smtClean="0"/>
              <a:t> testing</a:t>
            </a:r>
            <a:r>
              <a:rPr lang="en-US" sz="1200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In integration</a:t>
            </a:r>
            <a:r>
              <a:rPr lang="en-US" sz="1200" baseline="0" dirty="0" smtClean="0"/>
              <a:t> testing</a:t>
            </a:r>
            <a:r>
              <a:rPr lang="en-US" sz="1200" dirty="0" smtClean="0"/>
              <a:t>, engineers integrate</a:t>
            </a:r>
            <a:r>
              <a:rPr lang="en-US" sz="1200" baseline="0" dirty="0" smtClean="0"/>
              <a:t> validated software components together to form a complete system, and related bugs and results are reported in a document.</a:t>
            </a:r>
          </a:p>
          <a:p>
            <a:pPr marL="914400" lvl="2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Validation testing:</a:t>
            </a:r>
          </a:p>
          <a:p>
            <a:pPr marL="1085850" lvl="2" indent="-171450">
              <a:buFontTx/>
              <a:buChar char="-"/>
            </a:pPr>
            <a:r>
              <a:rPr lang="en-US" sz="1200" dirty="0" smtClean="0"/>
              <a:t>In validation testing</a:t>
            </a:r>
            <a:r>
              <a:rPr lang="en-US" sz="1200" baseline="0" dirty="0" smtClean="0"/>
              <a:t>, engineers focuses on system functions and make sure that each of them is correctly performed, and document the results as a validation report.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System</a:t>
            </a:r>
            <a:r>
              <a:rPr lang="en-US" sz="1200" baseline="0" dirty="0" smtClean="0"/>
              <a:t> testing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	-  </a:t>
            </a:r>
            <a:r>
              <a:rPr lang="en-US" sz="1200" baseline="0" dirty="0" smtClean="0"/>
              <a:t> In system testing, engineers validate system non-function requirements to 	assure its system quality, and generate a system test report (or document).</a:t>
            </a:r>
            <a:endParaRPr lang="en-US" sz="1200" dirty="0" smtClean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Unit testing:</a:t>
            </a:r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aseline="0" dirty="0" smtClean="0"/>
              <a:t> It only focuses on component validation at the unit level.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The major focuses on component unit validation includes:</a:t>
            </a:r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</a:t>
            </a:r>
            <a:r>
              <a:rPr lang="en-US" sz="1200" baseline="0" dirty="0" smtClean="0"/>
              <a:t> Component logics and structures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Component black-box interfaces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Component external functions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Component external behaviors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There are two general approaches</a:t>
            </a:r>
            <a:r>
              <a:rPr lang="en-US" sz="1200" baseline="0" dirty="0" smtClean="0"/>
              <a:t> in component unit testing. 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They are: black-box testing and white-box testing.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In black-box</a:t>
            </a:r>
            <a:r>
              <a:rPr lang="en-US" sz="1200" baseline="0" dirty="0" smtClean="0"/>
              <a:t> testing, engineers design test cases and data based on the given requirements 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to detect software quality issues in external functions, behaviors, and interfaces.</a:t>
            </a:r>
          </a:p>
          <a:p>
            <a:pPr marL="0" indent="0">
              <a:buFontTx/>
              <a:buNone/>
            </a:pPr>
            <a:endParaRPr lang="en-US" sz="1200" baseline="0" dirty="0" smtClean="0"/>
          </a:p>
          <a:p>
            <a:pPr marL="0" indent="0">
              <a:buFontTx/>
              <a:buNone/>
            </a:pPr>
            <a:r>
              <a:rPr lang="en-US" sz="1200" baseline="0" dirty="0" smtClean="0"/>
              <a:t>In white-box testing, engineers design test cases and data based on software programs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to detect program-oriented quality issues in software program logics and structures. 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This also known as structure-based testing or glass-based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Integration testing</a:t>
            </a:r>
            <a:r>
              <a:rPr lang="en-US" sz="1200" baseline="0" dirty="0" smtClean="0"/>
              <a:t> 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– integrate quality software components/modules together to form a complete system.</a:t>
            </a:r>
            <a:endParaRPr lang="en-US" sz="120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It</a:t>
            </a:r>
            <a:r>
              <a:rPr lang="en-US" baseline="0" dirty="0" smtClean="0"/>
              <a:t>s intention is to make that different system components work together properly.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The major focuses of system integration includes:</a:t>
            </a:r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</a:t>
            </a:r>
            <a:r>
              <a:rPr lang="en-US" sz="1200" baseline="0" dirty="0" smtClean="0"/>
              <a:t> Interactions between components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Communications between components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System architecture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Integrated functions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Integrated system structures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 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System Validation:</a:t>
            </a:r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</a:t>
            </a:r>
            <a:r>
              <a:rPr lang="en-US" sz="1200" baseline="0" dirty="0" smtClean="0"/>
              <a:t> System validation is only performed after system integration.</a:t>
            </a:r>
          </a:p>
          <a:p>
            <a:pPr marL="0" indent="0">
              <a:buFontTx/>
              <a:buNone/>
            </a:pPr>
            <a:endParaRPr lang="en-US" sz="1200" baseline="0" dirty="0" smtClean="0"/>
          </a:p>
          <a:p>
            <a:pPr marL="0" indent="0">
              <a:buFontTx/>
              <a:buNone/>
            </a:pPr>
            <a:r>
              <a:rPr lang="en-US" sz="1200" baseline="0" dirty="0" smtClean="0"/>
              <a:t>- The system validation activities check each system function, feature, and behavior. </a:t>
            </a:r>
            <a:endParaRPr lang="en-US" sz="1200" dirty="0" smtClean="0"/>
          </a:p>
          <a:p>
            <a:pPr marL="0" indent="0">
              <a:buFontTx/>
              <a:buNone/>
            </a:pPr>
            <a:endParaRPr lang="en-US" sz="1200" baseline="0" dirty="0" smtClean="0"/>
          </a:p>
          <a:p>
            <a:pPr marL="0" indent="0">
              <a:buFontTx/>
              <a:buNone/>
            </a:pPr>
            <a:r>
              <a:rPr lang="en-US" sz="1200" baseline="0" dirty="0" smtClean="0"/>
              <a:t>The major focuses include the following items:</a:t>
            </a:r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-</a:t>
            </a:r>
            <a:r>
              <a:rPr lang="en-US" sz="1200" baseline="0" dirty="0" smtClean="0"/>
              <a:t> System external visible functions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System external functional behaviors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System graphic user interfaces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- System function/service APIs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System testing</a:t>
            </a:r>
            <a:r>
              <a:rPr lang="en-US" sz="1200" baseline="0" dirty="0" smtClean="0"/>
              <a:t> is performed after system function testing.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>Installation testing</a:t>
            </a:r>
            <a:r>
              <a:rPr lang="en-US" sz="1200" baseline="0" dirty="0" smtClean="0"/>
              <a:t> </a:t>
            </a:r>
            <a:r>
              <a:rPr lang="en-US" sz="1200" dirty="0" smtClean="0"/>
              <a:t>–</a:t>
            </a:r>
            <a:r>
              <a:rPr lang="en-US" sz="1200" baseline="0" dirty="0" smtClean="0"/>
              <a:t> This validates system installation package and functions to make sure the under-test system/product can be correctly and successfully installed.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sz="1200" baseline="0" dirty="0" smtClean="0"/>
              <a:t>Performance testing - The major focuses on system non-function requirements to assure that 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the under-test system performance meet the expected system speed, reliability, availability, and scalability. 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Security</a:t>
            </a:r>
            <a:r>
              <a:rPr lang="en-US" sz="1200" baseline="0" dirty="0" smtClean="0"/>
              <a:t> testing – This refers to validation activities for system security functions, 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behaviors and features to ensure system security.</a:t>
            </a:r>
          </a:p>
          <a:p>
            <a:pPr marL="0" indent="0">
              <a:buFontTx/>
              <a:buNone/>
            </a:pPr>
            <a:endParaRPr lang="en-US" sz="1200" baseline="0" dirty="0" smtClean="0"/>
          </a:p>
          <a:p>
            <a:pPr marL="0" indent="0">
              <a:buFontTx/>
              <a:buNone/>
            </a:pPr>
            <a:r>
              <a:rPr lang="en-US" sz="1200" baseline="0" dirty="0" smtClean="0"/>
              <a:t>Stress testing and load testing – This refers to validation activities for system performance</a:t>
            </a:r>
          </a:p>
          <a:p>
            <a:pPr marL="0" indent="0">
              <a:buFontTx/>
              <a:buNone/>
            </a:pPr>
            <a:r>
              <a:rPr lang="en-US" sz="1200" baseline="0" dirty="0" smtClean="0"/>
              <a:t>	and behaviors under diverse system loads and stress.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jpeg"/><Relationship Id="rId3" Type="http://schemas.openxmlformats.org/officeDocument/2006/relationships/image" Target="../media/image1.jpeg"/><Relationship Id="rId7" Type="http://schemas.openxmlformats.org/officeDocument/2006/relationships/image" Target="../media/image21.jpe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jpeg"/><Relationship Id="rId5" Type="http://schemas.openxmlformats.org/officeDocument/2006/relationships/image" Target="../media/image9.pn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36263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 – Introduction to Software Testing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612" y="2031356"/>
            <a:ext cx="785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#3 – Software Test Process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1417321" y="1457888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 Common Software Test Process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1427957" y="2667000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Who Does Software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1376361" y="3962400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Different Types of Software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76981" y="1169450"/>
            <a:ext cx="541560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A Common Software Test Process: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8350" y="1898047"/>
            <a:ext cx="3442339" cy="944553"/>
            <a:chOff x="1581150" y="2006121"/>
            <a:chExt cx="4580293" cy="944553"/>
          </a:xfrm>
        </p:grpSpPr>
        <p:grpSp>
          <p:nvGrpSpPr>
            <p:cNvPr id="10" name="Group 9"/>
            <p:cNvGrpSpPr/>
            <p:nvPr/>
          </p:nvGrpSpPr>
          <p:grpSpPr>
            <a:xfrm>
              <a:off x="2363980" y="2006121"/>
              <a:ext cx="3797463" cy="944553"/>
              <a:chOff x="1600201" y="2006121"/>
              <a:chExt cx="3797463" cy="94455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00201" y="2006121"/>
                <a:ext cx="3797463" cy="653780"/>
                <a:chOff x="1" y="0"/>
                <a:chExt cx="3217618" cy="1219200"/>
              </a:xfrm>
              <a:solidFill>
                <a:srgbClr val="FFFF00"/>
              </a:solidFill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800" dirty="0" smtClean="0">
                      <a:solidFill>
                        <a:schemeClr val="tx1"/>
                      </a:solidFill>
                    </a:rPr>
                    <a:t>Test Planning</a:t>
                  </a:r>
                  <a:endParaRPr lang="en-US" sz="28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422819" y="2473340"/>
                <a:ext cx="792480" cy="477334"/>
                <a:chOff x="4389120" y="924560"/>
                <a:chExt cx="792480" cy="792480"/>
              </a:xfrm>
              <a:solidFill>
                <a:srgbClr val="FFFF00"/>
              </a:solidFill>
            </p:grpSpPr>
            <p:sp>
              <p:nvSpPr>
                <p:cNvPr id="41" name="Down Arrow 40"/>
                <p:cNvSpPr/>
                <p:nvPr/>
              </p:nvSpPr>
              <p:spPr>
                <a:xfrm>
                  <a:off x="4389120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Down Arrow 6"/>
                <p:cNvSpPr/>
                <p:nvPr/>
              </p:nvSpPr>
              <p:spPr>
                <a:xfrm>
                  <a:off x="4567428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16" name="Oval 15"/>
            <p:cNvSpPr/>
            <p:nvPr/>
          </p:nvSpPr>
          <p:spPr>
            <a:xfrm>
              <a:off x="1581150" y="2099400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17479" y="2846915"/>
            <a:ext cx="3313627" cy="944553"/>
            <a:chOff x="2000280" y="2954989"/>
            <a:chExt cx="4699247" cy="944553"/>
          </a:xfrm>
          <a:solidFill>
            <a:srgbClr val="AA14E6"/>
          </a:solidFill>
        </p:grpSpPr>
        <p:grpSp>
          <p:nvGrpSpPr>
            <p:cNvPr id="12" name="Group 11"/>
            <p:cNvGrpSpPr/>
            <p:nvPr/>
          </p:nvGrpSpPr>
          <p:grpSpPr>
            <a:xfrm>
              <a:off x="2809711" y="2954989"/>
              <a:ext cx="3889816" cy="944553"/>
              <a:chOff x="1752602" y="2954989"/>
              <a:chExt cx="3889816" cy="944553"/>
            </a:xfrm>
            <a:grpFill/>
          </p:grpSpPr>
          <p:grpSp>
            <p:nvGrpSpPr>
              <p:cNvPr id="55" name="Group 54"/>
              <p:cNvGrpSpPr/>
              <p:nvPr/>
            </p:nvGrpSpPr>
            <p:grpSpPr>
              <a:xfrm>
                <a:off x="1752602" y="2954989"/>
                <a:ext cx="3889816" cy="653780"/>
                <a:chOff x="1" y="0"/>
                <a:chExt cx="3217618" cy="1219200"/>
              </a:xfrm>
              <a:grpFill/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7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800" kern="1200" dirty="0" smtClean="0">
                      <a:solidFill>
                        <a:schemeClr val="tx1"/>
                      </a:solidFill>
                    </a:rPr>
                    <a:t>Test Design</a:t>
                  </a:r>
                  <a:endParaRPr lang="en-US" sz="28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667572" y="3422208"/>
                <a:ext cx="792480" cy="477334"/>
                <a:chOff x="4389120" y="924560"/>
                <a:chExt cx="792480" cy="792480"/>
              </a:xfrm>
              <a:grpFill/>
            </p:grpSpPr>
            <p:sp>
              <p:nvSpPr>
                <p:cNvPr id="59" name="Down Arrow 58"/>
                <p:cNvSpPr/>
                <p:nvPr/>
              </p:nvSpPr>
              <p:spPr>
                <a:xfrm>
                  <a:off x="4389120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Down Arrow 6"/>
                <p:cNvSpPr/>
                <p:nvPr/>
              </p:nvSpPr>
              <p:spPr>
                <a:xfrm>
                  <a:off x="4567428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73" name="Oval 72"/>
            <p:cNvSpPr/>
            <p:nvPr/>
          </p:nvSpPr>
          <p:spPr>
            <a:xfrm>
              <a:off x="2000280" y="3048268"/>
              <a:ext cx="476250" cy="467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93729" y="3802086"/>
            <a:ext cx="3503167" cy="944553"/>
            <a:chOff x="2476530" y="3910160"/>
            <a:chExt cx="4756300" cy="944553"/>
          </a:xfrm>
        </p:grpSpPr>
        <p:grpSp>
          <p:nvGrpSpPr>
            <p:cNvPr id="14" name="Group 13"/>
            <p:cNvGrpSpPr/>
            <p:nvPr/>
          </p:nvGrpSpPr>
          <p:grpSpPr>
            <a:xfrm>
              <a:off x="3285990" y="3910160"/>
              <a:ext cx="3946840" cy="944553"/>
              <a:chOff x="2000281" y="3910160"/>
              <a:chExt cx="3946840" cy="94455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00281" y="3910160"/>
                <a:ext cx="3946840" cy="653780"/>
                <a:chOff x="1" y="0"/>
                <a:chExt cx="3217618" cy="121920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800" kern="1200" dirty="0" smtClean="0">
                      <a:solidFill>
                        <a:schemeClr val="tx1"/>
                      </a:solidFill>
                    </a:rPr>
                    <a:t>Test Execution</a:t>
                  </a:r>
                  <a:endParaRPr lang="en-US" sz="28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972275" y="4377379"/>
                <a:ext cx="792480" cy="477334"/>
                <a:chOff x="4389120" y="924560"/>
                <a:chExt cx="792480" cy="79248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65" name="Down Arrow 64"/>
                <p:cNvSpPr/>
                <p:nvPr/>
              </p:nvSpPr>
              <p:spPr>
                <a:xfrm>
                  <a:off x="4389120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Down Arrow 6"/>
                <p:cNvSpPr/>
                <p:nvPr/>
              </p:nvSpPr>
              <p:spPr>
                <a:xfrm>
                  <a:off x="4567428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74" name="Oval 73"/>
            <p:cNvSpPr/>
            <p:nvPr/>
          </p:nvSpPr>
          <p:spPr>
            <a:xfrm>
              <a:off x="2476530" y="4003439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08863" y="4754670"/>
            <a:ext cx="3628866" cy="944553"/>
            <a:chOff x="3091664" y="4862744"/>
            <a:chExt cx="4603490" cy="944553"/>
          </a:xfrm>
        </p:grpSpPr>
        <p:grpSp>
          <p:nvGrpSpPr>
            <p:cNvPr id="15" name="Group 14"/>
            <p:cNvGrpSpPr/>
            <p:nvPr/>
          </p:nvGrpSpPr>
          <p:grpSpPr>
            <a:xfrm>
              <a:off x="3800309" y="4862744"/>
              <a:ext cx="3894845" cy="944553"/>
              <a:chOff x="2362200" y="4862744"/>
              <a:chExt cx="3894845" cy="94455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362200" y="4862744"/>
                <a:ext cx="3894845" cy="653780"/>
                <a:chOff x="1" y="0"/>
                <a:chExt cx="3216754" cy="1219200"/>
              </a:xfrm>
              <a:solidFill>
                <a:srgbClr val="A2FCF1"/>
              </a:solidFill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1" y="0"/>
                  <a:ext cx="3216754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9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800" dirty="0" smtClean="0">
                      <a:solidFill>
                        <a:schemeClr val="tx1"/>
                      </a:solidFill>
                    </a:rPr>
                    <a:t>Test Evaluation</a:t>
                  </a:r>
                  <a:endParaRPr lang="en-US" sz="28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5283246" y="5329963"/>
                <a:ext cx="792480" cy="477334"/>
                <a:chOff x="4389120" y="924560"/>
                <a:chExt cx="792480" cy="792480"/>
              </a:xfrm>
              <a:solidFill>
                <a:srgbClr val="A2FCF1"/>
              </a:solidFill>
            </p:grpSpPr>
            <p:sp>
              <p:nvSpPr>
                <p:cNvPr id="71" name="Down Arrow 70"/>
                <p:cNvSpPr/>
                <p:nvPr/>
              </p:nvSpPr>
              <p:spPr>
                <a:xfrm>
                  <a:off x="4389120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2" name="Down Arrow 6"/>
                <p:cNvSpPr/>
                <p:nvPr/>
              </p:nvSpPr>
              <p:spPr>
                <a:xfrm>
                  <a:off x="4567428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75" name="Oval 74"/>
            <p:cNvSpPr/>
            <p:nvPr/>
          </p:nvSpPr>
          <p:spPr>
            <a:xfrm>
              <a:off x="3091664" y="4956023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4479750" y="2030964"/>
            <a:ext cx="2474419" cy="498339"/>
            <a:chOff x="4977888" y="2139038"/>
            <a:chExt cx="2834373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1" y="2203541"/>
              <a:ext cx="1032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Plan</a:t>
              </a:r>
              <a:endParaRPr lang="en-US" b="1" dirty="0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4846904" y="2833695"/>
            <a:ext cx="2673961" cy="646331"/>
            <a:chOff x="5334000" y="2943288"/>
            <a:chExt cx="3048000" cy="646331"/>
          </a:xfrm>
        </p:grpSpPr>
        <p:sp>
          <p:nvSpPr>
            <p:cNvPr id="77" name="Right Arrow 76"/>
            <p:cNvSpPr/>
            <p:nvPr/>
          </p:nvSpPr>
          <p:spPr>
            <a:xfrm>
              <a:off x="5334000" y="3115656"/>
              <a:ext cx="773010" cy="356819"/>
            </a:xfrm>
            <a:prstGeom prst="rightArrow">
              <a:avLst/>
            </a:prstGeom>
            <a:solidFill>
              <a:srgbClr val="AA1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lowchart: Multidocument 77"/>
            <p:cNvSpPr/>
            <p:nvPr/>
          </p:nvSpPr>
          <p:spPr>
            <a:xfrm>
              <a:off x="6224933" y="3011204"/>
              <a:ext cx="810996" cy="541350"/>
            </a:xfrm>
            <a:prstGeom prst="flowChartMultidocument">
              <a:avLst/>
            </a:prstGeom>
            <a:solidFill>
              <a:srgbClr val="AA1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76835" y="2943288"/>
              <a:ext cx="1305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</a:t>
              </a:r>
            </a:p>
            <a:p>
              <a:r>
                <a:rPr lang="en-US" b="1" dirty="0" smtClean="0"/>
                <a:t>Design Doc.</a:t>
              </a:r>
              <a:endParaRPr lang="en-US" b="1" dirty="0"/>
            </a:p>
          </p:txBody>
        </p:sp>
      </p:grpSp>
      <p:grpSp>
        <p:nvGrpSpPr>
          <p:cNvPr id="2050" name="Group 2049"/>
          <p:cNvGrpSpPr/>
          <p:nvPr/>
        </p:nvGrpSpPr>
        <p:grpSpPr>
          <a:xfrm>
            <a:off x="5410655" y="3768579"/>
            <a:ext cx="2364762" cy="646331"/>
            <a:chOff x="5698102" y="3873965"/>
            <a:chExt cx="2535326" cy="646331"/>
          </a:xfrm>
        </p:grpSpPr>
        <p:sp>
          <p:nvSpPr>
            <p:cNvPr id="79" name="Right Arrow 78"/>
            <p:cNvSpPr/>
            <p:nvPr/>
          </p:nvSpPr>
          <p:spPr>
            <a:xfrm>
              <a:off x="5698102" y="4055404"/>
              <a:ext cx="773010" cy="35681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lowchart: Multidocument 79"/>
            <p:cNvSpPr/>
            <p:nvPr/>
          </p:nvSpPr>
          <p:spPr>
            <a:xfrm>
              <a:off x="6612502" y="3953804"/>
              <a:ext cx="810996" cy="566492"/>
            </a:xfrm>
            <a:prstGeom prst="flowChartMultidocumen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98135" y="3873965"/>
              <a:ext cx="835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Bug </a:t>
              </a:r>
            </a:p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6206581" y="4792001"/>
            <a:ext cx="2235570" cy="646331"/>
            <a:chOff x="6306083" y="4844117"/>
            <a:chExt cx="2835275" cy="646331"/>
          </a:xfrm>
        </p:grpSpPr>
        <p:sp>
          <p:nvSpPr>
            <p:cNvPr id="81" name="Right Arrow 80"/>
            <p:cNvSpPr/>
            <p:nvPr/>
          </p:nvSpPr>
          <p:spPr>
            <a:xfrm>
              <a:off x="6306083" y="4988874"/>
              <a:ext cx="773010" cy="356819"/>
            </a:xfrm>
            <a:prstGeom prst="rightArrow">
              <a:avLst/>
            </a:prstGeom>
            <a:solidFill>
              <a:srgbClr val="A2F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lowchart: Multidocument 81"/>
            <p:cNvSpPr/>
            <p:nvPr/>
          </p:nvSpPr>
          <p:spPr>
            <a:xfrm>
              <a:off x="7161935" y="4881892"/>
              <a:ext cx="810996" cy="560498"/>
            </a:xfrm>
            <a:prstGeom prst="flowChartMultidocument">
              <a:avLst/>
            </a:prstGeom>
            <a:solidFill>
              <a:srgbClr val="A2F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56675" y="4844117"/>
              <a:ext cx="1184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</a:t>
              </a:r>
            </a:p>
            <a:p>
              <a:r>
                <a:rPr lang="en-US" b="1" dirty="0" smtClean="0"/>
                <a:t>Evaluation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6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357085" y="1219200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Who Does Software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0751" y="3173616"/>
            <a:ext cx="1829148" cy="1066800"/>
            <a:chOff x="1088924" y="3207754"/>
            <a:chExt cx="1829148" cy="1066800"/>
          </a:xfrm>
        </p:grpSpPr>
        <p:pic>
          <p:nvPicPr>
            <p:cNvPr id="5" name="Picture 4" descr="https://sp.yimg.com/ib/th?id=HN.608056314320585320&amp;pid=15.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1272" y="3207754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88924" y="3291007"/>
              <a:ext cx="10134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</a:t>
              </a:r>
            </a:p>
            <a:p>
              <a:r>
                <a:rPr lang="en-US" dirty="0" smtClean="0"/>
                <a:t>Engineer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98088" y="4357962"/>
            <a:ext cx="1879711" cy="1066800"/>
            <a:chOff x="2091633" y="4250490"/>
            <a:chExt cx="1879711" cy="1066800"/>
          </a:xfrm>
        </p:grpSpPr>
        <p:pic>
          <p:nvPicPr>
            <p:cNvPr id="33" name="Picture 32" descr="https://sp.yimg.com/ib/th?id=HN.608056314320585320&amp;pid=15.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544" y="425049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091633" y="4496037"/>
              <a:ext cx="11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9589" y="2489902"/>
            <a:ext cx="2110924" cy="1463994"/>
            <a:chOff x="5577648" y="2404083"/>
            <a:chExt cx="2110924" cy="1463994"/>
          </a:xfrm>
        </p:grpSpPr>
        <p:pic>
          <p:nvPicPr>
            <p:cNvPr id="38" name="Picture 2" descr="https://sp.yimg.com/ib/th?id=HN.608013970236114956&amp;pid=15.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648" y="2404083"/>
              <a:ext cx="1463994" cy="1463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661047" y="2561423"/>
              <a:ext cx="1027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</a:t>
              </a:r>
            </a:p>
            <a:p>
              <a:r>
                <a:rPr lang="en-US" dirty="0" smtClean="0"/>
                <a:t>Manager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10999" y="2764846"/>
            <a:ext cx="2273254" cy="1103231"/>
            <a:chOff x="2755947" y="2404083"/>
            <a:chExt cx="2273254" cy="1103231"/>
          </a:xfrm>
        </p:grpSpPr>
        <p:pic>
          <p:nvPicPr>
            <p:cNvPr id="44" name="Picture 6" descr="http://www.desktop-icon.com/stock-icons/desktop-boss/engineer-icon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276" y="2404083"/>
              <a:ext cx="1262925" cy="110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755947" y="2422923"/>
              <a:ext cx="11401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Quality</a:t>
              </a:r>
            </a:p>
            <a:p>
              <a:r>
                <a:rPr lang="en-US" dirty="0" smtClean="0"/>
                <a:t>Assurance</a:t>
              </a:r>
            </a:p>
            <a:p>
              <a:r>
                <a:rPr lang="en-US" dirty="0" smtClean="0"/>
                <a:t>Engineer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6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898350" y="1070394"/>
            <a:ext cx="588345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A Software Product Test Life Cycle: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8350" y="1898047"/>
            <a:ext cx="3442339" cy="944553"/>
            <a:chOff x="1581150" y="2006121"/>
            <a:chExt cx="4580293" cy="944553"/>
          </a:xfrm>
        </p:grpSpPr>
        <p:grpSp>
          <p:nvGrpSpPr>
            <p:cNvPr id="10" name="Group 9"/>
            <p:cNvGrpSpPr/>
            <p:nvPr/>
          </p:nvGrpSpPr>
          <p:grpSpPr>
            <a:xfrm>
              <a:off x="2363980" y="2006121"/>
              <a:ext cx="3797463" cy="944553"/>
              <a:chOff x="1600201" y="2006121"/>
              <a:chExt cx="3797463" cy="94455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00201" y="2006121"/>
                <a:ext cx="3797463" cy="653780"/>
                <a:chOff x="1" y="0"/>
                <a:chExt cx="3217618" cy="1219200"/>
              </a:xfrm>
              <a:solidFill>
                <a:srgbClr val="FFFF00"/>
              </a:solidFill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smtClean="0">
                      <a:solidFill>
                        <a:schemeClr val="tx1"/>
                      </a:solidFill>
                    </a:rPr>
                    <a:t>Unit Testing</a:t>
                  </a:r>
                  <a:endParaRPr lang="en-US" sz="24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422819" y="2473340"/>
                <a:ext cx="792480" cy="477334"/>
                <a:chOff x="4389120" y="924560"/>
                <a:chExt cx="792480" cy="792480"/>
              </a:xfrm>
              <a:solidFill>
                <a:srgbClr val="FFFF00"/>
              </a:solidFill>
            </p:grpSpPr>
            <p:sp>
              <p:nvSpPr>
                <p:cNvPr id="41" name="Down Arrow 40"/>
                <p:cNvSpPr/>
                <p:nvPr/>
              </p:nvSpPr>
              <p:spPr>
                <a:xfrm>
                  <a:off x="4389120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Down Arrow 6"/>
                <p:cNvSpPr/>
                <p:nvPr/>
              </p:nvSpPr>
              <p:spPr>
                <a:xfrm>
                  <a:off x="4567428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16" name="Oval 15"/>
            <p:cNvSpPr/>
            <p:nvPr/>
          </p:nvSpPr>
          <p:spPr>
            <a:xfrm>
              <a:off x="1581150" y="2099400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56278" y="2846915"/>
            <a:ext cx="3713066" cy="937392"/>
            <a:chOff x="2000280" y="2954989"/>
            <a:chExt cx="4700949" cy="937392"/>
          </a:xfrm>
          <a:solidFill>
            <a:srgbClr val="AA14E6"/>
          </a:solidFill>
        </p:grpSpPr>
        <p:grpSp>
          <p:nvGrpSpPr>
            <p:cNvPr id="12" name="Group 11"/>
            <p:cNvGrpSpPr/>
            <p:nvPr/>
          </p:nvGrpSpPr>
          <p:grpSpPr>
            <a:xfrm>
              <a:off x="2809711" y="2954989"/>
              <a:ext cx="3891518" cy="937392"/>
              <a:chOff x="1752602" y="2954989"/>
              <a:chExt cx="3891518" cy="937392"/>
            </a:xfrm>
            <a:grpFill/>
          </p:grpSpPr>
          <p:grpSp>
            <p:nvGrpSpPr>
              <p:cNvPr id="55" name="Group 54"/>
              <p:cNvGrpSpPr/>
              <p:nvPr/>
            </p:nvGrpSpPr>
            <p:grpSpPr>
              <a:xfrm>
                <a:off x="1752602" y="2954989"/>
                <a:ext cx="3889816" cy="653780"/>
                <a:chOff x="1" y="0"/>
                <a:chExt cx="3217618" cy="1219200"/>
              </a:xfrm>
              <a:grpFill/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7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>
                      <a:solidFill>
                        <a:schemeClr val="tx1"/>
                      </a:solidFill>
                    </a:rPr>
                    <a:t>Integration Testing</a:t>
                  </a:r>
                  <a:endParaRPr lang="en-US" sz="24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51640" y="3415047"/>
                <a:ext cx="792480" cy="477334"/>
                <a:chOff x="4573188" y="912671"/>
                <a:chExt cx="792480" cy="792480"/>
              </a:xfrm>
              <a:grpFill/>
            </p:grpSpPr>
            <p:sp>
              <p:nvSpPr>
                <p:cNvPr id="59" name="Down Arrow 58"/>
                <p:cNvSpPr/>
                <p:nvPr/>
              </p:nvSpPr>
              <p:spPr>
                <a:xfrm>
                  <a:off x="4573188" y="912671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Down Arrow 6"/>
                <p:cNvSpPr/>
                <p:nvPr/>
              </p:nvSpPr>
              <p:spPr>
                <a:xfrm>
                  <a:off x="4766135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400" kern="1200" dirty="0"/>
                </a:p>
              </p:txBody>
            </p:sp>
          </p:grpSp>
        </p:grpSp>
        <p:sp>
          <p:nvSpPr>
            <p:cNvPr id="73" name="Oval 72"/>
            <p:cNvSpPr/>
            <p:nvPr/>
          </p:nvSpPr>
          <p:spPr>
            <a:xfrm>
              <a:off x="2000280" y="3048268"/>
              <a:ext cx="476250" cy="4672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52600" y="3802086"/>
            <a:ext cx="3503166" cy="944553"/>
            <a:chOff x="2476530" y="3910160"/>
            <a:chExt cx="4756300" cy="944553"/>
          </a:xfrm>
        </p:grpSpPr>
        <p:grpSp>
          <p:nvGrpSpPr>
            <p:cNvPr id="14" name="Group 13"/>
            <p:cNvGrpSpPr/>
            <p:nvPr/>
          </p:nvGrpSpPr>
          <p:grpSpPr>
            <a:xfrm>
              <a:off x="3285990" y="3910160"/>
              <a:ext cx="3946840" cy="944553"/>
              <a:chOff x="2000281" y="3910160"/>
              <a:chExt cx="3946840" cy="94455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00281" y="3910160"/>
                <a:ext cx="3946840" cy="653780"/>
                <a:chOff x="1" y="0"/>
                <a:chExt cx="3217618" cy="121920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smtClean="0">
                      <a:solidFill>
                        <a:schemeClr val="tx1"/>
                      </a:solidFill>
                    </a:rPr>
                    <a:t>Validation Testing</a:t>
                  </a:r>
                  <a:endParaRPr lang="en-US" sz="24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5152649" y="4377379"/>
                <a:ext cx="792480" cy="477334"/>
                <a:chOff x="4569494" y="924560"/>
                <a:chExt cx="792480" cy="79248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65" name="Down Arrow 64"/>
                <p:cNvSpPr/>
                <p:nvPr/>
              </p:nvSpPr>
              <p:spPr>
                <a:xfrm>
                  <a:off x="4569494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Down Arrow 6"/>
                <p:cNvSpPr/>
                <p:nvPr/>
              </p:nvSpPr>
              <p:spPr>
                <a:xfrm>
                  <a:off x="4745981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74" name="Oval 73"/>
            <p:cNvSpPr/>
            <p:nvPr/>
          </p:nvSpPr>
          <p:spPr>
            <a:xfrm>
              <a:off x="2476530" y="4003439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05265" y="4754670"/>
            <a:ext cx="3485935" cy="653780"/>
            <a:chOff x="3091664" y="4862744"/>
            <a:chExt cx="4603490" cy="653780"/>
          </a:xfrm>
        </p:grpSpPr>
        <p:grpSp>
          <p:nvGrpSpPr>
            <p:cNvPr id="67" name="Group 66"/>
            <p:cNvGrpSpPr/>
            <p:nvPr/>
          </p:nvGrpSpPr>
          <p:grpSpPr>
            <a:xfrm>
              <a:off x="3800310" y="4862744"/>
              <a:ext cx="3894844" cy="653780"/>
              <a:chOff x="1" y="0"/>
              <a:chExt cx="3216754" cy="1219200"/>
            </a:xfrm>
            <a:solidFill>
              <a:srgbClr val="A2FCF1"/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1" y="0"/>
                <a:ext cx="3216754" cy="1219200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9" name="Rounded Rectangle 4"/>
              <p:cNvSpPr/>
              <p:nvPr/>
            </p:nvSpPr>
            <p:spPr>
              <a:xfrm>
                <a:off x="35708" y="35708"/>
                <a:ext cx="3162019" cy="114778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1930" tIns="201930" rIns="201930" bIns="201930" numCol="1" spcCol="1270" anchor="ctr" anchorCtr="0">
                <a:noAutofit/>
              </a:bodyPr>
              <a:lstStyle/>
              <a:p>
                <a:pPr lvl="0" algn="l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System Testing</a:t>
                </a: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Oval 74"/>
            <p:cNvSpPr/>
            <p:nvPr/>
          </p:nvSpPr>
          <p:spPr>
            <a:xfrm>
              <a:off x="3091664" y="4956023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4572004" y="2030964"/>
            <a:ext cx="3302671" cy="498339"/>
            <a:chOff x="4977888" y="2139038"/>
            <a:chExt cx="3783109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4" y="2203541"/>
              <a:ext cx="1981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Unit </a:t>
              </a:r>
              <a:r>
                <a:rPr lang="en-US" b="1" dirty="0"/>
                <a:t>T</a:t>
              </a:r>
              <a:r>
                <a:rPr lang="en-US" b="1" dirty="0" smtClean="0"/>
                <a:t>est Report</a:t>
              </a:r>
              <a:endParaRPr lang="en-US" b="1" dirty="0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5118552" y="2861306"/>
            <a:ext cx="3137062" cy="646331"/>
            <a:chOff x="5334000" y="2956508"/>
            <a:chExt cx="3667302" cy="646331"/>
          </a:xfrm>
        </p:grpSpPr>
        <p:sp>
          <p:nvSpPr>
            <p:cNvPr id="77" name="Right Arrow 76"/>
            <p:cNvSpPr/>
            <p:nvPr/>
          </p:nvSpPr>
          <p:spPr>
            <a:xfrm>
              <a:off x="5334000" y="3115656"/>
              <a:ext cx="773010" cy="356819"/>
            </a:xfrm>
            <a:prstGeom prst="rightArrow">
              <a:avLst/>
            </a:prstGeom>
            <a:solidFill>
              <a:srgbClr val="AA1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lowchart: Multidocument 77"/>
            <p:cNvSpPr/>
            <p:nvPr/>
          </p:nvSpPr>
          <p:spPr>
            <a:xfrm>
              <a:off x="6224933" y="3011204"/>
              <a:ext cx="810996" cy="541350"/>
            </a:xfrm>
            <a:prstGeom prst="flowChartMultidocument">
              <a:avLst/>
            </a:prstGeom>
            <a:solidFill>
              <a:srgbClr val="AA1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35929" y="2956508"/>
              <a:ext cx="1965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Integration Test </a:t>
              </a:r>
            </a:p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</p:grpSp>
      <p:grpSp>
        <p:nvGrpSpPr>
          <p:cNvPr id="2050" name="Group 2049"/>
          <p:cNvGrpSpPr/>
          <p:nvPr/>
        </p:nvGrpSpPr>
        <p:grpSpPr>
          <a:xfrm>
            <a:off x="5370843" y="3768579"/>
            <a:ext cx="3169237" cy="646331"/>
            <a:chOff x="5698102" y="3873965"/>
            <a:chExt cx="3397826" cy="646331"/>
          </a:xfrm>
        </p:grpSpPr>
        <p:sp>
          <p:nvSpPr>
            <p:cNvPr id="79" name="Right Arrow 78"/>
            <p:cNvSpPr/>
            <p:nvPr/>
          </p:nvSpPr>
          <p:spPr>
            <a:xfrm>
              <a:off x="5698102" y="4055404"/>
              <a:ext cx="773010" cy="35681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lowchart: Multidocument 79"/>
            <p:cNvSpPr/>
            <p:nvPr/>
          </p:nvSpPr>
          <p:spPr>
            <a:xfrm>
              <a:off x="6612502" y="3953804"/>
              <a:ext cx="810996" cy="566492"/>
            </a:xfrm>
            <a:prstGeom prst="flowChartMultidocumen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98134" y="3873965"/>
              <a:ext cx="1697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Validation Test</a:t>
              </a:r>
            </a:p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5943715" y="4792001"/>
            <a:ext cx="2599642" cy="646331"/>
            <a:chOff x="6306083" y="4844117"/>
            <a:chExt cx="3297012" cy="646331"/>
          </a:xfrm>
        </p:grpSpPr>
        <p:sp>
          <p:nvSpPr>
            <p:cNvPr id="81" name="Right Arrow 80"/>
            <p:cNvSpPr/>
            <p:nvPr/>
          </p:nvSpPr>
          <p:spPr>
            <a:xfrm>
              <a:off x="6306083" y="4988874"/>
              <a:ext cx="773010" cy="356819"/>
            </a:xfrm>
            <a:prstGeom prst="rightArrow">
              <a:avLst/>
            </a:prstGeom>
            <a:solidFill>
              <a:srgbClr val="A2F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lowchart: Multidocument 81"/>
            <p:cNvSpPr/>
            <p:nvPr/>
          </p:nvSpPr>
          <p:spPr>
            <a:xfrm>
              <a:off x="7161935" y="4881892"/>
              <a:ext cx="810996" cy="560498"/>
            </a:xfrm>
            <a:prstGeom prst="flowChartMultidocument">
              <a:avLst/>
            </a:prstGeom>
            <a:solidFill>
              <a:srgbClr val="A2F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56675" y="4844117"/>
              <a:ext cx="1646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System Test</a:t>
              </a:r>
            </a:p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93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64343" y="1198363"/>
            <a:ext cx="2169458" cy="506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Unit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22287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038464" y="2061893"/>
            <a:ext cx="2294964" cy="1999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Software Component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3427" y="2061367"/>
            <a:ext cx="2776923" cy="2545447"/>
            <a:chOff x="5333427" y="2061367"/>
            <a:chExt cx="2776923" cy="254544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333427" y="3163946"/>
              <a:ext cx="653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945188" y="2061367"/>
              <a:ext cx="2165162" cy="2545447"/>
              <a:chOff x="6232816" y="2286075"/>
              <a:chExt cx="2165162" cy="2545447"/>
            </a:xfrm>
          </p:grpSpPr>
          <p:pic>
            <p:nvPicPr>
              <p:cNvPr id="56" name="Picture 6" descr="Software Screensho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7278" y="2286075"/>
                <a:ext cx="1790700" cy="1563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8" name="Group 57"/>
              <p:cNvGrpSpPr/>
              <p:nvPr/>
            </p:nvGrpSpPr>
            <p:grpSpPr>
              <a:xfrm>
                <a:off x="6232816" y="3153974"/>
                <a:ext cx="1998368" cy="1219200"/>
                <a:chOff x="5723790" y="3682288"/>
                <a:chExt cx="2275254" cy="1219200"/>
              </a:xfrm>
            </p:grpSpPr>
            <p:pic>
              <p:nvPicPr>
                <p:cNvPr id="60" name="Picture 12" descr="... , block, diagram, flow, flowblock, logic, program, structure icon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3790" y="3682288"/>
                  <a:ext cx="1166142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TextBox 61"/>
                <p:cNvSpPr txBox="1"/>
                <p:nvPr/>
              </p:nvSpPr>
              <p:spPr>
                <a:xfrm>
                  <a:off x="6916827" y="4110889"/>
                  <a:ext cx="108221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Program </a:t>
                  </a:r>
                </a:p>
                <a:p>
                  <a:r>
                    <a:rPr lang="en-US" sz="1400" b="1" dirty="0" smtClean="0"/>
                    <a:t>Logics &amp;</a:t>
                  </a:r>
                </a:p>
                <a:p>
                  <a:r>
                    <a:rPr lang="en-US" sz="1400" b="1" dirty="0" smtClean="0"/>
                    <a:t>Structures</a:t>
                  </a:r>
                  <a:endParaRPr lang="en-US" sz="1400" b="1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6328535" y="4462190"/>
                <a:ext cx="19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White-Box Testing</a:t>
                </a:r>
                <a:endParaRPr lang="en-US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850798" y="2046894"/>
            <a:ext cx="2187666" cy="2147231"/>
            <a:chOff x="850798" y="2046894"/>
            <a:chExt cx="2187666" cy="2147231"/>
          </a:xfrm>
        </p:grpSpPr>
        <p:pic>
          <p:nvPicPr>
            <p:cNvPr id="1032" name="Picture 8" descr="https://cdn2.iconfinder.com/data/icons/large-svg-icons/512/cube_blue_rss_black_add_draw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51" y="2338960"/>
              <a:ext cx="1445418" cy="144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Connector 63"/>
            <p:cNvCxnSpPr/>
            <p:nvPr/>
          </p:nvCxnSpPr>
          <p:spPr>
            <a:xfrm>
              <a:off x="2384841" y="3061669"/>
              <a:ext cx="653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50798" y="3824793"/>
              <a:ext cx="1835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Black-Box Testing</a:t>
              </a:r>
              <a:endParaRPr lang="en-US" b="1" dirty="0"/>
            </a:p>
          </p:txBody>
        </p:sp>
        <p:pic>
          <p:nvPicPr>
            <p:cNvPr id="1034" name="Picture 10" descr="http://upload.wikimedia.org/wikipedia/commons/thumb/0/03/Green_check.svg/600px-Green_check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573" y="2046894"/>
              <a:ext cx="1165595" cy="78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579031" y="4072727"/>
            <a:ext cx="3213829" cy="1734292"/>
            <a:chOff x="2579031" y="4072727"/>
            <a:chExt cx="3213829" cy="1734292"/>
          </a:xfrm>
        </p:grpSpPr>
        <p:sp>
          <p:nvSpPr>
            <p:cNvPr id="16" name="TextBox 15"/>
            <p:cNvSpPr txBox="1"/>
            <p:nvPr/>
          </p:nvSpPr>
          <p:spPr>
            <a:xfrm>
              <a:off x="2579031" y="4483580"/>
              <a:ext cx="3213829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Primary Testing Focuses: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Component logics and structures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Component black-box interfaces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Component external functions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Component external behaviors</a:t>
              </a:r>
              <a:endParaRPr lang="en-US" sz="16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198820" y="4072727"/>
              <a:ext cx="0" cy="4108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429001" y="2667000"/>
            <a:ext cx="1524000" cy="87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8241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357085" y="1110735"/>
            <a:ext cx="3061633" cy="506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Integration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22287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pic>
        <p:nvPicPr>
          <p:cNvPr id="2050" name="Picture 2" descr="https://cdn2.iconfinder.com/data/icons/color-svg-vector-icons-part-2/512/component_plugin_part_game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78" y="1980755"/>
            <a:ext cx="1371600" cy="9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CO ICNS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61" y="2035698"/>
            <a:ext cx="1219200" cy="8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6266361" y="2475251"/>
            <a:ext cx="769600" cy="16494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26006" y="2928515"/>
            <a:ext cx="1640355" cy="369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 A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00886" y="1828644"/>
            <a:ext cx="1811100" cy="26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 B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54146" y="1342653"/>
            <a:ext cx="5887576" cy="3789431"/>
            <a:chOff x="2654146" y="1342653"/>
            <a:chExt cx="5887576" cy="3789431"/>
          </a:xfrm>
        </p:grpSpPr>
        <p:sp>
          <p:nvSpPr>
            <p:cNvPr id="50" name="TextBox 49"/>
            <p:cNvSpPr txBox="1"/>
            <p:nvPr/>
          </p:nvSpPr>
          <p:spPr>
            <a:xfrm>
              <a:off x="6125398" y="4762752"/>
              <a:ext cx="2416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Component integration</a:t>
              </a:r>
              <a:endParaRPr lang="en-US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654146" y="1342653"/>
              <a:ext cx="5748940" cy="3254188"/>
              <a:chOff x="2709260" y="1411941"/>
              <a:chExt cx="5748940" cy="3254188"/>
            </a:xfrm>
          </p:grpSpPr>
          <p:sp>
            <p:nvSpPr>
              <p:cNvPr id="9" name="Left Arrow 8"/>
              <p:cNvSpPr/>
              <p:nvPr/>
            </p:nvSpPr>
            <p:spPr>
              <a:xfrm>
                <a:off x="2709260" y="2838888"/>
                <a:ext cx="1764314" cy="722709"/>
              </a:xfrm>
              <a:prstGeom prst="lef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4477871" y="1411941"/>
                <a:ext cx="3980329" cy="3254188"/>
              </a:xfrm>
              <a:custGeom>
                <a:avLst/>
                <a:gdLst>
                  <a:gd name="connsiteX0" fmla="*/ 53788 w 3980329"/>
                  <a:gd name="connsiteY0" fmla="*/ 658906 h 3254188"/>
                  <a:gd name="connsiteX1" fmla="*/ 53788 w 3980329"/>
                  <a:gd name="connsiteY1" fmla="*/ 658906 h 3254188"/>
                  <a:gd name="connsiteX2" fmla="*/ 94129 w 3980329"/>
                  <a:gd name="connsiteY2" fmla="*/ 551330 h 3254188"/>
                  <a:gd name="connsiteX3" fmla="*/ 134470 w 3980329"/>
                  <a:gd name="connsiteY3" fmla="*/ 537883 h 3254188"/>
                  <a:gd name="connsiteX4" fmla="*/ 215153 w 3980329"/>
                  <a:gd name="connsiteY4" fmla="*/ 457200 h 3254188"/>
                  <a:gd name="connsiteX5" fmla="*/ 268941 w 3980329"/>
                  <a:gd name="connsiteY5" fmla="*/ 416859 h 3254188"/>
                  <a:gd name="connsiteX6" fmla="*/ 389964 w 3980329"/>
                  <a:gd name="connsiteY6" fmla="*/ 322730 h 3254188"/>
                  <a:gd name="connsiteX7" fmla="*/ 443753 w 3980329"/>
                  <a:gd name="connsiteY7" fmla="*/ 282388 h 3254188"/>
                  <a:gd name="connsiteX8" fmla="*/ 591670 w 3980329"/>
                  <a:gd name="connsiteY8" fmla="*/ 215153 h 3254188"/>
                  <a:gd name="connsiteX9" fmla="*/ 726141 w 3980329"/>
                  <a:gd name="connsiteY9" fmla="*/ 174812 h 3254188"/>
                  <a:gd name="connsiteX10" fmla="*/ 820270 w 3980329"/>
                  <a:gd name="connsiteY10" fmla="*/ 134471 h 3254188"/>
                  <a:gd name="connsiteX11" fmla="*/ 860611 w 3980329"/>
                  <a:gd name="connsiteY11" fmla="*/ 107577 h 3254188"/>
                  <a:gd name="connsiteX12" fmla="*/ 1264023 w 3980329"/>
                  <a:gd name="connsiteY12" fmla="*/ 121024 h 3254188"/>
                  <a:gd name="connsiteX13" fmla="*/ 1640541 w 3980329"/>
                  <a:gd name="connsiteY13" fmla="*/ 107577 h 3254188"/>
                  <a:gd name="connsiteX14" fmla="*/ 1788458 w 3980329"/>
                  <a:gd name="connsiteY14" fmla="*/ 94130 h 3254188"/>
                  <a:gd name="connsiteX15" fmla="*/ 1869141 w 3980329"/>
                  <a:gd name="connsiteY15" fmla="*/ 80683 h 3254188"/>
                  <a:gd name="connsiteX16" fmla="*/ 2084294 w 3980329"/>
                  <a:gd name="connsiteY16" fmla="*/ 67235 h 3254188"/>
                  <a:gd name="connsiteX17" fmla="*/ 2245658 w 3980329"/>
                  <a:gd name="connsiteY17" fmla="*/ 40341 h 3254188"/>
                  <a:gd name="connsiteX18" fmla="*/ 2487705 w 3980329"/>
                  <a:gd name="connsiteY18" fmla="*/ 13447 h 3254188"/>
                  <a:gd name="connsiteX19" fmla="*/ 2595282 w 3980329"/>
                  <a:gd name="connsiteY19" fmla="*/ 0 h 3254188"/>
                  <a:gd name="connsiteX20" fmla="*/ 3133164 w 3980329"/>
                  <a:gd name="connsiteY20" fmla="*/ 40341 h 3254188"/>
                  <a:gd name="connsiteX21" fmla="*/ 3227294 w 3980329"/>
                  <a:gd name="connsiteY21" fmla="*/ 67235 h 3254188"/>
                  <a:gd name="connsiteX22" fmla="*/ 3348317 w 3980329"/>
                  <a:gd name="connsiteY22" fmla="*/ 94130 h 3254188"/>
                  <a:gd name="connsiteX23" fmla="*/ 3469341 w 3980329"/>
                  <a:gd name="connsiteY23" fmla="*/ 161365 h 3254188"/>
                  <a:gd name="connsiteX24" fmla="*/ 3509682 w 3980329"/>
                  <a:gd name="connsiteY24" fmla="*/ 174812 h 3254188"/>
                  <a:gd name="connsiteX25" fmla="*/ 3563470 w 3980329"/>
                  <a:gd name="connsiteY25" fmla="*/ 268941 h 3254188"/>
                  <a:gd name="connsiteX26" fmla="*/ 3630705 w 3980329"/>
                  <a:gd name="connsiteY26" fmla="*/ 389965 h 3254188"/>
                  <a:gd name="connsiteX27" fmla="*/ 3644153 w 3980329"/>
                  <a:gd name="connsiteY27" fmla="*/ 443753 h 3254188"/>
                  <a:gd name="connsiteX28" fmla="*/ 3697941 w 3980329"/>
                  <a:gd name="connsiteY28" fmla="*/ 578224 h 3254188"/>
                  <a:gd name="connsiteX29" fmla="*/ 3711388 w 3980329"/>
                  <a:gd name="connsiteY29" fmla="*/ 632012 h 3254188"/>
                  <a:gd name="connsiteX30" fmla="*/ 3724835 w 3980329"/>
                  <a:gd name="connsiteY30" fmla="*/ 739588 h 3254188"/>
                  <a:gd name="connsiteX31" fmla="*/ 3751729 w 3980329"/>
                  <a:gd name="connsiteY31" fmla="*/ 847165 h 3254188"/>
                  <a:gd name="connsiteX32" fmla="*/ 3792070 w 3980329"/>
                  <a:gd name="connsiteY32" fmla="*/ 1116106 h 3254188"/>
                  <a:gd name="connsiteX33" fmla="*/ 3818964 w 3980329"/>
                  <a:gd name="connsiteY33" fmla="*/ 1815353 h 3254188"/>
                  <a:gd name="connsiteX34" fmla="*/ 3832411 w 3980329"/>
                  <a:gd name="connsiteY34" fmla="*/ 1855694 h 3254188"/>
                  <a:gd name="connsiteX35" fmla="*/ 3859305 w 3980329"/>
                  <a:gd name="connsiteY35" fmla="*/ 1976718 h 3254188"/>
                  <a:gd name="connsiteX36" fmla="*/ 3886200 w 3980329"/>
                  <a:gd name="connsiteY36" fmla="*/ 2017059 h 3254188"/>
                  <a:gd name="connsiteX37" fmla="*/ 3913094 w 3980329"/>
                  <a:gd name="connsiteY37" fmla="*/ 2084294 h 3254188"/>
                  <a:gd name="connsiteX38" fmla="*/ 3939988 w 3980329"/>
                  <a:gd name="connsiteY38" fmla="*/ 2138083 h 3254188"/>
                  <a:gd name="connsiteX39" fmla="*/ 3953435 w 3980329"/>
                  <a:gd name="connsiteY39" fmla="*/ 2191871 h 3254188"/>
                  <a:gd name="connsiteX40" fmla="*/ 3980329 w 3980329"/>
                  <a:gd name="connsiteY40" fmla="*/ 2272553 h 3254188"/>
                  <a:gd name="connsiteX41" fmla="*/ 3966882 w 3980329"/>
                  <a:gd name="connsiteY41" fmla="*/ 2770094 h 3254188"/>
                  <a:gd name="connsiteX42" fmla="*/ 3926541 w 3980329"/>
                  <a:gd name="connsiteY42" fmla="*/ 2864224 h 3254188"/>
                  <a:gd name="connsiteX43" fmla="*/ 3899647 w 3980329"/>
                  <a:gd name="connsiteY43" fmla="*/ 2944906 h 3254188"/>
                  <a:gd name="connsiteX44" fmla="*/ 3886200 w 3980329"/>
                  <a:gd name="connsiteY44" fmla="*/ 2985247 h 3254188"/>
                  <a:gd name="connsiteX45" fmla="*/ 3859305 w 3980329"/>
                  <a:gd name="connsiteY45" fmla="*/ 3025588 h 3254188"/>
                  <a:gd name="connsiteX46" fmla="*/ 3805517 w 3980329"/>
                  <a:gd name="connsiteY46" fmla="*/ 3119718 h 3254188"/>
                  <a:gd name="connsiteX47" fmla="*/ 3765176 w 3980329"/>
                  <a:gd name="connsiteY47" fmla="*/ 3146612 h 3254188"/>
                  <a:gd name="connsiteX48" fmla="*/ 3711388 w 3980329"/>
                  <a:gd name="connsiteY48" fmla="*/ 3186953 h 3254188"/>
                  <a:gd name="connsiteX49" fmla="*/ 3630705 w 3980329"/>
                  <a:gd name="connsiteY49" fmla="*/ 3213847 h 3254188"/>
                  <a:gd name="connsiteX50" fmla="*/ 3455894 w 3980329"/>
                  <a:gd name="connsiteY50" fmla="*/ 3240741 h 3254188"/>
                  <a:gd name="connsiteX51" fmla="*/ 3388658 w 3980329"/>
                  <a:gd name="connsiteY51" fmla="*/ 3254188 h 3254188"/>
                  <a:gd name="connsiteX52" fmla="*/ 2662517 w 3980329"/>
                  <a:gd name="connsiteY52" fmla="*/ 3240741 h 3254188"/>
                  <a:gd name="connsiteX53" fmla="*/ 2460811 w 3980329"/>
                  <a:gd name="connsiteY53" fmla="*/ 3213847 h 3254188"/>
                  <a:gd name="connsiteX54" fmla="*/ 2339788 w 3980329"/>
                  <a:gd name="connsiteY54" fmla="*/ 3200400 h 3254188"/>
                  <a:gd name="connsiteX55" fmla="*/ 2164976 w 3980329"/>
                  <a:gd name="connsiteY55" fmla="*/ 3160059 h 3254188"/>
                  <a:gd name="connsiteX56" fmla="*/ 2124635 w 3980329"/>
                  <a:gd name="connsiteY56" fmla="*/ 3146612 h 3254188"/>
                  <a:gd name="connsiteX57" fmla="*/ 2084294 w 3980329"/>
                  <a:gd name="connsiteY57" fmla="*/ 3119718 h 3254188"/>
                  <a:gd name="connsiteX58" fmla="*/ 2043953 w 3980329"/>
                  <a:gd name="connsiteY58" fmla="*/ 3106271 h 3254188"/>
                  <a:gd name="connsiteX59" fmla="*/ 1963270 w 3980329"/>
                  <a:gd name="connsiteY59" fmla="*/ 3052483 h 3254188"/>
                  <a:gd name="connsiteX60" fmla="*/ 1922929 w 3980329"/>
                  <a:gd name="connsiteY60" fmla="*/ 3025588 h 3254188"/>
                  <a:gd name="connsiteX61" fmla="*/ 1909482 w 3980329"/>
                  <a:gd name="connsiteY61" fmla="*/ 2985247 h 3254188"/>
                  <a:gd name="connsiteX62" fmla="*/ 1896035 w 3980329"/>
                  <a:gd name="connsiteY62" fmla="*/ 2931459 h 3254188"/>
                  <a:gd name="connsiteX63" fmla="*/ 1869141 w 3980329"/>
                  <a:gd name="connsiteY63" fmla="*/ 2850777 h 3254188"/>
                  <a:gd name="connsiteX64" fmla="*/ 1855694 w 3980329"/>
                  <a:gd name="connsiteY64" fmla="*/ 2393577 h 3254188"/>
                  <a:gd name="connsiteX65" fmla="*/ 1815353 w 3980329"/>
                  <a:gd name="connsiteY65" fmla="*/ 2312894 h 3254188"/>
                  <a:gd name="connsiteX66" fmla="*/ 1801905 w 3980329"/>
                  <a:gd name="connsiteY66" fmla="*/ 2272553 h 3254188"/>
                  <a:gd name="connsiteX67" fmla="*/ 1761564 w 3980329"/>
                  <a:gd name="connsiteY67" fmla="*/ 2245659 h 3254188"/>
                  <a:gd name="connsiteX68" fmla="*/ 1721223 w 3980329"/>
                  <a:gd name="connsiteY68" fmla="*/ 2205318 h 3254188"/>
                  <a:gd name="connsiteX69" fmla="*/ 1653988 w 3980329"/>
                  <a:gd name="connsiteY69" fmla="*/ 2164977 h 3254188"/>
                  <a:gd name="connsiteX70" fmla="*/ 1573305 w 3980329"/>
                  <a:gd name="connsiteY70" fmla="*/ 2111188 h 3254188"/>
                  <a:gd name="connsiteX71" fmla="*/ 1532964 w 3980329"/>
                  <a:gd name="connsiteY71" fmla="*/ 2070847 h 3254188"/>
                  <a:gd name="connsiteX72" fmla="*/ 1492623 w 3980329"/>
                  <a:gd name="connsiteY72" fmla="*/ 2057400 h 3254188"/>
                  <a:gd name="connsiteX73" fmla="*/ 1425388 w 3980329"/>
                  <a:gd name="connsiteY73" fmla="*/ 2030506 h 3254188"/>
                  <a:gd name="connsiteX74" fmla="*/ 1385047 w 3980329"/>
                  <a:gd name="connsiteY74" fmla="*/ 2017059 h 3254188"/>
                  <a:gd name="connsiteX75" fmla="*/ 1331258 w 3980329"/>
                  <a:gd name="connsiteY75" fmla="*/ 1990165 h 3254188"/>
                  <a:gd name="connsiteX76" fmla="*/ 954741 w 3980329"/>
                  <a:gd name="connsiteY76" fmla="*/ 2003612 h 3254188"/>
                  <a:gd name="connsiteX77" fmla="*/ 833717 w 3980329"/>
                  <a:gd name="connsiteY77" fmla="*/ 2043953 h 3254188"/>
                  <a:gd name="connsiteX78" fmla="*/ 739588 w 3980329"/>
                  <a:gd name="connsiteY78" fmla="*/ 2057400 h 3254188"/>
                  <a:gd name="connsiteX79" fmla="*/ 591670 w 3980329"/>
                  <a:gd name="connsiteY79" fmla="*/ 2030506 h 3254188"/>
                  <a:gd name="connsiteX80" fmla="*/ 470647 w 3980329"/>
                  <a:gd name="connsiteY80" fmla="*/ 1990165 h 3254188"/>
                  <a:gd name="connsiteX81" fmla="*/ 376517 w 3980329"/>
                  <a:gd name="connsiteY81" fmla="*/ 1963271 h 3254188"/>
                  <a:gd name="connsiteX82" fmla="*/ 255494 w 3980329"/>
                  <a:gd name="connsiteY82" fmla="*/ 1882588 h 3254188"/>
                  <a:gd name="connsiteX83" fmla="*/ 147917 w 3980329"/>
                  <a:gd name="connsiteY83" fmla="*/ 1788459 h 3254188"/>
                  <a:gd name="connsiteX84" fmla="*/ 94129 w 3980329"/>
                  <a:gd name="connsiteY84" fmla="*/ 1707777 h 3254188"/>
                  <a:gd name="connsiteX85" fmla="*/ 67235 w 3980329"/>
                  <a:gd name="connsiteY85" fmla="*/ 1667435 h 3254188"/>
                  <a:gd name="connsiteX86" fmla="*/ 53788 w 3980329"/>
                  <a:gd name="connsiteY86" fmla="*/ 1627094 h 3254188"/>
                  <a:gd name="connsiteX87" fmla="*/ 26894 w 3980329"/>
                  <a:gd name="connsiteY87" fmla="*/ 1465730 h 3254188"/>
                  <a:gd name="connsiteX88" fmla="*/ 13447 w 3980329"/>
                  <a:gd name="connsiteY88" fmla="*/ 1048871 h 3254188"/>
                  <a:gd name="connsiteX89" fmla="*/ 0 w 3980329"/>
                  <a:gd name="connsiteY89" fmla="*/ 968188 h 3254188"/>
                  <a:gd name="connsiteX90" fmla="*/ 26894 w 3980329"/>
                  <a:gd name="connsiteY90" fmla="*/ 605118 h 3254188"/>
                  <a:gd name="connsiteX91" fmla="*/ 53788 w 3980329"/>
                  <a:gd name="connsiteY91" fmla="*/ 658906 h 325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3980329" h="3254188">
                    <a:moveTo>
                      <a:pt x="53788" y="658906"/>
                    </a:moveTo>
                    <a:lnTo>
                      <a:pt x="53788" y="658906"/>
                    </a:lnTo>
                    <a:cubicBezTo>
                      <a:pt x="67235" y="623047"/>
                      <a:pt x="72886" y="583195"/>
                      <a:pt x="94129" y="551330"/>
                    </a:cubicBezTo>
                    <a:cubicBezTo>
                      <a:pt x="101992" y="539536"/>
                      <a:pt x="123281" y="546585"/>
                      <a:pt x="134470" y="537883"/>
                    </a:cubicBezTo>
                    <a:cubicBezTo>
                      <a:pt x="164492" y="514532"/>
                      <a:pt x="184726" y="480021"/>
                      <a:pt x="215153" y="457200"/>
                    </a:cubicBezTo>
                    <a:cubicBezTo>
                      <a:pt x="233082" y="443753"/>
                      <a:pt x="252283" y="431852"/>
                      <a:pt x="268941" y="416859"/>
                    </a:cubicBezTo>
                    <a:cubicBezTo>
                      <a:pt x="375653" y="320819"/>
                      <a:pt x="307576" y="350193"/>
                      <a:pt x="389964" y="322730"/>
                    </a:cubicBezTo>
                    <a:cubicBezTo>
                      <a:pt x="407894" y="309283"/>
                      <a:pt x="424394" y="293681"/>
                      <a:pt x="443753" y="282388"/>
                    </a:cubicBezTo>
                    <a:cubicBezTo>
                      <a:pt x="494867" y="252571"/>
                      <a:pt x="537740" y="230562"/>
                      <a:pt x="591670" y="215153"/>
                    </a:cubicBezTo>
                    <a:cubicBezTo>
                      <a:pt x="624556" y="205757"/>
                      <a:pt x="702175" y="190789"/>
                      <a:pt x="726141" y="174812"/>
                    </a:cubicBezTo>
                    <a:cubicBezTo>
                      <a:pt x="781859" y="137667"/>
                      <a:pt x="750803" y="151838"/>
                      <a:pt x="820270" y="134471"/>
                    </a:cubicBezTo>
                    <a:cubicBezTo>
                      <a:pt x="833717" y="125506"/>
                      <a:pt x="844457" y="108067"/>
                      <a:pt x="860611" y="107577"/>
                    </a:cubicBezTo>
                    <a:cubicBezTo>
                      <a:pt x="995095" y="103502"/>
                      <a:pt x="1129478" y="121024"/>
                      <a:pt x="1264023" y="121024"/>
                    </a:cubicBezTo>
                    <a:cubicBezTo>
                      <a:pt x="1389609" y="121024"/>
                      <a:pt x="1515035" y="112059"/>
                      <a:pt x="1640541" y="107577"/>
                    </a:cubicBezTo>
                    <a:cubicBezTo>
                      <a:pt x="1689847" y="103095"/>
                      <a:pt x="1739288" y="99915"/>
                      <a:pt x="1788458" y="94130"/>
                    </a:cubicBezTo>
                    <a:cubicBezTo>
                      <a:pt x="1815537" y="90944"/>
                      <a:pt x="1841988" y="83152"/>
                      <a:pt x="1869141" y="80683"/>
                    </a:cubicBezTo>
                    <a:cubicBezTo>
                      <a:pt x="1940704" y="74177"/>
                      <a:pt x="2012685" y="73203"/>
                      <a:pt x="2084294" y="67235"/>
                    </a:cubicBezTo>
                    <a:cubicBezTo>
                      <a:pt x="2320992" y="47509"/>
                      <a:pt x="2100155" y="64591"/>
                      <a:pt x="2245658" y="40341"/>
                    </a:cubicBezTo>
                    <a:cubicBezTo>
                      <a:pt x="2311069" y="29439"/>
                      <a:pt x="2425555" y="20353"/>
                      <a:pt x="2487705" y="13447"/>
                    </a:cubicBezTo>
                    <a:cubicBezTo>
                      <a:pt x="2523622" y="9456"/>
                      <a:pt x="2559423" y="4482"/>
                      <a:pt x="2595282" y="0"/>
                    </a:cubicBezTo>
                    <a:cubicBezTo>
                      <a:pt x="2779111" y="9191"/>
                      <a:pt x="2950656" y="13303"/>
                      <a:pt x="3133164" y="40341"/>
                    </a:cubicBezTo>
                    <a:cubicBezTo>
                      <a:pt x="3165444" y="45123"/>
                      <a:pt x="3195636" y="59320"/>
                      <a:pt x="3227294" y="67235"/>
                    </a:cubicBezTo>
                    <a:cubicBezTo>
                      <a:pt x="3267385" y="77258"/>
                      <a:pt x="3308226" y="84107"/>
                      <a:pt x="3348317" y="94130"/>
                    </a:cubicBezTo>
                    <a:cubicBezTo>
                      <a:pt x="3510539" y="134686"/>
                      <a:pt x="3168856" y="61203"/>
                      <a:pt x="3469341" y="161365"/>
                    </a:cubicBezTo>
                    <a:lnTo>
                      <a:pt x="3509682" y="174812"/>
                    </a:lnTo>
                    <a:cubicBezTo>
                      <a:pt x="3566033" y="259338"/>
                      <a:pt x="3506604" y="166581"/>
                      <a:pt x="3563470" y="268941"/>
                    </a:cubicBezTo>
                    <a:cubicBezTo>
                      <a:pt x="3583221" y="304492"/>
                      <a:pt x="3615824" y="350284"/>
                      <a:pt x="3630705" y="389965"/>
                    </a:cubicBezTo>
                    <a:cubicBezTo>
                      <a:pt x="3637194" y="407269"/>
                      <a:pt x="3637664" y="426449"/>
                      <a:pt x="3644153" y="443753"/>
                    </a:cubicBezTo>
                    <a:cubicBezTo>
                      <a:pt x="3685886" y="555037"/>
                      <a:pt x="3661653" y="433071"/>
                      <a:pt x="3697941" y="578224"/>
                    </a:cubicBezTo>
                    <a:cubicBezTo>
                      <a:pt x="3702423" y="596153"/>
                      <a:pt x="3708350" y="613782"/>
                      <a:pt x="3711388" y="632012"/>
                    </a:cubicBezTo>
                    <a:cubicBezTo>
                      <a:pt x="3717329" y="667658"/>
                      <a:pt x="3719340" y="703870"/>
                      <a:pt x="3724835" y="739588"/>
                    </a:cubicBezTo>
                    <a:cubicBezTo>
                      <a:pt x="3734108" y="799861"/>
                      <a:pt x="3735367" y="798079"/>
                      <a:pt x="3751729" y="847165"/>
                    </a:cubicBezTo>
                    <a:cubicBezTo>
                      <a:pt x="3782479" y="1062415"/>
                      <a:pt x="3768202" y="972896"/>
                      <a:pt x="3792070" y="1116106"/>
                    </a:cubicBezTo>
                    <a:cubicBezTo>
                      <a:pt x="3801035" y="1349188"/>
                      <a:pt x="3806260" y="1582445"/>
                      <a:pt x="3818964" y="1815353"/>
                    </a:cubicBezTo>
                    <a:cubicBezTo>
                      <a:pt x="3819736" y="1829506"/>
                      <a:pt x="3828973" y="1841943"/>
                      <a:pt x="3832411" y="1855694"/>
                    </a:cubicBezTo>
                    <a:cubicBezTo>
                      <a:pt x="3842434" y="1895786"/>
                      <a:pt x="3846237" y="1937513"/>
                      <a:pt x="3859305" y="1976718"/>
                    </a:cubicBezTo>
                    <a:cubicBezTo>
                      <a:pt x="3864416" y="1992050"/>
                      <a:pt x="3878972" y="2002604"/>
                      <a:pt x="3886200" y="2017059"/>
                    </a:cubicBezTo>
                    <a:cubicBezTo>
                      <a:pt x="3896995" y="2038649"/>
                      <a:pt x="3903291" y="2062236"/>
                      <a:pt x="3913094" y="2084294"/>
                    </a:cubicBezTo>
                    <a:cubicBezTo>
                      <a:pt x="3921235" y="2102612"/>
                      <a:pt x="3932949" y="2119313"/>
                      <a:pt x="3939988" y="2138083"/>
                    </a:cubicBezTo>
                    <a:cubicBezTo>
                      <a:pt x="3946477" y="2155387"/>
                      <a:pt x="3948124" y="2174169"/>
                      <a:pt x="3953435" y="2191871"/>
                    </a:cubicBezTo>
                    <a:cubicBezTo>
                      <a:pt x="3961581" y="2219024"/>
                      <a:pt x="3980329" y="2272553"/>
                      <a:pt x="3980329" y="2272553"/>
                    </a:cubicBezTo>
                    <a:cubicBezTo>
                      <a:pt x="3975847" y="2438400"/>
                      <a:pt x="3975167" y="2604393"/>
                      <a:pt x="3966882" y="2770094"/>
                    </a:cubicBezTo>
                    <a:cubicBezTo>
                      <a:pt x="3965645" y="2794827"/>
                      <a:pt x="3933541" y="2846725"/>
                      <a:pt x="3926541" y="2864224"/>
                    </a:cubicBezTo>
                    <a:cubicBezTo>
                      <a:pt x="3916013" y="2890545"/>
                      <a:pt x="3908612" y="2918012"/>
                      <a:pt x="3899647" y="2944906"/>
                    </a:cubicBezTo>
                    <a:cubicBezTo>
                      <a:pt x="3895165" y="2958353"/>
                      <a:pt x="3894063" y="2973453"/>
                      <a:pt x="3886200" y="2985247"/>
                    </a:cubicBezTo>
                    <a:cubicBezTo>
                      <a:pt x="3877235" y="2998694"/>
                      <a:pt x="3867323" y="3011556"/>
                      <a:pt x="3859305" y="3025588"/>
                    </a:cubicBezTo>
                    <a:cubicBezTo>
                      <a:pt x="3845242" y="3050199"/>
                      <a:pt x="3827359" y="3097876"/>
                      <a:pt x="3805517" y="3119718"/>
                    </a:cubicBezTo>
                    <a:cubicBezTo>
                      <a:pt x="3794089" y="3131146"/>
                      <a:pt x="3778327" y="3137218"/>
                      <a:pt x="3765176" y="3146612"/>
                    </a:cubicBezTo>
                    <a:cubicBezTo>
                      <a:pt x="3746939" y="3159639"/>
                      <a:pt x="3731434" y="3176930"/>
                      <a:pt x="3711388" y="3186953"/>
                    </a:cubicBezTo>
                    <a:cubicBezTo>
                      <a:pt x="3686032" y="3199631"/>
                      <a:pt x="3658504" y="3208287"/>
                      <a:pt x="3630705" y="3213847"/>
                    </a:cubicBezTo>
                    <a:cubicBezTo>
                      <a:pt x="3476549" y="3244678"/>
                      <a:pt x="3667554" y="3208178"/>
                      <a:pt x="3455894" y="3240741"/>
                    </a:cubicBezTo>
                    <a:cubicBezTo>
                      <a:pt x="3433304" y="3244216"/>
                      <a:pt x="3411070" y="3249706"/>
                      <a:pt x="3388658" y="3254188"/>
                    </a:cubicBezTo>
                    <a:lnTo>
                      <a:pt x="2662517" y="3240741"/>
                    </a:lnTo>
                    <a:cubicBezTo>
                      <a:pt x="2634001" y="3239821"/>
                      <a:pt x="2493791" y="3217969"/>
                      <a:pt x="2460811" y="3213847"/>
                    </a:cubicBezTo>
                    <a:cubicBezTo>
                      <a:pt x="2420535" y="3208813"/>
                      <a:pt x="2379969" y="3206140"/>
                      <a:pt x="2339788" y="3200400"/>
                    </a:cubicBezTo>
                    <a:cubicBezTo>
                      <a:pt x="2302454" y="3195067"/>
                      <a:pt x="2187754" y="3167652"/>
                      <a:pt x="2164976" y="3160059"/>
                    </a:cubicBezTo>
                    <a:cubicBezTo>
                      <a:pt x="2151529" y="3155577"/>
                      <a:pt x="2137313" y="3152951"/>
                      <a:pt x="2124635" y="3146612"/>
                    </a:cubicBezTo>
                    <a:cubicBezTo>
                      <a:pt x="2110180" y="3139384"/>
                      <a:pt x="2098749" y="3126946"/>
                      <a:pt x="2084294" y="3119718"/>
                    </a:cubicBezTo>
                    <a:cubicBezTo>
                      <a:pt x="2071616" y="3113379"/>
                      <a:pt x="2056344" y="3113155"/>
                      <a:pt x="2043953" y="3106271"/>
                    </a:cubicBezTo>
                    <a:cubicBezTo>
                      <a:pt x="2015698" y="3090574"/>
                      <a:pt x="1990164" y="3070413"/>
                      <a:pt x="1963270" y="3052483"/>
                    </a:cubicBezTo>
                    <a:lnTo>
                      <a:pt x="1922929" y="3025588"/>
                    </a:lnTo>
                    <a:cubicBezTo>
                      <a:pt x="1918447" y="3012141"/>
                      <a:pt x="1913376" y="2998876"/>
                      <a:pt x="1909482" y="2985247"/>
                    </a:cubicBezTo>
                    <a:cubicBezTo>
                      <a:pt x="1904405" y="2967477"/>
                      <a:pt x="1901346" y="2949161"/>
                      <a:pt x="1896035" y="2931459"/>
                    </a:cubicBezTo>
                    <a:cubicBezTo>
                      <a:pt x="1887889" y="2904306"/>
                      <a:pt x="1869141" y="2850777"/>
                      <a:pt x="1869141" y="2850777"/>
                    </a:cubicBezTo>
                    <a:cubicBezTo>
                      <a:pt x="1864659" y="2698377"/>
                      <a:pt x="1863923" y="2545821"/>
                      <a:pt x="1855694" y="2393577"/>
                    </a:cubicBezTo>
                    <a:cubicBezTo>
                      <a:pt x="1853646" y="2355680"/>
                      <a:pt x="1831287" y="2344761"/>
                      <a:pt x="1815353" y="2312894"/>
                    </a:cubicBezTo>
                    <a:cubicBezTo>
                      <a:pt x="1809014" y="2300216"/>
                      <a:pt x="1810760" y="2283621"/>
                      <a:pt x="1801905" y="2272553"/>
                    </a:cubicBezTo>
                    <a:cubicBezTo>
                      <a:pt x="1791809" y="2259933"/>
                      <a:pt x="1773979" y="2256005"/>
                      <a:pt x="1761564" y="2245659"/>
                    </a:cubicBezTo>
                    <a:cubicBezTo>
                      <a:pt x="1746955" y="2233485"/>
                      <a:pt x="1736437" y="2216728"/>
                      <a:pt x="1721223" y="2205318"/>
                    </a:cubicBezTo>
                    <a:cubicBezTo>
                      <a:pt x="1700314" y="2189636"/>
                      <a:pt x="1676038" y="2179009"/>
                      <a:pt x="1653988" y="2164977"/>
                    </a:cubicBezTo>
                    <a:cubicBezTo>
                      <a:pt x="1626718" y="2147624"/>
                      <a:pt x="1598819" y="2131032"/>
                      <a:pt x="1573305" y="2111188"/>
                    </a:cubicBezTo>
                    <a:cubicBezTo>
                      <a:pt x="1558294" y="2099513"/>
                      <a:pt x="1548787" y="2081396"/>
                      <a:pt x="1532964" y="2070847"/>
                    </a:cubicBezTo>
                    <a:cubicBezTo>
                      <a:pt x="1521170" y="2062984"/>
                      <a:pt x="1505895" y="2062377"/>
                      <a:pt x="1492623" y="2057400"/>
                    </a:cubicBezTo>
                    <a:cubicBezTo>
                      <a:pt x="1470022" y="2048925"/>
                      <a:pt x="1447989" y="2038981"/>
                      <a:pt x="1425388" y="2030506"/>
                    </a:cubicBezTo>
                    <a:cubicBezTo>
                      <a:pt x="1412116" y="2025529"/>
                      <a:pt x="1398075" y="2022643"/>
                      <a:pt x="1385047" y="2017059"/>
                    </a:cubicBezTo>
                    <a:cubicBezTo>
                      <a:pt x="1366622" y="2009163"/>
                      <a:pt x="1349188" y="1999130"/>
                      <a:pt x="1331258" y="1990165"/>
                    </a:cubicBezTo>
                    <a:cubicBezTo>
                      <a:pt x="1205752" y="1994647"/>
                      <a:pt x="1080110" y="1996237"/>
                      <a:pt x="954741" y="2003612"/>
                    </a:cubicBezTo>
                    <a:cubicBezTo>
                      <a:pt x="739664" y="2016264"/>
                      <a:pt x="966956" y="2003981"/>
                      <a:pt x="833717" y="2043953"/>
                    </a:cubicBezTo>
                    <a:cubicBezTo>
                      <a:pt x="803359" y="2053060"/>
                      <a:pt x="770964" y="2052918"/>
                      <a:pt x="739588" y="2057400"/>
                    </a:cubicBezTo>
                    <a:cubicBezTo>
                      <a:pt x="690282" y="2048435"/>
                      <a:pt x="640288" y="2042660"/>
                      <a:pt x="591670" y="2030506"/>
                    </a:cubicBezTo>
                    <a:cubicBezTo>
                      <a:pt x="550416" y="2020193"/>
                      <a:pt x="510988" y="2003612"/>
                      <a:pt x="470647" y="1990165"/>
                    </a:cubicBezTo>
                    <a:cubicBezTo>
                      <a:pt x="412777" y="1970875"/>
                      <a:pt x="444051" y="1980154"/>
                      <a:pt x="376517" y="1963271"/>
                    </a:cubicBezTo>
                    <a:cubicBezTo>
                      <a:pt x="196615" y="1860470"/>
                      <a:pt x="334171" y="1950025"/>
                      <a:pt x="255494" y="1882588"/>
                    </a:cubicBezTo>
                    <a:cubicBezTo>
                      <a:pt x="223471" y="1855139"/>
                      <a:pt x="175382" y="1823772"/>
                      <a:pt x="147917" y="1788459"/>
                    </a:cubicBezTo>
                    <a:cubicBezTo>
                      <a:pt x="128073" y="1762945"/>
                      <a:pt x="112058" y="1734671"/>
                      <a:pt x="94129" y="1707777"/>
                    </a:cubicBezTo>
                    <a:cubicBezTo>
                      <a:pt x="85164" y="1694330"/>
                      <a:pt x="72346" y="1682767"/>
                      <a:pt x="67235" y="1667435"/>
                    </a:cubicBezTo>
                    <a:cubicBezTo>
                      <a:pt x="62753" y="1653988"/>
                      <a:pt x="57226" y="1640845"/>
                      <a:pt x="53788" y="1627094"/>
                    </a:cubicBezTo>
                    <a:cubicBezTo>
                      <a:pt x="40679" y="1574660"/>
                      <a:pt x="34484" y="1518861"/>
                      <a:pt x="26894" y="1465730"/>
                    </a:cubicBezTo>
                    <a:cubicBezTo>
                      <a:pt x="22412" y="1326777"/>
                      <a:pt x="20951" y="1187694"/>
                      <a:pt x="13447" y="1048871"/>
                    </a:cubicBezTo>
                    <a:cubicBezTo>
                      <a:pt x="11975" y="1021645"/>
                      <a:pt x="0" y="995453"/>
                      <a:pt x="0" y="968188"/>
                    </a:cubicBezTo>
                    <a:cubicBezTo>
                      <a:pt x="0" y="747029"/>
                      <a:pt x="2220" y="753159"/>
                      <a:pt x="26894" y="605118"/>
                    </a:cubicBezTo>
                    <a:cubicBezTo>
                      <a:pt x="70965" y="634498"/>
                      <a:pt x="49306" y="649941"/>
                      <a:pt x="53788" y="658906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6603329" y="3368473"/>
            <a:ext cx="1811100" cy="1120817"/>
            <a:chOff x="6603329" y="3368473"/>
            <a:chExt cx="1811100" cy="1120817"/>
          </a:xfrm>
        </p:grpSpPr>
        <p:pic>
          <p:nvPicPr>
            <p:cNvPr id="44" name="Picture 8" descr="https://cdn3.iconfinder.com/data/icons/metro-business/512/component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890" y="3368473"/>
              <a:ext cx="1185092" cy="85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603329" y="4222983"/>
              <a:ext cx="1811100" cy="2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Component C</a:t>
              </a:r>
              <a:endParaRPr lang="en-US" b="1" dirty="0"/>
            </a:p>
          </p:txBody>
        </p:sp>
      </p:grpSp>
      <p:sp>
        <p:nvSpPr>
          <p:cNvPr id="56" name="Up-Down Arrow 55"/>
          <p:cNvSpPr/>
          <p:nvPr/>
        </p:nvSpPr>
        <p:spPr>
          <a:xfrm>
            <a:off x="7406436" y="2869829"/>
            <a:ext cx="239125" cy="42826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968551" y="1910285"/>
            <a:ext cx="1445418" cy="1874094"/>
            <a:chOff x="968551" y="1910285"/>
            <a:chExt cx="1445418" cy="1874094"/>
          </a:xfrm>
        </p:grpSpPr>
        <p:pic>
          <p:nvPicPr>
            <p:cNvPr id="58" name="Picture 8" descr="https://cdn2.iconfinder.com/data/icons/large-svg-icons/512/cube_blue_rss_black_add_draw-51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51" y="2338960"/>
              <a:ext cx="1445418" cy="144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224803" y="1910285"/>
              <a:ext cx="86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System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45418" y="3368473"/>
            <a:ext cx="3758208" cy="2150766"/>
            <a:chOff x="1945418" y="3368473"/>
            <a:chExt cx="3758208" cy="2150766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592469" y="3368473"/>
              <a:ext cx="0" cy="501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945418" y="3949579"/>
              <a:ext cx="3758208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Primary Testing Focuses: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Interactions/APIs between components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Communications between components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System architecture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Integrated functions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Integrated system structure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05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0" grpId="1"/>
      <p:bldP spid="47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64343" y="1198363"/>
            <a:ext cx="4455457" cy="506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System Function Validation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22287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9001" y="2667000"/>
            <a:ext cx="1524000" cy="87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33428" y="1818927"/>
            <a:ext cx="2168855" cy="1389412"/>
            <a:chOff x="4712074" y="2029187"/>
            <a:chExt cx="2704389" cy="2161867"/>
          </a:xfrm>
        </p:grpSpPr>
        <p:pic>
          <p:nvPicPr>
            <p:cNvPr id="38" name="Picture 8" descr="https://cdn2.iconfinder.com/data/icons/large-svg-icons/512/cube_blue_rss_black_add_draw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181" y="2269004"/>
              <a:ext cx="1326686" cy="144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Connector 38"/>
            <p:cNvCxnSpPr/>
            <p:nvPr/>
          </p:nvCxnSpPr>
          <p:spPr>
            <a:xfrm flipV="1">
              <a:off x="4712074" y="3043961"/>
              <a:ext cx="1230924" cy="5007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62585" y="3544723"/>
              <a:ext cx="1753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System </a:t>
              </a:r>
            </a:p>
            <a:p>
              <a:pPr algn="ctr"/>
              <a:r>
                <a:rPr lang="en-US" b="1" dirty="0" smtClean="0"/>
                <a:t>Behavior Testing</a:t>
              </a:r>
              <a:endParaRPr lang="en-US" b="1" dirty="0"/>
            </a:p>
          </p:txBody>
        </p:sp>
        <p:pic>
          <p:nvPicPr>
            <p:cNvPr id="41" name="Picture 10" descr="http://upload.wikimedia.org/wikipedia/commons/thumb/0/03/Green_check.svg/600px-Green_check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944" y="2029187"/>
              <a:ext cx="1069849" cy="78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209181" y="3493249"/>
            <a:ext cx="2388383" cy="1626090"/>
            <a:chOff x="3963742" y="2029187"/>
            <a:chExt cx="2978122" cy="2530128"/>
          </a:xfrm>
        </p:grpSpPr>
        <p:pic>
          <p:nvPicPr>
            <p:cNvPr id="61" name="Picture 8" descr="https://cdn2.iconfinder.com/data/icons/large-svg-icons/512/cube_blue_rss_black_add_draw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803" y="2269004"/>
              <a:ext cx="1326685" cy="144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3963742" y="2029187"/>
              <a:ext cx="1461942" cy="962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325061" y="3553651"/>
              <a:ext cx="1616803" cy="1005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System API </a:t>
              </a:r>
            </a:p>
            <a:p>
              <a:pPr algn="ctr"/>
              <a:r>
                <a:rPr lang="en-US" b="1" dirty="0" smtClean="0"/>
                <a:t>Testing</a:t>
              </a:r>
              <a:endParaRPr lang="en-US" b="1" dirty="0"/>
            </a:p>
          </p:txBody>
        </p:sp>
        <p:pic>
          <p:nvPicPr>
            <p:cNvPr id="69" name="Picture 10" descr="http://upload.wikimedia.org/wikipedia/commons/thumb/0/03/Green_check.svg/600px-Green_check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19" y="2029187"/>
              <a:ext cx="1069849" cy="78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Oval 43"/>
          <p:cNvSpPr/>
          <p:nvPr/>
        </p:nvSpPr>
        <p:spPr>
          <a:xfrm>
            <a:off x="3038464" y="2061893"/>
            <a:ext cx="2294964" cy="1999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Software System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81278" y="1868581"/>
            <a:ext cx="1866653" cy="1596838"/>
            <a:chOff x="1265108" y="1927920"/>
            <a:chExt cx="1866653" cy="1596838"/>
          </a:xfrm>
        </p:grpSpPr>
        <p:pic>
          <p:nvPicPr>
            <p:cNvPr id="52" name="Picture 8" descr="https://cdn2.iconfinder.com/data/icons/large-svg-icons/512/cube_blue_rss_black_add_draw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065" y="2090965"/>
              <a:ext cx="1156170" cy="80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Connector 52"/>
            <p:cNvCxnSpPr/>
            <p:nvPr/>
          </p:nvCxnSpPr>
          <p:spPr>
            <a:xfrm>
              <a:off x="2608937" y="2494414"/>
              <a:ext cx="522824" cy="1725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265108" y="2878427"/>
              <a:ext cx="17363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System</a:t>
              </a:r>
            </a:p>
            <a:p>
              <a:pPr algn="ctr"/>
              <a:r>
                <a:rPr lang="en-US" b="1" dirty="0" smtClean="0"/>
                <a:t>Function Testing</a:t>
              </a:r>
              <a:endParaRPr lang="en-US" b="1" dirty="0"/>
            </a:p>
          </p:txBody>
        </p:sp>
        <p:pic>
          <p:nvPicPr>
            <p:cNvPr id="55" name="Picture 10" descr="http://upload.wikimedia.org/wikipedia/commons/thumb/0/03/Green_check.svg/600px-Green_check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244" y="1927920"/>
              <a:ext cx="932344" cy="436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1357085" y="3523537"/>
            <a:ext cx="1790846" cy="1583912"/>
            <a:chOff x="1357085" y="3523537"/>
            <a:chExt cx="1790846" cy="1583912"/>
          </a:xfrm>
        </p:grpSpPr>
        <p:pic>
          <p:nvPicPr>
            <p:cNvPr id="58" name="Picture 8" descr="https://cdn2.iconfinder.com/data/icons/large-svg-icons/512/cube_blue_rss_black_add_draw-51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085" y="3771567"/>
              <a:ext cx="1156170" cy="706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Straight Connector 58"/>
            <p:cNvCxnSpPr/>
            <p:nvPr/>
          </p:nvCxnSpPr>
          <p:spPr>
            <a:xfrm flipV="1">
              <a:off x="2410450" y="3523537"/>
              <a:ext cx="737481" cy="4960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374781" y="4461118"/>
              <a:ext cx="1279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System GUI</a:t>
              </a:r>
            </a:p>
            <a:p>
              <a:pPr algn="ctr"/>
              <a:r>
                <a:rPr lang="en-US" b="1" dirty="0" smtClean="0"/>
                <a:t>Testing</a:t>
              </a:r>
              <a:endParaRPr lang="en-US" b="1" dirty="0"/>
            </a:p>
          </p:txBody>
        </p:sp>
        <p:pic>
          <p:nvPicPr>
            <p:cNvPr id="62" name="Picture 10" descr="http://upload.wikimedia.org/wikipedia/commons/thumb/0/03/Green_check.svg/600px-Green_check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264" y="3628794"/>
              <a:ext cx="932344" cy="382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056394" y="4082334"/>
            <a:ext cx="2439899" cy="1875749"/>
            <a:chOff x="2719157" y="3840584"/>
            <a:chExt cx="2439899" cy="1875749"/>
          </a:xfrm>
        </p:grpSpPr>
        <p:sp>
          <p:nvSpPr>
            <p:cNvPr id="70" name="TextBox 69"/>
            <p:cNvSpPr txBox="1"/>
            <p:nvPr/>
          </p:nvSpPr>
          <p:spPr>
            <a:xfrm>
              <a:off x="2719157" y="4392894"/>
              <a:ext cx="2439899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Primary Focuses: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System User Interfaces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System Functions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System Behaviors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smtClean="0"/>
                <a:t>System APIs</a:t>
              </a:r>
              <a:endParaRPr lang="en-US" sz="16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9582" y="3840584"/>
              <a:ext cx="0" cy="5523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5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0177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Testing Process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64343" y="1146150"/>
            <a:ext cx="2748600" cy="506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System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22287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38600" y="2679938"/>
            <a:ext cx="1981200" cy="1940524"/>
            <a:chOff x="4038600" y="2679938"/>
            <a:chExt cx="1981200" cy="1940524"/>
          </a:xfrm>
        </p:grpSpPr>
        <p:grpSp>
          <p:nvGrpSpPr>
            <p:cNvPr id="6" name="Group 5"/>
            <p:cNvGrpSpPr/>
            <p:nvPr/>
          </p:nvGrpSpPr>
          <p:grpSpPr>
            <a:xfrm>
              <a:off x="4235843" y="2679938"/>
              <a:ext cx="1586716" cy="1550148"/>
              <a:chOff x="3422158" y="2421896"/>
              <a:chExt cx="1586716" cy="1978913"/>
            </a:xfrm>
          </p:grpSpPr>
          <p:pic>
            <p:nvPicPr>
              <p:cNvPr id="1032" name="Picture 8" descr="https://cdn2.iconfinder.com/data/icons/large-svg-icons/512/cube_blue_rss_black_add_draw-51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9257" y="2713962"/>
                <a:ext cx="1445418" cy="14454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3422158" y="4031477"/>
                <a:ext cx="158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System Testing</a:t>
                </a:r>
                <a:endParaRPr lang="en-US" b="1" dirty="0"/>
              </a:p>
            </p:txBody>
          </p:sp>
          <p:pic>
            <p:nvPicPr>
              <p:cNvPr id="1034" name="Picture 10" descr="http://upload.wikimedia.org/wikipedia/commons/thumb/0/03/Green_check.svg/600px-Green_check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279" y="2421896"/>
                <a:ext cx="1165595" cy="782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Oval 22"/>
            <p:cNvSpPr/>
            <p:nvPr/>
          </p:nvSpPr>
          <p:spPr>
            <a:xfrm>
              <a:off x="4038600" y="2680041"/>
              <a:ext cx="1981200" cy="19404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95441" y="1943013"/>
            <a:ext cx="2448278" cy="1722016"/>
            <a:chOff x="5895441" y="1943013"/>
            <a:chExt cx="2448278" cy="1722016"/>
          </a:xfrm>
        </p:grpSpPr>
        <p:grpSp>
          <p:nvGrpSpPr>
            <p:cNvPr id="9" name="Group 8"/>
            <p:cNvGrpSpPr/>
            <p:nvPr/>
          </p:nvGrpSpPr>
          <p:grpSpPr>
            <a:xfrm>
              <a:off x="6358054" y="1943013"/>
              <a:ext cx="1985665" cy="1722016"/>
              <a:chOff x="6010572" y="2421896"/>
              <a:chExt cx="1985665" cy="17220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10572" y="2421896"/>
                <a:ext cx="1985665" cy="1459645"/>
                <a:chOff x="6010572" y="2421896"/>
                <a:chExt cx="1985665" cy="145964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010572" y="2527644"/>
                  <a:ext cx="1985665" cy="1353897"/>
                  <a:chOff x="6091535" y="2288908"/>
                  <a:chExt cx="1985665" cy="1353897"/>
                </a:xfrm>
              </p:grpSpPr>
              <p:pic>
                <p:nvPicPr>
                  <p:cNvPr id="4" name="Picture 4" descr="https://sp.yimg.com/ib/th?id=HN.607995527650281956&amp;pid=15.1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81800" y="2463185"/>
                    <a:ext cx="1295400" cy="11796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2" descr="https://sp.yimg.com/ib/th?id=HN.608021447780141664&amp;pid=15.1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1535" y="2288908"/>
                    <a:ext cx="911870" cy="9156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1" name="Picture 10" descr="http://upload.wikimedia.org/wikipedia/commons/thumb/0/03/Green_check.svg/600px-Green_check.svg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35202" y="2421896"/>
                  <a:ext cx="1165595" cy="782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6084744" y="3774580"/>
                <a:ext cx="1675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Security Testing</a:t>
                </a:r>
                <a:endParaRPr lang="en-US" b="1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V="1">
              <a:off x="5895441" y="2707083"/>
              <a:ext cx="504319" cy="3843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919930" y="4098458"/>
            <a:ext cx="1996199" cy="1447948"/>
            <a:chOff x="5919930" y="4098458"/>
            <a:chExt cx="1996199" cy="1447948"/>
          </a:xfrm>
        </p:grpSpPr>
        <p:pic>
          <p:nvPicPr>
            <p:cNvPr id="1044" name="Picture 20" descr="https://sp1.yimg.com/ib/th?id=HN.608051826084481357&amp;pid=15.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119" y="4098458"/>
              <a:ext cx="1392010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6539209" y="5177074"/>
              <a:ext cx="136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Load Testing</a:t>
              </a:r>
              <a:endParaRPr lang="en-US" b="1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919930" y="4144387"/>
              <a:ext cx="561779" cy="28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02532" y="2830753"/>
            <a:ext cx="3436068" cy="1920966"/>
            <a:chOff x="602532" y="2830753"/>
            <a:chExt cx="3436068" cy="1920966"/>
          </a:xfrm>
        </p:grpSpPr>
        <p:grpSp>
          <p:nvGrpSpPr>
            <p:cNvPr id="19" name="Group 18"/>
            <p:cNvGrpSpPr/>
            <p:nvPr/>
          </p:nvGrpSpPr>
          <p:grpSpPr>
            <a:xfrm>
              <a:off x="602532" y="2830753"/>
              <a:ext cx="1690538" cy="1900949"/>
              <a:chOff x="772033" y="3073997"/>
              <a:chExt cx="1690538" cy="1900949"/>
            </a:xfrm>
          </p:grpSpPr>
          <p:pic>
            <p:nvPicPr>
              <p:cNvPr id="1042" name="Picture 18" descr="https://sp2.yimg.com/ib/th?id=HN.607996721647058970&amp;pid=15.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3820" y="3073997"/>
                <a:ext cx="1428751" cy="1414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2" descr="http://www.iconsdb.com/icons/download/royal-blue/seo-performance-2-512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9416" y="4100556"/>
                <a:ext cx="874390" cy="874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10" descr="https://sp.yimg.com/ib/th?id=HN.608023359038686184&amp;pid=15.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033" y="3884801"/>
                <a:ext cx="980568" cy="9805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2178910" y="4105388"/>
              <a:ext cx="14134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Performance</a:t>
              </a:r>
            </a:p>
            <a:p>
              <a:r>
                <a:rPr lang="en-US" b="1" dirty="0" smtClean="0"/>
                <a:t>Testing</a:t>
              </a:r>
              <a:endParaRPr lang="en-US" b="1" dirty="0"/>
            </a:p>
          </p:txBody>
        </p:sp>
        <p:cxnSp>
          <p:nvCxnSpPr>
            <p:cNvPr id="72" name="Straight Connector 71"/>
            <p:cNvCxnSpPr>
              <a:endCxn id="23" idx="2"/>
            </p:cNvCxnSpPr>
            <p:nvPr/>
          </p:nvCxnSpPr>
          <p:spPr>
            <a:xfrm flipV="1">
              <a:off x="2689346" y="3650252"/>
              <a:ext cx="1349254" cy="2736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45407" y="1809239"/>
            <a:ext cx="2839754" cy="1645773"/>
            <a:chOff x="1545407" y="1809239"/>
            <a:chExt cx="2839754" cy="1645773"/>
          </a:xfrm>
        </p:grpSpPr>
        <p:pic>
          <p:nvPicPr>
            <p:cNvPr id="51" name="Picture 6" descr="https://sp3.yimg.com/ib/th?id=HN.607994492563229275&amp;pid=15.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504" y="2007581"/>
              <a:ext cx="1102659" cy="1102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https://sp.yimg.com/ib/th?id=HN.608022396967650880&amp;pid=15.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084" y="2515959"/>
              <a:ext cx="939053" cy="939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http://upload.wikimedia.org/wikipedia/commons/thumb/0/03/Green_check.svg/600px-Green_check.sv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90" y="1809239"/>
              <a:ext cx="1165595" cy="78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545407" y="2033710"/>
              <a:ext cx="1256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Installation</a:t>
              </a:r>
            </a:p>
            <a:p>
              <a:r>
                <a:rPr lang="en-US" b="1" dirty="0" smtClean="0"/>
                <a:t> Testing</a:t>
              </a:r>
              <a:endParaRPr lang="en-US" b="1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823382" y="2591936"/>
              <a:ext cx="561779" cy="28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462</Words>
  <Application>Microsoft Office PowerPoint</Application>
  <PresentationFormat>On-screen Show (4:3)</PresentationFormat>
  <Paragraphs>223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Zeyu Gao</cp:lastModifiedBy>
  <cp:revision>67</cp:revision>
  <dcterms:created xsi:type="dcterms:W3CDTF">2014-06-09T00:46:10Z</dcterms:created>
  <dcterms:modified xsi:type="dcterms:W3CDTF">2014-06-12T06:57:24Z</dcterms:modified>
</cp:coreProperties>
</file>