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9" r:id="rId4"/>
    <p:sldId id="268" r:id="rId5"/>
    <p:sldId id="260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95" autoAdjust="0"/>
  </p:normalViewPr>
  <p:slideViewPr>
    <p:cSldViewPr>
      <p:cViewPr varScale="1">
        <p:scale>
          <a:sx n="94" d="100"/>
          <a:sy n="94" d="100"/>
        </p:scale>
        <p:origin x="209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4-08-12T08:33:48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6585 12751 232 0,'12'-9'-22'16,"0"-4"57"-16,-1 1 6 15,-1 1-10-15,0 1-2 16,-2 2-7-16,-1 0-9 15,-1 2-6-15,0 3-5 0,-5 0 3 16,2 0-7-16,-2 1 3 16,2-1-2-16,-2 4-19 15,2 1-23-15,-1 3-37 16,-1-1 19-16,2 1-27 15</inkml:trace>
  <inkml:trace contextRef="#ctx0" brushRef="#br0" timeOffset="896.0512">7386 13031 181 0,'97'-14'50'0,"4"-2"-10"15,0 2-28-15,8 0 11 16,1-2-9-16,2 1-8 16,4-3 0-16,2-1-5 0,2-3 7 15,-4 0 1-15,-4-3-8 16,3 0 1-16,4 0 2 15,1-2-6-15,2 0 4 16,4 1-4-16,4-3-26 16,0 1 6-16,-4-2-5 0,1-3 0 15,2-2 5-15,-2-4 11 16,-5-5 3-16,-1-3 5 15,-2-2 2-15,-10-3-3 16,-9-3-9-16,-11-2-26 16,-10-1-64-16</inkml:trace>
  <inkml:trace contextRef="#ctx0" brushRef="#br0" timeOffset="1393.0797">10593 11017 24 0,'-91'-57'1'0,"-8"2"-1"16,-10 2 8-16,-7 2-1 16,-3 7 0-16,-4 5 1 15,-3 6-6-15,-6 5 1 0,-1 6 6 16,-4 4-7-16,-8 6 5 15,-4 4 5-15,-4 3 5 16,-3 4 2-16,-5 4-4 16,-2 6-5-16,-1 7 4 15,-2 6-7-15,1 3-5 0,0 7 5 16,-1 5 10-16,4 6-5 15,3 6 13-15,3 4-3 16,3 2 2-16,4 5 0 16,1 3-7-16,7 5-7 15,4 6-3-15,2 3-6 16,4 4 6-16,6 8-2 0,11 2-5 15,10 5 5-15,15 1-5 16,16 3 0-16,23-3 0 16,19 1-3-16,24-2 1 15,14-3 4-15,29-5-1 16,20-6 16-16,25-2 20 0,20-6 2 15,17-3 9-15,16-7-16 16,8-1-16-16,14 0-3 16,0-2-8-16,7 1-3 15,0-10-16-15,2-11-106 16,-1-16-163-16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4-08-12T08:37:51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22462 12864 1106 0,'-45'-73'-9'0,"-5"-5"12"0,-3 17-8 16,-9 14-8-16,-14 12-35 15,-19 5-14-15,-19 7-40 16,-22 4 65-16,-18 6 32 15,-21 7 9-15,-18 7 0 16,-10 9 28-16,-12 14-4 0,-12 12 13 16,-10 17-20-16,-11 16-9 15,-5 15-4-15,-12 17 7 16,-2 15-2-16,3 13-1 15,4 13 6-15,9 7-5 16,18 12-6-16,21 4-2 16,22 6-3-16,25 4-2 0,27 1 2 15,26 2-2-15,24-2 6 16,23-2-2-16,26-8 1 15,21-4 2-15,18-6-2 16,24-9 0-16,22-10 4 16,21-5 1-16,18-6-1 0,20-7 4 15,18-10-8-15,16-7-2 16,18-12 4-16,13-10-8 15,12-15 3-15,7-10 1 16,8-14-2-16,2-12 1 16,5-10 0-16,0-11 5 0,2-6 8 15,6-4 8-15,2-4 0 16,5-10-2-16,-3-6-7 15,-2-9-8-15,-4-6 0 16,-5-8-3-16,-4-10-3 16,-7-10 0-16,-6-13-15 15,1-15 18-15,0-19-1 0,-2-17 0 16,-1-21 1-16,-1-20-10 15,-2-21-7-15,-4-16 11 16,-3-18-9-16,-12-6-16 16,-19 3-2-16,-16 3-19 15,-21 20 79-15,-27 24 12 0,-32 32-36 16,-28 24-21-16,-39 20-52 15,-48 11-220-15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last topic in module #1.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discuss different software test activities in software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8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package focuses</a:t>
            </a:r>
            <a:r>
              <a:rPr lang="en-US" baseline="0" dirty="0" smtClean="0"/>
              <a:t> on Topic #3 – Software Testing Activities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package, we address five types of activities: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 Test planning activities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design activities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execution activities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evaluation activities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 management activities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.xml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emf"/><Relationship Id="rId3" Type="http://schemas.openxmlformats.org/officeDocument/2006/relationships/image" Target="../media/image1.jpeg"/><Relationship Id="rId7" Type="http://schemas.openxmlformats.org/officeDocument/2006/relationships/image" Target="../media/image18.jpe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36263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#1 – Introduction to Software Testing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814612" y="2031356"/>
            <a:ext cx="7858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#4 – Software Test Activities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54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Testing Activities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2" y="1313329"/>
            <a:ext cx="5063543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Test Planning Activities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59688" y="2230043"/>
            <a:ext cx="5052907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Test Design Activities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3173651"/>
            <a:ext cx="5063543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Test Execution Activities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261169" y="4208929"/>
            <a:ext cx="5051426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Test Evaluation Activities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2261169" y="5199529"/>
            <a:ext cx="5051426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Test Management Activities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54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Testing Activities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276981" y="1169450"/>
            <a:ext cx="541560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Software Test Planning Activities: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8350" y="1898048"/>
            <a:ext cx="3442339" cy="614533"/>
            <a:chOff x="1581150" y="2006121"/>
            <a:chExt cx="4580293" cy="653780"/>
          </a:xfrm>
        </p:grpSpPr>
        <p:grpSp>
          <p:nvGrpSpPr>
            <p:cNvPr id="36" name="Group 35"/>
            <p:cNvGrpSpPr/>
            <p:nvPr/>
          </p:nvGrpSpPr>
          <p:grpSpPr>
            <a:xfrm>
              <a:off x="2363980" y="2006121"/>
              <a:ext cx="3797463" cy="653780"/>
              <a:chOff x="1" y="0"/>
              <a:chExt cx="3217618" cy="1219200"/>
            </a:xfrm>
            <a:solidFill>
              <a:srgbClr val="FFFF00"/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1" y="0"/>
                <a:ext cx="3217618" cy="1219200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ounded Rectangle 4"/>
              <p:cNvSpPr/>
              <p:nvPr/>
            </p:nvSpPr>
            <p:spPr>
              <a:xfrm>
                <a:off x="35708" y="35709"/>
                <a:ext cx="3162019" cy="1009535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1930" tIns="201930" rIns="201930" bIns="201930" numCol="1" spcCol="1270" anchor="ctr" anchorCtr="0">
                <a:noAutofit/>
              </a:bodyPr>
              <a:lstStyle/>
              <a:p>
                <a:pPr lvl="0" algn="l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Test Planning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1581150" y="2099400"/>
              <a:ext cx="476250" cy="4672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1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4218169" y="1988890"/>
            <a:ext cx="2474419" cy="436009"/>
            <a:chOff x="4977888" y="2139038"/>
            <a:chExt cx="2834373" cy="498339"/>
          </a:xfrm>
        </p:grpSpPr>
        <p:sp>
          <p:nvSpPr>
            <p:cNvPr id="23" name="Right Arrow 22"/>
            <p:cNvSpPr/>
            <p:nvPr/>
          </p:nvSpPr>
          <p:spPr>
            <a:xfrm>
              <a:off x="4977888" y="2209799"/>
              <a:ext cx="773010" cy="35681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5867400" y="2139038"/>
              <a:ext cx="810996" cy="498339"/>
            </a:xfrm>
            <a:prstGeom prst="flowChartMulti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79671" y="2203541"/>
              <a:ext cx="1032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Test Plan</a:t>
              </a:r>
              <a:endParaRPr lang="en-US" b="1" dirty="0"/>
            </a:p>
          </p:txBody>
        </p:sp>
      </p:grp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55" name="Group 2054"/>
          <p:cNvGrpSpPr/>
          <p:nvPr/>
        </p:nvGrpSpPr>
        <p:grpSpPr>
          <a:xfrm>
            <a:off x="5151919" y="2743200"/>
            <a:ext cx="3131943" cy="979168"/>
            <a:chOff x="5151919" y="2830832"/>
            <a:chExt cx="3131943" cy="979168"/>
          </a:xfrm>
        </p:grpSpPr>
        <p:pic>
          <p:nvPicPr>
            <p:cNvPr id="1029" name="Picture 5" descr="http://t0.gstatic.com/images?q=tbn:ANd9GcRPb4c1Eg1R3hcXqu7jDsMQttx2EQz42UKbw9Iezkjc_XaPsvChcQ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919" y="2830832"/>
              <a:ext cx="1307240" cy="97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432265" y="2997250"/>
              <a:ext cx="185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 determine the </a:t>
              </a:r>
              <a:endParaRPr lang="en-US" dirty="0" smtClean="0"/>
            </a:p>
            <a:p>
              <a:r>
                <a:rPr lang="en-US" dirty="0" smtClean="0"/>
                <a:t>test </a:t>
              </a:r>
              <a:r>
                <a:rPr lang="en-US" dirty="0"/>
                <a:t>approach.</a:t>
              </a:r>
            </a:p>
          </p:txBody>
        </p:sp>
      </p:grp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56" name="Group 2055"/>
          <p:cNvGrpSpPr/>
          <p:nvPr/>
        </p:nvGrpSpPr>
        <p:grpSpPr>
          <a:xfrm>
            <a:off x="544512" y="3813102"/>
            <a:ext cx="4605059" cy="855344"/>
            <a:chOff x="544512" y="3900734"/>
            <a:chExt cx="4605059" cy="85534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12" y="3900734"/>
              <a:ext cx="1061478" cy="85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Rectangle 82"/>
            <p:cNvSpPr/>
            <p:nvPr/>
          </p:nvSpPr>
          <p:spPr>
            <a:xfrm>
              <a:off x="2085462" y="3968236"/>
              <a:ext cx="30641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 determine </a:t>
              </a:r>
              <a:r>
                <a:rPr lang="en-US" dirty="0" smtClean="0"/>
                <a:t>QA and testing </a:t>
              </a:r>
            </a:p>
            <a:p>
              <a:r>
                <a:rPr lang="en-US" dirty="0" smtClean="0"/>
                <a:t>standards, and coverage policy</a:t>
              </a:r>
              <a:endParaRPr lang="en-US" dirty="0"/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14" y="3980869"/>
              <a:ext cx="775209" cy="775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7" name="Picture 13" descr="http://www.yallaitalia.it/wp-content/uploads/2011/06/schedule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43" y="3764064"/>
            <a:ext cx="1085335" cy="87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6477021" y="3877250"/>
            <a:ext cx="2037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</a:t>
            </a:r>
            <a:r>
              <a:rPr lang="en-US" dirty="0" smtClean="0"/>
              <a:t>determine</a:t>
            </a:r>
          </a:p>
          <a:p>
            <a:r>
              <a:rPr lang="en-US" dirty="0"/>
              <a:t>t</a:t>
            </a:r>
            <a:r>
              <a:rPr lang="en-US" dirty="0" smtClean="0"/>
              <a:t>asks and schedules</a:t>
            </a:r>
            <a:endParaRPr lang="en-US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1" y="4724400"/>
            <a:ext cx="1620801" cy="112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4642990" y="4900075"/>
            <a:ext cx="2979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</a:t>
            </a:r>
            <a:r>
              <a:rPr lang="en-US" dirty="0" smtClean="0"/>
              <a:t>determine the required</a:t>
            </a:r>
          </a:p>
          <a:p>
            <a:r>
              <a:rPr lang="en-US" dirty="0"/>
              <a:t>r</a:t>
            </a:r>
            <a:r>
              <a:rPr lang="en-US" dirty="0" smtClean="0"/>
              <a:t>esources for software testing</a:t>
            </a:r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04" y="4979005"/>
            <a:ext cx="1059313" cy="59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4511" y="2822089"/>
            <a:ext cx="4605060" cy="914400"/>
            <a:chOff x="544511" y="2822089"/>
            <a:chExt cx="4605060" cy="914400"/>
          </a:xfrm>
        </p:grpSpPr>
        <p:grpSp>
          <p:nvGrpSpPr>
            <p:cNvPr id="6" name="Group 5"/>
            <p:cNvGrpSpPr/>
            <p:nvPr/>
          </p:nvGrpSpPr>
          <p:grpSpPr>
            <a:xfrm>
              <a:off x="544511" y="2822089"/>
              <a:ext cx="4605060" cy="914400"/>
              <a:chOff x="947750" y="2971800"/>
              <a:chExt cx="4316713" cy="114300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750" y="29718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2065648" y="3105835"/>
                <a:ext cx="3198815" cy="807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determine </a:t>
                </a:r>
                <a:r>
                  <a:rPr lang="en-US" dirty="0" smtClean="0"/>
                  <a:t>test scope, risks </a:t>
                </a:r>
                <a:r>
                  <a:rPr lang="en-US" dirty="0"/>
                  <a:t>and </a:t>
                </a:r>
                <a:endParaRPr lang="en-US" dirty="0" smtClean="0"/>
              </a:p>
              <a:p>
                <a:r>
                  <a:rPr lang="en-US" dirty="0" smtClean="0"/>
                  <a:t>identify </a:t>
                </a:r>
                <a:r>
                  <a:rPr lang="en-US" dirty="0"/>
                  <a:t>the objectives of testing</a:t>
                </a:r>
              </a:p>
            </p:txBody>
          </p:sp>
        </p:grpSp>
        <p:pic>
          <p:nvPicPr>
            <p:cNvPr id="1026" name="Picture 2" descr="http://ts1.mm.bing.net/th?&amp;id=HN.608018647530341433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929316"/>
              <a:ext cx="1072984" cy="793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墨迹 11"/>
              <p14:cNvContentPartPr/>
              <p14:nvPr/>
            </p14:nvContentPartPr>
            <p14:xfrm>
              <a:off x="2012760" y="3812760"/>
              <a:ext cx="1842480" cy="88236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07720" y="3809160"/>
                <a:ext cx="1850400" cy="8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8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54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Testing Activities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276981" y="1169450"/>
            <a:ext cx="541560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Software Test Design Activities: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8350" y="1898047"/>
            <a:ext cx="3442339" cy="776802"/>
            <a:chOff x="1581150" y="2006121"/>
            <a:chExt cx="4580293" cy="944553"/>
          </a:xfrm>
        </p:grpSpPr>
        <p:grpSp>
          <p:nvGrpSpPr>
            <p:cNvPr id="10" name="Group 9"/>
            <p:cNvGrpSpPr/>
            <p:nvPr/>
          </p:nvGrpSpPr>
          <p:grpSpPr>
            <a:xfrm>
              <a:off x="2363980" y="2006121"/>
              <a:ext cx="3797463" cy="944553"/>
              <a:chOff x="1600201" y="2006121"/>
              <a:chExt cx="3797463" cy="94455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600201" y="2006121"/>
                <a:ext cx="3797463" cy="653780"/>
                <a:chOff x="1" y="0"/>
                <a:chExt cx="3217618" cy="1219200"/>
              </a:xfrm>
              <a:solidFill>
                <a:srgbClr val="FFFF00"/>
              </a:solidFill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1" y="0"/>
                  <a:ext cx="3217618" cy="1219200"/>
                </a:xfrm>
                <a:prstGeom prst="roundRect">
                  <a:avLst>
                    <a:gd name="adj" fmla="val 10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Rounded Rectangle 4"/>
                <p:cNvSpPr/>
                <p:nvPr/>
              </p:nvSpPr>
              <p:spPr>
                <a:xfrm>
                  <a:off x="35708" y="35708"/>
                  <a:ext cx="3162019" cy="114778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1930" tIns="201930" rIns="201930" bIns="201930" numCol="1" spcCol="1270" anchor="ctr" anchorCtr="0">
                  <a:noAutofit/>
                </a:bodyPr>
                <a:lstStyle/>
                <a:p>
                  <a:pPr lvl="0" algn="l" defTabSz="2355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800" dirty="0" smtClean="0">
                      <a:solidFill>
                        <a:schemeClr val="tx1"/>
                      </a:solidFill>
                    </a:rPr>
                    <a:t>Test Design</a:t>
                  </a:r>
                  <a:endParaRPr lang="en-US" sz="28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422819" y="2473340"/>
                <a:ext cx="792480" cy="477334"/>
                <a:chOff x="4389120" y="924560"/>
                <a:chExt cx="792480" cy="792480"/>
              </a:xfrm>
              <a:solidFill>
                <a:srgbClr val="FFFF00"/>
              </a:solidFill>
            </p:grpSpPr>
            <p:sp>
              <p:nvSpPr>
                <p:cNvPr id="41" name="Down Arrow 40"/>
                <p:cNvSpPr/>
                <p:nvPr/>
              </p:nvSpPr>
              <p:spPr>
                <a:xfrm>
                  <a:off x="4389120" y="924560"/>
                  <a:ext cx="792480" cy="792480"/>
                </a:xfrm>
                <a:prstGeom prst="downArrow">
                  <a:avLst>
                    <a:gd name="adj1" fmla="val 55000"/>
                    <a:gd name="adj2" fmla="val 45000"/>
                  </a:avLst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Down Arrow 6"/>
                <p:cNvSpPr/>
                <p:nvPr/>
              </p:nvSpPr>
              <p:spPr>
                <a:xfrm>
                  <a:off x="4567428" y="924560"/>
                  <a:ext cx="435864" cy="59634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600" kern="1200" dirty="0"/>
                </a:p>
              </p:txBody>
            </p:sp>
          </p:grpSp>
        </p:grpSp>
        <p:sp>
          <p:nvSpPr>
            <p:cNvPr id="16" name="Oval 15"/>
            <p:cNvSpPr/>
            <p:nvPr/>
          </p:nvSpPr>
          <p:spPr>
            <a:xfrm>
              <a:off x="1581150" y="2099400"/>
              <a:ext cx="476250" cy="4672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4479749" y="2030964"/>
            <a:ext cx="2829975" cy="436009"/>
            <a:chOff x="4977888" y="2139038"/>
            <a:chExt cx="3241653" cy="498339"/>
          </a:xfrm>
        </p:grpSpPr>
        <p:sp>
          <p:nvSpPr>
            <p:cNvPr id="23" name="Right Arrow 22"/>
            <p:cNvSpPr/>
            <p:nvPr/>
          </p:nvSpPr>
          <p:spPr>
            <a:xfrm>
              <a:off x="4977888" y="2209799"/>
              <a:ext cx="773010" cy="35681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5867400" y="2139038"/>
              <a:ext cx="810996" cy="498339"/>
            </a:xfrm>
            <a:prstGeom prst="flowChartMulti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79672" y="2203541"/>
              <a:ext cx="1439869" cy="422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Test Design</a:t>
              </a:r>
              <a:endParaRPr lang="en-US" b="1" dirty="0"/>
            </a:p>
          </p:txBody>
        </p:sp>
      </p:grp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4512" y="2909721"/>
            <a:ext cx="4470698" cy="753559"/>
            <a:chOff x="947750" y="2971800"/>
            <a:chExt cx="4470698" cy="1143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50" y="2971800"/>
              <a:ext cx="942177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60323" y="3105835"/>
              <a:ext cx="3658125" cy="80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Target at software testing  requirements for under-test product</a:t>
              </a:r>
              <a:endParaRPr lang="en-US" dirty="0"/>
            </a:p>
          </p:txBody>
        </p:sp>
      </p:grpSp>
      <p:grpSp>
        <p:nvGrpSpPr>
          <p:cNvPr id="2055" name="Group 2054"/>
          <p:cNvGrpSpPr/>
          <p:nvPr/>
        </p:nvGrpSpPr>
        <p:grpSpPr>
          <a:xfrm>
            <a:off x="5151919" y="2830832"/>
            <a:ext cx="3283843" cy="979168"/>
            <a:chOff x="5151919" y="2830832"/>
            <a:chExt cx="3283843" cy="979168"/>
          </a:xfrm>
        </p:grpSpPr>
        <p:pic>
          <p:nvPicPr>
            <p:cNvPr id="1029" name="Picture 5" descr="http://t0.gstatic.com/images?q=tbn:ANd9GcRPb4c1Eg1R3hcXqu7jDsMQttx2EQz42UKbw9Iezkjc_XaPsvChcQ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919" y="2830832"/>
              <a:ext cx="1307240" cy="979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432265" y="2997250"/>
              <a:ext cx="20034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 </a:t>
              </a:r>
              <a:r>
                <a:rPr lang="en-US" dirty="0" smtClean="0"/>
                <a:t>use well-defined</a:t>
              </a:r>
            </a:p>
            <a:p>
              <a:r>
                <a:rPr lang="en-US" dirty="0" smtClean="0"/>
                <a:t>Test methods</a:t>
              </a:r>
              <a:endParaRPr lang="en-US" dirty="0"/>
            </a:p>
          </p:txBody>
        </p:sp>
      </p:grp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496152" y="4991658"/>
            <a:ext cx="5411537" cy="694804"/>
            <a:chOff x="2496152" y="4991658"/>
            <a:chExt cx="5411537" cy="694804"/>
          </a:xfrm>
        </p:grpSpPr>
        <p:sp>
          <p:nvSpPr>
            <p:cNvPr id="88" name="Rectangle 87"/>
            <p:cNvSpPr/>
            <p:nvPr/>
          </p:nvSpPr>
          <p:spPr>
            <a:xfrm>
              <a:off x="4120690" y="4991658"/>
              <a:ext cx="37869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 </a:t>
              </a:r>
              <a:r>
                <a:rPr lang="en-US" dirty="0" smtClean="0"/>
                <a:t>design and determine software test</a:t>
              </a:r>
            </a:p>
            <a:p>
              <a:r>
                <a:rPr lang="en-US" dirty="0"/>
                <a:t>e</a:t>
              </a:r>
              <a:r>
                <a:rPr lang="en-US" dirty="0" smtClean="0"/>
                <a:t>nvironment and infrastructures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152" y="5003706"/>
              <a:ext cx="1488632" cy="682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523180" y="3898339"/>
            <a:ext cx="4139147" cy="835026"/>
            <a:chOff x="523180" y="3898339"/>
            <a:chExt cx="4139147" cy="835026"/>
          </a:xfrm>
        </p:grpSpPr>
        <p:sp>
          <p:nvSpPr>
            <p:cNvPr id="83" name="Rectangle 82"/>
            <p:cNvSpPr/>
            <p:nvPr/>
          </p:nvSpPr>
          <p:spPr>
            <a:xfrm>
              <a:off x="1301150" y="4072279"/>
              <a:ext cx="33611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 </a:t>
              </a:r>
              <a:r>
                <a:rPr lang="en-US" dirty="0" smtClean="0"/>
                <a:t>design and track software tests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80" y="3898339"/>
              <a:ext cx="835026" cy="835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4705582" y="3923489"/>
            <a:ext cx="4112814" cy="967030"/>
            <a:chOff x="4705582" y="3923489"/>
            <a:chExt cx="4112814" cy="967030"/>
          </a:xfrm>
        </p:grpSpPr>
        <p:sp>
          <p:nvSpPr>
            <p:cNvPr id="87" name="Rectangle 86"/>
            <p:cNvSpPr/>
            <p:nvPr/>
          </p:nvSpPr>
          <p:spPr>
            <a:xfrm>
              <a:off x="5753005" y="4072279"/>
              <a:ext cx="30653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Understand the pre-conditions</a:t>
              </a:r>
            </a:p>
            <a:p>
              <a:r>
                <a:rPr lang="en-US" dirty="0"/>
                <a:t>p</a:t>
              </a:r>
              <a:r>
                <a:rPr lang="en-US" dirty="0" smtClean="0"/>
                <a:t>ost-conditions for each test</a:t>
              </a:r>
              <a:endParaRPr lang="en-US" dirty="0"/>
            </a:p>
          </p:txBody>
        </p: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582" y="3923489"/>
              <a:ext cx="904715" cy="96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88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54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Testing Activities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276981" y="1169450"/>
            <a:ext cx="5415607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Software Test Execution Activities: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486689" y="1898048"/>
            <a:ext cx="2854000" cy="614533"/>
            <a:chOff x="1" y="0"/>
            <a:chExt cx="3217618" cy="1219200"/>
          </a:xfrm>
          <a:solidFill>
            <a:srgbClr val="FFFF00"/>
          </a:solidFill>
        </p:grpSpPr>
        <p:sp>
          <p:nvSpPr>
            <p:cNvPr id="46" name="Rounded Rectangle 45"/>
            <p:cNvSpPr/>
            <p:nvPr/>
          </p:nvSpPr>
          <p:spPr>
            <a:xfrm>
              <a:off x="1" y="0"/>
              <a:ext cx="3217618" cy="121920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Rounded Rectangle 4"/>
            <p:cNvSpPr/>
            <p:nvPr/>
          </p:nvSpPr>
          <p:spPr>
            <a:xfrm>
              <a:off x="35708" y="35708"/>
              <a:ext cx="3162019" cy="1147781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>
                  <a:solidFill>
                    <a:schemeClr val="tx1"/>
                  </a:solidFill>
                </a:rPr>
                <a:t>Test Execution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898350" y="1985726"/>
            <a:ext cx="357928" cy="439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048" name="Group 2047"/>
          <p:cNvGrpSpPr/>
          <p:nvPr/>
        </p:nvGrpSpPr>
        <p:grpSpPr>
          <a:xfrm>
            <a:off x="4479750" y="2030964"/>
            <a:ext cx="2873062" cy="436009"/>
            <a:chOff x="4977888" y="2139038"/>
            <a:chExt cx="3291007" cy="498339"/>
          </a:xfrm>
        </p:grpSpPr>
        <p:sp>
          <p:nvSpPr>
            <p:cNvPr id="23" name="Right Arrow 22"/>
            <p:cNvSpPr/>
            <p:nvPr/>
          </p:nvSpPr>
          <p:spPr>
            <a:xfrm>
              <a:off x="4977888" y="2209799"/>
              <a:ext cx="773010" cy="35681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5867400" y="2139038"/>
              <a:ext cx="810996" cy="498339"/>
            </a:xfrm>
            <a:prstGeom prst="flowChartMulti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79671" y="2203541"/>
              <a:ext cx="1489224" cy="422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Test Results</a:t>
              </a:r>
              <a:endParaRPr lang="en-US" b="1" dirty="0"/>
            </a:p>
          </p:txBody>
        </p:sp>
      </p:grp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19" descr="data:image/jpeg;base64,/9j/4AAQSkZJRgABAQAAAQABAAD/2wCEAAkGBxESEhQUERQTFBQWFBcXFhUUEBwfHhkcFRgWFxcXGxQaHSggGBsnIBQXITEhJSkrLi4uGR8zODMuNygtLiwBCgoKDg0OGxAQGzQmHyYtNCwwLSwsNDcsLSwsNCwsLCwsNCwsLCw0LDQsLCwsLCwsLCwvLCwsLCwsLCwsLCwsLP/AABEIADwAwwMBEQACEQEDEQH/xAAbAAEAAQUBAAAAAAAAAAAAAAAAAQIDBAUGB//EAD8QAAEDAQYCCAMFBAsAAAAAAAEAAhEDBAUSITFRFEEGEyIyYXGRoYGxwTNCYrLRIyRSggcVFiVDc3SSwsPh/8QAGwEBAAIDAQEAAAAAAAAAAAAAAAECAwQFBgf/xAA4EQACAgEDAgMFBQYHAQAAAAAAAQIRAwQhMRITQVFxBRQigZEyQmHB0RUzNHKhsSNDUoLC8PEG/9oADAMBAAIRAxEAPwD20fogMavb6bMi4TsMz6DRXjCT4RhyajHDaTMX+uASA1pjdzo9hKydjzZrPXK6ivr/ANZr73u/iS3rTGDFAZ+KJknXuhZsUljXw+JztZgeqce46q+Pxrz9DCPRehu8fzf+LJ7xLyNV+y8PmzX23oqQCadQZDR7Y9wVdZ72owZPZXSrUtvxOWrvewlrgJG36rO7XJzO3G6st8SdgosntocSdgljtocSdglkdtDiTsEsdtDiTsEsdtDiTsEsdtDiTsEsdtDiTsEsdtDiTsEsdtDiTsEsntocSdglkdtDiTsEsdtDiTsEsdtDiTsEsntocSdgljtocSdgljtocSdgljtocUdgljto7i9b8fTtFWlWJABBbByLSMshC1cWOMoJxR6nUZMiySjKW3gv/C3ZrWHiWiGzl4+KyONGhGd3SL4eq7eJkTZtbLXxt8RkfoVicadM2oz61fiXXPAEnIKKt7CUlFWzT220l+Qybtv5rbxQUPU5Opzyyulwc5ed0iC5g82/UfothSvZnPnireJoixUnGmVjKyMKoWsYUFjCgsYUFjCgsYUFjCgsYUFjCgsYUFjCgsYUFjCgsYUFjCgsYUFjCgs77p90bfaCK1IiWMIe08w3tAg76+y0dNqO38LXJ7HW6TufGnuka+yw1rWjkAFuy5Z53G/hR0N0/ZSPvOM/CAtXL9o6mndYr82y51bGnEOzuBofhuopvYs3CL6uDDtFQuPhyC2IJROflm5v8CzgV7MPQRgU2Q4HG3jQDar2jQHL0lZ38ULOdNdORpFhtMnIAk7ALCFbdIl9Fw1BHmCPmotPgtKMor4k18ioWd8ThdG+E/NLXmT0Tq+l/QthikpZU+i4agjzBChNPgmSlH7SoMpE6AnyEo9uWIpy4V+hLaDjo1xjWGnJLRKjJ7JMGzumMLpOgwn5Ja5snondU/oQ+i4d4EebSETTKyUo/aVEGmYmDG8Zeqn8BTq/Dz8B1RiYMHQx7Smw3q62KnWd41a4ebSoteZLhNK2n9AyzuPda4+TSjaXLCjKXCv5EdS6YgzthM+iWqsdMr6a3IdTIyIIOxClbkO06ZGFCLGFBZ7TVYHNc06EEH45fVcZOnZ9ClHqi4nnBJaSDqCQfMZH5LscqzxbuD6Xytvobi47c3Om45ntMG+XaHsD6rBmg/tI3tJmjXbfPK/MzqknVFS4LTtvcowKUyvQR1anqI6Sl7QAScgMydoSyHGlbOIr1usqvfyMn4RA+i3KqNHGlLrm5Gz6Ij97pebvylamo/ds3PZX8XD5/wBmbq31Hto2oWtwdiceoaXtc4ZnMQch3fQrXgk5x6F6nT1Epww5lqXz9lbN+Pr+BntZWLrJ1dVrGCk0vp4s3gRMMjtZZKlxqVrfzNvpyuWHomkqtrxa8dvE1VjNMC22mmwAtMUwW92dThOhlZZJ3DG2aOKUK1Gpgt1xa4KLktL7VTtFOu41AKRe1ztWkToVOaKxuLjtuU0WWeqx5YZndK03yii3VnWWzWYUDgdVaXve3U93LFt2vZTGKyZJOXgUz5JaTTYli2clbfj4fqXujdpq1KdrcagbUwMAqOIERigkge6rmjGMoqtrMvs/NlyQzScqlS34QuB9U21gq1m1iKboc2piAnlMJlUe02lW40Usj1sVkmp0nunZTcFrfaatShXJqMc1/ezLSNCDqFOaCxxU47EaDPPU5ZYMz6k0+fCvIxa7f7tp/wCe7/krr9+/Q157ezI/zfqXaw/cLJ/qD+Z6qv30vQvL+Aw/z/mzorU54tFZ76gdQbTl1EHEe6M+rjLmZWtGuhJLe+Ts5HOOonOUrglvHl/Q0tzl/Av6qo2geIMOc/CAIblihZsiXd3V7HN0cpe4yeOSh8XLdeW1lq5bWA+u2rXaKzwG07RixDIcnem2itkhsnFbeRTR50smSGXIut7KfK+TNX0is1oZUbxDsZLew8RDmgnnrMnnusuGUGvhVGh7Qx54ZF3ne2z80aqFmNGycKEo9llcQ+jHnPSYGlaXtjN4xsG/JwHiCJjxXU0kurHT8DzHtfA4ZXOK53OddVcTikzyIOm0LfpVRwOt3dnSXd0pERXBJ/jaPct/Ras9M/uHSw+0VxkXzRuKd8WZ2lVnxy9isLx5F4G7HU4JfeLdpvyzMHfDvBgn30UrFN+BWeqwRXN+hzV8X46t2WjAzbmfM/RbOPCo7s5eo1Usuy2Rr3djsffMF34R91vmdTtl4qJT6pUissTx4/i5f9jOua2ihWZUIxBs5A7gjVY8sOuDiiNHqFgzxyNXRj2mpje92mJznf7iT9VeKpJGHLNTnKXm/wC5tbTfhL7O9jS00WhuZ70HP4ELDHBUZJ+Jv5PaNzxTiq6FXqVtv5oq1iKU0q0Y6Zd6kOAyOZVew3Fb7rxL/tGCyzah8E+V+hbde1NlN7LNTczrBD3vfLo2ECBzVlik5JzfBR63Hjxyhp4tdXLbt/Iije1N1JtK0UzUDO45j8Lh4eIR4pKTlB02RDW45YVizx6lHhrZouWK96FMVm9U/q6rWtwipmImSXHmZUSxSlTvdF8OtwY1OPQ+mSrncpsF6UKFZtSlTfhDSCHVASSeYMZKZ45zg4yZGDWYMGdZMcXVbpslt70qYfw9JzXvBBe98kA64YGSjsyk11vge+4sSl7vBqT2bbuvQs2G9GCkaFZhfTxYm4XQWnwOytPG3Lri6ZjwayEcLwZY3G7VPdMW+9g8UqdNmClSMtaXSSZkknfX1SGJpuTe7GfWxmoQhGoRdpePzMv+0X72a4YcLm4XMJ1ERr5gFU93/wAPov5mx+1F7286WzVNeZbs960BRdRfTqFhqmoMLwCAYgSRyhTLFNyUk1dUUxa3AsMsMoOnK9n/AEMVleyS6aNQtMYf2vaGWYmIIJ8FbpyVyvoYVl0ltPG69d/0Ive8+uwBrcDKbcLGzJ5SSd8gpxYui/NldZq+/wBMYqoxVJGuWU0yqELI9ilcM+jnNdNbi4mkHM+1YcTDPqJ5THqAs+DN25X4Pk1tVp1nhXj4M4uxWuiQW2gFtQZFwbnPPEzmfELpKUuY8Hncmkxu1NVIscFjP7J9N4/C8T8WugrN3UvtbHMlosl/DT9GZ7OjlYicJVfeIray69nZmrowrRdpp/aPp0xu+oPyiT7KVmi+NyPccq+1t6swa96U6eVnBfU5VHtiPFlPl5nNVnJ/e+htYtPDHvzXi/yIsNEgZ5k5kk6k6klUijR1OXrkZSuaoQBAEAQBAEAQBAEAQBAEAQBAEBIQsj2IlcM+kEEfLZAc70i6I0bT2h2Kn8Q+u6yY8s8buLMObT48yqSPNr/uCvZHNxQ8OmC38Mcv5l0sWq6+UcLWaaOnkrlzf9K/Uw23pWAgB6t1w8jCsj/1IxzTqvOkeJU9yX3UYZZca5dmdY7vDczmdyoUXyzRzarq2XBngLIabdhCAgCAIAgCAIAgCAIAgCAIAgCAICQhZHsU/VcM+kFM/JAS0+SA4z+kH/A8qn/Wt7RfePN//Q/5f+7/AInH4Bst485bJDQhHJMIKEIKEIKEIKEIKEIKEIKEIKEIKEIKEIKEIKEIKEIKEIKEIKEIKEIKCFkj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AutoShape 22" descr="data:image/jpeg;base64,/9j/4AAQSkZJRgABAQAAAQABAAD/2wCEAAkGBwgQEhIUExMSFBQUFxYYFxgXGBYfGxQhIB0XHiAVHxQkKCgsGCYxHB8bLTYtMSkrMDA6Ix81OD8sNygtLiwBCgoKDg0OGxAQGzYlICQxNC80NzQvLCw2LC0uNzYvNC80LC8sLCwsLzQtNDA0LiwsLCwtLCwsLCwsLCwsLCwsK//AABEIAFQARQMBEQACEQEDEQH/xAAbAAABBQEBAAAAAAAAAAAAAAAAAwQFBgcCAf/EADsQAAEDAgMDCQYDCQEAAAAAAAECAxEABBITMQYhQQUHIjJRUmGRsRQjQlNxkjShsiQzY3JzgYLB8BX/xAAZAQEAAwEBAAAAAAAAAAAAAAAAAQIEBQP/xAAqEQACAgAEBAUFAQAAAAAAAAAAAQIRAwQSIRMxM4EjQVFx4SJCYaHwwf/aAAwDAQACEQMRAD8A3GgKNtxfrzg0T0AgKwyYUSTvI46V0cnhrTq8zBmpvVpKzjtvlt/aK2U/UyBjtvlt/aKU/UBjtvlt/aKU/UBjtvlt/aKU/UHqXbcbwhIPakQR4hQ0pQtmkbLXjr1shSzKt4k6mCRJrkZiChiNI6mBNygmyWrxPYKAzLnJcw3KfFseprrZJeH3OZmn4nYqftVbKM4e0nxj/uNKAtY5r7iG0QVLMJkwJ+tVm1BNvyJitTpFmvHtmbVeStDrqkqSVqBHQMCW53Yh21jjx8Vak6RqlwYPS1ZG7R2LbGW40pS2XgVJVEBMkkNz2x6V64GI5XGXNHli4ajUo8maBsL+Da8cXqa5+b6rNmU6aJ+sxpCgMk53LnBdND+H/s118j0+5y831ew32C5BN25jeZWbYoXC5hOIQO2e2rZrMaI1F7k5fB1O5LYsbvLGzLTbVvkl5lCgUKUUDEQesJIxfkD4isajiyk53TNDlhpKNWjvlS05JJVymlYhoJltSOiFAx0kjeDvG/huOlIYk0uD6icIN8X0IblPZdV46X7R5lbL6lKBUogiOtA+IA1owsysOOia3R5TwNctUHsyK205TsG2ra1aWXclOIuJVKF4gfh4GfyPjV8upOcsSSqymO4qKgvI0jm+XisGD4H1NYc51Wasp0l3LHWU0hQGPc7qZu0eDY9TXWyXT7nMzfU7Evsywv8A8e4Qh4uqUhZLY6zQPWbA13ifPdXhjvx02q/09sJeC0nZRb8Ji5DhkrcSpn6Eq6Q7U5eEbvDsrZD7a7/3uZJfdfb+9jQ+blu+Sy/0cRDaAEqMBSwFQknh0cANYc04uSNuXUlFmYXjlwXXFb21Fa5SgkBBJOJIjQajxrpQS0pczBJvU3yGuRV7K0bpzcH9gZ/y/Ua4+c6rOnlOkizVlNIUBkvOgibwf0keqq62S6Xc5ec6nYYbKcvq5PzSllLhcw7yYIA4TBkV6Y+Bxa3qimDj8O9i6lnZV15KEuqQpaSshtwhHad+iD9IrD40Y21y/Bs8KUqT5kFtFtLYqtsi0DrJQ7uKDAUkTKsQMmfM6mvfBy8teue+x44uYjp0w23KRkGtxisMipBsPNx+Aa/mX+o1x851WdXKdJFnrKaQoDOOcXk932hLxHu1ISnFwBBO4nhrXTyU1o0+Zzc7B6tRUsDHfR5itxh3DAx30eYoAwMd9HmKDcMLHfR5ig3PUttHcFJJ7AZJ+gGtCVbNX2LsXmLRtCxCukqDqMRJANcXMzU8RtHZy8HHDSZOV4HsFAeEA60BzlNd1PkKm2KDKa7qfIUtigymu6nyFLYoMprup8hS2KANN9g8hS2DuoAUAUAUB4oSCJIniOFAVhNy7be1OrdfdDBCUoUUQrEERMJHxGtNKelJJWZrcNTbboVPLt/gnJAheFSzjwAROKIxRO7SBVeFG+ZbiyrkPuSb27dcfCsvLQUhBTMmUpOvEb6pOMUlXMvCUm3fIla8z0CgCgCgOGXW1pCkkKSRII0PjNS1WzITvdHUioJG67C1IcBQCHeuD8W6PSrant+Culb/AJG6uRbMpwHMIkn945JkRBM7xHCrcSV2V4caoXt+T7VtRWhOElISYJiBp0dNONVc21TLKKTtC6XWySkESACR2A6GoomzuoJCgIzaE3JZKGh03SGwd8JnVRPCEz+VemFWq35Hni3ppeZD2xvLZTaFJwNtuk+7xlAQtKoTpMBflur1emabXNo8lcKT5ITZFypxpxQdxEXIbxYwMRWC2FDgI7al0k17fJCttP3+BMqvMteUq4xZHvSrHIdlPVnQ9bTdpU/Te9c/0R9VbXy/Y6ubS5QXihT/ALtxjL6ayIUpOPcesIJmZ/tVVJOrrzLSi1dX5DS6N48t4JS4kLauUqSC7qIwbzuBPDD21aOmKXuvQrLVJv2fqLk3AQcGblYLXERixBOJWZE75iJ4xUbXvz3+Cd625bfJ2w0+4ttAU/kY3cPSWCUhCYBVrGOY+lQ2km9r2JSbaW9bk9yPm5LeLEVRvxa6nWvGdanR7wvSrHlULBQBQBQBQBQBQBQBQH/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61" name="Group 2060"/>
          <p:cNvGrpSpPr/>
          <p:nvPr/>
        </p:nvGrpSpPr>
        <p:grpSpPr>
          <a:xfrm>
            <a:off x="2265552" y="4873325"/>
            <a:ext cx="3200044" cy="825645"/>
            <a:chOff x="544512" y="3829044"/>
            <a:chExt cx="3200044" cy="895356"/>
          </a:xfrm>
        </p:grpSpPr>
        <p:sp>
          <p:nvSpPr>
            <p:cNvPr id="83" name="Rectangle 82"/>
            <p:cNvSpPr/>
            <p:nvPr/>
          </p:nvSpPr>
          <p:spPr>
            <a:xfrm>
              <a:off x="1712910" y="3898755"/>
              <a:ext cx="2031646" cy="7009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 </a:t>
              </a:r>
              <a:r>
                <a:rPr lang="en-US" dirty="0" smtClean="0"/>
                <a:t>automate </a:t>
              </a:r>
            </a:p>
            <a:p>
              <a:r>
                <a:rPr lang="en-US" dirty="0" smtClean="0"/>
                <a:t>tests using scripting</a:t>
              </a:r>
            </a:p>
          </p:txBody>
        </p:sp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12" y="3829044"/>
              <a:ext cx="1132845" cy="895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60" name="Group 2059"/>
          <p:cNvGrpSpPr/>
          <p:nvPr/>
        </p:nvGrpSpPr>
        <p:grpSpPr>
          <a:xfrm>
            <a:off x="465249" y="2853323"/>
            <a:ext cx="4182950" cy="922176"/>
            <a:chOff x="2350694" y="4904347"/>
            <a:chExt cx="4182950" cy="922176"/>
          </a:xfrm>
        </p:grpSpPr>
        <p:sp>
          <p:nvSpPr>
            <p:cNvPr id="8" name="Rectangle 7"/>
            <p:cNvSpPr/>
            <p:nvPr/>
          </p:nvSpPr>
          <p:spPr>
            <a:xfrm>
              <a:off x="4323045" y="5042270"/>
              <a:ext cx="22105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To </a:t>
              </a:r>
              <a:r>
                <a:rPr lang="en-US" dirty="0" smtClean="0"/>
                <a:t>select test strategy and test sets</a:t>
              </a:r>
              <a:endParaRPr lang="en-US" dirty="0"/>
            </a:p>
          </p:txBody>
        </p:sp>
        <p:pic>
          <p:nvPicPr>
            <p:cNvPr id="1048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694" y="4904347"/>
              <a:ext cx="1800303" cy="92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63" name="Group 2062"/>
          <p:cNvGrpSpPr/>
          <p:nvPr/>
        </p:nvGrpSpPr>
        <p:grpSpPr>
          <a:xfrm>
            <a:off x="5140924" y="3904627"/>
            <a:ext cx="2908498" cy="739774"/>
            <a:chOff x="5140924" y="3904627"/>
            <a:chExt cx="2908498" cy="739774"/>
          </a:xfrm>
        </p:grpSpPr>
        <p:pic>
          <p:nvPicPr>
            <p:cNvPr id="1050" name="Picture 26" descr="http://t1.gstatic.com/images?q=tbn:ANd9GcRpnoCPn6k7Keo1IkA2NBz7gWHLq0nBNvjvmTytN8KTf74OuOiU2w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0924" y="3904627"/>
              <a:ext cx="739774" cy="73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Rectangle 96"/>
            <p:cNvSpPr/>
            <p:nvPr/>
          </p:nvSpPr>
          <p:spPr>
            <a:xfrm>
              <a:off x="5905694" y="4089848"/>
              <a:ext cx="21437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 </a:t>
              </a:r>
              <a:r>
                <a:rPr lang="en-US" dirty="0" smtClean="0"/>
                <a:t>record test results</a:t>
              </a:r>
            </a:p>
          </p:txBody>
        </p:sp>
      </p:grpSp>
      <p:grpSp>
        <p:nvGrpSpPr>
          <p:cNvPr id="2062" name="Group 2061"/>
          <p:cNvGrpSpPr/>
          <p:nvPr/>
        </p:nvGrpSpPr>
        <p:grpSpPr>
          <a:xfrm>
            <a:off x="5250931" y="2868305"/>
            <a:ext cx="2496569" cy="769272"/>
            <a:chOff x="5145626" y="3990962"/>
            <a:chExt cx="2496569" cy="769272"/>
          </a:xfrm>
        </p:grpSpPr>
        <p:pic>
          <p:nvPicPr>
            <p:cNvPr id="1051" name="Picture 2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626" y="3990962"/>
              <a:ext cx="761655" cy="76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Rectangle 99"/>
            <p:cNvSpPr/>
            <p:nvPr/>
          </p:nvSpPr>
          <p:spPr>
            <a:xfrm>
              <a:off x="5964300" y="4190932"/>
              <a:ext cx="1677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 </a:t>
              </a:r>
              <a:r>
                <a:rPr lang="en-US" dirty="0" smtClean="0"/>
                <a:t>execute tests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37963" y="3988764"/>
            <a:ext cx="4356794" cy="571500"/>
            <a:chOff x="460375" y="2989731"/>
            <a:chExt cx="4356795" cy="571500"/>
          </a:xfrm>
        </p:grpSpPr>
        <p:sp>
          <p:nvSpPr>
            <p:cNvPr id="102" name="Rectangle 101"/>
            <p:cNvSpPr/>
            <p:nvPr/>
          </p:nvSpPr>
          <p:spPr>
            <a:xfrm>
              <a:off x="1961043" y="3090815"/>
              <a:ext cx="28561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To determine </a:t>
              </a:r>
              <a:r>
                <a:rPr lang="en-US" dirty="0" smtClean="0"/>
                <a:t>test procedure</a:t>
              </a:r>
              <a:endParaRPr lang="en-US" dirty="0"/>
            </a:p>
          </p:txBody>
        </p:sp>
        <p:pic>
          <p:nvPicPr>
            <p:cNvPr id="103" name="Picture 2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2989731"/>
              <a:ext cx="14446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496972" y="4822003"/>
            <a:ext cx="3434762" cy="1054928"/>
            <a:chOff x="5496972" y="4822003"/>
            <a:chExt cx="3434762" cy="1054928"/>
          </a:xfrm>
        </p:grpSpPr>
        <p:sp>
          <p:nvSpPr>
            <p:cNvPr id="48" name="Rectangle 47"/>
            <p:cNvSpPr/>
            <p:nvPr/>
          </p:nvSpPr>
          <p:spPr>
            <a:xfrm>
              <a:off x="6563265" y="4928439"/>
              <a:ext cx="23684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 </a:t>
              </a:r>
              <a:r>
                <a:rPr lang="en-US" dirty="0" smtClean="0"/>
                <a:t>record bugs</a:t>
              </a:r>
            </a:p>
            <a:p>
              <a:r>
                <a:rPr lang="en-US" dirty="0" smtClean="0"/>
                <a:t>for under-test software</a:t>
              </a:r>
              <a:endParaRPr lang="en-US" dirty="0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972" y="4822003"/>
              <a:ext cx="1054928" cy="1054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7035" y="5253636"/>
              <a:ext cx="466666" cy="466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墨迹 5"/>
              <p14:cNvContentPartPr/>
              <p14:nvPr/>
            </p14:nvContentPartPr>
            <p14:xfrm>
              <a:off x="6249240" y="4492440"/>
              <a:ext cx="2355120" cy="145296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9160" y="4484160"/>
                <a:ext cx="2376000" cy="14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6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54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Testing Activities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276981" y="1169450"/>
            <a:ext cx="582329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Software Test Evaluation Activities: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486689" y="1898049"/>
            <a:ext cx="2854000" cy="579060"/>
            <a:chOff x="1" y="0"/>
            <a:chExt cx="3217618" cy="1219200"/>
          </a:xfrm>
          <a:solidFill>
            <a:srgbClr val="FFFF00"/>
          </a:solidFill>
        </p:grpSpPr>
        <p:sp>
          <p:nvSpPr>
            <p:cNvPr id="46" name="Rounded Rectangle 45"/>
            <p:cNvSpPr/>
            <p:nvPr/>
          </p:nvSpPr>
          <p:spPr>
            <a:xfrm>
              <a:off x="1" y="0"/>
              <a:ext cx="3217618" cy="121920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Rounded Rectangle 4"/>
            <p:cNvSpPr/>
            <p:nvPr/>
          </p:nvSpPr>
          <p:spPr>
            <a:xfrm>
              <a:off x="35708" y="35708"/>
              <a:ext cx="3162019" cy="1147781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tx1"/>
                  </a:solidFill>
                </a:rPr>
                <a:t>Test Evaluation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898350" y="1985726"/>
            <a:ext cx="357928" cy="439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grpSp>
        <p:nvGrpSpPr>
          <p:cNvPr id="2048" name="Group 2047"/>
          <p:cNvGrpSpPr/>
          <p:nvPr/>
        </p:nvGrpSpPr>
        <p:grpSpPr>
          <a:xfrm>
            <a:off x="4479752" y="1969056"/>
            <a:ext cx="3953231" cy="436009"/>
            <a:chOff x="4977888" y="2139038"/>
            <a:chExt cx="4528307" cy="498339"/>
          </a:xfrm>
        </p:grpSpPr>
        <p:sp>
          <p:nvSpPr>
            <p:cNvPr id="23" name="Right Arrow 22"/>
            <p:cNvSpPr/>
            <p:nvPr/>
          </p:nvSpPr>
          <p:spPr>
            <a:xfrm>
              <a:off x="4977888" y="2209799"/>
              <a:ext cx="773010" cy="35681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5867400" y="2139038"/>
              <a:ext cx="810996" cy="498339"/>
            </a:xfrm>
            <a:prstGeom prst="flowChartMulti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79671" y="2203541"/>
              <a:ext cx="2726524" cy="422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Test Evaluation Report</a:t>
              </a:r>
              <a:endParaRPr lang="en-US" b="1" dirty="0"/>
            </a:p>
          </p:txBody>
        </p:sp>
      </p:grp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36272" y="2765063"/>
            <a:ext cx="3157141" cy="1010554"/>
            <a:chOff x="836272" y="2765063"/>
            <a:chExt cx="3157141" cy="1010554"/>
          </a:xfrm>
        </p:grpSpPr>
        <p:sp>
          <p:nvSpPr>
            <p:cNvPr id="5" name="Rectangle 4"/>
            <p:cNvSpPr/>
            <p:nvPr/>
          </p:nvSpPr>
          <p:spPr>
            <a:xfrm>
              <a:off x="2490962" y="3069086"/>
              <a:ext cx="1502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Bug analysis</a:t>
              </a:r>
              <a:endParaRPr lang="en-US" dirty="0"/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72" y="2765063"/>
              <a:ext cx="1642150" cy="1010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4939004" y="2840192"/>
            <a:ext cx="2537170" cy="911475"/>
            <a:chOff x="4939004" y="2840192"/>
            <a:chExt cx="2537170" cy="911475"/>
          </a:xfrm>
        </p:grpSpPr>
        <p:sp>
          <p:nvSpPr>
            <p:cNvPr id="8" name="Rectangle 7"/>
            <p:cNvSpPr/>
            <p:nvPr/>
          </p:nvSpPr>
          <p:spPr>
            <a:xfrm>
              <a:off x="6136897" y="3054115"/>
              <a:ext cx="1339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Test analysis</a:t>
              </a:r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04" y="2840192"/>
              <a:ext cx="983211" cy="91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997752" y="3796468"/>
            <a:ext cx="2654881" cy="980968"/>
            <a:chOff x="4997752" y="3796468"/>
            <a:chExt cx="2654881" cy="980968"/>
          </a:xfrm>
        </p:grpSpPr>
        <p:sp>
          <p:nvSpPr>
            <p:cNvPr id="87" name="Rectangle 86"/>
            <p:cNvSpPr/>
            <p:nvPr/>
          </p:nvSpPr>
          <p:spPr>
            <a:xfrm>
              <a:off x="6275205" y="3999141"/>
              <a:ext cx="1377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Cost analysis</a:t>
              </a:r>
              <a:endParaRPr lang="en-US" dirty="0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752" y="3796468"/>
              <a:ext cx="980968" cy="98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" name="Group 2048"/>
          <p:cNvGrpSpPr/>
          <p:nvPr/>
        </p:nvGrpSpPr>
        <p:grpSpPr>
          <a:xfrm>
            <a:off x="877669" y="3796468"/>
            <a:ext cx="3318043" cy="1217743"/>
            <a:chOff x="877669" y="3796468"/>
            <a:chExt cx="3318043" cy="1217743"/>
          </a:xfrm>
        </p:grpSpPr>
        <p:grpSp>
          <p:nvGrpSpPr>
            <p:cNvPr id="2056" name="Group 2055"/>
            <p:cNvGrpSpPr/>
            <p:nvPr/>
          </p:nvGrpSpPr>
          <p:grpSpPr>
            <a:xfrm>
              <a:off x="920409" y="3900734"/>
              <a:ext cx="3275303" cy="855344"/>
              <a:chOff x="544512" y="3900734"/>
              <a:chExt cx="3275303" cy="855344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512" y="3900734"/>
                <a:ext cx="1061478" cy="855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Rectangle 82"/>
              <p:cNvSpPr/>
              <p:nvPr/>
            </p:nvSpPr>
            <p:spPr>
              <a:xfrm>
                <a:off x="2124030" y="4036007"/>
                <a:ext cx="1695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Quality  analysis</a:t>
                </a:r>
                <a:endParaRPr lang="en-US" dirty="0"/>
              </a:p>
            </p:txBody>
          </p:sp>
        </p:grpSp>
        <p:pic>
          <p:nvPicPr>
            <p:cNvPr id="15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10" y="3796468"/>
              <a:ext cx="1282459" cy="1217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669" y="3996931"/>
              <a:ext cx="775209" cy="775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3596459" y="4735766"/>
            <a:ext cx="3427156" cy="986729"/>
            <a:chOff x="3596459" y="4735766"/>
            <a:chExt cx="3427156" cy="986729"/>
          </a:xfrm>
        </p:grpSpPr>
        <p:sp>
          <p:nvSpPr>
            <p:cNvPr id="88" name="Rectangle 87"/>
            <p:cNvSpPr/>
            <p:nvPr/>
          </p:nvSpPr>
          <p:spPr>
            <a:xfrm>
              <a:off x="4673919" y="5040353"/>
              <a:ext cx="1236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Test review</a:t>
              </a: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302" y="5098980"/>
              <a:ext cx="1059313" cy="59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459" y="4735766"/>
              <a:ext cx="1046531" cy="98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772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2854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Testing Activities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276980" y="1169450"/>
            <a:ext cx="619919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Software Test Management Activities: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486689" y="1898049"/>
            <a:ext cx="2854000" cy="579060"/>
            <a:chOff x="1" y="0"/>
            <a:chExt cx="3217618" cy="1219200"/>
          </a:xfrm>
          <a:solidFill>
            <a:srgbClr val="FFFF00"/>
          </a:solidFill>
        </p:grpSpPr>
        <p:sp>
          <p:nvSpPr>
            <p:cNvPr id="46" name="Rounded Rectangle 45"/>
            <p:cNvSpPr/>
            <p:nvPr/>
          </p:nvSpPr>
          <p:spPr>
            <a:xfrm>
              <a:off x="1" y="0"/>
              <a:ext cx="3217618" cy="1219200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Rounded Rectangle 4"/>
            <p:cNvSpPr/>
            <p:nvPr/>
          </p:nvSpPr>
          <p:spPr>
            <a:xfrm>
              <a:off x="35708" y="35708"/>
              <a:ext cx="3162019" cy="1147781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lvl="0" algn="l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schemeClr val="tx1"/>
                  </a:solidFill>
                </a:rPr>
                <a:t>Test Management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898350" y="1985726"/>
            <a:ext cx="357928" cy="439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grpSp>
        <p:nvGrpSpPr>
          <p:cNvPr id="2048" name="Group 2047"/>
          <p:cNvGrpSpPr/>
          <p:nvPr/>
        </p:nvGrpSpPr>
        <p:grpSpPr>
          <a:xfrm>
            <a:off x="4479752" y="2030964"/>
            <a:ext cx="4232603" cy="436009"/>
            <a:chOff x="4977888" y="2139038"/>
            <a:chExt cx="4848319" cy="498339"/>
          </a:xfrm>
        </p:grpSpPr>
        <p:sp>
          <p:nvSpPr>
            <p:cNvPr id="23" name="Right Arrow 22"/>
            <p:cNvSpPr/>
            <p:nvPr/>
          </p:nvSpPr>
          <p:spPr>
            <a:xfrm>
              <a:off x="4977888" y="2209799"/>
              <a:ext cx="773010" cy="35681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5867400" y="2139038"/>
              <a:ext cx="810996" cy="498339"/>
            </a:xfrm>
            <a:prstGeom prst="flowChartMultidocumen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79671" y="2142587"/>
              <a:ext cx="3046536" cy="422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Test Management Report</a:t>
              </a:r>
              <a:endParaRPr lang="en-US" b="1" dirty="0"/>
            </a:p>
          </p:txBody>
        </p:sp>
      </p:grp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6143" y="5200410"/>
            <a:ext cx="2616111" cy="646331"/>
            <a:chOff x="4673919" y="5040353"/>
            <a:chExt cx="2616111" cy="646331"/>
          </a:xfrm>
        </p:grpSpPr>
        <p:sp>
          <p:nvSpPr>
            <p:cNvPr id="88" name="Rectangle 87"/>
            <p:cNvSpPr/>
            <p:nvPr/>
          </p:nvSpPr>
          <p:spPr>
            <a:xfrm>
              <a:off x="4673919" y="5040353"/>
              <a:ext cx="1443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Project </a:t>
              </a:r>
            </a:p>
            <a:p>
              <a:r>
                <a:rPr lang="en-US" dirty="0" smtClean="0"/>
                <a:t>Management</a:t>
              </a: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0717" y="5040353"/>
              <a:ext cx="1059313" cy="597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5" name="Group 2054"/>
          <p:cNvGrpSpPr/>
          <p:nvPr/>
        </p:nvGrpSpPr>
        <p:grpSpPr>
          <a:xfrm>
            <a:off x="4945568" y="2817400"/>
            <a:ext cx="2707065" cy="872704"/>
            <a:chOff x="4945568" y="2817400"/>
            <a:chExt cx="2707065" cy="872704"/>
          </a:xfrm>
        </p:grpSpPr>
        <p:pic>
          <p:nvPicPr>
            <p:cNvPr id="49" name="Picture 13" descr="http://www.yallaitalia.it/wp-content/uploads/2011/06/schedule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568" y="2817400"/>
              <a:ext cx="1085335" cy="87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6150182" y="2947174"/>
              <a:ext cx="1502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Schedule Management</a:t>
              </a:r>
              <a:endParaRPr lang="en-US" dirty="0"/>
            </a:p>
          </p:txBody>
        </p:sp>
      </p:grpSp>
      <p:grpSp>
        <p:nvGrpSpPr>
          <p:cNvPr id="2057" name="Group 2056"/>
          <p:cNvGrpSpPr/>
          <p:nvPr/>
        </p:nvGrpSpPr>
        <p:grpSpPr>
          <a:xfrm>
            <a:off x="897033" y="3750463"/>
            <a:ext cx="3046687" cy="1147600"/>
            <a:chOff x="897033" y="3750463"/>
            <a:chExt cx="3046687" cy="1147600"/>
          </a:xfrm>
        </p:grpSpPr>
        <p:sp>
          <p:nvSpPr>
            <p:cNvPr id="83" name="Rectangle 82"/>
            <p:cNvSpPr/>
            <p:nvPr/>
          </p:nvSpPr>
          <p:spPr>
            <a:xfrm>
              <a:off x="2499927" y="3999141"/>
              <a:ext cx="1443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Quality  </a:t>
              </a:r>
            </a:p>
            <a:p>
              <a:r>
                <a:rPr lang="en-US" dirty="0" smtClean="0"/>
                <a:t>Management</a:t>
              </a:r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033" y="3750463"/>
              <a:ext cx="1513086" cy="114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176338" y="2817400"/>
            <a:ext cx="2796710" cy="870854"/>
            <a:chOff x="1176338" y="2817400"/>
            <a:chExt cx="2796710" cy="870854"/>
          </a:xfrm>
        </p:grpSpPr>
        <p:sp>
          <p:nvSpPr>
            <p:cNvPr id="5" name="Rectangle 4"/>
            <p:cNvSpPr/>
            <p:nvPr/>
          </p:nvSpPr>
          <p:spPr>
            <a:xfrm>
              <a:off x="2470597" y="2930585"/>
              <a:ext cx="1502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Problem Management</a:t>
              </a:r>
              <a:endParaRPr lang="en-US" dirty="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338" y="2817400"/>
              <a:ext cx="1152525" cy="87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4861201" y="3914855"/>
            <a:ext cx="2721246" cy="980968"/>
            <a:chOff x="4997752" y="3796468"/>
            <a:chExt cx="2721246" cy="980968"/>
          </a:xfrm>
        </p:grpSpPr>
        <p:sp>
          <p:nvSpPr>
            <p:cNvPr id="58" name="Rectangle 57"/>
            <p:cNvSpPr/>
            <p:nvPr/>
          </p:nvSpPr>
          <p:spPr>
            <a:xfrm>
              <a:off x="6275205" y="3999141"/>
              <a:ext cx="1443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Cost </a:t>
              </a:r>
            </a:p>
            <a:p>
              <a:r>
                <a:rPr lang="en-US" dirty="0" smtClean="0"/>
                <a:t>Management</a:t>
              </a:r>
              <a:endParaRPr lang="en-US" dirty="0"/>
            </a:p>
          </p:txBody>
        </p:sp>
        <p:pic>
          <p:nvPicPr>
            <p:cNvPr id="59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752" y="3796468"/>
              <a:ext cx="980968" cy="98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64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331</Words>
  <Application>Microsoft Office PowerPoint</Application>
  <PresentationFormat>全屏显示(4:3)</PresentationFormat>
  <Paragraphs>105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Algerian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F218</cp:lastModifiedBy>
  <cp:revision>103</cp:revision>
  <dcterms:created xsi:type="dcterms:W3CDTF">2014-06-09T00:46:10Z</dcterms:created>
  <dcterms:modified xsi:type="dcterms:W3CDTF">2014-08-12T08:44:40Z</dcterms:modified>
</cp:coreProperties>
</file>