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8"/>
  </p:notesMasterIdLst>
  <p:handoutMasterIdLst>
    <p:handoutMasterId r:id="rId19"/>
  </p:handoutMasterIdLst>
  <p:sldIdLst>
    <p:sldId id="371" r:id="rId2"/>
    <p:sldId id="372" r:id="rId3"/>
    <p:sldId id="384" r:id="rId4"/>
    <p:sldId id="385" r:id="rId5"/>
    <p:sldId id="386" r:id="rId6"/>
    <p:sldId id="387" r:id="rId7"/>
    <p:sldId id="390" r:id="rId8"/>
    <p:sldId id="391" r:id="rId9"/>
    <p:sldId id="389" r:id="rId10"/>
    <p:sldId id="388" r:id="rId11"/>
    <p:sldId id="378" r:id="rId12"/>
    <p:sldId id="360" r:id="rId13"/>
    <p:sldId id="381" r:id="rId14"/>
    <p:sldId id="382" r:id="rId15"/>
    <p:sldId id="383" r:id="rId16"/>
    <p:sldId id="370" r:id="rId17"/>
  </p:sldIdLst>
  <p:sldSz cx="9144000" cy="6858000" type="screen4x3"/>
  <p:notesSz cx="7000875" cy="9286875"/>
  <p:defaultTextStyle>
    <a:defPPr>
      <a:defRPr lang="en-US"/>
    </a:defPPr>
    <a:lvl1pPr algn="ctr" rtl="0" eaLnBrk="0" fontAlgn="base" hangingPunct="0">
      <a:spcBef>
        <a:spcPct val="0"/>
      </a:spcBef>
      <a:spcAft>
        <a:spcPct val="0"/>
      </a:spcAft>
      <a:defRPr sz="1200" b="1"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1200" b="1"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1200" b="1"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1200" b="1"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1200" b="1" kern="1200">
        <a:solidFill>
          <a:schemeClr val="tx1"/>
        </a:solidFill>
        <a:latin typeface="Times New Roman" pitchFamily="18" charset="0"/>
        <a:ea typeface="+mn-ea"/>
        <a:cs typeface="+mn-cs"/>
      </a:defRPr>
    </a:lvl5pPr>
    <a:lvl6pPr marL="2286000" algn="l" defTabSz="914400" rtl="0" eaLnBrk="1" latinLnBrk="0" hangingPunct="1">
      <a:defRPr sz="1200" b="1" kern="1200">
        <a:solidFill>
          <a:schemeClr val="tx1"/>
        </a:solidFill>
        <a:latin typeface="Times New Roman" pitchFamily="18" charset="0"/>
        <a:ea typeface="+mn-ea"/>
        <a:cs typeface="+mn-cs"/>
      </a:defRPr>
    </a:lvl6pPr>
    <a:lvl7pPr marL="2743200" algn="l" defTabSz="914400" rtl="0" eaLnBrk="1" latinLnBrk="0" hangingPunct="1">
      <a:defRPr sz="1200" b="1" kern="1200">
        <a:solidFill>
          <a:schemeClr val="tx1"/>
        </a:solidFill>
        <a:latin typeface="Times New Roman" pitchFamily="18" charset="0"/>
        <a:ea typeface="+mn-ea"/>
        <a:cs typeface="+mn-cs"/>
      </a:defRPr>
    </a:lvl7pPr>
    <a:lvl8pPr marL="3200400" algn="l" defTabSz="914400" rtl="0" eaLnBrk="1" latinLnBrk="0" hangingPunct="1">
      <a:defRPr sz="1200" b="1" kern="1200">
        <a:solidFill>
          <a:schemeClr val="tx1"/>
        </a:solidFill>
        <a:latin typeface="Times New Roman" pitchFamily="18" charset="0"/>
        <a:ea typeface="+mn-ea"/>
        <a:cs typeface="+mn-cs"/>
      </a:defRPr>
    </a:lvl8pPr>
    <a:lvl9pPr marL="3657600" algn="l" defTabSz="914400" rtl="0" eaLnBrk="1" latinLnBrk="0" hangingPunct="1">
      <a:defRPr sz="12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2787"/>
    <p:restoredTop sz="90929"/>
  </p:normalViewPr>
  <p:slideViewPr>
    <p:cSldViewPr>
      <p:cViewPr>
        <p:scale>
          <a:sx n="75" d="100"/>
          <a:sy n="75" d="100"/>
        </p:scale>
        <p:origin x="-72"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303371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68" tIns="46534" rIns="93068" bIns="46534" numCol="1" anchor="t" anchorCtr="0" compatLnSpc="1">
            <a:prstTxWarp prst="textNoShape">
              <a:avLst/>
            </a:prstTxWarp>
          </a:bodyPr>
          <a:lstStyle>
            <a:lvl1pPr algn="l" defTabSz="930275">
              <a:defRPr i="1" smtClean="0"/>
            </a:lvl1pPr>
          </a:lstStyle>
          <a:p>
            <a:pPr>
              <a:defRPr/>
            </a:pPr>
            <a:endParaRPr lang="en-US"/>
          </a:p>
        </p:txBody>
      </p:sp>
      <p:sp>
        <p:nvSpPr>
          <p:cNvPr id="161795" name="Rectangle 3"/>
          <p:cNvSpPr>
            <a:spLocks noGrp="1" noChangeArrowheads="1"/>
          </p:cNvSpPr>
          <p:nvPr>
            <p:ph type="dt" sz="quarter" idx="1"/>
          </p:nvPr>
        </p:nvSpPr>
        <p:spPr bwMode="auto">
          <a:xfrm>
            <a:off x="3967163" y="0"/>
            <a:ext cx="303371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68" tIns="46534" rIns="93068" bIns="46534" numCol="1" anchor="t" anchorCtr="0" compatLnSpc="1">
            <a:prstTxWarp prst="textNoShape">
              <a:avLst/>
            </a:prstTxWarp>
          </a:bodyPr>
          <a:lstStyle>
            <a:lvl1pPr algn="r" defTabSz="930275">
              <a:defRPr i="1" smtClean="0"/>
            </a:lvl1pPr>
          </a:lstStyle>
          <a:p>
            <a:pPr>
              <a:defRPr/>
            </a:pPr>
            <a:endParaRPr lang="en-US"/>
          </a:p>
        </p:txBody>
      </p:sp>
      <p:sp>
        <p:nvSpPr>
          <p:cNvPr id="161796" name="Rectangle 4"/>
          <p:cNvSpPr>
            <a:spLocks noGrp="1" noChangeArrowheads="1"/>
          </p:cNvSpPr>
          <p:nvPr>
            <p:ph type="ftr" sz="quarter" idx="2"/>
          </p:nvPr>
        </p:nvSpPr>
        <p:spPr bwMode="auto">
          <a:xfrm>
            <a:off x="0" y="8823325"/>
            <a:ext cx="303371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68" tIns="46534" rIns="93068" bIns="46534" numCol="1" anchor="b" anchorCtr="0" compatLnSpc="1">
            <a:prstTxWarp prst="textNoShape">
              <a:avLst/>
            </a:prstTxWarp>
          </a:bodyPr>
          <a:lstStyle>
            <a:lvl1pPr algn="l" defTabSz="930275">
              <a:defRPr i="1" smtClean="0"/>
            </a:lvl1pPr>
          </a:lstStyle>
          <a:p>
            <a:pPr>
              <a:defRPr/>
            </a:pPr>
            <a:endParaRPr lang="en-US"/>
          </a:p>
        </p:txBody>
      </p:sp>
      <p:sp>
        <p:nvSpPr>
          <p:cNvPr id="161797" name="Rectangle 5"/>
          <p:cNvSpPr>
            <a:spLocks noGrp="1" noChangeArrowheads="1"/>
          </p:cNvSpPr>
          <p:nvPr>
            <p:ph type="sldNum" sz="quarter" idx="3"/>
          </p:nvPr>
        </p:nvSpPr>
        <p:spPr bwMode="auto">
          <a:xfrm>
            <a:off x="3967163" y="8823325"/>
            <a:ext cx="303371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68" tIns="46534" rIns="93068" bIns="46534" numCol="1" anchor="b" anchorCtr="0" compatLnSpc="1">
            <a:prstTxWarp prst="textNoShape">
              <a:avLst/>
            </a:prstTxWarp>
          </a:bodyPr>
          <a:lstStyle>
            <a:lvl1pPr algn="r" defTabSz="930275">
              <a:defRPr i="1" smtClean="0"/>
            </a:lvl1pPr>
          </a:lstStyle>
          <a:p>
            <a:pPr>
              <a:defRPr/>
            </a:pPr>
            <a:fld id="{DD333222-44F4-4648-8CB4-DCAEC9B2E894}" type="slidenum">
              <a:rPr lang="en-US"/>
              <a:pPr>
                <a:defRPr/>
              </a:pPr>
              <a:t>‹#›</a:t>
            </a:fld>
            <a:endParaRPr lang="en-US"/>
          </a:p>
        </p:txBody>
      </p:sp>
    </p:spTree>
    <p:extLst>
      <p:ext uri="{BB962C8B-B14F-4D97-AF65-F5344CB8AC3E}">
        <p14:creationId xmlns:p14="http://schemas.microsoft.com/office/powerpoint/2010/main" val="3283574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bwMode="auto">
          <a:xfrm>
            <a:off x="0" y="0"/>
            <a:ext cx="303371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b="0" smtClean="0"/>
            </a:lvl1pPr>
          </a:lstStyle>
          <a:p>
            <a:pPr>
              <a:defRPr/>
            </a:pPr>
            <a:endParaRPr lang="en-US"/>
          </a:p>
        </p:txBody>
      </p:sp>
      <p:sp>
        <p:nvSpPr>
          <p:cNvPr id="166915" name="Rectangle 3"/>
          <p:cNvSpPr>
            <a:spLocks noGrp="1" noChangeArrowheads="1"/>
          </p:cNvSpPr>
          <p:nvPr>
            <p:ph type="dt" idx="1"/>
          </p:nvPr>
        </p:nvSpPr>
        <p:spPr bwMode="auto">
          <a:xfrm>
            <a:off x="3965575" y="0"/>
            <a:ext cx="303371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b="0" smtClean="0"/>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77925" y="696913"/>
            <a:ext cx="4645025" cy="34829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6917" name="Rectangle 5"/>
          <p:cNvSpPr>
            <a:spLocks noGrp="1" noChangeArrowheads="1"/>
          </p:cNvSpPr>
          <p:nvPr>
            <p:ph type="body" sz="quarter" idx="3"/>
          </p:nvPr>
        </p:nvSpPr>
        <p:spPr bwMode="auto">
          <a:xfrm>
            <a:off x="700088" y="4411663"/>
            <a:ext cx="5600700" cy="417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6918" name="Rectangle 6"/>
          <p:cNvSpPr>
            <a:spLocks noGrp="1" noChangeArrowheads="1"/>
          </p:cNvSpPr>
          <p:nvPr>
            <p:ph type="ftr" sz="quarter" idx="4"/>
          </p:nvPr>
        </p:nvSpPr>
        <p:spPr bwMode="auto">
          <a:xfrm>
            <a:off x="0" y="8820150"/>
            <a:ext cx="303371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b="0" smtClean="0"/>
            </a:lvl1pPr>
          </a:lstStyle>
          <a:p>
            <a:pPr>
              <a:defRPr/>
            </a:pPr>
            <a:endParaRPr lang="en-US"/>
          </a:p>
        </p:txBody>
      </p:sp>
      <p:sp>
        <p:nvSpPr>
          <p:cNvPr id="166919" name="Rectangle 7"/>
          <p:cNvSpPr>
            <a:spLocks noGrp="1" noChangeArrowheads="1"/>
          </p:cNvSpPr>
          <p:nvPr>
            <p:ph type="sldNum" sz="quarter" idx="5"/>
          </p:nvPr>
        </p:nvSpPr>
        <p:spPr bwMode="auto">
          <a:xfrm>
            <a:off x="3965575" y="8820150"/>
            <a:ext cx="303371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b="0" smtClean="0"/>
            </a:lvl1pPr>
          </a:lstStyle>
          <a:p>
            <a:pPr>
              <a:defRPr/>
            </a:pPr>
            <a:fld id="{63875906-B430-4008-AD24-48F97E6F440A}" type="slidenum">
              <a:rPr lang="en-US"/>
              <a:pPr>
                <a:defRPr/>
              </a:pPr>
              <a:t>‹#›</a:t>
            </a:fld>
            <a:endParaRPr lang="en-US"/>
          </a:p>
        </p:txBody>
      </p:sp>
    </p:spTree>
    <p:extLst>
      <p:ext uri="{BB962C8B-B14F-4D97-AF65-F5344CB8AC3E}">
        <p14:creationId xmlns:p14="http://schemas.microsoft.com/office/powerpoint/2010/main" val="21857243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E125996-A38F-4D13-996B-FDF8C1FFECD0}" type="slidenum">
              <a:rPr lang="en-US"/>
              <a:pPr>
                <a:defRPr/>
              </a:pPr>
              <a:t>‹#›</a:t>
            </a:fld>
            <a:endParaRPr lang="en-US"/>
          </a:p>
        </p:txBody>
      </p:sp>
    </p:spTree>
    <p:extLst>
      <p:ext uri="{BB962C8B-B14F-4D97-AF65-F5344CB8AC3E}">
        <p14:creationId xmlns:p14="http://schemas.microsoft.com/office/powerpoint/2010/main" val="862563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6251881-C537-48E4-B95E-A99448ECF953}" type="slidenum">
              <a:rPr lang="en-US"/>
              <a:pPr>
                <a:defRPr/>
              </a:pPr>
              <a:t>‹#›</a:t>
            </a:fld>
            <a:endParaRPr lang="en-US"/>
          </a:p>
        </p:txBody>
      </p:sp>
    </p:spTree>
    <p:extLst>
      <p:ext uri="{BB962C8B-B14F-4D97-AF65-F5344CB8AC3E}">
        <p14:creationId xmlns:p14="http://schemas.microsoft.com/office/powerpoint/2010/main" val="524211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3CFB9ED-E2A8-4D12-A77C-3481B665144E}" type="slidenum">
              <a:rPr lang="en-US"/>
              <a:pPr>
                <a:defRPr/>
              </a:pPr>
              <a:t>‹#›</a:t>
            </a:fld>
            <a:endParaRPr lang="en-US"/>
          </a:p>
        </p:txBody>
      </p:sp>
    </p:spTree>
    <p:extLst>
      <p:ext uri="{BB962C8B-B14F-4D97-AF65-F5344CB8AC3E}">
        <p14:creationId xmlns:p14="http://schemas.microsoft.com/office/powerpoint/2010/main" val="352922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8C1F21-CCE6-4A4D-B1CC-0879EA404B72}" type="slidenum">
              <a:rPr lang="en-US"/>
              <a:pPr>
                <a:defRPr/>
              </a:pPr>
              <a:t>‹#›</a:t>
            </a:fld>
            <a:endParaRPr lang="en-US"/>
          </a:p>
        </p:txBody>
      </p:sp>
    </p:spTree>
    <p:extLst>
      <p:ext uri="{BB962C8B-B14F-4D97-AF65-F5344CB8AC3E}">
        <p14:creationId xmlns:p14="http://schemas.microsoft.com/office/powerpoint/2010/main" val="3510231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BD3341-1E1E-46A1-A492-6E4EA909DB90}" type="slidenum">
              <a:rPr lang="en-US"/>
              <a:pPr>
                <a:defRPr/>
              </a:pPr>
              <a:t>‹#›</a:t>
            </a:fld>
            <a:endParaRPr lang="en-US"/>
          </a:p>
        </p:txBody>
      </p:sp>
    </p:spTree>
    <p:extLst>
      <p:ext uri="{BB962C8B-B14F-4D97-AF65-F5344CB8AC3E}">
        <p14:creationId xmlns:p14="http://schemas.microsoft.com/office/powerpoint/2010/main" val="2636583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C011A8B-968C-46E9-A9F2-360B1AE78D08}" type="slidenum">
              <a:rPr lang="en-US"/>
              <a:pPr>
                <a:defRPr/>
              </a:pPr>
              <a:t>‹#›</a:t>
            </a:fld>
            <a:endParaRPr lang="en-US"/>
          </a:p>
        </p:txBody>
      </p:sp>
    </p:spTree>
    <p:extLst>
      <p:ext uri="{BB962C8B-B14F-4D97-AF65-F5344CB8AC3E}">
        <p14:creationId xmlns:p14="http://schemas.microsoft.com/office/powerpoint/2010/main" val="2988755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7038856-9A2F-4A78-9AAC-FF9BDB53EC28}" type="slidenum">
              <a:rPr lang="en-US"/>
              <a:pPr>
                <a:defRPr/>
              </a:pPr>
              <a:t>‹#›</a:t>
            </a:fld>
            <a:endParaRPr lang="en-US"/>
          </a:p>
        </p:txBody>
      </p:sp>
    </p:spTree>
    <p:extLst>
      <p:ext uri="{BB962C8B-B14F-4D97-AF65-F5344CB8AC3E}">
        <p14:creationId xmlns:p14="http://schemas.microsoft.com/office/powerpoint/2010/main" val="312123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58C3939-6E79-4C85-98B0-6178B49F3D6B}" type="slidenum">
              <a:rPr lang="en-US"/>
              <a:pPr>
                <a:defRPr/>
              </a:pPr>
              <a:t>‹#›</a:t>
            </a:fld>
            <a:endParaRPr lang="en-US"/>
          </a:p>
        </p:txBody>
      </p:sp>
    </p:spTree>
    <p:extLst>
      <p:ext uri="{BB962C8B-B14F-4D97-AF65-F5344CB8AC3E}">
        <p14:creationId xmlns:p14="http://schemas.microsoft.com/office/powerpoint/2010/main" val="2957334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94D0B0E-9BB9-4457-9DC6-156259F57994}" type="slidenum">
              <a:rPr lang="en-US"/>
              <a:pPr>
                <a:defRPr/>
              </a:pPr>
              <a:t>‹#›</a:t>
            </a:fld>
            <a:endParaRPr lang="en-US"/>
          </a:p>
        </p:txBody>
      </p:sp>
    </p:spTree>
    <p:extLst>
      <p:ext uri="{BB962C8B-B14F-4D97-AF65-F5344CB8AC3E}">
        <p14:creationId xmlns:p14="http://schemas.microsoft.com/office/powerpoint/2010/main" val="420895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7111BF6-4310-4657-8A49-D025C74F66ED}" type="slidenum">
              <a:rPr lang="en-US"/>
              <a:pPr>
                <a:defRPr/>
              </a:pPr>
              <a:t>‹#›</a:t>
            </a:fld>
            <a:endParaRPr lang="en-US"/>
          </a:p>
        </p:txBody>
      </p:sp>
    </p:spTree>
    <p:extLst>
      <p:ext uri="{BB962C8B-B14F-4D97-AF65-F5344CB8AC3E}">
        <p14:creationId xmlns:p14="http://schemas.microsoft.com/office/powerpoint/2010/main" val="2753873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E7D658F-F2BE-4616-8D7B-F5C65F081E1F}" type="slidenum">
              <a:rPr lang="en-US"/>
              <a:pPr>
                <a:defRPr/>
              </a:pPr>
              <a:t>‹#›</a:t>
            </a:fld>
            <a:endParaRPr lang="en-US"/>
          </a:p>
        </p:txBody>
      </p:sp>
    </p:spTree>
    <p:extLst>
      <p:ext uri="{BB962C8B-B14F-4D97-AF65-F5344CB8AC3E}">
        <p14:creationId xmlns:p14="http://schemas.microsoft.com/office/powerpoint/2010/main" val="3635138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b="0" smtClean="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smtClean="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smtClean="0"/>
            </a:lvl1pPr>
          </a:lstStyle>
          <a:p>
            <a:pPr>
              <a:defRPr/>
            </a:pPr>
            <a:fld id="{CB32251F-FA0E-4FA3-9F31-5717FE47559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google.com/url?sa=i&amp;source=images&amp;cd=&amp;cad=rja&amp;docid=MFna8fLXkAyJcM&amp;tbnid=SntBdrzDn_MpPM:&amp;ved=0CAgQjRwwAA&amp;url=http://ic.sjsu.edu/news/&amp;ei=NFYBUrLLEYjoiwKZvIDoCg&amp;psig=AFQjCNE0olvbqbjYc0US_hD3_uSXAM_73Q&amp;ust=1375905716348886" TargetMode="External"/><Relationship Id="rId1" Type="http://schemas.openxmlformats.org/officeDocument/2006/relationships/slideLayout" Target="../slideLayouts/slideLayout4.xml"/><Relationship Id="rId5" Type="http://schemas.openxmlformats.org/officeDocument/2006/relationships/image" Target="../media/image2.jpeg"/><Relationship Id="rId4" Type="http://schemas.openxmlformats.org/officeDocument/2006/relationships/hyperlink" Target="http://www.google.com/url?sa=i&amp;source=images&amp;cd=&amp;cad=rja&amp;docid=MFna8fLXkAyJcM&amp;tbnid=SntBdrzDn_MpPM:&amp;ved=0CAUQjRw&amp;url=http://eduvietglobal.vn/truong-dai-hoc-san-jose-state.html&amp;ei=31YBUvvwL4HhygH0lYDYDA&amp;psig=AFQjCNE0olvbqbjYc0US_hD3_uSXAM_73Q&amp;ust=1375905716348886"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google.com/url?sa=i&amp;source=images&amp;cd=&amp;cad=rja&amp;docid=MFna8fLXkAyJcM&amp;tbnid=SntBdrzDn_MpPM:&amp;ved=0CAgQjRwwAA&amp;url=http://ic.sjsu.edu/news/&amp;ei=NFYBUrLLEYjoiwKZvIDoCg&amp;psig=AFQjCNE0olvbqbjYc0US_hD3_uSXAM_73Q&amp;ust=1375905716348886"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google.com/url?sa=i&amp;source=images&amp;cd=&amp;cad=rja&amp;docid=MFna8fLXkAyJcM&amp;tbnid=SntBdrzDn_MpPM:&amp;ved=0CAgQjRwwAA&amp;url=http://ic.sjsu.edu/news/&amp;ei=NFYBUrLLEYjoiwKZvIDoCg&amp;psig=AFQjCNE0olvbqbjYc0US_hD3_uSXAM_73Q&amp;ust=1375905716348886"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google.com/url?sa=i&amp;source=images&amp;cd=&amp;cad=rja&amp;docid=MFna8fLXkAyJcM&amp;tbnid=SntBdrzDn_MpPM:&amp;ved=0CAgQjRwwAA&amp;url=http://ic.sjsu.edu/news/&amp;ei=NFYBUrLLEYjoiwKZvIDoCg&amp;psig=AFQjCNE0olvbqbjYc0US_hD3_uSXAM_73Q&amp;ust=1375905716348886"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google.com/url?sa=i&amp;source=images&amp;cd=&amp;cad=rja&amp;docid=MFna8fLXkAyJcM&amp;tbnid=SntBdrzDn_MpPM:&amp;ved=0CAgQjRwwAA&amp;url=http://ic.sjsu.edu/news/&amp;ei=NFYBUrLLEYjoiwKZvIDoCg&amp;psig=AFQjCNE0olvbqbjYc0US_hD3_uSXAM_73Q&amp;ust=1375905716348886"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google.com/url?sa=i&amp;source=images&amp;cd=&amp;cad=rja&amp;docid=MFna8fLXkAyJcM&amp;tbnid=SntBdrzDn_MpPM:&amp;ved=0CAgQjRwwAA&amp;url=http://ic.sjsu.edu/news/&amp;ei=NFYBUrLLEYjoiwKZvIDoCg&amp;psig=AFQjCNE0olvbqbjYc0US_hD3_uSXAM_73Q&amp;ust=1375905716348886"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google.com/url?sa=i&amp;source=images&amp;cd=&amp;cad=rja&amp;docid=MFna8fLXkAyJcM&amp;tbnid=SntBdrzDn_MpPM:&amp;ved=0CAgQjRwwAA&amp;url=http://ic.sjsu.edu/news/&amp;ei=NFYBUrLLEYjoiwKZvIDoCg&amp;psig=AFQjCNE0olvbqbjYc0US_hD3_uSXAM_73Q&amp;ust=1375905716348886"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google.com/url?sa=i&amp;source=images&amp;cd=&amp;cad=rja&amp;docid=MFna8fLXkAyJcM&amp;tbnid=SntBdrzDn_MpPM:&amp;ved=0CAgQjRwwAA&amp;url=http://ic.sjsu.edu/news/&amp;ei=NFYBUrLLEYjoiwKZvIDoCg&amp;psig=AFQjCNE0olvbqbjYc0US_hD3_uSXAM_73Q&amp;ust=1375905716348886"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google.com/url?sa=i&amp;source=images&amp;cd=&amp;cad=rja&amp;docid=MFna8fLXkAyJcM&amp;tbnid=SntBdrzDn_MpPM:&amp;ved=0CAgQjRwwAA&amp;url=http://ic.sjsu.edu/news/&amp;ei=NFYBUrLLEYjoiwKZvIDoCg&amp;psig=AFQjCNE0olvbqbjYc0US_hD3_uSXAM_73Q&amp;ust=1375905716348886"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google.com/url?sa=i&amp;source=images&amp;cd=&amp;cad=rja&amp;docid=MFna8fLXkAyJcM&amp;tbnid=SntBdrzDn_MpPM:&amp;ved=0CAgQjRwwAA&amp;url=http://ic.sjsu.edu/news/&amp;ei=NFYBUrLLEYjoiwKZvIDoCg&amp;psig=AFQjCNE0olvbqbjYc0US_hD3_uSXAM_73Q&amp;ust=1375905716348886" TargetMode="External"/><Relationship Id="rId1" Type="http://schemas.openxmlformats.org/officeDocument/2006/relationships/slideLayout" Target="../slideLayouts/slideLayout7.xml"/><Relationship Id="rId4" Type="http://schemas.openxmlformats.org/officeDocument/2006/relationships/hyperlink" Target="http://istqbexamcertification.com/what-is-a-software-test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google.com/url?sa=i&amp;source=images&amp;cd=&amp;cad=rja&amp;docid=MFna8fLXkAyJcM&amp;tbnid=SntBdrzDn_MpPM:&amp;ved=0CAgQjRwwAA&amp;url=http://ic.sjsu.edu/news/&amp;ei=NFYBUrLLEYjoiwKZvIDoCg&amp;psig=AFQjCNE0olvbqbjYc0US_hD3_uSXAM_73Q&amp;ust=1375905716348886" TargetMode="External"/><Relationship Id="rId1" Type="http://schemas.openxmlformats.org/officeDocument/2006/relationships/slideLayout" Target="../slideLayouts/slideLayout7.xml"/><Relationship Id="rId5" Type="http://schemas.openxmlformats.org/officeDocument/2006/relationships/hyperlink" Target="http://istqbexamcertification.com/what-are-the-test-approaches-or-strategies-in-software-testing/" TargetMode="External"/><Relationship Id="rId4" Type="http://schemas.openxmlformats.org/officeDocument/2006/relationships/hyperlink" Target="http://istqbexamcertification.com/what-is-the-purpose-and-importance-of-test-plan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google.com/url?sa=i&amp;source=images&amp;cd=&amp;cad=rja&amp;docid=MFna8fLXkAyJcM&amp;tbnid=SntBdrzDn_MpPM:&amp;ved=0CAgQjRwwAA&amp;url=http://ic.sjsu.edu/news/&amp;ei=NFYBUrLLEYjoiwKZvIDoCg&amp;psig=AFQjCNE0olvbqbjYc0US_hD3_uSXAM_73Q&amp;ust=1375905716348886"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google.com/url?sa=i&amp;source=images&amp;cd=&amp;cad=rja&amp;docid=MFna8fLXkAyJcM&amp;tbnid=SntBdrzDn_MpPM:&amp;ved=0CAgQjRwwAA&amp;url=http://ic.sjsu.edu/news/&amp;ei=NFYBUrLLEYjoiwKZvIDoCg&amp;psig=AFQjCNE0olvbqbjYc0US_hD3_uSXAM_73Q&amp;ust=1375905716348886" TargetMode="External"/><Relationship Id="rId1" Type="http://schemas.openxmlformats.org/officeDocument/2006/relationships/slideLayout" Target="../slideLayouts/slideLayout7.xml"/><Relationship Id="rId5" Type="http://schemas.openxmlformats.org/officeDocument/2006/relationships/hyperlink" Target="http://istqbexamcertification.com/what-is-test-design-technique/" TargetMode="External"/><Relationship Id="rId4" Type="http://schemas.openxmlformats.org/officeDocument/2006/relationships/hyperlink" Target="http://istqbexamcertification.com/what-is-test-analysis-or-how-to-identify-the-test-condition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google.com/url?sa=i&amp;source=images&amp;cd=&amp;cad=rja&amp;docid=MFna8fLXkAyJcM&amp;tbnid=SntBdrzDn_MpPM:&amp;ved=0CAgQjRwwAA&amp;url=http://ic.sjsu.edu/news/&amp;ei=NFYBUrLLEYjoiwKZvIDoCg&amp;psig=AFQjCNE0olvbqbjYc0US_hD3_uSXAM_73Q&amp;ust=1375905716348886" TargetMode="External"/><Relationship Id="rId1" Type="http://schemas.openxmlformats.org/officeDocument/2006/relationships/slideLayout" Target="../slideLayouts/slideLayout7.xml"/><Relationship Id="rId4" Type="http://schemas.openxmlformats.org/officeDocument/2006/relationships/hyperlink" Target="http://istqbexamcertification.com/what-is-test-harness-unit-test-framework-tools-in-software-testi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google.com/url?sa=i&amp;source=images&amp;cd=&amp;cad=rja&amp;docid=MFna8fLXkAyJcM&amp;tbnid=SntBdrzDn_MpPM:&amp;ved=0CAgQjRwwAA&amp;url=http://ic.sjsu.edu/news/&amp;ei=NFYBUrLLEYjoiwKZvIDoCg&amp;psig=AFQjCNE0olvbqbjYc0US_hD3_uSXAM_73Q&amp;ust=1375905716348886"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google.com/url?sa=i&amp;source=images&amp;cd=&amp;cad=rja&amp;docid=MFna8fLXkAyJcM&amp;tbnid=SntBdrzDn_MpPM:&amp;ved=0CAgQjRwwAA&amp;url=http://ic.sjsu.edu/news/&amp;ei=NFYBUrLLEYjoiwKZvIDoCg&amp;psig=AFQjCNE0olvbqbjYc0US_hD3_uSXAM_73Q&amp;ust=1375905716348886"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6"/>
          <p:cNvSpPr>
            <a:spLocks noGrp="1"/>
          </p:cNvSpPr>
          <p:nvPr>
            <p:ph type="sldNum" sz="quarter" idx="12"/>
          </p:nvPr>
        </p:nvSpPr>
        <p:spPr>
          <a:xfrm>
            <a:off x="8153400" y="6248400"/>
            <a:ext cx="304800" cy="379799"/>
          </a:xfrm>
          <a:noFill/>
        </p:spPr>
        <p:txBody>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fld id="{ACD65022-3307-4B3F-BA80-A35BD3FE1609}" type="slidenum">
              <a:rPr lang="en-US" sz="1400" b="0"/>
              <a:pPr/>
              <a:t>1</a:t>
            </a:fld>
            <a:endParaRPr lang="en-US" sz="1400" b="0"/>
          </a:p>
        </p:txBody>
      </p:sp>
      <p:sp>
        <p:nvSpPr>
          <p:cNvPr id="2051" name="Rectangle 2"/>
          <p:cNvSpPr>
            <a:spLocks noGrp="1" noChangeArrowheads="1"/>
          </p:cNvSpPr>
          <p:nvPr>
            <p:ph type="title"/>
          </p:nvPr>
        </p:nvSpPr>
        <p:spPr>
          <a:xfrm>
            <a:off x="1600199" y="1371600"/>
            <a:ext cx="6019800" cy="533400"/>
          </a:xfrm>
        </p:spPr>
        <p:txBody>
          <a:bodyPr/>
          <a:lstStyle/>
          <a:p>
            <a:r>
              <a:rPr lang="en-US" sz="2800" b="1" dirty="0" smtClean="0"/>
              <a:t>Software Testing Process and Types</a:t>
            </a:r>
            <a:endParaRPr lang="en-US" sz="2800" b="1" u="sng" dirty="0" smtClean="0"/>
          </a:p>
        </p:txBody>
      </p:sp>
      <p:sp>
        <p:nvSpPr>
          <p:cNvPr id="2053" name="Rectangle 3"/>
          <p:cNvSpPr>
            <a:spLocks noChangeArrowheads="1"/>
          </p:cNvSpPr>
          <p:nvPr/>
        </p:nvSpPr>
        <p:spPr bwMode="auto">
          <a:xfrm>
            <a:off x="2209798" y="2057400"/>
            <a:ext cx="4540252"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800" dirty="0">
                <a:solidFill>
                  <a:schemeClr val="tx2"/>
                </a:solidFill>
              </a:rPr>
              <a:t>Speaker: Jerry </a:t>
            </a:r>
            <a:r>
              <a:rPr lang="en-US" sz="1800" dirty="0" err="1">
                <a:solidFill>
                  <a:schemeClr val="tx2"/>
                </a:solidFill>
              </a:rPr>
              <a:t>Gao</a:t>
            </a:r>
            <a:r>
              <a:rPr lang="en-US" sz="1800" dirty="0">
                <a:solidFill>
                  <a:schemeClr val="tx2"/>
                </a:solidFill>
              </a:rPr>
              <a:t> Ph.D</a:t>
            </a:r>
            <a:r>
              <a:rPr lang="en-US" sz="1800" dirty="0" smtClean="0">
                <a:solidFill>
                  <a:schemeClr val="tx2"/>
                </a:solidFill>
              </a:rPr>
              <a:t>.</a:t>
            </a:r>
          </a:p>
          <a:p>
            <a:r>
              <a:rPr lang="en-US" sz="1800" dirty="0">
                <a:solidFill>
                  <a:schemeClr val="tx2"/>
                </a:solidFill>
              </a:rPr>
              <a:t/>
            </a:r>
            <a:br>
              <a:rPr lang="en-US" sz="1800" dirty="0">
                <a:solidFill>
                  <a:schemeClr val="tx2"/>
                </a:solidFill>
              </a:rPr>
            </a:br>
            <a:r>
              <a:rPr lang="en-US" sz="1800" dirty="0" smtClean="0">
                <a:solidFill>
                  <a:schemeClr val="tx2"/>
                </a:solidFill>
              </a:rPr>
              <a:t>Computer Engineering Department</a:t>
            </a:r>
          </a:p>
          <a:p>
            <a:r>
              <a:rPr lang="en-US" sz="1800" dirty="0" smtClean="0">
                <a:solidFill>
                  <a:schemeClr val="tx2"/>
                </a:solidFill>
              </a:rPr>
              <a:t>San </a:t>
            </a:r>
            <a:r>
              <a:rPr lang="en-US" sz="1800" dirty="0">
                <a:solidFill>
                  <a:schemeClr val="tx2"/>
                </a:solidFill>
              </a:rPr>
              <a:t>Jose State </a:t>
            </a:r>
            <a:r>
              <a:rPr lang="en-US" sz="1800" dirty="0" smtClean="0">
                <a:solidFill>
                  <a:schemeClr val="tx2"/>
                </a:solidFill>
              </a:rPr>
              <a:t>University</a:t>
            </a:r>
          </a:p>
          <a:p>
            <a:r>
              <a:rPr lang="en-US" sz="1800" dirty="0">
                <a:solidFill>
                  <a:schemeClr val="tx2"/>
                </a:solidFill>
              </a:rPr>
              <a:t/>
            </a:r>
            <a:br>
              <a:rPr lang="en-US" sz="1800" dirty="0">
                <a:solidFill>
                  <a:schemeClr val="tx2"/>
                </a:solidFill>
              </a:rPr>
            </a:br>
            <a:r>
              <a:rPr lang="en-US" sz="1800" dirty="0">
                <a:solidFill>
                  <a:schemeClr val="tx2"/>
                </a:solidFill>
              </a:rPr>
              <a:t>email: </a:t>
            </a:r>
            <a:r>
              <a:rPr lang="en-US" sz="1800" dirty="0" smtClean="0">
                <a:solidFill>
                  <a:schemeClr val="tx2"/>
                </a:solidFill>
              </a:rPr>
              <a:t>jerry.gao@sjsu.edu</a:t>
            </a:r>
            <a:r>
              <a:rPr lang="en-US" sz="1800" dirty="0">
                <a:solidFill>
                  <a:schemeClr val="tx2"/>
                </a:solidFill>
              </a:rPr>
              <a:t/>
            </a:r>
            <a:br>
              <a:rPr lang="en-US" sz="1800" dirty="0">
                <a:solidFill>
                  <a:schemeClr val="tx2"/>
                </a:solidFill>
              </a:rPr>
            </a:br>
            <a:r>
              <a:rPr lang="en-US" sz="1800" dirty="0">
                <a:solidFill>
                  <a:schemeClr val="tx2"/>
                </a:solidFill>
              </a:rPr>
              <a:t>URL: http://</a:t>
            </a:r>
            <a:r>
              <a:rPr lang="en-US" sz="1800" dirty="0" smtClean="0">
                <a:solidFill>
                  <a:schemeClr val="tx2"/>
                </a:solidFill>
              </a:rPr>
              <a:t>www.engr.sjsu.edu/gaojerry</a:t>
            </a:r>
            <a:endParaRPr lang="en-US" sz="1800" dirty="0">
              <a:solidFill>
                <a:schemeClr val="tx2"/>
              </a:solidFill>
            </a:endParaRPr>
          </a:p>
        </p:txBody>
      </p:sp>
      <p:sp>
        <p:nvSpPr>
          <p:cNvPr id="2054" name="Rectangle 5"/>
          <p:cNvSpPr>
            <a:spLocks noChangeArrowheads="1"/>
          </p:cNvSpPr>
          <p:nvPr/>
        </p:nvSpPr>
        <p:spPr bwMode="auto">
          <a:xfrm>
            <a:off x="761999" y="1066800"/>
            <a:ext cx="7696200" cy="518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059" name="Picture 11" descr="http://ic.sjsu.edu/images/sjsu_horiz.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599" y="174623"/>
            <a:ext cx="2695575" cy="6635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87012" y="367912"/>
            <a:ext cx="1609287" cy="276999"/>
          </a:xfrm>
          <a:prstGeom prst="rect">
            <a:avLst/>
          </a:prstGeom>
          <a:noFill/>
        </p:spPr>
        <p:txBody>
          <a:bodyPr wrap="none" rtlCol="0">
            <a:spAutoFit/>
          </a:bodyPr>
          <a:lstStyle/>
          <a:p>
            <a:r>
              <a:rPr lang="en-US" dirty="0" smtClean="0"/>
              <a:t>Week #1 -  Module #2</a:t>
            </a:r>
            <a:endParaRPr lang="en-US" dirty="0"/>
          </a:p>
        </p:txBody>
      </p:sp>
      <p:pic>
        <p:nvPicPr>
          <p:cNvPr id="2061" name="Picture 13" descr="http://t1.gstatic.com/images?q=tbn:ANd9GcSpvtq5GZjYknoGNkO1yRwSj1ZGKIqlx1Cx2lCCDJzFnWb6UGwb">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7898" y="4267200"/>
            <a:ext cx="4594227" cy="18002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28600" y="6419502"/>
            <a:ext cx="4071500" cy="276999"/>
          </a:xfrm>
          <a:prstGeom prst="rect">
            <a:avLst/>
          </a:prstGeom>
          <a:noFill/>
        </p:spPr>
        <p:txBody>
          <a:bodyPr wrap="none" rtlCol="0">
            <a:spAutoFit/>
          </a:bodyPr>
          <a:lstStyle/>
          <a:p>
            <a:r>
              <a:rPr lang="en-US" dirty="0" smtClean="0"/>
              <a:t>Copyright  © 2013,  All Right Reserved by Jerry </a:t>
            </a:r>
            <a:r>
              <a:rPr lang="en-US" dirty="0" err="1" smtClean="0"/>
              <a:t>Gao</a:t>
            </a:r>
            <a:r>
              <a:rPr lang="en-US" dirty="0" smtClean="0"/>
              <a:t>, Ph.D.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p:spPr>
        <p:txBody>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fld id="{D9F7F91E-23B1-43DC-BF31-D2EC12EF037D}" type="slidenum">
              <a:rPr lang="en-US" sz="1400" b="0"/>
              <a:pPr/>
              <a:t>10</a:t>
            </a:fld>
            <a:endParaRPr lang="en-US" sz="1400" b="0"/>
          </a:p>
        </p:txBody>
      </p:sp>
      <p:sp>
        <p:nvSpPr>
          <p:cNvPr id="16387" name="Text Box 2"/>
          <p:cNvSpPr txBox="1">
            <a:spLocks noChangeArrowheads="1"/>
          </p:cNvSpPr>
          <p:nvPr/>
        </p:nvSpPr>
        <p:spPr bwMode="auto">
          <a:xfrm>
            <a:off x="441325" y="6232525"/>
            <a:ext cx="1108075"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pPr algn="l"/>
            <a:r>
              <a:rPr lang="en-US" sz="1000" i="1"/>
              <a:t>Jerry Gao Ph.D.	</a:t>
            </a:r>
          </a:p>
        </p:txBody>
      </p:sp>
      <p:sp>
        <p:nvSpPr>
          <p:cNvPr id="16388" name="Rectangle 4"/>
          <p:cNvSpPr>
            <a:spLocks noChangeArrowheads="1"/>
          </p:cNvSpPr>
          <p:nvPr/>
        </p:nvSpPr>
        <p:spPr bwMode="auto">
          <a:xfrm>
            <a:off x="698500" y="836662"/>
            <a:ext cx="7543800" cy="525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9" name="Text Box 6"/>
          <p:cNvSpPr txBox="1">
            <a:spLocks noChangeArrowheads="1"/>
          </p:cNvSpPr>
          <p:nvPr/>
        </p:nvSpPr>
        <p:spPr bwMode="auto">
          <a:xfrm>
            <a:off x="2311398" y="990600"/>
            <a:ext cx="5013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2400" dirty="0" smtClean="0"/>
              <a:t>Software Test </a:t>
            </a:r>
            <a:r>
              <a:rPr lang="en-US" sz="2400" dirty="0"/>
              <a:t>Closure </a:t>
            </a:r>
            <a:r>
              <a:rPr lang="en-US" sz="2400" dirty="0" smtClean="0"/>
              <a:t>Activities</a:t>
            </a:r>
            <a:endParaRPr lang="en-US" sz="2400" u="sng" dirty="0"/>
          </a:p>
        </p:txBody>
      </p:sp>
      <p:sp>
        <p:nvSpPr>
          <p:cNvPr id="16413" name="Rectangle 30"/>
          <p:cNvSpPr>
            <a:spLocks noChangeArrowheads="1"/>
          </p:cNvSpPr>
          <p:nvPr/>
        </p:nvSpPr>
        <p:spPr bwMode="auto">
          <a:xfrm>
            <a:off x="4953000" y="381000"/>
            <a:ext cx="3352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100" dirty="0">
                <a:solidFill>
                  <a:schemeClr val="tx2"/>
                </a:solidFill>
              </a:rPr>
              <a:t>Topic: </a:t>
            </a:r>
            <a:r>
              <a:rPr lang="en-US" sz="1100" dirty="0" smtClean="0">
                <a:solidFill>
                  <a:schemeClr val="tx2"/>
                </a:solidFill>
              </a:rPr>
              <a:t>Software Test Process and Types</a:t>
            </a:r>
            <a:endParaRPr lang="en-US" sz="1100" dirty="0">
              <a:solidFill>
                <a:schemeClr val="tx2"/>
              </a:solidFill>
            </a:endParaRPr>
          </a:p>
        </p:txBody>
      </p:sp>
      <p:pic>
        <p:nvPicPr>
          <p:cNvPr id="32" name="Picture 11" descr="http://ic.sjsu.edu/images/sjsu_horiz.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675" y="152401"/>
            <a:ext cx="2695575" cy="533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95362" y="1676400"/>
            <a:ext cx="6777038" cy="4278094"/>
          </a:xfrm>
          <a:prstGeom prst="rect">
            <a:avLst/>
          </a:prstGeom>
        </p:spPr>
        <p:txBody>
          <a:bodyPr wrap="square">
            <a:spAutoFit/>
          </a:bodyPr>
          <a:lstStyle/>
          <a:p>
            <a:pPr algn="l"/>
            <a:r>
              <a:rPr lang="en-US" sz="1600" dirty="0" smtClean="0">
                <a:effectLst/>
              </a:rPr>
              <a:t>Test closure activities are done when software is delivered. The testing can be closed for the other reasons also like:</a:t>
            </a:r>
          </a:p>
          <a:p>
            <a:pPr marL="285750" indent="-285750" algn="l">
              <a:buFont typeface="Arial" pitchFamily="34" charset="0"/>
              <a:buChar char="•"/>
            </a:pPr>
            <a:r>
              <a:rPr lang="en-US" sz="1600" dirty="0" smtClean="0">
                <a:effectLst/>
              </a:rPr>
              <a:t>When all the information has been gathered which are needed for the testing.</a:t>
            </a:r>
          </a:p>
          <a:p>
            <a:pPr marL="285750" indent="-285750" algn="l">
              <a:buFont typeface="Arial" pitchFamily="34" charset="0"/>
              <a:buChar char="•"/>
            </a:pPr>
            <a:r>
              <a:rPr lang="en-US" sz="1600" dirty="0" smtClean="0">
                <a:effectLst/>
              </a:rPr>
              <a:t>When a project is cancelled.</a:t>
            </a:r>
          </a:p>
          <a:p>
            <a:pPr marL="285750" indent="-285750" algn="l">
              <a:buFont typeface="Arial" pitchFamily="34" charset="0"/>
              <a:buChar char="•"/>
            </a:pPr>
            <a:r>
              <a:rPr lang="en-US" sz="1600" dirty="0" smtClean="0">
                <a:effectLst/>
              </a:rPr>
              <a:t>When some target is achieved.</a:t>
            </a:r>
          </a:p>
          <a:p>
            <a:pPr marL="285750" indent="-285750" algn="l">
              <a:buFont typeface="Arial" pitchFamily="34" charset="0"/>
              <a:buChar char="•"/>
            </a:pPr>
            <a:r>
              <a:rPr lang="en-US" sz="1600" dirty="0" smtClean="0">
                <a:effectLst/>
              </a:rPr>
              <a:t>When a maintenance release or update is done.</a:t>
            </a:r>
          </a:p>
          <a:p>
            <a:pPr algn="l"/>
            <a:endParaRPr lang="en-US" sz="1600" dirty="0"/>
          </a:p>
          <a:p>
            <a:pPr algn="l"/>
            <a:r>
              <a:rPr lang="en-US" sz="1600" dirty="0" smtClean="0"/>
              <a:t>Test </a:t>
            </a:r>
            <a:r>
              <a:rPr lang="en-US" sz="1600" dirty="0"/>
              <a:t>closure activities</a:t>
            </a:r>
            <a:r>
              <a:rPr lang="en-US" sz="1600" dirty="0" smtClean="0">
                <a:effectLst/>
              </a:rPr>
              <a:t> include the following major tasks:</a:t>
            </a:r>
            <a:br>
              <a:rPr lang="en-US" sz="1600" dirty="0" smtClean="0">
                <a:effectLst/>
              </a:rPr>
            </a:br>
            <a:r>
              <a:rPr lang="en-US" sz="1600" dirty="0" smtClean="0">
                <a:effectLst/>
              </a:rPr>
              <a:t>	</a:t>
            </a:r>
            <a:r>
              <a:rPr lang="en-US" sz="1600" dirty="0" err="1" smtClean="0">
                <a:effectLst/>
              </a:rPr>
              <a:t>i</a:t>
            </a:r>
            <a:r>
              <a:rPr lang="en-US" sz="1600" dirty="0" smtClean="0">
                <a:effectLst/>
              </a:rPr>
              <a:t>. To check which planned deliverables are actually delivered and 	to ensure that all incident reports have been resolved.</a:t>
            </a:r>
            <a:br>
              <a:rPr lang="en-US" sz="1600" dirty="0" smtClean="0">
                <a:effectLst/>
              </a:rPr>
            </a:br>
            <a:r>
              <a:rPr lang="en-US" sz="1600" dirty="0" smtClean="0">
                <a:effectLst/>
              </a:rPr>
              <a:t>	ii. To finalize and archive test-ware such as scripts, test 	environments, etc. for later reuse.</a:t>
            </a:r>
            <a:br>
              <a:rPr lang="en-US" sz="1600" dirty="0" smtClean="0">
                <a:effectLst/>
              </a:rPr>
            </a:br>
            <a:r>
              <a:rPr lang="en-US" sz="1600" dirty="0" smtClean="0">
                <a:effectLst/>
              </a:rPr>
              <a:t>	iii. To handover the test-ware to the maintenance organization. 	They will give support to the software.</a:t>
            </a:r>
            <a:br>
              <a:rPr lang="en-US" sz="1600" dirty="0" smtClean="0">
                <a:effectLst/>
              </a:rPr>
            </a:br>
            <a:r>
              <a:rPr lang="en-US" sz="1600" dirty="0" smtClean="0">
                <a:effectLst/>
              </a:rPr>
              <a:t>	iv To evaluate how the testing went and learn lessons for future 	releases and projects.</a:t>
            </a:r>
            <a:endParaRPr lang="en-US" sz="1600" dirty="0">
              <a:effectLst/>
            </a:endParaRPr>
          </a:p>
        </p:txBody>
      </p:sp>
    </p:spTree>
    <p:extLst>
      <p:ext uri="{BB962C8B-B14F-4D97-AF65-F5344CB8AC3E}">
        <p14:creationId xmlns:p14="http://schemas.microsoft.com/office/powerpoint/2010/main" val="3030902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p:spPr>
        <p:txBody>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fld id="{D9F7F91E-23B1-43DC-BF31-D2EC12EF037D}" type="slidenum">
              <a:rPr lang="en-US" sz="1400" b="0"/>
              <a:pPr/>
              <a:t>11</a:t>
            </a:fld>
            <a:endParaRPr lang="en-US" sz="1400" b="0"/>
          </a:p>
        </p:txBody>
      </p:sp>
      <p:sp>
        <p:nvSpPr>
          <p:cNvPr id="16387" name="Text Box 2"/>
          <p:cNvSpPr txBox="1">
            <a:spLocks noChangeArrowheads="1"/>
          </p:cNvSpPr>
          <p:nvPr/>
        </p:nvSpPr>
        <p:spPr bwMode="auto">
          <a:xfrm>
            <a:off x="441325" y="6232525"/>
            <a:ext cx="1108075"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pPr algn="l"/>
            <a:r>
              <a:rPr lang="en-US" sz="1000" i="1"/>
              <a:t>Jerry Gao Ph.D.	</a:t>
            </a:r>
          </a:p>
        </p:txBody>
      </p:sp>
      <p:sp>
        <p:nvSpPr>
          <p:cNvPr id="16388" name="Rectangle 4"/>
          <p:cNvSpPr>
            <a:spLocks noChangeArrowheads="1"/>
          </p:cNvSpPr>
          <p:nvPr/>
        </p:nvSpPr>
        <p:spPr bwMode="auto">
          <a:xfrm>
            <a:off x="762000" y="838200"/>
            <a:ext cx="7543800" cy="525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9" name="Text Box 6"/>
          <p:cNvSpPr txBox="1">
            <a:spLocks noChangeArrowheads="1"/>
          </p:cNvSpPr>
          <p:nvPr/>
        </p:nvSpPr>
        <p:spPr bwMode="auto">
          <a:xfrm>
            <a:off x="2362200" y="1143000"/>
            <a:ext cx="4343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2400" u="sng" dirty="0"/>
              <a:t>Software Testing Process</a:t>
            </a:r>
          </a:p>
        </p:txBody>
      </p:sp>
      <p:sp>
        <p:nvSpPr>
          <p:cNvPr id="16390" name="Oval 7"/>
          <p:cNvSpPr>
            <a:spLocks noChangeArrowheads="1"/>
          </p:cNvSpPr>
          <p:nvPr/>
        </p:nvSpPr>
        <p:spPr bwMode="auto">
          <a:xfrm>
            <a:off x="990600" y="2362200"/>
            <a:ext cx="914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i="1"/>
              <a:t>Unit test</a:t>
            </a:r>
          </a:p>
        </p:txBody>
      </p:sp>
      <p:sp>
        <p:nvSpPr>
          <p:cNvPr id="16391" name="Oval 8"/>
          <p:cNvSpPr>
            <a:spLocks noChangeArrowheads="1"/>
          </p:cNvSpPr>
          <p:nvPr/>
        </p:nvSpPr>
        <p:spPr bwMode="auto">
          <a:xfrm>
            <a:off x="1524000" y="3276600"/>
            <a:ext cx="10668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i="1"/>
              <a:t>Integration</a:t>
            </a:r>
          </a:p>
          <a:p>
            <a:r>
              <a:rPr lang="en-US" sz="1400" i="1"/>
              <a:t>test</a:t>
            </a:r>
          </a:p>
        </p:txBody>
      </p:sp>
      <p:sp>
        <p:nvSpPr>
          <p:cNvPr id="16392" name="Oval 9"/>
          <p:cNvSpPr>
            <a:spLocks noChangeArrowheads="1"/>
          </p:cNvSpPr>
          <p:nvPr/>
        </p:nvSpPr>
        <p:spPr bwMode="auto">
          <a:xfrm>
            <a:off x="2209800" y="4114800"/>
            <a:ext cx="9906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i="1"/>
              <a:t>Validation</a:t>
            </a:r>
          </a:p>
          <a:p>
            <a:r>
              <a:rPr lang="en-US" sz="1400" i="1"/>
              <a:t>test</a:t>
            </a:r>
          </a:p>
        </p:txBody>
      </p:sp>
      <p:sp>
        <p:nvSpPr>
          <p:cNvPr id="16393" name="Oval 10"/>
          <p:cNvSpPr>
            <a:spLocks noChangeArrowheads="1"/>
          </p:cNvSpPr>
          <p:nvPr/>
        </p:nvSpPr>
        <p:spPr bwMode="auto">
          <a:xfrm>
            <a:off x="3048000" y="5029200"/>
            <a:ext cx="9906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i="1"/>
              <a:t>System</a:t>
            </a:r>
          </a:p>
          <a:p>
            <a:r>
              <a:rPr lang="en-US" sz="1400" i="1"/>
              <a:t>test</a:t>
            </a:r>
          </a:p>
        </p:txBody>
      </p:sp>
      <p:sp>
        <p:nvSpPr>
          <p:cNvPr id="16394" name="Line 11"/>
          <p:cNvSpPr>
            <a:spLocks noChangeShapeType="1"/>
          </p:cNvSpPr>
          <p:nvPr/>
        </p:nvSpPr>
        <p:spPr bwMode="auto">
          <a:xfrm>
            <a:off x="4114800" y="5257800"/>
            <a:ext cx="2057400" cy="0"/>
          </a:xfrm>
          <a:prstGeom prst="line">
            <a:avLst/>
          </a:prstGeom>
          <a:noFill/>
          <a:ln w="9525">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5" name="Line 12"/>
          <p:cNvSpPr>
            <a:spLocks noChangeShapeType="1"/>
          </p:cNvSpPr>
          <p:nvPr/>
        </p:nvSpPr>
        <p:spPr bwMode="auto">
          <a:xfrm>
            <a:off x="1524000" y="2895600"/>
            <a:ext cx="381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6" name="Line 13"/>
          <p:cNvSpPr>
            <a:spLocks noChangeShapeType="1"/>
          </p:cNvSpPr>
          <p:nvPr/>
        </p:nvSpPr>
        <p:spPr bwMode="auto">
          <a:xfrm>
            <a:off x="2286000" y="3810000"/>
            <a:ext cx="304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7" name="Line 14"/>
          <p:cNvSpPr>
            <a:spLocks noChangeShapeType="1"/>
          </p:cNvSpPr>
          <p:nvPr/>
        </p:nvSpPr>
        <p:spPr bwMode="auto">
          <a:xfrm>
            <a:off x="2971800" y="4648200"/>
            <a:ext cx="381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8" name="Line 15"/>
          <p:cNvSpPr>
            <a:spLocks noChangeShapeType="1"/>
          </p:cNvSpPr>
          <p:nvPr/>
        </p:nvSpPr>
        <p:spPr bwMode="auto">
          <a:xfrm flipH="1" flipV="1">
            <a:off x="1828800" y="2895600"/>
            <a:ext cx="304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9" name="Line 16"/>
          <p:cNvSpPr>
            <a:spLocks noChangeShapeType="1"/>
          </p:cNvSpPr>
          <p:nvPr/>
        </p:nvSpPr>
        <p:spPr bwMode="auto">
          <a:xfrm flipH="1" flipV="1">
            <a:off x="2438400" y="3733800"/>
            <a:ext cx="304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0" name="Line 17"/>
          <p:cNvSpPr>
            <a:spLocks noChangeShapeType="1"/>
          </p:cNvSpPr>
          <p:nvPr/>
        </p:nvSpPr>
        <p:spPr bwMode="auto">
          <a:xfrm flipH="1" flipV="1">
            <a:off x="3124200" y="4495800"/>
            <a:ext cx="457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1" name="Text Box 18"/>
          <p:cNvSpPr txBox="1">
            <a:spLocks noChangeArrowheads="1"/>
          </p:cNvSpPr>
          <p:nvPr/>
        </p:nvSpPr>
        <p:spPr bwMode="auto">
          <a:xfrm>
            <a:off x="6172200" y="5105400"/>
            <a:ext cx="1666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1400" i="1"/>
              <a:t>System  engineering</a:t>
            </a:r>
          </a:p>
        </p:txBody>
      </p:sp>
      <p:sp>
        <p:nvSpPr>
          <p:cNvPr id="16402" name="Text Box 19"/>
          <p:cNvSpPr txBox="1">
            <a:spLocks noChangeArrowheads="1"/>
          </p:cNvSpPr>
          <p:nvPr/>
        </p:nvSpPr>
        <p:spPr bwMode="auto">
          <a:xfrm>
            <a:off x="6172200" y="4191000"/>
            <a:ext cx="1203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1400" i="1"/>
              <a:t>Requirements</a:t>
            </a:r>
          </a:p>
        </p:txBody>
      </p:sp>
      <p:sp>
        <p:nvSpPr>
          <p:cNvPr id="16403" name="Text Box 20"/>
          <p:cNvSpPr txBox="1">
            <a:spLocks noChangeArrowheads="1"/>
          </p:cNvSpPr>
          <p:nvPr/>
        </p:nvSpPr>
        <p:spPr bwMode="auto">
          <a:xfrm>
            <a:off x="6172200" y="3276600"/>
            <a:ext cx="13954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1400" i="1"/>
              <a:t>Software Design</a:t>
            </a:r>
          </a:p>
        </p:txBody>
      </p:sp>
      <p:sp>
        <p:nvSpPr>
          <p:cNvPr id="16404" name="Text Box 21"/>
          <p:cNvSpPr txBox="1">
            <a:spLocks noChangeArrowheads="1"/>
          </p:cNvSpPr>
          <p:nvPr/>
        </p:nvSpPr>
        <p:spPr bwMode="auto">
          <a:xfrm>
            <a:off x="5943600" y="2438400"/>
            <a:ext cx="19526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1400" i="1"/>
              <a:t>Code &amp; Implementation</a:t>
            </a:r>
          </a:p>
        </p:txBody>
      </p:sp>
      <p:sp>
        <p:nvSpPr>
          <p:cNvPr id="16405" name="Line 22"/>
          <p:cNvSpPr>
            <a:spLocks noChangeShapeType="1"/>
          </p:cNvSpPr>
          <p:nvPr/>
        </p:nvSpPr>
        <p:spPr bwMode="auto">
          <a:xfrm flipV="1">
            <a:off x="4038600" y="4495800"/>
            <a:ext cx="2057400" cy="685800"/>
          </a:xfrm>
          <a:prstGeom prst="line">
            <a:avLst/>
          </a:prstGeom>
          <a:noFill/>
          <a:ln w="9525">
            <a:solidFill>
              <a:schemeClr val="tx1"/>
            </a:solidFill>
            <a:prstDash val="dash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6" name="Line 23"/>
          <p:cNvSpPr>
            <a:spLocks noChangeShapeType="1"/>
          </p:cNvSpPr>
          <p:nvPr/>
        </p:nvSpPr>
        <p:spPr bwMode="auto">
          <a:xfrm>
            <a:off x="3276600" y="4343400"/>
            <a:ext cx="2895600" cy="0"/>
          </a:xfrm>
          <a:prstGeom prst="line">
            <a:avLst/>
          </a:prstGeom>
          <a:noFill/>
          <a:ln w="9525">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7" name="Line 24"/>
          <p:cNvSpPr>
            <a:spLocks noChangeShapeType="1"/>
          </p:cNvSpPr>
          <p:nvPr/>
        </p:nvSpPr>
        <p:spPr bwMode="auto">
          <a:xfrm>
            <a:off x="2743200" y="3429000"/>
            <a:ext cx="3276600" cy="0"/>
          </a:xfrm>
          <a:prstGeom prst="line">
            <a:avLst/>
          </a:prstGeom>
          <a:noFill/>
          <a:ln w="9525">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8" name="Line 25"/>
          <p:cNvSpPr>
            <a:spLocks noChangeShapeType="1"/>
          </p:cNvSpPr>
          <p:nvPr/>
        </p:nvSpPr>
        <p:spPr bwMode="auto">
          <a:xfrm flipV="1">
            <a:off x="3276600" y="3505200"/>
            <a:ext cx="2667000" cy="838200"/>
          </a:xfrm>
          <a:prstGeom prst="line">
            <a:avLst/>
          </a:prstGeom>
          <a:noFill/>
          <a:ln w="9525">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9" name="Line 26"/>
          <p:cNvSpPr>
            <a:spLocks noChangeShapeType="1"/>
          </p:cNvSpPr>
          <p:nvPr/>
        </p:nvSpPr>
        <p:spPr bwMode="auto">
          <a:xfrm>
            <a:off x="1981200" y="2590800"/>
            <a:ext cx="4114800" cy="0"/>
          </a:xfrm>
          <a:prstGeom prst="line">
            <a:avLst/>
          </a:prstGeom>
          <a:noFill/>
          <a:ln w="9525">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0" name="Line 27"/>
          <p:cNvSpPr>
            <a:spLocks noChangeShapeType="1"/>
          </p:cNvSpPr>
          <p:nvPr/>
        </p:nvSpPr>
        <p:spPr bwMode="auto">
          <a:xfrm flipV="1">
            <a:off x="2743200" y="2667000"/>
            <a:ext cx="3352800" cy="685800"/>
          </a:xfrm>
          <a:prstGeom prst="line">
            <a:avLst/>
          </a:prstGeom>
          <a:noFill/>
          <a:ln w="9525">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1" name="Text Box 28"/>
          <p:cNvSpPr txBox="1">
            <a:spLocks noChangeArrowheads="1"/>
          </p:cNvSpPr>
          <p:nvPr/>
        </p:nvSpPr>
        <p:spPr bwMode="auto">
          <a:xfrm>
            <a:off x="6400800" y="1905000"/>
            <a:ext cx="1158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1400" i="1" dirty="0"/>
              <a:t>V&amp;V Targets</a:t>
            </a:r>
          </a:p>
        </p:txBody>
      </p:sp>
      <p:sp>
        <p:nvSpPr>
          <p:cNvPr id="16412" name="Rectangle 29"/>
          <p:cNvSpPr>
            <a:spLocks noChangeArrowheads="1"/>
          </p:cNvSpPr>
          <p:nvPr/>
        </p:nvSpPr>
        <p:spPr bwMode="auto">
          <a:xfrm>
            <a:off x="5867400" y="2362200"/>
            <a:ext cx="2057400" cy="3200400"/>
          </a:xfrm>
          <a:prstGeom prst="rect">
            <a:avLst/>
          </a:prstGeom>
          <a:noFill/>
          <a:ln w="9525">
            <a:solidFill>
              <a:schemeClr val="tx1"/>
            </a:solidFill>
            <a:prstDash val="lg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2" name="Picture 11" descr="http://ic.sjsu.edu/images/sjsu_horiz.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675" y="152401"/>
            <a:ext cx="2695575" cy="53340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0"/>
          <p:cNvSpPr>
            <a:spLocks noChangeArrowheads="1"/>
          </p:cNvSpPr>
          <p:nvPr/>
        </p:nvSpPr>
        <p:spPr bwMode="auto">
          <a:xfrm>
            <a:off x="4953000" y="381000"/>
            <a:ext cx="3352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100" dirty="0">
                <a:solidFill>
                  <a:schemeClr val="tx2"/>
                </a:solidFill>
              </a:rPr>
              <a:t>Topic: </a:t>
            </a:r>
            <a:r>
              <a:rPr lang="en-US" sz="1100" dirty="0" smtClean="0">
                <a:solidFill>
                  <a:schemeClr val="tx2"/>
                </a:solidFill>
              </a:rPr>
              <a:t>Software Test Process and Types</a:t>
            </a:r>
            <a:endParaRPr lang="en-US" sz="1100" dirty="0">
              <a:solidFill>
                <a:schemeClr val="tx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a:noFill/>
        </p:spPr>
        <p:txBody>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fld id="{79AC7438-278E-4504-ADB9-3348799CB62B}" type="slidenum">
              <a:rPr lang="en-US" sz="1400" b="0"/>
              <a:pPr/>
              <a:t>12</a:t>
            </a:fld>
            <a:endParaRPr lang="en-US" sz="1400" b="0"/>
          </a:p>
        </p:txBody>
      </p:sp>
      <p:sp>
        <p:nvSpPr>
          <p:cNvPr id="17411" name="Rectangle 3"/>
          <p:cNvSpPr>
            <a:spLocks noChangeArrowheads="1"/>
          </p:cNvSpPr>
          <p:nvPr/>
        </p:nvSpPr>
        <p:spPr bwMode="auto">
          <a:xfrm>
            <a:off x="2133600" y="990600"/>
            <a:ext cx="480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u="sng" dirty="0">
                <a:solidFill>
                  <a:schemeClr val="tx2"/>
                </a:solidFill>
              </a:rPr>
              <a:t>Unit Test (Component Level Test)</a:t>
            </a:r>
          </a:p>
        </p:txBody>
      </p:sp>
      <p:sp>
        <p:nvSpPr>
          <p:cNvPr id="17412" name="Text Box 4"/>
          <p:cNvSpPr txBox="1">
            <a:spLocks noChangeArrowheads="1"/>
          </p:cNvSpPr>
          <p:nvPr/>
        </p:nvSpPr>
        <p:spPr bwMode="auto">
          <a:xfrm>
            <a:off x="1295400" y="1447800"/>
            <a:ext cx="6705600" cy="179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pPr algn="l"/>
            <a:r>
              <a:rPr lang="en-US" sz="1400" i="1" dirty="0"/>
              <a:t>Unit testing: Individual components are tested independently to 			   ensure their quality. The focus is to uncover errors in design</a:t>
            </a:r>
          </a:p>
          <a:p>
            <a:pPr algn="l"/>
            <a:r>
              <a:rPr lang="en-US" sz="1400" i="1" dirty="0"/>
              <a:t>	   and implementation, including</a:t>
            </a:r>
          </a:p>
          <a:p>
            <a:pPr algn="l"/>
            <a:r>
              <a:rPr lang="en-US" sz="1400" i="1" dirty="0"/>
              <a:t>		- data structure in a component</a:t>
            </a:r>
          </a:p>
          <a:p>
            <a:pPr algn="l"/>
            <a:r>
              <a:rPr lang="en-US" sz="1400" i="1" dirty="0"/>
              <a:t>		- program logic and program structure in a component</a:t>
            </a:r>
          </a:p>
          <a:p>
            <a:pPr algn="l"/>
            <a:r>
              <a:rPr lang="en-US" sz="1400" i="1" dirty="0"/>
              <a:t>		- component interface</a:t>
            </a:r>
          </a:p>
          <a:p>
            <a:pPr algn="l"/>
            <a:r>
              <a:rPr lang="en-US" sz="1400" i="1" dirty="0"/>
              <a:t>		- functions and operations of a component</a:t>
            </a:r>
          </a:p>
          <a:p>
            <a:pPr algn="l"/>
            <a:r>
              <a:rPr lang="en-US" sz="1400" i="1" dirty="0"/>
              <a:t>Unit testers: developers of the components.</a:t>
            </a:r>
            <a:endParaRPr lang="en-US" sz="1600" i="1" dirty="0"/>
          </a:p>
        </p:txBody>
      </p:sp>
      <p:sp>
        <p:nvSpPr>
          <p:cNvPr id="17413" name="Rectangle 5"/>
          <p:cNvSpPr>
            <a:spLocks noChangeArrowheads="1"/>
          </p:cNvSpPr>
          <p:nvPr/>
        </p:nvSpPr>
        <p:spPr bwMode="auto">
          <a:xfrm>
            <a:off x="1676400" y="3810000"/>
            <a:ext cx="1981200" cy="1905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i="1"/>
          </a:p>
        </p:txBody>
      </p:sp>
      <p:sp>
        <p:nvSpPr>
          <p:cNvPr id="17414" name="Line 6"/>
          <p:cNvSpPr>
            <a:spLocks noChangeShapeType="1"/>
          </p:cNvSpPr>
          <p:nvPr/>
        </p:nvSpPr>
        <p:spPr bwMode="auto">
          <a:xfrm>
            <a:off x="3657600" y="41910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5" name="Line 7"/>
          <p:cNvSpPr>
            <a:spLocks noChangeShapeType="1"/>
          </p:cNvSpPr>
          <p:nvPr/>
        </p:nvSpPr>
        <p:spPr bwMode="auto">
          <a:xfrm>
            <a:off x="3657600" y="46482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6" name="Line 8"/>
          <p:cNvSpPr>
            <a:spLocks noChangeShapeType="1"/>
          </p:cNvSpPr>
          <p:nvPr/>
        </p:nvSpPr>
        <p:spPr bwMode="auto">
          <a:xfrm>
            <a:off x="3657600" y="51816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7" name="Line 9"/>
          <p:cNvSpPr>
            <a:spLocks noChangeShapeType="1"/>
          </p:cNvSpPr>
          <p:nvPr/>
        </p:nvSpPr>
        <p:spPr bwMode="auto">
          <a:xfrm>
            <a:off x="1066800" y="40386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8" name="Line 10"/>
          <p:cNvSpPr>
            <a:spLocks noChangeShapeType="1"/>
          </p:cNvSpPr>
          <p:nvPr/>
        </p:nvSpPr>
        <p:spPr bwMode="auto">
          <a:xfrm>
            <a:off x="1066800" y="44958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9" name="Line 11"/>
          <p:cNvSpPr>
            <a:spLocks noChangeShapeType="1"/>
          </p:cNvSpPr>
          <p:nvPr/>
        </p:nvSpPr>
        <p:spPr bwMode="auto">
          <a:xfrm>
            <a:off x="1066800" y="52578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0" name="Rectangle 12"/>
          <p:cNvSpPr>
            <a:spLocks noChangeArrowheads="1"/>
          </p:cNvSpPr>
          <p:nvPr/>
        </p:nvSpPr>
        <p:spPr bwMode="auto">
          <a:xfrm>
            <a:off x="5486400" y="3886200"/>
            <a:ext cx="1981200" cy="1752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i="1"/>
              <a:t>Operations and </a:t>
            </a:r>
          </a:p>
          <a:p>
            <a:r>
              <a:rPr lang="en-US" sz="1400" i="1"/>
              <a:t>Functions with I/O</a:t>
            </a:r>
            <a:endParaRPr lang="en-US" i="1"/>
          </a:p>
        </p:txBody>
      </p:sp>
      <p:sp>
        <p:nvSpPr>
          <p:cNvPr id="17421" name="Line 13"/>
          <p:cNvSpPr>
            <a:spLocks noChangeShapeType="1"/>
          </p:cNvSpPr>
          <p:nvPr/>
        </p:nvSpPr>
        <p:spPr bwMode="auto">
          <a:xfrm>
            <a:off x="7467600" y="42672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2" name="Line 14"/>
          <p:cNvSpPr>
            <a:spLocks noChangeShapeType="1"/>
          </p:cNvSpPr>
          <p:nvPr/>
        </p:nvSpPr>
        <p:spPr bwMode="auto">
          <a:xfrm>
            <a:off x="7467600" y="4724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3" name="Line 15"/>
          <p:cNvSpPr>
            <a:spLocks noChangeShapeType="1"/>
          </p:cNvSpPr>
          <p:nvPr/>
        </p:nvSpPr>
        <p:spPr bwMode="auto">
          <a:xfrm>
            <a:off x="7467600" y="52578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4" name="Line 16"/>
          <p:cNvSpPr>
            <a:spLocks noChangeShapeType="1"/>
          </p:cNvSpPr>
          <p:nvPr/>
        </p:nvSpPr>
        <p:spPr bwMode="auto">
          <a:xfrm>
            <a:off x="4876800" y="41148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5" name="Line 17"/>
          <p:cNvSpPr>
            <a:spLocks noChangeShapeType="1"/>
          </p:cNvSpPr>
          <p:nvPr/>
        </p:nvSpPr>
        <p:spPr bwMode="auto">
          <a:xfrm>
            <a:off x="4876800" y="45720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6" name="Line 18"/>
          <p:cNvSpPr>
            <a:spLocks noChangeShapeType="1"/>
          </p:cNvSpPr>
          <p:nvPr/>
        </p:nvSpPr>
        <p:spPr bwMode="auto">
          <a:xfrm>
            <a:off x="4876800" y="53340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7" name="Rectangle 19"/>
          <p:cNvSpPr>
            <a:spLocks noChangeArrowheads="1"/>
          </p:cNvSpPr>
          <p:nvPr/>
        </p:nvSpPr>
        <p:spPr bwMode="auto">
          <a:xfrm>
            <a:off x="1981200" y="4191000"/>
            <a:ext cx="5334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8" name="Rectangle 20"/>
          <p:cNvSpPr>
            <a:spLocks noChangeArrowheads="1"/>
          </p:cNvSpPr>
          <p:nvPr/>
        </p:nvSpPr>
        <p:spPr bwMode="auto">
          <a:xfrm>
            <a:off x="1981200" y="4572000"/>
            <a:ext cx="5334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9" name="Line 21"/>
          <p:cNvSpPr>
            <a:spLocks noChangeShapeType="1"/>
          </p:cNvSpPr>
          <p:nvPr/>
        </p:nvSpPr>
        <p:spPr bwMode="auto">
          <a:xfrm>
            <a:off x="2209800" y="44196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0" name="Rectangle 22"/>
          <p:cNvSpPr>
            <a:spLocks noChangeArrowheads="1"/>
          </p:cNvSpPr>
          <p:nvPr/>
        </p:nvSpPr>
        <p:spPr bwMode="auto">
          <a:xfrm>
            <a:off x="1981200" y="5334000"/>
            <a:ext cx="6096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1" name="Line 23"/>
          <p:cNvSpPr>
            <a:spLocks noChangeShapeType="1"/>
          </p:cNvSpPr>
          <p:nvPr/>
        </p:nvSpPr>
        <p:spPr bwMode="auto">
          <a:xfrm>
            <a:off x="2209800" y="4800600"/>
            <a:ext cx="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2" name="Line 24"/>
          <p:cNvSpPr>
            <a:spLocks noChangeShapeType="1"/>
          </p:cNvSpPr>
          <p:nvPr/>
        </p:nvSpPr>
        <p:spPr bwMode="auto">
          <a:xfrm>
            <a:off x="2514600" y="4419600"/>
            <a:ext cx="457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3" name="Rectangle 25"/>
          <p:cNvSpPr>
            <a:spLocks noChangeArrowheads="1"/>
          </p:cNvSpPr>
          <p:nvPr/>
        </p:nvSpPr>
        <p:spPr bwMode="auto">
          <a:xfrm>
            <a:off x="2819400" y="4572000"/>
            <a:ext cx="6096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4" name="Line 26"/>
          <p:cNvSpPr>
            <a:spLocks noChangeShapeType="1"/>
          </p:cNvSpPr>
          <p:nvPr/>
        </p:nvSpPr>
        <p:spPr bwMode="auto">
          <a:xfrm>
            <a:off x="3124200" y="4800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5" name="Line 27"/>
          <p:cNvSpPr>
            <a:spLocks noChangeShapeType="1"/>
          </p:cNvSpPr>
          <p:nvPr/>
        </p:nvSpPr>
        <p:spPr bwMode="auto">
          <a:xfrm flipH="1">
            <a:off x="2590800" y="5181600"/>
            <a:ext cx="457200" cy="1524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6" name="Text Box 29"/>
          <p:cNvSpPr txBox="1">
            <a:spLocks noChangeArrowheads="1"/>
          </p:cNvSpPr>
          <p:nvPr/>
        </p:nvSpPr>
        <p:spPr bwMode="auto">
          <a:xfrm>
            <a:off x="3516313" y="3429000"/>
            <a:ext cx="10556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1600" i="1" u="sng"/>
              <a:t>White-box</a:t>
            </a:r>
          </a:p>
        </p:txBody>
      </p:sp>
      <p:sp>
        <p:nvSpPr>
          <p:cNvPr id="17437" name="Text Box 30"/>
          <p:cNvSpPr txBox="1">
            <a:spLocks noChangeArrowheads="1"/>
          </p:cNvSpPr>
          <p:nvPr/>
        </p:nvSpPr>
        <p:spPr bwMode="auto">
          <a:xfrm>
            <a:off x="1676400" y="3581400"/>
            <a:ext cx="8366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1400" i="1"/>
              <a:t>interface</a:t>
            </a:r>
          </a:p>
        </p:txBody>
      </p:sp>
      <p:sp>
        <p:nvSpPr>
          <p:cNvPr id="17438" name="Text Box 32"/>
          <p:cNvSpPr txBox="1">
            <a:spLocks noChangeArrowheads="1"/>
          </p:cNvSpPr>
          <p:nvPr/>
        </p:nvSpPr>
        <p:spPr bwMode="auto">
          <a:xfrm>
            <a:off x="887413" y="3708400"/>
            <a:ext cx="568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1400" i="1"/>
              <a:t>input</a:t>
            </a:r>
          </a:p>
        </p:txBody>
      </p:sp>
      <p:sp>
        <p:nvSpPr>
          <p:cNvPr id="17439" name="Text Box 33"/>
          <p:cNvSpPr txBox="1">
            <a:spLocks noChangeArrowheads="1"/>
          </p:cNvSpPr>
          <p:nvPr/>
        </p:nvSpPr>
        <p:spPr bwMode="auto">
          <a:xfrm>
            <a:off x="3662363" y="5232400"/>
            <a:ext cx="657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1400" i="1"/>
              <a:t>output</a:t>
            </a:r>
          </a:p>
        </p:txBody>
      </p:sp>
      <p:sp>
        <p:nvSpPr>
          <p:cNvPr id="17440" name="Text Box 34"/>
          <p:cNvSpPr txBox="1">
            <a:spLocks noChangeArrowheads="1"/>
          </p:cNvSpPr>
          <p:nvPr/>
        </p:nvSpPr>
        <p:spPr bwMode="auto">
          <a:xfrm>
            <a:off x="1676400" y="3886200"/>
            <a:ext cx="20351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i="1"/>
              <a:t>Internal logic, data, structure</a:t>
            </a:r>
          </a:p>
        </p:txBody>
      </p:sp>
      <p:sp>
        <p:nvSpPr>
          <p:cNvPr id="17441" name="Text Box 35"/>
          <p:cNvSpPr txBox="1">
            <a:spLocks noChangeArrowheads="1"/>
          </p:cNvSpPr>
          <p:nvPr/>
        </p:nvSpPr>
        <p:spPr bwMode="auto">
          <a:xfrm>
            <a:off x="7696200" y="5334000"/>
            <a:ext cx="657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1400" i="1"/>
              <a:t>output</a:t>
            </a:r>
          </a:p>
        </p:txBody>
      </p:sp>
      <p:sp>
        <p:nvSpPr>
          <p:cNvPr id="17442" name="Text Box 36"/>
          <p:cNvSpPr txBox="1">
            <a:spLocks noChangeArrowheads="1"/>
          </p:cNvSpPr>
          <p:nvPr/>
        </p:nvSpPr>
        <p:spPr bwMode="auto">
          <a:xfrm>
            <a:off x="4800600" y="3810000"/>
            <a:ext cx="568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1400" i="1"/>
              <a:t>input</a:t>
            </a:r>
          </a:p>
        </p:txBody>
      </p:sp>
      <p:sp>
        <p:nvSpPr>
          <p:cNvPr id="17443" name="Text Box 37"/>
          <p:cNvSpPr txBox="1">
            <a:spLocks noChangeArrowheads="1"/>
          </p:cNvSpPr>
          <p:nvPr/>
        </p:nvSpPr>
        <p:spPr bwMode="auto">
          <a:xfrm>
            <a:off x="5486400" y="3581400"/>
            <a:ext cx="8366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1400" i="1"/>
              <a:t>interface</a:t>
            </a:r>
          </a:p>
        </p:txBody>
      </p:sp>
      <p:sp>
        <p:nvSpPr>
          <p:cNvPr id="17444" name="Rectangle 39"/>
          <p:cNvSpPr>
            <a:spLocks noChangeArrowheads="1"/>
          </p:cNvSpPr>
          <p:nvPr/>
        </p:nvSpPr>
        <p:spPr bwMode="auto">
          <a:xfrm>
            <a:off x="5791200" y="5638800"/>
            <a:ext cx="228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5" name="Rectangle 40"/>
          <p:cNvSpPr>
            <a:spLocks noChangeArrowheads="1"/>
          </p:cNvSpPr>
          <p:nvPr/>
        </p:nvSpPr>
        <p:spPr bwMode="auto">
          <a:xfrm>
            <a:off x="6781800" y="5638800"/>
            <a:ext cx="228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6" name="Text Box 41"/>
          <p:cNvSpPr txBox="1">
            <a:spLocks noChangeArrowheads="1"/>
          </p:cNvSpPr>
          <p:nvPr/>
        </p:nvSpPr>
        <p:spPr bwMode="auto">
          <a:xfrm>
            <a:off x="5943600" y="5715000"/>
            <a:ext cx="885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1400" i="1"/>
              <a:t>operation</a:t>
            </a:r>
          </a:p>
        </p:txBody>
      </p:sp>
      <p:sp>
        <p:nvSpPr>
          <p:cNvPr id="17447" name="Text Box 43"/>
          <p:cNvSpPr txBox="1">
            <a:spLocks noChangeArrowheads="1"/>
          </p:cNvSpPr>
          <p:nvPr/>
        </p:nvSpPr>
        <p:spPr bwMode="auto">
          <a:xfrm>
            <a:off x="7010400" y="3429000"/>
            <a:ext cx="1042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1600" i="1" u="sng"/>
              <a:t>Black-box</a:t>
            </a:r>
          </a:p>
        </p:txBody>
      </p:sp>
      <p:sp>
        <p:nvSpPr>
          <p:cNvPr id="17448" name="Text Box 44"/>
          <p:cNvSpPr txBox="1">
            <a:spLocks noChangeArrowheads="1"/>
          </p:cNvSpPr>
          <p:nvPr/>
        </p:nvSpPr>
        <p:spPr bwMode="auto">
          <a:xfrm>
            <a:off x="441325" y="6232525"/>
            <a:ext cx="1055688"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pPr algn="l"/>
            <a:r>
              <a:rPr lang="en-US" sz="1000" i="1"/>
              <a:t>Jerry Gao Ph.D.</a:t>
            </a:r>
          </a:p>
        </p:txBody>
      </p:sp>
      <p:sp>
        <p:nvSpPr>
          <p:cNvPr id="17449" name="Rectangle 46"/>
          <p:cNvSpPr>
            <a:spLocks noChangeArrowheads="1"/>
          </p:cNvSpPr>
          <p:nvPr/>
        </p:nvSpPr>
        <p:spPr bwMode="auto">
          <a:xfrm>
            <a:off x="762000" y="838200"/>
            <a:ext cx="7543800" cy="525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5" name="Picture 11" descr="http://ic.sjsu.edu/images/sjsu_horiz.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675" y="152401"/>
            <a:ext cx="2695575" cy="533400"/>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30"/>
          <p:cNvSpPr>
            <a:spLocks noChangeArrowheads="1"/>
          </p:cNvSpPr>
          <p:nvPr/>
        </p:nvSpPr>
        <p:spPr bwMode="auto">
          <a:xfrm>
            <a:off x="4953000" y="381000"/>
            <a:ext cx="3352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100" dirty="0">
                <a:solidFill>
                  <a:schemeClr val="tx2"/>
                </a:solidFill>
              </a:rPr>
              <a:t>Topic: </a:t>
            </a:r>
            <a:r>
              <a:rPr lang="en-US" sz="1100" dirty="0" smtClean="0">
                <a:solidFill>
                  <a:schemeClr val="tx2"/>
                </a:solidFill>
              </a:rPr>
              <a:t>Software Test Process and Types</a:t>
            </a:r>
            <a:endParaRPr lang="en-US" sz="1100" dirty="0">
              <a:solidFill>
                <a:schemeClr val="tx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a:noFill/>
        </p:spPr>
        <p:txBody>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fld id="{BA07F4A0-B7E1-4FE1-9D0B-6149A65D407E}" type="slidenum">
              <a:rPr lang="en-US" sz="1400" b="0"/>
              <a:pPr/>
              <a:t>13</a:t>
            </a:fld>
            <a:endParaRPr lang="en-US" sz="1400" b="0"/>
          </a:p>
        </p:txBody>
      </p:sp>
      <p:sp>
        <p:nvSpPr>
          <p:cNvPr id="18435" name="Text Box 2"/>
          <p:cNvSpPr txBox="1">
            <a:spLocks noChangeArrowheads="1"/>
          </p:cNvSpPr>
          <p:nvPr/>
        </p:nvSpPr>
        <p:spPr bwMode="auto">
          <a:xfrm>
            <a:off x="441325" y="6232525"/>
            <a:ext cx="1108075"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pPr algn="l"/>
            <a:r>
              <a:rPr lang="en-US" sz="1000" i="1"/>
              <a:t>Jerry Gao Ph.D.	</a:t>
            </a:r>
          </a:p>
        </p:txBody>
      </p:sp>
      <p:sp>
        <p:nvSpPr>
          <p:cNvPr id="18436" name="Rectangle 4"/>
          <p:cNvSpPr>
            <a:spLocks noChangeArrowheads="1"/>
          </p:cNvSpPr>
          <p:nvPr/>
        </p:nvSpPr>
        <p:spPr bwMode="auto">
          <a:xfrm>
            <a:off x="762000" y="838200"/>
            <a:ext cx="7543800" cy="525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7" name="Text Box 6"/>
          <p:cNvSpPr txBox="1">
            <a:spLocks noChangeArrowheads="1"/>
          </p:cNvSpPr>
          <p:nvPr/>
        </p:nvSpPr>
        <p:spPr bwMode="auto">
          <a:xfrm>
            <a:off x="1371600" y="914400"/>
            <a:ext cx="6172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2400" dirty="0"/>
              <a:t>Integration Testing</a:t>
            </a:r>
          </a:p>
        </p:txBody>
      </p:sp>
      <p:sp>
        <p:nvSpPr>
          <p:cNvPr id="18438" name="Text Box 8"/>
          <p:cNvSpPr txBox="1">
            <a:spLocks noChangeArrowheads="1"/>
          </p:cNvSpPr>
          <p:nvPr/>
        </p:nvSpPr>
        <p:spPr bwMode="auto">
          <a:xfrm>
            <a:off x="1219200" y="1422400"/>
            <a:ext cx="6705600" cy="200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pPr algn="l"/>
            <a:r>
              <a:rPr lang="en-US" sz="1400" i="1" dirty="0"/>
              <a:t>Integration test: 	A group of dependent components are tested together		  	to ensure their the quality of their integration unit.</a:t>
            </a:r>
          </a:p>
          <a:p>
            <a:pPr algn="l"/>
            <a:r>
              <a:rPr lang="en-US" sz="1400" i="1" dirty="0"/>
              <a:t>The focus is to uncover errors in:</a:t>
            </a:r>
          </a:p>
          <a:p>
            <a:pPr algn="l"/>
            <a:r>
              <a:rPr lang="en-US" sz="1400" i="1" dirty="0"/>
              <a:t>		- Design and construction of software architecture</a:t>
            </a:r>
          </a:p>
          <a:p>
            <a:pPr algn="l"/>
            <a:r>
              <a:rPr lang="en-US" sz="1400" i="1" dirty="0"/>
              <a:t>		- Integrated functions or operations at sub-system level</a:t>
            </a:r>
          </a:p>
          <a:p>
            <a:pPr algn="l"/>
            <a:r>
              <a:rPr lang="en-US" sz="1400" i="1" dirty="0"/>
              <a:t>		- Interfaces and interactions between them</a:t>
            </a:r>
          </a:p>
          <a:p>
            <a:pPr algn="l"/>
            <a:r>
              <a:rPr lang="en-US" sz="1400" i="1" dirty="0"/>
              <a:t>		- Resource integration and/or environment integration</a:t>
            </a:r>
          </a:p>
          <a:p>
            <a:pPr algn="l"/>
            <a:endParaRPr lang="en-US" sz="1400" i="1" dirty="0"/>
          </a:p>
          <a:p>
            <a:pPr algn="l"/>
            <a:r>
              <a:rPr lang="en-US" sz="1400" i="1" dirty="0"/>
              <a:t>Integration testers:  either developers and/or test engineers.</a:t>
            </a:r>
            <a:endParaRPr lang="en-US" sz="1600" i="1" dirty="0"/>
          </a:p>
        </p:txBody>
      </p:sp>
      <p:sp>
        <p:nvSpPr>
          <p:cNvPr id="18439" name="Rectangle 9"/>
          <p:cNvSpPr>
            <a:spLocks noChangeArrowheads="1"/>
          </p:cNvSpPr>
          <p:nvPr/>
        </p:nvSpPr>
        <p:spPr bwMode="auto">
          <a:xfrm>
            <a:off x="2133600" y="3733800"/>
            <a:ext cx="1981200" cy="1752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i="1"/>
              <a:t>Component #1</a:t>
            </a:r>
          </a:p>
          <a:p>
            <a:endParaRPr lang="en-US" sz="1400" i="1"/>
          </a:p>
          <a:p>
            <a:r>
              <a:rPr lang="en-US" sz="1400" i="1"/>
              <a:t>Operations and </a:t>
            </a:r>
          </a:p>
          <a:p>
            <a:r>
              <a:rPr lang="en-US" sz="1400" i="1"/>
              <a:t>Functions with I/O</a:t>
            </a:r>
            <a:endParaRPr lang="en-US" i="1"/>
          </a:p>
        </p:txBody>
      </p:sp>
      <p:sp>
        <p:nvSpPr>
          <p:cNvPr id="18440" name="Line 10"/>
          <p:cNvSpPr>
            <a:spLocks noChangeShapeType="1"/>
          </p:cNvSpPr>
          <p:nvPr/>
        </p:nvSpPr>
        <p:spPr bwMode="auto">
          <a:xfrm>
            <a:off x="4114800" y="41148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1" name="Line 11"/>
          <p:cNvSpPr>
            <a:spLocks noChangeShapeType="1"/>
          </p:cNvSpPr>
          <p:nvPr/>
        </p:nvSpPr>
        <p:spPr bwMode="auto">
          <a:xfrm>
            <a:off x="4114800" y="4572000"/>
            <a:ext cx="4572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2" name="Line 12"/>
          <p:cNvSpPr>
            <a:spLocks noChangeShapeType="1"/>
          </p:cNvSpPr>
          <p:nvPr/>
        </p:nvSpPr>
        <p:spPr bwMode="auto">
          <a:xfrm>
            <a:off x="4114800" y="5105400"/>
            <a:ext cx="4572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3" name="Line 13"/>
          <p:cNvSpPr>
            <a:spLocks noChangeShapeType="1"/>
          </p:cNvSpPr>
          <p:nvPr/>
        </p:nvSpPr>
        <p:spPr bwMode="auto">
          <a:xfrm>
            <a:off x="1524000" y="39624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4" name="Line 14"/>
          <p:cNvSpPr>
            <a:spLocks noChangeShapeType="1"/>
          </p:cNvSpPr>
          <p:nvPr/>
        </p:nvSpPr>
        <p:spPr bwMode="auto">
          <a:xfrm>
            <a:off x="1524000" y="44196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5" name="Line 15"/>
          <p:cNvSpPr>
            <a:spLocks noChangeShapeType="1"/>
          </p:cNvSpPr>
          <p:nvPr/>
        </p:nvSpPr>
        <p:spPr bwMode="auto">
          <a:xfrm>
            <a:off x="1524000" y="51816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6" name="Text Box 16"/>
          <p:cNvSpPr txBox="1">
            <a:spLocks noChangeArrowheads="1"/>
          </p:cNvSpPr>
          <p:nvPr/>
        </p:nvSpPr>
        <p:spPr bwMode="auto">
          <a:xfrm>
            <a:off x="1371600" y="3886200"/>
            <a:ext cx="568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1400" i="1"/>
              <a:t>input</a:t>
            </a:r>
          </a:p>
        </p:txBody>
      </p:sp>
      <p:sp>
        <p:nvSpPr>
          <p:cNvPr id="18447" name="Text Box 17"/>
          <p:cNvSpPr txBox="1">
            <a:spLocks noChangeArrowheads="1"/>
          </p:cNvSpPr>
          <p:nvPr/>
        </p:nvSpPr>
        <p:spPr bwMode="auto">
          <a:xfrm>
            <a:off x="2133600" y="3429000"/>
            <a:ext cx="8366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1400" i="1"/>
              <a:t>interface</a:t>
            </a:r>
          </a:p>
        </p:txBody>
      </p:sp>
      <p:sp>
        <p:nvSpPr>
          <p:cNvPr id="18448" name="Rectangle 18"/>
          <p:cNvSpPr>
            <a:spLocks noChangeArrowheads="1"/>
          </p:cNvSpPr>
          <p:nvPr/>
        </p:nvSpPr>
        <p:spPr bwMode="auto">
          <a:xfrm>
            <a:off x="2438400" y="5486400"/>
            <a:ext cx="228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9" name="Rectangle 19"/>
          <p:cNvSpPr>
            <a:spLocks noChangeArrowheads="1"/>
          </p:cNvSpPr>
          <p:nvPr/>
        </p:nvSpPr>
        <p:spPr bwMode="auto">
          <a:xfrm>
            <a:off x="3429000" y="5486400"/>
            <a:ext cx="228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0" name="Text Box 20"/>
          <p:cNvSpPr txBox="1">
            <a:spLocks noChangeArrowheads="1"/>
          </p:cNvSpPr>
          <p:nvPr/>
        </p:nvSpPr>
        <p:spPr bwMode="auto">
          <a:xfrm>
            <a:off x="2590800" y="5791200"/>
            <a:ext cx="885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1400" i="1"/>
              <a:t>operation</a:t>
            </a:r>
          </a:p>
        </p:txBody>
      </p:sp>
      <p:sp>
        <p:nvSpPr>
          <p:cNvPr id="18451" name="Rectangle 21"/>
          <p:cNvSpPr>
            <a:spLocks noChangeArrowheads="1"/>
          </p:cNvSpPr>
          <p:nvPr/>
        </p:nvSpPr>
        <p:spPr bwMode="auto">
          <a:xfrm>
            <a:off x="4572000" y="3733800"/>
            <a:ext cx="1981200" cy="1752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i="1"/>
              <a:t>Component #2</a:t>
            </a:r>
          </a:p>
          <a:p>
            <a:endParaRPr lang="en-US" sz="1400" i="1"/>
          </a:p>
          <a:p>
            <a:r>
              <a:rPr lang="en-US" sz="1400" i="1"/>
              <a:t>Operations and </a:t>
            </a:r>
          </a:p>
          <a:p>
            <a:r>
              <a:rPr lang="en-US" sz="1400" i="1"/>
              <a:t>Functions with I/O</a:t>
            </a:r>
            <a:endParaRPr lang="en-US" i="1"/>
          </a:p>
        </p:txBody>
      </p:sp>
      <p:sp>
        <p:nvSpPr>
          <p:cNvPr id="18452" name="Line 22"/>
          <p:cNvSpPr>
            <a:spLocks noChangeShapeType="1"/>
          </p:cNvSpPr>
          <p:nvPr/>
        </p:nvSpPr>
        <p:spPr bwMode="auto">
          <a:xfrm>
            <a:off x="6553200" y="41148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3" name="Line 23"/>
          <p:cNvSpPr>
            <a:spLocks noChangeShapeType="1"/>
          </p:cNvSpPr>
          <p:nvPr/>
        </p:nvSpPr>
        <p:spPr bwMode="auto">
          <a:xfrm>
            <a:off x="6553200" y="45720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4" name="Line 24"/>
          <p:cNvSpPr>
            <a:spLocks noChangeShapeType="1"/>
          </p:cNvSpPr>
          <p:nvPr/>
        </p:nvSpPr>
        <p:spPr bwMode="auto">
          <a:xfrm>
            <a:off x="6553200" y="5105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5" name="Text Box 25"/>
          <p:cNvSpPr txBox="1">
            <a:spLocks noChangeArrowheads="1"/>
          </p:cNvSpPr>
          <p:nvPr/>
        </p:nvSpPr>
        <p:spPr bwMode="auto">
          <a:xfrm>
            <a:off x="6781800" y="5181600"/>
            <a:ext cx="657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1400" i="1"/>
              <a:t>output</a:t>
            </a:r>
          </a:p>
        </p:txBody>
      </p:sp>
      <p:sp>
        <p:nvSpPr>
          <p:cNvPr id="18456" name="Text Box 26"/>
          <p:cNvSpPr txBox="1">
            <a:spLocks noChangeArrowheads="1"/>
          </p:cNvSpPr>
          <p:nvPr/>
        </p:nvSpPr>
        <p:spPr bwMode="auto">
          <a:xfrm>
            <a:off x="4572000" y="3429000"/>
            <a:ext cx="8366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1400" i="1"/>
              <a:t>interface</a:t>
            </a:r>
          </a:p>
        </p:txBody>
      </p:sp>
      <p:sp>
        <p:nvSpPr>
          <p:cNvPr id="18457" name="Rectangle 27"/>
          <p:cNvSpPr>
            <a:spLocks noChangeArrowheads="1"/>
          </p:cNvSpPr>
          <p:nvPr/>
        </p:nvSpPr>
        <p:spPr bwMode="auto">
          <a:xfrm>
            <a:off x="4876800" y="5486400"/>
            <a:ext cx="228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8" name="Rectangle 28"/>
          <p:cNvSpPr>
            <a:spLocks noChangeArrowheads="1"/>
          </p:cNvSpPr>
          <p:nvPr/>
        </p:nvSpPr>
        <p:spPr bwMode="auto">
          <a:xfrm>
            <a:off x="5867400" y="5486400"/>
            <a:ext cx="228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9" name="Text Box 29"/>
          <p:cNvSpPr txBox="1">
            <a:spLocks noChangeArrowheads="1"/>
          </p:cNvSpPr>
          <p:nvPr/>
        </p:nvSpPr>
        <p:spPr bwMode="auto">
          <a:xfrm>
            <a:off x="5029200" y="5791200"/>
            <a:ext cx="885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1400" i="1"/>
              <a:t>operation</a:t>
            </a:r>
          </a:p>
        </p:txBody>
      </p:sp>
      <p:pic>
        <p:nvPicPr>
          <p:cNvPr id="31" name="Picture 11" descr="http://ic.sjsu.edu/images/sjsu_horiz.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675" y="152401"/>
            <a:ext cx="2695575" cy="533400"/>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0"/>
          <p:cNvSpPr>
            <a:spLocks noChangeArrowheads="1"/>
          </p:cNvSpPr>
          <p:nvPr/>
        </p:nvSpPr>
        <p:spPr bwMode="auto">
          <a:xfrm>
            <a:off x="4953000" y="381000"/>
            <a:ext cx="3352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100" dirty="0">
                <a:solidFill>
                  <a:schemeClr val="tx2"/>
                </a:solidFill>
              </a:rPr>
              <a:t>Topic: </a:t>
            </a:r>
            <a:r>
              <a:rPr lang="en-US" sz="1100" dirty="0" smtClean="0">
                <a:solidFill>
                  <a:schemeClr val="tx2"/>
                </a:solidFill>
              </a:rPr>
              <a:t>Software Test Process and Types</a:t>
            </a:r>
            <a:endParaRPr lang="en-US" sz="1100" dirty="0">
              <a:solidFill>
                <a:schemeClr val="tx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noFill/>
        </p:spPr>
        <p:txBody>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fld id="{B6904DC0-B50C-4672-BE32-B3697CA32A88}" type="slidenum">
              <a:rPr lang="en-US" sz="1400" b="0"/>
              <a:pPr/>
              <a:t>14</a:t>
            </a:fld>
            <a:endParaRPr lang="en-US" sz="1400" b="0"/>
          </a:p>
        </p:txBody>
      </p:sp>
      <p:sp>
        <p:nvSpPr>
          <p:cNvPr id="19459" name="Text Box 2"/>
          <p:cNvSpPr txBox="1">
            <a:spLocks noChangeArrowheads="1"/>
          </p:cNvSpPr>
          <p:nvPr/>
        </p:nvSpPr>
        <p:spPr bwMode="auto">
          <a:xfrm>
            <a:off x="441325" y="6232525"/>
            <a:ext cx="1055688"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pPr algn="l"/>
            <a:r>
              <a:rPr lang="en-US" sz="1000" i="1"/>
              <a:t>Jerry Gao Ph.D.</a:t>
            </a:r>
          </a:p>
        </p:txBody>
      </p:sp>
      <p:sp>
        <p:nvSpPr>
          <p:cNvPr id="19460" name="Rectangle 4"/>
          <p:cNvSpPr>
            <a:spLocks noChangeArrowheads="1"/>
          </p:cNvSpPr>
          <p:nvPr/>
        </p:nvSpPr>
        <p:spPr bwMode="auto">
          <a:xfrm>
            <a:off x="762000" y="838200"/>
            <a:ext cx="7543800" cy="525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1" name="Text Box 6"/>
          <p:cNvSpPr txBox="1">
            <a:spLocks noChangeArrowheads="1"/>
          </p:cNvSpPr>
          <p:nvPr/>
        </p:nvSpPr>
        <p:spPr bwMode="auto">
          <a:xfrm>
            <a:off x="1978819" y="1036636"/>
            <a:ext cx="5181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2400" u="sng" dirty="0"/>
              <a:t>Function Validation Testing</a:t>
            </a:r>
          </a:p>
        </p:txBody>
      </p:sp>
      <p:sp>
        <p:nvSpPr>
          <p:cNvPr id="19462" name="Text Box 8"/>
          <p:cNvSpPr txBox="1">
            <a:spLocks noChangeArrowheads="1"/>
          </p:cNvSpPr>
          <p:nvPr/>
        </p:nvSpPr>
        <p:spPr bwMode="auto">
          <a:xfrm>
            <a:off x="1206500" y="1676400"/>
            <a:ext cx="6858000"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pPr algn="l"/>
            <a:r>
              <a:rPr lang="en-US" sz="1400" i="1" dirty="0"/>
              <a:t>Validation test: 	The integrated software is tested based on requirements 		to ensure that we have a right product.</a:t>
            </a:r>
          </a:p>
          <a:p>
            <a:pPr algn="l"/>
            <a:r>
              <a:rPr lang="en-US" sz="1400" i="1" dirty="0"/>
              <a:t>The focus is to uncover errors in:</a:t>
            </a:r>
          </a:p>
          <a:p>
            <a:pPr algn="l"/>
            <a:r>
              <a:rPr lang="en-US" sz="1400" i="1" dirty="0"/>
              <a:t>		- System input/output </a:t>
            </a:r>
          </a:p>
          <a:p>
            <a:pPr algn="l"/>
            <a:r>
              <a:rPr lang="en-US" sz="1400" i="1" dirty="0"/>
              <a:t>		- System functions and information data</a:t>
            </a:r>
          </a:p>
          <a:p>
            <a:pPr algn="l"/>
            <a:r>
              <a:rPr lang="en-US" sz="1400" i="1" dirty="0"/>
              <a:t>		- System interfaces with external parts</a:t>
            </a:r>
          </a:p>
          <a:p>
            <a:pPr algn="l"/>
            <a:r>
              <a:rPr lang="en-US" sz="1400" i="1" dirty="0"/>
              <a:t>		- User interfaces</a:t>
            </a:r>
          </a:p>
          <a:p>
            <a:pPr algn="l"/>
            <a:r>
              <a:rPr lang="en-US" sz="1400" i="1" dirty="0"/>
              <a:t>		- System behavior and performance</a:t>
            </a:r>
          </a:p>
          <a:p>
            <a:pPr algn="l"/>
            <a:endParaRPr lang="en-US" sz="1400" i="1" dirty="0"/>
          </a:p>
          <a:p>
            <a:pPr algn="l"/>
            <a:r>
              <a:rPr lang="en-US" sz="1400" i="1" dirty="0"/>
              <a:t>Validation testers:	test engineers in ITG or SQA people.</a:t>
            </a:r>
          </a:p>
        </p:txBody>
      </p:sp>
      <p:sp>
        <p:nvSpPr>
          <p:cNvPr id="19463" name="Rectangle 9"/>
          <p:cNvSpPr>
            <a:spLocks noChangeArrowheads="1"/>
          </p:cNvSpPr>
          <p:nvPr/>
        </p:nvSpPr>
        <p:spPr bwMode="auto">
          <a:xfrm>
            <a:off x="3300413" y="4114800"/>
            <a:ext cx="1981200" cy="1752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i="1"/>
              <a:t>System </a:t>
            </a:r>
            <a:endParaRPr lang="en-US" sz="1400" i="1"/>
          </a:p>
          <a:p>
            <a:endParaRPr lang="en-US" sz="1400" i="1"/>
          </a:p>
          <a:p>
            <a:r>
              <a:rPr lang="en-US" sz="1400" i="1"/>
              <a:t>(Operations &amp;</a:t>
            </a:r>
          </a:p>
          <a:p>
            <a:r>
              <a:rPr lang="en-US" sz="1400" i="1"/>
              <a:t>Functions </a:t>
            </a:r>
          </a:p>
          <a:p>
            <a:r>
              <a:rPr lang="en-US" sz="1400" i="1"/>
              <a:t>&amp; Behavior)</a:t>
            </a:r>
            <a:endParaRPr lang="en-US" i="1"/>
          </a:p>
        </p:txBody>
      </p:sp>
      <p:sp>
        <p:nvSpPr>
          <p:cNvPr id="19464" name="Line 10"/>
          <p:cNvSpPr>
            <a:spLocks noChangeShapeType="1"/>
          </p:cNvSpPr>
          <p:nvPr/>
        </p:nvSpPr>
        <p:spPr bwMode="auto">
          <a:xfrm>
            <a:off x="5281613" y="44958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5" name="Line 11"/>
          <p:cNvSpPr>
            <a:spLocks noChangeShapeType="1"/>
          </p:cNvSpPr>
          <p:nvPr/>
        </p:nvSpPr>
        <p:spPr bwMode="auto">
          <a:xfrm>
            <a:off x="5281613" y="4953000"/>
            <a:ext cx="4572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6" name="Line 12"/>
          <p:cNvSpPr>
            <a:spLocks noChangeShapeType="1"/>
          </p:cNvSpPr>
          <p:nvPr/>
        </p:nvSpPr>
        <p:spPr bwMode="auto">
          <a:xfrm>
            <a:off x="5281613" y="5486400"/>
            <a:ext cx="4572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7" name="Line 13"/>
          <p:cNvSpPr>
            <a:spLocks noChangeShapeType="1"/>
          </p:cNvSpPr>
          <p:nvPr/>
        </p:nvSpPr>
        <p:spPr bwMode="auto">
          <a:xfrm>
            <a:off x="2309813" y="4800600"/>
            <a:ext cx="9906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8" name="Text Box 14"/>
          <p:cNvSpPr txBox="1">
            <a:spLocks noChangeArrowheads="1"/>
          </p:cNvSpPr>
          <p:nvPr/>
        </p:nvSpPr>
        <p:spPr bwMode="auto">
          <a:xfrm>
            <a:off x="2462213" y="4191000"/>
            <a:ext cx="83661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1400" i="1"/>
              <a:t>User</a:t>
            </a:r>
          </a:p>
          <a:p>
            <a:r>
              <a:rPr lang="en-US" sz="1400" i="1"/>
              <a:t>interface</a:t>
            </a:r>
          </a:p>
        </p:txBody>
      </p:sp>
      <p:sp>
        <p:nvSpPr>
          <p:cNvPr id="19469" name="Text Box 15"/>
          <p:cNvSpPr txBox="1">
            <a:spLocks noChangeArrowheads="1"/>
          </p:cNvSpPr>
          <p:nvPr/>
        </p:nvSpPr>
        <p:spPr bwMode="auto">
          <a:xfrm>
            <a:off x="1751013" y="4622800"/>
            <a:ext cx="5318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1400" i="1"/>
              <a:t>User</a:t>
            </a:r>
          </a:p>
        </p:txBody>
      </p:sp>
      <p:sp>
        <p:nvSpPr>
          <p:cNvPr id="19470" name="Text Box 16"/>
          <p:cNvSpPr txBox="1">
            <a:spLocks noChangeArrowheads="1"/>
          </p:cNvSpPr>
          <p:nvPr/>
        </p:nvSpPr>
        <p:spPr bwMode="auto">
          <a:xfrm>
            <a:off x="5638800" y="4622800"/>
            <a:ext cx="1593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1400" i="1"/>
              <a:t>External interfaces</a:t>
            </a:r>
          </a:p>
        </p:txBody>
      </p:sp>
      <p:pic>
        <p:nvPicPr>
          <p:cNvPr id="18" name="Picture 11" descr="http://ic.sjsu.edu/images/sjsu_horiz.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675" y="152401"/>
            <a:ext cx="2695575" cy="53340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30"/>
          <p:cNvSpPr>
            <a:spLocks noChangeArrowheads="1"/>
          </p:cNvSpPr>
          <p:nvPr/>
        </p:nvSpPr>
        <p:spPr bwMode="auto">
          <a:xfrm>
            <a:off x="4953000" y="381000"/>
            <a:ext cx="3352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100" dirty="0">
                <a:solidFill>
                  <a:schemeClr val="tx2"/>
                </a:solidFill>
              </a:rPr>
              <a:t>Topic: </a:t>
            </a:r>
            <a:r>
              <a:rPr lang="en-US" sz="1100" dirty="0" smtClean="0">
                <a:solidFill>
                  <a:schemeClr val="tx2"/>
                </a:solidFill>
              </a:rPr>
              <a:t>Software Test Process and Types</a:t>
            </a:r>
            <a:endParaRPr lang="en-US" sz="1100" dirty="0">
              <a:solidFill>
                <a:schemeClr val="tx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a:noFill/>
        </p:spPr>
        <p:txBody>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fld id="{F3AFAA30-AE08-4084-9876-85F28A6BFC85}" type="slidenum">
              <a:rPr lang="en-US" sz="1400" b="0"/>
              <a:pPr/>
              <a:t>15</a:t>
            </a:fld>
            <a:endParaRPr lang="en-US" sz="1400" b="0"/>
          </a:p>
        </p:txBody>
      </p:sp>
      <p:sp>
        <p:nvSpPr>
          <p:cNvPr id="20483" name="Text Box 4"/>
          <p:cNvSpPr txBox="1">
            <a:spLocks noChangeArrowheads="1"/>
          </p:cNvSpPr>
          <p:nvPr/>
        </p:nvSpPr>
        <p:spPr bwMode="auto">
          <a:xfrm>
            <a:off x="900113" y="6248400"/>
            <a:ext cx="1108075"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pPr algn="l"/>
            <a:r>
              <a:rPr lang="en-US" sz="1000" i="1"/>
              <a:t>Jerry Gao Ph.D.	</a:t>
            </a:r>
          </a:p>
        </p:txBody>
      </p:sp>
      <p:sp>
        <p:nvSpPr>
          <p:cNvPr id="20484" name="Text Box 5"/>
          <p:cNvSpPr txBox="1">
            <a:spLocks noChangeArrowheads="1"/>
          </p:cNvSpPr>
          <p:nvPr/>
        </p:nvSpPr>
        <p:spPr bwMode="auto">
          <a:xfrm>
            <a:off x="1638300" y="1066800"/>
            <a:ext cx="6096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2400" dirty="0"/>
              <a:t>System Testing</a:t>
            </a:r>
          </a:p>
        </p:txBody>
      </p:sp>
      <p:sp>
        <p:nvSpPr>
          <p:cNvPr id="20485" name="Rectangle 6"/>
          <p:cNvSpPr>
            <a:spLocks noChangeArrowheads="1"/>
          </p:cNvSpPr>
          <p:nvPr/>
        </p:nvSpPr>
        <p:spPr bwMode="auto">
          <a:xfrm>
            <a:off x="838200" y="838200"/>
            <a:ext cx="7467600" cy="525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6" name="Text Box 8"/>
          <p:cNvSpPr txBox="1">
            <a:spLocks noChangeArrowheads="1"/>
          </p:cNvSpPr>
          <p:nvPr/>
        </p:nvSpPr>
        <p:spPr bwMode="auto">
          <a:xfrm>
            <a:off x="1447800" y="1676400"/>
            <a:ext cx="64770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pPr algn="l"/>
            <a:r>
              <a:rPr lang="en-US" sz="1400" i="1" dirty="0"/>
              <a:t>System test: 	The system software is tested as a whole. It verifies all</a:t>
            </a:r>
          </a:p>
          <a:p>
            <a:pPr algn="l"/>
            <a:r>
              <a:rPr lang="en-US" sz="1400" i="1" dirty="0"/>
              <a:t>		elements mesh properly to make sure that all system			functions and performance are achieved in the target 			environment.</a:t>
            </a:r>
          </a:p>
          <a:p>
            <a:pPr algn="l"/>
            <a:r>
              <a:rPr lang="en-US" sz="1400" i="1" dirty="0"/>
              <a:t>		</a:t>
            </a:r>
          </a:p>
          <a:p>
            <a:pPr algn="l"/>
            <a:r>
              <a:rPr lang="en-US" sz="1400" i="1" dirty="0"/>
              <a:t>The focus areas are:</a:t>
            </a:r>
          </a:p>
          <a:p>
            <a:pPr algn="l"/>
            <a:r>
              <a:rPr lang="en-US" sz="1400" i="1" dirty="0"/>
              <a:t>		- System functions and performance </a:t>
            </a:r>
          </a:p>
          <a:p>
            <a:pPr algn="l"/>
            <a:r>
              <a:rPr lang="en-US" sz="1400" i="1" dirty="0"/>
              <a:t>		- System reliability and recoverability (recovery test)</a:t>
            </a:r>
          </a:p>
          <a:p>
            <a:pPr algn="l"/>
            <a:r>
              <a:rPr lang="en-US" sz="1400" i="1" dirty="0"/>
              <a:t>		- System installation (installation test)</a:t>
            </a:r>
          </a:p>
          <a:p>
            <a:pPr algn="l"/>
            <a:r>
              <a:rPr lang="en-US" sz="1400" i="1" dirty="0"/>
              <a:t>		- System behavior in the special conditions </a:t>
            </a:r>
          </a:p>
          <a:p>
            <a:pPr algn="l"/>
            <a:r>
              <a:rPr lang="en-US" sz="1400" i="1" dirty="0"/>
              <a:t>		(stress and load test)</a:t>
            </a:r>
          </a:p>
          <a:p>
            <a:pPr algn="l"/>
            <a:r>
              <a:rPr lang="en-US" sz="1400" i="1" dirty="0"/>
              <a:t>		- System user operations (acceptance test/alpha test)</a:t>
            </a:r>
          </a:p>
          <a:p>
            <a:pPr algn="l"/>
            <a:r>
              <a:rPr lang="en-US" sz="1400" i="1" dirty="0"/>
              <a:t>		- Hardware and software integration and collaboration</a:t>
            </a:r>
          </a:p>
          <a:p>
            <a:pPr algn="l"/>
            <a:r>
              <a:rPr lang="en-US" sz="1400" i="1" dirty="0"/>
              <a:t>		- Integration of external software and the system</a:t>
            </a:r>
          </a:p>
          <a:p>
            <a:pPr algn="l"/>
            <a:endParaRPr lang="en-US" sz="1400" i="1" dirty="0"/>
          </a:p>
          <a:p>
            <a:pPr algn="l"/>
            <a:r>
              <a:rPr lang="en-US" sz="1400" i="1" dirty="0"/>
              <a:t>System testers:	test engineers in ITG or SQA people.</a:t>
            </a:r>
          </a:p>
          <a:p>
            <a:pPr algn="l"/>
            <a:endParaRPr lang="en-US" sz="1400" i="1" dirty="0"/>
          </a:p>
          <a:p>
            <a:pPr algn="l"/>
            <a:r>
              <a:rPr lang="en-US" sz="1400" i="1" dirty="0"/>
              <a:t>When a system is to be marketed as a software product, a testing process called</a:t>
            </a:r>
          </a:p>
          <a:p>
            <a:pPr algn="l"/>
            <a:r>
              <a:rPr lang="en-US" sz="1400" i="1" dirty="0"/>
              <a:t>		beta testing is often used.</a:t>
            </a:r>
          </a:p>
        </p:txBody>
      </p:sp>
      <p:pic>
        <p:nvPicPr>
          <p:cNvPr id="10" name="Picture 11" descr="http://ic.sjsu.edu/images/sjsu_horiz.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675" y="152401"/>
            <a:ext cx="2695575" cy="5334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0"/>
          <p:cNvSpPr>
            <a:spLocks noChangeArrowheads="1"/>
          </p:cNvSpPr>
          <p:nvPr/>
        </p:nvSpPr>
        <p:spPr bwMode="auto">
          <a:xfrm>
            <a:off x="4953000" y="381000"/>
            <a:ext cx="3352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100" dirty="0">
                <a:solidFill>
                  <a:schemeClr val="tx2"/>
                </a:solidFill>
              </a:rPr>
              <a:t>Topic: </a:t>
            </a:r>
            <a:r>
              <a:rPr lang="en-US" sz="1100" dirty="0" smtClean="0">
                <a:solidFill>
                  <a:schemeClr val="tx2"/>
                </a:solidFill>
              </a:rPr>
              <a:t>Software Test Process and Types</a:t>
            </a:r>
            <a:endParaRPr lang="en-US" sz="1100" dirty="0">
              <a:solidFill>
                <a:schemeClr val="tx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2"/>
          </p:nvPr>
        </p:nvSpPr>
        <p:spPr>
          <a:noFill/>
        </p:spPr>
        <p:txBody>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fld id="{01D52BDB-154F-4CC0-A9C6-199F2DDC10CF}" type="slidenum">
              <a:rPr lang="en-US" sz="1400" b="0"/>
              <a:pPr/>
              <a:t>16</a:t>
            </a:fld>
            <a:endParaRPr lang="en-US" sz="1400" b="0"/>
          </a:p>
        </p:txBody>
      </p:sp>
      <p:sp>
        <p:nvSpPr>
          <p:cNvPr id="21507" name="Rectangle 3"/>
          <p:cNvSpPr>
            <a:spLocks noChangeArrowheads="1"/>
          </p:cNvSpPr>
          <p:nvPr/>
        </p:nvSpPr>
        <p:spPr bwMode="auto">
          <a:xfrm>
            <a:off x="1143000" y="1066800"/>
            <a:ext cx="6858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400" u="sng" dirty="0" smtClean="0">
                <a:solidFill>
                  <a:schemeClr val="tx2"/>
                </a:solidFill>
              </a:rPr>
              <a:t>Current Test </a:t>
            </a:r>
            <a:r>
              <a:rPr lang="en-US" sz="2400" u="sng" dirty="0">
                <a:solidFill>
                  <a:schemeClr val="tx2"/>
                </a:solidFill>
              </a:rPr>
              <a:t>Issues </a:t>
            </a:r>
            <a:r>
              <a:rPr lang="en-US" sz="2400" u="sng" dirty="0" smtClean="0">
                <a:solidFill>
                  <a:schemeClr val="tx2"/>
                </a:solidFill>
              </a:rPr>
              <a:t>and Challenges</a:t>
            </a:r>
            <a:endParaRPr lang="en-US" sz="2400" u="sng" dirty="0">
              <a:solidFill>
                <a:schemeClr val="tx2"/>
              </a:solidFill>
            </a:endParaRPr>
          </a:p>
        </p:txBody>
      </p:sp>
      <p:sp>
        <p:nvSpPr>
          <p:cNvPr id="21508" name="Text Box 4"/>
          <p:cNvSpPr txBox="1">
            <a:spLocks noChangeArrowheads="1"/>
          </p:cNvSpPr>
          <p:nvPr/>
        </p:nvSpPr>
        <p:spPr bwMode="auto">
          <a:xfrm>
            <a:off x="1333500" y="1752600"/>
            <a:ext cx="6477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pPr algn="l"/>
            <a:r>
              <a:rPr lang="en-US" sz="1600" i="1" dirty="0"/>
              <a:t>Software testing is very expensive.</a:t>
            </a:r>
          </a:p>
          <a:p>
            <a:pPr algn="l"/>
            <a:endParaRPr lang="en-US" sz="1600" i="1" dirty="0"/>
          </a:p>
          <a:p>
            <a:pPr algn="l"/>
            <a:r>
              <a:rPr lang="en-US" sz="1600" i="1" dirty="0"/>
              <a:t>How to achieve test </a:t>
            </a:r>
            <a:r>
              <a:rPr lang="en-US" sz="1600" i="1" dirty="0" smtClean="0"/>
              <a:t>automation?</a:t>
            </a:r>
            <a:endParaRPr lang="en-US" sz="1600" i="1" dirty="0"/>
          </a:p>
          <a:p>
            <a:pPr algn="l"/>
            <a:endParaRPr lang="en-US" sz="1600" i="1" dirty="0"/>
          </a:p>
          <a:p>
            <a:pPr algn="l"/>
            <a:r>
              <a:rPr lang="en-US" sz="1600" i="1" dirty="0"/>
              <a:t>When should we stop software testing?</a:t>
            </a:r>
          </a:p>
          <a:p>
            <a:pPr algn="l"/>
            <a:endParaRPr lang="en-US" sz="1600" i="1" dirty="0"/>
          </a:p>
          <a:p>
            <a:pPr algn="l"/>
            <a:r>
              <a:rPr lang="en-US" sz="1600" i="1" dirty="0"/>
              <a:t>Test criteria, test coverage, adequate testing.</a:t>
            </a:r>
          </a:p>
          <a:p>
            <a:pPr algn="l"/>
            <a:endParaRPr lang="en-US" sz="1600" i="1" dirty="0"/>
          </a:p>
          <a:p>
            <a:pPr algn="l"/>
            <a:r>
              <a:rPr lang="en-US" sz="1600" i="1" dirty="0"/>
              <a:t>Other software </a:t>
            </a:r>
            <a:r>
              <a:rPr lang="en-US" sz="1600" i="1" dirty="0" smtClean="0"/>
              <a:t>testing challenges?</a:t>
            </a:r>
            <a:endParaRPr lang="en-US" sz="1600" i="1" dirty="0"/>
          </a:p>
          <a:p>
            <a:pPr algn="l"/>
            <a:r>
              <a:rPr lang="en-US" sz="1600" i="1" dirty="0"/>
              <a:t>	GUI </a:t>
            </a:r>
            <a:r>
              <a:rPr lang="en-US" sz="1600" i="1" dirty="0" smtClean="0"/>
              <a:t>Testing</a:t>
            </a:r>
            <a:endParaRPr lang="en-US" sz="1600" i="1" dirty="0"/>
          </a:p>
          <a:p>
            <a:pPr algn="l"/>
            <a:r>
              <a:rPr lang="en-US" sz="1600" i="1" dirty="0"/>
              <a:t>	</a:t>
            </a:r>
            <a:r>
              <a:rPr lang="en-US" sz="1600" i="1" dirty="0" smtClean="0"/>
              <a:t>Testing Components and Component-Based Software</a:t>
            </a:r>
            <a:endParaRPr lang="en-US" sz="1600" i="1" dirty="0"/>
          </a:p>
          <a:p>
            <a:pPr algn="l"/>
            <a:r>
              <a:rPr lang="en-US" sz="1600" i="1" dirty="0"/>
              <a:t>	Testing Web-based </a:t>
            </a:r>
            <a:r>
              <a:rPr lang="en-US" sz="1600" i="1" dirty="0" smtClean="0"/>
              <a:t>Systems</a:t>
            </a:r>
          </a:p>
          <a:p>
            <a:pPr algn="l"/>
            <a:r>
              <a:rPr lang="en-US" sz="1600" i="1" dirty="0"/>
              <a:t>	</a:t>
            </a:r>
            <a:r>
              <a:rPr lang="en-US" sz="1600" i="1" dirty="0" smtClean="0"/>
              <a:t>Testing Mobile APPs and Mobile Web Applications</a:t>
            </a:r>
          </a:p>
          <a:p>
            <a:pPr algn="l"/>
            <a:r>
              <a:rPr lang="en-US" sz="1600" i="1" dirty="0"/>
              <a:t>	</a:t>
            </a:r>
            <a:r>
              <a:rPr lang="en-US" sz="1600" i="1" dirty="0" smtClean="0"/>
              <a:t>Testing System Security</a:t>
            </a:r>
          </a:p>
          <a:p>
            <a:pPr algn="l"/>
            <a:r>
              <a:rPr lang="en-US" sz="1600" i="1" dirty="0"/>
              <a:t>	</a:t>
            </a:r>
            <a:r>
              <a:rPr lang="en-US" sz="1600" i="1" dirty="0" smtClean="0"/>
              <a:t>Testing </a:t>
            </a:r>
            <a:r>
              <a:rPr lang="en-US" sz="1600" i="1" dirty="0" err="1" smtClean="0"/>
              <a:t>SaaS</a:t>
            </a:r>
            <a:r>
              <a:rPr lang="en-US" sz="1600" i="1" dirty="0" smtClean="0"/>
              <a:t> Applications</a:t>
            </a:r>
            <a:endParaRPr lang="en-US" sz="1600" i="1" dirty="0"/>
          </a:p>
        </p:txBody>
      </p:sp>
      <p:sp>
        <p:nvSpPr>
          <p:cNvPr id="21510" name="Text Box 10"/>
          <p:cNvSpPr txBox="1">
            <a:spLocks noChangeArrowheads="1"/>
          </p:cNvSpPr>
          <p:nvPr/>
        </p:nvSpPr>
        <p:spPr bwMode="auto">
          <a:xfrm>
            <a:off x="900113" y="6248400"/>
            <a:ext cx="1055687"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pPr algn="l"/>
            <a:r>
              <a:rPr lang="en-US" sz="1000" i="1"/>
              <a:t>Jerry Gao Ph.D.</a:t>
            </a:r>
          </a:p>
        </p:txBody>
      </p:sp>
      <p:sp>
        <p:nvSpPr>
          <p:cNvPr id="21511" name="Rectangle 11"/>
          <p:cNvSpPr>
            <a:spLocks noChangeArrowheads="1"/>
          </p:cNvSpPr>
          <p:nvPr/>
        </p:nvSpPr>
        <p:spPr bwMode="auto">
          <a:xfrm>
            <a:off x="838200" y="838200"/>
            <a:ext cx="7467600" cy="525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 name="Picture 11" descr="http://ic.sjsu.edu/images/sjsu_horiz.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675" y="152401"/>
            <a:ext cx="2695575" cy="5334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0"/>
          <p:cNvSpPr>
            <a:spLocks noChangeArrowheads="1"/>
          </p:cNvSpPr>
          <p:nvPr/>
        </p:nvSpPr>
        <p:spPr bwMode="auto">
          <a:xfrm>
            <a:off x="4953000" y="381000"/>
            <a:ext cx="3352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100" dirty="0">
                <a:solidFill>
                  <a:schemeClr val="tx2"/>
                </a:solidFill>
              </a:rPr>
              <a:t>Topic: </a:t>
            </a:r>
            <a:r>
              <a:rPr lang="en-US" sz="1100" dirty="0" smtClean="0">
                <a:solidFill>
                  <a:schemeClr val="tx2"/>
                </a:solidFill>
              </a:rPr>
              <a:t>Software Test Process and Types</a:t>
            </a:r>
            <a:endParaRPr lang="en-US" sz="1100" dirty="0">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2"/>
          </p:nvPr>
        </p:nvSpPr>
        <p:spPr>
          <a:noFill/>
        </p:spPr>
        <p:txBody>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fld id="{E74B7149-243C-42B3-AFBE-BDFC435415EE}" type="slidenum">
              <a:rPr lang="en-US" sz="1400" b="0"/>
              <a:pPr/>
              <a:t>2</a:t>
            </a:fld>
            <a:endParaRPr lang="en-US" sz="1400" b="0"/>
          </a:p>
        </p:txBody>
      </p:sp>
      <p:sp>
        <p:nvSpPr>
          <p:cNvPr id="3076" name="Rectangle 3"/>
          <p:cNvSpPr>
            <a:spLocks noChangeArrowheads="1"/>
          </p:cNvSpPr>
          <p:nvPr/>
        </p:nvSpPr>
        <p:spPr bwMode="auto">
          <a:xfrm>
            <a:off x="2438400" y="2057400"/>
            <a:ext cx="4038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285750" indent="-285750" algn="l">
              <a:buFontTx/>
              <a:buChar char="-"/>
            </a:pPr>
            <a:r>
              <a:rPr lang="en-US" sz="1800" dirty="0" smtClean="0"/>
              <a:t>What </a:t>
            </a:r>
            <a:r>
              <a:rPr lang="en-US" sz="1800" dirty="0"/>
              <a:t>is Software </a:t>
            </a:r>
            <a:r>
              <a:rPr lang="en-US" sz="1800" dirty="0" smtClean="0"/>
              <a:t>Testing Process?</a:t>
            </a:r>
          </a:p>
          <a:p>
            <a:pPr marL="285750" indent="-285750" algn="l">
              <a:buFontTx/>
              <a:buChar char="-"/>
            </a:pPr>
            <a:endParaRPr lang="en-US" sz="1800" dirty="0"/>
          </a:p>
          <a:p>
            <a:pPr marL="285750" indent="-285750" algn="l">
              <a:buFontTx/>
              <a:buChar char="-"/>
            </a:pPr>
            <a:r>
              <a:rPr lang="en-US" sz="1800" dirty="0" smtClean="0"/>
              <a:t>Software </a:t>
            </a:r>
            <a:r>
              <a:rPr lang="en-US" sz="1800" dirty="0"/>
              <a:t>U</a:t>
            </a:r>
            <a:r>
              <a:rPr lang="en-US" sz="1800" dirty="0" smtClean="0"/>
              <a:t>nit Testing</a:t>
            </a:r>
          </a:p>
          <a:p>
            <a:pPr marL="285750" indent="-285750" algn="l">
              <a:buFontTx/>
              <a:buChar char="-"/>
            </a:pPr>
            <a:endParaRPr lang="en-US" sz="1800" dirty="0"/>
          </a:p>
          <a:p>
            <a:pPr marL="285750" indent="-285750" algn="l">
              <a:buFontTx/>
              <a:buChar char="-"/>
            </a:pPr>
            <a:r>
              <a:rPr lang="en-US" sz="1800" dirty="0" smtClean="0"/>
              <a:t>Software Integration Testing</a:t>
            </a:r>
          </a:p>
          <a:p>
            <a:pPr marL="285750" indent="-285750" algn="l">
              <a:buFontTx/>
              <a:buChar char="-"/>
            </a:pPr>
            <a:endParaRPr lang="en-US" sz="1800" dirty="0"/>
          </a:p>
          <a:p>
            <a:pPr marL="285750" indent="-285750" algn="l">
              <a:buFontTx/>
              <a:buChar char="-"/>
            </a:pPr>
            <a:r>
              <a:rPr lang="en-US" sz="1800" dirty="0" smtClean="0"/>
              <a:t>Software Function Validation</a:t>
            </a:r>
          </a:p>
          <a:p>
            <a:pPr marL="285750" indent="-285750" algn="l">
              <a:buFontTx/>
              <a:buChar char="-"/>
            </a:pPr>
            <a:endParaRPr lang="en-US" sz="1800" dirty="0"/>
          </a:p>
          <a:p>
            <a:pPr marL="285750" indent="-285750" algn="l">
              <a:buFontTx/>
              <a:buChar char="-"/>
            </a:pPr>
            <a:r>
              <a:rPr lang="en-US" sz="1800" dirty="0" smtClean="0"/>
              <a:t>Software System Testing</a:t>
            </a:r>
            <a:endParaRPr lang="en-US" sz="1800" dirty="0"/>
          </a:p>
        </p:txBody>
      </p:sp>
      <p:sp>
        <p:nvSpPr>
          <p:cNvPr id="3077" name="Text Box 5"/>
          <p:cNvSpPr txBox="1">
            <a:spLocks noChangeArrowheads="1"/>
          </p:cNvSpPr>
          <p:nvPr/>
        </p:nvSpPr>
        <p:spPr bwMode="auto">
          <a:xfrm>
            <a:off x="900113" y="6248400"/>
            <a:ext cx="1108075"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pPr algn="l"/>
            <a:r>
              <a:rPr lang="en-US" sz="1000" i="1"/>
              <a:t>Jerry Gao Ph.D.	</a:t>
            </a:r>
          </a:p>
        </p:txBody>
      </p:sp>
      <p:sp>
        <p:nvSpPr>
          <p:cNvPr id="3078" name="Text Box 6"/>
          <p:cNvSpPr txBox="1">
            <a:spLocks noChangeArrowheads="1"/>
          </p:cNvSpPr>
          <p:nvPr/>
        </p:nvSpPr>
        <p:spPr bwMode="auto">
          <a:xfrm>
            <a:off x="3016250" y="1143000"/>
            <a:ext cx="31559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2400" u="sng" dirty="0"/>
              <a:t>Presentation Outline</a:t>
            </a:r>
          </a:p>
        </p:txBody>
      </p:sp>
      <p:sp>
        <p:nvSpPr>
          <p:cNvPr id="3079" name="Rectangle 7"/>
          <p:cNvSpPr>
            <a:spLocks noChangeArrowheads="1"/>
          </p:cNvSpPr>
          <p:nvPr/>
        </p:nvSpPr>
        <p:spPr bwMode="auto">
          <a:xfrm>
            <a:off x="838200" y="914400"/>
            <a:ext cx="7467600" cy="518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0" name="Text Box 8"/>
          <p:cNvSpPr txBox="1">
            <a:spLocks noChangeArrowheads="1"/>
          </p:cNvSpPr>
          <p:nvPr/>
        </p:nvSpPr>
        <p:spPr bwMode="auto">
          <a:xfrm>
            <a:off x="6781800" y="6248400"/>
            <a:ext cx="12128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pPr algn="l"/>
            <a:r>
              <a:rPr lang="en-US" sz="1000" i="1"/>
              <a:t>All Rights Reserved</a:t>
            </a:r>
          </a:p>
        </p:txBody>
      </p:sp>
      <p:pic>
        <p:nvPicPr>
          <p:cNvPr id="11" name="Picture 11" descr="http://ic.sjsu.edu/images/sjsu_horiz.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675" y="152400"/>
            <a:ext cx="2695575" cy="66357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30"/>
          <p:cNvSpPr>
            <a:spLocks noChangeArrowheads="1"/>
          </p:cNvSpPr>
          <p:nvPr/>
        </p:nvSpPr>
        <p:spPr bwMode="auto">
          <a:xfrm>
            <a:off x="4953000" y="381000"/>
            <a:ext cx="3352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100" dirty="0">
                <a:solidFill>
                  <a:schemeClr val="tx2"/>
                </a:solidFill>
              </a:rPr>
              <a:t>Topic: </a:t>
            </a:r>
            <a:r>
              <a:rPr lang="en-US" sz="1100" dirty="0" smtClean="0">
                <a:solidFill>
                  <a:schemeClr val="tx2"/>
                </a:solidFill>
              </a:rPr>
              <a:t>Software Test Process and Types</a:t>
            </a:r>
            <a:endParaRPr lang="en-US" sz="1100" dirty="0">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p:spPr>
        <p:txBody>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fld id="{D9F7F91E-23B1-43DC-BF31-D2EC12EF037D}" type="slidenum">
              <a:rPr lang="en-US" sz="1400" b="0"/>
              <a:pPr/>
              <a:t>3</a:t>
            </a:fld>
            <a:endParaRPr lang="en-US" sz="1400" b="0"/>
          </a:p>
        </p:txBody>
      </p:sp>
      <p:sp>
        <p:nvSpPr>
          <p:cNvPr id="16387" name="Text Box 2"/>
          <p:cNvSpPr txBox="1">
            <a:spLocks noChangeArrowheads="1"/>
          </p:cNvSpPr>
          <p:nvPr/>
        </p:nvSpPr>
        <p:spPr bwMode="auto">
          <a:xfrm>
            <a:off x="441325" y="6232525"/>
            <a:ext cx="1108075"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pPr algn="l"/>
            <a:r>
              <a:rPr lang="en-US" sz="1000" i="1"/>
              <a:t>Jerry Gao Ph.D.	</a:t>
            </a:r>
          </a:p>
        </p:txBody>
      </p:sp>
      <p:sp>
        <p:nvSpPr>
          <p:cNvPr id="16388" name="Rectangle 4"/>
          <p:cNvSpPr>
            <a:spLocks noChangeArrowheads="1"/>
          </p:cNvSpPr>
          <p:nvPr/>
        </p:nvSpPr>
        <p:spPr bwMode="auto">
          <a:xfrm>
            <a:off x="762000" y="838200"/>
            <a:ext cx="7543800" cy="525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9" name="Text Box 6"/>
          <p:cNvSpPr txBox="1">
            <a:spLocks noChangeArrowheads="1"/>
          </p:cNvSpPr>
          <p:nvPr/>
        </p:nvSpPr>
        <p:spPr bwMode="auto">
          <a:xfrm>
            <a:off x="2362199" y="1143000"/>
            <a:ext cx="5013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2400" u="sng" dirty="0" smtClean="0"/>
              <a:t>What is Software </a:t>
            </a:r>
            <a:r>
              <a:rPr lang="en-US" sz="2400" u="sng" dirty="0"/>
              <a:t>Testing </a:t>
            </a:r>
            <a:r>
              <a:rPr lang="en-US" sz="2400" u="sng" dirty="0" smtClean="0"/>
              <a:t>Process?</a:t>
            </a:r>
            <a:endParaRPr lang="en-US" sz="2400" u="sng" dirty="0"/>
          </a:p>
        </p:txBody>
      </p:sp>
      <p:sp>
        <p:nvSpPr>
          <p:cNvPr id="16413" name="Rectangle 30"/>
          <p:cNvSpPr>
            <a:spLocks noChangeArrowheads="1"/>
          </p:cNvSpPr>
          <p:nvPr/>
        </p:nvSpPr>
        <p:spPr bwMode="auto">
          <a:xfrm>
            <a:off x="4953000" y="381000"/>
            <a:ext cx="3352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100" dirty="0">
                <a:solidFill>
                  <a:schemeClr val="tx2"/>
                </a:solidFill>
              </a:rPr>
              <a:t>Topic: </a:t>
            </a:r>
            <a:r>
              <a:rPr lang="en-US" sz="1100" dirty="0" smtClean="0">
                <a:solidFill>
                  <a:schemeClr val="tx2"/>
                </a:solidFill>
              </a:rPr>
              <a:t>Software Test Process and Types</a:t>
            </a:r>
            <a:endParaRPr lang="en-US" sz="1100" dirty="0">
              <a:solidFill>
                <a:schemeClr val="tx2"/>
              </a:solidFill>
            </a:endParaRPr>
          </a:p>
        </p:txBody>
      </p:sp>
      <p:pic>
        <p:nvPicPr>
          <p:cNvPr id="32" name="Picture 11" descr="http://ic.sjsu.edu/images/sjsu_horiz.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675" y="152401"/>
            <a:ext cx="2695575" cy="533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181100" y="1905000"/>
            <a:ext cx="6705600" cy="3170099"/>
          </a:xfrm>
          <a:prstGeom prst="rect">
            <a:avLst/>
          </a:prstGeom>
        </p:spPr>
        <p:txBody>
          <a:bodyPr wrap="square">
            <a:spAutoFit/>
          </a:bodyPr>
          <a:lstStyle/>
          <a:p>
            <a:pPr algn="just"/>
            <a:r>
              <a:rPr lang="en-US" sz="1600" dirty="0" smtClean="0">
                <a:effectLst/>
                <a:hlinkClick r:id="rId4" tooltip="what is software testing?"/>
              </a:rPr>
              <a:t>Testing</a:t>
            </a:r>
            <a:r>
              <a:rPr lang="en-US" sz="1600" dirty="0" smtClean="0">
                <a:effectLst/>
              </a:rPr>
              <a:t> is a process rather than a single activity. This process starts from test planning then designing test cases, preparing for execution and evaluating status till the test closure. So, we can divide the activities within the fundamental test process into the following basic steps:</a:t>
            </a:r>
          </a:p>
          <a:p>
            <a:pPr algn="l"/>
            <a:endParaRPr lang="en-US" sz="1600" dirty="0" smtClean="0">
              <a:effectLst/>
            </a:endParaRPr>
          </a:p>
          <a:p>
            <a:pPr marL="342900" indent="-342900" algn="l">
              <a:lnSpc>
                <a:spcPct val="150000"/>
              </a:lnSpc>
              <a:buAutoNum type="arabicParenR"/>
            </a:pPr>
            <a:r>
              <a:rPr lang="en-US" sz="1600" dirty="0" smtClean="0">
                <a:effectLst/>
              </a:rPr>
              <a:t>Planning and Control</a:t>
            </a:r>
          </a:p>
          <a:p>
            <a:pPr marL="342900" indent="-342900" algn="l">
              <a:lnSpc>
                <a:spcPct val="150000"/>
              </a:lnSpc>
              <a:buAutoNum type="arabicParenR"/>
            </a:pPr>
            <a:r>
              <a:rPr lang="en-US" sz="1600" dirty="0" smtClean="0">
                <a:effectLst/>
              </a:rPr>
              <a:t>Analysis and Design</a:t>
            </a:r>
            <a:endParaRPr lang="en-US" sz="1600" dirty="0"/>
          </a:p>
          <a:p>
            <a:pPr marL="342900" indent="-342900" algn="l">
              <a:lnSpc>
                <a:spcPct val="150000"/>
              </a:lnSpc>
              <a:buAutoNum type="arabicParenR"/>
            </a:pPr>
            <a:r>
              <a:rPr lang="en-US" sz="1600" dirty="0" smtClean="0">
                <a:effectLst/>
              </a:rPr>
              <a:t>Implementation and Execution</a:t>
            </a:r>
            <a:endParaRPr lang="en-US" sz="1600" dirty="0"/>
          </a:p>
          <a:p>
            <a:pPr marL="342900" indent="-342900" algn="l">
              <a:lnSpc>
                <a:spcPct val="150000"/>
              </a:lnSpc>
              <a:buAutoNum type="arabicParenR"/>
            </a:pPr>
            <a:r>
              <a:rPr lang="en-US" sz="1600" dirty="0" smtClean="0">
                <a:effectLst/>
              </a:rPr>
              <a:t>Evaluating exit criteria and Reporting</a:t>
            </a:r>
            <a:endParaRPr lang="en-US" sz="1600" dirty="0"/>
          </a:p>
          <a:p>
            <a:pPr marL="342900" indent="-342900" algn="l">
              <a:lnSpc>
                <a:spcPct val="150000"/>
              </a:lnSpc>
              <a:buAutoNum type="arabicParenR"/>
            </a:pPr>
            <a:r>
              <a:rPr lang="en-US" sz="1600" dirty="0" smtClean="0">
                <a:effectLst/>
              </a:rPr>
              <a:t>Test Closure activities </a:t>
            </a:r>
            <a:endParaRPr lang="en-US" sz="1600" dirty="0">
              <a:effectLst/>
            </a:endParaRPr>
          </a:p>
        </p:txBody>
      </p:sp>
    </p:spTree>
    <p:extLst>
      <p:ext uri="{BB962C8B-B14F-4D97-AF65-F5344CB8AC3E}">
        <p14:creationId xmlns:p14="http://schemas.microsoft.com/office/powerpoint/2010/main" val="1133183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p:spPr>
        <p:txBody>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fld id="{D9F7F91E-23B1-43DC-BF31-D2EC12EF037D}" type="slidenum">
              <a:rPr lang="en-US" sz="1400" b="0"/>
              <a:pPr/>
              <a:t>4</a:t>
            </a:fld>
            <a:endParaRPr lang="en-US" sz="1400" b="0"/>
          </a:p>
        </p:txBody>
      </p:sp>
      <p:sp>
        <p:nvSpPr>
          <p:cNvPr id="16387" name="Text Box 2"/>
          <p:cNvSpPr txBox="1">
            <a:spLocks noChangeArrowheads="1"/>
          </p:cNvSpPr>
          <p:nvPr/>
        </p:nvSpPr>
        <p:spPr bwMode="auto">
          <a:xfrm>
            <a:off x="441325" y="6232525"/>
            <a:ext cx="1108075"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pPr algn="l"/>
            <a:r>
              <a:rPr lang="en-US" sz="1000" i="1"/>
              <a:t>Jerry Gao Ph.D.	</a:t>
            </a:r>
          </a:p>
        </p:txBody>
      </p:sp>
      <p:sp>
        <p:nvSpPr>
          <p:cNvPr id="16388" name="Rectangle 4"/>
          <p:cNvSpPr>
            <a:spLocks noChangeArrowheads="1"/>
          </p:cNvSpPr>
          <p:nvPr/>
        </p:nvSpPr>
        <p:spPr bwMode="auto">
          <a:xfrm>
            <a:off x="698500" y="836662"/>
            <a:ext cx="7543800" cy="525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9" name="Text Box 6"/>
          <p:cNvSpPr txBox="1">
            <a:spLocks noChangeArrowheads="1"/>
          </p:cNvSpPr>
          <p:nvPr/>
        </p:nvSpPr>
        <p:spPr bwMode="auto">
          <a:xfrm>
            <a:off x="2362198" y="1104900"/>
            <a:ext cx="5013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2400" u="sng" dirty="0" smtClean="0"/>
              <a:t>Software Test Planning?</a:t>
            </a:r>
            <a:endParaRPr lang="en-US" sz="2400" u="sng" dirty="0"/>
          </a:p>
        </p:txBody>
      </p:sp>
      <p:sp>
        <p:nvSpPr>
          <p:cNvPr id="16413" name="Rectangle 30"/>
          <p:cNvSpPr>
            <a:spLocks noChangeArrowheads="1"/>
          </p:cNvSpPr>
          <p:nvPr/>
        </p:nvSpPr>
        <p:spPr bwMode="auto">
          <a:xfrm>
            <a:off x="4953000" y="381000"/>
            <a:ext cx="3352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100" dirty="0">
                <a:solidFill>
                  <a:schemeClr val="tx2"/>
                </a:solidFill>
              </a:rPr>
              <a:t>Topic: </a:t>
            </a:r>
            <a:r>
              <a:rPr lang="en-US" sz="1100" dirty="0" smtClean="0">
                <a:solidFill>
                  <a:schemeClr val="tx2"/>
                </a:solidFill>
              </a:rPr>
              <a:t>Software Test Process and Types</a:t>
            </a:r>
            <a:endParaRPr lang="en-US" sz="1100" dirty="0">
              <a:solidFill>
                <a:schemeClr val="tx2"/>
              </a:solidFill>
            </a:endParaRPr>
          </a:p>
        </p:txBody>
      </p:sp>
      <p:pic>
        <p:nvPicPr>
          <p:cNvPr id="32" name="Picture 11" descr="http://ic.sjsu.edu/images/sjsu_horiz.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675" y="152401"/>
            <a:ext cx="2695575" cy="533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08062" y="1828800"/>
            <a:ext cx="7069138" cy="3741409"/>
          </a:xfrm>
          <a:prstGeom prst="rect">
            <a:avLst/>
          </a:prstGeom>
        </p:spPr>
        <p:txBody>
          <a:bodyPr wrap="square">
            <a:spAutoFit/>
          </a:bodyPr>
          <a:lstStyle/>
          <a:p>
            <a:pPr algn="l">
              <a:lnSpc>
                <a:spcPct val="150000"/>
              </a:lnSpc>
            </a:pPr>
            <a:r>
              <a:rPr lang="en-US" sz="1600" dirty="0">
                <a:hlinkClick r:id="rId4" tooltip="what is test planning?"/>
              </a:rPr>
              <a:t>Test planning</a:t>
            </a:r>
            <a:r>
              <a:rPr lang="en-US" sz="1600" dirty="0" smtClean="0">
                <a:effectLst/>
              </a:rPr>
              <a:t> has following major tasks:</a:t>
            </a:r>
            <a:br>
              <a:rPr lang="en-US" sz="1600" dirty="0" smtClean="0">
                <a:effectLst/>
              </a:rPr>
            </a:br>
            <a:r>
              <a:rPr lang="en-US" sz="1600" dirty="0" err="1" smtClean="0">
                <a:effectLst/>
              </a:rPr>
              <a:t>i</a:t>
            </a:r>
            <a:r>
              <a:rPr lang="en-US" sz="1600" dirty="0" smtClean="0">
                <a:effectLst/>
              </a:rPr>
              <a:t>. To determine the scope and risks and identify the objectives of testing.</a:t>
            </a:r>
            <a:br>
              <a:rPr lang="en-US" sz="1600" dirty="0" smtClean="0">
                <a:effectLst/>
              </a:rPr>
            </a:br>
            <a:r>
              <a:rPr lang="en-US" sz="1600" dirty="0" smtClean="0">
                <a:effectLst/>
              </a:rPr>
              <a:t>ii. To determine the test approach.</a:t>
            </a:r>
            <a:br>
              <a:rPr lang="en-US" sz="1600" dirty="0" smtClean="0">
                <a:effectLst/>
              </a:rPr>
            </a:br>
            <a:r>
              <a:rPr lang="en-US" sz="1600" dirty="0" smtClean="0">
                <a:effectLst/>
              </a:rPr>
              <a:t>iii. To implement the test policy and/or the </a:t>
            </a:r>
            <a:r>
              <a:rPr lang="en-US" sz="1600" dirty="0">
                <a:hlinkClick r:id="rId5" tooltip="What are strategies?"/>
              </a:rPr>
              <a:t>test strategy</a:t>
            </a:r>
            <a:r>
              <a:rPr lang="en-US" sz="1600" dirty="0" smtClean="0">
                <a:effectLst/>
              </a:rPr>
              <a:t>. </a:t>
            </a:r>
            <a:br>
              <a:rPr lang="en-US" sz="1600" dirty="0" smtClean="0">
                <a:effectLst/>
              </a:rPr>
            </a:br>
            <a:r>
              <a:rPr lang="en-US" sz="1600" dirty="0" smtClean="0">
                <a:effectLst/>
              </a:rPr>
              <a:t>iv. To determine the required test resources like people, test environments, PCs, etc.</a:t>
            </a:r>
            <a:br>
              <a:rPr lang="en-US" sz="1600" dirty="0" smtClean="0">
                <a:effectLst/>
              </a:rPr>
            </a:br>
            <a:r>
              <a:rPr lang="en-US" sz="1600" dirty="0" smtClean="0">
                <a:effectLst/>
              </a:rPr>
              <a:t>v. To schedule test analysis and design tasks, test implementation, execution and evaluation.</a:t>
            </a:r>
            <a:br>
              <a:rPr lang="en-US" sz="1600" dirty="0" smtClean="0">
                <a:effectLst/>
              </a:rPr>
            </a:br>
            <a:r>
              <a:rPr lang="en-US" sz="1600" dirty="0" smtClean="0">
                <a:effectLst/>
              </a:rPr>
              <a:t>vi. To determine the </a:t>
            </a:r>
            <a:r>
              <a:rPr lang="en-US" sz="1600" dirty="0"/>
              <a:t>Exit criteria </a:t>
            </a:r>
            <a:r>
              <a:rPr lang="en-US" sz="1600" dirty="0" smtClean="0">
                <a:effectLst/>
              </a:rPr>
              <a:t>we need to set criteria such as </a:t>
            </a:r>
            <a:r>
              <a:rPr lang="en-US" sz="1600" dirty="0"/>
              <a:t>Coverage criteria</a:t>
            </a:r>
            <a:r>
              <a:rPr lang="en-US" sz="1600" b="0" dirty="0"/>
              <a:t>.</a:t>
            </a:r>
            <a:r>
              <a:rPr lang="en-US" sz="1600" b="0" dirty="0" smtClean="0">
                <a:effectLst/>
              </a:rPr>
              <a:t> </a:t>
            </a:r>
            <a:endParaRPr lang="en-US" sz="1600" b="0" dirty="0">
              <a:effectLst/>
            </a:endParaRPr>
          </a:p>
        </p:txBody>
      </p:sp>
    </p:spTree>
    <p:extLst>
      <p:ext uri="{BB962C8B-B14F-4D97-AF65-F5344CB8AC3E}">
        <p14:creationId xmlns:p14="http://schemas.microsoft.com/office/powerpoint/2010/main" val="3922425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p:spPr>
        <p:txBody>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fld id="{D9F7F91E-23B1-43DC-BF31-D2EC12EF037D}" type="slidenum">
              <a:rPr lang="en-US" sz="1400" b="0"/>
              <a:pPr/>
              <a:t>5</a:t>
            </a:fld>
            <a:endParaRPr lang="en-US" sz="1400" b="0"/>
          </a:p>
        </p:txBody>
      </p:sp>
      <p:sp>
        <p:nvSpPr>
          <p:cNvPr id="16387" name="Text Box 2"/>
          <p:cNvSpPr txBox="1">
            <a:spLocks noChangeArrowheads="1"/>
          </p:cNvSpPr>
          <p:nvPr/>
        </p:nvSpPr>
        <p:spPr bwMode="auto">
          <a:xfrm>
            <a:off x="441325" y="6232525"/>
            <a:ext cx="1108075"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pPr algn="l"/>
            <a:r>
              <a:rPr lang="en-US" sz="1000" i="1"/>
              <a:t>Jerry Gao Ph.D.	</a:t>
            </a:r>
          </a:p>
        </p:txBody>
      </p:sp>
      <p:sp>
        <p:nvSpPr>
          <p:cNvPr id="16388" name="Rectangle 4"/>
          <p:cNvSpPr>
            <a:spLocks noChangeArrowheads="1"/>
          </p:cNvSpPr>
          <p:nvPr/>
        </p:nvSpPr>
        <p:spPr bwMode="auto">
          <a:xfrm>
            <a:off x="698500" y="836662"/>
            <a:ext cx="7543800" cy="525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9" name="Text Box 6"/>
          <p:cNvSpPr txBox="1">
            <a:spLocks noChangeArrowheads="1"/>
          </p:cNvSpPr>
          <p:nvPr/>
        </p:nvSpPr>
        <p:spPr bwMode="auto">
          <a:xfrm>
            <a:off x="2362198" y="1104900"/>
            <a:ext cx="5013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2400" u="sng" dirty="0" smtClean="0"/>
              <a:t>Software Test Control</a:t>
            </a:r>
            <a:endParaRPr lang="en-US" sz="2400" u="sng" dirty="0"/>
          </a:p>
        </p:txBody>
      </p:sp>
      <p:sp>
        <p:nvSpPr>
          <p:cNvPr id="16413" name="Rectangle 30"/>
          <p:cNvSpPr>
            <a:spLocks noChangeArrowheads="1"/>
          </p:cNvSpPr>
          <p:nvPr/>
        </p:nvSpPr>
        <p:spPr bwMode="auto">
          <a:xfrm>
            <a:off x="4953000" y="381000"/>
            <a:ext cx="3352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100" dirty="0">
                <a:solidFill>
                  <a:schemeClr val="tx2"/>
                </a:solidFill>
              </a:rPr>
              <a:t>Topic: </a:t>
            </a:r>
            <a:r>
              <a:rPr lang="en-US" sz="1100" dirty="0" smtClean="0">
                <a:solidFill>
                  <a:schemeClr val="tx2"/>
                </a:solidFill>
              </a:rPr>
              <a:t>Software Test Process and Types</a:t>
            </a:r>
            <a:endParaRPr lang="en-US" sz="1100" dirty="0">
              <a:solidFill>
                <a:schemeClr val="tx2"/>
              </a:solidFill>
            </a:endParaRPr>
          </a:p>
        </p:txBody>
      </p:sp>
      <p:pic>
        <p:nvPicPr>
          <p:cNvPr id="32" name="Picture 11" descr="http://ic.sjsu.edu/images/sjsu_horiz.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675" y="152401"/>
            <a:ext cx="2695575" cy="533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337865" y="1990824"/>
            <a:ext cx="6265069" cy="2308324"/>
          </a:xfrm>
          <a:prstGeom prst="rect">
            <a:avLst/>
          </a:prstGeom>
        </p:spPr>
        <p:txBody>
          <a:bodyPr wrap="square">
            <a:spAutoFit/>
          </a:bodyPr>
          <a:lstStyle/>
          <a:p>
            <a:pPr algn="l">
              <a:lnSpc>
                <a:spcPct val="150000"/>
              </a:lnSpc>
            </a:pPr>
            <a:r>
              <a:rPr lang="en-US" sz="1600" dirty="0"/>
              <a:t>Test control </a:t>
            </a:r>
            <a:r>
              <a:rPr lang="en-US" sz="1600" dirty="0" smtClean="0">
                <a:effectLst/>
              </a:rPr>
              <a:t>has</a:t>
            </a:r>
            <a:r>
              <a:rPr lang="en-US" sz="1600" dirty="0"/>
              <a:t> </a:t>
            </a:r>
            <a:r>
              <a:rPr lang="en-US" sz="1600" dirty="0" smtClean="0">
                <a:effectLst/>
              </a:rPr>
              <a:t>the</a:t>
            </a:r>
            <a:r>
              <a:rPr lang="en-US" sz="1600" dirty="0"/>
              <a:t> </a:t>
            </a:r>
            <a:r>
              <a:rPr lang="en-US" sz="1600" dirty="0" smtClean="0">
                <a:effectLst/>
              </a:rPr>
              <a:t>following major tasks:</a:t>
            </a:r>
            <a:br>
              <a:rPr lang="en-US" sz="1600" dirty="0" smtClean="0">
                <a:effectLst/>
              </a:rPr>
            </a:br>
            <a:r>
              <a:rPr lang="en-US" sz="1600" dirty="0" err="1" smtClean="0">
                <a:effectLst/>
              </a:rPr>
              <a:t>i</a:t>
            </a:r>
            <a:r>
              <a:rPr lang="en-US" sz="1600" dirty="0" smtClean="0">
                <a:effectLst/>
              </a:rPr>
              <a:t>. To measure and analyze the results of reviews and testing.</a:t>
            </a:r>
            <a:br>
              <a:rPr lang="en-US" sz="1600" dirty="0" smtClean="0">
                <a:effectLst/>
              </a:rPr>
            </a:br>
            <a:r>
              <a:rPr lang="en-US" sz="1600" dirty="0" smtClean="0">
                <a:effectLst/>
              </a:rPr>
              <a:t>ii. To monitor and document progress, test coverage and exit criteria.</a:t>
            </a:r>
            <a:br>
              <a:rPr lang="en-US" sz="1600" dirty="0" smtClean="0">
                <a:effectLst/>
              </a:rPr>
            </a:br>
            <a:r>
              <a:rPr lang="en-US" sz="1600" dirty="0" smtClean="0">
                <a:effectLst/>
              </a:rPr>
              <a:t>iii. To provide information on testing.</a:t>
            </a:r>
            <a:br>
              <a:rPr lang="en-US" sz="1600" dirty="0" smtClean="0">
                <a:effectLst/>
              </a:rPr>
            </a:br>
            <a:r>
              <a:rPr lang="en-US" sz="1600" dirty="0" smtClean="0">
                <a:effectLst/>
              </a:rPr>
              <a:t>iv. To initiate corrective actions.</a:t>
            </a:r>
            <a:br>
              <a:rPr lang="en-US" sz="1600" dirty="0" smtClean="0">
                <a:effectLst/>
              </a:rPr>
            </a:br>
            <a:r>
              <a:rPr lang="en-US" sz="1600" dirty="0" smtClean="0">
                <a:effectLst/>
              </a:rPr>
              <a:t>v. To make decisions.</a:t>
            </a:r>
            <a:endParaRPr lang="en-US" sz="1600" b="0" dirty="0">
              <a:effectLst/>
            </a:endParaRPr>
          </a:p>
        </p:txBody>
      </p:sp>
    </p:spTree>
    <p:extLst>
      <p:ext uri="{BB962C8B-B14F-4D97-AF65-F5344CB8AC3E}">
        <p14:creationId xmlns:p14="http://schemas.microsoft.com/office/powerpoint/2010/main" val="831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p:spPr>
        <p:txBody>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fld id="{D9F7F91E-23B1-43DC-BF31-D2EC12EF037D}" type="slidenum">
              <a:rPr lang="en-US" sz="1400" b="0"/>
              <a:pPr/>
              <a:t>6</a:t>
            </a:fld>
            <a:endParaRPr lang="en-US" sz="1400" b="0"/>
          </a:p>
        </p:txBody>
      </p:sp>
      <p:sp>
        <p:nvSpPr>
          <p:cNvPr id="16387" name="Text Box 2"/>
          <p:cNvSpPr txBox="1">
            <a:spLocks noChangeArrowheads="1"/>
          </p:cNvSpPr>
          <p:nvPr/>
        </p:nvSpPr>
        <p:spPr bwMode="auto">
          <a:xfrm>
            <a:off x="441325" y="6232525"/>
            <a:ext cx="1108075"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pPr algn="l"/>
            <a:r>
              <a:rPr lang="en-US" sz="1000" i="1"/>
              <a:t>Jerry Gao Ph.D.	</a:t>
            </a:r>
          </a:p>
        </p:txBody>
      </p:sp>
      <p:sp>
        <p:nvSpPr>
          <p:cNvPr id="16388" name="Rectangle 4"/>
          <p:cNvSpPr>
            <a:spLocks noChangeArrowheads="1"/>
          </p:cNvSpPr>
          <p:nvPr/>
        </p:nvSpPr>
        <p:spPr bwMode="auto">
          <a:xfrm>
            <a:off x="698500" y="836662"/>
            <a:ext cx="7543800" cy="525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9" name="Text Box 6"/>
          <p:cNvSpPr txBox="1">
            <a:spLocks noChangeArrowheads="1"/>
          </p:cNvSpPr>
          <p:nvPr/>
        </p:nvSpPr>
        <p:spPr bwMode="auto">
          <a:xfrm>
            <a:off x="2324098" y="1104899"/>
            <a:ext cx="5013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2400" u="sng" dirty="0" smtClean="0"/>
              <a:t>Software Test Analysis and Design</a:t>
            </a:r>
            <a:endParaRPr lang="en-US" sz="2400" u="sng" dirty="0"/>
          </a:p>
        </p:txBody>
      </p:sp>
      <p:sp>
        <p:nvSpPr>
          <p:cNvPr id="16413" name="Rectangle 30"/>
          <p:cNvSpPr>
            <a:spLocks noChangeArrowheads="1"/>
          </p:cNvSpPr>
          <p:nvPr/>
        </p:nvSpPr>
        <p:spPr bwMode="auto">
          <a:xfrm>
            <a:off x="4953000" y="381000"/>
            <a:ext cx="3352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100" dirty="0">
                <a:solidFill>
                  <a:schemeClr val="tx2"/>
                </a:solidFill>
              </a:rPr>
              <a:t>Topic: </a:t>
            </a:r>
            <a:r>
              <a:rPr lang="en-US" sz="1100" dirty="0" smtClean="0">
                <a:solidFill>
                  <a:schemeClr val="tx2"/>
                </a:solidFill>
              </a:rPr>
              <a:t>Software Test Process and Types</a:t>
            </a:r>
            <a:endParaRPr lang="en-US" sz="1100" dirty="0">
              <a:solidFill>
                <a:schemeClr val="tx2"/>
              </a:solidFill>
            </a:endParaRPr>
          </a:p>
        </p:txBody>
      </p:sp>
      <p:pic>
        <p:nvPicPr>
          <p:cNvPr id="32" name="Picture 11" descr="http://ic.sjsu.edu/images/sjsu_horiz.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675" y="152401"/>
            <a:ext cx="2695575" cy="533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449289" y="1942068"/>
            <a:ext cx="6042222" cy="3046988"/>
          </a:xfrm>
          <a:prstGeom prst="rect">
            <a:avLst/>
          </a:prstGeom>
        </p:spPr>
        <p:txBody>
          <a:bodyPr wrap="square">
            <a:spAutoFit/>
          </a:bodyPr>
          <a:lstStyle/>
          <a:p>
            <a:pPr algn="l">
              <a:lnSpc>
                <a:spcPct val="150000"/>
              </a:lnSpc>
            </a:pPr>
            <a:r>
              <a:rPr lang="en-US" sz="1600" dirty="0">
                <a:hlinkClick r:id="rId4" tooltip="What is Test analysis?"/>
              </a:rPr>
              <a:t>Test analysis</a:t>
            </a:r>
            <a:r>
              <a:rPr lang="en-US" sz="1600" dirty="0"/>
              <a:t> and </a:t>
            </a:r>
            <a:r>
              <a:rPr lang="en-US" sz="1600" dirty="0">
                <a:hlinkClick r:id="rId5" tooltip="What is test design?"/>
              </a:rPr>
              <a:t>Test Design</a:t>
            </a:r>
            <a:r>
              <a:rPr lang="en-US" sz="1600" dirty="0"/>
              <a:t> </a:t>
            </a:r>
            <a:r>
              <a:rPr lang="en-US" sz="1600" dirty="0" smtClean="0">
                <a:effectLst/>
              </a:rPr>
              <a:t>has the following major tasks:</a:t>
            </a:r>
          </a:p>
          <a:p>
            <a:pPr algn="l">
              <a:lnSpc>
                <a:spcPct val="150000"/>
              </a:lnSpc>
            </a:pPr>
            <a:r>
              <a:rPr lang="en-US" sz="1600" dirty="0" smtClean="0">
                <a:effectLst/>
              </a:rPr>
              <a:t/>
            </a:r>
            <a:br>
              <a:rPr lang="en-US" sz="1600" dirty="0" smtClean="0">
                <a:effectLst/>
              </a:rPr>
            </a:br>
            <a:r>
              <a:rPr lang="en-US" sz="1600" dirty="0" err="1" smtClean="0">
                <a:effectLst/>
              </a:rPr>
              <a:t>i</a:t>
            </a:r>
            <a:r>
              <a:rPr lang="en-US" sz="1600" dirty="0" smtClean="0">
                <a:effectLst/>
              </a:rPr>
              <a:t>. To review the </a:t>
            </a:r>
            <a:r>
              <a:rPr lang="en-US" sz="1600" dirty="0"/>
              <a:t>test basis.</a:t>
            </a:r>
            <a:r>
              <a:rPr lang="en-US" sz="1600" dirty="0" smtClean="0">
                <a:effectLst/>
              </a:rPr>
              <a:t> </a:t>
            </a:r>
            <a:br>
              <a:rPr lang="en-US" sz="1600" dirty="0" smtClean="0">
                <a:effectLst/>
              </a:rPr>
            </a:br>
            <a:r>
              <a:rPr lang="en-US" sz="1600" dirty="0" smtClean="0">
                <a:effectLst/>
              </a:rPr>
              <a:t>ii. To identify test conditions.</a:t>
            </a:r>
            <a:br>
              <a:rPr lang="en-US" sz="1600" dirty="0" smtClean="0">
                <a:effectLst/>
              </a:rPr>
            </a:br>
            <a:r>
              <a:rPr lang="en-US" sz="1600" dirty="0" smtClean="0">
                <a:effectLst/>
              </a:rPr>
              <a:t>iii. To design the tests.</a:t>
            </a:r>
            <a:br>
              <a:rPr lang="en-US" sz="1600" dirty="0" smtClean="0">
                <a:effectLst/>
              </a:rPr>
            </a:br>
            <a:r>
              <a:rPr lang="en-US" sz="1600" dirty="0" smtClean="0">
                <a:effectLst/>
              </a:rPr>
              <a:t>iv. To evaluate testability of the requirements and system.</a:t>
            </a:r>
            <a:br>
              <a:rPr lang="en-US" sz="1600" dirty="0" smtClean="0">
                <a:effectLst/>
              </a:rPr>
            </a:br>
            <a:r>
              <a:rPr lang="en-US" sz="1600" dirty="0" smtClean="0">
                <a:effectLst/>
              </a:rPr>
              <a:t>v. To design the test environment set-up and identify and required infrastructure and tools.</a:t>
            </a:r>
            <a:endParaRPr lang="en-US" sz="1600" b="0" dirty="0">
              <a:effectLst/>
            </a:endParaRPr>
          </a:p>
        </p:txBody>
      </p:sp>
    </p:spTree>
    <p:extLst>
      <p:ext uri="{BB962C8B-B14F-4D97-AF65-F5344CB8AC3E}">
        <p14:creationId xmlns:p14="http://schemas.microsoft.com/office/powerpoint/2010/main" val="3560455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xfrm>
            <a:off x="8001000" y="6248400"/>
            <a:ext cx="457200" cy="304800"/>
          </a:xfrm>
          <a:noFill/>
        </p:spPr>
        <p:txBody>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fld id="{D9F7F91E-23B1-43DC-BF31-D2EC12EF037D}" type="slidenum">
              <a:rPr lang="en-US" sz="1400" b="0">
                <a:solidFill>
                  <a:srgbClr val="000000"/>
                </a:solidFill>
              </a:rPr>
              <a:pPr/>
              <a:t>7</a:t>
            </a:fld>
            <a:endParaRPr lang="en-US" sz="1400" b="0">
              <a:solidFill>
                <a:srgbClr val="000000"/>
              </a:solidFill>
            </a:endParaRPr>
          </a:p>
        </p:txBody>
      </p:sp>
      <p:sp>
        <p:nvSpPr>
          <p:cNvPr id="16387" name="Text Box 2"/>
          <p:cNvSpPr txBox="1">
            <a:spLocks noChangeArrowheads="1"/>
          </p:cNvSpPr>
          <p:nvPr/>
        </p:nvSpPr>
        <p:spPr bwMode="auto">
          <a:xfrm>
            <a:off x="441325" y="6232525"/>
            <a:ext cx="1108075"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pPr algn="l"/>
            <a:r>
              <a:rPr lang="en-US" sz="1000" i="1">
                <a:solidFill>
                  <a:srgbClr val="000000"/>
                </a:solidFill>
              </a:rPr>
              <a:t>Jerry Gao Ph.D.	</a:t>
            </a:r>
          </a:p>
        </p:txBody>
      </p:sp>
      <p:sp>
        <p:nvSpPr>
          <p:cNvPr id="16388" name="Rectangle 4"/>
          <p:cNvSpPr>
            <a:spLocks noChangeArrowheads="1"/>
          </p:cNvSpPr>
          <p:nvPr/>
        </p:nvSpPr>
        <p:spPr bwMode="auto">
          <a:xfrm>
            <a:off x="698500" y="836662"/>
            <a:ext cx="7683500" cy="525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endParaRPr>
          </a:p>
        </p:txBody>
      </p:sp>
      <p:sp>
        <p:nvSpPr>
          <p:cNvPr id="16389" name="Text Box 6"/>
          <p:cNvSpPr txBox="1">
            <a:spLocks noChangeArrowheads="1"/>
          </p:cNvSpPr>
          <p:nvPr/>
        </p:nvSpPr>
        <p:spPr bwMode="auto">
          <a:xfrm>
            <a:off x="1295400" y="1104899"/>
            <a:ext cx="6705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2400" u="sng" dirty="0">
                <a:solidFill>
                  <a:srgbClr val="000000"/>
                </a:solidFill>
              </a:rPr>
              <a:t>Software Test </a:t>
            </a:r>
            <a:r>
              <a:rPr lang="en-US" sz="2400" u="sng" dirty="0" smtClean="0">
                <a:solidFill>
                  <a:srgbClr val="000000"/>
                </a:solidFill>
              </a:rPr>
              <a:t>Implementation and Execution</a:t>
            </a:r>
            <a:endParaRPr lang="en-US" sz="2400" u="sng" dirty="0">
              <a:solidFill>
                <a:srgbClr val="000000"/>
              </a:solidFill>
            </a:endParaRPr>
          </a:p>
        </p:txBody>
      </p:sp>
      <p:sp>
        <p:nvSpPr>
          <p:cNvPr id="16413" name="Rectangle 30"/>
          <p:cNvSpPr>
            <a:spLocks noChangeArrowheads="1"/>
          </p:cNvSpPr>
          <p:nvPr/>
        </p:nvSpPr>
        <p:spPr bwMode="auto">
          <a:xfrm>
            <a:off x="4953000" y="381000"/>
            <a:ext cx="3352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100" dirty="0">
                <a:solidFill>
                  <a:srgbClr val="000000"/>
                </a:solidFill>
              </a:rPr>
              <a:t>Topic: Software Test Process and Types</a:t>
            </a:r>
          </a:p>
        </p:txBody>
      </p:sp>
      <p:pic>
        <p:nvPicPr>
          <p:cNvPr id="32" name="Picture 11" descr="http://ic.sjsu.edu/images/sjsu_horiz.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675" y="152401"/>
            <a:ext cx="2695575" cy="533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95362" y="1779523"/>
            <a:ext cx="6700838" cy="1200329"/>
          </a:xfrm>
          <a:prstGeom prst="rect">
            <a:avLst/>
          </a:prstGeom>
        </p:spPr>
        <p:txBody>
          <a:bodyPr wrap="square">
            <a:spAutoFit/>
          </a:bodyPr>
          <a:lstStyle/>
          <a:p>
            <a:pPr algn="l">
              <a:lnSpc>
                <a:spcPct val="150000"/>
              </a:lnSpc>
            </a:pPr>
            <a:r>
              <a:rPr lang="en-US" sz="1600" dirty="0" smtClean="0">
                <a:effectLst/>
              </a:rPr>
              <a:t>During test implementation and execution, we take the test conditions into </a:t>
            </a:r>
            <a:r>
              <a:rPr lang="en-US" sz="1600" dirty="0"/>
              <a:t>test cases </a:t>
            </a:r>
            <a:r>
              <a:rPr lang="en-US" sz="1600" dirty="0" smtClean="0">
                <a:effectLst/>
              </a:rPr>
              <a:t>and procedures and other </a:t>
            </a:r>
            <a:r>
              <a:rPr lang="en-US" sz="1600" dirty="0" smtClean="0"/>
              <a:t>test-ware</a:t>
            </a:r>
            <a:r>
              <a:rPr lang="en-US" sz="1600" dirty="0" smtClean="0">
                <a:effectLst/>
              </a:rPr>
              <a:t> such as scripts for automation, the test environment and any other test infrastructure.</a:t>
            </a:r>
            <a:endParaRPr lang="en-US" sz="1600" b="0" dirty="0">
              <a:solidFill>
                <a:srgbClr val="000000"/>
              </a:solidFill>
            </a:endParaRPr>
          </a:p>
        </p:txBody>
      </p:sp>
      <p:sp>
        <p:nvSpPr>
          <p:cNvPr id="3" name="Rectangle 2"/>
          <p:cNvSpPr/>
          <p:nvPr/>
        </p:nvSpPr>
        <p:spPr>
          <a:xfrm>
            <a:off x="930870" y="3043352"/>
            <a:ext cx="7079059" cy="2800767"/>
          </a:xfrm>
          <a:prstGeom prst="rect">
            <a:avLst/>
          </a:prstGeom>
        </p:spPr>
        <p:txBody>
          <a:bodyPr wrap="square">
            <a:spAutoFit/>
          </a:bodyPr>
          <a:lstStyle/>
          <a:p>
            <a:pPr algn="l"/>
            <a:r>
              <a:rPr lang="en-US" sz="1600" dirty="0"/>
              <a:t>Test implementation</a:t>
            </a:r>
            <a:r>
              <a:rPr lang="en-US" sz="1600" dirty="0" smtClean="0">
                <a:effectLst/>
              </a:rPr>
              <a:t> has the following major task:</a:t>
            </a:r>
            <a:br>
              <a:rPr lang="en-US" sz="1600" dirty="0" smtClean="0">
                <a:effectLst/>
              </a:rPr>
            </a:br>
            <a:r>
              <a:rPr lang="en-US" sz="1600" dirty="0"/>
              <a:t>	</a:t>
            </a:r>
            <a:r>
              <a:rPr lang="en-US" sz="1600" dirty="0" smtClean="0"/>
              <a:t>a)</a:t>
            </a:r>
            <a:r>
              <a:rPr lang="en-US" sz="1600" dirty="0" smtClean="0">
                <a:effectLst/>
              </a:rPr>
              <a:t> To develop and prioritize test cases and test data by using wel</a:t>
            </a:r>
            <a:r>
              <a:rPr lang="en-US" sz="1600" dirty="0" smtClean="0"/>
              <a:t>l-	defined test </a:t>
            </a:r>
            <a:r>
              <a:rPr lang="en-US" sz="1600" dirty="0" smtClean="0">
                <a:effectLst/>
              </a:rPr>
              <a:t>methods.</a:t>
            </a:r>
          </a:p>
          <a:p>
            <a:pPr algn="l"/>
            <a:r>
              <a:rPr lang="en-US" sz="1600" dirty="0" smtClean="0">
                <a:effectLst/>
              </a:rPr>
              <a:t/>
            </a:r>
            <a:br>
              <a:rPr lang="en-US" sz="1600" dirty="0" smtClean="0">
                <a:effectLst/>
              </a:rPr>
            </a:br>
            <a:r>
              <a:rPr lang="en-US" sz="1600" dirty="0" smtClean="0">
                <a:effectLst/>
              </a:rPr>
              <a:t>	- </a:t>
            </a:r>
            <a:r>
              <a:rPr lang="en-US" sz="1600" dirty="0" smtClean="0"/>
              <a:t>Define s</a:t>
            </a:r>
            <a:r>
              <a:rPr lang="en-US" sz="1600" dirty="0" smtClean="0">
                <a:effectLst/>
              </a:rPr>
              <a:t>ome operation instructions (known as procedures)</a:t>
            </a:r>
            <a:br>
              <a:rPr lang="en-US" sz="1600" dirty="0" smtClean="0">
                <a:effectLst/>
              </a:rPr>
            </a:br>
            <a:endParaRPr lang="en-US" sz="1600" dirty="0" smtClean="0">
              <a:effectLst/>
            </a:endParaRPr>
          </a:p>
          <a:p>
            <a:pPr algn="l"/>
            <a:r>
              <a:rPr lang="en-US" sz="1600" dirty="0" smtClean="0">
                <a:effectLst/>
              </a:rPr>
              <a:t>	- May automate some tests using </a:t>
            </a:r>
            <a:r>
              <a:rPr lang="en-US" sz="1600" dirty="0">
                <a:hlinkClick r:id="rId4" tooltip="What is Test harness - Unit test framework tools?"/>
              </a:rPr>
              <a:t>test harness</a:t>
            </a:r>
            <a:r>
              <a:rPr lang="en-US" sz="1600" dirty="0" smtClean="0">
                <a:effectLst/>
              </a:rPr>
              <a:t> and tests scripts. </a:t>
            </a:r>
            <a:br>
              <a:rPr lang="en-US" sz="1600" dirty="0" smtClean="0">
                <a:effectLst/>
              </a:rPr>
            </a:br>
            <a:endParaRPr lang="en-US" sz="1600" dirty="0" smtClean="0">
              <a:effectLst/>
            </a:endParaRPr>
          </a:p>
          <a:p>
            <a:pPr algn="l"/>
            <a:r>
              <a:rPr lang="en-US" sz="1600" dirty="0" smtClean="0">
                <a:effectLst/>
              </a:rPr>
              <a:t>	</a:t>
            </a:r>
            <a:r>
              <a:rPr lang="en-US" sz="1600" dirty="0"/>
              <a:t>b</a:t>
            </a:r>
            <a:r>
              <a:rPr lang="en-US" sz="1600" dirty="0" smtClean="0"/>
              <a:t>)</a:t>
            </a:r>
            <a:r>
              <a:rPr lang="en-US" sz="1600" dirty="0" smtClean="0">
                <a:effectLst/>
              </a:rPr>
              <a:t> To create test suites from the test cases for efficient test execution.</a:t>
            </a:r>
            <a:br>
              <a:rPr lang="en-US" sz="1600" dirty="0" smtClean="0">
                <a:effectLst/>
              </a:rPr>
            </a:br>
            <a:endParaRPr lang="en-US" sz="1600" dirty="0" smtClean="0">
              <a:effectLst/>
            </a:endParaRPr>
          </a:p>
          <a:p>
            <a:pPr algn="l"/>
            <a:r>
              <a:rPr lang="en-US" sz="1600" dirty="0" smtClean="0">
                <a:effectLst/>
              </a:rPr>
              <a:t>	</a:t>
            </a:r>
            <a:r>
              <a:rPr lang="en-US" sz="1600" dirty="0" smtClean="0"/>
              <a:t>c)</a:t>
            </a:r>
            <a:r>
              <a:rPr lang="en-US" sz="1600" dirty="0" smtClean="0">
                <a:effectLst/>
              </a:rPr>
              <a:t> To implement and verify the environment.</a:t>
            </a:r>
            <a:endParaRPr lang="en-US" sz="1600" dirty="0"/>
          </a:p>
        </p:txBody>
      </p:sp>
    </p:spTree>
    <p:extLst>
      <p:ext uri="{BB962C8B-B14F-4D97-AF65-F5344CB8AC3E}">
        <p14:creationId xmlns:p14="http://schemas.microsoft.com/office/powerpoint/2010/main" val="1515680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xfrm>
            <a:off x="8001000" y="6248400"/>
            <a:ext cx="457200" cy="304800"/>
          </a:xfrm>
          <a:noFill/>
        </p:spPr>
        <p:txBody>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fld id="{D9F7F91E-23B1-43DC-BF31-D2EC12EF037D}" type="slidenum">
              <a:rPr lang="en-US" sz="1400" b="0">
                <a:solidFill>
                  <a:srgbClr val="000000"/>
                </a:solidFill>
              </a:rPr>
              <a:pPr/>
              <a:t>8</a:t>
            </a:fld>
            <a:endParaRPr lang="en-US" sz="1400" b="0">
              <a:solidFill>
                <a:srgbClr val="000000"/>
              </a:solidFill>
            </a:endParaRPr>
          </a:p>
        </p:txBody>
      </p:sp>
      <p:sp>
        <p:nvSpPr>
          <p:cNvPr id="16387" name="Text Box 2"/>
          <p:cNvSpPr txBox="1">
            <a:spLocks noChangeArrowheads="1"/>
          </p:cNvSpPr>
          <p:nvPr/>
        </p:nvSpPr>
        <p:spPr bwMode="auto">
          <a:xfrm>
            <a:off x="441325" y="6232525"/>
            <a:ext cx="1108075"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pPr algn="l"/>
            <a:r>
              <a:rPr lang="en-US" sz="1000" i="1">
                <a:solidFill>
                  <a:srgbClr val="000000"/>
                </a:solidFill>
              </a:rPr>
              <a:t>Jerry Gao Ph.D.	</a:t>
            </a:r>
          </a:p>
        </p:txBody>
      </p:sp>
      <p:sp>
        <p:nvSpPr>
          <p:cNvPr id="16388" name="Rectangle 4"/>
          <p:cNvSpPr>
            <a:spLocks noChangeArrowheads="1"/>
          </p:cNvSpPr>
          <p:nvPr/>
        </p:nvSpPr>
        <p:spPr bwMode="auto">
          <a:xfrm>
            <a:off x="698500" y="836662"/>
            <a:ext cx="7683500" cy="525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endParaRPr>
          </a:p>
        </p:txBody>
      </p:sp>
      <p:sp>
        <p:nvSpPr>
          <p:cNvPr id="16389" name="Text Box 6"/>
          <p:cNvSpPr txBox="1">
            <a:spLocks noChangeArrowheads="1"/>
          </p:cNvSpPr>
          <p:nvPr/>
        </p:nvSpPr>
        <p:spPr bwMode="auto">
          <a:xfrm>
            <a:off x="1295400" y="1104899"/>
            <a:ext cx="6705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2400" u="sng" dirty="0">
                <a:solidFill>
                  <a:srgbClr val="000000"/>
                </a:solidFill>
              </a:rPr>
              <a:t>Software Test </a:t>
            </a:r>
            <a:r>
              <a:rPr lang="en-US" sz="2400" u="sng" dirty="0" smtClean="0">
                <a:solidFill>
                  <a:srgbClr val="000000"/>
                </a:solidFill>
              </a:rPr>
              <a:t>Implementation and Execution</a:t>
            </a:r>
            <a:endParaRPr lang="en-US" sz="2400" u="sng" dirty="0">
              <a:solidFill>
                <a:srgbClr val="000000"/>
              </a:solidFill>
            </a:endParaRPr>
          </a:p>
        </p:txBody>
      </p:sp>
      <p:sp>
        <p:nvSpPr>
          <p:cNvPr id="16413" name="Rectangle 30"/>
          <p:cNvSpPr>
            <a:spLocks noChangeArrowheads="1"/>
          </p:cNvSpPr>
          <p:nvPr/>
        </p:nvSpPr>
        <p:spPr bwMode="auto">
          <a:xfrm>
            <a:off x="4953000" y="381000"/>
            <a:ext cx="3352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100" dirty="0">
                <a:solidFill>
                  <a:srgbClr val="000000"/>
                </a:solidFill>
              </a:rPr>
              <a:t>Topic: Software Test Process and Types</a:t>
            </a:r>
          </a:p>
        </p:txBody>
      </p:sp>
      <p:pic>
        <p:nvPicPr>
          <p:cNvPr id="32" name="Picture 11" descr="http://ic.sjsu.edu/images/sjsu_horiz.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675" y="152401"/>
            <a:ext cx="2695575"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139031" y="2057400"/>
            <a:ext cx="6802438" cy="3293209"/>
          </a:xfrm>
          <a:prstGeom prst="rect">
            <a:avLst/>
          </a:prstGeom>
        </p:spPr>
        <p:txBody>
          <a:bodyPr wrap="square">
            <a:spAutoFit/>
          </a:bodyPr>
          <a:lstStyle/>
          <a:p>
            <a:pPr algn="l"/>
            <a:r>
              <a:rPr lang="en-US" sz="1600" dirty="0" smtClean="0">
                <a:effectLst/>
              </a:rPr>
              <a:t>a)  To execute test suites and individual test cases by following procedures</a:t>
            </a:r>
          </a:p>
          <a:p>
            <a:pPr algn="l"/>
            <a:endParaRPr lang="en-US" sz="1600" dirty="0" smtClean="0">
              <a:effectLst/>
            </a:endParaRPr>
          </a:p>
          <a:p>
            <a:pPr algn="l"/>
            <a:r>
              <a:rPr lang="en-US" sz="1600" dirty="0" smtClean="0">
                <a:effectLst/>
              </a:rPr>
              <a:t>b)  To re-execute the tests that previously failed in order to confirm a fix. 	This is known as </a:t>
            </a:r>
            <a:r>
              <a:rPr lang="en-US" sz="1600" dirty="0"/>
              <a:t>confirmation testing or </a:t>
            </a:r>
            <a:r>
              <a:rPr lang="en-US" sz="1600" dirty="0" smtClean="0"/>
              <a:t>re-testing.</a:t>
            </a:r>
          </a:p>
          <a:p>
            <a:pPr algn="l"/>
            <a:endParaRPr lang="en-US" sz="1600" dirty="0" smtClean="0"/>
          </a:p>
          <a:p>
            <a:pPr marL="342900" indent="-342900" algn="l">
              <a:buAutoNum type="alphaLcParenR" startAt="3"/>
            </a:pPr>
            <a:r>
              <a:rPr lang="en-US" sz="1600" dirty="0" smtClean="0"/>
              <a:t>T</a:t>
            </a:r>
            <a:r>
              <a:rPr lang="en-US" sz="1600" dirty="0" smtClean="0">
                <a:effectLst/>
              </a:rPr>
              <a:t>o log the outcome of the test execution and record the identities and versions of the software under tests. The </a:t>
            </a:r>
            <a:r>
              <a:rPr lang="en-US" sz="1600" dirty="0"/>
              <a:t>test log</a:t>
            </a:r>
            <a:r>
              <a:rPr lang="en-US" sz="1600" dirty="0" smtClean="0">
                <a:effectLst/>
              </a:rPr>
              <a:t> is used for the audit trial.</a:t>
            </a:r>
          </a:p>
          <a:p>
            <a:pPr algn="l"/>
            <a:r>
              <a:rPr lang="en-US" sz="1600" dirty="0" smtClean="0">
                <a:effectLst/>
              </a:rPr>
              <a:t> </a:t>
            </a:r>
          </a:p>
          <a:p>
            <a:pPr marL="342900" indent="-342900" algn="l">
              <a:buAutoNum type="alphaLcParenR" startAt="3"/>
            </a:pPr>
            <a:r>
              <a:rPr lang="en-US" sz="1600" dirty="0" smtClean="0">
                <a:effectLst/>
              </a:rPr>
              <a:t>To Compare actual results with expected results.</a:t>
            </a:r>
          </a:p>
          <a:p>
            <a:pPr marL="342900" indent="-342900" algn="l">
              <a:buAutoNum type="alphaLcParenR" startAt="3"/>
            </a:pPr>
            <a:endParaRPr lang="en-US" sz="1600" dirty="0"/>
          </a:p>
          <a:p>
            <a:pPr marL="342900" indent="-342900" algn="l">
              <a:buAutoNum type="alphaLcParenR" startAt="3"/>
            </a:pPr>
            <a:r>
              <a:rPr lang="en-US" sz="1600" dirty="0" smtClean="0"/>
              <a:t>To report the problems if</a:t>
            </a:r>
            <a:r>
              <a:rPr lang="en-US" sz="1600" dirty="0" smtClean="0">
                <a:effectLst/>
              </a:rPr>
              <a:t> there are differences between actual and expected results.</a:t>
            </a:r>
            <a:endParaRPr lang="en-US" sz="1600" dirty="0"/>
          </a:p>
        </p:txBody>
      </p:sp>
    </p:spTree>
    <p:extLst>
      <p:ext uri="{BB962C8B-B14F-4D97-AF65-F5344CB8AC3E}">
        <p14:creationId xmlns:p14="http://schemas.microsoft.com/office/powerpoint/2010/main" val="819000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xfrm>
            <a:off x="8077200" y="6248400"/>
            <a:ext cx="381000" cy="381000"/>
          </a:xfrm>
          <a:noFill/>
        </p:spPr>
        <p:txBody>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fld id="{D9F7F91E-23B1-43DC-BF31-D2EC12EF037D}" type="slidenum">
              <a:rPr lang="en-US" sz="1400" b="0"/>
              <a:pPr/>
              <a:t>9</a:t>
            </a:fld>
            <a:endParaRPr lang="en-US" sz="1400" b="0"/>
          </a:p>
        </p:txBody>
      </p:sp>
      <p:sp>
        <p:nvSpPr>
          <p:cNvPr id="16387" name="Text Box 2"/>
          <p:cNvSpPr txBox="1">
            <a:spLocks noChangeArrowheads="1"/>
          </p:cNvSpPr>
          <p:nvPr/>
        </p:nvSpPr>
        <p:spPr bwMode="auto">
          <a:xfrm>
            <a:off x="441325" y="6232525"/>
            <a:ext cx="1108075"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pPr algn="l"/>
            <a:r>
              <a:rPr lang="en-US" sz="1000" i="1"/>
              <a:t>Jerry Gao Ph.D.	</a:t>
            </a:r>
          </a:p>
        </p:txBody>
      </p:sp>
      <p:sp>
        <p:nvSpPr>
          <p:cNvPr id="16388" name="Rectangle 4"/>
          <p:cNvSpPr>
            <a:spLocks noChangeArrowheads="1"/>
          </p:cNvSpPr>
          <p:nvPr/>
        </p:nvSpPr>
        <p:spPr bwMode="auto">
          <a:xfrm>
            <a:off x="698500" y="836662"/>
            <a:ext cx="7543800" cy="525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9" name="Text Box 6"/>
          <p:cNvSpPr txBox="1">
            <a:spLocks noChangeArrowheads="1"/>
          </p:cNvSpPr>
          <p:nvPr/>
        </p:nvSpPr>
        <p:spPr bwMode="auto">
          <a:xfrm>
            <a:off x="1549400" y="1079498"/>
            <a:ext cx="59658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200" b="1">
                <a:solidFill>
                  <a:schemeClr val="tx1"/>
                </a:solidFill>
                <a:latin typeface="Times New Roman" pitchFamily="18" charset="0"/>
              </a:defRPr>
            </a:lvl1pPr>
            <a:lvl2pPr marL="742950" indent="-285750">
              <a:defRPr sz="1200" b="1">
                <a:solidFill>
                  <a:schemeClr val="tx1"/>
                </a:solidFill>
                <a:latin typeface="Times New Roman" pitchFamily="18" charset="0"/>
              </a:defRPr>
            </a:lvl2pPr>
            <a:lvl3pPr marL="1143000" indent="-228600">
              <a:defRPr sz="1200" b="1">
                <a:solidFill>
                  <a:schemeClr val="tx1"/>
                </a:solidFill>
                <a:latin typeface="Times New Roman" pitchFamily="18" charset="0"/>
              </a:defRPr>
            </a:lvl3pPr>
            <a:lvl4pPr marL="1600200" indent="-228600">
              <a:defRPr sz="1200" b="1">
                <a:solidFill>
                  <a:schemeClr val="tx1"/>
                </a:solidFill>
                <a:latin typeface="Times New Roman" pitchFamily="18" charset="0"/>
              </a:defRPr>
            </a:lvl4pPr>
            <a:lvl5pPr marL="2057400" indent="-228600">
              <a:defRPr sz="1200" b="1">
                <a:solidFill>
                  <a:schemeClr val="tx1"/>
                </a:solidFill>
                <a:latin typeface="Times New Roman" pitchFamily="18" charset="0"/>
              </a:defRPr>
            </a:lvl5pPr>
            <a:lvl6pPr marL="2514600" indent="-228600" algn="ctr" eaLnBrk="0" fontAlgn="base" hangingPunct="0">
              <a:spcBef>
                <a:spcPct val="0"/>
              </a:spcBef>
              <a:spcAft>
                <a:spcPct val="0"/>
              </a:spcAft>
              <a:defRPr sz="1200" b="1">
                <a:solidFill>
                  <a:schemeClr val="tx1"/>
                </a:solidFill>
                <a:latin typeface="Times New Roman" pitchFamily="18" charset="0"/>
              </a:defRPr>
            </a:lvl6pPr>
            <a:lvl7pPr marL="2971800" indent="-228600" algn="ctr" eaLnBrk="0" fontAlgn="base" hangingPunct="0">
              <a:spcBef>
                <a:spcPct val="0"/>
              </a:spcBef>
              <a:spcAft>
                <a:spcPct val="0"/>
              </a:spcAft>
              <a:defRPr sz="1200" b="1">
                <a:solidFill>
                  <a:schemeClr val="tx1"/>
                </a:solidFill>
                <a:latin typeface="Times New Roman" pitchFamily="18" charset="0"/>
              </a:defRPr>
            </a:lvl7pPr>
            <a:lvl8pPr marL="3429000" indent="-228600" algn="ctr" eaLnBrk="0" fontAlgn="base" hangingPunct="0">
              <a:spcBef>
                <a:spcPct val="0"/>
              </a:spcBef>
              <a:spcAft>
                <a:spcPct val="0"/>
              </a:spcAft>
              <a:defRPr sz="1200" b="1">
                <a:solidFill>
                  <a:schemeClr val="tx1"/>
                </a:solidFill>
                <a:latin typeface="Times New Roman" pitchFamily="18" charset="0"/>
              </a:defRPr>
            </a:lvl8pPr>
            <a:lvl9pPr marL="3886200" indent="-228600" algn="ctr" eaLnBrk="0" fontAlgn="base" hangingPunct="0">
              <a:spcBef>
                <a:spcPct val="0"/>
              </a:spcBef>
              <a:spcAft>
                <a:spcPct val="0"/>
              </a:spcAft>
              <a:defRPr sz="1200" b="1">
                <a:solidFill>
                  <a:schemeClr val="tx1"/>
                </a:solidFill>
                <a:latin typeface="Times New Roman" pitchFamily="18" charset="0"/>
              </a:defRPr>
            </a:lvl9pPr>
          </a:lstStyle>
          <a:p>
            <a:r>
              <a:rPr lang="en-US" sz="2400" dirty="0"/>
              <a:t>Evaluating Exit criteria and Reporting</a:t>
            </a:r>
            <a:endParaRPr lang="en-US" sz="2400" u="sng" dirty="0"/>
          </a:p>
        </p:txBody>
      </p:sp>
      <p:sp>
        <p:nvSpPr>
          <p:cNvPr id="16413" name="Rectangle 30"/>
          <p:cNvSpPr>
            <a:spLocks noChangeArrowheads="1"/>
          </p:cNvSpPr>
          <p:nvPr/>
        </p:nvSpPr>
        <p:spPr bwMode="auto">
          <a:xfrm>
            <a:off x="4953000" y="381000"/>
            <a:ext cx="3352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100" dirty="0">
                <a:solidFill>
                  <a:schemeClr val="tx2"/>
                </a:solidFill>
              </a:rPr>
              <a:t>Topic: </a:t>
            </a:r>
            <a:r>
              <a:rPr lang="en-US" sz="1100" dirty="0" smtClean="0">
                <a:solidFill>
                  <a:schemeClr val="tx2"/>
                </a:solidFill>
              </a:rPr>
              <a:t>Software Test Process and Types</a:t>
            </a:r>
            <a:endParaRPr lang="en-US" sz="1100" dirty="0">
              <a:solidFill>
                <a:schemeClr val="tx2"/>
              </a:solidFill>
            </a:endParaRPr>
          </a:p>
        </p:txBody>
      </p:sp>
      <p:pic>
        <p:nvPicPr>
          <p:cNvPr id="32" name="Picture 11" descr="http://ic.sjsu.edu/images/sjsu_horiz.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675" y="152401"/>
            <a:ext cx="2695575"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117600" y="1752599"/>
            <a:ext cx="6705600" cy="3539430"/>
          </a:xfrm>
          <a:prstGeom prst="rect">
            <a:avLst/>
          </a:prstGeom>
        </p:spPr>
        <p:txBody>
          <a:bodyPr wrap="square">
            <a:spAutoFit/>
          </a:bodyPr>
          <a:lstStyle/>
          <a:p>
            <a:pPr algn="l"/>
            <a:r>
              <a:rPr lang="en-US" sz="1600" dirty="0" smtClean="0">
                <a:effectLst/>
              </a:rPr>
              <a:t>The criteria for each level is set </a:t>
            </a:r>
            <a:r>
              <a:rPr lang="en-US" sz="1600" dirty="0" smtClean="0"/>
              <a:t>up </a:t>
            </a:r>
            <a:r>
              <a:rPr lang="en-US" sz="1600" dirty="0"/>
              <a:t>b</a:t>
            </a:r>
            <a:r>
              <a:rPr lang="en-US" sz="1600" dirty="0" smtClean="0">
                <a:effectLst/>
              </a:rPr>
              <a:t>ased on the risk assessment of the project.  </a:t>
            </a:r>
            <a:r>
              <a:rPr lang="en-US" sz="1600" dirty="0" smtClean="0"/>
              <a:t>The criteria may </a:t>
            </a:r>
            <a:r>
              <a:rPr lang="en-US" sz="1600" dirty="0" smtClean="0">
                <a:effectLst/>
              </a:rPr>
              <a:t>vary from project to project.</a:t>
            </a:r>
            <a:br>
              <a:rPr lang="en-US" sz="1600" dirty="0" smtClean="0">
                <a:effectLst/>
              </a:rPr>
            </a:br>
            <a:endParaRPr lang="en-US" sz="1600" dirty="0" smtClean="0">
              <a:effectLst/>
            </a:endParaRPr>
          </a:p>
          <a:p>
            <a:pPr algn="l"/>
            <a:r>
              <a:rPr lang="en-US" sz="1600" dirty="0" smtClean="0">
                <a:effectLst/>
              </a:rPr>
              <a:t>Exit criteria come into picture, when:</a:t>
            </a:r>
            <a:br>
              <a:rPr lang="en-US" sz="1600" dirty="0" smtClean="0">
                <a:effectLst/>
              </a:rPr>
            </a:br>
            <a:r>
              <a:rPr lang="en-US" sz="1600" dirty="0" smtClean="0">
                <a:effectLst/>
              </a:rPr>
              <a:t>– Maximum test cases are executed with certain pass percentage.</a:t>
            </a:r>
            <a:br>
              <a:rPr lang="en-US" sz="1600" dirty="0" smtClean="0">
                <a:effectLst/>
              </a:rPr>
            </a:br>
            <a:r>
              <a:rPr lang="en-US" sz="1600" dirty="0" smtClean="0">
                <a:effectLst/>
              </a:rPr>
              <a:t>– Bug rate falls below certain level.</a:t>
            </a:r>
            <a:br>
              <a:rPr lang="en-US" sz="1600" dirty="0" smtClean="0">
                <a:effectLst/>
              </a:rPr>
            </a:br>
            <a:r>
              <a:rPr lang="en-US" sz="1600" dirty="0" smtClean="0">
                <a:effectLst/>
              </a:rPr>
              <a:t>– When achieved the deadlines.</a:t>
            </a:r>
          </a:p>
          <a:p>
            <a:pPr algn="l"/>
            <a:endParaRPr lang="en-US" sz="1600" dirty="0"/>
          </a:p>
          <a:p>
            <a:pPr algn="l"/>
            <a:r>
              <a:rPr lang="en-US" sz="1600" dirty="0" smtClean="0"/>
              <a:t>Evaluating </a:t>
            </a:r>
            <a:r>
              <a:rPr lang="en-US" sz="1600" dirty="0"/>
              <a:t>exit criteria</a:t>
            </a:r>
            <a:r>
              <a:rPr lang="en-US" sz="1600" dirty="0" smtClean="0">
                <a:effectLst/>
              </a:rPr>
              <a:t> has the following major tasks:</a:t>
            </a:r>
            <a:br>
              <a:rPr lang="en-US" sz="1600" dirty="0" smtClean="0">
                <a:effectLst/>
              </a:rPr>
            </a:br>
            <a:r>
              <a:rPr lang="en-US" sz="1600" dirty="0" smtClean="0">
                <a:effectLst/>
              </a:rPr>
              <a:t>	</a:t>
            </a:r>
            <a:r>
              <a:rPr lang="en-US" sz="1600" dirty="0" err="1" smtClean="0">
                <a:effectLst/>
              </a:rPr>
              <a:t>i</a:t>
            </a:r>
            <a:r>
              <a:rPr lang="en-US" sz="1600" dirty="0" smtClean="0">
                <a:effectLst/>
              </a:rPr>
              <a:t>. To check the test logs against the exit criteria specified 	in test planning.</a:t>
            </a:r>
            <a:br>
              <a:rPr lang="en-US" sz="1600" dirty="0" smtClean="0">
                <a:effectLst/>
              </a:rPr>
            </a:br>
            <a:r>
              <a:rPr lang="en-US" sz="1600" dirty="0" smtClean="0">
                <a:effectLst/>
              </a:rPr>
              <a:t>	ii. To assess if more test are needed or if the exit criteria 	specified should be changed.</a:t>
            </a:r>
            <a:br>
              <a:rPr lang="en-US" sz="1600" dirty="0" smtClean="0">
                <a:effectLst/>
              </a:rPr>
            </a:br>
            <a:r>
              <a:rPr lang="en-US" sz="1600" dirty="0" smtClean="0">
                <a:effectLst/>
              </a:rPr>
              <a:t>	iii. To write a test summary report for stakeholders</a:t>
            </a:r>
            <a:endParaRPr lang="en-US" sz="1600" dirty="0">
              <a:effectLst/>
            </a:endParaRPr>
          </a:p>
        </p:txBody>
      </p:sp>
    </p:spTree>
    <p:extLst>
      <p:ext uri="{BB962C8B-B14F-4D97-AF65-F5344CB8AC3E}">
        <p14:creationId xmlns:p14="http://schemas.microsoft.com/office/powerpoint/2010/main" val="1931543395"/>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7342</TotalTime>
  <Words>674</Words>
  <Application>Microsoft Office PowerPoint</Application>
  <PresentationFormat>On-screen Show (4:3)</PresentationFormat>
  <Paragraphs>218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Blank Presentation</vt:lpstr>
      <vt:lpstr>Software Testing Process and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GUI Using Java With AWT</dc:title>
  <dc:creator>JERRY   GAO</dc:creator>
  <cp:lastModifiedBy>Zeyu Gao</cp:lastModifiedBy>
  <cp:revision>296</cp:revision>
  <cp:lastPrinted>1999-03-17T03:36:37Z</cp:lastPrinted>
  <dcterms:created xsi:type="dcterms:W3CDTF">1997-09-28T04:40:08Z</dcterms:created>
  <dcterms:modified xsi:type="dcterms:W3CDTF">2013-08-06T23:30:27Z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3</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