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5" r:id="rId4"/>
    <p:sldId id="272" r:id="rId5"/>
    <p:sldId id="269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4" autoAdjust="0"/>
  </p:normalViewPr>
  <p:slideViewPr>
    <p:cSldViewPr>
      <p:cViewPr>
        <p:scale>
          <a:sx n="100" d="100"/>
          <a:sy n="100" d="100"/>
        </p:scale>
        <p:origin x="-90" y="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23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session</a:t>
            </a:r>
            <a:r>
              <a:rPr lang="en-US" baseline="0" dirty="0" smtClean="0"/>
              <a:t> we focus on the following topics: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a software error?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problem classification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Defects, Faults, Failures, and Errors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Software Problem</a:t>
            </a:r>
            <a:r>
              <a:rPr lang="en-US" baseline="0" dirty="0" smtClean="0"/>
              <a:t> Reporting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Software Problem Management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What is a software error?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Definition #1: </a:t>
            </a:r>
          </a:p>
          <a:p>
            <a:endParaRPr lang="en-US" dirty="0" smtClean="0"/>
          </a:p>
          <a:p>
            <a:r>
              <a:rPr lang="en-US" dirty="0" smtClean="0"/>
              <a:t>“A mismatch between the program and its specification is an error in the program if and only if the specification exists and is correct.”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human action that produces an incorrect result.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[or Defect]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incorrect step, process, or data definition in a program.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inability of a system or component to perform its required function within the specified performance requirement.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difference between a computed, observed, or  measured value or condition and the true, specified, or theoretically correct value or condition. 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</a:t>
            </a:r>
            <a:r>
              <a:rPr lang="en-US" dirty="0" smtClean="0"/>
              <a:t>: - </a:t>
            </a:r>
            <a:r>
              <a:rPr lang="en-US" sz="1200" b="1" dirty="0" smtClean="0">
                <a:solidFill>
                  <a:schemeClr val="tx2"/>
                </a:solidFill>
              </a:rPr>
              <a:t>A Classification of Software Errors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en-US" sz="1200" dirty="0" smtClean="0"/>
              <a:t>- User interface errors, such as output errors, incorrect user messages. 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Function errors		- Defect hardware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Incorrect program version	- Testing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Requirements errors		- Design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Documentation errors		- Architecture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Module interface errors		- Performance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Error handling		- Boundary-related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Logic errors, such as calculation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State-based behavior errors	- Communication errors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Program structure errors, such as control-flow errors </a:t>
            </a: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dirty="0" smtClean="0"/>
              <a:t>:</a:t>
            </a:r>
            <a:r>
              <a:rPr lang="en-US" dirty="0" smtClean="0">
                <a:sym typeface="Wingdings" panose="05000000000000000000" pitchFamily="2" charset="2"/>
              </a:rPr>
              <a:t> Problem</a:t>
            </a:r>
            <a:r>
              <a:rPr lang="en-US" baseline="0" dirty="0" smtClean="0">
                <a:sym typeface="Wingdings" panose="05000000000000000000" pitchFamily="2" charset="2"/>
              </a:rPr>
              <a:t> Reporting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en-US" sz="1200" dirty="0" smtClean="0"/>
              <a:t>Whenever a bug or problem is found, we need to write down a problem report immediately.</a:t>
            </a:r>
          </a:p>
          <a:p>
            <a:endParaRPr lang="en-US" altLang="en-US" sz="1200" dirty="0" smtClean="0"/>
          </a:p>
          <a:p>
            <a:r>
              <a:rPr lang="en-US" altLang="en-US" sz="1200" u="sng" dirty="0" smtClean="0"/>
              <a:t>What are the content of a problem report?</a:t>
            </a:r>
            <a:endParaRPr lang="en-US" altLang="en-US" sz="1200" dirty="0" smtClean="0"/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Problem ID	current software name       release no. and version no. 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Test type		Reported by	Reported date	Test case ID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Subsystem (or module name)		Feature Name (or Subject)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Problem type (REQ/Design/Coding, …)	Problem severity (Fatal/Major/Minor, ..)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Problem summary and detailed description: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	Cause analysis	How to reproduce?	Attachments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dirty="0" smtClean="0"/>
              <a:t>: Problem</a:t>
            </a:r>
            <a:r>
              <a:rPr lang="en-US" baseline="0" dirty="0" smtClean="0"/>
              <a:t> Reporting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en-US" sz="1800" u="sng" dirty="0" smtClean="0"/>
              <a:t>How to track, control, and manage issued problems?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Systematically track and maintain reported problems in a repository.</a:t>
            </a:r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Define &amp; implement a problem management process for problem analysis.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  <a:p>
            <a:r>
              <a:rPr lang="en-US" altLang="en-US" sz="1800" u="sng" dirty="0" smtClean="0"/>
              <a:t>Characteristics of a problem report: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- Simple and understandable	- Traceable and numbered</a:t>
            </a:r>
          </a:p>
          <a:p>
            <a:r>
              <a:rPr lang="en-US" altLang="en-US" sz="1800" dirty="0" smtClean="0"/>
              <a:t>- Reproducible		- Non-judgmental</a:t>
            </a:r>
          </a:p>
          <a:p>
            <a:endParaRPr lang="en-US" altLang="en-US" sz="1800" dirty="0" smtClean="0"/>
          </a:p>
          <a:p>
            <a:r>
              <a:rPr lang="en-US" altLang="en-US" sz="1800" u="sng" dirty="0" smtClean="0"/>
              <a:t>Problem analysis: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-Finding the most serious consequences	</a:t>
            </a:r>
          </a:p>
          <a:p>
            <a:pPr lvl="1"/>
            <a:r>
              <a:rPr lang="en-US" altLang="en-US" sz="1800" dirty="0" smtClean="0"/>
              <a:t>-Finding the simplest and most general conditions</a:t>
            </a:r>
          </a:p>
          <a:p>
            <a:pPr lvl="1"/>
            <a:r>
              <a:rPr lang="en-US" altLang="en-US" sz="1800" dirty="0" smtClean="0"/>
              <a:t>-Finding alternative paths to the same problem</a:t>
            </a:r>
          </a:p>
          <a:p>
            <a:pPr lvl="1"/>
            <a:r>
              <a:rPr lang="en-US" altLang="en-US" sz="1800" dirty="0" smtClean="0"/>
              <a:t>-Finding related problems 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software</a:t>
            </a:r>
            <a:r>
              <a:rPr lang="en-US" baseline="0" dirty="0" smtClean="0"/>
              <a:t> </a:t>
            </a:r>
            <a:r>
              <a:rPr lang="en-US" dirty="0" smtClean="0"/>
              <a:t>problem management process</a:t>
            </a:r>
            <a:endParaRPr lang="en-US" baseline="0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Problem detection/identification: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 In this</a:t>
            </a:r>
            <a:r>
              <a:rPr lang="en-US" sz="1200" baseline="0" dirty="0" smtClean="0"/>
              <a:t> step</a:t>
            </a:r>
            <a:r>
              <a:rPr lang="en-US" sz="1200" dirty="0" smtClean="0"/>
              <a:t>,</a:t>
            </a:r>
            <a:r>
              <a:rPr lang="en-US" sz="1200" baseline="0" dirty="0" smtClean="0"/>
              <a:t> software problems are identified and detected.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Problem</a:t>
            </a:r>
            <a:r>
              <a:rPr lang="en-US" sz="1200" baseline="0" dirty="0" smtClean="0"/>
              <a:t> reporting:</a:t>
            </a:r>
          </a:p>
          <a:p>
            <a:pPr marL="1085850" lvl="2" indent="-171450">
              <a:buFontTx/>
              <a:buChar char="-"/>
            </a:pPr>
            <a:r>
              <a:rPr lang="en-US" sz="1200" baseline="0" dirty="0" smtClean="0"/>
              <a:t>Here, engineers report and document the detected problems in a repository.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Problem assignment:</a:t>
            </a:r>
          </a:p>
          <a:p>
            <a:pPr marL="10858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In this step, a project manager assign the problems to engineers for analysis and resolutions. 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Problem analysis: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r>
              <a:rPr lang="en-US" sz="1200" baseline="0" dirty="0" smtClean="0"/>
              <a:t>In this step, engineers analyze the assigned problems and find out the cause of the problems.</a:t>
            </a:r>
          </a:p>
          <a:p>
            <a:pPr marL="914400" lvl="2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Problem</a:t>
            </a:r>
            <a:r>
              <a:rPr lang="en-US" sz="1200" baseline="0" dirty="0" smtClean="0"/>
              <a:t> resolution: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In this</a:t>
            </a:r>
            <a:r>
              <a:rPr lang="en-US" sz="1200" baseline="0" dirty="0" smtClean="0"/>
              <a:t> stage, engineers identify and implement the problem resolutions.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Problem</a:t>
            </a:r>
            <a:r>
              <a:rPr lang="en-US" sz="1200" baseline="0" dirty="0" smtClean="0"/>
              <a:t> validation: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  </a:t>
            </a:r>
            <a:r>
              <a:rPr lang="en-US" sz="1200" baseline="0" dirty="0" smtClean="0"/>
              <a:t> Here, engineers review and evaluate problem resolutions to assure their quality.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Problem closure: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Here, engineers close the problems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28569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#2 – Software Testing Fundamentals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– Software Problem Management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What Is A Software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rror?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230043"/>
            <a:ext cx="54365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Problem Classification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4171126"/>
            <a:ext cx="54471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Problem Reporting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4350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Problem Management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61169" y="3200400"/>
            <a:ext cx="54350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Defects, Faults, Failures, and Errors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43944"/>
            <a:ext cx="420941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What is a software error?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83660" y="1555376"/>
            <a:ext cx="6928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#1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mismatch between the program and its specification is an error in the program if and only if the specification exists and is correct.”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1589" y="2631210"/>
            <a:ext cx="691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error is present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does not do what its end user reasonability expects to do.” (Myers, 1976)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0214" y="3671047"/>
            <a:ext cx="6942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never be an absolute definition for bugs, nor an absolute determination of their existence. The extent to which a program has bugs is measured by the extent to which it fails to be useful.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fundamentally human measure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44674" y="1017050"/>
            <a:ext cx="5257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Mistake, Fault, Failure, and Error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0776" y="1660232"/>
            <a:ext cx="7721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action that produces an incorrect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[or Defect]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step, process, or 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program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a system or component to perform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function within the specified performance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difference between a computed, observed,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or condition and the true, specified,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value or condition. </a:t>
            </a:r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027"/>
          <p:cNvSpPr>
            <a:spLocks noChangeArrowheads="1"/>
          </p:cNvSpPr>
          <p:nvPr/>
        </p:nvSpPr>
        <p:spPr bwMode="auto">
          <a:xfrm>
            <a:off x="2191839" y="1662954"/>
            <a:ext cx="5674724" cy="420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/>
              <a:t>- User interface errors, such as output errors, incorrect user messages. 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Function errors		- Defect hardware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Incorrect program version	- Testing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Requirements errors	</a:t>
            </a:r>
            <a:r>
              <a:rPr lang="en-US" altLang="en-US" sz="1400" dirty="0" smtClean="0"/>
              <a:t>	- </a:t>
            </a:r>
            <a:r>
              <a:rPr lang="en-US" altLang="en-US" sz="1400" dirty="0"/>
              <a:t>Design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Documentation errors	</a:t>
            </a:r>
            <a:r>
              <a:rPr lang="en-US" altLang="en-US" sz="1400" dirty="0" smtClean="0"/>
              <a:t>	- </a:t>
            </a:r>
            <a:r>
              <a:rPr lang="en-US" altLang="en-US" sz="1400" dirty="0"/>
              <a:t>Architecture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Module interface errors	- Performance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Error handling		- Boundary-related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Logic errors, such as calculation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State-based behavior errors	- Communication errors</a:t>
            </a:r>
            <a:br>
              <a:rPr lang="en-US" altLang="en-US" sz="1400" dirty="0"/>
            </a:b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- Program structure errors, such as control-flow errors </a:t>
            </a:r>
          </a:p>
        </p:txBody>
      </p:sp>
      <p:sp>
        <p:nvSpPr>
          <p:cNvPr id="50" name="Rounded Rectangle 4"/>
          <p:cNvSpPr/>
          <p:nvPr/>
        </p:nvSpPr>
        <p:spPr>
          <a:xfrm>
            <a:off x="2154980" y="1017050"/>
            <a:ext cx="54101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A Classification of Software Errors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845964" y="1017050"/>
            <a:ext cx="32552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Problem </a:t>
            </a:r>
            <a:r>
              <a:rPr lang="en-US" sz="2800" b="1" dirty="0" smtClean="0">
                <a:solidFill>
                  <a:schemeClr val="tx2"/>
                </a:solidFill>
              </a:rPr>
              <a:t>Reporting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274108" y="1676400"/>
            <a:ext cx="747777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Whenever </a:t>
            </a:r>
            <a:r>
              <a:rPr lang="en-US" altLang="en-US" sz="1600" dirty="0"/>
              <a:t>a bug or problem is found, we need to write down a problem report immediately.</a:t>
            </a:r>
          </a:p>
          <a:p>
            <a:endParaRPr lang="en-US" altLang="en-US" sz="1600" dirty="0"/>
          </a:p>
          <a:p>
            <a:r>
              <a:rPr lang="en-US" altLang="en-US" sz="1600" u="sng" dirty="0"/>
              <a:t>What are the content of a problem report?</a:t>
            </a:r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Problem ID	</a:t>
            </a:r>
            <a:r>
              <a:rPr lang="en-US" altLang="en-US" sz="1600" dirty="0" smtClean="0"/>
              <a:t>current </a:t>
            </a:r>
            <a:r>
              <a:rPr lang="en-US" altLang="en-US" sz="1600" dirty="0"/>
              <a:t>software </a:t>
            </a:r>
            <a:r>
              <a:rPr lang="en-US" altLang="en-US" sz="1600" dirty="0" smtClean="0"/>
              <a:t>name       release </a:t>
            </a:r>
            <a:r>
              <a:rPr lang="en-US" altLang="en-US" sz="1600" dirty="0"/>
              <a:t>no. and version no. </a:t>
            </a:r>
          </a:p>
          <a:p>
            <a:endParaRPr lang="en-US" altLang="en-US" sz="1600" dirty="0"/>
          </a:p>
          <a:p>
            <a:r>
              <a:rPr lang="en-US" altLang="en-US" sz="1600" dirty="0"/>
              <a:t>Test type		Reported by	</a:t>
            </a:r>
            <a:r>
              <a:rPr lang="en-US" altLang="en-US" sz="1600" dirty="0" smtClean="0"/>
              <a:t>Reported </a:t>
            </a:r>
            <a:r>
              <a:rPr lang="en-US" altLang="en-US" sz="1600" dirty="0"/>
              <a:t>date	Test case ID</a:t>
            </a:r>
          </a:p>
          <a:p>
            <a:endParaRPr lang="en-US" altLang="en-US" sz="1600" dirty="0"/>
          </a:p>
          <a:p>
            <a:r>
              <a:rPr lang="en-US" altLang="en-US" sz="1600" dirty="0"/>
              <a:t>Subsystem (or module name)		Feature Name (or Subject)</a:t>
            </a:r>
          </a:p>
          <a:p>
            <a:endParaRPr lang="en-US" altLang="en-US" sz="1600" dirty="0"/>
          </a:p>
          <a:p>
            <a:r>
              <a:rPr lang="en-US" altLang="en-US" sz="1600" dirty="0"/>
              <a:t>Problem type (</a:t>
            </a:r>
            <a:r>
              <a:rPr lang="en-US" altLang="en-US" sz="1600" dirty="0" smtClean="0"/>
              <a:t>REQ/Design/Coding</a:t>
            </a:r>
            <a:r>
              <a:rPr lang="en-US" altLang="en-US" sz="1600" dirty="0"/>
              <a:t>, …)	Problem severity (</a:t>
            </a:r>
            <a:r>
              <a:rPr lang="en-US" altLang="en-US" sz="1600" dirty="0" smtClean="0"/>
              <a:t>Fatal/Major/Minor</a:t>
            </a:r>
            <a:r>
              <a:rPr lang="en-US" altLang="en-US" sz="1600" dirty="0"/>
              <a:t>, ..)</a:t>
            </a:r>
          </a:p>
          <a:p>
            <a:endParaRPr lang="en-US" altLang="en-US" sz="1600" dirty="0"/>
          </a:p>
          <a:p>
            <a:r>
              <a:rPr lang="en-US" altLang="en-US" sz="1600" dirty="0"/>
              <a:t>Problem summary and detailed </a:t>
            </a:r>
            <a:r>
              <a:rPr lang="en-US" altLang="en-US" sz="1600" dirty="0" smtClean="0"/>
              <a:t>description:</a:t>
            </a:r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 smtClean="0"/>
              <a:t>	Cause </a:t>
            </a:r>
            <a:r>
              <a:rPr lang="en-US" altLang="en-US" sz="1600" dirty="0"/>
              <a:t>analysis	How to reproduce?	Attachments</a:t>
            </a:r>
          </a:p>
        </p:txBody>
      </p:sp>
    </p:spTree>
    <p:extLst>
      <p:ext uri="{BB962C8B-B14F-4D97-AF65-F5344CB8AC3E}">
        <p14:creationId xmlns:p14="http://schemas.microsoft.com/office/powerpoint/2010/main" val="1886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845964" y="1017050"/>
            <a:ext cx="32552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Problem </a:t>
            </a:r>
            <a:r>
              <a:rPr lang="en-US" sz="2800" b="1" dirty="0" smtClean="0">
                <a:solidFill>
                  <a:schemeClr val="tx2"/>
                </a:solidFill>
              </a:rPr>
              <a:t>Reporting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4" name="Text Box 1031"/>
          <p:cNvSpPr txBox="1">
            <a:spLocks noChangeArrowheads="1"/>
          </p:cNvSpPr>
          <p:nvPr/>
        </p:nvSpPr>
        <p:spPr bwMode="auto">
          <a:xfrm>
            <a:off x="1224804" y="1613992"/>
            <a:ext cx="75650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u="sng" dirty="0"/>
              <a:t>How to track, control, and manage issued problems?</a:t>
            </a:r>
            <a:endParaRPr lang="en-US" altLang="en-US" sz="1800" dirty="0"/>
          </a:p>
          <a:p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Systematically track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maintain </a:t>
            </a:r>
            <a:r>
              <a:rPr lang="en-US" altLang="en-US" sz="1800" dirty="0"/>
              <a:t>reported problems in a </a:t>
            </a:r>
            <a:r>
              <a:rPr lang="en-US" altLang="en-US" sz="1800" dirty="0" smtClean="0"/>
              <a:t>repository.</a:t>
            </a:r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Define </a:t>
            </a:r>
            <a:r>
              <a:rPr lang="en-US" altLang="en-US" sz="1800" dirty="0"/>
              <a:t>&amp;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implement a problem </a:t>
            </a:r>
            <a:r>
              <a:rPr lang="en-US" altLang="en-US" sz="1800" dirty="0" smtClean="0"/>
              <a:t>management process for problem analysis.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r>
              <a:rPr lang="en-US" altLang="en-US" sz="1800" u="sng" dirty="0"/>
              <a:t>Characteristics of a problem report:</a:t>
            </a: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- Simple and understandable	</a:t>
            </a:r>
            <a:r>
              <a:rPr lang="en-US" altLang="en-US" sz="1800" dirty="0" smtClean="0"/>
              <a:t>- </a:t>
            </a:r>
            <a:r>
              <a:rPr lang="en-US" altLang="en-US" sz="1800" dirty="0"/>
              <a:t>Traceable and </a:t>
            </a:r>
            <a:r>
              <a:rPr lang="en-US" altLang="en-US" sz="1800" dirty="0" smtClean="0"/>
              <a:t>numbered</a:t>
            </a:r>
            <a:endParaRPr lang="en-US" altLang="en-US" sz="1800" dirty="0"/>
          </a:p>
          <a:p>
            <a:r>
              <a:rPr lang="en-US" altLang="en-US" sz="1800" dirty="0"/>
              <a:t>- Reproducible			- Non-judgmental</a:t>
            </a:r>
          </a:p>
          <a:p>
            <a:endParaRPr lang="en-US" altLang="en-US" sz="1800" dirty="0"/>
          </a:p>
          <a:p>
            <a:r>
              <a:rPr lang="en-US" altLang="en-US" sz="1800" u="sng" dirty="0"/>
              <a:t>Problem analysis:</a:t>
            </a:r>
            <a:endParaRPr lang="en-US" altLang="en-US" sz="1800" dirty="0"/>
          </a:p>
          <a:p>
            <a:pPr lvl="1"/>
            <a:r>
              <a:rPr lang="en-US" altLang="en-US" sz="1800" dirty="0"/>
              <a:t>-Finding the most serious consequences	</a:t>
            </a:r>
          </a:p>
          <a:p>
            <a:pPr lvl="1"/>
            <a:r>
              <a:rPr lang="en-US" altLang="en-US" sz="1800" dirty="0"/>
              <a:t>-Finding the simplest and most general conditions</a:t>
            </a:r>
          </a:p>
          <a:p>
            <a:pPr lvl="1"/>
            <a:r>
              <a:rPr lang="en-US" altLang="en-US" sz="1800" dirty="0"/>
              <a:t>-Finding alternative paths to the same problem</a:t>
            </a:r>
          </a:p>
          <a:p>
            <a:pPr lvl="1"/>
            <a:r>
              <a:rPr lang="en-US" altLang="en-US" sz="1800" dirty="0"/>
              <a:t>-Finding related problems </a:t>
            </a:r>
          </a:p>
        </p:txBody>
      </p:sp>
    </p:spTree>
    <p:extLst>
      <p:ext uri="{BB962C8B-B14F-4D97-AF65-F5344CB8AC3E}">
        <p14:creationId xmlns:p14="http://schemas.microsoft.com/office/powerpoint/2010/main" val="27256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200410"/>
            <a:ext cx="1418613" cy="10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8235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Problem Management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01879" y="1017050"/>
            <a:ext cx="557711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Problem Management Process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126" y="1752600"/>
            <a:ext cx="1600200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61247" y="2752725"/>
            <a:ext cx="1742368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Reporting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21403" y="4094628"/>
            <a:ext cx="1828801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Assignment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36886" y="5046989"/>
            <a:ext cx="1718983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45829" y="2667000"/>
            <a:ext cx="1691057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Validation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13069" y="4094628"/>
            <a:ext cx="1691057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6200000">
            <a:off x="3051301" y="4952086"/>
            <a:ext cx="535220" cy="7620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116727" y="367665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 Arrow 59"/>
          <p:cNvSpPr/>
          <p:nvPr/>
        </p:nvSpPr>
        <p:spPr>
          <a:xfrm rot="10800000">
            <a:off x="5638799" y="5065478"/>
            <a:ext cx="649888" cy="535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 rot="5400000">
            <a:off x="5733028" y="2085876"/>
            <a:ext cx="486897" cy="6753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2819398" y="3611097"/>
            <a:ext cx="304800" cy="331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19137" y="1752600"/>
            <a:ext cx="1691057" cy="85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Closure</a:t>
            </a:r>
          </a:p>
        </p:txBody>
      </p:sp>
      <p:sp>
        <p:nvSpPr>
          <p:cNvPr id="21" name="Curved Up Arrow 20"/>
          <p:cNvSpPr/>
          <p:nvPr/>
        </p:nvSpPr>
        <p:spPr>
          <a:xfrm rot="13858393">
            <a:off x="2469767" y="2181456"/>
            <a:ext cx="453931" cy="2529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670</Words>
  <Application>Microsoft Office PowerPoint</Application>
  <PresentationFormat>On-screen Show (4:3)</PresentationFormat>
  <Paragraphs>197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Zeyu Gao</cp:lastModifiedBy>
  <cp:revision>123</cp:revision>
  <dcterms:created xsi:type="dcterms:W3CDTF">2014-06-09T00:46:10Z</dcterms:created>
  <dcterms:modified xsi:type="dcterms:W3CDTF">2014-08-12T05:11:38Z</dcterms:modified>
</cp:coreProperties>
</file>